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22" r:id="rId2"/>
    <p:sldId id="408" r:id="rId3"/>
    <p:sldId id="542" r:id="rId4"/>
    <p:sldId id="259" r:id="rId5"/>
    <p:sldId id="551" r:id="rId6"/>
    <p:sldId id="261" r:id="rId7"/>
    <p:sldId id="411" r:id="rId8"/>
    <p:sldId id="525" r:id="rId9"/>
    <p:sldId id="555" r:id="rId10"/>
    <p:sldId id="524" r:id="rId11"/>
    <p:sldId id="265" r:id="rId12"/>
    <p:sldId id="266" r:id="rId13"/>
    <p:sldId id="267" r:id="rId14"/>
    <p:sldId id="268" r:id="rId15"/>
    <p:sldId id="570" r:id="rId16"/>
    <p:sldId id="530" r:id="rId17"/>
    <p:sldId id="462" r:id="rId18"/>
    <p:sldId id="532" r:id="rId19"/>
    <p:sldId id="531" r:id="rId20"/>
    <p:sldId id="616" r:id="rId21"/>
    <p:sldId id="535" r:id="rId22"/>
    <p:sldId id="517" r:id="rId23"/>
    <p:sldId id="519" r:id="rId24"/>
    <p:sldId id="521" r:id="rId25"/>
    <p:sldId id="310" r:id="rId26"/>
    <p:sldId id="312" r:id="rId27"/>
    <p:sldId id="987" r:id="rId28"/>
    <p:sldId id="316" r:id="rId29"/>
    <p:sldId id="638" r:id="rId30"/>
    <p:sldId id="627" r:id="rId31"/>
    <p:sldId id="639" r:id="rId32"/>
    <p:sldId id="643" r:id="rId33"/>
    <p:sldId id="631" r:id="rId34"/>
    <p:sldId id="632" r:id="rId35"/>
    <p:sldId id="633" r:id="rId36"/>
    <p:sldId id="634" r:id="rId3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552" userDrawn="1">
          <p15:clr>
            <a:srgbClr val="A4A3A4"/>
          </p15:clr>
        </p15:guide>
        <p15:guide id="5" orient="horz" pos="4008" userDrawn="1">
          <p15:clr>
            <a:srgbClr val="A4A3A4"/>
          </p15:clr>
        </p15:guide>
        <p15:guide id="6" pos="3504" userDrawn="1">
          <p15:clr>
            <a:srgbClr val="A4A3A4"/>
          </p15:clr>
        </p15:guide>
        <p15:guide id="7" pos="4176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2" orient="horz" pos="480" userDrawn="1">
          <p15:clr>
            <a:srgbClr val="A4A3A4"/>
          </p15:clr>
        </p15:guide>
        <p15:guide id="13" orient="horz" pos="816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5" pos="384" userDrawn="1">
          <p15:clr>
            <a:srgbClr val="A4A3A4"/>
          </p15:clr>
        </p15:guide>
        <p15:guide id="16" orient="horz" pos="624" userDrawn="1">
          <p15:clr>
            <a:srgbClr val="A4A3A4"/>
          </p15:clr>
        </p15:guide>
        <p15:guide id="17" orient="horz" pos="672" userDrawn="1">
          <p15:clr>
            <a:srgbClr val="A4A3A4"/>
          </p15:clr>
        </p15:guide>
        <p15:guide id="18" orient="horz" pos="2016" userDrawn="1">
          <p15:clr>
            <a:srgbClr val="A4A3A4"/>
          </p15:clr>
        </p15:guide>
        <p15:guide id="19" orient="horz" pos="2976" userDrawn="1">
          <p15:clr>
            <a:srgbClr val="A4A3A4"/>
          </p15:clr>
        </p15:guide>
        <p15:guide id="20" pos="264" userDrawn="1">
          <p15:clr>
            <a:srgbClr val="A4A3A4"/>
          </p15:clr>
        </p15:guide>
        <p15:guide id="21" orient="horz" pos="4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E6EA2"/>
    <a:srgbClr val="FF6600"/>
    <a:srgbClr val="84F058"/>
    <a:srgbClr val="663300"/>
    <a:srgbClr val="FAA4FF"/>
    <a:srgbClr val="F5AD99"/>
    <a:srgbClr val="A46F05"/>
    <a:srgbClr val="0199FF"/>
    <a:srgbClr val="6E6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3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348" y="90"/>
      </p:cViewPr>
      <p:guideLst>
        <p:guide orient="horz" pos="1920"/>
        <p:guide pos="3840"/>
        <p:guide orient="horz" pos="3552"/>
        <p:guide orient="horz" pos="4008"/>
        <p:guide pos="3504"/>
        <p:guide pos="4176"/>
        <p:guide pos="7296"/>
        <p:guide orient="horz" pos="480"/>
        <p:guide orient="horz" pos="816"/>
        <p:guide orient="horz" pos="3744"/>
        <p:guide pos="384"/>
        <p:guide orient="horz" pos="624"/>
        <p:guide orient="horz" pos="672"/>
        <p:guide orient="horz" pos="2016"/>
        <p:guide orient="horz" pos="2976"/>
        <p:guide pos="264"/>
        <p:guide orient="horz" pos="42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152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6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0.95899999999999996</c:v>
                </c:pt>
                <c:pt idx="1">
                  <c:v>0.94599999999999995</c:v>
                </c:pt>
                <c:pt idx="2">
                  <c:v>0.92</c:v>
                </c:pt>
                <c:pt idx="3">
                  <c:v>0.91700000000000004</c:v>
                </c:pt>
                <c:pt idx="4">
                  <c:v>0.89600000000000002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B9-074B-81A0-F389807A13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1524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4.1000000000000002E-2</c:v>
                </c:pt>
                <c:pt idx="1">
                  <c:v>5.3999999999999999E-2</c:v>
                </c:pt>
                <c:pt idx="2">
                  <c:v>0.08</c:v>
                </c:pt>
                <c:pt idx="3">
                  <c:v>8.3000000000000004E-2</c:v>
                </c:pt>
                <c:pt idx="4">
                  <c:v>0.104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B9-074B-81A0-F389807A1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498744"/>
        <c:axId val="580497176"/>
      </c:lineChart>
      <c:catAx>
        <c:axId val="58049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497176"/>
        <c:crosses val="autoZero"/>
        <c:auto val="1"/>
        <c:lblAlgn val="ctr"/>
        <c:lblOffset val="100"/>
        <c:noMultiLvlLbl val="0"/>
      </c:catAx>
      <c:valAx>
        <c:axId val="580497176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58049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Online retail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16-A540-81BA-1E4F4FC63A74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16-A540-81BA-1E4F4FC63A74}"/>
              </c:ext>
            </c:extLst>
          </c:dPt>
          <c:dLbls>
            <c:dLbl>
              <c:idx val="0"/>
              <c:layout>
                <c:manualLayout>
                  <c:x val="-0.18272141613872167"/>
                  <c:y val="-0.193811288062325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16-A540-81BA-1E4F4FC63A74}"/>
                </c:ext>
              </c:extLst>
            </c:dLbl>
            <c:dLbl>
              <c:idx val="1"/>
              <c:layout>
                <c:manualLayout>
                  <c:x val="0.11067252745044037"/>
                  <c:y val="0.16213737407205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16-A540-81BA-1E4F4FC63A7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Cable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16-A540-81BA-1E4F4FC63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83156390878756"/>
          <c:y val="0.11762054704379939"/>
          <c:w val="0.66456338208295684"/>
          <c:h val="0.87862843745500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FB-6441-93FF-EEC2AD9A128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FB-6441-93FF-EEC2AD9A128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FB-6441-93FF-EEC2AD9A128B}"/>
              </c:ext>
            </c:extLst>
          </c:dPt>
          <c:dPt>
            <c:idx val="3"/>
            <c:invertIfNegative val="0"/>
            <c:bubble3D val="0"/>
            <c:spPr>
              <a:solidFill>
                <a:srgbClr val="0099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FB-6441-93FF-EEC2AD9A128B}"/>
              </c:ext>
            </c:extLst>
          </c:dPt>
          <c:dPt>
            <c:idx val="4"/>
            <c:invertIfNegative val="0"/>
            <c:bubble3D val="0"/>
            <c:spPr>
              <a:solidFill>
                <a:srgbClr val="FA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1FB-6441-93FF-EEC2AD9A128B}"/>
              </c:ext>
            </c:extLst>
          </c:dPt>
          <c:dPt>
            <c:idx val="5"/>
            <c:invertIfNegative val="0"/>
            <c:bubble3D val="0"/>
            <c:spPr>
              <a:solidFill>
                <a:srgbClr val="9F5FD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1FB-6441-93FF-EEC2AD9A128B}"/>
              </c:ext>
            </c:extLst>
          </c:dPt>
          <c:dPt>
            <c:idx val="6"/>
            <c:invertIfNegative val="0"/>
            <c:bubble3D val="0"/>
            <c:spPr>
              <a:solidFill>
                <a:srgbClr val="D3D3D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1FB-6441-93FF-EEC2AD9A128B}"/>
              </c:ext>
            </c:extLst>
          </c:dPt>
          <c:dPt>
            <c:idx val="7"/>
            <c:invertIfNegative val="0"/>
            <c:bubble3D val="0"/>
            <c:spPr>
              <a:solidFill>
                <a:srgbClr val="53813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1FB-6441-93FF-EEC2AD9A128B}"/>
              </c:ext>
            </c:extLst>
          </c:dPt>
          <c:dPt>
            <c:idx val="8"/>
            <c:invertIfNegative val="0"/>
            <c:bubble3D val="0"/>
            <c:spPr>
              <a:solidFill>
                <a:srgbClr val="F6660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1FB-6441-93FF-EEC2AD9A128B}"/>
              </c:ext>
            </c:extLst>
          </c:dPt>
          <c:dPt>
            <c:idx val="9"/>
            <c:invertIfNegative val="0"/>
            <c:bubble3D val="0"/>
            <c:spPr>
              <a:solidFill>
                <a:srgbClr val="B25D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1FB-6441-93FF-EEC2AD9A128B}"/>
              </c:ext>
            </c:extLst>
          </c:dPt>
          <c:dPt>
            <c:idx val="10"/>
            <c:invertIfNegative val="0"/>
            <c:bubble3D val="0"/>
            <c:spPr>
              <a:solidFill>
                <a:srgbClr val="D7FF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1FB-6441-93FF-EEC2AD9A128B}"/>
              </c:ext>
            </c:extLst>
          </c:dPt>
          <c:dPt>
            <c:idx val="11"/>
            <c:invertIfNegative val="0"/>
            <c:bubble3D val="0"/>
            <c:spPr>
              <a:solidFill>
                <a:srgbClr val="5AC6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1FB-6441-93FF-EEC2AD9A128B}"/>
              </c:ext>
            </c:extLst>
          </c:dPt>
          <c:dPt>
            <c:idx val="12"/>
            <c:invertIfNegative val="0"/>
            <c:bubble3D val="0"/>
            <c:spPr>
              <a:solidFill>
                <a:srgbClr val="F404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EC50-5246-8FC5-F13BC57815C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Broadcast TV News</c:v>
                </c:pt>
                <c:pt idx="1">
                  <c:v>Cable TV news</c:v>
                </c:pt>
                <c:pt idx="2">
                  <c:v>Social media</c:v>
                </c:pt>
                <c:pt idx="3">
                  <c:v>Broadcast TV news web/apps</c:v>
                </c:pt>
                <c:pt idx="4">
                  <c:v>Radio</c:v>
                </c:pt>
                <c:pt idx="5">
                  <c:v>All other Internet news web/apps</c:v>
                </c:pt>
                <c:pt idx="6">
                  <c:v>Cable TV news web/apps</c:v>
                </c:pt>
                <c:pt idx="7">
                  <c:v>Local newspapers</c:v>
                </c:pt>
                <c:pt idx="8">
                  <c:v>National newspapers</c:v>
                </c:pt>
                <c:pt idx="9">
                  <c:v>Local/National newspaper web/apps</c:v>
                </c:pt>
                <c:pt idx="10">
                  <c:v>Public TV news</c:v>
                </c:pt>
                <c:pt idx="11">
                  <c:v>Public TV news web/apps</c:v>
                </c:pt>
                <c:pt idx="12">
                  <c:v>Radio web/apps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0.33100000000000002</c:v>
                </c:pt>
                <c:pt idx="1">
                  <c:v>0.14399999999999999</c:v>
                </c:pt>
                <c:pt idx="2">
                  <c:v>0.129</c:v>
                </c:pt>
                <c:pt idx="3">
                  <c:v>9.0999999999999998E-2</c:v>
                </c:pt>
                <c:pt idx="4">
                  <c:v>0.05</c:v>
                </c:pt>
                <c:pt idx="5">
                  <c:v>4.5999999999999999E-2</c:v>
                </c:pt>
                <c:pt idx="6">
                  <c:v>3.9E-2</c:v>
                </c:pt>
                <c:pt idx="7">
                  <c:v>3.6999999999999998E-2</c:v>
                </c:pt>
                <c:pt idx="8">
                  <c:v>3.6999999999999998E-2</c:v>
                </c:pt>
                <c:pt idx="9">
                  <c:v>3.5000000000000003E-2</c:v>
                </c:pt>
                <c:pt idx="10">
                  <c:v>2.5999999999999999E-2</c:v>
                </c:pt>
                <c:pt idx="11">
                  <c:v>1.7999999999999999E-2</c:v>
                </c:pt>
                <c:pt idx="12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1FB-6441-93FF-EEC2AD9A1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39557312"/>
        <c:axId val="539554176"/>
      </c:barChart>
      <c:catAx>
        <c:axId val="539557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554176"/>
        <c:crosses val="autoZero"/>
        <c:auto val="1"/>
        <c:lblAlgn val="ctr"/>
        <c:lblOffset val="100"/>
        <c:noMultiLvlLbl val="0"/>
      </c:catAx>
      <c:valAx>
        <c:axId val="53955417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53955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Agree with this statement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b="0" dirty="0"/>
              <a:t>Online retail</a:t>
            </a:r>
          </a:p>
        </c:rich>
      </c:tx>
      <c:layout>
        <c:manualLayout>
          <c:xMode val="edge"/>
          <c:yMode val="edge"/>
          <c:x val="0.347017127587116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182355370096927"/>
          <c:y val="0.13260395698835015"/>
          <c:w val="0.66252392044827912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rgbClr val="37CF1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DABA-434A-B1F0-5D92C8A3D085}"/>
              </c:ext>
            </c:extLst>
          </c:dPt>
          <c:dPt>
            <c:idx val="7"/>
            <c:invertIfNegative val="0"/>
            <c:bubble3D val="0"/>
            <c:spPr>
              <a:solidFill>
                <a:srgbClr val="3233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91-6B40-9B8F-97867AD9363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91-6B40-9B8F-97867AD9363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991-6B40-9B8F-97867AD9363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991-6B40-9B8F-97867AD9363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991-6B40-9B8F-97867AD9363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991-6B40-9B8F-97867AD9363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991-6B40-9B8F-97867AD9363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Local Broadcast TV News</c:v>
                </c:pt>
                <c:pt idx="1">
                  <c:v>Broadcast network national news</c:v>
                </c:pt>
                <c:pt idx="2">
                  <c:v>Radio stations</c:v>
                </c:pt>
                <c:pt idx="3">
                  <c:v>Local newspapers</c:v>
                </c:pt>
                <c:pt idx="4">
                  <c:v>Public TV news</c:v>
                </c:pt>
                <c:pt idx="5">
                  <c:v>National newspapers</c:v>
                </c:pt>
                <c:pt idx="6">
                  <c:v>Local broadcast TV news web/apps</c:v>
                </c:pt>
                <c:pt idx="7">
                  <c:v>Cable TV news  </c:v>
                </c:pt>
                <c:pt idx="8">
                  <c:v>Broadcast network national news web/apps</c:v>
                </c:pt>
                <c:pt idx="9">
                  <c:v>Local/National newspaper web/apps</c:v>
                </c:pt>
                <c:pt idx="10">
                  <c:v>Public TV news web/apps</c:v>
                </c:pt>
                <c:pt idx="11">
                  <c:v>Cable TV news web/apps</c:v>
                </c:pt>
                <c:pt idx="12">
                  <c:v>Radio web/apps</c:v>
                </c:pt>
                <c:pt idx="13">
                  <c:v>All other Internet news web/apps</c:v>
                </c:pt>
                <c:pt idx="14">
                  <c:v>Social media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0.76300000000000001</c:v>
                </c:pt>
                <c:pt idx="1">
                  <c:v>0.72599999999999998</c:v>
                </c:pt>
                <c:pt idx="2">
                  <c:v>0.71099999999999997</c:v>
                </c:pt>
                <c:pt idx="3">
                  <c:v>0.69199999999999995</c:v>
                </c:pt>
                <c:pt idx="4">
                  <c:v>0.68700000000000006</c:v>
                </c:pt>
                <c:pt idx="5">
                  <c:v>0.68300000000000005</c:v>
                </c:pt>
                <c:pt idx="6">
                  <c:v>0.67300000000000004</c:v>
                </c:pt>
                <c:pt idx="7">
                  <c:v>0.63900000000000001</c:v>
                </c:pt>
                <c:pt idx="8">
                  <c:v>0.63400000000000001</c:v>
                </c:pt>
                <c:pt idx="9">
                  <c:v>0.63200000000000001</c:v>
                </c:pt>
                <c:pt idx="10">
                  <c:v>0.61399999999999999</c:v>
                </c:pt>
                <c:pt idx="11">
                  <c:v>0.61</c:v>
                </c:pt>
                <c:pt idx="12">
                  <c:v>0.60199999999999998</c:v>
                </c:pt>
                <c:pt idx="13">
                  <c:v>0.52400000000000002</c:v>
                </c:pt>
                <c:pt idx="14">
                  <c:v>0.432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991-6B40-9B8F-97867AD93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539550648"/>
        <c:axId val="539554960"/>
      </c:barChart>
      <c:catAx>
        <c:axId val="539550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554960"/>
        <c:crosses val="autoZero"/>
        <c:auto val="1"/>
        <c:lblAlgn val="ctr"/>
        <c:lblOffset val="100"/>
        <c:noMultiLvlLbl val="0"/>
      </c:catAx>
      <c:valAx>
        <c:axId val="539554960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539550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55629768617614"/>
          <c:y val="2.8451344636616045E-2"/>
          <c:w val="0.69213547530585995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1-3 ads seen on TV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Purchased the product or service at branch/store or online</c:v>
                </c:pt>
                <c:pt idx="1">
                  <c:v>Remembered you had seen the brand advertised before (i.e. newspaper, radio or internet)</c:v>
                </c:pt>
                <c:pt idx="2">
                  <c:v>Searched online for a coupon or promotional offer</c:v>
                </c:pt>
                <c:pt idx="3">
                  <c:v>Went online to learn more about what was advertised</c:v>
                </c:pt>
                <c:pt idx="4">
                  <c:v>Went to the website or app advertised to learnmore about what was advertised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1">
                  <c:v>0.17899999999999999</c:v>
                </c:pt>
                <c:pt idx="2">
                  <c:v>0.17199999999999999</c:v>
                </c:pt>
                <c:pt idx="3">
                  <c:v>0.128</c:v>
                </c:pt>
                <c:pt idx="4">
                  <c:v>0.216</c:v>
                </c:pt>
                <c:pt idx="5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4-6247-A255-33C3541472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4+ ads seen on TV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5050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Purchased the product or service at branch/store or online</c:v>
                </c:pt>
                <c:pt idx="1">
                  <c:v>Remembered you had seen the brand advertised before (i.e. newspaper, radio or internet)</c:v>
                </c:pt>
                <c:pt idx="2">
                  <c:v>Searched online for a coupon or promotional offer</c:v>
                </c:pt>
                <c:pt idx="3">
                  <c:v>Went online to learn more about what was advertised</c:v>
                </c:pt>
                <c:pt idx="4">
                  <c:v>Went to the website or app advertised to learnmore about what was advertised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1">
                  <c:v>0.193</c:v>
                </c:pt>
                <c:pt idx="2">
                  <c:v>0.216</c:v>
                </c:pt>
                <c:pt idx="3">
                  <c:v>0.23699999999999999</c:v>
                </c:pt>
                <c:pt idx="4">
                  <c:v>0.28599999999999998</c:v>
                </c:pt>
                <c:pt idx="5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D4-6247-A255-33C354147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539549864"/>
        <c:axId val="539551432"/>
      </c:barChart>
      <c:catAx>
        <c:axId val="539549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9551432"/>
        <c:crosses val="autoZero"/>
        <c:auto val="1"/>
        <c:lblAlgn val="r"/>
        <c:lblOffset val="100"/>
        <c:noMultiLvlLbl val="0"/>
      </c:catAx>
      <c:valAx>
        <c:axId val="53955143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53954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8333577695900547"/>
          <c:y val="0.65432057134097332"/>
          <c:w val="0.19573345577367909"/>
          <c:h val="0.13543204356802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Online retail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sz="1400" b="1" dirty="0">
                <a:solidFill>
                  <a:schemeClr val="tx1"/>
                </a:solidFill>
              </a:rPr>
              <a:t>% A18+ Who do online searches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59544483489209"/>
          <c:y val="0.14348540580435942"/>
          <c:w val="0.36039707503700597"/>
          <c:h val="0.833236221311136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50"/>
            </a:solidFill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A40-D345-A3A6-F0EA8F6A32D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A40-D345-A3A6-F0EA8F6A32D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A40-D345-A3A6-F0EA8F6A32D4}"/>
              </c:ext>
            </c:extLst>
          </c:dPt>
          <c:dLbls>
            <c:dLbl>
              <c:idx val="0"/>
              <c:layout>
                <c:manualLayout>
                  <c:x val="0.16643892837801127"/>
                  <c:y val="2.0724676317585483E-2"/>
                </c:manualLayout>
              </c:layout>
              <c:tx>
                <c:rich>
                  <a:bodyPr/>
                  <a:lstStyle/>
                  <a:p>
                    <a:fld id="{48C167AB-0565-4C54-9CAF-9E93746F75C0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fld id="{C351A252-518E-4D76-82BE-39C0261C584E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40-D345-A3A6-F0EA8F6A32D4}"/>
                </c:ext>
              </c:extLst>
            </c:dLbl>
            <c:dLbl>
              <c:idx val="1"/>
              <c:layout>
                <c:manualLayout>
                  <c:x val="-0.12486258184748496"/>
                  <c:y val="-9.3113491538016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4474632785195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40-D345-A3A6-F0EA8F6A32D4}"/>
                </c:ext>
              </c:extLst>
            </c:dLbl>
            <c:dLbl>
              <c:idx val="2"/>
              <c:layout>
                <c:manualLayout>
                  <c:x val="-0.10827070530395318"/>
                  <c:y val="-9.44067344760442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FA8B366-BC27-4F76-BEF6-9BEF2E69BAB1}" type="CATEGORYNAME">
                      <a:rPr lang="en-US" sz="1400" dirty="0"/>
                      <a:pPr>
                        <a:defRPr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400" baseline="0" dirty="0"/>
                  </a:p>
                  <a:p>
                    <a:pPr>
                      <a:defRPr sz="1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2D54E475-C81B-4425-8350-6D31CCC0F888}" type="VALUE">
                      <a:rPr lang="en-US" sz="1400" b="1" smtClean="0"/>
                      <a:pPr>
                        <a:defRPr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16180141808487"/>
                      <c:h val="0.223731028278844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40-D345-A3A6-F0EA8F6A32D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40-D345-A3A6-F0EA8F6A3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45017182130583"/>
          <c:y val="2.6481642695914635E-2"/>
          <c:w val="0.40735404208494558"/>
          <c:h val="0.94174038606898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180FF"/>
            </a:solidFill>
            <a:ln>
              <a:solidFill>
                <a:schemeClr val="bg1"/>
              </a:solidFill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A0AFF"/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71-BB49-842D-316DFD489C5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71-BB49-842D-316DFD489C52}"/>
              </c:ext>
            </c:extLst>
          </c:dPt>
          <c:dPt>
            <c:idx val="2"/>
            <c:bubble3D val="0"/>
            <c:spPr>
              <a:solidFill>
                <a:srgbClr val="538033"/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971-BB49-842D-316DFD489C52}"/>
              </c:ext>
            </c:extLst>
          </c:dPt>
          <c:dPt>
            <c:idx val="3"/>
            <c:bubble3D val="0"/>
            <c:spPr>
              <a:solidFill>
                <a:srgbClr val="FFA4FF"/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971-BB49-842D-316DFD489C52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971-BB49-842D-316DFD489C52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971-BB49-842D-316DFD489C52}"/>
              </c:ext>
            </c:extLst>
          </c:dPt>
          <c:dLbls>
            <c:dLbl>
              <c:idx val="0"/>
              <c:layout>
                <c:manualLayout>
                  <c:x val="-8.8745382403215528E-2"/>
                  <c:y val="0.17131875445427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96DD872-CA32-40C9-9EEA-1193530D3D59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9AE55402-7184-4CFE-8F53-2B23317A04BF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71-BB49-842D-316DFD489C52}"/>
                </c:ext>
              </c:extLst>
            </c:dLbl>
            <c:dLbl>
              <c:idx val="1"/>
              <c:layout>
                <c:manualLayout>
                  <c:x val="-0.13244069261763672"/>
                  <c:y val="-0.200391431840808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0B12D2-1ED8-41B3-B5CB-8330539922AE}" type="CATEGORYNAME">
                      <a:rPr lang="en-US" sz="18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623BBBE-6B19-46B9-8230-D9ABD947B616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71-BB49-842D-316DFD489C52}"/>
                </c:ext>
              </c:extLst>
            </c:dLbl>
            <c:dLbl>
              <c:idx val="2"/>
              <c:layout>
                <c:manualLayout>
                  <c:x val="8.7049509054744817E-2"/>
                  <c:y val="-8.45105605898769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8391DA-417B-4666-BA00-89C383A4B13C}" type="CATEGORYNAM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0FEEA582-5DAB-4E8D-81BD-141A65CE5DC5}" type="VALUE">
                      <a:rPr lang="en-US" b="1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82474226804127"/>
                      <c:h val="0.301678873591859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71-BB49-842D-316DFD489C52}"/>
                </c:ext>
              </c:extLst>
            </c:dLbl>
            <c:dLbl>
              <c:idx val="3"/>
              <c:layout>
                <c:manualLayout>
                  <c:x val="-2.460968152176854E-3"/>
                  <c:y val="-2.6896591270440199E-3"/>
                </c:manualLayout>
              </c:layout>
              <c:tx>
                <c:rich>
                  <a:bodyPr/>
                  <a:lstStyle/>
                  <a:p>
                    <a:fld id="{E7D9497C-91AD-4DDE-9143-BA2AD57407F6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91353AA9-EA3E-4FFF-8AA9-2B9FD1D7D00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971-BB49-842D-316DFD489C52}"/>
                </c:ext>
              </c:extLst>
            </c:dLbl>
            <c:dLbl>
              <c:idx val="4"/>
              <c:layout>
                <c:manualLayout>
                  <c:x val="-3.4371837540925959E-2"/>
                  <c:y val="-1.2809191423701119E-2"/>
                </c:manualLayout>
              </c:layout>
              <c:tx>
                <c:rich>
                  <a:bodyPr/>
                  <a:lstStyle/>
                  <a:p>
                    <a:fld id="{7A05E995-F29C-427B-B6EA-8630FF5F24DB}" type="CATEGORYNAME">
                      <a:rPr lang="en-US" smtClean="0"/>
                      <a:pPr/>
                      <a:t>[CATEGORY NAME]</a:t>
                    </a:fld>
                    <a:endParaRPr lang="en-US" baseline="0" dirty="0"/>
                  </a:p>
                  <a:p>
                    <a:fld id="{725B3B85-6F2E-4891-BB22-FA32490C77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971-BB49-842D-316DFD489C52}"/>
                </c:ext>
              </c:extLst>
            </c:dLbl>
            <c:dLbl>
              <c:idx val="5"/>
              <c:layout>
                <c:manualLayout>
                  <c:x val="-1.0966961126431973E-2"/>
                  <c:y val="-6.6574921523220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8E2338D-0A05-4B9E-B83A-6A268B07A945}" type="CATEGORYNAME">
                      <a:rPr lang="en-US" b="0" smtClean="0">
                        <a:solidFill>
                          <a:srgbClr val="000000"/>
                        </a:solidFill>
                        <a:effectLst/>
                      </a:rPr>
                      <a:pPr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t>[CATEGORY NAME]</a:t>
                    </a:fld>
                    <a:endParaRPr lang="en-US" b="0" baseline="0" dirty="0">
                      <a:solidFill>
                        <a:srgbClr val="000000"/>
                      </a:solidFill>
                      <a:effectLst/>
                    </a:endParaRPr>
                  </a:p>
                  <a:p>
                    <a:pPr>
                      <a:defRPr sz="1800">
                        <a:solidFill>
                          <a:srgbClr val="000000"/>
                        </a:solidFill>
                        <a:effectLst/>
                      </a:defRPr>
                    </a:pPr>
                    <a:fld id="{3B15D484-8610-4AA8-B7BE-2949E1B17648}" type="VALUE">
                      <a:rPr lang="en-US" b="0">
                        <a:solidFill>
                          <a:srgbClr val="000000"/>
                        </a:solidFill>
                        <a:effectLst/>
                      </a:rPr>
                      <a:pPr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971-BB49-842D-316DFD489C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broadcast TV station web/apps</c:v>
                </c:pt>
                <c:pt idx="1">
                  <c:v>Social media web/apps</c:v>
                </c:pt>
                <c:pt idx="2">
                  <c:v>Local newspaper web/apps</c:v>
                </c:pt>
                <c:pt idx="3">
                  <c:v>Local radio web/apps</c:v>
                </c:pt>
                <c:pt idx="4">
                  <c:v>Other local web/apps</c:v>
                </c:pt>
                <c:pt idx="5">
                  <c:v>Local magazine web/apps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0.41899999999999998</c:v>
                </c:pt>
                <c:pt idx="1">
                  <c:v>0.20799999999999999</c:v>
                </c:pt>
                <c:pt idx="2">
                  <c:v>0.19</c:v>
                </c:pt>
                <c:pt idx="3">
                  <c:v>7.8E-2</c:v>
                </c:pt>
                <c:pt idx="4">
                  <c:v>6.0999999999999999E-2</c:v>
                </c:pt>
                <c:pt idx="5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971-BB49-842D-316DFD489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EB-A348-9305-02A95876E08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EB-A348-9305-02A95876E0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CEB-A348-9305-02A95876E0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CEB-A348-9305-02A95876E087}"/>
              </c:ext>
            </c:extLst>
          </c:dPt>
          <c:dLbls>
            <c:dLbl>
              <c:idx val="0"/>
              <c:layout>
                <c:manualLayout>
                  <c:x val="7.971533678748291E-2"/>
                  <c:y val="0.144554886358057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CEB-A348-9305-02A95876E087}"/>
                </c:ext>
              </c:extLst>
            </c:dLbl>
            <c:dLbl>
              <c:idx val="1"/>
              <c:layout>
                <c:manualLayout>
                  <c:x val="-3.9153097263542103E-2"/>
                  <c:y val="-9.97939331695944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 algn="ctr"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CEB-A348-9305-02A95876E0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0.84099999999999997</c:v>
                </c:pt>
                <c:pt idx="1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EB-A348-9305-02A95876E08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5628584403233"/>
          <c:y val="2.8451327460895317E-2"/>
          <c:w val="0.66798557160973793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Category total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Any effect</c:v>
                </c:pt>
                <c:pt idx="1">
                  <c:v>Went online to learn more about what was advertised</c:v>
                </c:pt>
                <c:pt idx="2">
                  <c:v>Went to the website or app advertised to learn more about what was advertised</c:v>
                </c:pt>
                <c:pt idx="3">
                  <c:v>Remembered you had seen the brand advertised before (i.e., the newspaper, radio or the internet)</c:v>
                </c:pt>
                <c:pt idx="4">
                  <c:v>Purchased the product/service at branch/store, or online</c:v>
                </c:pt>
                <c:pt idx="5">
                  <c:v>Searched onlinne for a coupon or promotional offer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0.69</c:v>
                </c:pt>
                <c:pt idx="1">
                  <c:v>0.2</c:v>
                </c:pt>
                <c:pt idx="2">
                  <c:v>0.19</c:v>
                </c:pt>
                <c:pt idx="3">
                  <c:v>0.19</c:v>
                </c:pt>
                <c:pt idx="4">
                  <c:v>0.14000000000000001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7-984C-BF23-6852B7E12D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Retail Total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Any effect</c:v>
                </c:pt>
                <c:pt idx="1">
                  <c:v>Went online to learn more about what was advertised</c:v>
                </c:pt>
                <c:pt idx="2">
                  <c:v>Went to the website or app advertised to learn more about what was advertised</c:v>
                </c:pt>
                <c:pt idx="3">
                  <c:v>Remembered you had seen the brand advertised before (i.e., the newspaper, radio or the internet)</c:v>
                </c:pt>
                <c:pt idx="4">
                  <c:v>Purchased the product/service at branch/store, or online</c:v>
                </c:pt>
                <c:pt idx="5">
                  <c:v>Searched onlinne for a coupon or promotional offer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0.74</c:v>
                </c:pt>
                <c:pt idx="1">
                  <c:v>0.253</c:v>
                </c:pt>
                <c:pt idx="2">
                  <c:v>0.252</c:v>
                </c:pt>
                <c:pt idx="3">
                  <c:v>0.19500000000000001</c:v>
                </c:pt>
                <c:pt idx="4">
                  <c:v>0.187</c:v>
                </c:pt>
                <c:pt idx="5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7-984C-BF23-6852B7E12D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Online Retail Opinion Leaders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Any effect</c:v>
                </c:pt>
                <c:pt idx="1">
                  <c:v>Went online to learn more about what was advertised</c:v>
                </c:pt>
                <c:pt idx="2">
                  <c:v>Went to the website or app advertised to learn more about what was advertised</c:v>
                </c:pt>
                <c:pt idx="3">
                  <c:v>Remembered you had seen the brand advertised before (i.e., the newspaper, radio or the internet)</c:v>
                </c:pt>
                <c:pt idx="4">
                  <c:v>Purchased the product/service at branch/store, or online</c:v>
                </c:pt>
                <c:pt idx="5">
                  <c:v>Searched onlinne for a coupon or promotional offer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0.85199999999999998</c:v>
                </c:pt>
                <c:pt idx="1">
                  <c:v>0.26900000000000002</c:v>
                </c:pt>
                <c:pt idx="2">
                  <c:v>0.28999999999999998</c:v>
                </c:pt>
                <c:pt idx="3">
                  <c:v>0.24</c:v>
                </c:pt>
                <c:pt idx="4">
                  <c:v>0.23599999999999999</c:v>
                </c:pt>
                <c:pt idx="5">
                  <c:v>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5-1E4E-ABEA-427E91698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586628176"/>
        <c:axId val="586628568"/>
      </c:barChart>
      <c:catAx>
        <c:axId val="5866281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86628568"/>
        <c:crosses val="autoZero"/>
        <c:auto val="1"/>
        <c:lblAlgn val="r"/>
        <c:lblOffset val="100"/>
        <c:noMultiLvlLbl val="0"/>
      </c:catAx>
      <c:valAx>
        <c:axId val="5866285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8662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572496929116789"/>
          <c:y val="2.721088435374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59057299067899E-2"/>
          <c:y val="0.19034028909651599"/>
          <c:w val="0.91588188540186422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01-DD4E-880F-DF0E2D73219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01-DD4E-880F-DF0E2D73219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0.9</c:v>
                </c:pt>
                <c:pt idx="1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1-DD4E-880F-DF0E2D732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586627392"/>
        <c:axId val="586627784"/>
      </c:barChart>
      <c:catAx>
        <c:axId val="586627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6627784"/>
        <c:crosses val="autoZero"/>
        <c:auto val="1"/>
        <c:lblAlgn val="ctr"/>
        <c:lblOffset val="100"/>
        <c:noMultiLvlLbl val="0"/>
      </c:catAx>
      <c:valAx>
        <c:axId val="586627784"/>
        <c:scaling>
          <c:orientation val="minMax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58662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19034028909651599"/>
          <c:w val="0.91560291807290717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9C-9447-A958-D5202A50EF9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9C-9447-A958-D5202A50EF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0.84</c:v>
                </c:pt>
                <c:pt idx="1">
                  <c:v>0.89200000000000002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C-9447-A958-D5202A50E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586625824"/>
        <c:axId val="586626216"/>
      </c:barChart>
      <c:catAx>
        <c:axId val="586625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6626216"/>
        <c:crosses val="autoZero"/>
        <c:auto val="1"/>
        <c:lblAlgn val="ctr"/>
        <c:lblOffset val="100"/>
        <c:noMultiLvlLbl val="0"/>
      </c:catAx>
      <c:valAx>
        <c:axId val="586626216"/>
        <c:scaling>
          <c:orientation val="minMax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58662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AD4C-B052-F84F5F1EEF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C-AD4C-B052-F84F5F1EEF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C-AD4C-B052-F84F5F1EEF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C-AD4C-B052-F84F5F1EEF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C-AD4C-B052-F84F5F1EEF8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7AC-AD4C-B052-F84F5F1EEF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AC-AD4C-B052-F84F5F1E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0498352"/>
        <c:axId val="580496784"/>
      </c:barChart>
      <c:catAx>
        <c:axId val="580498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0496784"/>
        <c:crosses val="autoZero"/>
        <c:auto val="1"/>
        <c:lblAlgn val="ctr"/>
        <c:lblOffset val="100"/>
        <c:noMultiLvlLbl val="0"/>
      </c:catAx>
      <c:valAx>
        <c:axId val="5804967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8049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603517954411514"/>
          <c:y val="3.8872691933916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445741804164509E-2"/>
          <c:y val="0.19034028909651599"/>
          <c:w val="0.91310851639167101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A7-C542-A5F4-B269E0B759B3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A7-C542-A5F4-B269E0B759B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0.44</c:v>
                </c:pt>
                <c:pt idx="1">
                  <c:v>0.55100000000000005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A7-C542-A5F4-B269E0B75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586613280"/>
        <c:axId val="586619944"/>
      </c:barChart>
      <c:catAx>
        <c:axId val="586613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6619944"/>
        <c:crosses val="autoZero"/>
        <c:auto val="1"/>
        <c:lblAlgn val="ctr"/>
        <c:lblOffset val="100"/>
        <c:noMultiLvlLbl val="0"/>
      </c:catAx>
      <c:valAx>
        <c:axId val="586619944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58661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534613342316015"/>
          <c:y val="2.8451344636616045E-2"/>
          <c:w val="0.61465386657683985"/>
          <c:h val="0.94309731072676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3"/>
                <c:pt idx="0">
                  <c:v>Browse in-store, purchase online</c:v>
                </c:pt>
                <c:pt idx="1">
                  <c:v>Browse online, purchase in-store</c:v>
                </c:pt>
                <c:pt idx="2">
                  <c:v>Browse and purchase online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3"/>
                <c:pt idx="0">
                  <c:v>0.154</c:v>
                </c:pt>
                <c:pt idx="1">
                  <c:v>0.20200000000000001</c:v>
                </c:pt>
                <c:pt idx="2">
                  <c:v>0.41099999999999998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0-0F4F-8190-33C2986A0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586622688"/>
        <c:axId val="586620728"/>
      </c:barChart>
      <c:catAx>
        <c:axId val="58662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620728"/>
        <c:crosses val="autoZero"/>
        <c:auto val="1"/>
        <c:lblAlgn val="ctr"/>
        <c:lblOffset val="100"/>
        <c:noMultiLvlLbl val="0"/>
      </c:catAx>
      <c:valAx>
        <c:axId val="58662072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8662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Online Retail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% A18+ compared to six</a:t>
            </a:r>
            <a:r>
              <a:rPr lang="en-US" sz="1400" b="1" baseline="0" dirty="0">
                <a:solidFill>
                  <a:schemeClr val="tx1"/>
                </a:solidFill>
              </a:rPr>
              <a:t> month ago</a:t>
            </a:r>
            <a:endParaRPr lang="en-US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9131025741943509"/>
          <c:y val="3.103783051267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2"/>
                <c:pt idx="0">
                  <c:v>Go into physical store/showroom</c:v>
                </c:pt>
                <c:pt idx="1">
                  <c:v>Shop online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2"/>
                <c:pt idx="0">
                  <c:v>0.46</c:v>
                </c:pt>
                <c:pt idx="1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B-4247-B69D-00967BC6B0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2"/>
                <c:pt idx="0">
                  <c:v>Go into physical store/showroom</c:v>
                </c:pt>
                <c:pt idx="1">
                  <c:v>Shop online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2"/>
                <c:pt idx="0">
                  <c:v>0.38400000000000001</c:v>
                </c:pt>
                <c:pt idx="1">
                  <c:v>0.35699999999999998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EB-4247-B69D-00967BC6B0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2"/>
                <c:pt idx="0">
                  <c:v>Go into physical store/showroom</c:v>
                </c:pt>
                <c:pt idx="1">
                  <c:v>Shop online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2"/>
                <c:pt idx="0">
                  <c:v>0.156</c:v>
                </c:pt>
                <c:pt idx="1">
                  <c:v>0.48199999999999998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1-40B3-BE2C-0EF77BB2E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586614848"/>
        <c:axId val="586625040"/>
      </c:barChart>
      <c:catAx>
        <c:axId val="58661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625040"/>
        <c:crosses val="autoZero"/>
        <c:auto val="1"/>
        <c:lblAlgn val="ctr"/>
        <c:lblOffset val="100"/>
        <c:noMultiLvlLbl val="0"/>
      </c:catAx>
      <c:valAx>
        <c:axId val="58662504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8661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47918379255074"/>
          <c:y val="0.88906009807275632"/>
          <c:w val="0.18463203470830181"/>
          <c:h val="6.5827574409852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83597896155685E-3"/>
          <c:y val="0.207425515776747"/>
          <c:w val="0.98590459141499975"/>
          <c:h val="0.57864692329799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Online</c:v>
                </c:pt>
                <c:pt idx="1">
                  <c:v>Browse Online,
Purchase In-store</c:v>
                </c:pt>
                <c:pt idx="2">
                  <c:v>Browse in-store,
Purchase Online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0.502</c:v>
                </c:pt>
                <c:pt idx="1">
                  <c:v>0.56200000000000006</c:v>
                </c:pt>
                <c:pt idx="2">
                  <c:v>0.53700000000000003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C-0443-8C45-8521BE81F6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Online</c:v>
                </c:pt>
                <c:pt idx="1">
                  <c:v>Browse Online,
Purchase In-store</c:v>
                </c:pt>
                <c:pt idx="2">
                  <c:v>Browse in-store,
Purchase Online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7.1999999999999995E-2</c:v>
                </c:pt>
                <c:pt idx="1">
                  <c:v>7.0999999999999994E-2</c:v>
                </c:pt>
                <c:pt idx="2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C-0443-8C45-8521BE81F6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Streaming TV shows online</c:v>
                </c:pt>
              </c:strCache>
            </c:strRef>
          </c:tx>
          <c:spPr>
            <a:solidFill>
              <a:srgbClr val="F5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Online</c:v>
                </c:pt>
                <c:pt idx="1">
                  <c:v>Browse Online,
Purchase In-store</c:v>
                </c:pt>
                <c:pt idx="2">
                  <c:v>Browse in-store,
Purchase Online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6.9000000000000006E-2</c:v>
                </c:pt>
                <c:pt idx="1">
                  <c:v>6.7000000000000004E-2</c:v>
                </c:pt>
                <c:pt idx="2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BC-0443-8C45-8521BE81F6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Online</c:v>
                </c:pt>
                <c:pt idx="1">
                  <c:v>Browse Online,
Purchase In-store</c:v>
                </c:pt>
                <c:pt idx="2">
                  <c:v>Browse in-store,
Purchase Online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5.2999999999999999E-2</c:v>
                </c:pt>
                <c:pt idx="1">
                  <c:v>4.2000000000000003E-2</c:v>
                </c:pt>
                <c:pt idx="2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BC-0443-8C45-8521BE81F6D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0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BC-0443-8C45-8521BE81F6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6B-C842-94C4-50CF3DB162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Online</c:v>
                </c:pt>
                <c:pt idx="1">
                  <c:v>Browse Online,
Purchase In-store</c:v>
                </c:pt>
                <c:pt idx="2">
                  <c:v>Browse in-store,
Purchase Online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4.8000000000000001E-2</c:v>
                </c:pt>
                <c:pt idx="1">
                  <c:v>1.7000000000000001E-2</c:v>
                </c:pt>
                <c:pt idx="2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ABC-0443-8C45-8521BE81F6D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Newspaper</c:v>
                </c:pt>
              </c:strCache>
            </c:strRef>
          </c:tx>
          <c:spPr>
            <a:solidFill>
              <a:srgbClr val="F666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6B-C842-94C4-50CF3DB162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Online</c:v>
                </c:pt>
                <c:pt idx="1">
                  <c:v>Browse Online,
Purchase In-store</c:v>
                </c:pt>
                <c:pt idx="2">
                  <c:v>Browse in-store,
Purchase Online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3.2000000000000001E-2</c:v>
                </c:pt>
                <c:pt idx="1">
                  <c:v>3.1E-2</c:v>
                </c:pt>
                <c:pt idx="2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ABC-0443-8C45-8521BE81F6D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3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Browse &amp; Purchase Online</c:v>
                </c:pt>
                <c:pt idx="1">
                  <c:v>Browse Online,
Purchase In-store</c:v>
                </c:pt>
                <c:pt idx="2">
                  <c:v>Browse in-store,
Purchase Online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0.02</c:v>
                </c:pt>
                <c:pt idx="1">
                  <c:v>2.4E-2</c:v>
                </c:pt>
                <c:pt idx="2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ABC-0443-8C45-8521BE81F6D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33-EC49-AA43-89D676F08EDE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9E9-4E20-B41E-19A4FDF1F76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ABC-0443-8C45-8521BE81F6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Online</c:v>
                </c:pt>
                <c:pt idx="1">
                  <c:v>Browse Online,
Purchase In-store</c:v>
                </c:pt>
                <c:pt idx="2">
                  <c:v>Browse in-store,
Purchase Online</c:v>
                </c:pt>
              </c:strCache>
            </c:strRef>
          </c:cat>
          <c:val>
            <c:numRef>
              <c:f>Sheet1!$I$2:$I$4</c:f>
              <c:numCache>
                <c:formatCode>0%</c:formatCode>
                <c:ptCount val="3"/>
                <c:pt idx="0">
                  <c:v>1.9E-2</c:v>
                </c:pt>
                <c:pt idx="1">
                  <c:v>1.0999999999999999E-2</c:v>
                </c:pt>
                <c:pt idx="2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ABC-0443-8C45-8521BE81F6D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Browse &amp; Purchase Online</c:v>
                </c:pt>
                <c:pt idx="1">
                  <c:v>Browse Online,
Purchase In-store</c:v>
                </c:pt>
                <c:pt idx="2">
                  <c:v>Browse in-store,
Purchase Online</c:v>
                </c:pt>
              </c:strCache>
            </c:strRef>
          </c:cat>
          <c:val>
            <c:numRef>
              <c:f>Sheet1!$J$2:$J$4</c:f>
              <c:numCache>
                <c:formatCode>0%</c:formatCode>
                <c:ptCount val="3"/>
                <c:pt idx="0">
                  <c:v>1.7999999999999999E-2</c:v>
                </c:pt>
                <c:pt idx="1">
                  <c:v>1.4999999999999999E-2</c:v>
                </c:pt>
                <c:pt idx="2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ABC-0443-8C45-8521BE81F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586619552"/>
        <c:axId val="586623472"/>
      </c:barChart>
      <c:catAx>
        <c:axId val="58661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623472"/>
        <c:crosses val="autoZero"/>
        <c:auto val="1"/>
        <c:lblAlgn val="ctr"/>
        <c:lblOffset val="0"/>
        <c:noMultiLvlLbl val="0"/>
      </c:catAx>
      <c:valAx>
        <c:axId val="5866234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8661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74643662061855"/>
          <c:y val="0.8864107098310986"/>
          <c:w val="0.80624150666544392"/>
          <c:h val="8.5481737837160232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“Yes”</a:t>
            </a:r>
            <a:br>
              <a:rPr lang="en-US" sz="2000" b="1" dirty="0"/>
            </a:br>
            <a:r>
              <a:rPr lang="en-US" sz="1400" b="1" dirty="0"/>
              <a:t>% A18+ Online Retail</a:t>
            </a:r>
            <a:endParaRPr lang="en-US" sz="2000" b="1" dirty="0"/>
          </a:p>
        </c:rich>
      </c:tx>
      <c:layout>
        <c:manualLayout>
          <c:xMode val="edge"/>
          <c:yMode val="edge"/>
          <c:x val="0.415466415754634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603375527426161E-2"/>
          <c:y val="0.21317136822706073"/>
          <c:w val="0.98839662447257381"/>
          <c:h val="0.66939437322948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rgbClr val="0A0A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Online</c:v>
                </c:pt>
                <c:pt idx="1">
                  <c:v>Browse Online, Purchase In-store</c:v>
                </c:pt>
                <c:pt idx="2">
                  <c:v>Browse In-store, Purchase Online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</c:v>
                </c:pt>
                <c:pt idx="1">
                  <c:v>0.94</c:v>
                </c:pt>
                <c:pt idx="2">
                  <c:v>0.95399999999999996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0-834B-B2B8-5D98EEBC6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618768"/>
        <c:axId val="586614456"/>
      </c:barChart>
      <c:catAx>
        <c:axId val="58661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614456"/>
        <c:crosses val="autoZero"/>
        <c:auto val="1"/>
        <c:lblAlgn val="ctr"/>
        <c:lblOffset val="0"/>
        <c:noMultiLvlLbl val="0"/>
      </c:catAx>
      <c:valAx>
        <c:axId val="586614456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58661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“Yes”</a:t>
            </a:r>
          </a:p>
          <a:p>
            <a:pPr>
              <a:defRPr sz="3200">
                <a:solidFill>
                  <a:schemeClr val="tx1"/>
                </a:solidFill>
              </a:defRPr>
            </a:pPr>
            <a:r>
              <a:rPr lang="en-US" sz="1400" b="1" baseline="0" dirty="0"/>
              <a:t>% A18+ Online </a:t>
            </a:r>
            <a:r>
              <a:rPr lang="en-US" sz="1400" b="1" i="0" u="none" strike="noStrike" baseline="0" dirty="0">
                <a:effectLst/>
              </a:rPr>
              <a:t>Retail</a:t>
            </a:r>
            <a:r>
              <a:rPr lang="en-US" sz="2000" b="0" i="0" u="none" strike="noStrike" baseline="0" dirty="0"/>
              <a:t> </a:t>
            </a:r>
            <a:endParaRPr lang="en-US" sz="2000" b="1" dirty="0"/>
          </a:p>
        </c:rich>
      </c:tx>
      <c:layout>
        <c:manualLayout>
          <c:xMode val="edge"/>
          <c:yMode val="edge"/>
          <c:x val="0.41714320866141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rgbClr val="0A0A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
Online</c:v>
                </c:pt>
                <c:pt idx="1">
                  <c:v>Browse Online, 
Purchase In-store</c:v>
                </c:pt>
                <c:pt idx="2">
                  <c:v>Browse In-store, 
Purchase Online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0.80200000000000005</c:v>
                </c:pt>
                <c:pt idx="1">
                  <c:v>0.85499999999999998</c:v>
                </c:pt>
                <c:pt idx="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CD-C149-8126-24FE4DBA3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615240"/>
        <c:axId val="586622296"/>
      </c:barChart>
      <c:catAx>
        <c:axId val="58661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622296"/>
        <c:crosses val="autoZero"/>
        <c:auto val="1"/>
        <c:lblAlgn val="ctr"/>
        <c:lblOffset val="0"/>
        <c:noMultiLvlLbl val="0"/>
      </c:catAx>
      <c:valAx>
        <c:axId val="586622296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586615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 Online Retail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% A18+ Agreeing</a:t>
            </a:r>
          </a:p>
        </c:rich>
      </c:tx>
      <c:layout>
        <c:manualLayout>
          <c:xMode val="edge"/>
          <c:yMode val="edge"/>
          <c:x val="0.44044799374782639"/>
          <c:y val="5.5086077417823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765722312212646E-2"/>
          <c:y val="0.15273866920396478"/>
          <c:w val="0.97416036235231374"/>
          <c:h val="0.60605765465800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Broadcast TV</c:v>
                </c:pt>
              </c:strCache>
            </c:strRef>
          </c:tx>
          <c:spPr>
            <a:solidFill>
              <a:srgbClr val="0A0A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Online</c:v>
                </c:pt>
                <c:pt idx="1">
                  <c:v>Browse Online, Purchase In-store</c:v>
                </c:pt>
                <c:pt idx="2">
                  <c:v>Browse In-store, Purchase Online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0.76</c:v>
                </c:pt>
                <c:pt idx="1">
                  <c:v>0.73799999999999999</c:v>
                </c:pt>
                <c:pt idx="2">
                  <c:v>0.73599999999999999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4-4C47-87C6-12A10E578D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Broadcast News Websites/Apps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Online</c:v>
                </c:pt>
                <c:pt idx="1">
                  <c:v>Browse Online, Purchase In-store</c:v>
                </c:pt>
                <c:pt idx="2">
                  <c:v>Browse In-store, Purchase Online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0.69099999999999995</c:v>
                </c:pt>
                <c:pt idx="1">
                  <c:v>0.71499999999999997</c:v>
                </c:pt>
                <c:pt idx="2">
                  <c:v>0.64600000000000002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4-4C47-87C6-12A10E578D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Cable News</c:v>
                </c:pt>
              </c:strCache>
            </c:strRef>
          </c:tx>
          <c:spPr>
            <a:solidFill>
              <a:srgbClr val="777777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Online</c:v>
                </c:pt>
                <c:pt idx="1">
                  <c:v>Browse Online, Purchase In-store</c:v>
                </c:pt>
                <c:pt idx="2">
                  <c:v>Browse In-store, Purchase Online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0.63</c:v>
                </c:pt>
                <c:pt idx="1">
                  <c:v>0.63</c:v>
                </c:pt>
                <c:pt idx="2">
                  <c:v>0.60899999999999999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F4-4C47-87C6-12A10E578D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Newspapers websites/Apps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Online</c:v>
                </c:pt>
                <c:pt idx="1">
                  <c:v>Browse Online, Purchase In-store</c:v>
                </c:pt>
                <c:pt idx="2">
                  <c:v>Browse In-store, Purchase Online</c:v>
                </c:pt>
              </c:strCache>
            </c:strRef>
          </c:cat>
          <c:val>
            <c:numRef>
              <c:f>Sheet1!$E$2:$E$4</c:f>
            </c:numRef>
          </c:val>
          <c:extLst>
            <c:ext xmlns:c16="http://schemas.microsoft.com/office/drawing/2014/chart" uri="{C3380CC4-5D6E-409C-BE32-E72D297353CC}">
              <c16:uniqueId val="{00000003-C3F4-4C47-87C6-12A10E578D4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90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Online</c:v>
                </c:pt>
                <c:pt idx="1">
                  <c:v>Browse Online, Purchase In-store</c:v>
                </c:pt>
                <c:pt idx="2">
                  <c:v>Browse In-store, Purchase Online</c:v>
                </c:pt>
              </c:strCache>
            </c:strRef>
          </c:cat>
          <c:val>
            <c:numRef>
              <c:f>Sheet1!$F$2:$F$4</c:f>
              <c:numCache>
                <c:formatCode>0.00%</c:formatCode>
                <c:ptCount val="3"/>
                <c:pt idx="0">
                  <c:v>0.34699999999999998</c:v>
                </c:pt>
                <c:pt idx="1">
                  <c:v>0.44800000000000001</c:v>
                </c:pt>
                <c:pt idx="2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F4-4C47-87C6-12A10E578D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586618376"/>
        <c:axId val="586623864"/>
      </c:barChart>
      <c:catAx>
        <c:axId val="586618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623864"/>
        <c:crosses val="autoZero"/>
        <c:auto val="1"/>
        <c:lblAlgn val="ctr"/>
        <c:lblOffset val="0"/>
        <c:noMultiLvlLbl val="0"/>
      </c:catAx>
      <c:valAx>
        <c:axId val="58662386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58661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214052732630431E-2"/>
          <c:y val="0.85706759893707929"/>
          <c:w val="0.97654507430089166"/>
          <c:h val="7.659528510309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E-9D4D-863C-32FB954D40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E-9D4D-863C-32FB954D40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0.11799999999999999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E-9D4D-863C-32FB954D40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EE-9D4D-863C-32FB954D40C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EE-9D4D-863C-32FB954D40C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6EE-9D4D-863C-32FB954D40C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EE-9D4D-863C-32FB954D4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0499920"/>
        <c:axId val="580497568"/>
      </c:barChart>
      <c:catAx>
        <c:axId val="580499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0497568"/>
        <c:crosses val="autoZero"/>
        <c:auto val="1"/>
        <c:lblAlgn val="ctr"/>
        <c:lblOffset val="100"/>
        <c:noMultiLvlLbl val="0"/>
      </c:catAx>
      <c:valAx>
        <c:axId val="5804975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8049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Exposed to Advertising</a:t>
            </a:r>
            <a:r>
              <a:rPr lang="en-US" baseline="0" dirty="0">
                <a:solidFill>
                  <a:schemeClr val="tx1"/>
                </a:solidFill>
              </a:rPr>
              <a:t> by Media 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857636785786398"/>
          <c:y val="0.14449327092201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7397192254732885E-2"/>
          <c:w val="1"/>
          <c:h val="0.86015950407067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B2-7E41-A957-7929E796E64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B2-7E41-A957-7929E796E641}"/>
              </c:ext>
            </c:extLst>
          </c:dPt>
          <c:dPt>
            <c:idx val="2"/>
            <c:invertIfNegative val="0"/>
            <c:bubble3D val="0"/>
            <c:spPr>
              <a:solidFill>
                <a:srgbClr val="0199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B2-7E41-A957-7929E796E641}"/>
              </c:ext>
            </c:extLst>
          </c:dPt>
          <c:dPt>
            <c:idx val="3"/>
            <c:invertIfNegative val="0"/>
            <c:bubble3D val="0"/>
            <c:spPr>
              <a:solidFill>
                <a:srgbClr val="A46F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AB2-7E41-A957-7929E796E641}"/>
              </c:ext>
            </c:extLst>
          </c:dPt>
          <c:dPt>
            <c:idx val="4"/>
            <c:invertIfNegative val="0"/>
            <c:bubble3D val="0"/>
            <c:spPr>
              <a:solidFill>
                <a:srgbClr val="F5AD9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B2-7E41-A957-7929E796E641}"/>
              </c:ext>
            </c:extLst>
          </c:dPt>
          <c:dPt>
            <c:idx val="5"/>
            <c:invertIfNegative val="0"/>
            <c:bubble3D val="0"/>
            <c:spPr>
              <a:solidFill>
                <a:srgbClr val="FA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AB2-7E41-A957-7929E796E641}"/>
              </c:ext>
            </c:extLst>
          </c:dPt>
          <c:dPt>
            <c:idx val="6"/>
            <c:invertIfNegative val="0"/>
            <c:bubble3D val="0"/>
            <c:spPr>
              <a:solidFill>
                <a:srgbClr val="6633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AB2-7E41-A957-7929E796E641}"/>
              </c:ext>
            </c:extLst>
          </c:dPt>
          <c:dPt>
            <c:idx val="7"/>
            <c:invertIfNegative val="0"/>
            <c:bubble3D val="0"/>
            <c:spPr>
              <a:solidFill>
                <a:srgbClr val="84F058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AB2-7E41-A957-7929E796E641}"/>
              </c:ext>
            </c:extLst>
          </c:dPt>
          <c:dPt>
            <c:idx val="8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AB2-7E41-A957-7929E796E64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9"/>
                <c:pt idx="0">
                  <c:v>Television</c:v>
                </c:pt>
                <c:pt idx="1">
                  <c:v>Social media</c:v>
                </c:pt>
                <c:pt idx="2">
                  <c:v>Broadcast TV web/apps</c:v>
                </c:pt>
                <c:pt idx="3">
                  <c:v>Ad in mail</c:v>
                </c:pt>
                <c:pt idx="4">
                  <c:v>Streaming TV shows online</c:v>
                </c:pt>
                <c:pt idx="5">
                  <c:v>Radio</c:v>
                </c:pt>
                <c:pt idx="6">
                  <c:v>Ad on a website</c:v>
                </c:pt>
                <c:pt idx="7">
                  <c:v>Email</c:v>
                </c:pt>
                <c:pt idx="8">
                  <c:v>Newspaper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9"/>
                <c:pt idx="0">
                  <c:v>0.75900000000000001</c:v>
                </c:pt>
                <c:pt idx="1">
                  <c:v>0.27100000000000002</c:v>
                </c:pt>
                <c:pt idx="2">
                  <c:v>0.26500000000000001</c:v>
                </c:pt>
                <c:pt idx="3">
                  <c:v>0.222</c:v>
                </c:pt>
                <c:pt idx="4">
                  <c:v>0.22</c:v>
                </c:pt>
                <c:pt idx="5">
                  <c:v>0.215</c:v>
                </c:pt>
                <c:pt idx="6">
                  <c:v>0.21099999999999999</c:v>
                </c:pt>
                <c:pt idx="7">
                  <c:v>0.192</c:v>
                </c:pt>
                <c:pt idx="8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2-7E41-A957-7929E796E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580500312"/>
        <c:axId val="580500704"/>
      </c:barChart>
      <c:catAx>
        <c:axId val="580500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500704"/>
        <c:crosses val="autoZero"/>
        <c:auto val="1"/>
        <c:lblAlgn val="ctr"/>
        <c:lblOffset val="100"/>
        <c:noMultiLvlLbl val="0"/>
      </c:catAx>
      <c:valAx>
        <c:axId val="58050070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580500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Television</c:v>
                </c:pt>
                <c:pt idx="1">
                  <c:v>Social media</c:v>
                </c:pt>
                <c:pt idx="2">
                  <c:v>Ad in mail</c:v>
                </c:pt>
                <c:pt idx="3">
                  <c:v>Streaming TV shows online</c:v>
                </c:pt>
                <c:pt idx="4">
                  <c:v>Radio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0.75900000000000001</c:v>
                </c:pt>
                <c:pt idx="1">
                  <c:v>0.27100000000000002</c:v>
                </c:pt>
                <c:pt idx="2">
                  <c:v>0.222</c:v>
                </c:pt>
                <c:pt idx="3">
                  <c:v>0.22</c:v>
                </c:pt>
                <c:pt idx="4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2-ED46-8E21-BF5E7E97A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Television</c:v>
                </c:pt>
                <c:pt idx="1">
                  <c:v>Social media</c:v>
                </c:pt>
                <c:pt idx="2">
                  <c:v>Ad in mail</c:v>
                </c:pt>
                <c:pt idx="3">
                  <c:v>Streaming TV shows online</c:v>
                </c:pt>
                <c:pt idx="4">
                  <c:v>Radio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0.66600000000000004</c:v>
                </c:pt>
                <c:pt idx="1">
                  <c:v>0.16600000000000001</c:v>
                </c:pt>
                <c:pt idx="2">
                  <c:v>0.125</c:v>
                </c:pt>
                <c:pt idx="3">
                  <c:v>0.121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2-ED46-8E21-BF5E7E97A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580495608"/>
        <c:axId val="580495216"/>
      </c:barChart>
      <c:catAx>
        <c:axId val="58049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495216"/>
        <c:crosses val="autoZero"/>
        <c:auto val="1"/>
        <c:lblAlgn val="ctr"/>
        <c:lblOffset val="100"/>
        <c:noMultiLvlLbl val="0"/>
      </c:catAx>
      <c:valAx>
        <c:axId val="580495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8049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5.0875559534467339E-2"/>
          <c:w val="0.97587719298245612"/>
          <c:h val="0.74340778871978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TV</c:v>
                </c:pt>
                <c:pt idx="1">
                  <c:v>Social media</c:v>
                </c:pt>
                <c:pt idx="2">
                  <c:v>Ad in mail</c:v>
                </c:pt>
                <c:pt idx="3">
                  <c:v>Streaming TV shows online</c:v>
                </c:pt>
                <c:pt idx="4">
                  <c:v>Radio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0.75900000000000001</c:v>
                </c:pt>
                <c:pt idx="1">
                  <c:v>0.27100000000000002</c:v>
                </c:pt>
                <c:pt idx="2">
                  <c:v>0.222</c:v>
                </c:pt>
                <c:pt idx="3">
                  <c:v>0.22</c:v>
                </c:pt>
                <c:pt idx="4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A0-6045-AFB4-0B2C44650B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Important for Awareness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929824561403508E-3"/>
                  <c:y val="9.095792300805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A0-6045-AFB4-0B2C44650BA9}"/>
                </c:ext>
              </c:extLst>
            </c:dLbl>
            <c:dLbl>
              <c:idx val="1"/>
              <c:layout>
                <c:manualLayout>
                  <c:x val="0"/>
                  <c:y val="5.40062667860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A0-6045-AFB4-0B2C44650BA9}"/>
                </c:ext>
              </c:extLst>
            </c:dLbl>
            <c:dLbl>
              <c:idx val="2"/>
              <c:layout>
                <c:manualLayout>
                  <c:x val="2.1929824561402705E-3"/>
                  <c:y val="5.40062667860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A0-6045-AFB4-0B2C44650BA9}"/>
                </c:ext>
              </c:extLst>
            </c:dLbl>
            <c:dLbl>
              <c:idx val="3"/>
              <c:layout>
                <c:manualLayout>
                  <c:x val="-1.0964912280701754E-3"/>
                  <c:y val="5.11638316920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A0-6045-AFB4-0B2C44650BA9}"/>
                </c:ext>
              </c:extLst>
            </c:dLbl>
            <c:dLbl>
              <c:idx val="4"/>
              <c:layout>
                <c:manualLayout>
                  <c:x val="0"/>
                  <c:y val="5.11638316920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A0-6045-AFB4-0B2C44650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TV</c:v>
                </c:pt>
                <c:pt idx="1">
                  <c:v>Social media</c:v>
                </c:pt>
                <c:pt idx="2">
                  <c:v>Ad in mail</c:v>
                </c:pt>
                <c:pt idx="3">
                  <c:v>Streaming TV shows online</c:v>
                </c:pt>
                <c:pt idx="4">
                  <c:v>Radio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0.52900000000000003</c:v>
                </c:pt>
                <c:pt idx="1">
                  <c:v>6.2E-2</c:v>
                </c:pt>
                <c:pt idx="2">
                  <c:v>4.2999999999999997E-2</c:v>
                </c:pt>
                <c:pt idx="3">
                  <c:v>4.8000000000000001E-2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A0-6045-AFB4-0B2C4465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580501488"/>
        <c:axId val="580496000"/>
      </c:barChart>
      <c:catAx>
        <c:axId val="580501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0496000"/>
        <c:crosses val="autoZero"/>
        <c:auto val="1"/>
        <c:lblAlgn val="ctr"/>
        <c:lblOffset val="100"/>
        <c:noMultiLvlLbl val="0"/>
      </c:catAx>
      <c:valAx>
        <c:axId val="580496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8050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8009531703273932"/>
          <c:y val="7.5837063563115488E-3"/>
          <c:w val="0.67105184625894365"/>
          <c:h val="8.228968303761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33209848381598E-2"/>
          <c:y val="2.541162158160332E-2"/>
          <c:w val="0.9763335803032368"/>
          <c:h val="0.813648108401575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5"/>
            <c:spPr>
              <a:solidFill>
                <a:schemeClr val="accent1"/>
              </a:solidFill>
              <a:ln w="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 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0.96</c:v>
                </c:pt>
                <c:pt idx="1">
                  <c:v>0.95</c:v>
                </c:pt>
                <c:pt idx="2">
                  <c:v>0.92</c:v>
                </c:pt>
                <c:pt idx="3">
                  <c:v>0.92</c:v>
                </c:pt>
                <c:pt idx="4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E5-DB47-A7F1-B4DB7D53AE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 Purchase</c:v>
                </c:pt>
              </c:strCache>
            </c:strRef>
          </c:cat>
          <c:val>
            <c:numRef>
              <c:f>Sheet1!$C$2:$C$6</c:f>
            </c:numRef>
          </c:val>
          <c:smooth val="0"/>
          <c:extLst>
            <c:ext xmlns:c16="http://schemas.microsoft.com/office/drawing/2014/chart" uri="{C3380CC4-5D6E-409C-BE32-E72D297353CC}">
              <c16:uniqueId val="{00000001-D7E5-DB47-A7F1-B4DB7D53A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152632"/>
        <c:axId val="539552216"/>
      </c:lineChart>
      <c:catAx>
        <c:axId val="578152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9552216"/>
        <c:crosses val="autoZero"/>
        <c:auto val="1"/>
        <c:lblAlgn val="ctr"/>
        <c:lblOffset val="100"/>
        <c:noMultiLvlLbl val="0"/>
      </c:catAx>
      <c:valAx>
        <c:axId val="539552216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578152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5145843813143578"/>
          <c:w val="1"/>
          <c:h val="0.611793704345801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0.52900567881403382</c:v>
                </c:pt>
                <c:pt idx="1">
                  <c:v>0.46552821953158746</c:v>
                </c:pt>
                <c:pt idx="2">
                  <c:v>0.43955169451070764</c:v>
                </c:pt>
                <c:pt idx="3">
                  <c:v>0.4124906533983172</c:v>
                </c:pt>
                <c:pt idx="4">
                  <c:v>0.40853882202365643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4-3C4B-A511-3AFA474729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909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6.1894488429518571E-2</c:v>
                </c:pt>
                <c:pt idx="1">
                  <c:v>7.7163958900487689E-2</c:v>
                </c:pt>
                <c:pt idx="2">
                  <c:v>6.9029922641057367E-2</c:v>
                </c:pt>
                <c:pt idx="3">
                  <c:v>6.8191472710449674E-2</c:v>
                </c:pt>
                <c:pt idx="4">
                  <c:v>6.2691103556017272E-2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14-3C4B-A511-3AFA474729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Streaming TV programs online</c:v>
                </c:pt>
              </c:strCache>
            </c:strRef>
          </c:tx>
          <c:spPr>
            <a:solidFill>
              <a:srgbClr val="F6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4.7544586445116298E-2</c:v>
                </c:pt>
                <c:pt idx="1">
                  <c:v>4.7723454455414031E-2</c:v>
                </c:pt>
                <c:pt idx="2">
                  <c:v>4.6318210998071999E-2</c:v>
                </c:pt>
                <c:pt idx="3">
                  <c:v>4.3585371736514299E-2</c:v>
                </c:pt>
                <c:pt idx="4">
                  <c:v>4.5679491288782063E-2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14-3C4B-A511-3AFA474729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4.334955884334412E-2</c:v>
                </c:pt>
                <c:pt idx="1">
                  <c:v>4.7623307257245777E-2</c:v>
                </c:pt>
                <c:pt idx="2">
                  <c:v>5.157231162447555E-2</c:v>
                </c:pt>
                <c:pt idx="3">
                  <c:v>5.6982001909315502E-2</c:v>
                </c:pt>
                <c:pt idx="4">
                  <c:v>5.1063738506743089E-2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14-3C4B-A511-3AFA4747299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Newspaper</c:v>
                </c:pt>
              </c:strCache>
            </c:strRef>
          </c:tx>
          <c:spPr>
            <a:solidFill>
              <a:srgbClr val="F666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3.8520435314501007E-2</c:v>
                </c:pt>
                <c:pt idx="1">
                  <c:v>3.5823960812305114E-2</c:v>
                </c:pt>
                <c:pt idx="2">
                  <c:v>3.2745637939798677E-2</c:v>
                </c:pt>
                <c:pt idx="3">
                  <c:v>3.8022648977833876E-2</c:v>
                </c:pt>
                <c:pt idx="4">
                  <c:v>3.570078055576198E-2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14-3C4B-A511-3AFA4747299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0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25-4BFD-B010-CFD8B75093E4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C8-418E-BAF6-EF2FD7A4B22B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C8-418E-BAF6-EF2FD7A4B22B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C8-418E-BAF6-EF2FD7A4B22B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C8-418E-BAF6-EF2FD7A4B2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2.9399791858665054E-2</c:v>
                </c:pt>
                <c:pt idx="1">
                  <c:v>3.9708765741801509E-2</c:v>
                </c:pt>
                <c:pt idx="2">
                  <c:v>4.5181704952114952E-2</c:v>
                </c:pt>
                <c:pt idx="3">
                  <c:v>4.8754018244586146E-2</c:v>
                </c:pt>
                <c:pt idx="4">
                  <c:v>4.765631149584363E-2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14-3C4B-A511-3AFA4747299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25-4BFD-B010-CFD8B75093E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25-4BFD-B010-CFD8B75093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2.886721677328637E-2</c:v>
                </c:pt>
                <c:pt idx="1">
                  <c:v>2.9274992665111549E-2</c:v>
                </c:pt>
                <c:pt idx="2">
                  <c:v>2.4669490943163536E-2</c:v>
                </c:pt>
                <c:pt idx="3">
                  <c:v>2.4904733528977804E-2</c:v>
                </c:pt>
                <c:pt idx="4">
                  <c:v>2.8140626804823505E-2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14-3C4B-A511-3AFA4747299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A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0%</c:formatCode>
                <c:ptCount val="5"/>
                <c:pt idx="0">
                  <c:v>2.5197521966706292E-2</c:v>
                </c:pt>
                <c:pt idx="1">
                  <c:v>2.5959139845029979E-2</c:v>
                </c:pt>
                <c:pt idx="2">
                  <c:v>3.2386037688706459E-2</c:v>
                </c:pt>
                <c:pt idx="3">
                  <c:v>3.2761851839251066E-2</c:v>
                </c:pt>
                <c:pt idx="4">
                  <c:v>2.9924634066884351E-2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14-3C4B-A511-3AFA4747299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0%</c:formatCode>
                <c:ptCount val="5"/>
                <c:pt idx="0">
                  <c:v>1.9691707296875371E-2</c:v>
                </c:pt>
                <c:pt idx="1">
                  <c:v>2.1521670293617068E-2</c:v>
                </c:pt>
                <c:pt idx="2">
                  <c:v>2.5157250908573233E-2</c:v>
                </c:pt>
                <c:pt idx="3">
                  <c:v>2.0163112319077983E-2</c:v>
                </c:pt>
                <c:pt idx="4">
                  <c:v>1.929575455109565E-2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14-3C4B-A511-3AFA47472990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0%</c:formatCode>
                <c:ptCount val="5"/>
                <c:pt idx="0">
                  <c:v>1.9002867995972599E-2</c:v>
                </c:pt>
                <c:pt idx="1">
                  <c:v>2.5208339409457423E-2</c:v>
                </c:pt>
                <c:pt idx="2">
                  <c:v>1.5450172050077857E-2</c:v>
                </c:pt>
                <c:pt idx="3">
                  <c:v>2.3644722212608094E-2</c:v>
                </c:pt>
                <c:pt idx="4">
                  <c:v>1.3658480969554899E-2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9-CC42-B0A2-3502626764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539553392"/>
        <c:axId val="539555744"/>
      </c:barChart>
      <c:catAx>
        <c:axId val="53955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555744"/>
        <c:crosses val="autoZero"/>
        <c:auto val="1"/>
        <c:lblAlgn val="ctr"/>
        <c:lblOffset val="0"/>
        <c:noMultiLvlLbl val="0"/>
      </c:catAx>
      <c:valAx>
        <c:axId val="5395557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955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438478747203577E-2"/>
          <c:y val="0.87962331979842001"/>
          <c:w val="0.93691275167785237"/>
          <c:h val="8.9153619434330852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287583843686203E-2"/>
          <c:w val="1"/>
          <c:h val="0.670771257186593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0.52900567881403382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D-D64D-BBAA-D52A5A387F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1">
                  <c:v>6.1894488429518571E-2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D-D64D-BBAA-D52A5A387F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Streaming TV shows online</c:v>
                </c:pt>
              </c:strCache>
            </c:strRef>
          </c:tx>
          <c:spPr>
            <a:solidFill>
              <a:srgbClr val="F6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1">
                  <c:v>4.7544586445116298E-2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6D-D64D-BBAA-D52A5A387F1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1">
                  <c:v>4.334955884334412E-2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6D-D64D-BBAA-D52A5A387F1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Newspaper</c:v>
                </c:pt>
              </c:strCache>
            </c:strRef>
          </c:tx>
          <c:spPr>
            <a:solidFill>
              <a:srgbClr val="F666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1">
                  <c:v>3.8520435314501007E-2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6D-D64D-BBAA-D52A5A387F1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058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1">
                  <c:v>2.9399791858665054E-2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6D-D64D-BBAA-D52A5A387F1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Sheet1!$H$2:$H$3</c:f>
              <c:numCache>
                <c:formatCode>0%</c:formatCode>
                <c:ptCount val="2"/>
                <c:pt idx="1">
                  <c:v>2.886721677328637E-2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6D-D64D-BBAA-D52A5A387F11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AA4FF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Sheet1!$I$2:$I$3</c:f>
              <c:numCache>
                <c:formatCode>0%</c:formatCode>
                <c:ptCount val="2"/>
                <c:pt idx="1">
                  <c:v>2.5197521966706292E-2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6D-D64D-BBAA-D52A5A387F11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Sheet1!$J$2:$J$3</c:f>
              <c:numCache>
                <c:formatCode>0%</c:formatCode>
                <c:ptCount val="2"/>
                <c:pt idx="1">
                  <c:v>1.9691707296875371E-2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6D-D64D-BBAA-D52A5A387F11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Sheet1!$K$2:$K$3</c:f>
              <c:numCache>
                <c:formatCode>0%</c:formatCode>
                <c:ptCount val="2"/>
                <c:pt idx="1">
                  <c:v>1.9002867995972599E-2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6D-D64D-BBAA-D52A5A387F11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Magazine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Sheet1!$L$2:$L$3</c:f>
              <c:numCache>
                <c:formatCode>0%</c:formatCode>
                <c:ptCount val="2"/>
                <c:pt idx="1">
                  <c:v>1.4817737986377446E-2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6D-D64D-BBAA-D52A5A387F11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Sheet1!$M$2:$M$3</c:f>
              <c:numCache>
                <c:formatCode>0%</c:formatCode>
                <c:ptCount val="2"/>
                <c:pt idx="1">
                  <c:v>1.1032945343631776E-2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06D-D64D-BBAA-D52A5A387F11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Local radio web/apps</c:v>
                </c:pt>
              </c:strCache>
            </c:strRef>
          </c:tx>
          <c:spPr>
            <a:solidFill>
              <a:srgbClr val="F4047C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Sheet1!$N$2:$N$3</c:f>
              <c:numCache>
                <c:formatCode>0%</c:formatCode>
                <c:ptCount val="2"/>
                <c:pt idx="1">
                  <c:v>1.0224648114842302E-2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6D-D64D-BBAA-D52A5A387F11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Other Internet</c:v>
                </c:pt>
              </c:strCache>
            </c:strRef>
          </c:tx>
          <c:spPr>
            <a:solidFill>
              <a:srgbClr val="6F04DA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Sheet1!$O$2:$O$3</c:f>
              <c:numCache>
                <c:formatCode>0%</c:formatCode>
                <c:ptCount val="2"/>
                <c:pt idx="1">
                  <c:v>9.7025409289965975E-3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06D-D64D-BBAA-D52A5A387F11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Internet search</c:v>
                </c:pt>
              </c:strCache>
            </c:strRef>
          </c:tx>
          <c:spPr>
            <a:solidFill>
              <a:srgbClr val="2890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Sheet1!$P$2:$P$3</c:f>
              <c:numCache>
                <c:formatCode>0%</c:formatCode>
                <c:ptCount val="2"/>
                <c:pt idx="1">
                  <c:v>9.6607183895619266E-3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06D-D64D-BBAA-D52A5A387F11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Online newspaper</c:v>
                </c:pt>
              </c:strCache>
            </c:strRef>
          </c:tx>
          <c:spPr>
            <a:solidFill>
              <a:srgbClr val="B25D3C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Sheet1!$Q$2:$Q$3</c:f>
              <c:numCache>
                <c:formatCode>0%</c:formatCode>
                <c:ptCount val="2"/>
                <c:pt idx="1">
                  <c:v>9.0071400273320796E-3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06D-D64D-BBAA-D52A5A387F11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Consumer review web/apps</c:v>
                </c:pt>
              </c:strCache>
            </c:strRef>
          </c:tx>
          <c:spPr>
            <a:solidFill>
              <a:srgbClr val="FDE6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Sheet1!$R$2:$R$3</c:f>
              <c:numCache>
                <c:formatCode>0%</c:formatCode>
                <c:ptCount val="2"/>
                <c:pt idx="1">
                  <c:v>8.8426216859899542E-3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06D-D64D-BBAA-D52A5A387F11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Interner display/banner ad</c:v>
                </c:pt>
              </c:strCache>
            </c:strRef>
          </c:tx>
          <c:spPr>
            <a:solidFill>
              <a:srgbClr val="F7737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Sheet1!$S$2:$S$3</c:f>
              <c:numCache>
                <c:formatCode>0%</c:formatCode>
                <c:ptCount val="2"/>
                <c:pt idx="1">
                  <c:v>8.2750309554247611E-3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06D-D64D-BBAA-D52A5A387F11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Sheet1!$T$2:$T$3</c:f>
              <c:numCache>
                <c:formatCode>0%</c:formatCode>
                <c:ptCount val="2"/>
                <c:pt idx="1">
                  <c:v>7.330368945197052E-3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06D-D64D-BBAA-D52A5A387F11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Cable TV web/apps</c:v>
                </c:pt>
              </c:strCache>
            </c:strRef>
          </c:tx>
          <c:spPr>
            <a:solidFill>
              <a:srgbClr val="D3D3D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Sheet1!$U$2:$U$3</c:f>
              <c:numCache>
                <c:formatCode>0%</c:formatCode>
                <c:ptCount val="2"/>
                <c:pt idx="1">
                  <c:v>5.6395977373245821E-3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06D-D64D-BBAA-D52A5A387F11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Internet radio</c:v>
                </c:pt>
              </c:strCache>
            </c:strRef>
          </c:tx>
          <c:spPr>
            <a:solidFill>
              <a:srgbClr val="B639B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Sheet1!$V$2:$V$3</c:f>
              <c:numCache>
                <c:formatCode>0%</c:formatCode>
                <c:ptCount val="2"/>
                <c:pt idx="1">
                  <c:v>5.3046433492804392E-3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06D-D64D-BBAA-D52A5A387F11}"/>
            </c:ext>
          </c:extLst>
        </c:ser>
        <c:ser>
          <c:idx val="21"/>
          <c:order val="21"/>
          <c:tx>
            <c:strRef>
              <c:f>Sheet1!$W$1</c:f>
              <c:strCache>
                <c:ptCount val="1"/>
                <c:pt idx="0">
                  <c:v>Yellow pages</c:v>
                </c:pt>
              </c:strCache>
            </c:strRef>
          </c:tx>
          <c:spPr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Sheet1!$W$2:$W$3</c:f>
              <c:numCache>
                <c:formatCode>0%</c:formatCode>
                <c:ptCount val="2"/>
                <c:pt idx="1">
                  <c:v>5.2322388444263146E-3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F-1047-991F-ADEE2E594589}"/>
            </c:ext>
          </c:extLst>
        </c:ser>
        <c:ser>
          <c:idx val="22"/>
          <c:order val="22"/>
          <c:tx>
            <c:strRef>
              <c:f>Sheet1!$X$1</c:f>
              <c:strCache>
                <c:ptCount val="1"/>
                <c:pt idx="0">
                  <c:v>Online magazine</c:v>
                </c:pt>
              </c:strCache>
            </c:strRef>
          </c:tx>
          <c:spPr>
            <a:solidFill>
              <a:srgbClr val="B8B5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Sheet1!$X$2:$X$3</c:f>
              <c:numCache>
                <c:formatCode>0%</c:formatCode>
                <c:ptCount val="2"/>
                <c:pt idx="1">
                  <c:v>3.2098369752506994E-3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F-1047-991F-ADEE2E594589}"/>
            </c:ext>
          </c:extLst>
        </c:ser>
        <c:ser>
          <c:idx val="23"/>
          <c:order val="23"/>
          <c:tx>
            <c:strRef>
              <c:f>Sheet1!$Y$1</c:f>
              <c:strCache>
                <c:ptCount val="1"/>
                <c:pt idx="0">
                  <c:v>Yellow pages web/apps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</c:v>
                </c:pt>
                <c:pt idx="1">
                  <c:v>All other media</c:v>
                </c:pt>
              </c:strCache>
            </c:strRef>
          </c:cat>
          <c:val>
            <c:numRef>
              <c:f>Sheet1!$Y$2:$Y$3</c:f>
              <c:numCache>
                <c:formatCode>0%</c:formatCode>
                <c:ptCount val="2"/>
                <c:pt idx="1">
                  <c:v>2.5096835122867898E-3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F-1047-991F-ADEE2E594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539552608"/>
        <c:axId val="539553000"/>
      </c:barChart>
      <c:catAx>
        <c:axId val="53955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553000"/>
        <c:crosses val="autoZero"/>
        <c:auto val="1"/>
        <c:lblAlgn val="ctr"/>
        <c:lblOffset val="0"/>
        <c:noMultiLvlLbl val="0"/>
      </c:catAx>
      <c:valAx>
        <c:axId val="539553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955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32478993817048E-3"/>
          <c:y val="0.81059895694273865"/>
          <c:w val="0.995167521006183"/>
          <c:h val="0.1758377387372955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0.21476</cdr:x>
      <cdr:y>0.08203</cdr:y>
    </cdr:from>
    <cdr:to>
      <cdr:x>0.29697</cdr:x>
      <cdr:y>0.13571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371703" y="399327"/>
          <a:ext cx="907887" cy="261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dirty="0"/>
            <a:t>Any Action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0.88615</cdr:x>
      <cdr:y>0.13046</cdr:y>
    </cdr:from>
    <cdr:to>
      <cdr:x>0.98993</cdr:x>
      <cdr:y>0.17591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8370435-111F-4B9D-B841-9614CF99A4D1}"/>
            </a:ext>
          </a:extLst>
        </cdr:cNvPr>
        <cdr:cNvSpPr txBox="1"/>
      </cdr:nvSpPr>
      <cdr:spPr>
        <a:xfrm xmlns:a="http://schemas.openxmlformats.org/drawingml/2006/main">
          <a:off x="10059743" y="571995"/>
          <a:ext cx="1178169" cy="199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100" b="1" dirty="0"/>
            <a:t>Same or more</a:t>
          </a:r>
        </a:p>
      </cdr:txBody>
    </cdr:sp>
  </cdr:relSizeAnchor>
  <cdr:relSizeAnchor xmlns:cdr="http://schemas.openxmlformats.org/drawingml/2006/chartDrawing">
    <cdr:from>
      <cdr:x>0.90352</cdr:x>
      <cdr:y>0.26737</cdr:y>
    </cdr:from>
    <cdr:to>
      <cdr:x>0.97256</cdr:x>
      <cdr:y>0.40924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FBF5943-B0A2-4EE3-A3BB-92F779C61D01}"/>
            </a:ext>
          </a:extLst>
        </cdr:cNvPr>
        <cdr:cNvSpPr txBox="1"/>
      </cdr:nvSpPr>
      <cdr:spPr>
        <a:xfrm xmlns:a="http://schemas.openxmlformats.org/drawingml/2006/main">
          <a:off x="10256942" y="1172264"/>
          <a:ext cx="783771" cy="622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400" b="1" dirty="0"/>
            <a:t>84%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9282" cy="351957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1"/>
            <a:ext cx="4029282" cy="351957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D5383F17-7D89-4BF5-A68F-9E09FC4D3C46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4"/>
            <a:ext cx="4029282" cy="351957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FB8D0739-FA2F-4F32-B028-424CE00D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1737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1"/>
            <a:ext cx="4028440" cy="351737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F6F05FFA-EE28-429C-BCEB-74ED7364C62D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5"/>
            <a:ext cx="4028440" cy="351736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5"/>
            <a:ext cx="4028440" cy="351736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5CBFF038-FE79-4731-8216-C523A2A3B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28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1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4" r:id="rId5"/>
    <p:sldLayoutId id="2147483662" r:id="rId6"/>
    <p:sldLayoutId id="2147483663" r:id="rId7"/>
    <p:sldLayoutId id="2147483665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951" y="3544472"/>
            <a:ext cx="12200269" cy="331352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136698"/>
            <a:ext cx="12193778" cy="3651245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0" y="1710438"/>
            <a:ext cx="12192000" cy="123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Purchase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Funnel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lang="en-US" sz="4800" b="1" baseline="0" dirty="0">
                <a:solidFill>
                  <a:sysClr val="windowText" lastClr="000000"/>
                </a:solidFill>
              </a:rPr>
              <a:t>2021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18" y="262061"/>
            <a:ext cx="4806765" cy="1361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7951" y="3429000"/>
            <a:ext cx="12201729" cy="128217"/>
            <a:chOff x="-9727" y="3419275"/>
            <a:chExt cx="12201729" cy="128217"/>
          </a:xfrm>
        </p:grpSpPr>
        <p:sp>
          <p:nvSpPr>
            <p:cNvPr id="16" name="Rectangle 15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4" y="3721344"/>
            <a:ext cx="10219035" cy="278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8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With Online Retail Ads, TV Tops Exposure at 76%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407536"/>
              </p:ext>
            </p:extLst>
          </p:nvPr>
        </p:nvGraphicFramePr>
        <p:xfrm>
          <a:off x="304800" y="926445"/>
          <a:ext cx="11887200" cy="52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9715501" cy="369332"/>
          </a:xfrm>
        </p:spPr>
        <p:txBody>
          <a:bodyPr/>
          <a:lstStyle/>
          <a:p>
            <a:r>
              <a:rPr lang="en-US" dirty="0"/>
              <a:t>Source: GfK TVB Purchase Funnel 2021 Online retail category A18+</a:t>
            </a:r>
            <a:br>
              <a:rPr lang="en-US" dirty="0"/>
            </a:br>
            <a:r>
              <a:rPr lang="en-US" dirty="0"/>
              <a:t>S10/S11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402486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42324692"/>
              </p:ext>
            </p:extLst>
          </p:nvPr>
        </p:nvGraphicFramePr>
        <p:xfrm>
          <a:off x="304800" y="1575793"/>
          <a:ext cx="11582400" cy="44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65595685"/>
              </p:ext>
            </p:extLst>
          </p:nvPr>
        </p:nvGraphicFramePr>
        <p:xfrm>
          <a:off x="304800" y="2121644"/>
          <a:ext cx="11582400" cy="44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Online Retail Ad Exposure Does NOT Guarantee Importance, Except for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11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077771"/>
            <a:ext cx="8622805" cy="6822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2021 Online retail Category A18+</a:t>
            </a:r>
          </a:p>
          <a:p>
            <a:pPr>
              <a:lnSpc>
                <a:spcPct val="100000"/>
              </a:lnSpc>
            </a:pPr>
            <a:r>
              <a:rPr lang="en-US" dirty="0"/>
              <a:t>S10/S11/QA4 “In the past two months, did you see, hear or read any advertisement in any of these media/digital internet media?”/ “Thinking about the ads you saw/heard for the categories, which advertising media made you most aware of the category?”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DAB86-3690-CA4E-97F6-BB126E252F87}"/>
              </a:ext>
            </a:extLst>
          </p:cNvPr>
          <p:cNvSpPr txBox="1"/>
          <p:nvPr/>
        </p:nvSpPr>
        <p:spPr>
          <a:xfrm>
            <a:off x="5140715" y="2865866"/>
            <a:ext cx="2297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Online retail</a:t>
            </a:r>
          </a:p>
        </p:txBody>
      </p:sp>
    </p:spTree>
    <p:extLst>
      <p:ext uri="{BB962C8B-B14F-4D97-AF65-F5344CB8AC3E}">
        <p14:creationId xmlns:p14="http://schemas.microsoft.com/office/powerpoint/2010/main" val="3237986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720430"/>
              </p:ext>
            </p:extLst>
          </p:nvPr>
        </p:nvGraphicFramePr>
        <p:xfrm>
          <a:off x="304599" y="373080"/>
          <a:ext cx="11805757" cy="14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046408"/>
              </p:ext>
            </p:extLst>
          </p:nvPr>
        </p:nvGraphicFramePr>
        <p:xfrm>
          <a:off x="419595" y="765509"/>
          <a:ext cx="11353800" cy="554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76200"/>
            <a:ext cx="11352809" cy="535531"/>
          </a:xfrm>
        </p:spPr>
        <p:txBody>
          <a:bodyPr/>
          <a:lstStyle/>
          <a:p>
            <a:r>
              <a:rPr lang="en-US" sz="3200" dirty="0"/>
              <a:t>What Influenced Online Retail Consumers Most: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6" y="6313876"/>
            <a:ext cx="8755578" cy="497572"/>
          </a:xfrm>
        </p:spPr>
        <p:txBody>
          <a:bodyPr/>
          <a:lstStyle/>
          <a:p>
            <a:r>
              <a:rPr lang="en-US" dirty="0"/>
              <a:t>Source: GfK TVB Purchase Funnel 2021 Online retail category A18+</a:t>
            </a:r>
          </a:p>
          <a:p>
            <a:r>
              <a:rPr lang="en-US" dirty="0"/>
              <a:t>QA4/QA5/QA6/QA7/QA8  Most important for media with at least 1 funnel stage at 2%+ shown; 2%, 1%, &amp; 0% not shown/labeled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48800" y="713750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% Influenced by media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C27D6-678B-2444-972F-F6E9495E8A32}"/>
              </a:ext>
            </a:extLst>
          </p:cNvPr>
          <p:cNvSpPr txBox="1"/>
          <p:nvPr/>
        </p:nvSpPr>
        <p:spPr>
          <a:xfrm>
            <a:off x="5167744" y="1535283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Online retail</a:t>
            </a:r>
          </a:p>
        </p:txBody>
      </p:sp>
    </p:spTree>
    <p:extLst>
      <p:ext uri="{BB962C8B-B14F-4D97-AF65-F5344CB8AC3E}">
        <p14:creationId xmlns:p14="http://schemas.microsoft.com/office/powerpoint/2010/main" val="34176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46917"/>
            <a:ext cx="11352809" cy="535531"/>
          </a:xfrm>
        </p:spPr>
        <p:txBody>
          <a:bodyPr/>
          <a:lstStyle/>
          <a:p>
            <a:r>
              <a:rPr lang="en-US" sz="3200" dirty="0"/>
              <a:t>Online Retail Consumer Awareness - Most Important:</a:t>
            </a:r>
            <a:endParaRPr lang="en-US" sz="3200" b="1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747593"/>
              </p:ext>
            </p:extLst>
          </p:nvPr>
        </p:nvGraphicFramePr>
        <p:xfrm>
          <a:off x="533400" y="690517"/>
          <a:ext cx="11353800" cy="56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2021 Online retail Category A18+</a:t>
            </a:r>
            <a:br>
              <a:rPr lang="en-US" dirty="0"/>
            </a:br>
            <a:r>
              <a:rPr lang="en-US" dirty="0"/>
              <a:t>QA4 “Thinking about the ads you saw/heard for the categories, which advertising media made you most aware of the category?”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4400" y="1511510"/>
            <a:ext cx="1247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42%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7296" y="663896"/>
            <a:ext cx="9744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More Respondents Picked TV than all other Media Platforms Combined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37B9C-0DC1-274A-8571-AFD0FB90DF25}"/>
              </a:ext>
            </a:extLst>
          </p:cNvPr>
          <p:cNvSpPr txBox="1"/>
          <p:nvPr/>
        </p:nvSpPr>
        <p:spPr>
          <a:xfrm>
            <a:off x="5212585" y="1295400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Online retail</a:t>
            </a:r>
          </a:p>
        </p:txBody>
      </p:sp>
    </p:spTree>
    <p:extLst>
      <p:ext uri="{BB962C8B-B14F-4D97-AF65-F5344CB8AC3E}">
        <p14:creationId xmlns:p14="http://schemas.microsoft.com/office/powerpoint/2010/main" val="381969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114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 in Awareness Phase, 7 out of 10 Picked Broadcast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017488"/>
            <a:ext cx="9563101" cy="764312"/>
          </a:xfrm>
        </p:spPr>
        <p:txBody>
          <a:bodyPr/>
          <a:lstStyle/>
          <a:p>
            <a:pPr marL="463550" indent="-463550" defTabSz="457200"/>
            <a:r>
              <a:rPr lang="en-US" dirty="0"/>
              <a:t>Source: GfK TVB Purchase Funnel 2021 Online retail Category A18+</a:t>
            </a:r>
          </a:p>
          <a:p>
            <a:pPr marL="463550" indent="-463550" defTabSz="457200"/>
            <a:r>
              <a:rPr lang="en-US" dirty="0"/>
              <a:t>QA4 “Thinking about the ads you saw/heard for the categories, which advertising media made you most aware of the category?” </a:t>
            </a:r>
          </a:p>
          <a:p>
            <a:pPr marL="463550" indent="-463550" defTabSz="457200"/>
            <a:r>
              <a:rPr lang="en-US" dirty="0"/>
              <a:t>How to read: Of the 53% who chose television, 72% chose broadcast TV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926729"/>
              </p:ext>
            </p:extLst>
          </p:nvPr>
        </p:nvGraphicFramePr>
        <p:xfrm>
          <a:off x="420687" y="1600200"/>
          <a:ext cx="11542711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298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The Primary Source for News: Broadcast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413250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2021 Online retail Category A18+ </a:t>
            </a:r>
            <a:br>
              <a:rPr lang="en-US" dirty="0"/>
            </a:br>
            <a:r>
              <a:rPr lang="en-US" dirty="0"/>
              <a:t>B1 “Which of the following sources, if any, would you say is your primary source of news?”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12" y="897947"/>
            <a:ext cx="101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sources, if any, would you say is your primary source for news?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925385"/>
              </p:ext>
            </p:extLst>
          </p:nvPr>
        </p:nvGraphicFramePr>
        <p:xfrm>
          <a:off x="228600" y="1252538"/>
          <a:ext cx="11885220" cy="512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19569" y="1417982"/>
            <a:ext cx="1766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Online retail</a:t>
            </a:r>
          </a:p>
        </p:txBody>
      </p:sp>
    </p:spTree>
    <p:extLst>
      <p:ext uri="{BB962C8B-B14F-4D97-AF65-F5344CB8AC3E}">
        <p14:creationId xmlns:p14="http://schemas.microsoft.com/office/powerpoint/2010/main" val="3065743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18631"/>
          </a:xfrm>
        </p:spPr>
        <p:txBody>
          <a:bodyPr/>
          <a:lstStyle/>
          <a:p>
            <a:r>
              <a:rPr lang="en-US" sz="3800" dirty="0"/>
              <a:t>“I </a:t>
            </a:r>
            <a:r>
              <a:rPr lang="en-US" sz="3800" b="1" dirty="0"/>
              <a:t>trust</a:t>
            </a:r>
            <a:r>
              <a:rPr lang="en-US" sz="3800" dirty="0"/>
              <a:t> the news I see/hear on this media source”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01679"/>
              </p:ext>
            </p:extLst>
          </p:nvPr>
        </p:nvGraphicFramePr>
        <p:xfrm>
          <a:off x="502330" y="898745"/>
          <a:ext cx="11384869" cy="52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2021 Online retail Category A18+ (Agree Strongly + Agree Somewhat)</a:t>
            </a:r>
            <a:br>
              <a:rPr lang="en-US" dirty="0"/>
            </a:br>
            <a:r>
              <a:rPr lang="en-US" dirty="0"/>
              <a:t>B2: “I agree with the following statement: I trust the news I see/hear on this media source.”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34605" y="5699555"/>
            <a:ext cx="197223" cy="170330"/>
          </a:xfrm>
          <a:prstGeom prst="rect">
            <a:avLst/>
          </a:prstGeom>
          <a:solidFill>
            <a:srgbClr val="333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337464" y="5629074"/>
            <a:ext cx="1717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Traditional Media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34600" y="5968500"/>
            <a:ext cx="197223" cy="170330"/>
          </a:xfrm>
          <a:prstGeom prst="rect">
            <a:avLst/>
          </a:prstGeom>
          <a:solidFill>
            <a:srgbClr val="36CF13"/>
          </a:solidFill>
          <a:ln>
            <a:solidFill>
              <a:srgbClr val="36CF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346424" y="5898019"/>
            <a:ext cx="1352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Digital Media</a:t>
            </a:r>
          </a:p>
        </p:txBody>
      </p:sp>
      <p:sp>
        <p:nvSpPr>
          <p:cNvPr id="14" name="Oval 13"/>
          <p:cNvSpPr/>
          <p:nvPr/>
        </p:nvSpPr>
        <p:spPr>
          <a:xfrm>
            <a:off x="9695369" y="3406715"/>
            <a:ext cx="714375" cy="338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481785" y="1577198"/>
            <a:ext cx="714375" cy="338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19866" y="5833645"/>
            <a:ext cx="714375" cy="338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6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Media Confluence</a:t>
            </a:r>
          </a:p>
        </p:txBody>
      </p:sp>
    </p:spTree>
    <p:extLst>
      <p:ext uri="{BB962C8B-B14F-4D97-AF65-F5344CB8AC3E}">
        <p14:creationId xmlns:p14="http://schemas.microsoft.com/office/powerpoint/2010/main" val="3849404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07831"/>
          </a:xfrm>
        </p:spPr>
        <p:txBody>
          <a:bodyPr/>
          <a:lstStyle/>
          <a:p>
            <a:r>
              <a:rPr lang="en-US" sz="3000" dirty="0"/>
              <a:t>More Exposures Means More Action For Online Retail Consumers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62700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2021 Online retail Category</a:t>
            </a:r>
            <a:br>
              <a:rPr lang="en-US" dirty="0"/>
            </a:br>
            <a:r>
              <a:rPr lang="en-US" dirty="0"/>
              <a:t>QA9 “Which of the following did you do after seeing/hearing the ads for the category on television?”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759321"/>
              </p:ext>
            </p:extLst>
          </p:nvPr>
        </p:nvGraphicFramePr>
        <p:xfrm>
          <a:off x="588036" y="1430955"/>
          <a:ext cx="11451563" cy="515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0389" y="909409"/>
            <a:ext cx="1141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Which of the following did you do after seeing/hearing the ads for the Online retail category on television?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871025" y="2521673"/>
            <a:ext cx="2009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Went online to learn more</a:t>
            </a:r>
          </a:p>
          <a:p>
            <a:pPr algn="r"/>
            <a:r>
              <a:rPr lang="en-US" sz="1200" dirty="0"/>
              <a:t>about what was advertised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8958" y="1756922"/>
            <a:ext cx="297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Went to the website or app advertised </a:t>
            </a:r>
            <a:br>
              <a:rPr lang="en-US" sz="1200" dirty="0"/>
            </a:br>
            <a:r>
              <a:rPr lang="en-US" sz="1200" dirty="0"/>
              <a:t>to learn more about what was advertised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4476" y="4932990"/>
            <a:ext cx="293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Purchased the product or service advertised at a store/branch/online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9692" y="4107917"/>
            <a:ext cx="275652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dirty="0"/>
              <a:t>Remembered you had seen the brand</a:t>
            </a:r>
          </a:p>
          <a:p>
            <a:pPr algn="r"/>
            <a:r>
              <a:rPr lang="en-US" sz="1200" dirty="0"/>
              <a:t>advertised before (i.e., newspaper,</a:t>
            </a:r>
          </a:p>
          <a:p>
            <a:pPr algn="r"/>
            <a:r>
              <a:rPr lang="en-US" sz="1200" dirty="0"/>
              <a:t>radio or the internet)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42257" y="3344956"/>
            <a:ext cx="217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Searched online for a coupon</a:t>
            </a:r>
          </a:p>
          <a:p>
            <a:pPr algn="r"/>
            <a:r>
              <a:rPr lang="en-US" sz="1200" dirty="0"/>
              <a:t>or promotional offer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3954771" y="1477504"/>
            <a:ext cx="0" cy="44772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030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73969"/>
            <a:ext cx="9334501" cy="507831"/>
          </a:xfrm>
        </p:spPr>
        <p:txBody>
          <a:bodyPr/>
          <a:lstStyle/>
          <a:p>
            <a:r>
              <a:rPr lang="en-US" dirty="0"/>
              <a:t>Source: GfK TVB Purchase Funnel 2021 Online retail Category A18+ </a:t>
            </a:r>
            <a:br>
              <a:rPr lang="en-US" dirty="0"/>
            </a:br>
            <a:r>
              <a:rPr lang="en-US" dirty="0"/>
              <a:t>QA10 “When doing an online  search, how often, if at all, have TV ads you have seen influenced you in some ways in your search?” (Yes = combination of Every time, Most of the time &amp; Sometimes)</a:t>
            </a:r>
          </a:p>
        </p:txBody>
      </p:sp>
      <p:graphicFrame>
        <p:nvGraphicFramePr>
          <p:cNvPr id="1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611405"/>
              </p:ext>
            </p:extLst>
          </p:nvPr>
        </p:nvGraphicFramePr>
        <p:xfrm>
          <a:off x="655324" y="1154320"/>
          <a:ext cx="1135221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241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Study Objective 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2485375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69356"/>
            <a:ext cx="11352809" cy="590931"/>
          </a:xfrm>
        </p:spPr>
        <p:txBody>
          <a:bodyPr/>
          <a:lstStyle/>
          <a:p>
            <a:r>
              <a:rPr lang="en-US" sz="3600" dirty="0"/>
              <a:t>Local Television Websites/Apps Most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5535" y="6380100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2021 Online retail Category A18+</a:t>
            </a:r>
            <a:br>
              <a:rPr lang="en-US" dirty="0"/>
            </a:br>
            <a:r>
              <a:rPr lang="en-US" dirty="0"/>
              <a:t>C3 “Which of the following websites or apps are you most likely to turn to when you need information about local news and events?”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7055" y="838200"/>
            <a:ext cx="93778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Which of the following </a:t>
            </a:r>
            <a:r>
              <a:rPr lang="en-US" sz="2800" b="1" dirty="0"/>
              <a:t>websites or apps </a:t>
            </a:r>
            <a:r>
              <a:rPr lang="en-US" b="1" dirty="0"/>
              <a:t>are you most likely to turn to</a:t>
            </a:r>
          </a:p>
          <a:p>
            <a:pPr algn="ctr">
              <a:tabLst>
                <a:tab pos="854075" algn="l"/>
              </a:tabLst>
            </a:pPr>
            <a:r>
              <a:rPr lang="en-US" b="1" dirty="0"/>
              <a:t>when you need information about local news or events?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67757"/>
              </p:ext>
            </p:extLst>
          </p:nvPr>
        </p:nvGraphicFramePr>
        <p:xfrm>
          <a:off x="1005840" y="2103120"/>
          <a:ext cx="10739894" cy="441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D9BAD06-8800-0B42-B9D8-420E9EA43D89}"/>
              </a:ext>
            </a:extLst>
          </p:cNvPr>
          <p:cNvSpPr/>
          <p:nvPr/>
        </p:nvSpPr>
        <p:spPr>
          <a:xfrm>
            <a:off x="4792939" y="1807153"/>
            <a:ext cx="2938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A18+ Online retail</a:t>
            </a:r>
          </a:p>
        </p:txBody>
      </p:sp>
    </p:spTree>
    <p:extLst>
      <p:ext uri="{BB962C8B-B14F-4D97-AF65-F5344CB8AC3E}">
        <p14:creationId xmlns:p14="http://schemas.microsoft.com/office/powerpoint/2010/main" val="3531461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200329"/>
          </a:xfrm>
        </p:spPr>
        <p:txBody>
          <a:bodyPr/>
          <a:lstStyle/>
          <a:p>
            <a:r>
              <a:rPr lang="en-US" dirty="0"/>
              <a:t>“When Visiting a Television Station’s Website or App, do you View the Ads?”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736374"/>
              </p:ext>
            </p:extLst>
          </p:nvPr>
        </p:nvGraphicFramePr>
        <p:xfrm>
          <a:off x="2123251" y="2113036"/>
          <a:ext cx="8861419" cy="376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67749"/>
            <a:ext cx="9381393" cy="400110"/>
          </a:xfrm>
        </p:spPr>
        <p:txBody>
          <a:bodyPr anchor="t"/>
          <a:lstStyle/>
          <a:p>
            <a:r>
              <a:rPr lang="en-US" dirty="0"/>
              <a:t>Source: GfK TVB Purchase Funnel Online retail Category A18+ </a:t>
            </a:r>
            <a:br>
              <a:rPr lang="en-US" dirty="0"/>
            </a:br>
            <a:r>
              <a:rPr lang="en-US" dirty="0"/>
              <a:t>C2 “How often do you look at the video ads on that local television station’s website or app?” (Yes = combination of Every time, Most of the time &amp; Sometimes)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5670548" y="1629880"/>
            <a:ext cx="1766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Online retail</a:t>
            </a:r>
          </a:p>
        </p:txBody>
      </p:sp>
    </p:spTree>
    <p:extLst>
      <p:ext uri="{BB962C8B-B14F-4D97-AF65-F5344CB8AC3E}">
        <p14:creationId xmlns:p14="http://schemas.microsoft.com/office/powerpoint/2010/main" val="1915369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2462213"/>
          </a:xfrm>
        </p:spPr>
        <p:txBody>
          <a:bodyPr/>
          <a:lstStyle/>
          <a:p>
            <a:r>
              <a:rPr lang="en-US" dirty="0"/>
              <a:t>Opinion Leaders</a:t>
            </a:r>
          </a:p>
          <a:p>
            <a:r>
              <a:rPr lang="en-US" sz="2400" dirty="0"/>
              <a:t>My Friends/Family Ask and Trust my Advice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2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36" y="280114"/>
            <a:ext cx="11480764" cy="577081"/>
          </a:xfrm>
        </p:spPr>
        <p:txBody>
          <a:bodyPr/>
          <a:lstStyle/>
          <a:p>
            <a:r>
              <a:rPr lang="en-US" sz="3500" dirty="0"/>
              <a:t>TV Ads Motivate Online Retail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2021 </a:t>
            </a:r>
            <a:r>
              <a:rPr lang="pt-BR" dirty="0"/>
              <a:t>Online </a:t>
            </a:r>
            <a:r>
              <a:rPr lang="en-US" dirty="0"/>
              <a:t>retail</a:t>
            </a:r>
            <a:r>
              <a:rPr lang="pt-BR" dirty="0"/>
              <a:t> Category A18+, </a:t>
            </a:r>
            <a:r>
              <a:rPr lang="en-US" dirty="0"/>
              <a:t>Opinion leaders</a:t>
            </a:r>
          </a:p>
          <a:p>
            <a:r>
              <a:rPr lang="en-US" dirty="0"/>
              <a:t>QA9 “Which of the following did you do after seeing/hearing the ads for the category on television?”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84160"/>
              </p:ext>
            </p:extLst>
          </p:nvPr>
        </p:nvGraphicFramePr>
        <p:xfrm>
          <a:off x="831428" y="1231385"/>
          <a:ext cx="11043505" cy="486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2056" y="908275"/>
            <a:ext cx="1106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did you do after seeing/hearing the ads for the category on television?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75179" y="2313200"/>
            <a:ext cx="206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Went online to learn more</a:t>
            </a:r>
            <a:br>
              <a:rPr lang="en-US" sz="1200" dirty="0"/>
            </a:br>
            <a:r>
              <a:rPr lang="en-US" sz="1200" dirty="0"/>
              <a:t>about what was advertised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821" y="3766629"/>
            <a:ext cx="355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Remembered you had seen the brand advertised</a:t>
            </a:r>
            <a:br>
              <a:rPr lang="en-US" sz="1200" dirty="0"/>
            </a:br>
            <a:r>
              <a:rPr lang="en-US" sz="1200" dirty="0"/>
              <a:t>before (i.e., the newspaper, radio or the internet)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6851" y="3120400"/>
            <a:ext cx="29785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dirty="0"/>
              <a:t>Went to the website or app advertised</a:t>
            </a:r>
            <a:br>
              <a:rPr lang="en-US" sz="1200" dirty="0"/>
            </a:br>
            <a:r>
              <a:rPr lang="en-US" sz="1200" dirty="0"/>
              <a:t>to learn more about what was advertised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441" y="5456653"/>
            <a:ext cx="3585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Searched online for a coupon or promotional offer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060" y="4596677"/>
            <a:ext cx="337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Purchased the product/service at a branch/store, or online</a:t>
            </a:r>
          </a:p>
        </p:txBody>
      </p:sp>
    </p:spTree>
    <p:extLst>
      <p:ext uri="{BB962C8B-B14F-4D97-AF65-F5344CB8AC3E}">
        <p14:creationId xmlns:p14="http://schemas.microsoft.com/office/powerpoint/2010/main" val="2264346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32546"/>
            <a:ext cx="11352809" cy="535531"/>
          </a:xfrm>
        </p:spPr>
        <p:txBody>
          <a:bodyPr/>
          <a:lstStyle/>
          <a:p>
            <a:r>
              <a:rPr lang="en-US" sz="3200" dirty="0"/>
              <a:t>Local TV Assets Resonate with Online Retail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3129" y="6263985"/>
            <a:ext cx="9858132" cy="497572"/>
          </a:xfrm>
        </p:spPr>
        <p:txBody>
          <a:bodyPr/>
          <a:lstStyle/>
          <a:p>
            <a:r>
              <a:rPr lang="en-US" dirty="0"/>
              <a:t>Source: GfK TVB Purchase Funnel 2021 </a:t>
            </a:r>
            <a:r>
              <a:rPr lang="pt-BR" dirty="0"/>
              <a:t>Online retail category, Opinion leaders A18+</a:t>
            </a:r>
            <a:endParaRPr lang="en-US" dirty="0"/>
          </a:p>
          <a:p>
            <a:r>
              <a:rPr lang="en-US" dirty="0"/>
              <a:t>QA10/C2/C4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</p:nvPr>
        </p:nvGraphicFramePr>
        <p:xfrm>
          <a:off x="506946" y="2177050"/>
          <a:ext cx="332152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06946" y="924410"/>
            <a:ext cx="35814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TV ads influenced your search selections?”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/>
        </p:nvGraphicFramePr>
        <p:xfrm>
          <a:off x="4440232" y="2177050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22364" y="924410"/>
            <a:ext cx="3771901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“When visiting a television station’s website or app, do you view the ads?”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40877" y="924410"/>
            <a:ext cx="4038145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you ever commented, posted, liked or shared info or articles from a local TV station’s website or app?” </a:t>
            </a: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39065"/>
              </p:ext>
            </p:extLst>
          </p:nvPr>
        </p:nvGraphicFramePr>
        <p:xfrm>
          <a:off x="8457336" y="2177050"/>
          <a:ext cx="3215505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3336502" y="5681894"/>
            <a:ext cx="381000" cy="289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7437" y="5681894"/>
            <a:ext cx="202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 Retail Total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5409" y="5669200"/>
            <a:ext cx="381000" cy="28969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06344" y="5669200"/>
            <a:ext cx="318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 Retail Opinion Leaders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91000" y="1066800"/>
            <a:ext cx="3908581" cy="4402859"/>
            <a:chOff x="4191000" y="1295400"/>
            <a:chExt cx="3908581" cy="417425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191000" y="1325420"/>
              <a:ext cx="0" cy="414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099581" y="1295400"/>
              <a:ext cx="0" cy="414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8751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5354" y="825935"/>
            <a:ext cx="11341291" cy="2939266"/>
          </a:xfrm>
        </p:spPr>
        <p:txBody>
          <a:bodyPr/>
          <a:lstStyle/>
          <a:p>
            <a:r>
              <a:rPr lang="en-US" dirty="0"/>
              <a:t> Holiday Purchase Attitudes</a:t>
            </a:r>
          </a:p>
          <a:p>
            <a:r>
              <a:rPr lang="en-US" dirty="0"/>
              <a:t>During The COVID-19 Pandemic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98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E135-5FCC-8546-8987-88E9B453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91" y="151014"/>
            <a:ext cx="11352809" cy="1089529"/>
          </a:xfrm>
        </p:spPr>
        <p:txBody>
          <a:bodyPr/>
          <a:lstStyle/>
          <a:p>
            <a:r>
              <a:rPr lang="en-US" sz="3600" dirty="0"/>
              <a:t>Holiday Season: Shopping Activity With an Online Component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2EC6D08-86BC-634D-8E05-FC7DFF8CA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030512"/>
              </p:ext>
            </p:extLst>
          </p:nvPr>
        </p:nvGraphicFramePr>
        <p:xfrm>
          <a:off x="420688" y="1500348"/>
          <a:ext cx="1135221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627DB-B712-1A44-8E48-2BD41ACD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A0BAD-B8D9-7F43-86A5-6A2803FEF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2021 A18+: Online retail</a:t>
            </a:r>
          </a:p>
          <a:p>
            <a:r>
              <a:rPr lang="en-US" dirty="0"/>
              <a:t>CI-3: “Now, please think about the holiday season. Have you purchased, or do you plan to purchase from the following?”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2492A-5475-BC48-B9E7-CABFD181F634}"/>
              </a:ext>
            </a:extLst>
          </p:cNvPr>
          <p:cNvSpPr txBox="1"/>
          <p:nvPr/>
        </p:nvSpPr>
        <p:spPr>
          <a:xfrm>
            <a:off x="6095999" y="1398688"/>
            <a:ext cx="217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Online Retail % A18+</a:t>
            </a:r>
          </a:p>
        </p:txBody>
      </p:sp>
    </p:spTree>
    <p:extLst>
      <p:ext uri="{BB962C8B-B14F-4D97-AF65-F5344CB8AC3E}">
        <p14:creationId xmlns:p14="http://schemas.microsoft.com/office/powerpoint/2010/main" val="4293670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D90376-B7FA-4961-984D-A6ED7856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978729"/>
          </a:xfrm>
        </p:spPr>
        <p:txBody>
          <a:bodyPr/>
          <a:lstStyle/>
          <a:p>
            <a:r>
              <a:rPr lang="en-US" sz="3200" dirty="0"/>
              <a:t>Retail Online = Online Only + Online &amp; In-store</a:t>
            </a:r>
            <a:br>
              <a:rPr lang="en-US" sz="3200" dirty="0"/>
            </a:br>
            <a:r>
              <a:rPr lang="en-US" sz="3200" dirty="0"/>
              <a:t>Retail In-Store = In-Store Only + Online &amp; In-store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BC597-2E2E-4C9E-AB5B-6834DDE2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3457EB-ACC2-43E4-88F7-4BF1B1238C71}"/>
              </a:ext>
            </a:extLst>
          </p:cNvPr>
          <p:cNvSpPr/>
          <p:nvPr/>
        </p:nvSpPr>
        <p:spPr>
          <a:xfrm>
            <a:off x="3451013" y="1372542"/>
            <a:ext cx="4267200" cy="3824873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C467AD-19FC-431D-A3AE-07E47E95A182}"/>
              </a:ext>
            </a:extLst>
          </p:cNvPr>
          <p:cNvSpPr/>
          <p:nvPr/>
        </p:nvSpPr>
        <p:spPr>
          <a:xfrm>
            <a:off x="4648979" y="1468163"/>
            <a:ext cx="4077547" cy="3633629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3C2E8-FEE0-4CCA-8377-9CD300D173C0}"/>
              </a:ext>
            </a:extLst>
          </p:cNvPr>
          <p:cNvSpPr txBox="1"/>
          <p:nvPr/>
        </p:nvSpPr>
        <p:spPr>
          <a:xfrm>
            <a:off x="5195625" y="2801258"/>
            <a:ext cx="224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Online &amp; In-store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0CDC4-DB6C-4981-86F3-02B97C0FDED2}"/>
              </a:ext>
            </a:extLst>
          </p:cNvPr>
          <p:cNvSpPr txBox="1"/>
          <p:nvPr/>
        </p:nvSpPr>
        <p:spPr>
          <a:xfrm>
            <a:off x="3545149" y="2637869"/>
            <a:ext cx="128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Online</a:t>
            </a:r>
            <a:r>
              <a:rPr lang="en-US" dirty="0"/>
              <a:t> </a:t>
            </a:r>
          </a:p>
          <a:p>
            <a:r>
              <a:rPr lang="en-US" b="1" dirty="0"/>
              <a:t>Only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F35AE-33F0-4DE4-B5F5-01CF8FECA25D}"/>
              </a:ext>
            </a:extLst>
          </p:cNvPr>
          <p:cNvSpPr txBox="1"/>
          <p:nvPr/>
        </p:nvSpPr>
        <p:spPr>
          <a:xfrm>
            <a:off x="7621296" y="2598824"/>
            <a:ext cx="128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In-store</a:t>
            </a:r>
          </a:p>
          <a:p>
            <a:r>
              <a:rPr lang="en-US" b="1" dirty="0"/>
              <a:t>Only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59D20-EE13-4FD2-AB47-85F5722B52B1}"/>
              </a:ext>
            </a:extLst>
          </p:cNvPr>
          <p:cNvSpPr txBox="1"/>
          <p:nvPr/>
        </p:nvSpPr>
        <p:spPr>
          <a:xfrm>
            <a:off x="3274863" y="5236544"/>
            <a:ext cx="1284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Online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054072-3081-4859-8A7E-35B948581DD9}"/>
              </a:ext>
            </a:extLst>
          </p:cNvPr>
          <p:cNvSpPr txBox="1"/>
          <p:nvPr/>
        </p:nvSpPr>
        <p:spPr>
          <a:xfrm>
            <a:off x="7076050" y="5308897"/>
            <a:ext cx="1284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Instore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903CB7-2AD7-47F1-91D8-E3B8A04C4746}"/>
              </a:ext>
            </a:extLst>
          </p:cNvPr>
          <p:cNvSpPr txBox="1"/>
          <p:nvPr/>
        </p:nvSpPr>
        <p:spPr>
          <a:xfrm>
            <a:off x="5855516" y="34290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72%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7EDD1-1154-4CD4-AFC8-EB9EC00546B5}"/>
              </a:ext>
            </a:extLst>
          </p:cNvPr>
          <p:cNvSpPr txBox="1"/>
          <p:nvPr/>
        </p:nvSpPr>
        <p:spPr>
          <a:xfrm>
            <a:off x="3633170" y="331975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145C61-42F1-4EB8-B381-0F2513C5567E}"/>
              </a:ext>
            </a:extLst>
          </p:cNvPr>
          <p:cNvSpPr txBox="1"/>
          <p:nvPr/>
        </p:nvSpPr>
        <p:spPr>
          <a:xfrm>
            <a:off x="7806780" y="3349815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503332-9776-4F2B-9757-2B79A9C11C89}"/>
              </a:ext>
            </a:extLst>
          </p:cNvPr>
          <p:cNvSpPr txBox="1"/>
          <p:nvPr/>
        </p:nvSpPr>
        <p:spPr>
          <a:xfrm>
            <a:off x="7251538" y="5577171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5C86F-DBAC-4DC8-A196-26DE318E37EA}"/>
              </a:ext>
            </a:extLst>
          </p:cNvPr>
          <p:cNvSpPr txBox="1"/>
          <p:nvPr/>
        </p:nvSpPr>
        <p:spPr>
          <a:xfrm>
            <a:off x="3387755" y="5577171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90%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A16BDC0-B5A5-4080-8779-0B85A383D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2021 A18+: Retail</a:t>
            </a:r>
          </a:p>
          <a:p>
            <a:r>
              <a:rPr lang="en-US" dirty="0"/>
              <a:t>CI-2: “Now, please think about the holiday season. Have you purchased, or do you plan to purchase from the following?”</a:t>
            </a:r>
          </a:p>
        </p:txBody>
      </p:sp>
    </p:spTree>
    <p:extLst>
      <p:ext uri="{BB962C8B-B14F-4D97-AF65-F5344CB8AC3E}">
        <p14:creationId xmlns:p14="http://schemas.microsoft.com/office/powerpoint/2010/main" val="3572836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98AC9A-8AD1-024C-B229-F36B72E79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978275"/>
              </p:ext>
            </p:extLst>
          </p:nvPr>
        </p:nvGraphicFramePr>
        <p:xfrm>
          <a:off x="420688" y="2018805"/>
          <a:ext cx="11352212" cy="43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85E7C1-C18D-2D46-A71B-8B4FA757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200329"/>
          </a:xfrm>
        </p:spPr>
        <p:txBody>
          <a:bodyPr/>
          <a:lstStyle/>
          <a:p>
            <a:r>
              <a:rPr lang="en-US" dirty="0"/>
              <a:t>Are You Currently, Or Planning to Do More, Less, or The Same?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9139B-EB2C-F648-8D0C-72B7F117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8C0E2C-E30C-2D4F-9F6F-E22378BC4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253450"/>
            <a:ext cx="8641773" cy="528350"/>
          </a:xfrm>
        </p:spPr>
        <p:txBody>
          <a:bodyPr/>
          <a:lstStyle/>
          <a:p>
            <a:r>
              <a:rPr lang="en-US" dirty="0"/>
              <a:t>Source: GfK TVB Purchase Funnel 2021 Online retail Category A18+</a:t>
            </a:r>
          </a:p>
          <a:p>
            <a:r>
              <a:rPr lang="en-US" dirty="0"/>
              <a:t>CI-1: For each of the following, are you currently or planning to do more, less or the same compared to what you did six months ago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9CE0C4CB-6FDE-41F1-A10F-9FF167BA40B2}"/>
              </a:ext>
            </a:extLst>
          </p:cNvPr>
          <p:cNvSpPr txBox="1"/>
          <p:nvPr/>
        </p:nvSpPr>
        <p:spPr>
          <a:xfrm>
            <a:off x="10733313" y="4760166"/>
            <a:ext cx="783771" cy="62204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54%</a:t>
            </a:r>
          </a:p>
        </p:txBody>
      </p:sp>
    </p:spTree>
    <p:extLst>
      <p:ext uri="{BB962C8B-B14F-4D97-AF65-F5344CB8AC3E}">
        <p14:creationId xmlns:p14="http://schemas.microsoft.com/office/powerpoint/2010/main" val="3480359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405119"/>
              </p:ext>
            </p:extLst>
          </p:nvPr>
        </p:nvGraphicFramePr>
        <p:xfrm>
          <a:off x="502920" y="65573"/>
          <a:ext cx="11514912" cy="6325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12" y="32916"/>
            <a:ext cx="11352809" cy="1089529"/>
          </a:xfrm>
        </p:spPr>
        <p:txBody>
          <a:bodyPr/>
          <a:lstStyle/>
          <a:p>
            <a:r>
              <a:rPr lang="en-US" sz="3500" dirty="0"/>
              <a:t>What</a:t>
            </a:r>
            <a:r>
              <a:rPr lang="en-US" sz="3600" dirty="0"/>
              <a:t> </a:t>
            </a:r>
            <a:r>
              <a:rPr lang="en-US" sz="3500" dirty="0"/>
              <a:t>Influenced Consumers Most For Online Retail:</a:t>
            </a:r>
            <a:br>
              <a:rPr lang="en-US" sz="3500" dirty="0"/>
            </a:br>
            <a:r>
              <a:rPr lang="en-US" sz="3500" b="1" dirty="0"/>
              <a:t>Awareness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452834"/>
            <a:ext cx="9639301" cy="230832"/>
          </a:xfrm>
        </p:spPr>
        <p:txBody>
          <a:bodyPr/>
          <a:lstStyle/>
          <a:p>
            <a:r>
              <a:rPr lang="en-US" dirty="0"/>
              <a:t>Source: GfK TVB Purchase Funnel 2021 Online retail Category; Most important for media with at least 1 funnel stage at 2%+ shown; 2%, 1%, &amp; 0% not shown/labeled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716AF-F6D5-6D4C-B6F4-F55922751D81}"/>
              </a:ext>
            </a:extLst>
          </p:cNvPr>
          <p:cNvSpPr txBox="1"/>
          <p:nvPr/>
        </p:nvSpPr>
        <p:spPr>
          <a:xfrm>
            <a:off x="5329604" y="1155102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% A18+ Online Retail </a:t>
            </a:r>
          </a:p>
        </p:txBody>
      </p:sp>
    </p:spTree>
    <p:extLst>
      <p:ext uri="{BB962C8B-B14F-4D97-AF65-F5344CB8AC3E}">
        <p14:creationId xmlns:p14="http://schemas.microsoft.com/office/powerpoint/2010/main" val="302885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04" y="707079"/>
            <a:ext cx="11506200" cy="646331"/>
          </a:xfrm>
        </p:spPr>
        <p:txBody>
          <a:bodyPr>
            <a:noAutofit/>
          </a:bodyPr>
          <a:lstStyle/>
          <a:p>
            <a:pPr marL="1487488" indent="-1487488" algn="l"/>
            <a:r>
              <a:rPr lang="en-US" sz="2400" dirty="0"/>
              <a:t>Objective: To identify the importance of media platforms influencing online </a:t>
            </a:r>
            <a:r>
              <a:rPr lang="en-US" sz="2400"/>
              <a:t>retail consumers </a:t>
            </a:r>
            <a:r>
              <a:rPr lang="en-US" sz="2400" dirty="0"/>
              <a:t>during their purchase decision process.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486400"/>
            <a:ext cx="689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TVB commissioned        to do the research study.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04" y="5536205"/>
            <a:ext cx="381000" cy="38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114707-9A4C-1245-915C-B556C1CB2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872" y="2536965"/>
            <a:ext cx="7688254" cy="20796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93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114"/>
            <a:ext cx="11352809" cy="646331"/>
          </a:xfrm>
        </p:spPr>
        <p:txBody>
          <a:bodyPr/>
          <a:lstStyle/>
          <a:p>
            <a:r>
              <a:rPr lang="en-US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27802"/>
            <a:ext cx="9334501" cy="553998"/>
          </a:xfrm>
        </p:spPr>
        <p:txBody>
          <a:bodyPr/>
          <a:lstStyle/>
          <a:p>
            <a:r>
              <a:rPr lang="en-US" dirty="0"/>
              <a:t>Source: GfK TVB Purchase Funnel 2021 Online retail Category </a:t>
            </a:r>
            <a:br>
              <a:rPr lang="en-US" dirty="0"/>
            </a:br>
            <a:r>
              <a:rPr lang="en-US" dirty="0"/>
              <a:t>QA10 “When doing an online search, how often, if at all, have TV ads you have seen in this category influenced you in some ways in your search?” </a:t>
            </a:r>
            <a:br>
              <a:rPr lang="en-US" dirty="0"/>
            </a:br>
            <a:r>
              <a:rPr lang="en-US" dirty="0"/>
              <a:t>(Yes = combination of Every time, Most of the time &amp; Sometimes)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686633"/>
              </p:ext>
            </p:extLst>
          </p:nvPr>
        </p:nvGraphicFramePr>
        <p:xfrm>
          <a:off x="0" y="990600"/>
          <a:ext cx="12115800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5677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163009"/>
            <a:ext cx="11352809" cy="1089529"/>
          </a:xfrm>
        </p:spPr>
        <p:txBody>
          <a:bodyPr/>
          <a:lstStyle/>
          <a:p>
            <a:r>
              <a:rPr lang="en-US" sz="3600" dirty="0"/>
              <a:t>“When Visiting a Television Station’s Website or App, do you View the Ads?”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9334501" cy="369332"/>
          </a:xfrm>
        </p:spPr>
        <p:txBody>
          <a:bodyPr/>
          <a:lstStyle/>
          <a:p>
            <a:r>
              <a:rPr lang="en-US" dirty="0"/>
              <a:t>Source: GfK TVB Purchase Funnel 2021 Online retail Category </a:t>
            </a:r>
            <a:br>
              <a:rPr lang="en-US" dirty="0"/>
            </a:br>
            <a:r>
              <a:rPr lang="en-US" dirty="0"/>
              <a:t>C2 “When visiting a TV station’s website or app, do you view the ads?” (Yes = combination of Every time, Most of the time &amp; Sometimes)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330558"/>
              </p:ext>
            </p:extLst>
          </p:nvPr>
        </p:nvGraphicFramePr>
        <p:xfrm>
          <a:off x="0" y="1252539"/>
          <a:ext cx="12192000" cy="469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908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0114"/>
            <a:ext cx="12192000" cy="1089529"/>
          </a:xfrm>
        </p:spPr>
        <p:txBody>
          <a:bodyPr/>
          <a:lstStyle/>
          <a:p>
            <a:r>
              <a:rPr lang="en-US" sz="3600" dirty="0"/>
              <a:t>Regardless of Online Retail Methods, Shoppers </a:t>
            </a:r>
            <a:br>
              <a:rPr lang="en-US" sz="3600" dirty="0"/>
            </a:br>
            <a:r>
              <a:rPr lang="en-US" sz="3600" dirty="0"/>
              <a:t>Highly Trust  Local TV Assets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294861"/>
              </p:ext>
            </p:extLst>
          </p:nvPr>
        </p:nvGraphicFramePr>
        <p:xfrm>
          <a:off x="296863" y="1295400"/>
          <a:ext cx="11352212" cy="507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2021 Online retail Category “Source: GfK TVB Purchase Funnel </a:t>
            </a:r>
            <a:br>
              <a:rPr lang="en-US" dirty="0"/>
            </a:br>
            <a:r>
              <a:rPr lang="en-US" dirty="0"/>
              <a:t>B2 “I trust the news I see/hear on this media source” (Agree Strongly + Agree Somewhat)</a:t>
            </a:r>
          </a:p>
        </p:txBody>
      </p:sp>
    </p:spTree>
    <p:extLst>
      <p:ext uri="{BB962C8B-B14F-4D97-AF65-F5344CB8AC3E}">
        <p14:creationId xmlns:p14="http://schemas.microsoft.com/office/powerpoint/2010/main" val="769898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Retail Category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055" y="1112857"/>
            <a:ext cx="11162803" cy="4909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700" dirty="0"/>
              <a:t>61% of respondents were exposed to 3 or more media sources greater than the seven-category average of 58%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Among online retail consumers, television is the most important influencer at all stages of the purchase funnel, including opinion leaders 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TV has highest level of importance driven by those online retail consumers saying it’s “most” important. Other platforms are predominantly 2nd and 3rd most important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The primary source for news is broadcast TV.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 Local TV news is #1 for trust among all media platforms and local TV news websites/apps are #1 for trust among digital platforms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TVB Purchase Funnel 2021 Online retail Category</a:t>
            </a:r>
          </a:p>
        </p:txBody>
      </p:sp>
    </p:spTree>
    <p:extLst>
      <p:ext uri="{BB962C8B-B14F-4D97-AF65-F5344CB8AC3E}">
        <p14:creationId xmlns:p14="http://schemas.microsoft.com/office/powerpoint/2010/main" val="1114671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200329"/>
          </a:xfrm>
        </p:spPr>
        <p:txBody>
          <a:bodyPr/>
          <a:lstStyle/>
          <a:p>
            <a:r>
              <a:rPr lang="en-US" dirty="0"/>
              <a:t>Online Retail</a:t>
            </a:r>
            <a:br>
              <a:rPr lang="en-US" dirty="0"/>
            </a:br>
            <a:r>
              <a:rPr lang="en-US" dirty="0"/>
              <a:t>TV + Digital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743"/>
            <a:ext cx="11162803" cy="4909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700" dirty="0"/>
              <a:t>Increased ad exposure motivates more online activity, ad recall, and purchasing among online retail consumers.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TV drives users to go online to learn more – 90% of respondents say TV ads influence their online search selections. 96% for opinion leaders.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84% of online retail consumers say they view the ads on local broadcast TV websites and 89% for opinion leaders.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For local news and information, local broadcast TV websites are the most preferred.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TVB Purchase Funnel 2021 Online retail Category</a:t>
            </a:r>
          </a:p>
        </p:txBody>
      </p:sp>
    </p:spTree>
    <p:extLst>
      <p:ext uri="{BB962C8B-B14F-4D97-AF65-F5344CB8AC3E}">
        <p14:creationId xmlns:p14="http://schemas.microsoft.com/office/powerpoint/2010/main" val="166798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Retail Shopping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3330"/>
            <a:ext cx="11162803" cy="4909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700" dirty="0"/>
              <a:t>During the holiday season, browsing and purchasing online was the highest method, followed by those who browsed online and purchased in-store.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There is overlap in the way people shop. For example, 72% of consumers shopped both online and in-store.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700" dirty="0"/>
              <a:t>Regardless of the way people shop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Television is the most important influencer at all stages of the purchase funnel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Local broadcast TV assets are the most trusted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TVB Purchase Funnel 2021 Online retail Category</a:t>
            </a:r>
          </a:p>
        </p:txBody>
      </p:sp>
    </p:spTree>
    <p:extLst>
      <p:ext uri="{BB962C8B-B14F-4D97-AF65-F5344CB8AC3E}">
        <p14:creationId xmlns:p14="http://schemas.microsoft.com/office/powerpoint/2010/main" val="1920517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059" y="2438401"/>
            <a:ext cx="8629882" cy="990600"/>
          </a:xfrm>
        </p:spPr>
        <p:txBody>
          <a:bodyPr/>
          <a:lstStyle/>
          <a:p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4378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Online Retail Research Overview: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11162803" cy="509649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tx2"/>
                </a:solidFill>
              </a:rPr>
              <a:t>The general study which included 7 categories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/>
              <a:t>Automotive, Banking/Financial, Furniture/Bedding/Carpet, Legal, Medical, QSR/Fast food/Casual restaurants, Online retail and In-store retail)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had </a:t>
            </a:r>
            <a:r>
              <a:rPr lang="en-US" sz="1800" dirty="0"/>
              <a:t>3,500 interviews collected via opt-in sample. </a:t>
            </a:r>
            <a:r>
              <a:rPr lang="en-US" sz="1600" dirty="0"/>
              <a:t>Each respondent answered a series of questions for up to three product/service categories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This analysis focuses on the online retail category. The number of respondents for the online retail category was 1,631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To qualify for the Online Retail category, respondents needed to be age 18+ and: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nl-NL" sz="1400" dirty="0"/>
              <a:t>Recently purchased or plan </a:t>
            </a:r>
            <a:r>
              <a:rPr lang="en-US" sz="1400" dirty="0"/>
              <a:t>to purchase in the near future from an online retail website or app such as Amazon, Macy’s, Home Depot, Target, Dick’s Sporting Goods, Walmart, Best Buy, Kay Jewelers, local retailers, etc.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Have seen/heard or read an advertisement for that category in ANY of about 20 media platforms both traditional and digital, in the past 2 months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WHEN: </a:t>
            </a:r>
            <a:r>
              <a:rPr lang="en-US" sz="1600" dirty="0"/>
              <a:t>Interviews took place December 1, 2020– December 15, 2020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WHAT: </a:t>
            </a:r>
            <a:r>
              <a:rPr lang="en-US" sz="1600" dirty="0"/>
              <a:t>Via 15-minute online quantitative survey about the influence of advertising platforms at each stage of the consumer purchase decision, actions taken post-advertising, and attitudinal questions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/>
              <a:t>	Respondents were given the choice of taking the survey in either English or Spanish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4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Purchase Funnel 2021</a:t>
            </a:r>
          </a:p>
        </p:txBody>
      </p:sp>
    </p:spTree>
    <p:extLst>
      <p:ext uri="{BB962C8B-B14F-4D97-AF65-F5344CB8AC3E}">
        <p14:creationId xmlns:p14="http://schemas.microsoft.com/office/powerpoint/2010/main" val="422254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366528"/>
          </a:xfrm>
        </p:spPr>
        <p:txBody>
          <a:bodyPr/>
          <a:lstStyle/>
          <a:p>
            <a:r>
              <a:rPr lang="en-US" sz="3600" dirty="0"/>
              <a:t>These are the media platforms measured</a:t>
            </a:r>
            <a:br>
              <a:rPr lang="en-US" sz="3200" dirty="0"/>
            </a:br>
            <a:r>
              <a:rPr lang="en-US" sz="2800" dirty="0"/>
              <a:t>Respondents did not have to be exposed to a TV ad </a:t>
            </a:r>
            <a:br>
              <a:rPr lang="en-US" sz="2800" dirty="0"/>
            </a:br>
            <a:r>
              <a:rPr lang="en-US" sz="2800" dirty="0"/>
              <a:t>to be included in the study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5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32853" y="1846816"/>
            <a:ext cx="7785846" cy="13716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47899" y="3360975"/>
            <a:ext cx="7696200" cy="2942898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0871" y="1959007"/>
            <a:ext cx="1306612" cy="975016"/>
            <a:chOff x="2278532" y="1295400"/>
            <a:chExt cx="1306612" cy="975016"/>
          </a:xfrm>
        </p:grpSpPr>
        <p:pic>
          <p:nvPicPr>
            <p:cNvPr id="15" name="Picture 14"/>
            <p:cNvPicPr/>
            <p:nvPr/>
          </p:nvPicPr>
          <p:blipFill>
            <a:blip r:embed="rId2" cstate="email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295400"/>
              <a:ext cx="461486" cy="495991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278532" y="1839529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Radio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976772" y="2489786"/>
            <a:ext cx="1724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FF"/>
                </a:solidFill>
                <a:cs typeface="Helvetica" panose="020B0604020202020204" pitchFamily="34" charset="0"/>
              </a:rPr>
              <a:t>Print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04086" y="2063962"/>
            <a:ext cx="469928" cy="442181"/>
            <a:chOff x="6437880" y="1328795"/>
            <a:chExt cx="469928" cy="442181"/>
          </a:xfrm>
        </p:grpSpPr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6489540" y="1435556"/>
              <a:ext cx="418268" cy="3338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6522803" y="1473798"/>
              <a:ext cx="349619" cy="105167"/>
            </a:xfrm>
            <a:custGeom>
              <a:avLst/>
              <a:gdLst>
                <a:gd name="T0" fmla="*/ 35 w 209"/>
                <a:gd name="T1" fmla="*/ 46 h 56"/>
                <a:gd name="T2" fmla="*/ 25 w 209"/>
                <a:gd name="T3" fmla="*/ 28 h 56"/>
                <a:gd name="T4" fmla="*/ 0 w 209"/>
                <a:gd name="T5" fmla="*/ 1 h 56"/>
                <a:gd name="T6" fmla="*/ 6 w 209"/>
                <a:gd name="T7" fmla="*/ 55 h 56"/>
                <a:gd name="T8" fmla="*/ 6 w 209"/>
                <a:gd name="T9" fmla="*/ 10 h 56"/>
                <a:gd name="T10" fmla="*/ 16 w 209"/>
                <a:gd name="T11" fmla="*/ 28 h 56"/>
                <a:gd name="T12" fmla="*/ 40 w 209"/>
                <a:gd name="T13" fmla="*/ 55 h 56"/>
                <a:gd name="T14" fmla="*/ 34 w 209"/>
                <a:gd name="T15" fmla="*/ 1 h 56"/>
                <a:gd name="T16" fmla="*/ 66 w 209"/>
                <a:gd name="T17" fmla="*/ 30 h 56"/>
                <a:gd name="T18" fmla="*/ 87 w 209"/>
                <a:gd name="T19" fmla="*/ 24 h 56"/>
                <a:gd name="T20" fmla="*/ 66 w 209"/>
                <a:gd name="T21" fmla="*/ 7 h 56"/>
                <a:gd name="T22" fmla="*/ 88 w 209"/>
                <a:gd name="T23" fmla="*/ 1 h 56"/>
                <a:gd name="T24" fmla="*/ 59 w 209"/>
                <a:gd name="T25" fmla="*/ 55 h 56"/>
                <a:gd name="T26" fmla="*/ 89 w 209"/>
                <a:gd name="T27" fmla="*/ 49 h 56"/>
                <a:gd name="T28" fmla="*/ 66 w 209"/>
                <a:gd name="T29" fmla="*/ 30 h 56"/>
                <a:gd name="T30" fmla="*/ 185 w 209"/>
                <a:gd name="T31" fmla="*/ 14 h 56"/>
                <a:gd name="T32" fmla="*/ 205 w 209"/>
                <a:gd name="T33" fmla="*/ 9 h 56"/>
                <a:gd name="T34" fmla="*/ 195 w 209"/>
                <a:gd name="T35" fmla="*/ 0 h 56"/>
                <a:gd name="T36" fmla="*/ 192 w 209"/>
                <a:gd name="T37" fmla="*/ 30 h 56"/>
                <a:gd name="T38" fmla="*/ 191 w 209"/>
                <a:gd name="T39" fmla="*/ 50 h 56"/>
                <a:gd name="T40" fmla="*/ 177 w 209"/>
                <a:gd name="T41" fmla="*/ 52 h 56"/>
                <a:gd name="T42" fmla="*/ 209 w 209"/>
                <a:gd name="T43" fmla="*/ 40 h 56"/>
                <a:gd name="T44" fmla="*/ 152 w 209"/>
                <a:gd name="T45" fmla="*/ 28 h 56"/>
                <a:gd name="T46" fmla="*/ 148 w 209"/>
                <a:gd name="T47" fmla="*/ 47 h 56"/>
                <a:gd name="T48" fmla="*/ 137 w 209"/>
                <a:gd name="T49" fmla="*/ 1 h 56"/>
                <a:gd name="T50" fmla="*/ 123 w 209"/>
                <a:gd name="T51" fmla="*/ 28 h 56"/>
                <a:gd name="T52" fmla="*/ 118 w 209"/>
                <a:gd name="T53" fmla="*/ 47 h 56"/>
                <a:gd name="T54" fmla="*/ 108 w 209"/>
                <a:gd name="T55" fmla="*/ 1 h 56"/>
                <a:gd name="T56" fmla="*/ 114 w 209"/>
                <a:gd name="T57" fmla="*/ 55 h 56"/>
                <a:gd name="T58" fmla="*/ 129 w 209"/>
                <a:gd name="T59" fmla="*/ 27 h 56"/>
                <a:gd name="T60" fmla="*/ 134 w 209"/>
                <a:gd name="T61" fmla="*/ 9 h 56"/>
                <a:gd name="T62" fmla="*/ 144 w 209"/>
                <a:gd name="T63" fmla="*/ 55 h 56"/>
                <a:gd name="T64" fmla="*/ 166 w 209"/>
                <a:gd name="T65" fmla="*/ 1 h 56"/>
                <a:gd name="T66" fmla="*/ 152 w 209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9" h="56">
                  <a:moveTo>
                    <a:pt x="34" y="24"/>
                  </a:moveTo>
                  <a:cubicBezTo>
                    <a:pt x="34" y="32"/>
                    <a:pt x="34" y="39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0"/>
                    <a:pt x="29" y="35"/>
                    <a:pt x="25" y="2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3"/>
                    <a:pt x="6" y="17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6"/>
                    <a:pt x="12" y="22"/>
                    <a:pt x="16" y="28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24"/>
                  </a:lnTo>
                  <a:close/>
                  <a:moveTo>
                    <a:pt x="66" y="30"/>
                  </a:moveTo>
                  <a:cubicBezTo>
                    <a:pt x="87" y="30"/>
                    <a:pt x="87" y="30"/>
                    <a:pt x="87" y="3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66" y="49"/>
                    <a:pt x="66" y="49"/>
                    <a:pt x="66" y="49"/>
                  </a:cubicBezTo>
                  <a:lnTo>
                    <a:pt x="66" y="30"/>
                  </a:lnTo>
                  <a:close/>
                  <a:moveTo>
                    <a:pt x="196" y="25"/>
                  </a:moveTo>
                  <a:cubicBezTo>
                    <a:pt x="188" y="22"/>
                    <a:pt x="185" y="19"/>
                    <a:pt x="185" y="14"/>
                  </a:cubicBezTo>
                  <a:cubicBezTo>
                    <a:pt x="185" y="10"/>
                    <a:pt x="188" y="6"/>
                    <a:pt x="195" y="6"/>
                  </a:cubicBezTo>
                  <a:cubicBezTo>
                    <a:pt x="200" y="6"/>
                    <a:pt x="204" y="8"/>
                    <a:pt x="205" y="9"/>
                  </a:cubicBezTo>
                  <a:cubicBezTo>
                    <a:pt x="207" y="3"/>
                    <a:pt x="207" y="3"/>
                    <a:pt x="207" y="3"/>
                  </a:cubicBezTo>
                  <a:cubicBezTo>
                    <a:pt x="205" y="2"/>
                    <a:pt x="201" y="0"/>
                    <a:pt x="195" y="0"/>
                  </a:cubicBezTo>
                  <a:cubicBezTo>
                    <a:pt x="185" y="0"/>
                    <a:pt x="178" y="7"/>
                    <a:pt x="178" y="15"/>
                  </a:cubicBezTo>
                  <a:cubicBezTo>
                    <a:pt x="178" y="23"/>
                    <a:pt x="183" y="27"/>
                    <a:pt x="192" y="30"/>
                  </a:cubicBezTo>
                  <a:cubicBezTo>
                    <a:pt x="199" y="33"/>
                    <a:pt x="202" y="36"/>
                    <a:pt x="202" y="41"/>
                  </a:cubicBezTo>
                  <a:cubicBezTo>
                    <a:pt x="202" y="46"/>
                    <a:pt x="198" y="50"/>
                    <a:pt x="191" y="50"/>
                  </a:cubicBezTo>
                  <a:cubicBezTo>
                    <a:pt x="186" y="50"/>
                    <a:pt x="182" y="49"/>
                    <a:pt x="179" y="47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80" y="54"/>
                    <a:pt x="185" y="56"/>
                    <a:pt x="191" y="56"/>
                  </a:cubicBezTo>
                  <a:cubicBezTo>
                    <a:pt x="203" y="56"/>
                    <a:pt x="209" y="49"/>
                    <a:pt x="209" y="40"/>
                  </a:cubicBezTo>
                  <a:cubicBezTo>
                    <a:pt x="209" y="32"/>
                    <a:pt x="205" y="28"/>
                    <a:pt x="196" y="25"/>
                  </a:cubicBezTo>
                  <a:close/>
                  <a:moveTo>
                    <a:pt x="152" y="28"/>
                  </a:moveTo>
                  <a:cubicBezTo>
                    <a:pt x="150" y="35"/>
                    <a:pt x="149" y="41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7" y="41"/>
                    <a:pt x="145" y="35"/>
                    <a:pt x="144" y="29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1" y="35"/>
                    <a:pt x="119" y="42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7" y="42"/>
                    <a:pt x="116" y="35"/>
                    <a:pt x="114" y="28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31" y="20"/>
                    <a:pt x="132" y="15"/>
                    <a:pt x="133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15"/>
                    <a:pt x="135" y="20"/>
                    <a:pt x="137" y="27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59" y="1"/>
                    <a:pt x="159" y="1"/>
                    <a:pt x="159" y="1"/>
                  </a:cubicBezTo>
                  <a:lnTo>
                    <a:pt x="15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511479" y="1603665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6511479" y="1629956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6511479" y="1656248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6511479" y="1684133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6511479" y="1710425"/>
              <a:ext cx="180470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6511479" y="1736717"/>
              <a:ext cx="180470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6703274" y="1603665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6703274" y="1629956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6703274" y="1656248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6703274" y="1684133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6703274" y="1710425"/>
              <a:ext cx="182594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6703279" y="1736717"/>
              <a:ext cx="182594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6437880" y="1328795"/>
              <a:ext cx="433131" cy="442181"/>
            </a:xfrm>
            <a:custGeom>
              <a:avLst/>
              <a:gdLst>
                <a:gd name="T0" fmla="*/ 612 w 612"/>
                <a:gd name="T1" fmla="*/ 127 h 555"/>
                <a:gd name="T2" fmla="*/ 583 w 612"/>
                <a:gd name="T3" fmla="*/ 0 h 555"/>
                <a:gd name="T4" fmla="*/ 0 w 612"/>
                <a:gd name="T5" fmla="*/ 113 h 555"/>
                <a:gd name="T6" fmla="*/ 78 w 612"/>
                <a:gd name="T7" fmla="*/ 555 h 555"/>
                <a:gd name="T8" fmla="*/ 80 w 612"/>
                <a:gd name="T9" fmla="*/ 123 h 555"/>
                <a:gd name="T10" fmla="*/ 612 w 612"/>
                <a:gd name="T11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555">
                  <a:moveTo>
                    <a:pt x="612" y="127"/>
                  </a:moveTo>
                  <a:lnTo>
                    <a:pt x="583" y="0"/>
                  </a:lnTo>
                  <a:lnTo>
                    <a:pt x="0" y="113"/>
                  </a:lnTo>
                  <a:lnTo>
                    <a:pt x="78" y="555"/>
                  </a:lnTo>
                  <a:lnTo>
                    <a:pt x="80" y="123"/>
                  </a:lnTo>
                  <a:lnTo>
                    <a:pt x="612" y="1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6437880" y="1328795"/>
              <a:ext cx="433131" cy="442181"/>
            </a:xfrm>
            <a:custGeom>
              <a:avLst/>
              <a:gdLst>
                <a:gd name="T0" fmla="*/ 612 w 612"/>
                <a:gd name="T1" fmla="*/ 127 h 555"/>
                <a:gd name="T2" fmla="*/ 583 w 612"/>
                <a:gd name="T3" fmla="*/ 0 h 555"/>
                <a:gd name="T4" fmla="*/ 0 w 612"/>
                <a:gd name="T5" fmla="*/ 113 h 555"/>
                <a:gd name="T6" fmla="*/ 78 w 612"/>
                <a:gd name="T7" fmla="*/ 555 h 555"/>
                <a:gd name="T8" fmla="*/ 80 w 612"/>
                <a:gd name="T9" fmla="*/ 123 h 555"/>
                <a:gd name="T10" fmla="*/ 612 w 612"/>
                <a:gd name="T11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555">
                  <a:moveTo>
                    <a:pt x="612" y="127"/>
                  </a:moveTo>
                  <a:lnTo>
                    <a:pt x="583" y="0"/>
                  </a:lnTo>
                  <a:lnTo>
                    <a:pt x="0" y="113"/>
                  </a:lnTo>
                  <a:lnTo>
                    <a:pt x="78" y="555"/>
                  </a:lnTo>
                  <a:lnTo>
                    <a:pt x="80" y="123"/>
                  </a:lnTo>
                  <a:lnTo>
                    <a:pt x="612" y="127"/>
                  </a:lnTo>
                  <a:close/>
                </a:path>
              </a:pathLst>
            </a:custGeom>
            <a:solidFill>
              <a:schemeClr val="tx1"/>
            </a:solidFill>
            <a:ln w="14288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29018" y="2802765"/>
            <a:ext cx="130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white">
                    <a:lumMod val="50000"/>
                  </a:prstClr>
                </a:solidFill>
                <a:cs typeface="Helvetica" panose="020B0604020202020204" pitchFamily="34" charset="0"/>
              </a:rPr>
              <a:t>(Newspaper and Magazine, Yellow Pages)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14292" y="2014664"/>
            <a:ext cx="1724556" cy="907872"/>
            <a:chOff x="3171946" y="1371600"/>
            <a:chExt cx="1724556" cy="907872"/>
          </a:xfrm>
        </p:grpSpPr>
        <p:sp>
          <p:nvSpPr>
            <p:cNvPr id="50" name="TextBox 49"/>
            <p:cNvSpPr txBox="1"/>
            <p:nvPr/>
          </p:nvSpPr>
          <p:spPr>
            <a:xfrm>
              <a:off x="3171946" y="1848585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Mail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1371600"/>
              <a:ext cx="600848" cy="47643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5755150" y="2488057"/>
            <a:ext cx="1306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FF"/>
                </a:solidFill>
                <a:cs typeface="Helvetica" panose="020B0604020202020204" pitchFamily="34" charset="0"/>
              </a:rPr>
              <a:t>OOH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t="6886" b="6886"/>
          <a:stretch/>
        </p:blipFill>
        <p:spPr>
          <a:xfrm>
            <a:off x="6033158" y="2012086"/>
            <a:ext cx="712114" cy="52053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928800" y="2812687"/>
            <a:ext cx="942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white">
                    <a:lumMod val="50000"/>
                  </a:prstClr>
                </a:solidFill>
                <a:cs typeface="Helvetica" panose="020B0604020202020204" pitchFamily="34" charset="0"/>
              </a:rPr>
              <a:t>(Billboard and Movie Theater)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53379" y="3447844"/>
            <a:ext cx="4583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  <a:cs typeface="Helvetica" panose="020B0604020202020204" pitchFamily="34" charset="0"/>
              </a:rPr>
              <a:t>    Digital media include:</a:t>
            </a:r>
          </a:p>
        </p:txBody>
      </p:sp>
      <p:pic>
        <p:nvPicPr>
          <p:cNvPr id="55" name="Picture 54" descr="Lapto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77" y="3442178"/>
            <a:ext cx="708617" cy="396777"/>
          </a:xfrm>
          <a:prstGeom prst="rect">
            <a:avLst/>
          </a:prstGeom>
        </p:spPr>
      </p:pic>
      <p:sp>
        <p:nvSpPr>
          <p:cNvPr id="56" name="Freeform 98"/>
          <p:cNvSpPr>
            <a:spLocks noEditPoints="1"/>
          </p:cNvSpPr>
          <p:nvPr/>
        </p:nvSpPr>
        <p:spPr bwMode="auto">
          <a:xfrm>
            <a:off x="4423408" y="3447062"/>
            <a:ext cx="259610" cy="387006"/>
          </a:xfrm>
          <a:custGeom>
            <a:avLst/>
            <a:gdLst>
              <a:gd name="T0" fmla="*/ 85 w 101"/>
              <a:gd name="T1" fmla="*/ 2 h 148"/>
              <a:gd name="T2" fmla="*/ 16 w 101"/>
              <a:gd name="T3" fmla="*/ 2 h 148"/>
              <a:gd name="T4" fmla="*/ 0 w 101"/>
              <a:gd name="T5" fmla="*/ 20 h 148"/>
              <a:gd name="T6" fmla="*/ 0 w 101"/>
              <a:gd name="T7" fmla="*/ 128 h 148"/>
              <a:gd name="T8" fmla="*/ 16 w 101"/>
              <a:gd name="T9" fmla="*/ 145 h 148"/>
              <a:gd name="T10" fmla="*/ 85 w 101"/>
              <a:gd name="T11" fmla="*/ 145 h 148"/>
              <a:gd name="T12" fmla="*/ 101 w 101"/>
              <a:gd name="T13" fmla="*/ 128 h 148"/>
              <a:gd name="T14" fmla="*/ 101 w 101"/>
              <a:gd name="T15" fmla="*/ 20 h 148"/>
              <a:gd name="T16" fmla="*/ 85 w 101"/>
              <a:gd name="T17" fmla="*/ 2 h 148"/>
              <a:gd name="T18" fmla="*/ 36 w 101"/>
              <a:gd name="T19" fmla="*/ 135 h 148"/>
              <a:gd name="T20" fmla="*/ 29 w 101"/>
              <a:gd name="T21" fmla="*/ 135 h 148"/>
              <a:gd name="T22" fmla="*/ 24 w 101"/>
              <a:gd name="T23" fmla="*/ 131 h 148"/>
              <a:gd name="T24" fmla="*/ 24 w 101"/>
              <a:gd name="T25" fmla="*/ 130 h 148"/>
              <a:gd name="T26" fmla="*/ 29 w 101"/>
              <a:gd name="T27" fmla="*/ 125 h 148"/>
              <a:gd name="T28" fmla="*/ 36 w 101"/>
              <a:gd name="T29" fmla="*/ 125 h 148"/>
              <a:gd name="T30" fmla="*/ 36 w 101"/>
              <a:gd name="T31" fmla="*/ 135 h 148"/>
              <a:gd name="T32" fmla="*/ 59 w 101"/>
              <a:gd name="T33" fmla="*/ 135 h 148"/>
              <a:gd name="T34" fmla="*/ 56 w 101"/>
              <a:gd name="T35" fmla="*/ 138 h 148"/>
              <a:gd name="T36" fmla="*/ 45 w 101"/>
              <a:gd name="T37" fmla="*/ 138 h 148"/>
              <a:gd name="T38" fmla="*/ 42 w 101"/>
              <a:gd name="T39" fmla="*/ 135 h 148"/>
              <a:gd name="T40" fmla="*/ 42 w 101"/>
              <a:gd name="T41" fmla="*/ 125 h 148"/>
              <a:gd name="T42" fmla="*/ 45 w 101"/>
              <a:gd name="T43" fmla="*/ 122 h 148"/>
              <a:gd name="T44" fmla="*/ 56 w 101"/>
              <a:gd name="T45" fmla="*/ 122 h 148"/>
              <a:gd name="T46" fmla="*/ 59 w 101"/>
              <a:gd name="T47" fmla="*/ 125 h 148"/>
              <a:gd name="T48" fmla="*/ 59 w 101"/>
              <a:gd name="T49" fmla="*/ 135 h 148"/>
              <a:gd name="T50" fmla="*/ 77 w 101"/>
              <a:gd name="T51" fmla="*/ 131 h 148"/>
              <a:gd name="T52" fmla="*/ 72 w 101"/>
              <a:gd name="T53" fmla="*/ 135 h 148"/>
              <a:gd name="T54" fmla="*/ 65 w 101"/>
              <a:gd name="T55" fmla="*/ 135 h 148"/>
              <a:gd name="T56" fmla="*/ 65 w 101"/>
              <a:gd name="T57" fmla="*/ 125 h 148"/>
              <a:gd name="T58" fmla="*/ 72 w 101"/>
              <a:gd name="T59" fmla="*/ 125 h 148"/>
              <a:gd name="T60" fmla="*/ 77 w 101"/>
              <a:gd name="T61" fmla="*/ 130 h 148"/>
              <a:gd name="T62" fmla="*/ 77 w 101"/>
              <a:gd name="T63" fmla="*/ 131 h 148"/>
              <a:gd name="T64" fmla="*/ 88 w 101"/>
              <a:gd name="T65" fmla="*/ 111 h 148"/>
              <a:gd name="T66" fmla="*/ 85 w 101"/>
              <a:gd name="T67" fmla="*/ 114 h 148"/>
              <a:gd name="T68" fmla="*/ 16 w 101"/>
              <a:gd name="T69" fmla="*/ 114 h 148"/>
              <a:gd name="T70" fmla="*/ 13 w 101"/>
              <a:gd name="T71" fmla="*/ 111 h 148"/>
              <a:gd name="T72" fmla="*/ 13 w 101"/>
              <a:gd name="T73" fmla="*/ 18 h 148"/>
              <a:gd name="T74" fmla="*/ 16 w 101"/>
              <a:gd name="T75" fmla="*/ 15 h 148"/>
              <a:gd name="T76" fmla="*/ 85 w 101"/>
              <a:gd name="T77" fmla="*/ 15 h 148"/>
              <a:gd name="T78" fmla="*/ 88 w 101"/>
              <a:gd name="T79" fmla="*/ 18 h 148"/>
              <a:gd name="T80" fmla="*/ 88 w 101"/>
              <a:gd name="T81" fmla="*/ 11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1" h="148">
                <a:moveTo>
                  <a:pt x="85" y="2"/>
                </a:moveTo>
                <a:cubicBezTo>
                  <a:pt x="62" y="0"/>
                  <a:pt x="39" y="0"/>
                  <a:pt x="16" y="2"/>
                </a:cubicBezTo>
                <a:cubicBezTo>
                  <a:pt x="7" y="3"/>
                  <a:pt x="0" y="11"/>
                  <a:pt x="0" y="20"/>
                </a:cubicBezTo>
                <a:cubicBezTo>
                  <a:pt x="0" y="56"/>
                  <a:pt x="0" y="92"/>
                  <a:pt x="0" y="128"/>
                </a:cubicBezTo>
                <a:cubicBezTo>
                  <a:pt x="0" y="136"/>
                  <a:pt x="7" y="144"/>
                  <a:pt x="16" y="145"/>
                </a:cubicBezTo>
                <a:cubicBezTo>
                  <a:pt x="39" y="148"/>
                  <a:pt x="62" y="148"/>
                  <a:pt x="85" y="145"/>
                </a:cubicBezTo>
                <a:cubicBezTo>
                  <a:pt x="94" y="144"/>
                  <a:pt x="101" y="136"/>
                  <a:pt x="101" y="128"/>
                </a:cubicBezTo>
                <a:cubicBezTo>
                  <a:pt x="101" y="92"/>
                  <a:pt x="101" y="56"/>
                  <a:pt x="101" y="20"/>
                </a:cubicBezTo>
                <a:cubicBezTo>
                  <a:pt x="101" y="11"/>
                  <a:pt x="94" y="3"/>
                  <a:pt x="85" y="2"/>
                </a:cubicBezTo>
                <a:close/>
                <a:moveTo>
                  <a:pt x="36" y="135"/>
                </a:moveTo>
                <a:cubicBezTo>
                  <a:pt x="29" y="135"/>
                  <a:pt x="29" y="135"/>
                  <a:pt x="29" y="135"/>
                </a:cubicBezTo>
                <a:cubicBezTo>
                  <a:pt x="26" y="135"/>
                  <a:pt x="24" y="133"/>
                  <a:pt x="24" y="131"/>
                </a:cubicBezTo>
                <a:cubicBezTo>
                  <a:pt x="24" y="130"/>
                  <a:pt x="24" y="130"/>
                  <a:pt x="24" y="130"/>
                </a:cubicBezTo>
                <a:cubicBezTo>
                  <a:pt x="24" y="127"/>
                  <a:pt x="26" y="125"/>
                  <a:pt x="29" y="125"/>
                </a:cubicBezTo>
                <a:cubicBezTo>
                  <a:pt x="36" y="125"/>
                  <a:pt x="36" y="125"/>
                  <a:pt x="36" y="125"/>
                </a:cubicBezTo>
                <a:lnTo>
                  <a:pt x="36" y="135"/>
                </a:lnTo>
                <a:close/>
                <a:moveTo>
                  <a:pt x="59" y="135"/>
                </a:moveTo>
                <a:cubicBezTo>
                  <a:pt x="59" y="137"/>
                  <a:pt x="58" y="138"/>
                  <a:pt x="56" y="138"/>
                </a:cubicBezTo>
                <a:cubicBezTo>
                  <a:pt x="45" y="138"/>
                  <a:pt x="45" y="138"/>
                  <a:pt x="45" y="138"/>
                </a:cubicBezTo>
                <a:cubicBezTo>
                  <a:pt x="43" y="138"/>
                  <a:pt x="42" y="137"/>
                  <a:pt x="42" y="135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3"/>
                  <a:pt x="43" y="122"/>
                  <a:pt x="45" y="122"/>
                </a:cubicBezTo>
                <a:cubicBezTo>
                  <a:pt x="56" y="122"/>
                  <a:pt x="56" y="122"/>
                  <a:pt x="56" y="122"/>
                </a:cubicBezTo>
                <a:cubicBezTo>
                  <a:pt x="58" y="122"/>
                  <a:pt x="59" y="123"/>
                  <a:pt x="59" y="125"/>
                </a:cubicBezTo>
                <a:lnTo>
                  <a:pt x="59" y="135"/>
                </a:lnTo>
                <a:close/>
                <a:moveTo>
                  <a:pt x="77" y="131"/>
                </a:moveTo>
                <a:cubicBezTo>
                  <a:pt x="77" y="133"/>
                  <a:pt x="75" y="135"/>
                  <a:pt x="72" y="135"/>
                </a:cubicBezTo>
                <a:cubicBezTo>
                  <a:pt x="65" y="135"/>
                  <a:pt x="65" y="135"/>
                  <a:pt x="65" y="13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5" y="125"/>
                  <a:pt x="77" y="127"/>
                  <a:pt x="77" y="130"/>
                </a:cubicBezTo>
                <a:lnTo>
                  <a:pt x="77" y="131"/>
                </a:lnTo>
                <a:close/>
                <a:moveTo>
                  <a:pt x="88" y="111"/>
                </a:moveTo>
                <a:cubicBezTo>
                  <a:pt x="88" y="112"/>
                  <a:pt x="86" y="114"/>
                  <a:pt x="85" y="114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4" y="114"/>
                  <a:pt x="13" y="112"/>
                  <a:pt x="13" y="111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6"/>
                  <a:pt x="14" y="15"/>
                  <a:pt x="16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6" y="15"/>
                  <a:pt x="88" y="16"/>
                  <a:pt x="88" y="18"/>
                </a:cubicBezTo>
                <a:lnTo>
                  <a:pt x="88" y="1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06252" y="3996595"/>
            <a:ext cx="30273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Cable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Consumer review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 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Display/banner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Email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Internet radio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Local radio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Local TV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73301" y="2027256"/>
            <a:ext cx="1306612" cy="1157982"/>
            <a:chOff x="716368" y="1371600"/>
            <a:chExt cx="1306612" cy="1157982"/>
          </a:xfrm>
        </p:grpSpPr>
        <p:sp>
          <p:nvSpPr>
            <p:cNvPr id="13" name="TextBox 12"/>
            <p:cNvSpPr txBox="1"/>
            <p:nvPr/>
          </p:nvSpPr>
          <p:spPr>
            <a:xfrm>
              <a:off x="716368" y="1836189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TV</a:t>
              </a:r>
            </a:p>
          </p:txBody>
        </p:sp>
        <p:pic>
          <p:nvPicPr>
            <p:cNvPr id="14" name="Picture 13" descr="TV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42" y="1371600"/>
              <a:ext cx="514790" cy="43814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96169" y="2191028"/>
              <a:ext cx="1042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prstClr val="white">
                      <a:lumMod val="50000"/>
                    </a:prstClr>
                  </a:solidFill>
                  <a:cs typeface="Helvetica" panose="020B0604020202020204" pitchFamily="34" charset="0"/>
                </a:rPr>
                <a:t>(Broadcast, Cable and On-Demand)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15082" y="1986474"/>
            <a:ext cx="1724556" cy="934075"/>
            <a:chOff x="6934200" y="1338768"/>
            <a:chExt cx="1724556" cy="934075"/>
          </a:xfrm>
        </p:grpSpPr>
        <p:pic>
          <p:nvPicPr>
            <p:cNvPr id="53" name="Picture 52" descr="Laptop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1338768"/>
              <a:ext cx="708617" cy="396777"/>
            </a:xfrm>
            <a:prstGeom prst="rect">
              <a:avLst/>
            </a:prstGeom>
          </p:spPr>
        </p:pic>
        <p:sp>
          <p:nvSpPr>
            <p:cNvPr id="69" name="Freeform 98"/>
            <p:cNvSpPr>
              <a:spLocks noEditPoints="1"/>
            </p:cNvSpPr>
            <p:nvPr/>
          </p:nvSpPr>
          <p:spPr bwMode="auto">
            <a:xfrm>
              <a:off x="8039945" y="1372926"/>
              <a:ext cx="259610" cy="387006"/>
            </a:xfrm>
            <a:custGeom>
              <a:avLst/>
              <a:gdLst>
                <a:gd name="T0" fmla="*/ 85 w 101"/>
                <a:gd name="T1" fmla="*/ 2 h 148"/>
                <a:gd name="T2" fmla="*/ 16 w 101"/>
                <a:gd name="T3" fmla="*/ 2 h 148"/>
                <a:gd name="T4" fmla="*/ 0 w 101"/>
                <a:gd name="T5" fmla="*/ 20 h 148"/>
                <a:gd name="T6" fmla="*/ 0 w 101"/>
                <a:gd name="T7" fmla="*/ 128 h 148"/>
                <a:gd name="T8" fmla="*/ 16 w 101"/>
                <a:gd name="T9" fmla="*/ 145 h 148"/>
                <a:gd name="T10" fmla="*/ 85 w 101"/>
                <a:gd name="T11" fmla="*/ 145 h 148"/>
                <a:gd name="T12" fmla="*/ 101 w 101"/>
                <a:gd name="T13" fmla="*/ 128 h 148"/>
                <a:gd name="T14" fmla="*/ 101 w 101"/>
                <a:gd name="T15" fmla="*/ 20 h 148"/>
                <a:gd name="T16" fmla="*/ 85 w 101"/>
                <a:gd name="T17" fmla="*/ 2 h 148"/>
                <a:gd name="T18" fmla="*/ 36 w 101"/>
                <a:gd name="T19" fmla="*/ 135 h 148"/>
                <a:gd name="T20" fmla="*/ 29 w 101"/>
                <a:gd name="T21" fmla="*/ 135 h 148"/>
                <a:gd name="T22" fmla="*/ 24 w 101"/>
                <a:gd name="T23" fmla="*/ 131 h 148"/>
                <a:gd name="T24" fmla="*/ 24 w 101"/>
                <a:gd name="T25" fmla="*/ 130 h 148"/>
                <a:gd name="T26" fmla="*/ 29 w 101"/>
                <a:gd name="T27" fmla="*/ 125 h 148"/>
                <a:gd name="T28" fmla="*/ 36 w 101"/>
                <a:gd name="T29" fmla="*/ 125 h 148"/>
                <a:gd name="T30" fmla="*/ 36 w 101"/>
                <a:gd name="T31" fmla="*/ 135 h 148"/>
                <a:gd name="T32" fmla="*/ 59 w 101"/>
                <a:gd name="T33" fmla="*/ 135 h 148"/>
                <a:gd name="T34" fmla="*/ 56 w 101"/>
                <a:gd name="T35" fmla="*/ 138 h 148"/>
                <a:gd name="T36" fmla="*/ 45 w 101"/>
                <a:gd name="T37" fmla="*/ 138 h 148"/>
                <a:gd name="T38" fmla="*/ 42 w 101"/>
                <a:gd name="T39" fmla="*/ 135 h 148"/>
                <a:gd name="T40" fmla="*/ 42 w 101"/>
                <a:gd name="T41" fmla="*/ 125 h 148"/>
                <a:gd name="T42" fmla="*/ 45 w 101"/>
                <a:gd name="T43" fmla="*/ 122 h 148"/>
                <a:gd name="T44" fmla="*/ 56 w 101"/>
                <a:gd name="T45" fmla="*/ 122 h 148"/>
                <a:gd name="T46" fmla="*/ 59 w 101"/>
                <a:gd name="T47" fmla="*/ 125 h 148"/>
                <a:gd name="T48" fmla="*/ 59 w 101"/>
                <a:gd name="T49" fmla="*/ 135 h 148"/>
                <a:gd name="T50" fmla="*/ 77 w 101"/>
                <a:gd name="T51" fmla="*/ 131 h 148"/>
                <a:gd name="T52" fmla="*/ 72 w 101"/>
                <a:gd name="T53" fmla="*/ 135 h 148"/>
                <a:gd name="T54" fmla="*/ 65 w 101"/>
                <a:gd name="T55" fmla="*/ 135 h 148"/>
                <a:gd name="T56" fmla="*/ 65 w 101"/>
                <a:gd name="T57" fmla="*/ 125 h 148"/>
                <a:gd name="T58" fmla="*/ 72 w 101"/>
                <a:gd name="T59" fmla="*/ 125 h 148"/>
                <a:gd name="T60" fmla="*/ 77 w 101"/>
                <a:gd name="T61" fmla="*/ 130 h 148"/>
                <a:gd name="T62" fmla="*/ 77 w 101"/>
                <a:gd name="T63" fmla="*/ 131 h 148"/>
                <a:gd name="T64" fmla="*/ 88 w 101"/>
                <a:gd name="T65" fmla="*/ 111 h 148"/>
                <a:gd name="T66" fmla="*/ 85 w 101"/>
                <a:gd name="T67" fmla="*/ 114 h 148"/>
                <a:gd name="T68" fmla="*/ 16 w 101"/>
                <a:gd name="T69" fmla="*/ 114 h 148"/>
                <a:gd name="T70" fmla="*/ 13 w 101"/>
                <a:gd name="T71" fmla="*/ 111 h 148"/>
                <a:gd name="T72" fmla="*/ 13 w 101"/>
                <a:gd name="T73" fmla="*/ 18 h 148"/>
                <a:gd name="T74" fmla="*/ 16 w 101"/>
                <a:gd name="T75" fmla="*/ 15 h 148"/>
                <a:gd name="T76" fmla="*/ 85 w 101"/>
                <a:gd name="T77" fmla="*/ 15 h 148"/>
                <a:gd name="T78" fmla="*/ 88 w 101"/>
                <a:gd name="T79" fmla="*/ 18 h 148"/>
                <a:gd name="T80" fmla="*/ 88 w 101"/>
                <a:gd name="T81" fmla="*/ 11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48">
                  <a:moveTo>
                    <a:pt x="85" y="2"/>
                  </a:moveTo>
                  <a:cubicBezTo>
                    <a:pt x="62" y="0"/>
                    <a:pt x="39" y="0"/>
                    <a:pt x="16" y="2"/>
                  </a:cubicBezTo>
                  <a:cubicBezTo>
                    <a:pt x="7" y="3"/>
                    <a:pt x="0" y="11"/>
                    <a:pt x="0" y="20"/>
                  </a:cubicBezTo>
                  <a:cubicBezTo>
                    <a:pt x="0" y="56"/>
                    <a:pt x="0" y="92"/>
                    <a:pt x="0" y="128"/>
                  </a:cubicBezTo>
                  <a:cubicBezTo>
                    <a:pt x="0" y="136"/>
                    <a:pt x="7" y="144"/>
                    <a:pt x="16" y="145"/>
                  </a:cubicBezTo>
                  <a:cubicBezTo>
                    <a:pt x="39" y="148"/>
                    <a:pt x="62" y="148"/>
                    <a:pt x="85" y="145"/>
                  </a:cubicBezTo>
                  <a:cubicBezTo>
                    <a:pt x="94" y="144"/>
                    <a:pt x="101" y="136"/>
                    <a:pt x="101" y="128"/>
                  </a:cubicBezTo>
                  <a:cubicBezTo>
                    <a:pt x="101" y="92"/>
                    <a:pt x="101" y="56"/>
                    <a:pt x="101" y="20"/>
                  </a:cubicBezTo>
                  <a:cubicBezTo>
                    <a:pt x="101" y="11"/>
                    <a:pt x="94" y="3"/>
                    <a:pt x="85" y="2"/>
                  </a:cubicBezTo>
                  <a:close/>
                  <a:moveTo>
                    <a:pt x="36" y="135"/>
                  </a:moveTo>
                  <a:cubicBezTo>
                    <a:pt x="29" y="135"/>
                    <a:pt x="29" y="135"/>
                    <a:pt x="29" y="135"/>
                  </a:cubicBezTo>
                  <a:cubicBezTo>
                    <a:pt x="26" y="135"/>
                    <a:pt x="24" y="133"/>
                    <a:pt x="24" y="131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7"/>
                    <a:pt x="26" y="125"/>
                    <a:pt x="29" y="125"/>
                  </a:cubicBezTo>
                  <a:cubicBezTo>
                    <a:pt x="36" y="125"/>
                    <a:pt x="36" y="125"/>
                    <a:pt x="36" y="125"/>
                  </a:cubicBezTo>
                  <a:lnTo>
                    <a:pt x="36" y="135"/>
                  </a:lnTo>
                  <a:close/>
                  <a:moveTo>
                    <a:pt x="59" y="135"/>
                  </a:moveTo>
                  <a:cubicBezTo>
                    <a:pt x="59" y="137"/>
                    <a:pt x="58" y="138"/>
                    <a:pt x="56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3" y="138"/>
                    <a:pt x="42" y="137"/>
                    <a:pt x="42" y="135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3"/>
                    <a:pt x="43" y="122"/>
                    <a:pt x="4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8" y="122"/>
                    <a:pt x="59" y="123"/>
                    <a:pt x="59" y="125"/>
                  </a:cubicBezTo>
                  <a:lnTo>
                    <a:pt x="59" y="135"/>
                  </a:lnTo>
                  <a:close/>
                  <a:moveTo>
                    <a:pt x="77" y="131"/>
                  </a:moveTo>
                  <a:cubicBezTo>
                    <a:pt x="77" y="133"/>
                    <a:pt x="75" y="135"/>
                    <a:pt x="72" y="135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5" y="125"/>
                    <a:pt x="77" y="127"/>
                    <a:pt x="77" y="130"/>
                  </a:cubicBezTo>
                  <a:lnTo>
                    <a:pt x="77" y="131"/>
                  </a:lnTo>
                  <a:close/>
                  <a:moveTo>
                    <a:pt x="88" y="111"/>
                  </a:moveTo>
                  <a:cubicBezTo>
                    <a:pt x="88" y="112"/>
                    <a:pt x="86" y="114"/>
                    <a:pt x="8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4" y="114"/>
                    <a:pt x="13" y="112"/>
                    <a:pt x="13" y="111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6"/>
                    <a:pt x="14" y="15"/>
                    <a:pt x="16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8" y="16"/>
                    <a:pt x="88" y="18"/>
                  </a:cubicBezTo>
                  <a:lnTo>
                    <a:pt x="88" y="1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34200" y="1841956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Digital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573868" y="3923025"/>
            <a:ext cx="302737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Network TV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Magazine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Newspaper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Search engine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Social media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Streaming TV services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Video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Yellow Pages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</p:txBody>
      </p:sp>
    </p:spTree>
    <p:extLst>
      <p:ext uri="{BB962C8B-B14F-4D97-AF65-F5344CB8AC3E}">
        <p14:creationId xmlns:p14="http://schemas.microsoft.com/office/powerpoint/2010/main" val="200100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620005" cy="646331"/>
          </a:xfrm>
        </p:spPr>
        <p:txBody>
          <a:bodyPr>
            <a:noAutofit/>
          </a:bodyPr>
          <a:lstStyle/>
          <a:p>
            <a:r>
              <a:rPr lang="en-US" sz="3600" dirty="0"/>
              <a:t>Respondents were asked to rate which medium was important in each stage of the Purchase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6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4540624" y="4961961"/>
            <a:ext cx="3061446" cy="844550"/>
          </a:xfrm>
          <a:prstGeom prst="can">
            <a:avLst/>
          </a:prstGeom>
          <a:solidFill>
            <a:srgbClr val="92D05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Purchase</a:t>
            </a:r>
          </a:p>
        </p:txBody>
      </p:sp>
      <p:sp>
        <p:nvSpPr>
          <p:cNvPr id="23" name="Can 22"/>
          <p:cNvSpPr/>
          <p:nvPr/>
        </p:nvSpPr>
        <p:spPr>
          <a:xfrm>
            <a:off x="4196044" y="4214249"/>
            <a:ext cx="3680573" cy="844550"/>
          </a:xfrm>
          <a:prstGeom prst="can">
            <a:avLst/>
          </a:prstGeom>
          <a:solidFill>
            <a:srgbClr val="00B05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Consider Purchase</a:t>
            </a:r>
          </a:p>
        </p:txBody>
      </p:sp>
      <p:sp>
        <p:nvSpPr>
          <p:cNvPr id="32" name="Right Brace 31"/>
          <p:cNvSpPr/>
          <p:nvPr/>
        </p:nvSpPr>
        <p:spPr>
          <a:xfrm>
            <a:off x="7658100" y="5076824"/>
            <a:ext cx="419660" cy="623888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3984251" y="3466537"/>
            <a:ext cx="4147858" cy="844550"/>
          </a:xfrm>
          <a:prstGeom prst="can">
            <a:avLst/>
          </a:prstGeom>
          <a:solidFill>
            <a:srgbClr val="0070C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rgbClr val="FFFFFF"/>
              </a:solidFill>
              <a:effectLst>
                <a:outerShdw blurRad="203200" dist="38100" dir="2700000" algn="tl" rotWithShape="0">
                  <a:prstClr val="black">
                    <a:alpha val="79000"/>
                  </a:prstClr>
                </a:outerShdw>
              </a:effectLst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Visit Store/Website</a:t>
            </a: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for Info</a:t>
            </a:r>
          </a:p>
        </p:txBody>
      </p:sp>
      <p:sp>
        <p:nvSpPr>
          <p:cNvPr id="26" name="Can 25"/>
          <p:cNvSpPr/>
          <p:nvPr/>
        </p:nvSpPr>
        <p:spPr>
          <a:xfrm>
            <a:off x="3724276" y="2718825"/>
            <a:ext cx="4752975" cy="844550"/>
          </a:xfrm>
          <a:prstGeom prst="can">
            <a:avLst/>
          </a:prstGeom>
          <a:solidFill>
            <a:srgbClr val="7030A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Interest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8642499" y="2111585"/>
            <a:ext cx="425302" cy="574464"/>
          </a:xfrm>
          <a:prstGeom prst="rightBrace">
            <a:avLst>
              <a:gd name="adj1" fmla="val 8333"/>
              <a:gd name="adj2" fmla="val 48302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3514726" y="1971113"/>
            <a:ext cx="5172075" cy="844550"/>
          </a:xfrm>
          <a:prstGeom prst="can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Awareness</a:t>
            </a:r>
          </a:p>
        </p:txBody>
      </p:sp>
      <p:sp>
        <p:nvSpPr>
          <p:cNvPr id="17" name="Right Brace 16"/>
          <p:cNvSpPr/>
          <p:nvPr/>
        </p:nvSpPr>
        <p:spPr>
          <a:xfrm rot="10800000">
            <a:off x="3278644" y="2806788"/>
            <a:ext cx="403048" cy="2252011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10650" y="1905000"/>
            <a:ext cx="16573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Reaching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Consumers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Early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5300" y="5048249"/>
            <a:ext cx="180975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Making a purchase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1600" y="3371850"/>
            <a:ext cx="195615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>
                <a:solidFill>
                  <a:prstClr val="black"/>
                </a:solidFill>
              </a:rPr>
              <a:t>Preparing for</a:t>
            </a:r>
          </a:p>
          <a:p>
            <a:pPr algn="r"/>
            <a:r>
              <a:rPr lang="en-US" sz="2000" b="1" dirty="0">
                <a:solidFill>
                  <a:prstClr val="black"/>
                </a:solidFill>
              </a:rPr>
              <a:t>Purchase</a:t>
            </a:r>
          </a:p>
          <a:p>
            <a:pPr algn="r"/>
            <a:r>
              <a:rPr lang="en-US" sz="2000" b="1" dirty="0">
                <a:solidFill>
                  <a:prstClr val="black"/>
                </a:solidFill>
              </a:rPr>
              <a:t>Decision</a:t>
            </a:r>
          </a:p>
        </p:txBody>
      </p:sp>
    </p:spTree>
    <p:extLst>
      <p:ext uri="{BB962C8B-B14F-4D97-AF65-F5344CB8AC3E}">
        <p14:creationId xmlns:p14="http://schemas.microsoft.com/office/powerpoint/2010/main" val="110982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Media Influence</a:t>
            </a:r>
          </a:p>
        </p:txBody>
      </p:sp>
    </p:spTree>
    <p:extLst>
      <p:ext uri="{BB962C8B-B14F-4D97-AF65-F5344CB8AC3E}">
        <p14:creationId xmlns:p14="http://schemas.microsoft.com/office/powerpoint/2010/main" val="343385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Media Makes a Difference in Motivating Online Retail Consumers…But it Declines Moving Down the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60746"/>
            <a:ext cx="8641773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2021 Online retail Category A18+</a:t>
            </a:r>
            <a:br>
              <a:rPr lang="en-US" dirty="0"/>
            </a:br>
            <a:r>
              <a:rPr lang="en-US" dirty="0"/>
              <a:t>QA4/QA5/QA6/QA7/QA8 (</a:t>
            </a:r>
            <a:r>
              <a:rPr lang="en-US" dirty="0" err="1"/>
              <a:t>cume</a:t>
            </a:r>
            <a:r>
              <a:rPr lang="en-US" dirty="0"/>
              <a:t> of all media cited as most important)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462522"/>
              </p:ext>
            </p:extLst>
          </p:nvPr>
        </p:nvGraphicFramePr>
        <p:xfrm>
          <a:off x="420688" y="1828800"/>
          <a:ext cx="11352212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37208" y="321206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% Influenced by 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1417" y="4183414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909"/>
                </a:solidFill>
              </a:rPr>
              <a:t>% NOT Influenced by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6530" y="1471759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Online retail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0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E2D6F33-A5CE-FD41-9B7F-2BEEA47B3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056802"/>
              </p:ext>
            </p:extLst>
          </p:nvPr>
        </p:nvGraphicFramePr>
        <p:xfrm>
          <a:off x="6657402" y="1369643"/>
          <a:ext cx="5049024" cy="483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87" y="311864"/>
            <a:ext cx="11694225" cy="812530"/>
          </a:xfrm>
        </p:spPr>
        <p:txBody>
          <a:bodyPr/>
          <a:lstStyle/>
          <a:p>
            <a:r>
              <a:rPr lang="en-US" sz="2600"/>
              <a:t>61% of Online Retail Consumers Were Exposed to</a:t>
            </a:r>
            <a:br>
              <a:rPr lang="en-US" sz="2600"/>
            </a:br>
            <a:r>
              <a:rPr lang="en-US" sz="2600"/>
              <a:t> Three or More Media Platforms, Over-indexing The Seven-Category Average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8" y="6369942"/>
            <a:ext cx="8545148" cy="400110"/>
          </a:xfrm>
        </p:spPr>
        <p:txBody>
          <a:bodyPr anchor="t"/>
          <a:lstStyle/>
          <a:p>
            <a:r>
              <a:rPr lang="en-US"/>
              <a:t>Source: GfK TVB Purchase Funnel 2021 Online retail A18+</a:t>
            </a:r>
            <a:br>
              <a:rPr lang="en-US"/>
            </a:br>
            <a:r>
              <a:rPr lang="en-US"/>
              <a:t>S10/S11 “In the past two months, did you see, hear or read an advertisement for an online store in any of these media/digital media?”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20378" y="1508760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Online retail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1957" y="1482840"/>
            <a:ext cx="2717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 Category Average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5EA2068-4B64-3546-B9C3-995F7C9E8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6118001"/>
              </p:ext>
            </p:extLst>
          </p:nvPr>
        </p:nvGraphicFramePr>
        <p:xfrm>
          <a:off x="1490951" y="1369643"/>
          <a:ext cx="5049024" cy="483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ight Brace 12">
            <a:extLst>
              <a:ext uri="{FF2B5EF4-FFF2-40B4-BE49-F238E27FC236}">
                <a16:creationId xmlns:a16="http://schemas.microsoft.com/office/drawing/2014/main" id="{F5633346-D39C-304D-9F40-E197F31F6876}"/>
              </a:ext>
            </a:extLst>
          </p:cNvPr>
          <p:cNvSpPr/>
          <p:nvPr/>
        </p:nvSpPr>
        <p:spPr>
          <a:xfrm>
            <a:off x="5169368" y="2241396"/>
            <a:ext cx="328183" cy="1984916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5FAFD-F953-3348-83A5-C20A3ED37BBD}"/>
              </a:ext>
            </a:extLst>
          </p:cNvPr>
          <p:cNvSpPr txBox="1"/>
          <p:nvPr/>
        </p:nvSpPr>
        <p:spPr>
          <a:xfrm>
            <a:off x="5606106" y="3049187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58%</a:t>
            </a:r>
            <a:endParaRPr lang="en-US" dirty="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7781816-E8A1-F441-A02C-FA7EB9EB003A}"/>
              </a:ext>
            </a:extLst>
          </p:cNvPr>
          <p:cNvSpPr/>
          <p:nvPr/>
        </p:nvSpPr>
        <p:spPr>
          <a:xfrm>
            <a:off x="10317480" y="2265129"/>
            <a:ext cx="286507" cy="2093511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4B9EB-19FC-1349-AC24-EBCC31CD1774}"/>
              </a:ext>
            </a:extLst>
          </p:cNvPr>
          <p:cNvSpPr txBox="1"/>
          <p:nvPr/>
        </p:nvSpPr>
        <p:spPr>
          <a:xfrm>
            <a:off x="10712542" y="3151108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61%</a:t>
            </a:r>
          </a:p>
        </p:txBody>
      </p:sp>
    </p:spTree>
    <p:extLst>
      <p:ext uri="{BB962C8B-B14F-4D97-AF65-F5344CB8AC3E}">
        <p14:creationId xmlns:p14="http://schemas.microsoft.com/office/powerpoint/2010/main" val="4033830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TVB16x8_Standard</Template>
  <TotalTime>22774</TotalTime>
  <Words>2444</Words>
  <Application>Microsoft Office PowerPoint</Application>
  <PresentationFormat>Widescreen</PresentationFormat>
  <Paragraphs>267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Tahoma</vt:lpstr>
      <vt:lpstr>Wingdings</vt:lpstr>
      <vt:lpstr>Office Theme</vt:lpstr>
      <vt:lpstr>PowerPoint Presentation</vt:lpstr>
      <vt:lpstr>Study Objective and Methodology</vt:lpstr>
      <vt:lpstr>Objective: To identify the importance of media platforms influencing online retail consumers during their purchase decision process. </vt:lpstr>
      <vt:lpstr>Online Retail Research Overview: Methodology</vt:lpstr>
      <vt:lpstr>These are the media platforms measured Respondents did not have to be exposed to a TV ad  to be included in the study</vt:lpstr>
      <vt:lpstr>Respondents were asked to rate which medium was important in each stage of the Purchase Funnel</vt:lpstr>
      <vt:lpstr>Media Influence</vt:lpstr>
      <vt:lpstr>Media Makes a Difference in Motivating Online Retail Consumers…But it Declines Moving Down the Funnel</vt:lpstr>
      <vt:lpstr>61% of Online Retail Consumers Were Exposed to  Three or More Media Platforms, Over-indexing The Seven-Category Average </vt:lpstr>
      <vt:lpstr>With Online Retail Ads, TV Tops Exposure at 76%</vt:lpstr>
      <vt:lpstr>Online Retail Ad Exposure Does NOT Guarantee Importance, Except for TV</vt:lpstr>
      <vt:lpstr>What Influenced Online Retail Consumers Most: Television</vt:lpstr>
      <vt:lpstr>Online Retail Consumer Awareness - Most Important:</vt:lpstr>
      <vt:lpstr>Of Those that Cited TV as the Most Important in Awareness Phase, 7 out of 10 Picked Broadcast TV</vt:lpstr>
      <vt:lpstr>The Primary Source for News: Broadcast Television</vt:lpstr>
      <vt:lpstr>“I trust the news I see/hear on this media source”</vt:lpstr>
      <vt:lpstr>Media Confluence</vt:lpstr>
      <vt:lpstr>More Exposures Means More Action For Online Retail Consumers</vt:lpstr>
      <vt:lpstr>“Have TV ads influenced your search selections?”</vt:lpstr>
      <vt:lpstr>Local Television Websites/Apps Most Preferred</vt:lpstr>
      <vt:lpstr>“When Visiting a Television Station’s Website or App, do you View the Ads?” </vt:lpstr>
      <vt:lpstr>PowerPoint Presentation</vt:lpstr>
      <vt:lpstr>TV Ads Motivate Online Retail Opinion Leaders</vt:lpstr>
      <vt:lpstr>Local TV Assets Resonate with Online Retail Opinion Leaders</vt:lpstr>
      <vt:lpstr>PowerPoint Presentation</vt:lpstr>
      <vt:lpstr>Holiday Season: Shopping Activity With an Online Component</vt:lpstr>
      <vt:lpstr>Retail Online = Online Only + Online &amp; In-store Retail In-Store = In-Store Only + Online &amp; In-store</vt:lpstr>
      <vt:lpstr>Are You Currently, Or Planning to Do More, Less, or The Same?</vt:lpstr>
      <vt:lpstr>What Influenced Consumers Most For Online Retail: Awareness</vt:lpstr>
      <vt:lpstr>“Have TV ads influenced your search selections?”</vt:lpstr>
      <vt:lpstr>“When Visiting a Television Station’s Website or App, do you View the Ads?”</vt:lpstr>
      <vt:lpstr>Regardless of Online Retail Methods, Shoppers  Highly Trust  Local TV Assets</vt:lpstr>
      <vt:lpstr>Online Retail Category Key Points</vt:lpstr>
      <vt:lpstr>Online Retail TV + Digital Effects</vt:lpstr>
      <vt:lpstr>Online Retail Shopping Habits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Anthony Spirito</cp:lastModifiedBy>
  <cp:revision>1487</cp:revision>
  <cp:lastPrinted>2021-02-11T18:59:24Z</cp:lastPrinted>
  <dcterms:created xsi:type="dcterms:W3CDTF">2017-03-08T14:37:33Z</dcterms:created>
  <dcterms:modified xsi:type="dcterms:W3CDTF">2021-03-11T18:20:32Z</dcterms:modified>
</cp:coreProperties>
</file>