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6.xml" ContentType="application/vnd.openxmlformats-officedocument.presentationml.notesSlide+xml"/>
  <Override PartName="/ppt/charts/chart20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21.xml" ContentType="application/vnd.openxmlformats-officedocument.drawingml.chart+xml"/>
  <Override PartName="/ppt/theme/themeOverride4.xml" ContentType="application/vnd.openxmlformats-officedocument.themeOverr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8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theme/themeOverride5.xml" ContentType="application/vnd.openxmlformats-officedocument.themeOverride+xml"/>
  <Override PartName="/ppt/charts/chart30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1.xml" ContentType="application/vnd.openxmlformats-officedocument.presentationml.notesSlide+xml"/>
  <Override PartName="/ppt/charts/chart31.xml" ContentType="application/vnd.openxmlformats-officedocument.drawingml.chart+xml"/>
  <Override PartName="/ppt/theme/themeOverride6.xml" ContentType="application/vnd.openxmlformats-officedocument.themeOverrid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1" r:id="rId2"/>
    <p:sldMasterId id="2147483700" r:id="rId3"/>
    <p:sldMasterId id="2147483720" r:id="rId4"/>
    <p:sldMasterId id="2147483751" r:id="rId5"/>
    <p:sldMasterId id="2147483761" r:id="rId6"/>
    <p:sldMasterId id="2147483772" r:id="rId7"/>
    <p:sldMasterId id="2147483783" r:id="rId8"/>
  </p:sldMasterIdLst>
  <p:notesMasterIdLst>
    <p:notesMasterId r:id="rId53"/>
  </p:notesMasterIdLst>
  <p:handoutMasterIdLst>
    <p:handoutMasterId r:id="rId54"/>
  </p:handoutMasterIdLst>
  <p:sldIdLst>
    <p:sldId id="258" r:id="rId9"/>
    <p:sldId id="2234" r:id="rId10"/>
    <p:sldId id="590" r:id="rId11"/>
    <p:sldId id="2235" r:id="rId12"/>
    <p:sldId id="2236" r:id="rId13"/>
    <p:sldId id="2238" r:id="rId14"/>
    <p:sldId id="2269" r:id="rId15"/>
    <p:sldId id="261" r:id="rId16"/>
    <p:sldId id="2270" r:id="rId17"/>
    <p:sldId id="260" r:id="rId18"/>
    <p:sldId id="2260" r:id="rId19"/>
    <p:sldId id="2259" r:id="rId20"/>
    <p:sldId id="592" r:id="rId21"/>
    <p:sldId id="992" r:id="rId22"/>
    <p:sldId id="994" r:id="rId23"/>
    <p:sldId id="1004" r:id="rId24"/>
    <p:sldId id="868" r:id="rId25"/>
    <p:sldId id="691" r:id="rId26"/>
    <p:sldId id="2254" r:id="rId27"/>
    <p:sldId id="2244" r:id="rId28"/>
    <p:sldId id="2261" r:id="rId29"/>
    <p:sldId id="485" r:id="rId30"/>
    <p:sldId id="2258" r:id="rId31"/>
    <p:sldId id="2123" r:id="rId32"/>
    <p:sldId id="499" r:id="rId33"/>
    <p:sldId id="2255" r:id="rId34"/>
    <p:sldId id="2256" r:id="rId35"/>
    <p:sldId id="2257" r:id="rId36"/>
    <p:sldId id="1860" r:id="rId37"/>
    <p:sldId id="2124" r:id="rId38"/>
    <p:sldId id="2227" r:id="rId39"/>
    <p:sldId id="2265" r:id="rId40"/>
    <p:sldId id="2226" r:id="rId41"/>
    <p:sldId id="2228" r:id="rId42"/>
    <p:sldId id="2229" r:id="rId43"/>
    <p:sldId id="2275" r:id="rId44"/>
    <p:sldId id="2231" r:id="rId45"/>
    <p:sldId id="2233" r:id="rId46"/>
    <p:sldId id="2268" r:id="rId47"/>
    <p:sldId id="595" r:id="rId48"/>
    <p:sldId id="881" r:id="rId49"/>
    <p:sldId id="2222" r:id="rId50"/>
    <p:sldId id="2232" r:id="rId51"/>
    <p:sldId id="2135" r:id="rId5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104" userDrawn="1">
          <p15:clr>
            <a:srgbClr val="A4A3A4"/>
          </p15:clr>
        </p15:guide>
        <p15:guide id="7" orient="horz" userDrawn="1">
          <p15:clr>
            <a:srgbClr val="A4A3A4"/>
          </p15:clr>
        </p15:guide>
        <p15:guide id="8" orient="horz" pos="480" userDrawn="1">
          <p15:clr>
            <a:srgbClr val="A4A3A4"/>
          </p15:clr>
        </p15:guide>
        <p15:guide id="9" orient="horz" pos="3984" userDrawn="1">
          <p15:clr>
            <a:srgbClr val="A4A3A4"/>
          </p15:clr>
        </p15:guide>
        <p15:guide id="10" orient="horz" pos="35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7803B"/>
    <a:srgbClr val="B80B43"/>
    <a:srgbClr val="F57FA7"/>
    <a:srgbClr val="0066CC"/>
    <a:srgbClr val="BC0000"/>
    <a:srgbClr val="C140C4"/>
    <a:srgbClr val="FF6600"/>
    <a:srgbClr val="F7C1CA"/>
    <a:srgbClr val="FCE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98" autoAdjust="0"/>
    <p:restoredTop sz="94660"/>
  </p:normalViewPr>
  <p:slideViewPr>
    <p:cSldViewPr showGuides="1">
      <p:cViewPr varScale="1">
        <p:scale>
          <a:sx n="83" d="100"/>
          <a:sy n="83" d="100"/>
        </p:scale>
        <p:origin x="96" y="618"/>
      </p:cViewPr>
      <p:guideLst>
        <p:guide orient="horz" pos="2160"/>
        <p:guide pos="3840"/>
        <p:guide orient="horz" pos="576"/>
        <p:guide pos="240"/>
        <p:guide pos="2880"/>
        <p:guide orient="horz" pos="1104"/>
        <p:guide orient="horz"/>
        <p:guide orient="horz" pos="480"/>
        <p:guide orient="horz" pos="3984"/>
        <p:guide orient="horz" pos="35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Total Spending In</a:t>
            </a:r>
            <a:r>
              <a:rPr lang="en-US" b="0" baseline="0" dirty="0">
                <a:solidFill>
                  <a:schemeClr val="tx1"/>
                </a:solidFill>
              </a:rPr>
              <a:t> Billions</a:t>
            </a:r>
            <a:endParaRPr lang="en-US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592269282801532"/>
          <c:y val="1.98556245942397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647644291988262E-2"/>
          <c:y val="0.12738964447625864"/>
          <c:w val="0.89074634235077055"/>
          <c:h val="0.700827012037357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6525" cap="rnd">
              <a:solidFill>
                <a:srgbClr val="7030A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rgbClr val="7030A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Pt>
            <c:idx val="0"/>
            <c:marker>
              <c:symbol val="circle"/>
              <c:size val="25"/>
              <c:spPr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C2-4E9B-AD11-CC3879F703B2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Sheet1!$B$2:$B$13</c:f>
              <c:numCache>
                <c:formatCode>"$"#,##0.00_);[Red]\("$"#,##0.00\)</c:formatCode>
                <c:ptCount val="12"/>
                <c:pt idx="0">
                  <c:v>16.3</c:v>
                </c:pt>
                <c:pt idx="1">
                  <c:v>18.600000000000001</c:v>
                </c:pt>
                <c:pt idx="2">
                  <c:v>20.7</c:v>
                </c:pt>
                <c:pt idx="3">
                  <c:v>19.850999999999999</c:v>
                </c:pt>
                <c:pt idx="4">
                  <c:v>21.17</c:v>
                </c:pt>
                <c:pt idx="5">
                  <c:v>21.4</c:v>
                </c:pt>
                <c:pt idx="6">
                  <c:v>23.6</c:v>
                </c:pt>
                <c:pt idx="7">
                  <c:v>23.1</c:v>
                </c:pt>
                <c:pt idx="8">
                  <c:v>24.95</c:v>
                </c:pt>
                <c:pt idx="9">
                  <c:v>26.7</c:v>
                </c:pt>
                <c:pt idx="10">
                  <c:v>28.1</c:v>
                </c:pt>
                <c:pt idx="11" formatCode="&quot;$&quot;#,##0.00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C2-4E9B-AD11-CC3879F70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005568"/>
        <c:axId val="386001256"/>
      </c:lineChart>
      <c:catAx>
        <c:axId val="38600556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01256"/>
        <c:crosses val="autoZero"/>
        <c:auto val="1"/>
        <c:lblAlgn val="ctr"/>
        <c:lblOffset val="100"/>
        <c:tickLblSkip val="1"/>
        <c:noMultiLvlLbl val="1"/>
      </c:catAx>
      <c:valAx>
        <c:axId val="386001256"/>
        <c:scaling>
          <c:orientation val="minMax"/>
          <c:min val="5"/>
        </c:scaling>
        <c:delete val="1"/>
        <c:axPos val="l"/>
        <c:numFmt formatCode="&quot;$&quot;#,##0_);[Red]\(&quot;$&quot;#,##0\)" sourceLinked="0"/>
        <c:majorTickMark val="out"/>
        <c:minorTickMark val="none"/>
        <c:tickLblPos val="nextTo"/>
        <c:crossAx val="38600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33209848381598E-2"/>
          <c:y val="2.541162158160332E-2"/>
          <c:w val="0.9763335803032368"/>
          <c:h val="0.813648108401575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solidFill>
                <a:schemeClr val="accent1"/>
              </a:solidFill>
              <a:ln w="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 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0.95699999999999996</c:v>
                </c:pt>
                <c:pt idx="1">
                  <c:v>0.93400000000000005</c:v>
                </c:pt>
                <c:pt idx="2">
                  <c:v>0.90700000000000003</c:v>
                </c:pt>
                <c:pt idx="3">
                  <c:v>0.91</c:v>
                </c:pt>
                <c:pt idx="4">
                  <c:v>0.88400000000000001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E5-DB47-A7F1-B4DB7D53AE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 Purchase</c:v>
                </c:pt>
              </c:strCache>
            </c:strRef>
          </c:cat>
          <c:val>
            <c:numRef>
              <c:f>Sheet1!$C$2:$C$6</c:f>
            </c:numRef>
          </c:val>
          <c:smooth val="0"/>
          <c:extLst>
            <c:ext xmlns:c16="http://schemas.microsoft.com/office/drawing/2014/chart" uri="{C3380CC4-5D6E-409C-BE32-E72D297353CC}">
              <c16:uniqueId val="{00000001-D7E5-DB47-A7F1-B4DB7D53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64048"/>
        <c:axId val="217564832"/>
      </c:lineChart>
      <c:catAx>
        <c:axId val="21756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564832"/>
        <c:crosses val="autoZero"/>
        <c:auto val="1"/>
        <c:lblAlgn val="ctr"/>
        <c:lblOffset val="100"/>
        <c:noMultiLvlLbl val="0"/>
      </c:catAx>
      <c:valAx>
        <c:axId val="21756483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2175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712401144336702"/>
          <c:w val="1"/>
          <c:h val="0.568303430540914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0.48499999999999999</c:v>
                </c:pt>
                <c:pt idx="1">
                  <c:v>0.439</c:v>
                </c:pt>
                <c:pt idx="2">
                  <c:v>0.41499999999999998</c:v>
                </c:pt>
                <c:pt idx="3">
                  <c:v>0.41299999999999998</c:v>
                </c:pt>
                <c:pt idx="4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3C4B-A511-3AFA47472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5.2999999999999999E-2</c:v>
                </c:pt>
                <c:pt idx="1">
                  <c:v>5.8999999999999997E-2</c:v>
                </c:pt>
                <c:pt idx="2">
                  <c:v>5.3999999999999999E-2</c:v>
                </c:pt>
                <c:pt idx="3">
                  <c:v>0.06</c:v>
                </c:pt>
                <c:pt idx="4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4-3C4B-A511-3AFA47472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E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4.2000000000000003E-2</c:v>
                </c:pt>
                <c:pt idx="1">
                  <c:v>4.1000000000000002E-2</c:v>
                </c:pt>
                <c:pt idx="2">
                  <c:v>0.04</c:v>
                </c:pt>
                <c:pt idx="3">
                  <c:v>3.7999999999999999E-2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4-3C4B-A511-3AFA474729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3.7999999999999999E-2</c:v>
                </c:pt>
                <c:pt idx="1">
                  <c:v>3.6999999999999998E-2</c:v>
                </c:pt>
                <c:pt idx="2">
                  <c:v>3.5999999999999997E-2</c:v>
                </c:pt>
                <c:pt idx="3">
                  <c:v>3.7999999999999999E-2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4-3C4B-A511-3AFA474729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3.3000000000000002E-2</c:v>
                </c:pt>
                <c:pt idx="2">
                  <c:v>3.3000000000000002E-2</c:v>
                </c:pt>
                <c:pt idx="3">
                  <c:v>3.1E-2</c:v>
                </c:pt>
                <c:pt idx="4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4-3C4B-A511-3AFA4747299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0.03</c:v>
                </c:pt>
                <c:pt idx="1">
                  <c:v>3.4000000000000002E-2</c:v>
                </c:pt>
                <c:pt idx="2">
                  <c:v>3.3000000000000002E-2</c:v>
                </c:pt>
                <c:pt idx="3">
                  <c:v>3.4000000000000002E-2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14-3C4B-A511-3AFA4747299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2.8000000000000001E-2</c:v>
                </c:pt>
                <c:pt idx="1">
                  <c:v>0.03</c:v>
                </c:pt>
                <c:pt idx="2">
                  <c:v>2.9000000000000001E-2</c:v>
                </c:pt>
                <c:pt idx="3">
                  <c:v>2.9000000000000001E-2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14-3C4B-A511-3AFA4747299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2.8000000000000001E-2</c:v>
                </c:pt>
                <c:pt idx="1">
                  <c:v>2.9000000000000001E-2</c:v>
                </c:pt>
                <c:pt idx="2">
                  <c:v>2.8000000000000001E-2</c:v>
                </c:pt>
                <c:pt idx="3">
                  <c:v>0.03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14-3C4B-A511-3AFA4747299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14-3C4B-A511-3AFA4747299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14-3C4B-A511-3AFA4747299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14-3C4B-A511-3AFA47472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2.5999999999999999E-2</c:v>
                </c:pt>
                <c:pt idx="1">
                  <c:v>2.8000000000000001E-2</c:v>
                </c:pt>
                <c:pt idx="2">
                  <c:v>2.8000000000000001E-2</c:v>
                </c:pt>
                <c:pt idx="3">
                  <c:v>2.9000000000000001E-2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14-3C4B-A511-3AFA4747299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1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0.02</c:v>
                </c:pt>
                <c:pt idx="1">
                  <c:v>2.1999999999999999E-2</c:v>
                </c:pt>
                <c:pt idx="2">
                  <c:v>2.1999999999999999E-2</c:v>
                </c:pt>
                <c:pt idx="3">
                  <c:v>2.3E-2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8-EF49-ABF0-89C83AC0A88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0%</c:formatCode>
                <c:ptCount val="5"/>
                <c:pt idx="0">
                  <c:v>1.9E-2</c:v>
                </c:pt>
                <c:pt idx="1">
                  <c:v>1.7999999999999999E-2</c:v>
                </c:pt>
                <c:pt idx="2">
                  <c:v>1.9E-2</c:v>
                </c:pt>
                <c:pt idx="3">
                  <c:v>1.4E-2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8-EF49-ABF0-89C83AC0A88D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0%</c:formatCode>
                <c:ptCount val="5"/>
                <c:pt idx="0">
                  <c:v>1.7999999999999999E-2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0.02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A8-EF49-ABF0-89C83AC0A88D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0%</c:formatCode>
                <c:ptCount val="5"/>
                <c:pt idx="0">
                  <c:v>1.7000000000000001E-2</c:v>
                </c:pt>
                <c:pt idx="1">
                  <c:v>1.4999999999999999E-2</c:v>
                </c:pt>
                <c:pt idx="2">
                  <c:v>1.6E-2</c:v>
                </c:pt>
                <c:pt idx="3">
                  <c:v>1.3999999999999999E-2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0-A14D-A60C-0CD6AE97D1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217565616"/>
        <c:axId val="220259688"/>
      </c:barChart>
      <c:catAx>
        <c:axId val="2175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259688"/>
        <c:crosses val="autoZero"/>
        <c:auto val="1"/>
        <c:lblAlgn val="ctr"/>
        <c:lblOffset val="0"/>
        <c:noMultiLvlLbl val="0"/>
      </c:catAx>
      <c:valAx>
        <c:axId val="220259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756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59072733357995E-2"/>
          <c:y val="0.79493173396785033"/>
          <c:w val="0.94966240377670907"/>
          <c:h val="0.1913344953569221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All 9 Categories: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0.66300000000000003</c:v>
                </c:pt>
                <c:pt idx="1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“Yes” Among Those Who Do Online Searches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899595250687707E-2"/>
          <c:y val="0.13309083528397264"/>
          <c:w val="0.9664382589049606"/>
          <c:h val="0.76499950717278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A18+</c:v>
                </c:pt>
                <c:pt idx="1">
                  <c:v>A18-34</c:v>
                </c:pt>
                <c:pt idx="2">
                  <c:v>A18-49</c:v>
                </c:pt>
                <c:pt idx="3">
                  <c:v>A25-54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0.89</c:v>
                </c:pt>
                <c:pt idx="1">
                  <c:v>0.96</c:v>
                </c:pt>
                <c:pt idx="2">
                  <c:v>0.94</c:v>
                </c:pt>
                <c:pt idx="3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9-A140-ACD7-A95431DEE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078528"/>
        <c:axId val="217078920"/>
      </c:barChart>
      <c:catAx>
        <c:axId val="21707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78920"/>
        <c:crosses val="autoZero"/>
        <c:auto val="1"/>
        <c:lblAlgn val="ctr"/>
        <c:lblOffset val="0"/>
        <c:noMultiLvlLbl val="0"/>
      </c:catAx>
      <c:valAx>
        <c:axId val="217078920"/>
        <c:scaling>
          <c:orientation val="minMax"/>
          <c:min val="0.69000000000000017"/>
        </c:scaling>
        <c:delete val="1"/>
        <c:axPos val="l"/>
        <c:numFmt formatCode="0.00%" sourceLinked="1"/>
        <c:majorTickMark val="out"/>
        <c:minorTickMark val="none"/>
        <c:tickLblPos val="nextTo"/>
        <c:crossAx val="21707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% Reached Yesterday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Adults 18+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65182706328375628"/>
          <c:y val="0.7040065009568651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1263517060367455"/>
          <c:y val="4.685174663012872E-2"/>
          <c:w val="0.56515519431038874"/>
          <c:h val="0.946479639364262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8C10-4739-997C-93A96924100C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8C10-4739-997C-93A96924100C}"/>
              </c:ext>
            </c:extLst>
          </c:dPt>
          <c:dPt>
            <c:idx val="2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8C10-4739-997C-93A96924100C}"/>
              </c:ext>
            </c:extLst>
          </c:dPt>
          <c:dPt>
            <c:idx val="3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8C10-4739-997C-93A96924100C}"/>
              </c:ext>
            </c:extLst>
          </c:dPt>
          <c:dPt>
            <c:idx val="4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8C10-4739-997C-93A96924100C}"/>
              </c:ext>
            </c:extLst>
          </c:dPt>
          <c:dPt>
            <c:idx val="5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8C10-4739-997C-93A96924100C}"/>
              </c:ext>
            </c:extLst>
          </c:dPt>
          <c:dPt>
            <c:idx val="6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8C10-4739-997C-93A96924100C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8C10-4739-997C-93A96924100C}"/>
              </c:ext>
            </c:extLst>
          </c:dPt>
          <c:dPt>
            <c:idx val="8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8C10-4739-997C-93A96924100C}"/>
              </c:ext>
            </c:extLst>
          </c:dPt>
          <c:dPt>
            <c:idx val="9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8C10-4739-997C-93A96924100C}"/>
              </c:ext>
            </c:extLst>
          </c:dPt>
          <c:dPt>
            <c:idx val="10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8C10-4739-997C-93A96924100C}"/>
              </c:ext>
            </c:extLst>
          </c:dPt>
          <c:dPt>
            <c:idx val="11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8C10-4739-997C-93A96924100C}"/>
              </c:ext>
            </c:extLst>
          </c:dPt>
          <c:dPt>
            <c:idx val="12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8C10-4739-997C-93A96924100C}"/>
              </c:ext>
            </c:extLst>
          </c:dPt>
          <c:dPt>
            <c:idx val="13"/>
            <c:invertIfNegative val="0"/>
            <c:bubble3D val="0"/>
            <c:spPr>
              <a:solidFill>
                <a:srgbClr val="FF666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8C10-4739-997C-93A96924100C}"/>
              </c:ext>
            </c:extLst>
          </c:dPt>
          <c:dPt>
            <c:idx val="14"/>
            <c:invertIfNegative val="0"/>
            <c:bubble3D val="0"/>
            <c:spPr>
              <a:solidFill>
                <a:srgbClr val="8A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8C10-4739-997C-93A96924100C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8C10-4739-997C-93A96924100C}"/>
              </c:ext>
            </c:extLst>
          </c:dPt>
          <c:dPt>
            <c:idx val="16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8C10-4739-997C-93A96924100C}"/>
              </c:ext>
            </c:extLst>
          </c:dPt>
          <c:dPt>
            <c:idx val="17"/>
            <c:invertIfNegative val="0"/>
            <c:bubble3D val="0"/>
            <c:spPr>
              <a:solidFill>
                <a:srgbClr val="43008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6-EEB5-4FFB-995C-FA68E87033EF}"/>
              </c:ext>
            </c:extLst>
          </c:dPt>
          <c:dPt>
            <c:idx val="18"/>
            <c:invertIfNegative val="0"/>
            <c:bubble3D val="0"/>
            <c:spPr>
              <a:solidFill>
                <a:srgbClr val="B539B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EEB5-4FFB-995C-FA68E87033E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CC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4-EEB5-4FFB-995C-FA68E87033EF}"/>
              </c:ext>
            </c:extLst>
          </c:dPt>
          <c:dPt>
            <c:idx val="20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EEB5-4FFB-995C-FA68E87033E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Television (Broadcast/Cable)</c:v>
                </c:pt>
                <c:pt idx="1">
                  <c:v>Broadcast TV</c:v>
                </c:pt>
                <c:pt idx="2">
                  <c:v>Email</c:v>
                </c:pt>
                <c:pt idx="3">
                  <c:v>Cable TV</c:v>
                </c:pt>
                <c:pt idx="4">
                  <c:v>Social Media</c:v>
                </c:pt>
                <c:pt idx="5">
                  <c:v>Search</c:v>
                </c:pt>
                <c:pt idx="6">
                  <c:v>Streaming Programs on TV With Ads</c:v>
                </c:pt>
                <c:pt idx="7">
                  <c:v>Radio</c:v>
                </c:pt>
                <c:pt idx="8">
                  <c:v>Streaming Video Other Than TV Programs on Digital Media</c:v>
                </c:pt>
                <c:pt idx="9">
                  <c:v>Streaming Programs on TV No Ads</c:v>
                </c:pt>
                <c:pt idx="10">
                  <c:v>Streaming Programs on Digital Media With Ads</c:v>
                </c:pt>
                <c:pt idx="11">
                  <c:v>Broadcast TV News Websites/Apps</c:v>
                </c:pt>
                <c:pt idx="12">
                  <c:v>Newspapers</c:v>
                </c:pt>
                <c:pt idx="13">
                  <c:v>Streaming Audio</c:v>
                </c:pt>
                <c:pt idx="14">
                  <c:v>Streaming Programs on Digital Media No Ads</c:v>
                </c:pt>
                <c:pt idx="15">
                  <c:v>Magazines</c:v>
                </c:pt>
                <c:pt idx="16">
                  <c:v>Digital Newspaper</c:v>
                </c:pt>
                <c:pt idx="17">
                  <c:v>Cable News Channels' Websites/Apps</c:v>
                </c:pt>
                <c:pt idx="18">
                  <c:v>Local Radio Stations Websites/Apps</c:v>
                </c:pt>
                <c:pt idx="19">
                  <c:v>Podcasts</c:v>
                </c:pt>
                <c:pt idx="20">
                  <c:v>Digital Magazine</c:v>
                </c:pt>
              </c:strCache>
            </c:strRef>
          </c:cat>
          <c:val>
            <c:numRef>
              <c:f>Sheet1!$B$2:$B$22</c:f>
              <c:numCache>
                <c:formatCode>0.0%</c:formatCode>
                <c:ptCount val="21"/>
                <c:pt idx="0">
                  <c:v>0.79700000000000004</c:v>
                </c:pt>
                <c:pt idx="1">
                  <c:v>0.79300000000000004</c:v>
                </c:pt>
                <c:pt idx="2">
                  <c:v>0.64600000000000002</c:v>
                </c:pt>
                <c:pt idx="3">
                  <c:v>0.58899999999999997</c:v>
                </c:pt>
                <c:pt idx="4">
                  <c:v>0.57799999999999996</c:v>
                </c:pt>
                <c:pt idx="5">
                  <c:v>0.57499999999999996</c:v>
                </c:pt>
                <c:pt idx="6" formatCode="0%">
                  <c:v>0.48099999999999998</c:v>
                </c:pt>
                <c:pt idx="7" formatCode="0%">
                  <c:v>0.47299999999999998</c:v>
                </c:pt>
                <c:pt idx="8">
                  <c:v>0.40799999999999997</c:v>
                </c:pt>
                <c:pt idx="9">
                  <c:v>0.39600000000000002</c:v>
                </c:pt>
                <c:pt idx="10">
                  <c:v>0.34799999999999998</c:v>
                </c:pt>
                <c:pt idx="11">
                  <c:v>0.26800000000000002</c:v>
                </c:pt>
                <c:pt idx="12">
                  <c:v>0.25800000000000001</c:v>
                </c:pt>
                <c:pt idx="13">
                  <c:v>0.22800000000000001</c:v>
                </c:pt>
                <c:pt idx="14">
                  <c:v>0.22800000000000001</c:v>
                </c:pt>
                <c:pt idx="15">
                  <c:v>0.218</c:v>
                </c:pt>
                <c:pt idx="16">
                  <c:v>0.191</c:v>
                </c:pt>
                <c:pt idx="17">
                  <c:v>0.17499999999999999</c:v>
                </c:pt>
                <c:pt idx="18">
                  <c:v>0.158</c:v>
                </c:pt>
                <c:pt idx="19">
                  <c:v>0.14799999999999999</c:v>
                </c:pt>
                <c:pt idx="20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C10-4739-997C-93A969241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584619576"/>
        <c:axId val="584608600"/>
      </c:barChart>
      <c:catAx>
        <c:axId val="584619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08600"/>
        <c:crosses val="autoZero"/>
        <c:auto val="1"/>
        <c:lblAlgn val="ctr"/>
        <c:lblOffset val="100"/>
        <c:noMultiLvlLbl val="0"/>
      </c:catAx>
      <c:valAx>
        <c:axId val="5846086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8461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Daily Time Spent Yesterday A18+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(In Hours:Minutes)</a:t>
            </a:r>
          </a:p>
        </c:rich>
      </c:tx>
      <c:layout>
        <c:manualLayout>
          <c:xMode val="edge"/>
          <c:yMode val="edge"/>
          <c:x val="0.65182706328375628"/>
          <c:y val="0.7040065009568651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8988397029639588"/>
          <c:y val="0"/>
          <c:w val="0.54774286217271628"/>
          <c:h val="0.99601034396662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84E-4F8A-8901-E6FA993810B0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84E-4F8A-8901-E6FA993810B0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84E-4F8A-8901-E6FA993810B0}"/>
              </c:ext>
            </c:extLst>
          </c:dPt>
          <c:dPt>
            <c:idx val="3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84E-4F8A-8901-E6FA993810B0}"/>
              </c:ext>
            </c:extLst>
          </c:dPt>
          <c:dPt>
            <c:idx val="4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84E-4F8A-8901-E6FA993810B0}"/>
              </c:ext>
            </c:extLst>
          </c:dPt>
          <c:dPt>
            <c:idx val="5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F84E-4F8A-8901-E6FA993810B0}"/>
              </c:ext>
            </c:extLst>
          </c:dPt>
          <c:dPt>
            <c:idx val="6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F84E-4F8A-8901-E6FA993810B0}"/>
              </c:ext>
            </c:extLst>
          </c:dPt>
          <c:dPt>
            <c:idx val="7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F84E-4F8A-8901-E6FA993810B0}"/>
              </c:ext>
            </c:extLst>
          </c:dPt>
          <c:dPt>
            <c:idx val="8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F84E-4F8A-8901-E6FA993810B0}"/>
              </c:ext>
            </c:extLst>
          </c:dPt>
          <c:dPt>
            <c:idx val="9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F84E-4F8A-8901-E6FA993810B0}"/>
              </c:ext>
            </c:extLst>
          </c:dPt>
          <c:dPt>
            <c:idx val="10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F84E-4F8A-8901-E6FA993810B0}"/>
              </c:ext>
            </c:extLst>
          </c:dPt>
          <c:dPt>
            <c:idx val="11"/>
            <c:invertIfNegative val="0"/>
            <c:bubble3D val="0"/>
            <c:spPr>
              <a:solidFill>
                <a:srgbClr val="8A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F84E-4F8A-8901-E6FA993810B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F84E-4F8A-8901-E6FA993810B0}"/>
              </c:ext>
            </c:extLst>
          </c:dPt>
          <c:dPt>
            <c:idx val="13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F84E-4F8A-8901-E6FA993810B0}"/>
              </c:ext>
            </c:extLst>
          </c:dPt>
          <c:dPt>
            <c:idx val="14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F84E-4F8A-8901-E6FA993810B0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F84E-4F8A-8901-E6FA993810B0}"/>
              </c:ext>
            </c:extLst>
          </c:dPt>
          <c:dPt>
            <c:idx val="16"/>
            <c:invertIfNegative val="0"/>
            <c:bubble3D val="0"/>
            <c:spPr>
              <a:solidFill>
                <a:srgbClr val="43008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F84E-4F8A-8901-E6FA993810B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F84E-4F8A-8901-E6FA993810B0}"/>
              </c:ext>
            </c:extLst>
          </c:dPt>
          <c:dPt>
            <c:idx val="18"/>
            <c:invertIfNegative val="0"/>
            <c:bubble3D val="0"/>
            <c:spPr>
              <a:solidFill>
                <a:srgbClr val="B539B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F84E-4F8A-8901-E6FA993810B0}"/>
              </c:ext>
            </c:extLst>
          </c:dPt>
          <c:dPt>
            <c:idx val="19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F84E-4F8A-8901-E6FA993810B0}"/>
              </c:ext>
            </c:extLst>
          </c:dPt>
          <c:dPt>
            <c:idx val="20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F84E-4F8A-8901-E6FA993810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Streaming Programs on TV With Ads</c:v>
                </c:pt>
                <c:pt idx="4">
                  <c:v>Social Media</c:v>
                </c:pt>
                <c:pt idx="5">
                  <c:v>Streaming Programs on Digital Media With Ads</c:v>
                </c:pt>
                <c:pt idx="6">
                  <c:v>Radio</c:v>
                </c:pt>
                <c:pt idx="7">
                  <c:v>Email</c:v>
                </c:pt>
                <c:pt idx="8">
                  <c:v>Streaming Programs on TV No Ads</c:v>
                </c:pt>
                <c:pt idx="9">
                  <c:v>Streaming Video Other Than TV Programs on Digital Media</c:v>
                </c:pt>
                <c:pt idx="10">
                  <c:v>Search</c:v>
                </c:pt>
                <c:pt idx="11">
                  <c:v>Streaming Programs on Digital Media No Ads</c:v>
                </c:pt>
                <c:pt idx="12">
                  <c:v>Streaming Audio</c:v>
                </c:pt>
                <c:pt idx="13">
                  <c:v>Newspapers</c:v>
                </c:pt>
                <c:pt idx="14">
                  <c:v>Broadcast TV News Websites/Apps</c:v>
                </c:pt>
                <c:pt idx="15">
                  <c:v>Magazines</c:v>
                </c:pt>
                <c:pt idx="16">
                  <c:v>Cable News Channels' Websites/Apps</c:v>
                </c:pt>
                <c:pt idx="17">
                  <c:v>Podcasts</c:v>
                </c:pt>
                <c:pt idx="18">
                  <c:v>Local Radio Stations Websites/Apps</c:v>
                </c:pt>
                <c:pt idx="19">
                  <c:v>Digital Newspaper</c:v>
                </c:pt>
                <c:pt idx="20">
                  <c:v>Digital Magazine</c:v>
                </c:pt>
              </c:strCache>
            </c:strRef>
          </c:cat>
          <c:val>
            <c:numRef>
              <c:f>Sheet1!$B$2:$B$22</c:f>
              <c:numCache>
                <c:formatCode>h:mm;@</c:formatCode>
                <c:ptCount val="21"/>
                <c:pt idx="0">
                  <c:v>0.24097222222222223</c:v>
                </c:pt>
                <c:pt idx="1">
                  <c:v>0.15694444444444444</c:v>
                </c:pt>
                <c:pt idx="2">
                  <c:v>8.4027777777777771E-2</c:v>
                </c:pt>
                <c:pt idx="3">
                  <c:v>5.6944444444444443E-2</c:v>
                </c:pt>
                <c:pt idx="4">
                  <c:v>4.7222222222222221E-2</c:v>
                </c:pt>
                <c:pt idx="5">
                  <c:v>4.2361111111111106E-2</c:v>
                </c:pt>
                <c:pt idx="6">
                  <c:v>4.027777777777778E-2</c:v>
                </c:pt>
                <c:pt idx="7">
                  <c:v>3.8194444444444441E-2</c:v>
                </c:pt>
                <c:pt idx="8">
                  <c:v>3.8194444444444441E-2</c:v>
                </c:pt>
                <c:pt idx="9">
                  <c:v>3.6111111111111115E-2</c:v>
                </c:pt>
                <c:pt idx="10">
                  <c:v>2.7083333333333334E-2</c:v>
                </c:pt>
                <c:pt idx="11">
                  <c:v>1.5972222222222224E-2</c:v>
                </c:pt>
                <c:pt idx="12">
                  <c:v>1.3888888888888888E-2</c:v>
                </c:pt>
                <c:pt idx="13">
                  <c:v>1.2499999999999999E-2</c:v>
                </c:pt>
                <c:pt idx="14">
                  <c:v>1.2499999999999999E-2</c:v>
                </c:pt>
                <c:pt idx="15">
                  <c:v>9.7222222222222224E-3</c:v>
                </c:pt>
                <c:pt idx="16">
                  <c:v>6.2499999999999995E-3</c:v>
                </c:pt>
                <c:pt idx="17">
                  <c:v>6.2499999999999995E-3</c:v>
                </c:pt>
                <c:pt idx="18">
                  <c:v>6.2499999999999995E-3</c:v>
                </c:pt>
                <c:pt idx="19">
                  <c:v>5.5555555555555558E-3</c:v>
                </c:pt>
                <c:pt idx="20">
                  <c:v>3.472222222222222E-3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F84E-4F8A-8901-E6FA99381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579803544"/>
        <c:axId val="579807856"/>
      </c:barChart>
      <c:catAx>
        <c:axId val="579803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7856"/>
        <c:crosses val="autoZero"/>
        <c:auto val="1"/>
        <c:lblAlgn val="ctr"/>
        <c:lblOffset val="100"/>
        <c:noMultiLvlLbl val="0"/>
      </c:catAx>
      <c:valAx>
        <c:axId val="579807856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57980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88171326740342"/>
          <c:y val="1.3871417035521555E-2"/>
          <c:w val="0.80411828673259655"/>
          <c:h val="0.963348543828640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25-54</c:v>
                </c:pt>
              </c:strCache>
            </c:strRef>
          </c:tx>
          <c:spPr>
            <a:solidFill>
              <a:srgbClr val="0505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D5-42A1-9735-16283CCA7E9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D5-42A1-9735-16283CCA7E94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539C-4F60-84AF-4C8D29FD34F9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9C-4F60-84AF-4C8D29FD34F9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39C-4F60-84AF-4C8D29FD34F9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9C-4F60-84AF-4C8D29FD34F9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9C-4F60-84AF-4C8D29FD34F9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39C-4F60-84AF-4C8D29FD34F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CBS NCAA BSKBL CHAMPSHIPS</c:v>
                </c:pt>
                <c:pt idx="1">
                  <c:v>CBS NCAA BSKBL CHAMP SA-2</c:v>
                </c:pt>
                <c:pt idx="2">
                  <c:v>KENTUCKY DERBY</c:v>
                </c:pt>
                <c:pt idx="3">
                  <c:v>OSCARS, THE</c:v>
                </c:pt>
                <c:pt idx="4">
                  <c:v>SATURDAY NIGHT LIVE</c:v>
                </c:pt>
                <c:pt idx="5">
                  <c:v>MASTERS GOLF TOURN.-SUN</c:v>
                </c:pt>
                <c:pt idx="6">
                  <c:v>911</c:v>
                </c:pt>
                <c:pt idx="7">
                  <c:v>MASKED SINGER, THE</c:v>
                </c:pt>
                <c:pt idx="8">
                  <c:v>LAW AND ORDER:SVU</c:v>
                </c:pt>
                <c:pt idx="9">
                  <c:v>CBS NCAA BSKBL CHMP-MON-1</c:v>
                </c:pt>
                <c:pt idx="10">
                  <c:v>LAW AND ORDER:ORG CRIME</c:v>
                </c:pt>
                <c:pt idx="11">
                  <c:v>911: LONE STAR</c:v>
                </c:pt>
                <c:pt idx="12">
                  <c:v>THIS IS US</c:v>
                </c:pt>
                <c:pt idx="13">
                  <c:v>CHICAGO FIRE</c:v>
                </c:pt>
                <c:pt idx="14">
                  <c:v>GREY'S ANATOMY</c:v>
                </c:pt>
                <c:pt idx="15">
                  <c:v>CHICAGO PD</c:v>
                </c:pt>
                <c:pt idx="16">
                  <c:v>NCIS</c:v>
                </c:pt>
                <c:pt idx="17">
                  <c:v>FBI</c:v>
                </c:pt>
                <c:pt idx="18">
                  <c:v>VOICE</c:v>
                </c:pt>
                <c:pt idx="19">
                  <c:v>AMERICAN IDOL</c:v>
                </c:pt>
                <c:pt idx="20">
                  <c:v>10 Cable Networks</c:v>
                </c:pt>
              </c:strCache>
            </c:strRef>
          </c:cat>
          <c:val>
            <c:numRef>
              <c:f>Sheet1!$B$2:$B$22</c:f>
              <c:numCache>
                <c:formatCode>#,###,###,###,##0.00;[Red]\(#,###,###,###,##0.00\)</c:formatCode>
                <c:ptCount val="21"/>
                <c:pt idx="0">
                  <c:v>5.2115313207054097</c:v>
                </c:pt>
                <c:pt idx="1">
                  <c:v>4.5765139219781403</c:v>
                </c:pt>
                <c:pt idx="2">
                  <c:v>3.2617359289462202</c:v>
                </c:pt>
                <c:pt idx="3">
                  <c:v>2.8127928845978101</c:v>
                </c:pt>
                <c:pt idx="4">
                  <c:v>2.4138987337703202</c:v>
                </c:pt>
                <c:pt idx="5">
                  <c:v>2.40794247694306</c:v>
                </c:pt>
                <c:pt idx="6">
                  <c:v>1.9138137927296499</c:v>
                </c:pt>
                <c:pt idx="7">
                  <c:v>1.7977547684213899</c:v>
                </c:pt>
                <c:pt idx="8">
                  <c:v>1.7958801603873</c:v>
                </c:pt>
                <c:pt idx="9">
                  <c:v>1.75</c:v>
                </c:pt>
                <c:pt idx="10">
                  <c:v>1.71204879532764</c:v>
                </c:pt>
                <c:pt idx="11">
                  <c:v>1.6917570793849099</c:v>
                </c:pt>
                <c:pt idx="12">
                  <c:v>1.68601765836941</c:v>
                </c:pt>
                <c:pt idx="13">
                  <c:v>1.6658797240371399</c:v>
                </c:pt>
                <c:pt idx="14">
                  <c:v>1.6457168531124799</c:v>
                </c:pt>
                <c:pt idx="15">
                  <c:v>1.61486887949049</c:v>
                </c:pt>
                <c:pt idx="16">
                  <c:v>1.4853822847298701</c:v>
                </c:pt>
                <c:pt idx="17">
                  <c:v>1.47675706337646</c:v>
                </c:pt>
                <c:pt idx="18">
                  <c:v>1.4006827073489101</c:v>
                </c:pt>
                <c:pt idx="19">
                  <c:v>1.34874408703867</c:v>
                </c:pt>
                <c:pt idx="20" formatCode="#,###,###,###,##0.0;[Red]\(#,###,###,###,##0.0\)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9C-4F60-84AF-4C8D29FD34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54372112"/>
        <c:axId val="354372504"/>
      </c:barChart>
      <c:catAx>
        <c:axId val="354372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72504"/>
        <c:crosses val="autoZero"/>
        <c:auto val="1"/>
        <c:lblAlgn val="ctr"/>
        <c:lblOffset val="100"/>
        <c:noMultiLvlLbl val="0"/>
      </c:catAx>
      <c:valAx>
        <c:axId val="354372504"/>
        <c:scaling>
          <c:orientation val="minMax"/>
        </c:scaling>
        <c:delete val="1"/>
        <c:axPos val="t"/>
        <c:numFmt formatCode="#,###,###,###,##0.00;[Red]\(#,###,###,###,##0.00\)" sourceLinked="1"/>
        <c:majorTickMark val="none"/>
        <c:minorTickMark val="none"/>
        <c:tickLblPos val="nextTo"/>
        <c:crossAx val="35437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# Of Top Rated Programs</a:t>
            </a:r>
          </a:p>
        </c:rich>
      </c:tx>
      <c:layout>
        <c:manualLayout>
          <c:xMode val="edge"/>
          <c:yMode val="edge"/>
          <c:x val="0.33440786315374321"/>
          <c:y val="2.814661302759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904761904761904E-2"/>
          <c:y val="0.16367265549492604"/>
          <c:w val="0.96726190476190477"/>
          <c:h val="0.621559419071637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Broadcast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3"/>
                <c:pt idx="0">
                  <c:v>Top 25</c:v>
                </c:pt>
                <c:pt idx="1">
                  <c:v>Top 50</c:v>
                </c:pt>
                <c:pt idx="2">
                  <c:v>Top 100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3"/>
                <c:pt idx="0">
                  <c:v>25</c:v>
                </c:pt>
                <c:pt idx="1">
                  <c:v>49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20-46D5-BEF3-BBF7D293FE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Cable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E2-44BD-A26F-54D8AFCD234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>
                        <a:glow rad="127000">
                          <a:schemeClr val="tx1">
                            <a:alpha val="27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28-40AE-8F0A-1C6AEB0A1D6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US" sz="1800" b="1" i="0" u="none" strike="noStrike" kern="1200" baseline="0" dirty="0">
                        <a:solidFill>
                          <a:schemeClr val="bg1"/>
                        </a:solidFill>
                        <a:effectLst>
                          <a:glow rad="127000">
                            <a:schemeClr val="tx1">
                              <a:alpha val="27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i="0" u="none" strike="noStrike" kern="1200" baseline="0" dirty="0">
                        <a:solidFill>
                          <a:schemeClr val="bg1"/>
                        </a:solidFill>
                        <a:effectLst>
                          <a:glow rad="127000">
                            <a:schemeClr val="tx1">
                              <a:alpha val="27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rPr>
                      <a:t>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 dirty="0">
                      <a:solidFill>
                        <a:schemeClr val="bg1"/>
                      </a:solidFill>
                      <a:effectLst>
                        <a:glow rad="127000">
                          <a:schemeClr val="tx1">
                            <a:alpha val="27000"/>
                          </a:schemeClr>
                        </a:glow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6E2-44BD-A26F-54D8AFCD23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3"/>
                <c:pt idx="0">
                  <c:v>Top 25</c:v>
                </c:pt>
                <c:pt idx="1">
                  <c:v>Top 50</c:v>
                </c:pt>
                <c:pt idx="2">
                  <c:v>Top 100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20-46D5-BEF3-BBF7D293FE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386698016"/>
        <c:axId val="558924408"/>
      </c:barChart>
      <c:catAx>
        <c:axId val="386698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924408"/>
        <c:crosses val="autoZero"/>
        <c:auto val="1"/>
        <c:lblAlgn val="ctr"/>
        <c:lblOffset val="0"/>
        <c:noMultiLvlLbl val="0"/>
      </c:catAx>
      <c:valAx>
        <c:axId val="55892440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38669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95990979960864"/>
          <c:y val="0.90103816072260035"/>
          <c:w val="0.37062919706147829"/>
          <c:h val="6.5697660244792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A18+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One Day Prime Reach</a:t>
            </a:r>
          </a:p>
        </c:rich>
      </c:tx>
      <c:layout>
        <c:manualLayout>
          <c:xMode val="edge"/>
          <c:yMode val="edge"/>
          <c:x val="0.36811446171311413"/>
          <c:y val="7.6736112155014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371400372248433"/>
          <c:y val="0.16367742739357108"/>
          <c:w val="0.77375068191255258"/>
          <c:h val="0.788516290410349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A56B-4641-8039-243BFDFE275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A56B-4641-8039-243BFDFE2750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A56B-4641-8039-243BFDFE2750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A56B-4641-8039-243BFDFE2750}"/>
              </c:ext>
            </c:extLst>
          </c:dPt>
          <c:dPt>
            <c:idx val="4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A56B-4641-8039-243BFDFE2750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A56B-4641-8039-243BFDFE2750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A56B-4641-8039-243BFDFE2750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A56B-4641-8039-243BFDFE2750}"/>
              </c:ext>
            </c:extLst>
          </c:dPt>
          <c:dPt>
            <c:idx val="8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A56B-4641-8039-243BFDFE2750}"/>
              </c:ext>
            </c:extLst>
          </c:dPt>
          <c:dPt>
            <c:idx val="9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A56B-4641-8039-243BFDFE2750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A56B-4641-8039-243BFDFE2750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6-A56B-4641-8039-243BFDFE27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CBS Prime</c:v>
                </c:pt>
                <c:pt idx="1">
                  <c:v>NBC Prime</c:v>
                </c:pt>
                <c:pt idx="2">
                  <c:v>ABC Prime</c:v>
                </c:pt>
                <c:pt idx="3">
                  <c:v>FOX Prime</c:v>
                </c:pt>
                <c:pt idx="4">
                  <c:v>FXNC Prime</c:v>
                </c:pt>
                <c:pt idx="5">
                  <c:v>CNN Prime</c:v>
                </c:pt>
                <c:pt idx="6">
                  <c:v>HGTV Prime </c:v>
                </c:pt>
                <c:pt idx="7">
                  <c:v>Food Network Prime</c:v>
                </c:pt>
                <c:pt idx="8">
                  <c:v>TNT Prime </c:v>
                </c:pt>
                <c:pt idx="9">
                  <c:v>ID Prime </c:v>
                </c:pt>
              </c:strCache>
            </c:strRef>
          </c:cat>
          <c:val>
            <c:numRef>
              <c:f>Sheet1!$B$2:$B$11</c:f>
              <c:numCache>
                <c:formatCode>#,##0.0_);[Red]\(#,##0.0\)</c:formatCode>
                <c:ptCount val="10"/>
                <c:pt idx="0">
                  <c:v>8.75</c:v>
                </c:pt>
                <c:pt idx="1">
                  <c:v>5.73</c:v>
                </c:pt>
                <c:pt idx="2">
                  <c:v>5.53</c:v>
                </c:pt>
                <c:pt idx="3">
                  <c:v>4.05</c:v>
                </c:pt>
                <c:pt idx="4">
                  <c:v>3.4</c:v>
                </c:pt>
                <c:pt idx="5">
                  <c:v>2.11</c:v>
                </c:pt>
                <c:pt idx="6">
                  <c:v>1.85</c:v>
                </c:pt>
                <c:pt idx="7">
                  <c:v>1.27</c:v>
                </c:pt>
                <c:pt idx="8">
                  <c:v>1.1200000000000001</c:v>
                </c:pt>
                <c:pt idx="9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56B-4641-8039-243BFDFE2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61"/>
        <c:axId val="1239135648"/>
        <c:axId val="1239133296"/>
      </c:barChart>
      <c:catAx>
        <c:axId val="12391356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133296"/>
        <c:crosses val="autoZero"/>
        <c:auto val="1"/>
        <c:lblAlgn val="ctr"/>
        <c:lblOffset val="100"/>
        <c:noMultiLvlLbl val="0"/>
      </c:catAx>
      <c:valAx>
        <c:axId val="1239133296"/>
        <c:scaling>
          <c:orientation val="minMax"/>
          <c:max val="9"/>
          <c:min val="0"/>
        </c:scaling>
        <c:delete val="1"/>
        <c:axPos val="t"/>
        <c:numFmt formatCode="#,##0.0_);[Red]\(#,##0.0\)" sourceLinked="1"/>
        <c:majorTickMark val="out"/>
        <c:minorTickMark val="none"/>
        <c:tickLblPos val="nextTo"/>
        <c:crossAx val="123913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Adults 18+</a:t>
            </a:r>
          </a:p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Choose Network </a:t>
            </a:r>
          </a:p>
        </c:rich>
      </c:tx>
      <c:layout>
        <c:manualLayout>
          <c:xMode val="edge"/>
          <c:yMode val="edge"/>
          <c:x val="0.40100336451232194"/>
          <c:y val="9.0075065100003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630533683289587E-2"/>
          <c:y val="0.18956587366135971"/>
          <c:w val="0.97051671041119858"/>
          <c:h val="0.76088039147507991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1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3-4C53-8253-21DEFB4747EF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83-4C53-8253-21DEFB4747E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0.38900000000000001</c:v>
                </c:pt>
                <c:pt idx="2">
                  <c:v>0.34599999999999997</c:v>
                </c:pt>
                <c:pt idx="3">
                  <c:v>0.311</c:v>
                </c:pt>
                <c:pt idx="4">
                  <c:v>0.13100000000000001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3.89</c:v>
                </c:pt>
                <c:pt idx="2">
                  <c:v>3.46</c:v>
                </c:pt>
                <c:pt idx="3">
                  <c:v>3.11</c:v>
                </c:pt>
                <c:pt idx="4">
                  <c:v>1.31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8A83-4C53-8253-21DEFB4747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579808640"/>
        <c:axId val="579799624"/>
      </c:bubbleChart>
      <c:valAx>
        <c:axId val="579808640"/>
        <c:scaling>
          <c:orientation val="minMax"/>
          <c:max val="5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579799624"/>
        <c:crosses val="autoZero"/>
        <c:crossBetween val="midCat"/>
      </c:valAx>
      <c:valAx>
        <c:axId val="579799624"/>
        <c:scaling>
          <c:orientation val="minMax"/>
          <c:max val="0.55000000000000004"/>
        </c:scaling>
        <c:delete val="1"/>
        <c:axPos val="l"/>
        <c:numFmt formatCode="General" sourceLinked="1"/>
        <c:majorTickMark val="out"/>
        <c:minorTickMark val="none"/>
        <c:tickLblPos val="nextTo"/>
        <c:crossAx val="579808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Total Per Person Average</a:t>
            </a:r>
            <a:r>
              <a:rPr lang="en-US" b="0" baseline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Spending</a:t>
            </a:r>
          </a:p>
        </c:rich>
      </c:tx>
      <c:layout>
        <c:manualLayout>
          <c:xMode val="edge"/>
          <c:yMode val="edge"/>
          <c:x val="0.34486491762876098"/>
          <c:y val="1.587803508254747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992113519947201E-2"/>
          <c:y val="9.5537153155127646E-2"/>
          <c:w val="0.90969839011065845"/>
          <c:h val="0.678093964398088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6525" cap="rnd">
              <a:solidFill>
                <a:srgbClr val="7030A0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5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rgbClr val="7030A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Pt>
            <c:idx val="0"/>
            <c:marker>
              <c:symbol val="circle"/>
              <c:size val="25"/>
              <c:spPr>
                <a:solidFill>
                  <a:schemeClr val="accent5">
                    <a:lumMod val="75000"/>
                  </a:schemeClr>
                </a:solidFill>
                <a:ln w="9525">
                  <a:solidFill>
                    <a:srgbClr val="7030A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C2-4E9B-AD11-CC3879F703B2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Sheet1!$B$2:$B$13</c:f>
              <c:numCache>
                <c:formatCode>"$"#,##0.00_);[Red]\("$"#,##0.00\)</c:formatCode>
                <c:ptCount val="12"/>
                <c:pt idx="0">
                  <c:v>140.72999999999999</c:v>
                </c:pt>
                <c:pt idx="1">
                  <c:v>152.52000000000001</c:v>
                </c:pt>
                <c:pt idx="2">
                  <c:v>168.94</c:v>
                </c:pt>
                <c:pt idx="3">
                  <c:v>162.94</c:v>
                </c:pt>
                <c:pt idx="4">
                  <c:v>172.63</c:v>
                </c:pt>
                <c:pt idx="5">
                  <c:v>172.22</c:v>
                </c:pt>
                <c:pt idx="6">
                  <c:v>186.39</c:v>
                </c:pt>
                <c:pt idx="7">
                  <c:v>179.77</c:v>
                </c:pt>
                <c:pt idx="8">
                  <c:v>196.47</c:v>
                </c:pt>
                <c:pt idx="9">
                  <c:v>204.74</c:v>
                </c:pt>
                <c:pt idx="10">
                  <c:v>220.48</c:v>
                </c:pt>
                <c:pt idx="11" formatCode="&quot;$&quot;#,##0.00">
                  <c:v>245.76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C2-4E9B-AD11-CC3879F70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006352"/>
        <c:axId val="386000864"/>
      </c:lineChart>
      <c:catAx>
        <c:axId val="386006352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00864"/>
        <c:crosses val="autoZero"/>
        <c:auto val="1"/>
        <c:lblAlgn val="ctr"/>
        <c:lblOffset val="100"/>
        <c:tickLblSkip val="1"/>
        <c:noMultiLvlLbl val="1"/>
      </c:catAx>
      <c:valAx>
        <c:axId val="386000864"/>
        <c:scaling>
          <c:orientation val="minMax"/>
          <c:min val="5"/>
        </c:scaling>
        <c:delete val="1"/>
        <c:axPos val="l"/>
        <c:numFmt formatCode="&quot;$&quot;#,##0_);[Red]\(&quot;$&quot;#,##0\)" sourceLinked="0"/>
        <c:majorTickMark val="out"/>
        <c:minorTickMark val="none"/>
        <c:tickLblPos val="nextTo"/>
        <c:crossAx val="38600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32803568797413"/>
          <c:y val="2.1303956402459374E-2"/>
          <c:w val="0.68867196431202593"/>
          <c:h val="0.97869604359754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82A-4B61-89D1-68C5F975E6F8}"/>
              </c:ext>
            </c:extLst>
          </c:dPt>
          <c:dPt>
            <c:idx val="1"/>
            <c:invertIfNegative val="0"/>
            <c:bubble3D val="0"/>
            <c:spPr>
              <a:solidFill>
                <a:srgbClr val="5C8C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82A-4B61-89D1-68C5F975E6F8}"/>
              </c:ext>
            </c:extLst>
          </c:dPt>
          <c:dPt>
            <c:idx val="2"/>
            <c:invertIfNegative val="0"/>
            <c:bubble3D val="0"/>
            <c:spPr>
              <a:solidFill>
                <a:srgbClr val="FFAF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82A-4B61-89D1-68C5F975E6F8}"/>
              </c:ext>
            </c:extLst>
          </c:dPt>
          <c:dPt>
            <c:idx val="3"/>
            <c:invertIfNegative val="0"/>
            <c:bubble3D val="0"/>
            <c:spPr>
              <a:solidFill>
                <a:srgbClr val="0A0A8D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E82A-4B61-89D1-68C5F975E6F8}"/>
              </c:ext>
            </c:extLst>
          </c:dPt>
          <c:dPt>
            <c:idx val="4"/>
            <c:invertIfNegative val="0"/>
            <c:bubble3D val="0"/>
            <c:spPr>
              <a:solidFill>
                <a:srgbClr val="CAFA96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E82A-4B61-89D1-68C5F975E6F8}"/>
              </c:ext>
            </c:extLst>
          </c:dPt>
          <c:dPt>
            <c:idx val="5"/>
            <c:invertIfNegative val="0"/>
            <c:bubble3D val="0"/>
            <c:spPr>
              <a:solidFill>
                <a:srgbClr val="B2E5F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E82A-4B61-89D1-68C5F975E6F8}"/>
              </c:ext>
            </c:extLst>
          </c:dPt>
          <c:dPt>
            <c:idx val="6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E82A-4B61-89D1-68C5F975E6F8}"/>
              </c:ext>
            </c:extLst>
          </c:dPt>
          <c:dPt>
            <c:idx val="7"/>
            <c:invertIfNegative val="0"/>
            <c:bubble3D val="0"/>
            <c:spPr>
              <a:solidFill>
                <a:srgbClr val="B25E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E82A-4B61-89D1-68C5F975E6F8}"/>
              </c:ext>
            </c:extLst>
          </c:dPt>
          <c:dPt>
            <c:idx val="8"/>
            <c:invertIfNegative val="0"/>
            <c:bubble3D val="0"/>
            <c:spPr>
              <a:solidFill>
                <a:srgbClr val="8B8B8B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E82A-4B61-89D1-68C5F975E6F8}"/>
              </c:ext>
            </c:extLst>
          </c:dPt>
          <c:dPt>
            <c:idx val="9"/>
            <c:invertIfNegative val="0"/>
            <c:bubble3D val="0"/>
            <c:spPr>
              <a:solidFill>
                <a:srgbClr val="95A9FD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E82A-4B61-89D1-68C5F975E6F8}"/>
              </c:ext>
            </c:extLst>
          </c:dPt>
          <c:dPt>
            <c:idx val="10"/>
            <c:invertIfNegative val="0"/>
            <c:bubble3D val="0"/>
            <c:spPr>
              <a:solidFill>
                <a:srgbClr val="430086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E82A-4B61-89D1-68C5F975E6F8}"/>
              </c:ext>
            </c:extLst>
          </c:dPt>
          <c:dPt>
            <c:idx val="11"/>
            <c:invertIfNegative val="0"/>
            <c:bubble3D val="0"/>
            <c:spPr>
              <a:solidFill>
                <a:srgbClr val="E50073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E82A-4B61-89D1-68C5F975E6F8}"/>
              </c:ext>
            </c:extLst>
          </c:dPt>
          <c:dPt>
            <c:idx val="12"/>
            <c:invertIfNegative val="0"/>
            <c:bubble3D val="0"/>
            <c:spPr>
              <a:solidFill>
                <a:srgbClr val="FF6F6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E82A-4B61-89D1-68C5F975E6F8}"/>
              </c:ext>
            </c:extLst>
          </c:dPt>
          <c:dPt>
            <c:idx val="13"/>
            <c:invertIfNegative val="0"/>
            <c:bubble3D val="0"/>
            <c:spPr>
              <a:solidFill>
                <a:srgbClr val="9F5FC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E82A-4B61-89D1-68C5F975E6F8}"/>
              </c:ext>
            </c:extLst>
          </c:dPt>
          <c:dPt>
            <c:idx val="14"/>
            <c:invertIfNegative val="0"/>
            <c:bubble3D val="0"/>
            <c:spPr>
              <a:solidFill>
                <a:srgbClr val="FFD9D9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E-7649-4537-BD4B-F41E314B5032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7649-4537-BD4B-F41E314B50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Local Broadcast TV News</c:v>
                </c:pt>
                <c:pt idx="1">
                  <c:v>Local Newspapers</c:v>
                </c:pt>
                <c:pt idx="2">
                  <c:v>Radio Stations</c:v>
                </c:pt>
                <c:pt idx="3">
                  <c:v>Network Broadcast TV News</c:v>
                </c:pt>
                <c:pt idx="4">
                  <c:v>Public TV News</c:v>
                </c:pt>
                <c:pt idx="5">
                  <c:v>Local TV News Websites/Apps</c:v>
                </c:pt>
                <c:pt idx="6">
                  <c:v>National Newspapers</c:v>
                </c:pt>
                <c:pt idx="7">
                  <c:v>National/Local Newspapers Websites/Apps</c:v>
                </c:pt>
                <c:pt idx="8">
                  <c:v>Cable News Channels</c:v>
                </c:pt>
                <c:pt idx="9">
                  <c:v>Network Broadcast TV News Websites/Apps </c:v>
                </c:pt>
                <c:pt idx="10">
                  <c:v>Cable TV News Websites/Apps</c:v>
                </c:pt>
                <c:pt idx="11">
                  <c:v>Radio Stations Websites/Apps </c:v>
                </c:pt>
                <c:pt idx="12">
                  <c:v>Streaming Radio</c:v>
                </c:pt>
                <c:pt idx="13">
                  <c:v>All Other Internet News Websites/Apps</c:v>
                </c:pt>
                <c:pt idx="14">
                  <c:v>Podcasts</c:v>
                </c:pt>
                <c:pt idx="15">
                  <c:v>Social Media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0.73599999999999999</c:v>
                </c:pt>
                <c:pt idx="1">
                  <c:v>0.69099999999999995</c:v>
                </c:pt>
                <c:pt idx="2">
                  <c:v>0.66800000000000004</c:v>
                </c:pt>
                <c:pt idx="3">
                  <c:v>0.65200000000000002</c:v>
                </c:pt>
                <c:pt idx="4">
                  <c:v>0.64600000000000002</c:v>
                </c:pt>
                <c:pt idx="5">
                  <c:v>0.64400000000000002</c:v>
                </c:pt>
                <c:pt idx="6">
                  <c:v>0.60499999999999998</c:v>
                </c:pt>
                <c:pt idx="7">
                  <c:v>0.58599999999999997</c:v>
                </c:pt>
                <c:pt idx="8">
                  <c:v>0.57699999999999996</c:v>
                </c:pt>
                <c:pt idx="9">
                  <c:v>0.57599999999999996</c:v>
                </c:pt>
                <c:pt idx="10">
                  <c:v>0.55500000000000005</c:v>
                </c:pt>
                <c:pt idx="11">
                  <c:v>0.55300000000000005</c:v>
                </c:pt>
                <c:pt idx="12">
                  <c:v>0.49199999999999999</c:v>
                </c:pt>
                <c:pt idx="13">
                  <c:v>0.48799999999999999</c:v>
                </c:pt>
                <c:pt idx="14">
                  <c:v>0.41799999999999998</c:v>
                </c:pt>
                <c:pt idx="15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82A-4B61-89D1-68C5F975E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79810208"/>
        <c:axId val="584613304"/>
      </c:barChart>
      <c:catAx>
        <c:axId val="57981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13304"/>
        <c:crosses val="autoZero"/>
        <c:auto val="1"/>
        <c:lblAlgn val="ctr"/>
        <c:lblOffset val="100"/>
        <c:noMultiLvlLbl val="0"/>
      </c:catAx>
      <c:valAx>
        <c:axId val="5846133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798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0534994061214407E-2"/>
          <c:w val="1"/>
          <c:h val="0.91907372186794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Online</c:v>
                </c:pt>
                <c:pt idx="2">
                  <c:v>Natn'l Broadcast TV </c:v>
                </c:pt>
                <c:pt idx="3">
                  <c:v>Cable TV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0.49180000000000001</c:v>
                </c:pt>
                <c:pt idx="1">
                  <c:v>0.45040000000000002</c:v>
                </c:pt>
                <c:pt idx="2">
                  <c:v>0.41</c:v>
                </c:pt>
                <c:pt idx="3">
                  <c:v>0.39279999999999998</c:v>
                </c:pt>
                <c:pt idx="4">
                  <c:v>0.24529999999999999</c:v>
                </c:pt>
                <c:pt idx="5">
                  <c:v>0.18190000000000001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87978768"/>
        <c:axId val="687984256"/>
      </c:barChart>
      <c:catAx>
        <c:axId val="68797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87984256"/>
        <c:crosses val="autoZero"/>
        <c:auto val="0"/>
        <c:lblAlgn val="ctr"/>
        <c:lblOffset val="100"/>
        <c:tickLblSkip val="1"/>
        <c:noMultiLvlLbl val="0"/>
      </c:catAx>
      <c:valAx>
        <c:axId val="687984256"/>
        <c:scaling>
          <c:orientation val="minMax"/>
          <c:max val="0.51"/>
        </c:scaling>
        <c:delete val="1"/>
        <c:axPos val="l"/>
        <c:numFmt formatCode="0%" sourceLinked="1"/>
        <c:majorTickMark val="out"/>
        <c:minorTickMark val="none"/>
        <c:tickLblPos val="nextTo"/>
        <c:crossAx val="68797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effectLst/>
              </a:rPr>
              <a:t>How often, if at all, do you shop in a retail store/online?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Adults 18+</a:t>
            </a:r>
            <a:endParaRPr lang="en-US" sz="200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060524070342483"/>
          <c:y val="5.5786212220015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626498869836977E-2"/>
          <c:y val="0.19424743121863522"/>
          <c:w val="0.97179486894759426"/>
          <c:h val="0.57392553405332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Shop In A Retail Store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FB-4FDB-B38E-834DEE0F3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FB-4FDB-B38E-834DEE0F30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3FB-4FDB-B38E-834DEE0F30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More than once a week</c:v>
                </c:pt>
                <c:pt idx="1">
                  <c:v>Every 
week </c:v>
                </c:pt>
                <c:pt idx="2">
                  <c:v>Almost every week</c:v>
                </c:pt>
                <c:pt idx="3">
                  <c:v>A few times 
a month</c:v>
                </c:pt>
                <c:pt idx="4">
                  <c:v>Once 
a month</c:v>
                </c:pt>
                <c:pt idx="5">
                  <c:v>A few times 
a year</c:v>
                </c:pt>
                <c:pt idx="6">
                  <c:v>Less 
often</c:v>
                </c:pt>
                <c:pt idx="7">
                  <c:v>Do 
not shop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0.114</c:v>
                </c:pt>
                <c:pt idx="1">
                  <c:v>0.19600000000000001</c:v>
                </c:pt>
                <c:pt idx="2">
                  <c:v>0.13800000000000001</c:v>
                </c:pt>
                <c:pt idx="3">
                  <c:v>0.23699999999999999</c:v>
                </c:pt>
                <c:pt idx="4">
                  <c:v>0.13</c:v>
                </c:pt>
                <c:pt idx="5">
                  <c:v>0.1</c:v>
                </c:pt>
                <c:pt idx="6">
                  <c:v>4.3999999999999997E-2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FB-4FDB-B38E-834DEE0F30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Shop Online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More than once a week</c:v>
                </c:pt>
                <c:pt idx="1">
                  <c:v>Every 
week </c:v>
                </c:pt>
                <c:pt idx="2">
                  <c:v>Almost every week</c:v>
                </c:pt>
                <c:pt idx="3">
                  <c:v>A few times 
a month</c:v>
                </c:pt>
                <c:pt idx="4">
                  <c:v>Once 
a month</c:v>
                </c:pt>
                <c:pt idx="5">
                  <c:v>A few times 
a year</c:v>
                </c:pt>
                <c:pt idx="6">
                  <c:v>Less 
often</c:v>
                </c:pt>
                <c:pt idx="7">
                  <c:v>Do 
not shop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</c:v>
                </c:pt>
                <c:pt idx="1">
                  <c:v>0.11</c:v>
                </c:pt>
                <c:pt idx="2">
                  <c:v>0.1</c:v>
                </c:pt>
                <c:pt idx="3">
                  <c:v>0.25</c:v>
                </c:pt>
                <c:pt idx="4">
                  <c:v>0.16</c:v>
                </c:pt>
                <c:pt idx="5">
                  <c:v>0.16</c:v>
                </c:pt>
                <c:pt idx="6">
                  <c:v>0.05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FB-4FDB-B38E-834DEE0F30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07121872"/>
        <c:axId val="707120304"/>
      </c:barChart>
      <c:catAx>
        <c:axId val="70712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120304"/>
        <c:crosses val="autoZero"/>
        <c:auto val="1"/>
        <c:lblAlgn val="ctr"/>
        <c:lblOffset val="0"/>
        <c:noMultiLvlLbl val="0"/>
      </c:catAx>
      <c:valAx>
        <c:axId val="70712030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07121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1979758658488761"/>
          <c:y val="0.92506176507905991"/>
          <c:w val="0.31997305899502226"/>
          <c:h val="7.1389454102808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73838589201085"/>
          <c:y val="1.0345943504224017E-2"/>
          <c:w val="0.54617875353279166"/>
          <c:h val="0.94309731072676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5"/>
                <c:pt idx="0">
                  <c:v>Browse in-store, purchase online</c:v>
                </c:pt>
                <c:pt idx="1">
                  <c:v>Browse &amp; purchase online, pick up in-store</c:v>
                </c:pt>
                <c:pt idx="2">
                  <c:v>Browse online, purchase in-store</c:v>
                </c:pt>
                <c:pt idx="3">
                  <c:v>Browse &amp; purchase online ship to home or as a gift</c:v>
                </c:pt>
                <c:pt idx="4">
                  <c:v>Browse &amp; purchase in store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5"/>
                <c:pt idx="0">
                  <c:v>0.218</c:v>
                </c:pt>
                <c:pt idx="1">
                  <c:v>0.24299999999999999</c:v>
                </c:pt>
                <c:pt idx="2">
                  <c:v>0.27</c:v>
                </c:pt>
                <c:pt idx="3">
                  <c:v>0.45500000000000002</c:v>
                </c:pt>
                <c:pt idx="4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0-0F4F-8190-33C2986A0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72869216"/>
        <c:axId val="100725264"/>
      </c:barChart>
      <c:catAx>
        <c:axId val="7286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25264"/>
        <c:crosses val="autoZero"/>
        <c:auto val="1"/>
        <c:lblAlgn val="ctr"/>
        <c:lblOffset val="100"/>
        <c:noMultiLvlLbl val="0"/>
      </c:catAx>
      <c:valAx>
        <c:axId val="100725264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7286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In-store retail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% A18+ compared to six</a:t>
            </a:r>
            <a:r>
              <a:rPr lang="en-US" sz="1400" b="1" baseline="0" dirty="0">
                <a:solidFill>
                  <a:schemeClr val="tx1"/>
                </a:solidFill>
              </a:rPr>
              <a:t> month ago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131025741943509"/>
          <c:y val="3.103783051267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2"/>
                <c:pt idx="0">
                  <c:v>0.20799999999999999</c:v>
                </c:pt>
                <c:pt idx="1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B-4247-B69D-00967BC6B0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Sheet1!$C$2:$C$11</c:f>
              <c:numCache>
                <c:formatCode>0.0%</c:formatCode>
                <c:ptCount val="2"/>
                <c:pt idx="0">
                  <c:v>0.45700000000000002</c:v>
                </c:pt>
                <c:pt idx="1">
                  <c:v>0.53400000000000003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B-4247-B69D-00967BC6B0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2"/>
                <c:pt idx="0">
                  <c:v>Shop online</c:v>
                </c:pt>
                <c:pt idx="1">
                  <c:v>Go into physical stores/ showrooms</c:v>
                </c:pt>
              </c:strCache>
            </c:strRef>
          </c:cat>
          <c:val>
            <c:numRef>
              <c:f>Sheet1!$D$2:$D$11</c:f>
              <c:numCache>
                <c:formatCode>0.00%</c:formatCode>
                <c:ptCount val="2"/>
                <c:pt idx="0">
                  <c:v>0.33400000000000002</c:v>
                </c:pt>
                <c:pt idx="1">
                  <c:v>0.22600000000000001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8-4E8E-88DF-806F7A428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51146360"/>
        <c:axId val="851150280"/>
      </c:barChart>
      <c:catAx>
        <c:axId val="851146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0280"/>
        <c:crosses val="autoZero"/>
        <c:auto val="1"/>
        <c:lblAlgn val="ctr"/>
        <c:lblOffset val="100"/>
        <c:noMultiLvlLbl val="0"/>
      </c:catAx>
      <c:valAx>
        <c:axId val="85115028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85114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367311322233941"/>
          <c:y val="0.83981845136275524"/>
          <c:w val="0.2110233670759496"/>
          <c:h val="7.276702018474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QSR/Casual Dining</a:t>
            </a:r>
          </a:p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% A18+</a:t>
            </a:r>
          </a:p>
        </c:rich>
      </c:tx>
      <c:layout>
        <c:manualLayout>
          <c:xMode val="edge"/>
          <c:yMode val="edge"/>
          <c:x val="0.43216608357912978"/>
          <c:y val="2.5594992174200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164935256670682"/>
          <c:y val="0.11502102690821051"/>
          <c:w val="0.6136701816350858"/>
          <c:h val="0.856527628455173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still do most of my eating at a restaurant</c:v>
                </c:pt>
                <c:pt idx="1">
                  <c:v>COVID-19 has not affected the way I eat out</c:v>
                </c:pt>
                <c:pt idx="2">
                  <c:v>I do a mix of pick up/delivery and eating at a restaurant</c:v>
                </c:pt>
                <c:pt idx="3">
                  <c:v>I pick up or have my food delivered most of the time</c:v>
                </c:pt>
                <c:pt idx="4">
                  <c:v>I exclusively pick up my food or have it delivered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8.8999999999999996E-2</c:v>
                </c:pt>
                <c:pt idx="1">
                  <c:v>0.151</c:v>
                </c:pt>
                <c:pt idx="2">
                  <c:v>0.219</c:v>
                </c:pt>
                <c:pt idx="3">
                  <c:v>0.24</c:v>
                </c:pt>
                <c:pt idx="4">
                  <c:v>0.30199999999999999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7-0648-8B60-68E2BA0A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849341680"/>
        <c:axId val="849345208"/>
      </c:barChart>
      <c:catAx>
        <c:axId val="84934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9345208"/>
        <c:crosses val="autoZero"/>
        <c:auto val="1"/>
        <c:lblAlgn val="ctr"/>
        <c:lblOffset val="100"/>
        <c:noMultiLvlLbl val="0"/>
      </c:catAx>
      <c:valAx>
        <c:axId val="8493452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4934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83597896155685E-3"/>
          <c:y val="0.19537942192028648"/>
          <c:w val="0.98590459141499975"/>
          <c:h val="0.566600829441538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C-0443-8C45-8521BE81F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6.9000000000000006E-2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C-0443-8C45-8521BE81F6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4.7E-2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C-0443-8C45-8521BE81F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D5-4FAC-887E-B62819E92E2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4.2000000000000003E-2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BC-0443-8C45-8521BE81F6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BC-0443-8C45-8521BE81F6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3.5000000000000003E-2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BC-0443-8C45-8521BE81F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3.5000000000000003E-2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BC-0443-8C45-8521BE81F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Sheet1!$H$2:$H$3</c:f>
              <c:numCache>
                <c:formatCode>0%</c:formatCode>
                <c:ptCount val="2"/>
                <c:pt idx="0">
                  <c:v>3.4000000000000002E-2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BC-0443-8C45-8521BE81F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Sheet1!$I$2:$I$3</c:f>
              <c:numCache>
                <c:formatCode>0%</c:formatCode>
                <c:ptCount val="2"/>
                <c:pt idx="0">
                  <c:v>0.03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BC-0443-8C45-8521BE81F6D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D5-4FAC-887E-B62819E92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Sheet1!$J$2:$J$3</c:f>
              <c:numCache>
                <c:formatCode>0%</c:formatCode>
                <c:ptCount val="2"/>
                <c:pt idx="0">
                  <c:v>2.9000000000000001E-2</c:v>
                </c:pt>
                <c:pt idx="1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ABC-0443-8C45-8521BE81F6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851145576"/>
        <c:axId val="851150672"/>
      </c:barChart>
      <c:catAx>
        <c:axId val="8511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0672"/>
        <c:crosses val="autoZero"/>
        <c:auto val="1"/>
        <c:lblAlgn val="ctr"/>
        <c:lblOffset val="0"/>
        <c:noMultiLvlLbl val="0"/>
      </c:catAx>
      <c:valAx>
        <c:axId val="851150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14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561148600973482E-2"/>
          <c:y val="0.84826474595230683"/>
          <c:w val="0.9461743217000822"/>
          <c:h val="8.748942014657029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“Yes”</a:t>
            </a:r>
            <a:br>
              <a:rPr lang="en-US" sz="2000" b="1" dirty="0"/>
            </a:br>
            <a:r>
              <a:rPr lang="en-US" sz="1400" b="1" dirty="0"/>
              <a:t>In-store</a:t>
            </a:r>
            <a:r>
              <a:rPr lang="en-US" sz="1400" b="1" baseline="0" dirty="0"/>
              <a:t> &amp; Online Retail</a:t>
            </a:r>
            <a:r>
              <a:rPr lang="en-US" sz="2000" b="1" baseline="0" dirty="0"/>
              <a:t> </a:t>
            </a:r>
            <a:r>
              <a:rPr lang="en-US" sz="1400" b="1" dirty="0"/>
              <a:t>% 18+</a:t>
            </a:r>
            <a:endParaRPr lang="en-US" sz="2000" b="1" dirty="0"/>
          </a:p>
        </c:rich>
      </c:tx>
      <c:layout>
        <c:manualLayout>
          <c:xMode val="edge"/>
          <c:yMode val="edge"/>
          <c:x val="0.339935003517092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603375527426161E-2"/>
          <c:y val="0.15932522525232681"/>
          <c:w val="0.98839662447257381"/>
          <c:h val="0.72324051620421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0.87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834B-B2B8-5D98EEBC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1155376"/>
        <c:axId val="851146752"/>
      </c:barChart>
      <c:catAx>
        <c:axId val="8511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46752"/>
        <c:crosses val="autoZero"/>
        <c:auto val="1"/>
        <c:lblAlgn val="ctr"/>
        <c:lblOffset val="0"/>
        <c:noMultiLvlLbl val="0"/>
      </c:catAx>
      <c:valAx>
        <c:axId val="851146752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85115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Broadcast TV 
Alone</c:v>
                </c:pt>
                <c:pt idx="1">
                  <c:v>Broadcast TV 
and Cable</c:v>
                </c:pt>
                <c:pt idx="2">
                  <c:v>Broadcast TV 
and Broadcast Websites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0.80700000000000005</c:v>
                </c:pt>
                <c:pt idx="1">
                  <c:v>0.81200000000000006</c:v>
                </c:pt>
                <c:pt idx="2">
                  <c:v>0.84899999999999998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1-4216-8686-8438860C94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968384"/>
        <c:axId val="591968776"/>
      </c:barChart>
      <c:catAx>
        <c:axId val="5919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968776"/>
        <c:crosses val="autoZero"/>
        <c:auto val="1"/>
        <c:lblAlgn val="ctr"/>
        <c:lblOffset val="0"/>
        <c:noMultiLvlLbl val="0"/>
      </c:catAx>
      <c:valAx>
        <c:axId val="591968776"/>
        <c:scaling>
          <c:orientation val="minMax"/>
          <c:min val="0.30000000000000004"/>
        </c:scaling>
        <c:delete val="1"/>
        <c:axPos val="l"/>
        <c:numFmt formatCode="0.00%" sourceLinked="1"/>
        <c:majorTickMark val="none"/>
        <c:minorTickMark val="none"/>
        <c:tickLblPos val="nextTo"/>
        <c:crossAx val="5919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In-Store Shoppers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% Reached Yesterday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3733415089915575"/>
          <c:y val="1.63740849804528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68795707836549E-4"/>
          <c:y val="4.8952859691011874E-2"/>
          <c:w val="0.97929843941840111"/>
          <c:h val="0.6813013379580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09C5E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702-4DE8-B879-81D65470CADF}"/>
              </c:ext>
            </c:extLst>
          </c:dPt>
          <c:dPt>
            <c:idx val="1"/>
            <c:invertIfNegative val="0"/>
            <c:bubble3D val="0"/>
            <c:spPr>
              <a:solidFill>
                <a:srgbClr val="8A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702-4DE8-B879-81D65470CAD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>
                  <a:lumMod val="5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702-4DE8-B879-81D65470CA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702-4DE8-B879-81D65470CA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D702-4DE8-B879-81D65470CA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D702-4DE8-B879-81D65470CA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D702-4DE8-B879-81D65470CA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D702-4DE8-B879-81D65470CA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D702-4DE8-B879-81D65470CA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D702-4DE8-B879-81D65470CA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D702-4DE8-B879-81D65470CA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D702-4DE8-B879-81D65470CA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D702-4DE8-B879-81D65470CADF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D702-4DE8-B879-81D65470CAD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D702-4DE8-B879-81D65470CADF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D702-4DE8-B879-81D65470CADF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D702-4DE8-B879-81D65470CADF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D702-4DE8-B879-81D65470CADF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D702-4DE8-B879-81D65470CADF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B-D702-4DE8-B879-81D65470CAD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Streaming Programs 
on TV No Ads </c:v>
                </c:pt>
                <c:pt idx="1">
                  <c:v>Streaming Programs
 on Digital Media
 No Ads</c:v>
                </c:pt>
                <c:pt idx="2">
                  <c:v>Total Streaming Programs
 on Any Device
 No Ads
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0.40200000000000002</c:v>
                </c:pt>
                <c:pt idx="1">
                  <c:v>0.22900000000000001</c:v>
                </c:pt>
                <c:pt idx="2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702-4DE8-B879-81D65470C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9804328"/>
        <c:axId val="579802368"/>
      </c:barChart>
      <c:catAx>
        <c:axId val="57980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9802368"/>
        <c:crosses val="autoZero"/>
        <c:auto val="1"/>
        <c:lblAlgn val="ctr"/>
        <c:lblOffset val="100"/>
        <c:noMultiLvlLbl val="0"/>
      </c:catAx>
      <c:valAx>
        <c:axId val="57980236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57980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2021/2022 Estimated Per Person Spend</a:t>
            </a:r>
          </a:p>
        </c:rich>
      </c:tx>
      <c:layout>
        <c:manualLayout>
          <c:xMode val="edge"/>
          <c:yMode val="edge"/>
          <c:x val="0.2881590443317873"/>
          <c:y val="5.8556467154892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471655328798186E-2"/>
          <c:y val="0.11685017708412308"/>
          <c:w val="0.97392290249433111"/>
          <c:h val="0.78276944405333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B-43B8-8D4F-E541B551B26D}"/>
              </c:ext>
            </c:extLst>
          </c:dPt>
          <c:dPt>
            <c:idx val="1"/>
            <c:invertIfNegative val="0"/>
            <c:bubble3D val="0"/>
            <c:spPr>
              <a:solidFill>
                <a:srgbClr val="BC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B-43B8-8D4F-E541B551B26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B-43B8-8D4F-E541B551B26D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B-43B8-8D4F-E541B551B26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17B-43B8-8D4F-E541B551B26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17B-43B8-8D4F-E541B551B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Mother's Day</c:v>
                </c:pt>
                <c:pt idx="1">
                  <c:v>Valentine's Day</c:v>
                </c:pt>
                <c:pt idx="2">
                  <c:v>Father's Day</c:v>
                </c:pt>
                <c:pt idx="3">
                  <c:v>Easter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246</c:v>
                </c:pt>
                <c:pt idx="1">
                  <c:v>175.41</c:v>
                </c:pt>
                <c:pt idx="2">
                  <c:v>174.1</c:v>
                </c:pt>
                <c:pt idx="3">
                  <c:v>169.79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7B-43B8-8D4F-E541B551B2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6"/>
        <c:overlap val="-27"/>
        <c:axId val="386002432"/>
        <c:axId val="386007528"/>
      </c:barChart>
      <c:catAx>
        <c:axId val="3860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07528"/>
        <c:crosses val="autoZero"/>
        <c:auto val="1"/>
        <c:lblAlgn val="ctr"/>
        <c:lblOffset val="100"/>
        <c:noMultiLvlLbl val="0"/>
      </c:catAx>
      <c:valAx>
        <c:axId val="386007528"/>
        <c:scaling>
          <c:orientation val="minMax"/>
        </c:scaling>
        <c:delete val="1"/>
        <c:axPos val="l"/>
        <c:numFmt formatCode="&quot;$&quot;#,##0_);[Red]\(&quot;$&quot;#,##0\)" sourceLinked="1"/>
        <c:majorTickMark val="none"/>
        <c:minorTickMark val="none"/>
        <c:tickLblPos val="nextTo"/>
        <c:crossAx val="38600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In-Store Shoppers</a:t>
            </a:r>
          </a:p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Reach of Streamers with No Advertising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Broadcast Reach of Streamers with NO Advertising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48-45C3-B882-7FFCBD28751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48-45C3-B882-7FFCBD287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Broadcast TV +Broadcast Websites/Apps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0.88500000000000001</c:v>
                </c:pt>
                <c:pt idx="1">
                  <c:v>0.92700000000000005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8-45C3-B882-7FFCBD28751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79801192"/>
        <c:axId val="579807072"/>
      </c:barChart>
      <c:valAx>
        <c:axId val="5798070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79801192"/>
        <c:crosses val="autoZero"/>
        <c:crossBetween val="between"/>
      </c:valAx>
      <c:catAx>
        <c:axId val="579801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Online Shoppers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% Reached Yesterday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3733415089915575"/>
          <c:y val="1.63740849804528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68795707836549E-4"/>
          <c:y val="4.8952859691011874E-2"/>
          <c:w val="0.97929843941840111"/>
          <c:h val="0.6813013379580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09C5E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702-4DE8-B879-81D65470CADF}"/>
              </c:ext>
            </c:extLst>
          </c:dPt>
          <c:dPt>
            <c:idx val="1"/>
            <c:invertIfNegative val="0"/>
            <c:bubble3D val="0"/>
            <c:spPr>
              <a:solidFill>
                <a:srgbClr val="8A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702-4DE8-B879-81D65470CAD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>
                  <a:lumMod val="5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702-4DE8-B879-81D65470CA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702-4DE8-B879-81D65470CA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D702-4DE8-B879-81D65470CA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D702-4DE8-B879-81D65470CA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D702-4DE8-B879-81D65470CA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D702-4DE8-B879-81D65470CA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D702-4DE8-B879-81D65470CA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D702-4DE8-B879-81D65470CA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D702-4DE8-B879-81D65470CA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D702-4DE8-B879-81D65470CA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D702-4DE8-B879-81D65470CADF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D702-4DE8-B879-81D65470CAD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D702-4DE8-B879-81D65470CADF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D702-4DE8-B879-81D65470CADF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D702-4DE8-B879-81D65470CADF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D702-4DE8-B879-81D65470CADF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D702-4DE8-B879-81D65470CADF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B-D702-4DE8-B879-81D65470CAD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Streaming Programs 
on TV No Ads </c:v>
                </c:pt>
                <c:pt idx="1">
                  <c:v>Streaming Programs
 on Digital Media
 No Ads</c:v>
                </c:pt>
                <c:pt idx="2">
                  <c:v>Total Streaming Programs
 on Any Device
 No Ads
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0.42199999999999999</c:v>
                </c:pt>
                <c:pt idx="1">
                  <c:v>0.24299999999999999</c:v>
                </c:pt>
                <c:pt idx="2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702-4DE8-B879-81D65470C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9804328"/>
        <c:axId val="579802368"/>
      </c:barChart>
      <c:catAx>
        <c:axId val="57980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9802368"/>
        <c:crosses val="autoZero"/>
        <c:auto val="1"/>
        <c:lblAlgn val="ctr"/>
        <c:lblOffset val="100"/>
        <c:noMultiLvlLbl val="0"/>
      </c:catAx>
      <c:valAx>
        <c:axId val="57980236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57980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Online Shoppers</a:t>
            </a:r>
          </a:p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Reach of Streamers with No Advertising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Broadcast Reach of Streamers with NO Advertising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48-45C3-B882-7FFCBD28751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48-45C3-B882-7FFCBD287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Broadcast TV +Broadcast Websites/Apps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0.878</c:v>
                </c:pt>
                <c:pt idx="1">
                  <c:v>0.92300000000000004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8-45C3-B882-7FFCBD28751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79801192"/>
        <c:axId val="579807072"/>
      </c:barChart>
      <c:valAx>
        <c:axId val="5798070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79801192"/>
        <c:crosses val="autoZero"/>
        <c:crossBetween val="between"/>
      </c:valAx>
      <c:catAx>
        <c:axId val="579801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7194376963768E-2"/>
          <c:y val="4.5931863186004833E-2"/>
          <c:w val="0.9159521636622503"/>
          <c:h val="0.833081205758371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5F-47C7-B37C-DD9A20E6BE1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5F-47C7-B37C-DD9A20E6BE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F23-8DD4-1AF91A90E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86003608"/>
        <c:axId val="386004000"/>
      </c:barChart>
      <c:catAx>
        <c:axId val="3860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04000"/>
        <c:crosses val="autoZero"/>
        <c:auto val="1"/>
        <c:lblAlgn val="ctr"/>
        <c:lblOffset val="0"/>
        <c:noMultiLvlLbl val="0"/>
      </c:catAx>
      <c:valAx>
        <c:axId val="3860040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8600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effectLst/>
              </a:rPr>
              <a:t>“Are you planning on purchasing gifts or experiences this Mother’s Day?</a:t>
            </a:r>
            <a:br>
              <a:rPr lang="en-US" sz="1800" b="1" i="0" u="none" strike="noStrike" baseline="0" dirty="0">
                <a:effectLst/>
              </a:rPr>
            </a:br>
            <a:r>
              <a:rPr lang="en-US" sz="1800" b="1" i="0" u="none" strike="noStrike" baseline="0" dirty="0">
                <a:effectLst/>
              </a:rPr>
              <a:t>If so, who do you plan on shopping for?”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303521360632153"/>
          <c:y val="4.5699000587666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54738036757899E-3"/>
          <c:y val="0.12275853788197158"/>
          <c:w val="0.99323281796564367"/>
          <c:h val="0.71609235478257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harsh" dir="t">
                <a:rot lat="0" lon="0" rev="3000000"/>
              </a:lightRig>
            </a:scene3d>
            <a:sp3d>
              <a:bevelB w="82550" h="4445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Mother</c:v>
                </c:pt>
                <c:pt idx="1">
                  <c:v>Mother-in-law</c:v>
                </c:pt>
                <c:pt idx="2">
                  <c:v>Sister</c:v>
                </c:pt>
                <c:pt idx="3">
                  <c:v>Daughter</c:v>
                </c:pt>
                <c:pt idx="4">
                  <c:v>Grandmother</c:v>
                </c:pt>
                <c:pt idx="5">
                  <c:v>Aunt</c:v>
                </c:pt>
                <c:pt idx="6">
                  <c:v>Stepmother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0.68</c:v>
                </c:pt>
                <c:pt idx="1">
                  <c:v>0.28000000000000003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0.11</c:v>
                </c:pt>
                <c:pt idx="5">
                  <c:v>0.08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F23-8DD4-1AF91A90E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341696840"/>
        <c:axId val="341698800"/>
      </c:barChart>
      <c:catAx>
        <c:axId val="34169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98800"/>
        <c:crosses val="autoZero"/>
        <c:auto val="1"/>
        <c:lblAlgn val="ctr"/>
        <c:lblOffset val="0"/>
        <c:noMultiLvlLbl val="0"/>
      </c:catAx>
      <c:valAx>
        <c:axId val="341698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169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20011662875896E-3"/>
          <c:y val="9.5996656466406385E-2"/>
          <c:w val="1"/>
          <c:h val="0.65579687420080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 Stores</c:v>
                </c:pt>
              </c:strCache>
            </c:strRef>
          </c:tx>
          <c:spPr>
            <a:solidFill>
              <a:srgbClr val="F7C1CA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78-4439-AE3C-073D6CFB96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F78-4439-AE3C-073D6CFB96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I expect to
shop in April</c:v>
                </c:pt>
                <c:pt idx="1">
                  <c:v>I expect to shop the first week of May</c:v>
                </c:pt>
                <c:pt idx="2">
                  <c:v>I expect to shop 
in March</c:v>
                </c:pt>
                <c:pt idx="3">
                  <c:v>I completed my shopping before February</c:v>
                </c:pt>
                <c:pt idx="4">
                  <c:v>I completed my shopping in February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0.28999999999999998</c:v>
                </c:pt>
                <c:pt idx="2">
                  <c:v>0.15</c:v>
                </c:pt>
                <c:pt idx="3">
                  <c:v>7.0000000000000007E-2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78-4439-AE3C-073D6CFB96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0"/>
        <c:axId val="386003608"/>
        <c:axId val="386004000"/>
      </c:barChart>
      <c:catAx>
        <c:axId val="3860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04000"/>
        <c:crosses val="autoZero"/>
        <c:auto val="1"/>
        <c:lblAlgn val="ctr"/>
        <c:lblOffset val="0"/>
        <c:noMultiLvlLbl val="0"/>
      </c:catAx>
      <c:valAx>
        <c:axId val="386004000"/>
        <c:scaling>
          <c:orientation val="minMax"/>
          <c:max val="0.5"/>
        </c:scaling>
        <c:delete val="1"/>
        <c:axPos val="l"/>
        <c:numFmt formatCode="0%" sourceLinked="1"/>
        <c:majorTickMark val="out"/>
        <c:minorTickMark val="none"/>
        <c:tickLblPos val="nextTo"/>
        <c:crossAx val="38600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effectLst/>
              </a:rPr>
              <a:t>“How much do you plan to spend on Mother’s Day gift(s), per recipient?”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245899425187028"/>
          <c:y val="7.75243484444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378832927550554"/>
          <c:y val="0.13868068209218071"/>
          <c:w val="0.35701959444362769"/>
          <c:h val="0.838519223901916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B0-4688-AF65-0E885585C026}"/>
              </c:ext>
            </c:extLst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B0-4688-AF65-0E885585C026}"/>
              </c:ext>
            </c:extLst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EB0-4688-AF65-0E885585C026}"/>
              </c:ext>
            </c:extLst>
          </c:dPt>
          <c:dPt>
            <c:idx val="5"/>
            <c:bubble3D val="0"/>
            <c:spPr>
              <a:solidFill>
                <a:schemeClr val="accent5">
                  <a:tint val="3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2096-4F70-AB07-D561245C871F}"/>
              </c:ext>
            </c:extLst>
          </c:dPt>
          <c:dLbls>
            <c:dLbl>
              <c:idx val="0"/>
              <c:layout>
                <c:manualLayout>
                  <c:x val="9.450548488998807E-2"/>
                  <c:y val="0.1679694216297001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11D363F-F9F4-4383-8025-3BB61C308D9F}" type="CATEGORYNAME">
                      <a:rPr lang="en-US" sz="200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2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fld id="{378A94F6-C25C-4F34-BE07-41558530E55A}" type="VALUE">
                      <a:rPr lang="en-US" sz="20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052956103639776"/>
                      <c:h val="0.393823690097943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-0.13457098596681499"/>
                  <c:y val="-0.189065607777665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C00DF044-17AE-42BE-AAD0-05743182527F}" type="CATEGORYNAME">
                      <a:rPr lang="en-US"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fld id="{705A04D4-A45B-43A9-A29B-976D5C57EEE1}" type="VALUE">
                      <a:rPr lang="en-US" sz="20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 b="0" i="0" u="none" strike="noStrike" kern="1200" baseline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816262228171527"/>
                      <c:h val="0.189831287891042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dLbl>
              <c:idx val="2"/>
              <c:layout>
                <c:manualLayout>
                  <c:x val="0.10349154544370036"/>
                  <c:y val="-7.7524450182467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36E061-008D-4827-BB02-E2B2939BDA86}" type="CATEGORYNAME">
                      <a:rPr lang="en-US"/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 </a:t>
                    </a:r>
                  </a:p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F94FA1C-42D9-4EC1-9286-9E080024FC01}" type="VALUE">
                      <a:rPr lang="en-US" baseline="0" smtClean="0"/>
                      <a:pPr>
                        <a:defRPr sz="16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61405895027607"/>
                      <c:h val="0.194896211989415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EB0-4688-AF65-0E885585C026}"/>
                </c:ext>
              </c:extLst>
            </c:dLbl>
            <c:dLbl>
              <c:idx val="3"/>
              <c:layout>
                <c:manualLayout>
                  <c:x val="0.10522770603890196"/>
                  <c:y val="-9.94895805037454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B0FEB3-5EFE-4930-B8C1-826BD79A96F7}" type="CATEGORYNAME">
                      <a:rPr lang="en-US" sz="1600" dirty="0">
                        <a:solidFill>
                          <a:schemeClr val="tx1"/>
                        </a:solidFill>
                      </a:rPr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6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A4333373-888A-4681-B834-EA124C0A7297}" type="VALUE">
                      <a:rPr lang="en-US" sz="1600" baseline="0" dirty="0">
                        <a:solidFill>
                          <a:schemeClr val="tx1"/>
                        </a:solidFill>
                      </a:rPr>
                      <a:pPr>
                        <a:defRPr sz="1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6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7160260704786"/>
                      <c:h val="0.238284005668840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EB0-4688-AF65-0E885585C026}"/>
                </c:ext>
              </c:extLst>
            </c:dLbl>
            <c:dLbl>
              <c:idx val="4"/>
              <c:layout>
                <c:manualLayout>
                  <c:x val="9.3526035608099342E-2"/>
                  <c:y val="-2.98022111734764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B511441-7776-4DDE-8B96-053060CA4641}" type="CATEGORYNAME">
                      <a:rPr lang="en-US" sz="1400" smtClean="0"/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CD13511-F7A7-4808-AF10-1DECB7F43FD9}" type="VALUE">
                      <a:rPr lang="en-US" sz="1400" baseline="0" smtClean="0"/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9.9320601546725035E-2"/>
                      <c:h val="0.190529007027042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EB0-4688-AF65-0E885585C026}"/>
                </c:ext>
              </c:extLst>
            </c:dLbl>
            <c:dLbl>
              <c:idx val="5"/>
              <c:layout>
                <c:manualLayout>
                  <c:x val="-1.5276740446849965E-3"/>
                  <c:y val="7.55811528338608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96-4F70-AB07-D561245C8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Less than $50</c:v>
                </c:pt>
                <c:pt idx="1">
                  <c:v>$50-$100</c:v>
                </c:pt>
                <c:pt idx="2">
                  <c:v>$100-$150</c:v>
                </c:pt>
                <c:pt idx="3">
                  <c:v>$150-$200</c:v>
                </c:pt>
                <c:pt idx="4">
                  <c:v>$200+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0.38</c:v>
                </c:pt>
                <c:pt idx="2">
                  <c:v>0.11</c:v>
                </c:pt>
                <c:pt idx="3">
                  <c:v>0.06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/>
                </a:solidFill>
              </a:rPr>
              <a:t>“Where are you most likely</a:t>
            </a:r>
          </a:p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baseline="0" dirty="0">
                <a:solidFill>
                  <a:schemeClr val="tx1"/>
                </a:solidFill>
              </a:rPr>
              <a:t>to get a Mother’s Day gift this year?”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504084092549835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550061766252312"/>
          <c:y val="0.13868068209218071"/>
          <c:w val="0.35701959444362769"/>
          <c:h val="0.838519223901916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rgbClr val="3366CC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EB0-4688-AF65-0E885585C026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B0-4688-AF65-0E885585C026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EB0-4688-AF65-0E885585C026}"/>
              </c:ext>
            </c:extLst>
          </c:dPt>
          <c:dLbls>
            <c:dLbl>
              <c:idx val="0"/>
              <c:layout>
                <c:manualLayout>
                  <c:x val="-1.2173050161266275E-3"/>
                  <c:y val="0.201563305955640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036041273146315"/>
                      <c:h val="0.26978473258677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-0.13072007087416465"/>
                  <c:y val="-0.201024501560152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dLbl>
              <c:idx val="2"/>
              <c:layout>
                <c:manualLayout>
                  <c:x val="0.10789259126387199"/>
                  <c:y val="-3.7470101748163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61405895027607"/>
                      <c:h val="0.326687604345026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EB0-4688-AF65-0E885585C026}"/>
                </c:ext>
              </c:extLst>
            </c:dLbl>
            <c:dLbl>
              <c:idx val="3"/>
              <c:layout>
                <c:manualLayout>
                  <c:x val="7.0278117506363978E-4"/>
                  <c:y val="2.498685036478156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B0-4688-AF65-0E885585C026}"/>
                </c:ext>
              </c:extLst>
            </c:dLbl>
            <c:dLbl>
              <c:idx val="4"/>
              <c:layout>
                <c:manualLayout>
                  <c:x val="-2.200141717140798E-2"/>
                  <c:y val="-2.334195054109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B0-4688-AF65-0E885585C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Local Store/Restaurant </c:v>
                </c:pt>
                <c:pt idx="1">
                  <c:v>Online Retailer (Amazon etc.)  </c:v>
                </c:pt>
                <c:pt idx="2">
                  <c:v>National Retailer/
Restaurant </c:v>
                </c:pt>
                <c:pt idx="3">
                  <c:v>Make at Home </c:v>
                </c:pt>
                <c:pt idx="4">
                  <c:v>Online Marketplace (Etsy etc.)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0.22</c:v>
                </c:pt>
                <c:pt idx="2">
                  <c:v>0.19</c:v>
                </c:pt>
                <c:pt idx="3">
                  <c:v>0.05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700" b="1" dirty="0">
                <a:solidFill>
                  <a:schemeClr val="tx1"/>
                </a:solidFill>
              </a:rPr>
              <a:t>Which of the following would you most like to get/give </a:t>
            </a:r>
            <a:br>
              <a:rPr lang="en-US" sz="1700" b="1" dirty="0">
                <a:solidFill>
                  <a:schemeClr val="tx1"/>
                </a:solidFill>
              </a:rPr>
            </a:br>
            <a:r>
              <a:rPr lang="en-US" sz="1700" b="1" dirty="0">
                <a:solidFill>
                  <a:schemeClr val="tx1"/>
                </a:solidFill>
              </a:rPr>
              <a:t>as a gift</a:t>
            </a:r>
            <a:r>
              <a:rPr lang="en-US" sz="1700" b="1" baseline="0" dirty="0">
                <a:solidFill>
                  <a:schemeClr val="tx1"/>
                </a:solidFill>
              </a:rPr>
              <a:t> for Mother’s Day? </a:t>
            </a:r>
            <a:endParaRPr lang="en-US" sz="17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924840886991936"/>
          <c:y val="9.1398001175333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154738036757899E-3"/>
          <c:y val="0.16124190679790151"/>
          <c:w val="0.99323281796564367"/>
          <c:h val="0.67760898586664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 gift giving*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harsh" dir="t">
                <a:rot lat="0" lon="0" rev="3000000"/>
              </a:lightRig>
            </a:scene3d>
            <a:sp3d>
              <a:bevelB w="82550" h="4445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Flowers / plants</c:v>
                </c:pt>
                <c:pt idx="1">
                  <c:v>Sweets / special meal </c:v>
                </c:pt>
                <c:pt idx="2">
                  <c:v>Jewerly </c:v>
                </c:pt>
                <c:pt idx="3">
                  <c:v>Salon / spa treatment </c:v>
                </c:pt>
                <c:pt idx="4">
                  <c:v>Personal / quiet time </c:v>
                </c:pt>
                <c:pt idx="5">
                  <c:v>Apparel</c:v>
                </c:pt>
                <c:pt idx="6">
                  <c:v>Houseware / décor </c:v>
                </c:pt>
                <c:pt idx="7">
                  <c:v>Other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0.44</c:v>
                </c:pt>
                <c:pt idx="1">
                  <c:v>0.28000000000000003</c:v>
                </c:pt>
                <c:pt idx="2">
                  <c:v>0.12</c:v>
                </c:pt>
                <c:pt idx="3">
                  <c:v>0.11</c:v>
                </c:pt>
                <c:pt idx="4">
                  <c:v>0.1</c:v>
                </c:pt>
                <c:pt idx="5">
                  <c:v>7.0000000000000007E-2</c:v>
                </c:pt>
                <c:pt idx="6">
                  <c:v>0.05</c:v>
                </c:pt>
                <c:pt idx="7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B-4F23-8DD4-1AF91A90EF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Gift getting preference**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Flowers / plants</c:v>
                </c:pt>
                <c:pt idx="1">
                  <c:v>Sweets / special meal </c:v>
                </c:pt>
                <c:pt idx="2">
                  <c:v>Jewerly </c:v>
                </c:pt>
                <c:pt idx="3">
                  <c:v>Salon / spa treatment </c:v>
                </c:pt>
                <c:pt idx="4">
                  <c:v>Personal / quiet time </c:v>
                </c:pt>
                <c:pt idx="5">
                  <c:v>Apparel</c:v>
                </c:pt>
                <c:pt idx="6">
                  <c:v>Houseware / décor </c:v>
                </c:pt>
                <c:pt idx="7">
                  <c:v>Other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0.41</c:v>
                </c:pt>
                <c:pt idx="1">
                  <c:v>0.32</c:v>
                </c:pt>
                <c:pt idx="2">
                  <c:v>0.17</c:v>
                </c:pt>
                <c:pt idx="3">
                  <c:v>0.21</c:v>
                </c:pt>
                <c:pt idx="4">
                  <c:v>0.15</c:v>
                </c:pt>
                <c:pt idx="5">
                  <c:v>0.1</c:v>
                </c:pt>
                <c:pt idx="6">
                  <c:v>0.06</c:v>
                </c:pt>
                <c:pt idx="7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B-4F23-8DD4-1AF91A90E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0"/>
        <c:axId val="341696840"/>
        <c:axId val="341698800"/>
      </c:barChart>
      <c:catAx>
        <c:axId val="34169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98800"/>
        <c:crosses val="autoZero"/>
        <c:auto val="1"/>
        <c:lblAlgn val="ctr"/>
        <c:lblOffset val="0"/>
        <c:noMultiLvlLbl val="0"/>
      </c:catAx>
      <c:valAx>
        <c:axId val="3416988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169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350377857107259"/>
          <c:y val="0.21921089018736589"/>
          <c:w val="0.58588958315580664"/>
          <c:h val="0.11520617673222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4E9043-89E8-4B96-80C6-63741D29BF6B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AC8731-EF14-4788-B0C5-F3CCED60E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4E4784-7246-42D8-8D50-F7BA7055FC86}" type="datetimeFigureOut">
              <a:rPr lang="en-US" smtClean="0"/>
              <a:pPr/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8D9D8A-1CE7-47E5-A758-8D71A8C156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0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4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4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12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50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9D8A-1CE7-47E5-A758-8D71A8C1564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53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2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2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9D8A-1CE7-47E5-A758-8D71A8C15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71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5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65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24" y="3936755"/>
            <a:ext cx="4762778" cy="1349127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3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8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95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9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71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13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34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0037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91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0037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7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835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6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070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8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9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29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1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8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6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25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3044" y="5898608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4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7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836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75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2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11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48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56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01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76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8" y="-5"/>
            <a:ext cx="12201525" cy="3557222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557217"/>
            <a:ext cx="12201525" cy="3428902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29000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69" y="4358980"/>
            <a:ext cx="6444062" cy="1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0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79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4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9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7143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57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01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8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3594"/>
            <a:ext cx="11430000" cy="4351338"/>
          </a:xfrm>
        </p:spPr>
        <p:txBody>
          <a:bodyPr>
            <a:noAutofit/>
          </a:bodyPr>
          <a:lstStyle>
            <a:lvl1pPr marL="280988" indent="-280988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/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5498" y="6356350"/>
            <a:ext cx="8641773" cy="24622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90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9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866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22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45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03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2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4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14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35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4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3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76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46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62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1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3261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3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0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5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29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3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70234" y="1105310"/>
            <a:ext cx="91723" cy="5760720"/>
            <a:chOff x="72034" y="0"/>
            <a:chExt cx="193017" cy="6858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 wrap="square" anchor="t">
            <a:spAutoFit/>
          </a:bodyPr>
          <a:lstStyle>
            <a:lvl1pPr algn="ctr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96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69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0095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91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3815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65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3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4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89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58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64803" y="4953837"/>
            <a:ext cx="2731477" cy="190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5752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7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002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054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10347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1"/>
            <a:ext cx="12192000" cy="1316567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1138" y="517383"/>
            <a:ext cx="2534339" cy="48224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3175000"/>
            <a:ext cx="11040533" cy="50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800"/>
              </a:spcBef>
              <a:buFontTx/>
              <a:buNone/>
              <a:defRPr sz="2667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4767673"/>
            <a:ext cx="11040533" cy="50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800"/>
              </a:spcBef>
              <a:buFontTx/>
              <a:buNone/>
              <a:defRPr sz="21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8132" y="588612"/>
            <a:ext cx="1687275" cy="3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03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869" y="6447063"/>
            <a:ext cx="1236961" cy="23537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3210474"/>
            <a:ext cx="11040533" cy="437053"/>
          </a:xfrm>
          <a:prstGeom prst="rect">
            <a:avLst/>
          </a:prstGeom>
        </p:spPr>
        <p:txBody>
          <a:bodyPr/>
          <a:lstStyle>
            <a:lvl1pPr algn="ctr">
              <a:defRPr sz="2667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309034"/>
            <a:ext cx="11040533" cy="62399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667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869" y="6447063"/>
            <a:ext cx="1236961" cy="2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251251" y="-25666"/>
            <a:ext cx="12694501" cy="7140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4" y="309034"/>
            <a:ext cx="11040533" cy="62399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1856249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319635"/>
            <a:ext cx="11040533" cy="76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FF6634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1823498"/>
            <a:ext cx="11040533" cy="43255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67" cap="none" baseline="0">
                <a:solidFill>
                  <a:srgbClr val="3C3C3A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5650515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01880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5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267885"/>
            <a:ext cx="5505600" cy="433192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sz="2133" b="0" i="0" cap="all" baseline="0"/>
            </a:lvl1pPr>
            <a:lvl2pPr marL="379191" indent="-379191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baseline="0"/>
            </a:lvl2pPr>
            <a:lvl3pPr marL="1219170" indent="0">
              <a:buFontTx/>
              <a:buNone/>
              <a:defRPr baseline="0"/>
            </a:lvl3pPr>
            <a:lvl4pPr marL="1828754" indent="0">
              <a:buFontTx/>
              <a:buNone/>
              <a:defRPr baseline="0"/>
            </a:lvl4pPr>
            <a:lvl5pPr marL="2438339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267884"/>
            <a:ext cx="5520267" cy="43328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8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733" y="1267884"/>
            <a:ext cx="5520267" cy="52810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="1" i="0" cap="all" baseline="0">
                <a:solidFill>
                  <a:srgbClr val="3C3C3A"/>
                </a:solidFill>
              </a:defRPr>
            </a:lvl1pPr>
            <a:lvl2pPr marL="379191" indent="-379191">
              <a:lnSpc>
                <a:spcPts val="2400"/>
              </a:lnSpc>
              <a:spcBef>
                <a:spcPts val="800"/>
              </a:spcBef>
              <a:defRPr sz="16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9240" y="1267884"/>
            <a:ext cx="5520267" cy="52810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="1" i="0" cap="all" baseline="0">
                <a:solidFill>
                  <a:srgbClr val="3C3C3A"/>
                </a:solidFill>
              </a:defRPr>
            </a:lvl1pPr>
            <a:lvl2pPr marL="379191" indent="-379191">
              <a:lnSpc>
                <a:spcPts val="2400"/>
              </a:lnSpc>
              <a:spcBef>
                <a:spcPts val="800"/>
              </a:spcBef>
              <a:defRPr sz="16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97154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1267885"/>
            <a:ext cx="11040533" cy="216111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defRPr sz="16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6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6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6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9248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5" y="1267884"/>
            <a:ext cx="11040533" cy="396589"/>
          </a:xfrm>
          <a:prstGeom prst="rect">
            <a:avLst/>
          </a:prstGeom>
        </p:spPr>
        <p:txBody>
          <a:bodyPr lIns="0" tIns="0" rIns="0" bIns="0"/>
          <a:lstStyle>
            <a:lvl1pPr marL="379191" indent="-379191" algn="l">
              <a:lnSpc>
                <a:spcPct val="100000"/>
              </a:lnSpc>
              <a:spcBef>
                <a:spcPts val="800"/>
              </a:spcBef>
              <a:buNone/>
              <a:defRPr sz="2133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401" y="1781093"/>
            <a:ext cx="11025867" cy="1647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933"/>
              </a:lnSpc>
              <a:buFontTx/>
              <a:buNone/>
              <a:defRPr sz="2133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5" y="3534926"/>
            <a:ext cx="11040533" cy="2720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721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626493"/>
            <a:ext cx="9550155" cy="114300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1769493"/>
            <a:ext cx="9550400" cy="3617384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430332" y="6363635"/>
            <a:ext cx="3964963" cy="229079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endParaRPr lang="en-US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73990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14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476" y="6356350"/>
            <a:ext cx="100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90" y="6297489"/>
            <a:ext cx="1496784" cy="4239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9277" y="0"/>
            <a:ext cx="91723" cy="6858000"/>
            <a:chOff x="72034" y="0"/>
            <a:chExt cx="193017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40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4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4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4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4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2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5017" y="6436931"/>
            <a:ext cx="125476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2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7.xml"/><Relationship Id="rId6" Type="http://schemas.openxmlformats.org/officeDocument/2006/relationships/slide" Target="slide40.xml"/><Relationship Id="rId5" Type="http://schemas.openxmlformats.org/officeDocument/2006/relationships/slide" Target="slide30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728" y="5486400"/>
            <a:ext cx="12211254" cy="1371600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9727" y="5486402"/>
            <a:ext cx="12201729" cy="128217"/>
            <a:chOff x="-9727" y="3419275"/>
            <a:chExt cx="12201729" cy="128217"/>
          </a:xfrm>
        </p:grpSpPr>
        <p:sp>
          <p:nvSpPr>
            <p:cNvPr id="13" name="Rectangle 12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91200"/>
            <a:ext cx="3119776" cy="883723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1526" cy="54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599" cy="1089529"/>
          </a:xfrm>
        </p:spPr>
        <p:txBody>
          <a:bodyPr/>
          <a:lstStyle/>
          <a:p>
            <a:r>
              <a:rPr lang="en-US" sz="3600" dirty="0"/>
              <a:t>79% of Consumers Plan to Spend </a:t>
            </a:r>
            <a:br>
              <a:rPr lang="en-US" sz="3600" dirty="0"/>
            </a:br>
            <a:r>
              <a:rPr lang="en-US" sz="3600" dirty="0"/>
              <a:t>Less than $100 for Mother’s Day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0687" y="6562662"/>
            <a:ext cx="9563101" cy="246221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Clarus</a:t>
            </a:r>
            <a:r>
              <a:rPr lang="en-US" dirty="0"/>
              <a:t> Commerce - Mother’s Day Quick Poll March 2022. Surveyed 1,768 U.S. consumers 18+. 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57162"/>
              </p:ext>
            </p:extLst>
          </p:nvPr>
        </p:nvGraphicFramePr>
        <p:xfrm>
          <a:off x="420687" y="1369643"/>
          <a:ext cx="11542711" cy="491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109DD0-44ED-4510-A88E-75AB9874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59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599" cy="1089529"/>
          </a:xfrm>
        </p:spPr>
        <p:txBody>
          <a:bodyPr/>
          <a:lstStyle/>
          <a:p>
            <a:r>
              <a:rPr lang="en-US" sz="3600" dirty="0"/>
              <a:t>Over Half of Americans Plan to Shop </a:t>
            </a:r>
            <a:br>
              <a:rPr lang="en-US" sz="3600" dirty="0"/>
            </a:br>
            <a:r>
              <a:rPr lang="en-US" sz="3600" dirty="0"/>
              <a:t>at a Local Store or Restaurant for Mother’s Day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9563101" cy="400110"/>
          </a:xfrm>
        </p:spPr>
        <p:txBody>
          <a:bodyPr/>
          <a:lstStyle/>
          <a:p>
            <a:r>
              <a:rPr lang="en-US" dirty="0"/>
              <a:t>Source: Microsoft Advertising Insights: Mother’s Day Insights February 2022.</a:t>
            </a:r>
          </a:p>
          <a:p>
            <a:r>
              <a:rPr lang="en-US" dirty="0"/>
              <a:t>Civic Science survey – 689 responses. Responses collected on 2/9/2022.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937384"/>
              </p:ext>
            </p:extLst>
          </p:nvPr>
        </p:nvGraphicFramePr>
        <p:xfrm>
          <a:off x="-152400" y="1465515"/>
          <a:ext cx="11542711" cy="491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7EB8E-7C17-4A5C-AE8F-44731C87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3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28600"/>
            <a:ext cx="11352809" cy="1089529"/>
          </a:xfrm>
        </p:spPr>
        <p:txBody>
          <a:bodyPr/>
          <a:lstStyle/>
          <a:p>
            <a:r>
              <a:rPr lang="en-US" sz="3600" dirty="0"/>
              <a:t>Flowers Are Expected to Be </a:t>
            </a:r>
            <a:br>
              <a:rPr lang="en-US" sz="3600" dirty="0"/>
            </a:br>
            <a:r>
              <a:rPr lang="en-US" sz="3600" dirty="0"/>
              <a:t>The Most Popular Gift for Mother’s Day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78804971"/>
              </p:ext>
            </p:extLst>
          </p:nvPr>
        </p:nvGraphicFramePr>
        <p:xfrm>
          <a:off x="615498" y="901343"/>
          <a:ext cx="11195502" cy="528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F69AFB2-E59D-4FB1-B871-4D975C6A0144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9563101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Microsoft Advertising Insights: Mother’s Day Insights February 2022.</a:t>
            </a:r>
          </a:p>
          <a:p>
            <a:r>
              <a:rPr lang="en-US" dirty="0"/>
              <a:t>Civic Science survey – 850* and 796** responses. Responses collected on 2/9/2022.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6E5034-FD35-4128-9288-E59F7EBE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93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093" y="1842751"/>
            <a:ext cx="11425813" cy="1588127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Advertising Is Imperative To Influence Mother’s Day Shoppers</a:t>
            </a:r>
          </a:p>
        </p:txBody>
      </p:sp>
    </p:spTree>
    <p:extLst>
      <p:ext uri="{BB962C8B-B14F-4D97-AF65-F5344CB8AC3E}">
        <p14:creationId xmlns:p14="http://schemas.microsoft.com/office/powerpoint/2010/main" val="421215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304599" y="621943"/>
          <a:ext cx="11805757" cy="1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19595" y="765509"/>
          <a:ext cx="11353800" cy="554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590931"/>
          </a:xfrm>
        </p:spPr>
        <p:txBody>
          <a:bodyPr/>
          <a:lstStyle/>
          <a:p>
            <a:r>
              <a:rPr lang="en-US" sz="3600" dirty="0"/>
              <a:t>What Influenced Consumers Most: Television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48800" y="765509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Influenced by media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164D25-9139-470B-9E08-B1CCEBAB45A2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GfK TVB Purchase Funnel 2022 A18+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QA4/QA5/QA6/QA7/QA8  Most important for media with at least 1 funnel stage at 2%+ shown; 2%, 1%, &amp; 0% not shown/labeled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9F1DC-C46C-4EC7-A3BB-769DF590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2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in Awareness Phase, Two Thirds Picked Broadcast TV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017488"/>
            <a:ext cx="9563101" cy="764312"/>
          </a:xfrm>
        </p:spPr>
        <p:txBody>
          <a:bodyPr/>
          <a:lstStyle/>
          <a:p>
            <a:pPr marL="463550" indent="-463550" defTabSz="457200"/>
            <a:r>
              <a:rPr lang="en-US" dirty="0"/>
              <a:t>Source: GfK TVB Purchase Funnel 2022 A18+</a:t>
            </a:r>
          </a:p>
          <a:p>
            <a:pPr marL="463550" indent="-463550" defTabSz="457200"/>
            <a:r>
              <a:rPr lang="en-US" dirty="0"/>
              <a:t>QA4 “Thinking about the ads you saw/heard for the categories, which advertising media made you most aware of the category?”</a:t>
            </a:r>
          </a:p>
          <a:p>
            <a:pPr marL="463550" indent="-463550" defTabSz="457200"/>
            <a:r>
              <a:rPr lang="en-US" dirty="0"/>
              <a:t>How to read: Of the 49% who chose television, 66% chose broadcast TV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38A4E8-572E-4CD1-8FD7-86644F0C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8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/>
          <a:lstStyle/>
          <a:p>
            <a:r>
              <a:rPr lang="en-US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02607" y="990600"/>
          <a:ext cx="1135221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7467ED7-9401-414B-9BD4-AF7832187509}"/>
              </a:ext>
            </a:extLst>
          </p:cNvPr>
          <p:cNvSpPr txBox="1">
            <a:spLocks/>
          </p:cNvSpPr>
          <p:nvPr/>
        </p:nvSpPr>
        <p:spPr>
          <a:xfrm>
            <a:off x="419099" y="6227802"/>
            <a:ext cx="8641773" cy="55399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GfK TVB Purchase Funnel 2022; A18+, A18-34, A18-49, A25-54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QA10 “When doing an online  search, how often, if at all, have TV ads you have seen influenced you in some ways in your search?” </a:t>
            </a:r>
            <a:b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(Yes = combination of Every time, Most of the time &amp; Sometimes) Among those who do online searches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29D58C-60B7-452D-AE30-4F04706F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58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200329"/>
          </a:xfrm>
        </p:spPr>
        <p:txBody>
          <a:bodyPr/>
          <a:lstStyle/>
          <a:p>
            <a:r>
              <a:rPr lang="en-US" dirty="0"/>
              <a:t>TV Has Highest Reach of Platforms</a:t>
            </a:r>
            <a:br>
              <a:rPr lang="en-US" dirty="0"/>
            </a:br>
            <a:r>
              <a:rPr lang="en-US" dirty="0"/>
              <a:t> Broadcast Leads the Way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6728" y="6361799"/>
            <a:ext cx="10134599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 M-S 4A-4A. Persons 18+. Online/internet platforms such as email, social media, internet radio and websites, are totaled </a:t>
            </a:r>
            <a:br>
              <a:rPr lang="en-US" dirty="0"/>
            </a:br>
            <a:r>
              <a:rPr lang="en-US" dirty="0"/>
              <a:t>for any online device-PC, Smartphone and Tablets. Broadcast TV News Websites/Apps includes local TV station &amp; network websites/apps for news/weather/sports.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369643"/>
          <a:ext cx="11811000" cy="476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0DBA6-C6A7-4FD9-BE35-8643C5B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86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/>
          <a:lstStyle/>
          <a:p>
            <a:r>
              <a:rPr lang="en-US" dirty="0"/>
              <a:t>People Spend the Most Time with Television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/>
          <a:lstStyle/>
          <a:p>
            <a:r>
              <a:rPr lang="en-US" dirty="0"/>
              <a:t>Source: GfK TVB Media Comparisons Study 2022. M-S 4A-4A. Persons 18+. Online/internet platforms such as email, social media, internet radio and websites, are totaled for any online device-PC, Smartphone and Tablets. Broadcast TV News Websites/Apps includes local TV station &amp; network websites/apps for news/weather/sports.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2ABE1E-3DE4-4CAE-AFA9-F5D0621490D6}"/>
              </a:ext>
            </a:extLst>
          </p:cNvPr>
          <p:cNvGraphicFramePr/>
          <p:nvPr/>
        </p:nvGraphicFramePr>
        <p:xfrm>
          <a:off x="228600" y="1076140"/>
          <a:ext cx="12496800" cy="487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A7EC7-9A9A-472B-B15C-32442710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15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3086196839"/>
              </p:ext>
            </p:extLst>
          </p:nvPr>
        </p:nvGraphicFramePr>
        <p:xfrm>
          <a:off x="533400" y="1143000"/>
          <a:ext cx="11353800" cy="531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85800" y="207963"/>
            <a:ext cx="10972800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Broadcast Delivers Top Rated Programs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100" y="6400800"/>
            <a:ext cx="960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Source: Nielsen 03/29/2021-5/9/2021 Adults 25-54 Live+1 Ratings; Broadcast Includes all Networks and Syndication. </a:t>
            </a:r>
          </a:p>
          <a:p>
            <a:r>
              <a:rPr lang="en-US" sz="1050" dirty="0"/>
              <a:t>10 Cable Networks based on A25-54 Ratings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3339" y="866002"/>
            <a:ext cx="276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Adults 25-54 Live+1 Ratings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5AA36C-5215-4C08-A298-4FB20C7B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98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7BC3-AE64-40B2-AEFF-995C7BBC7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9624FA-F391-4EB5-BF4E-18279F78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53330"/>
            <a:ext cx="11887200" cy="49099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000" dirty="0"/>
              <a:t>Mother’s Day Spending (</a:t>
            </a:r>
            <a:r>
              <a:rPr lang="en-US" sz="2000" dirty="0">
                <a:hlinkClick r:id="rId2" action="ppaction://hlinksldjump"/>
              </a:rPr>
              <a:t>Slides 3-12</a:t>
            </a:r>
            <a:r>
              <a:rPr lang="en-US" sz="2000" dirty="0"/>
              <a:t>)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000" dirty="0"/>
              <a:t>TV Advertising Is Imperative To Influence Mother’s Day Shoppers (</a:t>
            </a:r>
            <a:r>
              <a:rPr lang="en-US" sz="2000" dirty="0">
                <a:hlinkClick r:id="rId3" action="ppaction://hlinksldjump"/>
              </a:rPr>
              <a:t>Slides 13-23</a:t>
            </a:r>
            <a:r>
              <a:rPr lang="en-US" sz="2000" dirty="0"/>
              <a:t>)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000" dirty="0"/>
              <a:t>Local TV Allows Advertisers to Target their Message in a Trusted Environment (</a:t>
            </a:r>
            <a:r>
              <a:rPr lang="en-US" sz="2000" dirty="0">
                <a:hlinkClick r:id="rId4" action="ppaction://hlinksldjump"/>
              </a:rPr>
              <a:t>Slides 24-29</a:t>
            </a:r>
            <a:r>
              <a:rPr lang="en-US" sz="2000" dirty="0"/>
              <a:t>)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000" dirty="0"/>
              <a:t>However Consumers Shop, TV Advertising is Key (</a:t>
            </a:r>
            <a:r>
              <a:rPr lang="en-US" sz="2000" dirty="0">
                <a:hlinkClick r:id="rId5" action="ppaction://hlinksldjump"/>
              </a:rPr>
              <a:t>Slides 30-39</a:t>
            </a:r>
            <a:r>
              <a:rPr lang="en-US" sz="2000" dirty="0"/>
              <a:t>)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</a:pPr>
            <a:r>
              <a:rPr lang="en-US" sz="2000" dirty="0"/>
              <a:t>Broadcast TV Assets Can Reach Those Who Stream Programming on Ad-Free Platforms (</a:t>
            </a:r>
            <a:r>
              <a:rPr lang="en-US" sz="2000" dirty="0">
                <a:hlinkClick r:id="rId6" action="ppaction://hlinksldjump"/>
              </a:rPr>
              <a:t>Slides 40-42</a:t>
            </a:r>
            <a:r>
              <a:rPr lang="en-US" sz="2000" dirty="0"/>
              <a:t>)</a:t>
            </a:r>
          </a:p>
          <a:p>
            <a:pPr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</a:pPr>
            <a:endParaRPr lang="en-US" sz="2000" dirty="0"/>
          </a:p>
          <a:p>
            <a:pPr marL="0" indent="0">
              <a:lnSpc>
                <a:spcPct val="200000"/>
              </a:lnSpc>
              <a:spcBef>
                <a:spcPts val="800"/>
              </a:spcBef>
              <a:spcAft>
                <a:spcPts val="1200"/>
              </a:spcAft>
              <a:buNone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31BE0-82A8-4194-8286-AE840C05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33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7471"/>
            <a:ext cx="11734800" cy="590931"/>
          </a:xfrm>
        </p:spPr>
        <p:txBody>
          <a:bodyPr/>
          <a:lstStyle/>
          <a:p>
            <a:r>
              <a:rPr lang="en-US" sz="3600" dirty="0"/>
              <a:t>Broadcast TV Dominated the Top Rated Programs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460841"/>
            <a:ext cx="8641773" cy="253916"/>
          </a:xfrm>
        </p:spPr>
        <p:txBody>
          <a:bodyPr/>
          <a:lstStyle/>
          <a:p>
            <a:pPr eaLnBrk="0" hangingPunct="0"/>
            <a:r>
              <a:rPr lang="en-US" sz="1050" dirty="0"/>
              <a:t>Source: Nielsen </a:t>
            </a:r>
            <a:r>
              <a:rPr lang="en-US" sz="1050" dirty="0" err="1"/>
              <a:t>NPower</a:t>
            </a:r>
            <a:r>
              <a:rPr lang="en-US" sz="1050" dirty="0"/>
              <a:t>, 3/29/21-5/9/21, A18+ Live+1 Ratings. Broadcast Includes all Networks and Syndication. 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141142"/>
              </p:ext>
            </p:extLst>
          </p:nvPr>
        </p:nvGraphicFramePr>
        <p:xfrm>
          <a:off x="772741" y="1066801"/>
          <a:ext cx="10646517" cy="5216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BD3E77-754B-4E3F-B026-55539AAE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4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/>
          <p:cNvGraphicFramePr>
            <a:graphicFrameLocks/>
          </p:cNvGraphicFramePr>
          <p:nvPr/>
        </p:nvGraphicFramePr>
        <p:xfrm>
          <a:off x="670611" y="473528"/>
          <a:ext cx="10683188" cy="598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/>
          <a:lstStyle/>
          <a:p>
            <a:r>
              <a:rPr lang="en-US" sz="3600" dirty="0"/>
              <a:t>Broadcast TV’s Reach: Significantly Higher Than Cable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Nielsen NPower. May 4, 2021. Prime A18+ Live+1 Ratings.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7B1F80-E22D-4D6D-9852-2D43D2E1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6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2"/>
            <a:ext cx="11352809" cy="600472"/>
          </a:xfrm>
        </p:spPr>
        <p:txBody>
          <a:bodyPr/>
          <a:lstStyle/>
          <a:p>
            <a:r>
              <a:rPr lang="en-US" sz="3600" dirty="0"/>
              <a:t>Out of 5 choices, the top 4 were Broadcast Networks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11353800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396" y="6546979"/>
            <a:ext cx="9296399" cy="230832"/>
          </a:xfrm>
        </p:spPr>
        <p:txBody>
          <a:bodyPr/>
          <a:lstStyle/>
          <a:p>
            <a:r>
              <a:rPr lang="en-US" dirty="0"/>
              <a:t>Source: GfK TVB Media Comparisons Study 2022.  Respondents were given 50 choices of Broadcast and Cable Networks with an option to write in a network.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58412" y="866745"/>
            <a:ext cx="927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If you could choose only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five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networks, which five would you choose?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2713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Network “A”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1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Network “B”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1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Network “C”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2689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Network “D”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82200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Network “E”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029200"/>
            <a:ext cx="10490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619500" y="5943600"/>
            <a:ext cx="4953000" cy="381000"/>
            <a:chOff x="3352800" y="5964866"/>
            <a:chExt cx="4953000" cy="381000"/>
          </a:xfrm>
        </p:grpSpPr>
        <p:sp>
          <p:nvSpPr>
            <p:cNvPr id="23" name="Rectangle 22"/>
            <p:cNvSpPr/>
            <p:nvPr/>
          </p:nvSpPr>
          <p:spPr>
            <a:xfrm>
              <a:off x="3352800" y="5964866"/>
              <a:ext cx="495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429000" y="5986046"/>
              <a:ext cx="4872771" cy="338554"/>
              <a:chOff x="3429000" y="5986046"/>
              <a:chExt cx="4872771" cy="33855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651602" y="5986046"/>
                <a:ext cx="23339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rPr>
                  <a:t>BROADCAST NETWORK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18911" y="5986046"/>
                <a:ext cx="1782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Arial"/>
                  </a:rPr>
                  <a:t>CABLE NETWORK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0311" y="6007718"/>
                <a:ext cx="327414" cy="29521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9000" y="6005016"/>
                <a:ext cx="292704" cy="300615"/>
              </a:xfrm>
              <a:prstGeom prst="rect">
                <a:avLst/>
              </a:prstGeom>
            </p:spPr>
          </p:pic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98B7D-25C0-4E59-94CB-F5FBB6A3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46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22670"/>
            <a:ext cx="11885220" cy="867930"/>
          </a:xfrm>
        </p:spPr>
        <p:txBody>
          <a:bodyPr/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Similar Reach, But Broadcast Delivered it thru 18,234 telecasts.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YouTube needed 107.5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Video Views.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257631"/>
            <a:ext cx="9652001" cy="507831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Feb 2022 Nielsen; Most Current, Live+1. ComScore, People 18+, Data Source: VMX Multi-Platform, (YouTube number excludes all Broadcast TV content).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Unduplicated A18+ Viewers: Broadcast TV- 183,765,000,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181,733,000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                                             Broadcast TV = All broadcast reported by Nielsen + Syndication. </a:t>
            </a:r>
          </a:p>
        </p:txBody>
      </p:sp>
      <p:pic>
        <p:nvPicPr>
          <p:cNvPr id="50" name="Picture 2" descr="https://s.ytimg.com/yts/img/yt_1200-vfl4C3T0K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8" b="29228"/>
          <a:stretch/>
        </p:blipFill>
        <p:spPr bwMode="auto">
          <a:xfrm>
            <a:off x="6958923" y="1319829"/>
            <a:ext cx="1759789" cy="6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08634-1876-4210-936F-213FD293DB23}"/>
              </a:ext>
            </a:extLst>
          </p:cNvPr>
          <p:cNvSpPr txBox="1"/>
          <p:nvPr/>
        </p:nvSpPr>
        <p:spPr>
          <a:xfrm>
            <a:off x="3058251" y="1259035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Arial"/>
              </a:rPr>
              <a:t>18,234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Arial"/>
              </a:rPr>
              <a:t>Telecasts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71132C-8A87-4269-8CA4-980D5F758050}"/>
              </a:ext>
            </a:extLst>
          </p:cNvPr>
          <p:cNvSpPr txBox="1"/>
          <p:nvPr/>
        </p:nvSpPr>
        <p:spPr>
          <a:xfrm>
            <a:off x="8718712" y="1066800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107.5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Billion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Video Views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FC3488-E5FE-4997-8C7E-459AECA99193}"/>
              </a:ext>
            </a:extLst>
          </p:cNvPr>
          <p:cNvSpPr txBox="1"/>
          <p:nvPr/>
        </p:nvSpPr>
        <p:spPr>
          <a:xfrm>
            <a:off x="1014417" y="1166703"/>
            <a:ext cx="1742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Arial"/>
              </a:rPr>
              <a:t>Broadcast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Arial"/>
              </a:rPr>
              <a:t>Television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92F2BBE-6F07-4979-910B-D5A74B1EE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13750" r="2425" b="19636"/>
          <a:stretch/>
        </p:blipFill>
        <p:spPr bwMode="auto">
          <a:xfrm>
            <a:off x="6585053" y="2017801"/>
            <a:ext cx="4159147" cy="41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1A1C8D-1BEC-4D2D-9977-E845AB930955}"/>
              </a:ext>
            </a:extLst>
          </p:cNvPr>
          <p:cNvSpPr txBox="1"/>
          <p:nvPr/>
        </p:nvSpPr>
        <p:spPr>
          <a:xfrm>
            <a:off x="2684823" y="320837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89FD1-CF52-4938-895C-0C9142AD4580}"/>
              </a:ext>
            </a:extLst>
          </p:cNvPr>
          <p:cNvSpPr/>
          <p:nvPr/>
        </p:nvSpPr>
        <p:spPr>
          <a:xfrm>
            <a:off x="2604887" y="3208379"/>
            <a:ext cx="415069" cy="49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B8DC1-83D3-448D-9699-70D9DF547805}"/>
              </a:ext>
            </a:extLst>
          </p:cNvPr>
          <p:cNvSpPr txBox="1"/>
          <p:nvPr/>
        </p:nvSpPr>
        <p:spPr>
          <a:xfrm>
            <a:off x="7633788" y="2390033"/>
            <a:ext cx="19319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There are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1 million dots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Shown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CE1004-A483-4713-AD26-FB8CB8357CC5}"/>
              </a:ext>
            </a:extLst>
          </p:cNvPr>
          <p:cNvSpPr txBox="1"/>
          <p:nvPr/>
        </p:nvSpPr>
        <p:spPr>
          <a:xfrm>
            <a:off x="6747274" y="3777928"/>
            <a:ext cx="3834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To get to 107.5 Billion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We would have to show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 107,499 more slides of dots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077C8B-EB49-42E5-B4D7-ECEA6F2F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94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093" y="1925850"/>
            <a:ext cx="11425813" cy="1421928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TV Allows Advertisers to Target their Message in a Trusted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162683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590931"/>
          </a:xfrm>
        </p:spPr>
        <p:txBody>
          <a:bodyPr/>
          <a:lstStyle/>
          <a:p>
            <a:r>
              <a:rPr lang="en-US" sz="3600" dirty="0"/>
              <a:t>Local Broadcast Television News: #1 For Trust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298" y="6361799"/>
            <a:ext cx="9464702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Persons 18+. Agree Strongly or Agree Somewhat. </a:t>
            </a:r>
            <a:br>
              <a:rPr lang="en-US" dirty="0"/>
            </a:br>
            <a:r>
              <a:rPr lang="en-US" dirty="0"/>
              <a:t>Q9 - For each source, please indicate the extent to which you agree or disagree with the following statement: I trust the News that I see/hear on this media source.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0" y="876181"/>
            <a:ext cx="8763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 trust the News that I see/hear on this media source: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Percent Agree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447800"/>
          <a:ext cx="11809020" cy="48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1450ECA-3160-4B7F-B45E-046C6CECD3F6}"/>
              </a:ext>
            </a:extLst>
          </p:cNvPr>
          <p:cNvSpPr/>
          <p:nvPr/>
        </p:nvSpPr>
        <p:spPr>
          <a:xfrm>
            <a:off x="11392450" y="1507123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14D818-840B-4394-8C61-EE9B2DEB210A}"/>
              </a:ext>
            </a:extLst>
          </p:cNvPr>
          <p:cNvSpPr/>
          <p:nvPr/>
        </p:nvSpPr>
        <p:spPr>
          <a:xfrm>
            <a:off x="10423063" y="2971800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2A12D7-6042-4A54-AEF2-A970A29BFB38}"/>
              </a:ext>
            </a:extLst>
          </p:cNvPr>
          <p:cNvSpPr/>
          <p:nvPr/>
        </p:nvSpPr>
        <p:spPr>
          <a:xfrm>
            <a:off x="9729804" y="3881973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87758F-4F88-40FF-9530-8D9655955193}"/>
              </a:ext>
            </a:extLst>
          </p:cNvPr>
          <p:cNvSpPr/>
          <p:nvPr/>
        </p:nvSpPr>
        <p:spPr>
          <a:xfrm>
            <a:off x="7848600" y="5945456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4E599-DCE9-4029-BF10-A27BA046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2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14500" y="207964"/>
            <a:ext cx="8782050" cy="954107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j-lt"/>
              </a:rPr>
              <a:t>One Size Does NOT Fit All. Local TV Recognizes Each Market’s Uniqueness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334435" y="5939490"/>
            <a:ext cx="590054" cy="228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5885393"/>
            <a:ext cx="375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The Redder the better- Higher the Sales Index</a:t>
            </a:r>
          </a:p>
        </p:txBody>
      </p:sp>
      <p:pic>
        <p:nvPicPr>
          <p:cNvPr id="5122" name="Picture 2" descr="Image result for target">
            <a:extLst>
              <a:ext uri="{FF2B5EF4-FFF2-40B4-BE49-F238E27FC236}">
                <a16:creationId xmlns:a16="http://schemas.microsoft.com/office/drawing/2014/main" id="{1A0C93CD-F785-4A76-81EC-B7D31519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1515394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almart logo">
            <a:extLst>
              <a:ext uri="{FF2B5EF4-FFF2-40B4-BE49-F238E27FC236}">
                <a16:creationId xmlns:a16="http://schemas.microsoft.com/office/drawing/2014/main" id="{5C731C88-9A05-4BD2-94DD-6C71D79E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1" y="1025427"/>
            <a:ext cx="3667125" cy="219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565BAF-5D07-480D-995B-C69A4F6C3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245" y="2363336"/>
            <a:ext cx="5194368" cy="3459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E9ED5D-7CE0-46AA-901B-7BFADD550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31" y="2463762"/>
            <a:ext cx="5253062" cy="3242732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C0084E1-8410-4751-A890-F1AC14A1D2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GfK MRI 2021 Market-by-Market weighted by Adult 18+ population. Shopped in past 3 months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466C8-116B-42E1-B9F3-B6F51B57B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82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F421-76BD-40BE-9B70-0B06A45D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Jewelry Shopping is a Local Decision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BC58A-C9BC-48DA-B660-9467EDF48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/>
          <a:lstStyle/>
          <a:p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GfK MRI 2021 Market-by-Market weighted by Adult 18+ population. Purchased Fine Jewelry at Jared, Kay or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Zales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916733-E6A9-4BFD-A978-11F340183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33041"/>
            <a:ext cx="1250040" cy="543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9FB9B-A269-4F5F-8E9E-3DBD1086B7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197557"/>
            <a:ext cx="1562408" cy="6379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134B08-DB8E-41A0-8BF3-F747F39486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133041"/>
            <a:ext cx="1442755" cy="646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B5914B-FC7C-4519-870A-7C0918F67400}"/>
              </a:ext>
            </a:extLst>
          </p:cNvPr>
          <p:cNvSpPr/>
          <p:nvPr/>
        </p:nvSpPr>
        <p:spPr bwMode="auto">
          <a:xfrm>
            <a:off x="8553946" y="5173626"/>
            <a:ext cx="742454" cy="332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A683D8D3-842D-4A90-987D-FAC0F6B4067C}"/>
              </a:ext>
            </a:extLst>
          </p:cNvPr>
          <p:cNvSpPr txBox="1"/>
          <p:nvPr/>
        </p:nvSpPr>
        <p:spPr>
          <a:xfrm>
            <a:off x="9296400" y="5075478"/>
            <a:ext cx="2459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The Redder the better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- High Index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E9431-315B-47C0-A64B-65192008D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879" y="3885315"/>
            <a:ext cx="3932348" cy="24947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15E100-7587-4AB0-AAF5-E2D95BB32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454" y="1779618"/>
            <a:ext cx="3805261" cy="22994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24E202-0255-4B57-B0E7-0480C5E2E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1794002"/>
            <a:ext cx="3782454" cy="22850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29A5B-9173-4BA6-B69F-5CA0CC8B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15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DEDE3-6313-477C-B530-E3970326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1200329"/>
          </a:xfrm>
        </p:spPr>
        <p:txBody>
          <a:bodyPr/>
          <a:lstStyle/>
          <a:p>
            <a:r>
              <a:rPr lang="en-US" sz="4000" dirty="0"/>
              <a:t>Target Adults Who Enjoy Dining Out </a:t>
            </a:r>
            <a:br>
              <a:rPr lang="en-US" sz="4000" dirty="0"/>
            </a:br>
            <a:r>
              <a:rPr lang="en-US" sz="4000" dirty="0"/>
              <a:t>With Local Broadcast 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B3AAF-F8A1-45E2-9516-ED0210B5A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9029701" cy="246221"/>
          </a:xfrm>
        </p:spPr>
        <p:txBody>
          <a:bodyPr/>
          <a:lstStyle/>
          <a:p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GfK MRI 2021 Market-by-Market weighted by Adult 18+ population. Bought at in the last 6 months: Chili's Grill &amp; Bar, Olive Garden.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0E3C4-B96D-4D8C-A767-B7716EFF52E6}"/>
              </a:ext>
            </a:extLst>
          </p:cNvPr>
          <p:cNvSpPr/>
          <p:nvPr/>
        </p:nvSpPr>
        <p:spPr bwMode="auto">
          <a:xfrm>
            <a:off x="4362946" y="5975444"/>
            <a:ext cx="742454" cy="33212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Arial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ECB68CC-8F08-43CB-8723-BFF4BE377789}"/>
              </a:ext>
            </a:extLst>
          </p:cNvPr>
          <p:cNvSpPr txBox="1"/>
          <p:nvPr/>
        </p:nvSpPr>
        <p:spPr>
          <a:xfrm>
            <a:off x="5131445" y="5972229"/>
            <a:ext cx="4448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Arial"/>
              </a:rPr>
              <a:t>The Redder the better - High Index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A75DD9-8C88-4222-9329-82FEE3242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46" y="1234725"/>
            <a:ext cx="2057400" cy="14401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6B2B1A-87A9-48D8-B5F6-5CC6B64F1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08145"/>
            <a:ext cx="5065363" cy="33392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F9208C-4D70-4171-84DB-0A24ADBE6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507" y="2674905"/>
            <a:ext cx="5117002" cy="30725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C62797-309D-4458-90F0-7DA156E57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504" y="1048965"/>
            <a:ext cx="1866592" cy="187297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F0EBF3-B2B5-4C53-AA86-7AF20AF4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14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75734" y="177799"/>
            <a:ext cx="11293537" cy="1090084"/>
          </a:xfrm>
          <a:prstGeom prst="rect">
            <a:avLst/>
          </a:prstGeom>
        </p:spPr>
        <p:txBody>
          <a:bodyPr vert="horz" lIns="121920" tIns="0" rIns="121920" bIns="6096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lnSpc>
                <a:spcPct val="100000"/>
              </a:lnSpc>
              <a:defRPr/>
            </a:pPr>
            <a:r>
              <a:rPr lang="en-US" sz="3467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Local Broadcast TV is The Primary Source of News For Shopping/Retail Opinion Leaders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502025" y="1576833"/>
          <a:ext cx="11151259" cy="479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2935" y="1417526"/>
            <a:ext cx="694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% of Shopping/Retail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0234" y="6320136"/>
            <a:ext cx="9938869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/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Base: Shopping/Retail Opinion Leaders, n=623</a:t>
            </a:r>
          </a:p>
          <a:p>
            <a:pPr defTabSz="609585"/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Q11)  Primarily, which source do you use to get your news and information? </a:t>
            </a:r>
          </a:p>
          <a:p>
            <a:pPr defTabSz="609585"/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093" y="2133600"/>
            <a:ext cx="11425813" cy="1006429"/>
          </a:xfrm>
        </p:spPr>
        <p:txBody>
          <a:bodyPr/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Mother’s Day Spending</a:t>
            </a:r>
          </a:p>
        </p:txBody>
      </p:sp>
    </p:spTree>
    <p:extLst>
      <p:ext uri="{BB962C8B-B14F-4D97-AF65-F5344CB8AC3E}">
        <p14:creationId xmlns:p14="http://schemas.microsoft.com/office/powerpoint/2010/main" val="2637125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093" y="1842751"/>
            <a:ext cx="11425813" cy="1588127"/>
          </a:xfrm>
        </p:spPr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Consumers Shop,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Advertising is Key</a:t>
            </a:r>
          </a:p>
        </p:txBody>
      </p:sp>
    </p:spTree>
    <p:extLst>
      <p:ext uri="{BB962C8B-B14F-4D97-AF65-F5344CB8AC3E}">
        <p14:creationId xmlns:p14="http://schemas.microsoft.com/office/powerpoint/2010/main" val="1570627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90376-B7FA-4961-984D-A6ED7856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257296"/>
            <a:ext cx="11352809" cy="590931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Retail Online = Online Only + Online &amp; In-store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Retail In-Store = In-Store Only + Online &amp; In-store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3457EB-ACC2-43E4-88F7-4BF1B1238C71}"/>
              </a:ext>
            </a:extLst>
          </p:cNvPr>
          <p:cNvSpPr/>
          <p:nvPr/>
        </p:nvSpPr>
        <p:spPr>
          <a:xfrm>
            <a:off x="3451013" y="1919726"/>
            <a:ext cx="4267200" cy="357958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C467AD-19FC-431D-A3AE-07E47E95A182}"/>
              </a:ext>
            </a:extLst>
          </p:cNvPr>
          <p:cNvSpPr/>
          <p:nvPr/>
        </p:nvSpPr>
        <p:spPr>
          <a:xfrm>
            <a:off x="4648979" y="2003083"/>
            <a:ext cx="4077547" cy="3400606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3C2E8-FEE0-4CCA-8377-9CD300D173C0}"/>
              </a:ext>
            </a:extLst>
          </p:cNvPr>
          <p:cNvSpPr txBox="1"/>
          <p:nvPr/>
        </p:nvSpPr>
        <p:spPr>
          <a:xfrm>
            <a:off x="5125399" y="3204971"/>
            <a:ext cx="24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Online &amp; In-store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20CDC4-DB6C-4981-86F3-02B97C0FDED2}"/>
              </a:ext>
            </a:extLst>
          </p:cNvPr>
          <p:cNvSpPr txBox="1"/>
          <p:nvPr/>
        </p:nvSpPr>
        <p:spPr>
          <a:xfrm>
            <a:off x="3420810" y="2955757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Online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F35AE-33F0-4DE4-B5F5-01CF8FECA25D}"/>
              </a:ext>
            </a:extLst>
          </p:cNvPr>
          <p:cNvSpPr txBox="1"/>
          <p:nvPr/>
        </p:nvSpPr>
        <p:spPr>
          <a:xfrm>
            <a:off x="7486865" y="2960587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In-store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59D20-EE13-4FD2-AB47-85F5722B52B1}"/>
              </a:ext>
            </a:extLst>
          </p:cNvPr>
          <p:cNvSpPr txBox="1"/>
          <p:nvPr/>
        </p:nvSpPr>
        <p:spPr>
          <a:xfrm>
            <a:off x="3440074" y="5334000"/>
            <a:ext cx="12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Online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54072-3081-4859-8A7E-35B948581DD9}"/>
              </a:ext>
            </a:extLst>
          </p:cNvPr>
          <p:cNvSpPr txBox="1"/>
          <p:nvPr/>
        </p:nvSpPr>
        <p:spPr>
          <a:xfrm>
            <a:off x="7076050" y="5482553"/>
            <a:ext cx="1284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In-store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903CB7-2AD7-47F1-91D8-E3B8A04C4746}"/>
              </a:ext>
            </a:extLst>
          </p:cNvPr>
          <p:cNvSpPr txBox="1"/>
          <p:nvPr/>
        </p:nvSpPr>
        <p:spPr>
          <a:xfrm>
            <a:off x="5903102" y="362165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77%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7EDD1-1154-4CD4-AFC8-EB9EC00546B5}"/>
              </a:ext>
            </a:extLst>
          </p:cNvPr>
          <p:cNvSpPr txBox="1"/>
          <p:nvPr/>
        </p:nvSpPr>
        <p:spPr>
          <a:xfrm>
            <a:off x="3633170" y="362165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12%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145C61-42F1-4EB8-B381-0F2513C5567E}"/>
              </a:ext>
            </a:extLst>
          </p:cNvPr>
          <p:cNvSpPr txBox="1"/>
          <p:nvPr/>
        </p:nvSpPr>
        <p:spPr>
          <a:xfrm>
            <a:off x="7806780" y="365171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11%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503332-9776-4F2B-9757-2B79A9C11C89}"/>
              </a:ext>
            </a:extLst>
          </p:cNvPr>
          <p:cNvSpPr txBox="1"/>
          <p:nvPr/>
        </p:nvSpPr>
        <p:spPr>
          <a:xfrm>
            <a:off x="7251538" y="5750827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88%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D5C86F-DBAC-4DC8-A196-26DE318E37EA}"/>
              </a:ext>
            </a:extLst>
          </p:cNvPr>
          <p:cNvSpPr txBox="1"/>
          <p:nvPr/>
        </p:nvSpPr>
        <p:spPr>
          <a:xfrm>
            <a:off x="3552966" y="5674627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89%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A16BDC0-B5A5-4080-8779-0B85A383D1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GfK TVB Purchase Funnel 2022 A18+: Retail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CI-2: “Now, please think about the holiday season. Have you purchased, or do you plan to purchase from the following?”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958DED-3EE8-3C40-BB56-DFA8DABFAB15}"/>
              </a:ext>
            </a:extLst>
          </p:cNvPr>
          <p:cNvSpPr txBox="1">
            <a:spLocks/>
          </p:cNvSpPr>
          <p:nvPr/>
        </p:nvSpPr>
        <p:spPr>
          <a:xfrm>
            <a:off x="281568" y="53471"/>
            <a:ext cx="11352809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Nearly 8 In 10 Retail Consumers Shopped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Both In-Store &amp; Online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0E9CD-F800-4D0A-97D7-BD0C1822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9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200329"/>
          </a:xfrm>
        </p:spPr>
        <p:txBody>
          <a:bodyPr/>
          <a:lstStyle/>
          <a:p>
            <a:r>
              <a:rPr lang="en-US" dirty="0"/>
              <a:t>82% of Consumers Shop In a Retail Store, </a:t>
            </a:r>
            <a:br>
              <a:rPr lang="en-US" dirty="0"/>
            </a:br>
            <a:r>
              <a:rPr lang="en-US" dirty="0"/>
              <a:t>72% Shop Online At Least Once A Month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7649887C-6562-440B-9C41-A6C445930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886174"/>
              </p:ext>
            </p:extLst>
          </p:nvPr>
        </p:nvGraphicFramePr>
        <p:xfrm>
          <a:off x="420688" y="1252538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B62EE-AA73-467F-979C-E000EC791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/>
          <a:lstStyle/>
          <a:p>
            <a:r>
              <a:rPr lang="en-US" dirty="0"/>
              <a:t>Source: GfK TVB Media Comparisons Study 2022. QC5B - How often, if at all, do you shop in a retail store/online?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9EFEA1-48AD-48D5-BBD6-C278CF18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922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E135-5FCC-8546-8987-88E9B453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089529"/>
          </a:xfrm>
        </p:spPr>
        <p:txBody>
          <a:bodyPr/>
          <a:lstStyle/>
          <a:p>
            <a:r>
              <a:rPr lang="en-US" sz="3600" dirty="0"/>
              <a:t>Have You Purchased, or Do you Plan To </a:t>
            </a:r>
            <a:br>
              <a:rPr lang="en-US" sz="3600" dirty="0"/>
            </a:br>
            <a:r>
              <a:rPr lang="en-US" sz="3600" dirty="0"/>
              <a:t>Purchase From the Following?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2EC6D08-86BC-634D-8E05-FC7DFF8CA0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6451" y="1489179"/>
          <a:ext cx="11659096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F2492A-5475-BC48-B9E7-CABFD181F634}"/>
              </a:ext>
            </a:extLst>
          </p:cNvPr>
          <p:cNvSpPr txBox="1"/>
          <p:nvPr/>
        </p:nvSpPr>
        <p:spPr>
          <a:xfrm>
            <a:off x="9829800" y="4800600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% A18+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YES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F9A8A3F-4EEA-442A-BC20-E4DC019A695C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GfK TVB Purchase Funnel 2022 A18+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C-3: “Now, please think about the holiday season. Have you purchased, or do you plan to purchase from the following?”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0F6F00-B778-4F78-8641-2BE96B596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7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E7C1-C18D-2D46-A71B-8B4FA7577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Are You Currently, Or Planning to Do More, Less, or The Same?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C98AC9A-8AD1-024C-B229-F36B72E79D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688" y="1480443"/>
          <a:ext cx="10464189" cy="492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08C0E2C-E30C-2D4F-9F6F-E22378BC4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381690"/>
            <a:ext cx="8641773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retail category, A18+ </a:t>
            </a:r>
            <a:br>
              <a:rPr lang="en-US" dirty="0"/>
            </a:br>
            <a:r>
              <a:rPr lang="en-US" dirty="0"/>
              <a:t>CI-1: “For each of the following, are you currently or planning to do more, less or the same compared to what you did six months ago?”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0D5AF-BE82-4E22-947D-4EA705C4132F}"/>
              </a:ext>
            </a:extLst>
          </p:cNvPr>
          <p:cNvSpPr txBox="1"/>
          <p:nvPr/>
        </p:nvSpPr>
        <p:spPr>
          <a:xfrm>
            <a:off x="9820052" y="2532186"/>
            <a:ext cx="163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Same or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E8082-D110-4672-A350-F42D743A0DB0}"/>
              </a:ext>
            </a:extLst>
          </p:cNvPr>
          <p:cNvSpPr txBox="1"/>
          <p:nvPr/>
        </p:nvSpPr>
        <p:spPr>
          <a:xfrm>
            <a:off x="10260622" y="3244334"/>
            <a:ext cx="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76%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1F7B5-E296-48DA-9152-9BB8AE503940}"/>
              </a:ext>
            </a:extLst>
          </p:cNvPr>
          <p:cNvSpPr txBox="1"/>
          <p:nvPr/>
        </p:nvSpPr>
        <p:spPr>
          <a:xfrm>
            <a:off x="10260622" y="4867980"/>
            <a:ext cx="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79%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8B2B3-2C9A-4C7E-9B4E-BFBD4A78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95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408E-1C9D-3543-896E-F834A66C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91" y="108004"/>
            <a:ext cx="11543805" cy="1421928"/>
          </a:xfrm>
        </p:spPr>
        <p:txBody>
          <a:bodyPr/>
          <a:lstStyle/>
          <a:p>
            <a:r>
              <a:rPr lang="en-US" sz="3200" dirty="0"/>
              <a:t>Given COVID-19, Which of the Following Best Describes Your Current Perspective on How You Eat Food from a </a:t>
            </a:r>
            <a:br>
              <a:rPr lang="en-US" sz="3200" dirty="0"/>
            </a:br>
            <a:r>
              <a:rPr lang="en-US" sz="3200" dirty="0"/>
              <a:t>QSR/Casual Dining Restaurant?</a:t>
            </a:r>
            <a:endParaRPr lang="en-US" sz="115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BCBF1AD-AFC9-DC4C-9D77-20A8BCE163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4270" y="1579908"/>
          <a:ext cx="11352212" cy="4666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EE74E0-0DC0-4B9F-81DF-6A4496C243E6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9410701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Source: GfK TVB Purchase Funnel 2022 QSR/Casual Dining A18+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CI-7: Given COVID-19, which of the following best describes your current perspective on how you eat food from a fast food, quick serve, or casual restaurant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A0783-9110-4094-B6C2-684E87EA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23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39453"/>
              </p:ext>
            </p:extLst>
          </p:nvPr>
        </p:nvGraphicFramePr>
        <p:xfrm>
          <a:off x="502920" y="65573"/>
          <a:ext cx="10622279" cy="632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12218721" cy="1034129"/>
          </a:xfrm>
        </p:spPr>
        <p:txBody>
          <a:bodyPr/>
          <a:lstStyle/>
          <a:p>
            <a:r>
              <a:rPr lang="en-US" sz="3300" dirty="0"/>
              <a:t>What Influenced Consumers Most For In-Store &amp; Online Retail:</a:t>
            </a:r>
            <a:br>
              <a:rPr lang="en-US" sz="3300" dirty="0"/>
            </a:br>
            <a:r>
              <a:rPr lang="en-US" sz="3300" b="1" dirty="0"/>
              <a:t>Awareness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8882555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A18+ Browse &amp; Purchase In-Store: In-store retail category, Browse &amp; Purchase Online: Online retail category; QA4 “Thinking about the ads you saw/heard for the categories, which advertising media made you most aware of the category?”                                             Most important for media with at least 1 funnel stage at 2%+ shown; 2%, 1%, &amp; 0% not shown/labeled.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716AF-F6D5-6D4C-B6F4-F55922751D81}"/>
              </a:ext>
            </a:extLst>
          </p:cNvPr>
          <p:cNvSpPr txBox="1"/>
          <p:nvPr/>
        </p:nvSpPr>
        <p:spPr>
          <a:xfrm>
            <a:off x="4829825" y="1155102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In-store/Online </a:t>
            </a:r>
            <a:r>
              <a:rPr lang="en-US" sz="1400" b="1" dirty="0">
                <a:solidFill>
                  <a:prstClr val="black"/>
                </a:solidFill>
                <a:latin typeface="Tahoma"/>
                <a:cs typeface="Arial"/>
              </a:rPr>
              <a:t>R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etail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% A18+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60E23-FB37-400F-A234-6EAB31F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49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9381"/>
            <a:ext cx="11352809" cy="646331"/>
          </a:xfrm>
        </p:spPr>
        <p:txBody>
          <a:bodyPr/>
          <a:lstStyle/>
          <a:p>
            <a:r>
              <a:rPr lang="en-US" dirty="0"/>
              <a:t>“Have TV ads influenced your search selections?”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227802"/>
            <a:ext cx="8538016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In-store &amp; Online retail category, A18+ 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 this category influenced you in some ways in your search?” (Yes = combination of Every time, Most of the time &amp; Sometimes) Among those who do online searches.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577465"/>
              </p:ext>
            </p:extLst>
          </p:nvPr>
        </p:nvGraphicFramePr>
        <p:xfrm>
          <a:off x="1981200" y="1100623"/>
          <a:ext cx="7887196" cy="495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9AC2F0-1EB2-41CB-8663-EB8E5916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19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6083-AC92-4C84-AF51-3819DBFA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1200329"/>
          </a:xfrm>
        </p:spPr>
        <p:txBody>
          <a:bodyPr/>
          <a:lstStyle/>
          <a:p>
            <a:r>
              <a:rPr lang="en-US" dirty="0"/>
              <a:t>Local Broadcast TV Websites Provide </a:t>
            </a:r>
            <a:br>
              <a:rPr lang="en-US" dirty="0"/>
            </a:br>
            <a:r>
              <a:rPr lang="en-US" dirty="0"/>
              <a:t>Multi-platform Opportunities</a:t>
            </a:r>
          </a:p>
        </p:txBody>
      </p:sp>
      <p:pic>
        <p:nvPicPr>
          <p:cNvPr id="10" name="Picture 10" descr="Image result for fox 11 app">
            <a:extLst>
              <a:ext uri="{FF2B5EF4-FFF2-40B4-BE49-F238E27FC236}">
                <a16:creationId xmlns:a16="http://schemas.microsoft.com/office/drawing/2014/main" id="{7F16B125-162C-4213-9CC8-7FF284AD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37" y="4359219"/>
            <a:ext cx="909483" cy="18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Related image">
            <a:extLst>
              <a:ext uri="{FF2B5EF4-FFF2-40B4-BE49-F238E27FC236}">
                <a16:creationId xmlns:a16="http://schemas.microsoft.com/office/drawing/2014/main" id="{4860D173-F574-48D6-AAD1-1AC758656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400" y="1616939"/>
            <a:ext cx="287495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Image result for abc local app">
            <a:extLst>
              <a:ext uri="{FF2B5EF4-FFF2-40B4-BE49-F238E27FC236}">
                <a16:creationId xmlns:a16="http://schemas.microsoft.com/office/drawing/2014/main" id="{CBA89A14-2743-4C1D-B4F6-1B58DA1AB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54294"/>
            <a:ext cx="3979213" cy="24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wtvj-tv app">
            <a:extLst>
              <a:ext uri="{FF2B5EF4-FFF2-40B4-BE49-F238E27FC236}">
                <a16:creationId xmlns:a16="http://schemas.microsoft.com/office/drawing/2014/main" id="{D9F21972-04F1-4B8A-9C31-8F8CA39F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02902"/>
            <a:ext cx="3626574" cy="20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7CDA6EA6-525E-4C0F-8615-D4932EB93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2223" y="4348016"/>
            <a:ext cx="1008177" cy="19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Image result for fox 11 app">
            <a:extLst>
              <a:ext uri="{FF2B5EF4-FFF2-40B4-BE49-F238E27FC236}">
                <a16:creationId xmlns:a16="http://schemas.microsoft.com/office/drawing/2014/main" id="{E714FDF7-09AC-4055-A858-8DD8EFA71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13" y="4202902"/>
            <a:ext cx="1122264" cy="22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ED11BC-985C-4853-A870-6F87279D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45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52400"/>
            <a:ext cx="11963400" cy="1089529"/>
          </a:xfrm>
        </p:spPr>
        <p:txBody>
          <a:bodyPr/>
          <a:lstStyle/>
          <a:p>
            <a:pPr>
              <a:tabLst>
                <a:tab pos="1258888" algn="l"/>
              </a:tabLst>
            </a:pPr>
            <a:r>
              <a:rPr lang="en-US" sz="3600" dirty="0"/>
              <a:t>Combining Broadcast TV with Broadcast Websites Results in 4% Increased Reach For Online Shoppers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28625" y="1371600"/>
          <a:ext cx="11353800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988" y="6368723"/>
            <a:ext cx="9315612" cy="369332"/>
          </a:xfrm>
        </p:spPr>
        <p:txBody>
          <a:bodyPr/>
          <a:lstStyle/>
          <a:p>
            <a:r>
              <a:rPr lang="en-US" dirty="0"/>
              <a:t>Source: GfK TVB Media Comparisons Study 2022. M-S 4A-4A. Persons 18+ Have you recently, or do you plan in the next month, to do any shopping online: Yes.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48400" y="2286000"/>
            <a:ext cx="1066800" cy="1371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0.5%</a:t>
            </a:r>
            <a:endParaRPr kumimoji="0" lang="en-US" sz="3600" b="0" i="0" u="none" strike="noStrike" kern="1200" cap="none" spc="0" normalizeH="0" baseline="-2500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Added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53600" y="2286000"/>
            <a:ext cx="1056085" cy="1371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4.2%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E8B21-6AE6-4302-BA64-032CB442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7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031"/>
            <a:ext cx="8201187" cy="5426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0"/>
            <a:ext cx="11201400" cy="6273293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55013"/>
            <a:ext cx="11620500" cy="646331"/>
          </a:xfrm>
        </p:spPr>
        <p:txBody>
          <a:bodyPr/>
          <a:lstStyle/>
          <a:p>
            <a:r>
              <a:rPr lang="en-US" dirty="0"/>
              <a:t>Mother’s Day 2022 Spending is An All-Time High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47112972"/>
              </p:ext>
            </p:extLst>
          </p:nvPr>
        </p:nvGraphicFramePr>
        <p:xfrm>
          <a:off x="842962" y="1156356"/>
          <a:ext cx="10968038" cy="516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38481B-7966-415F-9E23-473AF8220381}"/>
              </a:ext>
            </a:extLst>
          </p:cNvPr>
          <p:cNvSpPr txBox="1">
            <a:spLocks/>
          </p:cNvSpPr>
          <p:nvPr/>
        </p:nvSpPr>
        <p:spPr>
          <a:xfrm>
            <a:off x="419099" y="6535579"/>
            <a:ext cx="8641773" cy="24622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NRF's Annual 2022 Mother's Day Spending Survey.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6D729A-52C4-4E0E-979A-91E6B9D3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63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093" y="1593452"/>
            <a:ext cx="11425813" cy="2086725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Broadcast TV Assets Can Reach Those Who Stream Programming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Ad-Free Platforms</a:t>
            </a:r>
          </a:p>
        </p:txBody>
      </p:sp>
    </p:spTree>
    <p:extLst>
      <p:ext uri="{BB962C8B-B14F-4D97-AF65-F5344CB8AC3E}">
        <p14:creationId xmlns:p14="http://schemas.microsoft.com/office/powerpoint/2010/main" val="3712760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442"/>
            <a:ext cx="11352809" cy="1421928"/>
          </a:xfrm>
        </p:spPr>
        <p:txBody>
          <a:bodyPr/>
          <a:lstStyle/>
          <a:p>
            <a:r>
              <a:rPr lang="en-US" sz="3200" dirty="0"/>
              <a:t>Streaming with NO Advertising </a:t>
            </a:r>
            <a:br>
              <a:rPr lang="en-US" sz="3200" dirty="0"/>
            </a:br>
            <a:r>
              <a:rPr lang="en-US" sz="3200" dirty="0"/>
              <a:t>Advertisers Cannot Reach these Viewers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839104"/>
          <a:ext cx="7002902" cy="46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0FC0F-F400-46B5-A9B1-5784683BD49C}"/>
              </a:ext>
            </a:extLst>
          </p:cNvPr>
          <p:cNvSpPr txBox="1"/>
          <p:nvPr/>
        </p:nvSpPr>
        <p:spPr>
          <a:xfrm>
            <a:off x="1752600" y="1109255"/>
            <a:ext cx="874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But Broadcast Assets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Reach Most of Them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EB77820-9D55-44B9-AC0C-0F4E9DCA41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7495" y="1839104"/>
          <a:ext cx="4572000" cy="404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80438-0D8B-431C-B32B-D5DF663566D0}"/>
              </a:ext>
            </a:extLst>
          </p:cNvPr>
          <p:cNvCxnSpPr/>
          <p:nvPr/>
        </p:nvCxnSpPr>
        <p:spPr>
          <a:xfrm>
            <a:off x="7467601" y="2057400"/>
            <a:ext cx="0" cy="38245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A1009D-F721-4BD8-AD94-B7FB92F689A9}"/>
              </a:ext>
            </a:extLst>
          </p:cNvPr>
          <p:cNvSpPr txBox="1">
            <a:spLocks/>
          </p:cNvSpPr>
          <p:nvPr/>
        </p:nvSpPr>
        <p:spPr>
          <a:xfrm>
            <a:off x="419099" y="6550968"/>
            <a:ext cx="9867901" cy="2308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Media Comparisons Study 2022. M-S 4A-4A. Persons 18+ Have you recently, or do you plan in the next month, to do any shopping in a retail store: Yes.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46987E-1FF4-41F6-8BAE-EE8B89EB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90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442"/>
            <a:ext cx="11352809" cy="1421928"/>
          </a:xfrm>
        </p:spPr>
        <p:txBody>
          <a:bodyPr/>
          <a:lstStyle/>
          <a:p>
            <a:r>
              <a:rPr lang="en-US" sz="3200" dirty="0"/>
              <a:t>Streaming with NO Advertising </a:t>
            </a:r>
            <a:br>
              <a:rPr lang="en-US" sz="3200" dirty="0"/>
            </a:br>
            <a:r>
              <a:rPr lang="en-US" sz="3200" dirty="0"/>
              <a:t>Advertisers Cannot Reach these Viewers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679" y="6392577"/>
            <a:ext cx="9318920" cy="369332"/>
          </a:xfrm>
        </p:spPr>
        <p:txBody>
          <a:bodyPr/>
          <a:lstStyle/>
          <a:p>
            <a:r>
              <a:rPr lang="en-US" dirty="0"/>
              <a:t>Source: GfK TVB Media Comparisons Study 2022. M-S 4A-4A. Persons 18+ Have you recently, or do you plan in the next month, to do any shopping online: Yes.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839104"/>
          <a:ext cx="7002902" cy="46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0FC0F-F400-46B5-A9B1-5784683BD49C}"/>
              </a:ext>
            </a:extLst>
          </p:cNvPr>
          <p:cNvSpPr txBox="1"/>
          <p:nvPr/>
        </p:nvSpPr>
        <p:spPr>
          <a:xfrm>
            <a:off x="1752600" y="1109255"/>
            <a:ext cx="874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But Broadcast Assets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Reach Most of Them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EB77820-9D55-44B9-AC0C-0F4E9DCA41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7495" y="1839104"/>
          <a:ext cx="4572000" cy="404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80438-0D8B-431C-B32B-D5DF663566D0}"/>
              </a:ext>
            </a:extLst>
          </p:cNvPr>
          <p:cNvCxnSpPr/>
          <p:nvPr/>
        </p:nvCxnSpPr>
        <p:spPr>
          <a:xfrm>
            <a:off x="7467601" y="2057400"/>
            <a:ext cx="0" cy="38245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E757A-587C-40BF-B3FE-243131A7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00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CEC9-3E00-452A-8B43-715B1B3E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47698"/>
            <a:ext cx="11352809" cy="646331"/>
          </a:xfrm>
        </p:spPr>
        <p:txBody>
          <a:bodyPr/>
          <a:lstStyle/>
          <a:p>
            <a:r>
              <a:rPr lang="en-US" dirty="0"/>
              <a:t>Key Mother’s Day Takeaways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AB4404C-24DF-4E49-8002-ADF73DAF2C4C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112014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Mother’s Day is the top spending event in the first half of the year.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90% of consumers will shop for Mother’s Day &amp; over half of Americans plan to shop at a local store or restaurant for Mother’s Day. </a:t>
            </a: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lang="en-US" sz="2300" dirty="0"/>
              <a:t>TV advertising is imperative to influence Mother’s Day shoppers.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out of 10 respondents said television influenced their search selections.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Broadcast TV delivers top Mother’s Day ratings and reach.</a:t>
            </a:r>
            <a:endParaRPr lang="en-US" sz="2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Local TV allows advertisers to target their message in a trusted environment.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Broadcast TV delivers both in-store and online shoppers. 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/>
              <a:t>Online </a:t>
            </a:r>
            <a:r>
              <a:rPr lang="en-US" sz="2300" dirty="0"/>
              <a:t>shoppers and in-store shoppers selected television as the most important influence.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Broadcast TV assets can reach those who stream programming on ad-free platforms.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lang="en-US" sz="2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E22F1-4EC7-436F-9DF3-1A0080BD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44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29200" y="4648200"/>
            <a:ext cx="2209800" cy="895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7923B2-0530-4557-8170-05F1744CEB13}"/>
              </a:ext>
            </a:extLst>
          </p:cNvPr>
          <p:cNvGrpSpPr/>
          <p:nvPr/>
        </p:nvGrpSpPr>
        <p:grpSpPr>
          <a:xfrm>
            <a:off x="1778176" y="1378510"/>
            <a:ext cx="8667090" cy="4323702"/>
            <a:chOff x="1778176" y="1378510"/>
            <a:chExt cx="8667090" cy="4323702"/>
          </a:xfrm>
          <a:effectLst>
            <a:reflection stA="45000" endPos="65000" dist="622300" dir="5400000" sy="-100000" algn="bl" rotWithShape="0"/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FDDF4F-F68D-435B-8FA5-FBD4072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78176" y="1378510"/>
              <a:ext cx="8667090" cy="432370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600" y="5155330"/>
              <a:ext cx="1371600" cy="388526"/>
            </a:xfrm>
            <a:prstGeom prst="rect">
              <a:avLst/>
            </a:prstGeom>
            <a:effectLst>
              <a:reflection blurRad="6350" stA="50000" endA="300" endPos="55500" dist="876300" dir="5400000" sy="-100000" algn="bl" rotWithShape="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2090025"/>
            <a:ext cx="5257800" cy="923330"/>
          </a:xfrm>
        </p:spPr>
        <p:txBody>
          <a:bodyPr/>
          <a:lstStyle/>
          <a:p>
            <a:r>
              <a:rPr lang="en-US" sz="6000" b="1" dirty="0">
                <a:solidFill>
                  <a:srgbClr val="DF134E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29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031"/>
            <a:ext cx="8201187" cy="54262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12031"/>
            <a:ext cx="11201400" cy="618506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5013"/>
            <a:ext cx="11696700" cy="646331"/>
          </a:xfrm>
        </p:spPr>
        <p:txBody>
          <a:bodyPr/>
          <a:lstStyle/>
          <a:p>
            <a:r>
              <a:rPr lang="en-US" dirty="0"/>
              <a:t>Per Person Spending Also An All-Time High In 2022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94464392"/>
              </p:ext>
            </p:extLst>
          </p:nvPr>
        </p:nvGraphicFramePr>
        <p:xfrm>
          <a:off x="419099" y="1419726"/>
          <a:ext cx="11391901" cy="5183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780C040-3F58-4FF2-9D49-9604F01F8C88}"/>
              </a:ext>
            </a:extLst>
          </p:cNvPr>
          <p:cNvSpPr txBox="1">
            <a:spLocks/>
          </p:cNvSpPr>
          <p:nvPr/>
        </p:nvSpPr>
        <p:spPr>
          <a:xfrm>
            <a:off x="419099" y="6535579"/>
            <a:ext cx="8641773" cy="24622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NRF's Annual 2022 Mother's Day Spending Survey.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53D9FFA-AF78-468D-A16C-476A6174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52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Mother’s Day is the Largest Spending Event </a:t>
            </a:r>
            <a:br>
              <a:rPr lang="en-US" dirty="0"/>
            </a:br>
            <a:r>
              <a:rPr lang="en-US" dirty="0"/>
              <a:t>In the First Half of the Year</a:t>
            </a:r>
          </a:p>
        </p:txBody>
      </p:sp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BE9ECA1D-DD27-4BEB-9040-B0E567B585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960792"/>
              </p:ext>
            </p:extLst>
          </p:nvPr>
        </p:nvGraphicFramePr>
        <p:xfrm>
          <a:off x="515091" y="1371600"/>
          <a:ext cx="11125200" cy="454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574946-5F20-4103-A89B-190042FCBD2C}"/>
              </a:ext>
            </a:extLst>
          </p:cNvPr>
          <p:cNvSpPr txBox="1">
            <a:spLocks/>
          </p:cNvSpPr>
          <p:nvPr/>
        </p:nvSpPr>
        <p:spPr>
          <a:xfrm>
            <a:off x="419099" y="6535579"/>
            <a:ext cx="8641773" cy="24622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NRF and Prosper Insights &amp; Analytics 2021/2022 Seasonal Insights. Valentine’s Day and Easter updated for 2022.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A40251C-6768-4049-9F64-798BE1D0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1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/>
          <a:lstStyle/>
          <a:p>
            <a:r>
              <a:rPr lang="en-US" dirty="0"/>
              <a:t>90% of Consumers Will Shop For Mother’s Day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Clarus Commerce 2022 Mother’s Day Shopping Statistics.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21758929"/>
              </p:ext>
            </p:extLst>
          </p:nvPr>
        </p:nvGraphicFramePr>
        <p:xfrm>
          <a:off x="2784764" y="1615058"/>
          <a:ext cx="6622472" cy="458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3FE135-36E2-4E2C-9C03-1FFC150FD7D8}"/>
              </a:ext>
            </a:extLst>
          </p:cNvPr>
          <p:cNvSpPr txBox="1"/>
          <p:nvPr/>
        </p:nvSpPr>
        <p:spPr>
          <a:xfrm>
            <a:off x="3950645" y="983949"/>
            <a:ext cx="429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Percent That Will Shop For Mother’s 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2793E-44AF-4604-8EA3-D0C7F4D5A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89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49381"/>
            <a:ext cx="11352809" cy="646331"/>
          </a:xfrm>
        </p:spPr>
        <p:txBody>
          <a:bodyPr/>
          <a:lstStyle/>
          <a:p>
            <a:r>
              <a:rPr lang="en-US" dirty="0"/>
              <a:t>Recipients for Mother’s Day Gifts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4180588"/>
              </p:ext>
            </p:extLst>
          </p:nvPr>
        </p:nvGraphicFramePr>
        <p:xfrm>
          <a:off x="498249" y="895712"/>
          <a:ext cx="11195502" cy="528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1D2AB0B-59AF-47A5-B536-6B6F6801917E}"/>
              </a:ext>
            </a:extLst>
          </p:cNvPr>
          <p:cNvSpPr txBox="1">
            <a:spLocks/>
          </p:cNvSpPr>
          <p:nvPr/>
        </p:nvSpPr>
        <p:spPr>
          <a:xfrm>
            <a:off x="419099" y="6535579"/>
            <a:ext cx="8641773" cy="246221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Clarus Commerce - Mother’s Day Quick Poll March 2022. Surveyed 1,768 U.S. consumers 18+.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36D34E-C564-4475-8D65-81B8EF39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8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671"/>
            <a:ext cx="11430000" cy="1089529"/>
          </a:xfrm>
        </p:spPr>
        <p:txBody>
          <a:bodyPr/>
          <a:lstStyle/>
          <a:p>
            <a:r>
              <a:rPr lang="en-US" sz="3600" dirty="0"/>
              <a:t>74% of Consumers Plan to Shop for </a:t>
            </a:r>
            <a:br>
              <a:rPr lang="en-US" sz="3600" dirty="0"/>
            </a:br>
            <a:r>
              <a:rPr lang="en-US" sz="3600" dirty="0"/>
              <a:t>Mother’s Day in Either April or May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Clarus</a:t>
            </a:r>
            <a:r>
              <a:rPr lang="en-US" dirty="0"/>
              <a:t> Commerce - Mother’s Day Quick Poll March 2022. Surveyed 1,768 U.S. consumers 18+.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ED24AE-A2F7-47C6-A798-5E0F8C0FB7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338513"/>
              </p:ext>
            </p:extLst>
          </p:nvPr>
        </p:nvGraphicFramePr>
        <p:xfrm>
          <a:off x="572491" y="1433156"/>
          <a:ext cx="11047018" cy="4833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BEB1D8-05CC-4666-B416-C378FA1792B7}"/>
              </a:ext>
            </a:extLst>
          </p:cNvPr>
          <p:cNvSpPr txBox="1"/>
          <p:nvPr/>
        </p:nvSpPr>
        <p:spPr>
          <a:xfrm>
            <a:off x="2012990" y="1433156"/>
            <a:ext cx="816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“This year, Mother’s Day is May 8th. How early do you plan to shop?”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50A4C2-3B50-4B1E-BC54-A3B6D231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98554"/>
      </p:ext>
    </p:extLst>
  </p:cSld>
  <p:clrMapOvr>
    <a:masterClrMapping/>
  </p:clrMapOvr>
</p:sld>
</file>

<file path=ppt/theme/theme1.xml><?xml version="1.0" encoding="utf-8"?>
<a:theme xmlns:a="http://schemas.openxmlformats.org/drawingml/2006/main" name="NewTVBMaster16x9_2017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VBMaster16x9_2017.potx" id="{9B1B4E55-6EA0-4FFA-A48A-156F9D47DDEE}" vid="{FD4E3E3E-B984-475A-AF6A-766FD69C7C26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5029</TotalTime>
  <Words>2391</Words>
  <Application>Microsoft Office PowerPoint</Application>
  <PresentationFormat>Widescreen</PresentationFormat>
  <Paragraphs>258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</vt:lpstr>
      <vt:lpstr>Calibri</vt:lpstr>
      <vt:lpstr>Century Gothic</vt:lpstr>
      <vt:lpstr>Century Gothic Regular</vt:lpstr>
      <vt:lpstr>Tahoma</vt:lpstr>
      <vt:lpstr>Wingdings</vt:lpstr>
      <vt:lpstr>NewTVBMaster16x9_2017</vt:lpstr>
      <vt:lpstr>1_Office Theme</vt:lpstr>
      <vt:lpstr>3_Office Theme</vt:lpstr>
      <vt:lpstr>2_Office Theme</vt:lpstr>
      <vt:lpstr>4_Office Theme</vt:lpstr>
      <vt:lpstr>5_Office Theme</vt:lpstr>
      <vt:lpstr>6_Office Theme</vt:lpstr>
      <vt:lpstr>EngagementLabs</vt:lpstr>
      <vt:lpstr>PowerPoint Presentation</vt:lpstr>
      <vt:lpstr>Contents</vt:lpstr>
      <vt:lpstr>Mother’s Day Spending</vt:lpstr>
      <vt:lpstr>Mother’s Day 2022 Spending is An All-Time High</vt:lpstr>
      <vt:lpstr>Per Person Spending Also An All-Time High In 2022</vt:lpstr>
      <vt:lpstr>Mother’s Day is the Largest Spending Event  In the First Half of the Year</vt:lpstr>
      <vt:lpstr>90% of Consumers Will Shop For Mother’s Day</vt:lpstr>
      <vt:lpstr>Recipients for Mother’s Day Gifts </vt:lpstr>
      <vt:lpstr>74% of Consumers Plan to Shop for  Mother’s Day in Either April or May </vt:lpstr>
      <vt:lpstr>79% of Consumers Plan to Spend  Less than $100 for Mother’s Day</vt:lpstr>
      <vt:lpstr>Over Half of Americans Plan to Shop  at a Local Store or Restaurant for Mother’s Day </vt:lpstr>
      <vt:lpstr>Flowers Are Expected to Be  The Most Popular Gift for Mother’s Day </vt:lpstr>
      <vt:lpstr>TV Advertising Is Imperative To Influence Mother’s Day Shoppers</vt:lpstr>
      <vt:lpstr>What Influenced Consumers Most: Television</vt:lpstr>
      <vt:lpstr>Of Those that Cited TV as the Most Important in Awareness Phase, Two Thirds Picked Broadcast TV</vt:lpstr>
      <vt:lpstr>“Have TV ads influenced your search selections?”</vt:lpstr>
      <vt:lpstr>TV Has Highest Reach of Platforms  Broadcast Leads the Way</vt:lpstr>
      <vt:lpstr>People Spend the Most Time with Television </vt:lpstr>
      <vt:lpstr>Broadcast Delivers Top Rated Programs </vt:lpstr>
      <vt:lpstr>Broadcast TV Dominated the Top Rated Programs</vt:lpstr>
      <vt:lpstr>Broadcast TV’s Reach: Significantly Higher Than Cable</vt:lpstr>
      <vt:lpstr>Out of 5 choices, the top 4 were Broadcast Networks</vt:lpstr>
      <vt:lpstr>Similar Reach, But Broadcast Delivered it thru 18,234 telecasts.  YouTube needed 107.5 Billion Video Views.</vt:lpstr>
      <vt:lpstr>Local TV Allows Advertisers to Target their Message in a Trusted Environment</vt:lpstr>
      <vt:lpstr>Local Broadcast Television News: #1 For Trust</vt:lpstr>
      <vt:lpstr>One Size Does NOT Fit All. Local TV Recognizes Each Market’s Uniqueness</vt:lpstr>
      <vt:lpstr>Jewelry Shopping is a Local Decision</vt:lpstr>
      <vt:lpstr>Target Adults Who Enjoy Dining Out  With Local Broadcast </vt:lpstr>
      <vt:lpstr>PowerPoint Presentation</vt:lpstr>
      <vt:lpstr>However Consumers Shop, TV Advertising is Key</vt:lpstr>
      <vt:lpstr>Retail Online = Online Only + Online &amp; In-store Retail In-Store = In-Store Only + Online &amp; In-store</vt:lpstr>
      <vt:lpstr>82% of Consumers Shop In a Retail Store,  72% Shop Online At Least Once A Month</vt:lpstr>
      <vt:lpstr>Have You Purchased, or Do you Plan To  Purchase From the Following?</vt:lpstr>
      <vt:lpstr>Are You Currently, Or Planning to Do More, Less, or The Same?</vt:lpstr>
      <vt:lpstr>Given COVID-19, Which of the Following Best Describes Your Current Perspective on How You Eat Food from a  QSR/Casual Dining Restaurant?</vt:lpstr>
      <vt:lpstr>What Influenced Consumers Most For In-Store &amp; Online Retail: Awareness</vt:lpstr>
      <vt:lpstr>“Have TV ads influenced your search selections?”</vt:lpstr>
      <vt:lpstr>Local Broadcast TV Websites Provide  Multi-platform Opportunities</vt:lpstr>
      <vt:lpstr>Combining Broadcast TV with Broadcast Websites Results in 4% Increased Reach For Online Shoppers</vt:lpstr>
      <vt:lpstr>Broadcast TV Assets Can Reach Those Who Stream Programming  on Ad-Free Platforms</vt:lpstr>
      <vt:lpstr>Streaming with NO Advertising  Advertisers Cannot Reach these Viewers  </vt:lpstr>
      <vt:lpstr>Streaming with NO Advertising  Advertisers Cannot Reach these Viewers  </vt:lpstr>
      <vt:lpstr>Key Mother’s Day Takeaways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Raisa Karim</cp:lastModifiedBy>
  <cp:revision>437</cp:revision>
  <cp:lastPrinted>2018-04-24T18:31:05Z</cp:lastPrinted>
  <dcterms:created xsi:type="dcterms:W3CDTF">2017-03-15T18:32:41Z</dcterms:created>
  <dcterms:modified xsi:type="dcterms:W3CDTF">2022-05-05T14:22:55Z</dcterms:modified>
</cp:coreProperties>
</file>