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9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0.xml" ContentType="application/vnd.openxmlformats-officedocument.presentationml.notesSlid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5.xml" ContentType="application/vnd.openxmlformats-officedocument.drawingml.chart+xml"/>
  <Override PartName="/ppt/notesSlides/notesSlide13.xml" ContentType="application/vnd.openxmlformats-officedocument.presentationml.notesSlide+xml"/>
  <Override PartName="/ppt/charts/chart26.xml" ContentType="application/vnd.openxmlformats-officedocument.drawingml.chart+xml"/>
  <Override PartName="/ppt/theme/themeOverride3.xml" ContentType="application/vnd.openxmlformats-officedocument.themeOverride+xml"/>
  <Override PartName="/ppt/charts/chart27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8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9.xml" ContentType="application/vnd.openxmlformats-officedocument.drawingml.chart+xml"/>
  <Override PartName="/ppt/theme/themeOverride4.xml" ContentType="application/vnd.openxmlformats-officedocument.themeOverride+xml"/>
  <Override PartName="/ppt/charts/chart30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4.xml" ContentType="application/vnd.openxmlformats-officedocument.presentationml.notesSlide+xml"/>
  <Override PartName="/ppt/charts/chart31.xml" ContentType="application/vnd.openxmlformats-officedocument.drawingml.chart+xml"/>
  <Override PartName="/ppt/theme/themeOverride5.xml" ContentType="application/vnd.openxmlformats-officedocument.themeOverride+xml"/>
  <Override PartName="/ppt/charts/chart32.xml" ContentType="application/vnd.openxmlformats-officedocument.drawingml.chart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charts/chart33.xml" ContentType="application/vnd.openxmlformats-officedocument.drawingml.chart+xml"/>
  <Override PartName="/ppt/theme/themeOverride7.xml" ContentType="application/vnd.openxmlformats-officedocument.themeOverride+xml"/>
  <Override PartName="/ppt/charts/chart34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6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7.xml" ContentType="application/vnd.openxmlformats-officedocument.presentationml.notesSlide+xml"/>
  <Override PartName="/ppt/charts/chart37.xml" ContentType="application/vnd.openxmlformats-officedocument.drawingml.chart+xml"/>
  <Override PartName="/ppt/theme/themeOverride8.xml" ContentType="application/vnd.openxmlformats-officedocument.themeOverride+xml"/>
  <Override PartName="/ppt/notesSlides/notesSlide18.xml" ContentType="application/vnd.openxmlformats-officedocument.presentationml.notesSlide+xml"/>
  <Override PartName="/ppt/charts/chart38.xml" ContentType="application/vnd.openxmlformats-officedocument.drawingml.chart+xml"/>
  <Override PartName="/ppt/theme/themeOverride9.xml" ContentType="application/vnd.openxmlformats-officedocument.themeOverride+xml"/>
  <Override PartName="/ppt/notesSlides/notesSlide19.xml" ContentType="application/vnd.openxmlformats-officedocument.presentationml.notesSlide+xml"/>
  <Override PartName="/ppt/charts/chart3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4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4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4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4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4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0.xml" ContentType="application/vnd.openxmlformats-officedocument.presentationml.notesSlide+xml"/>
  <Override PartName="/ppt/charts/chart4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1.xml" ContentType="application/vnd.openxmlformats-officedocument.presentationml.notesSlide+xml"/>
  <Override PartName="/ppt/charts/chart46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22.xml" ContentType="application/vnd.openxmlformats-officedocument.presentationml.notesSlide+xml"/>
  <Override PartName="/ppt/charts/chart47.xml" ContentType="application/vnd.openxmlformats-officedocument.drawingml.chart+xml"/>
  <Override PartName="/ppt/theme/themeOverride10.xml" ContentType="application/vnd.openxmlformats-officedocument.themeOverride+xml"/>
  <Override PartName="/ppt/charts/chart48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23.xml" ContentType="application/vnd.openxmlformats-officedocument.presentationml.notesSlide+xml"/>
  <Override PartName="/ppt/charts/chart49.xml" ContentType="application/vnd.openxmlformats-officedocument.drawingml.chart+xml"/>
  <Override PartName="/ppt/theme/themeOverride11.xml" ContentType="application/vnd.openxmlformats-officedocument.themeOverride+xml"/>
  <Override PartName="/ppt/charts/chart50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5" r:id="rId2"/>
    <p:sldMasterId id="2147483793" r:id="rId3"/>
    <p:sldMasterId id="2147483953" r:id="rId4"/>
    <p:sldMasterId id="2147483983" r:id="rId5"/>
  </p:sldMasterIdLst>
  <p:notesMasterIdLst>
    <p:notesMasterId r:id="rId60"/>
  </p:notesMasterIdLst>
  <p:handoutMasterIdLst>
    <p:handoutMasterId r:id="rId61"/>
  </p:handoutMasterIdLst>
  <p:sldIdLst>
    <p:sldId id="258" r:id="rId6"/>
    <p:sldId id="2218" r:id="rId7"/>
    <p:sldId id="590" r:id="rId8"/>
    <p:sldId id="2201" r:id="rId9"/>
    <p:sldId id="2217" r:id="rId10"/>
    <p:sldId id="2211" r:id="rId11"/>
    <p:sldId id="2282" r:id="rId12"/>
    <p:sldId id="2284" r:id="rId13"/>
    <p:sldId id="2286" r:id="rId14"/>
    <p:sldId id="2304" r:id="rId15"/>
    <p:sldId id="578" r:id="rId16"/>
    <p:sldId id="2285" r:id="rId17"/>
    <p:sldId id="2299" r:id="rId18"/>
    <p:sldId id="2291" r:id="rId19"/>
    <p:sldId id="2309" r:id="rId20"/>
    <p:sldId id="2290" r:id="rId21"/>
    <p:sldId id="2221" r:id="rId22"/>
    <p:sldId id="436" r:id="rId23"/>
    <p:sldId id="2294" r:id="rId24"/>
    <p:sldId id="2296" r:id="rId25"/>
    <p:sldId id="2297" r:id="rId26"/>
    <p:sldId id="2280" r:id="rId27"/>
    <p:sldId id="606" r:id="rId28"/>
    <p:sldId id="2203" r:id="rId29"/>
    <p:sldId id="572" r:id="rId30"/>
    <p:sldId id="485" r:id="rId31"/>
    <p:sldId id="2295" r:id="rId32"/>
    <p:sldId id="2208" r:id="rId33"/>
    <p:sldId id="2165" r:id="rId34"/>
    <p:sldId id="997" r:id="rId35"/>
    <p:sldId id="2281" r:id="rId36"/>
    <p:sldId id="2123" r:id="rId37"/>
    <p:sldId id="2293" r:id="rId38"/>
    <p:sldId id="501" r:id="rId39"/>
    <p:sldId id="1860" r:id="rId40"/>
    <p:sldId id="499" r:id="rId41"/>
    <p:sldId id="998" r:id="rId42"/>
    <p:sldId id="2279" r:id="rId43"/>
    <p:sldId id="2125" r:id="rId44"/>
    <p:sldId id="2143" r:id="rId45"/>
    <p:sldId id="2265" r:id="rId46"/>
    <p:sldId id="2184" r:id="rId47"/>
    <p:sldId id="1090" r:id="rId48"/>
    <p:sldId id="2275" r:id="rId49"/>
    <p:sldId id="2171" r:id="rId50"/>
    <p:sldId id="2172" r:id="rId51"/>
    <p:sldId id="643" r:id="rId52"/>
    <p:sldId id="487" r:id="rId53"/>
    <p:sldId id="2183" r:id="rId54"/>
    <p:sldId id="839" r:id="rId55"/>
    <p:sldId id="2276" r:id="rId56"/>
    <p:sldId id="2222" r:id="rId57"/>
    <p:sldId id="577" r:id="rId58"/>
    <p:sldId id="268" r:id="rId59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10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408" userDrawn="1">
          <p15:clr>
            <a:srgbClr val="A4A3A4"/>
          </p15:clr>
        </p15:guide>
        <p15:guide id="7" orient="horz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3E"/>
    <a:srgbClr val="0A0AFF"/>
    <a:srgbClr val="0505FF"/>
    <a:srgbClr val="70ACAC"/>
    <a:srgbClr val="828282"/>
    <a:srgbClr val="3D3DFF"/>
    <a:srgbClr val="8AB7FF"/>
    <a:srgbClr val="4B7952"/>
    <a:srgbClr val="0000FF"/>
    <a:srgbClr val="B94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1" autoAdjust="0"/>
    <p:restoredTop sz="97264" autoAdjust="0"/>
  </p:normalViewPr>
  <p:slideViewPr>
    <p:cSldViewPr snapToGrid="0" showGuides="1">
      <p:cViewPr varScale="1">
        <p:scale>
          <a:sx n="114" d="100"/>
          <a:sy n="114" d="100"/>
        </p:scale>
        <p:origin x="2448" y="138"/>
      </p:cViewPr>
      <p:guideLst>
        <p:guide orient="horz" pos="912"/>
        <p:guide pos="3840"/>
        <p:guide orient="horz" pos="4104"/>
        <p:guide pos="264"/>
        <p:guide pos="2880"/>
        <p:guide orient="horz" pos="408"/>
        <p:guide orient="horz" pos="40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5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6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7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8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9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10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1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>
                <a:solidFill>
                  <a:schemeClr val="tx1"/>
                </a:solidFill>
              </a:rPr>
              <a:t>NRF’s Historical Holiday Sales/2022 Forecast</a:t>
            </a:r>
          </a:p>
          <a:p>
            <a:pPr>
              <a:defRPr/>
            </a:pPr>
            <a:r>
              <a:rPr lang="en-US" b="0" dirty="0">
                <a:solidFill>
                  <a:schemeClr val="tx1"/>
                </a:solidFill>
              </a:rPr>
              <a:t> In</a:t>
            </a:r>
            <a:r>
              <a:rPr lang="en-US" b="0" baseline="0" dirty="0">
                <a:solidFill>
                  <a:schemeClr val="tx1"/>
                </a:solidFill>
              </a:rPr>
              <a:t> Billions</a:t>
            </a:r>
            <a:endParaRPr lang="en-US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253958456380257"/>
          <c:y val="3.72292961141995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647644291988262E-2"/>
          <c:y val="0.15469114536857784"/>
          <c:w val="0.90073157587276886"/>
          <c:h val="0.693430328841193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36525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25"/>
            <c:spPr>
              <a:solidFill>
                <a:schemeClr val="accent2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Pt>
            <c:idx val="0"/>
            <c:marker>
              <c:symbol val="circle"/>
              <c:size val="25"/>
              <c:spPr>
                <a:solidFill>
                  <a:schemeClr val="accent2"/>
                </a:solidFill>
                <a:ln w="952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4B8-49B7-BA12-796DF9E23C08}"/>
              </c:ext>
            </c:extLst>
          </c:dPt>
          <c:dLbls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$942.6-</a:t>
                    </a:r>
                    <a:fld id="{C40D99A0-4DB1-47D7-ACF9-44D4FBD959BD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974-41A3-9F18-173B4DE40CC0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Sheet1!$B$2:$B$12</c:f>
              <c:numCache>
                <c:formatCode>"$"#,##0.00_);[Red]\("$"#,##0.00\)</c:formatCode>
                <c:ptCount val="11"/>
                <c:pt idx="0">
                  <c:v>567.6</c:v>
                </c:pt>
                <c:pt idx="1">
                  <c:v>583.29999999999995</c:v>
                </c:pt>
                <c:pt idx="2">
                  <c:v>611.20000000000005</c:v>
                </c:pt>
                <c:pt idx="3">
                  <c:v>628.1</c:v>
                </c:pt>
                <c:pt idx="4">
                  <c:v>646.70000000000005</c:v>
                </c:pt>
                <c:pt idx="5">
                  <c:v>678.8</c:v>
                </c:pt>
                <c:pt idx="6">
                  <c:v>691.8</c:v>
                </c:pt>
                <c:pt idx="7">
                  <c:v>716.7</c:v>
                </c:pt>
                <c:pt idx="8">
                  <c:v>783.4</c:v>
                </c:pt>
                <c:pt idx="9">
                  <c:v>889.3</c:v>
                </c:pt>
                <c:pt idx="10">
                  <c:v>960.4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B8-49B7-BA12-796DF9E23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6005568"/>
        <c:axId val="386001256"/>
      </c:lineChart>
      <c:catAx>
        <c:axId val="386005568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001256"/>
        <c:crosses val="autoZero"/>
        <c:auto val="1"/>
        <c:lblAlgn val="ctr"/>
        <c:lblOffset val="100"/>
        <c:tickLblSkip val="1"/>
        <c:noMultiLvlLbl val="1"/>
      </c:catAx>
      <c:valAx>
        <c:axId val="386001256"/>
        <c:scaling>
          <c:orientation val="minMax"/>
          <c:min val="400"/>
        </c:scaling>
        <c:delete val="0"/>
        <c:axPos val="l"/>
        <c:numFmt formatCode="&quot;$&quot;#,##0_);[Red]\(&quot;$&quot;#,##0\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00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Planned Per Person</a:t>
            </a:r>
            <a:r>
              <a:rPr lang="en-US" b="0" baseline="0" dirty="0"/>
              <a:t> </a:t>
            </a:r>
            <a:r>
              <a:rPr lang="en-US" b="0" dirty="0"/>
              <a:t>Spending</a:t>
            </a:r>
            <a:r>
              <a:rPr lang="en-US" b="0" baseline="0" dirty="0"/>
              <a:t> on Gifts</a:t>
            </a:r>
            <a:endParaRPr lang="en-US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452489787893319"/>
          <c:y val="0.10287879951211136"/>
          <c:w val="0.76079463632285937"/>
          <c:h val="0.868669855851272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6"/>
              <c:layout>
                <c:manualLayout>
                  <c:x val="-3.4123393749165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FB-4E54-B1C5-7129607D93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Children</c:v>
                </c:pt>
                <c:pt idx="1">
                  <c:v>Partner/Spouse</c:v>
                </c:pt>
                <c:pt idx="2">
                  <c:v>Self</c:v>
                </c:pt>
                <c:pt idx="3">
                  <c:v>Other Relatives</c:v>
                </c:pt>
                <c:pt idx="4">
                  <c:v>Parents/Grandparents</c:v>
                </c:pt>
                <c:pt idx="5">
                  <c:v>Friends</c:v>
                </c:pt>
                <c:pt idx="6">
                  <c:v>Co-workers</c:v>
                </c:pt>
              </c:strCache>
            </c:strRef>
          </c:cat>
          <c:val>
            <c:numRef>
              <c:f>Sheet1!$B$2:$B$8</c:f>
              <c:numCache>
                <c:formatCode>"$"#,##0_);[Red]\("$"#,##0\)</c:formatCode>
                <c:ptCount val="7"/>
                <c:pt idx="0">
                  <c:v>356</c:v>
                </c:pt>
                <c:pt idx="1">
                  <c:v>193</c:v>
                </c:pt>
                <c:pt idx="2">
                  <c:v>183</c:v>
                </c:pt>
                <c:pt idx="3">
                  <c:v>117</c:v>
                </c:pt>
                <c:pt idx="4">
                  <c:v>108</c:v>
                </c:pt>
                <c:pt idx="5">
                  <c:v>49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35-A44E-9EDF-4E95B2ADD1E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2"/>
        <c:axId val="734174000"/>
        <c:axId val="734166944"/>
      </c:barChart>
      <c:catAx>
        <c:axId val="734174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166944"/>
        <c:crosses val="autoZero"/>
        <c:auto val="1"/>
        <c:lblAlgn val="ctr"/>
        <c:lblOffset val="0"/>
        <c:noMultiLvlLbl val="0"/>
      </c:catAx>
      <c:valAx>
        <c:axId val="734166944"/>
        <c:scaling>
          <c:orientation val="minMax"/>
          <c:min val="0"/>
        </c:scaling>
        <c:delete val="1"/>
        <c:axPos val="t"/>
        <c:numFmt formatCode="&quot;$&quot;#,##0_);[Red]\(&quot;$&quot;#,##0\)" sourceLinked="1"/>
        <c:majorTickMark val="out"/>
        <c:minorTickMark val="none"/>
        <c:tickLblPos val="nextTo"/>
        <c:crossAx val="73417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159624413145546E-3"/>
          <c:y val="0.24617215407251797"/>
          <c:w val="0.96478873239436624"/>
          <c:h val="0.63150016881119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4">
                    <a:lumMod val="7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Thanksgiving Day</c:v>
                </c:pt>
                <c:pt idx="1">
                  <c:v>Black Friday</c:v>
                </c:pt>
                <c:pt idx="2">
                  <c:v>Small Business Saturday</c:v>
                </c:pt>
                <c:pt idx="3">
                  <c:v>Cyber Sunday</c:v>
                </c:pt>
                <c:pt idx="4">
                  <c:v>Cyber Monday</c:v>
                </c:pt>
              </c:strCache>
            </c:strRef>
          </c:cat>
          <c:val>
            <c:numRef>
              <c:f>Sheet1!$B$2:$B$6</c:f>
              <c:numCache>
                <c:formatCode>"$"#,##0.0</c:formatCode>
                <c:ptCount val="5"/>
                <c:pt idx="0">
                  <c:v>5.5</c:v>
                </c:pt>
                <c:pt idx="1">
                  <c:v>9.8000000000000007</c:v>
                </c:pt>
                <c:pt idx="2">
                  <c:v>5.0999999999999996</c:v>
                </c:pt>
                <c:pt idx="3">
                  <c:v>5</c:v>
                </c:pt>
                <c:pt idx="4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50-4F7D-B16F-061A4326E7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9"/>
        <c:overlap val="-27"/>
        <c:axId val="734170864"/>
        <c:axId val="734175568"/>
      </c:barChart>
      <c:catAx>
        <c:axId val="73417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175568"/>
        <c:crosses val="autoZero"/>
        <c:auto val="1"/>
        <c:lblAlgn val="ctr"/>
        <c:lblOffset val="0"/>
        <c:noMultiLvlLbl val="0"/>
      </c:catAx>
      <c:valAx>
        <c:axId val="734175568"/>
        <c:scaling>
          <c:orientation val="minMax"/>
        </c:scaling>
        <c:delete val="1"/>
        <c:axPos val="l"/>
        <c:numFmt formatCode="&quot;$&quot;#,##0.0" sourceLinked="1"/>
        <c:majorTickMark val="none"/>
        <c:minorTickMark val="none"/>
        <c:tickLblPos val="nextTo"/>
        <c:crossAx val="734170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baseline="0" dirty="0"/>
              <a:t>Wait until Black Friday or Cyber Monday to start thinking about holiday shopping for these items:</a:t>
            </a:r>
            <a:endParaRPr lang="en-US" b="1" dirty="0"/>
          </a:p>
        </c:rich>
      </c:tx>
      <c:layout>
        <c:manualLayout>
          <c:xMode val="edge"/>
          <c:yMode val="edge"/>
          <c:x val="5.9824276510845063E-2"/>
          <c:y val="1.8105401132392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452489787893319"/>
          <c:y val="0.10029231363605537"/>
          <c:w val="0.70008105497516038"/>
          <c:h val="0.871256341727328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Phones or Tablets</c:v>
                </c:pt>
                <c:pt idx="1">
                  <c:v>Laptops</c:v>
                </c:pt>
                <c:pt idx="2">
                  <c:v>Gaming consoles, games, etc.</c:v>
                </c:pt>
                <c:pt idx="3">
                  <c:v>Televisions</c:v>
                </c:pt>
                <c:pt idx="4">
                  <c:v>Apparel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0.52</c:v>
                </c:pt>
                <c:pt idx="1">
                  <c:v>0.5</c:v>
                </c:pt>
                <c:pt idx="2">
                  <c:v>0.46</c:v>
                </c:pt>
                <c:pt idx="3">
                  <c:v>0.45</c:v>
                </c:pt>
                <c:pt idx="4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83-4BDE-BE84-4D82949F28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2"/>
        <c:axId val="734174000"/>
        <c:axId val="734166944"/>
      </c:barChart>
      <c:catAx>
        <c:axId val="734174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166944"/>
        <c:crosses val="autoZero"/>
        <c:auto val="1"/>
        <c:lblAlgn val="ctr"/>
        <c:lblOffset val="0"/>
        <c:noMultiLvlLbl val="0"/>
      </c:catAx>
      <c:valAx>
        <c:axId val="7341669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73417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11267605633804E-3"/>
          <c:y val="0.15012032230884306"/>
          <c:w val="0.98943661971830987"/>
          <c:h val="0.709024403378113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50000"/>
                    <a:shade val="30000"/>
                    <a:satMod val="115000"/>
                  </a:schemeClr>
                </a:gs>
                <a:gs pos="50000">
                  <a:schemeClr val="accent2">
                    <a:lumMod val="50000"/>
                    <a:shade val="67500"/>
                    <a:satMod val="115000"/>
                  </a:schemeClr>
                </a:gs>
                <a:gs pos="100000">
                  <a:schemeClr val="accent2">
                    <a:lumMod val="5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3"/>
            <c:invertIfNegative val="0"/>
            <c:bubble3D val="0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08E-4590-A6B1-ED2F0ADA6F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numCache>
            </c:numRef>
          </c:cat>
          <c:val>
            <c:numRef>
              <c:f>Sheet1!$B$2:$B$15</c:f>
              <c:numCache>
                <c:formatCode>0%</c:formatCode>
                <c:ptCount val="14"/>
                <c:pt idx="0">
                  <c:v>0.65</c:v>
                </c:pt>
                <c:pt idx="1">
                  <c:v>0.62</c:v>
                </c:pt>
                <c:pt idx="2">
                  <c:v>0.62</c:v>
                </c:pt>
                <c:pt idx="3">
                  <c:v>0.52</c:v>
                </c:pt>
                <c:pt idx="4">
                  <c:v>0.51</c:v>
                </c:pt>
                <c:pt idx="5">
                  <c:v>0.41</c:v>
                </c:pt>
                <c:pt idx="6">
                  <c:v>0.34</c:v>
                </c:pt>
                <c:pt idx="7">
                  <c:v>0.32</c:v>
                </c:pt>
                <c:pt idx="8">
                  <c:v>0.27</c:v>
                </c:pt>
                <c:pt idx="9">
                  <c:v>0.27</c:v>
                </c:pt>
                <c:pt idx="10">
                  <c:v>0.28000000000000003</c:v>
                </c:pt>
                <c:pt idx="11">
                  <c:v>0.41</c:v>
                </c:pt>
                <c:pt idx="12">
                  <c:v>0.37</c:v>
                </c:pt>
                <c:pt idx="1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50-4F7D-B16F-061A4326E7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734170864"/>
        <c:axId val="734175568"/>
      </c:barChart>
      <c:catAx>
        <c:axId val="73417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175568"/>
        <c:crosses val="autoZero"/>
        <c:auto val="1"/>
        <c:lblAlgn val="ctr"/>
        <c:lblOffset val="0"/>
        <c:noMultiLvlLbl val="0"/>
      </c:catAx>
      <c:valAx>
        <c:axId val="7341755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34170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10495892782836"/>
          <c:y val="2.0058503459272113E-3"/>
          <c:w val="0.73170779404049191"/>
          <c:h val="0.997994149654072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Look for coupons and discounts</c:v>
                </c:pt>
                <c:pt idx="1">
                  <c:v>Purchase fewer items overall</c:v>
                </c:pt>
                <c:pt idx="2">
                  <c:v>Shop with retailers who seem to manage prices better</c:v>
                </c:pt>
                <c:pt idx="3">
                  <c:v>Buy cheaper brands</c:v>
                </c:pt>
                <c:pt idx="4">
                  <c:v>Buy early or stock up before prices rise further </c:v>
                </c:pt>
                <c:pt idx="5">
                  <c:v>Use financing or buy now, pay later options</c:v>
                </c:pt>
                <c:pt idx="6">
                  <c:v>Rely on Black Friday and/or Cyber Monday deals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</c:v>
                </c:pt>
                <c:pt idx="1">
                  <c:v>0.55000000000000004</c:v>
                </c:pt>
                <c:pt idx="2">
                  <c:v>0.52</c:v>
                </c:pt>
                <c:pt idx="3">
                  <c:v>0.47</c:v>
                </c:pt>
                <c:pt idx="4">
                  <c:v>0.4</c:v>
                </c:pt>
                <c:pt idx="5">
                  <c:v>0.18</c:v>
                </c:pt>
                <c:pt idx="6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41-46ED-BFD6-1C6F37B531A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2"/>
        <c:axId val="734174000"/>
        <c:axId val="734166944"/>
      </c:barChart>
      <c:catAx>
        <c:axId val="734174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166944"/>
        <c:crosses val="autoZero"/>
        <c:auto val="1"/>
        <c:lblAlgn val="ctr"/>
        <c:lblOffset val="0"/>
        <c:noMultiLvlLbl val="0"/>
      </c:catAx>
      <c:valAx>
        <c:axId val="7341669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73417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52489787893319"/>
          <c:y val="0.10287879951211136"/>
          <c:w val="0.76079463632285937"/>
          <c:h val="0.868669855851272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Deals/Promotions</c:v>
                </c:pt>
                <c:pt idx="1">
                  <c:v>Free shipping</c:v>
                </c:pt>
                <c:pt idx="2">
                  <c:v>Product availability</c:v>
                </c:pt>
                <c:pt idx="3">
                  <c:v>Other</c:v>
                </c:pt>
                <c:pt idx="4">
                  <c:v>Buy now, pay later options</c:v>
                </c:pt>
                <c:pt idx="5">
                  <c:v>Expedited shipping</c:v>
                </c:pt>
                <c:pt idx="6">
                  <c:v>Curbside pickup 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0.34</c:v>
                </c:pt>
                <c:pt idx="1">
                  <c:v>0.21</c:v>
                </c:pt>
                <c:pt idx="2">
                  <c:v>0.19</c:v>
                </c:pt>
                <c:pt idx="3">
                  <c:v>0.15</c:v>
                </c:pt>
                <c:pt idx="4">
                  <c:v>0.04</c:v>
                </c:pt>
                <c:pt idx="5">
                  <c:v>0.04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41-46ED-BFD6-1C6F37B531A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2"/>
        <c:axId val="734174000"/>
        <c:axId val="734166944"/>
      </c:barChart>
      <c:catAx>
        <c:axId val="7341740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166944"/>
        <c:crosses val="autoZero"/>
        <c:auto val="1"/>
        <c:lblAlgn val="ctr"/>
        <c:lblOffset val="0"/>
        <c:noMultiLvlLbl val="0"/>
      </c:catAx>
      <c:valAx>
        <c:axId val="734166944"/>
        <c:scaling>
          <c:orientation val="minMax"/>
          <c:max val="0.36000000000000004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73417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833209848381598E-2"/>
          <c:y val="2.541162158160332E-2"/>
          <c:w val="0.9763335803032368"/>
          <c:h val="0.813648108401575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Influenced by Media</c:v>
                </c:pt>
              </c:strCache>
            </c:strRef>
          </c:tx>
          <c:spPr>
            <a:ln w="3492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5"/>
            <c:spPr>
              <a:solidFill>
                <a:schemeClr val="accent1"/>
              </a:solidFill>
              <a:ln w="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 Purchase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0.95699999999999996</c:v>
                </c:pt>
                <c:pt idx="1">
                  <c:v>0.93400000000000005</c:v>
                </c:pt>
                <c:pt idx="2">
                  <c:v>0.90700000000000003</c:v>
                </c:pt>
                <c:pt idx="3">
                  <c:v>0.91</c:v>
                </c:pt>
                <c:pt idx="4">
                  <c:v>0.88400000000000001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E5-DB47-A7F1-B4DB7D53AE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NOT Influenced by Media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26"/>
            <c:spPr>
              <a:solidFill>
                <a:srgbClr val="FF0909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 Purchase</c:v>
                </c:pt>
              </c:strCache>
            </c:strRef>
          </c:cat>
          <c:val>
            <c:numRef>
              <c:f>Sheet1!$C$2:$C$6</c:f>
            </c:numRef>
          </c:val>
          <c:smooth val="0"/>
          <c:extLst>
            <c:ext xmlns:c16="http://schemas.microsoft.com/office/drawing/2014/chart" uri="{C3380CC4-5D6E-409C-BE32-E72D297353CC}">
              <c16:uniqueId val="{00000001-D7E5-DB47-A7F1-B4DB7D53A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564048"/>
        <c:axId val="217564832"/>
      </c:lineChart>
      <c:catAx>
        <c:axId val="217564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7564832"/>
        <c:crosses val="autoZero"/>
        <c:auto val="1"/>
        <c:lblAlgn val="ctr"/>
        <c:lblOffset val="100"/>
        <c:noMultiLvlLbl val="0"/>
      </c:catAx>
      <c:valAx>
        <c:axId val="217564832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21756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712401144336702"/>
          <c:w val="1"/>
          <c:h val="0.568303430540914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 (Broadcast &amp; Cable)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0.48499999999999999</c:v>
                </c:pt>
                <c:pt idx="1">
                  <c:v>0.439</c:v>
                </c:pt>
                <c:pt idx="2">
                  <c:v>0.41499999999999998</c:v>
                </c:pt>
                <c:pt idx="3">
                  <c:v>0.41299999999999998</c:v>
                </c:pt>
                <c:pt idx="4">
                  <c:v>0.39900000000000002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14-3C4B-A511-3AFA474729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909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5.2999999999999999E-2</c:v>
                </c:pt>
                <c:pt idx="1">
                  <c:v>5.8999999999999997E-2</c:v>
                </c:pt>
                <c:pt idx="2">
                  <c:v>5.3999999999999999E-2</c:v>
                </c:pt>
                <c:pt idx="3">
                  <c:v>0.06</c:v>
                </c:pt>
                <c:pt idx="4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14-3C4B-A511-3AFA474729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AE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4.2000000000000003E-2</c:v>
                </c:pt>
                <c:pt idx="1">
                  <c:v>4.1000000000000002E-2</c:v>
                </c:pt>
                <c:pt idx="2">
                  <c:v>0.04</c:v>
                </c:pt>
                <c:pt idx="3">
                  <c:v>3.7999999999999999E-2</c:v>
                </c:pt>
                <c:pt idx="4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14-3C4B-A511-3AFA4747299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3.7999999999999999E-2</c:v>
                </c:pt>
                <c:pt idx="1">
                  <c:v>3.6999999999999998E-2</c:v>
                </c:pt>
                <c:pt idx="2">
                  <c:v>3.5999999999999997E-2</c:v>
                </c:pt>
                <c:pt idx="3">
                  <c:v>3.7999999999999999E-2</c:v>
                </c:pt>
                <c:pt idx="4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14-3C4B-A511-3AFA4747299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E3B90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3.5000000000000003E-2</c:v>
                </c:pt>
                <c:pt idx="1">
                  <c:v>3.3000000000000002E-2</c:v>
                </c:pt>
                <c:pt idx="2">
                  <c:v>3.3000000000000002E-2</c:v>
                </c:pt>
                <c:pt idx="3">
                  <c:v>3.1E-2</c:v>
                </c:pt>
                <c:pt idx="4">
                  <c:v>3.1099999999999999E-2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14-3C4B-A511-3AFA4747299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A46F04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0.03</c:v>
                </c:pt>
                <c:pt idx="1">
                  <c:v>3.4000000000000002E-2</c:v>
                </c:pt>
                <c:pt idx="2">
                  <c:v>3.3000000000000002E-2</c:v>
                </c:pt>
                <c:pt idx="3">
                  <c:v>3.4000000000000002E-2</c:v>
                </c:pt>
                <c:pt idx="4">
                  <c:v>3.3000000000000002E-2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14-3C4B-A511-3AFA4747299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Streaming TV shows online</c:v>
                </c:pt>
              </c:strCache>
            </c:strRef>
          </c:tx>
          <c:spPr>
            <a:solidFill>
              <a:srgbClr val="F6AD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Sheet1!$H$2:$H$6</c:f>
              <c:numCache>
                <c:formatCode>0%</c:formatCode>
                <c:ptCount val="5"/>
                <c:pt idx="0">
                  <c:v>2.8000000000000001E-2</c:v>
                </c:pt>
                <c:pt idx="1">
                  <c:v>0.03</c:v>
                </c:pt>
                <c:pt idx="2">
                  <c:v>2.9000000000000001E-2</c:v>
                </c:pt>
                <c:pt idx="3">
                  <c:v>2.9000000000000001E-2</c:v>
                </c:pt>
                <c:pt idx="4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14-3C4B-A511-3AFA47472990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Newspaper (print only)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Sheet1!$I$2:$I$6</c:f>
              <c:numCache>
                <c:formatCode>0%</c:formatCode>
                <c:ptCount val="5"/>
                <c:pt idx="0">
                  <c:v>2.8000000000000001E-2</c:v>
                </c:pt>
                <c:pt idx="1">
                  <c:v>2.9000000000000001E-2</c:v>
                </c:pt>
                <c:pt idx="2">
                  <c:v>2.8000000000000001E-2</c:v>
                </c:pt>
                <c:pt idx="3">
                  <c:v>0.03</c:v>
                </c:pt>
                <c:pt idx="4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E14-3C4B-A511-3AFA47472990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Streaming video other than TV programs/movies</c:v>
                </c:pt>
              </c:strCache>
            </c:strRef>
          </c:tx>
          <c:spPr>
            <a:solidFill>
              <a:srgbClr val="67A1A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14-3C4B-A511-3AFA4747299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14-3C4B-A511-3AFA4747299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14-3C4B-A511-3AFA474729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Sheet1!$J$2:$J$6</c:f>
              <c:numCache>
                <c:formatCode>0%</c:formatCode>
                <c:ptCount val="5"/>
                <c:pt idx="0">
                  <c:v>2.5999999999999999E-2</c:v>
                </c:pt>
                <c:pt idx="1">
                  <c:v>2.8000000000000001E-2</c:v>
                </c:pt>
                <c:pt idx="2">
                  <c:v>2.8000000000000001E-2</c:v>
                </c:pt>
                <c:pt idx="3">
                  <c:v>2.9000000000000001E-2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E14-3C4B-A511-3AFA47472990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Email</c:v>
                </c:pt>
              </c:strCache>
            </c:strRef>
          </c:tx>
          <c:spPr>
            <a:solidFill>
              <a:srgbClr val="84F15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Sheet1!$K$2:$K$6</c:f>
              <c:numCache>
                <c:formatCode>0%</c:formatCode>
                <c:ptCount val="5"/>
                <c:pt idx="0">
                  <c:v>0.02</c:v>
                </c:pt>
                <c:pt idx="1">
                  <c:v>2.1999999999999999E-2</c:v>
                </c:pt>
                <c:pt idx="2">
                  <c:v>2.1999999999999999E-2</c:v>
                </c:pt>
                <c:pt idx="3">
                  <c:v>2.3E-2</c:v>
                </c:pt>
                <c:pt idx="4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A8-EF49-ABF0-89C83AC0A88D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Magazine (print only)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Sheet1!$L$2:$L$6</c:f>
              <c:numCache>
                <c:formatCode>0%</c:formatCode>
                <c:ptCount val="5"/>
                <c:pt idx="0">
                  <c:v>1.9E-2</c:v>
                </c:pt>
                <c:pt idx="1">
                  <c:v>1.7999999999999999E-2</c:v>
                </c:pt>
                <c:pt idx="2">
                  <c:v>1.9E-2</c:v>
                </c:pt>
                <c:pt idx="3">
                  <c:v>1.4E-2</c:v>
                </c:pt>
                <c:pt idx="4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A8-EF49-ABF0-89C83AC0A88D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Ad on a website</c:v>
                </c:pt>
              </c:strCache>
            </c:strRef>
          </c:tx>
          <c:spPr>
            <a:solidFill>
              <a:srgbClr val="6632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Sheet1!$M$2:$M$6</c:f>
              <c:numCache>
                <c:formatCode>0%</c:formatCode>
                <c:ptCount val="5"/>
                <c:pt idx="0">
                  <c:v>1.7999999999999999E-2</c:v>
                </c:pt>
                <c:pt idx="1">
                  <c:v>0.02</c:v>
                </c:pt>
                <c:pt idx="2">
                  <c:v>2.1000000000000001E-2</c:v>
                </c:pt>
                <c:pt idx="3">
                  <c:v>0.02</c:v>
                </c:pt>
                <c:pt idx="4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A8-EF49-ABF0-89C83AC0A88D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Movie theater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
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Sheet1!$N$2:$N$6</c:f>
              <c:numCache>
                <c:formatCode>0%</c:formatCode>
                <c:ptCount val="5"/>
                <c:pt idx="0">
                  <c:v>1.7000000000000001E-2</c:v>
                </c:pt>
                <c:pt idx="1">
                  <c:v>1.4999999999999999E-2</c:v>
                </c:pt>
                <c:pt idx="2">
                  <c:v>1.6E-2</c:v>
                </c:pt>
                <c:pt idx="3">
                  <c:v>1.3999999999999999E-2</c:v>
                </c:pt>
                <c:pt idx="4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90-A14D-A60C-0CD6AE97D1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217565616"/>
        <c:axId val="220259688"/>
      </c:barChart>
      <c:catAx>
        <c:axId val="21756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259688"/>
        <c:crosses val="autoZero"/>
        <c:auto val="1"/>
        <c:lblAlgn val="ctr"/>
        <c:lblOffset val="0"/>
        <c:noMultiLvlLbl val="0"/>
      </c:catAx>
      <c:valAx>
        <c:axId val="2202596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756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559072733357995E-2"/>
          <c:y val="0.79493173396785033"/>
          <c:w val="0.94966240377670907"/>
          <c:h val="0.1913344953569221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All 9 Categories: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369068237089188"/>
          <c:y val="0.11658704858297175"/>
          <c:w val="0.34271619552806959"/>
          <c:h val="0.844545335766566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6 Categories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B16-A540-81BA-1E4F4FC63A74}"/>
              </c:ext>
            </c:extLst>
          </c:dPt>
          <c:dPt>
            <c:idx val="1"/>
            <c:bubble3D val="0"/>
            <c:spPr>
              <a:solidFill>
                <a:srgbClr val="99CC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16-A540-81BA-1E4F4FC63A74}"/>
              </c:ext>
            </c:extLst>
          </c:dPt>
          <c:dLbls>
            <c:dLbl>
              <c:idx val="0"/>
              <c:layout>
                <c:manualLayout>
                  <c:x val="-0.18272141613872167"/>
                  <c:y val="-0.193811288062325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FCABB7D-C89A-4122-BFF3-2CCDE32638BE}" type="CATEGORYNAME"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EA7D4FC5-D34C-4A1E-8E2D-FCDC2B99DE5C}" type="VALUE">
                      <a:rPr 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25172186706872"/>
                      <c:h val="0.141962421711899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B16-A540-81BA-1E4F4FC63A74}"/>
                </c:ext>
              </c:extLst>
            </c:dLbl>
            <c:dLbl>
              <c:idx val="1"/>
              <c:layout>
                <c:manualLayout>
                  <c:x val="0.11067252745044037"/>
                  <c:y val="0.162137374072059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BED724B-A85C-44CE-BFB6-1F00A40E46CC}" type="CATEGORYNAME">
                      <a:rPr lang="en-US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7CE3CEAC-4F1E-4553-B2A7-0B952D768FA9}" type="VALUE">
                      <a:rPr lang="en-US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B16-A540-81BA-1E4F4FC63A7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Broadcast TV</c:v>
                </c:pt>
                <c:pt idx="1">
                  <c:v>Cable TV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0.66300000000000003</c:v>
                </c:pt>
                <c:pt idx="1">
                  <c:v>0.33700000000000002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16-A540-81BA-1E4F4FC63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Daily Time Spent Yesterday</a:t>
            </a:r>
            <a:r>
              <a:rPr lang="en-US" baseline="0" dirty="0"/>
              <a:t> </a:t>
            </a:r>
            <a:r>
              <a:rPr lang="en-US" dirty="0"/>
              <a:t>(Hrs:Mins)</a:t>
            </a:r>
          </a:p>
        </c:rich>
      </c:tx>
      <c:layout>
        <c:manualLayout>
          <c:xMode val="edge"/>
          <c:yMode val="edge"/>
          <c:x val="0.22775927935687232"/>
          <c:y val="6.434162558279152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0575564718850607"/>
          <c:y val="0.1441051710830574"/>
          <c:w val="0.44538951379033331"/>
          <c:h val="0.82402623860064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80ABF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F84E-4F8A-8901-E6FA993810B0}"/>
              </c:ext>
            </c:extLst>
          </c:dPt>
          <c:dPt>
            <c:idx val="1"/>
            <c:invertIfNegative val="0"/>
            <c:bubble3D val="0"/>
            <c:spPr>
              <a:solidFill>
                <a:srgbClr val="3636F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F84E-4F8A-8901-E6FA993810B0}"/>
              </c:ext>
            </c:extLst>
          </c:dPt>
          <c:dPt>
            <c:idx val="2"/>
            <c:invertIfNegative val="0"/>
            <c:bubble3D val="0"/>
            <c:spPr>
              <a:solidFill>
                <a:srgbClr val="787878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F84E-4F8A-8901-E6FA993810B0}"/>
              </c:ext>
            </c:extLst>
          </c:dPt>
          <c:dPt>
            <c:idx val="3"/>
            <c:invertIfNegative val="0"/>
            <c:bubble3D val="0"/>
            <c:spPr>
              <a:solidFill>
                <a:srgbClr val="CCE6B2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F84E-4F8A-8901-E6FA993810B0}"/>
              </c:ext>
            </c:extLst>
          </c:dPt>
          <c:dPt>
            <c:idx val="4"/>
            <c:invertIfNegative val="0"/>
            <c:bubble3D val="0"/>
            <c:spPr>
              <a:solidFill>
                <a:srgbClr val="FF0505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F84E-4F8A-8901-E6FA993810B0}"/>
              </c:ext>
            </c:extLst>
          </c:dPt>
          <c:dPt>
            <c:idx val="5"/>
            <c:invertIfNegative val="0"/>
            <c:bubble3D val="0"/>
            <c:spPr>
              <a:solidFill>
                <a:srgbClr val="F5AD99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F84E-4F8A-8901-E6FA993810B0}"/>
              </c:ext>
            </c:extLst>
          </c:dPt>
          <c:dPt>
            <c:idx val="6"/>
            <c:invertIfNegative val="0"/>
            <c:bubble3D val="0"/>
            <c:spPr>
              <a:solidFill>
                <a:srgbClr val="FFA4F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F84E-4F8A-8901-E6FA993810B0}"/>
              </c:ext>
            </c:extLst>
          </c:dPt>
          <c:dPt>
            <c:idx val="7"/>
            <c:invertIfNegative val="0"/>
            <c:bubble3D val="0"/>
            <c:spPr>
              <a:solidFill>
                <a:srgbClr val="84F058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F84E-4F8A-8901-E6FA993810B0}"/>
              </c:ext>
            </c:extLst>
          </c:dPt>
          <c:dPt>
            <c:idx val="8"/>
            <c:invertIfNegative val="0"/>
            <c:bubble3D val="0"/>
            <c:spPr>
              <a:solidFill>
                <a:srgbClr val="909C5E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F84E-4F8A-8901-E6FA993810B0}"/>
              </c:ext>
            </c:extLst>
          </c:dPt>
          <c:dPt>
            <c:idx val="9"/>
            <c:invertIfNegative val="0"/>
            <c:bubble3D val="0"/>
            <c:spPr>
              <a:solidFill>
                <a:srgbClr val="67A1A1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F84E-4F8A-8901-E6FA993810B0}"/>
              </c:ext>
            </c:extLst>
          </c:dPt>
          <c:dPt>
            <c:idx val="10"/>
            <c:invertIfNegative val="0"/>
            <c:bubble3D val="0"/>
            <c:spPr>
              <a:solidFill>
                <a:srgbClr val="059005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F84E-4F8A-8901-E6FA993810B0}"/>
              </c:ext>
            </c:extLst>
          </c:dPt>
          <c:dPt>
            <c:idx val="11"/>
            <c:invertIfNegative val="0"/>
            <c:bubble3D val="0"/>
            <c:spPr>
              <a:solidFill>
                <a:srgbClr val="8A0000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F84E-4F8A-8901-E6FA993810B0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9-F84E-4F8A-8901-E6FA993810B0}"/>
              </c:ext>
            </c:extLst>
          </c:dPt>
          <c:dPt>
            <c:idx val="13"/>
            <c:invertIfNegative val="0"/>
            <c:bubble3D val="0"/>
            <c:spPr>
              <a:solidFill>
                <a:srgbClr val="FF730A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B-F84E-4F8A-8901-E6FA993810B0}"/>
              </c:ext>
            </c:extLst>
          </c:dPt>
          <c:dPt>
            <c:idx val="14"/>
            <c:invertIfNegative val="0"/>
            <c:bubble3D val="0"/>
            <c:spPr>
              <a:solidFill>
                <a:srgbClr val="05A4D9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D-F84E-4F8A-8901-E6FA993810B0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05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F-F84E-4F8A-8901-E6FA993810B0}"/>
              </c:ext>
            </c:extLst>
          </c:dPt>
          <c:dPt>
            <c:idx val="16"/>
            <c:invertIfNegative val="0"/>
            <c:bubble3D val="0"/>
            <c:spPr>
              <a:solidFill>
                <a:srgbClr val="430086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1-F84E-4F8A-8901-E6FA993810B0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3-F84E-4F8A-8901-E6FA993810B0}"/>
              </c:ext>
            </c:extLst>
          </c:dPt>
          <c:dPt>
            <c:idx val="18"/>
            <c:invertIfNegative val="0"/>
            <c:bubble3D val="0"/>
            <c:spPr>
              <a:solidFill>
                <a:srgbClr val="B539B8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5-F84E-4F8A-8901-E6FA993810B0}"/>
              </c:ext>
            </c:extLst>
          </c:dPt>
          <c:dPt>
            <c:idx val="19"/>
            <c:invertIfNegative val="0"/>
            <c:bubble3D val="0"/>
            <c:spPr>
              <a:solidFill>
                <a:srgbClr val="B25E3C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7-F84E-4F8A-8901-E6FA993810B0}"/>
              </c:ext>
            </c:extLst>
          </c:dPt>
          <c:dPt>
            <c:idx val="20"/>
            <c:invertIfNegative val="0"/>
            <c:bubble3D val="0"/>
            <c:spPr>
              <a:solidFill>
                <a:srgbClr val="B8B400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9-F84E-4F8A-8901-E6FA993810B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Television (Broadcast/Cable)</c:v>
                </c:pt>
                <c:pt idx="1">
                  <c:v>Broadcast TV</c:v>
                </c:pt>
                <c:pt idx="2">
                  <c:v>Cable TV</c:v>
                </c:pt>
                <c:pt idx="3">
                  <c:v>Streaming Progs. on TV With Ads</c:v>
                </c:pt>
                <c:pt idx="4">
                  <c:v>Social Media</c:v>
                </c:pt>
                <c:pt idx="5">
                  <c:v>Streaming Progs. on Digital Media With Ads</c:v>
                </c:pt>
                <c:pt idx="6">
                  <c:v>Radio</c:v>
                </c:pt>
                <c:pt idx="7">
                  <c:v>Email</c:v>
                </c:pt>
                <c:pt idx="8">
                  <c:v>Streaming Progs. on TV No Ads</c:v>
                </c:pt>
                <c:pt idx="9">
                  <c:v>Streaming Video Other Than TV on Digital</c:v>
                </c:pt>
                <c:pt idx="10">
                  <c:v>Search</c:v>
                </c:pt>
                <c:pt idx="11">
                  <c:v>Streaming Programs on Digital Media No Ads</c:v>
                </c:pt>
                <c:pt idx="12">
                  <c:v>Streaming Audio</c:v>
                </c:pt>
                <c:pt idx="13">
                  <c:v>Newspapers</c:v>
                </c:pt>
                <c:pt idx="14">
                  <c:v>Broadcast TV News Websites/Apps</c:v>
                </c:pt>
                <c:pt idx="15">
                  <c:v>Magazines</c:v>
                </c:pt>
                <c:pt idx="16">
                  <c:v>Cable News Channels' Websites/Apps</c:v>
                </c:pt>
                <c:pt idx="17">
                  <c:v>Podcasts</c:v>
                </c:pt>
                <c:pt idx="18">
                  <c:v>Radio Stations Websites/Apps</c:v>
                </c:pt>
                <c:pt idx="19">
                  <c:v>Digital Newspaper</c:v>
                </c:pt>
                <c:pt idx="20">
                  <c:v>Digital Magazine</c:v>
                </c:pt>
              </c:strCache>
            </c:strRef>
          </c:cat>
          <c:val>
            <c:numRef>
              <c:f>Sheet1!$B$2:$B$22</c:f>
              <c:numCache>
                <c:formatCode>h:mm;@</c:formatCode>
                <c:ptCount val="21"/>
                <c:pt idx="0">
                  <c:v>0.24097222222222223</c:v>
                </c:pt>
                <c:pt idx="1">
                  <c:v>0.15694444444444444</c:v>
                </c:pt>
                <c:pt idx="2">
                  <c:v>8.4027777777777771E-2</c:v>
                </c:pt>
                <c:pt idx="3">
                  <c:v>5.6944444444444443E-2</c:v>
                </c:pt>
                <c:pt idx="4">
                  <c:v>4.7222222222222221E-2</c:v>
                </c:pt>
                <c:pt idx="5">
                  <c:v>4.2361111111111106E-2</c:v>
                </c:pt>
                <c:pt idx="6">
                  <c:v>4.027777777777778E-2</c:v>
                </c:pt>
                <c:pt idx="7">
                  <c:v>3.8194444444444441E-2</c:v>
                </c:pt>
                <c:pt idx="8">
                  <c:v>3.8194444444444441E-2</c:v>
                </c:pt>
                <c:pt idx="9">
                  <c:v>3.6111111111111115E-2</c:v>
                </c:pt>
                <c:pt idx="10">
                  <c:v>2.7083333333333334E-2</c:v>
                </c:pt>
                <c:pt idx="11">
                  <c:v>1.5972222222222224E-2</c:v>
                </c:pt>
                <c:pt idx="12">
                  <c:v>1.3888888888888888E-2</c:v>
                </c:pt>
                <c:pt idx="13">
                  <c:v>1.2499999999999999E-2</c:v>
                </c:pt>
                <c:pt idx="14">
                  <c:v>1.2499999999999999E-2</c:v>
                </c:pt>
                <c:pt idx="15">
                  <c:v>9.7222222222222224E-3</c:v>
                </c:pt>
                <c:pt idx="16">
                  <c:v>6.2499999999999995E-3</c:v>
                </c:pt>
                <c:pt idx="17">
                  <c:v>6.2499999999999995E-3</c:v>
                </c:pt>
                <c:pt idx="18">
                  <c:v>6.2499999999999995E-3</c:v>
                </c:pt>
                <c:pt idx="19">
                  <c:v>5.5555555555555558E-3</c:v>
                </c:pt>
                <c:pt idx="20">
                  <c:v>3.472222222222222E-3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F84E-4F8A-8901-E6FA99381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579803544"/>
        <c:axId val="579807856"/>
      </c:barChart>
      <c:catAx>
        <c:axId val="5798035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79807856"/>
        <c:crosses val="autoZero"/>
        <c:auto val="1"/>
        <c:lblAlgn val="ctr"/>
        <c:lblOffset val="100"/>
        <c:noMultiLvlLbl val="0"/>
      </c:catAx>
      <c:valAx>
        <c:axId val="579807856"/>
        <c:scaling>
          <c:orientation val="minMax"/>
        </c:scaling>
        <c:delete val="1"/>
        <c:axPos val="t"/>
        <c:numFmt formatCode="h:mm;@" sourceLinked="1"/>
        <c:majorTickMark val="none"/>
        <c:minorTickMark val="none"/>
        <c:tickLblPos val="none"/>
        <c:crossAx val="579803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366708928333112"/>
          <c:y val="0.1444661500098296"/>
          <c:w val="1"/>
          <c:h val="0.802971432118948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E-commerce Sales</c:v>
                </c:pt>
              </c:strCache>
            </c:strRef>
          </c:tx>
          <c:spPr>
            <a:solidFill>
              <a:srgbClr val="FF0000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D21-4D36-8C96-A533F7BED5F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D21-4D36-8C96-A533F7BED5F8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>
                  <a:lumMod val="60000"/>
                  <a:lumOff val="40000"/>
                </a:srgb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0D21-4D36-8C96-A533F7BED5F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$1.47 </a:t>
                    </a:r>
                  </a:p>
                  <a:p>
                    <a:r>
                      <a:rPr lang="en-US" dirty="0"/>
                      <a:t>Trillion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D21-4D36-8C96-A533F7BED5F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$264</a:t>
                    </a:r>
                  </a:p>
                  <a:p>
                    <a:r>
                      <a:rPr lang="en-US" dirty="0"/>
                      <a:t>Billion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D21-4D36-8C96-A533F7BED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Total Retail Sales</c:v>
                </c:pt>
                <c:pt idx="1">
                  <c:v>E-commerce Sales</c:v>
                </c:pt>
              </c:strCache>
            </c:strRef>
          </c:cat>
          <c:val>
            <c:numRef>
              <c:f>Sheet1!$B$2:$C$2</c:f>
              <c:numCache>
                <c:formatCode>"$"#,##0</c:formatCode>
                <c:ptCount val="2"/>
                <c:pt idx="0">
                  <c:v>1470</c:v>
                </c:pt>
                <c:pt idx="1">
                  <c:v>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21-4D36-8C96-A533F7BED5F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70295176"/>
        <c:axId val="270295568"/>
      </c:barChart>
      <c:catAx>
        <c:axId val="270295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70295568"/>
        <c:crosses val="autoZero"/>
        <c:auto val="1"/>
        <c:lblAlgn val="ctr"/>
        <c:lblOffset val="0"/>
        <c:noMultiLvlLbl val="0"/>
      </c:catAx>
      <c:valAx>
        <c:axId val="270295568"/>
        <c:scaling>
          <c:orientation val="minMax"/>
        </c:scaling>
        <c:delete val="1"/>
        <c:axPos val="t"/>
        <c:numFmt formatCode="&quot;$&quot;#,##0" sourceLinked="1"/>
        <c:majorTickMark val="out"/>
        <c:minorTickMark val="none"/>
        <c:tickLblPos val="nextTo"/>
        <c:crossAx val="270295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% Reached Yesterday</a:t>
            </a:r>
          </a:p>
        </c:rich>
      </c:tx>
      <c:layout>
        <c:manualLayout>
          <c:xMode val="edge"/>
          <c:yMode val="edge"/>
          <c:x val="0.33958995090961597"/>
          <c:y val="6.434162558279152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8936800787441215"/>
          <c:y val="0.13752584041133434"/>
          <c:w val="0.44702783674006885"/>
          <c:h val="0.837102670489232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80ABF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4925-4670-BFBC-6A81D0187FCA}"/>
              </c:ext>
            </c:extLst>
          </c:dPt>
          <c:dPt>
            <c:idx val="1"/>
            <c:invertIfNegative val="0"/>
            <c:bubble3D val="0"/>
            <c:spPr>
              <a:solidFill>
                <a:srgbClr val="3636F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4925-4670-BFBC-6A81D0187FCA}"/>
              </c:ext>
            </c:extLst>
          </c:dPt>
          <c:dPt>
            <c:idx val="2"/>
            <c:invertIfNegative val="0"/>
            <c:bubble3D val="0"/>
            <c:spPr>
              <a:solidFill>
                <a:srgbClr val="84F058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4925-4670-BFBC-6A81D0187FCA}"/>
              </c:ext>
            </c:extLst>
          </c:dPt>
          <c:dPt>
            <c:idx val="3"/>
            <c:invertIfNegative val="0"/>
            <c:bubble3D val="0"/>
            <c:spPr>
              <a:solidFill>
                <a:srgbClr val="787878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4925-4670-BFBC-6A81D0187FCA}"/>
              </c:ext>
            </c:extLst>
          </c:dPt>
          <c:dPt>
            <c:idx val="4"/>
            <c:invertIfNegative val="0"/>
            <c:bubble3D val="0"/>
            <c:spPr>
              <a:solidFill>
                <a:srgbClr val="FF0505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4925-4670-BFBC-6A81D0187FCA}"/>
              </c:ext>
            </c:extLst>
          </c:dPt>
          <c:dPt>
            <c:idx val="5"/>
            <c:invertIfNegative val="0"/>
            <c:bubble3D val="0"/>
            <c:spPr>
              <a:solidFill>
                <a:srgbClr val="059005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4925-4670-BFBC-6A81D0187FCA}"/>
              </c:ext>
            </c:extLst>
          </c:dPt>
          <c:dPt>
            <c:idx val="6"/>
            <c:invertIfNegative val="0"/>
            <c:bubble3D val="0"/>
            <c:spPr>
              <a:solidFill>
                <a:srgbClr val="CCE6B2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4925-4670-BFBC-6A81D0187FCA}"/>
              </c:ext>
            </c:extLst>
          </c:dPt>
          <c:dPt>
            <c:idx val="7"/>
            <c:invertIfNegative val="0"/>
            <c:bubble3D val="0"/>
            <c:spPr>
              <a:solidFill>
                <a:srgbClr val="FFA4F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4925-4670-BFBC-6A81D0187FCA}"/>
              </c:ext>
            </c:extLst>
          </c:dPt>
          <c:dPt>
            <c:idx val="8"/>
            <c:invertIfNegative val="0"/>
            <c:bubble3D val="0"/>
            <c:spPr>
              <a:solidFill>
                <a:srgbClr val="67A1A1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4925-4670-BFBC-6A81D0187FCA}"/>
              </c:ext>
            </c:extLst>
          </c:dPt>
          <c:dPt>
            <c:idx val="9"/>
            <c:invertIfNegative val="0"/>
            <c:bubble3D val="0"/>
            <c:spPr>
              <a:solidFill>
                <a:srgbClr val="909C5E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4925-4670-BFBC-6A81D0187FCA}"/>
              </c:ext>
            </c:extLst>
          </c:dPt>
          <c:dPt>
            <c:idx val="10"/>
            <c:invertIfNegative val="0"/>
            <c:bubble3D val="0"/>
            <c:spPr>
              <a:solidFill>
                <a:srgbClr val="F5AD99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4925-4670-BFBC-6A81D0187FCA}"/>
              </c:ext>
            </c:extLst>
          </c:dPt>
          <c:dPt>
            <c:idx val="11"/>
            <c:invertIfNegative val="0"/>
            <c:bubble3D val="0"/>
            <c:spPr>
              <a:solidFill>
                <a:srgbClr val="05A4D9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4925-4670-BFBC-6A81D0187FCA}"/>
              </c:ext>
            </c:extLst>
          </c:dPt>
          <c:dPt>
            <c:idx val="12"/>
            <c:invertIfNegative val="0"/>
            <c:bubble3D val="0"/>
            <c:spPr>
              <a:solidFill>
                <a:srgbClr val="FF730A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9-4925-4670-BFBC-6A81D0187FCA}"/>
              </c:ext>
            </c:extLst>
          </c:dPt>
          <c:dPt>
            <c:idx val="13"/>
            <c:invertIfNegative val="0"/>
            <c:bubble3D val="0"/>
            <c:spPr>
              <a:solidFill>
                <a:srgbClr val="FF6666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B-4925-4670-BFBC-6A81D0187FCA}"/>
              </c:ext>
            </c:extLst>
          </c:dPt>
          <c:dPt>
            <c:idx val="14"/>
            <c:invertIfNegative val="0"/>
            <c:bubble3D val="0"/>
            <c:spPr>
              <a:solidFill>
                <a:srgbClr val="8A0000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D-4925-4670-BFBC-6A81D0187FCA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05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F-4925-4670-BFBC-6A81D0187FCA}"/>
              </c:ext>
            </c:extLst>
          </c:dPt>
          <c:dPt>
            <c:idx val="16"/>
            <c:invertIfNegative val="0"/>
            <c:bubble3D val="0"/>
            <c:spPr>
              <a:solidFill>
                <a:srgbClr val="B25E3C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1-4925-4670-BFBC-6A81D0187FCA}"/>
              </c:ext>
            </c:extLst>
          </c:dPt>
          <c:dPt>
            <c:idx val="17"/>
            <c:invertIfNegative val="0"/>
            <c:bubble3D val="0"/>
            <c:spPr>
              <a:solidFill>
                <a:srgbClr val="430086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3-4925-4670-BFBC-6A81D0187FCA}"/>
              </c:ext>
            </c:extLst>
          </c:dPt>
          <c:dPt>
            <c:idx val="18"/>
            <c:invertIfNegative val="0"/>
            <c:bubble3D val="0"/>
            <c:spPr>
              <a:solidFill>
                <a:srgbClr val="B539B8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5-4925-4670-BFBC-6A81D0187FCA}"/>
              </c:ext>
            </c:extLst>
          </c:dPt>
          <c:dPt>
            <c:idx val="19"/>
            <c:invertIfNegative val="0"/>
            <c:bubble3D val="0"/>
            <c:spPr>
              <a:solidFill>
                <a:srgbClr val="FFCCCC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7-4925-4670-BFBC-6A81D0187FCA}"/>
              </c:ext>
            </c:extLst>
          </c:dPt>
          <c:dPt>
            <c:idx val="20"/>
            <c:invertIfNegative val="0"/>
            <c:bubble3D val="0"/>
            <c:spPr>
              <a:solidFill>
                <a:srgbClr val="B8B400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9-4925-4670-BFBC-6A81D0187FCA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Sheet1!$A$2:$A$22</c:f>
              <c:strCache>
                <c:ptCount val="21"/>
                <c:pt idx="0">
                  <c:v>Television (Broadcast/Cable)</c:v>
                </c:pt>
                <c:pt idx="1">
                  <c:v>Broadcast TV</c:v>
                </c:pt>
                <c:pt idx="2">
                  <c:v>Email</c:v>
                </c:pt>
                <c:pt idx="3">
                  <c:v>Cable TV</c:v>
                </c:pt>
                <c:pt idx="4">
                  <c:v>Social Media</c:v>
                </c:pt>
                <c:pt idx="5">
                  <c:v>Search</c:v>
                </c:pt>
                <c:pt idx="6">
                  <c:v>Streaming Progs. on TV With Ads</c:v>
                </c:pt>
                <c:pt idx="7">
                  <c:v>Radio</c:v>
                </c:pt>
                <c:pt idx="8">
                  <c:v>Streaming Video Other Than TV on Digital</c:v>
                </c:pt>
                <c:pt idx="9">
                  <c:v>Streaming Progs. on TV No Ads</c:v>
                </c:pt>
                <c:pt idx="10">
                  <c:v>Streaming Progs. on Digital Media With Ads</c:v>
                </c:pt>
                <c:pt idx="11">
                  <c:v>Broadcast TV News Websites/Apps</c:v>
                </c:pt>
                <c:pt idx="12">
                  <c:v>Newspapers</c:v>
                </c:pt>
                <c:pt idx="13">
                  <c:v>Streaming Audio</c:v>
                </c:pt>
                <c:pt idx="14">
                  <c:v>Streaming Programs on Digital Media No Ads</c:v>
                </c:pt>
                <c:pt idx="15">
                  <c:v>Magazines</c:v>
                </c:pt>
                <c:pt idx="16">
                  <c:v>Digital Newspaper</c:v>
                </c:pt>
                <c:pt idx="17">
                  <c:v>Cable News Channels' Websites/Apps</c:v>
                </c:pt>
                <c:pt idx="18">
                  <c:v>Radio Stations Websites/Apps</c:v>
                </c:pt>
                <c:pt idx="19">
                  <c:v>Podcasts</c:v>
                </c:pt>
                <c:pt idx="20">
                  <c:v>Digital Magazine</c:v>
                </c:pt>
              </c:strCache>
            </c:strRef>
          </c:cat>
          <c:val>
            <c:numRef>
              <c:f>Sheet1!$B$2:$B$22</c:f>
              <c:numCache>
                <c:formatCode>0.0%</c:formatCode>
                <c:ptCount val="21"/>
                <c:pt idx="0">
                  <c:v>0.8</c:v>
                </c:pt>
                <c:pt idx="1">
                  <c:v>0.79</c:v>
                </c:pt>
                <c:pt idx="2">
                  <c:v>0.65</c:v>
                </c:pt>
                <c:pt idx="3">
                  <c:v>0.59</c:v>
                </c:pt>
                <c:pt idx="4">
                  <c:v>0.57999999999999996</c:v>
                </c:pt>
                <c:pt idx="5">
                  <c:v>0.57999999999999996</c:v>
                </c:pt>
                <c:pt idx="6" formatCode="0%">
                  <c:v>0.48</c:v>
                </c:pt>
                <c:pt idx="7" formatCode="0%">
                  <c:v>0.47</c:v>
                </c:pt>
                <c:pt idx="8">
                  <c:v>0.41</c:v>
                </c:pt>
                <c:pt idx="9">
                  <c:v>0.4</c:v>
                </c:pt>
                <c:pt idx="10">
                  <c:v>0.35</c:v>
                </c:pt>
                <c:pt idx="11">
                  <c:v>0.27</c:v>
                </c:pt>
                <c:pt idx="12">
                  <c:v>0.26</c:v>
                </c:pt>
                <c:pt idx="13">
                  <c:v>0.23</c:v>
                </c:pt>
                <c:pt idx="14">
                  <c:v>0.23</c:v>
                </c:pt>
                <c:pt idx="15">
                  <c:v>0.22</c:v>
                </c:pt>
                <c:pt idx="16">
                  <c:v>0.19</c:v>
                </c:pt>
                <c:pt idx="17">
                  <c:v>0.18</c:v>
                </c:pt>
                <c:pt idx="18">
                  <c:v>0.16</c:v>
                </c:pt>
                <c:pt idx="19">
                  <c:v>0.15</c:v>
                </c:pt>
                <c:pt idx="20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4925-4670-BFBC-6A81D0187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584619576"/>
        <c:axId val="584608600"/>
      </c:barChart>
      <c:catAx>
        <c:axId val="584619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84608600"/>
        <c:crosses val="autoZero"/>
        <c:auto val="1"/>
        <c:lblAlgn val="ctr"/>
        <c:lblOffset val="100"/>
        <c:noMultiLvlLbl val="0"/>
      </c:catAx>
      <c:valAx>
        <c:axId val="58460860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584619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88171326740342"/>
          <c:y val="1.3871417035521555E-2"/>
          <c:w val="0.80411828673259655"/>
          <c:h val="0.963348543828640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Adults 18+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3D5-42A1-9735-16283CCA7E9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3D5-42A1-9735-16283CCA7E94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39C-4F60-84AF-4C8D29FD34F9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39C-4F60-84AF-4C8D29FD34F9}"/>
              </c:ext>
            </c:extLst>
          </c:dPt>
          <c:dPt>
            <c:idx val="2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D-459D-FD42-ACD2-9B86EC18D12E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39C-4F60-84AF-4C8D29FD34F9}"/>
              </c:ext>
            </c:extLst>
          </c:dPt>
          <c:dPt>
            <c:idx val="3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39C-4F60-84AF-4C8D29FD34F9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Sheet1!$A$2:$A$25</c:f>
              <c:strCache>
                <c:ptCount val="24"/>
                <c:pt idx="0">
                  <c:v>CBS NFL SINGLE - THU</c:v>
                </c:pt>
                <c:pt idx="1">
                  <c:v>FOX NFL-THU</c:v>
                </c:pt>
                <c:pt idx="2">
                  <c:v>FOX+NFLN SAT FOOTBALL</c:v>
                </c:pt>
                <c:pt idx="3">
                  <c:v>FOX NFL SUNDAY-NATIONAL</c:v>
                </c:pt>
                <c:pt idx="4">
                  <c:v>CBS NFL NATIONAL</c:v>
                </c:pt>
                <c:pt idx="5">
                  <c:v>MACYS THANKSGIVING PARADE</c:v>
                </c:pt>
                <c:pt idx="6">
                  <c:v>NBC SUNDAY NIGHT FOOTBALL</c:v>
                </c:pt>
                <c:pt idx="7">
                  <c:v>FOX NFL SUNDAY-REGIONAL</c:v>
                </c:pt>
                <c:pt idx="8">
                  <c:v>SEC CHAMP-CBS: DR PEPPER</c:v>
                </c:pt>
                <c:pt idx="9">
                  <c:v>FOX WORLD SERIES GAME 6</c:v>
                </c:pt>
                <c:pt idx="10">
                  <c:v>NATIONAL DOG SHOW</c:v>
                </c:pt>
                <c:pt idx="11">
                  <c:v>FOX WORLD SERIES GAME 1</c:v>
                </c:pt>
                <c:pt idx="12">
                  <c:v>ADELE ONE NIGHT ONLY</c:v>
                </c:pt>
                <c:pt idx="13">
                  <c:v>YOUNG SHELDON-THANKS-SPC</c:v>
                </c:pt>
                <c:pt idx="14">
                  <c:v>CMA AWARDS</c:v>
                </c:pt>
                <c:pt idx="15">
                  <c:v>NBA CHRISTMAS SPECIAL-1</c:v>
                </c:pt>
                <c:pt idx="16">
                  <c:v>NBA CHRISTMAS SPECIAL-3</c:v>
                </c:pt>
                <c:pt idx="17">
                  <c:v>60 MINUTES</c:v>
                </c:pt>
                <c:pt idx="18">
                  <c:v>SURVIVOR</c:v>
                </c:pt>
                <c:pt idx="19">
                  <c:v>FAMILY FEUD (AT)</c:v>
                </c:pt>
                <c:pt idx="20">
                  <c:v>MASKED SINGER, THE</c:v>
                </c:pt>
                <c:pt idx="21">
                  <c:v>911</c:v>
                </c:pt>
                <c:pt idx="22">
                  <c:v>CHICAGO FIRE</c:v>
                </c:pt>
                <c:pt idx="23">
                  <c:v>10 Cable Networks</c:v>
                </c:pt>
              </c:strCache>
            </c:strRef>
          </c:cat>
          <c:val>
            <c:numRef>
              <c:f>Sheet1!$B$2:$B$25</c:f>
              <c:numCache>
                <c:formatCode>#,###,###,###,##0.00;[Red]\(#,###,###,###,##0.00\)</c:formatCode>
                <c:ptCount val="24"/>
                <c:pt idx="0">
                  <c:v>13.623891896426169</c:v>
                </c:pt>
                <c:pt idx="1">
                  <c:v>9.2422822922414003</c:v>
                </c:pt>
                <c:pt idx="2">
                  <c:v>8.8116140171371207</c:v>
                </c:pt>
                <c:pt idx="3">
                  <c:v>7.7062183213487696</c:v>
                </c:pt>
                <c:pt idx="4">
                  <c:v>6.9137839001590002</c:v>
                </c:pt>
                <c:pt idx="5">
                  <c:v>6.7734858512476199</c:v>
                </c:pt>
                <c:pt idx="6">
                  <c:v>6.0911674536369</c:v>
                </c:pt>
                <c:pt idx="7">
                  <c:v>4.8783674299121902</c:v>
                </c:pt>
                <c:pt idx="8">
                  <c:v>4.5918518001297999</c:v>
                </c:pt>
                <c:pt idx="9">
                  <c:v>4.4749658427000298</c:v>
                </c:pt>
                <c:pt idx="10">
                  <c:v>3.3700097401973399</c:v>
                </c:pt>
                <c:pt idx="11">
                  <c:v>3.2817744909486799</c:v>
                </c:pt>
                <c:pt idx="12">
                  <c:v>2.4114349462438902</c:v>
                </c:pt>
                <c:pt idx="13">
                  <c:v>2.01788978357455</c:v>
                </c:pt>
                <c:pt idx="14">
                  <c:v>1.6765234230999</c:v>
                </c:pt>
                <c:pt idx="15">
                  <c:v>1.67036264855846</c:v>
                </c:pt>
                <c:pt idx="16">
                  <c:v>1.66756611245811</c:v>
                </c:pt>
                <c:pt idx="17">
                  <c:v>1.60793306328577</c:v>
                </c:pt>
                <c:pt idx="18">
                  <c:v>1.57833945512066</c:v>
                </c:pt>
                <c:pt idx="19">
                  <c:v>1.5542876038964899</c:v>
                </c:pt>
                <c:pt idx="20" formatCode="#,###,###,###,##0.0;[Red]\(#,###,###,###,##0.0\)">
                  <c:v>1.5102849229384001</c:v>
                </c:pt>
                <c:pt idx="21" formatCode="0.0">
                  <c:v>1.50321127414158</c:v>
                </c:pt>
                <c:pt idx="22" formatCode="#,###,###,###,##0.0;[Red]\(#,###,###,###,##0.0\)">
                  <c:v>1.48654190507963</c:v>
                </c:pt>
                <c:pt idx="23" formatCode="0.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39C-4F60-84AF-4C8D29FD34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8"/>
        <c:axId val="354372112"/>
        <c:axId val="354372504"/>
      </c:barChart>
      <c:catAx>
        <c:axId val="354372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4372504"/>
        <c:crosses val="autoZero"/>
        <c:auto val="1"/>
        <c:lblAlgn val="ctr"/>
        <c:lblOffset val="100"/>
        <c:noMultiLvlLbl val="0"/>
      </c:catAx>
      <c:valAx>
        <c:axId val="354372504"/>
        <c:scaling>
          <c:orientation val="minMax"/>
        </c:scaling>
        <c:delete val="1"/>
        <c:axPos val="t"/>
        <c:numFmt formatCode="#,###,###,###,##0.00;[Red]\(#,###,###,###,##0.00\)" sourceLinked="1"/>
        <c:majorTickMark val="none"/>
        <c:minorTickMark val="none"/>
        <c:tickLblPos val="nextTo"/>
        <c:crossAx val="35437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# Of Top Rated Programs</a:t>
            </a:r>
          </a:p>
        </c:rich>
      </c:tx>
      <c:layout>
        <c:manualLayout>
          <c:xMode val="edge"/>
          <c:yMode val="edge"/>
          <c:x val="0.33440786315374321"/>
          <c:y val="2.8146613027590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904761904761904E-2"/>
          <c:y val="0.16367265549492604"/>
          <c:w val="0.96726190476190477"/>
          <c:h val="0.6215594190716373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Broadcast 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3"/>
                <c:pt idx="0">
                  <c:v>Top 25</c:v>
                </c:pt>
                <c:pt idx="1">
                  <c:v>Top 50</c:v>
                </c:pt>
                <c:pt idx="2">
                  <c:v>Top 100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3"/>
                <c:pt idx="0">
                  <c:v>25</c:v>
                </c:pt>
                <c:pt idx="1">
                  <c:v>47</c:v>
                </c:pt>
                <c:pt idx="2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20-46D5-BEF3-BBF7D293FE7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Cable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effectLst>
                      <a:glow rad="127000">
                        <a:schemeClr val="tx1">
                          <a:lumMod val="65000"/>
                          <a:lumOff val="35000"/>
                          <a:alpha val="45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3"/>
                <c:pt idx="0">
                  <c:v>Top 25</c:v>
                </c:pt>
                <c:pt idx="1">
                  <c:v>Top 50</c:v>
                </c:pt>
                <c:pt idx="2">
                  <c:v>Top 100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20-46D5-BEF3-BBF7D293FE7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612414264"/>
        <c:axId val="612416224"/>
      </c:barChart>
      <c:catAx>
        <c:axId val="612414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416224"/>
        <c:crosses val="autoZero"/>
        <c:auto val="1"/>
        <c:lblAlgn val="ctr"/>
        <c:lblOffset val="0"/>
        <c:noMultiLvlLbl val="0"/>
      </c:catAx>
      <c:valAx>
        <c:axId val="612416224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612414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295990979960864"/>
          <c:y val="0.90103816072260035"/>
          <c:w val="0.37062919706147829"/>
          <c:h val="6.5697660244792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Thanksgiving Day Reach</a:t>
            </a:r>
          </a:p>
        </c:rich>
      </c:tx>
      <c:layout>
        <c:manualLayout>
          <c:xMode val="edge"/>
          <c:yMode val="edge"/>
          <c:x val="0.37210034590047103"/>
          <c:y val="9.21443997717947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323373485599069"/>
          <c:y val="0.19553146763958418"/>
          <c:w val="0.71994959239366607"/>
          <c:h val="0.79665115705607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505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3A5B-4C0F-8981-48FD18E0F32C}"/>
              </c:ext>
            </c:extLst>
          </c:dPt>
          <c:dPt>
            <c:idx val="1"/>
            <c:invertIfNegative val="0"/>
            <c:bubble3D val="0"/>
            <c:spPr>
              <a:solidFill>
                <a:srgbClr val="0505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3A5B-4C0F-8981-48FD18E0F32C}"/>
              </c:ext>
            </c:extLst>
          </c:dPt>
          <c:dPt>
            <c:idx val="2"/>
            <c:invertIfNegative val="0"/>
            <c:bubble3D val="0"/>
            <c:spPr>
              <a:solidFill>
                <a:srgbClr val="0505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3A5B-4C0F-8981-48FD18E0F32C}"/>
              </c:ext>
            </c:extLst>
          </c:dPt>
          <c:dPt>
            <c:idx val="3"/>
            <c:invertIfNegative val="0"/>
            <c:bubble3D val="0"/>
            <c:spPr>
              <a:solidFill>
                <a:srgbClr val="0A0A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3A5B-4C0F-8981-48FD18E0F32C}"/>
              </c:ext>
            </c:extLst>
          </c:dPt>
          <c:dPt>
            <c:idx val="4"/>
            <c:invertIfNegative val="0"/>
            <c:bubble3D val="0"/>
            <c:spPr>
              <a:solidFill>
                <a:srgbClr val="0505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3A5B-4C0F-8981-48FD18E0F32C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3A5B-4C0F-8981-48FD18E0F32C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3A5B-4C0F-8981-48FD18E0F32C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3A5B-4C0F-8981-48FD18E0F32C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3A5B-4C0F-8981-48FD18E0F32C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3A5B-4C0F-8981-48FD18E0F32C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3A5B-4C0F-8981-48FD18E0F32C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3A5B-4C0F-8981-48FD18E0F32C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9-3A5B-4C0F-8981-48FD18E0F32C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B-3A5B-4C0F-8981-48FD18E0F32C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D-8115-420A-B4EE-A175552B72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CBS Thanksgiving Day Football</c:v>
                </c:pt>
                <c:pt idx="1">
                  <c:v>FOX NFL Thursday</c:v>
                </c:pt>
                <c:pt idx="2">
                  <c:v>NBC Macy's Thanksgiving Day Parade</c:v>
                </c:pt>
                <c:pt idx="3">
                  <c:v>NBC Thursday Night Football</c:v>
                </c:pt>
                <c:pt idx="4">
                  <c:v>NBC National Dog Show</c:v>
                </c:pt>
                <c:pt idx="5">
                  <c:v>FNEWS Total Day</c:v>
                </c:pt>
                <c:pt idx="6">
                  <c:v>ESPN Total Day</c:v>
                </c:pt>
                <c:pt idx="7">
                  <c:v>Hallmark Channel Total Day</c:v>
                </c:pt>
                <c:pt idx="8">
                  <c:v>CNN Total Day</c:v>
                </c:pt>
                <c:pt idx="9">
                  <c:v>TBS Total Day</c:v>
                </c:pt>
                <c:pt idx="10">
                  <c:v>HGTV Total Day</c:v>
                </c:pt>
                <c:pt idx="11">
                  <c:v>Food Network Total Day</c:v>
                </c:pt>
                <c:pt idx="12">
                  <c:v>TNT Total Day</c:v>
                </c:pt>
                <c:pt idx="13">
                  <c:v>MSNBC Total Day</c:v>
                </c:pt>
                <c:pt idx="14">
                  <c:v>FX Total Day</c:v>
                </c:pt>
              </c:strCache>
            </c:strRef>
          </c:cat>
          <c:val>
            <c:numRef>
              <c:f>Sheet1!$B$2:$B$16</c:f>
              <c:numCache>
                <c:formatCode>0.0</c:formatCode>
                <c:ptCount val="15"/>
                <c:pt idx="0">
                  <c:v>18.52</c:v>
                </c:pt>
                <c:pt idx="1">
                  <c:v>14.45</c:v>
                </c:pt>
                <c:pt idx="2">
                  <c:v>13.48</c:v>
                </c:pt>
                <c:pt idx="3">
                  <c:v>13.21</c:v>
                </c:pt>
                <c:pt idx="4">
                  <c:v>8.24</c:v>
                </c:pt>
                <c:pt idx="5" formatCode="#,###,###,###,##0.0;[Red]\(#,###,###,###,##0.0\)">
                  <c:v>5.3</c:v>
                </c:pt>
                <c:pt idx="6" formatCode="#,###,###,###,##0.0;[Red]\(#,###,###,###,##0.0\)">
                  <c:v>5.29</c:v>
                </c:pt>
                <c:pt idx="7" formatCode="#,###,###,###,##0.0;[Red]\(#,###,###,###,##0.0\)">
                  <c:v>4.0199999999999996</c:v>
                </c:pt>
                <c:pt idx="8" formatCode="#,###,###,###,##0.0;[Red]\(#,###,###,###,##0.0\)">
                  <c:v>3.14</c:v>
                </c:pt>
                <c:pt idx="9" formatCode="#,###,###,###,##0.0;[Red]\(#,###,###,###,##0.0\)">
                  <c:v>3.13</c:v>
                </c:pt>
                <c:pt idx="10" formatCode="#,###,###,###,##0.0;[Red]\(#,###,###,###,##0.0\)">
                  <c:v>2.88</c:v>
                </c:pt>
                <c:pt idx="11" formatCode="#,###,###,###,##0.0;[Red]\(#,###,###,###,##0.0\)">
                  <c:v>2.76</c:v>
                </c:pt>
                <c:pt idx="12" formatCode="#,###,###,###,##0.0;[Red]\(#,###,###,###,##0.0\)">
                  <c:v>2.63</c:v>
                </c:pt>
                <c:pt idx="13" formatCode="#,###,###,###,##0.0;[Red]\(#,###,###,###,##0.0\)">
                  <c:v>2.62</c:v>
                </c:pt>
                <c:pt idx="14" formatCode="#,###,###,###,##0.0;[Red]\(#,###,###,###,##0.0\)">
                  <c:v>2.5499999999999998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3A5B-4C0F-8981-48FD18E0F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61"/>
        <c:axId val="269962424"/>
        <c:axId val="269962816"/>
      </c:barChart>
      <c:catAx>
        <c:axId val="2699624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962816"/>
        <c:crosses val="autoZero"/>
        <c:auto val="1"/>
        <c:lblAlgn val="ctr"/>
        <c:lblOffset val="100"/>
        <c:noMultiLvlLbl val="0"/>
      </c:catAx>
      <c:valAx>
        <c:axId val="269962816"/>
        <c:scaling>
          <c:orientation val="minMax"/>
          <c:max val="20"/>
        </c:scaling>
        <c:delete val="1"/>
        <c:axPos val="t"/>
        <c:numFmt formatCode="0.0" sourceLinked="1"/>
        <c:majorTickMark val="out"/>
        <c:minorTickMark val="none"/>
        <c:tickLblPos val="nextTo"/>
        <c:crossAx val="269962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Adults 18+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% Choose Network </a:t>
            </a:r>
          </a:p>
        </c:rich>
      </c:tx>
      <c:layout>
        <c:manualLayout>
          <c:xMode val="edge"/>
          <c:yMode val="edge"/>
          <c:x val="0.40100336451232194"/>
          <c:y val="9.00750651000032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3630533683289587E-2"/>
          <c:y val="0.18956587366135971"/>
          <c:w val="0.97051671041119858"/>
          <c:h val="0.76088039147507991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rgbClr val="3333FF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1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83-4C53-8253-21DEFB4747EF}"/>
              </c:ext>
            </c:extLst>
          </c:dPt>
          <c:dLbls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A83-4C53-8253-21DEFB4747E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0.4</c:v>
                </c:pt>
                <c:pt idx="1">
                  <c:v>0.38900000000000001</c:v>
                </c:pt>
                <c:pt idx="2">
                  <c:v>0.34599999999999997</c:v>
                </c:pt>
                <c:pt idx="3">
                  <c:v>0.311</c:v>
                </c:pt>
                <c:pt idx="4">
                  <c:v>0.13100000000000001</c:v>
                </c:pt>
              </c:numCache>
            </c:numRef>
          </c:yVal>
          <c:bubbleSize>
            <c:numRef>
              <c:f>Sheet1!$C$2:$C$6</c:f>
              <c:numCache>
                <c:formatCode>General</c:formatCode>
                <c:ptCount val="5"/>
                <c:pt idx="0">
                  <c:v>4</c:v>
                </c:pt>
                <c:pt idx="1">
                  <c:v>3.89</c:v>
                </c:pt>
                <c:pt idx="2">
                  <c:v>3.46</c:v>
                </c:pt>
                <c:pt idx="3">
                  <c:v>3.11</c:v>
                </c:pt>
                <c:pt idx="4">
                  <c:v>1.31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2-8A83-4C53-8253-21DEFB4747E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579808640"/>
        <c:axId val="579799624"/>
      </c:bubbleChart>
      <c:valAx>
        <c:axId val="579808640"/>
        <c:scaling>
          <c:orientation val="minMax"/>
          <c:max val="5.5"/>
          <c:min val="0.5"/>
        </c:scaling>
        <c:delete val="1"/>
        <c:axPos val="b"/>
        <c:numFmt formatCode="General" sourceLinked="1"/>
        <c:majorTickMark val="out"/>
        <c:minorTickMark val="none"/>
        <c:tickLblPos val="nextTo"/>
        <c:crossAx val="579799624"/>
        <c:crosses val="autoZero"/>
        <c:crossBetween val="midCat"/>
      </c:valAx>
      <c:valAx>
        <c:axId val="579799624"/>
        <c:scaling>
          <c:orientation val="minMax"/>
          <c:max val="0.55000000000000004"/>
        </c:scaling>
        <c:delete val="1"/>
        <c:axPos val="l"/>
        <c:numFmt formatCode="General" sourceLinked="1"/>
        <c:majorTickMark val="out"/>
        <c:minorTickMark val="none"/>
        <c:tickLblPos val="nextTo"/>
        <c:crossAx val="579808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82238780603135"/>
          <c:y val="1.4976841130152843E-2"/>
          <c:w val="0.7321776121939686"/>
          <c:h val="0.95965165199938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8AB7F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9A9A-43CD-A858-16CF709ADAD3}"/>
              </c:ext>
            </c:extLst>
          </c:dPt>
          <c:dPt>
            <c:idx val="1"/>
            <c:invertIfNegative val="0"/>
            <c:bubble3D val="0"/>
            <c:spPr>
              <a:solidFill>
                <a:srgbClr val="3D3DF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9A9A-43CD-A858-16CF709ADAD3}"/>
              </c:ext>
            </c:extLst>
          </c:dPt>
          <c:dPt>
            <c:idx val="2"/>
            <c:invertIfNegative val="0"/>
            <c:bubble3D val="0"/>
            <c:spPr>
              <a:solidFill>
                <a:srgbClr val="828282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9A9A-43CD-A858-16CF709ADAD3}"/>
              </c:ext>
            </c:extLst>
          </c:dPt>
          <c:dPt>
            <c:idx val="3"/>
            <c:invertIfNegative val="0"/>
            <c:bubble3D val="0"/>
            <c:spPr>
              <a:solidFill>
                <a:srgbClr val="FF0505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9A9A-43CD-A858-16CF709ADAD3}"/>
              </c:ext>
            </c:extLst>
          </c:dPt>
          <c:dPt>
            <c:idx val="4"/>
            <c:invertIfNegative val="0"/>
            <c:bubble3D val="0"/>
            <c:spPr>
              <a:solidFill>
                <a:srgbClr val="059005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9A9A-43CD-A858-16CF709ADAD3}"/>
              </c:ext>
            </c:extLst>
          </c:dPt>
          <c:dPt>
            <c:idx val="5"/>
            <c:invertIfNegative val="0"/>
            <c:bubble3D val="0"/>
            <c:spPr>
              <a:solidFill>
                <a:srgbClr val="84F058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9A9A-43CD-A858-16CF709ADAD3}"/>
              </c:ext>
            </c:extLst>
          </c:dPt>
          <c:dPt>
            <c:idx val="6"/>
            <c:invertIfNegative val="0"/>
            <c:bubble3D val="0"/>
            <c:spPr>
              <a:solidFill>
                <a:srgbClr val="70ACAC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9A9A-43CD-A858-16CF709ADAD3}"/>
              </c:ext>
            </c:extLst>
          </c:dPt>
          <c:dPt>
            <c:idx val="7"/>
            <c:invertIfNegative val="0"/>
            <c:bubble3D val="0"/>
            <c:spPr>
              <a:solidFill>
                <a:srgbClr val="FFA4FF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EC6D-43EE-8383-51AD93042D4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Television (Broadcast/Cable)</c:v>
                </c:pt>
                <c:pt idx="1">
                  <c:v>Broadcast TV</c:v>
                </c:pt>
                <c:pt idx="2">
                  <c:v>Cable TV</c:v>
                </c:pt>
                <c:pt idx="3">
                  <c:v>Social Media</c:v>
                </c:pt>
                <c:pt idx="4">
                  <c:v>Search</c:v>
                </c:pt>
                <c:pt idx="5">
                  <c:v>Email</c:v>
                </c:pt>
                <c:pt idx="6">
                  <c:v>Streaming Video Other 
Than TV on Digital</c:v>
                </c:pt>
                <c:pt idx="7">
                  <c:v>Radio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0.77500000000000002</c:v>
                </c:pt>
                <c:pt idx="1">
                  <c:v>0.77</c:v>
                </c:pt>
                <c:pt idx="2">
                  <c:v>0.65500000000000003</c:v>
                </c:pt>
                <c:pt idx="3">
                  <c:v>0.64300000000000002</c:v>
                </c:pt>
                <c:pt idx="4">
                  <c:v>0.57799999999999996</c:v>
                </c:pt>
                <c:pt idx="5">
                  <c:v>0.55200000000000005</c:v>
                </c:pt>
                <c:pt idx="6">
                  <c:v>0.53500000000000003</c:v>
                </c:pt>
                <c:pt idx="7" formatCode="0%">
                  <c:v>0.51200000000000001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9A9A-43CD-A858-16CF709AD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84619576"/>
        <c:axId val="584608600"/>
      </c:barChart>
      <c:catAx>
        <c:axId val="584619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en-US"/>
          </a:p>
        </c:txPr>
        <c:crossAx val="584608600"/>
        <c:crosses val="autoZero"/>
        <c:auto val="1"/>
        <c:lblAlgn val="ctr"/>
        <c:lblOffset val="100"/>
        <c:noMultiLvlLbl val="0"/>
      </c:catAx>
      <c:valAx>
        <c:axId val="58460860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584619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u="sng"/>
            </a:pPr>
            <a:r>
              <a:rPr lang="en-US" u="none" dirty="0"/>
              <a:t>Percent Yes</a:t>
            </a:r>
          </a:p>
        </c:rich>
      </c:tx>
      <c:layout>
        <c:manualLayout>
          <c:xMode val="edge"/>
          <c:yMode val="edge"/>
          <c:x val="0.39922193868711664"/>
          <c:y val="6.041499871320809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5196326335439271E-2"/>
          <c:y val="0.18740661244539458"/>
          <c:w val="0.8347535467384829"/>
          <c:h val="0.69195086438141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tx2"/>
            </a:solidFill>
            <a:ln w="19050">
              <a:solidFill>
                <a:sysClr val="windowText" lastClr="000000"/>
              </a:solidFill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Adults 18+</c:v>
                </c:pt>
                <c:pt idx="1">
                  <c:v>Parents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0.60499999999999998</c:v>
                </c:pt>
                <c:pt idx="1">
                  <c:v>0.75600000000000001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1A-46E9-B432-D652D836A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612776352"/>
        <c:axId val="612784192"/>
      </c:barChart>
      <c:catAx>
        <c:axId val="61277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784192"/>
        <c:crosses val="autoZero"/>
        <c:auto val="1"/>
        <c:lblAlgn val="ctr"/>
        <c:lblOffset val="100"/>
        <c:noMultiLvlLbl val="0"/>
      </c:catAx>
      <c:valAx>
        <c:axId val="612784192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61277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709-724B-8229-C506CE63BFBA}"/>
              </c:ext>
            </c:extLst>
          </c:dPt>
          <c:dPt>
            <c:idx val="1"/>
            <c:bubble3D val="0"/>
            <c:spPr>
              <a:solidFill>
                <a:srgbClr val="C019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709-724B-8229-C506CE63BF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709-724B-8229-C506CE63BFBA}"/>
              </c:ext>
            </c:extLst>
          </c:dPt>
          <c:dLbls>
            <c:dLbl>
              <c:idx val="0"/>
              <c:layout>
                <c:manualLayout>
                  <c:x val="0.13713945512953471"/>
                  <c:y val="0.204209064579022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8C167AB-0565-4C54-9CAF-9E93746F75C0}" type="CATEGORYNAME"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36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C351A252-518E-4D76-82BE-39C0261C584E}" type="VALUE">
                      <a:rPr lang="en-US" sz="3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709-724B-8229-C506CE63BFBA}"/>
                </c:ext>
              </c:extLst>
            </c:dLbl>
            <c:dLbl>
              <c:idx val="1"/>
              <c:layout>
                <c:manualLayout>
                  <c:x val="-0.10741605691677694"/>
                  <c:y val="-0.17905219542017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24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896EE82-FBB2-4EEB-B3CD-6CB4F20C6F55}" type="VALUE"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06241884841472"/>
                      <c:h val="0.244746327851951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709-724B-8229-C506CE63BFBA}"/>
                </c:ext>
              </c:extLst>
            </c:dLbl>
            <c:dLbl>
              <c:idx val="2"/>
              <c:layout>
                <c:manualLayout>
                  <c:x val="-0.19441250744788768"/>
                  <c:y val="-0.18058355601890544"/>
                </c:manualLayout>
              </c:layout>
              <c:tx>
                <c:rich>
                  <a:bodyPr/>
                  <a:lstStyle/>
                  <a:p>
                    <a:fld id="{EFA8B366-BC27-4F76-BEF6-9BEF2E69BAB1}" type="CATEGORYNAME">
                      <a:rPr lang="en-US" dirty="0"/>
                      <a:pPr/>
                      <a:t>[CATEGORY NAME]</a:t>
                    </a:fld>
                    <a:endParaRPr lang="en-US" baseline="0" dirty="0"/>
                  </a:p>
                  <a:p>
                    <a:fld id="{2D54E475-C81B-4425-8350-6D31CCC0F888}" type="VALUE">
                      <a:rPr lang="en-US" b="1" dirty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94742945251552"/>
                      <c:h val="0.40737152547882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709-724B-8229-C506CE63BFB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0.89</c:v>
                </c:pt>
                <c:pt idx="1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09-724B-8229-C506CE63B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F7-489B-BDCD-D07A3674B11E}"/>
              </c:ext>
            </c:extLst>
          </c:dPt>
          <c:dPt>
            <c:idx val="1"/>
            <c:bubble3D val="0"/>
            <c:spPr>
              <a:solidFill>
                <a:srgbClr val="C019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F7-489B-BDCD-D07A3674B1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F7-489B-BDCD-D07A3674B11E}"/>
              </c:ext>
            </c:extLst>
          </c:dPt>
          <c:dLbls>
            <c:dLbl>
              <c:idx val="0"/>
              <c:layout>
                <c:manualLayout>
                  <c:x val="0.13713945512953471"/>
                  <c:y val="0.204209064579022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8C167AB-0565-4C54-9CAF-9E93746F75C0}" type="CATEGORYNAME"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36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C351A252-518E-4D76-82BE-39C0261C584E}" type="VALUE">
                      <a:rPr lang="en-US" sz="3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F7-489B-BDCD-D07A3674B11E}"/>
                </c:ext>
              </c:extLst>
            </c:dLbl>
            <c:dLbl>
              <c:idx val="1"/>
              <c:layout>
                <c:manualLayout>
                  <c:x val="-0.10741605691677694"/>
                  <c:y val="-0.17905219542017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24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896EE82-FBB2-4EEB-B3CD-6CB4F20C6F55}" type="VALUE"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06241884841472"/>
                      <c:h val="0.244746327851951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F7-489B-BDCD-D07A3674B11E}"/>
                </c:ext>
              </c:extLst>
            </c:dLbl>
            <c:dLbl>
              <c:idx val="2"/>
              <c:layout>
                <c:manualLayout>
                  <c:x val="-0.19441250744788768"/>
                  <c:y val="-0.18058355601890544"/>
                </c:manualLayout>
              </c:layout>
              <c:tx>
                <c:rich>
                  <a:bodyPr/>
                  <a:lstStyle/>
                  <a:p>
                    <a:fld id="{EFA8B366-BC27-4F76-BEF6-9BEF2E69BAB1}" type="CATEGORYNAME">
                      <a:rPr lang="en-US" dirty="0"/>
                      <a:pPr/>
                      <a:t>[CATEGORY NAME]</a:t>
                    </a:fld>
                    <a:endParaRPr lang="en-US" baseline="0" dirty="0"/>
                  </a:p>
                  <a:p>
                    <a:fld id="{2D54E475-C81B-4425-8350-6D31CCC0F888}" type="VALUE">
                      <a:rPr lang="en-US" b="1" dirty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94742945251552"/>
                      <c:h val="0.40737152547882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F7-489B-BDCD-D07A3674B11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0.95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F7-489B-BDCD-D07A3674B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Parents</a:t>
            </a:r>
          </a:p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% Streaming Ad-Free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33733415089915575"/>
          <c:y val="1.637408498045281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5268795707836549E-4"/>
          <c:y val="4.8952859691011874E-2"/>
          <c:w val="0.97929843941840111"/>
          <c:h val="0.68130133795803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1905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09C5E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E317-47B3-95C1-4EF29E3A41C0}"/>
              </c:ext>
            </c:extLst>
          </c:dPt>
          <c:dPt>
            <c:idx val="1"/>
            <c:invertIfNegative val="0"/>
            <c:bubble3D val="0"/>
            <c:spPr>
              <a:solidFill>
                <a:srgbClr val="8A000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E317-47B3-95C1-4EF29E3A41C0}"/>
              </c:ext>
            </c:extLst>
          </c:dPt>
          <c:dPt>
            <c:idx val="2"/>
            <c:invertIfNegative val="0"/>
            <c:bubble3D val="0"/>
            <c:spPr>
              <a:solidFill>
                <a:srgbClr val="FF9900">
                  <a:lumMod val="50000"/>
                </a:srgb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E317-47B3-95C1-4EF29E3A41C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E317-47B3-95C1-4EF29E3A41C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E317-47B3-95C1-4EF29E3A41C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E317-47B3-95C1-4EF29E3A41C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E317-47B3-95C1-4EF29E3A41C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E317-47B3-95C1-4EF29E3A41C0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E317-47B3-95C1-4EF29E3A41C0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E317-47B3-95C1-4EF29E3A41C0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E317-47B3-95C1-4EF29E3A41C0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E317-47B3-95C1-4EF29E3A41C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9-E317-47B3-95C1-4EF29E3A41C0}"/>
              </c:ext>
            </c:extLst>
          </c:dPt>
          <c:dPt>
            <c:idx val="15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B-E317-47B3-95C1-4EF29E3A41C0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D-E317-47B3-95C1-4EF29E3A41C0}"/>
              </c:ext>
            </c:extLst>
          </c:dPt>
          <c:dPt>
            <c:idx val="17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F-E317-47B3-95C1-4EF29E3A41C0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1-E317-47B3-95C1-4EF29E3A41C0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3-E317-47B3-95C1-4EF29E3A41C0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5-E317-47B3-95C1-4EF29E3A41C0}"/>
              </c:ext>
            </c:extLst>
          </c:dPt>
          <c:dPt>
            <c:idx val="21"/>
            <c:invertIfNegative val="0"/>
            <c:bubble3D val="0"/>
            <c:spPr>
              <a:solidFill>
                <a:srgbClr val="0070C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7-E317-47B3-95C1-4EF29E3A41C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Streaming Programs 
on TV No Ads </c:v>
                </c:pt>
                <c:pt idx="1">
                  <c:v>Streaming Programs
 on Digital Media
 No Ads</c:v>
                </c:pt>
                <c:pt idx="2">
                  <c:v>Total Streaming Programs
 on Any Device
 No Ads
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0.55500000000000005</c:v>
                </c:pt>
                <c:pt idx="1">
                  <c:v>0.34499999999999997</c:v>
                </c:pt>
                <c:pt idx="2">
                  <c:v>0.66200000000000003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E317-47B3-95C1-4EF29E3A4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62432752"/>
        <c:axId val="562433144"/>
      </c:barChart>
      <c:catAx>
        <c:axId val="56243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62433144"/>
        <c:crosses val="autoZero"/>
        <c:auto val="1"/>
        <c:lblAlgn val="ctr"/>
        <c:lblOffset val="100"/>
        <c:noMultiLvlLbl val="0"/>
      </c:catAx>
      <c:valAx>
        <c:axId val="562433144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one"/>
        <c:crossAx val="56243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Planned Per Person Spending</a:t>
            </a:r>
          </a:p>
        </c:rich>
      </c:tx>
      <c:layout>
        <c:manualLayout>
          <c:xMode val="edge"/>
          <c:yMode val="edge"/>
          <c:x val="0.33791365073104068"/>
          <c:y val="0.11949153339727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1126760563380281E-2"/>
          <c:y val="0.16283211350688281"/>
          <c:w val="0.96478873239436624"/>
          <c:h val="0.73444813388817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938</c:v>
                </c:pt>
                <c:pt idx="1">
                  <c:v>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50-4F7D-B16F-061A4326E7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9"/>
        <c:overlap val="-27"/>
        <c:axId val="734170864"/>
        <c:axId val="734175568"/>
      </c:barChart>
      <c:catAx>
        <c:axId val="73417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175568"/>
        <c:crosses val="autoZero"/>
        <c:auto val="1"/>
        <c:lblAlgn val="ctr"/>
        <c:lblOffset val="0"/>
        <c:noMultiLvlLbl val="0"/>
      </c:catAx>
      <c:valAx>
        <c:axId val="734175568"/>
        <c:scaling>
          <c:orientation val="minMax"/>
          <c:min val="500"/>
        </c:scaling>
        <c:delete val="1"/>
        <c:axPos val="l"/>
        <c:numFmt formatCode="&quot;$&quot;#,##0_);[Red]\(&quot;$&quot;#,##0\)" sourceLinked="1"/>
        <c:majorTickMark val="out"/>
        <c:minorTickMark val="none"/>
        <c:tickLblPos val="nextTo"/>
        <c:crossAx val="734170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Parents</a:t>
            </a:r>
          </a:p>
          <a:p>
            <a:pPr>
              <a:defRPr sz="1600">
                <a:solidFill>
                  <a:schemeClr val="tx1"/>
                </a:solidFill>
              </a:defRPr>
            </a:pPr>
            <a:r>
              <a:rPr lang="en-US" sz="1600" b="1" dirty="0">
                <a:solidFill>
                  <a:schemeClr val="tx1"/>
                </a:solidFill>
              </a:rPr>
              <a:t>% Reach of Ad-Free Streamers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842869641294838"/>
          <c:y val="0.18417911902343148"/>
          <c:w val="0.63212685914260724"/>
          <c:h val="0.781265699171046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Broadcast Reach of Streamers with NO Advertising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352-4F99-9343-E60C0DF9B610}"/>
              </c:ext>
            </c:extLst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352-4F99-9343-E60C0DF9B6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just"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Broadcast TV</c:v>
                </c:pt>
                <c:pt idx="1">
                  <c:v>Broadcast TV +Broadcast Websites/Apps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0.88900000000000001</c:v>
                </c:pt>
                <c:pt idx="1">
                  <c:v>0.93600000000000005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52-4F99-9343-E60C0DF9B610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58926368"/>
        <c:axId val="562436280"/>
      </c:barChart>
      <c:valAx>
        <c:axId val="5624362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558926368"/>
        <c:crosses val="autoZero"/>
        <c:crossBetween val="between"/>
      </c:valAx>
      <c:catAx>
        <c:axId val="5589263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4362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869528405723478E-3"/>
          <c:y val="8.6798704856682035E-2"/>
          <c:w val="0.98814896868205626"/>
          <c:h val="0.75107965208702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4C4CFF"/>
            </a:solidFill>
            <a:ln w="12700">
              <a:solidFill>
                <a:sysClr val="windowText" lastClr="000000"/>
              </a:solidFill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5694-4E70-83FF-83F5882937B3}"/>
              </c:ext>
            </c:extLst>
          </c:dPt>
          <c:dPt>
            <c:idx val="2"/>
            <c:invertIfNegative val="0"/>
            <c:bubble3D val="0"/>
            <c:spPr>
              <a:solidFill>
                <a:srgbClr val="9F5FCF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5694-4E70-83FF-83F5882937B3}"/>
              </c:ext>
            </c:extLst>
          </c:dPt>
          <c:dPt>
            <c:idx val="3"/>
            <c:invertIfNegative val="0"/>
            <c:bubble3D val="0"/>
            <c:spPr>
              <a:solidFill>
                <a:srgbClr val="B2E5FC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5694-4E70-83FF-83F5882937B3}"/>
              </c:ext>
            </c:extLst>
          </c:dPt>
          <c:dPt>
            <c:idx val="4"/>
            <c:invertIfNegative val="0"/>
            <c:bubble3D val="0"/>
            <c:spPr>
              <a:solidFill>
                <a:srgbClr val="FFBBFF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5694-4E70-83FF-83F5882937B3}"/>
              </c:ext>
            </c:extLst>
          </c:dPt>
          <c:dPt>
            <c:idx val="5"/>
            <c:invertIfNegative val="0"/>
            <c:bubble3D val="0"/>
            <c:spPr>
              <a:solidFill>
                <a:srgbClr val="1515A3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5694-4E70-83FF-83F5882937B3}"/>
              </c:ext>
            </c:extLst>
          </c:dPt>
          <c:dPt>
            <c:idx val="6"/>
            <c:invertIfNegative val="0"/>
            <c:bubble3D val="0"/>
            <c:spPr>
              <a:solidFill>
                <a:srgbClr val="959595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5694-4E70-83FF-83F5882937B3}"/>
              </c:ext>
            </c:extLst>
          </c:dPt>
          <c:dPt>
            <c:idx val="7"/>
            <c:invertIfNegative val="0"/>
            <c:bubble3D val="0"/>
            <c:spPr>
              <a:solidFill>
                <a:srgbClr val="95A9FD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5694-4E70-83FF-83F5882937B3}"/>
              </c:ext>
            </c:extLst>
          </c:dPt>
          <c:dPt>
            <c:idx val="8"/>
            <c:invertIfNegative val="0"/>
            <c:bubble3D val="0"/>
            <c:spPr>
              <a:solidFill>
                <a:srgbClr val="D7FFA1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5694-4E70-83FF-83F5882937B3}"/>
              </c:ext>
            </c:extLst>
          </c:dPt>
          <c:dPt>
            <c:idx val="9"/>
            <c:invertIfNegative val="0"/>
            <c:bubble3D val="0"/>
            <c:spPr>
              <a:solidFill>
                <a:srgbClr val="B25E3C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5694-4E70-83FF-83F5882937B3}"/>
              </c:ext>
            </c:extLst>
          </c:dPt>
          <c:dPt>
            <c:idx val="10"/>
            <c:invertIfNegative val="0"/>
            <c:bubble3D val="0"/>
            <c:spPr>
              <a:solidFill>
                <a:srgbClr val="659643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5694-4E70-83FF-83F5882937B3}"/>
              </c:ext>
            </c:extLst>
          </c:dPt>
          <c:dPt>
            <c:idx val="11"/>
            <c:invertIfNegative val="0"/>
            <c:bubble3D val="0"/>
            <c:spPr>
              <a:solidFill>
                <a:srgbClr val="430086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5694-4E70-83FF-83F5882937B3}"/>
              </c:ext>
            </c:extLst>
          </c:dPt>
          <c:dPt>
            <c:idx val="12"/>
            <c:invertIfNegative val="0"/>
            <c:bubble3D val="0"/>
            <c:spPr>
              <a:solidFill>
                <a:srgbClr val="F3057C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5694-4E70-83FF-83F5882937B3}"/>
              </c:ext>
            </c:extLst>
          </c:dPt>
          <c:dPt>
            <c:idx val="13"/>
            <c:invertIfNegative val="0"/>
            <c:bubble3D val="0"/>
            <c:spPr>
              <a:solidFill>
                <a:srgbClr val="FF730A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8-0DA8-41D6-BF55-0DD55004A5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4"/>
                <c:pt idx="0">
                  <c:v>Local Broadcast TV News</c:v>
                </c:pt>
                <c:pt idx="1">
                  <c:v>Social Media</c:v>
                </c:pt>
                <c:pt idx="2">
                  <c:v>All Other Internet 
News
Websites/Apps</c:v>
                </c:pt>
                <c:pt idx="3">
                  <c:v>Local TV
News Websites/Apps </c:v>
                </c:pt>
                <c:pt idx="4">
                  <c:v>Radio 
Stations</c:v>
                </c:pt>
                <c:pt idx="5">
                  <c:v>Network Broadcast TV News</c:v>
                </c:pt>
                <c:pt idx="6">
                  <c:v>Cable News Channels</c:v>
                </c:pt>
                <c:pt idx="7">
                  <c:v>Network Broadcast TV News Websites/Apps </c:v>
                </c:pt>
                <c:pt idx="8">
                  <c:v>Public TV News</c:v>
                </c:pt>
                <c:pt idx="9">
                  <c:v>National/Local Newspapers Websites/Apps </c:v>
                </c:pt>
                <c:pt idx="10">
                  <c:v>Local Newspapers</c:v>
                </c:pt>
                <c:pt idx="11">
                  <c:v>Cable TV 
News 
Websites/Apps </c:v>
                </c:pt>
                <c:pt idx="12">
                  <c:v>Radio Stations Websites/Apps </c:v>
                </c:pt>
                <c:pt idx="13">
                  <c:v>National Newspapers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4"/>
                <c:pt idx="0">
                  <c:v>0.30299999999999999</c:v>
                </c:pt>
                <c:pt idx="1">
                  <c:v>0.106</c:v>
                </c:pt>
                <c:pt idx="2">
                  <c:v>0.10100000000000001</c:v>
                </c:pt>
                <c:pt idx="3">
                  <c:v>7.9000000000000001E-2</c:v>
                </c:pt>
                <c:pt idx="4">
                  <c:v>7.5999999999999998E-2</c:v>
                </c:pt>
                <c:pt idx="5">
                  <c:v>6.8000000000000005E-2</c:v>
                </c:pt>
                <c:pt idx="6">
                  <c:v>5.8999999999999997E-2</c:v>
                </c:pt>
                <c:pt idx="7">
                  <c:v>4.5999999999999999E-2</c:v>
                </c:pt>
                <c:pt idx="8">
                  <c:v>0.04</c:v>
                </c:pt>
                <c:pt idx="9">
                  <c:v>2.9000000000000001E-2</c:v>
                </c:pt>
                <c:pt idx="10">
                  <c:v>2.1999999999999999E-2</c:v>
                </c:pt>
                <c:pt idx="11">
                  <c:v>0.02</c:v>
                </c:pt>
                <c:pt idx="12">
                  <c:v>1.7000000000000001E-2</c:v>
                </c:pt>
                <c:pt idx="13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694-4E70-83FF-83F5882937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79812952"/>
        <c:axId val="579811776"/>
      </c:barChart>
      <c:catAx>
        <c:axId val="579812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811776"/>
        <c:crosses val="autoZero"/>
        <c:auto val="1"/>
        <c:lblAlgn val="ctr"/>
        <c:lblOffset val="100"/>
        <c:noMultiLvlLbl val="0"/>
      </c:catAx>
      <c:valAx>
        <c:axId val="5798117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579812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8.0534994061214407E-2"/>
          <c:w val="1"/>
          <c:h val="0.91907372186794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F81BD"/>
              </a:solidFill>
            </c:spPr>
            <c:extLst>
              <c:ext xmlns:c16="http://schemas.microsoft.com/office/drawing/2014/chart" uri="{C3380CC4-5D6E-409C-BE32-E72D297353CC}">
                <c16:uniqueId val="{00000001-E80C-4663-B0E2-F25BF16353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Local broadcast TV</c:v>
                </c:pt>
                <c:pt idx="1">
                  <c:v>Online</c:v>
                </c:pt>
                <c:pt idx="2">
                  <c:v>Natn'l Broadcast TV </c:v>
                </c:pt>
                <c:pt idx="3">
                  <c:v>Cable TV</c:v>
                </c:pt>
                <c:pt idx="4">
                  <c:v>Print</c:v>
                </c:pt>
                <c:pt idx="5">
                  <c:v>Radio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0.49180000000000001</c:v>
                </c:pt>
                <c:pt idx="1">
                  <c:v>0.45040000000000002</c:v>
                </c:pt>
                <c:pt idx="2">
                  <c:v>0.41</c:v>
                </c:pt>
                <c:pt idx="3">
                  <c:v>0.39279999999999998</c:v>
                </c:pt>
                <c:pt idx="4">
                  <c:v>0.24529999999999999</c:v>
                </c:pt>
                <c:pt idx="5">
                  <c:v>0.18190000000000001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C-4E88-9FD1-72367B2D1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687978768"/>
        <c:axId val="687984256"/>
      </c:barChart>
      <c:catAx>
        <c:axId val="687978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/>
            </a:pPr>
            <a:endParaRPr lang="en-US"/>
          </a:p>
        </c:txPr>
        <c:crossAx val="687984256"/>
        <c:crosses val="autoZero"/>
        <c:auto val="0"/>
        <c:lblAlgn val="ctr"/>
        <c:lblOffset val="100"/>
        <c:tickLblSkip val="1"/>
        <c:noMultiLvlLbl val="0"/>
      </c:catAx>
      <c:valAx>
        <c:axId val="687984256"/>
        <c:scaling>
          <c:orientation val="minMax"/>
          <c:max val="0.51"/>
        </c:scaling>
        <c:delete val="1"/>
        <c:axPos val="l"/>
        <c:numFmt formatCode="0%" sourceLinked="1"/>
        <c:majorTickMark val="out"/>
        <c:minorTickMark val="none"/>
        <c:tickLblPos val="nextTo"/>
        <c:crossAx val="687978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</a:defRPr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132803568797413"/>
          <c:y val="2.1303956402459374E-2"/>
          <c:w val="0.68867196431202593"/>
          <c:h val="0.978696043597540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A18+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127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4C4CFF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E82A-4B61-89D1-68C5F975E6F8}"/>
              </c:ext>
            </c:extLst>
          </c:dPt>
          <c:dPt>
            <c:idx val="1"/>
            <c:invertIfNegative val="0"/>
            <c:bubble3D val="0"/>
            <c:spPr>
              <a:solidFill>
                <a:srgbClr val="5C8C3C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E82A-4B61-89D1-68C5F975E6F8}"/>
              </c:ext>
            </c:extLst>
          </c:dPt>
          <c:dPt>
            <c:idx val="2"/>
            <c:invertIfNegative val="0"/>
            <c:bubble3D val="0"/>
            <c:spPr>
              <a:solidFill>
                <a:srgbClr val="FFAFFF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E82A-4B61-89D1-68C5F975E6F8}"/>
              </c:ext>
            </c:extLst>
          </c:dPt>
          <c:dPt>
            <c:idx val="3"/>
            <c:invertIfNegative val="0"/>
            <c:bubble3D val="0"/>
            <c:spPr>
              <a:solidFill>
                <a:srgbClr val="0A0A8D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E82A-4B61-89D1-68C5F975E6F8}"/>
              </c:ext>
            </c:extLst>
          </c:dPt>
          <c:dPt>
            <c:idx val="4"/>
            <c:invertIfNegative val="0"/>
            <c:bubble3D val="0"/>
            <c:spPr>
              <a:solidFill>
                <a:srgbClr val="CAFA96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E82A-4B61-89D1-68C5F975E6F8}"/>
              </c:ext>
            </c:extLst>
          </c:dPt>
          <c:dPt>
            <c:idx val="5"/>
            <c:invertIfNegative val="0"/>
            <c:bubble3D val="0"/>
            <c:spPr>
              <a:solidFill>
                <a:srgbClr val="B2E5FC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E82A-4B61-89D1-68C5F975E6F8}"/>
              </c:ext>
            </c:extLst>
          </c:dPt>
          <c:dPt>
            <c:idx val="6"/>
            <c:invertIfNegative val="0"/>
            <c:bubble3D val="0"/>
            <c:spPr>
              <a:solidFill>
                <a:srgbClr val="FF730A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E82A-4B61-89D1-68C5F975E6F8}"/>
              </c:ext>
            </c:extLst>
          </c:dPt>
          <c:dPt>
            <c:idx val="7"/>
            <c:invertIfNegative val="0"/>
            <c:bubble3D val="0"/>
            <c:spPr>
              <a:solidFill>
                <a:srgbClr val="B25E3C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E82A-4B61-89D1-68C5F975E6F8}"/>
              </c:ext>
            </c:extLst>
          </c:dPt>
          <c:dPt>
            <c:idx val="8"/>
            <c:invertIfNegative val="0"/>
            <c:bubble3D val="0"/>
            <c:spPr>
              <a:solidFill>
                <a:srgbClr val="8B8B8B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E82A-4B61-89D1-68C5F975E6F8}"/>
              </c:ext>
            </c:extLst>
          </c:dPt>
          <c:dPt>
            <c:idx val="9"/>
            <c:invertIfNegative val="0"/>
            <c:bubble3D val="0"/>
            <c:spPr>
              <a:solidFill>
                <a:srgbClr val="95A9FD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E82A-4B61-89D1-68C5F975E6F8}"/>
              </c:ext>
            </c:extLst>
          </c:dPt>
          <c:dPt>
            <c:idx val="10"/>
            <c:invertIfNegative val="0"/>
            <c:bubble3D val="0"/>
            <c:spPr>
              <a:solidFill>
                <a:srgbClr val="430086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E82A-4B61-89D1-68C5F975E6F8}"/>
              </c:ext>
            </c:extLst>
          </c:dPt>
          <c:dPt>
            <c:idx val="11"/>
            <c:invertIfNegative val="0"/>
            <c:bubble3D val="0"/>
            <c:spPr>
              <a:solidFill>
                <a:srgbClr val="E50073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E82A-4B61-89D1-68C5F975E6F8}"/>
              </c:ext>
            </c:extLst>
          </c:dPt>
          <c:dPt>
            <c:idx val="12"/>
            <c:invertIfNegative val="0"/>
            <c:bubble3D val="0"/>
            <c:spPr>
              <a:solidFill>
                <a:srgbClr val="FF6F6F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9-E82A-4B61-89D1-68C5F975E6F8}"/>
              </c:ext>
            </c:extLst>
          </c:dPt>
          <c:dPt>
            <c:idx val="13"/>
            <c:invertIfNegative val="0"/>
            <c:bubble3D val="0"/>
            <c:spPr>
              <a:solidFill>
                <a:srgbClr val="9F5FCF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B-E82A-4B61-89D1-68C5F975E6F8}"/>
              </c:ext>
            </c:extLst>
          </c:dPt>
          <c:dPt>
            <c:idx val="14"/>
            <c:invertIfNegative val="0"/>
            <c:bubble3D val="0"/>
            <c:spPr>
              <a:solidFill>
                <a:srgbClr val="FFD9D9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E-7649-4537-BD4B-F41E314B5032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F-7649-4537-BD4B-F41E314B50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Local Broadcast TV News</c:v>
                </c:pt>
                <c:pt idx="1">
                  <c:v>Local Newspapers</c:v>
                </c:pt>
                <c:pt idx="2">
                  <c:v>Radio Stations</c:v>
                </c:pt>
                <c:pt idx="3">
                  <c:v>Network Broadcast TV News</c:v>
                </c:pt>
                <c:pt idx="4">
                  <c:v>Public TV News</c:v>
                </c:pt>
                <c:pt idx="5">
                  <c:v>Local TV News Websites/Apps</c:v>
                </c:pt>
                <c:pt idx="6">
                  <c:v>National Newspapers</c:v>
                </c:pt>
                <c:pt idx="7">
                  <c:v>National/Local Newspapers Websites/Apps</c:v>
                </c:pt>
                <c:pt idx="8">
                  <c:v>Cable News Channels</c:v>
                </c:pt>
                <c:pt idx="9">
                  <c:v>Network Broadcast TV News Websites/Apps </c:v>
                </c:pt>
                <c:pt idx="10">
                  <c:v>Cable TV News Websites/Apps</c:v>
                </c:pt>
                <c:pt idx="11">
                  <c:v>Radio Stations Websites/Apps </c:v>
                </c:pt>
                <c:pt idx="12">
                  <c:v>Streaming Radio</c:v>
                </c:pt>
                <c:pt idx="13">
                  <c:v>All Other Internet News Websites/Apps</c:v>
                </c:pt>
                <c:pt idx="14">
                  <c:v>Podcasts</c:v>
                </c:pt>
                <c:pt idx="15">
                  <c:v>Social Media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6"/>
                <c:pt idx="0">
                  <c:v>0.73599999999999999</c:v>
                </c:pt>
                <c:pt idx="1">
                  <c:v>0.69099999999999995</c:v>
                </c:pt>
                <c:pt idx="2">
                  <c:v>0.66800000000000004</c:v>
                </c:pt>
                <c:pt idx="3">
                  <c:v>0.65200000000000002</c:v>
                </c:pt>
                <c:pt idx="4">
                  <c:v>0.64600000000000002</c:v>
                </c:pt>
                <c:pt idx="5">
                  <c:v>0.64400000000000002</c:v>
                </c:pt>
                <c:pt idx="6">
                  <c:v>0.60499999999999998</c:v>
                </c:pt>
                <c:pt idx="7">
                  <c:v>0.58599999999999997</c:v>
                </c:pt>
                <c:pt idx="8">
                  <c:v>0.57699999999999996</c:v>
                </c:pt>
                <c:pt idx="9">
                  <c:v>0.57599999999999996</c:v>
                </c:pt>
                <c:pt idx="10">
                  <c:v>0.55500000000000005</c:v>
                </c:pt>
                <c:pt idx="11">
                  <c:v>0.55300000000000005</c:v>
                </c:pt>
                <c:pt idx="12">
                  <c:v>0.49199999999999999</c:v>
                </c:pt>
                <c:pt idx="13">
                  <c:v>0.48799999999999999</c:v>
                </c:pt>
                <c:pt idx="14">
                  <c:v>0.41799999999999998</c:v>
                </c:pt>
                <c:pt idx="15">
                  <c:v>0.39100000000000001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E82A-4B61-89D1-68C5F975E6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79810208"/>
        <c:axId val="584613304"/>
      </c:barChart>
      <c:catAx>
        <c:axId val="579810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613304"/>
        <c:crosses val="autoZero"/>
        <c:auto val="1"/>
        <c:lblAlgn val="ctr"/>
        <c:lblOffset val="100"/>
        <c:noMultiLvlLbl val="0"/>
      </c:catAx>
      <c:valAx>
        <c:axId val="58461330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one"/>
        <c:crossAx val="57981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64948453608249"/>
          <c:y val="3.7074299774280485E-2"/>
          <c:w val="0.40735404208494558"/>
          <c:h val="0.941740386068987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180FF"/>
            </a:solidFill>
            <a:ln>
              <a:solidFill>
                <a:schemeClr val="tx1"/>
              </a:solidFill>
            </a:ln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99FF"/>
              </a:solidFill>
              <a:ln w="19050">
                <a:solidFill>
                  <a:schemeClr val="tx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2F8-BA44-A7FE-11910BD9C4A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2F8-BA44-A7FE-11910BD9C4AA}"/>
              </c:ext>
            </c:extLst>
          </c:dPt>
          <c:dPt>
            <c:idx val="2"/>
            <c:bubble3D val="0"/>
            <c:spPr>
              <a:solidFill>
                <a:srgbClr val="548235"/>
              </a:solidFill>
              <a:ln w="19050">
                <a:solidFill>
                  <a:schemeClr val="tx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2F8-BA44-A7FE-11910BD9C4AA}"/>
              </c:ext>
            </c:extLst>
          </c:dPt>
          <c:dPt>
            <c:idx val="3"/>
            <c:bubble3D val="0"/>
            <c:spPr>
              <a:solidFill>
                <a:srgbClr val="FFA4FF"/>
              </a:solidFill>
              <a:ln w="19050">
                <a:solidFill>
                  <a:schemeClr val="tx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2F8-BA44-A7FE-11910BD9C4AA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tx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2F8-BA44-A7FE-11910BD9C4AA}"/>
              </c:ext>
            </c:extLst>
          </c:dPt>
          <c:dPt>
            <c:idx val="5"/>
            <c:bubble3D val="0"/>
            <c:spPr>
              <a:solidFill>
                <a:srgbClr val="663300"/>
              </a:solidFill>
              <a:ln w="19050">
                <a:solidFill>
                  <a:schemeClr val="tx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2F8-BA44-A7FE-11910BD9C4AA}"/>
              </c:ext>
            </c:extLst>
          </c:dPt>
          <c:dLbls>
            <c:dLbl>
              <c:idx val="0"/>
              <c:layout>
                <c:manualLayout>
                  <c:x val="5.5806748383256173E-2"/>
                  <c:y val="0.177427006062628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96DD872-CA32-40C9-9EEA-1193530D3D59}" type="CATEGORYNAME">
                      <a:rPr lang="en-US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9AE55402-7184-4CFE-8F53-2B23317A04BF}" type="VALUE">
                      <a: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2F8-BA44-A7FE-11910BD9C4AA}"/>
                </c:ext>
              </c:extLst>
            </c:dLbl>
            <c:dLbl>
              <c:idx val="1"/>
              <c:layout>
                <c:manualLayout>
                  <c:x val="-0.15195416294612657"/>
                  <c:y val="-3.9151544849372624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F8-BA44-A7FE-11910BD9C4AA}"/>
                </c:ext>
              </c:extLst>
            </c:dLbl>
            <c:dLbl>
              <c:idx val="2"/>
              <c:layout>
                <c:manualLayout>
                  <c:x val="-5.3513993740473248E-2"/>
                  <c:y val="-6.98706674103768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40B12D2-1ED8-41B3-B5CB-8330539922AE}" type="CATEGORYNAME">
                      <a: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623BBBE-6B19-46B9-8230-D9ABD947B616}" type="VALUE">
                      <a: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2F8-BA44-A7FE-11910BD9C4AA}"/>
                </c:ext>
              </c:extLst>
            </c:dLbl>
            <c:dLbl>
              <c:idx val="3"/>
              <c:layout>
                <c:manualLayout>
                  <c:x val="-1.6206672619530807E-2"/>
                  <c:y val="-3.8159421574198125E-2"/>
                </c:manualLayout>
              </c:layout>
              <c:tx>
                <c:rich>
                  <a:bodyPr/>
                  <a:lstStyle/>
                  <a:p>
                    <a:fld id="{E7D9497C-91AD-4DDE-9143-BA2AD57407F6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91353AA9-EA3E-4FFF-8AA9-2B9FD1D7D00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2F8-BA44-A7FE-11910BD9C4AA}"/>
                </c:ext>
              </c:extLst>
            </c:dLbl>
            <c:dLbl>
              <c:idx val="4"/>
              <c:layout>
                <c:manualLayout>
                  <c:x val="-1.3753280839895013E-2"/>
                  <c:y val="-2.8698177041249946E-2"/>
                </c:manualLayout>
              </c:layout>
              <c:tx>
                <c:rich>
                  <a:bodyPr/>
                  <a:lstStyle/>
                  <a:p>
                    <a:fld id="{7A05E995-F29C-427B-B6EA-8630FF5F24DB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725B3B85-6F2E-4891-BB22-FA32490C778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2F8-BA44-A7FE-11910BD9C4AA}"/>
                </c:ext>
              </c:extLst>
            </c:dLbl>
            <c:dLbl>
              <c:idx val="5"/>
              <c:layout>
                <c:manualLayout>
                  <c:x val="-2.41151428236419E-2"/>
                  <c:y val="-2.3152253806736186E-2"/>
                </c:manualLayout>
              </c:layout>
              <c:tx>
                <c:rich>
                  <a:bodyPr/>
                  <a:lstStyle/>
                  <a:p>
                    <a:fld id="{B8E2338D-0A05-4B9E-B83A-6A268B07A945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3B15D484-8610-4AA8-B7BE-2949E1B1764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2F8-BA44-A7FE-11910BD9C4A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Local Television Station</c:v>
                </c:pt>
                <c:pt idx="1">
                  <c:v>Social media</c:v>
                </c:pt>
                <c:pt idx="2">
                  <c:v>Local 
Newspaper web/apps</c:v>
                </c:pt>
                <c:pt idx="3">
                  <c:v>Local Radio Station</c:v>
                </c:pt>
                <c:pt idx="4">
                  <c:v>Local 
magazine web/apps</c:v>
                </c:pt>
                <c:pt idx="5">
                  <c:v>Other Local 
Website/Apps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0.35499999999999998</c:v>
                </c:pt>
                <c:pt idx="1">
                  <c:v>0.22500000000000001</c:v>
                </c:pt>
                <c:pt idx="2">
                  <c:v>0.17399999999999999</c:v>
                </c:pt>
                <c:pt idx="3">
                  <c:v>0.10299999999999999</c:v>
                </c:pt>
                <c:pt idx="4">
                  <c:v>7.8E-2</c:v>
                </c:pt>
                <c:pt idx="5">
                  <c:v>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2F8-BA44-A7FE-11910BD9C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374799740941471"/>
          <c:y val="7.1595685776790305E-2"/>
          <c:w val="0.98651403054483966"/>
          <c:h val="0.721662910792103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4C4CFF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0F50-4026-AD78-7A56CDFF5B0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0F50-4026-AD78-7A56CDFF5B0E}"/>
              </c:ext>
            </c:extLst>
          </c:dPt>
          <c:dPt>
            <c:idx val="2"/>
            <c:bubble3D val="0"/>
            <c:spPr>
              <a:solidFill>
                <a:srgbClr val="659643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0F50-4026-AD78-7A56CDFF5B0E}"/>
              </c:ext>
            </c:extLst>
          </c:dPt>
          <c:dPt>
            <c:idx val="3"/>
            <c:bubble3D val="0"/>
            <c:spPr>
              <a:solidFill>
                <a:srgbClr val="FFBBFF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0F50-4026-AD78-7A56CDFF5B0E}"/>
              </c:ext>
            </c:extLst>
          </c:dPt>
          <c:dPt>
            <c:idx val="4"/>
            <c:bubble3D val="0"/>
            <c:spPr>
              <a:solidFill>
                <a:srgbClr val="B2E5FC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0F50-4026-AD78-7A56CDFF5B0E}"/>
              </c:ext>
            </c:extLst>
          </c:dPt>
          <c:dPt>
            <c:idx val="5"/>
            <c:bubble3D val="0"/>
            <c:spPr>
              <a:solidFill>
                <a:srgbClr val="0A0A8D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0F50-4026-AD78-7A56CDFF5B0E}"/>
              </c:ext>
            </c:extLst>
          </c:dPt>
          <c:dPt>
            <c:idx val="6"/>
            <c:bubble3D val="0"/>
            <c:spPr>
              <a:solidFill>
                <a:srgbClr val="959595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0F50-4026-AD78-7A56CDFF5B0E}"/>
              </c:ext>
            </c:extLst>
          </c:dPt>
          <c:dPt>
            <c:idx val="7"/>
            <c:bubble3D val="0"/>
            <c:spPr>
              <a:solidFill>
                <a:srgbClr val="D7FFA1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0F50-4026-AD78-7A56CDFF5B0E}"/>
              </c:ext>
            </c:extLst>
          </c:dPt>
          <c:dPt>
            <c:idx val="8"/>
            <c:bubble3D val="0"/>
            <c:spPr>
              <a:solidFill>
                <a:srgbClr val="FF7C0F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0F50-4026-AD78-7A56CDFF5B0E}"/>
              </c:ext>
            </c:extLst>
          </c:dPt>
          <c:dPt>
            <c:idx val="9"/>
            <c:bubble3D val="0"/>
            <c:spPr>
              <a:solidFill>
                <a:srgbClr val="9F5FCF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0F50-4026-AD78-7A56CDFF5B0E}"/>
              </c:ext>
            </c:extLst>
          </c:dPt>
          <c:dPt>
            <c:idx val="10"/>
            <c:bubble3D val="0"/>
            <c:spPr>
              <a:solidFill>
                <a:srgbClr val="663300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0F50-4026-AD78-7A56CDFF5B0E}"/>
              </c:ext>
            </c:extLst>
          </c:dPt>
          <c:dPt>
            <c:idx val="15"/>
            <c:bubble3D val="0"/>
            <c:spPr>
              <a:solidFill>
                <a:schemeClr val="bg2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0F50-4026-AD78-7A56CDFF5B0E}"/>
              </c:ext>
            </c:extLst>
          </c:dPt>
          <c:dLbls>
            <c:dLbl>
              <c:idx val="0"/>
              <c:layout>
                <c:manualLayout>
                  <c:x val="-3.7838736067082523E-3"/>
                  <c:y val="0.136973471727729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50-4026-AD78-7A56CDFF5B0E}"/>
                </c:ext>
              </c:extLst>
            </c:dLbl>
            <c:dLbl>
              <c:idx val="1"/>
              <c:layout>
                <c:manualLayout>
                  <c:x val="-0.11579302587176603"/>
                  <c:y val="1.516590344749966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50-4026-AD78-7A56CDFF5B0E}"/>
                </c:ext>
              </c:extLst>
            </c:dLbl>
            <c:dLbl>
              <c:idx val="2"/>
              <c:layout>
                <c:manualLayout>
                  <c:x val="5.2845084705320768E-2"/>
                  <c:y val="-4.06683770011265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397186147186145"/>
                      <c:h val="0.115574394022069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F50-4026-AD78-7A56CDFF5B0E}"/>
                </c:ext>
              </c:extLst>
            </c:dLbl>
            <c:dLbl>
              <c:idx val="3"/>
              <c:layout>
                <c:manualLayout>
                  <c:x val="3.9212683641817576E-2"/>
                  <c:y val="5.10684565889579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50-4026-AD78-7A56CDFF5B0E}"/>
                </c:ext>
              </c:extLst>
            </c:dLbl>
            <c:dLbl>
              <c:idx val="4"/>
              <c:layout>
                <c:manualLayout>
                  <c:x val="2.0403841565258887E-2"/>
                  <c:y val="1.714293753460622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50-4026-AD78-7A56CDFF5B0E}"/>
                </c:ext>
              </c:extLst>
            </c:dLbl>
            <c:dLbl>
              <c:idx val="5"/>
              <c:layout>
                <c:manualLayout>
                  <c:x val="-4.4844990967038208E-2"/>
                  <c:y val="3.94634051734099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97727272727273"/>
                      <c:h val="0.167441140678526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F50-4026-AD78-7A56CDFF5B0E}"/>
                </c:ext>
              </c:extLst>
            </c:dLbl>
            <c:dLbl>
              <c:idx val="6"/>
              <c:layout>
                <c:manualLayout>
                  <c:x val="-3.2159815250366472E-2"/>
                  <c:y val="-3.87011909032717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9.0010822510822514E-2"/>
                      <c:h val="0.150057831814431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0F50-4026-AD78-7A56CDFF5B0E}"/>
                </c:ext>
              </c:extLst>
            </c:dLbl>
            <c:dLbl>
              <c:idx val="7"/>
              <c:layout>
                <c:manualLayout>
                  <c:x val="-0.12662934178682211"/>
                  <c:y val="3.12437507976368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962666598493369"/>
                      <c:h val="9.39041951429314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0F50-4026-AD78-7A56CDFF5B0E}"/>
                </c:ext>
              </c:extLst>
            </c:dLbl>
            <c:dLbl>
              <c:idx val="8"/>
              <c:layout>
                <c:manualLayout>
                  <c:x val="-7.9700974878140249E-2"/>
                  <c:y val="-4.477820418901306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F50-4026-AD78-7A56CDFF5B0E}"/>
                </c:ext>
              </c:extLst>
            </c:dLbl>
            <c:dLbl>
              <c:idx val="9"/>
              <c:layout>
                <c:manualLayout>
                  <c:x val="-9.8056464532842488E-2"/>
                  <c:y val="-0.1213455167028932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F50-4026-AD78-7A56CDFF5B0E}"/>
                </c:ext>
              </c:extLst>
            </c:dLbl>
            <c:dLbl>
              <c:idx val="10"/>
              <c:layout>
                <c:manualLayout>
                  <c:x val="6.1906082762381978E-2"/>
                  <c:y val="3.97422640527289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F50-4026-AD78-7A56CDFF5B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Local Broadcast TV News</c:v>
                </c:pt>
                <c:pt idx="1">
                  <c:v>Social Media</c:v>
                </c:pt>
                <c:pt idx="2">
                  <c:v>Local Newspapers</c:v>
                </c:pt>
                <c:pt idx="3">
                  <c:v>Radio Stations</c:v>
                </c:pt>
                <c:pt idx="4">
                  <c:v>Local TV News Websites/Apps </c:v>
                </c:pt>
                <c:pt idx="5">
                  <c:v>Network Broadcast
TV News</c:v>
                </c:pt>
                <c:pt idx="6">
                  <c:v>Cable News Channels</c:v>
                </c:pt>
                <c:pt idx="7">
                  <c:v>Public TV News</c:v>
                </c:pt>
                <c:pt idx="8">
                  <c:v>National Newspapers</c:v>
                </c:pt>
                <c:pt idx="9">
                  <c:v>All Other Internet News Websites/Apps</c:v>
                </c:pt>
                <c:pt idx="10">
                  <c:v>Other</c:v>
                </c:pt>
              </c:strCache>
            </c:strRef>
          </c:cat>
          <c:val>
            <c:numRef>
              <c:f>Sheet1!$B$2:$B$12</c:f>
              <c:numCache>
                <c:formatCode>0.0%</c:formatCode>
                <c:ptCount val="11"/>
                <c:pt idx="0">
                  <c:v>0.33800000000000002</c:v>
                </c:pt>
                <c:pt idx="1">
                  <c:v>0.16500000000000001</c:v>
                </c:pt>
                <c:pt idx="2">
                  <c:v>9.0999999999999998E-2</c:v>
                </c:pt>
                <c:pt idx="3">
                  <c:v>7.2999999999999995E-2</c:v>
                </c:pt>
                <c:pt idx="4">
                  <c:v>5.7000000000000002E-2</c:v>
                </c:pt>
                <c:pt idx="5">
                  <c:v>5.2999999999999999E-2</c:v>
                </c:pt>
                <c:pt idx="6">
                  <c:v>4.5999999999999999E-2</c:v>
                </c:pt>
                <c:pt idx="7">
                  <c:v>4.2999999999999997E-2</c:v>
                </c:pt>
                <c:pt idx="8">
                  <c:v>0.03</c:v>
                </c:pt>
                <c:pt idx="9">
                  <c:v>2.3E-2</c:v>
                </c:pt>
                <c:pt idx="10">
                  <c:v>8.099999999999985E-2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F50-4026-AD78-7A56CDFF5B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Sheet1!$A$2:$A$12</c:f>
              <c:strCache>
                <c:ptCount val="11"/>
                <c:pt idx="0">
                  <c:v>Local Broadcast TV News</c:v>
                </c:pt>
                <c:pt idx="1">
                  <c:v>Social Media</c:v>
                </c:pt>
                <c:pt idx="2">
                  <c:v>Local Newspapers</c:v>
                </c:pt>
                <c:pt idx="3">
                  <c:v>Radio Stations</c:v>
                </c:pt>
                <c:pt idx="4">
                  <c:v>Local TV News Websites/Apps </c:v>
                </c:pt>
                <c:pt idx="5">
                  <c:v>Network Broadcast
TV News</c:v>
                </c:pt>
                <c:pt idx="6">
                  <c:v>Cable News Channels</c:v>
                </c:pt>
                <c:pt idx="7">
                  <c:v>Public TV News</c:v>
                </c:pt>
                <c:pt idx="8">
                  <c:v>National Newspapers</c:v>
                </c:pt>
                <c:pt idx="9">
                  <c:v>All Other Internet News Websites/Apps</c:v>
                </c:pt>
                <c:pt idx="10">
                  <c:v>Other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10" formatCode="0.0%">
                  <c:v>0.91900000000000015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0F50-4026-AD78-7A56CDFF5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baseline="0" dirty="0">
                <a:effectLst/>
              </a:rPr>
              <a:t>How often, if at all, do you shop in a retail store/online?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defRPr sz="2000">
                <a:solidFill>
                  <a:schemeClr val="tx1"/>
                </a:solidFill>
              </a:defRPr>
            </a:pPr>
            <a:r>
              <a:rPr lang="en-US" sz="2000" dirty="0">
                <a:solidFill>
                  <a:schemeClr val="tx1"/>
                </a:solidFill>
              </a:rPr>
              <a:t>Adults 18+</a:t>
            </a:r>
            <a:endParaRPr lang="en-US" sz="200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2060524070342483"/>
          <c:y val="5.57862122200157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6626498869836977E-2"/>
          <c:y val="0.19424743121863522"/>
          <c:w val="0.97179486894759426"/>
          <c:h val="0.573925534053326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Shop In A Retail Store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3FB-4FDB-B38E-834DEE0F301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3FB-4FDB-B38E-834DEE0F301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3FB-4FDB-B38E-834DEE0F30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More than once a week</c:v>
                </c:pt>
                <c:pt idx="1">
                  <c:v>Every 
week </c:v>
                </c:pt>
                <c:pt idx="2">
                  <c:v>Almost every week</c:v>
                </c:pt>
                <c:pt idx="3">
                  <c:v>A few times 
a month</c:v>
                </c:pt>
                <c:pt idx="4">
                  <c:v>Once 
a month</c:v>
                </c:pt>
                <c:pt idx="5">
                  <c:v>A few times 
a year</c:v>
                </c:pt>
                <c:pt idx="6">
                  <c:v>Less 
often</c:v>
                </c:pt>
                <c:pt idx="7">
                  <c:v>Do 
not shop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0.114</c:v>
                </c:pt>
                <c:pt idx="1">
                  <c:v>0.19600000000000001</c:v>
                </c:pt>
                <c:pt idx="2">
                  <c:v>0.13800000000000001</c:v>
                </c:pt>
                <c:pt idx="3">
                  <c:v>0.23699999999999999</c:v>
                </c:pt>
                <c:pt idx="4">
                  <c:v>0.13</c:v>
                </c:pt>
                <c:pt idx="5">
                  <c:v>0.1</c:v>
                </c:pt>
                <c:pt idx="6">
                  <c:v>4.3999999999999997E-2</c:v>
                </c:pt>
                <c:pt idx="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FB-4FDB-B38E-834DEE0F30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Shop Online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More than once a week</c:v>
                </c:pt>
                <c:pt idx="1">
                  <c:v>Every 
week </c:v>
                </c:pt>
                <c:pt idx="2">
                  <c:v>Almost every week</c:v>
                </c:pt>
                <c:pt idx="3">
                  <c:v>A few times 
a month</c:v>
                </c:pt>
                <c:pt idx="4">
                  <c:v>Once 
a month</c:v>
                </c:pt>
                <c:pt idx="5">
                  <c:v>A few times 
a year</c:v>
                </c:pt>
                <c:pt idx="6">
                  <c:v>Less 
often</c:v>
                </c:pt>
                <c:pt idx="7">
                  <c:v>Do 
not shop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0.1</c:v>
                </c:pt>
                <c:pt idx="1">
                  <c:v>0.11</c:v>
                </c:pt>
                <c:pt idx="2">
                  <c:v>0.1</c:v>
                </c:pt>
                <c:pt idx="3">
                  <c:v>0.25</c:v>
                </c:pt>
                <c:pt idx="4">
                  <c:v>0.16</c:v>
                </c:pt>
                <c:pt idx="5">
                  <c:v>0.16</c:v>
                </c:pt>
                <c:pt idx="6">
                  <c:v>0.05</c:v>
                </c:pt>
                <c:pt idx="7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3FB-4FDB-B38E-834DEE0F30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707121872"/>
        <c:axId val="707120304"/>
      </c:barChart>
      <c:catAx>
        <c:axId val="70712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120304"/>
        <c:crosses val="autoZero"/>
        <c:auto val="1"/>
        <c:lblAlgn val="ctr"/>
        <c:lblOffset val="0"/>
        <c:noMultiLvlLbl val="0"/>
      </c:catAx>
      <c:valAx>
        <c:axId val="707120304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7071218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31979758658488761"/>
          <c:y val="0.92506176507905991"/>
          <c:w val="0.31997305899502226"/>
          <c:h val="7.13894541028081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749137582277714"/>
          <c:y val="2.6726295509289316E-2"/>
          <c:w val="0.66567790673382787"/>
          <c:h val="0.946364988047967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A18+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12700">
              <a:solidFill>
                <a:sysClr val="windowText" lastClr="000000"/>
              </a:solidFill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505FF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96C1-4682-BEC7-3B6EA74DC60F}"/>
              </c:ext>
            </c:extLst>
          </c:dPt>
          <c:dPt>
            <c:idx val="1"/>
            <c:invertIfNegative val="0"/>
            <c:bubble3D val="0"/>
            <c:spPr>
              <a:solidFill>
                <a:srgbClr val="FF0A0A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96C1-4682-BEC7-3B6EA74DC60F}"/>
              </c:ext>
            </c:extLst>
          </c:dPt>
          <c:dPt>
            <c:idx val="2"/>
            <c:invertIfNegative val="0"/>
            <c:bubble3D val="0"/>
            <c:spPr>
              <a:solidFill>
                <a:srgbClr val="0AAFE6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96C1-4682-BEC7-3B6EA74DC60F}"/>
              </c:ext>
            </c:extLst>
          </c:dPt>
          <c:dPt>
            <c:idx val="3"/>
            <c:invertIfNegative val="0"/>
            <c:bubble3D val="0"/>
            <c:spPr>
              <a:solidFill>
                <a:srgbClr val="8EFE60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96C1-4682-BEC7-3B6EA74DC60F}"/>
              </c:ext>
            </c:extLst>
          </c:dPt>
          <c:dPt>
            <c:idx val="4"/>
            <c:invertIfNegative val="0"/>
            <c:bubble3D val="0"/>
            <c:spPr>
              <a:solidFill>
                <a:srgbClr val="0A9B0A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96C1-4682-BEC7-3B6EA74DC60F}"/>
              </c:ext>
            </c:extLst>
          </c:dPt>
          <c:dPt>
            <c:idx val="5"/>
            <c:invertIfNegative val="0"/>
            <c:bubble3D val="0"/>
            <c:spPr>
              <a:solidFill>
                <a:srgbClr val="A46F05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96C1-4682-BEC7-3B6EA74DC60F}"/>
              </c:ext>
            </c:extLst>
          </c:dPt>
          <c:dPt>
            <c:idx val="6"/>
            <c:invertIfNegative val="0"/>
            <c:bubble3D val="0"/>
            <c:spPr>
              <a:solidFill>
                <a:srgbClr val="FF730A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96C1-4682-BEC7-3B6EA74DC60F}"/>
              </c:ext>
            </c:extLst>
          </c:dPt>
          <c:dPt>
            <c:idx val="7"/>
            <c:invertIfNegative val="0"/>
            <c:bubble3D val="0"/>
            <c:spPr>
              <a:solidFill>
                <a:srgbClr val="67A1A1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96C1-4682-BEC7-3B6EA74DC60F}"/>
              </c:ext>
            </c:extLst>
          </c:dPt>
          <c:dPt>
            <c:idx val="8"/>
            <c:invertIfNegative val="0"/>
            <c:bubble3D val="0"/>
            <c:spPr>
              <a:solidFill>
                <a:srgbClr val="034910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96C1-4682-BEC7-3B6EA74DC60F}"/>
              </c:ext>
            </c:extLst>
          </c:dPt>
          <c:dPt>
            <c:idx val="9"/>
            <c:invertIfNegative val="0"/>
            <c:bubble3D val="0"/>
            <c:spPr>
              <a:solidFill>
                <a:srgbClr val="FFE699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96C1-4682-BEC7-3B6EA74DC60F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5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96C1-4682-BEC7-3B6EA74DC60F}"/>
              </c:ext>
            </c:extLst>
          </c:dPt>
          <c:dPt>
            <c:idx val="11"/>
            <c:invertIfNegative val="0"/>
            <c:bubble3D val="0"/>
            <c:spPr>
              <a:solidFill>
                <a:srgbClr val="FFAFFF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96C1-4682-BEC7-3B6EA74DC60F}"/>
              </c:ext>
            </c:extLst>
          </c:dPt>
          <c:dPt>
            <c:idx val="12"/>
            <c:invertIfNegative val="0"/>
            <c:bubble3D val="0"/>
            <c:spPr>
              <a:solidFill>
                <a:srgbClr val="FFD9D9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9-96C1-4682-BEC7-3B6EA74DC60F}"/>
              </c:ext>
            </c:extLst>
          </c:dPt>
          <c:dPt>
            <c:idx val="13"/>
            <c:invertIfNegative val="0"/>
            <c:bubble3D val="0"/>
            <c:spPr>
              <a:solidFill>
                <a:srgbClr val="050505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B-96C1-4682-BEC7-3B6EA74DC60F}"/>
              </c:ext>
            </c:extLst>
          </c:dPt>
          <c:dPt>
            <c:idx val="14"/>
            <c:invertIfNegative val="0"/>
            <c:bubble3D val="0"/>
            <c:spPr>
              <a:solidFill>
                <a:srgbClr val="4B0590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D-96C1-4682-BEC7-3B6EA74DC60F}"/>
              </c:ext>
            </c:extLst>
          </c:dPt>
          <c:dPt>
            <c:idx val="15"/>
            <c:invertIfNegative val="0"/>
            <c:bubble3D val="0"/>
            <c:spPr>
              <a:solidFill>
                <a:srgbClr val="E3B905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F-96C1-4682-BEC7-3B6EA74DC60F}"/>
              </c:ext>
            </c:extLst>
          </c:dPt>
          <c:dPt>
            <c:idx val="16"/>
            <c:invertIfNegative val="0"/>
            <c:bubble3D val="0"/>
            <c:spPr>
              <a:solidFill>
                <a:srgbClr val="FF6666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1-96C1-4682-BEC7-3B6EA74DC60F}"/>
              </c:ext>
            </c:extLst>
          </c:dPt>
          <c:dPt>
            <c:idx val="17"/>
            <c:invertIfNegative val="0"/>
            <c:bubble3D val="0"/>
            <c:spPr>
              <a:solidFill>
                <a:srgbClr val="9966FF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3-96C1-4682-BEC7-3B6EA74DC6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Television</c:v>
                </c:pt>
                <c:pt idx="1">
                  <c:v>Social Media</c:v>
                </c:pt>
                <c:pt idx="2">
                  <c:v>Broadcast TV News Websites/Apps</c:v>
                </c:pt>
                <c:pt idx="3">
                  <c:v>Email</c:v>
                </c:pt>
                <c:pt idx="4">
                  <c:v>Search</c:v>
                </c:pt>
                <c:pt idx="5">
                  <c:v>Direct Mail</c:v>
                </c:pt>
                <c:pt idx="6">
                  <c:v>Newspapers</c:v>
                </c:pt>
                <c:pt idx="7">
                  <c:v>Non-TV/Movie Streaming Video</c:v>
                </c:pt>
                <c:pt idx="8">
                  <c:v>Streaming TV Programs or Movies</c:v>
                </c:pt>
                <c:pt idx="9">
                  <c:v>Review Websites/Apps</c:v>
                </c:pt>
                <c:pt idx="10">
                  <c:v>Magazines</c:v>
                </c:pt>
                <c:pt idx="11">
                  <c:v>Radio</c:v>
                </c:pt>
                <c:pt idx="12">
                  <c:v>Podcasts</c:v>
                </c:pt>
                <c:pt idx="13">
                  <c:v>Online Print</c:v>
                </c:pt>
                <c:pt idx="14">
                  <c:v>Cable TV News Websites/Apps</c:v>
                </c:pt>
                <c:pt idx="15">
                  <c:v>Out-of-Home/Billboards</c:v>
                </c:pt>
                <c:pt idx="16">
                  <c:v>Streaming Radio</c:v>
                </c:pt>
                <c:pt idx="17">
                  <c:v>Movie Theater</c:v>
                </c:pt>
              </c:strCache>
            </c:strRef>
          </c:cat>
          <c:val>
            <c:numRef>
              <c:f>Sheet1!$B$2:$B$19</c:f>
              <c:numCache>
                <c:formatCode>0.0%</c:formatCode>
                <c:ptCount val="18"/>
                <c:pt idx="0">
                  <c:v>0.26500000000000001</c:v>
                </c:pt>
                <c:pt idx="1">
                  <c:v>0.17</c:v>
                </c:pt>
                <c:pt idx="2">
                  <c:v>8.6999999999999994E-2</c:v>
                </c:pt>
                <c:pt idx="3">
                  <c:v>7.1999999999999995E-2</c:v>
                </c:pt>
                <c:pt idx="4">
                  <c:v>6.0999999999999999E-2</c:v>
                </c:pt>
                <c:pt idx="5">
                  <c:v>6.0999999999999999E-2</c:v>
                </c:pt>
                <c:pt idx="6">
                  <c:v>4.7E-2</c:v>
                </c:pt>
                <c:pt idx="7">
                  <c:v>4.2000000000000003E-2</c:v>
                </c:pt>
                <c:pt idx="8">
                  <c:v>4.1000000000000002E-2</c:v>
                </c:pt>
                <c:pt idx="9">
                  <c:v>4.1000000000000002E-2</c:v>
                </c:pt>
                <c:pt idx="10">
                  <c:v>2.3E-2</c:v>
                </c:pt>
                <c:pt idx="11">
                  <c:v>2.1000000000000001E-2</c:v>
                </c:pt>
                <c:pt idx="12">
                  <c:v>1.6E-2</c:v>
                </c:pt>
                <c:pt idx="13">
                  <c:v>1.4999999999999999E-2</c:v>
                </c:pt>
                <c:pt idx="14">
                  <c:v>1.2E-2</c:v>
                </c:pt>
                <c:pt idx="15">
                  <c:v>0.01</c:v>
                </c:pt>
                <c:pt idx="16">
                  <c:v>8.9999999999999993E-3</c:v>
                </c:pt>
                <c:pt idx="17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96C1-4682-BEC7-3B6EA74DC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579805112"/>
        <c:axId val="579800408"/>
      </c:barChart>
      <c:catAx>
        <c:axId val="579805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800408"/>
        <c:crosses val="autoZero"/>
        <c:auto val="1"/>
        <c:lblAlgn val="ctr"/>
        <c:lblOffset val="100"/>
        <c:noMultiLvlLbl val="0"/>
      </c:catAx>
      <c:valAx>
        <c:axId val="579800408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579805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749137582277714"/>
          <c:y val="2.6726295509289316E-2"/>
          <c:w val="0.66567790673382787"/>
          <c:h val="0.946364988047967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A18+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12700">
              <a:solidFill>
                <a:sysClr val="windowText" lastClr="000000"/>
              </a:solidFill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505FF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96C1-4682-BEC7-3B6EA74DC60F}"/>
              </c:ext>
            </c:extLst>
          </c:dPt>
          <c:dPt>
            <c:idx val="1"/>
            <c:invertIfNegative val="0"/>
            <c:bubble3D val="0"/>
            <c:spPr>
              <a:solidFill>
                <a:srgbClr val="FF0A0A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96C1-4682-BEC7-3B6EA74DC60F}"/>
              </c:ext>
            </c:extLst>
          </c:dPt>
          <c:dPt>
            <c:idx val="2"/>
            <c:invertIfNegative val="0"/>
            <c:bubble3D val="0"/>
            <c:spPr>
              <a:solidFill>
                <a:srgbClr val="0AAFE6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96C1-4682-BEC7-3B6EA74DC60F}"/>
              </c:ext>
            </c:extLst>
          </c:dPt>
          <c:dPt>
            <c:idx val="3"/>
            <c:invertIfNegative val="0"/>
            <c:bubble3D val="0"/>
            <c:spPr>
              <a:solidFill>
                <a:srgbClr val="8EFE60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7-96C1-4682-BEC7-3B6EA74DC60F}"/>
              </c:ext>
            </c:extLst>
          </c:dPt>
          <c:dPt>
            <c:idx val="4"/>
            <c:invertIfNegative val="0"/>
            <c:bubble3D val="0"/>
            <c:spPr>
              <a:solidFill>
                <a:srgbClr val="0A9B0A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9-96C1-4682-BEC7-3B6EA74DC60F}"/>
              </c:ext>
            </c:extLst>
          </c:dPt>
          <c:dPt>
            <c:idx val="5"/>
            <c:invertIfNegative val="0"/>
            <c:bubble3D val="0"/>
            <c:spPr>
              <a:solidFill>
                <a:srgbClr val="A46F05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96C1-4682-BEC7-3B6EA74DC60F}"/>
              </c:ext>
            </c:extLst>
          </c:dPt>
          <c:dPt>
            <c:idx val="6"/>
            <c:invertIfNegative val="0"/>
            <c:bubble3D val="0"/>
            <c:spPr>
              <a:solidFill>
                <a:srgbClr val="67A1A1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96C1-4682-BEC7-3B6EA74DC60F}"/>
              </c:ext>
            </c:extLst>
          </c:dPt>
          <c:dPt>
            <c:idx val="7"/>
            <c:invertIfNegative val="0"/>
            <c:bubble3D val="0"/>
            <c:spPr>
              <a:solidFill>
                <a:srgbClr val="034910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96C1-4682-BEC7-3B6EA74DC60F}"/>
              </c:ext>
            </c:extLst>
          </c:dPt>
          <c:dPt>
            <c:idx val="8"/>
            <c:invertIfNegative val="0"/>
            <c:bubble3D val="0"/>
            <c:spPr>
              <a:solidFill>
                <a:srgbClr val="FFE699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96C1-4682-BEC7-3B6EA74DC60F}"/>
              </c:ext>
            </c:extLst>
          </c:dPt>
          <c:dPt>
            <c:idx val="9"/>
            <c:invertIfNegative val="0"/>
            <c:bubble3D val="0"/>
            <c:spPr>
              <a:solidFill>
                <a:srgbClr val="FF730A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96C1-4682-BEC7-3B6EA74DC60F}"/>
              </c:ext>
            </c:extLst>
          </c:dPt>
          <c:dPt>
            <c:idx val="10"/>
            <c:invertIfNegative val="0"/>
            <c:bubble3D val="0"/>
            <c:spPr>
              <a:solidFill>
                <a:srgbClr val="FFAFFF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96C1-4682-BEC7-3B6EA74DC60F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05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96C1-4682-BEC7-3B6EA74DC60F}"/>
              </c:ext>
            </c:extLst>
          </c:dPt>
          <c:dPt>
            <c:idx val="12"/>
            <c:invertIfNegative val="0"/>
            <c:bubble3D val="0"/>
            <c:spPr>
              <a:solidFill>
                <a:srgbClr val="FFD9D9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9-96C1-4682-BEC7-3B6EA74DC60F}"/>
              </c:ext>
            </c:extLst>
          </c:dPt>
          <c:dPt>
            <c:idx val="13"/>
            <c:invertIfNegative val="0"/>
            <c:bubble3D val="0"/>
            <c:spPr>
              <a:solidFill>
                <a:srgbClr val="050505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B-96C1-4682-BEC7-3B6EA74DC60F}"/>
              </c:ext>
            </c:extLst>
          </c:dPt>
          <c:dPt>
            <c:idx val="14"/>
            <c:invertIfNegative val="0"/>
            <c:bubble3D val="0"/>
            <c:spPr>
              <a:solidFill>
                <a:srgbClr val="4B0590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D-96C1-4682-BEC7-3B6EA74DC60F}"/>
              </c:ext>
            </c:extLst>
          </c:dPt>
          <c:dPt>
            <c:idx val="15"/>
            <c:invertIfNegative val="0"/>
            <c:bubble3D val="0"/>
            <c:spPr>
              <a:solidFill>
                <a:srgbClr val="E3B905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F-96C1-4682-BEC7-3B6EA74DC60F}"/>
              </c:ext>
            </c:extLst>
          </c:dPt>
          <c:dPt>
            <c:idx val="16"/>
            <c:invertIfNegative val="0"/>
            <c:bubble3D val="0"/>
            <c:spPr>
              <a:solidFill>
                <a:srgbClr val="9966FF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1-96C1-4682-BEC7-3B6EA74DC60F}"/>
              </c:ext>
            </c:extLst>
          </c:dPt>
          <c:dPt>
            <c:idx val="17"/>
            <c:invertIfNegative val="0"/>
            <c:bubble3D val="0"/>
            <c:spPr>
              <a:solidFill>
                <a:srgbClr val="FF6666"/>
              </a:solidFill>
              <a:ln w="12700">
                <a:solidFill>
                  <a:sysClr val="windowText" lastClr="000000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3-96C1-4682-BEC7-3B6EA74DC6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18"/>
                <c:pt idx="0">
                  <c:v>Television</c:v>
                </c:pt>
                <c:pt idx="1">
                  <c:v>Social Media</c:v>
                </c:pt>
                <c:pt idx="2">
                  <c:v>Broadcast TV News Websites/Apps</c:v>
                </c:pt>
                <c:pt idx="3">
                  <c:v>Email</c:v>
                </c:pt>
                <c:pt idx="4">
                  <c:v>Search</c:v>
                </c:pt>
                <c:pt idx="5">
                  <c:v>Direct Mail</c:v>
                </c:pt>
                <c:pt idx="6">
                  <c:v>Non-TV/Movie Streaming Video</c:v>
                </c:pt>
                <c:pt idx="7">
                  <c:v>Streaming TV Programs or Movies</c:v>
                </c:pt>
                <c:pt idx="8">
                  <c:v>Review Websites/Apps</c:v>
                </c:pt>
                <c:pt idx="9">
                  <c:v>Newspapers</c:v>
                </c:pt>
                <c:pt idx="10">
                  <c:v>Radio</c:v>
                </c:pt>
                <c:pt idx="11">
                  <c:v>Magazines</c:v>
                </c:pt>
                <c:pt idx="12">
                  <c:v>Podcasts</c:v>
                </c:pt>
                <c:pt idx="13">
                  <c:v>Online Print</c:v>
                </c:pt>
                <c:pt idx="14">
                  <c:v>Cable TV News Websites/Apps</c:v>
                </c:pt>
                <c:pt idx="15">
                  <c:v>Out-of-Home/Billboards</c:v>
                </c:pt>
                <c:pt idx="16">
                  <c:v>Movie Theater</c:v>
                </c:pt>
                <c:pt idx="17">
                  <c:v>Streaming Radio</c:v>
                </c:pt>
              </c:strCache>
            </c:strRef>
          </c:cat>
          <c:val>
            <c:numRef>
              <c:f>Sheet1!$B$2:$B$19</c:f>
              <c:numCache>
                <c:formatCode>0.0%</c:formatCode>
                <c:ptCount val="18"/>
                <c:pt idx="0">
                  <c:v>0.252</c:v>
                </c:pt>
                <c:pt idx="1">
                  <c:v>0.184</c:v>
                </c:pt>
                <c:pt idx="2">
                  <c:v>8.5999999999999993E-2</c:v>
                </c:pt>
                <c:pt idx="3">
                  <c:v>7.5999999999999998E-2</c:v>
                </c:pt>
                <c:pt idx="4">
                  <c:v>6.2E-2</c:v>
                </c:pt>
                <c:pt idx="5">
                  <c:v>5.6000000000000001E-2</c:v>
                </c:pt>
                <c:pt idx="6">
                  <c:v>4.7E-2</c:v>
                </c:pt>
                <c:pt idx="7">
                  <c:v>4.3999999999999997E-2</c:v>
                </c:pt>
                <c:pt idx="8">
                  <c:v>4.2000000000000003E-2</c:v>
                </c:pt>
                <c:pt idx="9">
                  <c:v>3.5999999999999997E-2</c:v>
                </c:pt>
                <c:pt idx="10">
                  <c:v>2.1999999999999999E-2</c:v>
                </c:pt>
                <c:pt idx="11">
                  <c:v>2.1000000000000001E-2</c:v>
                </c:pt>
                <c:pt idx="12">
                  <c:v>1.6E-2</c:v>
                </c:pt>
                <c:pt idx="13">
                  <c:v>1.4999999999999999E-2</c:v>
                </c:pt>
                <c:pt idx="14">
                  <c:v>1.2E-2</c:v>
                </c:pt>
                <c:pt idx="15">
                  <c:v>0.01</c:v>
                </c:pt>
                <c:pt idx="16">
                  <c:v>0.01</c:v>
                </c:pt>
                <c:pt idx="17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96C1-4682-BEC7-3B6EA74DC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579805112"/>
        <c:axId val="579800408"/>
      </c:barChart>
      <c:catAx>
        <c:axId val="5798051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190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800408"/>
        <c:crosses val="autoZero"/>
        <c:auto val="1"/>
        <c:lblAlgn val="ctr"/>
        <c:lblOffset val="100"/>
        <c:noMultiLvlLbl val="0"/>
      </c:catAx>
      <c:valAx>
        <c:axId val="579800408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one"/>
        <c:crossAx val="579805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83597896155685E-3"/>
          <c:y val="0.19537942192028648"/>
          <c:w val="0.98590459141499975"/>
          <c:h val="0.566600829441538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 (Broadcast &amp; Cable)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Browse &amp; Purchase In-store</c:v>
                </c:pt>
                <c:pt idx="1">
                  <c:v>Browse &amp; Purchase Online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0.49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C-0443-8C45-8521BE81F6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Browse &amp; Purchase In-store</c:v>
                </c:pt>
                <c:pt idx="1">
                  <c:v>Browse &amp; Purchase Online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6.9000000000000006E-2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C-0443-8C45-8521BE81F6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Streaming TV shows online</c:v>
                </c:pt>
              </c:strCache>
            </c:strRef>
          </c:tx>
          <c:spPr>
            <a:solidFill>
              <a:srgbClr val="F6AD9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Browse &amp; Purchase In-store</c:v>
                </c:pt>
                <c:pt idx="1">
                  <c:v>Browse &amp; Purchase Online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4.7E-2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BC-0443-8C45-8521BE81F6D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D5-4FAC-887E-B62819E92E2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Browse &amp; Purchase In-store</c:v>
                </c:pt>
                <c:pt idx="1">
                  <c:v>Browse &amp; Purchase Online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4.2000000000000003E-2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BC-0443-8C45-8521BE81F6D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Email</c:v>
                </c:pt>
              </c:strCache>
            </c:strRef>
          </c:tx>
          <c:spPr>
            <a:solidFill>
              <a:srgbClr val="84F058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BC-0443-8C45-8521BE81F6D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Browse &amp; Purchase In-store</c:v>
                </c:pt>
                <c:pt idx="1">
                  <c:v>Browse &amp; Purchase Online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3.5000000000000003E-2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ABC-0443-8C45-8521BE81F6D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A4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Browse &amp; Purchase In-store</c:v>
                </c:pt>
                <c:pt idx="1">
                  <c:v>Browse &amp; Purchase Online</c:v>
                </c:pt>
              </c:strCache>
            </c:strRef>
          </c:cat>
          <c:val>
            <c:numRef>
              <c:f>Sheet1!$G$2:$G$3</c:f>
              <c:numCache>
                <c:formatCode>0%</c:formatCode>
                <c:ptCount val="2"/>
                <c:pt idx="0">
                  <c:v>3.5000000000000003E-2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ABC-0443-8C45-8521BE81F6D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A46F04"/>
            </a:solidFill>
            <a:ln w="9525"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Browse &amp; Purchase In-store</c:v>
                </c:pt>
                <c:pt idx="1">
                  <c:v>Browse &amp; Purchase Online</c:v>
                </c:pt>
              </c:strCache>
            </c:strRef>
          </c:cat>
          <c:val>
            <c:numRef>
              <c:f>Sheet1!$H$2:$H$3</c:f>
              <c:numCache>
                <c:formatCode>0%</c:formatCode>
                <c:ptCount val="2"/>
                <c:pt idx="0">
                  <c:v>3.4000000000000002E-2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ABC-0443-8C45-8521BE81F6D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Internet video ad</c:v>
                </c:pt>
              </c:strCache>
            </c:strRef>
          </c:tx>
          <c:spPr>
            <a:solidFill>
              <a:srgbClr val="6E6EA2"/>
            </a:solidFill>
            <a:ln w="9525"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strRef>
              <c:f>Sheet1!$A$2:$A$3</c:f>
              <c:strCache>
                <c:ptCount val="2"/>
                <c:pt idx="0">
                  <c:v>Browse &amp; Purchase In-store</c:v>
                </c:pt>
                <c:pt idx="1">
                  <c:v>Browse &amp; Purchase Online</c:v>
                </c:pt>
              </c:strCache>
            </c:strRef>
          </c:cat>
          <c:val>
            <c:numRef>
              <c:f>Sheet1!$I$2:$I$3</c:f>
              <c:numCache>
                <c:formatCode>0%</c:formatCode>
                <c:ptCount val="2"/>
                <c:pt idx="0">
                  <c:v>0.03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ABC-0443-8C45-8521BE81F6DB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Streaming video other than TV programs/movies</c:v>
                </c:pt>
              </c:strCache>
            </c:strRef>
          </c:tx>
          <c:spPr>
            <a:solidFill>
              <a:srgbClr val="67A1A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D5-4FAC-887E-B62819E92E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Browse &amp; Purchase In-store</c:v>
                </c:pt>
                <c:pt idx="1">
                  <c:v>Browse &amp; Purchase Online</c:v>
                </c:pt>
              </c:strCache>
            </c:strRef>
          </c:cat>
          <c:val>
            <c:numRef>
              <c:f>Sheet1!$J$2:$J$3</c:f>
              <c:numCache>
                <c:formatCode>0%</c:formatCode>
                <c:ptCount val="2"/>
                <c:pt idx="0">
                  <c:v>2.9000000000000001E-2</c:v>
                </c:pt>
                <c:pt idx="1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ABC-0443-8C45-8521BE81F6D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851145576"/>
        <c:axId val="851150672"/>
      </c:barChart>
      <c:catAx>
        <c:axId val="851145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150672"/>
        <c:crosses val="autoZero"/>
        <c:auto val="1"/>
        <c:lblAlgn val="ctr"/>
        <c:lblOffset val="0"/>
        <c:noMultiLvlLbl val="0"/>
      </c:catAx>
      <c:valAx>
        <c:axId val="8511506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51145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974347689417685E-2"/>
          <c:y val="0.83421096978643638"/>
          <c:w val="0.9461743217000822"/>
          <c:h val="8.7489420146570296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11267605633804E-3"/>
          <c:y val="0.15012032230884306"/>
          <c:w val="0.96478873239436624"/>
          <c:h val="0.709024403378113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Will spend more</c:v>
                </c:pt>
                <c:pt idx="1">
                  <c:v>Will spend about the same</c:v>
                </c:pt>
                <c:pt idx="2">
                  <c:v>Will spend less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0.18</c:v>
                </c:pt>
                <c:pt idx="1">
                  <c:v>0.54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50-4F7D-B16F-061A4326E7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9"/>
        <c:overlap val="-27"/>
        <c:axId val="734170864"/>
        <c:axId val="734175568"/>
      </c:barChart>
      <c:catAx>
        <c:axId val="73417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175568"/>
        <c:crosses val="autoZero"/>
        <c:auto val="1"/>
        <c:lblAlgn val="ctr"/>
        <c:lblOffset val="0"/>
        <c:noMultiLvlLbl val="0"/>
      </c:catAx>
      <c:valAx>
        <c:axId val="7341755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34170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In-Store Retail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369068237089188"/>
          <c:y val="0.11658704858297175"/>
          <c:w val="0.34271619552806959"/>
          <c:h val="0.844545335766566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6 Categories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B16-A540-81BA-1E4F4FC63A74}"/>
              </c:ext>
            </c:extLst>
          </c:dPt>
          <c:dPt>
            <c:idx val="1"/>
            <c:bubble3D val="0"/>
            <c:spPr>
              <a:solidFill>
                <a:srgbClr val="99CC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16-A540-81BA-1E4F4FC63A74}"/>
              </c:ext>
            </c:extLst>
          </c:dPt>
          <c:dLbls>
            <c:dLbl>
              <c:idx val="0"/>
              <c:layout>
                <c:manualLayout>
                  <c:x val="-0.18272146200117742"/>
                  <c:y val="-0.120605064700723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FCABB7D-C89A-4122-BFF3-2CCDE32638BE}" type="CATEGORYNAME">
                      <a: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EA7D4FC5-D34C-4A1E-8E2D-FCDC2B99DE5C}" type="VALUE">
                      <a: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25172186706872"/>
                      <c:h val="0.141962421711899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B16-A540-81BA-1E4F4FC63A74}"/>
                </c:ext>
              </c:extLst>
            </c:dLbl>
            <c:dLbl>
              <c:idx val="1"/>
              <c:layout>
                <c:manualLayout>
                  <c:x val="0.12368328344802913"/>
                  <c:y val="0.15129200764811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BED724B-A85C-44CE-BFB6-1F00A40E46CC}" type="CATEGORYNAME">
                      <a:rPr lang="en-US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7CE3CEAC-4F1E-4553-B2A7-0B952D768FA9}" type="VALUE">
                      <a: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B16-A540-81BA-1E4F4FC63A7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Broadcast TV</c:v>
                </c:pt>
                <c:pt idx="1">
                  <c:v>Cable TV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16-A540-81BA-1E4F4FC63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Online Retail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369068237089188"/>
          <c:y val="0.11658704858297175"/>
          <c:w val="0.34271619552806959"/>
          <c:h val="0.844545335766566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6 Categories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BD0-4DF9-87DE-C3BBEA0A247F}"/>
              </c:ext>
            </c:extLst>
          </c:dPt>
          <c:dPt>
            <c:idx val="1"/>
            <c:bubble3D val="0"/>
            <c:spPr>
              <a:solidFill>
                <a:srgbClr val="99CC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D0-4DF9-87DE-C3BBEA0A247F}"/>
              </c:ext>
            </c:extLst>
          </c:dPt>
          <c:dLbls>
            <c:dLbl>
              <c:idx val="0"/>
              <c:layout>
                <c:manualLayout>
                  <c:x val="-0.18760050214415253"/>
                  <c:y val="-0.115182381488752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FCABB7D-C89A-4122-BFF3-2CCDE32638BE}" type="CATEGORYNAME">
                      <a: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EA7D4FC5-D34C-4A1E-8E2D-FCDC2B99DE5C}" type="VALUE">
                      <a: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25172186706872"/>
                      <c:h val="0.141962421711899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BD0-4DF9-87DE-C3BBEA0A247F}"/>
                </c:ext>
              </c:extLst>
            </c:dLbl>
            <c:dLbl>
              <c:idx val="1"/>
              <c:layout>
                <c:manualLayout>
                  <c:x val="0.12368328344802913"/>
                  <c:y val="0.15129200764811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BED724B-A85C-44CE-BFB6-1F00A40E46CC}" type="CATEGORYNAME">
                      <a:rPr lang="en-US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7CE3CEAC-4F1E-4553-B2A7-0B952D768FA9}" type="VALUE">
                      <a: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BD0-4DF9-87DE-C3BBEA0A247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Broadcast TV</c:v>
                </c:pt>
                <c:pt idx="1">
                  <c:v>Cable TV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D0-4DF9-87DE-C3BBEA0A2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In-store Retail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en-US" sz="1400" b="1" dirty="0">
                <a:solidFill>
                  <a:schemeClr val="tx1"/>
                </a:solidFill>
              </a:rPr>
              <a:t>% A18+ Who do online searches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59544483489209"/>
          <c:y val="0.14348540580435942"/>
          <c:w val="0.36039707503700597"/>
          <c:h val="0.8332362213111363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A40-D345-A3A6-F0EA8F6A32D4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A40-D345-A3A6-F0EA8F6A32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A40-D345-A3A6-F0EA8F6A32D4}"/>
              </c:ext>
            </c:extLst>
          </c:dPt>
          <c:dLbls>
            <c:dLbl>
              <c:idx val="0"/>
              <c:layout>
                <c:manualLayout>
                  <c:x val="0.16643892837801127"/>
                  <c:y val="2.0724676317585483E-2"/>
                </c:manualLayout>
              </c:layout>
              <c:tx>
                <c:rich>
                  <a:bodyPr/>
                  <a:lstStyle/>
                  <a:p>
                    <a:fld id="{48C167AB-0565-4C54-9CAF-9E93746F75C0}" type="CATEGORYNAME"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[CATEGORY NAME]</a:t>
                    </a:fld>
                    <a:endParaRPr lang="en-US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fld id="{C351A252-518E-4D76-82BE-39C0261C584E}" type="VALUE">
                      <a:rPr 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A40-D345-A3A6-F0EA8F6A32D4}"/>
                </c:ext>
              </c:extLst>
            </c:dLbl>
            <c:dLbl>
              <c:idx val="1"/>
              <c:layout>
                <c:manualLayout>
                  <c:x val="-0.12486258184748496"/>
                  <c:y val="-9.31134915380161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896EE82-FBB2-4EEB-B3CD-6CB4F20C6F55}" type="VALUE">
                      <a: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06241884841472"/>
                      <c:h val="0.244746327851951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A40-D345-A3A6-F0EA8F6A32D4}"/>
                </c:ext>
              </c:extLst>
            </c:dLbl>
            <c:dLbl>
              <c:idx val="2"/>
              <c:layout>
                <c:manualLayout>
                  <c:x val="-0.10827070530395318"/>
                  <c:y val="-9.44067344760442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FA8B366-BC27-4F76-BEF6-9BEF2E69BAB1}" type="CATEGORYNAME">
                      <a:rPr lang="en-US" sz="1400" dirty="0"/>
                      <a:pPr>
                        <a:defRPr sz="1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400" baseline="0" dirty="0"/>
                  </a:p>
                  <a:p>
                    <a:pPr>
                      <a:defRPr sz="1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2D54E475-C81B-4425-8350-6D31CCC0F888}" type="VALUE">
                      <a:rPr lang="en-US" sz="1400" b="1" smtClean="0"/>
                      <a:pPr>
                        <a:defRPr sz="1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316180141808487"/>
                      <c:h val="0.223731028278844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A40-D345-A3A6-F0EA8F6A32D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0.91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40-D345-A3A6-F0EA8F6A3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Online Retail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en-US" sz="1400" b="1" dirty="0">
                <a:solidFill>
                  <a:schemeClr val="tx1"/>
                </a:solidFill>
              </a:rPr>
              <a:t>% A18+ Who do online searches</a:t>
            </a:r>
          </a:p>
        </c:rich>
      </c:tx>
      <c:layout>
        <c:manualLayout>
          <c:xMode val="edge"/>
          <c:yMode val="edge"/>
          <c:x val="0.3244880940442260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59544483489209"/>
          <c:y val="0.14348540580435942"/>
          <c:w val="0.36039707503700597"/>
          <c:h val="0.8332362213111363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50"/>
            </a:solidFill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8CC-4449-B83D-7404C23CA3BA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8CC-4449-B83D-7404C23CA3BA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8CC-4449-B83D-7404C23CA3BA}"/>
              </c:ext>
            </c:extLst>
          </c:dPt>
          <c:dLbls>
            <c:dLbl>
              <c:idx val="0"/>
              <c:layout>
                <c:manualLayout>
                  <c:x val="0.16643892837801127"/>
                  <c:y val="2.0724676317585483E-2"/>
                </c:manualLayout>
              </c:layout>
              <c:tx>
                <c:rich>
                  <a:bodyPr/>
                  <a:lstStyle/>
                  <a:p>
                    <a:fld id="{48C167AB-0565-4C54-9CAF-9E93746F75C0}" type="CATEGORYNAME"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[CATEGORY NAME]</a:t>
                    </a:fld>
                    <a:endParaRPr lang="en-US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fld id="{C351A252-518E-4D76-82BE-39C0261C584E}" type="VALUE">
                      <a:rPr 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8CC-4449-B83D-7404C23CA3BA}"/>
                </c:ext>
              </c:extLst>
            </c:dLbl>
            <c:dLbl>
              <c:idx val="1"/>
              <c:layout>
                <c:manualLayout>
                  <c:x val="-0.12486258184748496"/>
                  <c:y val="-9.31134915380161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896EE82-FBB2-4EEB-B3CD-6CB4F20C6F55}" type="VALUE">
                      <a: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06241884841472"/>
                      <c:h val="0.244746327851951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8CC-4449-B83D-7404C23CA3BA}"/>
                </c:ext>
              </c:extLst>
            </c:dLbl>
            <c:dLbl>
              <c:idx val="2"/>
              <c:layout>
                <c:manualLayout>
                  <c:x val="-0.10827070530395318"/>
                  <c:y val="-9.44067344760442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EFA8B366-BC27-4F76-BEF6-9BEF2E69BAB1}" type="CATEGORYNAME">
                      <a:rPr lang="en-US" sz="1400" dirty="0"/>
                      <a:pPr>
                        <a:defRPr sz="1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400" baseline="0" dirty="0"/>
                  </a:p>
                  <a:p>
                    <a:pPr>
                      <a:defRPr sz="1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2D54E475-C81B-4425-8350-6D31CCC0F888}" type="VALUE">
                      <a:rPr lang="en-US" sz="1400" b="1" smtClean="0"/>
                      <a:pPr>
                        <a:defRPr sz="1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316180141808487"/>
                      <c:h val="0.223731028278844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8CC-4449-B83D-7404C23CA3B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CC-4449-B83D-7404C23CA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 In-store/Online Retail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% A18+ Agreeing</a:t>
            </a:r>
          </a:p>
        </c:rich>
      </c:tx>
      <c:layout>
        <c:manualLayout>
          <c:xMode val="edge"/>
          <c:yMode val="edge"/>
          <c:x val="0.40889782158920446"/>
          <c:y val="3.75586891485159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5765722312212646E-2"/>
          <c:y val="0.15273866920396478"/>
          <c:w val="0.97416036235231374"/>
          <c:h val="0.606057654658006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 Broadcast TV</c:v>
                </c:pt>
              </c:strCache>
            </c:strRef>
          </c:tx>
          <c:spPr>
            <a:solidFill>
              <a:srgbClr val="0A0A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Browse &amp; Purchase In-store</c:v>
                </c:pt>
                <c:pt idx="1">
                  <c:v>Browse &amp; Purchase Online</c:v>
                </c:pt>
                <c:pt idx="2">
                  <c:v>Browse In-store, Purchase Online</c:v>
                </c:pt>
                <c:pt idx="3">
                  <c:v>Browse Online, Purchase
In-store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 formatCode="0.00%">
                  <c:v>0.78100000000000003</c:v>
                </c:pt>
                <c:pt idx="1">
                  <c:v>0.76500000000000001</c:v>
                </c:pt>
                <c:pt idx="2">
                  <c:v>0.73099999999999998</c:v>
                </c:pt>
                <c:pt idx="3">
                  <c:v>0.73599999999999999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4-4C47-87C6-12A10E578D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Broadcast News Websites/Apps</c:v>
                </c:pt>
              </c:strCache>
            </c:strRef>
          </c:tx>
          <c:spPr>
            <a:solidFill>
              <a:srgbClr val="0099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Browse &amp; Purchase In-store</c:v>
                </c:pt>
                <c:pt idx="1">
                  <c:v>Browse &amp; Purchase Online</c:v>
                </c:pt>
                <c:pt idx="2">
                  <c:v>Browse In-store, Purchase Online</c:v>
                </c:pt>
                <c:pt idx="3">
                  <c:v>Browse Online, Purchase
In-store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0.68400000000000005</c:v>
                </c:pt>
                <c:pt idx="1">
                  <c:v>0.70899999999999996</c:v>
                </c:pt>
                <c:pt idx="2">
                  <c:v>0.72799999999999998</c:v>
                </c:pt>
                <c:pt idx="3">
                  <c:v>0.69499999999999995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4-4C47-87C6-12A10E578D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Cable News</c:v>
                </c:pt>
              </c:strCache>
            </c:strRef>
          </c:tx>
          <c:spPr>
            <a:solidFill>
              <a:srgbClr val="777777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Browse &amp; Purchase In-store</c:v>
                </c:pt>
                <c:pt idx="1">
                  <c:v>Browse &amp; Purchase Online</c:v>
                </c:pt>
                <c:pt idx="2">
                  <c:v>Browse In-store, Purchase Online</c:v>
                </c:pt>
                <c:pt idx="3">
                  <c:v>Browse Online, Purchase
In-store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0.629</c:v>
                </c:pt>
                <c:pt idx="1">
                  <c:v>0.63900000000000001</c:v>
                </c:pt>
                <c:pt idx="2">
                  <c:v>0.72799999999999998</c:v>
                </c:pt>
                <c:pt idx="3">
                  <c:v>0.67500000000000004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F4-4C47-87C6-12A10E578D4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Newspapers websites/Apps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Browse &amp; Purchase In-store</c:v>
                </c:pt>
                <c:pt idx="1">
                  <c:v>Browse &amp; Purchase Online</c:v>
                </c:pt>
                <c:pt idx="2">
                  <c:v>Browse In-store, Purchase Online</c:v>
                </c:pt>
                <c:pt idx="3">
                  <c:v>Browse Online, Purchase
In-store</c:v>
                </c:pt>
              </c:strCache>
            </c:strRef>
          </c:cat>
          <c:val>
            <c:numRef>
              <c:f>Sheet1!$E$2:$E$5</c:f>
            </c:numRef>
          </c:val>
          <c:extLst>
            <c:ext xmlns:c16="http://schemas.microsoft.com/office/drawing/2014/chart" uri="{C3380CC4-5D6E-409C-BE32-E72D297353CC}">
              <c16:uniqueId val="{00000003-C3F4-4C47-87C6-12A10E578D4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90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Browse &amp; Purchase In-store</c:v>
                </c:pt>
                <c:pt idx="1">
                  <c:v>Browse &amp; Purchase Online</c:v>
                </c:pt>
                <c:pt idx="2">
                  <c:v>Browse In-store, Purchase Online</c:v>
                </c:pt>
                <c:pt idx="3">
                  <c:v>Browse Online, Purchase
In-store</c:v>
                </c:pt>
              </c:strCache>
            </c:strRef>
          </c:cat>
          <c:val>
            <c:numRef>
              <c:f>Sheet1!$F$2:$F$5</c:f>
              <c:numCache>
                <c:formatCode>0.00%</c:formatCode>
                <c:ptCount val="4"/>
                <c:pt idx="0">
                  <c:v>0.40699999999999997</c:v>
                </c:pt>
                <c:pt idx="1">
                  <c:v>0.437</c:v>
                </c:pt>
                <c:pt idx="2">
                  <c:v>0.65200000000000002</c:v>
                </c:pt>
                <c:pt idx="3">
                  <c:v>0.50600000000000001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F4-4C47-87C6-12A10E578D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586618376"/>
        <c:axId val="586623864"/>
      </c:barChart>
      <c:catAx>
        <c:axId val="586618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623864"/>
        <c:crosses val="autoZero"/>
        <c:auto val="1"/>
        <c:lblAlgn val="ctr"/>
        <c:lblOffset val="0"/>
        <c:noMultiLvlLbl val="0"/>
      </c:catAx>
      <c:valAx>
        <c:axId val="586623864"/>
        <c:scaling>
          <c:orientation val="minMax"/>
          <c:max val="1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586618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214052732630431E-2"/>
          <c:y val="0.85706759893707929"/>
          <c:w val="0.97654507430089166"/>
          <c:h val="7.659528510309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Broadcast TV 
Alone</c:v>
                </c:pt>
                <c:pt idx="1">
                  <c:v>Broadcast TV 
and Cable</c:v>
                </c:pt>
                <c:pt idx="2">
                  <c:v>Broadcast TV 
and Broadcast Websites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0.81599999999999995</c:v>
                </c:pt>
                <c:pt idx="1">
                  <c:v>0.82099999999999995</c:v>
                </c:pt>
                <c:pt idx="2">
                  <c:v>0.85499999999999998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51-4216-8686-8438860C94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1968384"/>
        <c:axId val="591968776"/>
      </c:barChart>
      <c:catAx>
        <c:axId val="59196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968776"/>
        <c:crosses val="autoZero"/>
        <c:auto val="1"/>
        <c:lblAlgn val="ctr"/>
        <c:lblOffset val="0"/>
        <c:noMultiLvlLbl val="0"/>
      </c:catAx>
      <c:valAx>
        <c:axId val="591968776"/>
        <c:scaling>
          <c:orientation val="minMax"/>
          <c:min val="0.30000000000000004"/>
        </c:scaling>
        <c:delete val="1"/>
        <c:axPos val="l"/>
        <c:numFmt formatCode="0.00%" sourceLinked="1"/>
        <c:majorTickMark val="none"/>
        <c:minorTickMark val="none"/>
        <c:tickLblPos val="nextTo"/>
        <c:crossAx val="59196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Broadcast TV 
Alone</c:v>
                </c:pt>
                <c:pt idx="1">
                  <c:v>Broadcast TV 
and Cable</c:v>
                </c:pt>
                <c:pt idx="2">
                  <c:v>Broadcast TV 
and Broadcast Websites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0.80700000000000005</c:v>
                </c:pt>
                <c:pt idx="1">
                  <c:v>0.81200000000000006</c:v>
                </c:pt>
                <c:pt idx="2">
                  <c:v>0.84899999999999998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51-4216-8686-8438860C94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1968384"/>
        <c:axId val="591968776"/>
      </c:barChart>
      <c:catAx>
        <c:axId val="59196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968776"/>
        <c:crosses val="autoZero"/>
        <c:auto val="1"/>
        <c:lblAlgn val="ctr"/>
        <c:lblOffset val="0"/>
        <c:noMultiLvlLbl val="0"/>
      </c:catAx>
      <c:valAx>
        <c:axId val="591968776"/>
        <c:scaling>
          <c:orientation val="minMax"/>
          <c:min val="0.30000000000000004"/>
        </c:scaling>
        <c:delete val="1"/>
        <c:axPos val="l"/>
        <c:numFmt formatCode="0.00%" sourceLinked="1"/>
        <c:majorTickMark val="none"/>
        <c:minorTickMark val="none"/>
        <c:tickLblPos val="nextTo"/>
        <c:crossAx val="59196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kern="1200" dirty="0">
                <a:solidFill>
                  <a:srgbClr val="00973E"/>
                </a:solidFill>
                <a:latin typeface="+mj-lt"/>
                <a:ea typeface="+mj-ea"/>
                <a:cs typeface="+mj-cs"/>
              </a:rPr>
              <a:t>In-Store</a:t>
            </a:r>
            <a:r>
              <a:rPr lang="en-US" sz="1600" b="1" i="0" baseline="0" dirty="0">
                <a:effectLst/>
              </a:rPr>
              <a:t> Shoppers</a:t>
            </a:r>
          </a:p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% Reached Yesterday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33733415089915575"/>
          <c:y val="1.637408498045281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5268795707836549E-4"/>
          <c:y val="4.8952859691011874E-2"/>
          <c:w val="0.97929843941840111"/>
          <c:h val="0.68130133795803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1905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09C5E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D702-4DE8-B879-81D65470CADF}"/>
              </c:ext>
            </c:extLst>
          </c:dPt>
          <c:dPt>
            <c:idx val="1"/>
            <c:invertIfNegative val="0"/>
            <c:bubble3D val="0"/>
            <c:spPr>
              <a:solidFill>
                <a:srgbClr val="8A000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D702-4DE8-B879-81D65470CADF}"/>
              </c:ext>
            </c:extLst>
          </c:dPt>
          <c:dPt>
            <c:idx val="2"/>
            <c:invertIfNegative val="0"/>
            <c:bubble3D val="0"/>
            <c:spPr>
              <a:solidFill>
                <a:srgbClr val="FF9900">
                  <a:lumMod val="50000"/>
                </a:srgb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D702-4DE8-B879-81D65470CAD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D702-4DE8-B879-81D65470CAD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D702-4DE8-B879-81D65470CAD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D702-4DE8-B879-81D65470CAD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D702-4DE8-B879-81D65470CAD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D702-4DE8-B879-81D65470CADF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D702-4DE8-B879-81D65470CADF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D702-4DE8-B879-81D65470CADF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9-D702-4DE8-B879-81D65470CADF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B-D702-4DE8-B879-81D65470CAD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D-D702-4DE8-B879-81D65470CADF}"/>
              </c:ext>
            </c:extLst>
          </c:dPt>
          <c:dPt>
            <c:idx val="15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F-D702-4DE8-B879-81D65470CADF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1-D702-4DE8-B879-81D65470CADF}"/>
              </c:ext>
            </c:extLst>
          </c:dPt>
          <c:dPt>
            <c:idx val="17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3-D702-4DE8-B879-81D65470CADF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5-D702-4DE8-B879-81D65470CADF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7-D702-4DE8-B879-81D65470CADF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9-D702-4DE8-B879-81D65470CADF}"/>
              </c:ext>
            </c:extLst>
          </c:dPt>
          <c:dPt>
            <c:idx val="21"/>
            <c:invertIfNegative val="0"/>
            <c:bubble3D val="0"/>
            <c:spPr>
              <a:solidFill>
                <a:srgbClr val="0070C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B-D702-4DE8-B879-81D65470CADF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Streaming Programs 
on TV No Ads </c:v>
                </c:pt>
                <c:pt idx="1">
                  <c:v>Streaming Programs
 on Digital Media
 No Ads</c:v>
                </c:pt>
                <c:pt idx="2">
                  <c:v>Total Streaming Programs
 on Any Device
 No Ads
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0.40200000000000002</c:v>
                </c:pt>
                <c:pt idx="1">
                  <c:v>0.22900000000000001</c:v>
                </c:pt>
                <c:pt idx="2">
                  <c:v>0.48599999999999999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D702-4DE8-B879-81D65470C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9804328"/>
        <c:axId val="579802368"/>
      </c:barChart>
      <c:catAx>
        <c:axId val="579804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79802368"/>
        <c:crosses val="autoZero"/>
        <c:auto val="1"/>
        <c:lblAlgn val="ctr"/>
        <c:lblOffset val="100"/>
        <c:noMultiLvlLbl val="0"/>
      </c:catAx>
      <c:valAx>
        <c:axId val="579802368"/>
        <c:scaling>
          <c:orientation val="minMax"/>
          <c:min val="0"/>
        </c:scaling>
        <c:delete val="1"/>
        <c:axPos val="l"/>
        <c:numFmt formatCode="0.0%" sourceLinked="1"/>
        <c:majorTickMark val="out"/>
        <c:minorTickMark val="none"/>
        <c:tickLblPos val="none"/>
        <c:crossAx val="579804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 dirty="0">
                <a:solidFill>
                  <a:srgbClr val="36CF13"/>
                </a:solidFill>
                <a:latin typeface="+mj-lt"/>
                <a:ea typeface="+mj-ea"/>
                <a:cs typeface="+mj-cs"/>
              </a:defRPr>
            </a:pPr>
            <a:r>
              <a:rPr lang="en-US" sz="1600" b="1" i="0" u="none" strike="noStrike" kern="1200" spc="0" baseline="0" dirty="0">
                <a:solidFill>
                  <a:srgbClr val="00973E"/>
                </a:solidFill>
                <a:latin typeface="+mj-lt"/>
                <a:ea typeface="+mj-ea"/>
                <a:cs typeface="+mj-cs"/>
              </a:rPr>
              <a:t>In-Store</a:t>
            </a:r>
            <a:r>
              <a:rPr lang="en-US" sz="1600" b="1" i="0" u="none" strike="noStrike" kern="1200" spc="0" baseline="0" dirty="0">
                <a:solidFill>
                  <a:srgbClr val="36CF1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i="0" u="none" strike="noStrike" kern="1200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Shoppers</a:t>
            </a:r>
          </a:p>
          <a:p>
            <a:pPr>
              <a:defRPr lang="en-US" sz="1600" b="1" dirty="0">
                <a:solidFill>
                  <a:srgbClr val="36CF13"/>
                </a:solidFill>
                <a:latin typeface="+mj-lt"/>
                <a:ea typeface="+mj-ea"/>
                <a:cs typeface="+mj-cs"/>
              </a:defRPr>
            </a:pPr>
            <a:r>
              <a:rPr lang="en-US" sz="1600" b="1" i="0" u="none" strike="noStrike" kern="1200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% Reach of Streamers with No Advertising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0" baseline="0" dirty="0">
              <a:solidFill>
                <a:srgbClr val="36CF13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Broadcast Reach of Streamers with NO Advertising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F48-45C3-B882-7FFCBD287511}"/>
              </c:ext>
            </c:extLst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F48-45C3-B882-7FFCBD2875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just"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Broadcast TV</c:v>
                </c:pt>
                <c:pt idx="1">
                  <c:v>Broadcast TV +Broadcast Websites/Apps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0.88500000000000001</c:v>
                </c:pt>
                <c:pt idx="1">
                  <c:v>0.92700000000000005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48-45C3-B882-7FFCBD28751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79801192"/>
        <c:axId val="579807072"/>
      </c:barChart>
      <c:valAx>
        <c:axId val="57980707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579801192"/>
        <c:crosses val="autoZero"/>
        <c:crossBetween val="between"/>
      </c:valAx>
      <c:catAx>
        <c:axId val="579801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807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spc="0" baseline="0" dirty="0">
                <a:solidFill>
                  <a:srgbClr val="00973E"/>
                </a:solidFill>
                <a:latin typeface="+mj-lt"/>
                <a:ea typeface="+mj-ea"/>
                <a:cs typeface="+mj-cs"/>
              </a:rPr>
              <a:t>Online</a:t>
            </a:r>
            <a:r>
              <a:rPr lang="en-US" sz="1600" b="1" i="0" baseline="0" dirty="0">
                <a:effectLst/>
              </a:rPr>
              <a:t> Shoppers</a:t>
            </a:r>
          </a:p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% Reached Yesterday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33733415089915575"/>
          <c:y val="1.637408498045281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5268795707836549E-4"/>
          <c:y val="4.8952859691011874E-2"/>
          <c:w val="0.97929843941840111"/>
          <c:h val="0.68130133795803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1905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09C5E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1-D702-4DE8-B879-81D65470CADF}"/>
              </c:ext>
            </c:extLst>
          </c:dPt>
          <c:dPt>
            <c:idx val="1"/>
            <c:invertIfNegative val="0"/>
            <c:bubble3D val="0"/>
            <c:spPr>
              <a:solidFill>
                <a:srgbClr val="8A000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3-D702-4DE8-B879-81D65470CADF}"/>
              </c:ext>
            </c:extLst>
          </c:dPt>
          <c:dPt>
            <c:idx val="2"/>
            <c:invertIfNegative val="0"/>
            <c:bubble3D val="0"/>
            <c:spPr>
              <a:solidFill>
                <a:srgbClr val="FF9900">
                  <a:lumMod val="50000"/>
                </a:srgb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5-D702-4DE8-B879-81D65470CAD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B-D702-4DE8-B879-81D65470CAD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D-D702-4DE8-B879-81D65470CAD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0F-D702-4DE8-B879-81D65470CAD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1-D702-4DE8-B879-81D65470CAD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3-D702-4DE8-B879-81D65470CADF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5-D702-4DE8-B879-81D65470CADF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7-D702-4DE8-B879-81D65470CADF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9-D702-4DE8-B879-81D65470CADF}"/>
              </c:ext>
            </c:extLst>
          </c:dPt>
          <c:dPt>
            <c:idx val="1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B-D702-4DE8-B879-81D65470CAD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D-D702-4DE8-B879-81D65470CADF}"/>
              </c:ext>
            </c:extLst>
          </c:dPt>
          <c:dPt>
            <c:idx val="15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1F-D702-4DE8-B879-81D65470CADF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1-D702-4DE8-B879-81D65470CADF}"/>
              </c:ext>
            </c:extLst>
          </c:dPt>
          <c:dPt>
            <c:idx val="17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3-D702-4DE8-B879-81D65470CADF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5-D702-4DE8-B879-81D65470CADF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7-D702-4DE8-B879-81D65470CADF}"/>
              </c:ext>
            </c:extLst>
          </c:dPt>
          <c:dPt>
            <c:idx val="2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9-D702-4DE8-B879-81D65470CADF}"/>
              </c:ext>
            </c:extLst>
          </c:dPt>
          <c:dPt>
            <c:idx val="21"/>
            <c:invertIfNegative val="0"/>
            <c:bubble3D val="0"/>
            <c:spPr>
              <a:solidFill>
                <a:srgbClr val="0070C0"/>
              </a:solidFill>
              <a:ln w="19050">
                <a:solidFill>
                  <a:sysClr val="windowText" lastClr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  <c:extLst>
              <c:ext xmlns:c16="http://schemas.microsoft.com/office/drawing/2014/chart" uri="{C3380CC4-5D6E-409C-BE32-E72D297353CC}">
                <c16:uniqueId val="{0000002B-D702-4DE8-B879-81D65470CADF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Streaming Programs 
on TV No Ads </c:v>
                </c:pt>
                <c:pt idx="1">
                  <c:v>Streaming Programs
 on Digital Media
 No Ads</c:v>
                </c:pt>
                <c:pt idx="2">
                  <c:v>Total Streaming Programs
 on Any Device
 No Ads
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0.42199999999999999</c:v>
                </c:pt>
                <c:pt idx="1">
                  <c:v>0.24299999999999999</c:v>
                </c:pt>
                <c:pt idx="2">
                  <c:v>0.50900000000000001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D702-4DE8-B879-81D65470C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9804328"/>
        <c:axId val="579802368"/>
      </c:barChart>
      <c:catAx>
        <c:axId val="579804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79802368"/>
        <c:crosses val="autoZero"/>
        <c:auto val="1"/>
        <c:lblAlgn val="ctr"/>
        <c:lblOffset val="100"/>
        <c:noMultiLvlLbl val="0"/>
      </c:catAx>
      <c:valAx>
        <c:axId val="579802368"/>
        <c:scaling>
          <c:orientation val="minMax"/>
          <c:min val="0"/>
        </c:scaling>
        <c:delete val="1"/>
        <c:axPos val="l"/>
        <c:numFmt formatCode="0.0%" sourceLinked="1"/>
        <c:majorTickMark val="out"/>
        <c:minorTickMark val="none"/>
        <c:tickLblPos val="none"/>
        <c:crossAx val="579804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Top Product Purchases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11996114699786"/>
          <c:y val="0.12036353962571049"/>
          <c:w val="0.79137767784157076"/>
          <c:h val="0.87963646037428966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12410736"/>
        <c:axId val="612415048"/>
      </c:barChart>
      <c:catAx>
        <c:axId val="612410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415048"/>
        <c:crosses val="autoZero"/>
        <c:auto val="1"/>
        <c:lblAlgn val="ctr"/>
        <c:lblOffset val="100"/>
        <c:noMultiLvlLbl val="0"/>
      </c:catAx>
      <c:valAx>
        <c:axId val="612415048"/>
        <c:scaling>
          <c:orientation val="minMax"/>
          <c:min val="5.000000000000001E-2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1241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1" i="0" u="none" strike="noStrike" kern="1200" spc="0" baseline="0" dirty="0">
                <a:solidFill>
                  <a:srgbClr val="36CF13"/>
                </a:solidFill>
                <a:latin typeface="+mj-lt"/>
                <a:ea typeface="+mj-ea"/>
                <a:cs typeface="+mj-cs"/>
              </a:defRPr>
            </a:pPr>
            <a:r>
              <a:rPr lang="en-US" sz="1600" b="1" i="0" u="none" strike="noStrike" kern="1200" spc="0" baseline="0" dirty="0">
                <a:solidFill>
                  <a:srgbClr val="00973E"/>
                </a:solidFill>
                <a:latin typeface="+mj-lt"/>
                <a:ea typeface="+mj-ea"/>
                <a:cs typeface="+mj-cs"/>
              </a:rPr>
              <a:t>Online</a:t>
            </a:r>
            <a:r>
              <a:rPr lang="en-US" sz="1600" b="1" i="0" u="none" strike="noStrike" kern="1200" spc="0" baseline="0" dirty="0">
                <a:solidFill>
                  <a:srgbClr val="36CF1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i="0" u="none" strike="noStrike" kern="1200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Shoppers</a:t>
            </a:r>
          </a:p>
          <a:p>
            <a:pPr>
              <a:defRPr lang="en-US" sz="1600" b="1" dirty="0">
                <a:solidFill>
                  <a:srgbClr val="36CF13"/>
                </a:solidFill>
                <a:latin typeface="+mj-lt"/>
                <a:ea typeface="+mj-ea"/>
                <a:cs typeface="+mj-cs"/>
              </a:defRPr>
            </a:pPr>
            <a:r>
              <a:rPr lang="en-US" sz="1600" b="1" i="0" u="none" strike="noStrike" kern="1200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% Reach of Streamers with No Advertising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1" i="0" u="none" strike="noStrike" kern="1200" spc="0" baseline="0" dirty="0">
              <a:solidFill>
                <a:srgbClr val="36CF13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Broadcast Reach of Streamers with NO Advertising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F48-45C3-B882-7FFCBD287511}"/>
              </c:ext>
            </c:extLst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F48-45C3-B882-7FFCBD2875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just"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Broadcast TV</c:v>
                </c:pt>
                <c:pt idx="1">
                  <c:v>Broadcast TV +Broadcast Websites/Apps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0.878</c:v>
                </c:pt>
                <c:pt idx="1">
                  <c:v>0.92300000000000004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48-45C3-B882-7FFCBD28751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79801192"/>
        <c:axId val="579807072"/>
      </c:barChart>
      <c:valAx>
        <c:axId val="57980707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579801192"/>
        <c:crosses val="autoZero"/>
        <c:crossBetween val="between"/>
      </c:valAx>
      <c:catAx>
        <c:axId val="579801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9807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6221396621197"/>
          <c:y val="6.5312757738210755E-2"/>
          <c:w val="0.81369099109090237"/>
          <c:h val="0.9346872422617892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October </c:v>
                </c:pt>
                <c:pt idx="1">
                  <c:v>November</c:v>
                </c:pt>
                <c:pt idx="2">
                  <c:v>December</c:v>
                </c:pt>
                <c:pt idx="3">
                  <c:v>All Year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</c:v>
                </c:pt>
                <c:pt idx="1">
                  <c:v>0.34</c:v>
                </c:pt>
                <c:pt idx="2">
                  <c:v>0.17</c:v>
                </c:pt>
                <c:pt idx="3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C-804E-9F20-345535C20B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October </c:v>
                </c:pt>
                <c:pt idx="1">
                  <c:v>November</c:v>
                </c:pt>
                <c:pt idx="2">
                  <c:v>December</c:v>
                </c:pt>
                <c:pt idx="3">
                  <c:v>All Year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0.27</c:v>
                </c:pt>
                <c:pt idx="1">
                  <c:v>0.34</c:v>
                </c:pt>
                <c:pt idx="2">
                  <c:v>0.16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4C-804E-9F20-345535C20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4170864"/>
        <c:axId val="734175568"/>
      </c:barChart>
      <c:catAx>
        <c:axId val="734170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175568"/>
        <c:crosses val="autoZero"/>
        <c:auto val="1"/>
        <c:lblAlgn val="ctr"/>
        <c:lblOffset val="0"/>
        <c:noMultiLvlLbl val="0"/>
      </c:catAx>
      <c:valAx>
        <c:axId val="734175568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3417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11267605633804E-3"/>
          <c:y val="0.15012032230884306"/>
          <c:w val="0.98943661971830987"/>
          <c:h val="0.709024403378113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75000"/>
                    <a:shade val="30000"/>
                    <a:satMod val="115000"/>
                  </a:schemeClr>
                </a:gs>
                <a:gs pos="50000">
                  <a:schemeClr val="accent4">
                    <a:lumMod val="75000"/>
                    <a:shade val="67500"/>
                    <a:satMod val="115000"/>
                  </a:schemeClr>
                </a:gs>
                <a:gs pos="100000">
                  <a:schemeClr val="accent4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Amazon</c:v>
                </c:pt>
                <c:pt idx="1">
                  <c:v>Walmart</c:v>
                </c:pt>
                <c:pt idx="2">
                  <c:v>Target</c:v>
                </c:pt>
                <c:pt idx="3">
                  <c:v>Kohl's</c:v>
                </c:pt>
                <c:pt idx="4">
                  <c:v>Best Buy</c:v>
                </c:pt>
                <c:pt idx="5">
                  <c:v>Macy's</c:v>
                </c:pt>
                <c:pt idx="6">
                  <c:v>Costco</c:v>
                </c:pt>
                <c:pt idx="7">
                  <c:v>eBay</c:v>
                </c:pt>
                <c:pt idx="8">
                  <c:v>TJ Maxx</c:v>
                </c:pt>
                <c:pt idx="9">
                  <c:v>JC Penney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0.64300000000000002</c:v>
                </c:pt>
                <c:pt idx="1">
                  <c:v>0.47899999999999998</c:v>
                </c:pt>
                <c:pt idx="2">
                  <c:v>0.38800000000000001</c:v>
                </c:pt>
                <c:pt idx="3">
                  <c:v>9.8000000000000004E-2</c:v>
                </c:pt>
                <c:pt idx="4">
                  <c:v>8.2000000000000003E-2</c:v>
                </c:pt>
                <c:pt idx="5">
                  <c:v>7.4999999999999997E-2</c:v>
                </c:pt>
                <c:pt idx="6">
                  <c:v>5.1999999999999998E-2</c:v>
                </c:pt>
                <c:pt idx="7">
                  <c:v>0.04</c:v>
                </c:pt>
                <c:pt idx="8">
                  <c:v>3.2000000000000001E-2</c:v>
                </c:pt>
                <c:pt idx="9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50-4F7D-B16F-061A4326E7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734170864"/>
        <c:axId val="734175568"/>
      </c:barChart>
      <c:catAx>
        <c:axId val="73417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175568"/>
        <c:crosses val="autoZero"/>
        <c:auto val="1"/>
        <c:lblAlgn val="ctr"/>
        <c:lblOffset val="0"/>
        <c:noMultiLvlLbl val="0"/>
      </c:catAx>
      <c:valAx>
        <c:axId val="7341755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34170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Top Product Purchases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185144423325963"/>
          <c:y val="0.12036353962571049"/>
          <c:w val="0.70964615970160061"/>
          <c:h val="0.879636460374289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Clothing</c:v>
                </c:pt>
                <c:pt idx="1">
                  <c:v>Gift Cards</c:v>
                </c:pt>
                <c:pt idx="2">
                  <c:v>Toys</c:v>
                </c:pt>
                <c:pt idx="3">
                  <c:v>Jewelry</c:v>
                </c:pt>
                <c:pt idx="4">
                  <c:v>Home Electronics</c:v>
                </c:pt>
                <c:pt idx="5">
                  <c:v>Smartphones, Tablets, Computers</c:v>
                </c:pt>
                <c:pt idx="6">
                  <c:v>Sporting Goods</c:v>
                </c:pt>
                <c:pt idx="7">
                  <c:v>Home Appliances</c:v>
                </c:pt>
                <c:pt idx="8">
                  <c:v>Cosmetics</c:v>
                </c:pt>
                <c:pt idx="9">
                  <c:v>Travel</c:v>
                </c:pt>
                <c:pt idx="10">
                  <c:v>Other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0.73</c:v>
                </c:pt>
                <c:pt idx="1">
                  <c:v>0.56999999999999995</c:v>
                </c:pt>
                <c:pt idx="2">
                  <c:v>0.38</c:v>
                </c:pt>
                <c:pt idx="3">
                  <c:v>0.33</c:v>
                </c:pt>
                <c:pt idx="4">
                  <c:v>0.3</c:v>
                </c:pt>
                <c:pt idx="5">
                  <c:v>0.23</c:v>
                </c:pt>
                <c:pt idx="6">
                  <c:v>0.21</c:v>
                </c:pt>
                <c:pt idx="7">
                  <c:v>0.19</c:v>
                </c:pt>
                <c:pt idx="8">
                  <c:v>0.18</c:v>
                </c:pt>
                <c:pt idx="9">
                  <c:v>0.13</c:v>
                </c:pt>
                <c:pt idx="10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1-4CBA-BB5F-D497DAD9AF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612410736"/>
        <c:axId val="612415048"/>
      </c:barChart>
      <c:catAx>
        <c:axId val="612410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415048"/>
        <c:crosses val="autoZero"/>
        <c:auto val="1"/>
        <c:lblAlgn val="ctr"/>
        <c:lblOffset val="100"/>
        <c:noMultiLvlLbl val="0"/>
      </c:catAx>
      <c:valAx>
        <c:axId val="612415048"/>
        <c:scaling>
          <c:orientation val="minMax"/>
          <c:min val="5.000000000000001E-2"/>
        </c:scaling>
        <c:delete val="1"/>
        <c:axPos val="t"/>
        <c:numFmt formatCode="0%" sourceLinked="1"/>
        <c:majorTickMark val="none"/>
        <c:minorTickMark val="none"/>
        <c:tickLblPos val="nextTo"/>
        <c:crossAx val="61241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Top Product Purchases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011996114699786"/>
          <c:y val="0.12036353962571049"/>
          <c:w val="0.79137767784157076"/>
          <c:h val="0.87963646037428966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12410736"/>
        <c:axId val="612415048"/>
      </c:barChart>
      <c:catAx>
        <c:axId val="612410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2415048"/>
        <c:crosses val="autoZero"/>
        <c:auto val="1"/>
        <c:lblAlgn val="ctr"/>
        <c:lblOffset val="100"/>
        <c:noMultiLvlLbl val="0"/>
      </c:catAx>
      <c:valAx>
        <c:axId val="612415048"/>
        <c:scaling>
          <c:orientation val="minMax"/>
          <c:min val="5.000000000000001E-2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1241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0.07089</cdr:x>
      <cdr:y>0.36017</cdr:y>
    </cdr:from>
    <cdr:to>
      <cdr:x>0.14605</cdr:x>
      <cdr:y>0.51933</cdr:y>
    </cdr:to>
    <cdr:grpSp>
      <cdr:nvGrpSpPr>
        <cdr:cNvPr id="5" name="Group 4">
          <a:extLst xmlns:a="http://schemas.openxmlformats.org/drawingml/2006/main">
            <a:ext uri="{FF2B5EF4-FFF2-40B4-BE49-F238E27FC236}">
              <a16:creationId xmlns:a16="http://schemas.microsoft.com/office/drawing/2014/main" id="{52793102-CB0C-A309-17BC-C4A05584ED37}"/>
            </a:ext>
          </a:extLst>
        </cdr:cNvPr>
        <cdr:cNvGrpSpPr/>
      </cdr:nvGrpSpPr>
      <cdr:grpSpPr>
        <a:xfrm xmlns:a="http://schemas.openxmlformats.org/drawingml/2006/main">
          <a:off x="767058" y="1728189"/>
          <a:ext cx="813261" cy="763691"/>
          <a:chOff x="1283871" y="1108721"/>
          <a:chExt cx="813288" cy="763725"/>
        </a:xfrm>
      </cdr:grpSpPr>
      <cdr:sp macro="" textlink="">
        <cdr:nvSpPr>
          <cdr:cNvPr id="3" name="Arrow: Right 2">
            <a:extLst xmlns:a="http://schemas.openxmlformats.org/drawingml/2006/main">
              <a:ext uri="{FF2B5EF4-FFF2-40B4-BE49-F238E27FC236}">
                <a16:creationId xmlns:a16="http://schemas.microsoft.com/office/drawing/2014/main" id="{24B8D353-60A7-6694-97E7-0AFD379C6EF5}"/>
              </a:ext>
            </a:extLst>
          </cdr:cNvPr>
          <cdr:cNvSpPr/>
        </cdr:nvSpPr>
        <cdr:spPr>
          <a:xfrm xmlns:a="http://schemas.openxmlformats.org/drawingml/2006/main" rot="16200000">
            <a:off x="1308652" y="1083940"/>
            <a:ext cx="763725" cy="813288"/>
          </a:xfrm>
          <a:prstGeom xmlns:a="http://schemas.openxmlformats.org/drawingml/2006/main" prst="rightArrow">
            <a:avLst/>
          </a:prstGeom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 vert="vert"/>
          <a:lstStyle xmlns:a="http://schemas.openxmlformats.org/drawingml/2006/main"/>
          <a:p xmlns:a="http://schemas.openxmlformats.org/drawingml/2006/main">
            <a:endParaRPr lang="en-US" sz="1600" dirty="0"/>
          </a:p>
        </cdr:txBody>
      </cdr:sp>
      <cdr:sp macro="" textlink="">
        <cdr:nvSpPr>
          <cdr:cNvPr id="4" name="TextBox 3">
            <a:extLst xmlns:a="http://schemas.openxmlformats.org/drawingml/2006/main">
              <a:ext uri="{FF2B5EF4-FFF2-40B4-BE49-F238E27FC236}">
                <a16:creationId xmlns:a16="http://schemas.microsoft.com/office/drawing/2014/main" id="{7686FCF9-55A4-35D5-3F5B-BF89D92762D0}"/>
              </a:ext>
            </a:extLst>
          </cdr:cNvPr>
          <cdr:cNvSpPr txBox="1"/>
        </cdr:nvSpPr>
        <cdr:spPr>
          <a:xfrm xmlns:a="http://schemas.openxmlformats.org/drawingml/2006/main">
            <a:off x="1328532" y="1272836"/>
            <a:ext cx="596348" cy="19615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en-US" sz="1100" b="1" dirty="0">
                <a:solidFill>
                  <a:schemeClr val="bg1"/>
                </a:solidFill>
              </a:rPr>
              <a:t>+1.8%</a:t>
            </a:r>
          </a:p>
        </cdr:txBody>
      </cdr:sp>
    </cdr:grpSp>
  </cdr:relSizeAnchor>
  <cdr:relSizeAnchor xmlns:cdr="http://schemas.openxmlformats.org/drawingml/2006/chartDrawing">
    <cdr:from>
      <cdr:x>0.26027</cdr:x>
      <cdr:y>0.18954</cdr:y>
    </cdr:from>
    <cdr:to>
      <cdr:x>0.33544</cdr:x>
      <cdr:y>0.3487</cdr:y>
    </cdr:to>
    <cdr:grpSp>
      <cdr:nvGrpSpPr>
        <cdr:cNvPr id="6" name="Group 5">
          <a:extLst xmlns:a="http://schemas.openxmlformats.org/drawingml/2006/main">
            <a:ext uri="{FF2B5EF4-FFF2-40B4-BE49-F238E27FC236}">
              <a16:creationId xmlns:a16="http://schemas.microsoft.com/office/drawing/2014/main" id="{C9FD308B-30A3-2FCC-046F-86C07530E064}"/>
            </a:ext>
          </a:extLst>
        </cdr:cNvPr>
        <cdr:cNvGrpSpPr/>
      </cdr:nvGrpSpPr>
      <cdr:grpSpPr>
        <a:xfrm xmlns:a="http://schemas.openxmlformats.org/drawingml/2006/main">
          <a:off x="2816226" y="909462"/>
          <a:ext cx="813369" cy="763691"/>
          <a:chOff x="1800706" y="489272"/>
          <a:chExt cx="813288" cy="763725"/>
        </a:xfrm>
      </cdr:grpSpPr>
      <cdr:sp macro="" textlink="">
        <cdr:nvSpPr>
          <cdr:cNvPr id="7" name="Arrow: Right 6">
            <a:extLst xmlns:a="http://schemas.openxmlformats.org/drawingml/2006/main">
              <a:ext uri="{FF2B5EF4-FFF2-40B4-BE49-F238E27FC236}">
                <a16:creationId xmlns:a16="http://schemas.microsoft.com/office/drawing/2014/main" id="{DE8B7CE0-9832-C955-E194-F3D4867F24F2}"/>
              </a:ext>
            </a:extLst>
          </cdr:cNvPr>
          <cdr:cNvSpPr/>
        </cdr:nvSpPr>
        <cdr:spPr>
          <a:xfrm xmlns:a="http://schemas.openxmlformats.org/drawingml/2006/main" rot="16200000">
            <a:off x="1825487" y="464491"/>
            <a:ext cx="763725" cy="813288"/>
          </a:xfrm>
          <a:prstGeom xmlns:a="http://schemas.openxmlformats.org/drawingml/2006/main" prst="rightArrow">
            <a:avLst/>
          </a:prstGeom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="vert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sz="1600" dirty="0"/>
          </a:p>
        </cdr:txBody>
      </cdr:sp>
      <cdr:sp macro="" textlink="">
        <cdr:nvSpPr>
          <cdr:cNvPr id="8" name="TextBox 3">
            <a:extLst xmlns:a="http://schemas.openxmlformats.org/drawingml/2006/main">
              <a:ext uri="{FF2B5EF4-FFF2-40B4-BE49-F238E27FC236}">
                <a16:creationId xmlns:a16="http://schemas.microsoft.com/office/drawing/2014/main" id="{3A543A43-33FE-D013-2694-7BA4E94C9890}"/>
              </a:ext>
            </a:extLst>
          </cdr:cNvPr>
          <cdr:cNvSpPr txBox="1"/>
        </cdr:nvSpPr>
        <cdr:spPr>
          <a:xfrm xmlns:a="http://schemas.openxmlformats.org/drawingml/2006/main">
            <a:off x="1845367" y="653387"/>
            <a:ext cx="596348" cy="19615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100" b="1" dirty="0">
                <a:solidFill>
                  <a:schemeClr val="bg1"/>
                </a:solidFill>
              </a:rPr>
              <a:t>+3.9%</a:t>
            </a: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0.21228</cdr:x>
      <cdr:y>0.77722</cdr:y>
    </cdr:from>
    <cdr:to>
      <cdr:x>0.31753</cdr:x>
      <cdr:y>0.83403</cdr:y>
    </cdr:to>
    <cdr:sp macro="" textlink="">
      <cdr:nvSpPr>
        <cdr:cNvPr id="2" name="TextBox 32"/>
        <cdr:cNvSpPr txBox="1"/>
      </cdr:nvSpPr>
      <cdr:spPr>
        <a:xfrm xmlns:a="http://schemas.openxmlformats.org/drawingml/2006/main">
          <a:off x="2442486" y="4210945"/>
          <a:ext cx="1211028" cy="30779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000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000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000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000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000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000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000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000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000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/>
            <a:t>22 units</a:t>
          </a:r>
        </a:p>
      </cdr:txBody>
    </cdr:sp>
  </cdr:relSizeAnchor>
  <cdr:relSizeAnchor xmlns:cdr="http://schemas.openxmlformats.org/drawingml/2006/chartDrawing">
    <cdr:from>
      <cdr:x>0.21228</cdr:x>
      <cdr:y>0.83</cdr:y>
    </cdr:from>
    <cdr:to>
      <cdr:x>0.31753</cdr:x>
      <cdr:y>0.8868</cdr:y>
    </cdr:to>
    <cdr:sp macro="" textlink="">
      <cdr:nvSpPr>
        <cdr:cNvPr id="3" name="TextBox 32"/>
        <cdr:cNvSpPr txBox="1"/>
      </cdr:nvSpPr>
      <cdr:spPr>
        <a:xfrm xmlns:a="http://schemas.openxmlformats.org/drawingml/2006/main">
          <a:off x="2442486" y="4496870"/>
          <a:ext cx="1211028" cy="3077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000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000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000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000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000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000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000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000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000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/>
            <a:t>17 units</a:t>
          </a:r>
        </a:p>
      </cdr:txBody>
    </cdr:sp>
  </cdr:relSizeAnchor>
  <cdr:relSizeAnchor xmlns:cdr="http://schemas.openxmlformats.org/drawingml/2006/chartDrawing">
    <cdr:from>
      <cdr:x>0.21438</cdr:x>
      <cdr:y>0.88325</cdr:y>
    </cdr:from>
    <cdr:to>
      <cdr:x>0.31543</cdr:x>
      <cdr:y>0.94006</cdr:y>
    </cdr:to>
    <cdr:sp macro="" textlink="">
      <cdr:nvSpPr>
        <cdr:cNvPr id="4" name="TextBox 32"/>
        <cdr:cNvSpPr txBox="1"/>
      </cdr:nvSpPr>
      <cdr:spPr>
        <a:xfrm xmlns:a="http://schemas.openxmlformats.org/drawingml/2006/main">
          <a:off x="2466649" y="4785383"/>
          <a:ext cx="1162702" cy="3077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000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000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000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000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000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1000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1000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1000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1000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/>
            <a:t>19 units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4E9043-89E8-4B96-80C6-63741D29BF6B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AC8731-EF14-4788-B0C5-F3CCED60EB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0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4E4784-7246-42D8-8D50-F7BA7055FC86}" type="datetimeFigureOut">
              <a:rPr lang="en-US" smtClean="0"/>
              <a:pPr/>
              <a:t>11/14/2022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8D9D8A-1CE7-47E5-A758-8D71A8C156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9D8A-1CE7-47E5-A758-8D71A8C1564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19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9D8A-1CE7-47E5-A758-8D71A8C1564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87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D9D8A-1CE7-47E5-A758-8D71A8C1564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28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122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93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48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42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75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77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77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45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9D8A-1CE7-47E5-A758-8D71A8C15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3984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863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863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148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FF038-FE79-4731-8216-C523A2A3BC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148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9D8A-1CE7-47E5-A758-8D71A8C15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535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SambaTV_2022</a:t>
            </a:r>
            <a:r>
              <a:rPr lang="en-US" baseline="0" dirty="0"/>
              <a:t> Report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9C04B-2803-594D-A467-1074C1F3136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1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SambaTV_2022</a:t>
            </a:r>
            <a:r>
              <a:rPr lang="en-US" baseline="0" dirty="0"/>
              <a:t> Report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9C04B-2803-594D-A467-1074C1F3136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8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SambaTV_2022</a:t>
            </a:r>
            <a:r>
              <a:rPr lang="en-US" baseline="0" dirty="0"/>
              <a:t> Report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9C04B-2803-594D-A467-1074C1F3136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21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SambaTV_2022</a:t>
            </a:r>
            <a:r>
              <a:rPr lang="en-US" baseline="0" dirty="0"/>
              <a:t> Report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9C04B-2803-594D-A467-1074C1F3136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08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00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2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224" y="3936755"/>
            <a:ext cx="4762778" cy="1349127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38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7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286000" y="144780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87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51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82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417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72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762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14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42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19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955" y="4851189"/>
            <a:ext cx="1976776" cy="559951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835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066800"/>
            <a:ext cx="11353800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1" y="6550968"/>
            <a:ext cx="8610599" cy="210941"/>
          </a:xfrm>
        </p:spPr>
        <p:txBody>
          <a:bodyPr wrap="square"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98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294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26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50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944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02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9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11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559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47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7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55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5898608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47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60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46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82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226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57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19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69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03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 anchor="b">
            <a:sp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  <p:pic>
        <p:nvPicPr>
          <p:cNvPr id="13" name="Picture 12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55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72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8" y="-5"/>
            <a:ext cx="12201525" cy="3557222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9526" y="3557217"/>
            <a:ext cx="12201525" cy="3428902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29000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56804"/>
            <a:ext cx="11425813" cy="854080"/>
          </a:xfrm>
        </p:spPr>
        <p:txBody>
          <a:bodyPr wrap="square" anchor="t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969" y="4358980"/>
            <a:ext cx="6444062" cy="182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04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794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91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955" y="4851189"/>
            <a:ext cx="1976776" cy="559951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99142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44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933"/>
            <a:ext cx="12191999" cy="787067"/>
          </a:xfrm>
        </p:spPr>
        <p:txBody>
          <a:bodyPr anchor="t">
            <a:noAutofit/>
          </a:bodyPr>
          <a:lstStyle>
            <a:lvl1pPr algn="ctr">
              <a:defRPr sz="400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1165225"/>
            <a:ext cx="11369040" cy="4351338"/>
          </a:xfrm>
        </p:spPr>
        <p:txBody>
          <a:bodyPr>
            <a:noAutofit/>
          </a:bodyPr>
          <a:lstStyle>
            <a:lvl1pPr marL="284163" indent="-284163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lnSpc>
                <a:spcPct val="100000"/>
              </a:lnSpc>
              <a:buClr>
                <a:srgbClr val="0000FF"/>
              </a:buClr>
              <a:buFont typeface="Wingdings" panose="05000000000000000000" pitchFamily="2" charset="2"/>
              <a:buChar char="§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2955" y="635635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874E1A5-8F17-4BD6-842F-5F1433C8E69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8" name="Rectangle 7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Picture 15" descr="TVB_Logo_RGB_300_4_Line_Tag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972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066800"/>
            <a:ext cx="11353800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1" y="6550968"/>
            <a:ext cx="8610599" cy="210941"/>
          </a:xfrm>
        </p:spPr>
        <p:txBody>
          <a:bodyPr wrap="square"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35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8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5898608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01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9D0B59-6E5A-BD47-8038-7C104747F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8876" b="24531"/>
          <a:stretch/>
        </p:blipFill>
        <p:spPr>
          <a:xfrm>
            <a:off x="0" y="10347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AEF31E-AA78-364C-A8C2-CC7A147B5A46}"/>
              </a:ext>
            </a:extLst>
          </p:cNvPr>
          <p:cNvSpPr/>
          <p:nvPr userDrawn="1"/>
        </p:nvSpPr>
        <p:spPr>
          <a:xfrm>
            <a:off x="0" y="1"/>
            <a:ext cx="12192000" cy="1316567"/>
          </a:xfrm>
          <a:prstGeom prst="rect">
            <a:avLst/>
          </a:prstGeom>
          <a:solidFill>
            <a:srgbClr val="111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Century Gothic Regula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B115EC-6A09-6B40-8A68-D2A5134B6D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1138" y="517383"/>
            <a:ext cx="2534339" cy="48224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0131B2-1DFF-1E4E-BE32-189DD10DBF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5734" y="3175000"/>
            <a:ext cx="11040533" cy="508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800"/>
              </a:spcBef>
              <a:buFontTx/>
              <a:buNone/>
              <a:defRPr sz="2667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BRAND 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5B378CF-8696-504D-8F1F-1F85239924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734" y="4767673"/>
            <a:ext cx="11040533" cy="508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800"/>
              </a:spcBef>
              <a:buFontTx/>
              <a:buNone/>
              <a:defRPr sz="2133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04975-ADD6-324C-BF5C-67BDA99D00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98132" y="588612"/>
            <a:ext cx="1687275" cy="36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209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7">
            <a:extLst>
              <a:ext uri="{FF2B5EF4-FFF2-40B4-BE49-F238E27FC236}">
                <a16:creationId xmlns:a16="http://schemas.microsoft.com/office/drawing/2014/main" id="{FEB75173-7C84-8044-9732-2CDF446DF710}"/>
              </a:ext>
            </a:extLst>
          </p:cNvPr>
          <p:cNvSpPr txBox="1"/>
          <p:nvPr userDrawn="1"/>
        </p:nvSpPr>
        <p:spPr>
          <a:xfrm>
            <a:off x="11026025" y="6369323"/>
            <a:ext cx="724611" cy="365124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800" b="0" i="0" u="none" baseline="0" smtClean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r>
              <a:rPr lang="fr-CA" sz="1067" b="0" i="0" u="none" dirty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0" name="Shape 67">
            <a:extLst>
              <a:ext uri="{FF2B5EF4-FFF2-40B4-BE49-F238E27FC236}">
                <a16:creationId xmlns:a16="http://schemas.microsoft.com/office/drawing/2014/main" id="{DE71AEBC-E05F-A047-8B03-A911F69EC5EB}"/>
              </a:ext>
            </a:extLst>
          </p:cNvPr>
          <p:cNvSpPr txBox="1"/>
          <p:nvPr userDrawn="1"/>
        </p:nvSpPr>
        <p:spPr>
          <a:xfrm>
            <a:off x="11026025" y="6369323"/>
            <a:ext cx="724611" cy="365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800" b="0" i="0" u="none" baseline="0" smtClean="0">
                <a:solidFill>
                  <a:schemeClr val="tx1"/>
                </a:solidFill>
                <a:latin typeface="Century Gothic Regular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r>
              <a:rPr lang="fr-CA" sz="1067" b="0" i="0" u="none" dirty="0">
                <a:solidFill>
                  <a:schemeClr val="tx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37501F-67B8-3344-8DF7-C723BF5F1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869" y="6447063"/>
            <a:ext cx="1236961" cy="235373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5F0B4CA7-AA1D-124A-A99A-7BF776BF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3210474"/>
            <a:ext cx="11040533" cy="437053"/>
          </a:xfrm>
          <a:prstGeom prst="rect">
            <a:avLst/>
          </a:prstGeom>
        </p:spPr>
        <p:txBody>
          <a:bodyPr/>
          <a:lstStyle>
            <a:lvl1pPr algn="ctr">
              <a:defRPr sz="2667" cap="all" baseline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620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5012"/>
            <a:ext cx="11430000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3594"/>
            <a:ext cx="11430000" cy="4351338"/>
          </a:xfrm>
        </p:spPr>
        <p:txBody>
          <a:bodyPr>
            <a:noAutofit/>
          </a:bodyPr>
          <a:lstStyle>
            <a:lvl1pPr marL="280988" indent="-280988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rgbClr val="00B050"/>
              </a:buClr>
              <a:buFont typeface="Wingdings" panose="05000000000000000000" pitchFamily="2" charset="2"/>
              <a:buChar char="§"/>
              <a:defRPr sz="2400"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 sz="2000"/>
            </a:lvl3pPr>
            <a:lvl4pPr marL="1600200" indent="-228600">
              <a:buClr>
                <a:srgbClr val="7030A0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0917" y="6356350"/>
            <a:ext cx="546212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CCDEFDE6-E0D7-4837-9BAC-C5447762A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5498" y="6356350"/>
            <a:ext cx="8641773" cy="2308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90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GREY">
    <p:bg>
      <p:bgPr>
        <a:solidFill>
          <a:srgbClr val="3C3C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4">
            <a:extLst>
              <a:ext uri="{FF2B5EF4-FFF2-40B4-BE49-F238E27FC236}">
                <a16:creationId xmlns:a16="http://schemas.microsoft.com/office/drawing/2014/main" id="{97AEE061-3BE3-8843-BFEA-3CCDC1A9C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4" y="309034"/>
            <a:ext cx="11040533" cy="623993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667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hape 67">
            <a:extLst>
              <a:ext uri="{FF2B5EF4-FFF2-40B4-BE49-F238E27FC236}">
                <a16:creationId xmlns:a16="http://schemas.microsoft.com/office/drawing/2014/main" id="{DCBC168D-11B3-4D46-8AB6-C4B7B60090B4}"/>
              </a:ext>
            </a:extLst>
          </p:cNvPr>
          <p:cNvSpPr txBox="1"/>
          <p:nvPr userDrawn="1"/>
        </p:nvSpPr>
        <p:spPr>
          <a:xfrm>
            <a:off x="11026025" y="6369323"/>
            <a:ext cx="724611" cy="365124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800" b="0" i="0" u="none" baseline="0" smtClean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r>
              <a:rPr lang="fr-CA" sz="1067" b="0" i="0" u="none" dirty="0">
                <a:solidFill>
                  <a:schemeClr val="bg1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470E6-A983-5343-9BAC-7994D85751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869" y="6447063"/>
            <a:ext cx="1236961" cy="23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36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F1011F-3291-8D46-AF39-BE9129767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644" t="5191" r="7767" b="19898"/>
          <a:stretch/>
        </p:blipFill>
        <p:spPr>
          <a:xfrm>
            <a:off x="-251251" y="-25666"/>
            <a:ext cx="12694501" cy="7140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24836-589E-B540-8C9C-2F62C8484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734" y="309034"/>
            <a:ext cx="11040533" cy="623993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CENTERED TITLE</a:t>
            </a:r>
          </a:p>
        </p:txBody>
      </p:sp>
    </p:spTree>
    <p:extLst>
      <p:ext uri="{BB962C8B-B14F-4D97-AF65-F5344CB8AC3E}">
        <p14:creationId xmlns:p14="http://schemas.microsoft.com/office/powerpoint/2010/main" val="3176983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516475-CD06-6B48-90ED-A4E165F511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734" y="319635"/>
            <a:ext cx="11040533" cy="763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467" cap="all" baseline="0">
                <a:solidFill>
                  <a:srgbClr val="FF6634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SUMMARY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2B8B72-368D-5740-A575-E88093BE3B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734" y="1823498"/>
            <a:ext cx="11040533" cy="432551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667" cap="none" baseline="0">
                <a:solidFill>
                  <a:srgbClr val="3C3C3A"/>
                </a:solidFill>
              </a:defRPr>
            </a:lvl1pPr>
            <a:lvl2pPr marL="609585" indent="0">
              <a:buFontTx/>
              <a:buNone/>
              <a:defRPr/>
            </a:lvl2pPr>
            <a:lvl3pPr marL="1219170" indent="0">
              <a:buFontTx/>
              <a:buNone/>
              <a:defRPr/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en-US" dirty="0"/>
              <a:t>TITLE 1</a:t>
            </a:r>
          </a:p>
          <a:p>
            <a:pPr lvl="0"/>
            <a:r>
              <a:rPr lang="en-US" dirty="0"/>
              <a:t>TITLE 2</a:t>
            </a:r>
          </a:p>
          <a:p>
            <a:pPr lvl="0"/>
            <a:r>
              <a:rPr lang="en-US" dirty="0"/>
              <a:t>TITLE 3</a:t>
            </a:r>
          </a:p>
          <a:p>
            <a:pPr lvl="0"/>
            <a:r>
              <a:rPr lang="en-US" dirty="0"/>
              <a:t>TITLE 4</a:t>
            </a:r>
          </a:p>
        </p:txBody>
      </p:sp>
    </p:spTree>
    <p:extLst>
      <p:ext uri="{BB962C8B-B14F-4D97-AF65-F5344CB8AC3E}">
        <p14:creationId xmlns:p14="http://schemas.microsoft.com/office/powerpoint/2010/main" val="34024704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881D3B-964C-E343-8839-12FABB67D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400" y="316800"/>
            <a:ext cx="11025867" cy="5479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467" cap="all" baseline="0">
                <a:solidFill>
                  <a:srgbClr val="3C3C3A"/>
                </a:solidFill>
              </a:defRPr>
            </a:lvl1pPr>
            <a:lvl2pPr marL="609585" indent="0" algn="ctr">
              <a:buFontTx/>
              <a:buNone/>
              <a:defRPr cap="all" baseline="0"/>
            </a:lvl2pPr>
            <a:lvl3pPr marL="1219170" indent="0" algn="ctr">
              <a:buFontTx/>
              <a:buNone/>
              <a:defRPr cap="all" baseline="0"/>
            </a:lvl3pPr>
            <a:lvl4pPr marL="1828754" indent="0" algn="ctr">
              <a:buFontTx/>
              <a:buNone/>
              <a:defRPr cap="all" baseline="0"/>
            </a:lvl4pPr>
            <a:lvl5pPr marL="2438339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444411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881D3B-964C-E343-8839-12FABB67D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400" y="316800"/>
            <a:ext cx="11025867" cy="5479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467" cap="all" baseline="0">
                <a:solidFill>
                  <a:srgbClr val="3C3C3A"/>
                </a:solidFill>
              </a:defRPr>
            </a:lvl1pPr>
            <a:lvl2pPr marL="609585" indent="0" algn="ctr">
              <a:buFontTx/>
              <a:buNone/>
              <a:defRPr cap="all" baseline="0"/>
            </a:lvl2pPr>
            <a:lvl3pPr marL="1219170" indent="0" algn="ctr">
              <a:buFontTx/>
              <a:buNone/>
              <a:defRPr cap="all" baseline="0"/>
            </a:lvl3pPr>
            <a:lvl4pPr marL="1828754" indent="0" algn="ctr">
              <a:buFontTx/>
              <a:buNone/>
              <a:defRPr cap="all" baseline="0"/>
            </a:lvl4pPr>
            <a:lvl5pPr marL="2438339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3D454D-7B88-A040-A33A-777A433D34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0400" y="1267885"/>
            <a:ext cx="5505600" cy="433192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800"/>
              </a:spcBef>
              <a:buFontTx/>
              <a:buNone/>
              <a:defRPr sz="2133" b="0" i="0" cap="all" baseline="0"/>
            </a:lvl1pPr>
            <a:lvl2pPr marL="379191" indent="-379191">
              <a:lnSpc>
                <a:spcPts val="24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baseline="0"/>
            </a:lvl2pPr>
            <a:lvl3pPr marL="1219170" indent="0">
              <a:buFontTx/>
              <a:buNone/>
              <a:defRPr baseline="0"/>
            </a:lvl3pPr>
            <a:lvl4pPr marL="1828754" indent="0">
              <a:buFontTx/>
              <a:buNone/>
              <a:defRPr baseline="0"/>
            </a:lvl4pPr>
            <a:lvl5pPr marL="2438339" indent="0">
              <a:buFontTx/>
              <a:buNone/>
              <a:defRPr baseline="0"/>
            </a:lvl5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</a:t>
            </a:r>
          </a:p>
          <a:p>
            <a:pPr lvl="1"/>
            <a:r>
              <a:rPr lang="en-US" dirty="0"/>
              <a:t>Fourth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ACB100E-C2A5-3E41-AB26-9F0C17E0FF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1267884"/>
            <a:ext cx="5520267" cy="433281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439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599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EXT 2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93E16BD0-D774-8A45-85A5-B061B56B0F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400" y="316800"/>
            <a:ext cx="11025867" cy="5479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467" cap="all" baseline="0">
                <a:solidFill>
                  <a:srgbClr val="3C3C3A"/>
                </a:solidFill>
              </a:defRPr>
            </a:lvl1pPr>
            <a:lvl2pPr marL="609585" indent="0" algn="ctr">
              <a:buFontTx/>
              <a:buNone/>
              <a:defRPr cap="all" baseline="0"/>
            </a:lvl2pPr>
            <a:lvl3pPr marL="1219170" indent="0" algn="ctr">
              <a:buFontTx/>
              <a:buNone/>
              <a:defRPr cap="all" baseline="0"/>
            </a:lvl3pPr>
            <a:lvl4pPr marL="1828754" indent="0" algn="ctr">
              <a:buFontTx/>
              <a:buNone/>
              <a:defRPr cap="all" baseline="0"/>
            </a:lvl4pPr>
            <a:lvl5pPr marL="2438339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6AC94-B06A-4548-9C16-2E30771BB4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5733" y="1267884"/>
            <a:ext cx="5520267" cy="52810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="1" i="0" cap="all" baseline="0">
                <a:solidFill>
                  <a:srgbClr val="3C3C3A"/>
                </a:solidFill>
              </a:defRPr>
            </a:lvl1pPr>
            <a:lvl2pPr marL="379191" indent="-379191">
              <a:lnSpc>
                <a:spcPts val="2400"/>
              </a:lnSpc>
              <a:spcBef>
                <a:spcPts val="800"/>
              </a:spcBef>
              <a:defRPr sz="1600" baseline="0">
                <a:solidFill>
                  <a:srgbClr val="3C3C3A"/>
                </a:solidFill>
              </a:defRPr>
            </a:lvl2pPr>
            <a:lvl3pPr>
              <a:defRPr baseline="0">
                <a:solidFill>
                  <a:srgbClr val="3C3C3A"/>
                </a:solidFill>
              </a:defRPr>
            </a:lvl3pPr>
            <a:lvl4pPr>
              <a:defRPr baseline="0">
                <a:solidFill>
                  <a:srgbClr val="3C3C3A"/>
                </a:solidFill>
              </a:defRPr>
            </a:lvl4pPr>
            <a:lvl5pPr>
              <a:defRPr baseline="0">
                <a:solidFill>
                  <a:srgbClr val="3C3C3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C7320CF-2EF7-F04D-96C9-E9EF794973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9240" y="1267884"/>
            <a:ext cx="5520267" cy="52810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33" b="1" i="0" cap="all" baseline="0">
                <a:solidFill>
                  <a:srgbClr val="3C3C3A"/>
                </a:solidFill>
              </a:defRPr>
            </a:lvl1pPr>
            <a:lvl2pPr marL="379191" indent="-379191">
              <a:lnSpc>
                <a:spcPts val="2400"/>
              </a:lnSpc>
              <a:spcBef>
                <a:spcPts val="800"/>
              </a:spcBef>
              <a:defRPr sz="1600" baseline="0">
                <a:solidFill>
                  <a:srgbClr val="3C3C3A"/>
                </a:solidFill>
              </a:defRPr>
            </a:lvl2pPr>
            <a:lvl3pPr>
              <a:defRPr baseline="0">
                <a:solidFill>
                  <a:srgbClr val="3C3C3A"/>
                </a:solidFill>
              </a:defRPr>
            </a:lvl3pPr>
            <a:lvl4pPr>
              <a:defRPr baseline="0">
                <a:solidFill>
                  <a:srgbClr val="3C3C3A"/>
                </a:solidFill>
              </a:defRPr>
            </a:lvl4pPr>
            <a:lvl5pPr>
              <a:defRPr baseline="0">
                <a:solidFill>
                  <a:srgbClr val="3C3C3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541289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80C84BC-C90F-DB46-8DCF-76A4DE59E5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400" y="316800"/>
            <a:ext cx="11025867" cy="5479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467" cap="all" baseline="0">
                <a:solidFill>
                  <a:srgbClr val="3C3C3A"/>
                </a:solidFill>
              </a:defRPr>
            </a:lvl1pPr>
            <a:lvl2pPr marL="609585" indent="0" algn="ctr">
              <a:buFontTx/>
              <a:buNone/>
              <a:defRPr cap="all" baseline="0"/>
            </a:lvl2pPr>
            <a:lvl3pPr marL="1219170" indent="0" algn="ctr">
              <a:buFontTx/>
              <a:buNone/>
              <a:defRPr cap="all" baseline="0"/>
            </a:lvl3pPr>
            <a:lvl4pPr marL="1828754" indent="0" algn="ctr">
              <a:buFontTx/>
              <a:buNone/>
              <a:defRPr cap="all" baseline="0"/>
            </a:lvl4pPr>
            <a:lvl5pPr marL="2438339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84FD98-B23B-5B40-873B-F291E800C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734" y="1267885"/>
            <a:ext cx="11040533" cy="2161116"/>
          </a:xfrm>
          <a:prstGeom prst="rect">
            <a:avLst/>
          </a:prstGeom>
        </p:spPr>
        <p:txBody>
          <a:bodyPr lIns="0" tIns="0" rIns="0" bIns="0"/>
          <a:lstStyle>
            <a:lvl1pPr marL="380990" indent="-380990">
              <a:defRPr sz="1600" baseline="0">
                <a:solidFill>
                  <a:srgbClr val="3C3C3A"/>
                </a:solidFill>
              </a:defRPr>
            </a:lvl1pPr>
            <a:lvl2pPr>
              <a:defRPr>
                <a:solidFill>
                  <a:srgbClr val="3C3C3A"/>
                </a:solidFill>
              </a:defRPr>
            </a:lvl2pPr>
            <a:lvl3pPr>
              <a:defRPr>
                <a:solidFill>
                  <a:srgbClr val="3C3C3A"/>
                </a:solidFill>
              </a:defRPr>
            </a:lvl3pPr>
            <a:lvl4pPr>
              <a:defRPr>
                <a:solidFill>
                  <a:srgbClr val="3C3C3A"/>
                </a:solidFill>
              </a:defRPr>
            </a:lvl4pPr>
            <a:lvl5pPr>
              <a:defRPr>
                <a:solidFill>
                  <a:srgbClr val="3C3C3A"/>
                </a:solidFill>
              </a:defRPr>
            </a:lvl5pPr>
          </a:lstStyle>
          <a:p>
            <a:pPr marL="285750" indent="-285750"/>
            <a:r>
              <a:rPr lang="en-US" sz="1600" dirty="0">
                <a:solidFill>
                  <a:srgbClr val="3C3C3A"/>
                </a:solidFill>
                <a:latin typeface="Century Gothic" panose="020B0502020202020204" pitchFamily="34" charset="0"/>
              </a:rPr>
              <a:t>Line 1 </a:t>
            </a:r>
          </a:p>
          <a:p>
            <a:pPr marL="285750" indent="-285750"/>
            <a:r>
              <a:rPr lang="en-US" sz="1600" dirty="0">
                <a:solidFill>
                  <a:srgbClr val="3C3C3A"/>
                </a:solidFill>
                <a:latin typeface="Century Gothic" panose="020B0502020202020204" pitchFamily="34" charset="0"/>
              </a:rPr>
              <a:t>Line 2</a:t>
            </a:r>
            <a:endParaRPr lang="en" sz="1600" dirty="0">
              <a:solidFill>
                <a:srgbClr val="3C3C3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81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AF1DF00B-6D06-704D-A295-FD936813EE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0400" y="316800"/>
            <a:ext cx="11025867" cy="5479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467" cap="all" baseline="0">
                <a:solidFill>
                  <a:srgbClr val="3C3C3A"/>
                </a:solidFill>
              </a:defRPr>
            </a:lvl1pPr>
            <a:lvl2pPr marL="609585" indent="0" algn="ctr">
              <a:buFontTx/>
              <a:buNone/>
              <a:defRPr cap="all" baseline="0"/>
            </a:lvl2pPr>
            <a:lvl3pPr marL="1219170" indent="0" algn="ctr">
              <a:buFontTx/>
              <a:buNone/>
              <a:defRPr cap="all" baseline="0"/>
            </a:lvl3pPr>
            <a:lvl4pPr marL="1828754" indent="0" algn="ctr">
              <a:buFontTx/>
              <a:buNone/>
              <a:defRPr cap="all" baseline="0"/>
            </a:lvl4pPr>
            <a:lvl5pPr marL="2438339" indent="0" algn="ctr">
              <a:buFontTx/>
              <a:buNone/>
              <a:defRPr cap="all" baseline="0"/>
            </a:lvl5pPr>
          </a:lstStyle>
          <a:p>
            <a:pPr lvl="0"/>
            <a:r>
              <a:rPr lang="en-US" dirty="0"/>
              <a:t>PAGE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DE9CF-6FE2-6C47-91A3-C5F437E46C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735" y="1267884"/>
            <a:ext cx="11040533" cy="396589"/>
          </a:xfrm>
          <a:prstGeom prst="rect">
            <a:avLst/>
          </a:prstGeom>
        </p:spPr>
        <p:txBody>
          <a:bodyPr lIns="0" tIns="0" rIns="0" bIns="0"/>
          <a:lstStyle>
            <a:lvl1pPr marL="379191" indent="-379191" algn="l">
              <a:lnSpc>
                <a:spcPct val="100000"/>
              </a:lnSpc>
              <a:spcBef>
                <a:spcPts val="800"/>
              </a:spcBef>
              <a:buNone/>
              <a:defRPr sz="2133" b="1" i="1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69D41B-B118-BD47-8695-54FDBDF88E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0401" y="1781093"/>
            <a:ext cx="11025867" cy="1647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933"/>
              </a:lnSpc>
              <a:buFontTx/>
              <a:buNone/>
              <a:defRPr sz="2133" cap="none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82CE734-41BD-6645-A857-BB93FF2091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735" y="3534926"/>
            <a:ext cx="11040533" cy="27201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buFontTx/>
              <a:buNone/>
              <a:defRPr sz="1600" cap="none" baseline="0">
                <a:solidFill>
                  <a:srgbClr val="3C3C3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9684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626493"/>
            <a:ext cx="9550155" cy="1143000"/>
          </a:xfrm>
        </p:spPr>
        <p:txBody>
          <a:bodyPr tIns="0">
            <a:noAutofit/>
          </a:bodyPr>
          <a:lstStyle>
            <a:lvl1pPr algn="l">
              <a:lnSpc>
                <a:spcPct val="80000"/>
              </a:lnSpc>
              <a:defRPr sz="4267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9600" y="1769493"/>
            <a:ext cx="9550400" cy="3617384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430332" y="6363635"/>
            <a:ext cx="3964963" cy="229079"/>
          </a:xfrm>
          <a:prstGeom prst="rect">
            <a:avLst/>
          </a:prstGeom>
        </p:spPr>
        <p:txBody>
          <a:bodyPr vert="horz" wrap="square" lIns="121920" tIns="60960" rIns="121920" bIns="60960" rtlCol="0" anchor="t">
            <a:noAutofit/>
          </a:bodyPr>
          <a:lstStyle/>
          <a:p>
            <a:endParaRPr lang="en-US" sz="24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46668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1026025" y="6369323"/>
            <a:ext cx="724611" cy="365124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800" b="0" i="0" u="none" baseline="0" smtClean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r>
              <a:rPr lang="fr-CA" sz="1067" b="0" i="0" u="none" dirty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4272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72">
          <p15:clr>
            <a:srgbClr val="FBAE40"/>
          </p15:clr>
        </p15:guide>
        <p15:guide id="4" pos="5488">
          <p15:clr>
            <a:srgbClr val="FBAE40"/>
          </p15:clr>
        </p15:guide>
        <p15:guide id="5" orient="horz" pos="2981">
          <p15:clr>
            <a:srgbClr val="FBAE40"/>
          </p15:clr>
        </p15:guide>
        <p15:guide id="6" orient="horz" pos="14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9764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38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DE6-E0D7-4837-9BAC-C5447762A0E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070234" y="1105310"/>
            <a:ext cx="91723" cy="5760720"/>
            <a:chOff x="72034" y="0"/>
            <a:chExt cx="193017" cy="6858000"/>
          </a:xfrm>
        </p:grpSpPr>
        <p:sp>
          <p:nvSpPr>
            <p:cNvPr id="18" name="Rectangle 17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81000" y="255012"/>
            <a:ext cx="11430000" cy="590931"/>
          </a:xfrm>
        </p:spPr>
        <p:txBody>
          <a:bodyPr wrap="square" anchor="t">
            <a:spAutoFit/>
          </a:bodyPr>
          <a:lstStyle>
            <a:lvl1pPr algn="ctr">
              <a:defRPr sz="36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2914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4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914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964803" y="4953837"/>
            <a:ext cx="2731477" cy="1904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EFDE6-E0D7-4837-9BAC-C5447762A0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000" y="656804"/>
            <a:ext cx="11425813" cy="854080"/>
          </a:xfrm>
        </p:spPr>
        <p:txBody>
          <a:bodyPr wrap="square" anchor="t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157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25400" dist="50800" dir="18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4FF0E6-B28D-47FB-82BB-E6AB0AF17B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19974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3476" y="6356350"/>
            <a:ext cx="1003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fld id="{CCDEFDE6-E0D7-4837-9BAC-C5447762A0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8690" y="6297489"/>
            <a:ext cx="1496784" cy="42398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89277" y="0"/>
            <a:ext cx="91723" cy="6858000"/>
            <a:chOff x="72034" y="0"/>
            <a:chExt cx="193017" cy="6858000"/>
          </a:xfrm>
        </p:grpSpPr>
        <p:sp>
          <p:nvSpPr>
            <p:cNvPr id="11" name="Rectangle 10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7740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70" r:id="rId9"/>
    <p:sldLayoutId id="2147483673" r:id="rId10"/>
    <p:sldLayoutId id="21474836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40">
          <p15:clr>
            <a:srgbClr val="F26B43"/>
          </p15:clr>
        </p15:guide>
        <p15:guide id="4" pos="74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9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4" r:id="rId8"/>
    <p:sldLayoutId id="2147483706" r:id="rId9"/>
    <p:sldLayoutId id="214748371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0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1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81" r:id="rId11"/>
    <p:sldLayoutId id="214748398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7">
            <a:extLst>
              <a:ext uri="{FF2B5EF4-FFF2-40B4-BE49-F238E27FC236}">
                <a16:creationId xmlns:a16="http://schemas.microsoft.com/office/drawing/2014/main" id="{14C335FA-79F0-7A47-8BFA-797806C645AC}"/>
              </a:ext>
            </a:extLst>
          </p:cNvPr>
          <p:cNvSpPr txBox="1"/>
          <p:nvPr userDrawn="1"/>
        </p:nvSpPr>
        <p:spPr>
          <a:xfrm>
            <a:off x="11026025" y="6369323"/>
            <a:ext cx="724611" cy="365124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CA" sz="800" b="0" i="0" u="none" baseline="0" smtClean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r>
              <a:rPr lang="fr-CA" sz="1067" b="0" i="0" u="none" dirty="0">
                <a:solidFill>
                  <a:srgbClr val="3C3C3A"/>
                </a:solidFill>
                <a:latin typeface="Century Gothic Regular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2A761B-628F-0C41-A410-01D60491D79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5017" y="6436931"/>
            <a:ext cx="1254760" cy="23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0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3" orient="horz" pos="146">
          <p15:clr>
            <a:srgbClr val="F26B43"/>
          </p15:clr>
        </p15:guide>
        <p15:guide id="4" orient="horz" pos="3094">
          <p15:clr>
            <a:srgbClr val="F26B43"/>
          </p15:clr>
        </p15:guide>
        <p15:guide id="5" pos="272">
          <p15:clr>
            <a:srgbClr val="F26B43"/>
          </p15:clr>
        </p15:guide>
        <p15:guide id="6" pos="5488">
          <p15:clr>
            <a:srgbClr val="F26B43"/>
          </p15:clr>
        </p15:guide>
        <p15:guide id="7" orient="horz" pos="599">
          <p15:clr>
            <a:srgbClr val="F26B43"/>
          </p15:clr>
        </p15:guide>
        <p15:guide id="8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39.xml"/><Relationship Id="rId5" Type="http://schemas.openxmlformats.org/officeDocument/2006/relationships/slide" Target="slide32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4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50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9727" y="5562602"/>
            <a:ext cx="12201729" cy="128217"/>
            <a:chOff x="-9727" y="3419275"/>
            <a:chExt cx="12201729" cy="128217"/>
          </a:xfrm>
        </p:grpSpPr>
        <p:sp>
          <p:nvSpPr>
            <p:cNvPr id="12" name="Rectangle 11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0" y="5915401"/>
            <a:ext cx="2466684" cy="69872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B57B9E-A4D9-4191-9306-302B0257C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0" y="-1737"/>
            <a:ext cx="12216766" cy="545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32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49E54FF-6FA0-486B-A607-E8B77034A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63" y="294444"/>
            <a:ext cx="11907871" cy="646331"/>
          </a:xfrm>
        </p:spPr>
        <p:txBody>
          <a:bodyPr>
            <a:noAutofit/>
          </a:bodyPr>
          <a:lstStyle/>
          <a:p>
            <a:r>
              <a:rPr lang="en-US" dirty="0"/>
              <a:t>Amazon Tops The List of Preferred </a:t>
            </a:r>
            <a:br>
              <a:rPr lang="en-US" dirty="0"/>
            </a:br>
            <a:r>
              <a:rPr lang="en-US" dirty="0"/>
              <a:t>Retailers This Holiday Season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40C74-9A6A-4DEB-8902-D751E902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FF0E6-B28D-47FB-82BB-E6AB0AF17B1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62BD7-56A9-40F5-83C8-EF8A1921F637}"/>
              </a:ext>
            </a:extLst>
          </p:cNvPr>
          <p:cNvSpPr txBox="1"/>
          <p:nvPr/>
        </p:nvSpPr>
        <p:spPr>
          <a:xfrm>
            <a:off x="419595" y="6515100"/>
            <a:ext cx="716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JLL Research, Holiday Survey 2022. Can pick up to 3 retailers.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8025A4E-1575-4AA3-9CE1-DE45ACFB5547}"/>
              </a:ext>
            </a:extLst>
          </p:cNvPr>
          <p:cNvGraphicFramePr/>
          <p:nvPr/>
        </p:nvGraphicFramePr>
        <p:xfrm>
          <a:off x="685799" y="1230271"/>
          <a:ext cx="10820400" cy="499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6E6035F-22CD-3982-A589-27E5E51BC346}"/>
              </a:ext>
            </a:extLst>
          </p:cNvPr>
          <p:cNvSpPr txBox="1"/>
          <p:nvPr/>
        </p:nvSpPr>
        <p:spPr>
          <a:xfrm>
            <a:off x="2128266" y="1506858"/>
            <a:ext cx="8396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Top Retailers That They Plan to Visit for Holiday Shopping</a:t>
            </a:r>
          </a:p>
        </p:txBody>
      </p:sp>
    </p:spTree>
    <p:extLst>
      <p:ext uri="{BB962C8B-B14F-4D97-AF65-F5344CB8AC3E}">
        <p14:creationId xmlns:p14="http://schemas.microsoft.com/office/powerpoint/2010/main" val="115104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Gifts that Consumers Will Purchase This Season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9100" y="6517620"/>
            <a:ext cx="31630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Samba TV and HarrisX 2022 Holiday Report.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276912"/>
            <a:ext cx="3810000" cy="2057400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673566861"/>
              </p:ext>
            </p:extLst>
          </p:nvPr>
        </p:nvGraphicFramePr>
        <p:xfrm>
          <a:off x="419100" y="907449"/>
          <a:ext cx="11222963" cy="533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0264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For Gift-Giving, Consumers Plan to </a:t>
            </a:r>
            <a:br>
              <a:rPr lang="en-US" sz="3600" dirty="0"/>
            </a:br>
            <a:r>
              <a:rPr lang="en-US" sz="3600" dirty="0"/>
              <a:t>Spend the Most on Children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9100" y="6517620"/>
            <a:ext cx="31630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Samba TV and HarrisX 2022 Holiday Report.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276912"/>
            <a:ext cx="3810000" cy="2057400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/>
        </p:nvGraphicFramePr>
        <p:xfrm>
          <a:off x="609600" y="907449"/>
          <a:ext cx="11032463" cy="533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DB4F5491-521B-AC0E-62B3-CAEB9A8C9F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268776"/>
              </p:ext>
            </p:extLst>
          </p:nvPr>
        </p:nvGraphicFramePr>
        <p:xfrm>
          <a:off x="420192" y="1420781"/>
          <a:ext cx="11352212" cy="491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1884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49E54FF-6FA0-486B-A607-E8B77034A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27106"/>
            <a:ext cx="11694225" cy="646331"/>
          </a:xfrm>
        </p:spPr>
        <p:txBody>
          <a:bodyPr>
            <a:noAutofit/>
          </a:bodyPr>
          <a:lstStyle/>
          <a:p>
            <a:r>
              <a:rPr lang="en-US" dirty="0"/>
              <a:t>Black Friday and Cyber Monday Will Be $22 Billion in Ecommerce Sales, Up 2-4% From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40C74-9A6A-4DEB-8902-D751E902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FF0E6-B28D-47FB-82BB-E6AB0AF17B1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62BD7-56A9-40F5-83C8-EF8A1921F637}"/>
              </a:ext>
            </a:extLst>
          </p:cNvPr>
          <p:cNvSpPr txBox="1"/>
          <p:nvPr/>
        </p:nvSpPr>
        <p:spPr>
          <a:xfrm>
            <a:off x="419595" y="6515100"/>
            <a:ext cx="716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Source: eMarketer, September 2022.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8025A4E-1575-4AA3-9CE1-DE45ACFB5547}"/>
              </a:ext>
            </a:extLst>
          </p:cNvPr>
          <p:cNvGraphicFramePr/>
          <p:nvPr/>
        </p:nvGraphicFramePr>
        <p:xfrm>
          <a:off x="685799" y="1427344"/>
          <a:ext cx="10820400" cy="4798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6E6035F-22CD-3982-A589-27E5E51BC346}"/>
              </a:ext>
            </a:extLst>
          </p:cNvPr>
          <p:cNvSpPr txBox="1"/>
          <p:nvPr/>
        </p:nvSpPr>
        <p:spPr>
          <a:xfrm>
            <a:off x="1231117" y="1526446"/>
            <a:ext cx="9729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US Cyber Five Retail Ecommerce Holiday Season Sales, by Shopping Day, 2022</a:t>
            </a:r>
            <a:endParaRPr lang="en-US" sz="1800" b="1" dirty="0"/>
          </a:p>
          <a:p>
            <a:pPr algn="ctr"/>
            <a:r>
              <a:rPr lang="en-US" sz="1800" b="1" dirty="0"/>
              <a:t>Billions and % change vs. previous year</a:t>
            </a:r>
            <a:endParaRPr lang="en-US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45581A-935F-6F45-B1C4-5ACC0D7AAE63}"/>
              </a:ext>
            </a:extLst>
          </p:cNvPr>
          <p:cNvGrpSpPr/>
          <p:nvPr/>
        </p:nvGrpSpPr>
        <p:grpSpPr>
          <a:xfrm>
            <a:off x="5689356" y="3047137"/>
            <a:ext cx="813288" cy="763725"/>
            <a:chOff x="1800706" y="489272"/>
            <a:chExt cx="813288" cy="763725"/>
          </a:xfrm>
        </p:grpSpPr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5E609A36-32DF-2D82-047E-12AC2B350A94}"/>
                </a:ext>
              </a:extLst>
            </p:cNvPr>
            <p:cNvSpPr/>
            <p:nvPr/>
          </p:nvSpPr>
          <p:spPr>
            <a:xfrm rot="16200000">
              <a:off x="1825487" y="464491"/>
              <a:ext cx="763725" cy="8132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/>
            </a:p>
          </p:txBody>
        </p:sp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7E36323D-2C9E-E5C1-634E-12BB9D42E9E5}"/>
                </a:ext>
              </a:extLst>
            </p:cNvPr>
            <p:cNvSpPr txBox="1"/>
            <p:nvPr/>
          </p:nvSpPr>
          <p:spPr>
            <a:xfrm>
              <a:off x="1845367" y="653387"/>
              <a:ext cx="596348" cy="196151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>
                  <a:solidFill>
                    <a:schemeClr val="bg1"/>
                  </a:solidFill>
                </a:rPr>
                <a:t>+3.3%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A50C0EB-E103-7AA7-36E8-FE74A3FF4EA3}"/>
              </a:ext>
            </a:extLst>
          </p:cNvPr>
          <p:cNvGrpSpPr/>
          <p:nvPr/>
        </p:nvGrpSpPr>
        <p:grpSpPr>
          <a:xfrm>
            <a:off x="7688411" y="3309001"/>
            <a:ext cx="813288" cy="763725"/>
            <a:chOff x="1800706" y="489272"/>
            <a:chExt cx="813288" cy="763725"/>
          </a:xfrm>
        </p:grpSpPr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BE4F2A84-0338-788C-135E-1F49DAE0519C}"/>
                </a:ext>
              </a:extLst>
            </p:cNvPr>
            <p:cNvSpPr/>
            <p:nvPr/>
          </p:nvSpPr>
          <p:spPr>
            <a:xfrm rot="16200000">
              <a:off x="1825487" y="464491"/>
              <a:ext cx="763725" cy="8132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/>
            </a:p>
          </p:txBody>
        </p:sp>
        <p:sp>
          <p:nvSpPr>
            <p:cNvPr id="12" name="TextBox 3">
              <a:extLst>
                <a:ext uri="{FF2B5EF4-FFF2-40B4-BE49-F238E27FC236}">
                  <a16:creationId xmlns:a16="http://schemas.microsoft.com/office/drawing/2014/main" id="{579FD2FA-0F0D-A20E-85FA-B50FEE75ADA6}"/>
                </a:ext>
              </a:extLst>
            </p:cNvPr>
            <p:cNvSpPr txBox="1"/>
            <p:nvPr/>
          </p:nvSpPr>
          <p:spPr>
            <a:xfrm>
              <a:off x="1845367" y="653387"/>
              <a:ext cx="596348" cy="196151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>
                  <a:solidFill>
                    <a:schemeClr val="bg1"/>
                  </a:solidFill>
                </a:rPr>
                <a:t>+</a:t>
              </a:r>
              <a:r>
                <a:rPr lang="en-US" b="1" dirty="0">
                  <a:solidFill>
                    <a:schemeClr val="bg1"/>
                  </a:solidFill>
                </a:rPr>
                <a:t>2</a:t>
              </a:r>
              <a:r>
                <a:rPr lang="en-US" sz="1100" b="1" dirty="0">
                  <a:solidFill>
                    <a:schemeClr val="bg1"/>
                  </a:solidFill>
                </a:rPr>
                <a:t>.3%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2C8D71-C515-A433-EC74-627F1583B9FB}"/>
              </a:ext>
            </a:extLst>
          </p:cNvPr>
          <p:cNvGrpSpPr/>
          <p:nvPr/>
        </p:nvGrpSpPr>
        <p:grpSpPr>
          <a:xfrm>
            <a:off x="9775628" y="1936455"/>
            <a:ext cx="813288" cy="763725"/>
            <a:chOff x="1800706" y="489272"/>
            <a:chExt cx="813288" cy="763725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D1CFD091-63FB-A4B8-9BD5-2BEC9B408BAA}"/>
                </a:ext>
              </a:extLst>
            </p:cNvPr>
            <p:cNvSpPr/>
            <p:nvPr/>
          </p:nvSpPr>
          <p:spPr>
            <a:xfrm rot="16200000">
              <a:off x="1825487" y="464491"/>
              <a:ext cx="763725" cy="8132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dirty="0"/>
            </a:p>
          </p:txBody>
        </p:sp>
        <p:sp>
          <p:nvSpPr>
            <p:cNvPr id="15" name="TextBox 3">
              <a:extLst>
                <a:ext uri="{FF2B5EF4-FFF2-40B4-BE49-F238E27FC236}">
                  <a16:creationId xmlns:a16="http://schemas.microsoft.com/office/drawing/2014/main" id="{0605EFF0-4A6C-2731-D382-9749772DE5E6}"/>
                </a:ext>
              </a:extLst>
            </p:cNvPr>
            <p:cNvSpPr txBox="1"/>
            <p:nvPr/>
          </p:nvSpPr>
          <p:spPr>
            <a:xfrm>
              <a:off x="1845367" y="653387"/>
              <a:ext cx="596348" cy="196151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b="1" dirty="0">
                  <a:solidFill>
                    <a:schemeClr val="bg1"/>
                  </a:solidFill>
                </a:rPr>
                <a:t>+3.8%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2905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49E54FF-6FA0-486B-A607-E8B77034A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Half of Holiday Shoppers Will Wait Until Black Friday or Cyber Monday To Buy Phones, Tablets and Laptops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40C74-9A6A-4DEB-8902-D751E902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62BD7-56A9-40F5-83C8-EF8A1921F637}"/>
              </a:ext>
            </a:extLst>
          </p:cNvPr>
          <p:cNvSpPr txBox="1"/>
          <p:nvPr/>
        </p:nvSpPr>
        <p:spPr>
          <a:xfrm>
            <a:off x="419595" y="6515100"/>
            <a:ext cx="716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Inmar 2022 Holiday Trends Guide.</a:t>
            </a:r>
          </a:p>
        </p:txBody>
      </p:sp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B5E595D7-E211-B6B1-1D72-1A4A5E307F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0191" y="1420781"/>
          <a:ext cx="12550741" cy="491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5440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49E54FF-6FA0-486B-A607-E8B77034A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63" y="226710"/>
            <a:ext cx="11907871" cy="646331"/>
          </a:xfrm>
        </p:spPr>
        <p:txBody>
          <a:bodyPr>
            <a:noAutofit/>
          </a:bodyPr>
          <a:lstStyle/>
          <a:p>
            <a:r>
              <a:rPr lang="en-US" dirty="0"/>
              <a:t>The Economy Is Top of Mind For </a:t>
            </a:r>
            <a:br>
              <a:rPr lang="en-US" dirty="0"/>
            </a:br>
            <a:r>
              <a:rPr lang="en-US" dirty="0"/>
              <a:t>Consumers Heading Into The Holiday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40C74-9A6A-4DEB-8902-D751E902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FF0E6-B28D-47FB-82BB-E6AB0AF17B1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62BD7-56A9-40F5-83C8-EF8A1921F637}"/>
              </a:ext>
            </a:extLst>
          </p:cNvPr>
          <p:cNvSpPr txBox="1"/>
          <p:nvPr/>
        </p:nvSpPr>
        <p:spPr>
          <a:xfrm>
            <a:off x="419595" y="6515100"/>
            <a:ext cx="716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NRF and Prosper Insights &amp; Analytics October 2022 Holiday Survey.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8025A4E-1575-4AA3-9CE1-DE45ACFB5547}"/>
              </a:ext>
            </a:extLst>
          </p:cNvPr>
          <p:cNvGraphicFramePr/>
          <p:nvPr/>
        </p:nvGraphicFramePr>
        <p:xfrm>
          <a:off x="685799" y="1230271"/>
          <a:ext cx="10820400" cy="499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6E6035F-22CD-3982-A589-27E5E51BC346}"/>
              </a:ext>
            </a:extLst>
          </p:cNvPr>
          <p:cNvSpPr txBox="1"/>
          <p:nvPr/>
        </p:nvSpPr>
        <p:spPr>
          <a:xfrm>
            <a:off x="964706" y="1533593"/>
            <a:ext cx="106548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Percent of consumers who say that the state of the U.S. economy is impacting their spending plans for the holidays</a:t>
            </a:r>
          </a:p>
        </p:txBody>
      </p:sp>
    </p:spTree>
    <p:extLst>
      <p:ext uri="{BB962C8B-B14F-4D97-AF65-F5344CB8AC3E}">
        <p14:creationId xmlns:p14="http://schemas.microsoft.com/office/powerpoint/2010/main" val="3430053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80B11CA-A5BF-4997-9441-489AA73928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90831"/>
              </p:ext>
            </p:extLst>
          </p:nvPr>
        </p:nvGraphicFramePr>
        <p:xfrm>
          <a:off x="420192" y="1420781"/>
          <a:ext cx="11352212" cy="4705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4F188-0BFA-481C-BFF3-4B9D0612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E2CB03-3D83-C9FE-F9C8-548226507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95071"/>
            <a:ext cx="11352809" cy="1200329"/>
          </a:xfrm>
        </p:spPr>
        <p:txBody>
          <a:bodyPr/>
          <a:lstStyle/>
          <a:p>
            <a:r>
              <a:rPr lang="en-US" dirty="0"/>
              <a:t>How Do Shoppers Plan to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>
                <a:solidFill>
                  <a:srgbClr val="00973E"/>
                </a:solidFill>
              </a:rPr>
              <a:t>Save</a:t>
            </a:r>
            <a:r>
              <a:rPr lang="en-US" dirty="0">
                <a:solidFill>
                  <a:srgbClr val="92D050"/>
                </a:solidFill>
              </a:rPr>
              <a:t> </a:t>
            </a:r>
            <a:br>
              <a:rPr lang="en-US" dirty="0"/>
            </a:br>
            <a:r>
              <a:rPr lang="en-US" dirty="0"/>
              <a:t>This Holiday Season?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6F861C3-6928-F31D-2B20-9D7D3330B0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513708"/>
            <a:ext cx="8641773" cy="253916"/>
          </a:xfrm>
        </p:spPr>
        <p:txBody>
          <a:bodyPr/>
          <a:lstStyle/>
          <a:p>
            <a:r>
              <a:rPr lang="en-US" sz="1000" dirty="0"/>
              <a:t>Source: Inmar 2022 Holiday Trends Guide.</a:t>
            </a:r>
          </a:p>
        </p:txBody>
      </p:sp>
      <p:sp>
        <p:nvSpPr>
          <p:cNvPr id="2" name="Donut 17">
            <a:extLst>
              <a:ext uri="{FF2B5EF4-FFF2-40B4-BE49-F238E27FC236}">
                <a16:creationId xmlns:a16="http://schemas.microsoft.com/office/drawing/2014/main" id="{F948F1D2-8BA3-3359-11D6-29D8839F01E5}"/>
              </a:ext>
            </a:extLst>
          </p:cNvPr>
          <p:cNvSpPr/>
          <p:nvPr/>
        </p:nvSpPr>
        <p:spPr>
          <a:xfrm>
            <a:off x="10295097" y="2933229"/>
            <a:ext cx="664807" cy="737626"/>
          </a:xfrm>
          <a:prstGeom prst="donut">
            <a:avLst/>
          </a:prstGeom>
          <a:solidFill>
            <a:srgbClr val="D8C11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C6E262F-7E76-2BB7-F2C6-299FA8B0F594}"/>
              </a:ext>
            </a:extLst>
          </p:cNvPr>
          <p:cNvSpPr/>
          <p:nvPr/>
        </p:nvSpPr>
        <p:spPr>
          <a:xfrm>
            <a:off x="9207349" y="3429000"/>
            <a:ext cx="2840304" cy="282414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64%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of consumers will adjust how they shop in response to inflation and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price increases.</a:t>
            </a:r>
          </a:p>
        </p:txBody>
      </p:sp>
    </p:spTree>
    <p:extLst>
      <p:ext uri="{BB962C8B-B14F-4D97-AF65-F5344CB8AC3E}">
        <p14:creationId xmlns:p14="http://schemas.microsoft.com/office/powerpoint/2010/main" val="1948913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80B11CA-A5BF-4997-9441-489AA73928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722993"/>
              </p:ext>
            </p:extLst>
          </p:nvPr>
        </p:nvGraphicFramePr>
        <p:xfrm>
          <a:off x="420192" y="1420781"/>
          <a:ext cx="11352212" cy="491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4F188-0BFA-481C-BFF3-4B9D06125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E2CB03-3D83-C9FE-F9C8-548226507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95071"/>
            <a:ext cx="11352809" cy="1200329"/>
          </a:xfrm>
        </p:spPr>
        <p:txBody>
          <a:bodyPr/>
          <a:lstStyle/>
          <a:p>
            <a:r>
              <a:rPr lang="en-US" dirty="0"/>
              <a:t>Which of the Following Was Most Important When Deciding Where to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>
                <a:solidFill>
                  <a:srgbClr val="00973E"/>
                </a:solidFill>
              </a:rPr>
              <a:t>Shop</a:t>
            </a:r>
            <a:r>
              <a:rPr lang="en-US" dirty="0"/>
              <a:t>?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6F861C3-6928-F31D-2B20-9D7D3330B0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527884"/>
            <a:ext cx="8641773" cy="253916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sz="1000" dirty="0"/>
              <a:t>Civic Science: Navigating the Holidays.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23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1988099"/>
            <a:ext cx="11425813" cy="1754326"/>
          </a:xfrm>
        </p:spPr>
        <p:txBody>
          <a:bodyPr/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Advertising Is Imperative To Influence Holiday Shoppers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71152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78DA-AFCE-ACD1-D484-294AE0B67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093" y="1873911"/>
            <a:ext cx="11425813" cy="85408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Adults</a:t>
            </a:r>
          </a:p>
        </p:txBody>
      </p:sp>
    </p:spTree>
    <p:extLst>
      <p:ext uri="{BB962C8B-B14F-4D97-AF65-F5344CB8AC3E}">
        <p14:creationId xmlns:p14="http://schemas.microsoft.com/office/powerpoint/2010/main" val="420222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0584" y="1194607"/>
            <a:ext cx="11351819" cy="4909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800" dirty="0"/>
              <a:t>2022 Winter Holidays Marketing Data/Projections (</a:t>
            </a:r>
            <a:r>
              <a:rPr lang="en-US" sz="2800" u="sng" dirty="0">
                <a:solidFill>
                  <a:srgbClr val="0000FF"/>
                </a:solidFill>
                <a:hlinkClick r:id="rId3" action="ppaction://hlinksldjump"/>
              </a:rPr>
              <a:t>Slides 3-17</a:t>
            </a:r>
            <a:r>
              <a:rPr lang="en-US" sz="2800" dirty="0"/>
              <a:t>)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800" dirty="0"/>
              <a:t>TV Advertising Is Imperative To Influence Holiday Shoppers </a:t>
            </a:r>
            <a:br>
              <a:rPr lang="en-US" sz="2800" dirty="0"/>
            </a:br>
            <a:r>
              <a:rPr lang="en-US" sz="2800" dirty="0"/>
              <a:t>(</a:t>
            </a:r>
            <a:r>
              <a:rPr lang="en-US" sz="2800" u="sng" dirty="0">
                <a:solidFill>
                  <a:srgbClr val="0000FF"/>
                </a:solidFill>
                <a:hlinkClick r:id="rId4" action="ppaction://hlinksldjump"/>
              </a:rPr>
              <a:t>Slides 18-31</a:t>
            </a:r>
            <a:r>
              <a:rPr lang="en-US" sz="2800" dirty="0"/>
              <a:t>)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800" dirty="0"/>
              <a:t>Local TV Allows Advertisers to Target their Message in a Trusted Environment (</a:t>
            </a:r>
            <a:r>
              <a:rPr lang="en-US" sz="2800" dirty="0">
                <a:hlinkClick r:id="rId5" action="ppaction://hlinksldjump"/>
              </a:rPr>
              <a:t>Slides 32-38</a:t>
            </a:r>
            <a:r>
              <a:rPr lang="en-US" sz="2800" dirty="0"/>
              <a:t>)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800" dirty="0">
                <a:solidFill>
                  <a:prstClr val="black"/>
                </a:solidFill>
              </a:rPr>
              <a:t>However Consumers Shop, TV Advertising is Key </a:t>
            </a:r>
            <a:r>
              <a:rPr lang="en-US" sz="2800" dirty="0"/>
              <a:t>(</a:t>
            </a:r>
            <a:r>
              <a:rPr lang="en-US" sz="2800" u="sng" dirty="0">
                <a:solidFill>
                  <a:srgbClr val="0000FF"/>
                </a:solidFill>
                <a:hlinkClick r:id="rId6" action="ppaction://hlinksldjump"/>
              </a:rPr>
              <a:t>Slides 39-52</a:t>
            </a:r>
            <a:r>
              <a:rPr lang="en-US" sz="2800" dirty="0"/>
              <a:t>)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8763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9"/>
          <p:cNvGraphicFramePr>
            <a:graphicFrameLocks/>
          </p:cNvGraphicFramePr>
          <p:nvPr/>
        </p:nvGraphicFramePr>
        <p:xfrm>
          <a:off x="304599" y="621943"/>
          <a:ext cx="11805757" cy="149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19595" y="765509"/>
          <a:ext cx="11353800" cy="5548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76200"/>
            <a:ext cx="11352809" cy="590931"/>
          </a:xfrm>
        </p:spPr>
        <p:txBody>
          <a:bodyPr/>
          <a:lstStyle/>
          <a:p>
            <a:r>
              <a:rPr lang="en-US" sz="3600" dirty="0"/>
              <a:t>What Influenced Consumers Most: Television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48800" y="765509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% Influenced by media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4164D25-9139-470B-9E08-B1CCEBAB45A2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Purchase Funnel 2022 A18+</a:t>
            </a:r>
          </a:p>
          <a:p>
            <a:r>
              <a:rPr lang="en-US" dirty="0"/>
              <a:t>QA4/QA5/QA6/QA7/QA8  Most important for media with at least 1 funnel stage at 2%+ shown; 2%, 1%, &amp; 0% not shown/labeled </a:t>
            </a:r>
          </a:p>
        </p:txBody>
      </p:sp>
    </p:spTree>
    <p:extLst>
      <p:ext uri="{BB962C8B-B14F-4D97-AF65-F5344CB8AC3E}">
        <p14:creationId xmlns:p14="http://schemas.microsoft.com/office/powerpoint/2010/main" val="480618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2146"/>
            <a:ext cx="11658599" cy="1089529"/>
          </a:xfrm>
        </p:spPr>
        <p:txBody>
          <a:bodyPr/>
          <a:lstStyle/>
          <a:p>
            <a:r>
              <a:rPr lang="en-US" sz="3600" dirty="0"/>
              <a:t>Of Those that Cited TV as the Most Important in Awareness Phase, Two Thirds Picked Broadcast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27802"/>
            <a:ext cx="9563101" cy="553998"/>
          </a:xfrm>
        </p:spPr>
        <p:txBody>
          <a:bodyPr/>
          <a:lstStyle/>
          <a:p>
            <a:pPr marL="463550" indent="-463550" defTabSz="457200">
              <a:spcBef>
                <a:spcPts val="0"/>
              </a:spcBef>
            </a:pPr>
            <a:r>
              <a:rPr lang="en-US" dirty="0"/>
              <a:t>Source: GfK TVB Purchase Funnel 2022 A18+</a:t>
            </a:r>
          </a:p>
          <a:p>
            <a:pPr marL="463550" indent="-463550" defTabSz="457200">
              <a:spcBef>
                <a:spcPts val="0"/>
              </a:spcBef>
            </a:pPr>
            <a:r>
              <a:rPr lang="en-US" dirty="0"/>
              <a:t>QA4 “Thinking about the ads you saw/heard for the categories, which advertising media made you most aware of the category?”</a:t>
            </a:r>
          </a:p>
          <a:p>
            <a:pPr marL="463550" indent="-463550" defTabSz="457200">
              <a:spcBef>
                <a:spcPts val="0"/>
              </a:spcBef>
            </a:pPr>
            <a:r>
              <a:rPr lang="en-US" dirty="0"/>
              <a:t>How to read: Of the 49% who chose television, 66% chose broadcast TV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190841"/>
              </p:ext>
            </p:extLst>
          </p:nvPr>
        </p:nvGraphicFramePr>
        <p:xfrm>
          <a:off x="420688" y="1600200"/>
          <a:ext cx="11542711" cy="468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0565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98981"/>
            <a:ext cx="11352809" cy="1089529"/>
          </a:xfrm>
        </p:spPr>
        <p:txBody>
          <a:bodyPr/>
          <a:lstStyle/>
          <a:p>
            <a:r>
              <a:rPr lang="en-US" sz="3600" dirty="0"/>
              <a:t>TV Has Highest Reach and Time Spent for Adults 18+</a:t>
            </a:r>
            <a:br>
              <a:rPr lang="en-US" sz="3600" dirty="0"/>
            </a:br>
            <a:r>
              <a:rPr lang="en-US" sz="3600" dirty="0"/>
              <a:t> Broadcast Leads the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6" y="6400800"/>
            <a:ext cx="9839696" cy="399289"/>
          </a:xfrm>
        </p:spPr>
        <p:txBody>
          <a:bodyPr/>
          <a:lstStyle/>
          <a:p>
            <a:r>
              <a:rPr lang="en-US" dirty="0"/>
              <a:t>Source: GfK TVB Media Comparisons Study 2022. M-S 4A-4A. Persons 18+. Online/internet platforms such as email, social media, internet radio and websites, are totaled for any online device-PC, Smartphone and Tablets. Broadcast TV News Websites/Apps includes local TV station &amp; network websites/apps for news/weather/sports.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72ABE1E-3DE4-4CAE-AFA9-F5D0621490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9257971"/>
              </p:ext>
            </p:extLst>
          </p:nvPr>
        </p:nvGraphicFramePr>
        <p:xfrm>
          <a:off x="5853224" y="1323950"/>
          <a:ext cx="6576237" cy="4990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1978D29-11C9-4AEC-8CCA-C7D6845DCB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443597"/>
              </p:ext>
            </p:extLst>
          </p:nvPr>
        </p:nvGraphicFramePr>
        <p:xfrm>
          <a:off x="228600" y="1323950"/>
          <a:ext cx="6576237" cy="4990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C589ECE-5870-4451-9864-862B6D225209}"/>
              </a:ext>
            </a:extLst>
          </p:cNvPr>
          <p:cNvSpPr txBox="1"/>
          <p:nvPr/>
        </p:nvSpPr>
        <p:spPr>
          <a:xfrm>
            <a:off x="5289528" y="1323950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Adults 18+</a:t>
            </a:r>
          </a:p>
        </p:txBody>
      </p:sp>
    </p:spTree>
    <p:extLst>
      <p:ext uri="{BB962C8B-B14F-4D97-AF65-F5344CB8AC3E}">
        <p14:creationId xmlns:p14="http://schemas.microsoft.com/office/powerpoint/2010/main" val="2044556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/>
          <p:nvPr/>
        </p:nvGraphicFramePr>
        <p:xfrm>
          <a:off x="533400" y="1143000"/>
          <a:ext cx="11353800" cy="531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85800" y="207963"/>
            <a:ext cx="10972800" cy="55399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505FF"/>
                </a:solidFill>
              </a:rPr>
              <a:t>Broadcast: Superior Holiday Season Ratings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19100" y="6400800"/>
            <a:ext cx="9601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Nielsen 09/27/2021-12/25/2021 Adults 25-54 Live+1 Ratings; Broadcast Includes all Networks and Syndication. </a:t>
            </a:r>
          </a:p>
          <a:p>
            <a:r>
              <a:rPr lang="en-US" sz="1000" dirty="0"/>
              <a:t>10 Cable Networks based on A25-54 Ratings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53339" y="866002"/>
            <a:ext cx="2767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Adults 25-54 Live+1 Ratings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2600" y="2969860"/>
            <a:ext cx="1981200" cy="268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60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5871"/>
            <a:ext cx="11734800" cy="1089529"/>
          </a:xfrm>
        </p:spPr>
        <p:txBody>
          <a:bodyPr/>
          <a:lstStyle/>
          <a:p>
            <a:r>
              <a:rPr lang="en-US" sz="3600" dirty="0">
                <a:solidFill>
                  <a:srgbClr val="0505FF"/>
                </a:solidFill>
              </a:rPr>
              <a:t>Broadcast TV Dominated the </a:t>
            </a:r>
            <a:br>
              <a:rPr lang="en-US" sz="3600" dirty="0">
                <a:solidFill>
                  <a:srgbClr val="0505FF"/>
                </a:solidFill>
              </a:rPr>
            </a:br>
            <a:r>
              <a:rPr lang="en-US" sz="3600" dirty="0">
                <a:solidFill>
                  <a:srgbClr val="0505FF"/>
                </a:solidFill>
              </a:rPr>
              <a:t>Top Rated Programs During The Holiday Season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19100" y="6517220"/>
            <a:ext cx="8641773" cy="253916"/>
          </a:xfrm>
        </p:spPr>
        <p:txBody>
          <a:bodyPr/>
          <a:lstStyle/>
          <a:p>
            <a:pPr eaLnBrk="0" hangingPunct="0"/>
            <a:r>
              <a:rPr lang="en-US" dirty="0"/>
              <a:t>Source: Nielsen NPower, 9/27/21-12/25/21, A25-54 Live+1 Ratings. Broadcast Includes all Networks and Syndication. </a:t>
            </a: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/>
        </p:nvGraphicFramePr>
        <p:xfrm>
          <a:off x="772741" y="1319857"/>
          <a:ext cx="10646517" cy="4963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13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999277"/>
              </p:ext>
            </p:extLst>
          </p:nvPr>
        </p:nvGraphicFramePr>
        <p:xfrm>
          <a:off x="457200" y="758598"/>
          <a:ext cx="11506200" cy="5417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595747"/>
            <a:ext cx="3659103" cy="259244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52592"/>
            <a:ext cx="12192000" cy="954107"/>
          </a:xfrm>
        </p:spPr>
        <p:txBody>
          <a:bodyPr>
            <a:noAutofit/>
          </a:bodyPr>
          <a:lstStyle/>
          <a:p>
            <a:pPr algn="ctr"/>
            <a:r>
              <a:rPr lang="en-US" sz="3400" dirty="0">
                <a:solidFill>
                  <a:srgbClr val="0A0AFF"/>
                </a:solidFill>
              </a:rPr>
              <a:t>Great Reach for Thanksgiving Ad Kickoff: </a:t>
            </a:r>
            <a:br>
              <a:rPr lang="en-US" sz="3400" dirty="0">
                <a:solidFill>
                  <a:srgbClr val="0A0AFF"/>
                </a:solidFill>
              </a:rPr>
            </a:br>
            <a:r>
              <a:rPr lang="en-US" sz="3400" dirty="0">
                <a:solidFill>
                  <a:srgbClr val="0A0AFF"/>
                </a:solidFill>
              </a:rPr>
              <a:t>One Program Has Up to 7X the Reach of A Full Day on Cable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0" y="179165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 unit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100" y="6516700"/>
            <a:ext cx="7646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Nielsen NPower. November 25</a:t>
            </a:r>
            <a:r>
              <a:rPr lang="en-US" sz="1000" baseline="30000" dirty="0"/>
              <a:t>th</a:t>
            </a:r>
            <a:r>
              <a:rPr lang="en-US" sz="1000" dirty="0"/>
              <a:t> 2021, Adults 18+; Live + 1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0" y="207029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 unit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0" y="236585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 unit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0" y="323350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24 units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0" y="352803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17 units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0" y="3811027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12 units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0" y="4103402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24 units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0" y="440824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38 units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0" y="4698493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26 units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0" y="5816649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10 units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0" y="292856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 unit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192AA7-B04B-45EC-94E2-35EC1C9DF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7B02B-34A6-EE73-CE27-B135C120E31A}"/>
              </a:ext>
            </a:extLst>
          </p:cNvPr>
          <p:cNvSpPr txBox="1"/>
          <p:nvPr/>
        </p:nvSpPr>
        <p:spPr>
          <a:xfrm>
            <a:off x="3048000" y="266634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1 unit</a:t>
            </a:r>
          </a:p>
        </p:txBody>
      </p:sp>
    </p:spTree>
    <p:extLst>
      <p:ext uri="{BB962C8B-B14F-4D97-AF65-F5344CB8AC3E}">
        <p14:creationId xmlns:p14="http://schemas.microsoft.com/office/powerpoint/2010/main" val="2864536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2402"/>
            <a:ext cx="11352809" cy="600472"/>
          </a:xfrm>
        </p:spPr>
        <p:txBody>
          <a:bodyPr/>
          <a:lstStyle/>
          <a:p>
            <a:r>
              <a:rPr lang="en-US" sz="3600" dirty="0"/>
              <a:t>Out of 5 choices, the top 4 were Broadcast Networks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533400" y="1066800"/>
          <a:ext cx="11353800" cy="491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DE6-E0D7-4837-9BAC-C5447762A0EF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5396" y="6531077"/>
            <a:ext cx="9296399" cy="230832"/>
          </a:xfrm>
        </p:spPr>
        <p:txBody>
          <a:bodyPr/>
          <a:lstStyle/>
          <a:p>
            <a:r>
              <a:rPr lang="en-US" dirty="0"/>
              <a:t>Source: GfK TVB Media Comparisons Study 2022.  Respondents were given 50 choices of Broadcast and Cable Networks with an option to write in a network.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58412" y="866745"/>
            <a:ext cx="9275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If you could choose only </a:t>
            </a:r>
            <a:r>
              <a:rPr lang="en-US" sz="2000" b="1" dirty="0"/>
              <a:t>five</a:t>
            </a:r>
            <a:r>
              <a:rPr lang="en-US" sz="2000" dirty="0"/>
              <a:t> networks, which five would you choose?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62713" y="5029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Network “A”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2801" y="5029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Network “B”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62601" y="503641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Network “C”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52689" y="503641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Network “D”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82200" y="503641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Network “E”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5029200"/>
            <a:ext cx="104902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619500" y="5943600"/>
            <a:ext cx="4953000" cy="381000"/>
            <a:chOff x="3352800" y="5964866"/>
            <a:chExt cx="4953000" cy="381000"/>
          </a:xfrm>
        </p:grpSpPr>
        <p:sp>
          <p:nvSpPr>
            <p:cNvPr id="23" name="Rectangle 22"/>
            <p:cNvSpPr/>
            <p:nvPr/>
          </p:nvSpPr>
          <p:spPr>
            <a:xfrm>
              <a:off x="3352800" y="5964866"/>
              <a:ext cx="4953000" cy="381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429000" y="5986046"/>
              <a:ext cx="4872771" cy="338554"/>
              <a:chOff x="3429000" y="5986046"/>
              <a:chExt cx="4872771" cy="338554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651602" y="5986046"/>
                <a:ext cx="23339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BROADCAST NETWORK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518911" y="5986046"/>
                <a:ext cx="17828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CABLE NETWORK</a:t>
                </a: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0311" y="6007718"/>
                <a:ext cx="327414" cy="29521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29000" y="6005016"/>
                <a:ext cx="292704" cy="3006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68646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78DA-AFCE-ACD1-D484-294AE0B67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093" y="1856327"/>
            <a:ext cx="11425813" cy="85408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</a:t>
            </a:r>
          </a:p>
        </p:txBody>
      </p:sp>
    </p:spTree>
    <p:extLst>
      <p:ext uri="{BB962C8B-B14F-4D97-AF65-F5344CB8AC3E}">
        <p14:creationId xmlns:p14="http://schemas.microsoft.com/office/powerpoint/2010/main" val="3521479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4CD29-7C1B-4177-9F1B-FDE8683B7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157095"/>
            <a:ext cx="11352809" cy="1200329"/>
          </a:xfrm>
        </p:spPr>
        <p:txBody>
          <a:bodyPr/>
          <a:lstStyle/>
          <a:p>
            <a:r>
              <a:rPr lang="en-US" sz="4000" dirty="0">
                <a:solidFill>
                  <a:srgbClr val="0505FF"/>
                </a:solidFill>
              </a:rPr>
              <a:t>TV Has Highest Reach of Ad Supported Platforms Broadcast Leads the Way For Parents</a:t>
            </a:r>
            <a:endParaRPr lang="en-US" dirty="0">
              <a:solidFill>
                <a:srgbClr val="0505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B3446-981E-4C64-82EA-3CE675E12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11EA491-6F9B-4DF9-9864-3EF515FA116C}"/>
              </a:ext>
            </a:extLst>
          </p:cNvPr>
          <p:cNvGraphicFramePr/>
          <p:nvPr/>
        </p:nvGraphicFramePr>
        <p:xfrm>
          <a:off x="228600" y="2209800"/>
          <a:ext cx="1188522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2DB07F2-BFD2-46A2-8360-723827E77047}"/>
              </a:ext>
            </a:extLst>
          </p:cNvPr>
          <p:cNvSpPr txBox="1"/>
          <p:nvPr/>
        </p:nvSpPr>
        <p:spPr>
          <a:xfrm>
            <a:off x="5181600" y="1532692"/>
            <a:ext cx="240969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Parents 18+</a:t>
            </a:r>
          </a:p>
          <a:p>
            <a:pPr algn="ctr">
              <a:defRPr/>
            </a:pPr>
            <a:r>
              <a:rPr lang="en-US" sz="1800" dirty="0"/>
              <a:t>% Reached Yesterday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266D75-4BC5-40E5-BEB8-9A598BDC260C}"/>
              </a:ext>
            </a:extLst>
          </p:cNvPr>
          <p:cNvSpPr txBox="1">
            <a:spLocks/>
          </p:cNvSpPr>
          <p:nvPr/>
        </p:nvSpPr>
        <p:spPr>
          <a:xfrm>
            <a:off x="419596" y="6402288"/>
            <a:ext cx="9839696" cy="40011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Media Comparisons Study 2022. M-S 4A-4A. Persons 18+ parent/legal guardian of children 0 -17 in HH.                                                                    Online/internet platforms such as email, social media, are totaled for any online device-PC, Smartphone and Tablets.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79493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2400"/>
            <a:ext cx="11352809" cy="978729"/>
          </a:xfrm>
        </p:spPr>
        <p:txBody>
          <a:bodyPr/>
          <a:lstStyle/>
          <a:p>
            <a:r>
              <a:rPr lang="en-US" sz="3200" dirty="0">
                <a:solidFill>
                  <a:srgbClr val="0505FF"/>
                </a:solidFill>
              </a:rPr>
              <a:t>For Adults 18+ and Even More So For Parents, Television Ads Are Motivation To Do Further Research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14499" y="129540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prstClr val="black"/>
                </a:solidFill>
              </a:rPr>
              <a:t>Has an advertisement on television motivated you to go the Internet to find out more information about that product or service?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840355683"/>
              </p:ext>
            </p:extLst>
          </p:nvPr>
        </p:nvGraphicFramePr>
        <p:xfrm>
          <a:off x="2466754" y="1920101"/>
          <a:ext cx="7070651" cy="420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1" y="6404327"/>
            <a:ext cx="8801100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Media Comparisons Study 2022. Adults 18+ parent/legal guardian of children 0 -17 in HH. Includes only those who answered. Q3 - Has an advertisement on television motivated you to go the Internet to find out more information about that product or service?</a:t>
            </a:r>
          </a:p>
        </p:txBody>
      </p:sp>
    </p:spTree>
    <p:extLst>
      <p:ext uri="{BB962C8B-B14F-4D97-AF65-F5344CB8AC3E}">
        <p14:creationId xmlns:p14="http://schemas.microsoft.com/office/powerpoint/2010/main" val="377383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3093" y="1919448"/>
            <a:ext cx="11425813" cy="1754326"/>
          </a:xfrm>
        </p:spPr>
        <p:txBody>
          <a:bodyPr/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Winter Holidays Marketing Data/Projections </a:t>
            </a:r>
          </a:p>
        </p:txBody>
      </p:sp>
    </p:spTree>
    <p:extLst>
      <p:ext uri="{BB962C8B-B14F-4D97-AF65-F5344CB8AC3E}">
        <p14:creationId xmlns:p14="http://schemas.microsoft.com/office/powerpoint/2010/main" val="2637125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09234"/>
            <a:ext cx="11352809" cy="590931"/>
          </a:xfrm>
        </p:spPr>
        <p:txBody>
          <a:bodyPr/>
          <a:lstStyle/>
          <a:p>
            <a:r>
              <a:rPr lang="en-US" sz="3600" dirty="0"/>
              <a:t>“Have TV ads influenced your search selections?”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898100"/>
              </p:ext>
            </p:extLst>
          </p:nvPr>
        </p:nvGraphicFramePr>
        <p:xfrm>
          <a:off x="-2346682" y="1574800"/>
          <a:ext cx="10968295" cy="4411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6FC4F-A0C0-7045-9118-6BBF5791B87E}"/>
              </a:ext>
            </a:extLst>
          </p:cNvPr>
          <p:cNvSpPr txBox="1"/>
          <p:nvPr/>
        </p:nvSpPr>
        <p:spPr>
          <a:xfrm>
            <a:off x="2605909" y="1325799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% A18+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EE14C01-3B59-4924-99F1-E21B58A4F8A3}"/>
              </a:ext>
            </a:extLst>
          </p:cNvPr>
          <p:cNvSpPr txBox="1">
            <a:spLocks/>
          </p:cNvSpPr>
          <p:nvPr/>
        </p:nvSpPr>
        <p:spPr>
          <a:xfrm>
            <a:off x="419099" y="6227802"/>
            <a:ext cx="8641773" cy="553998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Purchase Funnel 2022 A18+, Parents.</a:t>
            </a:r>
          </a:p>
          <a:p>
            <a:r>
              <a:rPr lang="en-US" dirty="0"/>
              <a:t>QA10 “When doing an online search, how often, if at all, have TV ads you have seen influenced you in some ways in your search?” </a:t>
            </a:r>
            <a:br>
              <a:rPr lang="en-US" dirty="0"/>
            </a:br>
            <a:r>
              <a:rPr lang="en-US" dirty="0"/>
              <a:t>(Yes = combination of Every time, Most of the time &amp; Sometimes) Among those who do online searches</a:t>
            </a:r>
          </a:p>
        </p:txBody>
      </p:sp>
      <p:graphicFrame>
        <p:nvGraphicFramePr>
          <p:cNvPr id="3" name="Content Placeholder 8">
            <a:extLst>
              <a:ext uri="{FF2B5EF4-FFF2-40B4-BE49-F238E27FC236}">
                <a16:creationId xmlns:a16="http://schemas.microsoft.com/office/drawing/2014/main" id="{68DA33D2-6CB0-B9B5-434D-CB743AB7BA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326859"/>
              </p:ext>
            </p:extLst>
          </p:nvPr>
        </p:nvGraphicFramePr>
        <p:xfrm>
          <a:off x="3506611" y="1557865"/>
          <a:ext cx="10968295" cy="4411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7D0F001-5108-3629-6494-F09123DFAA8A}"/>
              </a:ext>
            </a:extLst>
          </p:cNvPr>
          <p:cNvSpPr txBox="1"/>
          <p:nvPr/>
        </p:nvSpPr>
        <p:spPr>
          <a:xfrm>
            <a:off x="8406450" y="1308864"/>
            <a:ext cx="1282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% Parents</a:t>
            </a:r>
          </a:p>
        </p:txBody>
      </p:sp>
    </p:spTree>
    <p:extLst>
      <p:ext uri="{BB962C8B-B14F-4D97-AF65-F5344CB8AC3E}">
        <p14:creationId xmlns:p14="http://schemas.microsoft.com/office/powerpoint/2010/main" val="2268658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C7FD0-83DC-4787-A71D-C4FC969C1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DE6-E0D7-4837-9BAC-C5447762A0E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2346E39-C9E1-42BF-AF87-8FB6DA339C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679" y="6515688"/>
            <a:ext cx="8937917" cy="246221"/>
          </a:xfrm>
        </p:spPr>
        <p:txBody>
          <a:bodyPr/>
          <a:lstStyle/>
          <a:p>
            <a:r>
              <a:rPr lang="en-US" dirty="0"/>
              <a:t>Source: GfK TVB Media Comparisons Study 2022. M-S 4A-4A. Persons 18+ parent/legal guardian of children 0 -17 in HH.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C7151F9-C432-4842-BD22-8420405D6C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005581"/>
              </p:ext>
            </p:extLst>
          </p:nvPr>
        </p:nvGraphicFramePr>
        <p:xfrm>
          <a:off x="304800" y="1839104"/>
          <a:ext cx="7002902" cy="464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6735D58-F7B3-4C39-BE79-A8C60E460F21}"/>
              </a:ext>
            </a:extLst>
          </p:cNvPr>
          <p:cNvSpPr txBox="1"/>
          <p:nvPr/>
        </p:nvSpPr>
        <p:spPr>
          <a:xfrm>
            <a:off x="1752600" y="1109255"/>
            <a:ext cx="8745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But Broadcast Assets Can Reach Most of Them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822AC206-7C80-4AF3-8EB4-6B1D829A2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939897"/>
              </p:ext>
            </p:extLst>
          </p:nvPr>
        </p:nvGraphicFramePr>
        <p:xfrm>
          <a:off x="7627495" y="1839104"/>
          <a:ext cx="4572000" cy="4042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670D3FEF-4FF0-4852-B859-9298E43EF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12775"/>
            <a:ext cx="11352809" cy="1421928"/>
          </a:xfrm>
        </p:spPr>
        <p:txBody>
          <a:bodyPr/>
          <a:lstStyle/>
          <a:p>
            <a:r>
              <a:rPr lang="en-US" sz="3200" dirty="0">
                <a:solidFill>
                  <a:srgbClr val="0505FF"/>
                </a:solidFill>
              </a:rPr>
              <a:t>66% of Parents Stream Programs with No ads</a:t>
            </a:r>
            <a:br>
              <a:rPr lang="en-US" sz="3200" dirty="0">
                <a:solidFill>
                  <a:srgbClr val="0505FF"/>
                </a:solidFill>
              </a:rPr>
            </a:br>
            <a:r>
              <a:rPr lang="en-US" sz="3200" dirty="0">
                <a:solidFill>
                  <a:srgbClr val="0505FF"/>
                </a:solidFill>
              </a:rPr>
              <a:t>Advertisers Cannot Reach them on those Platforms</a:t>
            </a:r>
            <a:br>
              <a:rPr lang="en-US" sz="3200" dirty="0">
                <a:solidFill>
                  <a:srgbClr val="0505FF"/>
                </a:solidFill>
              </a:rPr>
            </a:br>
            <a:r>
              <a:rPr lang="en-US" sz="3200" dirty="0">
                <a:solidFill>
                  <a:srgbClr val="0505FF"/>
                </a:solidFill>
              </a:rPr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11B323-9F3C-41A3-9B31-865A7A63EF1C}"/>
              </a:ext>
            </a:extLst>
          </p:cNvPr>
          <p:cNvCxnSpPr/>
          <p:nvPr/>
        </p:nvCxnSpPr>
        <p:spPr>
          <a:xfrm>
            <a:off x="7467601" y="2057400"/>
            <a:ext cx="0" cy="38245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638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3093" y="1925850"/>
            <a:ext cx="11425813" cy="1421928"/>
          </a:xfrm>
        </p:spPr>
        <p:txBody>
          <a:bodyPr/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TV Allows Advertisers to Target their Message in a Trusted Environment</a:t>
            </a:r>
          </a:p>
        </p:txBody>
      </p:sp>
    </p:spTree>
    <p:extLst>
      <p:ext uri="{BB962C8B-B14F-4D97-AF65-F5344CB8AC3E}">
        <p14:creationId xmlns:p14="http://schemas.microsoft.com/office/powerpoint/2010/main" val="1626836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02146"/>
            <a:ext cx="11352809" cy="6463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505FF"/>
                </a:solidFill>
              </a:rPr>
              <a:t>Cover Each Company’s Strong Markets </a:t>
            </a:r>
            <a:br>
              <a:rPr lang="en-US" dirty="0">
                <a:solidFill>
                  <a:srgbClr val="0505FF"/>
                </a:solidFill>
              </a:rPr>
            </a:br>
            <a:r>
              <a:rPr lang="en-US" dirty="0">
                <a:solidFill>
                  <a:srgbClr val="0505FF"/>
                </a:solidFill>
              </a:rPr>
              <a:t>with Local Broadcast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EED08-5C00-41EF-A5CC-1F812115FB4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19595" y="6515100"/>
            <a:ext cx="8819326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Source: GfK MRI 2021 Market-by-Market weighted by Adults 18+. Shopped at Target, Walmart or Kohls in the last 3 Months.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8449235" y="5540497"/>
            <a:ext cx="590054" cy="2286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1600" y="5486400"/>
            <a:ext cx="2852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The Redder the better- High Index</a:t>
            </a:r>
          </a:p>
        </p:txBody>
      </p:sp>
      <p:pic>
        <p:nvPicPr>
          <p:cNvPr id="1042" name="Picture 18" descr="Image result for target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7845" y="1057272"/>
            <a:ext cx="920260" cy="112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452035-B806-3C12-3444-3C1469F9D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315" y="3221379"/>
            <a:ext cx="2151368" cy="7798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AEB635-D475-FC04-7CE3-4E1B2F659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681" y="3737051"/>
            <a:ext cx="4016372" cy="26159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289077-772B-967E-E894-6E9F4B96C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8053" y="2195508"/>
            <a:ext cx="3804211" cy="24405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47F961-41CF-AA04-C63A-94BD55817D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295" y="1899484"/>
            <a:ext cx="4016372" cy="2573453"/>
          </a:xfrm>
          <a:prstGeom prst="rect">
            <a:avLst/>
          </a:prstGeom>
        </p:spPr>
      </p:pic>
      <p:pic>
        <p:nvPicPr>
          <p:cNvPr id="1026" name="Picture 2" descr="Walmart Logo, symbol, meaning, history, PNG">
            <a:extLst>
              <a:ext uri="{FF2B5EF4-FFF2-40B4-BE49-F238E27FC236}">
                <a16:creationId xmlns:a16="http://schemas.microsoft.com/office/drawing/2014/main" id="{666D00EB-83AB-C297-A1AB-79FA0898D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95" y="1094975"/>
            <a:ext cx="1963479" cy="1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079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302820" y="619950"/>
          <a:ext cx="11811000" cy="561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98" y="202016"/>
            <a:ext cx="11543804" cy="1089529"/>
          </a:xfrm>
        </p:spPr>
        <p:txBody>
          <a:bodyPr/>
          <a:lstStyle/>
          <a:p>
            <a:pPr>
              <a:tabLst>
                <a:tab pos="1371600" algn="l"/>
                <a:tab pos="6689725" algn="l"/>
              </a:tabLst>
            </a:pPr>
            <a:r>
              <a:rPr lang="en-US" sz="3600" dirty="0"/>
              <a:t>The Primary Source For Local Traffic, Weather &amp; Sports:</a:t>
            </a:r>
            <a:br>
              <a:rPr lang="en-US" sz="3600" dirty="0"/>
            </a:br>
            <a:r>
              <a:rPr lang="en-US" sz="3600" dirty="0"/>
              <a:t>Local Broadcast Television News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0037" y="6408274"/>
            <a:ext cx="9448799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Media Comparisons Study 2022. Persons 18+. Includes only those who chose a media.                                                                                                  Q6 - What source do you turn to first for information about local weather, traffic, or sports? Streaming Radio &amp; Podcasts were under 1% each.</a:t>
            </a:r>
          </a:p>
        </p:txBody>
      </p:sp>
      <p:sp>
        <p:nvSpPr>
          <p:cNvPr id="9" name="Rectangle 8"/>
          <p:cNvSpPr/>
          <p:nvPr/>
        </p:nvSpPr>
        <p:spPr>
          <a:xfrm>
            <a:off x="3593526" y="1524000"/>
            <a:ext cx="5004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What source do you turn to first for information about local weather, traffic, or sports?</a:t>
            </a:r>
          </a:p>
        </p:txBody>
      </p:sp>
    </p:spTree>
    <p:extLst>
      <p:ext uri="{BB962C8B-B14F-4D97-AF65-F5344CB8AC3E}">
        <p14:creationId xmlns:p14="http://schemas.microsoft.com/office/powerpoint/2010/main" val="2193574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75734" y="177799"/>
            <a:ext cx="11293537" cy="1090084"/>
          </a:xfrm>
          <a:prstGeom prst="rect">
            <a:avLst/>
          </a:prstGeom>
        </p:spPr>
        <p:txBody>
          <a:bodyPr vert="horz" lIns="121920" tIns="0" rIns="121920" bIns="6096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85">
              <a:lnSpc>
                <a:spcPct val="100000"/>
              </a:lnSpc>
              <a:defRPr/>
            </a:pPr>
            <a:r>
              <a:rPr lang="en-US" sz="3467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Local Broadcast TV is The Primary Source of News For Shopping/Retail Opinion Leaders</a:t>
            </a: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/>
        </p:nvGraphicFramePr>
        <p:xfrm>
          <a:off x="502025" y="1576833"/>
          <a:ext cx="11151259" cy="4794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22935" y="1417526"/>
            <a:ext cx="6946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% of Shopping/Retail Opinion Leaders Consuming Any Type of News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40234" y="6320136"/>
            <a:ext cx="9938869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defTabSz="609585"/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Base: Shopping/Retail Opinion Leaders, n=623</a:t>
            </a:r>
          </a:p>
          <a:p>
            <a:pPr defTabSz="609585"/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Q11)  Primarily, which source do you use to get your news and information? </a:t>
            </a:r>
          </a:p>
          <a:p>
            <a:pPr defTabSz="609585"/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Source: Engagement Labs TVB American Conversation Study 2022</a:t>
            </a:r>
          </a:p>
        </p:txBody>
      </p:sp>
    </p:spTree>
    <p:extLst>
      <p:ext uri="{BB962C8B-B14F-4D97-AF65-F5344CB8AC3E}">
        <p14:creationId xmlns:p14="http://schemas.microsoft.com/office/powerpoint/2010/main" val="2820527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02016"/>
            <a:ext cx="11352809" cy="590931"/>
          </a:xfrm>
        </p:spPr>
        <p:txBody>
          <a:bodyPr/>
          <a:lstStyle/>
          <a:p>
            <a:r>
              <a:rPr lang="en-US" sz="3600" dirty="0"/>
              <a:t>Local Broadcast Television News: #1 For Trust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411415"/>
            <a:ext cx="9486405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Media Comparisons Study 2022. Persons 18+. Agree Strongly or Agree Somewhat. </a:t>
            </a:r>
            <a:br>
              <a:rPr lang="en-US" dirty="0"/>
            </a:br>
            <a:r>
              <a:rPr lang="en-US" dirty="0"/>
              <a:t>Q9 - For each source, please indicate the extent to which you agree or disagree with the following statement: I trust the News that I see/hear on this media source.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4500" y="876181"/>
            <a:ext cx="8763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I trust the News that I see/hear on this media source: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Percent Agree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304800" y="1447800"/>
          <a:ext cx="11809020" cy="480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C1450ECA-3160-4B7F-B45E-046C6CECD3F6}"/>
              </a:ext>
            </a:extLst>
          </p:cNvPr>
          <p:cNvSpPr/>
          <p:nvPr/>
        </p:nvSpPr>
        <p:spPr>
          <a:xfrm>
            <a:off x="11392450" y="1507123"/>
            <a:ext cx="703615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D14D818-840B-4394-8C61-EE9B2DEB210A}"/>
              </a:ext>
            </a:extLst>
          </p:cNvPr>
          <p:cNvSpPr/>
          <p:nvPr/>
        </p:nvSpPr>
        <p:spPr>
          <a:xfrm>
            <a:off x="10423063" y="3001296"/>
            <a:ext cx="703615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2A12D7-6042-4A54-AEF2-A970A29BFB38}"/>
              </a:ext>
            </a:extLst>
          </p:cNvPr>
          <p:cNvSpPr/>
          <p:nvPr/>
        </p:nvSpPr>
        <p:spPr>
          <a:xfrm>
            <a:off x="9729804" y="3881973"/>
            <a:ext cx="703615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87758F-4F88-40FF-9530-8D9655955193}"/>
              </a:ext>
            </a:extLst>
          </p:cNvPr>
          <p:cNvSpPr/>
          <p:nvPr/>
        </p:nvSpPr>
        <p:spPr>
          <a:xfrm>
            <a:off x="7848600" y="5945456"/>
            <a:ext cx="703615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C4E599-DCE9-4029-BF10-A27BA046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25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09234"/>
            <a:ext cx="11352809" cy="590931"/>
          </a:xfrm>
        </p:spPr>
        <p:txBody>
          <a:bodyPr/>
          <a:lstStyle/>
          <a:p>
            <a:r>
              <a:rPr lang="en-US" sz="3600" dirty="0"/>
              <a:t>Local Television Websites/Apps Most Preferred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9638" y="862102"/>
            <a:ext cx="93778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Which of the following </a:t>
            </a:r>
            <a:r>
              <a:rPr lang="en-US" sz="2800" b="1" dirty="0">
                <a:solidFill>
                  <a:prstClr val="black"/>
                </a:solidFill>
              </a:rPr>
              <a:t>websites or apps </a:t>
            </a:r>
            <a:r>
              <a:rPr lang="en-US" b="1" dirty="0">
                <a:solidFill>
                  <a:prstClr val="black"/>
                </a:solidFill>
              </a:rPr>
              <a:t>are you most likely to turn to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when you need information about local news or events?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125444" y="1548023"/>
          <a:ext cx="11087100" cy="47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1E4EDCF-08BE-3B46-AEB1-F3CDA8FAF524}"/>
              </a:ext>
            </a:extLst>
          </p:cNvPr>
          <p:cNvSpPr txBox="1"/>
          <p:nvPr/>
        </p:nvSpPr>
        <p:spPr>
          <a:xfrm>
            <a:off x="9087308" y="3624054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% A18+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3342F86-A78C-480E-80F7-8330CF7A0B65}"/>
              </a:ext>
            </a:extLst>
          </p:cNvPr>
          <p:cNvSpPr txBox="1">
            <a:spLocks/>
          </p:cNvSpPr>
          <p:nvPr/>
        </p:nvSpPr>
        <p:spPr>
          <a:xfrm>
            <a:off x="419099" y="6409756"/>
            <a:ext cx="8641773" cy="40011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Purchase Funnel 2022 A18+</a:t>
            </a:r>
          </a:p>
          <a:p>
            <a:r>
              <a:rPr lang="en-US" dirty="0"/>
              <a:t>C3 “Which of the following websites or apps are you most likely to turn to when you need information about local news or events?”</a:t>
            </a:r>
          </a:p>
        </p:txBody>
      </p:sp>
    </p:spTree>
    <p:extLst>
      <p:ext uri="{BB962C8B-B14F-4D97-AF65-F5344CB8AC3E}">
        <p14:creationId xmlns:p14="http://schemas.microsoft.com/office/powerpoint/2010/main" val="2318246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228600" y="1541225"/>
          <a:ext cx="11734800" cy="4975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2400"/>
            <a:ext cx="11352809" cy="978729"/>
          </a:xfrm>
        </p:spPr>
        <p:txBody>
          <a:bodyPr/>
          <a:lstStyle/>
          <a:p>
            <a:r>
              <a:rPr lang="en-US" sz="3200" dirty="0"/>
              <a:t>Local Broadcast Television News:</a:t>
            </a:r>
            <a:br>
              <a:rPr lang="en-US" sz="3200" dirty="0"/>
            </a:br>
            <a:r>
              <a:rPr lang="en-US" sz="3200" dirty="0"/>
              <a:t>Most Involved In Your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3347" y="6411415"/>
            <a:ext cx="9296399" cy="4001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Media Comparisons Study 2022. Persons 18+. Includes only those who chose a media. </a:t>
            </a:r>
            <a:br>
              <a:rPr lang="en-US" dirty="0"/>
            </a:br>
            <a:r>
              <a:rPr lang="en-US" dirty="0"/>
              <a:t>Q8 - And, which source of news do you feel is the most involved in your community?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90962" y="1143000"/>
            <a:ext cx="4410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Which source of news do you feel is the most involved in your community?</a:t>
            </a:r>
          </a:p>
        </p:txBody>
      </p:sp>
    </p:spTree>
    <p:extLst>
      <p:ext uri="{BB962C8B-B14F-4D97-AF65-F5344CB8AC3E}">
        <p14:creationId xmlns:p14="http://schemas.microsoft.com/office/powerpoint/2010/main" val="198544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55582"/>
            <a:ext cx="11425813" cy="1754326"/>
          </a:xfrm>
        </p:spPr>
        <p:txBody>
          <a:bodyPr/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 Consumers Shop,</a:t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Advertising is Key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295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1225-9B33-4AFF-AE12-F8516F1CE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49" y="121521"/>
            <a:ext cx="11694225" cy="1200329"/>
          </a:xfrm>
        </p:spPr>
        <p:txBody>
          <a:bodyPr/>
          <a:lstStyle/>
          <a:p>
            <a:r>
              <a:rPr lang="en-US" dirty="0"/>
              <a:t>According to the NRF, 2022 Holiday Sales Are Expected to Exceed 2021’s Record Highs by 6-8%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1D3C1-1D47-4D32-9759-228ED4EC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462B9-7C30-43F4-A0B5-89DA497302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6381690"/>
            <a:ext cx="7031568" cy="400110"/>
          </a:xfrm>
        </p:spPr>
        <p:txBody>
          <a:bodyPr/>
          <a:lstStyle/>
          <a:p>
            <a:r>
              <a:rPr lang="en-US" dirty="0"/>
              <a:t>Source: NRF 2022 Holiday Data. U.S. Census. Non-seasonally adjusted retail sales. NRF holiday spending is defined as the months of November and December. NRF's forecast excludes automobile dealers, gasoline stations and restaurants.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AF38BEC-F582-41BB-ABE9-A217C2B8C18C}"/>
              </a:ext>
            </a:extLst>
          </p:cNvPr>
          <p:cNvGraphicFramePr/>
          <p:nvPr/>
        </p:nvGraphicFramePr>
        <p:xfrm>
          <a:off x="553155" y="1156356"/>
          <a:ext cx="11446933" cy="511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1870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12133"/>
            <a:ext cx="11352809" cy="1089529"/>
          </a:xfrm>
        </p:spPr>
        <p:txBody>
          <a:bodyPr/>
          <a:lstStyle/>
          <a:p>
            <a:r>
              <a:rPr lang="en-US" sz="3600" dirty="0"/>
              <a:t>Shopping </a:t>
            </a:r>
            <a:r>
              <a:rPr lang="en-US" sz="3600" dirty="0">
                <a:solidFill>
                  <a:srgbClr val="00973E"/>
                </a:solidFill>
              </a:rPr>
              <a:t>Online</a:t>
            </a:r>
            <a:r>
              <a:rPr lang="en-US" sz="3600" dirty="0"/>
              <a:t> Does Not Preclude Shopping </a:t>
            </a:r>
            <a:r>
              <a:rPr lang="en-US" sz="3600" dirty="0">
                <a:solidFill>
                  <a:srgbClr val="FF0000"/>
                </a:solidFill>
              </a:rPr>
              <a:t>In-Store</a:t>
            </a:r>
            <a:br>
              <a:rPr lang="en-US" sz="3600" dirty="0"/>
            </a:br>
            <a:r>
              <a:rPr lang="en-US" sz="3600" dirty="0"/>
              <a:t>Often Shoppers Do A Combination of Both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CC9FE40-6C0B-4EDB-9B3C-33DB6C969C1F}"/>
              </a:ext>
            </a:extLst>
          </p:cNvPr>
          <p:cNvSpPr txBox="1">
            <a:spLocks/>
          </p:cNvSpPr>
          <p:nvPr/>
        </p:nvSpPr>
        <p:spPr>
          <a:xfrm>
            <a:off x="419100" y="6405966"/>
            <a:ext cx="8838171" cy="40011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Purchase Funnel 2022 A18+: Retail </a:t>
            </a:r>
            <a:br>
              <a:rPr lang="en-US" dirty="0"/>
            </a:br>
            <a:r>
              <a:rPr lang="en-US" dirty="0"/>
              <a:t>CI-2: “Now, please think about the holiday season. Have you purchased, or do you plan to purchase from the following?”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3A4DF3-BD3B-4188-9BAB-37410390871B}"/>
              </a:ext>
            </a:extLst>
          </p:cNvPr>
          <p:cNvSpPr/>
          <p:nvPr/>
        </p:nvSpPr>
        <p:spPr>
          <a:xfrm>
            <a:off x="3451013" y="1372542"/>
            <a:ext cx="4267200" cy="3824873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8930D85-EC9A-423A-8818-FE017AC06B07}"/>
              </a:ext>
            </a:extLst>
          </p:cNvPr>
          <p:cNvSpPr/>
          <p:nvPr/>
        </p:nvSpPr>
        <p:spPr>
          <a:xfrm>
            <a:off x="4648979" y="1468163"/>
            <a:ext cx="4077547" cy="3633629"/>
          </a:xfrm>
          <a:prstGeom prst="ellipse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782CDB-1AC2-40C4-986A-A09D53D23041}"/>
              </a:ext>
            </a:extLst>
          </p:cNvPr>
          <p:cNvSpPr txBox="1"/>
          <p:nvPr/>
        </p:nvSpPr>
        <p:spPr>
          <a:xfrm>
            <a:off x="5195625" y="2801258"/>
            <a:ext cx="224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Online &amp; In-store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683429-D98E-4713-8E51-C61C39F2E86C}"/>
              </a:ext>
            </a:extLst>
          </p:cNvPr>
          <p:cNvSpPr txBox="1"/>
          <p:nvPr/>
        </p:nvSpPr>
        <p:spPr>
          <a:xfrm>
            <a:off x="3545149" y="2637869"/>
            <a:ext cx="128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Online</a:t>
            </a:r>
            <a:r>
              <a:rPr lang="en-US" dirty="0"/>
              <a:t> </a:t>
            </a:r>
          </a:p>
          <a:p>
            <a:r>
              <a:rPr lang="en-US" b="1" dirty="0"/>
              <a:t>Only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517374-5371-41E7-9469-FCBD73A942F8}"/>
              </a:ext>
            </a:extLst>
          </p:cNvPr>
          <p:cNvSpPr txBox="1"/>
          <p:nvPr/>
        </p:nvSpPr>
        <p:spPr>
          <a:xfrm>
            <a:off x="7621296" y="2598824"/>
            <a:ext cx="128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In-store</a:t>
            </a:r>
          </a:p>
          <a:p>
            <a:r>
              <a:rPr lang="en-US" b="1" dirty="0"/>
              <a:t>Only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8F9655-0533-4457-9D3C-CCA97E8147F9}"/>
              </a:ext>
            </a:extLst>
          </p:cNvPr>
          <p:cNvSpPr txBox="1"/>
          <p:nvPr/>
        </p:nvSpPr>
        <p:spPr>
          <a:xfrm>
            <a:off x="3578472" y="5197413"/>
            <a:ext cx="1284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Online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376622-DB25-42A3-883D-A268743FD1E0}"/>
              </a:ext>
            </a:extLst>
          </p:cNvPr>
          <p:cNvSpPr txBox="1"/>
          <p:nvPr/>
        </p:nvSpPr>
        <p:spPr>
          <a:xfrm>
            <a:off x="7076050" y="5197413"/>
            <a:ext cx="1284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In-store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59731D-6C1D-413A-AB2B-3353C6D593C6}"/>
              </a:ext>
            </a:extLst>
          </p:cNvPr>
          <p:cNvSpPr txBox="1"/>
          <p:nvPr/>
        </p:nvSpPr>
        <p:spPr>
          <a:xfrm>
            <a:off x="5855516" y="3429000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77%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4E657F-7E6D-4799-88C4-8C193B983EFB}"/>
              </a:ext>
            </a:extLst>
          </p:cNvPr>
          <p:cNvSpPr txBox="1"/>
          <p:nvPr/>
        </p:nvSpPr>
        <p:spPr>
          <a:xfrm>
            <a:off x="3633170" y="3319756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12%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6FD637-0AFA-49C6-98AB-509C5B95E780}"/>
              </a:ext>
            </a:extLst>
          </p:cNvPr>
          <p:cNvSpPr txBox="1"/>
          <p:nvPr/>
        </p:nvSpPr>
        <p:spPr>
          <a:xfrm>
            <a:off x="7806780" y="3349815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11%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CE18F3-4C8C-4A97-B1AE-586D84DF49FA}"/>
              </a:ext>
            </a:extLst>
          </p:cNvPr>
          <p:cNvSpPr txBox="1"/>
          <p:nvPr/>
        </p:nvSpPr>
        <p:spPr>
          <a:xfrm>
            <a:off x="7251538" y="5538040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88%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B37086-EFF0-44F7-B843-A7FFB499EB60}"/>
              </a:ext>
            </a:extLst>
          </p:cNvPr>
          <p:cNvSpPr txBox="1"/>
          <p:nvPr/>
        </p:nvSpPr>
        <p:spPr>
          <a:xfrm>
            <a:off x="3691364" y="5538040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89%</a:t>
            </a:r>
          </a:p>
        </p:txBody>
      </p:sp>
    </p:spTree>
    <p:extLst>
      <p:ext uri="{BB962C8B-B14F-4D97-AF65-F5344CB8AC3E}">
        <p14:creationId xmlns:p14="http://schemas.microsoft.com/office/powerpoint/2010/main" val="5264213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2400"/>
            <a:ext cx="11352809" cy="1200329"/>
          </a:xfrm>
        </p:spPr>
        <p:txBody>
          <a:bodyPr/>
          <a:lstStyle/>
          <a:p>
            <a:r>
              <a:rPr lang="en-US" dirty="0"/>
              <a:t>82% of Consumers Shop In a Retail Store, </a:t>
            </a:r>
            <a:br>
              <a:rPr lang="en-US" dirty="0"/>
            </a:br>
            <a:r>
              <a:rPr lang="en-US" dirty="0"/>
              <a:t>72% Shop Online At Least Once A Month</a:t>
            </a: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7649887C-6562-440B-9C41-A6C445930B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0688" y="1252538"/>
          <a:ext cx="11352212" cy="491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39B62EE-AA73-467F-979C-E000EC7918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528205"/>
            <a:ext cx="8641773" cy="246221"/>
          </a:xfrm>
        </p:spPr>
        <p:txBody>
          <a:bodyPr/>
          <a:lstStyle/>
          <a:p>
            <a:r>
              <a:rPr lang="en-US" dirty="0"/>
              <a:t>Source: GfK TVB Media Comparisons Study 2022. QC5B - How often, if at all, do you shop in a retail store/online?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9EFEA1-48AD-48D5-BBD6-C278CF189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922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02017"/>
            <a:ext cx="11352809" cy="1089529"/>
          </a:xfrm>
        </p:spPr>
        <p:txBody>
          <a:bodyPr/>
          <a:lstStyle/>
          <a:p>
            <a:r>
              <a:rPr lang="en-US" sz="3600" dirty="0"/>
              <a:t>Television is The Top Advertising Medium That</a:t>
            </a:r>
            <a:br>
              <a:rPr lang="en-US" sz="3600" dirty="0"/>
            </a:br>
            <a:r>
              <a:rPr lang="en-US" sz="3600" dirty="0"/>
              <a:t> Influences Purchase Decisions For </a:t>
            </a:r>
            <a:r>
              <a:rPr lang="en-US" sz="3600" dirty="0">
                <a:solidFill>
                  <a:srgbClr val="00973E"/>
                </a:solidFill>
              </a:rPr>
              <a:t>In-Store</a:t>
            </a:r>
            <a:r>
              <a:rPr lang="en-US" sz="3600" dirty="0"/>
              <a:t> Shoppers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229175"/>
            <a:ext cx="9791205" cy="553998"/>
          </a:xfrm>
        </p:spPr>
        <p:txBody>
          <a:bodyPr/>
          <a:lstStyle/>
          <a:p>
            <a:pPr eaLnBrk="0" hangingPunct="0">
              <a:lnSpc>
                <a:spcPct val="100000"/>
              </a:lnSpc>
            </a:pPr>
            <a:r>
              <a:rPr lang="en-US" dirty="0"/>
              <a:t>Source: GfK TVB Media Comparisons Study 2022. Persons 18+ Have you recently, or do you plan in the next month, to do any shopping in a retail store: Yes.                        Includes only those who chose a media. Q1 - Please select the one type of advertising medium which, you feel, most influences you to make a purchase decision? Broadcast TV News Websites/Apps includes local TV station &amp; network websites/apps for news/weather/sports.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7010400" y="4114800"/>
            <a:ext cx="495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(%) In-Store Shoppers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Advertising medium which you feel most influences you to make a purchase decision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2B6D060-2FBB-4EC1-BA48-FD35F19A2C37}"/>
              </a:ext>
            </a:extLst>
          </p:cNvPr>
          <p:cNvGraphicFramePr/>
          <p:nvPr/>
        </p:nvGraphicFramePr>
        <p:xfrm>
          <a:off x="419595" y="1241930"/>
          <a:ext cx="11162804" cy="4965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4831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02017"/>
            <a:ext cx="11352809" cy="1089529"/>
          </a:xfrm>
        </p:spPr>
        <p:txBody>
          <a:bodyPr/>
          <a:lstStyle/>
          <a:p>
            <a:r>
              <a:rPr lang="en-US" sz="3600" dirty="0"/>
              <a:t>Television is The Top Advertising Medium That</a:t>
            </a:r>
            <a:br>
              <a:rPr lang="en-US" sz="3600" dirty="0"/>
            </a:br>
            <a:r>
              <a:rPr lang="en-US" sz="3600" dirty="0"/>
              <a:t> Influences Purchase Decisions For</a:t>
            </a:r>
            <a:r>
              <a:rPr lang="en-US" sz="3600" dirty="0">
                <a:solidFill>
                  <a:srgbClr val="92D050"/>
                </a:solidFill>
              </a:rPr>
              <a:t> </a:t>
            </a:r>
            <a:r>
              <a:rPr lang="en-US" sz="3600" dirty="0">
                <a:solidFill>
                  <a:srgbClr val="00973E"/>
                </a:solidFill>
              </a:rPr>
              <a:t>Online</a:t>
            </a:r>
            <a:r>
              <a:rPr lang="en-US" sz="3600" dirty="0">
                <a:solidFill>
                  <a:srgbClr val="92D050"/>
                </a:solidFill>
              </a:rPr>
              <a:t> </a:t>
            </a:r>
            <a:r>
              <a:rPr lang="en-US" sz="3600" dirty="0"/>
              <a:t>Shoppers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229175"/>
            <a:ext cx="9791205" cy="553998"/>
          </a:xfrm>
        </p:spPr>
        <p:txBody>
          <a:bodyPr/>
          <a:lstStyle/>
          <a:p>
            <a:pPr eaLnBrk="0" hangingPunct="0">
              <a:lnSpc>
                <a:spcPct val="100000"/>
              </a:lnSpc>
            </a:pPr>
            <a:r>
              <a:rPr lang="en-US" dirty="0"/>
              <a:t>Source: GfK TVB Media Comparisons Study 2022. Persons 18+ Have you recently, or do you plan in the next month, to do any shopping online: Yes. Includes only those who chose a media. Q1 - Please select the one type of advertising medium which, you feel, most influences you to make a purchase decision? Broadcast TV News Websites/Apps includes local TV station &amp; network websites/apps for news/weather/sports.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7010400" y="4114800"/>
            <a:ext cx="495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(%) Online Shoppers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Advertising medium which you feel most influences you to make a purchase decision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2B6D060-2FBB-4EC1-BA48-FD35F19A2C37}"/>
              </a:ext>
            </a:extLst>
          </p:cNvPr>
          <p:cNvGraphicFramePr/>
          <p:nvPr/>
        </p:nvGraphicFramePr>
        <p:xfrm>
          <a:off x="419595" y="1241930"/>
          <a:ext cx="11162804" cy="4965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49591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724146" y="268915"/>
          <a:ext cx="10622279" cy="6325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293"/>
            <a:ext cx="12218721" cy="1034129"/>
          </a:xfrm>
        </p:spPr>
        <p:txBody>
          <a:bodyPr/>
          <a:lstStyle/>
          <a:p>
            <a:r>
              <a:rPr lang="en-US" sz="3300" dirty="0"/>
              <a:t>What Influenced Consumers Most For In-Store &amp; Online Retail:</a:t>
            </a:r>
            <a:br>
              <a:rPr lang="en-US" sz="3300" dirty="0"/>
            </a:br>
            <a:r>
              <a:rPr lang="en-US" sz="3300" b="1" dirty="0"/>
              <a:t>Awareness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27802"/>
            <a:ext cx="8882555" cy="553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2022 A18+ Browse &amp; Purchase In-Store: In-store retail category, Browse &amp; Purchase Online: Online retail category; QA4 “Thinking about the ads you saw/heard for the categories, which advertising media made you most aware of the category?”                                             Most important for media with at least 1 funnel stage at 2%+ shown; 2%, 1%, &amp; 0% not shown/labeled.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716AF-F6D5-6D4C-B6F4-F55922751D81}"/>
              </a:ext>
            </a:extLst>
          </p:cNvPr>
          <p:cNvSpPr txBox="1"/>
          <p:nvPr/>
        </p:nvSpPr>
        <p:spPr>
          <a:xfrm>
            <a:off x="4829825" y="1261422"/>
            <a:ext cx="3018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In-store/Online </a:t>
            </a:r>
            <a:r>
              <a:rPr lang="en-US" sz="1400" b="1" dirty="0">
                <a:solidFill>
                  <a:prstClr val="black"/>
                </a:solidFill>
                <a:latin typeface="Tahoma"/>
                <a:cs typeface="Arial"/>
              </a:rPr>
              <a:t>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etail % A18+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A60E23-FB37-400F-A234-6EAB31FC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492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9234"/>
            <a:ext cx="11658599" cy="1089529"/>
          </a:xfrm>
        </p:spPr>
        <p:txBody>
          <a:bodyPr/>
          <a:lstStyle/>
          <a:p>
            <a:r>
              <a:rPr lang="en-US" sz="3600" dirty="0"/>
              <a:t>Of Those that Cited TV as the Most Important in Awareness Phase, 6 out of 10 Picked Broadcast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-102331" y="1511937"/>
          <a:ext cx="7808913" cy="468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9">
            <a:extLst>
              <a:ext uri="{FF2B5EF4-FFF2-40B4-BE49-F238E27FC236}">
                <a16:creationId xmlns:a16="http://schemas.microsoft.com/office/drawing/2014/main" id="{85292D97-7EF3-4F4E-8558-A186ED96773E}"/>
              </a:ext>
            </a:extLst>
          </p:cNvPr>
          <p:cNvGraphicFramePr>
            <a:graphicFrameLocks/>
          </p:cNvGraphicFramePr>
          <p:nvPr/>
        </p:nvGraphicFramePr>
        <p:xfrm>
          <a:off x="4818567" y="1520982"/>
          <a:ext cx="7808913" cy="468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3CECF5-56E4-4AE6-8CA0-5CCE7D9AE4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227802"/>
            <a:ext cx="8641773" cy="553998"/>
          </a:xfrm>
        </p:spPr>
        <p:txBody>
          <a:bodyPr/>
          <a:lstStyle/>
          <a:p>
            <a:r>
              <a:rPr lang="en-US" dirty="0"/>
              <a:t>Source: GfK TVB Purchase Funnel 2022 A18+: Retail                                                                                                                                      QA4 “Thinking about the ads you saw/heard for the categories, which advertising media made you most aware of the category?”                                     How to read: Of those who chose television, 68% chose broadcast TV</a:t>
            </a:r>
          </a:p>
        </p:txBody>
      </p:sp>
    </p:spTree>
    <p:extLst>
      <p:ext uri="{BB962C8B-B14F-4D97-AF65-F5344CB8AC3E}">
        <p14:creationId xmlns:p14="http://schemas.microsoft.com/office/powerpoint/2010/main" val="21543039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02146"/>
            <a:ext cx="11352809" cy="590931"/>
          </a:xfrm>
        </p:spPr>
        <p:txBody>
          <a:bodyPr/>
          <a:lstStyle/>
          <a:p>
            <a:r>
              <a:rPr lang="en-US" sz="3600" dirty="0"/>
              <a:t>“Have TV ads influenced your search selections?”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27802"/>
            <a:ext cx="9334501" cy="553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Source: GfK TVB Purchase Funnel 2022 A18+: Retail </a:t>
            </a:r>
            <a:br>
              <a:rPr lang="en-US" dirty="0"/>
            </a:br>
            <a:r>
              <a:rPr lang="en-US" dirty="0"/>
              <a:t>QA10 “When doing an online search, how often, if at all, have TV ads you have seen influenced you in some ways in your search?” (Yes = combination of Every time, Most of the time &amp; Sometimes)</a:t>
            </a:r>
          </a:p>
        </p:txBody>
      </p:sp>
      <p:graphicFrame>
        <p:nvGraphicFramePr>
          <p:cNvPr id="16" name="Content Placeholder 8"/>
          <p:cNvGraphicFramePr>
            <a:graphicFrameLocks noGrp="1"/>
          </p:cNvGraphicFramePr>
          <p:nvPr>
            <p:ph idx="1"/>
          </p:nvPr>
        </p:nvGraphicFramePr>
        <p:xfrm>
          <a:off x="-1114361" y="1189117"/>
          <a:ext cx="8497065" cy="491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F22C4ABC-C27E-400A-BA9F-92F2FF438152}"/>
              </a:ext>
            </a:extLst>
          </p:cNvPr>
          <p:cNvGraphicFramePr>
            <a:graphicFrameLocks/>
          </p:cNvGraphicFramePr>
          <p:nvPr/>
        </p:nvGraphicFramePr>
        <p:xfrm>
          <a:off x="4581132" y="1189117"/>
          <a:ext cx="8565587" cy="491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63338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09234"/>
            <a:ext cx="12192000" cy="1089529"/>
          </a:xfrm>
        </p:spPr>
        <p:txBody>
          <a:bodyPr/>
          <a:lstStyle/>
          <a:p>
            <a:r>
              <a:rPr lang="en-US" sz="3600" dirty="0"/>
              <a:t>Regardless of Online Retail Methods, Shoppers </a:t>
            </a:r>
            <a:br>
              <a:rPr lang="en-US" sz="3600" dirty="0"/>
            </a:br>
            <a:r>
              <a:rPr lang="en-US" sz="3600" dirty="0"/>
              <a:t>Highly Trust  Local TV Assets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96863" y="1295400"/>
          <a:ext cx="11673464" cy="507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410042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2022 A18+: Retail </a:t>
            </a:r>
            <a:br>
              <a:rPr lang="en-US" dirty="0"/>
            </a:br>
            <a:r>
              <a:rPr lang="en-US" dirty="0"/>
              <a:t>B2 “I trust the news I see/hear on this media source” (Agree Strongly + Agree Somewhat)</a:t>
            </a:r>
          </a:p>
        </p:txBody>
      </p:sp>
    </p:spTree>
    <p:extLst>
      <p:ext uri="{BB962C8B-B14F-4D97-AF65-F5344CB8AC3E}">
        <p14:creationId xmlns:p14="http://schemas.microsoft.com/office/powerpoint/2010/main" val="7698989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2868"/>
            <a:ext cx="11430000" cy="1200329"/>
          </a:xfrm>
        </p:spPr>
        <p:txBody>
          <a:bodyPr/>
          <a:lstStyle/>
          <a:p>
            <a:r>
              <a:rPr lang="en-US" dirty="0"/>
              <a:t>Broadcast TV Websites/Apps Provide </a:t>
            </a:r>
            <a:br>
              <a:rPr lang="en-US" dirty="0"/>
            </a:br>
            <a:r>
              <a:rPr lang="en-US" dirty="0"/>
              <a:t>Multi-platform Opportunities</a:t>
            </a:r>
          </a:p>
        </p:txBody>
      </p:sp>
      <p:pic>
        <p:nvPicPr>
          <p:cNvPr id="1034" name="Picture 10" descr="Image result for fox 11 app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3637" y="4359219"/>
            <a:ext cx="909483" cy="189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fox 11 a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4202902"/>
            <a:ext cx="1122264" cy="225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lated imag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200"/>
          <a:stretch/>
        </p:blipFill>
        <p:spPr bwMode="auto">
          <a:xfrm>
            <a:off x="7010400" y="1616939"/>
            <a:ext cx="287495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abc local ap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554294"/>
            <a:ext cx="3979213" cy="248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result for wtvj-tv app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4202902"/>
            <a:ext cx="3626574" cy="203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2223" y="4348016"/>
            <a:ext cx="1008177" cy="191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FDE6-E0D7-4837-9BAC-C5447762A0EF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925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202016"/>
            <a:ext cx="11963400" cy="1089529"/>
          </a:xfrm>
        </p:spPr>
        <p:txBody>
          <a:bodyPr/>
          <a:lstStyle/>
          <a:p>
            <a:pPr>
              <a:tabLst>
                <a:tab pos="1258888" algn="l"/>
              </a:tabLst>
            </a:pPr>
            <a:r>
              <a:rPr lang="en-US" sz="3600" dirty="0"/>
              <a:t>Combining Broadcast TV with Broadcast Websites Results in 4% Increased Reach For </a:t>
            </a:r>
            <a:r>
              <a:rPr lang="en-US" sz="3600" dirty="0">
                <a:solidFill>
                  <a:srgbClr val="00973E"/>
                </a:solidFill>
              </a:rPr>
              <a:t>In-Store</a:t>
            </a:r>
            <a:r>
              <a:rPr lang="en-US" sz="3600" dirty="0"/>
              <a:t> Shoppers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28625" y="1371600"/>
          <a:ext cx="11353800" cy="491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8624" y="6529847"/>
            <a:ext cx="9858375" cy="222955"/>
          </a:xfrm>
        </p:spPr>
        <p:txBody>
          <a:bodyPr/>
          <a:lstStyle/>
          <a:p>
            <a:r>
              <a:rPr lang="en-US" dirty="0"/>
              <a:t>Source: GfK TVB Media Comparisons Study 2022. M-S 4A-4A. Persons 18+ Have you recently, or do you plan in the next month, to do any shopping in a retail store: Yes.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248400" y="2286000"/>
            <a:ext cx="1066800" cy="13715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0.5%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Reach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Added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753600" y="2286000"/>
            <a:ext cx="1056085" cy="13715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3.9%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Reach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Added</a:t>
            </a:r>
          </a:p>
        </p:txBody>
      </p:sp>
    </p:spTree>
    <p:extLst>
      <p:ext uri="{BB962C8B-B14F-4D97-AF65-F5344CB8AC3E}">
        <p14:creationId xmlns:p14="http://schemas.microsoft.com/office/powerpoint/2010/main" val="101234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1225-9B33-4AFF-AE12-F8516F1CE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159444"/>
            <a:ext cx="11352809" cy="1200329"/>
          </a:xfrm>
        </p:spPr>
        <p:txBody>
          <a:bodyPr/>
          <a:lstStyle/>
          <a:p>
            <a:r>
              <a:rPr lang="en-US" dirty="0"/>
              <a:t>2022 Holiday Retail Sales Expected To Increase Between 4-6%, E-commerce 13-14% From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1D3C1-1D47-4D32-9759-228ED4EC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C5502D4-39D0-4F76-95E0-65592B2854F8}"/>
              </a:ext>
            </a:extLst>
          </p:cNvPr>
          <p:cNvGraphicFramePr/>
          <p:nvPr/>
        </p:nvGraphicFramePr>
        <p:xfrm>
          <a:off x="1447800" y="1483662"/>
          <a:ext cx="8991600" cy="483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2CA27D4-7FC0-4106-814E-A0689B4B2570}"/>
              </a:ext>
            </a:extLst>
          </p:cNvPr>
          <p:cNvSpPr txBox="1"/>
          <p:nvPr/>
        </p:nvSpPr>
        <p:spPr>
          <a:xfrm>
            <a:off x="4432466" y="1535668"/>
            <a:ext cx="3863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Anticipated U.S. Holiday Retail Sales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A85409-D2DE-4584-9546-B6D109E2BE82}"/>
              </a:ext>
            </a:extLst>
          </p:cNvPr>
          <p:cNvSpPr/>
          <p:nvPr/>
        </p:nvSpPr>
        <p:spPr>
          <a:xfrm>
            <a:off x="9971575" y="2667000"/>
            <a:ext cx="1219202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Up 4-6% From 2021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EB408C-43E7-4C91-9F15-7A8E17575DB2}"/>
              </a:ext>
            </a:extLst>
          </p:cNvPr>
          <p:cNvSpPr/>
          <p:nvPr/>
        </p:nvSpPr>
        <p:spPr>
          <a:xfrm>
            <a:off x="4684056" y="4617720"/>
            <a:ext cx="1404448" cy="969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Up 13-14% From 2021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4BFA05-D946-46AE-9A04-CAC2FC132B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6515100"/>
            <a:ext cx="8641773" cy="246221"/>
          </a:xfrm>
        </p:spPr>
        <p:txBody>
          <a:bodyPr/>
          <a:lstStyle/>
          <a:p>
            <a:r>
              <a:rPr lang="en-US" dirty="0"/>
              <a:t>Source: Deloitte 2022 Holiday Retail Sales.</a:t>
            </a:r>
          </a:p>
        </p:txBody>
      </p:sp>
    </p:spTree>
    <p:extLst>
      <p:ext uri="{BB962C8B-B14F-4D97-AF65-F5344CB8AC3E}">
        <p14:creationId xmlns:p14="http://schemas.microsoft.com/office/powerpoint/2010/main" val="20743973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202016"/>
            <a:ext cx="11963400" cy="1089529"/>
          </a:xfrm>
        </p:spPr>
        <p:txBody>
          <a:bodyPr/>
          <a:lstStyle/>
          <a:p>
            <a:pPr>
              <a:tabLst>
                <a:tab pos="1258888" algn="l"/>
              </a:tabLst>
            </a:pPr>
            <a:r>
              <a:rPr lang="en-US" sz="3600" dirty="0"/>
              <a:t>Combining Broadcast TV with Broadcast Websites Results in 4% Increased Reach For </a:t>
            </a:r>
            <a:r>
              <a:rPr lang="en-US" sz="3600" dirty="0">
                <a:solidFill>
                  <a:srgbClr val="00973E"/>
                </a:solidFill>
              </a:rPr>
              <a:t>Online</a:t>
            </a:r>
            <a:r>
              <a:rPr lang="en-US" sz="3600" dirty="0"/>
              <a:t> Shoppers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28625" y="1371600"/>
          <a:ext cx="11353800" cy="491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8B489-69ED-4F0A-A940-13A5E0BFFCB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7988" y="6522473"/>
            <a:ext cx="9315612" cy="222955"/>
          </a:xfrm>
        </p:spPr>
        <p:txBody>
          <a:bodyPr/>
          <a:lstStyle/>
          <a:p>
            <a:r>
              <a:rPr lang="en-US" dirty="0"/>
              <a:t>Source: GfK TVB Media Comparisons Study 2022. M-S 4A-4A. Persons 18+ Have you recently, or do you plan in the next month, to do any shopping online: Yes.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248400" y="2286000"/>
            <a:ext cx="1066800" cy="13715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0.5%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Reach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Added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753600" y="2286000"/>
            <a:ext cx="1056085" cy="13715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4.2%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Reach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-2500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Added</a:t>
            </a:r>
          </a:p>
        </p:txBody>
      </p:sp>
    </p:spTree>
    <p:extLst>
      <p:ext uri="{BB962C8B-B14F-4D97-AF65-F5344CB8AC3E}">
        <p14:creationId xmlns:p14="http://schemas.microsoft.com/office/powerpoint/2010/main" val="35984985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68442"/>
            <a:ext cx="11352809" cy="1421928"/>
          </a:xfrm>
        </p:spPr>
        <p:txBody>
          <a:bodyPr/>
          <a:lstStyle/>
          <a:p>
            <a:r>
              <a:rPr lang="en-US" sz="3200" dirty="0"/>
              <a:t>Streaming with NO Advertising </a:t>
            </a:r>
            <a:br>
              <a:rPr lang="en-US" sz="3200" dirty="0"/>
            </a:br>
            <a:r>
              <a:rPr lang="en-US" sz="3200" dirty="0"/>
              <a:t>Advertisers Cannot Reach these Viewers</a:t>
            </a:r>
            <a:br>
              <a:rPr lang="en-US" sz="3200" dirty="0"/>
            </a:br>
            <a:r>
              <a:rPr lang="en-US" sz="3200" dirty="0"/>
              <a:t> 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767458398"/>
              </p:ext>
            </p:extLst>
          </p:nvPr>
        </p:nvGraphicFramePr>
        <p:xfrm>
          <a:off x="304800" y="1839104"/>
          <a:ext cx="7002902" cy="464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DA0FC0F-F400-46B5-A9B1-5784683BD49C}"/>
              </a:ext>
            </a:extLst>
          </p:cNvPr>
          <p:cNvSpPr txBox="1"/>
          <p:nvPr/>
        </p:nvSpPr>
        <p:spPr>
          <a:xfrm>
            <a:off x="1752600" y="1109255"/>
            <a:ext cx="8745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But Broadcast Assets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Can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Reach Most of Them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EB77820-9D55-44B9-AC0C-0F4E9DCA41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583550"/>
              </p:ext>
            </p:extLst>
          </p:nvPr>
        </p:nvGraphicFramePr>
        <p:xfrm>
          <a:off x="7627495" y="1839104"/>
          <a:ext cx="4572000" cy="4042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B80438-0D8B-431C-B32B-D5DF663566D0}"/>
              </a:ext>
            </a:extLst>
          </p:cNvPr>
          <p:cNvCxnSpPr/>
          <p:nvPr/>
        </p:nvCxnSpPr>
        <p:spPr>
          <a:xfrm>
            <a:off x="7467601" y="2057400"/>
            <a:ext cx="0" cy="38245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0A1009D-F721-4BD8-AD94-B7FB92F689A9}"/>
              </a:ext>
            </a:extLst>
          </p:cNvPr>
          <p:cNvSpPr txBox="1">
            <a:spLocks/>
          </p:cNvSpPr>
          <p:nvPr/>
        </p:nvSpPr>
        <p:spPr>
          <a:xfrm>
            <a:off x="419100" y="6525426"/>
            <a:ext cx="9867901" cy="2308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Media Comparisons Study 2022. M-S 4A-4A. Persons 18+ Have you recently, or do you plan in the next month, to do any shopping in a retail store: Yes.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046987E-1FF4-41F6-8BAE-EE8B89EB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244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68442"/>
            <a:ext cx="11352809" cy="1421928"/>
          </a:xfrm>
        </p:spPr>
        <p:txBody>
          <a:bodyPr/>
          <a:lstStyle/>
          <a:p>
            <a:r>
              <a:rPr lang="en-US" sz="3200" dirty="0"/>
              <a:t>Streaming with NO Advertising </a:t>
            </a:r>
            <a:br>
              <a:rPr lang="en-US" sz="3200" dirty="0"/>
            </a:br>
            <a:r>
              <a:rPr lang="en-US" sz="3200" dirty="0"/>
              <a:t>Advertisers Cannot Reach these Viewers</a:t>
            </a:r>
            <a:br>
              <a:rPr lang="en-US" sz="3200" dirty="0"/>
            </a:br>
            <a:r>
              <a:rPr lang="en-US" sz="3200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4679" y="6392577"/>
            <a:ext cx="9318920" cy="369332"/>
          </a:xfrm>
        </p:spPr>
        <p:txBody>
          <a:bodyPr/>
          <a:lstStyle/>
          <a:p>
            <a:r>
              <a:rPr lang="en-US" dirty="0"/>
              <a:t>Source: GfK TVB Media Comparisons Study 2022. M-S 4A-4A. Persons 18+ Have you recently, or do you plan in the next month, to do any shopping online: Yes.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910070386"/>
              </p:ext>
            </p:extLst>
          </p:nvPr>
        </p:nvGraphicFramePr>
        <p:xfrm>
          <a:off x="304800" y="1839104"/>
          <a:ext cx="7002902" cy="464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DA0FC0F-F400-46B5-A9B1-5784683BD49C}"/>
              </a:ext>
            </a:extLst>
          </p:cNvPr>
          <p:cNvSpPr txBox="1"/>
          <p:nvPr/>
        </p:nvSpPr>
        <p:spPr>
          <a:xfrm>
            <a:off x="1752600" y="1109255"/>
            <a:ext cx="8745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But Broadcast Assets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Can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 Reach Most of Them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EB77820-9D55-44B9-AC0C-0F4E9DCA41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213568"/>
              </p:ext>
            </p:extLst>
          </p:nvPr>
        </p:nvGraphicFramePr>
        <p:xfrm>
          <a:off x="7627495" y="1839104"/>
          <a:ext cx="4572000" cy="4042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B80438-0D8B-431C-B32B-D5DF663566D0}"/>
              </a:ext>
            </a:extLst>
          </p:cNvPr>
          <p:cNvCxnSpPr/>
          <p:nvPr/>
        </p:nvCxnSpPr>
        <p:spPr>
          <a:xfrm>
            <a:off x="7467601" y="2057400"/>
            <a:ext cx="0" cy="382451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E757A-587C-40BF-B3FE-243131A7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004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8033544" y="2262981"/>
            <a:ext cx="5888037" cy="1666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Holiday Takeaways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2579" y="914400"/>
            <a:ext cx="11573398" cy="4909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300" dirty="0"/>
              <a:t>According to Deloitte, 2022 holiday retail sales are expected to increase anywhere from 4-6% from 2021, while e-commerce sales are expected to increase 13-14%.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300" dirty="0"/>
              <a:t>72% of shoppers expect their holiday spending to increase or stay the same as 2021. 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300" dirty="0"/>
              <a:t>The majority of consumers plan to start holiday shopping in October or November.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300" dirty="0"/>
              <a:t>Broadcast TV delivers top holiday ratings and reach.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r>
              <a:rPr lang="en-US" sz="2300" dirty="0"/>
              <a:t>77% of consumers shop both online and in-store.</a:t>
            </a:r>
          </a:p>
          <a:p>
            <a:pPr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</a:pPr>
            <a:r>
              <a:rPr lang="en-US" sz="2300" dirty="0"/>
              <a:t>For both online and in-store shoppers, TV ads are important.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TV ads are the top advertising medium for purchase influence and most important in the awareness stage for both types of shoppers.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/>
              <a:t>Broadcast TV assets can reach online and in-store shoppers who stream                          programming on ad-free platforms.</a:t>
            </a:r>
          </a:p>
          <a:p>
            <a:pPr>
              <a:lnSpc>
                <a:spcPct val="100000"/>
              </a:lnSpc>
              <a:spcBef>
                <a:spcPts val="1400"/>
              </a:spcBef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DEFDE6-E0D7-4837-9BAC-C5447762A0EF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86982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6906" y="1371600"/>
            <a:ext cx="8672494" cy="4343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 rot="20941784">
            <a:off x="2344773" y="1630380"/>
            <a:ext cx="2882520" cy="1695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en-US" sz="5500" b="1" dirty="0">
                <a:solidFill>
                  <a:srgbClr val="0000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reat Vibes" panose="02000507080000020002" pitchFamily="2" charset="0"/>
              </a:rPr>
              <a:t>Happy</a:t>
            </a:r>
          </a:p>
          <a:p>
            <a:pPr algn="ctr">
              <a:lnSpc>
                <a:spcPts val="6200"/>
              </a:lnSpc>
            </a:pPr>
            <a:r>
              <a:rPr lang="en-US" sz="5500" b="1" dirty="0">
                <a:solidFill>
                  <a:srgbClr val="0000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reat Vibes" panose="02000507080000020002" pitchFamily="2" charset="0"/>
              </a:rPr>
              <a:t>Holidays!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318" y="3586269"/>
            <a:ext cx="2466684" cy="698725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76312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49E54FF-6FA0-486B-A607-E8B77034A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Per Person Spending Is Set To Increase On Average By 6% This Holiday Season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40C74-9A6A-4DEB-8902-D751E902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FF0E6-B28D-47FB-82BB-E6AB0AF17B1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62BD7-56A9-40F5-83C8-EF8A1921F637}"/>
              </a:ext>
            </a:extLst>
          </p:cNvPr>
          <p:cNvSpPr txBox="1"/>
          <p:nvPr/>
        </p:nvSpPr>
        <p:spPr>
          <a:xfrm>
            <a:off x="419595" y="6515100"/>
            <a:ext cx="716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Source: Roku + Harris 2022 Holiday Report.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8025A4E-1575-4AA3-9CE1-DE45ACFB5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4775267"/>
              </p:ext>
            </p:extLst>
          </p:nvPr>
        </p:nvGraphicFramePr>
        <p:xfrm>
          <a:off x="1644160" y="1002323"/>
          <a:ext cx="8903677" cy="499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985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49E54FF-6FA0-486B-A607-E8B77034A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72% of Shoppers Expect Their Holiday Spending to Increase or Stay the Same As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40C74-9A6A-4DEB-8902-D751E902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FF0E6-B28D-47FB-82BB-E6AB0AF17B1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62BD7-56A9-40F5-83C8-EF8A1921F637}"/>
              </a:ext>
            </a:extLst>
          </p:cNvPr>
          <p:cNvSpPr txBox="1"/>
          <p:nvPr/>
        </p:nvSpPr>
        <p:spPr>
          <a:xfrm>
            <a:off x="419595" y="6515100"/>
            <a:ext cx="716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Source: Civic Science: Navigating the Holidays.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8025A4E-1575-4AA3-9CE1-DE45ACFB5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770077"/>
              </p:ext>
            </p:extLst>
          </p:nvPr>
        </p:nvGraphicFramePr>
        <p:xfrm>
          <a:off x="685799" y="1230271"/>
          <a:ext cx="10820400" cy="499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6E6035F-22CD-3982-A589-27E5E51BC346}"/>
              </a:ext>
            </a:extLst>
          </p:cNvPr>
          <p:cNvSpPr txBox="1"/>
          <p:nvPr/>
        </p:nvSpPr>
        <p:spPr>
          <a:xfrm>
            <a:off x="2128266" y="1506858"/>
            <a:ext cx="8396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How Much Do You Expect To Spend This Holiday Season Compared To Last?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50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nut 13">
            <a:extLst>
              <a:ext uri="{FF2B5EF4-FFF2-40B4-BE49-F238E27FC236}">
                <a16:creationId xmlns:a16="http://schemas.microsoft.com/office/drawing/2014/main" id="{186FED94-0DFB-D9C2-C043-862B4EB3083A}"/>
              </a:ext>
            </a:extLst>
          </p:cNvPr>
          <p:cNvSpPr/>
          <p:nvPr/>
        </p:nvSpPr>
        <p:spPr>
          <a:xfrm>
            <a:off x="4732032" y="3128032"/>
            <a:ext cx="731448" cy="737626"/>
          </a:xfrm>
          <a:prstGeom prst="donut">
            <a:avLst/>
          </a:prstGeom>
          <a:solidFill>
            <a:srgbClr val="D8C11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Donut 14">
            <a:extLst>
              <a:ext uri="{FF2B5EF4-FFF2-40B4-BE49-F238E27FC236}">
                <a16:creationId xmlns:a16="http://schemas.microsoft.com/office/drawing/2014/main" id="{91232625-B6B2-4AD6-5C56-28128F801091}"/>
              </a:ext>
            </a:extLst>
          </p:cNvPr>
          <p:cNvSpPr/>
          <p:nvPr/>
        </p:nvSpPr>
        <p:spPr>
          <a:xfrm>
            <a:off x="9903635" y="2909511"/>
            <a:ext cx="731448" cy="737626"/>
          </a:xfrm>
          <a:prstGeom prst="donut">
            <a:avLst/>
          </a:prstGeom>
          <a:solidFill>
            <a:srgbClr val="D8C11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Donut 16">
            <a:extLst>
              <a:ext uri="{FF2B5EF4-FFF2-40B4-BE49-F238E27FC236}">
                <a16:creationId xmlns:a16="http://schemas.microsoft.com/office/drawing/2014/main" id="{68917667-5855-15D9-760E-04B09C65315F}"/>
              </a:ext>
            </a:extLst>
          </p:cNvPr>
          <p:cNvSpPr/>
          <p:nvPr/>
        </p:nvSpPr>
        <p:spPr>
          <a:xfrm>
            <a:off x="7312318" y="1222853"/>
            <a:ext cx="557273" cy="500976"/>
          </a:xfrm>
          <a:prstGeom prst="donut">
            <a:avLst/>
          </a:prstGeom>
          <a:solidFill>
            <a:srgbClr val="D8C11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0E6C5FAF-DB9C-62FD-0B4E-BA4FC1847E2C}"/>
              </a:ext>
            </a:extLst>
          </p:cNvPr>
          <p:cNvSpPr/>
          <p:nvPr/>
        </p:nvSpPr>
        <p:spPr>
          <a:xfrm>
            <a:off x="2109416" y="1219008"/>
            <a:ext cx="731448" cy="737626"/>
          </a:xfrm>
          <a:prstGeom prst="donut">
            <a:avLst/>
          </a:prstGeom>
          <a:solidFill>
            <a:srgbClr val="D8C11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7" y="114288"/>
            <a:ext cx="11433738" cy="646331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/>
            <a:r>
              <a:rPr lang="en-US" sz="3600" dirty="0"/>
              <a:t>Younger, Parents and Hispanic Shoppers Plan on Spending More Than The Average Adult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A36BA2-00D0-61DE-F4EC-2B129CBF4588}"/>
              </a:ext>
            </a:extLst>
          </p:cNvPr>
          <p:cNvSpPr/>
          <p:nvPr/>
        </p:nvSpPr>
        <p:spPr>
          <a:xfrm>
            <a:off x="6139831" y="1473341"/>
            <a:ext cx="3006090" cy="2988985"/>
          </a:xfrm>
          <a:prstGeom prst="ellipse">
            <a:avLst/>
          </a:prstGeom>
          <a:pattFill prst="pct90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Gen-Z is planning to spend </a:t>
            </a:r>
            <a:r>
              <a:rPr lang="en-US" b="1" dirty="0">
                <a:solidFill>
                  <a:schemeClr val="tx1"/>
                </a:solidFill>
              </a:rPr>
              <a:t>$1,418 </a:t>
            </a:r>
            <a:r>
              <a:rPr lang="en-US" dirty="0">
                <a:solidFill>
                  <a:schemeClr val="tx1"/>
                </a:solidFill>
              </a:rPr>
              <a:t>on holiday shopping, </a:t>
            </a:r>
            <a:r>
              <a:rPr lang="en-US" b="1" dirty="0">
                <a:solidFill>
                  <a:schemeClr val="tx1"/>
                </a:solidFill>
              </a:rPr>
              <a:t>$377 </a:t>
            </a:r>
            <a:r>
              <a:rPr lang="en-US" dirty="0">
                <a:solidFill>
                  <a:schemeClr val="tx1"/>
                </a:solidFill>
              </a:rPr>
              <a:t>more than the average adult.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58592E-4C10-D7DD-687E-B6D62298AAEA}"/>
              </a:ext>
            </a:extLst>
          </p:cNvPr>
          <p:cNvSpPr/>
          <p:nvPr/>
        </p:nvSpPr>
        <p:spPr>
          <a:xfrm>
            <a:off x="3604295" y="3458960"/>
            <a:ext cx="3006090" cy="2988985"/>
          </a:xfrm>
          <a:prstGeom prst="ellipse">
            <a:avLst/>
          </a:prstGeom>
          <a:pattFill prst="pct90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Parents are planning to spend </a:t>
            </a:r>
            <a:r>
              <a:rPr lang="en-US" b="1" dirty="0">
                <a:solidFill>
                  <a:schemeClr val="tx1"/>
                </a:solidFill>
              </a:rPr>
              <a:t>$1,181 </a:t>
            </a:r>
            <a:r>
              <a:rPr lang="en-US" dirty="0">
                <a:solidFill>
                  <a:schemeClr val="tx1"/>
                </a:solidFill>
              </a:rPr>
              <a:t>on holiday shopping, </a:t>
            </a:r>
            <a:r>
              <a:rPr lang="en-US" b="1" dirty="0">
                <a:solidFill>
                  <a:schemeClr val="tx1"/>
                </a:solidFill>
              </a:rPr>
              <a:t>$140 </a:t>
            </a:r>
            <a:r>
              <a:rPr lang="en-US" dirty="0">
                <a:solidFill>
                  <a:schemeClr val="tx1"/>
                </a:solidFill>
              </a:rPr>
              <a:t>more than the average adult.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0566DE-660F-4A6A-0499-6BEDBF86B94C}"/>
              </a:ext>
            </a:extLst>
          </p:cNvPr>
          <p:cNvSpPr/>
          <p:nvPr/>
        </p:nvSpPr>
        <p:spPr>
          <a:xfrm>
            <a:off x="8766314" y="3238763"/>
            <a:ext cx="3006090" cy="2988985"/>
          </a:xfrm>
          <a:prstGeom prst="ellipse">
            <a:avLst/>
          </a:prstGeom>
          <a:pattFill prst="pct90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Hispanics are planning to spend </a:t>
            </a:r>
            <a:r>
              <a:rPr lang="en-US" b="1" dirty="0">
                <a:solidFill>
                  <a:schemeClr val="tx1"/>
                </a:solidFill>
              </a:rPr>
              <a:t>$1,392 </a:t>
            </a:r>
            <a:r>
              <a:rPr lang="en-US" dirty="0">
                <a:solidFill>
                  <a:schemeClr val="tx1"/>
                </a:solidFill>
              </a:rPr>
              <a:t>on holiday shopping, </a:t>
            </a:r>
            <a:r>
              <a:rPr lang="en-US" b="1" dirty="0">
                <a:solidFill>
                  <a:schemeClr val="tx1"/>
                </a:solidFill>
              </a:rPr>
              <a:t>$351 </a:t>
            </a:r>
            <a:r>
              <a:rPr lang="en-US" dirty="0">
                <a:solidFill>
                  <a:schemeClr val="tx1"/>
                </a:solidFill>
              </a:rPr>
              <a:t>more than the average adult.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650066-92C9-286C-0EC7-6E2875A88C79}"/>
              </a:ext>
            </a:extLst>
          </p:cNvPr>
          <p:cNvSpPr/>
          <p:nvPr/>
        </p:nvSpPr>
        <p:spPr>
          <a:xfrm>
            <a:off x="419100" y="6517620"/>
            <a:ext cx="31630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Samba TV and HarrisX 2022 Holiday Report.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59D7D4C-F62A-1C7E-5E74-72B584CB1384}"/>
              </a:ext>
            </a:extLst>
          </p:cNvPr>
          <p:cNvSpPr/>
          <p:nvPr/>
        </p:nvSpPr>
        <p:spPr>
          <a:xfrm>
            <a:off x="1023286" y="1473341"/>
            <a:ext cx="3006090" cy="2988985"/>
          </a:xfrm>
          <a:prstGeom prst="ellipse">
            <a:avLst/>
          </a:prstGeom>
          <a:pattFill prst="pct90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Millennials are planning to spend </a:t>
            </a:r>
            <a:r>
              <a:rPr lang="en-US" b="1" dirty="0">
                <a:solidFill>
                  <a:schemeClr val="tx1"/>
                </a:solidFill>
              </a:rPr>
              <a:t>$1,139 </a:t>
            </a:r>
            <a:r>
              <a:rPr lang="en-US" dirty="0">
                <a:solidFill>
                  <a:schemeClr val="tx1"/>
                </a:solidFill>
              </a:rPr>
              <a:t>on holiday shopping, </a:t>
            </a:r>
            <a:r>
              <a:rPr lang="en-US" b="1" dirty="0">
                <a:solidFill>
                  <a:schemeClr val="tx1"/>
                </a:solidFill>
              </a:rPr>
              <a:t>$98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more than the average adult.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3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Consumers Will Start Making Holiday Purchases in: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9100" y="6517620"/>
            <a:ext cx="26068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Inmar 2022 Holiday Trends Guide.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4276912"/>
            <a:ext cx="3810000" cy="2057400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/>
        </p:nvGraphicFramePr>
        <p:xfrm>
          <a:off x="609600" y="907449"/>
          <a:ext cx="11032463" cy="533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10F458B-1E5C-C1CE-AC17-6AEE366F3D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0290414"/>
              </p:ext>
            </p:extLst>
          </p:nvPr>
        </p:nvGraphicFramePr>
        <p:xfrm>
          <a:off x="626137" y="861662"/>
          <a:ext cx="11032463" cy="5276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62831596"/>
      </p:ext>
    </p:extLst>
  </p:cSld>
  <p:clrMapOvr>
    <a:masterClrMapping/>
  </p:clrMapOvr>
</p:sld>
</file>

<file path=ppt/theme/theme1.xml><?xml version="1.0" encoding="utf-8"?>
<a:theme xmlns:a="http://schemas.openxmlformats.org/drawingml/2006/main" name="NewTVBMaster16x9_2017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TVBMaster16x9_2017.potx" id="{9B1B4E55-6EA0-4FFA-A48A-156F9D47DDEE}" vid="{FD4E3E3E-B984-475A-AF6A-766FD69C7C26}"/>
    </a:ext>
  </a:extLst>
</a:theme>
</file>

<file path=ppt/theme/theme2.xml><?xml version="1.0" encoding="utf-8"?>
<a:theme xmlns:a="http://schemas.openxmlformats.org/drawingml/2006/main" name="2_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ngagementLab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VB 1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3333FF"/>
    </a:accent1>
    <a:accent2>
      <a:srgbClr val="36CF13"/>
    </a:accent2>
    <a:accent3>
      <a:srgbClr val="FF0000"/>
    </a:accent3>
    <a:accent4>
      <a:srgbClr val="7030A0"/>
    </a:accent4>
    <a:accent5>
      <a:srgbClr val="FF3399"/>
    </a:accent5>
    <a:accent6>
      <a:srgbClr val="FF9900"/>
    </a:accent6>
    <a:hlink>
      <a:srgbClr val="3333FF"/>
    </a:hlink>
    <a:folHlink>
      <a:srgbClr val="00B0F0"/>
    </a:folHlink>
  </a:clrScheme>
  <a:fontScheme name="Custom 1">
    <a:majorFont>
      <a:latin typeface="Tahoma"/>
      <a:ea typeface=""/>
      <a:cs typeface="Arial"/>
    </a:majorFont>
    <a:minorFont>
      <a:latin typeface="Tahoma"/>
      <a:ea typeface=""/>
      <a:cs typeface="Arial"/>
    </a:minorFont>
  </a:fontScheme>
  <a:fmtScheme name="Office 2007-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1_TVB 10">
    <a:dk1>
      <a:srgbClr val="000000"/>
    </a:dk1>
    <a:lt1>
      <a:srgbClr val="FFFFFF"/>
    </a:lt1>
    <a:dk2>
      <a:srgbClr val="0000FF"/>
    </a:dk2>
    <a:lt2>
      <a:srgbClr val="1C1C1C"/>
    </a:lt2>
    <a:accent1>
      <a:srgbClr val="ABC7FF"/>
    </a:accent1>
    <a:accent2>
      <a:srgbClr val="FF0000"/>
    </a:accent2>
    <a:accent3>
      <a:srgbClr val="FFFFFF"/>
    </a:accent3>
    <a:accent4>
      <a:srgbClr val="000000"/>
    </a:accent4>
    <a:accent5>
      <a:srgbClr val="D2E0FF"/>
    </a:accent5>
    <a:accent6>
      <a:srgbClr val="E70000"/>
    </a:accent6>
    <a:hlink>
      <a:srgbClr val="0000FF"/>
    </a:hlink>
    <a:folHlink>
      <a:srgbClr val="00CC00"/>
    </a:folHlink>
  </a:clrScheme>
  <a:fontScheme name="1_TVB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1_TVB 10">
    <a:dk1>
      <a:srgbClr val="000000"/>
    </a:dk1>
    <a:lt1>
      <a:srgbClr val="FFFFFF"/>
    </a:lt1>
    <a:dk2>
      <a:srgbClr val="0000FF"/>
    </a:dk2>
    <a:lt2>
      <a:srgbClr val="1C1C1C"/>
    </a:lt2>
    <a:accent1>
      <a:srgbClr val="ABC7FF"/>
    </a:accent1>
    <a:accent2>
      <a:srgbClr val="FF0000"/>
    </a:accent2>
    <a:accent3>
      <a:srgbClr val="FFFFFF"/>
    </a:accent3>
    <a:accent4>
      <a:srgbClr val="000000"/>
    </a:accent4>
    <a:accent5>
      <a:srgbClr val="D2E0FF"/>
    </a:accent5>
    <a:accent6>
      <a:srgbClr val="E70000"/>
    </a:accent6>
    <a:hlink>
      <a:srgbClr val="0000FF"/>
    </a:hlink>
    <a:folHlink>
      <a:srgbClr val="00CC00"/>
    </a:folHlink>
  </a:clrScheme>
  <a:fontScheme name="1_TVB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1_TVB 10">
    <a:dk1>
      <a:srgbClr val="000000"/>
    </a:dk1>
    <a:lt1>
      <a:srgbClr val="FFFFFF"/>
    </a:lt1>
    <a:dk2>
      <a:srgbClr val="0000FF"/>
    </a:dk2>
    <a:lt2>
      <a:srgbClr val="1C1C1C"/>
    </a:lt2>
    <a:accent1>
      <a:srgbClr val="ABC7FF"/>
    </a:accent1>
    <a:accent2>
      <a:srgbClr val="FF0000"/>
    </a:accent2>
    <a:accent3>
      <a:srgbClr val="FFFFFF"/>
    </a:accent3>
    <a:accent4>
      <a:srgbClr val="000000"/>
    </a:accent4>
    <a:accent5>
      <a:srgbClr val="D2E0FF"/>
    </a:accent5>
    <a:accent6>
      <a:srgbClr val="E70000"/>
    </a:accent6>
    <a:hlink>
      <a:srgbClr val="0000FF"/>
    </a:hlink>
    <a:folHlink>
      <a:srgbClr val="00CC00"/>
    </a:folHlink>
  </a:clrScheme>
  <a:fontScheme name="1_TVB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1_TVB 10">
    <a:dk1>
      <a:srgbClr val="000000"/>
    </a:dk1>
    <a:lt1>
      <a:srgbClr val="FFFFFF"/>
    </a:lt1>
    <a:dk2>
      <a:srgbClr val="0000FF"/>
    </a:dk2>
    <a:lt2>
      <a:srgbClr val="1C1C1C"/>
    </a:lt2>
    <a:accent1>
      <a:srgbClr val="ABC7FF"/>
    </a:accent1>
    <a:accent2>
      <a:srgbClr val="FF0000"/>
    </a:accent2>
    <a:accent3>
      <a:srgbClr val="FFFFFF"/>
    </a:accent3>
    <a:accent4>
      <a:srgbClr val="000000"/>
    </a:accent4>
    <a:accent5>
      <a:srgbClr val="D2E0FF"/>
    </a:accent5>
    <a:accent6>
      <a:srgbClr val="E70000"/>
    </a:accent6>
    <a:hlink>
      <a:srgbClr val="0000FF"/>
    </a:hlink>
    <a:folHlink>
      <a:srgbClr val="00CC00"/>
    </a:folHlink>
  </a:clrScheme>
  <a:fontScheme name="1_TVB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1_TVB 10">
    <a:dk1>
      <a:srgbClr val="000000"/>
    </a:dk1>
    <a:lt1>
      <a:srgbClr val="FFFFFF"/>
    </a:lt1>
    <a:dk2>
      <a:srgbClr val="0000FF"/>
    </a:dk2>
    <a:lt2>
      <a:srgbClr val="1C1C1C"/>
    </a:lt2>
    <a:accent1>
      <a:srgbClr val="ABC7FF"/>
    </a:accent1>
    <a:accent2>
      <a:srgbClr val="FF0000"/>
    </a:accent2>
    <a:accent3>
      <a:srgbClr val="FFFFFF"/>
    </a:accent3>
    <a:accent4>
      <a:srgbClr val="000000"/>
    </a:accent4>
    <a:accent5>
      <a:srgbClr val="D2E0FF"/>
    </a:accent5>
    <a:accent6>
      <a:srgbClr val="E70000"/>
    </a:accent6>
    <a:hlink>
      <a:srgbClr val="0000FF"/>
    </a:hlink>
    <a:folHlink>
      <a:srgbClr val="00CC00"/>
    </a:folHlink>
  </a:clrScheme>
  <a:fontScheme name="1_TVB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1_TVB 10">
    <a:dk1>
      <a:srgbClr val="000000"/>
    </a:dk1>
    <a:lt1>
      <a:srgbClr val="FFFFFF"/>
    </a:lt1>
    <a:dk2>
      <a:srgbClr val="0000FF"/>
    </a:dk2>
    <a:lt2>
      <a:srgbClr val="1C1C1C"/>
    </a:lt2>
    <a:accent1>
      <a:srgbClr val="ABC7FF"/>
    </a:accent1>
    <a:accent2>
      <a:srgbClr val="FF0000"/>
    </a:accent2>
    <a:accent3>
      <a:srgbClr val="FFFFFF"/>
    </a:accent3>
    <a:accent4>
      <a:srgbClr val="000000"/>
    </a:accent4>
    <a:accent5>
      <a:srgbClr val="D2E0FF"/>
    </a:accent5>
    <a:accent6>
      <a:srgbClr val="E70000"/>
    </a:accent6>
    <a:hlink>
      <a:srgbClr val="0000FF"/>
    </a:hlink>
    <a:folHlink>
      <a:srgbClr val="00CC00"/>
    </a:folHlink>
  </a:clrScheme>
  <a:fontScheme name="1_TVB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1_TVB 10">
    <a:dk1>
      <a:srgbClr val="000000"/>
    </a:dk1>
    <a:lt1>
      <a:srgbClr val="FFFFFF"/>
    </a:lt1>
    <a:dk2>
      <a:srgbClr val="0000FF"/>
    </a:dk2>
    <a:lt2>
      <a:srgbClr val="1C1C1C"/>
    </a:lt2>
    <a:accent1>
      <a:srgbClr val="ABC7FF"/>
    </a:accent1>
    <a:accent2>
      <a:srgbClr val="FF0000"/>
    </a:accent2>
    <a:accent3>
      <a:srgbClr val="FFFFFF"/>
    </a:accent3>
    <a:accent4>
      <a:srgbClr val="000000"/>
    </a:accent4>
    <a:accent5>
      <a:srgbClr val="D2E0FF"/>
    </a:accent5>
    <a:accent6>
      <a:srgbClr val="E70000"/>
    </a:accent6>
    <a:hlink>
      <a:srgbClr val="0000FF"/>
    </a:hlink>
    <a:folHlink>
      <a:srgbClr val="00CC00"/>
    </a:folHlink>
  </a:clrScheme>
  <a:fontScheme name="1_TVB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1_TVB 10">
    <a:dk1>
      <a:srgbClr val="000000"/>
    </a:dk1>
    <a:lt1>
      <a:srgbClr val="FFFFFF"/>
    </a:lt1>
    <a:dk2>
      <a:srgbClr val="0000FF"/>
    </a:dk2>
    <a:lt2>
      <a:srgbClr val="1C1C1C"/>
    </a:lt2>
    <a:accent1>
      <a:srgbClr val="ABC7FF"/>
    </a:accent1>
    <a:accent2>
      <a:srgbClr val="FF0000"/>
    </a:accent2>
    <a:accent3>
      <a:srgbClr val="FFFFFF"/>
    </a:accent3>
    <a:accent4>
      <a:srgbClr val="000000"/>
    </a:accent4>
    <a:accent5>
      <a:srgbClr val="D2E0FF"/>
    </a:accent5>
    <a:accent6>
      <a:srgbClr val="E70000"/>
    </a:accent6>
    <a:hlink>
      <a:srgbClr val="0000FF"/>
    </a:hlink>
    <a:folHlink>
      <a:srgbClr val="00CC00"/>
    </a:folHlink>
  </a:clrScheme>
  <a:fontScheme name="1_TVB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1_TVB 10">
    <a:dk1>
      <a:srgbClr val="000000"/>
    </a:dk1>
    <a:lt1>
      <a:srgbClr val="FFFFFF"/>
    </a:lt1>
    <a:dk2>
      <a:srgbClr val="0000FF"/>
    </a:dk2>
    <a:lt2>
      <a:srgbClr val="1C1C1C"/>
    </a:lt2>
    <a:accent1>
      <a:srgbClr val="ABC7FF"/>
    </a:accent1>
    <a:accent2>
      <a:srgbClr val="FF0000"/>
    </a:accent2>
    <a:accent3>
      <a:srgbClr val="FFFFFF"/>
    </a:accent3>
    <a:accent4>
      <a:srgbClr val="000000"/>
    </a:accent4>
    <a:accent5>
      <a:srgbClr val="D2E0FF"/>
    </a:accent5>
    <a:accent6>
      <a:srgbClr val="E70000"/>
    </a:accent6>
    <a:hlink>
      <a:srgbClr val="0000FF"/>
    </a:hlink>
    <a:folHlink>
      <a:srgbClr val="00CC00"/>
    </a:folHlink>
  </a:clrScheme>
  <a:fontScheme name="1_TVB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14242</TotalTime>
  <Words>3125</Words>
  <Application>Microsoft Office PowerPoint</Application>
  <PresentationFormat>Widescreen</PresentationFormat>
  <Paragraphs>386</Paragraphs>
  <Slides>54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Arial</vt:lpstr>
      <vt:lpstr>Calibri</vt:lpstr>
      <vt:lpstr>Century Gothic</vt:lpstr>
      <vt:lpstr>Century Gothic Regular</vt:lpstr>
      <vt:lpstr>Great Vibes</vt:lpstr>
      <vt:lpstr>Tahoma</vt:lpstr>
      <vt:lpstr>Wingdings</vt:lpstr>
      <vt:lpstr>NewTVBMaster16x9_2017</vt:lpstr>
      <vt:lpstr>2_Office Theme</vt:lpstr>
      <vt:lpstr>4_Office Theme</vt:lpstr>
      <vt:lpstr>6_Office Theme</vt:lpstr>
      <vt:lpstr>EngagementLabs</vt:lpstr>
      <vt:lpstr>PowerPoint Presentation</vt:lpstr>
      <vt:lpstr>Contents</vt:lpstr>
      <vt:lpstr>2022 Winter Holidays Marketing Data/Projections </vt:lpstr>
      <vt:lpstr>According to the NRF, 2022 Holiday Sales Are Expected to Exceed 2021’s Record Highs by 6-8%</vt:lpstr>
      <vt:lpstr>2022 Holiday Retail Sales Expected To Increase Between 4-6%, E-commerce 13-14% From 2021</vt:lpstr>
      <vt:lpstr>Per Person Spending Is Set To Increase On Average By 6% This Holiday Season</vt:lpstr>
      <vt:lpstr>72% of Shoppers Expect Their Holiday Spending to Increase or Stay the Same As 2021</vt:lpstr>
      <vt:lpstr>Younger, Parents and Hispanic Shoppers Plan on Spending More Than The Average Adult</vt:lpstr>
      <vt:lpstr>Consumers Will Start Making Holiday Purchases in:</vt:lpstr>
      <vt:lpstr>Amazon Tops The List of Preferred  Retailers This Holiday Season</vt:lpstr>
      <vt:lpstr>Gifts that Consumers Will Purchase This Season</vt:lpstr>
      <vt:lpstr>For Gift-Giving, Consumers Plan to  Spend the Most on Children</vt:lpstr>
      <vt:lpstr>Black Friday and Cyber Monday Will Be $22 Billion in Ecommerce Sales, Up 2-4% From 2021</vt:lpstr>
      <vt:lpstr>Half of Holiday Shoppers Will Wait Until Black Friday or Cyber Monday To Buy Phones, Tablets and Laptops</vt:lpstr>
      <vt:lpstr>The Economy Is Top of Mind For  Consumers Heading Into The Holiday</vt:lpstr>
      <vt:lpstr>How Do Shoppers Plan to Save  This Holiday Season?</vt:lpstr>
      <vt:lpstr>Which of the Following Was Most Important When Deciding Where to Shop?</vt:lpstr>
      <vt:lpstr>TV Advertising Is Imperative To Influence Holiday Shoppers</vt:lpstr>
      <vt:lpstr>Adults</vt:lpstr>
      <vt:lpstr>What Influenced Consumers Most: Television</vt:lpstr>
      <vt:lpstr>Of Those that Cited TV as the Most Important in Awareness Phase, Two Thirds Picked Broadcast TV</vt:lpstr>
      <vt:lpstr>TV Has Highest Reach and Time Spent for Adults 18+  Broadcast Leads the Way</vt:lpstr>
      <vt:lpstr>Broadcast: Superior Holiday Season Ratings</vt:lpstr>
      <vt:lpstr>Broadcast TV Dominated the  Top Rated Programs During The Holiday Season</vt:lpstr>
      <vt:lpstr>Great Reach for Thanksgiving Ad Kickoff:  One Program Has Up to 7X the Reach of A Full Day on Cable </vt:lpstr>
      <vt:lpstr>Out of 5 choices, the top 4 were Broadcast Networks</vt:lpstr>
      <vt:lpstr>Parents</vt:lpstr>
      <vt:lpstr>TV Has Highest Reach of Ad Supported Platforms Broadcast Leads the Way For Parents</vt:lpstr>
      <vt:lpstr>For Adults 18+ and Even More So For Parents, Television Ads Are Motivation To Do Further Research Online</vt:lpstr>
      <vt:lpstr>“Have TV ads influenced your search selections?”</vt:lpstr>
      <vt:lpstr>66% of Parents Stream Programs with No ads Advertisers Cannot Reach them on those Platforms  </vt:lpstr>
      <vt:lpstr>Local TV Allows Advertisers to Target their Message in a Trusted Environment</vt:lpstr>
      <vt:lpstr>Cover Each Company’s Strong Markets  with Local Broadcast</vt:lpstr>
      <vt:lpstr>The Primary Source For Local Traffic, Weather &amp; Sports: Local Broadcast Television News</vt:lpstr>
      <vt:lpstr>PowerPoint Presentation</vt:lpstr>
      <vt:lpstr>Local Broadcast Television News: #1 For Trust</vt:lpstr>
      <vt:lpstr>Local Television Websites/Apps Most Preferred</vt:lpstr>
      <vt:lpstr>Local Broadcast Television News: Most Involved In Your Community</vt:lpstr>
      <vt:lpstr>However Consumers Shop, TV Advertising is Key</vt:lpstr>
      <vt:lpstr>Shopping Online Does Not Preclude Shopping In-Store Often Shoppers Do A Combination of Both</vt:lpstr>
      <vt:lpstr>82% of Consumers Shop In a Retail Store,  72% Shop Online At Least Once A Month</vt:lpstr>
      <vt:lpstr>Television is The Top Advertising Medium That  Influences Purchase Decisions For In-Store Shoppers</vt:lpstr>
      <vt:lpstr>Television is The Top Advertising Medium That  Influences Purchase Decisions For Online Shoppers</vt:lpstr>
      <vt:lpstr>What Influenced Consumers Most For In-Store &amp; Online Retail: Awareness</vt:lpstr>
      <vt:lpstr>Of Those that Cited TV as the Most Important in Awareness Phase, 6 out of 10 Picked Broadcast TV</vt:lpstr>
      <vt:lpstr>“Have TV ads influenced your search selections?”</vt:lpstr>
      <vt:lpstr>Regardless of Online Retail Methods, Shoppers  Highly Trust  Local TV Assets</vt:lpstr>
      <vt:lpstr>Broadcast TV Websites/Apps Provide  Multi-platform Opportunities</vt:lpstr>
      <vt:lpstr>Combining Broadcast TV with Broadcast Websites Results in 4% Increased Reach For In-Store Shoppers</vt:lpstr>
      <vt:lpstr>Combining Broadcast TV with Broadcast Websites Results in 4% Increased Reach For Online Shoppers</vt:lpstr>
      <vt:lpstr>Streaming with NO Advertising  Advertisers Cannot Reach these Viewers  </vt:lpstr>
      <vt:lpstr>Streaming with NO Advertising  Advertisers Cannot Reach these Viewers  </vt:lpstr>
      <vt:lpstr>Key Holiday Takeaways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clairew</dc:creator>
  <cp:lastModifiedBy>Andrew Karamouzis</cp:lastModifiedBy>
  <cp:revision>1101</cp:revision>
  <cp:lastPrinted>2018-11-27T14:39:11Z</cp:lastPrinted>
  <dcterms:created xsi:type="dcterms:W3CDTF">2017-03-15T18:32:41Z</dcterms:created>
  <dcterms:modified xsi:type="dcterms:W3CDTF">2022-11-14T21:36:07Z</dcterms:modified>
</cp:coreProperties>
</file>