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14.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3.xml" ContentType="application/vnd.openxmlformats-officedocument.drawingml.chartshapes+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3.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4.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5.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6.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9.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0.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1.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2.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3.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4.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5.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6.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7.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8.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xml" ContentType="application/vnd.openxmlformats-officedocument.presentationml.notesSlide+xml"/>
  <Override PartName="/ppt/charts/chart49.xml" ContentType="application/vnd.openxmlformats-officedocument.drawingml.chart+xml"/>
  <Override PartName="/ppt/charts/style47.xml" ContentType="application/vnd.ms-office.chartstyle+xml"/>
  <Override PartName="/ppt/charts/colors47.xml" ContentType="application/vnd.ms-office.chartcolorstyle+xml"/>
  <Override PartName="/ppt/drawings/drawing4.xml" ContentType="application/vnd.openxmlformats-officedocument.drawingml.chartshapes+xml"/>
  <Override PartName="/ppt/charts/chart50.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1.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2.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xml" ContentType="application/vnd.openxmlformats-officedocument.presentationml.notesSlide+xml"/>
  <Override PartName="/ppt/charts/chart53.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8.xml" ContentType="application/vnd.openxmlformats-officedocument.presentationml.notesSlide+xml"/>
  <Override PartName="/ppt/charts/chart54.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9.xml" ContentType="application/vnd.openxmlformats-officedocument.presentationml.notesSlide+xml"/>
  <Override PartName="/ppt/charts/chart55.xml" ContentType="application/vnd.openxmlformats-officedocument.drawingml.chart+xml"/>
  <Override PartName="/ppt/charts/style53.xml" ContentType="application/vnd.ms-office.chartstyle+xml"/>
  <Override PartName="/ppt/charts/colors53.xml" ContentType="application/vnd.ms-office.chartcolorstyle+xml"/>
  <Override PartName="/ppt/drawings/drawing5.xml" ContentType="application/vnd.openxmlformats-officedocument.drawingml.chartshapes+xml"/>
  <Override PartName="/ppt/charts/chart56.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7.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8.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10.xml" ContentType="application/vnd.openxmlformats-officedocument.presentationml.notesSlide+xml"/>
  <Override PartName="/ppt/charts/chart59.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60.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61.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2.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3.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4.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5.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6.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7.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8.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9.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70.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71.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2.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3.xml" ContentType="application/vnd.openxmlformats-officedocument.drawingml.chart+xml"/>
  <Override PartName="/ppt/charts/style71.xml" ContentType="application/vnd.ms-office.chartstyle+xml"/>
  <Override PartName="/ppt/charts/colors71.xml" ContentType="application/vnd.ms-office.chartcolorstyle+xml"/>
  <Override PartName="/ppt/drawings/drawing6.xml" ContentType="application/vnd.openxmlformats-officedocument.drawingml.chartshape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5"/>
  </p:notesMasterIdLst>
  <p:handoutMasterIdLst>
    <p:handoutMasterId r:id="rId76"/>
  </p:handoutMasterIdLst>
  <p:sldIdLst>
    <p:sldId id="1043" r:id="rId2"/>
    <p:sldId id="1044" r:id="rId3"/>
    <p:sldId id="1013" r:id="rId4"/>
    <p:sldId id="259" r:id="rId5"/>
    <p:sldId id="261" r:id="rId6"/>
    <p:sldId id="1045" r:id="rId7"/>
    <p:sldId id="1046" r:id="rId8"/>
    <p:sldId id="1029" r:id="rId9"/>
    <p:sldId id="264" r:id="rId10"/>
    <p:sldId id="1055" r:id="rId11"/>
    <p:sldId id="991" r:id="rId12"/>
    <p:sldId id="992" r:id="rId13"/>
    <p:sldId id="994" r:id="rId14"/>
    <p:sldId id="298" r:id="rId15"/>
    <p:sldId id="1035" r:id="rId16"/>
    <p:sldId id="1036" r:id="rId17"/>
    <p:sldId id="687" r:id="rId18"/>
    <p:sldId id="269" r:id="rId19"/>
    <p:sldId id="995" r:id="rId20"/>
    <p:sldId id="1047" r:id="rId21"/>
    <p:sldId id="997" r:id="rId22"/>
    <p:sldId id="302" r:id="rId23"/>
    <p:sldId id="998" r:id="rId24"/>
    <p:sldId id="309" r:id="rId25"/>
    <p:sldId id="276" r:id="rId26"/>
    <p:sldId id="277" r:id="rId27"/>
    <p:sldId id="303" r:id="rId28"/>
    <p:sldId id="1021" r:id="rId29"/>
    <p:sldId id="1038" r:id="rId30"/>
    <p:sldId id="1039" r:id="rId31"/>
    <p:sldId id="1048" r:id="rId32"/>
    <p:sldId id="282" r:id="rId33"/>
    <p:sldId id="999" r:id="rId34"/>
    <p:sldId id="1000" r:id="rId35"/>
    <p:sldId id="1001" r:id="rId36"/>
    <p:sldId id="1002" r:id="rId37"/>
    <p:sldId id="1003" r:id="rId38"/>
    <p:sldId id="1004" r:id="rId39"/>
    <p:sldId id="1005" r:id="rId40"/>
    <p:sldId id="1030" r:id="rId41"/>
    <p:sldId id="1049" r:id="rId42"/>
    <p:sldId id="1031" r:id="rId43"/>
    <p:sldId id="1024" r:id="rId44"/>
    <p:sldId id="1025" r:id="rId45"/>
    <p:sldId id="1026" r:id="rId46"/>
    <p:sldId id="1050" r:id="rId47"/>
    <p:sldId id="279" r:id="rId48"/>
    <p:sldId id="280" r:id="rId49"/>
    <p:sldId id="1051" r:id="rId50"/>
    <p:sldId id="293" r:id="rId51"/>
    <p:sldId id="294" r:id="rId52"/>
    <p:sldId id="1007" r:id="rId53"/>
    <p:sldId id="296" r:id="rId54"/>
    <p:sldId id="1015" r:id="rId55"/>
    <p:sldId id="299" r:id="rId56"/>
    <p:sldId id="300" r:id="rId57"/>
    <p:sldId id="1016" r:id="rId58"/>
    <p:sldId id="1017" r:id="rId59"/>
    <p:sldId id="1052" r:id="rId60"/>
    <p:sldId id="986" r:id="rId61"/>
    <p:sldId id="1061" r:id="rId62"/>
    <p:sldId id="988" r:id="rId63"/>
    <p:sldId id="328" r:id="rId64"/>
    <p:sldId id="333" r:id="rId65"/>
    <p:sldId id="332" r:id="rId66"/>
    <p:sldId id="1058" r:id="rId67"/>
    <p:sldId id="1053" r:id="rId68"/>
    <p:sldId id="1032" r:id="rId69"/>
    <p:sldId id="304" r:id="rId70"/>
    <p:sldId id="305" r:id="rId71"/>
    <p:sldId id="306" r:id="rId72"/>
    <p:sldId id="1018" r:id="rId73"/>
    <p:sldId id="1054" r:id="rId7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2" userDrawn="1">
          <p15:clr>
            <a:srgbClr val="A4A3A4"/>
          </p15:clr>
        </p15:guide>
        <p15:guide id="2" pos="3840" userDrawn="1">
          <p15:clr>
            <a:srgbClr val="A4A3A4"/>
          </p15:clr>
        </p15:guide>
        <p15:guide id="3" orient="horz" pos="3504" userDrawn="1">
          <p15:clr>
            <a:srgbClr val="A4A3A4"/>
          </p15:clr>
        </p15:guide>
        <p15:guide id="5" orient="horz" pos="3984" userDrawn="1">
          <p15:clr>
            <a:srgbClr val="A4A3A4"/>
          </p15:clr>
        </p15:guide>
        <p15:guide id="6" pos="3504" userDrawn="1">
          <p15:clr>
            <a:srgbClr val="A4A3A4"/>
          </p15:clr>
        </p15:guide>
        <p15:guide id="7" pos="3456" userDrawn="1">
          <p15:clr>
            <a:srgbClr val="A4A3A4"/>
          </p15:clr>
        </p15:guide>
        <p15:guide id="10" pos="7296" userDrawn="1">
          <p15:clr>
            <a:srgbClr val="A4A3A4"/>
          </p15:clr>
        </p15:guide>
        <p15:guide id="11" orient="horz" pos="1056" userDrawn="1">
          <p15:clr>
            <a:srgbClr val="A4A3A4"/>
          </p15:clr>
        </p15:guide>
        <p15:guide id="12" orient="horz" pos="480" userDrawn="1">
          <p15:clr>
            <a:srgbClr val="A4A3A4"/>
          </p15:clr>
        </p15:guide>
        <p15:guide id="13" orient="horz" pos="1440" userDrawn="1">
          <p15:clr>
            <a:srgbClr val="A4A3A4"/>
          </p15:clr>
        </p15:guide>
        <p15:guide id="14" orient="horz" pos="4128" userDrawn="1">
          <p15:clr>
            <a:srgbClr val="A4A3A4"/>
          </p15:clr>
        </p15:guide>
        <p15:guide id="15" pos="384" userDrawn="1">
          <p15:clr>
            <a:srgbClr val="A4A3A4"/>
          </p15:clr>
        </p15:guide>
        <p15:guide id="16" orient="horz" pos="624" userDrawn="1">
          <p15:clr>
            <a:srgbClr val="A4A3A4"/>
          </p15:clr>
        </p15:guide>
        <p15:guide id="17" orient="horz" userDrawn="1">
          <p15:clr>
            <a:srgbClr val="A4A3A4"/>
          </p15:clr>
        </p15:guide>
        <p15:guide id="18" pos="2544" userDrawn="1">
          <p15:clr>
            <a:srgbClr val="A4A3A4"/>
          </p15:clr>
        </p15:guide>
        <p15:guide id="19" orient="horz" pos="3744" userDrawn="1">
          <p15:clr>
            <a:srgbClr val="A4A3A4"/>
          </p15:clr>
        </p15:guide>
        <p15:guide id="20" orient="horz" pos="3264" userDrawn="1">
          <p15:clr>
            <a:srgbClr val="A4A3A4"/>
          </p15:clr>
        </p15:guide>
        <p15:guide id="22" orient="horz" pos="288" userDrawn="1">
          <p15:clr>
            <a:srgbClr val="A4A3A4"/>
          </p15:clr>
        </p15:guide>
        <p15:guide id="23" orient="horz" pos="384" userDrawn="1">
          <p15:clr>
            <a:srgbClr val="A4A3A4"/>
          </p15:clr>
        </p15:guide>
        <p15:guide id="24" pos="2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s@TVB.local" initials="r" lastIdx="1" clrIdx="0">
    <p:extLst>
      <p:ext uri="{19B8F6BF-5375-455C-9EA6-DF929625EA0E}">
        <p15:presenceInfo xmlns:p15="http://schemas.microsoft.com/office/powerpoint/2012/main" userId="S-1-5-21-1806052843-716809477-2000239973-1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353"/>
    <a:srgbClr val="059005"/>
    <a:srgbClr val="FF7373"/>
    <a:srgbClr val="CCFF99"/>
    <a:srgbClr val="36CF13"/>
    <a:srgbClr val="B539B8"/>
    <a:srgbClr val="F3057C"/>
    <a:srgbClr val="84F058"/>
    <a:srgbClr val="6E6EA2"/>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3" autoAdjust="0"/>
    <p:restoredTop sz="95355" autoAdjust="0"/>
  </p:normalViewPr>
  <p:slideViewPr>
    <p:cSldViewPr showGuides="1">
      <p:cViewPr varScale="1">
        <p:scale>
          <a:sx n="106" d="100"/>
          <a:sy n="106" d="100"/>
        </p:scale>
        <p:origin x="678" y="114"/>
      </p:cViewPr>
      <p:guideLst>
        <p:guide orient="horz" pos="2352"/>
        <p:guide pos="3840"/>
        <p:guide orient="horz" pos="3504"/>
        <p:guide orient="horz" pos="3984"/>
        <p:guide pos="3504"/>
        <p:guide pos="3456"/>
        <p:guide pos="7296"/>
        <p:guide orient="horz" pos="1056"/>
        <p:guide orient="horz" pos="480"/>
        <p:guide orient="horz" pos="1440"/>
        <p:guide orient="horz" pos="4128"/>
        <p:guide pos="384"/>
        <p:guide orient="horz" pos="624"/>
        <p:guide orient="horz"/>
        <p:guide pos="2544"/>
        <p:guide orient="horz" pos="3744"/>
        <p:guide orient="horz" pos="3264"/>
        <p:guide orient="horz" pos="288"/>
        <p:guide orient="horz" pos="384"/>
        <p:guide pos="240"/>
      </p:guideLst>
    </p:cSldViewPr>
  </p:slideViewPr>
  <p:notesTextViewPr>
    <p:cViewPr>
      <p:scale>
        <a:sx n="3" d="2"/>
        <a:sy n="3" d="2"/>
      </p:scale>
      <p:origin x="0" y="0"/>
    </p:cViewPr>
  </p:notesTextViewPr>
  <p:sorterViewPr>
    <p:cViewPr>
      <p:scale>
        <a:sx n="100" d="100"/>
        <a:sy n="100" d="100"/>
      </p:scale>
      <p:origin x="0" y="-456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2.xlsx"/><Relationship Id="rId1" Type="http://schemas.openxmlformats.org/officeDocument/2006/relationships/themeOverride" Target="../theme/themeOverride1.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3.xlsx"/><Relationship Id="rId1" Type="http://schemas.openxmlformats.org/officeDocument/2006/relationships/themeOverride" Target="../theme/themeOverride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8.xml"/><Relationship Id="rId1" Type="http://schemas.microsoft.com/office/2011/relationships/chartStyle" Target="style28.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9.xml"/><Relationship Id="rId1" Type="http://schemas.microsoft.com/office/2011/relationships/chartStyle" Target="style29.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0.xml"/><Relationship Id="rId1" Type="http://schemas.microsoft.com/office/2011/relationships/chartStyle" Target="style30.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1.xml"/><Relationship Id="rId1" Type="http://schemas.microsoft.com/office/2011/relationships/chartStyle" Target="style31.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2.xml"/><Relationship Id="rId1" Type="http://schemas.microsoft.com/office/2011/relationships/chartStyle" Target="style32.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3.xml"/><Relationship Id="rId1" Type="http://schemas.microsoft.com/office/2011/relationships/chartStyle" Target="style3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4.xml"/><Relationship Id="rId1" Type="http://schemas.microsoft.com/office/2011/relationships/chartStyle" Target="style3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5.xml"/><Relationship Id="rId1" Type="http://schemas.microsoft.com/office/2011/relationships/chartStyle" Target="style35.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6.xml"/><Relationship Id="rId1" Type="http://schemas.microsoft.com/office/2011/relationships/chartStyle" Target="style36.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7.xml"/><Relationship Id="rId1" Type="http://schemas.microsoft.com/office/2011/relationships/chartStyle" Target="style37.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8.xml"/><Relationship Id="rId1" Type="http://schemas.microsoft.com/office/2011/relationships/chartStyle" Target="style38.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9.xml"/><Relationship Id="rId1" Type="http://schemas.microsoft.com/office/2011/relationships/chartStyle" Target="style39.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0.xml"/><Relationship Id="rId1" Type="http://schemas.microsoft.com/office/2011/relationships/chartStyle" Target="style40.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1.xml"/><Relationship Id="rId1" Type="http://schemas.microsoft.com/office/2011/relationships/chartStyle" Target="style41.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2.xml"/><Relationship Id="rId1" Type="http://schemas.microsoft.com/office/2011/relationships/chartStyle" Target="style42.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3.xml"/><Relationship Id="rId1" Type="http://schemas.microsoft.com/office/2011/relationships/chartStyle" Target="style43.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4.xml"/><Relationship Id="rId1" Type="http://schemas.microsoft.com/office/2011/relationships/chartStyle" Target="style44.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5.xml"/><Relationship Id="rId1" Type="http://schemas.microsoft.com/office/2011/relationships/chartStyle" Target="style45.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6.xml"/><Relationship Id="rId1" Type="http://schemas.microsoft.com/office/2011/relationships/chartStyle" Target="style46.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8.xml"/><Relationship Id="rId1" Type="http://schemas.microsoft.com/office/2011/relationships/chartStyle" Target="style48.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9.xml"/><Relationship Id="rId1" Type="http://schemas.microsoft.com/office/2011/relationships/chartStyle" Target="style4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0.xml"/><Relationship Id="rId1" Type="http://schemas.microsoft.com/office/2011/relationships/chartStyle" Target="style5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1.xml"/><Relationship Id="rId1" Type="http://schemas.microsoft.com/office/2011/relationships/chartStyle" Target="style51.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2.xml"/><Relationship Id="rId1" Type="http://schemas.microsoft.com/office/2011/relationships/chartStyle" Target="style52.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chartUserShapes" Target="../drawings/drawing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4.xml"/><Relationship Id="rId1" Type="http://schemas.microsoft.com/office/2011/relationships/chartStyle" Target="style54.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5.xml"/><Relationship Id="rId1" Type="http://schemas.microsoft.com/office/2011/relationships/chartStyle" Target="style55.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6.xml"/><Relationship Id="rId1" Type="http://schemas.microsoft.com/office/2011/relationships/chartStyle" Target="style56.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7.xml"/><Relationship Id="rId1" Type="http://schemas.microsoft.com/office/2011/relationships/chartStyle" Target="style57.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58.xml"/><Relationship Id="rId1" Type="http://schemas.microsoft.com/office/2011/relationships/chartStyle" Target="style58.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59.xml"/><Relationship Id="rId1" Type="http://schemas.microsoft.com/office/2011/relationships/chartStyle" Target="style59.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0.xml"/><Relationship Id="rId1" Type="http://schemas.microsoft.com/office/2011/relationships/chartStyle" Target="style60.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1.xml"/><Relationship Id="rId1" Type="http://schemas.microsoft.com/office/2011/relationships/chartStyle" Target="style61.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2.xml"/><Relationship Id="rId1" Type="http://schemas.microsoft.com/office/2011/relationships/chartStyle" Target="style62.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3.xml"/><Relationship Id="rId1" Type="http://schemas.microsoft.com/office/2011/relationships/chartStyle" Target="style63.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4.xml"/><Relationship Id="rId1" Type="http://schemas.microsoft.com/office/2011/relationships/chartStyle" Target="style64.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5.xml"/><Relationship Id="rId1" Type="http://schemas.microsoft.com/office/2011/relationships/chartStyle" Target="style65.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6.xml"/><Relationship Id="rId1" Type="http://schemas.microsoft.com/office/2011/relationships/chartStyle" Target="style66.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7.xml"/><Relationship Id="rId1" Type="http://schemas.microsoft.com/office/2011/relationships/chartStyle" Target="style6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68.xml"/><Relationship Id="rId1" Type="http://schemas.microsoft.com/office/2011/relationships/chartStyle" Target="style68.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69.xml"/><Relationship Id="rId1" Type="http://schemas.microsoft.com/office/2011/relationships/chartStyle" Target="style69.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0.xml"/><Relationship Id="rId1" Type="http://schemas.microsoft.com/office/2011/relationships/chartStyle" Target="style70.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1.xml"/><Relationship Id="rId1" Type="http://schemas.microsoft.com/office/2011/relationships/chartStyle" Target="style71.xml"/><Relationship Id="rId4" Type="http://schemas.openxmlformats.org/officeDocument/2006/relationships/chartUserShapes" Target="../drawings/drawing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 Influenced by Media</c:v>
                </c:pt>
              </c:strCache>
            </c:strRef>
          </c:tx>
          <c:spPr>
            <a:ln w="152400" cap="rnd">
              <a:solidFill>
                <a:schemeClr val="accent1">
                  <a:lumMod val="60000"/>
                  <a:lumOff val="40000"/>
                </a:schemeClr>
              </a:solidFill>
              <a:round/>
            </a:ln>
            <a:effectLst>
              <a:outerShdw blurRad="50800" dist="38100" dir="2700000" algn="tl" rotWithShape="0">
                <a:prstClr val="black">
                  <a:alpha val="40000"/>
                </a:prstClr>
              </a:outerShdw>
            </a:effectLst>
          </c:spPr>
          <c:marker>
            <c:symbol val="circle"/>
            <c:size val="26"/>
            <c:spPr>
              <a:solidFill>
                <a:schemeClr val="accent1"/>
              </a:solidFill>
              <a:ln w="25400">
                <a:solidFill>
                  <a:schemeClr val="bg1"/>
                </a:solidFill>
              </a:ln>
              <a:effectLst>
                <a:outerShdw blurRad="50800" dist="38100" dir="2700000" algn="tl" rotWithShape="0">
                  <a:prstClr val="black">
                    <a:alpha val="40000"/>
                  </a:prstClr>
                </a:outerShdw>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 Purchase</c:v>
                </c:pt>
              </c:strCache>
            </c:strRef>
          </c:cat>
          <c:val>
            <c:numRef>
              <c:f>Sheet1!$B$2:$B$6</c:f>
              <c:numCache>
                <c:formatCode>0.0%</c:formatCode>
                <c:ptCount val="5"/>
                <c:pt idx="0">
                  <c:v>0.95199999999999996</c:v>
                </c:pt>
                <c:pt idx="1">
                  <c:v>0.92400000000000004</c:v>
                </c:pt>
                <c:pt idx="2">
                  <c:v>0.90400000000000003</c:v>
                </c:pt>
                <c:pt idx="3">
                  <c:v>0.9</c:v>
                </c:pt>
                <c:pt idx="4">
                  <c:v>0.87</c:v>
                </c:pt>
              </c:numCache>
            </c:numRef>
          </c:val>
          <c:smooth val="0"/>
          <c:extLst>
            <c:ext xmlns:c16="http://schemas.microsoft.com/office/drawing/2014/chart" uri="{C3380CC4-5D6E-409C-BE32-E72D297353CC}">
              <c16:uniqueId val="{00000000-E1D6-0A4C-822E-3813FB6B9C45}"/>
            </c:ext>
          </c:extLst>
        </c:ser>
        <c:ser>
          <c:idx val="1"/>
          <c:order val="1"/>
          <c:tx>
            <c:strRef>
              <c:f>Sheet1!$C$1</c:f>
              <c:strCache>
                <c:ptCount val="1"/>
                <c:pt idx="0">
                  <c:v>% NOT Influenced by Media</c:v>
                </c:pt>
              </c:strCache>
            </c:strRef>
          </c:tx>
          <c:spPr>
            <a:ln w="152400" cap="rnd">
              <a:solidFill>
                <a:schemeClr val="accent3">
                  <a:lumMod val="60000"/>
                  <a:lumOff val="40000"/>
                </a:schemeClr>
              </a:solidFill>
              <a:round/>
            </a:ln>
            <a:effectLst>
              <a:outerShdw blurRad="50800" dist="38100" dir="2700000" algn="tl" rotWithShape="0">
                <a:prstClr val="black">
                  <a:alpha val="40000"/>
                </a:prstClr>
              </a:outerShdw>
            </a:effectLst>
          </c:spPr>
          <c:marker>
            <c:symbol val="triangle"/>
            <c:size val="26"/>
            <c:spPr>
              <a:solidFill>
                <a:srgbClr val="FF0909"/>
              </a:solidFill>
              <a:ln w="34925">
                <a:solidFill>
                  <a:schemeClr val="bg1"/>
                </a:solidFill>
              </a:ln>
              <a:effectLst>
                <a:outerShdw blurRad="50800" dist="38100" dir="2700000" algn="tl" rotWithShape="0">
                  <a:prstClr val="black">
                    <a:alpha val="40000"/>
                  </a:prstClr>
                </a:outerShdw>
              </a:effectLst>
            </c:spPr>
          </c:marker>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 Purchase</c:v>
                </c:pt>
              </c:strCache>
            </c:strRef>
          </c:cat>
          <c:val>
            <c:numRef>
              <c:f>Sheet1!$C$2:$C$6</c:f>
              <c:numCache>
                <c:formatCode>0.00%</c:formatCode>
                <c:ptCount val="5"/>
                <c:pt idx="0">
                  <c:v>4.8000000000000001E-2</c:v>
                </c:pt>
                <c:pt idx="1">
                  <c:v>7.5999999999999998E-2</c:v>
                </c:pt>
                <c:pt idx="2">
                  <c:v>9.6000000000000002E-2</c:v>
                </c:pt>
                <c:pt idx="3">
                  <c:v>0.1</c:v>
                </c:pt>
                <c:pt idx="4">
                  <c:v>0.13</c:v>
                </c:pt>
              </c:numCache>
            </c:numRef>
          </c:val>
          <c:smooth val="0"/>
          <c:extLst>
            <c:ext xmlns:c16="http://schemas.microsoft.com/office/drawing/2014/chart" uri="{C3380CC4-5D6E-409C-BE32-E72D297353CC}">
              <c16:uniqueId val="{00000001-E1D6-0A4C-822E-3813FB6B9C45}"/>
            </c:ext>
          </c:extLst>
        </c:ser>
        <c:dLbls>
          <c:showLegendKey val="0"/>
          <c:showVal val="0"/>
          <c:showCatName val="0"/>
          <c:showSerName val="0"/>
          <c:showPercent val="0"/>
          <c:showBubbleSize val="0"/>
        </c:dLbls>
        <c:marker val="1"/>
        <c:smooth val="0"/>
        <c:axId val="214114888"/>
        <c:axId val="214115280"/>
      </c:lineChart>
      <c:catAx>
        <c:axId val="2141148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4115280"/>
        <c:crosses val="autoZero"/>
        <c:auto val="1"/>
        <c:lblAlgn val="ctr"/>
        <c:lblOffset val="100"/>
        <c:noMultiLvlLbl val="0"/>
      </c:catAx>
      <c:valAx>
        <c:axId val="214115280"/>
        <c:scaling>
          <c:orientation val="minMax"/>
          <c:max val="1"/>
        </c:scaling>
        <c:delete val="1"/>
        <c:axPos val="l"/>
        <c:numFmt formatCode="0%" sourceLinked="0"/>
        <c:majorTickMark val="none"/>
        <c:minorTickMark val="none"/>
        <c:tickLblPos val="nextTo"/>
        <c:crossAx val="214114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3407055224900414E-2"/>
          <c:w val="1"/>
          <c:h val="0.73583048512255156"/>
        </c:manualLayout>
      </c:layout>
      <c:barChart>
        <c:barDir val="col"/>
        <c:grouping val="stacked"/>
        <c:varyColors val="0"/>
        <c:ser>
          <c:idx val="0"/>
          <c:order val="0"/>
          <c:tx>
            <c:strRef>
              <c:f>Sheet1!$B$1</c:f>
              <c:strCache>
                <c:ptCount val="1"/>
                <c:pt idx="0">
                  <c:v>Television (Broadcast &amp; Cable)</c:v>
                </c:pt>
              </c:strCache>
            </c:strRef>
          </c:tx>
          <c:spPr>
            <a:solidFill>
              <a:srgbClr val="0000FF"/>
            </a:solidFill>
            <a:ln w="12700">
              <a:solidFill>
                <a:schemeClr val="tx1"/>
              </a:solidFill>
            </a:ln>
            <a:effectLst>
              <a:outerShdw blurRad="50800" dist="38100" dir="2700000" algn="tl" rotWithShape="0">
                <a:prstClr val="black">
                  <a:alpha val="40000"/>
                </a:prst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8 Categories</c:v>
                </c:pt>
                <c:pt idx="1">
                  <c:v>Auto</c:v>
                </c:pt>
                <c:pt idx="2">
                  <c:v>Banking</c:v>
                </c:pt>
                <c:pt idx="3">
                  <c:v>Furniture</c:v>
                </c:pt>
                <c:pt idx="4">
                  <c:v>Legal</c:v>
                </c:pt>
                <c:pt idx="5">
                  <c:v>Medical services: 
Hospitals/Urgent Care</c:v>
                </c:pt>
                <c:pt idx="6">
                  <c:v>Medical services:
Dentist/Orthodontist,
Eye Doctor/Lasik</c:v>
                </c:pt>
                <c:pt idx="7">
                  <c:v>In-store retail</c:v>
                </c:pt>
                <c:pt idx="8">
                  <c:v>Online retail</c:v>
                </c:pt>
              </c:strCache>
            </c:strRef>
          </c:cat>
          <c:val>
            <c:numRef>
              <c:f>Sheet1!$B$2:$B$11</c:f>
              <c:numCache>
                <c:formatCode>0.0%</c:formatCode>
                <c:ptCount val="9"/>
                <c:pt idx="0" formatCode="0%">
                  <c:v>0.63200000000000001</c:v>
                </c:pt>
                <c:pt idx="1">
                  <c:v>0.64500000000000002</c:v>
                </c:pt>
                <c:pt idx="2">
                  <c:v>0.67</c:v>
                </c:pt>
                <c:pt idx="3">
                  <c:v>0.60199999999999998</c:v>
                </c:pt>
                <c:pt idx="4">
                  <c:v>0.65100000000000002</c:v>
                </c:pt>
                <c:pt idx="5">
                  <c:v>0.621</c:v>
                </c:pt>
                <c:pt idx="6">
                  <c:v>0.59499999999999997</c:v>
                </c:pt>
                <c:pt idx="7">
                  <c:v>0.65500000000000003</c:v>
                </c:pt>
                <c:pt idx="8">
                  <c:v>0.64400000000000002</c:v>
                </c:pt>
              </c:numCache>
            </c:numRef>
          </c:val>
          <c:extLst>
            <c:ext xmlns:c16="http://schemas.microsoft.com/office/drawing/2014/chart" uri="{C3380CC4-5D6E-409C-BE32-E72D297353CC}">
              <c16:uniqueId val="{00000000-C844-F742-9056-AEB693F1CD3F}"/>
            </c:ext>
          </c:extLst>
        </c:ser>
        <c:ser>
          <c:idx val="1"/>
          <c:order val="1"/>
          <c:tx>
            <c:strRef>
              <c:f>Sheet1!$C$1</c:f>
              <c:strCache>
                <c:ptCount val="1"/>
                <c:pt idx="0">
                  <c:v>Social Media</c:v>
                </c:pt>
              </c:strCache>
            </c:strRef>
          </c:tx>
          <c:spPr>
            <a:solidFill>
              <a:srgbClr val="FF0909"/>
            </a:solidFill>
            <a:ln w="9525">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8 Categories</c:v>
                </c:pt>
                <c:pt idx="1">
                  <c:v>Auto</c:v>
                </c:pt>
                <c:pt idx="2">
                  <c:v>Banking</c:v>
                </c:pt>
                <c:pt idx="3">
                  <c:v>Furniture</c:v>
                </c:pt>
                <c:pt idx="4">
                  <c:v>Legal</c:v>
                </c:pt>
                <c:pt idx="5">
                  <c:v>Medical services: 
Hospitals/Urgent Care</c:v>
                </c:pt>
                <c:pt idx="6">
                  <c:v>Medical services:
Dentist/Orthodontist,
Eye Doctor/Lasik</c:v>
                </c:pt>
                <c:pt idx="7">
                  <c:v>In-store retail</c:v>
                </c:pt>
                <c:pt idx="8">
                  <c:v>Online retail</c:v>
                </c:pt>
              </c:strCache>
            </c:strRef>
          </c:cat>
          <c:val>
            <c:numRef>
              <c:f>Sheet1!$C$2:$C$11</c:f>
            </c:numRef>
          </c:val>
          <c:extLst>
            <c:ext xmlns:c16="http://schemas.microsoft.com/office/drawing/2014/chart" uri="{C3380CC4-5D6E-409C-BE32-E72D297353CC}">
              <c16:uniqueId val="{00000001-C844-F742-9056-AEB693F1CD3F}"/>
            </c:ext>
          </c:extLst>
        </c:ser>
        <c:ser>
          <c:idx val="2"/>
          <c:order val="2"/>
          <c:tx>
            <c:strRef>
              <c:f>Sheet1!$D$1</c:f>
              <c:strCache>
                <c:ptCount val="1"/>
                <c:pt idx="0">
                  <c:v>Radio</c:v>
                </c:pt>
              </c:strCache>
            </c:strRef>
          </c:tx>
          <c:spPr>
            <a:solidFill>
              <a:srgbClr val="FFA4FF"/>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8 Categories</c:v>
                </c:pt>
                <c:pt idx="1">
                  <c:v>Auto</c:v>
                </c:pt>
                <c:pt idx="2">
                  <c:v>Banking</c:v>
                </c:pt>
                <c:pt idx="3">
                  <c:v>Furniture</c:v>
                </c:pt>
                <c:pt idx="4">
                  <c:v>Legal</c:v>
                </c:pt>
                <c:pt idx="5">
                  <c:v>Medical services: 
Hospitals/Urgent Care</c:v>
                </c:pt>
                <c:pt idx="6">
                  <c:v>Medical services:
Dentist/Orthodontist,
Eye Doctor/Lasik</c:v>
                </c:pt>
                <c:pt idx="7">
                  <c:v>In-store retail</c:v>
                </c:pt>
                <c:pt idx="8">
                  <c:v>Online retail</c:v>
                </c:pt>
              </c:strCache>
            </c:strRef>
          </c:cat>
          <c:val>
            <c:numRef>
              <c:f>Sheet1!$D$2:$D$11</c:f>
            </c:numRef>
          </c:val>
          <c:extLst>
            <c:ext xmlns:c16="http://schemas.microsoft.com/office/drawing/2014/chart" uri="{C3380CC4-5D6E-409C-BE32-E72D297353CC}">
              <c16:uniqueId val="{00000003-C844-F742-9056-AEB693F1CD3F}"/>
            </c:ext>
          </c:extLst>
        </c:ser>
        <c:ser>
          <c:idx val="3"/>
          <c:order val="3"/>
          <c:tx>
            <c:strRef>
              <c:f>Sheet1!$E$1</c:f>
              <c:strCache>
                <c:ptCount val="1"/>
                <c:pt idx="0">
                  <c:v>Broadcast TV web/apps</c:v>
                </c:pt>
              </c:strCache>
            </c:strRef>
          </c:tx>
          <c:spPr>
            <a:solidFill>
              <a:srgbClr val="00B0F0"/>
            </a:solidFill>
            <a:ln>
              <a:solidFill>
                <a:schemeClr val="tx1"/>
              </a:solidFill>
            </a:ln>
            <a:effectLst>
              <a:outerShdw blurRad="50800" dist="38100" dir="2700000" algn="tl" rotWithShape="0">
                <a:prstClr val="black">
                  <a:alpha val="40000"/>
                </a:prstClr>
              </a:outerShdw>
            </a:effectLst>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D1-EB4B-A7E0-8040B5066E2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8 Categories</c:v>
                </c:pt>
                <c:pt idx="1">
                  <c:v>Auto</c:v>
                </c:pt>
                <c:pt idx="2">
                  <c:v>Banking</c:v>
                </c:pt>
                <c:pt idx="3">
                  <c:v>Furniture</c:v>
                </c:pt>
                <c:pt idx="4">
                  <c:v>Legal</c:v>
                </c:pt>
                <c:pt idx="5">
                  <c:v>Medical services: 
Hospitals/Urgent Care</c:v>
                </c:pt>
                <c:pt idx="6">
                  <c:v>Medical services:
Dentist/Orthodontist,
Eye Doctor/Lasik</c:v>
                </c:pt>
                <c:pt idx="7">
                  <c:v>In-store retail</c:v>
                </c:pt>
                <c:pt idx="8">
                  <c:v>Online retail</c:v>
                </c:pt>
              </c:strCache>
            </c:strRef>
          </c:cat>
          <c:val>
            <c:numRef>
              <c:f>Sheet1!$E$2:$E$11</c:f>
            </c:numRef>
          </c:val>
          <c:extLst>
            <c:ext xmlns:c16="http://schemas.microsoft.com/office/drawing/2014/chart" uri="{C3380CC4-5D6E-409C-BE32-E72D297353CC}">
              <c16:uniqueId val="{00000006-C844-F742-9056-AEB693F1CD3F}"/>
            </c:ext>
          </c:extLst>
        </c:ser>
        <c:ser>
          <c:idx val="4"/>
          <c:order val="4"/>
          <c:tx>
            <c:strRef>
              <c:f>Sheet1!$F$1</c:f>
              <c:strCache>
                <c:ptCount val="1"/>
                <c:pt idx="0">
                  <c:v>Streaming TV shows online w/ads</c:v>
                </c:pt>
              </c:strCache>
            </c:strRef>
          </c:tx>
          <c:spPr>
            <a:solidFill>
              <a:srgbClr val="F5AD99"/>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8 Categories</c:v>
                </c:pt>
                <c:pt idx="1">
                  <c:v>Auto</c:v>
                </c:pt>
                <c:pt idx="2">
                  <c:v>Banking</c:v>
                </c:pt>
                <c:pt idx="3">
                  <c:v>Furniture</c:v>
                </c:pt>
                <c:pt idx="4">
                  <c:v>Legal</c:v>
                </c:pt>
                <c:pt idx="5">
                  <c:v>Medical services: 
Hospitals/Urgent Care</c:v>
                </c:pt>
                <c:pt idx="6">
                  <c:v>Medical services:
Dentist/Orthodontist,
Eye Doctor/Lasik</c:v>
                </c:pt>
                <c:pt idx="7">
                  <c:v>In-store retail</c:v>
                </c:pt>
                <c:pt idx="8">
                  <c:v>Online retail</c:v>
                </c:pt>
              </c:strCache>
            </c:strRef>
          </c:cat>
          <c:val>
            <c:numRef>
              <c:f>Sheet1!$F$2:$F$11</c:f>
            </c:numRef>
          </c:val>
          <c:extLst>
            <c:ext xmlns:c16="http://schemas.microsoft.com/office/drawing/2014/chart" uri="{C3380CC4-5D6E-409C-BE32-E72D297353CC}">
              <c16:uniqueId val="{0000000A-C844-F742-9056-AEB693F1CD3F}"/>
            </c:ext>
          </c:extLst>
        </c:ser>
        <c:ser>
          <c:idx val="5"/>
          <c:order val="5"/>
          <c:tx>
            <c:strRef>
              <c:f>Sheet1!$G$1</c:f>
              <c:strCache>
                <c:ptCount val="1"/>
                <c:pt idx="0">
                  <c:v>Ad in mail</c:v>
                </c:pt>
              </c:strCache>
            </c:strRef>
          </c:tx>
          <c:spPr>
            <a:solidFill>
              <a:srgbClr val="A46F04"/>
            </a:solidFill>
            <a:ln>
              <a:solidFill>
                <a:schemeClr val="tx1"/>
              </a:solidFill>
            </a:ln>
            <a:effectLst>
              <a:outerShdw blurRad="50800" dist="38100" dir="2700000" algn="tl" rotWithShape="0">
                <a:prstClr val="black">
                  <a:alpha val="40000"/>
                </a:prstClr>
              </a:outerShdw>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4-4380-704D-B752-3873965B1F64}"/>
                </c:ext>
              </c:extLst>
            </c:dLbl>
            <c:dLbl>
              <c:idx val="5"/>
              <c:delete val="1"/>
              <c:extLst>
                <c:ext xmlns:c15="http://schemas.microsoft.com/office/drawing/2012/chart" uri="{CE6537A1-D6FC-4f65-9D91-7224C49458BB}"/>
                <c:ext xmlns:c16="http://schemas.microsoft.com/office/drawing/2014/chart" uri="{C3380CC4-5D6E-409C-BE32-E72D297353CC}">
                  <c16:uniqueId val="{00000009-30D1-6141-BBC5-3011EE4B6DF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8 Categories</c:v>
                </c:pt>
                <c:pt idx="1">
                  <c:v>Auto</c:v>
                </c:pt>
                <c:pt idx="2">
                  <c:v>Banking</c:v>
                </c:pt>
                <c:pt idx="3">
                  <c:v>Furniture</c:v>
                </c:pt>
                <c:pt idx="4">
                  <c:v>Legal</c:v>
                </c:pt>
                <c:pt idx="5">
                  <c:v>Medical services: 
Hospitals/Urgent Care</c:v>
                </c:pt>
                <c:pt idx="6">
                  <c:v>Medical services:
Dentist/Orthodontist,
Eye Doctor/Lasik</c:v>
                </c:pt>
                <c:pt idx="7">
                  <c:v>In-store retail</c:v>
                </c:pt>
                <c:pt idx="8">
                  <c:v>Online retail</c:v>
                </c:pt>
              </c:strCache>
            </c:strRef>
          </c:cat>
          <c:val>
            <c:numRef>
              <c:f>Sheet1!$G$2:$G$11</c:f>
            </c:numRef>
          </c:val>
          <c:extLst>
            <c:ext xmlns:c16="http://schemas.microsoft.com/office/drawing/2014/chart" uri="{C3380CC4-5D6E-409C-BE32-E72D297353CC}">
              <c16:uniqueId val="{0000000D-C844-F742-9056-AEB693F1CD3F}"/>
            </c:ext>
          </c:extLst>
        </c:ser>
        <c:ser>
          <c:idx val="6"/>
          <c:order val="6"/>
          <c:tx>
            <c:strRef>
              <c:f>Sheet1!$H$1</c:f>
              <c:strCache>
                <c:ptCount val="1"/>
                <c:pt idx="0">
                  <c:v>Outdoor</c:v>
                </c:pt>
              </c:strCache>
            </c:strRef>
          </c:tx>
          <c:spPr>
            <a:solidFill>
              <a:srgbClr val="E3B905"/>
            </a:solidFill>
            <a:ln>
              <a:solidFill>
                <a:schemeClr val="tx1"/>
              </a:solidFill>
            </a:ln>
            <a:effectLst>
              <a:outerShdw blurRad="50800" dist="38100" dir="2700000" algn="tl" rotWithShape="0">
                <a:prstClr val="black">
                  <a:alpha val="40000"/>
                </a:prstClr>
              </a:outerShdw>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5E38-4928-94DD-09EC4423C34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8 Categories</c:v>
                </c:pt>
                <c:pt idx="1">
                  <c:v>Auto</c:v>
                </c:pt>
                <c:pt idx="2">
                  <c:v>Banking</c:v>
                </c:pt>
                <c:pt idx="3">
                  <c:v>Furniture</c:v>
                </c:pt>
                <c:pt idx="4">
                  <c:v>Legal</c:v>
                </c:pt>
                <c:pt idx="5">
                  <c:v>Medical services: 
Hospitals/Urgent Care</c:v>
                </c:pt>
                <c:pt idx="6">
                  <c:v>Medical services:
Dentist/Orthodontist,
Eye Doctor/Lasik</c:v>
                </c:pt>
                <c:pt idx="7">
                  <c:v>In-store retail</c:v>
                </c:pt>
                <c:pt idx="8">
                  <c:v>Online retail</c:v>
                </c:pt>
              </c:strCache>
            </c:strRef>
          </c:cat>
          <c:val>
            <c:numRef>
              <c:f>Sheet1!$H$2:$H$11</c:f>
            </c:numRef>
          </c:val>
          <c:extLst>
            <c:ext xmlns:c16="http://schemas.microsoft.com/office/drawing/2014/chart" uri="{C3380CC4-5D6E-409C-BE32-E72D297353CC}">
              <c16:uniqueId val="{0000000F-C844-F742-9056-AEB693F1CD3F}"/>
            </c:ext>
          </c:extLst>
        </c:ser>
        <c:ser>
          <c:idx val="7"/>
          <c:order val="7"/>
          <c:tx>
            <c:strRef>
              <c:f>Sheet1!$I$1</c:f>
              <c:strCache>
                <c:ptCount val="1"/>
                <c:pt idx="0">
                  <c:v>Newspaper (print only)</c:v>
                </c:pt>
              </c:strCache>
            </c:strRef>
          </c:tx>
          <c:spPr>
            <a:solidFill>
              <a:srgbClr val="FF6600"/>
            </a:solidFill>
            <a:ln>
              <a:solidFill>
                <a:schemeClr val="tx1"/>
              </a:solidFill>
            </a:ln>
            <a:effectLst>
              <a:outerShdw blurRad="50800" dist="38100" dir="2700000" algn="tl" rotWithShape="0">
                <a:prstClr val="black">
                  <a:alpha val="40000"/>
                </a:prstClr>
              </a:outerShdw>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B-30D1-6141-BBC5-3011EE4B6DF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8 Categories</c:v>
                </c:pt>
                <c:pt idx="1">
                  <c:v>Auto</c:v>
                </c:pt>
                <c:pt idx="2">
                  <c:v>Banking</c:v>
                </c:pt>
                <c:pt idx="3">
                  <c:v>Furniture</c:v>
                </c:pt>
                <c:pt idx="4">
                  <c:v>Legal</c:v>
                </c:pt>
                <c:pt idx="5">
                  <c:v>Medical services: 
Hospitals/Urgent Care</c:v>
                </c:pt>
                <c:pt idx="6">
                  <c:v>Medical services:
Dentist/Orthodontist,
Eye Doctor/Lasik</c:v>
                </c:pt>
                <c:pt idx="7">
                  <c:v>In-store retail</c:v>
                </c:pt>
                <c:pt idx="8">
                  <c:v>Online retail</c:v>
                </c:pt>
              </c:strCache>
            </c:strRef>
          </c:cat>
          <c:val>
            <c:numRef>
              <c:f>Sheet1!$I$2:$I$11</c:f>
            </c:numRef>
          </c:val>
          <c:extLst>
            <c:ext xmlns:c16="http://schemas.microsoft.com/office/drawing/2014/chart" uri="{C3380CC4-5D6E-409C-BE32-E72D297353CC}">
              <c16:uniqueId val="{00000012-C844-F742-9056-AEB693F1CD3F}"/>
            </c:ext>
          </c:extLst>
        </c:ser>
        <c:ser>
          <c:idx val="8"/>
          <c:order val="8"/>
          <c:tx>
            <c:strRef>
              <c:f>Sheet1!$J$1</c:f>
              <c:strCache>
                <c:ptCount val="1"/>
                <c:pt idx="0">
                  <c:v>Streaming video other than TV/movies</c:v>
                </c:pt>
              </c:strCache>
            </c:strRef>
          </c:tx>
          <c:spPr>
            <a:solidFill>
              <a:srgbClr val="67A1A1"/>
            </a:solidFill>
            <a:ln w="9525">
              <a:solidFill>
                <a:schemeClr val="tx1"/>
              </a:solid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844-F742-9056-AEB693F1CD3F}"/>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D1-6141-BBC5-3011EE4B6DF2}"/>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844-F742-9056-AEB693F1CD3F}"/>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E38-4928-94DD-09EC4423C340}"/>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E38-4928-94DD-09EC4423C340}"/>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E38-4928-94DD-09EC4423C340}"/>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19-6542-B0E5-88E1D569928A}"/>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380-704D-B752-3873965B1F6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8 Categories</c:v>
                </c:pt>
                <c:pt idx="1">
                  <c:v>Auto</c:v>
                </c:pt>
                <c:pt idx="2">
                  <c:v>Banking</c:v>
                </c:pt>
                <c:pt idx="3">
                  <c:v>Furniture</c:v>
                </c:pt>
                <c:pt idx="4">
                  <c:v>Legal</c:v>
                </c:pt>
                <c:pt idx="5">
                  <c:v>Medical services: 
Hospitals/Urgent Care</c:v>
                </c:pt>
                <c:pt idx="6">
                  <c:v>Medical services:
Dentist/Orthodontist,
Eye Doctor/Lasik</c:v>
                </c:pt>
                <c:pt idx="7">
                  <c:v>In-store retail</c:v>
                </c:pt>
                <c:pt idx="8">
                  <c:v>Online retail</c:v>
                </c:pt>
              </c:strCache>
            </c:strRef>
          </c:cat>
          <c:val>
            <c:numRef>
              <c:f>Sheet1!$J$2:$J$11</c:f>
            </c:numRef>
          </c:val>
          <c:extLst>
            <c:ext xmlns:c16="http://schemas.microsoft.com/office/drawing/2014/chart" uri="{C3380CC4-5D6E-409C-BE32-E72D297353CC}">
              <c16:uniqueId val="{00000019-C844-F742-9056-AEB693F1CD3F}"/>
            </c:ext>
          </c:extLst>
        </c:ser>
        <c:ser>
          <c:idx val="9"/>
          <c:order val="9"/>
          <c:tx>
            <c:strRef>
              <c:f>Sheet1!$K$1</c:f>
              <c:strCache>
                <c:ptCount val="1"/>
                <c:pt idx="0">
                  <c:v>Email</c:v>
                </c:pt>
              </c:strCache>
            </c:strRef>
          </c:tx>
          <c:spPr>
            <a:solidFill>
              <a:srgbClr val="84F158"/>
            </a:solidFill>
            <a:ln>
              <a:solidFill>
                <a:schemeClr val="tx1"/>
              </a:solidFill>
            </a:ln>
            <a:effectLst>
              <a:outerShdw blurRad="50800" dist="38100" dir="2700000" algn="tl" rotWithShape="0">
                <a:prstClr val="black">
                  <a:alpha val="40000"/>
                </a:prstClr>
              </a:outerShdw>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E6-47C4-AF57-AD5C41277EEC}"/>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80-704D-B752-3873965B1F64}"/>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E38-4928-94DD-09EC4423C340}"/>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E38-4928-94DD-09EC4423C340}"/>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96-484C-BF39-8309EBA0C55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8 Categories</c:v>
                </c:pt>
                <c:pt idx="1">
                  <c:v>Auto</c:v>
                </c:pt>
                <c:pt idx="2">
                  <c:v>Banking</c:v>
                </c:pt>
                <c:pt idx="3">
                  <c:v>Furniture</c:v>
                </c:pt>
                <c:pt idx="4">
                  <c:v>Legal</c:v>
                </c:pt>
                <c:pt idx="5">
                  <c:v>Medical services: 
Hospitals/Urgent Care</c:v>
                </c:pt>
                <c:pt idx="6">
                  <c:v>Medical services:
Dentist/Orthodontist,
Eye Doctor/Lasik</c:v>
                </c:pt>
                <c:pt idx="7">
                  <c:v>In-store retail</c:v>
                </c:pt>
                <c:pt idx="8">
                  <c:v>Online retail</c:v>
                </c:pt>
              </c:strCache>
            </c:strRef>
          </c:cat>
          <c:val>
            <c:numRef>
              <c:f>Sheet1!$K$2:$K$11</c:f>
            </c:numRef>
          </c:val>
          <c:extLst>
            <c:ext xmlns:c16="http://schemas.microsoft.com/office/drawing/2014/chart" uri="{C3380CC4-5D6E-409C-BE32-E72D297353CC}">
              <c16:uniqueId val="{00000001-30D1-6141-BBC5-3011EE4B6DF2}"/>
            </c:ext>
          </c:extLst>
        </c:ser>
        <c:ser>
          <c:idx val="10"/>
          <c:order val="10"/>
          <c:tx>
            <c:strRef>
              <c:f>Sheet1!$L$1</c:f>
              <c:strCache>
                <c:ptCount val="1"/>
                <c:pt idx="0">
                  <c:v>Magazine (print only)</c:v>
                </c:pt>
              </c:strCache>
            </c:strRef>
          </c:tx>
          <c:spPr>
            <a:solidFill>
              <a:srgbClr val="FFFF00"/>
            </a:solidFill>
            <a:ln>
              <a:solidFill>
                <a:schemeClr val="tx1"/>
              </a:solidFill>
            </a:ln>
            <a:effectLst>
              <a:outerShdw blurRad="50800" dist="38100" dir="2700000" algn="tl" rotWithShape="0">
                <a:prstClr val="black">
                  <a:alpha val="40000"/>
                </a:prstClr>
              </a:outerShdw>
            </a:effectLst>
          </c:spPr>
          <c:invertIfNegative val="0"/>
          <c:dLbls>
            <c:dLbl>
              <c:idx val="0"/>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ECE6-47C4-AF57-AD5C41277EEC}"/>
                </c:ext>
              </c:extLst>
            </c:dLbl>
            <c:dLbl>
              <c:idx val="3"/>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5E38-4928-94DD-09EC4423C34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eparator>, </c:separato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8 Categories</c:v>
                </c:pt>
                <c:pt idx="1">
                  <c:v>Auto</c:v>
                </c:pt>
                <c:pt idx="2">
                  <c:v>Banking</c:v>
                </c:pt>
                <c:pt idx="3">
                  <c:v>Furniture</c:v>
                </c:pt>
                <c:pt idx="4">
                  <c:v>Legal</c:v>
                </c:pt>
                <c:pt idx="5">
                  <c:v>Medical services: 
Hospitals/Urgent Care</c:v>
                </c:pt>
                <c:pt idx="6">
                  <c:v>Medical services:
Dentist/Orthodontist,
Eye Doctor/Lasik</c:v>
                </c:pt>
                <c:pt idx="7">
                  <c:v>In-store retail</c:v>
                </c:pt>
                <c:pt idx="8">
                  <c:v>Online retail</c:v>
                </c:pt>
              </c:strCache>
            </c:strRef>
          </c:cat>
          <c:val>
            <c:numRef>
              <c:f>Sheet1!$L$2:$L$11</c:f>
            </c:numRef>
          </c:val>
          <c:extLst>
            <c:ext xmlns:c16="http://schemas.microsoft.com/office/drawing/2014/chart" uri="{C3380CC4-5D6E-409C-BE32-E72D297353CC}">
              <c16:uniqueId val="{00000002-30D1-6141-BBC5-3011EE4B6DF2}"/>
            </c:ext>
          </c:extLst>
        </c:ser>
        <c:ser>
          <c:idx val="11"/>
          <c:order val="11"/>
          <c:tx>
            <c:strRef>
              <c:f>Sheet1!$M$1</c:f>
              <c:strCache>
                <c:ptCount val="1"/>
                <c:pt idx="0">
                  <c:v>Ad on a website</c:v>
                </c:pt>
              </c:strCache>
            </c:strRef>
          </c:tx>
          <c:spPr>
            <a:solidFill>
              <a:srgbClr val="663300"/>
            </a:solidFill>
            <a:ln>
              <a:solidFill>
                <a:schemeClr val="tx1"/>
              </a:solidFill>
            </a:ln>
            <a:effectLst>
              <a:outerShdw blurRad="50800" dist="38100" dir="2700000" algn="tl" rotWithShape="0">
                <a:prstClr val="black">
                  <a:alpha val="40000"/>
                </a:prstClr>
              </a:outerShdw>
            </a:effectLst>
          </c:spPr>
          <c:invertIfNegative val="0"/>
          <c:dLbls>
            <c:dLbl>
              <c:idx val="0"/>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ECE6-47C4-AF57-AD5C41277EEC}"/>
                </c:ext>
              </c:extLst>
            </c:dLbl>
            <c:dLbl>
              <c:idx val="2"/>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5E38-4928-94DD-09EC4423C340}"/>
                </c:ext>
              </c:extLst>
            </c:dLbl>
            <c:dLbl>
              <c:idx val="3"/>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5E38-4928-94DD-09EC4423C340}"/>
                </c:ext>
              </c:extLst>
            </c:dLbl>
            <c:dLbl>
              <c:idx val="7"/>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2096-484C-BF39-8309EBA0C558}"/>
                </c:ext>
              </c:extLst>
            </c:dLbl>
            <c:dLbl>
              <c:idx val="8"/>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4380-704D-B752-3873965B1F6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eparator>, </c:separato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8 Categories</c:v>
                </c:pt>
                <c:pt idx="1">
                  <c:v>Auto</c:v>
                </c:pt>
                <c:pt idx="2">
                  <c:v>Banking</c:v>
                </c:pt>
                <c:pt idx="3">
                  <c:v>Furniture</c:v>
                </c:pt>
                <c:pt idx="4">
                  <c:v>Legal</c:v>
                </c:pt>
                <c:pt idx="5">
                  <c:v>Medical services: 
Hospitals/Urgent Care</c:v>
                </c:pt>
                <c:pt idx="6">
                  <c:v>Medical services:
Dentist/Orthodontist,
Eye Doctor/Lasik</c:v>
                </c:pt>
                <c:pt idx="7">
                  <c:v>In-store retail</c:v>
                </c:pt>
                <c:pt idx="8">
                  <c:v>Online retail</c:v>
                </c:pt>
              </c:strCache>
            </c:strRef>
          </c:cat>
          <c:val>
            <c:numRef>
              <c:f>Sheet1!$M$2:$M$11</c:f>
            </c:numRef>
          </c:val>
          <c:extLst>
            <c:ext xmlns:c16="http://schemas.microsoft.com/office/drawing/2014/chart" uri="{C3380CC4-5D6E-409C-BE32-E72D297353CC}">
              <c16:uniqueId val="{00000003-30D1-6141-BBC5-3011EE4B6DF2}"/>
            </c:ext>
          </c:extLst>
        </c:ser>
        <c:ser>
          <c:idx val="12"/>
          <c:order val="12"/>
          <c:tx>
            <c:strRef>
              <c:f>Sheet1!$N$1</c:f>
              <c:strCache>
                <c:ptCount val="1"/>
                <c:pt idx="0">
                  <c:v>Movie theater</c:v>
                </c:pt>
              </c:strCache>
            </c:strRef>
          </c:tx>
          <c:spPr>
            <a:solidFill>
              <a:schemeClr val="accent1">
                <a:lumMod val="80000"/>
                <a:lumOff val="20000"/>
              </a:schemeClr>
            </a:solidFill>
            <a:ln>
              <a:solidFill>
                <a:schemeClr val="tx1"/>
              </a:solid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CE6-47C4-AF57-AD5C41277EEC}"/>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E38-4928-94DD-09EC4423C34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8 Categories</c:v>
                </c:pt>
                <c:pt idx="1">
                  <c:v>Auto</c:v>
                </c:pt>
                <c:pt idx="2">
                  <c:v>Banking</c:v>
                </c:pt>
                <c:pt idx="3">
                  <c:v>Furniture</c:v>
                </c:pt>
                <c:pt idx="4">
                  <c:v>Legal</c:v>
                </c:pt>
                <c:pt idx="5">
                  <c:v>Medical services: 
Hospitals/Urgent Care</c:v>
                </c:pt>
                <c:pt idx="6">
                  <c:v>Medical services:
Dentist/Orthodontist,
Eye Doctor/Lasik</c:v>
                </c:pt>
                <c:pt idx="7">
                  <c:v>In-store retail</c:v>
                </c:pt>
                <c:pt idx="8">
                  <c:v>Online retail</c:v>
                </c:pt>
              </c:strCache>
            </c:strRef>
          </c:cat>
          <c:val>
            <c:numRef>
              <c:f>Sheet1!$N$2:$N$11</c:f>
            </c:numRef>
          </c:val>
          <c:extLst>
            <c:ext xmlns:c16="http://schemas.microsoft.com/office/drawing/2014/chart" uri="{C3380CC4-5D6E-409C-BE32-E72D297353CC}">
              <c16:uniqueId val="{00000001-4380-704D-B752-3873965B1F64}"/>
            </c:ext>
          </c:extLst>
        </c:ser>
        <c:dLbls>
          <c:showLegendKey val="0"/>
          <c:showVal val="0"/>
          <c:showCatName val="0"/>
          <c:showSerName val="0"/>
          <c:showPercent val="0"/>
          <c:showBubbleSize val="0"/>
        </c:dLbls>
        <c:gapWidth val="85"/>
        <c:overlap val="100"/>
        <c:axId val="406968608"/>
        <c:axId val="406969000"/>
      </c:barChart>
      <c:catAx>
        <c:axId val="40696860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06969000"/>
        <c:crosses val="autoZero"/>
        <c:auto val="1"/>
        <c:lblAlgn val="ctr"/>
        <c:lblOffset val="0"/>
        <c:noMultiLvlLbl val="0"/>
      </c:catAx>
      <c:valAx>
        <c:axId val="406969000"/>
        <c:scaling>
          <c:orientation val="minMax"/>
          <c:min val="0"/>
        </c:scaling>
        <c:delete val="1"/>
        <c:axPos val="l"/>
        <c:numFmt formatCode="0%" sourceLinked="1"/>
        <c:majorTickMark val="out"/>
        <c:minorTickMark val="none"/>
        <c:tickLblPos val="nextTo"/>
        <c:crossAx val="406968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05901605127234"/>
          <c:y val="0.13735008145794189"/>
          <c:w val="0.52964386800964447"/>
          <c:h val="0.76848263360201874"/>
        </c:manualLayout>
      </c:layout>
      <c:pieChart>
        <c:varyColors val="1"/>
        <c:ser>
          <c:idx val="0"/>
          <c:order val="0"/>
          <c:tx>
            <c:strRef>
              <c:f>Sheet1!$B$1</c:f>
              <c:strCache>
                <c:ptCount val="1"/>
                <c:pt idx="0">
                  <c:v>Column1</c:v>
                </c:pt>
              </c:strCache>
            </c:strRef>
          </c:tx>
          <c:spPr>
            <a:effectLst>
              <a:outerShdw blurRad="127000" dist="88900" dir="2700000" algn="tl" rotWithShape="0">
                <a:prstClr val="black">
                  <a:alpha val="40000"/>
                </a:prstClr>
              </a:outerShdw>
            </a:effectLst>
          </c:spPr>
          <c:explosion val="1"/>
          <c:dPt>
            <c:idx val="0"/>
            <c:bubble3D val="0"/>
            <c:spPr>
              <a:solidFill>
                <a:srgbClr val="FF0000"/>
              </a:solidFill>
              <a:ln w="19050">
                <a:solidFill>
                  <a:schemeClr val="lt1"/>
                </a:solidFill>
              </a:ln>
              <a:effectLst>
                <a:outerShdw blurRad="127000" dist="88900" dir="2700000" algn="tl" rotWithShape="0">
                  <a:prstClr val="black">
                    <a:alpha val="40000"/>
                  </a:prstClr>
                </a:outerShdw>
              </a:effectLst>
            </c:spPr>
            <c:extLst>
              <c:ext xmlns:c16="http://schemas.microsoft.com/office/drawing/2014/chart" uri="{C3380CC4-5D6E-409C-BE32-E72D297353CC}">
                <c16:uniqueId val="{00000001-5709-724B-8229-C506CE63BFBA}"/>
              </c:ext>
            </c:extLst>
          </c:dPt>
          <c:dPt>
            <c:idx val="1"/>
            <c:bubble3D val="0"/>
            <c:spPr>
              <a:solidFill>
                <a:schemeClr val="accent2"/>
              </a:solidFill>
              <a:ln w="19050">
                <a:solidFill>
                  <a:schemeClr val="lt1"/>
                </a:solidFill>
              </a:ln>
              <a:effectLst>
                <a:outerShdw blurRad="127000" dist="88900" dir="2700000" algn="tl" rotWithShape="0">
                  <a:prstClr val="black">
                    <a:alpha val="40000"/>
                  </a:prstClr>
                </a:outerShdw>
              </a:effectLst>
            </c:spPr>
            <c:extLst>
              <c:ext xmlns:c16="http://schemas.microsoft.com/office/drawing/2014/chart" uri="{C3380CC4-5D6E-409C-BE32-E72D297353CC}">
                <c16:uniqueId val="{00000003-5709-724B-8229-C506CE63BFBA}"/>
              </c:ext>
            </c:extLst>
          </c:dPt>
          <c:dPt>
            <c:idx val="2"/>
            <c:bubble3D val="0"/>
            <c:spPr>
              <a:solidFill>
                <a:schemeClr val="accent1"/>
              </a:solidFill>
              <a:ln w="19050">
                <a:solidFill>
                  <a:schemeClr val="lt1"/>
                </a:solidFill>
              </a:ln>
              <a:effectLst>
                <a:outerShdw blurRad="127000" dist="88900" dir="2700000" algn="tl" rotWithShape="0">
                  <a:prstClr val="black">
                    <a:alpha val="40000"/>
                  </a:prstClr>
                </a:outerShdw>
              </a:effectLst>
            </c:spPr>
            <c:extLst>
              <c:ext xmlns:c16="http://schemas.microsoft.com/office/drawing/2014/chart" uri="{C3380CC4-5D6E-409C-BE32-E72D297353CC}">
                <c16:uniqueId val="{00000005-5709-724B-8229-C506CE63BFBA}"/>
              </c:ext>
            </c:extLst>
          </c:dPt>
          <c:dPt>
            <c:idx val="3"/>
            <c:bubble3D val="0"/>
            <c:explosion val="7"/>
            <c:spPr>
              <a:solidFill>
                <a:schemeClr val="accent4"/>
              </a:solidFill>
              <a:ln w="19050">
                <a:solidFill>
                  <a:schemeClr val="lt1"/>
                </a:solidFill>
              </a:ln>
              <a:effectLst>
                <a:outerShdw blurRad="127000" dist="88900" dir="2700000" algn="tl" rotWithShape="0">
                  <a:prstClr val="black">
                    <a:alpha val="40000"/>
                  </a:prstClr>
                </a:outerShdw>
              </a:effectLst>
            </c:spPr>
            <c:extLst>
              <c:ext xmlns:c16="http://schemas.microsoft.com/office/drawing/2014/chart" uri="{C3380CC4-5D6E-409C-BE32-E72D297353CC}">
                <c16:uniqueId val="{00000000-56AE-4C0B-B5CC-19DE6A40ACFF}"/>
              </c:ext>
            </c:extLst>
          </c:dPt>
          <c:dLbls>
            <c:dLbl>
              <c:idx val="0"/>
              <c:layout>
                <c:manualLayout>
                  <c:x val="0.12932318939457738"/>
                  <c:y val="-0.26087554763379811"/>
                </c:manualLayout>
              </c:layout>
              <c:tx>
                <c:rich>
                  <a:bodyPr/>
                  <a:lstStyle/>
                  <a:p>
                    <a:r>
                      <a:rPr lang="en-US" dirty="0"/>
                      <a:t>Most Important</a:t>
                    </a:r>
                    <a:br>
                      <a:rPr lang="en-US" dirty="0"/>
                    </a:br>
                    <a:fld id="{EBF62149-960D-4EB3-93E1-B6FF4D9EED07}" type="VALUE">
                      <a:rPr lang="en-US" smtClean="0"/>
                      <a:pPr/>
                      <a:t>[VALUE]</a:t>
                    </a:fld>
                    <a:endParaRPr lang="en-US" dirty="0"/>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09-724B-8229-C506CE63BFBA}"/>
                </c:ext>
              </c:extLst>
            </c:dLbl>
            <c:dLbl>
              <c:idx val="1"/>
              <c:layout>
                <c:manualLayout>
                  <c:x val="0.13583128111622281"/>
                  <c:y val="0.19805987969114214"/>
                </c:manualLayout>
              </c:layout>
              <c:tx>
                <c:rich>
                  <a:bodyPr/>
                  <a:lstStyle/>
                  <a:p>
                    <a:r>
                      <a:rPr lang="en-US"/>
                      <a:t>2</a:t>
                    </a:r>
                    <a:r>
                      <a:rPr lang="en-US" baseline="30000"/>
                      <a:t>nd</a:t>
                    </a:r>
                    <a:r>
                      <a:rPr lang="en-US" baseline="0"/>
                      <a:t> Most Important</a:t>
                    </a:r>
                    <a:endParaRPr lang="en-US"/>
                  </a:p>
                  <a:p>
                    <a:fld id="{30B29567-BB4E-4897-BA8C-B2FA17C6FB1F}" type="VALUE">
                      <a:rPr lang="en-US" smtClean="0"/>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709-724B-8229-C506CE63BFBA}"/>
                </c:ext>
              </c:extLst>
            </c:dLbl>
            <c:dLbl>
              <c:idx val="2"/>
              <c:layout>
                <c:manualLayout>
                  <c:x val="0.15484054261333854"/>
                  <c:y val="0"/>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r>
                      <a:rPr lang="en-US">
                        <a:solidFill>
                          <a:schemeClr val="tx1"/>
                        </a:solidFill>
                      </a:rPr>
                      <a:t>3</a:t>
                    </a:r>
                    <a:r>
                      <a:rPr lang="en-US" baseline="30000">
                        <a:solidFill>
                          <a:schemeClr val="tx1"/>
                        </a:solidFill>
                      </a:rPr>
                      <a:t>rd</a:t>
                    </a:r>
                    <a:r>
                      <a:rPr lang="en-US">
                        <a:solidFill>
                          <a:schemeClr val="tx1"/>
                        </a:solidFill>
                      </a:rPr>
                      <a:t> Most Important</a:t>
                    </a:r>
                  </a:p>
                  <a:p>
                    <a:pPr>
                      <a:defRPr sz="1400" b="1">
                        <a:solidFill>
                          <a:schemeClr val="tx1"/>
                        </a:solidFill>
                      </a:defRPr>
                    </a:pPr>
                    <a:fld id="{6073312F-DC74-4DD6-A739-9EF1FBEDAD82}" type="VALUE">
                      <a:rPr lang="en-US" smtClean="0">
                        <a:solidFill>
                          <a:schemeClr val="tx1"/>
                        </a:solidFill>
                      </a:rPr>
                      <a:pPr>
                        <a:defRPr sz="1400" b="1">
                          <a:solidFill>
                            <a:schemeClr val="tx1"/>
                          </a:solidFill>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5597219785461225"/>
                      <c:h val="0.21500725720330982"/>
                    </c:manualLayout>
                  </c15:layout>
                  <c15:dlblFieldTable/>
                  <c15:showDataLabelsRange val="0"/>
                </c:ext>
                <c:ext xmlns:c16="http://schemas.microsoft.com/office/drawing/2014/chart" uri="{C3380CC4-5D6E-409C-BE32-E72D297353CC}">
                  <c16:uniqueId val="{00000005-5709-724B-8229-C506CE63BFBA}"/>
                </c:ext>
              </c:extLst>
            </c:dLbl>
            <c:dLbl>
              <c:idx val="3"/>
              <c:layout>
                <c:manualLayout>
                  <c:x val="-0.17995130609434656"/>
                  <c:y val="-2.2185303386914003E-3"/>
                </c:manualLayout>
              </c:layout>
              <c:tx>
                <c:rich>
                  <a:bodyPr/>
                  <a:lstStyle/>
                  <a:p>
                    <a:r>
                      <a:rPr lang="en-US"/>
                      <a:t>Not Important</a:t>
                    </a:r>
                  </a:p>
                  <a:p>
                    <a:fld id="{D93FB419-C94D-4EED-88F4-E5FE1B2AEF4D}" type="VALUE">
                      <a:rPr lang="en-US" smtClean="0"/>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6AE-4C0B-B5CC-19DE6A40ACF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Most Important</c:v>
                </c:pt>
                <c:pt idx="1">
                  <c:v>2nd Most Important</c:v>
                </c:pt>
                <c:pt idx="2">
                  <c:v>3rd Most Important</c:v>
                </c:pt>
                <c:pt idx="3">
                  <c:v>Not Important </c:v>
                </c:pt>
              </c:strCache>
            </c:strRef>
          </c:cat>
          <c:val>
            <c:numRef>
              <c:f>Sheet1!$B$2:$B$5</c:f>
              <c:numCache>
                <c:formatCode>0.00%</c:formatCode>
                <c:ptCount val="4"/>
                <c:pt idx="0">
                  <c:v>0.39</c:v>
                </c:pt>
                <c:pt idx="1">
                  <c:v>0.17499999999999999</c:v>
                </c:pt>
                <c:pt idx="2">
                  <c:v>6.5000000000000002E-2</c:v>
                </c:pt>
                <c:pt idx="3">
                  <c:v>0.37</c:v>
                </c:pt>
              </c:numCache>
            </c:numRef>
          </c:val>
          <c:extLst>
            <c:ext xmlns:c16="http://schemas.microsoft.com/office/drawing/2014/chart" uri="{C3380CC4-5D6E-409C-BE32-E72D297353CC}">
              <c16:uniqueId val="{00000006-5709-724B-8229-C506CE63BFBA}"/>
            </c:ext>
          </c:extLst>
        </c:ser>
        <c:dLbls>
          <c:dLblPos val="bestFit"/>
          <c:showLegendKey val="0"/>
          <c:showVal val="1"/>
          <c:showCatName val="0"/>
          <c:showSerName val="0"/>
          <c:showPercent val="0"/>
          <c:showBubbleSize val="0"/>
          <c:showLeaderLines val="1"/>
        </c:dLbls>
        <c:firstSliceAng val="156"/>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05901605127234"/>
          <c:y val="0.13735008145794189"/>
          <c:w val="0.52964386800964447"/>
          <c:h val="0.76848263360201874"/>
        </c:manualLayout>
      </c:layout>
      <c:pieChart>
        <c:varyColors val="1"/>
        <c:ser>
          <c:idx val="0"/>
          <c:order val="0"/>
          <c:tx>
            <c:strRef>
              <c:f>Sheet1!$B$1</c:f>
              <c:strCache>
                <c:ptCount val="1"/>
                <c:pt idx="0">
                  <c:v>Column1</c:v>
                </c:pt>
              </c:strCache>
            </c:strRef>
          </c:tx>
          <c:spPr>
            <a:effectLst>
              <a:outerShdw blurRad="127000" dist="88900" dir="2700000" algn="tl" rotWithShape="0">
                <a:prstClr val="black">
                  <a:alpha val="40000"/>
                </a:prstClr>
              </a:outerShdw>
            </a:effectLst>
          </c:spPr>
          <c:explosion val="1"/>
          <c:dPt>
            <c:idx val="0"/>
            <c:bubble3D val="0"/>
            <c:spPr>
              <a:solidFill>
                <a:srgbClr val="FF0000"/>
              </a:solidFill>
              <a:ln w="19050">
                <a:solidFill>
                  <a:schemeClr val="lt1"/>
                </a:solidFill>
              </a:ln>
              <a:effectLst>
                <a:outerShdw blurRad="127000" dist="88900" dir="2700000" algn="tl" rotWithShape="0">
                  <a:prstClr val="black">
                    <a:alpha val="40000"/>
                  </a:prstClr>
                </a:outerShdw>
              </a:effectLst>
            </c:spPr>
            <c:extLst>
              <c:ext xmlns:c16="http://schemas.microsoft.com/office/drawing/2014/chart" uri="{C3380CC4-5D6E-409C-BE32-E72D297353CC}">
                <c16:uniqueId val="{00000001-76C5-4D01-B7DD-CF696596BECC}"/>
              </c:ext>
            </c:extLst>
          </c:dPt>
          <c:dPt>
            <c:idx val="1"/>
            <c:bubble3D val="0"/>
            <c:spPr>
              <a:solidFill>
                <a:schemeClr val="accent2"/>
              </a:solidFill>
              <a:ln w="19050">
                <a:solidFill>
                  <a:schemeClr val="lt1"/>
                </a:solidFill>
              </a:ln>
              <a:effectLst>
                <a:outerShdw blurRad="127000" dist="88900" dir="2700000" algn="tl" rotWithShape="0">
                  <a:prstClr val="black">
                    <a:alpha val="40000"/>
                  </a:prstClr>
                </a:outerShdw>
              </a:effectLst>
            </c:spPr>
            <c:extLst>
              <c:ext xmlns:c16="http://schemas.microsoft.com/office/drawing/2014/chart" uri="{C3380CC4-5D6E-409C-BE32-E72D297353CC}">
                <c16:uniqueId val="{00000003-76C5-4D01-B7DD-CF696596BECC}"/>
              </c:ext>
            </c:extLst>
          </c:dPt>
          <c:dPt>
            <c:idx val="2"/>
            <c:bubble3D val="0"/>
            <c:spPr>
              <a:solidFill>
                <a:schemeClr val="accent1"/>
              </a:solidFill>
              <a:ln w="19050">
                <a:solidFill>
                  <a:schemeClr val="lt1"/>
                </a:solidFill>
              </a:ln>
              <a:effectLst>
                <a:outerShdw blurRad="127000" dist="88900" dir="2700000" algn="tl" rotWithShape="0">
                  <a:prstClr val="black">
                    <a:alpha val="40000"/>
                  </a:prstClr>
                </a:outerShdw>
              </a:effectLst>
            </c:spPr>
            <c:extLst>
              <c:ext xmlns:c16="http://schemas.microsoft.com/office/drawing/2014/chart" uri="{C3380CC4-5D6E-409C-BE32-E72D297353CC}">
                <c16:uniqueId val="{00000005-76C5-4D01-B7DD-CF696596BECC}"/>
              </c:ext>
            </c:extLst>
          </c:dPt>
          <c:dPt>
            <c:idx val="3"/>
            <c:bubble3D val="0"/>
            <c:explosion val="14"/>
            <c:spPr>
              <a:solidFill>
                <a:schemeClr val="accent4"/>
              </a:solidFill>
              <a:ln w="19050">
                <a:solidFill>
                  <a:schemeClr val="lt1"/>
                </a:solidFill>
              </a:ln>
              <a:effectLst>
                <a:outerShdw blurRad="127000" dist="88900" dir="2700000" algn="tl" rotWithShape="0">
                  <a:prstClr val="black">
                    <a:alpha val="40000"/>
                  </a:prstClr>
                </a:outerShdw>
              </a:effectLst>
            </c:spPr>
            <c:extLst>
              <c:ext xmlns:c16="http://schemas.microsoft.com/office/drawing/2014/chart" uri="{C3380CC4-5D6E-409C-BE32-E72D297353CC}">
                <c16:uniqueId val="{00000007-76C5-4D01-B7DD-CF696596BECC}"/>
              </c:ext>
            </c:extLst>
          </c:dPt>
          <c:dLbls>
            <c:dLbl>
              <c:idx val="0"/>
              <c:layout>
                <c:manualLayout>
                  <c:x val="-3.2197376547091525E-2"/>
                  <c:y val="0.15482177292468127"/>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r>
                      <a:rPr lang="en-US" b="1">
                        <a:solidFill>
                          <a:schemeClr val="tx1"/>
                        </a:solidFill>
                      </a:rPr>
                      <a:t>Most Important</a:t>
                    </a:r>
                  </a:p>
                  <a:p>
                    <a:pPr>
                      <a:defRPr sz="1400" b="1">
                        <a:solidFill>
                          <a:schemeClr val="tx1"/>
                        </a:solidFill>
                      </a:defRPr>
                    </a:pPr>
                    <a:fld id="{A396D03C-96D4-43DE-95A4-004D84EB5163}" type="VALUE">
                      <a:rPr lang="en-US" b="1" smtClean="0">
                        <a:solidFill>
                          <a:schemeClr val="tx1"/>
                        </a:solidFill>
                      </a:rPr>
                      <a:pPr>
                        <a:defRPr sz="1400" b="1">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6C5-4D01-B7DD-CF696596BECC}"/>
                </c:ext>
              </c:extLst>
            </c:dLbl>
            <c:dLbl>
              <c:idx val="1"/>
              <c:layout>
                <c:manualLayout>
                  <c:x val="-7.0486256329481259E-2"/>
                  <c:y val="-2.6103943824735423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r>
                      <a:rPr lang="en-US" dirty="0">
                        <a:solidFill>
                          <a:schemeClr val="tx1"/>
                        </a:solidFill>
                      </a:rPr>
                      <a:t>2</a:t>
                    </a:r>
                    <a:r>
                      <a:rPr lang="en-US" baseline="30000" dirty="0">
                        <a:solidFill>
                          <a:schemeClr val="tx1"/>
                        </a:solidFill>
                      </a:rPr>
                      <a:t>nd</a:t>
                    </a:r>
                    <a:r>
                      <a:rPr lang="en-US" dirty="0">
                        <a:solidFill>
                          <a:schemeClr val="tx1"/>
                        </a:solidFill>
                      </a:rPr>
                      <a:t> Most Important</a:t>
                    </a:r>
                  </a:p>
                  <a:p>
                    <a:pPr>
                      <a:defRPr sz="1400" b="1">
                        <a:solidFill>
                          <a:schemeClr val="tx1"/>
                        </a:solidFill>
                      </a:defRPr>
                    </a:pPr>
                    <a:fld id="{CA0406AB-9E31-4735-B43F-3B82EC1198FD}" type="VALUE">
                      <a:rPr lang="en-US" smtClean="0">
                        <a:solidFill>
                          <a:schemeClr val="tx1"/>
                        </a:solidFill>
                      </a:rPr>
                      <a:pPr>
                        <a:defRPr sz="1400" b="1">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6C5-4D01-B7DD-CF696596BECC}"/>
                </c:ext>
              </c:extLst>
            </c:dLbl>
            <c:dLbl>
              <c:idx val="2"/>
              <c:layout>
                <c:manualLayout>
                  <c:x val="-3.5063580323775102E-3"/>
                  <c:y val="-0.13864284517732034"/>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r>
                      <a:rPr lang="en-US" dirty="0">
                        <a:solidFill>
                          <a:schemeClr val="tx1"/>
                        </a:solidFill>
                      </a:rPr>
                      <a:t>3</a:t>
                    </a:r>
                    <a:r>
                      <a:rPr lang="en-US" baseline="30000" dirty="0">
                        <a:solidFill>
                          <a:schemeClr val="tx1"/>
                        </a:solidFill>
                      </a:rPr>
                      <a:t>rd</a:t>
                    </a:r>
                    <a:r>
                      <a:rPr lang="en-US" baseline="0" dirty="0">
                        <a:solidFill>
                          <a:schemeClr val="tx1"/>
                        </a:solidFill>
                      </a:rPr>
                      <a:t> Most Important</a:t>
                    </a:r>
                    <a:endParaRPr lang="en-US" dirty="0">
                      <a:solidFill>
                        <a:schemeClr val="tx1"/>
                      </a:solidFill>
                    </a:endParaRPr>
                  </a:p>
                  <a:p>
                    <a:pPr>
                      <a:defRPr sz="1400" b="1">
                        <a:solidFill>
                          <a:schemeClr val="tx1"/>
                        </a:solidFill>
                      </a:defRPr>
                    </a:pPr>
                    <a:fld id="{07368077-44A9-47D3-8A04-C360357CD216}" type="VALUE">
                      <a:rPr lang="en-US" smtClean="0">
                        <a:solidFill>
                          <a:schemeClr val="tx1"/>
                        </a:solidFill>
                      </a:rPr>
                      <a:pPr>
                        <a:defRPr sz="1400" b="1">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6C5-4D01-B7DD-CF696596BECC}"/>
                </c:ext>
              </c:extLst>
            </c:dLbl>
            <c:dLbl>
              <c:idx val="3"/>
              <c:tx>
                <c:rich>
                  <a:bodyPr/>
                  <a:lstStyle/>
                  <a:p>
                    <a:r>
                      <a:rPr lang="en-US"/>
                      <a:t>Not Important</a:t>
                    </a:r>
                  </a:p>
                  <a:p>
                    <a:fld id="{47C20365-F96B-40A4-874E-7F1B01F90F44}" type="VALUE">
                      <a:rPr lang="en-US" smtClean="0"/>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6C5-4D01-B7DD-CF696596BEC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Most Important</c:v>
                </c:pt>
                <c:pt idx="1">
                  <c:v>2nd Most Important</c:v>
                </c:pt>
                <c:pt idx="2">
                  <c:v>3rd Most Important</c:v>
                </c:pt>
                <c:pt idx="3">
                  <c:v>Not Important </c:v>
                </c:pt>
              </c:strCache>
            </c:strRef>
          </c:cat>
          <c:val>
            <c:numRef>
              <c:f>Sheet1!$B$2:$B$5</c:f>
              <c:numCache>
                <c:formatCode>0%</c:formatCode>
                <c:ptCount val="4"/>
                <c:pt idx="0">
                  <c:v>0.06</c:v>
                </c:pt>
                <c:pt idx="1">
                  <c:v>2.5000000000000001E-2</c:v>
                </c:pt>
                <c:pt idx="2">
                  <c:v>3.7999999999999999E-2</c:v>
                </c:pt>
                <c:pt idx="3">
                  <c:v>0.877</c:v>
                </c:pt>
              </c:numCache>
            </c:numRef>
          </c:val>
          <c:extLst>
            <c:ext xmlns:c16="http://schemas.microsoft.com/office/drawing/2014/chart" uri="{C3380CC4-5D6E-409C-BE32-E72D297353CC}">
              <c16:uniqueId val="{00000008-76C5-4D01-B7DD-CF696596BECC}"/>
            </c:ext>
          </c:extLst>
        </c:ser>
        <c:dLbls>
          <c:dLblPos val="bestFit"/>
          <c:showLegendKey val="0"/>
          <c:showVal val="1"/>
          <c:showCatName val="0"/>
          <c:showSerName val="0"/>
          <c:showPercent val="0"/>
          <c:showBubbleSize val="0"/>
          <c:showLeaderLines val="1"/>
        </c:dLbls>
        <c:firstSliceAng val="25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7.8227232435704244E-2"/>
          <c:y val="0.14785799675451675"/>
          <c:w val="0.48368826225608613"/>
          <c:h val="0.81369532057037486"/>
        </c:manualLayout>
      </c:layout>
      <c:pieChart>
        <c:varyColors val="1"/>
        <c:ser>
          <c:idx val="0"/>
          <c:order val="0"/>
          <c:tx>
            <c:strRef>
              <c:f>Sheet1!$B$1</c:f>
              <c:strCache>
                <c:ptCount val="1"/>
                <c:pt idx="0">
                  <c:v>Sales</c:v>
                </c:pt>
              </c:strCache>
            </c:strRef>
          </c:tx>
          <c:spPr>
            <a:solidFill>
              <a:srgbClr val="00CC00"/>
            </a:solidFill>
            <a:ln>
              <a:solidFill>
                <a:sysClr val="windowText" lastClr="000000"/>
              </a:solidFill>
            </a:ln>
            <a:scene3d>
              <a:camera prst="orthographicFront"/>
              <a:lightRig rig="threePt" dir="t"/>
            </a:scene3d>
            <a:sp3d/>
          </c:spPr>
          <c:dPt>
            <c:idx val="0"/>
            <c:bubble3D val="0"/>
            <c:spPr>
              <a:solidFill>
                <a:srgbClr val="0000FF"/>
              </a:solidFill>
              <a:ln>
                <a:solidFill>
                  <a:sysClr val="windowText" lastClr="000000"/>
                </a:solidFill>
              </a:ln>
              <a:scene3d>
                <a:camera prst="orthographicFront"/>
                <a:lightRig rig="threePt" dir="t"/>
              </a:scene3d>
              <a:sp3d/>
            </c:spPr>
            <c:extLst>
              <c:ext xmlns:c16="http://schemas.microsoft.com/office/drawing/2014/chart" uri="{C3380CC4-5D6E-409C-BE32-E72D297353CC}">
                <c16:uniqueId val="{00000001-3680-4781-8BBB-E44D3F0658B2}"/>
              </c:ext>
            </c:extLst>
          </c:dPt>
          <c:dPt>
            <c:idx val="1"/>
            <c:bubble3D val="0"/>
            <c:spPr>
              <a:solidFill>
                <a:srgbClr val="FFFF00"/>
              </a:solidFill>
              <a:ln>
                <a:solidFill>
                  <a:sysClr val="windowText" lastClr="000000"/>
                </a:solidFill>
              </a:ln>
              <a:scene3d>
                <a:camera prst="orthographicFront"/>
                <a:lightRig rig="threePt" dir="t"/>
              </a:scene3d>
              <a:sp3d/>
            </c:spPr>
            <c:extLst>
              <c:ext xmlns:c16="http://schemas.microsoft.com/office/drawing/2014/chart" uri="{C3380CC4-5D6E-409C-BE32-E72D297353CC}">
                <c16:uniqueId val="{0000000A-3680-4781-8BBB-E44D3F0658B2}"/>
              </c:ext>
            </c:extLst>
          </c:dPt>
          <c:dPt>
            <c:idx val="2"/>
            <c:bubble3D val="0"/>
            <c:spPr>
              <a:solidFill>
                <a:srgbClr val="1B6809"/>
              </a:solidFill>
              <a:ln>
                <a:solidFill>
                  <a:sysClr val="windowText" lastClr="000000"/>
                </a:solidFill>
              </a:ln>
              <a:scene3d>
                <a:camera prst="orthographicFront"/>
                <a:lightRig rig="threePt" dir="t"/>
              </a:scene3d>
              <a:sp3d/>
            </c:spPr>
            <c:extLst>
              <c:ext xmlns:c16="http://schemas.microsoft.com/office/drawing/2014/chart" uri="{C3380CC4-5D6E-409C-BE32-E72D297353CC}">
                <c16:uniqueId val="{00000003-3680-4781-8BBB-E44D3F0658B2}"/>
              </c:ext>
            </c:extLst>
          </c:dPt>
          <c:dPt>
            <c:idx val="3"/>
            <c:bubble3D val="0"/>
            <c:spPr>
              <a:solidFill>
                <a:srgbClr val="FF6600"/>
              </a:solidFill>
              <a:ln>
                <a:solidFill>
                  <a:sysClr val="windowText" lastClr="000000"/>
                </a:solidFill>
              </a:ln>
              <a:scene3d>
                <a:camera prst="orthographicFront"/>
                <a:lightRig rig="threePt" dir="t"/>
              </a:scene3d>
              <a:sp3d/>
            </c:spPr>
            <c:extLst>
              <c:ext xmlns:c16="http://schemas.microsoft.com/office/drawing/2014/chart" uri="{C3380CC4-5D6E-409C-BE32-E72D297353CC}">
                <c16:uniqueId val="{00000005-3680-4781-8BBB-E44D3F0658B2}"/>
              </c:ext>
            </c:extLst>
          </c:dPt>
          <c:dPt>
            <c:idx val="4"/>
            <c:bubble3D val="0"/>
            <c:extLst>
              <c:ext xmlns:c16="http://schemas.microsoft.com/office/drawing/2014/chart" uri="{C3380CC4-5D6E-409C-BE32-E72D297353CC}">
                <c16:uniqueId val="{00000007-3680-4781-8BBB-E44D3F0658B2}"/>
              </c:ext>
            </c:extLst>
          </c:dPt>
          <c:dPt>
            <c:idx val="5"/>
            <c:bubble3D val="0"/>
            <c:spPr>
              <a:solidFill>
                <a:srgbClr val="7030A0"/>
              </a:solidFill>
              <a:ln>
                <a:solidFill>
                  <a:sysClr val="windowText" lastClr="000000"/>
                </a:solidFill>
              </a:ln>
              <a:scene3d>
                <a:camera prst="orthographicFront"/>
                <a:lightRig rig="threePt" dir="t"/>
              </a:scene3d>
              <a:sp3d/>
            </c:spPr>
            <c:extLst>
              <c:ext xmlns:c16="http://schemas.microsoft.com/office/drawing/2014/chart" uri="{C3380CC4-5D6E-409C-BE32-E72D297353CC}">
                <c16:uniqueId val="{0000000B-3680-4781-8BBB-E44D3F0658B2}"/>
              </c:ext>
            </c:extLst>
          </c:dPt>
          <c:dPt>
            <c:idx val="6"/>
            <c:bubble3D val="0"/>
            <c:spPr>
              <a:solidFill>
                <a:srgbClr val="FF0000"/>
              </a:solidFill>
              <a:ln>
                <a:solidFill>
                  <a:sysClr val="windowText" lastClr="000000"/>
                </a:solidFill>
              </a:ln>
              <a:scene3d>
                <a:camera prst="orthographicFront"/>
                <a:lightRig rig="threePt" dir="t"/>
              </a:scene3d>
              <a:sp3d/>
            </c:spPr>
            <c:extLst>
              <c:ext xmlns:c16="http://schemas.microsoft.com/office/drawing/2014/chart" uri="{C3380CC4-5D6E-409C-BE32-E72D297353CC}">
                <c16:uniqueId val="{0000000B-BCC9-4C05-ACE7-37355A71133F}"/>
              </c:ext>
            </c:extLst>
          </c:dPt>
          <c:dPt>
            <c:idx val="7"/>
            <c:bubble3D val="0"/>
            <c:spPr>
              <a:solidFill>
                <a:srgbClr val="FF0000">
                  <a:lumMod val="40000"/>
                  <a:lumOff val="60000"/>
                </a:srgbClr>
              </a:solidFill>
              <a:ln>
                <a:solidFill>
                  <a:sysClr val="windowText" lastClr="000000"/>
                </a:solidFill>
              </a:ln>
              <a:scene3d>
                <a:camera prst="orthographicFront"/>
                <a:lightRig rig="threePt" dir="t"/>
              </a:scene3d>
              <a:sp3d/>
            </c:spPr>
            <c:extLst>
              <c:ext xmlns:c16="http://schemas.microsoft.com/office/drawing/2014/chart" uri="{C3380CC4-5D6E-409C-BE32-E72D297353CC}">
                <c16:uniqueId val="{0000000C-BCC9-4C05-ACE7-37355A71133F}"/>
              </c:ext>
            </c:extLst>
          </c:dPt>
          <c:dLbls>
            <c:dLbl>
              <c:idx val="0"/>
              <c:layout>
                <c:manualLayout>
                  <c:x val="0.15721593129084174"/>
                  <c:y val="3.086167633033134E-2"/>
                </c:manualLayout>
              </c:layout>
              <c:spPr>
                <a:noFill/>
                <a:ln>
                  <a:noFill/>
                </a:ln>
                <a:effectLst/>
              </c:spPr>
              <c:txPr>
                <a:bodyPr wrap="square" lIns="38100" tIns="19050" rIns="38100" bIns="19050" anchor="ctr">
                  <a:spAutoFit/>
                </a:bodyPr>
                <a:lstStyle/>
                <a:p>
                  <a:pPr>
                    <a:defRPr sz="2000" b="1">
                      <a:solidFill>
                        <a:srgbClr val="FFFFFF"/>
                      </a:solidFill>
                      <a:effectLst>
                        <a:outerShdw blurRad="38100" dist="38100" dir="2700000" algn="tl">
                          <a:srgbClr val="000000">
                            <a:alpha val="43137"/>
                          </a:srgbClr>
                        </a:outerShdw>
                      </a:effectLst>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680-4781-8BBB-E44D3F0658B2}"/>
                </c:ext>
              </c:extLst>
            </c:dLbl>
            <c:dLbl>
              <c:idx val="1"/>
              <c:layout>
                <c:manualLayout>
                  <c:x val="-2.4871985154594125E-2"/>
                  <c:y val="-1.998701372028682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3680-4781-8BBB-E44D3F0658B2}"/>
                </c:ext>
              </c:extLst>
            </c:dLbl>
            <c:dLbl>
              <c:idx val="2"/>
              <c:layout>
                <c:manualLayout>
                  <c:x val="8.9508826385817711E-2"/>
                  <c:y val="-5.173564451470837E-2"/>
                </c:manualLayout>
              </c:layout>
              <c:tx>
                <c:rich>
                  <a:bodyPr wrap="square" lIns="38100" tIns="19050" rIns="38100" bIns="19050" anchor="ctr">
                    <a:spAutoFit/>
                  </a:bodyPr>
                  <a:lstStyle/>
                  <a:p>
                    <a:pPr>
                      <a:defRPr sz="1200" b="1">
                        <a:solidFill>
                          <a:schemeClr val="tx1"/>
                        </a:solidFill>
                      </a:defRPr>
                    </a:pPr>
                    <a:fld id="{079AA61A-4B29-4A61-A423-5E76BA65F840}" type="CATEGORYNAME">
                      <a:rPr lang="en-US" sz="1200">
                        <a:solidFill>
                          <a:schemeClr val="tx1"/>
                        </a:solidFill>
                      </a:rPr>
                      <a:pPr>
                        <a:defRPr sz="1200" b="1">
                          <a:solidFill>
                            <a:schemeClr val="tx1"/>
                          </a:solidFill>
                        </a:defRPr>
                      </a:pPr>
                      <a:t>[CATEGORY NAME]</a:t>
                    </a:fld>
                    <a:r>
                      <a:rPr lang="en-US" sz="1200" baseline="0" dirty="0">
                        <a:solidFill>
                          <a:schemeClr val="tx1"/>
                        </a:solidFill>
                      </a:rPr>
                      <a:t>
</a:t>
                    </a:r>
                    <a:fld id="{C70DAD81-43E7-42A6-9D2D-05FBE1280668}" type="VALUE">
                      <a:rPr lang="en-US" sz="1200" baseline="0">
                        <a:solidFill>
                          <a:schemeClr val="tx1"/>
                        </a:solidFill>
                      </a:rPr>
                      <a:pPr>
                        <a:defRPr sz="1200" b="1">
                          <a:solidFill>
                            <a:schemeClr val="tx1"/>
                          </a:solidFill>
                        </a:defRPr>
                      </a:pPr>
                      <a:t>[VALUE]</a:t>
                    </a:fld>
                    <a:endParaRPr lang="en-US" sz="1200" baseline="0" dirty="0">
                      <a:solidFill>
                        <a:schemeClr val="tx1"/>
                      </a:solidFill>
                    </a:endParaRPr>
                  </a:p>
                </c:rich>
              </c:tx>
              <c:spPr>
                <a:noFill/>
                <a:ln>
                  <a:noFill/>
                </a:ln>
                <a:effectLst/>
              </c:spPr>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3680-4781-8BBB-E44D3F0658B2}"/>
                </c:ext>
              </c:extLst>
            </c:dLbl>
            <c:dLbl>
              <c:idx val="3"/>
              <c:layout>
                <c:manualLayout>
                  <c:x val="5.8021998622918951E-2"/>
                  <c:y val="-4.6911900325598027E-2"/>
                </c:manualLayout>
              </c:layout>
              <c:spPr>
                <a:noFill/>
                <a:ln>
                  <a:noFill/>
                </a:ln>
                <a:effectLst/>
              </c:spPr>
              <c:txPr>
                <a:bodyPr wrap="square" lIns="38100" tIns="19050" rIns="38100" bIns="19050" anchor="ctr">
                  <a:spAutoFit/>
                </a:bodyPr>
                <a:lstStyle/>
                <a:p>
                  <a:pPr>
                    <a:defRPr sz="1200" b="1">
                      <a:solidFill>
                        <a:schemeClr val="tx1"/>
                      </a:solidFill>
                      <a:effectLst/>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3680-4781-8BBB-E44D3F0658B2}"/>
                </c:ext>
              </c:extLst>
            </c:dLbl>
            <c:dLbl>
              <c:idx val="4"/>
              <c:layout>
                <c:manualLayout>
                  <c:x val="5.0385060305375096E-2"/>
                  <c:y val="-3.313542587935172E-2"/>
                </c:manualLayout>
              </c:layout>
              <c:spPr>
                <a:noFill/>
                <a:ln>
                  <a:noFill/>
                </a:ln>
                <a:effectLst/>
              </c:spPr>
              <c:txPr>
                <a:bodyPr wrap="square" lIns="38100" tIns="19050" rIns="38100" bIns="19050" anchor="ctr">
                  <a:noAutofit/>
                </a:bodyPr>
                <a:lstStyle/>
                <a:p>
                  <a:pPr>
                    <a:defRPr sz="1200" b="1"/>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879151283902607"/>
                      <c:h val="0.12474601471778367"/>
                    </c:manualLayout>
                  </c15:layout>
                </c:ext>
                <c:ext xmlns:c16="http://schemas.microsoft.com/office/drawing/2014/chart" uri="{C3380CC4-5D6E-409C-BE32-E72D297353CC}">
                  <c16:uniqueId val="{00000007-3680-4781-8BBB-E44D3F0658B2}"/>
                </c:ext>
              </c:extLst>
            </c:dLbl>
            <c:dLbl>
              <c:idx val="5"/>
              <c:layout>
                <c:manualLayout>
                  <c:x val="0.15703977497054239"/>
                  <c:y val="-7.530275206298688E-2"/>
                </c:manualLayout>
              </c:layout>
              <c:spPr>
                <a:noFill/>
                <a:ln>
                  <a:noFill/>
                </a:ln>
                <a:effectLst/>
              </c:spPr>
              <c:txPr>
                <a:bodyPr wrap="square" lIns="38100" tIns="19050" rIns="38100" bIns="19050" anchor="ctr">
                  <a:noAutofit/>
                </a:bodyPr>
                <a:lstStyle/>
                <a:p>
                  <a:pPr>
                    <a:defRPr sz="1200" b="1">
                      <a:solidFill>
                        <a:schemeClr val="bg1"/>
                      </a:solidFill>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367206918068224"/>
                      <c:h val="0.12235578642275045"/>
                    </c:manualLayout>
                  </c15:layout>
                </c:ext>
                <c:ext xmlns:c16="http://schemas.microsoft.com/office/drawing/2014/chart" uri="{C3380CC4-5D6E-409C-BE32-E72D297353CC}">
                  <c16:uniqueId val="{0000000B-3680-4781-8BBB-E44D3F0658B2}"/>
                </c:ext>
              </c:extLst>
            </c:dLbl>
            <c:dLbl>
              <c:idx val="6"/>
              <c:layout>
                <c:manualLayout>
                  <c:x val="0.16660018131128237"/>
                  <c:y val="-6.605118731381540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BCC9-4C05-ACE7-37355A71133F}"/>
                </c:ext>
              </c:extLst>
            </c:dLbl>
            <c:dLbl>
              <c:idx val="7"/>
              <c:layout>
                <c:manualLayout>
                  <c:x val="4.8202650777093382E-2"/>
                  <c:y val="-7.659455703447361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C-BCC9-4C05-ACE7-37355A71133F}"/>
                </c:ext>
              </c:extLst>
            </c:dLbl>
            <c:spPr>
              <a:noFill/>
              <a:ln>
                <a:noFill/>
              </a:ln>
              <a:effectLst/>
            </c:spPr>
            <c:txPr>
              <a:bodyPr wrap="square" lIns="38100" tIns="19050" rIns="38100" bIns="19050" anchor="ctr">
                <a:spAutoFit/>
              </a:bodyPr>
              <a:lstStyle/>
              <a:p>
                <a:pPr>
                  <a:defRPr sz="1200" b="1"/>
                </a:pPr>
                <a:endParaRPr lang="en-US"/>
              </a:p>
            </c:txPr>
            <c:dLblPos val="bestFit"/>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Sheet1!$A$2:$A$9</c:f>
              <c:strCache>
                <c:ptCount val="8"/>
                <c:pt idx="0">
                  <c:v>TV</c:v>
                </c:pt>
                <c:pt idx="1">
                  <c:v>Outdoor</c:v>
                </c:pt>
                <c:pt idx="2">
                  <c:v>Online Video</c:v>
                </c:pt>
                <c:pt idx="3">
                  <c:v>Mobile Web</c:v>
                </c:pt>
                <c:pt idx="4">
                  <c:v>Internet Search</c:v>
                </c:pt>
                <c:pt idx="5">
                  <c:v>Internet Display</c:v>
                </c:pt>
                <c:pt idx="6">
                  <c:v>Print</c:v>
                </c:pt>
                <c:pt idx="7">
                  <c:v>Mobile Video </c:v>
                </c:pt>
              </c:strCache>
            </c:strRef>
          </c:cat>
          <c:val>
            <c:numRef>
              <c:f>Sheet1!$B$2:$B$9</c:f>
              <c:numCache>
                <c:formatCode>0%</c:formatCode>
                <c:ptCount val="8"/>
                <c:pt idx="0">
                  <c:v>0.56100000000000005</c:v>
                </c:pt>
                <c:pt idx="1">
                  <c:v>1.0999999999999999E-2</c:v>
                </c:pt>
                <c:pt idx="2">
                  <c:v>7.0000000000000007E-2</c:v>
                </c:pt>
                <c:pt idx="3">
                  <c:v>0.128</c:v>
                </c:pt>
                <c:pt idx="4">
                  <c:v>0.04</c:v>
                </c:pt>
                <c:pt idx="5">
                  <c:v>0.08</c:v>
                </c:pt>
                <c:pt idx="6">
                  <c:v>7.0000000000000001E-3</c:v>
                </c:pt>
                <c:pt idx="7">
                  <c:v>0.1</c:v>
                </c:pt>
              </c:numCache>
            </c:numRef>
          </c:val>
          <c:extLst>
            <c:ext xmlns:c16="http://schemas.microsoft.com/office/drawing/2014/chart" uri="{C3380CC4-5D6E-409C-BE32-E72D297353CC}">
              <c16:uniqueId val="{0000000C-3680-4781-8BBB-E44D3F0658B2}"/>
            </c:ext>
          </c:extLst>
        </c:ser>
        <c:dLbls>
          <c:showLegendKey val="0"/>
          <c:showVal val="0"/>
          <c:showCatName val="0"/>
          <c:showSerName val="0"/>
          <c:showPercent val="0"/>
          <c:showBubbleSize val="0"/>
          <c:showLeaderLines val="1"/>
        </c:dLbls>
        <c:firstSliceAng val="180"/>
      </c:pieChart>
    </c:plotArea>
    <c:plotVisOnly val="1"/>
    <c:dispBlanksAs val="gap"/>
    <c:showDLblsOverMax val="0"/>
  </c:chart>
  <c:spPr>
    <a:solidFill>
      <a:srgbClr val="FFFFFF"/>
    </a:solidFill>
  </c:spPr>
  <c:txPr>
    <a:bodyPr/>
    <a:lstStyle/>
    <a:p>
      <a:pPr>
        <a:defRPr sz="1800"/>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0.25815580909244051"/>
          <c:y val="0.11195979899497488"/>
          <c:w val="0.48368826225608613"/>
          <c:h val="0.81369532057037486"/>
        </c:manualLayout>
      </c:layout>
      <c:pieChart>
        <c:varyColors val="1"/>
        <c:ser>
          <c:idx val="0"/>
          <c:order val="0"/>
          <c:tx>
            <c:strRef>
              <c:f>Sheet1!$B$1</c:f>
              <c:strCache>
                <c:ptCount val="1"/>
                <c:pt idx="0">
                  <c:v>Sales</c:v>
                </c:pt>
              </c:strCache>
            </c:strRef>
          </c:tx>
          <c:spPr>
            <a:solidFill>
              <a:srgbClr val="00CC00"/>
            </a:solidFill>
            <a:ln>
              <a:solidFill>
                <a:sysClr val="windowText" lastClr="000000"/>
              </a:solidFill>
            </a:ln>
            <a:scene3d>
              <a:camera prst="orthographicFront"/>
              <a:lightRig rig="threePt" dir="t"/>
            </a:scene3d>
            <a:sp3d/>
          </c:spPr>
          <c:dPt>
            <c:idx val="0"/>
            <c:bubble3D val="0"/>
            <c:spPr>
              <a:solidFill>
                <a:srgbClr val="0000FF"/>
              </a:solidFill>
              <a:ln>
                <a:solidFill>
                  <a:sysClr val="windowText" lastClr="000000"/>
                </a:solidFill>
              </a:ln>
              <a:scene3d>
                <a:camera prst="orthographicFront"/>
                <a:lightRig rig="threePt" dir="t"/>
              </a:scene3d>
              <a:sp3d/>
            </c:spPr>
            <c:extLst>
              <c:ext xmlns:c16="http://schemas.microsoft.com/office/drawing/2014/chart" uri="{C3380CC4-5D6E-409C-BE32-E72D297353CC}">
                <c16:uniqueId val="{00000001-01D0-4050-9DED-FFEFF3A96B23}"/>
              </c:ext>
            </c:extLst>
          </c:dPt>
          <c:dPt>
            <c:idx val="1"/>
            <c:bubble3D val="0"/>
            <c:spPr>
              <a:solidFill>
                <a:srgbClr val="FF0000"/>
              </a:solidFill>
              <a:ln>
                <a:solidFill>
                  <a:sysClr val="windowText" lastClr="000000"/>
                </a:solidFill>
              </a:ln>
              <a:scene3d>
                <a:camera prst="orthographicFront"/>
                <a:lightRig rig="threePt" dir="t"/>
              </a:scene3d>
              <a:sp3d/>
            </c:spPr>
            <c:extLst>
              <c:ext xmlns:c16="http://schemas.microsoft.com/office/drawing/2014/chart" uri="{C3380CC4-5D6E-409C-BE32-E72D297353CC}">
                <c16:uniqueId val="{00000003-01D0-4050-9DED-FFEFF3A96B23}"/>
              </c:ext>
            </c:extLst>
          </c:dPt>
          <c:dPt>
            <c:idx val="2"/>
            <c:bubble3D val="0"/>
            <c:spPr>
              <a:solidFill>
                <a:srgbClr val="FFFF00"/>
              </a:solidFill>
              <a:ln>
                <a:solidFill>
                  <a:sysClr val="windowText" lastClr="000000"/>
                </a:solidFill>
              </a:ln>
              <a:scene3d>
                <a:camera prst="orthographicFront"/>
                <a:lightRig rig="threePt" dir="t"/>
              </a:scene3d>
              <a:sp3d/>
            </c:spPr>
            <c:extLst>
              <c:ext xmlns:c16="http://schemas.microsoft.com/office/drawing/2014/chart" uri="{C3380CC4-5D6E-409C-BE32-E72D297353CC}">
                <c16:uniqueId val="{00000005-01D0-4050-9DED-FFEFF3A96B23}"/>
              </c:ext>
            </c:extLst>
          </c:dPt>
          <c:dPt>
            <c:idx val="3"/>
            <c:bubble3D val="0"/>
            <c:spPr>
              <a:solidFill>
                <a:srgbClr val="FF3399">
                  <a:lumMod val="60000"/>
                  <a:lumOff val="40000"/>
                </a:srgbClr>
              </a:solidFill>
              <a:ln>
                <a:solidFill>
                  <a:sysClr val="windowText" lastClr="000000"/>
                </a:solidFill>
              </a:ln>
              <a:scene3d>
                <a:camera prst="orthographicFront"/>
                <a:lightRig rig="threePt" dir="t"/>
              </a:scene3d>
              <a:sp3d/>
            </c:spPr>
            <c:extLst>
              <c:ext xmlns:c16="http://schemas.microsoft.com/office/drawing/2014/chart" uri="{C3380CC4-5D6E-409C-BE32-E72D297353CC}">
                <c16:uniqueId val="{00000007-01D0-4050-9DED-FFEFF3A96B23}"/>
              </c:ext>
            </c:extLst>
          </c:dPt>
          <c:dPt>
            <c:idx val="4"/>
            <c:bubble3D val="0"/>
            <c:spPr>
              <a:solidFill>
                <a:srgbClr val="7030A0"/>
              </a:solidFill>
              <a:ln>
                <a:solidFill>
                  <a:sysClr val="windowText" lastClr="000000"/>
                </a:solidFill>
              </a:ln>
              <a:scene3d>
                <a:camera prst="orthographicFront"/>
                <a:lightRig rig="threePt" dir="t"/>
              </a:scene3d>
              <a:sp3d/>
            </c:spPr>
            <c:extLst>
              <c:ext xmlns:c16="http://schemas.microsoft.com/office/drawing/2014/chart" uri="{C3380CC4-5D6E-409C-BE32-E72D297353CC}">
                <c16:uniqueId val="{00000009-01D0-4050-9DED-FFEFF3A96B23}"/>
              </c:ext>
            </c:extLst>
          </c:dPt>
          <c:dPt>
            <c:idx val="5"/>
            <c:bubble3D val="0"/>
            <c:spPr>
              <a:solidFill>
                <a:srgbClr val="36CF13">
                  <a:lumMod val="50000"/>
                </a:srgbClr>
              </a:solidFill>
              <a:ln>
                <a:solidFill>
                  <a:sysClr val="windowText" lastClr="000000"/>
                </a:solidFill>
              </a:ln>
              <a:scene3d>
                <a:camera prst="orthographicFront"/>
                <a:lightRig rig="threePt" dir="t"/>
              </a:scene3d>
              <a:sp3d/>
            </c:spPr>
            <c:extLst>
              <c:ext xmlns:c16="http://schemas.microsoft.com/office/drawing/2014/chart" uri="{C3380CC4-5D6E-409C-BE32-E72D297353CC}">
                <c16:uniqueId val="{0000000B-01D0-4050-9DED-FFEFF3A96B23}"/>
              </c:ext>
            </c:extLst>
          </c:dPt>
          <c:dPt>
            <c:idx val="6"/>
            <c:bubble3D val="0"/>
            <c:spPr>
              <a:solidFill>
                <a:srgbClr val="FF6600"/>
              </a:solidFill>
              <a:ln>
                <a:solidFill>
                  <a:sysClr val="windowText" lastClr="000000"/>
                </a:solidFill>
              </a:ln>
              <a:scene3d>
                <a:camera prst="orthographicFront"/>
                <a:lightRig rig="threePt" dir="t"/>
              </a:scene3d>
              <a:sp3d/>
            </c:spPr>
            <c:extLst>
              <c:ext xmlns:c16="http://schemas.microsoft.com/office/drawing/2014/chart" uri="{C3380CC4-5D6E-409C-BE32-E72D297353CC}">
                <c16:uniqueId val="{0000000D-01D0-4050-9DED-FFEFF3A96B23}"/>
              </c:ext>
            </c:extLst>
          </c:dPt>
          <c:dLbls>
            <c:dLbl>
              <c:idx val="0"/>
              <c:layout>
                <c:manualLayout>
                  <c:x val="0.17375277655304755"/>
                  <c:y val="0.24503699735721943"/>
                </c:manualLayout>
              </c:layout>
              <c:spPr>
                <a:noFill/>
                <a:ln>
                  <a:noFill/>
                </a:ln>
                <a:effectLst/>
              </c:spPr>
              <c:txPr>
                <a:bodyPr wrap="square" lIns="38100" tIns="19050" rIns="38100" bIns="19050" anchor="ctr">
                  <a:noAutofit/>
                </a:bodyPr>
                <a:lstStyle/>
                <a:p>
                  <a:pPr>
                    <a:defRPr sz="2000" b="1">
                      <a:solidFill>
                        <a:srgbClr val="FFFFFF"/>
                      </a:solidFill>
                      <a:effectLst>
                        <a:outerShdw blurRad="38100" dist="38100" dir="2700000" algn="tl">
                          <a:srgbClr val="000000">
                            <a:alpha val="43137"/>
                          </a:srgbClr>
                        </a:outerShdw>
                      </a:effectLst>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353263918867042"/>
                      <c:h val="0.20260104695373324"/>
                    </c:manualLayout>
                  </c15:layout>
                </c:ext>
                <c:ext xmlns:c16="http://schemas.microsoft.com/office/drawing/2014/chart" uri="{C3380CC4-5D6E-409C-BE32-E72D297353CC}">
                  <c16:uniqueId val="{00000001-01D0-4050-9DED-FFEFF3A96B23}"/>
                </c:ext>
              </c:extLst>
            </c:dLbl>
            <c:dLbl>
              <c:idx val="1"/>
              <c:layout>
                <c:manualLayout>
                  <c:x val="4.6658271231382713E-2"/>
                  <c:y val="-5.341369770199311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01D0-4050-9DED-FFEFF3A96B23}"/>
                </c:ext>
              </c:extLst>
            </c:dLbl>
            <c:dLbl>
              <c:idx val="2"/>
              <c:layout>
                <c:manualLayout>
                  <c:x val="4.5475234601723043E-2"/>
                  <c:y val="3.2396062710555651E-3"/>
                </c:manualLayout>
              </c:layout>
              <c:tx>
                <c:rich>
                  <a:bodyPr wrap="square" lIns="38100" tIns="19050" rIns="38100" bIns="19050" anchor="ctr">
                    <a:spAutoFit/>
                  </a:bodyPr>
                  <a:lstStyle/>
                  <a:p>
                    <a:pPr>
                      <a:defRPr sz="1200" b="1">
                        <a:solidFill>
                          <a:schemeClr val="tx1"/>
                        </a:solidFill>
                      </a:defRPr>
                    </a:pPr>
                    <a:fld id="{079AA61A-4B29-4A61-A423-5E76BA65F840}" type="CATEGORYNAME">
                      <a:rPr lang="en-US" sz="1200">
                        <a:solidFill>
                          <a:schemeClr val="tx1"/>
                        </a:solidFill>
                      </a:rPr>
                      <a:pPr>
                        <a:defRPr sz="1200" b="1">
                          <a:solidFill>
                            <a:schemeClr val="tx1"/>
                          </a:solidFill>
                        </a:defRPr>
                      </a:pPr>
                      <a:t>[CATEGORY NAME]</a:t>
                    </a:fld>
                    <a:r>
                      <a:rPr lang="en-US" sz="1200" baseline="0" dirty="0">
                        <a:solidFill>
                          <a:schemeClr val="tx1"/>
                        </a:solidFill>
                      </a:rPr>
                      <a:t>
</a:t>
                    </a:r>
                    <a:fld id="{C70DAD81-43E7-42A6-9D2D-05FBE1280668}" type="VALUE">
                      <a:rPr lang="en-US" sz="1200" baseline="0">
                        <a:solidFill>
                          <a:schemeClr val="tx1"/>
                        </a:solidFill>
                      </a:rPr>
                      <a:pPr>
                        <a:defRPr sz="1200" b="1">
                          <a:solidFill>
                            <a:schemeClr val="tx1"/>
                          </a:solidFill>
                        </a:defRPr>
                      </a:pPr>
                      <a:t>[VALUE]</a:t>
                    </a:fld>
                    <a:endParaRPr lang="en-US" sz="1200" baseline="0" dirty="0">
                      <a:solidFill>
                        <a:schemeClr val="tx1"/>
                      </a:solidFill>
                    </a:endParaRPr>
                  </a:p>
                </c:rich>
              </c:tx>
              <c:spPr>
                <a:noFill/>
                <a:ln>
                  <a:noFill/>
                </a:ln>
                <a:effectLst/>
              </c:spPr>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01D0-4050-9DED-FFEFF3A96B23}"/>
                </c:ext>
              </c:extLst>
            </c:dLbl>
            <c:dLbl>
              <c:idx val="3"/>
              <c:layout>
                <c:manualLayout>
                  <c:x val="7.0062669258228266E-2"/>
                  <c:y val="4.121092353151525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01D0-4050-9DED-FFEFF3A96B23}"/>
                </c:ext>
              </c:extLst>
            </c:dLbl>
            <c:dLbl>
              <c:idx val="4"/>
              <c:layout>
                <c:manualLayout>
                  <c:x val="1.6638911037199718E-2"/>
                  <c:y val="-2.151205465529888E-2"/>
                </c:manualLayout>
              </c:layout>
              <c:tx>
                <c:rich>
                  <a:bodyPr wrap="square" lIns="38100" tIns="19050" rIns="38100" bIns="19050" anchor="ctr">
                    <a:noAutofit/>
                  </a:bodyPr>
                  <a:lstStyle/>
                  <a:p>
                    <a:pPr>
                      <a:defRPr sz="1200" b="1"/>
                    </a:pPr>
                    <a:fld id="{CD4A2244-494B-854B-8744-A8056D601214}" type="CATEGORYNAME">
                      <a:rPr lang="en-US" sz="1200">
                        <a:solidFill>
                          <a:schemeClr val="tx1"/>
                        </a:solidFill>
                      </a:rPr>
                      <a:pPr>
                        <a:defRPr sz="1200" b="1"/>
                      </a:pPr>
                      <a:t>[CATEGORY NAME]</a:t>
                    </a:fld>
                    <a:r>
                      <a:rPr lang="en-US" sz="1200" baseline="0" dirty="0"/>
                      <a:t>
</a:t>
                    </a:r>
                    <a:fld id="{ED757FE1-2CD3-4242-85F0-81155F49386C}" type="VALUE">
                      <a:rPr lang="en-US" sz="1200" baseline="0">
                        <a:solidFill>
                          <a:schemeClr val="tx1"/>
                        </a:solidFill>
                      </a:rPr>
                      <a:pPr>
                        <a:defRPr sz="1200" b="1"/>
                      </a:pPr>
                      <a:t>[VALUE]</a:t>
                    </a:fld>
                    <a:endParaRPr lang="en-US" sz="1200" baseline="0" dirty="0"/>
                  </a:p>
                </c:rich>
              </c:tx>
              <c:spPr>
                <a:noFill/>
                <a:ln>
                  <a:noFill/>
                </a:ln>
                <a:effectLst/>
              </c:sp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3800915559161459"/>
                      <c:h val="0.13206011330058531"/>
                    </c:manualLayout>
                  </c15:layout>
                  <c15:dlblFieldTable/>
                  <c15:showDataLabelsRange val="0"/>
                </c:ext>
                <c:ext xmlns:c16="http://schemas.microsoft.com/office/drawing/2014/chart" uri="{C3380CC4-5D6E-409C-BE32-E72D297353CC}">
                  <c16:uniqueId val="{00000009-01D0-4050-9DED-FFEFF3A96B23}"/>
                </c:ext>
              </c:extLst>
            </c:dLbl>
            <c:dLbl>
              <c:idx val="5"/>
              <c:layout>
                <c:manualLayout>
                  <c:x val="1.39884068388245E-2"/>
                  <c:y val="5.4674119661980312E-4"/>
                </c:manualLayout>
              </c:layout>
              <c:spPr>
                <a:noFill/>
                <a:ln>
                  <a:noFill/>
                </a:ln>
                <a:effectLst/>
              </c:spPr>
              <c:txPr>
                <a:bodyPr wrap="square" lIns="38100" tIns="19050" rIns="38100" bIns="19050" anchor="ctr">
                  <a:spAutoFit/>
                </a:bodyPr>
                <a:lstStyle/>
                <a:p>
                  <a:pPr>
                    <a:defRPr sz="1200" b="1">
                      <a:solidFill>
                        <a:schemeClr val="tx1"/>
                      </a:solidFill>
                      <a:effectLst/>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01D0-4050-9DED-FFEFF3A96B23}"/>
                </c:ext>
              </c:extLst>
            </c:dLbl>
            <c:dLbl>
              <c:idx val="6"/>
              <c:layout>
                <c:manualLayout>
                  <c:x val="6.3858990163758761E-2"/>
                  <c:y val="-0.1820040276287806"/>
                </c:manualLayout>
              </c:layout>
              <c:tx>
                <c:rich>
                  <a:bodyPr/>
                  <a:lstStyle/>
                  <a:p>
                    <a:fld id="{F2F13B32-D55B-F040-959A-E32A30643646}" type="CATEGORYNAME">
                      <a:rPr lang="en-US">
                        <a:solidFill>
                          <a:schemeClr val="tx1"/>
                        </a:solidFill>
                      </a:rPr>
                      <a:pPr/>
                      <a:t>[CATEGORY NAME]</a:t>
                    </a:fld>
                    <a:r>
                      <a:rPr lang="en-US" baseline="0" dirty="0"/>
                      <a:t>
</a:t>
                    </a:r>
                    <a:fld id="{3C3BC4DE-5224-FA40-B753-F6038AC981A8}" type="VALUE">
                      <a:rPr lang="en-US" baseline="0">
                        <a:solidFill>
                          <a:schemeClr val="tx1"/>
                        </a:solidFill>
                      </a:rPr>
                      <a:pPr/>
                      <a:t>[VALUE]</a:t>
                    </a:fld>
                    <a:endParaRPr lang="en-US" baseline="0" dirty="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01D0-4050-9DED-FFEFF3A96B23}"/>
                </c:ext>
              </c:extLst>
            </c:dLbl>
            <c:spPr>
              <a:noFill/>
              <a:ln>
                <a:noFill/>
              </a:ln>
              <a:effectLst/>
            </c:spPr>
            <c:txPr>
              <a:bodyPr wrap="square" lIns="38100" tIns="19050" rIns="38100" bIns="19050" anchor="ctr">
                <a:spAutoFit/>
              </a:bodyPr>
              <a:lstStyle/>
              <a:p>
                <a:pPr>
                  <a:defRPr sz="1200" b="1"/>
                </a:pPr>
                <a:endParaRPr lang="en-US"/>
              </a:p>
            </c:txPr>
            <c:dLblPos val="bestFit"/>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Sheet1!$A$2:$A$8</c:f>
              <c:strCache>
                <c:ptCount val="7"/>
                <c:pt idx="0">
                  <c:v>TV</c:v>
                </c:pt>
                <c:pt idx="1">
                  <c:v>Print</c:v>
                </c:pt>
                <c:pt idx="2">
                  <c:v>Outdoor</c:v>
                </c:pt>
                <c:pt idx="3">
                  <c:v>Online Video</c:v>
                </c:pt>
                <c:pt idx="4">
                  <c:v>Internet Display</c:v>
                </c:pt>
                <c:pt idx="5">
                  <c:v>Mobile Video</c:v>
                </c:pt>
                <c:pt idx="6">
                  <c:v>Mobile Web</c:v>
                </c:pt>
              </c:strCache>
            </c:strRef>
          </c:cat>
          <c:val>
            <c:numRef>
              <c:f>Sheet1!$B$2:$B$8</c:f>
              <c:numCache>
                <c:formatCode>0%</c:formatCode>
                <c:ptCount val="7"/>
                <c:pt idx="0">
                  <c:v>0.51</c:v>
                </c:pt>
                <c:pt idx="1">
                  <c:v>0.06</c:v>
                </c:pt>
                <c:pt idx="2">
                  <c:v>0.08</c:v>
                </c:pt>
                <c:pt idx="3">
                  <c:v>0.02</c:v>
                </c:pt>
                <c:pt idx="4">
                  <c:v>0.13</c:v>
                </c:pt>
                <c:pt idx="5">
                  <c:v>0.01</c:v>
                </c:pt>
                <c:pt idx="6">
                  <c:v>0.19</c:v>
                </c:pt>
              </c:numCache>
            </c:numRef>
          </c:val>
          <c:extLst>
            <c:ext xmlns:c16="http://schemas.microsoft.com/office/drawing/2014/chart" uri="{C3380CC4-5D6E-409C-BE32-E72D297353CC}">
              <c16:uniqueId val="{0000000E-01D0-4050-9DED-FFEFF3A96B23}"/>
            </c:ext>
          </c:extLst>
        </c:ser>
        <c:dLbls>
          <c:showLegendKey val="0"/>
          <c:showVal val="0"/>
          <c:showCatName val="0"/>
          <c:showSerName val="0"/>
          <c:showPercent val="0"/>
          <c:showBubbleSize val="0"/>
          <c:showLeaderLines val="1"/>
        </c:dLbls>
        <c:firstSliceAng val="224"/>
      </c:pieChart>
    </c:plotArea>
    <c:plotVisOnly val="1"/>
    <c:dispBlanksAs val="gap"/>
    <c:showDLblsOverMax val="0"/>
  </c:chart>
  <c:txPr>
    <a:bodyPr/>
    <a:lstStyle/>
    <a:p>
      <a:pPr>
        <a:defRPr sz="1800"/>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28313148599688"/>
          <c:y val="8.6582716531127341E-2"/>
          <c:w val="0.68593446313993345"/>
          <c:h val="0.9096662679676758"/>
        </c:manualLayout>
      </c:layout>
      <c:barChart>
        <c:barDir val="bar"/>
        <c:grouping val="clustered"/>
        <c:varyColors val="0"/>
        <c:ser>
          <c:idx val="0"/>
          <c:order val="0"/>
          <c:tx>
            <c:strRef>
              <c:f>Sheet1!$B$1</c:f>
              <c:strCache>
                <c:ptCount val="1"/>
                <c:pt idx="0">
                  <c:v>Column1</c:v>
                </c:pt>
              </c:strCache>
            </c:strRef>
          </c:tx>
          <c:spPr>
            <a:solidFill>
              <a:srgbClr val="3333FF"/>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rgbClr val="4C4CFF"/>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3FD0-E143-AB3C-B4A207B70A4A}"/>
              </c:ext>
            </c:extLst>
          </c:dPt>
          <c:dPt>
            <c:idx val="1"/>
            <c:invertIfNegative val="0"/>
            <c:bubble3D val="0"/>
            <c:spPr>
              <a:solidFill>
                <a:srgbClr val="FF0000"/>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3FD0-E143-AB3C-B4A207B70A4A}"/>
              </c:ext>
            </c:extLst>
          </c:dPt>
          <c:dPt>
            <c:idx val="2"/>
            <c:invertIfNegative val="0"/>
            <c:bubble3D val="0"/>
            <c:spPr>
              <a:solidFill>
                <a:srgbClr val="787878"/>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3FD0-E143-AB3C-B4A207B70A4A}"/>
              </c:ext>
            </c:extLst>
          </c:dPt>
          <c:dPt>
            <c:idx val="3"/>
            <c:invertIfNegative val="0"/>
            <c:bubble3D val="0"/>
            <c:spPr>
              <a:solidFill>
                <a:srgbClr val="00B0F0"/>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3FD0-E143-AB3C-B4A207B70A4A}"/>
              </c:ext>
            </c:extLst>
          </c:dPt>
          <c:dPt>
            <c:idx val="4"/>
            <c:invertIfNegative val="0"/>
            <c:bubble3D val="0"/>
            <c:spPr>
              <a:solidFill>
                <a:srgbClr val="9F5FD0"/>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3FD0-E143-AB3C-B4A207B70A4A}"/>
              </c:ext>
            </c:extLst>
          </c:dPt>
          <c:dPt>
            <c:idx val="5"/>
            <c:invertIfNegative val="0"/>
            <c:bubble3D val="0"/>
            <c:spPr>
              <a:solidFill>
                <a:srgbClr val="FBA4FF"/>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3FD0-E143-AB3C-B4A207B70A4A}"/>
              </c:ext>
            </c:extLst>
          </c:dPt>
          <c:dPt>
            <c:idx val="6"/>
            <c:invertIfNegative val="0"/>
            <c:bubble3D val="0"/>
            <c:spPr>
              <a:solidFill>
                <a:srgbClr val="D3D3D3"/>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3FD0-E143-AB3C-B4A207B70A4A}"/>
              </c:ext>
            </c:extLst>
          </c:dPt>
          <c:dPt>
            <c:idx val="7"/>
            <c:invertIfNegative val="0"/>
            <c:bubble3D val="0"/>
            <c:spPr>
              <a:solidFill>
                <a:srgbClr val="F66604"/>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3FD0-E143-AB3C-B4A207B70A4A}"/>
              </c:ext>
            </c:extLst>
          </c:dPt>
          <c:dPt>
            <c:idx val="8"/>
            <c:invertIfNegative val="0"/>
            <c:bubble3D val="0"/>
            <c:spPr>
              <a:solidFill>
                <a:srgbClr val="B25E3C"/>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1-3FD0-E143-AB3C-B4A207B70A4A}"/>
              </c:ext>
            </c:extLst>
          </c:dPt>
          <c:dPt>
            <c:idx val="9"/>
            <c:invertIfNegative val="0"/>
            <c:bubble3D val="0"/>
            <c:spPr>
              <a:solidFill>
                <a:srgbClr val="5AC695"/>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3-3FD0-E143-AB3C-B4A207B70A4A}"/>
              </c:ext>
            </c:extLst>
          </c:dPt>
          <c:dPt>
            <c:idx val="10"/>
            <c:invertIfNegative val="0"/>
            <c:bubble3D val="0"/>
            <c:spPr>
              <a:solidFill>
                <a:srgbClr val="548234"/>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5-3FD0-E143-AB3C-B4A207B70A4A}"/>
              </c:ext>
            </c:extLst>
          </c:dPt>
          <c:dPt>
            <c:idx val="11"/>
            <c:invertIfNegative val="0"/>
            <c:bubble3D val="0"/>
            <c:spPr>
              <a:solidFill>
                <a:srgbClr val="D7FFA1"/>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7-3FD0-E143-AB3C-B4A207B70A4A}"/>
              </c:ext>
            </c:extLst>
          </c:dPt>
          <c:dPt>
            <c:idx val="12"/>
            <c:invertIfNegative val="0"/>
            <c:bubble3D val="0"/>
            <c:spPr>
              <a:solidFill>
                <a:srgbClr val="F3057C"/>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9-3FD0-E143-AB3C-B4A207B70A4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Broadcast TV news</c:v>
                </c:pt>
                <c:pt idx="1">
                  <c:v>Social media</c:v>
                </c:pt>
                <c:pt idx="2">
                  <c:v>Cable TV news   </c:v>
                </c:pt>
                <c:pt idx="3">
                  <c:v>Broadcast TV news web/apps</c:v>
                </c:pt>
                <c:pt idx="4">
                  <c:v>Radio</c:v>
                </c:pt>
                <c:pt idx="5">
                  <c:v>All other Internet news web/apps</c:v>
                </c:pt>
                <c:pt idx="6">
                  <c:v>National newspapers</c:v>
                </c:pt>
                <c:pt idx="7">
                  <c:v>Cable TV news web/apps</c:v>
                </c:pt>
                <c:pt idx="8">
                  <c:v>Public TV news</c:v>
                </c:pt>
                <c:pt idx="9">
                  <c:v>Public TV news web/apps</c:v>
                </c:pt>
                <c:pt idx="10">
                  <c:v>Local newspapers</c:v>
                </c:pt>
                <c:pt idx="11">
                  <c:v>Streaming audio</c:v>
                </c:pt>
                <c:pt idx="12">
                  <c:v>Local/National newspaper web/apps</c:v>
                </c:pt>
                <c:pt idx="13">
                  <c:v>Radio web/apps</c:v>
                </c:pt>
                <c:pt idx="14">
                  <c:v>Podcasts</c:v>
                </c:pt>
              </c:strCache>
            </c:strRef>
          </c:cat>
          <c:val>
            <c:numRef>
              <c:f>Sheet1!$B$2:$B$17</c:f>
              <c:numCache>
                <c:formatCode>0.00%</c:formatCode>
                <c:ptCount val="15"/>
                <c:pt idx="0">
                  <c:v>0.26300000000000001</c:v>
                </c:pt>
                <c:pt idx="1">
                  <c:v>0.14799999999999999</c:v>
                </c:pt>
                <c:pt idx="2">
                  <c:v>0.123</c:v>
                </c:pt>
                <c:pt idx="3">
                  <c:v>0.1</c:v>
                </c:pt>
                <c:pt idx="4">
                  <c:v>5.0999999999999997E-2</c:v>
                </c:pt>
                <c:pt idx="5">
                  <c:v>4.8000000000000001E-2</c:v>
                </c:pt>
                <c:pt idx="6">
                  <c:v>4.5999999999999999E-2</c:v>
                </c:pt>
                <c:pt idx="7">
                  <c:v>4.2999999999999997E-2</c:v>
                </c:pt>
                <c:pt idx="8">
                  <c:v>3.4000000000000002E-2</c:v>
                </c:pt>
                <c:pt idx="9">
                  <c:v>3.1E-2</c:v>
                </c:pt>
                <c:pt idx="10">
                  <c:v>2.9000000000000001E-2</c:v>
                </c:pt>
                <c:pt idx="11">
                  <c:v>2.3E-2</c:v>
                </c:pt>
                <c:pt idx="12">
                  <c:v>2.1999999999999999E-2</c:v>
                </c:pt>
                <c:pt idx="13">
                  <c:v>2.1000000000000001E-2</c:v>
                </c:pt>
                <c:pt idx="14">
                  <c:v>0.02</c:v>
                </c:pt>
              </c:numCache>
            </c:numRef>
          </c:val>
          <c:extLst>
            <c:ext xmlns:c16="http://schemas.microsoft.com/office/drawing/2014/chart" uri="{C3380CC4-5D6E-409C-BE32-E72D297353CC}">
              <c16:uniqueId val="{0000001A-3FD0-E143-AB3C-B4A207B70A4A}"/>
            </c:ext>
          </c:extLst>
        </c:ser>
        <c:dLbls>
          <c:showLegendKey val="0"/>
          <c:showVal val="0"/>
          <c:showCatName val="0"/>
          <c:showSerName val="0"/>
          <c:showPercent val="0"/>
          <c:showBubbleSize val="0"/>
        </c:dLbls>
        <c:gapWidth val="40"/>
        <c:axId val="219534264"/>
        <c:axId val="219534656"/>
      </c:barChart>
      <c:catAx>
        <c:axId val="219534264"/>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just">
              <a:defRPr sz="1200" b="0" i="0" u="none" strike="noStrike" kern="1200" baseline="0">
                <a:solidFill>
                  <a:schemeClr val="tx1"/>
                </a:solidFill>
                <a:latin typeface="+mn-lt"/>
                <a:ea typeface="+mn-ea"/>
                <a:cs typeface="+mn-cs"/>
              </a:defRPr>
            </a:pPr>
            <a:endParaRPr lang="en-US"/>
          </a:p>
        </c:txPr>
        <c:crossAx val="219534656"/>
        <c:crosses val="autoZero"/>
        <c:auto val="1"/>
        <c:lblAlgn val="ctr"/>
        <c:lblOffset val="100"/>
        <c:noMultiLvlLbl val="0"/>
      </c:catAx>
      <c:valAx>
        <c:axId val="219534656"/>
        <c:scaling>
          <c:orientation val="minMax"/>
        </c:scaling>
        <c:delete val="1"/>
        <c:axPos val="t"/>
        <c:numFmt formatCode="0.00%" sourceLinked="1"/>
        <c:majorTickMark val="none"/>
        <c:minorTickMark val="none"/>
        <c:tickLblPos val="nextTo"/>
        <c:crossAx val="219534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2517010781687311"/>
          <c:y val="0.11000623052959502"/>
          <c:w val="0.66252392044827912"/>
          <c:h val="0.86257943925233649"/>
        </c:manualLayout>
      </c:layout>
      <c:barChart>
        <c:barDir val="bar"/>
        <c:grouping val="clustered"/>
        <c:varyColors val="0"/>
        <c:ser>
          <c:idx val="0"/>
          <c:order val="0"/>
          <c:tx>
            <c:strRef>
              <c:f>Sheet1!$B$1</c:f>
              <c:strCache>
                <c:ptCount val="1"/>
                <c:pt idx="0">
                  <c:v>Agree with this statement</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rgbClr val="3ECF13"/>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ACBE-3D45-BAC5-D9FC0B94851A}"/>
              </c:ext>
            </c:extLst>
          </c:dPt>
          <c:dPt>
            <c:idx val="1"/>
            <c:invertIfNegative val="0"/>
            <c:bubble3D val="0"/>
            <c:spPr>
              <a:solidFill>
                <a:schemeClr val="accent2"/>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ACBE-3D45-BAC5-D9FC0B94851A}"/>
              </c:ext>
            </c:extLst>
          </c:dPt>
          <c:dPt>
            <c:idx val="2"/>
            <c:invertIfNegative val="0"/>
            <c:bubble3D val="0"/>
            <c:spPr>
              <a:solidFill>
                <a:schemeClr val="accent2"/>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ACBE-3D45-BAC5-D9FC0B94851A}"/>
              </c:ext>
            </c:extLst>
          </c:dPt>
          <c:dPt>
            <c:idx val="3"/>
            <c:invertIfNegative val="0"/>
            <c:bubble3D val="0"/>
            <c:spPr>
              <a:solidFill>
                <a:schemeClr val="accent2"/>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ACBE-3D45-BAC5-D9FC0B94851A}"/>
              </c:ext>
            </c:extLst>
          </c:dPt>
          <c:dPt>
            <c:idx val="4"/>
            <c:invertIfNegative val="0"/>
            <c:bubble3D val="0"/>
            <c:spPr>
              <a:solidFill>
                <a:schemeClr val="accent2"/>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ACBE-3D45-BAC5-D9FC0B94851A}"/>
              </c:ext>
            </c:extLst>
          </c:dPt>
          <c:dPt>
            <c:idx val="5"/>
            <c:invertIfNegative val="0"/>
            <c:bubble3D val="0"/>
            <c:spPr>
              <a:solidFill>
                <a:srgbClr val="3ECF11"/>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ACBE-3D45-BAC5-D9FC0B94851A}"/>
              </c:ext>
            </c:extLst>
          </c:dPt>
          <c:dPt>
            <c:idx val="6"/>
            <c:invertIfNegative val="0"/>
            <c:bubble3D val="0"/>
            <c:spPr>
              <a:solidFill>
                <a:schemeClr val="accent2"/>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AA99-6F43-AFB6-125747806222}"/>
              </c:ext>
            </c:extLst>
          </c:dPt>
          <c:dPt>
            <c:idx val="7"/>
            <c:invertIfNegative val="0"/>
            <c:bubble3D val="0"/>
            <c:spPr>
              <a:solidFill>
                <a:srgbClr val="3ECF13"/>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4E8E-D44E-9080-D6EAF7A4A182}"/>
              </c:ext>
            </c:extLst>
          </c:dPt>
          <c:dPt>
            <c:idx val="8"/>
            <c:invertIfNegative val="0"/>
            <c:bubble3D val="0"/>
            <c:spPr>
              <a:solidFill>
                <a:schemeClr val="accent1"/>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ACBE-3D45-BAC5-D9FC0B94851A}"/>
              </c:ext>
            </c:extLst>
          </c:dPt>
          <c:dPt>
            <c:idx val="9"/>
            <c:invertIfNegative val="0"/>
            <c:bubble3D val="0"/>
            <c:spPr>
              <a:solidFill>
                <a:schemeClr val="accent2"/>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3-AA99-6F43-AFB6-125747806222}"/>
              </c:ext>
            </c:extLst>
          </c:dPt>
          <c:dPt>
            <c:idx val="10"/>
            <c:invertIfNegative val="0"/>
            <c:bubble3D val="0"/>
            <c:spPr>
              <a:solidFill>
                <a:schemeClr val="accent2"/>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4-C17F-424C-8C10-B1F19CD34CE8}"/>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Social media</c:v>
                </c:pt>
                <c:pt idx="1">
                  <c:v>Podcasts</c:v>
                </c:pt>
                <c:pt idx="2">
                  <c:v>All other Internet news web/apps</c:v>
                </c:pt>
                <c:pt idx="3">
                  <c:v>Streaming radio</c:v>
                </c:pt>
                <c:pt idx="4">
                  <c:v>Radio web/apps</c:v>
                </c:pt>
                <c:pt idx="5">
                  <c:v>Cable TV news web/apps</c:v>
                </c:pt>
                <c:pt idx="6">
                  <c:v>Public TV news web/apps</c:v>
                </c:pt>
                <c:pt idx="7">
                  <c:v>Local broadcast TV news web/apps</c:v>
                </c:pt>
                <c:pt idx="8">
                  <c:v>Cable TV news</c:v>
                </c:pt>
                <c:pt idx="9">
                  <c:v>National broadcast network TV web/apps</c:v>
                </c:pt>
                <c:pt idx="10">
                  <c:v>Local/National newspaper web/apps</c:v>
                </c:pt>
                <c:pt idx="11">
                  <c:v>National newspapers</c:v>
                </c:pt>
                <c:pt idx="12">
                  <c:v>Public TV news</c:v>
                </c:pt>
                <c:pt idx="13">
                  <c:v>Radio stations</c:v>
                </c:pt>
                <c:pt idx="14">
                  <c:v>Local newspapers</c:v>
                </c:pt>
                <c:pt idx="15">
                  <c:v>National broadcast network TV news</c:v>
                </c:pt>
                <c:pt idx="16">
                  <c:v>Local broadcast TV news</c:v>
                </c:pt>
              </c:strCache>
            </c:strRef>
          </c:cat>
          <c:val>
            <c:numRef>
              <c:f>Sheet1!$B$2:$B$18</c:f>
              <c:numCache>
                <c:formatCode>0.00%</c:formatCode>
                <c:ptCount val="17"/>
                <c:pt idx="0">
                  <c:v>0.51100000000000001</c:v>
                </c:pt>
                <c:pt idx="1">
                  <c:v>0.52</c:v>
                </c:pt>
                <c:pt idx="2">
                  <c:v>0.56399999999999995</c:v>
                </c:pt>
                <c:pt idx="3">
                  <c:v>0.57699999999999996</c:v>
                </c:pt>
                <c:pt idx="4">
                  <c:v>0.59899999999999998</c:v>
                </c:pt>
                <c:pt idx="5">
                  <c:v>0.61899999999999999</c:v>
                </c:pt>
                <c:pt idx="6">
                  <c:v>0.63600000000000001</c:v>
                </c:pt>
                <c:pt idx="7">
                  <c:v>0.64100000000000001</c:v>
                </c:pt>
                <c:pt idx="8">
                  <c:v>0.64500000000000002</c:v>
                </c:pt>
                <c:pt idx="9">
                  <c:v>0.64700000000000002</c:v>
                </c:pt>
                <c:pt idx="10">
                  <c:v>0.65</c:v>
                </c:pt>
                <c:pt idx="11">
                  <c:v>0.66700000000000004</c:v>
                </c:pt>
                <c:pt idx="12">
                  <c:v>0.66900000000000004</c:v>
                </c:pt>
                <c:pt idx="13">
                  <c:v>0.67700000000000005</c:v>
                </c:pt>
                <c:pt idx="14">
                  <c:v>0.69499999999999995</c:v>
                </c:pt>
                <c:pt idx="15">
                  <c:v>0.72499999999999998</c:v>
                </c:pt>
                <c:pt idx="16">
                  <c:v>0.72899999999999998</c:v>
                </c:pt>
              </c:numCache>
            </c:numRef>
          </c:val>
          <c:extLst>
            <c:ext xmlns:c16="http://schemas.microsoft.com/office/drawing/2014/chart" uri="{C3380CC4-5D6E-409C-BE32-E72D297353CC}">
              <c16:uniqueId val="{0000000E-ACBE-3D45-BAC5-D9FC0B94851A}"/>
            </c:ext>
          </c:extLst>
        </c:ser>
        <c:dLbls>
          <c:showLegendKey val="0"/>
          <c:showVal val="0"/>
          <c:showCatName val="0"/>
          <c:showSerName val="0"/>
          <c:showPercent val="0"/>
          <c:showBubbleSize val="0"/>
        </c:dLbls>
        <c:gapWidth val="83"/>
        <c:axId val="219535048"/>
        <c:axId val="219535440"/>
      </c:barChart>
      <c:catAx>
        <c:axId val="219535048"/>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19535440"/>
        <c:crosses val="autoZero"/>
        <c:auto val="1"/>
        <c:lblAlgn val="ctr"/>
        <c:lblOffset val="100"/>
        <c:noMultiLvlLbl val="0"/>
      </c:catAx>
      <c:valAx>
        <c:axId val="219535440"/>
        <c:scaling>
          <c:orientation val="minMax"/>
        </c:scaling>
        <c:delete val="1"/>
        <c:axPos val="b"/>
        <c:numFmt formatCode="0.00%" sourceLinked="1"/>
        <c:majorTickMark val="none"/>
        <c:minorTickMark val="none"/>
        <c:tickLblPos val="nextTo"/>
        <c:crossAx val="219535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effectLst>
              <a:outerShdw blurRad="127000" dist="88900" dir="2700000" algn="tl" rotWithShape="0">
                <a:prstClr val="black">
                  <a:alpha val="40000"/>
                </a:prstClr>
              </a:outerShdw>
            </a:effectLst>
          </c:spPr>
          <c:dPt>
            <c:idx val="0"/>
            <c:bubble3D val="0"/>
            <c:spPr>
              <a:solidFill>
                <a:srgbClr val="00B050"/>
              </a:solidFill>
              <a:ln w="19050">
                <a:solidFill>
                  <a:schemeClr val="lt1"/>
                </a:solidFill>
              </a:ln>
              <a:effectLst>
                <a:outerShdw blurRad="127000" dist="88900" dir="2700000" algn="tl" rotWithShape="0">
                  <a:prstClr val="black">
                    <a:alpha val="40000"/>
                  </a:prstClr>
                </a:outerShdw>
              </a:effectLst>
            </c:spPr>
            <c:extLst>
              <c:ext xmlns:c16="http://schemas.microsoft.com/office/drawing/2014/chart" uri="{C3380CC4-5D6E-409C-BE32-E72D297353CC}">
                <c16:uniqueId val="{00000001-5709-724B-8229-C506CE63BFBA}"/>
              </c:ext>
            </c:extLst>
          </c:dPt>
          <c:dPt>
            <c:idx val="1"/>
            <c:bubble3D val="0"/>
            <c:spPr>
              <a:solidFill>
                <a:srgbClr val="C01900"/>
              </a:solidFill>
              <a:ln w="19050">
                <a:solidFill>
                  <a:schemeClr val="lt1"/>
                </a:solidFill>
              </a:ln>
              <a:effectLst>
                <a:outerShdw blurRad="127000" dist="88900" dir="2700000" algn="tl" rotWithShape="0">
                  <a:prstClr val="black">
                    <a:alpha val="40000"/>
                  </a:prstClr>
                </a:outerShdw>
              </a:effectLst>
            </c:spPr>
            <c:extLst>
              <c:ext xmlns:c16="http://schemas.microsoft.com/office/drawing/2014/chart" uri="{C3380CC4-5D6E-409C-BE32-E72D297353CC}">
                <c16:uniqueId val="{00000003-5709-724B-8229-C506CE63BFBA}"/>
              </c:ext>
            </c:extLst>
          </c:dPt>
          <c:dPt>
            <c:idx val="2"/>
            <c:bubble3D val="0"/>
            <c:spPr>
              <a:solidFill>
                <a:schemeClr val="accent3"/>
              </a:solidFill>
              <a:ln w="19050">
                <a:solidFill>
                  <a:schemeClr val="lt1"/>
                </a:solidFill>
              </a:ln>
              <a:effectLst>
                <a:outerShdw blurRad="127000" dist="88900" dir="2700000" algn="tl" rotWithShape="0">
                  <a:prstClr val="black">
                    <a:alpha val="40000"/>
                  </a:prstClr>
                </a:outerShdw>
              </a:effectLst>
            </c:spPr>
            <c:extLst>
              <c:ext xmlns:c16="http://schemas.microsoft.com/office/drawing/2014/chart" uri="{C3380CC4-5D6E-409C-BE32-E72D297353CC}">
                <c16:uniqueId val="{00000005-5709-724B-8229-C506CE63BFBA}"/>
              </c:ext>
            </c:extLst>
          </c:dPt>
          <c:dLbls>
            <c:dLbl>
              <c:idx val="0"/>
              <c:layout>
                <c:manualLayout>
                  <c:x val="0.13713945512953471"/>
                  <c:y val="0.20420906457902213"/>
                </c:manualLayout>
              </c:layout>
              <c:tx>
                <c:rich>
                  <a:bodyPr rot="0" spcFirstLastPara="1" vertOverflow="ellipsis" vert="horz" wrap="square" lIns="38100" tIns="19050" rIns="38100" bIns="19050" anchor="ctr" anchorCtr="1">
                    <a:spAutoFit/>
                  </a:bodyPr>
                  <a:lstStyle/>
                  <a:p>
                    <a:pPr>
                      <a:defRPr sz="36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48C167AB-0565-4C54-9CAF-9E93746F75C0}" type="CATEGORYNAME">
                      <a:rPr lang="en-US" sz="3600">
                        <a:effectLst>
                          <a:outerShdw blurRad="38100" dist="38100" dir="2700000" algn="tl">
                            <a:srgbClr val="000000">
                              <a:alpha val="43137"/>
                            </a:srgbClr>
                          </a:outerShdw>
                        </a:effectLst>
                      </a:rPr>
                      <a:pPr>
                        <a:defRPr sz="3600">
                          <a:solidFill>
                            <a:schemeClr val="bg1"/>
                          </a:solidFill>
                          <a:effectLst>
                            <a:outerShdw blurRad="38100" dist="38100" dir="2700000" algn="tl">
                              <a:srgbClr val="000000">
                                <a:alpha val="43137"/>
                              </a:srgbClr>
                            </a:outerShdw>
                          </a:effectLst>
                        </a:defRPr>
                      </a:pPr>
                      <a:t>[CATEGORY NAME]</a:t>
                    </a:fld>
                    <a:endParaRPr lang="en-US" sz="3600" baseline="0" dirty="0">
                      <a:effectLst>
                        <a:outerShdw blurRad="38100" dist="38100" dir="2700000" algn="tl">
                          <a:srgbClr val="000000">
                            <a:alpha val="43137"/>
                          </a:srgbClr>
                        </a:outerShdw>
                      </a:effectLst>
                    </a:endParaRPr>
                  </a:p>
                  <a:p>
                    <a:pPr>
                      <a:defRPr sz="3600">
                        <a:solidFill>
                          <a:schemeClr val="bg1"/>
                        </a:solidFill>
                        <a:effectLst>
                          <a:outerShdw blurRad="38100" dist="38100" dir="2700000" algn="tl">
                            <a:srgbClr val="000000">
                              <a:alpha val="43137"/>
                            </a:srgbClr>
                          </a:outerShdw>
                        </a:effectLst>
                      </a:defRPr>
                    </a:pPr>
                    <a:fld id="{C351A252-518E-4D76-82BE-39C0261C584E}" type="VALUE">
                      <a:rPr lang="en-US" sz="3600" b="1">
                        <a:effectLst>
                          <a:outerShdw blurRad="38100" dist="38100" dir="2700000" algn="tl">
                            <a:srgbClr val="000000">
                              <a:alpha val="43137"/>
                            </a:srgbClr>
                          </a:outerShdw>
                        </a:effectLst>
                      </a:rPr>
                      <a:pPr>
                        <a:defRPr sz="3600">
                          <a:solidFill>
                            <a:schemeClr val="bg1"/>
                          </a:solidFill>
                          <a:effectLst>
                            <a:outerShdw blurRad="38100" dist="38100" dir="2700000" algn="tl">
                              <a:srgbClr val="000000">
                                <a:alpha val="43137"/>
                              </a:srgbClr>
                            </a:outerShdw>
                          </a:effectLst>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5709-724B-8229-C506CE63BFBA}"/>
                </c:ext>
              </c:extLst>
            </c:dLbl>
            <c:dLbl>
              <c:idx val="1"/>
              <c:layout>
                <c:manualLayout>
                  <c:x val="-0.10741605691677694"/>
                  <c:y val="-0.1790521954201755"/>
                </c:manualLayout>
              </c:layout>
              <c:tx>
                <c:rich>
                  <a:bodyPr rot="0" spcFirstLastPara="1" vertOverflow="ellipsis" vert="horz" wrap="square" lIns="38100" tIns="19050" rIns="38100" bIns="19050" anchor="ctr" anchorCtr="1">
                    <a:noAutofit/>
                  </a:bodyPr>
                  <a:lstStyle/>
                  <a:p>
                    <a:pPr>
                      <a:defRPr sz="2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DEFE1D2C-AF8F-4B86-A48E-4B67B89AC34C}" type="CATEGORYNAME">
                      <a:rPr lang="en-US" sz="2400">
                        <a:effectLst>
                          <a:outerShdw blurRad="38100" dist="38100" dir="2700000" algn="tl">
                            <a:srgbClr val="000000">
                              <a:alpha val="43137"/>
                            </a:srgbClr>
                          </a:outerShdw>
                        </a:effectLst>
                      </a:rPr>
                      <a:pPr>
                        <a:defRPr sz="2400">
                          <a:solidFill>
                            <a:schemeClr val="bg1"/>
                          </a:solidFill>
                          <a:effectLst>
                            <a:outerShdw blurRad="38100" dist="38100" dir="2700000" algn="tl">
                              <a:srgbClr val="000000">
                                <a:alpha val="43137"/>
                              </a:srgbClr>
                            </a:outerShdw>
                          </a:effectLst>
                        </a:defRPr>
                      </a:pPr>
                      <a:t>[CATEGORY NAME]</a:t>
                    </a:fld>
                    <a:endParaRPr lang="en-US" sz="2400" baseline="0" dirty="0">
                      <a:effectLst>
                        <a:outerShdw blurRad="38100" dist="38100" dir="2700000" algn="tl">
                          <a:srgbClr val="000000">
                            <a:alpha val="43137"/>
                          </a:srgbClr>
                        </a:outerShdw>
                      </a:effectLst>
                    </a:endParaRPr>
                  </a:p>
                  <a:p>
                    <a:pPr>
                      <a:defRPr sz="2400">
                        <a:solidFill>
                          <a:schemeClr val="bg1"/>
                        </a:solidFill>
                        <a:effectLst>
                          <a:outerShdw blurRad="38100" dist="38100" dir="2700000" algn="tl">
                            <a:srgbClr val="000000">
                              <a:alpha val="43137"/>
                            </a:srgbClr>
                          </a:outerShdw>
                        </a:effectLst>
                      </a:defRPr>
                    </a:pPr>
                    <a:fld id="{B896EE82-FBB2-4EEB-B3CD-6CB4F20C6F55}" type="VALUE">
                      <a:rPr lang="en-US" sz="2400" b="1">
                        <a:effectLst>
                          <a:outerShdw blurRad="38100" dist="38100" dir="2700000" algn="tl">
                            <a:srgbClr val="000000">
                              <a:alpha val="43137"/>
                            </a:srgbClr>
                          </a:outerShdw>
                        </a:effectLst>
                      </a:rPr>
                      <a:pPr>
                        <a:defRPr sz="2400">
                          <a:solidFill>
                            <a:schemeClr val="bg1"/>
                          </a:solidFill>
                          <a:effectLst>
                            <a:outerShdw blurRad="38100" dist="38100" dir="2700000" algn="tl">
                              <a:srgbClr val="000000">
                                <a:alpha val="43137"/>
                              </a:srgbClr>
                            </a:outerShdw>
                          </a:effectLst>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3406241884841472"/>
                      <c:h val="0.24474632785195199"/>
                    </c:manualLayout>
                  </c15:layout>
                  <c15:dlblFieldTable/>
                  <c15:showDataLabelsRange val="0"/>
                </c:ext>
                <c:ext xmlns:c16="http://schemas.microsoft.com/office/drawing/2014/chart" uri="{C3380CC4-5D6E-409C-BE32-E72D297353CC}">
                  <c16:uniqueId val="{00000003-5709-724B-8229-C506CE63BFBA}"/>
                </c:ext>
              </c:extLst>
            </c:dLbl>
            <c:dLbl>
              <c:idx val="2"/>
              <c:layout>
                <c:manualLayout>
                  <c:x val="-0.19441250744788768"/>
                  <c:y val="-0.18058355601890544"/>
                </c:manualLayout>
              </c:layout>
              <c:tx>
                <c:rich>
                  <a:bodyPr/>
                  <a:lstStyle/>
                  <a:p>
                    <a:fld id="{EFA8B366-BC27-4F76-BEF6-9BEF2E69BAB1}" type="CATEGORYNAME">
                      <a:rPr lang="en-US" dirty="0"/>
                      <a:pPr/>
                      <a:t>[CATEGORY NAME]</a:t>
                    </a:fld>
                    <a:endParaRPr lang="en-US" baseline="0" dirty="0"/>
                  </a:p>
                  <a:p>
                    <a:fld id="{2D54E475-C81B-4425-8350-6D31CCC0F888}" type="VALUE">
                      <a:rPr lang="en-US" b="1" dirty="0"/>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594742945251552"/>
                      <c:h val="0.40737152547882066"/>
                    </c:manualLayout>
                  </c15:layout>
                  <c15:dlblFieldTable/>
                  <c15:showDataLabelsRange val="0"/>
                </c:ext>
                <c:ext xmlns:c16="http://schemas.microsoft.com/office/drawing/2014/chart" uri="{C3380CC4-5D6E-409C-BE32-E72D297353CC}">
                  <c16:uniqueId val="{00000005-5709-724B-8229-C506CE63BFB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2"/>
                <c:pt idx="0">
                  <c:v>Yes</c:v>
                </c:pt>
                <c:pt idx="1">
                  <c:v>No</c:v>
                </c:pt>
              </c:strCache>
            </c:strRef>
          </c:cat>
          <c:val>
            <c:numRef>
              <c:f>Sheet1!$B$2:$B$4</c:f>
              <c:numCache>
                <c:formatCode>0.00%</c:formatCode>
                <c:ptCount val="3"/>
                <c:pt idx="0">
                  <c:v>0.86399999999999999</c:v>
                </c:pt>
                <c:pt idx="1">
                  <c:v>0.13600000000000001</c:v>
                </c:pt>
              </c:numCache>
            </c:numRef>
          </c:val>
          <c:extLst>
            <c:ext xmlns:c16="http://schemas.microsoft.com/office/drawing/2014/chart" uri="{C3380CC4-5D6E-409C-BE32-E72D297353CC}">
              <c16:uniqueId val="{00000006-5709-724B-8229-C506CE63BFBA}"/>
            </c:ext>
          </c:extLst>
        </c:ser>
        <c:dLbls>
          <c:showLegendKey val="0"/>
          <c:showVal val="0"/>
          <c:showCatName val="0"/>
          <c:showSerName val="0"/>
          <c:showPercent val="0"/>
          <c:showBubbleSize val="0"/>
          <c:showLeaderLines val="1"/>
        </c:dLbls>
        <c:firstSliceAng val="156"/>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dirty="0">
                <a:solidFill>
                  <a:schemeClr val="tx1"/>
                </a:solidFill>
              </a:rPr>
              <a:t>% Yes</a:t>
            </a:r>
          </a:p>
        </c:rich>
      </c:tx>
      <c:layout>
        <c:manualLayout>
          <c:xMode val="edge"/>
          <c:yMode val="edge"/>
          <c:x val="0.44679442593718172"/>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
          <c:y val="0.13263499572415188"/>
          <c:w val="1"/>
          <c:h val="0.71328987358193874"/>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1">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58B-9145-B832-AC93123586D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8  Categories</c:v>
                </c:pt>
                <c:pt idx="1">
                  <c:v>Auto</c:v>
                </c:pt>
                <c:pt idx="2">
                  <c:v>Banking Services</c:v>
                </c:pt>
                <c:pt idx="3">
                  <c:v>Furniture/
Bedding/Carpet</c:v>
                </c:pt>
                <c:pt idx="4">
                  <c:v>Legal</c:v>
                </c:pt>
                <c:pt idx="5">
                  <c:v>Medical services:
Hospital/Urgent 
care</c:v>
                </c:pt>
                <c:pt idx="6">
                  <c:v>Medical services:
Dentist/Orthodontist, 
Eye doctor/Lasik</c:v>
                </c:pt>
                <c:pt idx="7">
                  <c:v>In-store retail</c:v>
                </c:pt>
                <c:pt idx="8">
                  <c:v>Online retail</c:v>
                </c:pt>
              </c:strCache>
            </c:strRef>
          </c:cat>
          <c:val>
            <c:numRef>
              <c:f>Sheet1!$B$2:$B$10</c:f>
              <c:numCache>
                <c:formatCode>0%</c:formatCode>
                <c:ptCount val="9"/>
                <c:pt idx="0">
                  <c:v>0.86</c:v>
                </c:pt>
                <c:pt idx="1">
                  <c:v>0.88</c:v>
                </c:pt>
                <c:pt idx="2">
                  <c:v>0.77</c:v>
                </c:pt>
                <c:pt idx="3">
                  <c:v>0.91</c:v>
                </c:pt>
                <c:pt idx="4">
                  <c:v>0.9</c:v>
                </c:pt>
                <c:pt idx="5">
                  <c:v>0.87</c:v>
                </c:pt>
                <c:pt idx="6">
                  <c:v>0.87</c:v>
                </c:pt>
                <c:pt idx="7">
                  <c:v>0.88</c:v>
                </c:pt>
                <c:pt idx="8">
                  <c:v>0.88</c:v>
                </c:pt>
              </c:numCache>
            </c:numRef>
          </c:val>
          <c:extLst>
            <c:ext xmlns:c16="http://schemas.microsoft.com/office/drawing/2014/chart" uri="{C3380CC4-5D6E-409C-BE32-E72D297353CC}">
              <c16:uniqueId val="{00000002-158B-9145-B832-AC93123586D9}"/>
            </c:ext>
          </c:extLst>
        </c:ser>
        <c:dLbls>
          <c:dLblPos val="outEnd"/>
          <c:showLegendKey val="0"/>
          <c:showVal val="1"/>
          <c:showCatName val="0"/>
          <c:showSerName val="0"/>
          <c:showPercent val="0"/>
          <c:showBubbleSize val="0"/>
        </c:dLbls>
        <c:gapWidth val="119"/>
        <c:overlap val="-27"/>
        <c:axId val="407824696"/>
        <c:axId val="407825480"/>
      </c:barChart>
      <c:catAx>
        <c:axId val="40782469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07825480"/>
        <c:crosses val="autoZero"/>
        <c:auto val="1"/>
        <c:lblAlgn val="ctr"/>
        <c:lblOffset val="100"/>
        <c:noMultiLvlLbl val="0"/>
      </c:catAx>
      <c:valAx>
        <c:axId val="407825480"/>
        <c:scaling>
          <c:orientation val="minMax"/>
          <c:min val="0"/>
        </c:scaling>
        <c:delete val="1"/>
        <c:axPos val="l"/>
        <c:numFmt formatCode="0%" sourceLinked="1"/>
        <c:majorTickMark val="out"/>
        <c:minorTickMark val="none"/>
        <c:tickLblPos val="nextTo"/>
        <c:crossAx val="407824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64948453608249"/>
          <c:y val="3.7074299774280485E-2"/>
          <c:w val="0.40735404208494558"/>
          <c:h val="0.9417403860689878"/>
        </c:manualLayout>
      </c:layout>
      <c:pieChart>
        <c:varyColors val="1"/>
        <c:ser>
          <c:idx val="0"/>
          <c:order val="0"/>
          <c:tx>
            <c:strRef>
              <c:f>Sheet1!$B$1</c:f>
              <c:strCache>
                <c:ptCount val="1"/>
                <c:pt idx="0">
                  <c:v>Sales</c:v>
                </c:pt>
              </c:strCache>
            </c:strRef>
          </c:tx>
          <c:spPr>
            <a:solidFill>
              <a:srgbClr val="0180FF"/>
            </a:solidFill>
            <a:effectLst>
              <a:outerShdw blurRad="88900" dist="76200" dir="2700000" algn="tl" rotWithShape="0">
                <a:prstClr val="black">
                  <a:alpha val="40000"/>
                </a:prstClr>
              </a:outerShdw>
            </a:effectLst>
          </c:spPr>
          <c:dPt>
            <c:idx val="0"/>
            <c:bubble3D val="0"/>
            <c:spPr>
              <a:solidFill>
                <a:srgbClr val="0099FF"/>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1-B2F8-BA44-A7FE-11910BD9C4AA}"/>
              </c:ext>
            </c:extLst>
          </c:dPt>
          <c:dPt>
            <c:idx val="1"/>
            <c:bubble3D val="0"/>
            <c:spPr>
              <a:solidFill>
                <a:srgbClr val="FF000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3-B2F8-BA44-A7FE-11910BD9C4AA}"/>
              </c:ext>
            </c:extLst>
          </c:dPt>
          <c:dPt>
            <c:idx val="2"/>
            <c:bubble3D val="0"/>
            <c:spPr>
              <a:solidFill>
                <a:srgbClr val="548235"/>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5-B2F8-BA44-A7FE-11910BD9C4AA}"/>
              </c:ext>
            </c:extLst>
          </c:dPt>
          <c:dPt>
            <c:idx val="3"/>
            <c:bubble3D val="0"/>
            <c:spPr>
              <a:solidFill>
                <a:srgbClr val="FFA4FF"/>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7-B2F8-BA44-A7FE-11910BD9C4AA}"/>
              </c:ext>
            </c:extLst>
          </c:dPt>
          <c:dPt>
            <c:idx val="4"/>
            <c:bubble3D val="0"/>
            <c:spPr>
              <a:solidFill>
                <a:srgbClr val="FFFF0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9-B2F8-BA44-A7FE-11910BD9C4AA}"/>
              </c:ext>
            </c:extLst>
          </c:dPt>
          <c:dPt>
            <c:idx val="5"/>
            <c:bubble3D val="0"/>
            <c:spPr>
              <a:solidFill>
                <a:srgbClr val="66330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B-B2F8-BA44-A7FE-11910BD9C4AA}"/>
              </c:ext>
            </c:extLst>
          </c:dPt>
          <c:dLbls>
            <c:dLbl>
              <c:idx val="0"/>
              <c:layout>
                <c:manualLayout>
                  <c:x val="5.5806748383256173E-2"/>
                  <c:y val="0.17742700606262804"/>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496DD872-CA32-40C9-9EEA-1193530D3D59}" type="CATEGORYNAME">
                      <a:rPr lang="en-US" sz="1800">
                        <a:solidFill>
                          <a:schemeClr val="bg1"/>
                        </a:solidFill>
                        <a:effectLst>
                          <a:outerShdw blurRad="38100" dist="38100" dir="2700000" algn="tl">
                            <a:srgbClr val="000000">
                              <a:alpha val="43137"/>
                            </a:srgbClr>
                          </a:outerShdw>
                        </a:effectLst>
                      </a:rPr>
                      <a:pPr>
                        <a:defRPr sz="1800">
                          <a:solidFill>
                            <a:schemeClr val="bg1"/>
                          </a:solidFill>
                          <a:effectLst>
                            <a:outerShdw blurRad="38100" dist="38100" dir="2700000" algn="tl">
                              <a:srgbClr val="000000">
                                <a:alpha val="43137"/>
                              </a:srgbClr>
                            </a:outerShdw>
                          </a:effectLst>
                        </a:defRPr>
                      </a:pPr>
                      <a:t>[CATEGORY NAME]</a:t>
                    </a:fld>
                    <a:endParaRPr lang="en-US" sz="1800" baseline="0" dirty="0">
                      <a:solidFill>
                        <a:schemeClr val="bg1"/>
                      </a:solidFill>
                      <a:effectLst>
                        <a:outerShdw blurRad="38100" dist="38100" dir="2700000" algn="tl">
                          <a:srgbClr val="000000">
                            <a:alpha val="43137"/>
                          </a:srgbClr>
                        </a:outerShdw>
                      </a:effectLst>
                    </a:endParaRPr>
                  </a:p>
                  <a:p>
                    <a:pPr>
                      <a:defRPr sz="1800">
                        <a:solidFill>
                          <a:schemeClr val="bg1"/>
                        </a:solidFill>
                        <a:effectLst>
                          <a:outerShdw blurRad="38100" dist="38100" dir="2700000" algn="tl">
                            <a:srgbClr val="000000">
                              <a:alpha val="43137"/>
                            </a:srgbClr>
                          </a:outerShdw>
                        </a:effectLst>
                      </a:defRPr>
                    </a:pPr>
                    <a:fld id="{9AE55402-7184-4CFE-8F53-2B23317A04BF}" type="VALUE">
                      <a:rPr lang="en-US" sz="1800" b="1">
                        <a:solidFill>
                          <a:schemeClr val="bg1"/>
                        </a:solidFill>
                        <a:effectLst>
                          <a:outerShdw blurRad="38100" dist="38100" dir="2700000" algn="tl">
                            <a:srgbClr val="000000">
                              <a:alpha val="43137"/>
                            </a:srgbClr>
                          </a:outerShdw>
                        </a:effectLst>
                      </a:rPr>
                      <a:pPr>
                        <a:defRPr sz="1800">
                          <a:solidFill>
                            <a:schemeClr val="bg1"/>
                          </a:solidFill>
                          <a:effectLst>
                            <a:outerShdw blurRad="38100" dist="38100" dir="2700000" algn="tl">
                              <a:srgbClr val="000000">
                                <a:alpha val="43137"/>
                              </a:srgbClr>
                            </a:outerShdw>
                          </a:effectLst>
                        </a:defRPr>
                      </a:pPr>
                      <a:t>[VALUE]</a:t>
                    </a:fld>
                    <a:endParaRPr lang="en-US"/>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B2F8-BA44-A7FE-11910BD9C4AA}"/>
                </c:ext>
              </c:extLst>
            </c:dLbl>
            <c:dLbl>
              <c:idx val="1"/>
              <c:layout>
                <c:manualLayout>
                  <c:x val="-0.15195416294612657"/>
                  <c:y val="-3.9151544849372624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2F8-BA44-A7FE-11910BD9C4AA}"/>
                </c:ext>
              </c:extLst>
            </c:dLbl>
            <c:dLbl>
              <c:idx val="2"/>
              <c:layout>
                <c:manualLayout>
                  <c:x val="-5.3513993740473248E-2"/>
                  <c:y val="-6.9870667410376841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140B12D2-1ED8-41B3-B5CB-8330539922AE}" type="CATEGORYNAME">
                      <a:rPr lang="en-US" sz="1800">
                        <a:effectLst>
                          <a:outerShdw blurRad="38100" dist="38100" dir="2700000" algn="tl">
                            <a:srgbClr val="000000">
                              <a:alpha val="43137"/>
                            </a:srgbClr>
                          </a:outerShdw>
                        </a:effectLst>
                      </a:rPr>
                      <a:pPr>
                        <a:defRPr sz="1800">
                          <a:solidFill>
                            <a:schemeClr val="bg1"/>
                          </a:solidFill>
                          <a:effectLst>
                            <a:outerShdw blurRad="38100" dist="38100" dir="2700000" algn="tl">
                              <a:srgbClr val="000000">
                                <a:alpha val="43137"/>
                              </a:srgbClr>
                            </a:outerShdw>
                          </a:effectLst>
                        </a:defRPr>
                      </a:pPr>
                      <a:t>[CATEGORY NAME]</a:t>
                    </a:fld>
                    <a:endParaRPr lang="en-US" sz="1800" baseline="0" dirty="0">
                      <a:effectLst>
                        <a:outerShdw blurRad="38100" dist="38100" dir="2700000" algn="tl">
                          <a:srgbClr val="000000">
                            <a:alpha val="43137"/>
                          </a:srgbClr>
                        </a:outerShdw>
                      </a:effectLst>
                    </a:endParaRPr>
                  </a:p>
                  <a:p>
                    <a:pPr>
                      <a:defRPr sz="1800">
                        <a:solidFill>
                          <a:schemeClr val="bg1"/>
                        </a:solidFill>
                        <a:effectLst>
                          <a:outerShdw blurRad="38100" dist="38100" dir="2700000" algn="tl">
                            <a:srgbClr val="000000">
                              <a:alpha val="43137"/>
                            </a:srgbClr>
                          </a:outerShdw>
                        </a:effectLst>
                      </a:defRPr>
                    </a:pPr>
                    <a:fld id="{B623BBBE-6B19-46B9-8230-D9ABD947B616}" type="VALUE">
                      <a:rPr lang="en-US" sz="1800" b="1">
                        <a:effectLst>
                          <a:outerShdw blurRad="38100" dist="38100" dir="2700000" algn="tl">
                            <a:srgbClr val="000000">
                              <a:alpha val="43137"/>
                            </a:srgbClr>
                          </a:outerShdw>
                        </a:effectLst>
                      </a:rPr>
                      <a:pPr>
                        <a:defRPr sz="1800">
                          <a:solidFill>
                            <a:schemeClr val="bg1"/>
                          </a:solidFill>
                          <a:effectLst>
                            <a:outerShdw blurRad="38100" dist="38100" dir="2700000" algn="tl">
                              <a:srgbClr val="000000">
                                <a:alpha val="43137"/>
                              </a:srgbClr>
                            </a:outerShdw>
                          </a:effectLst>
                        </a:defRPr>
                      </a:pPr>
                      <a:t>[VALUE]</a:t>
                    </a:fld>
                    <a:endParaRPr lang="en-US"/>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B2F8-BA44-A7FE-11910BD9C4AA}"/>
                </c:ext>
              </c:extLst>
            </c:dLbl>
            <c:dLbl>
              <c:idx val="3"/>
              <c:layout>
                <c:manualLayout>
                  <c:x val="-1.6206672619530807E-2"/>
                  <c:y val="-3.8159421574198125E-2"/>
                </c:manualLayout>
              </c:layout>
              <c:tx>
                <c:rich>
                  <a:bodyPr/>
                  <a:lstStyle/>
                  <a:p>
                    <a:fld id="{E7D9497C-91AD-4DDE-9143-BA2AD57407F6}" type="CATEGORYNAME">
                      <a:rPr lang="en-US"/>
                      <a:pPr/>
                      <a:t>[CATEGORY NAME]</a:t>
                    </a:fld>
                    <a:endParaRPr lang="en-US" baseline="0" dirty="0"/>
                  </a:p>
                  <a:p>
                    <a:fld id="{91353AA9-EA3E-4FFF-8AA9-2B9FD1D7D006}" type="VALUE">
                      <a:rPr lang="en-US" b="1"/>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B2F8-BA44-A7FE-11910BD9C4AA}"/>
                </c:ext>
              </c:extLst>
            </c:dLbl>
            <c:dLbl>
              <c:idx val="4"/>
              <c:layout>
                <c:manualLayout>
                  <c:x val="-1.3753280839895013E-2"/>
                  <c:y val="-2.8698177041249946E-2"/>
                </c:manualLayout>
              </c:layout>
              <c:tx>
                <c:rich>
                  <a:bodyPr/>
                  <a:lstStyle/>
                  <a:p>
                    <a:fld id="{7A05E995-F29C-427B-B6EA-8630FF5F24DB}" type="CATEGORYNAME">
                      <a:rPr lang="en-US"/>
                      <a:pPr/>
                      <a:t>[CATEGORY NAME]</a:t>
                    </a:fld>
                    <a:endParaRPr lang="en-US" baseline="0" dirty="0"/>
                  </a:p>
                  <a:p>
                    <a:fld id="{725B3B85-6F2E-4891-BB22-FA32490C7788}" type="VALUE">
                      <a:rPr lang="en-US" b="1"/>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B2F8-BA44-A7FE-11910BD9C4AA}"/>
                </c:ext>
              </c:extLst>
            </c:dLbl>
            <c:dLbl>
              <c:idx val="5"/>
              <c:layout>
                <c:manualLayout>
                  <c:x val="-2.41151428236419E-2"/>
                  <c:y val="-2.3152253806736186E-2"/>
                </c:manualLayout>
              </c:layout>
              <c:tx>
                <c:rich>
                  <a:bodyPr/>
                  <a:lstStyle/>
                  <a:p>
                    <a:fld id="{B8E2338D-0A05-4B9E-B83A-6A268B07A945}" type="CATEGORYNAME">
                      <a:rPr lang="en-US"/>
                      <a:pPr/>
                      <a:t>[CATEGORY NAME]</a:t>
                    </a:fld>
                    <a:endParaRPr lang="en-US" baseline="0" dirty="0"/>
                  </a:p>
                  <a:p>
                    <a:fld id="{3B15D484-8610-4AA8-B7BE-2949E1B17648}" type="VALUE">
                      <a:rPr lang="en-US" b="1"/>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B2F8-BA44-A7FE-11910BD9C4A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Sheet1!$A$2:$A$7</c:f>
              <c:strCache>
                <c:ptCount val="6"/>
                <c:pt idx="0">
                  <c:v>Local Television Station</c:v>
                </c:pt>
                <c:pt idx="1">
                  <c:v>Social media</c:v>
                </c:pt>
                <c:pt idx="2">
                  <c:v>Local 
Newspaper web/apps</c:v>
                </c:pt>
                <c:pt idx="3">
                  <c:v>Local Radio Station</c:v>
                </c:pt>
                <c:pt idx="4">
                  <c:v>Local 
magazine web/apps</c:v>
                </c:pt>
                <c:pt idx="5">
                  <c:v>Other Local 
Website/Apps</c:v>
                </c:pt>
              </c:strCache>
            </c:strRef>
          </c:cat>
          <c:val>
            <c:numRef>
              <c:f>Sheet1!$B$2:$B$7</c:f>
              <c:numCache>
                <c:formatCode>0.00%</c:formatCode>
                <c:ptCount val="6"/>
                <c:pt idx="0">
                  <c:v>0.33800000000000002</c:v>
                </c:pt>
                <c:pt idx="1">
                  <c:v>0.223</c:v>
                </c:pt>
                <c:pt idx="2">
                  <c:v>0.182</c:v>
                </c:pt>
                <c:pt idx="3">
                  <c:v>0.11899999999999999</c:v>
                </c:pt>
                <c:pt idx="4">
                  <c:v>7.4999999999999997E-2</c:v>
                </c:pt>
                <c:pt idx="5">
                  <c:v>6.3E-2</c:v>
                </c:pt>
              </c:numCache>
            </c:numRef>
          </c:val>
          <c:extLst>
            <c:ext xmlns:c16="http://schemas.microsoft.com/office/drawing/2014/chart" uri="{C3380CC4-5D6E-409C-BE32-E72D297353CC}">
              <c16:uniqueId val="{0000000C-B2F8-BA44-A7FE-11910BD9C4AA}"/>
            </c:ext>
          </c:extLst>
        </c:ser>
        <c:dLbls>
          <c:showLegendKey val="0"/>
          <c:showVal val="0"/>
          <c:showCatName val="0"/>
          <c:showSerName val="0"/>
          <c:showPercent val="0"/>
          <c:showBubbleSize val="0"/>
          <c:showLeaderLines val="1"/>
        </c:dLbls>
        <c:firstSliceAng val="288"/>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28575">
              <a:solidFill>
                <a:schemeClr val="bg1"/>
              </a:solidFill>
            </a:ln>
            <a:effectLst>
              <a:outerShdw blurRad="114300" dist="76200" dir="2700000" algn="tl" rotWithShape="0">
                <a:prstClr val="black">
                  <a:alpha val="40000"/>
                </a:prstClr>
              </a:outerShdw>
            </a:effectLst>
          </c:spPr>
          <c:dPt>
            <c:idx val="0"/>
            <c:bubble3D val="0"/>
            <c:spPr>
              <a:solidFill>
                <a:srgbClr val="0000FF"/>
              </a:solidFill>
              <a:ln w="28575">
                <a:solidFill>
                  <a:schemeClr val="bg1"/>
                </a:solidFill>
              </a:ln>
              <a:effectLst>
                <a:outerShdw blurRad="114300" dist="76200" dir="2700000" algn="tl" rotWithShape="0">
                  <a:prstClr val="black">
                    <a:alpha val="40000"/>
                  </a:prstClr>
                </a:outerShdw>
              </a:effectLst>
            </c:spPr>
            <c:extLst>
              <c:ext xmlns:c16="http://schemas.microsoft.com/office/drawing/2014/chart" uri="{C3380CC4-5D6E-409C-BE32-E72D297353CC}">
                <c16:uniqueId val="{00000001-C76E-3146-9855-503DB3ADD7D8}"/>
              </c:ext>
            </c:extLst>
          </c:dPt>
          <c:dPt>
            <c:idx val="1"/>
            <c:bubble3D val="0"/>
            <c:spPr>
              <a:solidFill>
                <a:srgbClr val="00B050"/>
              </a:solidFill>
              <a:ln w="28575">
                <a:solidFill>
                  <a:schemeClr val="bg1"/>
                </a:solidFill>
              </a:ln>
              <a:effectLst>
                <a:outerShdw blurRad="114300" dist="76200" dir="2700000" algn="tl" rotWithShape="0">
                  <a:prstClr val="black">
                    <a:alpha val="40000"/>
                  </a:prstClr>
                </a:outerShdw>
              </a:effectLst>
            </c:spPr>
            <c:extLst>
              <c:ext xmlns:c16="http://schemas.microsoft.com/office/drawing/2014/chart" uri="{C3380CC4-5D6E-409C-BE32-E72D297353CC}">
                <c16:uniqueId val="{00000003-C76E-3146-9855-503DB3ADD7D8}"/>
              </c:ext>
            </c:extLst>
          </c:dPt>
          <c:dPt>
            <c:idx val="2"/>
            <c:bubble3D val="0"/>
            <c:spPr>
              <a:solidFill>
                <a:schemeClr val="accent3"/>
              </a:solidFill>
              <a:ln w="28575">
                <a:solidFill>
                  <a:schemeClr val="bg1"/>
                </a:solidFill>
              </a:ln>
              <a:effectLst>
                <a:outerShdw blurRad="114300" dist="76200" dir="2700000" algn="tl" rotWithShape="0">
                  <a:prstClr val="black">
                    <a:alpha val="40000"/>
                  </a:prstClr>
                </a:outerShdw>
              </a:effectLst>
            </c:spPr>
            <c:extLst>
              <c:ext xmlns:c16="http://schemas.microsoft.com/office/drawing/2014/chart" uri="{C3380CC4-5D6E-409C-BE32-E72D297353CC}">
                <c16:uniqueId val="{00000005-C76E-3146-9855-503DB3ADD7D8}"/>
              </c:ext>
            </c:extLst>
          </c:dPt>
          <c:dPt>
            <c:idx val="3"/>
            <c:bubble3D val="0"/>
            <c:spPr>
              <a:solidFill>
                <a:srgbClr val="7030A0"/>
              </a:solidFill>
              <a:ln w="28575">
                <a:solidFill>
                  <a:schemeClr val="bg1"/>
                </a:solidFill>
              </a:ln>
              <a:effectLst>
                <a:outerShdw blurRad="114300" dist="76200" dir="2700000" algn="tl" rotWithShape="0">
                  <a:prstClr val="black">
                    <a:alpha val="40000"/>
                  </a:prstClr>
                </a:outerShdw>
              </a:effectLst>
            </c:spPr>
            <c:extLst>
              <c:ext xmlns:c16="http://schemas.microsoft.com/office/drawing/2014/chart" uri="{C3380CC4-5D6E-409C-BE32-E72D297353CC}">
                <c16:uniqueId val="{00000007-C76E-3146-9855-503DB3ADD7D8}"/>
              </c:ext>
            </c:extLst>
          </c:dPt>
          <c:dPt>
            <c:idx val="4"/>
            <c:bubble3D val="0"/>
            <c:spPr>
              <a:solidFill>
                <a:schemeClr val="accent5">
                  <a:lumMod val="75000"/>
                </a:schemeClr>
              </a:solidFill>
              <a:ln w="28575">
                <a:solidFill>
                  <a:schemeClr val="bg1"/>
                </a:solidFill>
              </a:ln>
              <a:effectLst>
                <a:outerShdw blurRad="114300" dist="76200" dir="2700000" algn="tl" rotWithShape="0">
                  <a:prstClr val="black">
                    <a:alpha val="40000"/>
                  </a:prstClr>
                </a:outerShdw>
              </a:effectLst>
            </c:spPr>
            <c:extLst>
              <c:ext xmlns:c16="http://schemas.microsoft.com/office/drawing/2014/chart" uri="{C3380CC4-5D6E-409C-BE32-E72D297353CC}">
                <c16:uniqueId val="{00000009-C76E-3146-9855-503DB3ADD7D8}"/>
              </c:ext>
            </c:extLst>
          </c:dPt>
          <c:dPt>
            <c:idx val="5"/>
            <c:bubble3D val="0"/>
            <c:spPr>
              <a:solidFill>
                <a:srgbClr val="B87600"/>
              </a:solidFill>
              <a:ln w="28575">
                <a:solidFill>
                  <a:schemeClr val="bg1"/>
                </a:solidFill>
              </a:ln>
              <a:effectLst>
                <a:outerShdw blurRad="114300" dist="76200" dir="2700000" algn="tl" rotWithShape="0">
                  <a:prstClr val="black">
                    <a:alpha val="40000"/>
                  </a:prstClr>
                </a:outerShdw>
              </a:effectLst>
            </c:spPr>
            <c:extLst>
              <c:ext xmlns:c16="http://schemas.microsoft.com/office/drawing/2014/chart" uri="{C3380CC4-5D6E-409C-BE32-E72D297353CC}">
                <c16:uniqueId val="{0000000B-C76E-3146-9855-503DB3ADD7D8}"/>
              </c:ext>
            </c:extLst>
          </c:dPt>
          <c:dLbls>
            <c:dLbl>
              <c:idx val="0"/>
              <c:tx>
                <c:rich>
                  <a:bodyPr/>
                  <a:lstStyle/>
                  <a:p>
                    <a:r>
                      <a:rPr lang="en-US"/>
                      <a:t>One</a:t>
                    </a:r>
                    <a:br>
                      <a:rPr lang="en-US"/>
                    </a:br>
                    <a:fld id="{8BC46C81-5844-4BA6-BBAC-3A643A6C2B82}"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76E-3146-9855-503DB3ADD7D8}"/>
                </c:ext>
              </c:extLst>
            </c:dLbl>
            <c:dLbl>
              <c:idx val="1"/>
              <c:tx>
                <c:rich>
                  <a:bodyPr/>
                  <a:lstStyle/>
                  <a:p>
                    <a:r>
                      <a:rPr lang="en-US"/>
                      <a:t>Two</a:t>
                    </a:r>
                    <a:br>
                      <a:rPr lang="en-US"/>
                    </a:br>
                    <a:fld id="{E584F663-3735-4578-98F7-2FC0C2741B8F}"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76E-3146-9855-503DB3ADD7D8}"/>
                </c:ext>
              </c:extLst>
            </c:dLbl>
            <c:dLbl>
              <c:idx val="2"/>
              <c:layout>
                <c:manualLayout>
                  <c:x val="9.3965058491399921E-3"/>
                  <c:y val="-0.10976421636615812"/>
                </c:manualLayout>
              </c:layout>
              <c:tx>
                <c:rich>
                  <a:bodyPr/>
                  <a:lstStyle/>
                  <a:p>
                    <a:r>
                      <a:rPr lang="en-US"/>
                      <a:t>Three</a:t>
                    </a:r>
                    <a:br>
                      <a:rPr lang="en-US"/>
                    </a:br>
                    <a:fld id="{F728DA08-B58A-4358-A4FC-D2320FE3DC19}"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76E-3146-9855-503DB3ADD7D8}"/>
                </c:ext>
              </c:extLst>
            </c:dLbl>
            <c:dLbl>
              <c:idx val="3"/>
              <c:layout>
                <c:manualLayout>
                  <c:x val="7.6739995129474797E-2"/>
                  <c:y val="-0.1941636178972774"/>
                </c:manualLayout>
              </c:layout>
              <c:tx>
                <c:rich>
                  <a:bodyPr/>
                  <a:lstStyle/>
                  <a:p>
                    <a:r>
                      <a:rPr lang="en-US"/>
                      <a:t>Four</a:t>
                    </a:r>
                    <a:br>
                      <a:rPr lang="en-US"/>
                    </a:br>
                    <a:fld id="{7E0464AE-3548-4250-B1D7-1C0213DADDA3}"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76E-3146-9855-503DB3ADD7D8}"/>
                </c:ext>
              </c:extLst>
            </c:dLbl>
            <c:dLbl>
              <c:idx val="4"/>
              <c:tx>
                <c:rich>
                  <a:bodyPr/>
                  <a:lstStyle/>
                  <a:p>
                    <a:r>
                      <a:rPr lang="en-US"/>
                      <a:t>Five</a:t>
                    </a:r>
                    <a:br>
                      <a:rPr lang="en-US"/>
                    </a:br>
                    <a:fld id="{E15AE4D0-F54C-42C5-9921-588FB69AC7BB}"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76E-3146-9855-503DB3ADD7D8}"/>
                </c:ext>
              </c:extLst>
            </c:dLbl>
            <c:dLbl>
              <c:idx val="5"/>
              <c:tx>
                <c:rich>
                  <a:bodyPr/>
                  <a:lstStyle/>
                  <a:p>
                    <a:r>
                      <a:rPr lang="en-US"/>
                      <a:t>Six +</a:t>
                    </a:r>
                    <a:br>
                      <a:rPr lang="en-US"/>
                    </a:br>
                    <a:fld id="{16F6E568-6ACF-4967-97D8-70B0114A2DE6}"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C76E-3146-9855-503DB3ADD7D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One</c:v>
                </c:pt>
                <c:pt idx="1">
                  <c:v>Two</c:v>
                </c:pt>
                <c:pt idx="2">
                  <c:v>Three</c:v>
                </c:pt>
                <c:pt idx="3">
                  <c:v>Four</c:v>
                </c:pt>
                <c:pt idx="4">
                  <c:v>Five</c:v>
                </c:pt>
                <c:pt idx="5">
                  <c:v>Six or More</c:v>
                </c:pt>
              </c:strCache>
            </c:strRef>
          </c:cat>
          <c:val>
            <c:numRef>
              <c:f>Sheet1!$B$2:$B$7</c:f>
              <c:numCache>
                <c:formatCode>0.0%</c:formatCode>
                <c:ptCount val="6"/>
                <c:pt idx="0">
                  <c:v>0.15885862199915887</c:v>
                </c:pt>
                <c:pt idx="1">
                  <c:v>0.2689526964970172</c:v>
                </c:pt>
                <c:pt idx="2">
                  <c:v>0.11208775625936909</c:v>
                </c:pt>
                <c:pt idx="3">
                  <c:v>0.1103304479002203</c:v>
                </c:pt>
                <c:pt idx="4">
                  <c:v>8.0811176520331859E-2</c:v>
                </c:pt>
                <c:pt idx="5">
                  <c:v>0.26895930082390967</c:v>
                </c:pt>
              </c:numCache>
            </c:numRef>
          </c:val>
          <c:extLst>
            <c:ext xmlns:c16="http://schemas.microsoft.com/office/drawing/2014/chart" uri="{C3380CC4-5D6E-409C-BE32-E72D297353CC}">
              <c16:uniqueId val="{0000000C-C76E-3146-9855-503DB3ADD7D8}"/>
            </c:ext>
          </c:extLst>
        </c:ser>
        <c:dLbls>
          <c:showLegendKey val="0"/>
          <c:showVal val="0"/>
          <c:showCatName val="0"/>
          <c:showSerName val="0"/>
          <c:showPercent val="0"/>
          <c:showBubbleSize val="0"/>
          <c:showLeaderLines val="1"/>
        </c:dLbls>
        <c:firstSliceAng val="8"/>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9923610957081074"/>
          <c:y val="7.03970636978462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1607075524010199E-2"/>
          <c:y val="9.3951309027061641E-2"/>
          <c:w val="0.89036035925196855"/>
          <c:h val="0.81411430879889735"/>
        </c:manualLayout>
      </c:layout>
      <c:barChart>
        <c:barDir val="col"/>
        <c:grouping val="clustered"/>
        <c:varyColors val="0"/>
        <c:ser>
          <c:idx val="0"/>
          <c:order val="0"/>
          <c:tx>
            <c:strRef>
              <c:f>Sheet1!$B$1</c:f>
              <c:strCache>
                <c:ptCount val="1"/>
                <c:pt idx="0">
                  <c:v>Visited in the last 30 days</c:v>
                </c:pt>
              </c:strCache>
            </c:strRef>
          </c:tx>
          <c:spPr>
            <a:solidFill>
              <a:schemeClr val="accent1"/>
            </a:solidFill>
            <a:ln w="12700">
              <a:solidFill>
                <a:schemeClr val="tx1"/>
              </a:solidFill>
            </a:ln>
            <a:effectLst/>
          </c:spPr>
          <c:invertIfNegative val="0"/>
          <c:dPt>
            <c:idx val="1"/>
            <c:invertIfNegative val="0"/>
            <c:bubble3D val="0"/>
            <c:spPr>
              <a:solidFill>
                <a:srgbClr val="548134"/>
              </a:solidFill>
              <a:ln w="12700">
                <a:solidFill>
                  <a:schemeClr val="tx1"/>
                </a:solidFill>
              </a:ln>
              <a:effectLst/>
            </c:spPr>
            <c:extLst>
              <c:ext xmlns:c16="http://schemas.microsoft.com/office/drawing/2014/chart" uri="{C3380CC4-5D6E-409C-BE32-E72D297353CC}">
                <c16:uniqueId val="{00000004-D98A-4E4F-B402-1ACE7AB43FAC}"/>
              </c:ext>
            </c:extLst>
          </c:dPt>
          <c:dPt>
            <c:idx val="2"/>
            <c:invertIfNegative val="0"/>
            <c:bubble3D val="0"/>
            <c:spPr>
              <a:solidFill>
                <a:srgbClr val="FFA4FF"/>
              </a:solidFill>
              <a:ln w="12700">
                <a:solidFill>
                  <a:schemeClr val="tx1"/>
                </a:solidFill>
              </a:ln>
              <a:effectLst/>
            </c:spPr>
            <c:extLst>
              <c:ext xmlns:c16="http://schemas.microsoft.com/office/drawing/2014/chart" uri="{C3380CC4-5D6E-409C-BE32-E72D297353CC}">
                <c16:uniqueId val="{00000005-D98A-4E4F-B402-1ACE7AB43FAC}"/>
              </c:ext>
            </c:extLst>
          </c:dPt>
          <c:dPt>
            <c:idx val="3"/>
            <c:invertIfNegative val="0"/>
            <c:bubble3D val="0"/>
            <c:spPr>
              <a:solidFill>
                <a:srgbClr val="FFFF00"/>
              </a:solidFill>
              <a:ln w="12700">
                <a:solidFill>
                  <a:schemeClr val="tx1"/>
                </a:solidFill>
              </a:ln>
              <a:effectLst/>
            </c:spPr>
            <c:extLst>
              <c:ext xmlns:c16="http://schemas.microsoft.com/office/drawing/2014/chart" uri="{C3380CC4-5D6E-409C-BE32-E72D297353CC}">
                <c16:uniqueId val="{00000006-D98A-4E4F-B402-1ACE7AB43FAC}"/>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C024-1F4C-B48D-E82EE15D78B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Local broadcast TV station</c:v>
                </c:pt>
                <c:pt idx="1">
                  <c:v>Local newspaper</c:v>
                </c:pt>
                <c:pt idx="2">
                  <c:v>Local radio station</c:v>
                </c:pt>
                <c:pt idx="3">
                  <c:v>Local magazine</c:v>
                </c:pt>
              </c:strCache>
            </c:strRef>
          </c:cat>
          <c:val>
            <c:numRef>
              <c:f>Sheet1!$B$2:$B$5</c:f>
              <c:numCache>
                <c:formatCode>0.00%</c:formatCode>
                <c:ptCount val="4"/>
                <c:pt idx="0">
                  <c:v>0.64400000000000002</c:v>
                </c:pt>
                <c:pt idx="1">
                  <c:v>0.628</c:v>
                </c:pt>
                <c:pt idx="2">
                  <c:v>0.59599999999999997</c:v>
                </c:pt>
                <c:pt idx="3">
                  <c:v>0.56599999999999995</c:v>
                </c:pt>
              </c:numCache>
            </c:numRef>
          </c:val>
          <c:extLst>
            <c:ext xmlns:c16="http://schemas.microsoft.com/office/drawing/2014/chart" uri="{C3380CC4-5D6E-409C-BE32-E72D297353CC}">
              <c16:uniqueId val="{00000000-D98A-4E4F-B402-1ACE7AB43FAC}"/>
            </c:ext>
          </c:extLst>
        </c:ser>
        <c:dLbls>
          <c:showLegendKey val="0"/>
          <c:showVal val="0"/>
          <c:showCatName val="0"/>
          <c:showSerName val="0"/>
          <c:showPercent val="0"/>
          <c:showBubbleSize val="0"/>
        </c:dLbls>
        <c:gapWidth val="104"/>
        <c:overlap val="-27"/>
        <c:axId val="1965540607"/>
        <c:axId val="1965542255"/>
      </c:barChart>
      <c:catAx>
        <c:axId val="196554060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65542255"/>
        <c:crosses val="autoZero"/>
        <c:auto val="1"/>
        <c:lblAlgn val="ctr"/>
        <c:lblOffset val="0"/>
        <c:noMultiLvlLbl val="0"/>
      </c:catAx>
      <c:valAx>
        <c:axId val="1965542255"/>
        <c:scaling>
          <c:orientation val="minMax"/>
          <c:min val="0.45"/>
        </c:scaling>
        <c:delete val="1"/>
        <c:axPos val="l"/>
        <c:numFmt formatCode="0.00%" sourceLinked="1"/>
        <c:majorTickMark val="out"/>
        <c:minorTickMark val="none"/>
        <c:tickLblPos val="nextTo"/>
        <c:crossAx val="19655406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effectLst>
              <a:outerShdw blurRad="88900" dist="76200" dir="2700000" algn="tl" rotWithShape="0">
                <a:prstClr val="black">
                  <a:alpha val="40000"/>
                </a:prstClr>
              </a:outerShdw>
            </a:effectLst>
          </c:spPr>
          <c:dPt>
            <c:idx val="0"/>
            <c:bubble3D val="0"/>
            <c:spPr>
              <a:solidFill>
                <a:srgbClr val="00B05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1-A88F-7F4F-BCBE-FD4DC1DF00E8}"/>
              </c:ext>
            </c:extLst>
          </c:dPt>
          <c:dPt>
            <c:idx val="1"/>
            <c:bubble3D val="0"/>
            <c:spPr>
              <a:solidFill>
                <a:srgbClr val="C0190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3-A88F-7F4F-BCBE-FD4DC1DF00E8}"/>
              </c:ext>
            </c:extLst>
          </c:dPt>
          <c:dPt>
            <c:idx val="2"/>
            <c:bubble3D val="0"/>
            <c:spPr>
              <a:solidFill>
                <a:schemeClr val="accent3"/>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5-A88F-7F4F-BCBE-FD4DC1DF00E8}"/>
              </c:ext>
            </c:extLst>
          </c:dPt>
          <c:dPt>
            <c:idx val="3"/>
            <c:bubble3D val="0"/>
            <c:spPr>
              <a:solidFill>
                <a:schemeClr val="accent4"/>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7-A88F-7F4F-BCBE-FD4DC1DF00E8}"/>
              </c:ext>
            </c:extLst>
          </c:dPt>
          <c:dLbls>
            <c:dLbl>
              <c:idx val="0"/>
              <c:layout>
                <c:manualLayout>
                  <c:x val="-3.6205297678261313E-2"/>
                  <c:y val="0.1238317969624446"/>
                </c:manualLayout>
              </c:layout>
              <c:tx>
                <c:rich>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r>
                      <a:rPr lang="en-US" b="1">
                        <a:solidFill>
                          <a:schemeClr val="bg1"/>
                        </a:solidFill>
                      </a:rPr>
                      <a:t>Yes</a:t>
                    </a:r>
                    <a:br>
                      <a:rPr lang="en-US" b="1">
                        <a:solidFill>
                          <a:schemeClr val="bg1"/>
                        </a:solidFill>
                      </a:rPr>
                    </a:br>
                    <a:fld id="{19884C5E-3CF2-489C-A24E-9E082BD76D75}" type="VALUE">
                      <a:rPr lang="en-US" b="1" smtClean="0">
                        <a:solidFill>
                          <a:schemeClr val="bg1"/>
                        </a:solidFill>
                      </a:rPr>
                      <a:pPr>
                        <a:defRPr sz="3200" b="1">
                          <a:solidFill>
                            <a:schemeClr val="bg1"/>
                          </a:solidFill>
                        </a:defRPr>
                      </a:pPr>
                      <a:t>[VALUE]</a:t>
                    </a:fld>
                    <a:endParaRPr lang="en-US" b="1">
                      <a:solidFill>
                        <a:schemeClr val="bg1"/>
                      </a:solidFill>
                    </a:endParaRP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88F-7F4F-BCBE-FD4DC1DF00E8}"/>
                </c:ext>
              </c:extLst>
            </c:dLbl>
            <c:dLbl>
              <c:idx val="1"/>
              <c:tx>
                <c:rich>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r>
                      <a:rPr lang="en-US" b="1">
                        <a:solidFill>
                          <a:schemeClr val="bg1"/>
                        </a:solidFill>
                      </a:rPr>
                      <a:t>No</a:t>
                    </a:r>
                    <a:br>
                      <a:rPr lang="en-US" b="1">
                        <a:solidFill>
                          <a:schemeClr val="bg1"/>
                        </a:solidFill>
                      </a:rPr>
                    </a:br>
                    <a:fld id="{A085C04F-3978-434C-9826-2AC35DC930B4}" type="VALUE">
                      <a:rPr lang="en-US" b="1" smtClean="0">
                        <a:solidFill>
                          <a:schemeClr val="bg1"/>
                        </a:solidFill>
                      </a:rPr>
                      <a:pPr>
                        <a:defRPr sz="3200" b="1">
                          <a:solidFill>
                            <a:schemeClr val="bg1"/>
                          </a:solidFill>
                        </a:defRPr>
                      </a:pPr>
                      <a:t>[VALUE]</a:t>
                    </a:fld>
                    <a:endParaRPr lang="en-US" b="1">
                      <a:solidFill>
                        <a:schemeClr val="bg1"/>
                      </a:solidFill>
                    </a:endParaRP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88F-7F4F-BCBE-FD4DC1DF00E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yes</c:v>
                </c:pt>
                <c:pt idx="1">
                  <c:v>no</c:v>
                </c:pt>
              </c:strCache>
            </c:strRef>
          </c:cat>
          <c:val>
            <c:numRef>
              <c:f>Sheet1!$B$2:$B$5</c:f>
              <c:numCache>
                <c:formatCode>0.00%</c:formatCode>
                <c:ptCount val="4"/>
                <c:pt idx="0">
                  <c:v>0.88100000000000001</c:v>
                </c:pt>
                <c:pt idx="1">
                  <c:v>0.11899999999999999</c:v>
                </c:pt>
              </c:numCache>
            </c:numRef>
          </c:val>
          <c:extLst>
            <c:ext xmlns:c16="http://schemas.microsoft.com/office/drawing/2014/chart" uri="{C3380CC4-5D6E-409C-BE32-E72D297353CC}">
              <c16:uniqueId val="{00000008-A88F-7F4F-BCBE-FD4DC1DF00E8}"/>
            </c:ext>
          </c:extLst>
        </c:ser>
        <c:dLbls>
          <c:dLblPos val="inEnd"/>
          <c:showLegendKey val="0"/>
          <c:showVal val="1"/>
          <c:showCatName val="0"/>
          <c:showSerName val="0"/>
          <c:showPercent val="0"/>
          <c:showBubbleSize val="0"/>
          <c:showLeaderLines val="1"/>
        </c:dLbls>
        <c:firstSliceAng val="208"/>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a:solidFill>
                  <a:schemeClr val="tx1"/>
                </a:solidFill>
              </a:rPr>
              <a:t>% Yes</a:t>
            </a:r>
          </a:p>
        </c:rich>
      </c:tx>
      <c:layout>
        <c:manualLayout>
          <c:xMode val="edge"/>
          <c:yMode val="edge"/>
          <c:x val="0.46131310015861005"/>
          <c:y val="5.1729717521120086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
          <c:y val="0.12487553809598388"/>
          <c:w val="1"/>
          <c:h val="0.69001150069743467"/>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1">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27B-FA4F-9D60-4A0067E159CA}"/>
              </c:ext>
            </c:extLst>
          </c:dPt>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8  Categories</c:v>
                </c:pt>
                <c:pt idx="1">
                  <c:v>Auto</c:v>
                </c:pt>
                <c:pt idx="2">
                  <c:v>Banking</c:v>
                </c:pt>
                <c:pt idx="3">
                  <c:v>Furniture/
Bedding/Carpet</c:v>
                </c:pt>
                <c:pt idx="4">
                  <c:v>Legal</c:v>
                </c:pt>
                <c:pt idx="5">
                  <c:v>Medical:
Hospital/
Urgent care</c:v>
                </c:pt>
                <c:pt idx="6">
                  <c:v>Medical: 
Dentist/Orthodontist, 
Eye doctor/Lasik</c:v>
                </c:pt>
                <c:pt idx="7">
                  <c:v>In-store 
retail</c:v>
                </c:pt>
                <c:pt idx="8">
                  <c:v>Online 
retail</c:v>
                </c:pt>
              </c:strCache>
            </c:strRef>
          </c:cat>
          <c:val>
            <c:numRef>
              <c:f>Sheet1!$B$2:$B$11</c:f>
              <c:numCache>
                <c:formatCode>0%</c:formatCode>
                <c:ptCount val="9"/>
                <c:pt idx="0">
                  <c:v>0.51</c:v>
                </c:pt>
                <c:pt idx="1">
                  <c:v>0.54</c:v>
                </c:pt>
                <c:pt idx="2">
                  <c:v>0.41</c:v>
                </c:pt>
                <c:pt idx="3">
                  <c:v>0.49</c:v>
                </c:pt>
                <c:pt idx="4">
                  <c:v>0.77200000000000002</c:v>
                </c:pt>
                <c:pt idx="5">
                  <c:v>0.55200000000000005</c:v>
                </c:pt>
                <c:pt idx="6">
                  <c:v>0.53700000000000003</c:v>
                </c:pt>
                <c:pt idx="7">
                  <c:v>0.40300000000000002</c:v>
                </c:pt>
                <c:pt idx="8">
                  <c:v>0.41799999999999998</c:v>
                </c:pt>
              </c:numCache>
            </c:numRef>
          </c:val>
          <c:extLst>
            <c:ext xmlns:c16="http://schemas.microsoft.com/office/drawing/2014/chart" uri="{C3380CC4-5D6E-409C-BE32-E72D297353CC}">
              <c16:uniqueId val="{00000002-127B-FA4F-9D60-4A0067E159CA}"/>
            </c:ext>
          </c:extLst>
        </c:ser>
        <c:dLbls>
          <c:dLblPos val="outEnd"/>
          <c:showLegendKey val="0"/>
          <c:showVal val="1"/>
          <c:showCatName val="0"/>
          <c:showSerName val="0"/>
          <c:showPercent val="0"/>
          <c:showBubbleSize val="0"/>
        </c:dLbls>
        <c:gapWidth val="119"/>
        <c:overlap val="-27"/>
        <c:axId val="407828616"/>
        <c:axId val="407829008"/>
      </c:barChart>
      <c:catAx>
        <c:axId val="4078286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07829008"/>
        <c:crosses val="autoZero"/>
        <c:auto val="1"/>
        <c:lblAlgn val="ctr"/>
        <c:lblOffset val="100"/>
        <c:noMultiLvlLbl val="0"/>
      </c:catAx>
      <c:valAx>
        <c:axId val="407829008"/>
        <c:scaling>
          <c:orientation val="minMax"/>
        </c:scaling>
        <c:delete val="1"/>
        <c:axPos val="l"/>
        <c:numFmt formatCode="0%" sourceLinked="1"/>
        <c:majorTickMark val="out"/>
        <c:minorTickMark val="none"/>
        <c:tickLblPos val="nextTo"/>
        <c:crossAx val="407828616"/>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3059717348478E-2"/>
          <c:y val="0.14742969493519223"/>
          <c:w val="0.97538805653030436"/>
          <c:h val="0.7777475455369168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Just one time</c:v>
                </c:pt>
                <c:pt idx="1">
                  <c:v>2-3 times</c:v>
                </c:pt>
                <c:pt idx="2">
                  <c:v>4-5 times</c:v>
                </c:pt>
                <c:pt idx="3">
                  <c:v>6-9 times</c:v>
                </c:pt>
                <c:pt idx="4">
                  <c:v>10+ times</c:v>
                </c:pt>
              </c:strCache>
            </c:strRef>
          </c:cat>
          <c:val>
            <c:numRef>
              <c:f>Sheet1!$B$2:$B$6</c:f>
              <c:numCache>
                <c:formatCode>0.00%</c:formatCode>
                <c:ptCount val="5"/>
                <c:pt idx="0">
                  <c:v>0.151</c:v>
                </c:pt>
                <c:pt idx="1">
                  <c:v>0.39600000000000002</c:v>
                </c:pt>
                <c:pt idx="2">
                  <c:v>0.246</c:v>
                </c:pt>
                <c:pt idx="3">
                  <c:v>8.8999999999999996E-2</c:v>
                </c:pt>
                <c:pt idx="4">
                  <c:v>0.11799999999999999</c:v>
                </c:pt>
              </c:numCache>
            </c:numRef>
          </c:val>
          <c:extLst>
            <c:ext xmlns:c16="http://schemas.microsoft.com/office/drawing/2014/chart" uri="{C3380CC4-5D6E-409C-BE32-E72D297353CC}">
              <c16:uniqueId val="{00000000-DF53-4F79-B045-FE5552347222}"/>
            </c:ext>
          </c:extLst>
        </c:ser>
        <c:dLbls>
          <c:showLegendKey val="0"/>
          <c:showVal val="0"/>
          <c:showCatName val="0"/>
          <c:showSerName val="0"/>
          <c:showPercent val="0"/>
          <c:showBubbleSize val="0"/>
        </c:dLbls>
        <c:gapWidth val="219"/>
        <c:overlap val="-27"/>
        <c:axId val="1337472624"/>
        <c:axId val="1475902416"/>
      </c:barChart>
      <c:catAx>
        <c:axId val="133747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75902416"/>
        <c:crosses val="autoZero"/>
        <c:auto val="1"/>
        <c:lblAlgn val="ctr"/>
        <c:lblOffset val="100"/>
        <c:noMultiLvlLbl val="0"/>
      </c:catAx>
      <c:valAx>
        <c:axId val="1475902416"/>
        <c:scaling>
          <c:orientation val="minMax"/>
        </c:scaling>
        <c:delete val="1"/>
        <c:axPos val="l"/>
        <c:numFmt formatCode="0.00%" sourceLinked="1"/>
        <c:majorTickMark val="none"/>
        <c:minorTickMark val="none"/>
        <c:tickLblPos val="nextTo"/>
        <c:crossAx val="1337472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All Respondents </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TV Awareness: % Most Important</c:v>
                </c:pt>
                <c:pt idx="1">
                  <c:v>Primary News Source: Broadcast TV</c:v>
                </c:pt>
                <c:pt idx="2">
                  <c:v>Trust: Local Broadcast TV News</c:v>
                </c:pt>
                <c:pt idx="3">
                  <c:v>Local TV Station Website/Apps: 
Most Preferred</c:v>
                </c:pt>
              </c:strCache>
            </c:strRef>
          </c:cat>
          <c:val>
            <c:numRef>
              <c:f>Sheet1!$B$2:$B$5</c:f>
              <c:numCache>
                <c:formatCode>0%</c:formatCode>
                <c:ptCount val="4"/>
                <c:pt idx="0">
                  <c:v>0.43</c:v>
                </c:pt>
                <c:pt idx="1">
                  <c:v>0.26</c:v>
                </c:pt>
                <c:pt idx="2">
                  <c:v>0.72899999999999998</c:v>
                </c:pt>
                <c:pt idx="3">
                  <c:v>0.33800000000000002</c:v>
                </c:pt>
              </c:numCache>
            </c:numRef>
          </c:val>
          <c:extLst>
            <c:ext xmlns:c16="http://schemas.microsoft.com/office/drawing/2014/chart" uri="{C3380CC4-5D6E-409C-BE32-E72D297353CC}">
              <c16:uniqueId val="{00000000-5C42-ED46-8E21-BF5E7E97A194}"/>
            </c:ext>
          </c:extLst>
        </c:ser>
        <c:ser>
          <c:idx val="1"/>
          <c:order val="1"/>
          <c:tx>
            <c:strRef>
              <c:f>Sheet1!$C$1</c:f>
              <c:strCache>
                <c:ptCount val="1"/>
                <c:pt idx="0">
                  <c:v>Saw TV Ad 4+ Times</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effectLs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TV Awareness: % Most Important</c:v>
                </c:pt>
                <c:pt idx="1">
                  <c:v>Primary News Source: Broadcast TV</c:v>
                </c:pt>
                <c:pt idx="2">
                  <c:v>Trust: Local Broadcast TV News</c:v>
                </c:pt>
                <c:pt idx="3">
                  <c:v>Local TV Station Website/Apps: 
Most Preferred</c:v>
                </c:pt>
              </c:strCache>
            </c:strRef>
          </c:cat>
          <c:val>
            <c:numRef>
              <c:f>Sheet1!$C$2:$C$5</c:f>
              <c:numCache>
                <c:formatCode>0%</c:formatCode>
                <c:ptCount val="4"/>
                <c:pt idx="0">
                  <c:v>0.66</c:v>
                </c:pt>
                <c:pt idx="1">
                  <c:v>0.36</c:v>
                </c:pt>
                <c:pt idx="2">
                  <c:v>0.78800000000000003</c:v>
                </c:pt>
                <c:pt idx="3">
                  <c:v>0.42599999999999999</c:v>
                </c:pt>
              </c:numCache>
            </c:numRef>
          </c:val>
          <c:extLst>
            <c:ext xmlns:c16="http://schemas.microsoft.com/office/drawing/2014/chart" uri="{C3380CC4-5D6E-409C-BE32-E72D297353CC}">
              <c16:uniqueId val="{00000001-5C42-ED46-8E21-BF5E7E97A194}"/>
            </c:ext>
          </c:extLst>
        </c:ser>
        <c:dLbls>
          <c:showLegendKey val="0"/>
          <c:showVal val="0"/>
          <c:showCatName val="0"/>
          <c:showSerName val="0"/>
          <c:showPercent val="0"/>
          <c:showBubbleSize val="0"/>
        </c:dLbls>
        <c:gapWidth val="66"/>
        <c:overlap val="-6"/>
        <c:axId val="214116848"/>
        <c:axId val="217562088"/>
      </c:barChart>
      <c:catAx>
        <c:axId val="2141168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17562088"/>
        <c:crosses val="autoZero"/>
        <c:auto val="1"/>
        <c:lblAlgn val="ctr"/>
        <c:lblOffset val="100"/>
        <c:noMultiLvlLbl val="0"/>
      </c:catAx>
      <c:valAx>
        <c:axId val="217562088"/>
        <c:scaling>
          <c:orientation val="minMax"/>
        </c:scaling>
        <c:delete val="1"/>
        <c:axPos val="l"/>
        <c:numFmt formatCode="0%" sourceLinked="1"/>
        <c:majorTickMark val="none"/>
        <c:minorTickMark val="none"/>
        <c:tickLblPos val="nextTo"/>
        <c:crossAx val="2141168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4472678582868"/>
          <c:y val="3.1848266970477386E-2"/>
          <c:w val="0.47816439789714948"/>
          <c:h val="0.94643567161884279"/>
        </c:manualLayout>
      </c:layout>
      <c:barChart>
        <c:barDir val="bar"/>
        <c:grouping val="clustered"/>
        <c:varyColors val="0"/>
        <c:ser>
          <c:idx val="0"/>
          <c:order val="0"/>
          <c:tx>
            <c:strRef>
              <c:f>Sheet1!$B$1</c:f>
              <c:strCache>
                <c:ptCount val="1"/>
                <c:pt idx="0">
                  <c:v>ALL</c:v>
                </c:pt>
              </c:strCache>
            </c:strRef>
          </c:tx>
          <c:spPr>
            <a:solidFill>
              <a:srgbClr val="FFCCCC"/>
            </a:solidFill>
            <a:ln>
              <a:solidFill>
                <a:schemeClr val="tx1"/>
              </a:solidFill>
            </a:ln>
            <a:effectLst>
              <a:outerShdw blurRad="50800" dist="38100" dir="3300000" algn="t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Contacted or visited the advertiser’s store/office/facility/branch (whether in-person, on-line or called</c:v>
                </c:pt>
                <c:pt idx="1">
                  <c:v>Remembered you had seen the brand advertised before (i.e., the newspaper, radio, the internet, etc) </c:v>
                </c:pt>
                <c:pt idx="2">
                  <c:v>Went to the website or app advertised to learn more about what was advertised </c:v>
                </c:pt>
                <c:pt idx="3">
                  <c:v>Went online to learn more about what was advertised </c:v>
                </c:pt>
              </c:strCache>
            </c:strRef>
          </c:cat>
          <c:val>
            <c:numRef>
              <c:f>Sheet1!$B$2:$B$5</c:f>
              <c:numCache>
                <c:formatCode>0%</c:formatCode>
                <c:ptCount val="4"/>
                <c:pt idx="0">
                  <c:v>0.157</c:v>
                </c:pt>
                <c:pt idx="1">
                  <c:v>0.18099999999999999</c:v>
                </c:pt>
                <c:pt idx="2">
                  <c:v>0.17599999999999999</c:v>
                </c:pt>
                <c:pt idx="3">
                  <c:v>0.2</c:v>
                </c:pt>
              </c:numCache>
            </c:numRef>
          </c:val>
          <c:extLst>
            <c:ext xmlns:c16="http://schemas.microsoft.com/office/drawing/2014/chart" uri="{C3380CC4-5D6E-409C-BE32-E72D297353CC}">
              <c16:uniqueId val="{00000000-08F2-F04B-A1C8-6C1B1CA9A43E}"/>
            </c:ext>
          </c:extLst>
        </c:ser>
        <c:ser>
          <c:idx val="1"/>
          <c:order val="1"/>
          <c:tx>
            <c:strRef>
              <c:f>Sheet1!$C$1</c:f>
              <c:strCache>
                <c:ptCount val="1"/>
                <c:pt idx="0">
                  <c:v>1-3 ads seen on TV</c:v>
                </c:pt>
              </c:strCache>
            </c:strRef>
          </c:tx>
          <c:spPr>
            <a:solidFill>
              <a:srgbClr val="FF5353"/>
            </a:solidFill>
            <a:ln>
              <a:solidFill>
                <a:schemeClr val="tx1"/>
              </a:solidFill>
            </a:ln>
            <a:effectLst>
              <a:outerShdw blurRad="50800" dist="38100" dir="5400000" algn="t"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Contacted or visited the advertiser’s store/office/facility/branch (whether in-person, on-line or called</c:v>
                </c:pt>
                <c:pt idx="1">
                  <c:v>Remembered you had seen the brand advertised before (i.e., the newspaper, radio, the internet, etc) </c:v>
                </c:pt>
                <c:pt idx="2">
                  <c:v>Went to the website or app advertised to learn more about what was advertised </c:v>
                </c:pt>
                <c:pt idx="3">
                  <c:v>Went online to learn more about what was advertised </c:v>
                </c:pt>
              </c:strCache>
            </c:strRef>
          </c:cat>
          <c:val>
            <c:numRef>
              <c:f>Sheet1!$C$2:$C$5</c:f>
              <c:numCache>
                <c:formatCode>0%</c:formatCode>
                <c:ptCount val="4"/>
                <c:pt idx="0">
                  <c:v>0.14000000000000001</c:v>
                </c:pt>
                <c:pt idx="1">
                  <c:v>0.17</c:v>
                </c:pt>
                <c:pt idx="2">
                  <c:v>0.154</c:v>
                </c:pt>
                <c:pt idx="3">
                  <c:v>0.186</c:v>
                </c:pt>
              </c:numCache>
            </c:numRef>
          </c:val>
          <c:extLst>
            <c:ext xmlns:c16="http://schemas.microsoft.com/office/drawing/2014/chart" uri="{C3380CC4-5D6E-409C-BE32-E72D297353CC}">
              <c16:uniqueId val="{00000001-08F2-F04B-A1C8-6C1B1CA9A43E}"/>
            </c:ext>
          </c:extLst>
        </c:ser>
        <c:ser>
          <c:idx val="2"/>
          <c:order val="2"/>
          <c:tx>
            <c:strRef>
              <c:f>Sheet1!$D$1</c:f>
              <c:strCache>
                <c:ptCount val="1"/>
                <c:pt idx="0">
                  <c:v>4+ ads seen on TV</c:v>
                </c:pt>
              </c:strCache>
            </c:strRef>
          </c:tx>
          <c:spPr>
            <a:solidFill>
              <a:srgbClr val="C00000"/>
            </a:solidFill>
            <a:ln>
              <a:solidFill>
                <a:schemeClr val="tx1"/>
              </a:solidFill>
            </a:ln>
            <a:effectLst>
              <a:outerShdw blurRad="50800" dist="38100" dir="5400000" algn="t"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Contacted or visited the advertiser’s store/office/facility/branch (whether in-person, on-line or called</c:v>
                </c:pt>
                <c:pt idx="1">
                  <c:v>Remembered you had seen the brand advertised before (i.e., the newspaper, radio, the internet, etc) </c:v>
                </c:pt>
                <c:pt idx="2">
                  <c:v>Went to the website or app advertised to learn more about what was advertised </c:v>
                </c:pt>
                <c:pt idx="3">
                  <c:v>Went online to learn more about what was advertised </c:v>
                </c:pt>
              </c:strCache>
            </c:strRef>
          </c:cat>
          <c:val>
            <c:numRef>
              <c:f>Sheet1!$D$2:$D$5</c:f>
              <c:numCache>
                <c:formatCode>0%</c:formatCode>
                <c:ptCount val="4"/>
                <c:pt idx="0">
                  <c:v>0.17699999999999999</c:v>
                </c:pt>
                <c:pt idx="1">
                  <c:v>0.19500000000000001</c:v>
                </c:pt>
                <c:pt idx="2">
                  <c:v>0.20399999999999999</c:v>
                </c:pt>
                <c:pt idx="3">
                  <c:v>0.22500000000000001</c:v>
                </c:pt>
              </c:numCache>
            </c:numRef>
          </c:val>
          <c:extLst>
            <c:ext xmlns:c16="http://schemas.microsoft.com/office/drawing/2014/chart" uri="{C3380CC4-5D6E-409C-BE32-E72D297353CC}">
              <c16:uniqueId val="{00000000-F7DD-414A-862C-1009979D00D1}"/>
            </c:ext>
          </c:extLst>
        </c:ser>
        <c:dLbls>
          <c:showLegendKey val="0"/>
          <c:showVal val="0"/>
          <c:showCatName val="0"/>
          <c:showSerName val="0"/>
          <c:showPercent val="0"/>
          <c:showBubbleSize val="0"/>
        </c:dLbls>
        <c:gapWidth val="182"/>
        <c:axId val="219536224"/>
        <c:axId val="219536616"/>
      </c:barChart>
      <c:catAx>
        <c:axId val="219536224"/>
        <c:scaling>
          <c:orientation val="minMax"/>
        </c:scaling>
        <c:delete val="0"/>
        <c:axPos val="l"/>
        <c:numFmt formatCode="General" sourceLinked="1"/>
        <c:majorTickMark val="none"/>
        <c:minorTickMark val="none"/>
        <c:tickLblPos val="nextTo"/>
        <c:spPr>
          <a:noFill/>
          <a:ln w="12700" cap="flat" cmpd="sng" algn="ctr">
            <a:solidFill>
              <a:schemeClr val="tx2"/>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19536616"/>
        <c:crosses val="autoZero"/>
        <c:auto val="1"/>
        <c:lblAlgn val="ctr"/>
        <c:lblOffset val="100"/>
        <c:noMultiLvlLbl val="0"/>
      </c:catAx>
      <c:valAx>
        <c:axId val="219536616"/>
        <c:scaling>
          <c:orientation val="minMax"/>
        </c:scaling>
        <c:delete val="1"/>
        <c:axPos val="b"/>
        <c:numFmt formatCode="0%" sourceLinked="1"/>
        <c:majorTickMark val="none"/>
        <c:minorTickMark val="none"/>
        <c:tickLblPos val="nextTo"/>
        <c:crossAx val="219536224"/>
        <c:crosses val="autoZero"/>
        <c:crossBetween val="between"/>
      </c:valAx>
      <c:spPr>
        <a:noFill/>
        <a:ln>
          <a:noFill/>
        </a:ln>
        <a:effectLst/>
      </c:spPr>
    </c:plotArea>
    <c:legend>
      <c:legendPos val="r"/>
      <c:layout>
        <c:manualLayout>
          <c:xMode val="edge"/>
          <c:yMode val="edge"/>
          <c:x val="0.83106664198167368"/>
          <c:y val="0.77680024604838627"/>
          <c:w val="0.16197195506500006"/>
          <c:h val="0.1727011948186230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3059717348478E-2"/>
          <c:y val="2.6618269812462191E-2"/>
          <c:w val="0.97538805653030436"/>
          <c:h val="0.72920569139383906"/>
        </c:manualLayout>
      </c:layout>
      <c:barChart>
        <c:barDir val="col"/>
        <c:grouping val="clustered"/>
        <c:varyColors val="0"/>
        <c:ser>
          <c:idx val="0"/>
          <c:order val="0"/>
          <c:tx>
            <c:strRef>
              <c:f>Sheet1!$B$1</c:f>
              <c:strCache>
                <c:ptCount val="1"/>
                <c:pt idx="0">
                  <c:v>A18+</c:v>
                </c:pt>
              </c:strCache>
            </c:strRef>
          </c:tx>
          <c:spPr>
            <a:solidFill>
              <a:srgbClr val="FFFF00"/>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Exposed to 3 or more media</c:v>
                </c:pt>
                <c:pt idx="1">
                  <c:v>Exposed to 6 or more media</c:v>
                </c:pt>
              </c:strCache>
            </c:strRef>
          </c:cat>
          <c:val>
            <c:numRef>
              <c:f>Sheet1!$B$2:$B$3</c:f>
              <c:numCache>
                <c:formatCode>0.00%</c:formatCode>
                <c:ptCount val="2"/>
                <c:pt idx="0">
                  <c:v>0.57199999999999995</c:v>
                </c:pt>
                <c:pt idx="1">
                  <c:v>0.26900000000000002</c:v>
                </c:pt>
              </c:numCache>
            </c:numRef>
          </c:val>
          <c:extLst>
            <c:ext xmlns:c16="http://schemas.microsoft.com/office/drawing/2014/chart" uri="{C3380CC4-5D6E-409C-BE32-E72D297353CC}">
              <c16:uniqueId val="{00000000-2DDA-AB4B-9467-26AB1C31E185}"/>
            </c:ext>
          </c:extLst>
        </c:ser>
        <c:ser>
          <c:idx val="1"/>
          <c:order val="1"/>
          <c:tx>
            <c:strRef>
              <c:f>Sheet1!$C$1</c:f>
              <c:strCache>
                <c:ptCount val="1"/>
                <c:pt idx="0">
                  <c:v>A18-34</c:v>
                </c:pt>
              </c:strCache>
            </c:strRef>
          </c:tx>
          <c:spPr>
            <a:solidFill>
              <a:srgbClr val="0099FF"/>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Exposed to 3 or more media</c:v>
                </c:pt>
                <c:pt idx="1">
                  <c:v>Exposed to 6 or more media</c:v>
                </c:pt>
              </c:strCache>
            </c:strRef>
          </c:cat>
          <c:val>
            <c:numRef>
              <c:f>Sheet1!$C$2:$C$3</c:f>
              <c:numCache>
                <c:formatCode>0.00%</c:formatCode>
                <c:ptCount val="2"/>
                <c:pt idx="0">
                  <c:v>0.63100000000000001</c:v>
                </c:pt>
                <c:pt idx="1">
                  <c:v>0.30299999999999999</c:v>
                </c:pt>
              </c:numCache>
            </c:numRef>
          </c:val>
          <c:extLst>
            <c:ext xmlns:c16="http://schemas.microsoft.com/office/drawing/2014/chart" uri="{C3380CC4-5D6E-409C-BE32-E72D297353CC}">
              <c16:uniqueId val="{00000001-2DDA-AB4B-9467-26AB1C31E185}"/>
            </c:ext>
          </c:extLst>
        </c:ser>
        <c:ser>
          <c:idx val="2"/>
          <c:order val="2"/>
          <c:tx>
            <c:strRef>
              <c:f>Sheet1!$D$1</c:f>
              <c:strCache>
                <c:ptCount val="1"/>
                <c:pt idx="0">
                  <c:v>A18-49</c:v>
                </c:pt>
              </c:strCache>
            </c:strRef>
          </c:tx>
          <c:spPr>
            <a:solidFill>
              <a:srgbClr val="3333FF"/>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Exposed to 3 or more media</c:v>
                </c:pt>
                <c:pt idx="1">
                  <c:v>Exposed to 6 or more media</c:v>
                </c:pt>
              </c:strCache>
            </c:strRef>
          </c:cat>
          <c:val>
            <c:numRef>
              <c:f>Sheet1!$D$2:$D$3</c:f>
              <c:numCache>
                <c:formatCode>0.00%</c:formatCode>
                <c:ptCount val="2"/>
                <c:pt idx="0">
                  <c:v>0.64</c:v>
                </c:pt>
                <c:pt idx="1">
                  <c:v>0.32600000000000001</c:v>
                </c:pt>
              </c:numCache>
            </c:numRef>
          </c:val>
          <c:extLst>
            <c:ext xmlns:c16="http://schemas.microsoft.com/office/drawing/2014/chart" uri="{C3380CC4-5D6E-409C-BE32-E72D297353CC}">
              <c16:uniqueId val="{00000002-2DDA-AB4B-9467-26AB1C31E185}"/>
            </c:ext>
          </c:extLst>
        </c:ser>
        <c:ser>
          <c:idx val="3"/>
          <c:order val="3"/>
          <c:tx>
            <c:strRef>
              <c:f>Sheet1!$E$1</c:f>
              <c:strCache>
                <c:ptCount val="1"/>
                <c:pt idx="0">
                  <c:v>A25-54</c:v>
                </c:pt>
              </c:strCache>
            </c:strRef>
          </c:tx>
          <c:spPr>
            <a:solidFill>
              <a:srgbClr val="0070C0"/>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Exposed to 3 or more media</c:v>
                </c:pt>
                <c:pt idx="1">
                  <c:v>Exposed to 6 or more media</c:v>
                </c:pt>
              </c:strCache>
            </c:strRef>
          </c:cat>
          <c:val>
            <c:numRef>
              <c:f>Sheet1!$E$2:$E$3</c:f>
              <c:numCache>
                <c:formatCode>0.00%</c:formatCode>
                <c:ptCount val="2"/>
                <c:pt idx="0">
                  <c:v>0.64600000000000002</c:v>
                </c:pt>
                <c:pt idx="1">
                  <c:v>0.34</c:v>
                </c:pt>
              </c:numCache>
            </c:numRef>
          </c:val>
          <c:extLst>
            <c:ext xmlns:c16="http://schemas.microsoft.com/office/drawing/2014/chart" uri="{C3380CC4-5D6E-409C-BE32-E72D297353CC}">
              <c16:uniqueId val="{00000003-2DDA-AB4B-9467-26AB1C31E185}"/>
            </c:ext>
          </c:extLst>
        </c:ser>
        <c:dLbls>
          <c:showLegendKey val="0"/>
          <c:showVal val="0"/>
          <c:showCatName val="0"/>
          <c:showSerName val="0"/>
          <c:showPercent val="0"/>
          <c:showBubbleSize val="0"/>
        </c:dLbls>
        <c:gapWidth val="219"/>
        <c:overlap val="-27"/>
        <c:axId val="212940960"/>
        <c:axId val="212942528"/>
      </c:barChart>
      <c:catAx>
        <c:axId val="2129409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212942528"/>
        <c:crosses val="autoZero"/>
        <c:auto val="1"/>
        <c:lblAlgn val="ctr"/>
        <c:lblOffset val="0"/>
        <c:noMultiLvlLbl val="0"/>
      </c:catAx>
      <c:valAx>
        <c:axId val="212942528"/>
        <c:scaling>
          <c:orientation val="minMax"/>
        </c:scaling>
        <c:delete val="1"/>
        <c:axPos val="l"/>
        <c:numFmt formatCode="0.00%" sourceLinked="1"/>
        <c:majorTickMark val="none"/>
        <c:minorTickMark val="none"/>
        <c:tickLblPos val="nextTo"/>
        <c:crossAx val="212940960"/>
        <c:crosses val="autoZero"/>
        <c:crossBetween val="between"/>
      </c:valAx>
      <c:spPr>
        <a:noFill/>
        <a:ln>
          <a:noFill/>
        </a:ln>
        <a:effectLst/>
      </c:spPr>
    </c:plotArea>
    <c:legend>
      <c:legendPos val="b"/>
      <c:layout>
        <c:manualLayout>
          <c:xMode val="edge"/>
          <c:yMode val="edge"/>
          <c:x val="0.23898760875853975"/>
          <c:y val="0.88463314136549631"/>
          <c:w val="0.52202469439436117"/>
          <c:h val="8.3908903401593862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7137726205276977E-2"/>
          <c:w val="1"/>
          <c:h val="0.68239086890454481"/>
        </c:manualLayout>
      </c:layout>
      <c:barChart>
        <c:barDir val="col"/>
        <c:grouping val="stacked"/>
        <c:varyColors val="0"/>
        <c:ser>
          <c:idx val="0"/>
          <c:order val="0"/>
          <c:tx>
            <c:strRef>
              <c:f>Sheet1!$B$1</c:f>
              <c:strCache>
                <c:ptCount val="1"/>
                <c:pt idx="0">
                  <c:v>Television (Broadcast &amp; Cable)</c:v>
                </c:pt>
              </c:strCache>
            </c:strRef>
          </c:tx>
          <c:spPr>
            <a:solidFill>
              <a:srgbClr val="0000FF"/>
            </a:solidFill>
            <a:ln w="12700">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c:v>
                </c:pt>
                <c:pt idx="1">
                  <c:v>A18-34</c:v>
                </c:pt>
                <c:pt idx="2">
                  <c:v>A18-49</c:v>
                </c:pt>
                <c:pt idx="3">
                  <c:v>A25-54</c:v>
                </c:pt>
              </c:strCache>
            </c:strRef>
          </c:cat>
          <c:val>
            <c:numRef>
              <c:f>Sheet1!$B$2:$B$5</c:f>
              <c:numCache>
                <c:formatCode>0%</c:formatCode>
                <c:ptCount val="4"/>
                <c:pt idx="0">
                  <c:v>0.42699999999999999</c:v>
                </c:pt>
                <c:pt idx="1">
                  <c:v>0.36599999999999999</c:v>
                </c:pt>
                <c:pt idx="2">
                  <c:v>0.38800000000000001</c:v>
                </c:pt>
                <c:pt idx="3">
                  <c:v>0.41399999999999998</c:v>
                </c:pt>
              </c:numCache>
            </c:numRef>
          </c:val>
          <c:extLst>
            <c:ext xmlns:c16="http://schemas.microsoft.com/office/drawing/2014/chart" uri="{C3380CC4-5D6E-409C-BE32-E72D297353CC}">
              <c16:uniqueId val="{00000000-9536-004D-94F5-60ADD0C09B0D}"/>
            </c:ext>
          </c:extLst>
        </c:ser>
        <c:ser>
          <c:idx val="1"/>
          <c:order val="1"/>
          <c:tx>
            <c:strRef>
              <c:f>Sheet1!$C$1</c:f>
              <c:strCache>
                <c:ptCount val="1"/>
                <c:pt idx="0">
                  <c:v>Social Media</c:v>
                </c:pt>
              </c:strCache>
            </c:strRef>
          </c:tx>
          <c:spPr>
            <a:solidFill>
              <a:srgbClr val="FF0909"/>
            </a:solidFill>
            <a:ln w="9525">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c:v>
                </c:pt>
                <c:pt idx="1">
                  <c:v>A18-34</c:v>
                </c:pt>
                <c:pt idx="2">
                  <c:v>A18-49</c:v>
                </c:pt>
                <c:pt idx="3">
                  <c:v>A25-54</c:v>
                </c:pt>
              </c:strCache>
            </c:strRef>
          </c:cat>
          <c:val>
            <c:numRef>
              <c:f>Sheet1!$C$2:$C$5</c:f>
              <c:numCache>
                <c:formatCode>0%</c:formatCode>
                <c:ptCount val="4"/>
                <c:pt idx="0">
                  <c:v>0.05</c:v>
                </c:pt>
                <c:pt idx="1">
                  <c:v>6.0999999999999999E-2</c:v>
                </c:pt>
                <c:pt idx="2">
                  <c:v>6.3E-2</c:v>
                </c:pt>
                <c:pt idx="3">
                  <c:v>6.2E-2</c:v>
                </c:pt>
              </c:numCache>
            </c:numRef>
          </c:val>
          <c:extLst>
            <c:ext xmlns:c16="http://schemas.microsoft.com/office/drawing/2014/chart" uri="{C3380CC4-5D6E-409C-BE32-E72D297353CC}">
              <c16:uniqueId val="{00000001-9536-004D-94F5-60ADD0C09B0D}"/>
            </c:ext>
          </c:extLst>
        </c:ser>
        <c:ser>
          <c:idx val="2"/>
          <c:order val="2"/>
          <c:tx>
            <c:strRef>
              <c:f>Sheet1!$D$1</c:f>
              <c:strCache>
                <c:ptCount val="1"/>
                <c:pt idx="0">
                  <c:v>Radio</c:v>
                </c:pt>
              </c:strCache>
            </c:strRef>
          </c:tx>
          <c:spPr>
            <a:solidFill>
              <a:srgbClr val="FBA4FF"/>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c:v>
                </c:pt>
                <c:pt idx="1">
                  <c:v>A18-34</c:v>
                </c:pt>
                <c:pt idx="2">
                  <c:v>A18-49</c:v>
                </c:pt>
                <c:pt idx="3">
                  <c:v>A25-54</c:v>
                </c:pt>
              </c:strCache>
            </c:strRef>
          </c:cat>
          <c:val>
            <c:numRef>
              <c:f>Sheet1!$D$2:$D$5</c:f>
              <c:numCache>
                <c:formatCode>0%</c:formatCode>
                <c:ptCount val="4"/>
                <c:pt idx="0">
                  <c:v>4.3999999999999997E-2</c:v>
                </c:pt>
                <c:pt idx="1">
                  <c:v>4.4999999999999998E-2</c:v>
                </c:pt>
                <c:pt idx="2">
                  <c:v>4.7E-2</c:v>
                </c:pt>
                <c:pt idx="3">
                  <c:v>4.2999999999999997E-2</c:v>
                </c:pt>
              </c:numCache>
            </c:numRef>
          </c:val>
          <c:extLst>
            <c:ext xmlns:c16="http://schemas.microsoft.com/office/drawing/2014/chart" uri="{C3380CC4-5D6E-409C-BE32-E72D297353CC}">
              <c16:uniqueId val="{00000003-9536-004D-94F5-60ADD0C09B0D}"/>
            </c:ext>
          </c:extLst>
        </c:ser>
        <c:ser>
          <c:idx val="3"/>
          <c:order val="3"/>
          <c:tx>
            <c:strRef>
              <c:f>Sheet1!$E$1</c:f>
              <c:strCache>
                <c:ptCount val="1"/>
                <c:pt idx="0">
                  <c:v>Broadcast TV web/apps</c:v>
                </c:pt>
              </c:strCache>
            </c:strRef>
          </c:tx>
          <c:spPr>
            <a:solidFill>
              <a:srgbClr val="00B0F0"/>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c:v>
                </c:pt>
                <c:pt idx="1">
                  <c:v>A18-34</c:v>
                </c:pt>
                <c:pt idx="2">
                  <c:v>A18-49</c:v>
                </c:pt>
                <c:pt idx="3">
                  <c:v>A25-54</c:v>
                </c:pt>
              </c:strCache>
            </c:strRef>
          </c:cat>
          <c:val>
            <c:numRef>
              <c:f>Sheet1!$E$2:$E$5</c:f>
              <c:numCache>
                <c:formatCode>0%</c:formatCode>
                <c:ptCount val="4"/>
                <c:pt idx="0">
                  <c:v>4.1000000000000002E-2</c:v>
                </c:pt>
                <c:pt idx="1">
                  <c:v>2.8000000000000001E-2</c:v>
                </c:pt>
                <c:pt idx="2">
                  <c:v>2.5000000000000001E-2</c:v>
                </c:pt>
                <c:pt idx="3">
                  <c:v>2.7E-2</c:v>
                </c:pt>
              </c:numCache>
            </c:numRef>
          </c:val>
          <c:extLst>
            <c:ext xmlns:c16="http://schemas.microsoft.com/office/drawing/2014/chart" uri="{C3380CC4-5D6E-409C-BE32-E72D297353CC}">
              <c16:uniqueId val="{00000004-9536-004D-94F5-60ADD0C09B0D}"/>
            </c:ext>
          </c:extLst>
        </c:ser>
        <c:ser>
          <c:idx val="4"/>
          <c:order val="4"/>
          <c:tx>
            <c:strRef>
              <c:f>Sheet1!$F$1</c:f>
              <c:strCache>
                <c:ptCount val="1"/>
                <c:pt idx="0">
                  <c:v>Streaming TV shows online w/ads</c:v>
                </c:pt>
              </c:strCache>
            </c:strRef>
          </c:tx>
          <c:spPr>
            <a:solidFill>
              <a:srgbClr val="F5AD99"/>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c:v>
                </c:pt>
                <c:pt idx="1">
                  <c:v>A18-34</c:v>
                </c:pt>
                <c:pt idx="2">
                  <c:v>A18-49</c:v>
                </c:pt>
                <c:pt idx="3">
                  <c:v>A25-54</c:v>
                </c:pt>
              </c:strCache>
            </c:strRef>
          </c:cat>
          <c:val>
            <c:numRef>
              <c:f>Sheet1!$F$2:$F$5</c:f>
              <c:numCache>
                <c:formatCode>0%</c:formatCode>
                <c:ptCount val="4"/>
                <c:pt idx="0">
                  <c:v>3.7999999999999999E-2</c:v>
                </c:pt>
                <c:pt idx="1">
                  <c:v>3.7999999999999999E-2</c:v>
                </c:pt>
                <c:pt idx="2">
                  <c:v>0.04</c:v>
                </c:pt>
                <c:pt idx="3">
                  <c:v>4.2000000000000003E-2</c:v>
                </c:pt>
              </c:numCache>
            </c:numRef>
          </c:val>
          <c:extLst>
            <c:ext xmlns:c16="http://schemas.microsoft.com/office/drawing/2014/chart" uri="{C3380CC4-5D6E-409C-BE32-E72D297353CC}">
              <c16:uniqueId val="{00000005-9536-004D-94F5-60ADD0C09B0D}"/>
            </c:ext>
          </c:extLst>
        </c:ser>
        <c:ser>
          <c:idx val="5"/>
          <c:order val="5"/>
          <c:tx>
            <c:strRef>
              <c:f>Sheet1!$G$1</c:f>
              <c:strCache>
                <c:ptCount val="1"/>
                <c:pt idx="0">
                  <c:v>Ad in mail</c:v>
                </c:pt>
              </c:strCache>
            </c:strRef>
          </c:tx>
          <c:spPr>
            <a:solidFill>
              <a:srgbClr val="A46F04"/>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c:v>
                </c:pt>
                <c:pt idx="1">
                  <c:v>A18-34</c:v>
                </c:pt>
                <c:pt idx="2">
                  <c:v>A18-49</c:v>
                </c:pt>
                <c:pt idx="3">
                  <c:v>A25-54</c:v>
                </c:pt>
              </c:strCache>
            </c:strRef>
          </c:cat>
          <c:val>
            <c:numRef>
              <c:f>Sheet1!$G$2:$G$5</c:f>
              <c:numCache>
                <c:formatCode>0%</c:formatCode>
                <c:ptCount val="4"/>
                <c:pt idx="0">
                  <c:v>3.4000000000000002E-2</c:v>
                </c:pt>
                <c:pt idx="1">
                  <c:v>3.1E-2</c:v>
                </c:pt>
                <c:pt idx="2">
                  <c:v>3.2000000000000001E-2</c:v>
                </c:pt>
                <c:pt idx="3">
                  <c:v>3.2000000000000001E-2</c:v>
                </c:pt>
              </c:numCache>
            </c:numRef>
          </c:val>
          <c:extLst>
            <c:ext xmlns:c16="http://schemas.microsoft.com/office/drawing/2014/chart" uri="{C3380CC4-5D6E-409C-BE32-E72D297353CC}">
              <c16:uniqueId val="{00000006-9536-004D-94F5-60ADD0C09B0D}"/>
            </c:ext>
          </c:extLst>
        </c:ser>
        <c:ser>
          <c:idx val="6"/>
          <c:order val="6"/>
          <c:tx>
            <c:strRef>
              <c:f>Sheet1!$H$1</c:f>
              <c:strCache>
                <c:ptCount val="1"/>
                <c:pt idx="0">
                  <c:v>Outdoor</c:v>
                </c:pt>
              </c:strCache>
            </c:strRef>
          </c:tx>
          <c:spPr>
            <a:solidFill>
              <a:srgbClr val="F6AD99"/>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c:v>
                </c:pt>
                <c:pt idx="1">
                  <c:v>A18-34</c:v>
                </c:pt>
                <c:pt idx="2">
                  <c:v>A18-49</c:v>
                </c:pt>
                <c:pt idx="3">
                  <c:v>A25-54</c:v>
                </c:pt>
              </c:strCache>
            </c:strRef>
          </c:cat>
          <c:val>
            <c:numRef>
              <c:f>Sheet1!$H$2:$H$5</c:f>
              <c:numCache>
                <c:formatCode>0%</c:formatCode>
                <c:ptCount val="4"/>
                <c:pt idx="0">
                  <c:v>3.1E-2</c:v>
                </c:pt>
                <c:pt idx="1">
                  <c:v>3.6999999999999998E-2</c:v>
                </c:pt>
                <c:pt idx="2">
                  <c:v>3.5999999999999997E-2</c:v>
                </c:pt>
                <c:pt idx="3">
                  <c:v>3.6999999999999998E-2</c:v>
                </c:pt>
              </c:numCache>
            </c:numRef>
          </c:val>
          <c:extLst>
            <c:ext xmlns:c16="http://schemas.microsoft.com/office/drawing/2014/chart" uri="{C3380CC4-5D6E-409C-BE32-E72D297353CC}">
              <c16:uniqueId val="{0000000B-9536-004D-94F5-60ADD0C09B0D}"/>
            </c:ext>
          </c:extLst>
        </c:ser>
        <c:ser>
          <c:idx val="7"/>
          <c:order val="7"/>
          <c:tx>
            <c:strRef>
              <c:f>Sheet1!$I$1</c:f>
              <c:strCache>
                <c:ptCount val="1"/>
                <c:pt idx="0">
                  <c:v>Newspaper (print only)</c:v>
                </c:pt>
              </c:strCache>
            </c:strRef>
          </c:tx>
          <c:spPr>
            <a:solidFill>
              <a:srgbClr val="FF6600"/>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c:v>
                </c:pt>
                <c:pt idx="1">
                  <c:v>A18-34</c:v>
                </c:pt>
                <c:pt idx="2">
                  <c:v>A18-49</c:v>
                </c:pt>
                <c:pt idx="3">
                  <c:v>A25-54</c:v>
                </c:pt>
              </c:strCache>
            </c:strRef>
          </c:cat>
          <c:val>
            <c:numRef>
              <c:f>Sheet1!$I$2:$I$5</c:f>
              <c:numCache>
                <c:formatCode>0%</c:formatCode>
                <c:ptCount val="4"/>
                <c:pt idx="0">
                  <c:v>3.1E-2</c:v>
                </c:pt>
                <c:pt idx="1">
                  <c:v>3.2000000000000001E-2</c:v>
                </c:pt>
                <c:pt idx="2">
                  <c:v>3.1E-2</c:v>
                </c:pt>
                <c:pt idx="3">
                  <c:v>2.9000000000000001E-2</c:v>
                </c:pt>
              </c:numCache>
            </c:numRef>
          </c:val>
          <c:extLst>
            <c:ext xmlns:c16="http://schemas.microsoft.com/office/drawing/2014/chart" uri="{C3380CC4-5D6E-409C-BE32-E72D297353CC}">
              <c16:uniqueId val="{0000000E-9536-004D-94F5-60ADD0C09B0D}"/>
            </c:ext>
          </c:extLst>
        </c:ser>
        <c:ser>
          <c:idx val="8"/>
          <c:order val="8"/>
          <c:tx>
            <c:strRef>
              <c:f>Sheet1!$J$1</c:f>
              <c:strCache>
                <c:ptCount val="1"/>
                <c:pt idx="0">
                  <c:v>Streaming video other than TV/movies</c:v>
                </c:pt>
              </c:strCache>
            </c:strRef>
          </c:tx>
          <c:spPr>
            <a:solidFill>
              <a:srgbClr val="67A1A1"/>
            </a:solidFill>
            <a:ln>
              <a:solidFill>
                <a:schemeClr val="tx1"/>
              </a:solid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FDB-374F-B1FE-54D04F6CD50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FDB-374F-B1FE-54D04F6CD509}"/>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FDB-374F-B1FE-54D04F6CD509}"/>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FDB-374F-B1FE-54D04F6CD50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c:v>
                </c:pt>
                <c:pt idx="1">
                  <c:v>A18-34</c:v>
                </c:pt>
                <c:pt idx="2">
                  <c:v>A18-49</c:v>
                </c:pt>
                <c:pt idx="3">
                  <c:v>A25-54</c:v>
                </c:pt>
              </c:strCache>
            </c:strRef>
          </c:cat>
          <c:val>
            <c:numRef>
              <c:f>Sheet1!$J$2:$J$5</c:f>
              <c:numCache>
                <c:formatCode>0%</c:formatCode>
                <c:ptCount val="4"/>
                <c:pt idx="0">
                  <c:v>2.7E-2</c:v>
                </c:pt>
                <c:pt idx="1">
                  <c:v>3.2000000000000001E-2</c:v>
                </c:pt>
                <c:pt idx="2">
                  <c:v>3.1E-2</c:v>
                </c:pt>
                <c:pt idx="3">
                  <c:v>3.1E-2</c:v>
                </c:pt>
              </c:numCache>
            </c:numRef>
          </c:val>
          <c:extLst>
            <c:ext xmlns:c16="http://schemas.microsoft.com/office/drawing/2014/chart" uri="{C3380CC4-5D6E-409C-BE32-E72D297353CC}">
              <c16:uniqueId val="{0000000F-9536-004D-94F5-60ADD0C09B0D}"/>
            </c:ext>
          </c:extLst>
        </c:ser>
        <c:ser>
          <c:idx val="9"/>
          <c:order val="9"/>
          <c:tx>
            <c:strRef>
              <c:f>Sheet1!$K$1</c:f>
              <c:strCache>
                <c:ptCount val="1"/>
                <c:pt idx="0">
                  <c:v>Email</c:v>
                </c:pt>
              </c:strCache>
            </c:strRef>
          </c:tx>
          <c:spPr>
            <a:solidFill>
              <a:srgbClr val="84F158"/>
            </a:solidFill>
            <a:ln w="9525">
              <a:solidFill>
                <a:schemeClr val="tx1"/>
              </a:solidFill>
            </a:ln>
            <a:effectLst>
              <a:outerShdw blurRad="50800" dist="38100" dir="2700000" algn="tl" rotWithShape="0">
                <a:prstClr val="black">
                  <a:alpha val="40000"/>
                </a:prstClr>
              </a:outerShdw>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EB4A-4CD1-A275-2E9353F8961F}"/>
                </c:ext>
              </c:extLst>
            </c:dLbl>
            <c:dLbl>
              <c:idx val="2"/>
              <c:delete val="1"/>
              <c:extLst>
                <c:ext xmlns:c15="http://schemas.microsoft.com/office/drawing/2012/chart" uri="{CE6537A1-D6FC-4f65-9D91-7224C49458BB}"/>
                <c:ext xmlns:c16="http://schemas.microsoft.com/office/drawing/2014/chart" uri="{C3380CC4-5D6E-409C-BE32-E72D297353CC}">
                  <c16:uniqueId val="{00000005-EB4A-4CD1-A275-2E9353F8961F}"/>
                </c:ext>
              </c:extLst>
            </c:dLbl>
            <c:dLbl>
              <c:idx val="3"/>
              <c:delete val="1"/>
              <c:extLst>
                <c:ext xmlns:c15="http://schemas.microsoft.com/office/drawing/2012/chart" uri="{CE6537A1-D6FC-4f65-9D91-7224C49458BB}"/>
                <c:ext xmlns:c16="http://schemas.microsoft.com/office/drawing/2014/chart" uri="{C3380CC4-5D6E-409C-BE32-E72D297353CC}">
                  <c16:uniqueId val="{00000006-EB4A-4CD1-A275-2E9353F8961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c:v>
                </c:pt>
                <c:pt idx="1">
                  <c:v>A18-34</c:v>
                </c:pt>
                <c:pt idx="2">
                  <c:v>A18-49</c:v>
                </c:pt>
                <c:pt idx="3">
                  <c:v>A25-54</c:v>
                </c:pt>
              </c:strCache>
            </c:strRef>
          </c:cat>
          <c:val>
            <c:numRef>
              <c:f>Sheet1!$K$2:$K$5</c:f>
              <c:numCache>
                <c:formatCode>0%</c:formatCode>
                <c:ptCount val="4"/>
                <c:pt idx="0">
                  <c:v>2.5000000000000001E-2</c:v>
                </c:pt>
                <c:pt idx="1">
                  <c:v>1.9E-2</c:v>
                </c:pt>
                <c:pt idx="2">
                  <c:v>1.9E-2</c:v>
                </c:pt>
                <c:pt idx="3">
                  <c:v>1.9E-2</c:v>
                </c:pt>
              </c:numCache>
            </c:numRef>
          </c:val>
          <c:extLst>
            <c:ext xmlns:c16="http://schemas.microsoft.com/office/drawing/2014/chart" uri="{C3380CC4-5D6E-409C-BE32-E72D297353CC}">
              <c16:uniqueId val="{00000010-9536-004D-94F5-60ADD0C09B0D}"/>
            </c:ext>
          </c:extLst>
        </c:ser>
        <c:ser>
          <c:idx val="10"/>
          <c:order val="10"/>
          <c:tx>
            <c:strRef>
              <c:f>Sheet1!$L$1</c:f>
              <c:strCache>
                <c:ptCount val="1"/>
                <c:pt idx="0">
                  <c:v>Magazine (print only)</c:v>
                </c:pt>
              </c:strCache>
            </c:strRef>
          </c:tx>
          <c:spPr>
            <a:solidFill>
              <a:srgbClr val="FFFF00"/>
            </a:solidFill>
            <a:ln>
              <a:solidFill>
                <a:schemeClr val="tx1"/>
              </a:solidFill>
            </a:ln>
            <a:effectLst>
              <a:outerShdw blurRad="50800" dist="38100" dir="2700000" algn="tl" rotWithShape="0">
                <a:prstClr val="black">
                  <a:alpha val="40000"/>
                </a:prstClr>
              </a:outerShdw>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FDB-374F-B1FE-54D04F6CD509}"/>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FDB-374F-B1FE-54D04F6CD50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c:v>
                </c:pt>
                <c:pt idx="1">
                  <c:v>A18-34</c:v>
                </c:pt>
                <c:pt idx="2">
                  <c:v>A18-49</c:v>
                </c:pt>
                <c:pt idx="3">
                  <c:v>A25-54</c:v>
                </c:pt>
              </c:strCache>
            </c:strRef>
          </c:cat>
          <c:val>
            <c:numRef>
              <c:f>Sheet1!$L$2:$L$5</c:f>
              <c:numCache>
                <c:formatCode>0%</c:formatCode>
                <c:ptCount val="4"/>
                <c:pt idx="0">
                  <c:v>2.1000000000000001E-2</c:v>
                </c:pt>
                <c:pt idx="1">
                  <c:v>2.5999999999999999E-2</c:v>
                </c:pt>
                <c:pt idx="2">
                  <c:v>2.7E-2</c:v>
                </c:pt>
                <c:pt idx="3">
                  <c:v>2.4E-2</c:v>
                </c:pt>
              </c:numCache>
            </c:numRef>
          </c:val>
          <c:extLst>
            <c:ext xmlns:c16="http://schemas.microsoft.com/office/drawing/2014/chart" uri="{C3380CC4-5D6E-409C-BE32-E72D297353CC}">
              <c16:uniqueId val="{00000012-9536-004D-94F5-60ADD0C09B0D}"/>
            </c:ext>
          </c:extLst>
        </c:ser>
        <c:ser>
          <c:idx val="11"/>
          <c:order val="11"/>
          <c:tx>
            <c:strRef>
              <c:f>Sheet1!$M$1</c:f>
              <c:strCache>
                <c:ptCount val="1"/>
                <c:pt idx="0">
                  <c:v>Ad on a website</c:v>
                </c:pt>
              </c:strCache>
            </c:strRef>
          </c:tx>
          <c:spPr>
            <a:solidFill>
              <a:srgbClr val="663300"/>
            </a:solidFill>
            <a:ln>
              <a:solidFill>
                <a:schemeClr val="tx1"/>
              </a:solidFill>
            </a:ln>
            <a:effectLst>
              <a:outerShdw blurRad="50800" dist="38100" dir="2700000" algn="tl" rotWithShape="0">
                <a:prstClr val="black">
                  <a:alpha val="40000"/>
                </a:prstClr>
              </a:outerShdw>
            </a:effectLst>
          </c:spPr>
          <c:invertIfNegative val="0"/>
          <c:cat>
            <c:strRef>
              <c:f>Sheet1!$A$2:$A$5</c:f>
              <c:strCache>
                <c:ptCount val="4"/>
                <c:pt idx="0">
                  <c:v>A18+</c:v>
                </c:pt>
                <c:pt idx="1">
                  <c:v>A18-34</c:v>
                </c:pt>
                <c:pt idx="2">
                  <c:v>A18-49</c:v>
                </c:pt>
                <c:pt idx="3">
                  <c:v>A25-54</c:v>
                </c:pt>
              </c:strCache>
            </c:strRef>
          </c:cat>
          <c:val>
            <c:numRef>
              <c:f>Sheet1!$M$2:$M$5</c:f>
              <c:numCache>
                <c:formatCode>0%</c:formatCode>
                <c:ptCount val="4"/>
                <c:pt idx="0">
                  <c:v>0.02</c:v>
                </c:pt>
                <c:pt idx="1">
                  <c:v>1.9E-2</c:v>
                </c:pt>
                <c:pt idx="2">
                  <c:v>2.1000000000000001E-2</c:v>
                </c:pt>
                <c:pt idx="3">
                  <c:v>2.3E-2</c:v>
                </c:pt>
              </c:numCache>
            </c:numRef>
          </c:val>
          <c:extLst>
            <c:ext xmlns:c16="http://schemas.microsoft.com/office/drawing/2014/chart" uri="{C3380CC4-5D6E-409C-BE32-E72D297353CC}">
              <c16:uniqueId val="{00000013-9536-004D-94F5-60ADD0C09B0D}"/>
            </c:ext>
          </c:extLst>
        </c:ser>
        <c:ser>
          <c:idx val="12"/>
          <c:order val="12"/>
          <c:tx>
            <c:strRef>
              <c:f>Sheet1!$N$1</c:f>
              <c:strCache>
                <c:ptCount val="1"/>
                <c:pt idx="0">
                  <c:v>Movie theater</c:v>
                </c:pt>
              </c:strCache>
            </c:strRef>
          </c:tx>
          <c:spPr>
            <a:solidFill>
              <a:schemeClr val="accent1">
                <a:lumMod val="80000"/>
                <a:lumOff val="20000"/>
              </a:schemeClr>
            </a:solidFill>
            <a:ln>
              <a:solidFill>
                <a:schemeClr val="tx1"/>
              </a:solid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BFDB-374F-B1FE-54D04F6CD509}"/>
                </c:ext>
              </c:extLst>
            </c:dLbl>
            <c:dLbl>
              <c:idx val="3"/>
              <c:delete val="1"/>
              <c:extLst>
                <c:ext xmlns:c15="http://schemas.microsoft.com/office/drawing/2012/chart" uri="{CE6537A1-D6FC-4f65-9D91-7224C49458BB}"/>
                <c:ext xmlns:c16="http://schemas.microsoft.com/office/drawing/2014/chart" uri="{C3380CC4-5D6E-409C-BE32-E72D297353CC}">
                  <c16:uniqueId val="{0000000A-BFDB-374F-B1FE-54D04F6CD50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c:v>
                </c:pt>
                <c:pt idx="1">
                  <c:v>A18-34</c:v>
                </c:pt>
                <c:pt idx="2">
                  <c:v>A18-49</c:v>
                </c:pt>
                <c:pt idx="3">
                  <c:v>A25-54</c:v>
                </c:pt>
              </c:strCache>
            </c:strRef>
          </c:cat>
          <c:val>
            <c:numRef>
              <c:f>Sheet1!$N$2:$N$5</c:f>
              <c:numCache>
                <c:formatCode>0%</c:formatCode>
                <c:ptCount val="4"/>
                <c:pt idx="0" formatCode="0.00%">
                  <c:v>0.02</c:v>
                </c:pt>
                <c:pt idx="1">
                  <c:v>3.5999999999999997E-2</c:v>
                </c:pt>
                <c:pt idx="2">
                  <c:v>2.8000000000000001E-2</c:v>
                </c:pt>
                <c:pt idx="3">
                  <c:v>2.4E-2</c:v>
                </c:pt>
              </c:numCache>
            </c:numRef>
          </c:val>
          <c:extLst>
            <c:ext xmlns:c16="http://schemas.microsoft.com/office/drawing/2014/chart" uri="{C3380CC4-5D6E-409C-BE32-E72D297353CC}">
              <c16:uniqueId val="{00000004-BFDB-374F-B1FE-54D04F6CD509}"/>
            </c:ext>
          </c:extLst>
        </c:ser>
        <c:ser>
          <c:idx val="13"/>
          <c:order val="13"/>
          <c:tx>
            <c:strRef>
              <c:f>Sheet1!$O$1</c:f>
              <c:strCache>
                <c:ptCount val="1"/>
                <c:pt idx="0">
                  <c:v>Internet video ad</c:v>
                </c:pt>
              </c:strCache>
            </c:strRef>
          </c:tx>
          <c:spPr>
            <a:solidFill>
              <a:srgbClr val="6E6EA2"/>
            </a:solidFill>
            <a:ln>
              <a:solidFill>
                <a:schemeClr val="tx1"/>
              </a:solidFill>
            </a:ln>
            <a:effectLst>
              <a:outerShdw blurRad="50800" dist="38100" dir="2700000" algn="tl" rotWithShape="0">
                <a:prstClr val="black">
                  <a:alpha val="40000"/>
                </a:prstClr>
              </a:outerShdw>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4A-4CD1-A275-2E9353F8961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c:v>
                </c:pt>
                <c:pt idx="1">
                  <c:v>A18-34</c:v>
                </c:pt>
                <c:pt idx="2">
                  <c:v>A18-49</c:v>
                </c:pt>
                <c:pt idx="3">
                  <c:v>A25-54</c:v>
                </c:pt>
              </c:strCache>
            </c:strRef>
          </c:cat>
          <c:val>
            <c:numRef>
              <c:f>Sheet1!$O$2:$O$5</c:f>
              <c:numCache>
                <c:formatCode>0%</c:formatCode>
                <c:ptCount val="4"/>
                <c:pt idx="0" formatCode="0.00%">
                  <c:v>1.9E-2</c:v>
                </c:pt>
                <c:pt idx="1">
                  <c:v>2.7E-2</c:v>
                </c:pt>
                <c:pt idx="2">
                  <c:v>2.3E-2</c:v>
                </c:pt>
                <c:pt idx="3">
                  <c:v>0.02</c:v>
                </c:pt>
              </c:numCache>
            </c:numRef>
          </c:val>
          <c:extLst>
            <c:ext xmlns:c16="http://schemas.microsoft.com/office/drawing/2014/chart" uri="{C3380CC4-5D6E-409C-BE32-E72D297353CC}">
              <c16:uniqueId val="{00000000-EB4A-4CD1-A275-2E9353F8961F}"/>
            </c:ext>
          </c:extLst>
        </c:ser>
        <c:ser>
          <c:idx val="14"/>
          <c:order val="14"/>
          <c:tx>
            <c:strRef>
              <c:f>Sheet1!$P$1</c:f>
              <c:strCache>
                <c:ptCount val="1"/>
                <c:pt idx="0">
                  <c:v>Yellow pages </c:v>
                </c:pt>
              </c:strCache>
            </c:strRef>
          </c:tx>
          <c:spPr>
            <a:solidFill>
              <a:srgbClr val="CCFF99"/>
            </a:solidFill>
            <a:ln>
              <a:solidFill>
                <a:schemeClr val="tx1"/>
              </a:solidFill>
            </a:ln>
            <a:effectLst>
              <a:outerShdw blurRad="50800" dist="38100" dir="2700000" algn="tl" rotWithShape="0">
                <a:prstClr val="black">
                  <a:alpha val="40000"/>
                </a:prstClr>
              </a:outerShdw>
            </a:effectLst>
          </c:spPr>
          <c:invertIfNegative val="0"/>
          <c:cat>
            <c:strRef>
              <c:f>Sheet1!$A$2:$A$5</c:f>
              <c:strCache>
                <c:ptCount val="4"/>
                <c:pt idx="0">
                  <c:v>A18+</c:v>
                </c:pt>
                <c:pt idx="1">
                  <c:v>A18-34</c:v>
                </c:pt>
                <c:pt idx="2">
                  <c:v>A18-49</c:v>
                </c:pt>
                <c:pt idx="3">
                  <c:v>A25-54</c:v>
                </c:pt>
              </c:strCache>
            </c:strRef>
          </c:cat>
          <c:val>
            <c:numRef>
              <c:f>Sheet1!$P$2:$P$5</c:f>
              <c:numCache>
                <c:formatCode>0%</c:formatCode>
                <c:ptCount val="4"/>
                <c:pt idx="0" formatCode="0.00%">
                  <c:v>1.7000000000000001E-2</c:v>
                </c:pt>
                <c:pt idx="1">
                  <c:v>2.4E-2</c:v>
                </c:pt>
                <c:pt idx="2">
                  <c:v>2.1999999999999999E-2</c:v>
                </c:pt>
                <c:pt idx="3">
                  <c:v>1.9E-2</c:v>
                </c:pt>
              </c:numCache>
            </c:numRef>
          </c:val>
          <c:extLst>
            <c:ext xmlns:c16="http://schemas.microsoft.com/office/drawing/2014/chart" uri="{C3380CC4-5D6E-409C-BE32-E72D297353CC}">
              <c16:uniqueId val="{00000001-EB4A-4CD1-A275-2E9353F8961F}"/>
            </c:ext>
          </c:extLst>
        </c:ser>
        <c:ser>
          <c:idx val="15"/>
          <c:order val="15"/>
          <c:tx>
            <c:strRef>
              <c:f>Sheet1!$Q$1</c:f>
              <c:strCache>
                <c:ptCount val="1"/>
                <c:pt idx="0">
                  <c:v>Internet display/banner ad</c:v>
                </c:pt>
              </c:strCache>
            </c:strRef>
          </c:tx>
          <c:spPr>
            <a:solidFill>
              <a:schemeClr val="accent4">
                <a:lumMod val="80000"/>
                <a:lumOff val="20000"/>
              </a:schemeClr>
            </a:solidFill>
            <a:ln>
              <a:solidFill>
                <a:schemeClr val="tx1"/>
              </a:solidFill>
            </a:ln>
            <a:effectLst>
              <a:outerShdw blurRad="50800" dist="38100" dir="2700000" algn="tl" rotWithShape="0">
                <a:prstClr val="black">
                  <a:alpha val="40000"/>
                </a:prstClr>
              </a:outerShdw>
            </a:effectLst>
          </c:spPr>
          <c:invertIfNegative val="0"/>
          <c:cat>
            <c:strRef>
              <c:f>Sheet1!$A$2:$A$5</c:f>
              <c:strCache>
                <c:ptCount val="4"/>
                <c:pt idx="0">
                  <c:v>A18+</c:v>
                </c:pt>
                <c:pt idx="1">
                  <c:v>A18-34</c:v>
                </c:pt>
                <c:pt idx="2">
                  <c:v>A18-49</c:v>
                </c:pt>
                <c:pt idx="3">
                  <c:v>A25-54</c:v>
                </c:pt>
              </c:strCache>
            </c:strRef>
          </c:cat>
          <c:val>
            <c:numRef>
              <c:f>Sheet1!$Q$2:$Q$5</c:f>
              <c:numCache>
                <c:formatCode>0%</c:formatCode>
                <c:ptCount val="4"/>
                <c:pt idx="0" formatCode="0.00%">
                  <c:v>1.6E-2</c:v>
                </c:pt>
                <c:pt idx="1">
                  <c:v>2.1000000000000001E-2</c:v>
                </c:pt>
                <c:pt idx="2">
                  <c:v>1.7999999999999999E-2</c:v>
                </c:pt>
                <c:pt idx="3">
                  <c:v>1.7000000000000001E-2</c:v>
                </c:pt>
              </c:numCache>
            </c:numRef>
          </c:val>
          <c:extLst>
            <c:ext xmlns:c16="http://schemas.microsoft.com/office/drawing/2014/chart" uri="{C3380CC4-5D6E-409C-BE32-E72D297353CC}">
              <c16:uniqueId val="{00000002-EB4A-4CD1-A275-2E9353F8961F}"/>
            </c:ext>
          </c:extLst>
        </c:ser>
        <c:dLbls>
          <c:showLegendKey val="0"/>
          <c:showVal val="0"/>
          <c:showCatName val="0"/>
          <c:showSerName val="0"/>
          <c:showPercent val="0"/>
          <c:showBubbleSize val="0"/>
        </c:dLbls>
        <c:gapWidth val="85"/>
        <c:overlap val="100"/>
        <c:axId val="403545856"/>
        <c:axId val="403546248"/>
      </c:barChart>
      <c:catAx>
        <c:axId val="40354585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03546248"/>
        <c:crosses val="autoZero"/>
        <c:auto val="1"/>
        <c:lblAlgn val="ctr"/>
        <c:lblOffset val="0"/>
        <c:noMultiLvlLbl val="0"/>
      </c:catAx>
      <c:valAx>
        <c:axId val="403546248"/>
        <c:scaling>
          <c:orientation val="minMax"/>
        </c:scaling>
        <c:delete val="1"/>
        <c:axPos val="l"/>
        <c:numFmt formatCode="0%" sourceLinked="1"/>
        <c:majorTickMark val="none"/>
        <c:minorTickMark val="none"/>
        <c:tickLblPos val="nextTo"/>
        <c:crossAx val="403545856"/>
        <c:crosses val="autoZero"/>
        <c:crossBetween val="between"/>
      </c:valAx>
      <c:spPr>
        <a:noFill/>
        <a:ln>
          <a:noFill/>
        </a:ln>
        <a:effectLst/>
      </c:spPr>
    </c:plotArea>
    <c:legend>
      <c:legendPos val="b"/>
      <c:layout>
        <c:manualLayout>
          <c:xMode val="edge"/>
          <c:yMode val="edge"/>
          <c:x val="4.954309873940432E-4"/>
          <c:y val="0.81449837684763104"/>
          <c:w val="0.99950456901260598"/>
          <c:h val="0.16795776350324632"/>
        </c:manualLayout>
      </c:layout>
      <c:overlay val="0"/>
      <c:spPr>
        <a:noFill/>
        <a:ln>
          <a:solidFill>
            <a:schemeClr val="tx1"/>
          </a:solid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41844863676261E-2"/>
          <c:y val="3.9427855608957965E-2"/>
          <c:w val="0.9675602831069896"/>
          <c:h val="0.62237805501585031"/>
        </c:manualLayout>
      </c:layout>
      <c:barChart>
        <c:barDir val="col"/>
        <c:grouping val="stacked"/>
        <c:varyColors val="0"/>
        <c:ser>
          <c:idx val="0"/>
          <c:order val="0"/>
          <c:tx>
            <c:strRef>
              <c:f>Sheet1!$B$1</c:f>
              <c:strCache>
                <c:ptCount val="1"/>
                <c:pt idx="0">
                  <c:v>Television (Broadcast &amp; Cable)</c:v>
                </c:pt>
              </c:strCache>
            </c:strRef>
          </c:tx>
          <c:spPr>
            <a:solidFill>
              <a:srgbClr val="0000FF"/>
            </a:solidFill>
            <a:ln w="12700">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Sheet1!$B$2:$B$6</c:f>
              <c:numCache>
                <c:formatCode>0%</c:formatCode>
                <c:ptCount val="5"/>
                <c:pt idx="0">
                  <c:v>0.36599999999999999</c:v>
                </c:pt>
                <c:pt idx="1">
                  <c:v>0.312</c:v>
                </c:pt>
                <c:pt idx="2">
                  <c:v>0.309</c:v>
                </c:pt>
                <c:pt idx="3">
                  <c:v>0.30599999999999999</c:v>
                </c:pt>
                <c:pt idx="4">
                  <c:v>0.30599999999999999</c:v>
                </c:pt>
              </c:numCache>
            </c:numRef>
          </c:val>
          <c:extLst>
            <c:ext xmlns:c16="http://schemas.microsoft.com/office/drawing/2014/chart" uri="{C3380CC4-5D6E-409C-BE32-E72D297353CC}">
              <c16:uniqueId val="{00000000-67B3-2542-A23E-D5EABE313B93}"/>
            </c:ext>
          </c:extLst>
        </c:ser>
        <c:ser>
          <c:idx val="1"/>
          <c:order val="1"/>
          <c:tx>
            <c:strRef>
              <c:f>Sheet1!$C$1</c:f>
              <c:strCache>
                <c:ptCount val="1"/>
                <c:pt idx="0">
                  <c:v>Social Media</c:v>
                </c:pt>
              </c:strCache>
            </c:strRef>
          </c:tx>
          <c:spPr>
            <a:solidFill>
              <a:srgbClr val="FF0909"/>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Sheet1!$C$2:$C$6</c:f>
              <c:numCache>
                <c:formatCode>0%</c:formatCode>
                <c:ptCount val="5"/>
                <c:pt idx="0">
                  <c:v>6.0999999999999999E-2</c:v>
                </c:pt>
                <c:pt idx="1">
                  <c:v>6.8000000000000005E-2</c:v>
                </c:pt>
                <c:pt idx="2">
                  <c:v>6.8000000000000005E-2</c:v>
                </c:pt>
                <c:pt idx="3">
                  <c:v>6.0999999999999999E-2</c:v>
                </c:pt>
                <c:pt idx="4">
                  <c:v>6.0999999999999999E-2</c:v>
                </c:pt>
              </c:numCache>
            </c:numRef>
          </c:val>
          <c:extLst>
            <c:ext xmlns:c16="http://schemas.microsoft.com/office/drawing/2014/chart" uri="{C3380CC4-5D6E-409C-BE32-E72D297353CC}">
              <c16:uniqueId val="{00000001-67B3-2542-A23E-D5EABE313B93}"/>
            </c:ext>
          </c:extLst>
        </c:ser>
        <c:ser>
          <c:idx val="2"/>
          <c:order val="2"/>
          <c:tx>
            <c:strRef>
              <c:f>Sheet1!$D$1</c:f>
              <c:strCache>
                <c:ptCount val="1"/>
                <c:pt idx="0">
                  <c:v>Radio</c:v>
                </c:pt>
              </c:strCache>
            </c:strRef>
          </c:tx>
          <c:spPr>
            <a:solidFill>
              <a:srgbClr val="FBA4FF"/>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Sheet1!$D$2:$D$6</c:f>
              <c:numCache>
                <c:formatCode>0%</c:formatCode>
                <c:ptCount val="5"/>
                <c:pt idx="0">
                  <c:v>4.4999999999999998E-2</c:v>
                </c:pt>
                <c:pt idx="1">
                  <c:v>4.4999999999999998E-2</c:v>
                </c:pt>
                <c:pt idx="2">
                  <c:v>0.04</c:v>
                </c:pt>
                <c:pt idx="3">
                  <c:v>0.04</c:v>
                </c:pt>
                <c:pt idx="4">
                  <c:v>4.2999999999999997E-2</c:v>
                </c:pt>
              </c:numCache>
            </c:numRef>
          </c:val>
          <c:extLst>
            <c:ext xmlns:c16="http://schemas.microsoft.com/office/drawing/2014/chart" uri="{C3380CC4-5D6E-409C-BE32-E72D297353CC}">
              <c16:uniqueId val="{00000002-67B3-2542-A23E-D5EABE313B93}"/>
            </c:ext>
          </c:extLst>
        </c:ser>
        <c:ser>
          <c:idx val="3"/>
          <c:order val="3"/>
          <c:tx>
            <c:strRef>
              <c:f>Sheet1!$E$1</c:f>
              <c:strCache>
                <c:ptCount val="1"/>
                <c:pt idx="0">
                  <c:v>Streaming TV shows online w/ads</c:v>
                </c:pt>
              </c:strCache>
            </c:strRef>
          </c:tx>
          <c:spPr>
            <a:solidFill>
              <a:srgbClr val="F5AD99"/>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Sheet1!$E$2:$E$6</c:f>
              <c:numCache>
                <c:formatCode>0%</c:formatCode>
                <c:ptCount val="5"/>
                <c:pt idx="0">
                  <c:v>3.7999999999999999E-2</c:v>
                </c:pt>
                <c:pt idx="1">
                  <c:v>4.3999999999999997E-2</c:v>
                </c:pt>
                <c:pt idx="2">
                  <c:v>0.04</c:v>
                </c:pt>
                <c:pt idx="3">
                  <c:v>4.3999999999999997E-2</c:v>
                </c:pt>
                <c:pt idx="4">
                  <c:v>3.7999999999999999E-2</c:v>
                </c:pt>
              </c:numCache>
            </c:numRef>
          </c:val>
          <c:extLst>
            <c:ext xmlns:c16="http://schemas.microsoft.com/office/drawing/2014/chart" uri="{C3380CC4-5D6E-409C-BE32-E72D297353CC}">
              <c16:uniqueId val="{00000006-67B3-2542-A23E-D5EABE313B93}"/>
            </c:ext>
          </c:extLst>
        </c:ser>
        <c:ser>
          <c:idx val="4"/>
          <c:order val="4"/>
          <c:tx>
            <c:strRef>
              <c:f>Sheet1!$F$1</c:f>
              <c:strCache>
                <c:ptCount val="1"/>
                <c:pt idx="0">
                  <c:v>Outdoor</c:v>
                </c:pt>
              </c:strCache>
            </c:strRef>
          </c:tx>
          <c:spPr>
            <a:solidFill>
              <a:srgbClr val="A46F04"/>
            </a:solidFill>
            <a:ln w="9525">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Sheet1!$F$2:$F$6</c:f>
              <c:numCache>
                <c:formatCode>0%</c:formatCode>
                <c:ptCount val="5"/>
                <c:pt idx="0">
                  <c:v>3.6999999999999998E-2</c:v>
                </c:pt>
                <c:pt idx="1">
                  <c:v>0.04</c:v>
                </c:pt>
                <c:pt idx="2">
                  <c:v>3.5000000000000003E-2</c:v>
                </c:pt>
                <c:pt idx="3">
                  <c:v>3.5000000000000003E-2</c:v>
                </c:pt>
                <c:pt idx="4">
                  <c:v>3.5999999999999997E-2</c:v>
                </c:pt>
              </c:numCache>
            </c:numRef>
          </c:val>
          <c:extLst>
            <c:ext xmlns:c16="http://schemas.microsoft.com/office/drawing/2014/chart" uri="{C3380CC4-5D6E-409C-BE32-E72D297353CC}">
              <c16:uniqueId val="{00000007-67B3-2542-A23E-D5EABE313B93}"/>
            </c:ext>
          </c:extLst>
        </c:ser>
        <c:ser>
          <c:idx val="5"/>
          <c:order val="5"/>
          <c:tx>
            <c:strRef>
              <c:f>Sheet1!$G$1</c:f>
              <c:strCache>
                <c:ptCount val="1"/>
                <c:pt idx="0">
                  <c:v>Movie theater</c:v>
                </c:pt>
              </c:strCache>
            </c:strRef>
          </c:tx>
          <c:spPr>
            <a:solidFill>
              <a:srgbClr val="9966FF"/>
            </a:solidFill>
            <a:ln w="9525">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Sheet1!$G$2:$G$6</c:f>
              <c:numCache>
                <c:formatCode>0%</c:formatCode>
                <c:ptCount val="5"/>
                <c:pt idx="0">
                  <c:v>3.5999999999999997E-2</c:v>
                </c:pt>
                <c:pt idx="1">
                  <c:v>0.03</c:v>
                </c:pt>
                <c:pt idx="2">
                  <c:v>3.2000000000000001E-2</c:v>
                </c:pt>
                <c:pt idx="3">
                  <c:v>2.9000000000000001E-2</c:v>
                </c:pt>
                <c:pt idx="4">
                  <c:v>2.7E-2</c:v>
                </c:pt>
              </c:numCache>
            </c:numRef>
          </c:val>
          <c:extLst>
            <c:ext xmlns:c16="http://schemas.microsoft.com/office/drawing/2014/chart" uri="{C3380CC4-5D6E-409C-BE32-E72D297353CC}">
              <c16:uniqueId val="{00000008-67B3-2542-A23E-D5EABE313B93}"/>
            </c:ext>
          </c:extLst>
        </c:ser>
        <c:ser>
          <c:idx val="6"/>
          <c:order val="6"/>
          <c:tx>
            <c:strRef>
              <c:f>Sheet1!$H$1</c:f>
              <c:strCache>
                <c:ptCount val="1"/>
                <c:pt idx="0">
                  <c:v>Streaming video other than TV/movies</c:v>
                </c:pt>
              </c:strCache>
            </c:strRef>
          </c:tx>
          <c:spPr>
            <a:solidFill>
              <a:srgbClr val="67A1A1"/>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Sheet1!$H$2:$H$6</c:f>
              <c:numCache>
                <c:formatCode>0%</c:formatCode>
                <c:ptCount val="5"/>
                <c:pt idx="0">
                  <c:v>3.2000000000000001E-2</c:v>
                </c:pt>
                <c:pt idx="1">
                  <c:v>0.04</c:v>
                </c:pt>
                <c:pt idx="2">
                  <c:v>3.6999999999999998E-2</c:v>
                </c:pt>
                <c:pt idx="3">
                  <c:v>3.7999999999999999E-2</c:v>
                </c:pt>
                <c:pt idx="4">
                  <c:v>3.9E-2</c:v>
                </c:pt>
              </c:numCache>
            </c:numRef>
          </c:val>
          <c:extLst>
            <c:ext xmlns:c16="http://schemas.microsoft.com/office/drawing/2014/chart" uri="{C3380CC4-5D6E-409C-BE32-E72D297353CC}">
              <c16:uniqueId val="{00000009-67B3-2542-A23E-D5EABE313B93}"/>
            </c:ext>
          </c:extLst>
        </c:ser>
        <c:ser>
          <c:idx val="7"/>
          <c:order val="7"/>
          <c:tx>
            <c:strRef>
              <c:f>Sheet1!$I$1</c:f>
              <c:strCache>
                <c:ptCount val="1"/>
                <c:pt idx="0">
                  <c:v>Newspaper (print only)</c:v>
                </c:pt>
              </c:strCache>
            </c:strRef>
          </c:tx>
          <c:spPr>
            <a:solidFill>
              <a:srgbClr val="FF6600"/>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Sheet1!$I$2:$I$6</c:f>
              <c:numCache>
                <c:formatCode>0%</c:formatCode>
                <c:ptCount val="5"/>
                <c:pt idx="0">
                  <c:v>3.2000000000000001E-2</c:v>
                </c:pt>
                <c:pt idx="1">
                  <c:v>2.5000000000000001E-2</c:v>
                </c:pt>
                <c:pt idx="2">
                  <c:v>3.2000000000000001E-2</c:v>
                </c:pt>
                <c:pt idx="3">
                  <c:v>2.8000000000000001E-2</c:v>
                </c:pt>
                <c:pt idx="4">
                  <c:v>2.7E-2</c:v>
                </c:pt>
              </c:numCache>
            </c:numRef>
          </c:val>
          <c:extLst>
            <c:ext xmlns:c16="http://schemas.microsoft.com/office/drawing/2014/chart" uri="{C3380CC4-5D6E-409C-BE32-E72D297353CC}">
              <c16:uniqueId val="{0000000B-67B3-2542-A23E-D5EABE313B93}"/>
            </c:ext>
          </c:extLst>
        </c:ser>
        <c:ser>
          <c:idx val="8"/>
          <c:order val="8"/>
          <c:tx>
            <c:strRef>
              <c:f>Sheet1!$J$1</c:f>
              <c:strCache>
                <c:ptCount val="1"/>
                <c:pt idx="0">
                  <c:v>Ad in mail</c:v>
                </c:pt>
              </c:strCache>
            </c:strRef>
          </c:tx>
          <c:spPr>
            <a:solidFill>
              <a:srgbClr val="A46F05"/>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Sheet1!$J$2:$J$6</c:f>
              <c:numCache>
                <c:formatCode>0%</c:formatCode>
                <c:ptCount val="5"/>
                <c:pt idx="0">
                  <c:v>3.1E-2</c:v>
                </c:pt>
                <c:pt idx="1">
                  <c:v>3.5000000000000003E-2</c:v>
                </c:pt>
                <c:pt idx="2">
                  <c:v>3.3000000000000002E-2</c:v>
                </c:pt>
                <c:pt idx="3">
                  <c:v>3.3000000000000002E-2</c:v>
                </c:pt>
                <c:pt idx="4">
                  <c:v>3.6999999999999998E-2</c:v>
                </c:pt>
              </c:numCache>
            </c:numRef>
          </c:val>
          <c:extLst>
            <c:ext xmlns:c16="http://schemas.microsoft.com/office/drawing/2014/chart" uri="{C3380CC4-5D6E-409C-BE32-E72D297353CC}">
              <c16:uniqueId val="{0000000D-67B3-2542-A23E-D5EABE313B93}"/>
            </c:ext>
          </c:extLst>
        </c:ser>
        <c:ser>
          <c:idx val="9"/>
          <c:order val="9"/>
          <c:tx>
            <c:strRef>
              <c:f>Sheet1!$K$1</c:f>
              <c:strCache>
                <c:ptCount val="1"/>
                <c:pt idx="0">
                  <c:v>Broadcast TV web/apps</c:v>
                </c:pt>
              </c:strCache>
            </c:strRef>
          </c:tx>
          <c:spPr>
            <a:solidFill>
              <a:srgbClr val="0099FF"/>
            </a:solidFill>
            <a:ln>
              <a:solidFill>
                <a:schemeClr val="tx1"/>
              </a:solid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CA-4F48-860B-83F26ADE3958}"/>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D7-45D3-8721-763044A3F156}"/>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D7-45D3-8721-763044A3F156}"/>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19C-914B-B2E0-57F37F6C9538}"/>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19C-914B-B2E0-57F37F6C953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Sheet1!$K$2:$K$6</c:f>
              <c:numCache>
                <c:formatCode>0%</c:formatCode>
                <c:ptCount val="5"/>
                <c:pt idx="0">
                  <c:v>2.8000000000000001E-2</c:v>
                </c:pt>
                <c:pt idx="1">
                  <c:v>3.6999999999999998E-2</c:v>
                </c:pt>
                <c:pt idx="2">
                  <c:v>4.1000000000000002E-2</c:v>
                </c:pt>
                <c:pt idx="3">
                  <c:v>3.4000000000000002E-2</c:v>
                </c:pt>
                <c:pt idx="4">
                  <c:v>3.5000000000000003E-2</c:v>
                </c:pt>
              </c:numCache>
            </c:numRef>
          </c:val>
          <c:extLst>
            <c:ext xmlns:c16="http://schemas.microsoft.com/office/drawing/2014/chart" uri="{C3380CC4-5D6E-409C-BE32-E72D297353CC}">
              <c16:uniqueId val="{0000000E-67B3-2542-A23E-D5EABE313B93}"/>
            </c:ext>
          </c:extLst>
        </c:ser>
        <c:ser>
          <c:idx val="10"/>
          <c:order val="10"/>
          <c:tx>
            <c:strRef>
              <c:f>Sheet1!$L$1</c:f>
              <c:strCache>
                <c:ptCount val="1"/>
                <c:pt idx="0">
                  <c:v>Internet video ad</c:v>
                </c:pt>
              </c:strCache>
            </c:strRef>
          </c:tx>
          <c:spPr>
            <a:solidFill>
              <a:srgbClr val="6E6EA2"/>
            </a:solidFill>
            <a:ln>
              <a:solidFill>
                <a:schemeClr val="tx1"/>
              </a:solid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D7-45D3-8721-763044A3F15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D7-45D3-8721-763044A3F156}"/>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3D7-45D3-8721-763044A3F156}"/>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82-3F45-800A-CDFB3BD3D344}"/>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882-3F45-800A-CDFB3BD3D34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Sheet1!$L$2:$L$6</c:f>
              <c:numCache>
                <c:formatCode>0%</c:formatCode>
                <c:ptCount val="5"/>
                <c:pt idx="0">
                  <c:v>2.7E-2</c:v>
                </c:pt>
                <c:pt idx="1">
                  <c:v>2.5999999999999999E-2</c:v>
                </c:pt>
                <c:pt idx="2">
                  <c:v>2.8000000000000001E-2</c:v>
                </c:pt>
                <c:pt idx="3">
                  <c:v>2.7E-2</c:v>
                </c:pt>
                <c:pt idx="4">
                  <c:v>2.5000000000000001E-2</c:v>
                </c:pt>
              </c:numCache>
            </c:numRef>
          </c:val>
          <c:extLst>
            <c:ext xmlns:c16="http://schemas.microsoft.com/office/drawing/2014/chart" uri="{C3380CC4-5D6E-409C-BE32-E72D297353CC}">
              <c16:uniqueId val="{00000011-67B3-2542-A23E-D5EABE313B93}"/>
            </c:ext>
          </c:extLst>
        </c:ser>
        <c:ser>
          <c:idx val="11"/>
          <c:order val="11"/>
          <c:tx>
            <c:strRef>
              <c:f>Sheet1!$M$1</c:f>
              <c:strCache>
                <c:ptCount val="1"/>
                <c:pt idx="0">
                  <c:v>Magazine (print only)</c:v>
                </c:pt>
              </c:strCache>
            </c:strRef>
          </c:tx>
          <c:spPr>
            <a:solidFill>
              <a:srgbClr val="FFFF00"/>
            </a:solidFill>
            <a:ln>
              <a:solidFill>
                <a:schemeClr val="tx1"/>
              </a:solidFill>
            </a:ln>
            <a:effectLst>
              <a:outerShdw blurRad="50800" dist="38100" dir="2700000" algn="tl" rotWithShape="0">
                <a:prstClr val="black">
                  <a:alpha val="40000"/>
                </a:prstClr>
              </a:outerShdw>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9-73D7-45D3-8721-763044A3F156}"/>
                </c:ext>
              </c:extLst>
            </c:dLbl>
            <c:dLbl>
              <c:idx val="4"/>
              <c:delete val="1"/>
              <c:extLst>
                <c:ext xmlns:c15="http://schemas.microsoft.com/office/drawing/2012/chart" uri="{CE6537A1-D6FC-4f65-9D91-7224C49458BB}"/>
                <c:ext xmlns:c16="http://schemas.microsoft.com/office/drawing/2014/chart" uri="{C3380CC4-5D6E-409C-BE32-E72D297353CC}">
                  <c16:uniqueId val="{0000000B-73D7-45D3-8721-763044A3F15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Sheet1!$M$2:$M$6</c:f>
              <c:numCache>
                <c:formatCode>0%</c:formatCode>
                <c:ptCount val="5"/>
                <c:pt idx="0">
                  <c:v>2.5999999999999999E-2</c:v>
                </c:pt>
                <c:pt idx="1">
                  <c:v>2.5000000000000001E-2</c:v>
                </c:pt>
                <c:pt idx="2">
                  <c:v>2.5000000000000001E-2</c:v>
                </c:pt>
                <c:pt idx="3">
                  <c:v>2.3E-2</c:v>
                </c:pt>
                <c:pt idx="4">
                  <c:v>2.1999999999999999E-2</c:v>
                </c:pt>
              </c:numCache>
            </c:numRef>
          </c:val>
          <c:extLst>
            <c:ext xmlns:c16="http://schemas.microsoft.com/office/drawing/2014/chart" uri="{C3380CC4-5D6E-409C-BE32-E72D297353CC}">
              <c16:uniqueId val="{00000000-E19C-914B-B2E0-57F37F6C9538}"/>
            </c:ext>
          </c:extLst>
        </c:ser>
        <c:ser>
          <c:idx val="12"/>
          <c:order val="12"/>
          <c:tx>
            <c:strRef>
              <c:f>Sheet1!$N$1</c:f>
              <c:strCache>
                <c:ptCount val="1"/>
                <c:pt idx="0">
                  <c:v>Yellow pages</c:v>
                </c:pt>
              </c:strCache>
            </c:strRef>
          </c:tx>
          <c:spPr>
            <a:solidFill>
              <a:srgbClr val="CDFC99"/>
            </a:solidFill>
            <a:ln>
              <a:solidFill>
                <a:schemeClr val="tx1"/>
              </a:solid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73D7-45D3-8721-763044A3F156}"/>
                </c:ext>
              </c:extLst>
            </c:dLbl>
            <c:dLbl>
              <c:idx val="1"/>
              <c:delete val="1"/>
              <c:extLst>
                <c:ext xmlns:c15="http://schemas.microsoft.com/office/drawing/2012/chart" uri="{CE6537A1-D6FC-4f65-9D91-7224C49458BB}"/>
                <c:ext xmlns:c16="http://schemas.microsoft.com/office/drawing/2014/chart" uri="{C3380CC4-5D6E-409C-BE32-E72D297353CC}">
                  <c16:uniqueId val="{00000004-73D7-45D3-8721-763044A3F156}"/>
                </c:ext>
              </c:extLst>
            </c:dLbl>
            <c:dLbl>
              <c:idx val="4"/>
              <c:delete val="1"/>
              <c:extLst>
                <c:ext xmlns:c15="http://schemas.microsoft.com/office/drawing/2012/chart" uri="{CE6537A1-D6FC-4f65-9D91-7224C49458BB}"/>
                <c:ext xmlns:c16="http://schemas.microsoft.com/office/drawing/2014/chart" uri="{C3380CC4-5D6E-409C-BE32-E72D297353CC}">
                  <c16:uniqueId val="{0000000A-73D7-45D3-8721-763044A3F1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Sheet1!$N$2:$N$6</c:f>
              <c:numCache>
                <c:formatCode>0%</c:formatCode>
                <c:ptCount val="5"/>
                <c:pt idx="0">
                  <c:v>2.4E-2</c:v>
                </c:pt>
                <c:pt idx="1">
                  <c:v>2.1000000000000001E-2</c:v>
                </c:pt>
                <c:pt idx="2">
                  <c:v>2.8000000000000001E-2</c:v>
                </c:pt>
                <c:pt idx="3">
                  <c:v>2.5000000000000001E-2</c:v>
                </c:pt>
                <c:pt idx="4">
                  <c:v>2.3E-2</c:v>
                </c:pt>
              </c:numCache>
            </c:numRef>
          </c:val>
          <c:extLst>
            <c:ext xmlns:c16="http://schemas.microsoft.com/office/drawing/2014/chart" uri="{C3380CC4-5D6E-409C-BE32-E72D297353CC}">
              <c16:uniqueId val="{00000001-E19C-914B-B2E0-57F37F6C9538}"/>
            </c:ext>
          </c:extLst>
        </c:ser>
        <c:ser>
          <c:idx val="13"/>
          <c:order val="13"/>
          <c:tx>
            <c:strRef>
              <c:f>Sheet1!$O$1</c:f>
              <c:strCache>
                <c:ptCount val="1"/>
                <c:pt idx="0">
                  <c:v>Internet display/banner ad</c:v>
                </c:pt>
              </c:strCache>
            </c:strRef>
          </c:tx>
          <c:spPr>
            <a:solidFill>
              <a:srgbClr val="FF7373"/>
            </a:solidFill>
            <a:ln>
              <a:solidFill>
                <a:schemeClr val="tx1"/>
              </a:solidFill>
            </a:ln>
            <a:effectLst>
              <a:outerShdw blurRad="50800" dist="38100" dir="2700000" algn="tl" rotWithShape="0">
                <a:prstClr val="black">
                  <a:alpha val="40000"/>
                </a:prstClr>
              </a:outerShdw>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7C-4D9E-A17E-5051F851731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effectLst>
                      <a:outerShdw blurRad="38100" dist="38100" dir="2700000" algn="tl">
                        <a:srgbClr val="000000">
                          <a:alpha val="43137"/>
                        </a:srgbClr>
                      </a:outerShdw>
                    </a:effectLst>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Sheet1!$O$2:$O$6</c:f>
              <c:numCache>
                <c:formatCode>0%</c:formatCode>
                <c:ptCount val="5"/>
                <c:pt idx="0">
                  <c:v>2.1000000000000001E-2</c:v>
                </c:pt>
                <c:pt idx="1">
                  <c:v>2.5000000000000001E-2</c:v>
                </c:pt>
                <c:pt idx="2">
                  <c:v>2.1000000000000001E-2</c:v>
                </c:pt>
                <c:pt idx="3">
                  <c:v>2.1000000000000001E-2</c:v>
                </c:pt>
                <c:pt idx="4">
                  <c:v>2.1999999999999999E-2</c:v>
                </c:pt>
              </c:numCache>
            </c:numRef>
          </c:val>
          <c:extLst>
            <c:ext xmlns:c16="http://schemas.microsoft.com/office/drawing/2014/chart" uri="{C3380CC4-5D6E-409C-BE32-E72D297353CC}">
              <c16:uniqueId val="{00000002-E19C-914B-B2E0-57F37F6C9538}"/>
            </c:ext>
          </c:extLst>
        </c:ser>
        <c:ser>
          <c:idx val="14"/>
          <c:order val="14"/>
          <c:tx>
            <c:strRef>
              <c:f>Sheet1!$P$1</c:f>
              <c:strCache>
                <c:ptCount val="1"/>
                <c:pt idx="0">
                  <c:v>Email</c:v>
                </c:pt>
              </c:strCache>
            </c:strRef>
          </c:tx>
          <c:spPr>
            <a:solidFill>
              <a:srgbClr val="84F058"/>
            </a:solidFill>
            <a:ln>
              <a:solidFill>
                <a:schemeClr val="tx1"/>
              </a:solidFill>
            </a:ln>
            <a:effectLst>
              <a:outerShdw blurRad="50800" dist="38100" dir="2700000" algn="tl" rotWithShape="0">
                <a:prstClr val="black">
                  <a:alpha val="40000"/>
                </a:prstClr>
              </a:outerShdw>
            </a:effectLst>
          </c:spPr>
          <c:invertIfNegative val="0"/>
          <c:cat>
            <c:strRef>
              <c:f>Sheet1!$A$2:$A$6</c:f>
              <c:strCache>
                <c:ptCount val="5"/>
                <c:pt idx="0">
                  <c:v>Awareness</c:v>
                </c:pt>
                <c:pt idx="1">
                  <c:v>Interest</c:v>
                </c:pt>
                <c:pt idx="2">
                  <c:v>Visit Store/Website for Info</c:v>
                </c:pt>
                <c:pt idx="3">
                  <c:v>Consideration</c:v>
                </c:pt>
                <c:pt idx="4">
                  <c:v>Purchase</c:v>
                </c:pt>
              </c:strCache>
            </c:strRef>
          </c:cat>
          <c:val>
            <c:numRef>
              <c:f>Sheet1!$P$2:$P$6</c:f>
              <c:numCache>
                <c:formatCode>0%</c:formatCode>
                <c:ptCount val="5"/>
                <c:pt idx="0">
                  <c:v>1.9E-2</c:v>
                </c:pt>
                <c:pt idx="1">
                  <c:v>2.1000000000000001E-2</c:v>
                </c:pt>
                <c:pt idx="2">
                  <c:v>1.7999999999999999E-2</c:v>
                </c:pt>
                <c:pt idx="3">
                  <c:v>2.1999999999999999E-2</c:v>
                </c:pt>
                <c:pt idx="4">
                  <c:v>1.7999999999999999E-2</c:v>
                </c:pt>
              </c:numCache>
            </c:numRef>
          </c:val>
          <c:extLst>
            <c:ext xmlns:c16="http://schemas.microsoft.com/office/drawing/2014/chart" uri="{C3380CC4-5D6E-409C-BE32-E72D297353CC}">
              <c16:uniqueId val="{00000003-E19C-914B-B2E0-57F37F6C9538}"/>
            </c:ext>
          </c:extLst>
        </c:ser>
        <c:ser>
          <c:idx val="15"/>
          <c:order val="15"/>
          <c:tx>
            <c:strRef>
              <c:f>Sheet1!$Q$1</c:f>
              <c:strCache>
                <c:ptCount val="1"/>
                <c:pt idx="0">
                  <c:v>Ad on a website</c:v>
                </c:pt>
              </c:strCache>
            </c:strRef>
          </c:tx>
          <c:spPr>
            <a:solidFill>
              <a:srgbClr val="663300"/>
            </a:solidFill>
            <a:ln>
              <a:solidFill>
                <a:schemeClr val="tx1"/>
              </a:solidFill>
            </a:ln>
            <a:effectLst>
              <a:outerShdw blurRad="50800" dist="38100" dir="2700000" algn="tl" rotWithShape="0">
                <a:prstClr val="black">
                  <a:alpha val="40000"/>
                </a:prstClr>
              </a:outerShdw>
            </a:effectLst>
          </c:spPr>
          <c:invertIfNegative val="0"/>
          <c:cat>
            <c:strRef>
              <c:f>Sheet1!$A$2:$A$6</c:f>
              <c:strCache>
                <c:ptCount val="5"/>
                <c:pt idx="0">
                  <c:v>Awareness</c:v>
                </c:pt>
                <c:pt idx="1">
                  <c:v>Interest</c:v>
                </c:pt>
                <c:pt idx="2">
                  <c:v>Visit Store/Website for Info</c:v>
                </c:pt>
                <c:pt idx="3">
                  <c:v>Consideration</c:v>
                </c:pt>
                <c:pt idx="4">
                  <c:v>Purchase</c:v>
                </c:pt>
              </c:strCache>
            </c:strRef>
          </c:cat>
          <c:val>
            <c:numRef>
              <c:f>Sheet1!$Q$2:$Q$6</c:f>
              <c:numCache>
                <c:formatCode>0%</c:formatCode>
                <c:ptCount val="5"/>
                <c:pt idx="0">
                  <c:v>1.9E-2</c:v>
                </c:pt>
                <c:pt idx="1">
                  <c:v>2.4E-2</c:v>
                </c:pt>
                <c:pt idx="2">
                  <c:v>2.3E-2</c:v>
                </c:pt>
                <c:pt idx="3">
                  <c:v>2.4E-2</c:v>
                </c:pt>
                <c:pt idx="4">
                  <c:v>2.4E-2</c:v>
                </c:pt>
              </c:numCache>
            </c:numRef>
          </c:val>
          <c:extLst>
            <c:ext xmlns:c16="http://schemas.microsoft.com/office/drawing/2014/chart" uri="{C3380CC4-5D6E-409C-BE32-E72D297353CC}">
              <c16:uniqueId val="{00000004-E19C-914B-B2E0-57F37F6C9538}"/>
            </c:ext>
          </c:extLst>
        </c:ser>
        <c:ser>
          <c:idx val="16"/>
          <c:order val="16"/>
          <c:tx>
            <c:strRef>
              <c:f>Sheet1!$R$1</c:f>
              <c:strCache>
                <c:ptCount val="1"/>
                <c:pt idx="0">
                  <c:v>Internet search </c:v>
                </c:pt>
              </c:strCache>
            </c:strRef>
          </c:tx>
          <c:spPr>
            <a:solidFill>
              <a:srgbClr val="059005"/>
            </a:solidFill>
            <a:ln>
              <a:solidFill>
                <a:schemeClr val="tx1"/>
              </a:solidFill>
            </a:ln>
            <a:effectLst>
              <a:outerShdw blurRad="50800" dist="38100" dir="2700000" algn="tl" rotWithShape="0">
                <a:prstClr val="black">
                  <a:alpha val="40000"/>
                </a:prstClr>
              </a:outerShdw>
            </a:effectLst>
          </c:spPr>
          <c:invertIfNegative val="0"/>
          <c:cat>
            <c:strRef>
              <c:f>Sheet1!$A$2:$A$6</c:f>
              <c:strCache>
                <c:ptCount val="5"/>
                <c:pt idx="0">
                  <c:v>Awareness</c:v>
                </c:pt>
                <c:pt idx="1">
                  <c:v>Interest</c:v>
                </c:pt>
                <c:pt idx="2">
                  <c:v>Visit Store/Website for Info</c:v>
                </c:pt>
                <c:pt idx="3">
                  <c:v>Consideration</c:v>
                </c:pt>
                <c:pt idx="4">
                  <c:v>Purchase</c:v>
                </c:pt>
              </c:strCache>
            </c:strRef>
          </c:cat>
          <c:val>
            <c:numRef>
              <c:f>Sheet1!$R$2:$R$6</c:f>
              <c:numCache>
                <c:formatCode>0%</c:formatCode>
                <c:ptCount val="5"/>
                <c:pt idx="0">
                  <c:v>1.7000000000000001E-2</c:v>
                </c:pt>
                <c:pt idx="1">
                  <c:v>1.7999999999999999E-2</c:v>
                </c:pt>
                <c:pt idx="2">
                  <c:v>1.7999999999999999E-2</c:v>
                </c:pt>
                <c:pt idx="3">
                  <c:v>0.02</c:v>
                </c:pt>
                <c:pt idx="4">
                  <c:v>1.7999999999999999E-2</c:v>
                </c:pt>
              </c:numCache>
            </c:numRef>
          </c:val>
          <c:extLst>
            <c:ext xmlns:c16="http://schemas.microsoft.com/office/drawing/2014/chart" uri="{C3380CC4-5D6E-409C-BE32-E72D297353CC}">
              <c16:uniqueId val="{00000000-73D7-45D3-8721-763044A3F156}"/>
            </c:ext>
          </c:extLst>
        </c:ser>
        <c:ser>
          <c:idx val="17"/>
          <c:order val="17"/>
          <c:tx>
            <c:strRef>
              <c:f>Sheet1!$S$1</c:f>
              <c:strCache>
                <c:ptCount val="1"/>
                <c:pt idx="0">
                  <c:v>Consumer review web/apps</c:v>
                </c:pt>
              </c:strCache>
            </c:strRef>
          </c:tx>
          <c:spPr>
            <a:solidFill>
              <a:srgbClr val="FFE699"/>
            </a:solidFill>
            <a:ln>
              <a:solidFill>
                <a:schemeClr val="tx1"/>
              </a:solidFill>
            </a:ln>
            <a:effectLst>
              <a:outerShdw blurRad="50800" dist="38100" dir="2700000" algn="tl" rotWithShape="0">
                <a:prstClr val="black">
                  <a:alpha val="40000"/>
                </a:prstClr>
              </a:outerShdw>
            </a:effectLst>
          </c:spPr>
          <c:invertIfNegative val="0"/>
          <c:cat>
            <c:strRef>
              <c:f>Sheet1!$A$2:$A$6</c:f>
              <c:strCache>
                <c:ptCount val="5"/>
                <c:pt idx="0">
                  <c:v>Awareness</c:v>
                </c:pt>
                <c:pt idx="1">
                  <c:v>Interest</c:v>
                </c:pt>
                <c:pt idx="2">
                  <c:v>Visit Store/Website for Info</c:v>
                </c:pt>
                <c:pt idx="3">
                  <c:v>Consideration</c:v>
                </c:pt>
                <c:pt idx="4">
                  <c:v>Purchase</c:v>
                </c:pt>
              </c:strCache>
            </c:strRef>
          </c:cat>
          <c:val>
            <c:numRef>
              <c:f>Sheet1!$S$2:$S$6</c:f>
              <c:numCache>
                <c:formatCode>0%</c:formatCode>
                <c:ptCount val="5"/>
                <c:pt idx="0">
                  <c:v>1.7000000000000001E-2</c:v>
                </c:pt>
                <c:pt idx="1">
                  <c:v>1.7000000000000001E-2</c:v>
                </c:pt>
                <c:pt idx="2">
                  <c:v>1.6E-2</c:v>
                </c:pt>
                <c:pt idx="3">
                  <c:v>1.9E-2</c:v>
                </c:pt>
                <c:pt idx="4">
                  <c:v>1.9E-2</c:v>
                </c:pt>
              </c:numCache>
            </c:numRef>
          </c:val>
          <c:extLst>
            <c:ext xmlns:c16="http://schemas.microsoft.com/office/drawing/2014/chart" uri="{C3380CC4-5D6E-409C-BE32-E72D297353CC}">
              <c16:uniqueId val="{00000001-73D7-45D3-8721-763044A3F156}"/>
            </c:ext>
          </c:extLst>
        </c:ser>
        <c:dLbls>
          <c:showLegendKey val="0"/>
          <c:showVal val="0"/>
          <c:showCatName val="0"/>
          <c:showSerName val="0"/>
          <c:showPercent val="0"/>
          <c:showBubbleSize val="0"/>
        </c:dLbls>
        <c:gapWidth val="85"/>
        <c:overlap val="100"/>
        <c:axId val="403547032"/>
        <c:axId val="403547424"/>
      </c:barChart>
      <c:catAx>
        <c:axId val="4035470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03547424"/>
        <c:crosses val="autoZero"/>
        <c:auto val="1"/>
        <c:lblAlgn val="ctr"/>
        <c:lblOffset val="0"/>
        <c:noMultiLvlLbl val="0"/>
      </c:catAx>
      <c:valAx>
        <c:axId val="403547424"/>
        <c:scaling>
          <c:orientation val="minMax"/>
        </c:scaling>
        <c:delete val="1"/>
        <c:axPos val="l"/>
        <c:numFmt formatCode="0%" sourceLinked="1"/>
        <c:majorTickMark val="none"/>
        <c:minorTickMark val="none"/>
        <c:tickLblPos val="nextTo"/>
        <c:crossAx val="403547032"/>
        <c:crosses val="autoZero"/>
        <c:crossBetween val="between"/>
      </c:valAx>
      <c:spPr>
        <a:noFill/>
        <a:ln>
          <a:noFill/>
        </a:ln>
        <a:effectLst/>
      </c:spPr>
    </c:plotArea>
    <c:legend>
      <c:legendPos val="b"/>
      <c:layout>
        <c:manualLayout>
          <c:xMode val="edge"/>
          <c:yMode val="edge"/>
          <c:x val="1.4900066544499596E-2"/>
          <c:y val="0.77989399052391173"/>
          <c:w val="0.98314323450308083"/>
          <c:h val="0.19413198350206223"/>
        </c:manualLayout>
      </c:layout>
      <c:overlay val="0"/>
      <c:spPr>
        <a:noFill/>
        <a:ln>
          <a:solidFill>
            <a:schemeClr val="tx1"/>
          </a:solid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285415292819999E-2"/>
          <c:y val="3.8708740650694767E-2"/>
          <c:w val="0.95052853529665648"/>
          <c:h val="0.64345303820763478"/>
        </c:manualLayout>
      </c:layout>
      <c:barChart>
        <c:barDir val="col"/>
        <c:grouping val="stacked"/>
        <c:varyColors val="0"/>
        <c:ser>
          <c:idx val="0"/>
          <c:order val="0"/>
          <c:tx>
            <c:strRef>
              <c:f>Sheet1!$B$1</c:f>
              <c:strCache>
                <c:ptCount val="1"/>
                <c:pt idx="0">
                  <c:v>Television (Broadcast &amp; Cable)</c:v>
                </c:pt>
              </c:strCache>
            </c:strRef>
          </c:tx>
          <c:spPr>
            <a:solidFill>
              <a:srgbClr val="0000FF"/>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Sheet1!$B$2:$B$6</c:f>
              <c:numCache>
                <c:formatCode>0.0%</c:formatCode>
                <c:ptCount val="5"/>
                <c:pt idx="0">
                  <c:v>0.38800000000000001</c:v>
                </c:pt>
                <c:pt idx="1">
                  <c:v>0.33800000000000002</c:v>
                </c:pt>
                <c:pt idx="2">
                  <c:v>0.33100000000000002</c:v>
                </c:pt>
                <c:pt idx="3">
                  <c:v>0.32500000000000001</c:v>
                </c:pt>
                <c:pt idx="4">
                  <c:v>0.32800000000000001</c:v>
                </c:pt>
              </c:numCache>
            </c:numRef>
          </c:val>
          <c:extLst>
            <c:ext xmlns:c16="http://schemas.microsoft.com/office/drawing/2014/chart" uri="{C3380CC4-5D6E-409C-BE32-E72D297353CC}">
              <c16:uniqueId val="{00000000-5659-264F-A68D-BD43B1A17FCA}"/>
            </c:ext>
          </c:extLst>
        </c:ser>
        <c:ser>
          <c:idx val="1"/>
          <c:order val="1"/>
          <c:tx>
            <c:strRef>
              <c:f>Sheet1!$C$1</c:f>
              <c:strCache>
                <c:ptCount val="1"/>
                <c:pt idx="0">
                  <c:v>Social Media</c:v>
                </c:pt>
              </c:strCache>
            </c:strRef>
          </c:tx>
          <c:spPr>
            <a:solidFill>
              <a:srgbClr val="FF0000"/>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Sheet1!$C$2:$C$6</c:f>
              <c:numCache>
                <c:formatCode>0.0%</c:formatCode>
                <c:ptCount val="5"/>
                <c:pt idx="0">
                  <c:v>6.3E-2</c:v>
                </c:pt>
                <c:pt idx="1">
                  <c:v>7.1999999999999995E-2</c:v>
                </c:pt>
                <c:pt idx="2">
                  <c:v>6.9000000000000006E-2</c:v>
                </c:pt>
                <c:pt idx="3">
                  <c:v>6.8000000000000005E-2</c:v>
                </c:pt>
                <c:pt idx="4">
                  <c:v>6.4000000000000001E-2</c:v>
                </c:pt>
              </c:numCache>
            </c:numRef>
          </c:val>
          <c:extLst>
            <c:ext xmlns:c16="http://schemas.microsoft.com/office/drawing/2014/chart" uri="{C3380CC4-5D6E-409C-BE32-E72D297353CC}">
              <c16:uniqueId val="{00000001-5659-264F-A68D-BD43B1A17FCA}"/>
            </c:ext>
          </c:extLst>
        </c:ser>
        <c:ser>
          <c:idx val="2"/>
          <c:order val="2"/>
          <c:tx>
            <c:strRef>
              <c:f>Sheet1!$D$1</c:f>
              <c:strCache>
                <c:ptCount val="1"/>
                <c:pt idx="0">
                  <c:v>Radio</c:v>
                </c:pt>
              </c:strCache>
            </c:strRef>
          </c:tx>
          <c:spPr>
            <a:solidFill>
              <a:srgbClr val="FFA4FF"/>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Sheet1!$D$2:$D$6</c:f>
              <c:numCache>
                <c:formatCode>0.0%</c:formatCode>
                <c:ptCount val="5"/>
                <c:pt idx="0">
                  <c:v>4.7E-2</c:v>
                </c:pt>
                <c:pt idx="1">
                  <c:v>4.5999999999999999E-2</c:v>
                </c:pt>
                <c:pt idx="2">
                  <c:v>4.1000000000000002E-2</c:v>
                </c:pt>
                <c:pt idx="3">
                  <c:v>4.2000000000000003E-2</c:v>
                </c:pt>
                <c:pt idx="4">
                  <c:v>4.3999999999999997E-2</c:v>
                </c:pt>
              </c:numCache>
            </c:numRef>
          </c:val>
          <c:extLst>
            <c:ext xmlns:c16="http://schemas.microsoft.com/office/drawing/2014/chart" uri="{C3380CC4-5D6E-409C-BE32-E72D297353CC}">
              <c16:uniqueId val="{00000002-5659-264F-A68D-BD43B1A17FCA}"/>
            </c:ext>
          </c:extLst>
        </c:ser>
        <c:ser>
          <c:idx val="3"/>
          <c:order val="3"/>
          <c:tx>
            <c:strRef>
              <c:f>Sheet1!$E$1</c:f>
              <c:strCache>
                <c:ptCount val="1"/>
                <c:pt idx="0">
                  <c:v>Streaming TV shows online w/ads</c:v>
                </c:pt>
              </c:strCache>
            </c:strRef>
          </c:tx>
          <c:spPr>
            <a:solidFill>
              <a:srgbClr val="F5AD99"/>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Sheet1!$E$2:$E$6</c:f>
              <c:numCache>
                <c:formatCode>0.0%</c:formatCode>
                <c:ptCount val="5"/>
                <c:pt idx="0">
                  <c:v>0.04</c:v>
                </c:pt>
                <c:pt idx="1">
                  <c:v>4.2000000000000003E-2</c:v>
                </c:pt>
                <c:pt idx="2">
                  <c:v>4.2000000000000003E-2</c:v>
                </c:pt>
                <c:pt idx="3">
                  <c:v>4.4999999999999998E-2</c:v>
                </c:pt>
                <c:pt idx="4">
                  <c:v>4.1000000000000002E-2</c:v>
                </c:pt>
              </c:numCache>
            </c:numRef>
          </c:val>
          <c:extLst>
            <c:ext xmlns:c16="http://schemas.microsoft.com/office/drawing/2014/chart" uri="{C3380CC4-5D6E-409C-BE32-E72D297353CC}">
              <c16:uniqueId val="{00000003-5659-264F-A68D-BD43B1A17FCA}"/>
            </c:ext>
          </c:extLst>
        </c:ser>
        <c:ser>
          <c:idx val="4"/>
          <c:order val="4"/>
          <c:tx>
            <c:strRef>
              <c:f>Sheet1!$F$1</c:f>
              <c:strCache>
                <c:ptCount val="1"/>
                <c:pt idx="0">
                  <c:v>Outdoor</c:v>
                </c:pt>
              </c:strCache>
            </c:strRef>
          </c:tx>
          <c:spPr>
            <a:solidFill>
              <a:srgbClr val="E3B905"/>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Sheet1!$F$2:$F$6</c:f>
              <c:numCache>
                <c:formatCode>0.0%</c:formatCode>
                <c:ptCount val="5"/>
                <c:pt idx="0">
                  <c:v>3.5999999999999997E-2</c:v>
                </c:pt>
                <c:pt idx="1">
                  <c:v>3.4000000000000002E-2</c:v>
                </c:pt>
                <c:pt idx="2">
                  <c:v>3.2000000000000001E-2</c:v>
                </c:pt>
                <c:pt idx="3">
                  <c:v>0.03</c:v>
                </c:pt>
                <c:pt idx="4">
                  <c:v>3.3000000000000002E-2</c:v>
                </c:pt>
              </c:numCache>
            </c:numRef>
          </c:val>
          <c:extLst>
            <c:ext xmlns:c16="http://schemas.microsoft.com/office/drawing/2014/chart" uri="{C3380CC4-5D6E-409C-BE32-E72D297353CC}">
              <c16:uniqueId val="{00000004-5659-264F-A68D-BD43B1A17FCA}"/>
            </c:ext>
          </c:extLst>
        </c:ser>
        <c:ser>
          <c:idx val="5"/>
          <c:order val="5"/>
          <c:tx>
            <c:strRef>
              <c:f>Sheet1!$G$1</c:f>
              <c:strCache>
                <c:ptCount val="1"/>
                <c:pt idx="0">
                  <c:v>Ad in mail</c:v>
                </c:pt>
              </c:strCache>
            </c:strRef>
          </c:tx>
          <c:spPr>
            <a:solidFill>
              <a:srgbClr val="A46F05"/>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Sheet1!$G$2:$G$6</c:f>
              <c:numCache>
                <c:formatCode>0.0%</c:formatCode>
                <c:ptCount val="5"/>
                <c:pt idx="0">
                  <c:v>3.2000000000000001E-2</c:v>
                </c:pt>
                <c:pt idx="1">
                  <c:v>3.4000000000000002E-2</c:v>
                </c:pt>
                <c:pt idx="2">
                  <c:v>3.3000000000000002E-2</c:v>
                </c:pt>
                <c:pt idx="3">
                  <c:v>3.2000000000000001E-2</c:v>
                </c:pt>
                <c:pt idx="4">
                  <c:v>3.5999999999999997E-2</c:v>
                </c:pt>
              </c:numCache>
            </c:numRef>
          </c:val>
          <c:extLst>
            <c:ext xmlns:c16="http://schemas.microsoft.com/office/drawing/2014/chart" uri="{C3380CC4-5D6E-409C-BE32-E72D297353CC}">
              <c16:uniqueId val="{00000005-5659-264F-A68D-BD43B1A17FCA}"/>
            </c:ext>
          </c:extLst>
        </c:ser>
        <c:ser>
          <c:idx val="6"/>
          <c:order val="6"/>
          <c:tx>
            <c:strRef>
              <c:f>Sheet1!$H$1</c:f>
              <c:strCache>
                <c:ptCount val="1"/>
                <c:pt idx="0">
                  <c:v>Newspaper (print only)</c:v>
                </c:pt>
              </c:strCache>
            </c:strRef>
          </c:tx>
          <c:spPr>
            <a:solidFill>
              <a:srgbClr val="FF6600"/>
            </a:solidFill>
            <a:ln>
              <a:solidFill>
                <a:schemeClr val="tx1"/>
              </a:solid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DE2-C942-9AE6-96E6FA365F5D}"/>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Sheet1!$H$2:$H$6</c:f>
              <c:numCache>
                <c:formatCode>0.0%</c:formatCode>
                <c:ptCount val="5"/>
                <c:pt idx="0">
                  <c:v>3.1E-2</c:v>
                </c:pt>
                <c:pt idx="1">
                  <c:v>2.5999999999999999E-2</c:v>
                </c:pt>
                <c:pt idx="2">
                  <c:v>3.2000000000000001E-2</c:v>
                </c:pt>
                <c:pt idx="3">
                  <c:v>2.9000000000000001E-2</c:v>
                </c:pt>
                <c:pt idx="4">
                  <c:v>2.8000000000000001E-2</c:v>
                </c:pt>
              </c:numCache>
            </c:numRef>
          </c:val>
          <c:extLst>
            <c:ext xmlns:c16="http://schemas.microsoft.com/office/drawing/2014/chart" uri="{C3380CC4-5D6E-409C-BE32-E72D297353CC}">
              <c16:uniqueId val="{00000006-5659-264F-A68D-BD43B1A17FCA}"/>
            </c:ext>
          </c:extLst>
        </c:ser>
        <c:ser>
          <c:idx val="7"/>
          <c:order val="7"/>
          <c:tx>
            <c:strRef>
              <c:f>Sheet1!$I$1</c:f>
              <c:strCache>
                <c:ptCount val="1"/>
                <c:pt idx="0">
                  <c:v>Streaming video other than TV/movies</c:v>
                </c:pt>
              </c:strCache>
            </c:strRef>
          </c:tx>
          <c:spPr>
            <a:solidFill>
              <a:srgbClr val="67A1A1"/>
            </a:solidFill>
            <a:ln>
              <a:solidFill>
                <a:schemeClr val="tx1"/>
              </a:solid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659-264F-A68D-BD43B1A17FC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659-264F-A68D-BD43B1A17FCA}"/>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659-264F-A68D-BD43B1A17FCA}"/>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659-264F-A68D-BD43B1A17FCA}"/>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tx1"/>
                    </a:solidFill>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Sheet1!$I$2:$I$6</c:f>
              <c:numCache>
                <c:formatCode>0.0%</c:formatCode>
                <c:ptCount val="5"/>
                <c:pt idx="0">
                  <c:v>3.1E-2</c:v>
                </c:pt>
                <c:pt idx="1">
                  <c:v>3.6999999999999998E-2</c:v>
                </c:pt>
                <c:pt idx="2">
                  <c:v>3.5999999999999997E-2</c:v>
                </c:pt>
                <c:pt idx="3">
                  <c:v>3.6999999999999998E-2</c:v>
                </c:pt>
                <c:pt idx="4">
                  <c:v>3.6999999999999998E-2</c:v>
                </c:pt>
              </c:numCache>
            </c:numRef>
          </c:val>
          <c:extLst>
            <c:ext xmlns:c16="http://schemas.microsoft.com/office/drawing/2014/chart" uri="{C3380CC4-5D6E-409C-BE32-E72D297353CC}">
              <c16:uniqueId val="{0000000B-5659-264F-A68D-BD43B1A17FCA}"/>
            </c:ext>
          </c:extLst>
        </c:ser>
        <c:ser>
          <c:idx val="8"/>
          <c:order val="8"/>
          <c:tx>
            <c:strRef>
              <c:f>Sheet1!$J$1</c:f>
              <c:strCache>
                <c:ptCount val="1"/>
                <c:pt idx="0">
                  <c:v>Movie theater</c:v>
                </c:pt>
              </c:strCache>
            </c:strRef>
          </c:tx>
          <c:spPr>
            <a:solidFill>
              <a:srgbClr val="9966FF"/>
            </a:solidFill>
            <a:ln>
              <a:solidFill>
                <a:schemeClr val="tx1"/>
              </a:solidFill>
            </a:ln>
            <a:effectLst>
              <a:outerShdw blurRad="50800" dist="38100" dir="2700000" algn="tl" rotWithShape="0">
                <a:prstClr val="black">
                  <a:alpha val="40000"/>
                </a:prstClr>
              </a:outerShdw>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02-F243-8465-20463BF4C3E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Sheet1!$J$2:$J$6</c:f>
              <c:numCache>
                <c:formatCode>0.0%</c:formatCode>
                <c:ptCount val="5"/>
                <c:pt idx="0">
                  <c:v>2.8000000000000001E-2</c:v>
                </c:pt>
                <c:pt idx="1">
                  <c:v>2.4E-2</c:v>
                </c:pt>
                <c:pt idx="2">
                  <c:v>2.7E-2</c:v>
                </c:pt>
                <c:pt idx="3">
                  <c:v>2.4E-2</c:v>
                </c:pt>
                <c:pt idx="4">
                  <c:v>2.3E-2</c:v>
                </c:pt>
              </c:numCache>
            </c:numRef>
          </c:val>
          <c:extLst>
            <c:ext xmlns:c16="http://schemas.microsoft.com/office/drawing/2014/chart" uri="{C3380CC4-5D6E-409C-BE32-E72D297353CC}">
              <c16:uniqueId val="{0000000C-5659-264F-A68D-BD43B1A17FCA}"/>
            </c:ext>
          </c:extLst>
        </c:ser>
        <c:ser>
          <c:idx val="9"/>
          <c:order val="9"/>
          <c:tx>
            <c:strRef>
              <c:f>Sheet1!$K$1</c:f>
              <c:strCache>
                <c:ptCount val="1"/>
                <c:pt idx="0">
                  <c:v>Magazine (print only)</c:v>
                </c:pt>
              </c:strCache>
            </c:strRef>
          </c:tx>
          <c:spPr>
            <a:solidFill>
              <a:srgbClr val="FFFF00"/>
            </a:solidFill>
            <a:ln>
              <a:solidFill>
                <a:schemeClr val="tx1"/>
              </a:solidFill>
            </a:ln>
            <a:effectLst>
              <a:outerShdw blurRad="50800" dist="38100" dir="2700000" algn="tl" rotWithShape="0">
                <a:prstClr val="black">
                  <a:alpha val="40000"/>
                </a:prstClr>
              </a:outerShdw>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effectLst/>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E-C0CC-491D-A3CB-DD05B7DDDEBD}"/>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effectLs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802-F243-8465-20463BF4C3EC}"/>
                </c:ext>
              </c:extLst>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effectLs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802-F243-8465-20463BF4C3EC}"/>
                </c:ext>
              </c:extLst>
            </c:dLbl>
            <c:dLbl>
              <c:idx val="3"/>
              <c:delete val="1"/>
              <c:extLst>
                <c:ext xmlns:c15="http://schemas.microsoft.com/office/drawing/2012/chart" uri="{CE6537A1-D6FC-4f65-9D91-7224C49458BB}"/>
                <c:ext xmlns:c16="http://schemas.microsoft.com/office/drawing/2014/chart" uri="{C3380CC4-5D6E-409C-BE32-E72D297353CC}">
                  <c16:uniqueId val="{0000000A-C0CC-491D-A3CB-DD05B7DDDEBD}"/>
                </c:ext>
              </c:extLst>
            </c:dLbl>
            <c:dLbl>
              <c:idx val="4"/>
              <c:delete val="1"/>
              <c:extLst>
                <c:ext xmlns:c15="http://schemas.microsoft.com/office/drawing/2012/chart" uri="{CE6537A1-D6FC-4f65-9D91-7224C49458BB}"/>
                <c:ext xmlns:c16="http://schemas.microsoft.com/office/drawing/2014/chart" uri="{C3380CC4-5D6E-409C-BE32-E72D297353CC}">
                  <c16:uniqueId val="{0000000C-C0CC-491D-A3CB-DD05B7DDDEB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Sheet1!$K$2:$K$6</c:f>
              <c:numCache>
                <c:formatCode>0.0%</c:formatCode>
                <c:ptCount val="5"/>
                <c:pt idx="0">
                  <c:v>2.7E-2</c:v>
                </c:pt>
                <c:pt idx="1">
                  <c:v>2.5000000000000001E-2</c:v>
                </c:pt>
                <c:pt idx="2">
                  <c:v>2.7E-2</c:v>
                </c:pt>
                <c:pt idx="3">
                  <c:v>2.4E-2</c:v>
                </c:pt>
                <c:pt idx="4">
                  <c:v>2.1999999999999999E-2</c:v>
                </c:pt>
              </c:numCache>
            </c:numRef>
          </c:val>
          <c:extLst>
            <c:ext xmlns:c16="http://schemas.microsoft.com/office/drawing/2014/chart" uri="{C3380CC4-5D6E-409C-BE32-E72D297353CC}">
              <c16:uniqueId val="{00000011-5659-264F-A68D-BD43B1A17FCA}"/>
            </c:ext>
          </c:extLst>
        </c:ser>
        <c:ser>
          <c:idx val="10"/>
          <c:order val="10"/>
          <c:tx>
            <c:strRef>
              <c:f>Sheet1!$L$1</c:f>
              <c:strCache>
                <c:ptCount val="1"/>
                <c:pt idx="0">
                  <c:v>Broadcast TV web/apps</c:v>
                </c:pt>
              </c:strCache>
            </c:strRef>
          </c:tx>
          <c:spPr>
            <a:solidFill>
              <a:srgbClr val="00B0F0"/>
            </a:solidFill>
            <a:ln>
              <a:solidFill>
                <a:schemeClr val="tx1"/>
              </a:solidFill>
            </a:ln>
            <a:effectLst>
              <a:outerShdw blurRad="50800" dist="38100" dir="2700000" algn="tl" rotWithShape="0">
                <a:prstClr val="black">
                  <a:alpha val="40000"/>
                </a:prstClr>
              </a:outerShdw>
            </a:effectLst>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CC-491D-A3CB-DD05B7DDDEBD}"/>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CC-491D-A3CB-DD05B7DDDEBD}"/>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0CC-491D-A3CB-DD05B7DDDEBD}"/>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0CC-491D-A3CB-DD05B7DDDEB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Sheet1!$L$2:$L$6</c:f>
              <c:numCache>
                <c:formatCode>0.0%</c:formatCode>
                <c:ptCount val="5"/>
                <c:pt idx="0">
                  <c:v>2.5000000000000001E-2</c:v>
                </c:pt>
                <c:pt idx="1">
                  <c:v>3.3000000000000002E-2</c:v>
                </c:pt>
                <c:pt idx="2">
                  <c:v>3.5999999999999997E-2</c:v>
                </c:pt>
                <c:pt idx="3">
                  <c:v>3.3000000000000002E-2</c:v>
                </c:pt>
                <c:pt idx="4">
                  <c:v>3.2000000000000001E-2</c:v>
                </c:pt>
              </c:numCache>
            </c:numRef>
          </c:val>
          <c:extLst>
            <c:ext xmlns:c16="http://schemas.microsoft.com/office/drawing/2014/chart" uri="{C3380CC4-5D6E-409C-BE32-E72D297353CC}">
              <c16:uniqueId val="{00000015-5659-264F-A68D-BD43B1A17FCA}"/>
            </c:ext>
          </c:extLst>
        </c:ser>
        <c:ser>
          <c:idx val="11"/>
          <c:order val="11"/>
          <c:tx>
            <c:strRef>
              <c:f>Sheet1!$M$1</c:f>
              <c:strCache>
                <c:ptCount val="1"/>
                <c:pt idx="0">
                  <c:v>Internet video ad</c:v>
                </c:pt>
              </c:strCache>
            </c:strRef>
          </c:tx>
          <c:spPr>
            <a:solidFill>
              <a:srgbClr val="6E6EA2"/>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3-ADE2-C942-9AE6-96E6FA365F5D}"/>
              </c:ext>
            </c:extLst>
          </c:dPt>
          <c:dPt>
            <c:idx val="1"/>
            <c:invertIfNegative val="0"/>
            <c:bubble3D val="0"/>
            <c:extLst>
              <c:ext xmlns:c16="http://schemas.microsoft.com/office/drawing/2014/chart" uri="{C3380CC4-5D6E-409C-BE32-E72D297353CC}">
                <c16:uniqueId val="{00000008-ADE2-C942-9AE6-96E6FA365F5D}"/>
              </c:ext>
            </c:extLst>
          </c:dPt>
          <c:dPt>
            <c:idx val="2"/>
            <c:invertIfNegative val="0"/>
            <c:bubble3D val="0"/>
            <c:extLst>
              <c:ext xmlns:c16="http://schemas.microsoft.com/office/drawing/2014/chart" uri="{C3380CC4-5D6E-409C-BE32-E72D297353CC}">
                <c16:uniqueId val="{00000009-ADE2-C942-9AE6-96E6FA365F5D}"/>
              </c:ext>
            </c:extLst>
          </c:dPt>
          <c:dPt>
            <c:idx val="3"/>
            <c:invertIfNegative val="0"/>
            <c:bubble3D val="0"/>
            <c:extLst>
              <c:ext xmlns:c16="http://schemas.microsoft.com/office/drawing/2014/chart" uri="{C3380CC4-5D6E-409C-BE32-E72D297353CC}">
                <c16:uniqueId val="{0000000A-ADE2-C942-9AE6-96E6FA365F5D}"/>
              </c:ext>
            </c:extLst>
          </c:dPt>
          <c:dPt>
            <c:idx val="4"/>
            <c:invertIfNegative val="0"/>
            <c:bubble3D val="0"/>
            <c:extLst>
              <c:ext xmlns:c16="http://schemas.microsoft.com/office/drawing/2014/chart" uri="{C3380CC4-5D6E-409C-BE32-E72D297353CC}">
                <c16:uniqueId val="{0000000B-ADE2-C942-9AE6-96E6FA365F5D}"/>
              </c:ext>
            </c:extLst>
          </c:dPt>
          <c:dLbls>
            <c:delete val="1"/>
          </c:dLbls>
          <c:cat>
            <c:strRef>
              <c:f>Sheet1!$A$2:$A$6</c:f>
              <c:strCache>
                <c:ptCount val="5"/>
                <c:pt idx="0">
                  <c:v>Awareness</c:v>
                </c:pt>
                <c:pt idx="1">
                  <c:v>Interest</c:v>
                </c:pt>
                <c:pt idx="2">
                  <c:v>Visit Store/Website for Info</c:v>
                </c:pt>
                <c:pt idx="3">
                  <c:v>Consideration</c:v>
                </c:pt>
                <c:pt idx="4">
                  <c:v>Purchase</c:v>
                </c:pt>
              </c:strCache>
            </c:strRef>
          </c:cat>
          <c:val>
            <c:numRef>
              <c:f>Sheet1!$M$2:$M$6</c:f>
              <c:numCache>
                <c:formatCode>0.0%</c:formatCode>
                <c:ptCount val="5"/>
                <c:pt idx="0">
                  <c:v>2.3E-2</c:v>
                </c:pt>
                <c:pt idx="1">
                  <c:v>2.4E-2</c:v>
                </c:pt>
                <c:pt idx="2">
                  <c:v>2.5000000000000001E-2</c:v>
                </c:pt>
                <c:pt idx="3">
                  <c:v>2.4E-2</c:v>
                </c:pt>
                <c:pt idx="4">
                  <c:v>2.1999999999999999E-2</c:v>
                </c:pt>
              </c:numCache>
            </c:numRef>
          </c:val>
          <c:extLst>
            <c:ext xmlns:c16="http://schemas.microsoft.com/office/drawing/2014/chart" uri="{C3380CC4-5D6E-409C-BE32-E72D297353CC}">
              <c16:uniqueId val="{00000000-ADE2-C942-9AE6-96E6FA365F5D}"/>
            </c:ext>
          </c:extLst>
        </c:ser>
        <c:ser>
          <c:idx val="12"/>
          <c:order val="12"/>
          <c:tx>
            <c:strRef>
              <c:f>Sheet1!$N$1</c:f>
              <c:strCache>
                <c:ptCount val="1"/>
                <c:pt idx="0">
                  <c:v>Yellow pages</c:v>
                </c:pt>
              </c:strCache>
            </c:strRef>
          </c:tx>
          <c:spPr>
            <a:solidFill>
              <a:srgbClr val="CDFC99"/>
            </a:solidFill>
            <a:ln>
              <a:solidFill>
                <a:schemeClr val="tx1"/>
              </a:solidFill>
            </a:ln>
            <a:effectLst>
              <a:outerShdw blurRad="50800" dist="38100" dir="2700000" algn="tl" rotWithShape="0">
                <a:prstClr val="black">
                  <a:alpha val="40000"/>
                </a:prstClr>
              </a:outerShdw>
            </a:effectLst>
          </c:spPr>
          <c:invertIfNegative val="0"/>
          <c:dLbls>
            <c:delete val="1"/>
          </c:dLbls>
          <c:cat>
            <c:strRef>
              <c:f>Sheet1!$A$2:$A$6</c:f>
              <c:strCache>
                <c:ptCount val="5"/>
                <c:pt idx="0">
                  <c:v>Awareness</c:v>
                </c:pt>
                <c:pt idx="1">
                  <c:v>Interest</c:v>
                </c:pt>
                <c:pt idx="2">
                  <c:v>Visit Store/Website for Info</c:v>
                </c:pt>
                <c:pt idx="3">
                  <c:v>Consideration</c:v>
                </c:pt>
                <c:pt idx="4">
                  <c:v>Purchase</c:v>
                </c:pt>
              </c:strCache>
            </c:strRef>
          </c:cat>
          <c:val>
            <c:numRef>
              <c:f>Sheet1!$N$2:$N$6</c:f>
              <c:numCache>
                <c:formatCode>0.0%</c:formatCode>
                <c:ptCount val="5"/>
                <c:pt idx="0">
                  <c:v>2.1999999999999999E-2</c:v>
                </c:pt>
                <c:pt idx="1">
                  <c:v>1.7999999999999999E-2</c:v>
                </c:pt>
                <c:pt idx="2">
                  <c:v>2.3E-2</c:v>
                </c:pt>
                <c:pt idx="3">
                  <c:v>0.02</c:v>
                </c:pt>
                <c:pt idx="4">
                  <c:v>1.9E-2</c:v>
                </c:pt>
              </c:numCache>
            </c:numRef>
          </c:val>
          <c:extLst>
            <c:ext xmlns:c16="http://schemas.microsoft.com/office/drawing/2014/chart" uri="{C3380CC4-5D6E-409C-BE32-E72D297353CC}">
              <c16:uniqueId val="{00000001-ADE2-C942-9AE6-96E6FA365F5D}"/>
            </c:ext>
          </c:extLst>
        </c:ser>
        <c:ser>
          <c:idx val="13"/>
          <c:order val="13"/>
          <c:tx>
            <c:strRef>
              <c:f>Sheet1!$O$1</c:f>
              <c:strCache>
                <c:ptCount val="1"/>
                <c:pt idx="0">
                  <c:v>Ad on a website</c:v>
                </c:pt>
              </c:strCache>
            </c:strRef>
          </c:tx>
          <c:spPr>
            <a:solidFill>
              <a:srgbClr val="663200"/>
            </a:solidFill>
            <a:ln>
              <a:solidFill>
                <a:schemeClr val="tx1"/>
              </a:solidFill>
            </a:ln>
            <a:effectLst>
              <a:outerShdw blurRad="50800" dist="38100" dir="2700000" algn="tl" rotWithShape="0">
                <a:prstClr val="black">
                  <a:alpha val="40000"/>
                </a:prstClr>
              </a:outerShdw>
            </a:effectLst>
          </c:spPr>
          <c:invertIfNegative val="0"/>
          <c:dLbls>
            <c:delete val="1"/>
          </c:dLbls>
          <c:cat>
            <c:strRef>
              <c:f>Sheet1!$A$2:$A$6</c:f>
              <c:strCache>
                <c:ptCount val="5"/>
                <c:pt idx="0">
                  <c:v>Awareness</c:v>
                </c:pt>
                <c:pt idx="1">
                  <c:v>Interest</c:v>
                </c:pt>
                <c:pt idx="2">
                  <c:v>Visit Store/Website for Info</c:v>
                </c:pt>
                <c:pt idx="3">
                  <c:v>Consideration</c:v>
                </c:pt>
                <c:pt idx="4">
                  <c:v>Purchase</c:v>
                </c:pt>
              </c:strCache>
            </c:strRef>
          </c:cat>
          <c:val>
            <c:numRef>
              <c:f>Sheet1!$O$2:$O$6</c:f>
              <c:numCache>
                <c:formatCode>0.0%</c:formatCode>
                <c:ptCount val="5"/>
                <c:pt idx="0">
                  <c:v>2.1000000000000001E-2</c:v>
                </c:pt>
                <c:pt idx="1">
                  <c:v>2.5000000000000001E-2</c:v>
                </c:pt>
                <c:pt idx="2">
                  <c:v>2.5000000000000001E-2</c:v>
                </c:pt>
                <c:pt idx="3">
                  <c:v>2.5000000000000001E-2</c:v>
                </c:pt>
                <c:pt idx="4">
                  <c:v>2.5999999999999999E-2</c:v>
                </c:pt>
              </c:numCache>
            </c:numRef>
          </c:val>
          <c:extLst>
            <c:ext xmlns:c16="http://schemas.microsoft.com/office/drawing/2014/chart" uri="{C3380CC4-5D6E-409C-BE32-E72D297353CC}">
              <c16:uniqueId val="{00000002-ADE2-C942-9AE6-96E6FA365F5D}"/>
            </c:ext>
          </c:extLst>
        </c:ser>
        <c:ser>
          <c:idx val="14"/>
          <c:order val="14"/>
          <c:tx>
            <c:strRef>
              <c:f>Sheet1!$P$1</c:f>
              <c:strCache>
                <c:ptCount val="1"/>
                <c:pt idx="0">
                  <c:v>Email</c:v>
                </c:pt>
              </c:strCache>
            </c:strRef>
          </c:tx>
          <c:spPr>
            <a:solidFill>
              <a:srgbClr val="84F058"/>
            </a:solidFill>
            <a:ln>
              <a:solidFill>
                <a:schemeClr val="tx1"/>
              </a:solidFill>
            </a:ln>
            <a:effectLst>
              <a:outerShdw blurRad="50800" dist="38100" dir="2700000" algn="tl" rotWithShape="0">
                <a:prstClr val="black">
                  <a:alpha val="40000"/>
                </a:prstClr>
              </a:outerShdw>
            </a:effectLst>
          </c:spPr>
          <c:invertIfNegative val="0"/>
          <c:dLbls>
            <c:delete val="1"/>
          </c:dLbls>
          <c:cat>
            <c:strRef>
              <c:f>Sheet1!$A$2:$A$6</c:f>
              <c:strCache>
                <c:ptCount val="5"/>
                <c:pt idx="0">
                  <c:v>Awareness</c:v>
                </c:pt>
                <c:pt idx="1">
                  <c:v>Interest</c:v>
                </c:pt>
                <c:pt idx="2">
                  <c:v>Visit Store/Website for Info</c:v>
                </c:pt>
                <c:pt idx="3">
                  <c:v>Consideration</c:v>
                </c:pt>
                <c:pt idx="4">
                  <c:v>Purchase</c:v>
                </c:pt>
              </c:strCache>
            </c:strRef>
          </c:cat>
          <c:val>
            <c:numRef>
              <c:f>Sheet1!$P$2:$P$6</c:f>
              <c:numCache>
                <c:formatCode>0.0%</c:formatCode>
                <c:ptCount val="5"/>
                <c:pt idx="0">
                  <c:v>1.9E-2</c:v>
                </c:pt>
                <c:pt idx="1">
                  <c:v>2.1000000000000001E-2</c:v>
                </c:pt>
                <c:pt idx="2">
                  <c:v>0.02</c:v>
                </c:pt>
                <c:pt idx="3">
                  <c:v>2.1999999999999999E-2</c:v>
                </c:pt>
                <c:pt idx="4">
                  <c:v>1.9E-2</c:v>
                </c:pt>
              </c:numCache>
            </c:numRef>
          </c:val>
          <c:extLst>
            <c:ext xmlns:c16="http://schemas.microsoft.com/office/drawing/2014/chart" uri="{C3380CC4-5D6E-409C-BE32-E72D297353CC}">
              <c16:uniqueId val="{00000006-6802-F243-8465-20463BF4C3EC}"/>
            </c:ext>
          </c:extLst>
        </c:ser>
        <c:ser>
          <c:idx val="15"/>
          <c:order val="15"/>
          <c:tx>
            <c:strRef>
              <c:f>Sheet1!$Q$1</c:f>
              <c:strCache>
                <c:ptCount val="1"/>
                <c:pt idx="0">
                  <c:v>Internet display/banner ad</c:v>
                </c:pt>
              </c:strCache>
            </c:strRef>
          </c:tx>
          <c:spPr>
            <a:solidFill>
              <a:srgbClr val="FF7373"/>
            </a:solidFill>
            <a:ln>
              <a:solidFill>
                <a:schemeClr val="tx1"/>
              </a:solidFill>
            </a:ln>
            <a:effectLst>
              <a:outerShdw blurRad="50800" dist="38100" dir="2700000" algn="tl" rotWithShape="0">
                <a:prstClr val="black">
                  <a:alpha val="40000"/>
                </a:prstClr>
              </a:outerShdw>
            </a:effectLst>
          </c:spPr>
          <c:invertIfNegative val="0"/>
          <c:dLbls>
            <c:delete val="1"/>
          </c:dLbls>
          <c:cat>
            <c:strRef>
              <c:f>Sheet1!$A$2:$A$6</c:f>
              <c:strCache>
                <c:ptCount val="5"/>
                <c:pt idx="0">
                  <c:v>Awareness</c:v>
                </c:pt>
                <c:pt idx="1">
                  <c:v>Interest</c:v>
                </c:pt>
                <c:pt idx="2">
                  <c:v>Visit Store/Website for Info</c:v>
                </c:pt>
                <c:pt idx="3">
                  <c:v>Consideration</c:v>
                </c:pt>
                <c:pt idx="4">
                  <c:v>Purchase</c:v>
                </c:pt>
              </c:strCache>
            </c:strRef>
          </c:cat>
          <c:val>
            <c:numRef>
              <c:f>Sheet1!$Q$2:$Q$6</c:f>
              <c:numCache>
                <c:formatCode>0.0%</c:formatCode>
                <c:ptCount val="5"/>
                <c:pt idx="0">
                  <c:v>1.7999999999999999E-2</c:v>
                </c:pt>
                <c:pt idx="1">
                  <c:v>2.1999999999999999E-2</c:v>
                </c:pt>
                <c:pt idx="2">
                  <c:v>0.02</c:v>
                </c:pt>
                <c:pt idx="3">
                  <c:v>1.9E-2</c:v>
                </c:pt>
                <c:pt idx="4">
                  <c:v>2.1000000000000001E-2</c:v>
                </c:pt>
              </c:numCache>
            </c:numRef>
          </c:val>
          <c:extLst>
            <c:ext xmlns:c16="http://schemas.microsoft.com/office/drawing/2014/chart" uri="{C3380CC4-5D6E-409C-BE32-E72D297353CC}">
              <c16:uniqueId val="{00000005-C0CC-491D-A3CB-DD05B7DDDEBD}"/>
            </c:ext>
          </c:extLst>
        </c:ser>
        <c:ser>
          <c:idx val="16"/>
          <c:order val="16"/>
          <c:tx>
            <c:strRef>
              <c:f>Sheet1!$R$1</c:f>
              <c:strCache>
                <c:ptCount val="1"/>
                <c:pt idx="0">
                  <c:v>Internet search</c:v>
                </c:pt>
              </c:strCache>
            </c:strRef>
          </c:tx>
          <c:spPr>
            <a:solidFill>
              <a:srgbClr val="059005"/>
            </a:solidFill>
            <a:ln>
              <a:solidFill>
                <a:schemeClr val="tx1"/>
              </a:solidFill>
            </a:ln>
            <a:effectLst>
              <a:outerShdw blurRad="50800" dist="38100" dir="2700000" algn="tl" rotWithShape="0">
                <a:prstClr val="black">
                  <a:alpha val="40000"/>
                </a:prstClr>
              </a:outerShdw>
            </a:effectLst>
          </c:spPr>
          <c:invertIfNegative val="0"/>
          <c:dLbls>
            <c:delete val="1"/>
          </c:dLbls>
          <c:cat>
            <c:strRef>
              <c:f>Sheet1!$A$2:$A$6</c:f>
              <c:strCache>
                <c:ptCount val="5"/>
                <c:pt idx="0">
                  <c:v>Awareness</c:v>
                </c:pt>
                <c:pt idx="1">
                  <c:v>Interest</c:v>
                </c:pt>
                <c:pt idx="2">
                  <c:v>Visit Store/Website for Info</c:v>
                </c:pt>
                <c:pt idx="3">
                  <c:v>Consideration</c:v>
                </c:pt>
                <c:pt idx="4">
                  <c:v>Purchase</c:v>
                </c:pt>
              </c:strCache>
            </c:strRef>
          </c:cat>
          <c:val>
            <c:numRef>
              <c:f>Sheet1!$R$2:$R$6</c:f>
              <c:numCache>
                <c:formatCode>0.0%</c:formatCode>
                <c:ptCount val="5"/>
                <c:pt idx="0">
                  <c:v>1.4999999999999999E-2</c:v>
                </c:pt>
                <c:pt idx="1">
                  <c:v>1.7000000000000001E-2</c:v>
                </c:pt>
                <c:pt idx="2">
                  <c:v>1.7000000000000001E-2</c:v>
                </c:pt>
                <c:pt idx="3">
                  <c:v>1.7000000000000001E-2</c:v>
                </c:pt>
                <c:pt idx="4">
                  <c:v>1.7000000000000001E-2</c:v>
                </c:pt>
              </c:numCache>
            </c:numRef>
          </c:val>
          <c:extLst>
            <c:ext xmlns:c16="http://schemas.microsoft.com/office/drawing/2014/chart" uri="{C3380CC4-5D6E-409C-BE32-E72D297353CC}">
              <c16:uniqueId val="{00000006-C0CC-491D-A3CB-DD05B7DDDEBD}"/>
            </c:ext>
          </c:extLst>
        </c:ser>
        <c:dLbls>
          <c:dLblPos val="ctr"/>
          <c:showLegendKey val="0"/>
          <c:showVal val="1"/>
          <c:showCatName val="0"/>
          <c:showSerName val="0"/>
          <c:showPercent val="0"/>
          <c:showBubbleSize val="0"/>
        </c:dLbls>
        <c:gapWidth val="85"/>
        <c:overlap val="100"/>
        <c:axId val="403548208"/>
        <c:axId val="403548600"/>
      </c:barChart>
      <c:catAx>
        <c:axId val="4035482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03548600"/>
        <c:crosses val="autoZero"/>
        <c:auto val="1"/>
        <c:lblAlgn val="ctr"/>
        <c:lblOffset val="0"/>
        <c:noMultiLvlLbl val="0"/>
      </c:catAx>
      <c:valAx>
        <c:axId val="403548600"/>
        <c:scaling>
          <c:orientation val="minMax"/>
        </c:scaling>
        <c:delete val="1"/>
        <c:axPos val="l"/>
        <c:numFmt formatCode="0.0%" sourceLinked="1"/>
        <c:majorTickMark val="none"/>
        <c:minorTickMark val="none"/>
        <c:tickLblPos val="nextTo"/>
        <c:crossAx val="403548208"/>
        <c:crosses val="autoZero"/>
        <c:crossBetween val="between"/>
      </c:valAx>
      <c:spPr>
        <a:noFill/>
        <a:ln>
          <a:noFill/>
        </a:ln>
        <a:effectLst/>
      </c:spPr>
    </c:plotArea>
    <c:legend>
      <c:legendPos val="b"/>
      <c:layout>
        <c:manualLayout>
          <c:xMode val="edge"/>
          <c:yMode val="edge"/>
          <c:x val="2.3615244794156297E-2"/>
          <c:y val="0.8102307991017913"/>
          <c:w val="0.95674367479406797"/>
          <c:h val="0.17904810143679617"/>
        </c:manualLayout>
      </c:layout>
      <c:overlay val="0"/>
      <c:spPr>
        <a:noFill/>
        <a:ln>
          <a:solidFill>
            <a:schemeClr val="tx1"/>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Saw/Heard/Read Ad</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TV (Broadcast &amp; Cable)</c:v>
                </c:pt>
                <c:pt idx="1">
                  <c:v>Social media</c:v>
                </c:pt>
                <c:pt idx="2">
                  <c:v>Radio</c:v>
                </c:pt>
                <c:pt idx="3">
                  <c:v>Streaming TV shows online w/ads</c:v>
                </c:pt>
                <c:pt idx="4">
                  <c:v>Streaming video other than TV/movies</c:v>
                </c:pt>
              </c:strCache>
            </c:strRef>
          </c:cat>
          <c:val>
            <c:numRef>
              <c:f>Sheet1!$B$2:$B$6</c:f>
              <c:numCache>
                <c:formatCode>0%</c:formatCode>
                <c:ptCount val="5"/>
                <c:pt idx="0">
                  <c:v>0.63200000000000001</c:v>
                </c:pt>
                <c:pt idx="1">
                  <c:v>0.22600000000000001</c:v>
                </c:pt>
                <c:pt idx="2">
                  <c:v>0.219</c:v>
                </c:pt>
                <c:pt idx="3">
                  <c:v>0.19700000000000001</c:v>
                </c:pt>
                <c:pt idx="4">
                  <c:v>0.18</c:v>
                </c:pt>
              </c:numCache>
            </c:numRef>
          </c:val>
          <c:extLst>
            <c:ext xmlns:c16="http://schemas.microsoft.com/office/drawing/2014/chart" uri="{C3380CC4-5D6E-409C-BE32-E72D297353CC}">
              <c16:uniqueId val="{00000000-5C42-ED46-8E21-BF5E7E97A194}"/>
            </c:ext>
          </c:extLst>
        </c:ser>
        <c:ser>
          <c:idx val="1"/>
          <c:order val="1"/>
          <c:tx>
            <c:strRef>
              <c:f>Sheet1!$C$1</c:f>
              <c:strCache>
                <c:ptCount val="1"/>
                <c:pt idx="0">
                  <c:v>Most, 2nd Most and 3rd Most Important for Awareness</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effectLs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TV (Broadcast &amp; Cable)</c:v>
                </c:pt>
                <c:pt idx="1">
                  <c:v>Social media</c:v>
                </c:pt>
                <c:pt idx="2">
                  <c:v>Radio</c:v>
                </c:pt>
                <c:pt idx="3">
                  <c:v>Streaming TV shows online w/ads</c:v>
                </c:pt>
                <c:pt idx="4">
                  <c:v>Streaming video other than TV/movies</c:v>
                </c:pt>
              </c:strCache>
            </c:strRef>
          </c:cat>
          <c:val>
            <c:numRef>
              <c:f>Sheet1!$C$2:$C$6</c:f>
              <c:numCache>
                <c:formatCode>0%</c:formatCode>
                <c:ptCount val="5"/>
                <c:pt idx="0">
                  <c:v>0.54600000000000004</c:v>
                </c:pt>
                <c:pt idx="1">
                  <c:v>0.13100000000000001</c:v>
                </c:pt>
                <c:pt idx="2">
                  <c:v>0.127</c:v>
                </c:pt>
                <c:pt idx="3">
                  <c:v>0.106</c:v>
                </c:pt>
                <c:pt idx="4">
                  <c:v>8.8999999999999996E-2</c:v>
                </c:pt>
              </c:numCache>
            </c:numRef>
          </c:val>
          <c:extLst>
            <c:ext xmlns:c16="http://schemas.microsoft.com/office/drawing/2014/chart" uri="{C3380CC4-5D6E-409C-BE32-E72D297353CC}">
              <c16:uniqueId val="{00000001-5C42-ED46-8E21-BF5E7E97A194}"/>
            </c:ext>
          </c:extLst>
        </c:ser>
        <c:dLbls>
          <c:showLegendKey val="0"/>
          <c:showVal val="0"/>
          <c:showCatName val="0"/>
          <c:showSerName val="0"/>
          <c:showPercent val="0"/>
          <c:showBubbleSize val="0"/>
        </c:dLbls>
        <c:gapWidth val="66"/>
        <c:overlap val="-6"/>
        <c:axId val="214116848"/>
        <c:axId val="217562088"/>
      </c:barChart>
      <c:catAx>
        <c:axId val="2141168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7562088"/>
        <c:crosses val="autoZero"/>
        <c:auto val="1"/>
        <c:lblAlgn val="ctr"/>
        <c:lblOffset val="100"/>
        <c:noMultiLvlLbl val="0"/>
      </c:catAx>
      <c:valAx>
        <c:axId val="217562088"/>
        <c:scaling>
          <c:orientation val="minMax"/>
        </c:scaling>
        <c:delete val="1"/>
        <c:axPos val="l"/>
        <c:numFmt formatCode="0%" sourceLinked="1"/>
        <c:majorTickMark val="none"/>
        <c:minorTickMark val="none"/>
        <c:tickLblPos val="nextTo"/>
        <c:crossAx val="2141168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89769586917642E-2"/>
          <c:y val="0"/>
          <c:w val="0.96644166610515614"/>
          <c:h val="0.67176736146205063"/>
        </c:manualLayout>
      </c:layout>
      <c:barChart>
        <c:barDir val="col"/>
        <c:grouping val="stacked"/>
        <c:varyColors val="0"/>
        <c:ser>
          <c:idx val="0"/>
          <c:order val="0"/>
          <c:tx>
            <c:strRef>
              <c:f>Sheet1!$B$1</c:f>
              <c:strCache>
                <c:ptCount val="1"/>
                <c:pt idx="0">
                  <c:v>Television (Broadcast &amp; Cable)</c:v>
                </c:pt>
              </c:strCache>
            </c:strRef>
          </c:tx>
          <c:spPr>
            <a:solidFill>
              <a:srgbClr val="0000FF"/>
            </a:solidFill>
            <a:ln w="12700">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Sheet1!$B$2:$B$6</c:f>
              <c:numCache>
                <c:formatCode>0.0%</c:formatCode>
                <c:ptCount val="5"/>
                <c:pt idx="0">
                  <c:v>0.41399999999999998</c:v>
                </c:pt>
                <c:pt idx="1">
                  <c:v>0.36599999999999999</c:v>
                </c:pt>
                <c:pt idx="2">
                  <c:v>0.35699999999999998</c:v>
                </c:pt>
                <c:pt idx="3">
                  <c:v>0.35099999999999998</c:v>
                </c:pt>
                <c:pt idx="4">
                  <c:v>0.35</c:v>
                </c:pt>
              </c:numCache>
            </c:numRef>
          </c:val>
          <c:extLst>
            <c:ext xmlns:c16="http://schemas.microsoft.com/office/drawing/2014/chart" uri="{C3380CC4-5D6E-409C-BE32-E72D297353CC}">
              <c16:uniqueId val="{00000000-37FC-7743-A58F-7ED44583A2BA}"/>
            </c:ext>
          </c:extLst>
        </c:ser>
        <c:ser>
          <c:idx val="1"/>
          <c:order val="1"/>
          <c:tx>
            <c:strRef>
              <c:f>Sheet1!$C$1</c:f>
              <c:strCache>
                <c:ptCount val="1"/>
                <c:pt idx="0">
                  <c:v>Social Media</c:v>
                </c:pt>
              </c:strCache>
            </c:strRef>
          </c:tx>
          <c:spPr>
            <a:solidFill>
              <a:srgbClr val="FF0000"/>
            </a:solidFill>
            <a:ln>
              <a:solidFill>
                <a:schemeClr val="tx1"/>
              </a:solidFill>
            </a:ln>
            <a:effectLst>
              <a:outerShdw blurRad="50800" dist="38100" dir="2700000" algn="tl" rotWithShape="0">
                <a:prstClr val="black">
                  <a:alpha val="40000"/>
                </a:prstClr>
              </a:outerShdw>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37FC-7743-A58F-7ED44583A2B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Sheet1!$C$2:$C$6</c:f>
              <c:numCache>
                <c:formatCode>0.0%</c:formatCode>
                <c:ptCount val="5"/>
                <c:pt idx="0">
                  <c:v>6.2E-2</c:v>
                </c:pt>
                <c:pt idx="1">
                  <c:v>7.0000000000000007E-2</c:v>
                </c:pt>
                <c:pt idx="2">
                  <c:v>6.6000000000000003E-2</c:v>
                </c:pt>
                <c:pt idx="3">
                  <c:v>7.0000000000000007E-2</c:v>
                </c:pt>
                <c:pt idx="4">
                  <c:v>6.4000000000000001E-2</c:v>
                </c:pt>
              </c:numCache>
            </c:numRef>
          </c:val>
          <c:extLst>
            <c:ext xmlns:c16="http://schemas.microsoft.com/office/drawing/2014/chart" uri="{C3380CC4-5D6E-409C-BE32-E72D297353CC}">
              <c16:uniqueId val="{00000002-37FC-7743-A58F-7ED44583A2BA}"/>
            </c:ext>
          </c:extLst>
        </c:ser>
        <c:ser>
          <c:idx val="2"/>
          <c:order val="2"/>
          <c:tx>
            <c:strRef>
              <c:f>Sheet1!$D$1</c:f>
              <c:strCache>
                <c:ptCount val="1"/>
                <c:pt idx="0">
                  <c:v>Radio</c:v>
                </c:pt>
              </c:strCache>
            </c:strRef>
          </c:tx>
          <c:spPr>
            <a:solidFill>
              <a:srgbClr val="FFA4FF"/>
            </a:solidFill>
            <a:ln>
              <a:solidFill>
                <a:schemeClr val="tx1"/>
              </a:solidFill>
            </a:ln>
            <a:effectLst>
              <a:outerShdw blurRad="50800" dist="38100" dir="2700000" algn="tl" rotWithShape="0">
                <a:prstClr val="black">
                  <a:alpha val="40000"/>
                </a:prstClr>
              </a:outerShdw>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effectLst/>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37FC-7743-A58F-7ED44583A2B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Sheet1!$D$2:$D$6</c:f>
              <c:numCache>
                <c:formatCode>0.0%</c:formatCode>
                <c:ptCount val="5"/>
                <c:pt idx="0">
                  <c:v>4.2999999999999997E-2</c:v>
                </c:pt>
                <c:pt idx="1">
                  <c:v>4.5999999999999999E-2</c:v>
                </c:pt>
                <c:pt idx="2">
                  <c:v>3.9E-2</c:v>
                </c:pt>
                <c:pt idx="3">
                  <c:v>0.04</c:v>
                </c:pt>
                <c:pt idx="4">
                  <c:v>4.1000000000000002E-2</c:v>
                </c:pt>
              </c:numCache>
            </c:numRef>
          </c:val>
          <c:extLst>
            <c:ext xmlns:c16="http://schemas.microsoft.com/office/drawing/2014/chart" uri="{C3380CC4-5D6E-409C-BE32-E72D297353CC}">
              <c16:uniqueId val="{00000004-37FC-7743-A58F-7ED44583A2BA}"/>
            </c:ext>
          </c:extLst>
        </c:ser>
        <c:ser>
          <c:idx val="3"/>
          <c:order val="3"/>
          <c:tx>
            <c:strRef>
              <c:f>Sheet1!$E$1</c:f>
              <c:strCache>
                <c:ptCount val="1"/>
                <c:pt idx="0">
                  <c:v>Streaming TV shows online w/ads</c:v>
                </c:pt>
              </c:strCache>
            </c:strRef>
          </c:tx>
          <c:spPr>
            <a:solidFill>
              <a:srgbClr val="F5AD99"/>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Sheet1!$E$2:$E$6</c:f>
              <c:numCache>
                <c:formatCode>0.0%</c:formatCode>
                <c:ptCount val="5"/>
                <c:pt idx="0">
                  <c:v>4.2000000000000003E-2</c:v>
                </c:pt>
                <c:pt idx="1">
                  <c:v>4.2999999999999997E-2</c:v>
                </c:pt>
                <c:pt idx="2">
                  <c:v>4.2000000000000003E-2</c:v>
                </c:pt>
                <c:pt idx="3">
                  <c:v>4.5999999999999999E-2</c:v>
                </c:pt>
                <c:pt idx="4">
                  <c:v>4.4999999999999998E-2</c:v>
                </c:pt>
              </c:numCache>
            </c:numRef>
          </c:val>
          <c:extLst>
            <c:ext xmlns:c16="http://schemas.microsoft.com/office/drawing/2014/chart" uri="{C3380CC4-5D6E-409C-BE32-E72D297353CC}">
              <c16:uniqueId val="{00000005-37FC-7743-A58F-7ED44583A2BA}"/>
            </c:ext>
          </c:extLst>
        </c:ser>
        <c:ser>
          <c:idx val="4"/>
          <c:order val="4"/>
          <c:tx>
            <c:strRef>
              <c:f>Sheet1!$F$1</c:f>
              <c:strCache>
                <c:ptCount val="1"/>
                <c:pt idx="0">
                  <c:v>Outdoor</c:v>
                </c:pt>
              </c:strCache>
            </c:strRef>
          </c:tx>
          <c:spPr>
            <a:solidFill>
              <a:srgbClr val="E3B905"/>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Sheet1!$F$2:$F$6</c:f>
              <c:numCache>
                <c:formatCode>0.0%</c:formatCode>
                <c:ptCount val="5"/>
                <c:pt idx="0">
                  <c:v>3.6999999999999998E-2</c:v>
                </c:pt>
                <c:pt idx="1">
                  <c:v>3.3000000000000002E-2</c:v>
                </c:pt>
                <c:pt idx="2">
                  <c:v>3.3000000000000002E-2</c:v>
                </c:pt>
                <c:pt idx="3">
                  <c:v>0.03</c:v>
                </c:pt>
                <c:pt idx="4">
                  <c:v>3.5000000000000003E-2</c:v>
                </c:pt>
              </c:numCache>
            </c:numRef>
          </c:val>
          <c:extLst>
            <c:ext xmlns:c16="http://schemas.microsoft.com/office/drawing/2014/chart" uri="{C3380CC4-5D6E-409C-BE32-E72D297353CC}">
              <c16:uniqueId val="{00000006-37FC-7743-A58F-7ED44583A2BA}"/>
            </c:ext>
          </c:extLst>
        </c:ser>
        <c:ser>
          <c:idx val="5"/>
          <c:order val="5"/>
          <c:tx>
            <c:strRef>
              <c:f>Sheet1!$G$1</c:f>
              <c:strCache>
                <c:ptCount val="1"/>
                <c:pt idx="0">
                  <c:v>Ad in mail</c:v>
                </c:pt>
              </c:strCache>
            </c:strRef>
          </c:tx>
          <c:spPr>
            <a:solidFill>
              <a:srgbClr val="A46F05"/>
            </a:solidFill>
            <a:ln>
              <a:solidFill>
                <a:schemeClr val="tx1"/>
              </a:solidFill>
            </a:ln>
            <a:effectLst>
              <a:outerShdw blurRad="50800" dist="38100" dir="2700000" algn="tl" rotWithShape="0">
                <a:prstClr val="black">
                  <a:alpha val="40000"/>
                </a:prstClr>
              </a:outerShdw>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37FC-7743-A58F-7ED44583A2BA}"/>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37FC-7743-A58F-7ED44583A2BA}"/>
                </c:ext>
              </c:extLst>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37FC-7743-A58F-7ED44583A2BA}"/>
                </c:ext>
              </c:extLst>
            </c:dLbl>
            <c:dLbl>
              <c:idx val="3"/>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37FC-7743-A58F-7ED44583A2B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Sheet1!$G$2:$G$6</c:f>
              <c:numCache>
                <c:formatCode>0.0%</c:formatCode>
                <c:ptCount val="5"/>
                <c:pt idx="0">
                  <c:v>3.2000000000000001E-2</c:v>
                </c:pt>
                <c:pt idx="1">
                  <c:v>3.5000000000000003E-2</c:v>
                </c:pt>
                <c:pt idx="2">
                  <c:v>3.3000000000000002E-2</c:v>
                </c:pt>
                <c:pt idx="3">
                  <c:v>3.3000000000000002E-2</c:v>
                </c:pt>
                <c:pt idx="4">
                  <c:v>3.4000000000000002E-2</c:v>
                </c:pt>
              </c:numCache>
            </c:numRef>
          </c:val>
          <c:extLst>
            <c:ext xmlns:c16="http://schemas.microsoft.com/office/drawing/2014/chart" uri="{C3380CC4-5D6E-409C-BE32-E72D297353CC}">
              <c16:uniqueId val="{0000000B-37FC-7743-A58F-7ED44583A2BA}"/>
            </c:ext>
          </c:extLst>
        </c:ser>
        <c:ser>
          <c:idx val="6"/>
          <c:order val="6"/>
          <c:tx>
            <c:strRef>
              <c:f>Sheet1!$H$1</c:f>
              <c:strCache>
                <c:ptCount val="1"/>
                <c:pt idx="0">
                  <c:v>Streaming video other than TV/movies</c:v>
                </c:pt>
              </c:strCache>
            </c:strRef>
          </c:tx>
          <c:spPr>
            <a:solidFill>
              <a:srgbClr val="67A1A1"/>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Sheet1!$H$2:$H$6</c:f>
              <c:numCache>
                <c:formatCode>0.0%</c:formatCode>
                <c:ptCount val="5"/>
                <c:pt idx="0">
                  <c:v>3.1E-2</c:v>
                </c:pt>
                <c:pt idx="1">
                  <c:v>3.5999999999999997E-2</c:v>
                </c:pt>
                <c:pt idx="2">
                  <c:v>3.5999999999999997E-2</c:v>
                </c:pt>
                <c:pt idx="3">
                  <c:v>3.5999999999999997E-2</c:v>
                </c:pt>
                <c:pt idx="4">
                  <c:v>3.3000000000000002E-2</c:v>
                </c:pt>
              </c:numCache>
            </c:numRef>
          </c:val>
          <c:extLst>
            <c:ext xmlns:c16="http://schemas.microsoft.com/office/drawing/2014/chart" uri="{C3380CC4-5D6E-409C-BE32-E72D297353CC}">
              <c16:uniqueId val="{0000000C-37FC-7743-A58F-7ED44583A2BA}"/>
            </c:ext>
          </c:extLst>
        </c:ser>
        <c:ser>
          <c:idx val="7"/>
          <c:order val="7"/>
          <c:tx>
            <c:strRef>
              <c:f>Sheet1!$I$1</c:f>
              <c:strCache>
                <c:ptCount val="1"/>
                <c:pt idx="0">
                  <c:v>Newspaper (print only)</c:v>
                </c:pt>
              </c:strCache>
            </c:strRef>
          </c:tx>
          <c:spPr>
            <a:solidFill>
              <a:srgbClr val="FF6600"/>
            </a:solidFill>
            <a:ln w="9525">
              <a:solidFill>
                <a:schemeClr val="tx1"/>
              </a:solidFill>
            </a:ln>
            <a:effectLst>
              <a:outerShdw blurRad="50800" dist="38100" dir="2700000" algn="tl" rotWithShape="0">
                <a:prstClr val="black">
                  <a:alpha val="40000"/>
                </a:prstClr>
              </a:outerShdw>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F4-46EF-86B0-0DED340241DC}"/>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86-534C-B73A-C3B04DA98D81}"/>
                </c:ext>
              </c:extLst>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F4-46EF-86B0-0DED340241DC}"/>
                </c:ext>
              </c:extLst>
            </c:dLbl>
            <c:dLbl>
              <c:idx val="3"/>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F4-46EF-86B0-0DED340241DC}"/>
                </c:ext>
              </c:extLst>
            </c:dLbl>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6D-9B45-943B-AA52F4C019C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Sheet1!$I$2:$I$6</c:f>
              <c:numCache>
                <c:formatCode>0.0%</c:formatCode>
                <c:ptCount val="5"/>
                <c:pt idx="0">
                  <c:v>2.9000000000000001E-2</c:v>
                </c:pt>
                <c:pt idx="1">
                  <c:v>2.5000000000000001E-2</c:v>
                </c:pt>
                <c:pt idx="2">
                  <c:v>3.1E-2</c:v>
                </c:pt>
                <c:pt idx="3">
                  <c:v>2.5999999999999999E-2</c:v>
                </c:pt>
                <c:pt idx="4">
                  <c:v>2.5000000000000001E-2</c:v>
                </c:pt>
              </c:numCache>
            </c:numRef>
          </c:val>
          <c:extLst>
            <c:ext xmlns:c16="http://schemas.microsoft.com/office/drawing/2014/chart" uri="{C3380CC4-5D6E-409C-BE32-E72D297353CC}">
              <c16:uniqueId val="{0000000D-37FC-7743-A58F-7ED44583A2BA}"/>
            </c:ext>
          </c:extLst>
        </c:ser>
        <c:ser>
          <c:idx val="9"/>
          <c:order val="8"/>
          <c:tx>
            <c:strRef>
              <c:f>Sheet1!$J$1</c:f>
              <c:strCache>
                <c:ptCount val="1"/>
                <c:pt idx="0">
                  <c:v>Broadcast TV web/apps</c:v>
                </c:pt>
              </c:strCache>
            </c:strRef>
          </c:tx>
          <c:spPr>
            <a:solidFill>
              <a:srgbClr val="00B0F0"/>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Sheet1!$J$2:$J$6</c:f>
              <c:numCache>
                <c:formatCode>0.0%</c:formatCode>
                <c:ptCount val="5"/>
                <c:pt idx="0">
                  <c:v>2.7E-2</c:v>
                </c:pt>
                <c:pt idx="1">
                  <c:v>3.1E-2</c:v>
                </c:pt>
                <c:pt idx="2">
                  <c:v>3.3000000000000002E-2</c:v>
                </c:pt>
                <c:pt idx="3">
                  <c:v>3.2000000000000001E-2</c:v>
                </c:pt>
                <c:pt idx="4">
                  <c:v>3.2000000000000001E-2</c:v>
                </c:pt>
              </c:numCache>
            </c:numRef>
          </c:val>
          <c:extLst>
            <c:ext xmlns:c16="http://schemas.microsoft.com/office/drawing/2014/chart" uri="{C3380CC4-5D6E-409C-BE32-E72D297353CC}">
              <c16:uniqueId val="{0000000F-37FC-7743-A58F-7ED44583A2BA}"/>
            </c:ext>
          </c:extLst>
        </c:ser>
        <c:ser>
          <c:idx val="10"/>
          <c:order val="9"/>
          <c:tx>
            <c:strRef>
              <c:f>Sheet1!$K$1</c:f>
              <c:strCache>
                <c:ptCount val="1"/>
                <c:pt idx="0">
                  <c:v>Movie theater</c:v>
                </c:pt>
              </c:strCache>
            </c:strRef>
          </c:tx>
          <c:spPr>
            <a:solidFill>
              <a:srgbClr val="9966FF"/>
            </a:solidFill>
            <a:ln>
              <a:solidFill>
                <a:schemeClr val="tx1"/>
              </a:solidFill>
            </a:ln>
            <a:effectLst>
              <a:outerShdw blurRad="50800" dist="38100" dir="2700000" algn="tl" rotWithShape="0">
                <a:prstClr val="black">
                  <a:alpha val="40000"/>
                </a:prstClr>
              </a:outerShdw>
            </a:effectLst>
          </c:spPr>
          <c:invertIfNegative val="0"/>
          <c:cat>
            <c:strRef>
              <c:f>Sheet1!$A$2:$A$6</c:f>
              <c:strCache>
                <c:ptCount val="5"/>
                <c:pt idx="0">
                  <c:v>Awareness</c:v>
                </c:pt>
                <c:pt idx="1">
                  <c:v>Interest</c:v>
                </c:pt>
                <c:pt idx="2">
                  <c:v>Visit Store/Website for Info</c:v>
                </c:pt>
                <c:pt idx="3">
                  <c:v>Consideration</c:v>
                </c:pt>
                <c:pt idx="4">
                  <c:v>Purchase</c:v>
                </c:pt>
              </c:strCache>
            </c:strRef>
          </c:cat>
          <c:val>
            <c:numRef>
              <c:f>Sheet1!$K$2:$K$6</c:f>
              <c:numCache>
                <c:formatCode>0.0%</c:formatCode>
                <c:ptCount val="5"/>
                <c:pt idx="0">
                  <c:v>2.4E-2</c:v>
                </c:pt>
                <c:pt idx="1">
                  <c:v>0.02</c:v>
                </c:pt>
                <c:pt idx="2">
                  <c:v>2.4E-2</c:v>
                </c:pt>
                <c:pt idx="3">
                  <c:v>0.02</c:v>
                </c:pt>
                <c:pt idx="4">
                  <c:v>1.9E-2</c:v>
                </c:pt>
              </c:numCache>
            </c:numRef>
          </c:val>
          <c:extLst>
            <c:ext xmlns:c16="http://schemas.microsoft.com/office/drawing/2014/chart" uri="{C3380CC4-5D6E-409C-BE32-E72D297353CC}">
              <c16:uniqueId val="{00000010-37FC-7743-A58F-7ED44583A2BA}"/>
            </c:ext>
          </c:extLst>
        </c:ser>
        <c:ser>
          <c:idx val="11"/>
          <c:order val="10"/>
          <c:tx>
            <c:strRef>
              <c:f>Sheet1!$L$1</c:f>
              <c:strCache>
                <c:ptCount val="1"/>
                <c:pt idx="0">
                  <c:v>Magazine (print only)</c:v>
                </c:pt>
              </c:strCache>
            </c:strRef>
          </c:tx>
          <c:spPr>
            <a:solidFill>
              <a:srgbClr val="FFFF00"/>
            </a:solidFill>
            <a:ln>
              <a:solidFill>
                <a:schemeClr val="tx1"/>
              </a:solidFill>
            </a:ln>
            <a:effectLst>
              <a:outerShdw blurRad="50800" dist="38100" dir="2700000" algn="tl" rotWithShape="0">
                <a:prstClr val="black">
                  <a:alpha val="40000"/>
                </a:prstClr>
              </a:outerShdw>
            </a:effectLst>
          </c:spPr>
          <c:invertIfNegative val="0"/>
          <c:cat>
            <c:strRef>
              <c:f>Sheet1!$A$2:$A$6</c:f>
              <c:strCache>
                <c:ptCount val="5"/>
                <c:pt idx="0">
                  <c:v>Awareness</c:v>
                </c:pt>
                <c:pt idx="1">
                  <c:v>Interest</c:v>
                </c:pt>
                <c:pt idx="2">
                  <c:v>Visit Store/Website for Info</c:v>
                </c:pt>
                <c:pt idx="3">
                  <c:v>Consideration</c:v>
                </c:pt>
                <c:pt idx="4">
                  <c:v>Purchase</c:v>
                </c:pt>
              </c:strCache>
            </c:strRef>
          </c:cat>
          <c:val>
            <c:numRef>
              <c:f>Sheet1!$L$2:$L$6</c:f>
              <c:numCache>
                <c:formatCode>0.0%</c:formatCode>
                <c:ptCount val="5"/>
                <c:pt idx="0">
                  <c:v>2.4E-2</c:v>
                </c:pt>
                <c:pt idx="1">
                  <c:v>2.3E-2</c:v>
                </c:pt>
                <c:pt idx="2">
                  <c:v>2.4E-2</c:v>
                </c:pt>
                <c:pt idx="3">
                  <c:v>2.1999999999999999E-2</c:v>
                </c:pt>
                <c:pt idx="4">
                  <c:v>2.1000000000000001E-2</c:v>
                </c:pt>
              </c:numCache>
            </c:numRef>
          </c:val>
          <c:extLst>
            <c:ext xmlns:c16="http://schemas.microsoft.com/office/drawing/2014/chart" uri="{C3380CC4-5D6E-409C-BE32-E72D297353CC}">
              <c16:uniqueId val="{00000011-37FC-7743-A58F-7ED44583A2BA}"/>
            </c:ext>
          </c:extLst>
        </c:ser>
        <c:ser>
          <c:idx val="12"/>
          <c:order val="11"/>
          <c:tx>
            <c:strRef>
              <c:f>Sheet1!$M$1</c:f>
              <c:strCache>
                <c:ptCount val="1"/>
                <c:pt idx="0">
                  <c:v>Ad on a website</c:v>
                </c:pt>
              </c:strCache>
            </c:strRef>
          </c:tx>
          <c:spPr>
            <a:solidFill>
              <a:srgbClr val="663200"/>
            </a:solidFill>
            <a:ln>
              <a:solidFill>
                <a:schemeClr val="tx1"/>
              </a:solidFill>
            </a:ln>
            <a:effectLst>
              <a:outerShdw blurRad="50800" dist="38100" dir="2700000" algn="tl" rotWithShape="0">
                <a:prstClr val="black">
                  <a:alpha val="40000"/>
                </a:prstClr>
              </a:outerShdw>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131-4B0D-B28E-E24EEC1550A4}"/>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131-4B0D-B28E-E24EEC1550A4}"/>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31-4B0D-B28E-E24EEC1550A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Sheet1!$M$2:$M$6</c:f>
              <c:numCache>
                <c:formatCode>0.0%</c:formatCode>
                <c:ptCount val="5"/>
                <c:pt idx="0">
                  <c:v>2.3E-2</c:v>
                </c:pt>
                <c:pt idx="1">
                  <c:v>2.5000000000000001E-2</c:v>
                </c:pt>
                <c:pt idx="2">
                  <c:v>2.4E-2</c:v>
                </c:pt>
                <c:pt idx="3">
                  <c:v>2.5999999999999999E-2</c:v>
                </c:pt>
                <c:pt idx="4">
                  <c:v>2.7E-2</c:v>
                </c:pt>
              </c:numCache>
            </c:numRef>
          </c:val>
          <c:extLst>
            <c:ext xmlns:c16="http://schemas.microsoft.com/office/drawing/2014/chart" uri="{C3380CC4-5D6E-409C-BE32-E72D297353CC}">
              <c16:uniqueId val="{00000001-436D-9B45-943B-AA52F4C019CB}"/>
            </c:ext>
          </c:extLst>
        </c:ser>
        <c:ser>
          <c:idx val="8"/>
          <c:order val="12"/>
          <c:tx>
            <c:strRef>
              <c:f>Sheet1!$N$1</c:f>
              <c:strCache>
                <c:ptCount val="1"/>
                <c:pt idx="0">
                  <c:v>Internet video ad</c:v>
                </c:pt>
              </c:strCache>
            </c:strRef>
          </c:tx>
          <c:spPr>
            <a:solidFill>
              <a:srgbClr val="6E6EA2"/>
            </a:solidFill>
            <a:ln>
              <a:solidFill>
                <a:schemeClr val="tx1"/>
              </a:solidFill>
            </a:ln>
            <a:effectLst>
              <a:outerShdw blurRad="50800" dist="38100" dir="2700000" algn="tl" rotWithShape="0">
                <a:prstClr val="black">
                  <a:alpha val="40000"/>
                </a:prstClr>
              </a:outerShdw>
            </a:effectLst>
          </c:spPr>
          <c:invertIfNegative val="0"/>
          <c:cat>
            <c:strRef>
              <c:f>Sheet1!$A$2:$A$6</c:f>
              <c:strCache>
                <c:ptCount val="5"/>
                <c:pt idx="0">
                  <c:v>Awareness</c:v>
                </c:pt>
                <c:pt idx="1">
                  <c:v>Interest</c:v>
                </c:pt>
                <c:pt idx="2">
                  <c:v>Visit Store/Website for Info</c:v>
                </c:pt>
                <c:pt idx="3">
                  <c:v>Consideration</c:v>
                </c:pt>
                <c:pt idx="4">
                  <c:v>Purchase</c:v>
                </c:pt>
              </c:strCache>
            </c:strRef>
          </c:cat>
          <c:val>
            <c:numRef>
              <c:f>Sheet1!$N$2:$N$6</c:f>
              <c:numCache>
                <c:formatCode>0.0%</c:formatCode>
                <c:ptCount val="5"/>
                <c:pt idx="0">
                  <c:v>0.02</c:v>
                </c:pt>
                <c:pt idx="1">
                  <c:v>2.1000000000000001E-2</c:v>
                </c:pt>
                <c:pt idx="2">
                  <c:v>2.1999999999999999E-2</c:v>
                </c:pt>
                <c:pt idx="3">
                  <c:v>2.1999999999999999E-2</c:v>
                </c:pt>
                <c:pt idx="4">
                  <c:v>2.1000000000000001E-2</c:v>
                </c:pt>
              </c:numCache>
            </c:numRef>
          </c:val>
          <c:extLst>
            <c:ext xmlns:c16="http://schemas.microsoft.com/office/drawing/2014/chart" uri="{C3380CC4-5D6E-409C-BE32-E72D297353CC}">
              <c16:uniqueId val="{00000000-9131-4B0D-B28E-E24EEC1550A4}"/>
            </c:ext>
          </c:extLst>
        </c:ser>
        <c:ser>
          <c:idx val="13"/>
          <c:order val="13"/>
          <c:tx>
            <c:strRef>
              <c:f>Sheet1!$O$1</c:f>
              <c:strCache>
                <c:ptCount val="1"/>
                <c:pt idx="0">
                  <c:v>Email</c:v>
                </c:pt>
              </c:strCache>
            </c:strRef>
          </c:tx>
          <c:spPr>
            <a:solidFill>
              <a:schemeClr val="accent2">
                <a:lumMod val="80000"/>
                <a:lumOff val="20000"/>
              </a:schemeClr>
            </a:solidFill>
            <a:ln>
              <a:solidFill>
                <a:schemeClr val="tx1"/>
              </a:solidFill>
            </a:ln>
            <a:effectLst>
              <a:outerShdw blurRad="50800" dist="38100" dir="2700000" algn="tl" rotWithShape="0">
                <a:prstClr val="black">
                  <a:alpha val="40000"/>
                </a:prstClr>
              </a:outerShdw>
            </a:effectLst>
          </c:spPr>
          <c:invertIfNegative val="0"/>
          <c:cat>
            <c:strRef>
              <c:f>Sheet1!$A$2:$A$6</c:f>
              <c:strCache>
                <c:ptCount val="5"/>
                <c:pt idx="0">
                  <c:v>Awareness</c:v>
                </c:pt>
                <c:pt idx="1">
                  <c:v>Interest</c:v>
                </c:pt>
                <c:pt idx="2">
                  <c:v>Visit Store/Website for Info</c:v>
                </c:pt>
                <c:pt idx="3">
                  <c:v>Consideration</c:v>
                </c:pt>
                <c:pt idx="4">
                  <c:v>Purchase</c:v>
                </c:pt>
              </c:strCache>
            </c:strRef>
          </c:cat>
          <c:val>
            <c:numRef>
              <c:f>Sheet1!$O$2:$O$6</c:f>
              <c:numCache>
                <c:formatCode>0.00%</c:formatCode>
                <c:ptCount val="5"/>
                <c:pt idx="0">
                  <c:v>1.9E-2</c:v>
                </c:pt>
                <c:pt idx="1">
                  <c:v>2.3E-2</c:v>
                </c:pt>
                <c:pt idx="2">
                  <c:v>2.3E-2</c:v>
                </c:pt>
                <c:pt idx="3">
                  <c:v>2.3E-2</c:v>
                </c:pt>
                <c:pt idx="4">
                  <c:v>0.02</c:v>
                </c:pt>
              </c:numCache>
            </c:numRef>
          </c:val>
          <c:extLst>
            <c:ext xmlns:c16="http://schemas.microsoft.com/office/drawing/2014/chart" uri="{C3380CC4-5D6E-409C-BE32-E72D297353CC}">
              <c16:uniqueId val="{00000001-9131-4B0D-B28E-E24EEC1550A4}"/>
            </c:ext>
          </c:extLst>
        </c:ser>
        <c:ser>
          <c:idx val="14"/>
          <c:order val="14"/>
          <c:tx>
            <c:strRef>
              <c:f>Sheet1!$P$1</c:f>
              <c:strCache>
                <c:ptCount val="1"/>
                <c:pt idx="0">
                  <c:v>Yellow pages</c:v>
                </c:pt>
              </c:strCache>
            </c:strRef>
          </c:tx>
          <c:spPr>
            <a:solidFill>
              <a:srgbClr val="CCFF99"/>
            </a:solidFill>
            <a:ln>
              <a:solidFill>
                <a:schemeClr val="tx1"/>
              </a:solidFill>
            </a:ln>
            <a:effectLst>
              <a:outerShdw blurRad="50800" dist="38100" dir="2700000" algn="tl" rotWithShape="0">
                <a:prstClr val="black">
                  <a:alpha val="40000"/>
                </a:prstClr>
              </a:outerShdw>
            </a:effectLst>
          </c:spPr>
          <c:invertIfNegative val="0"/>
          <c:cat>
            <c:strRef>
              <c:f>Sheet1!$A$2:$A$6</c:f>
              <c:strCache>
                <c:ptCount val="5"/>
                <c:pt idx="0">
                  <c:v>Awareness</c:v>
                </c:pt>
                <c:pt idx="1">
                  <c:v>Interest</c:v>
                </c:pt>
                <c:pt idx="2">
                  <c:v>Visit Store/Website for Info</c:v>
                </c:pt>
                <c:pt idx="3">
                  <c:v>Consideration</c:v>
                </c:pt>
                <c:pt idx="4">
                  <c:v>Purchase</c:v>
                </c:pt>
              </c:strCache>
            </c:strRef>
          </c:cat>
          <c:val>
            <c:numRef>
              <c:f>Sheet1!$P$2:$P$6</c:f>
              <c:numCache>
                <c:formatCode>0.00%</c:formatCode>
                <c:ptCount val="5"/>
                <c:pt idx="0">
                  <c:v>1.9E-2</c:v>
                </c:pt>
                <c:pt idx="1">
                  <c:v>1.4E-2</c:v>
                </c:pt>
                <c:pt idx="2">
                  <c:v>1.9E-2</c:v>
                </c:pt>
                <c:pt idx="3">
                  <c:v>1.7000000000000001E-2</c:v>
                </c:pt>
                <c:pt idx="4">
                  <c:v>1.7000000000000001E-2</c:v>
                </c:pt>
              </c:numCache>
            </c:numRef>
          </c:val>
          <c:extLst>
            <c:ext xmlns:c16="http://schemas.microsoft.com/office/drawing/2014/chart" uri="{C3380CC4-5D6E-409C-BE32-E72D297353CC}">
              <c16:uniqueId val="{00000002-9131-4B0D-B28E-E24EEC1550A4}"/>
            </c:ext>
          </c:extLst>
        </c:ser>
        <c:ser>
          <c:idx val="15"/>
          <c:order val="15"/>
          <c:tx>
            <c:strRef>
              <c:f>Sheet1!$Q$1</c:f>
              <c:strCache>
                <c:ptCount val="1"/>
                <c:pt idx="0">
                  <c:v>Internt display/banner ad</c:v>
                </c:pt>
              </c:strCache>
            </c:strRef>
          </c:tx>
          <c:spPr>
            <a:solidFill>
              <a:srgbClr val="FF7373"/>
            </a:solidFill>
            <a:ln>
              <a:solidFill>
                <a:schemeClr val="tx1"/>
              </a:solidFill>
            </a:ln>
            <a:effectLst>
              <a:outerShdw blurRad="50800" dist="38100" dir="2700000" algn="tl" rotWithShape="0">
                <a:prstClr val="black">
                  <a:alpha val="40000"/>
                </a:prstClr>
              </a:outerShdw>
            </a:effectLst>
          </c:spPr>
          <c:invertIfNegative val="0"/>
          <c:cat>
            <c:strRef>
              <c:f>Sheet1!$A$2:$A$6</c:f>
              <c:strCache>
                <c:ptCount val="5"/>
                <c:pt idx="0">
                  <c:v>Awareness</c:v>
                </c:pt>
                <c:pt idx="1">
                  <c:v>Interest</c:v>
                </c:pt>
                <c:pt idx="2">
                  <c:v>Visit Store/Website for Info</c:v>
                </c:pt>
                <c:pt idx="3">
                  <c:v>Consideration</c:v>
                </c:pt>
                <c:pt idx="4">
                  <c:v>Purchase</c:v>
                </c:pt>
              </c:strCache>
            </c:strRef>
          </c:cat>
          <c:val>
            <c:numRef>
              <c:f>Sheet1!$Q$2:$Q$6</c:f>
              <c:numCache>
                <c:formatCode>0.00%</c:formatCode>
                <c:ptCount val="5"/>
                <c:pt idx="0">
                  <c:v>1.7000000000000001E-2</c:v>
                </c:pt>
                <c:pt idx="1">
                  <c:v>0.02</c:v>
                </c:pt>
                <c:pt idx="2">
                  <c:v>1.9E-2</c:v>
                </c:pt>
                <c:pt idx="3">
                  <c:v>2.1999999999999999E-2</c:v>
                </c:pt>
                <c:pt idx="4">
                  <c:v>2.1000000000000001E-2</c:v>
                </c:pt>
              </c:numCache>
            </c:numRef>
          </c:val>
          <c:extLst>
            <c:ext xmlns:c16="http://schemas.microsoft.com/office/drawing/2014/chart" uri="{C3380CC4-5D6E-409C-BE32-E72D297353CC}">
              <c16:uniqueId val="{00000003-9131-4B0D-B28E-E24EEC1550A4}"/>
            </c:ext>
          </c:extLst>
        </c:ser>
        <c:ser>
          <c:idx val="16"/>
          <c:order val="16"/>
          <c:tx>
            <c:strRef>
              <c:f>Sheet1!$R$1</c:f>
              <c:strCache>
                <c:ptCount val="1"/>
                <c:pt idx="0">
                  <c:v>Internet search engine</c:v>
                </c:pt>
              </c:strCache>
            </c:strRef>
          </c:tx>
          <c:spPr>
            <a:solidFill>
              <a:srgbClr val="059005"/>
            </a:solidFill>
            <a:ln>
              <a:solidFill>
                <a:schemeClr val="tx1"/>
              </a:solidFill>
            </a:ln>
            <a:effectLst>
              <a:outerShdw blurRad="50800" dist="38100" dir="2700000" algn="tl" rotWithShape="0">
                <a:prstClr val="black">
                  <a:alpha val="40000"/>
                </a:prstClr>
              </a:outerShdw>
            </a:effectLst>
          </c:spPr>
          <c:invertIfNegative val="0"/>
          <c:cat>
            <c:strRef>
              <c:f>Sheet1!$A$2:$A$6</c:f>
              <c:strCache>
                <c:ptCount val="5"/>
                <c:pt idx="0">
                  <c:v>Awareness</c:v>
                </c:pt>
                <c:pt idx="1">
                  <c:v>Interest</c:v>
                </c:pt>
                <c:pt idx="2">
                  <c:v>Visit Store/Website for Info</c:v>
                </c:pt>
                <c:pt idx="3">
                  <c:v>Consideration</c:v>
                </c:pt>
                <c:pt idx="4">
                  <c:v>Purchase</c:v>
                </c:pt>
              </c:strCache>
            </c:strRef>
          </c:cat>
          <c:val>
            <c:numRef>
              <c:f>Sheet1!$R$2:$R$6</c:f>
              <c:numCache>
                <c:formatCode>0.00%</c:formatCode>
                <c:ptCount val="5"/>
                <c:pt idx="0">
                  <c:v>1.4999999999999999E-2</c:v>
                </c:pt>
                <c:pt idx="1">
                  <c:v>1.6E-2</c:v>
                </c:pt>
                <c:pt idx="2">
                  <c:v>1.6E-2</c:v>
                </c:pt>
                <c:pt idx="3">
                  <c:v>1.4999999999999999E-2</c:v>
                </c:pt>
                <c:pt idx="4">
                  <c:v>1.6E-2</c:v>
                </c:pt>
              </c:numCache>
            </c:numRef>
          </c:val>
          <c:extLst>
            <c:ext xmlns:c16="http://schemas.microsoft.com/office/drawing/2014/chart" uri="{C3380CC4-5D6E-409C-BE32-E72D297353CC}">
              <c16:uniqueId val="{00000004-9131-4B0D-B28E-E24EEC1550A4}"/>
            </c:ext>
          </c:extLst>
        </c:ser>
        <c:dLbls>
          <c:showLegendKey val="0"/>
          <c:showVal val="0"/>
          <c:showCatName val="0"/>
          <c:showSerName val="0"/>
          <c:showPercent val="0"/>
          <c:showBubbleSize val="0"/>
        </c:dLbls>
        <c:gapWidth val="85"/>
        <c:overlap val="100"/>
        <c:axId val="404012976"/>
        <c:axId val="404013368"/>
      </c:barChart>
      <c:catAx>
        <c:axId val="4040129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04013368"/>
        <c:crosses val="autoZero"/>
        <c:auto val="1"/>
        <c:lblAlgn val="ctr"/>
        <c:lblOffset val="0"/>
        <c:noMultiLvlLbl val="0"/>
      </c:catAx>
      <c:valAx>
        <c:axId val="404013368"/>
        <c:scaling>
          <c:orientation val="minMax"/>
        </c:scaling>
        <c:delete val="1"/>
        <c:axPos val="l"/>
        <c:numFmt formatCode="0.0%" sourceLinked="1"/>
        <c:majorTickMark val="none"/>
        <c:minorTickMark val="none"/>
        <c:tickLblPos val="nextTo"/>
        <c:crossAx val="404012976"/>
        <c:crosses val="autoZero"/>
        <c:crossBetween val="between"/>
      </c:valAx>
      <c:spPr>
        <a:noFill/>
        <a:ln>
          <a:noFill/>
        </a:ln>
        <a:effectLst/>
      </c:spPr>
    </c:plotArea>
    <c:legend>
      <c:legendPos val="b"/>
      <c:layout>
        <c:manualLayout>
          <c:xMode val="edge"/>
          <c:yMode val="edge"/>
          <c:x val="1.7137300548166371E-2"/>
          <c:y val="0.78885994173422358"/>
          <c:w val="0.96608344442433269"/>
          <c:h val="0.18231348633357597"/>
        </c:manualLayout>
      </c:layout>
      <c:overlay val="0"/>
      <c:spPr>
        <a:noFill/>
        <a:ln>
          <a:solidFill>
            <a:schemeClr val="tx1"/>
          </a:solid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4006427998349573"/>
          <c:y val="0.11416501114156311"/>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6780870547519727E-2"/>
          <c:y val="0.20148358385926912"/>
          <c:w val="0.9664382589049606"/>
          <c:h val="0.68309817626387848"/>
        </c:manualLayout>
      </c:layout>
      <c:barChart>
        <c:barDir val="col"/>
        <c:grouping val="clustered"/>
        <c:varyColors val="0"/>
        <c:ser>
          <c:idx val="0"/>
          <c:order val="0"/>
          <c:tx>
            <c:strRef>
              <c:f>Sheet1!$A$2</c:f>
              <c:strCache>
                <c:ptCount val="1"/>
                <c:pt idx="0">
                  <c:v>Any Action</c:v>
                </c:pt>
              </c:strCache>
            </c:strRef>
          </c:tx>
          <c:spPr>
            <a:solidFill>
              <a:schemeClr val="accent1"/>
            </a:solidFill>
            <a:ln w="12700">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A18+</c:v>
                </c:pt>
                <c:pt idx="1">
                  <c:v>A18-34</c:v>
                </c:pt>
                <c:pt idx="2">
                  <c:v>A18-49</c:v>
                </c:pt>
                <c:pt idx="3">
                  <c:v>A25-54</c:v>
                </c:pt>
              </c:strCache>
            </c:strRef>
          </c:cat>
          <c:val>
            <c:numRef>
              <c:f>Sheet1!$B$2:$E$2</c:f>
              <c:numCache>
                <c:formatCode>0.00%</c:formatCode>
                <c:ptCount val="4"/>
                <c:pt idx="0">
                  <c:v>0.72</c:v>
                </c:pt>
                <c:pt idx="1">
                  <c:v>0.89</c:v>
                </c:pt>
                <c:pt idx="2">
                  <c:v>0.88</c:v>
                </c:pt>
                <c:pt idx="3">
                  <c:v>0.85</c:v>
                </c:pt>
              </c:numCache>
            </c:numRef>
          </c:val>
          <c:extLst>
            <c:ext xmlns:c16="http://schemas.microsoft.com/office/drawing/2014/chart" uri="{C3380CC4-5D6E-409C-BE32-E72D297353CC}">
              <c16:uniqueId val="{00000000-D709-2F40-9527-0A4E6AEA1DDB}"/>
            </c:ext>
          </c:extLst>
        </c:ser>
        <c:ser>
          <c:idx val="1"/>
          <c:order val="1"/>
          <c:tx>
            <c:strRef>
              <c:f>Sheet1!$A$3</c:f>
              <c:strCache>
                <c:ptCount val="1"/>
                <c:pt idx="0">
                  <c:v>Went to the website or app advertised to learn more 
about what was advertised</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A18+</c:v>
                </c:pt>
                <c:pt idx="1">
                  <c:v>A18-34</c:v>
                </c:pt>
                <c:pt idx="2">
                  <c:v>A18-49</c:v>
                </c:pt>
                <c:pt idx="3">
                  <c:v>A25-54</c:v>
                </c:pt>
              </c:strCache>
            </c:strRef>
          </c:cat>
          <c:val>
            <c:numRef>
              <c:f>Sheet1!$B$3:$E$3</c:f>
            </c:numRef>
          </c:val>
          <c:extLst>
            <c:ext xmlns:c16="http://schemas.microsoft.com/office/drawing/2014/chart" uri="{C3380CC4-5D6E-409C-BE32-E72D297353CC}">
              <c16:uniqueId val="{00000001-D709-2F40-9527-0A4E6AEA1DDB}"/>
            </c:ext>
          </c:extLst>
        </c:ser>
        <c:ser>
          <c:idx val="2"/>
          <c:order val="2"/>
          <c:tx>
            <c:strRef>
              <c:f>Sheet1!$A$4</c:f>
              <c:strCache>
                <c:ptCount val="1"/>
                <c:pt idx="0">
                  <c:v>Went online to learn more about what was advertised</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A18+</c:v>
                </c:pt>
                <c:pt idx="1">
                  <c:v>A18-34</c:v>
                </c:pt>
                <c:pt idx="2">
                  <c:v>A18-49</c:v>
                </c:pt>
                <c:pt idx="3">
                  <c:v>A25-54</c:v>
                </c:pt>
              </c:strCache>
            </c:strRef>
          </c:cat>
          <c:val>
            <c:numRef>
              <c:f>Sheet1!$B$4:$E$4</c:f>
            </c:numRef>
          </c:val>
          <c:extLst>
            <c:ext xmlns:c16="http://schemas.microsoft.com/office/drawing/2014/chart" uri="{C3380CC4-5D6E-409C-BE32-E72D297353CC}">
              <c16:uniqueId val="{00000002-D709-2F40-9527-0A4E6AEA1DDB}"/>
            </c:ext>
          </c:extLst>
        </c:ser>
        <c:ser>
          <c:idx val="3"/>
          <c:order val="3"/>
          <c:tx>
            <c:strRef>
              <c:f>Sheet1!$A$5</c:f>
              <c:strCache>
                <c:ptCount val="1"/>
                <c:pt idx="0">
                  <c:v>Remembered you had seen 
the brand advertised before (i.e., the newspaper, radio 
or the internet)</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A18+</c:v>
                </c:pt>
                <c:pt idx="1">
                  <c:v>A18-34</c:v>
                </c:pt>
                <c:pt idx="2">
                  <c:v>A18-49</c:v>
                </c:pt>
                <c:pt idx="3">
                  <c:v>A25-54</c:v>
                </c:pt>
              </c:strCache>
            </c:strRef>
          </c:cat>
          <c:val>
            <c:numRef>
              <c:f>Sheet1!$B$5:$E$5</c:f>
            </c:numRef>
          </c:val>
          <c:extLst>
            <c:ext xmlns:c16="http://schemas.microsoft.com/office/drawing/2014/chart" uri="{C3380CC4-5D6E-409C-BE32-E72D297353CC}">
              <c16:uniqueId val="{00000003-D709-2F40-9527-0A4E6AEA1DDB}"/>
            </c:ext>
          </c:extLst>
        </c:ser>
        <c:dLbls>
          <c:dLblPos val="outEnd"/>
          <c:showLegendKey val="0"/>
          <c:showVal val="1"/>
          <c:showCatName val="0"/>
          <c:showSerName val="0"/>
          <c:showPercent val="0"/>
          <c:showBubbleSize val="0"/>
        </c:dLbls>
        <c:gapWidth val="219"/>
        <c:overlap val="-27"/>
        <c:axId val="404422016"/>
        <c:axId val="217077744"/>
      </c:barChart>
      <c:catAx>
        <c:axId val="404422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217077744"/>
        <c:crosses val="autoZero"/>
        <c:auto val="1"/>
        <c:lblAlgn val="ctr"/>
        <c:lblOffset val="0"/>
        <c:noMultiLvlLbl val="0"/>
      </c:catAx>
      <c:valAx>
        <c:axId val="217077744"/>
        <c:scaling>
          <c:orientation val="minMax"/>
        </c:scaling>
        <c:delete val="1"/>
        <c:axPos val="l"/>
        <c:numFmt formatCode="0.00%" sourceLinked="1"/>
        <c:majorTickMark val="none"/>
        <c:minorTickMark val="none"/>
        <c:tickLblPos val="nextTo"/>
        <c:crossAx val="4044220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r>
              <a:rPr lang="en-US" sz="2800" dirty="0"/>
              <a:t>“Yes” Among Those Who Do Online Searches</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7899595250687707E-2"/>
          <c:y val="0.13309083528397264"/>
          <c:w val="0.9664382589049606"/>
          <c:h val="0.76499950717278897"/>
        </c:manualLayout>
      </c:layout>
      <c:barChart>
        <c:barDir val="col"/>
        <c:grouping val="clustered"/>
        <c:varyColors val="0"/>
        <c:ser>
          <c:idx val="0"/>
          <c:order val="0"/>
          <c:tx>
            <c:strRef>
              <c:f>Sheet1!$B$1</c:f>
              <c:strCache>
                <c:ptCount val="1"/>
                <c:pt idx="0">
                  <c:v>"Yes"</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c:v>
                </c:pt>
                <c:pt idx="1">
                  <c:v>A18-34</c:v>
                </c:pt>
                <c:pt idx="2">
                  <c:v>A18-49</c:v>
                </c:pt>
                <c:pt idx="3">
                  <c:v>A25-54</c:v>
                </c:pt>
              </c:strCache>
            </c:strRef>
          </c:cat>
          <c:val>
            <c:numRef>
              <c:f>Sheet1!$B$2:$B$5</c:f>
              <c:numCache>
                <c:formatCode>0.00%</c:formatCode>
                <c:ptCount val="4"/>
                <c:pt idx="0">
                  <c:v>0.86</c:v>
                </c:pt>
                <c:pt idx="1">
                  <c:v>0.92</c:v>
                </c:pt>
                <c:pt idx="2">
                  <c:v>0.93</c:v>
                </c:pt>
                <c:pt idx="3">
                  <c:v>0.93</c:v>
                </c:pt>
              </c:numCache>
            </c:numRef>
          </c:val>
          <c:extLst>
            <c:ext xmlns:c16="http://schemas.microsoft.com/office/drawing/2014/chart" uri="{C3380CC4-5D6E-409C-BE32-E72D297353CC}">
              <c16:uniqueId val="{00000000-DA99-A140-ACD7-A95431DEE6EC}"/>
            </c:ext>
          </c:extLst>
        </c:ser>
        <c:dLbls>
          <c:showLegendKey val="0"/>
          <c:showVal val="0"/>
          <c:showCatName val="0"/>
          <c:showSerName val="0"/>
          <c:showPercent val="0"/>
          <c:showBubbleSize val="0"/>
        </c:dLbls>
        <c:gapWidth val="219"/>
        <c:overlap val="-27"/>
        <c:axId val="217078528"/>
        <c:axId val="217078920"/>
      </c:barChart>
      <c:catAx>
        <c:axId val="2170785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217078920"/>
        <c:crosses val="autoZero"/>
        <c:auto val="1"/>
        <c:lblAlgn val="ctr"/>
        <c:lblOffset val="0"/>
        <c:noMultiLvlLbl val="0"/>
      </c:catAx>
      <c:valAx>
        <c:axId val="217078920"/>
        <c:scaling>
          <c:orientation val="minMax"/>
          <c:min val="0.69000000000000017"/>
        </c:scaling>
        <c:delete val="1"/>
        <c:axPos val="l"/>
        <c:numFmt formatCode="0.00%" sourceLinked="1"/>
        <c:majorTickMark val="out"/>
        <c:minorTickMark val="none"/>
        <c:tickLblPos val="nextTo"/>
        <c:crossAx val="217078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solidFill>
              </a:rPr>
              <a:t>A25-54</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effectLst>
              <a:outerShdw blurRad="88900" dist="76200" dir="2700000" algn="tl" rotWithShape="0">
                <a:prstClr val="black">
                  <a:alpha val="40000"/>
                </a:prstClr>
              </a:outerShdw>
            </a:effectLst>
          </c:spPr>
          <c:dPt>
            <c:idx val="0"/>
            <c:bubble3D val="0"/>
            <c:spPr>
              <a:solidFill>
                <a:srgbClr val="00B05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1-F805-B945-BE3F-F27AA8738BA3}"/>
              </c:ext>
            </c:extLst>
          </c:dPt>
          <c:dPt>
            <c:idx val="1"/>
            <c:bubble3D val="0"/>
            <c:spPr>
              <a:solidFill>
                <a:srgbClr val="C0190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3-F805-B945-BE3F-F27AA8738BA3}"/>
              </c:ext>
            </c:extLst>
          </c:dPt>
          <c:dPt>
            <c:idx val="2"/>
            <c:bubble3D val="0"/>
            <c:spPr>
              <a:solidFill>
                <a:schemeClr val="accent3"/>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5-F805-B945-BE3F-F27AA8738BA3}"/>
              </c:ext>
            </c:extLst>
          </c:dPt>
          <c:dPt>
            <c:idx val="3"/>
            <c:bubble3D val="0"/>
            <c:spPr>
              <a:solidFill>
                <a:schemeClr val="accent4"/>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7-F805-B945-BE3F-F27AA8738BA3}"/>
              </c:ext>
            </c:extLst>
          </c:dPt>
          <c:dLbls>
            <c:dLbl>
              <c:idx val="0"/>
              <c:layout>
                <c:manualLayout>
                  <c:x val="-0.23696473097112863"/>
                  <c:y val="0.23703168270931693"/>
                </c:manualLayout>
              </c:layout>
              <c:tx>
                <c:rich>
                  <a:bodyPr/>
                  <a:lstStyle/>
                  <a:p>
                    <a:r>
                      <a:rPr lang="en-US" dirty="0"/>
                      <a:t>Yes</a:t>
                    </a:r>
                    <a:br>
                      <a:rPr lang="en-US" dirty="0"/>
                    </a:br>
                    <a:fld id="{1EF7BE98-AA11-4829-988A-588D1865FBF8}" type="VALUE">
                      <a:rPr lang="en-US" smtClean="0"/>
                      <a:pPr/>
                      <a:t>[VALUE]</a:t>
                    </a:fld>
                    <a:endParaRPr lang="en-US" dirty="0"/>
                  </a:p>
                </c:rich>
              </c:tx>
              <c:dLblPos val="bestFit"/>
              <c:showLegendKey val="0"/>
              <c:showVal val="1"/>
              <c:showCatName val="0"/>
              <c:showSerName val="0"/>
              <c:showPercent val="0"/>
              <c:showBubbleSize val="0"/>
              <c:extLst>
                <c:ext xmlns:c15="http://schemas.microsoft.com/office/drawing/2012/chart" uri="{CE6537A1-D6FC-4f65-9D91-7224C49458BB}">
                  <c15:layout>
                    <c:manualLayout>
                      <c:w val="0.35799999999999993"/>
                      <c:h val="0.22494860862033209"/>
                    </c:manualLayout>
                  </c15:layout>
                  <c15:dlblFieldTable/>
                  <c15:showDataLabelsRange val="0"/>
                </c:ext>
                <c:ext xmlns:c16="http://schemas.microsoft.com/office/drawing/2014/chart" uri="{C3380CC4-5D6E-409C-BE32-E72D297353CC}">
                  <c16:uniqueId val="{00000001-F805-B945-BE3F-F27AA8738BA3}"/>
                </c:ext>
              </c:extLst>
            </c:dLbl>
            <c:dLbl>
              <c:idx val="1"/>
              <c:tx>
                <c:rich>
                  <a:bodyPr/>
                  <a:lstStyle/>
                  <a:p>
                    <a:r>
                      <a:rPr lang="en-US"/>
                      <a:t>No</a:t>
                    </a:r>
                    <a:br>
                      <a:rPr lang="en-US"/>
                    </a:br>
                    <a:fld id="{30BF3645-8AEC-44FB-9F95-108F6E017887}"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805-B945-BE3F-F27AA8738BA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yes</c:v>
                </c:pt>
                <c:pt idx="1">
                  <c:v>no</c:v>
                </c:pt>
              </c:strCache>
            </c:strRef>
          </c:cat>
          <c:val>
            <c:numRef>
              <c:f>Sheet1!$B$2:$B$5</c:f>
              <c:numCache>
                <c:formatCode>0.00%</c:formatCode>
                <c:ptCount val="4"/>
                <c:pt idx="0">
                  <c:v>0.93</c:v>
                </c:pt>
                <c:pt idx="1">
                  <c:v>7.0000000000000007E-2</c:v>
                </c:pt>
              </c:numCache>
            </c:numRef>
          </c:val>
          <c:extLst>
            <c:ext xmlns:c16="http://schemas.microsoft.com/office/drawing/2014/chart" uri="{C3380CC4-5D6E-409C-BE32-E72D297353CC}">
              <c16:uniqueId val="{00000008-F805-B945-BE3F-F27AA8738BA3}"/>
            </c:ext>
          </c:extLst>
        </c:ser>
        <c:dLbls>
          <c:dLblPos val="inEnd"/>
          <c:showLegendKey val="0"/>
          <c:showVal val="1"/>
          <c:showCatName val="0"/>
          <c:showSerName val="0"/>
          <c:showPercent val="0"/>
          <c:showBubbleSize val="0"/>
          <c:showLeaderLines val="1"/>
        </c:dLbls>
        <c:firstSliceAng val="208"/>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solidFill>
              </a:rPr>
              <a:t>A18+</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solidFill>
              <a:srgbClr val="00B050"/>
            </a:solidFill>
            <a:effectLst>
              <a:outerShdw blurRad="88900" dist="76200" dir="2700000" algn="tl" rotWithShape="0">
                <a:prstClr val="black">
                  <a:alpha val="40000"/>
                </a:prstClr>
              </a:outerShdw>
            </a:effectLst>
          </c:spPr>
          <c:dPt>
            <c:idx val="0"/>
            <c:bubble3D val="0"/>
            <c:spPr>
              <a:solidFill>
                <a:srgbClr val="00B05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1-2164-A244-BA0F-3A706F1AFA28}"/>
              </c:ext>
            </c:extLst>
          </c:dPt>
          <c:dPt>
            <c:idx val="1"/>
            <c:bubble3D val="0"/>
            <c:spPr>
              <a:solidFill>
                <a:srgbClr val="C0000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3-2164-A244-BA0F-3A706F1AFA28}"/>
              </c:ext>
            </c:extLst>
          </c:dPt>
          <c:dPt>
            <c:idx val="2"/>
            <c:bubble3D val="0"/>
            <c:spPr>
              <a:solidFill>
                <a:srgbClr val="00B05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5-2164-A244-BA0F-3A706F1AFA28}"/>
              </c:ext>
            </c:extLst>
          </c:dPt>
          <c:dPt>
            <c:idx val="3"/>
            <c:bubble3D val="0"/>
            <c:spPr>
              <a:solidFill>
                <a:srgbClr val="00B05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7-2164-A244-BA0F-3A706F1AFA28}"/>
              </c:ext>
            </c:extLst>
          </c:dPt>
          <c:dLbls>
            <c:dLbl>
              <c:idx val="0"/>
              <c:layout>
                <c:manualLayout>
                  <c:x val="-9.8017169728783896E-2"/>
                  <c:y val="9.8785595991844985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sz="3200" b="1" dirty="0">
                        <a:solidFill>
                          <a:schemeClr val="bg1"/>
                        </a:solidFill>
                        <a:effectLst>
                          <a:outerShdw blurRad="38100" dist="38100" dir="2700000" algn="tl">
                            <a:srgbClr val="000000">
                              <a:alpha val="43137"/>
                            </a:srgbClr>
                          </a:outerShdw>
                        </a:effectLst>
                      </a:rPr>
                      <a:t>Yes</a:t>
                    </a:r>
                    <a:br>
                      <a:rPr lang="en-US" sz="3200" b="1" dirty="0">
                        <a:solidFill>
                          <a:schemeClr val="bg1"/>
                        </a:solidFill>
                        <a:effectLst>
                          <a:outerShdw blurRad="38100" dist="38100" dir="2700000" algn="tl">
                            <a:srgbClr val="000000">
                              <a:alpha val="43137"/>
                            </a:srgbClr>
                          </a:outerShdw>
                        </a:effectLst>
                      </a:rPr>
                    </a:br>
                    <a:fld id="{761000CD-8176-4741-9862-9B3226C1C6D1}" type="VALUE">
                      <a:rPr lang="en-US" sz="3200" b="1" smtClean="0">
                        <a:solidFill>
                          <a:schemeClr val="bg1"/>
                        </a:solidFill>
                        <a:effectLst>
                          <a:outerShdw blurRad="38100" dist="38100" dir="2700000" algn="tl">
                            <a:srgbClr val="000000">
                              <a:alpha val="43137"/>
                            </a:srgbClr>
                          </a:outerShdw>
                        </a:effectLst>
                      </a:rPr>
                      <a:pPr>
                        <a:defRPr/>
                      </a:pPr>
                      <a:t>[VALUE]</a:t>
                    </a:fld>
                    <a:endParaRPr lang="en-US" sz="3200" b="1" dirty="0">
                      <a:solidFill>
                        <a:schemeClr val="bg1"/>
                      </a:solidFill>
                      <a:effectLst>
                        <a:outerShdw blurRad="38100" dist="38100" dir="2700000" algn="tl">
                          <a:srgbClr val="000000">
                            <a:alpha val="43137"/>
                          </a:srgbClr>
                        </a:outerShdw>
                      </a:effectLst>
                    </a:endParaRPr>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44240196078431371"/>
                      <c:h val="0.36706660413238812"/>
                    </c:manualLayout>
                  </c15:layout>
                  <c15:dlblFieldTable/>
                  <c15:showDataLabelsRange val="0"/>
                </c:ext>
                <c:ext xmlns:c16="http://schemas.microsoft.com/office/drawing/2014/chart" uri="{C3380CC4-5D6E-409C-BE32-E72D297353CC}">
                  <c16:uniqueId val="{00000001-2164-A244-BA0F-3A706F1AFA28}"/>
                </c:ext>
              </c:extLst>
            </c:dLbl>
            <c:dLbl>
              <c:idx val="1"/>
              <c:layout>
                <c:manualLayout>
                  <c:x val="0.10894028871391076"/>
                  <c:y val="-9.1117368871033461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br>
                      <a:rPr lang="en-US" sz="2400" b="1" dirty="0">
                        <a:solidFill>
                          <a:schemeClr val="bg1"/>
                        </a:solidFill>
                        <a:effectLst>
                          <a:outerShdw blurRad="38100" dist="38100" dir="2700000" algn="tl">
                            <a:srgbClr val="000000">
                              <a:alpha val="43137"/>
                            </a:srgbClr>
                          </a:outerShdw>
                        </a:effectLst>
                      </a:rPr>
                    </a:br>
                    <a:r>
                      <a:rPr lang="en-US" sz="2400" b="1" dirty="0">
                        <a:solidFill>
                          <a:schemeClr val="bg1"/>
                        </a:solidFill>
                        <a:effectLst>
                          <a:outerShdw blurRad="38100" dist="38100" dir="2700000" algn="tl">
                            <a:srgbClr val="000000">
                              <a:alpha val="43137"/>
                            </a:srgbClr>
                          </a:outerShdw>
                        </a:effectLst>
                      </a:rPr>
                      <a:t>No</a:t>
                    </a:r>
                    <a:br>
                      <a:rPr lang="en-US" sz="2400" b="1" dirty="0">
                        <a:solidFill>
                          <a:schemeClr val="bg1"/>
                        </a:solidFill>
                        <a:effectLst>
                          <a:outerShdw blurRad="38100" dist="38100" dir="2700000" algn="tl">
                            <a:srgbClr val="000000">
                              <a:alpha val="43137"/>
                            </a:srgbClr>
                          </a:outerShdw>
                        </a:effectLst>
                      </a:rPr>
                    </a:br>
                    <a:fld id="{7D28A51E-EC21-44D1-B592-04DE4E612C68}" type="VALUE">
                      <a:rPr lang="en-US" sz="2400" b="1" smtClean="0">
                        <a:solidFill>
                          <a:schemeClr val="bg1"/>
                        </a:solidFill>
                        <a:effectLst>
                          <a:outerShdw blurRad="38100" dist="38100" dir="2700000" algn="tl">
                            <a:srgbClr val="000000">
                              <a:alpha val="43137"/>
                            </a:srgbClr>
                          </a:outerShdw>
                        </a:effectLst>
                      </a:rPr>
                      <a:pPr>
                        <a:defRPr/>
                      </a:pPr>
                      <a:t>[VALUE]</a:t>
                    </a:fld>
                    <a:endParaRPr lang="en-US" sz="2400" b="1" dirty="0">
                      <a:solidFill>
                        <a:schemeClr val="bg1"/>
                      </a:solidFill>
                      <a:effectLst>
                        <a:outerShdw blurRad="38100" dist="38100" dir="2700000" algn="tl">
                          <a:srgbClr val="000000">
                            <a:alpha val="43137"/>
                          </a:srgbClr>
                        </a:outerShdw>
                      </a:effectLst>
                    </a:endParaRPr>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35965686274509806"/>
                      <c:h val="0.42720010456551488"/>
                    </c:manualLayout>
                  </c15:layout>
                  <c15:dlblFieldTable/>
                  <c15:showDataLabelsRange val="0"/>
                </c:ext>
                <c:ext xmlns:c16="http://schemas.microsoft.com/office/drawing/2014/chart" uri="{C3380CC4-5D6E-409C-BE32-E72D297353CC}">
                  <c16:uniqueId val="{00000003-2164-A244-BA0F-3A706F1AFA2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yes</c:v>
                </c:pt>
                <c:pt idx="1">
                  <c:v>no</c:v>
                </c:pt>
              </c:strCache>
            </c:strRef>
          </c:cat>
          <c:val>
            <c:numRef>
              <c:f>Sheet1!$B$2:$B$5</c:f>
              <c:numCache>
                <c:formatCode>0.00%</c:formatCode>
                <c:ptCount val="4"/>
                <c:pt idx="0">
                  <c:v>0.88</c:v>
                </c:pt>
                <c:pt idx="1">
                  <c:v>0.12</c:v>
                </c:pt>
              </c:numCache>
            </c:numRef>
          </c:val>
          <c:extLst>
            <c:ext xmlns:c16="http://schemas.microsoft.com/office/drawing/2014/chart" uri="{C3380CC4-5D6E-409C-BE32-E72D297353CC}">
              <c16:uniqueId val="{00000008-2164-A244-BA0F-3A706F1AFA28}"/>
            </c:ext>
          </c:extLst>
        </c:ser>
        <c:dLbls>
          <c:dLblPos val="inEnd"/>
          <c:showLegendKey val="0"/>
          <c:showVal val="1"/>
          <c:showCatName val="0"/>
          <c:showSerName val="0"/>
          <c:showPercent val="0"/>
          <c:showBubbleSize val="0"/>
          <c:showLeaderLines val="1"/>
        </c:dLbls>
        <c:firstSliceAng val="208"/>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solidFill>
              </a:rPr>
              <a:t>A18-34</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effectLst>
              <a:outerShdw blurRad="88900" dist="76200" dir="2700000" algn="tl" rotWithShape="0">
                <a:prstClr val="black">
                  <a:alpha val="40000"/>
                </a:prstClr>
              </a:outerShdw>
            </a:effectLst>
          </c:spPr>
          <c:dPt>
            <c:idx val="0"/>
            <c:bubble3D val="0"/>
            <c:spPr>
              <a:solidFill>
                <a:srgbClr val="00B05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1-7637-4C4B-B630-4E94FFE2F04C}"/>
              </c:ext>
            </c:extLst>
          </c:dPt>
          <c:dPt>
            <c:idx val="1"/>
            <c:bubble3D val="0"/>
            <c:spPr>
              <a:solidFill>
                <a:srgbClr val="C0000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3-7637-4C4B-B630-4E94FFE2F04C}"/>
              </c:ext>
            </c:extLst>
          </c:dPt>
          <c:dLbls>
            <c:dLbl>
              <c:idx val="0"/>
              <c:layout>
                <c:manualLayout>
                  <c:x val="-0.15889107611548561"/>
                  <c:y val="0.23323089369151753"/>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r>
                      <a:rPr lang="en-US" sz="1800" b="1" dirty="0">
                        <a:solidFill>
                          <a:schemeClr val="bg1"/>
                        </a:solidFill>
                        <a:effectLst>
                          <a:outerShdw blurRad="38100" dist="38100" dir="2700000" algn="tl">
                            <a:srgbClr val="000000">
                              <a:alpha val="43137"/>
                            </a:srgbClr>
                          </a:outerShdw>
                        </a:effectLst>
                      </a:rPr>
                      <a:t>Yes</a:t>
                    </a:r>
                    <a:br>
                      <a:rPr lang="en-US" sz="1800" b="1" dirty="0">
                        <a:solidFill>
                          <a:schemeClr val="bg1"/>
                        </a:solidFill>
                        <a:effectLst>
                          <a:outerShdw blurRad="38100" dist="38100" dir="2700000" algn="tl">
                            <a:srgbClr val="000000">
                              <a:alpha val="43137"/>
                            </a:srgbClr>
                          </a:outerShdw>
                        </a:effectLst>
                      </a:rPr>
                    </a:br>
                    <a:fld id="{5795DF7F-F22C-4D72-A04A-7E685F836206}" type="VALUE">
                      <a:rPr lang="en-US" sz="1800" b="1" smtClean="0">
                        <a:solidFill>
                          <a:schemeClr val="bg1"/>
                        </a:solidFill>
                        <a:effectLst>
                          <a:outerShdw blurRad="38100" dist="38100" dir="2700000" algn="tl">
                            <a:srgbClr val="000000">
                              <a:alpha val="43137"/>
                            </a:srgbClr>
                          </a:outerShdw>
                        </a:effectLst>
                      </a:rPr>
                      <a:pPr>
                        <a:defRPr sz="1800"/>
                      </a:pPr>
                      <a:t>[VALUE]</a:t>
                    </a:fld>
                    <a:endParaRPr lang="en-US" sz="1800" b="1" dirty="0">
                      <a:solidFill>
                        <a:schemeClr val="bg1"/>
                      </a:solidFill>
                      <a:effectLst>
                        <a:outerShdw blurRad="38100" dist="38100" dir="2700000" algn="tl">
                          <a:srgbClr val="000000">
                            <a:alpha val="43137"/>
                          </a:srgbClr>
                        </a:outerShdw>
                      </a:effectLst>
                    </a:endParaRPr>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44240196078431371"/>
                      <c:h val="0.36706660413238812"/>
                    </c:manualLayout>
                  </c15:layout>
                  <c15:dlblFieldTable/>
                  <c15:showDataLabelsRange val="0"/>
                </c:ext>
                <c:ext xmlns:c16="http://schemas.microsoft.com/office/drawing/2014/chart" uri="{C3380CC4-5D6E-409C-BE32-E72D297353CC}">
                  <c16:uniqueId val="{00000001-7637-4C4B-B630-4E94FFE2F04C}"/>
                </c:ext>
              </c:extLst>
            </c:dLbl>
            <c:dLbl>
              <c:idx val="1"/>
              <c:layout>
                <c:manualLayout>
                  <c:x val="0.24644012467191598"/>
                  <c:y val="-1.4525308348278008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br>
                      <a:rPr lang="en-US" sz="1800" b="1" dirty="0">
                        <a:solidFill>
                          <a:schemeClr val="bg1"/>
                        </a:solidFill>
                        <a:effectLst>
                          <a:outerShdw blurRad="38100" dist="38100" dir="2700000" algn="tl">
                            <a:srgbClr val="000000">
                              <a:alpha val="43137"/>
                            </a:srgbClr>
                          </a:outerShdw>
                        </a:effectLst>
                      </a:rPr>
                    </a:br>
                    <a:r>
                      <a:rPr lang="en-US" sz="1800" b="1" dirty="0">
                        <a:solidFill>
                          <a:schemeClr val="bg1"/>
                        </a:solidFill>
                        <a:effectLst>
                          <a:outerShdw blurRad="38100" dist="38100" dir="2700000" algn="tl">
                            <a:srgbClr val="000000">
                              <a:alpha val="43137"/>
                            </a:srgbClr>
                          </a:outerShdw>
                        </a:effectLst>
                      </a:rPr>
                      <a:t>No</a:t>
                    </a:r>
                    <a:br>
                      <a:rPr lang="en-US" sz="1800" b="1" dirty="0">
                        <a:solidFill>
                          <a:schemeClr val="bg1"/>
                        </a:solidFill>
                        <a:effectLst>
                          <a:outerShdw blurRad="38100" dist="38100" dir="2700000" algn="tl">
                            <a:srgbClr val="000000">
                              <a:alpha val="43137"/>
                            </a:srgbClr>
                          </a:outerShdw>
                        </a:effectLst>
                      </a:rPr>
                    </a:br>
                    <a:fld id="{AE8534F1-D48F-4ED3-AE5F-78F6176529FB}" type="VALUE">
                      <a:rPr lang="en-US" sz="1800" b="1" smtClean="0">
                        <a:solidFill>
                          <a:schemeClr val="bg1"/>
                        </a:solidFill>
                        <a:effectLst>
                          <a:outerShdw blurRad="38100" dist="38100" dir="2700000" algn="tl">
                            <a:srgbClr val="000000">
                              <a:alpha val="43137"/>
                            </a:srgbClr>
                          </a:outerShdw>
                        </a:effectLst>
                      </a:rPr>
                      <a:pPr>
                        <a:defRPr sz="1800"/>
                      </a:pPr>
                      <a:t>[VALUE]</a:t>
                    </a:fld>
                    <a:endParaRPr lang="en-US" sz="1800" b="1" dirty="0">
                      <a:solidFill>
                        <a:schemeClr val="bg1"/>
                      </a:solidFill>
                      <a:effectLst>
                        <a:outerShdw blurRad="38100" dist="38100" dir="2700000" algn="tl">
                          <a:srgbClr val="000000">
                            <a:alpha val="43137"/>
                          </a:srgbClr>
                        </a:outerShdw>
                      </a:effectLst>
                    </a:endParaRPr>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41799015748031487"/>
                      <c:h val="0.4271999932901463"/>
                    </c:manualLayout>
                  </c15:layout>
                  <c15:dlblFieldTable/>
                  <c15:showDataLabelsRange val="0"/>
                </c:ext>
                <c:ext xmlns:c16="http://schemas.microsoft.com/office/drawing/2014/chart" uri="{C3380CC4-5D6E-409C-BE32-E72D297353CC}">
                  <c16:uniqueId val="{00000003-7637-4C4B-B630-4E94FFE2F04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0.00%</c:formatCode>
                <c:ptCount val="2"/>
                <c:pt idx="0">
                  <c:v>0.94</c:v>
                </c:pt>
                <c:pt idx="1">
                  <c:v>0.06</c:v>
                </c:pt>
              </c:numCache>
            </c:numRef>
          </c:val>
          <c:extLst>
            <c:ext xmlns:c16="http://schemas.microsoft.com/office/drawing/2014/chart" uri="{C3380CC4-5D6E-409C-BE32-E72D297353CC}">
              <c16:uniqueId val="{00000004-7637-4C4B-B630-4E94FFE2F04C}"/>
            </c:ext>
          </c:extLst>
        </c:ser>
        <c:dLbls>
          <c:dLblPos val="inEnd"/>
          <c:showLegendKey val="0"/>
          <c:showVal val="1"/>
          <c:showCatName val="0"/>
          <c:showSerName val="0"/>
          <c:showPercent val="0"/>
          <c:showBubbleSize val="0"/>
          <c:showLeaderLines val="1"/>
        </c:dLbls>
        <c:firstSliceAng val="208"/>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solidFill>
              </a:rPr>
              <a:t>A18-49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effectLst>
              <a:outerShdw blurRad="88900" dist="76200" dir="2700000" algn="tl" rotWithShape="0">
                <a:prstClr val="black">
                  <a:alpha val="40000"/>
                </a:prstClr>
              </a:outerShdw>
            </a:effectLst>
          </c:spPr>
          <c:dPt>
            <c:idx val="0"/>
            <c:bubble3D val="0"/>
            <c:spPr>
              <a:solidFill>
                <a:srgbClr val="00B05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1-7D25-4845-B227-9E995959CC43}"/>
              </c:ext>
            </c:extLst>
          </c:dPt>
          <c:dPt>
            <c:idx val="1"/>
            <c:bubble3D val="0"/>
            <c:spPr>
              <a:solidFill>
                <a:srgbClr val="C0000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3-7D25-4845-B227-9E995959CC43}"/>
              </c:ext>
            </c:extLst>
          </c:dPt>
          <c:dLbls>
            <c:dLbl>
              <c:idx val="0"/>
              <c:layout>
                <c:manualLayout>
                  <c:x val="-0.1797244094488189"/>
                  <c:y val="0.19449673809610951"/>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r>
                      <a:rPr lang="en-US" sz="1800" b="1" dirty="0">
                        <a:solidFill>
                          <a:schemeClr val="bg1"/>
                        </a:solidFill>
                        <a:effectLst>
                          <a:outerShdw blurRad="38100" dist="38100" dir="2700000" algn="tl">
                            <a:srgbClr val="000000">
                              <a:alpha val="43137"/>
                            </a:srgbClr>
                          </a:outerShdw>
                        </a:effectLst>
                      </a:rPr>
                      <a:t>Yes</a:t>
                    </a:r>
                    <a:br>
                      <a:rPr lang="en-US" sz="1800" b="1" dirty="0">
                        <a:solidFill>
                          <a:schemeClr val="bg1"/>
                        </a:solidFill>
                        <a:effectLst>
                          <a:outerShdw blurRad="38100" dist="38100" dir="2700000" algn="tl">
                            <a:srgbClr val="000000">
                              <a:alpha val="43137"/>
                            </a:srgbClr>
                          </a:outerShdw>
                        </a:effectLst>
                      </a:rPr>
                    </a:br>
                    <a:fld id="{62883D81-3827-4650-96C0-4F9B88CC1FEF}" type="VALUE">
                      <a:rPr lang="en-US" sz="1800" b="1" smtClean="0">
                        <a:solidFill>
                          <a:schemeClr val="bg1"/>
                        </a:solidFill>
                        <a:effectLst>
                          <a:outerShdw blurRad="38100" dist="38100" dir="2700000" algn="tl">
                            <a:srgbClr val="000000">
                              <a:alpha val="43137"/>
                            </a:srgbClr>
                          </a:outerShdw>
                        </a:effectLst>
                      </a:rPr>
                      <a:pPr>
                        <a:defRPr sz="1800"/>
                      </a:pPr>
                      <a:t>[VALUE]</a:t>
                    </a:fld>
                    <a:endParaRPr lang="en-US" sz="1800" b="1" dirty="0">
                      <a:solidFill>
                        <a:schemeClr val="bg1"/>
                      </a:solidFill>
                      <a:effectLst>
                        <a:outerShdw blurRad="38100" dist="38100" dir="2700000" algn="tl">
                          <a:srgbClr val="000000">
                            <a:alpha val="43137"/>
                          </a:srgbClr>
                        </a:outerShdw>
                      </a:effectLst>
                    </a:endParaRPr>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44240196078431371"/>
                      <c:h val="0.36706660413238812"/>
                    </c:manualLayout>
                  </c15:layout>
                  <c15:dlblFieldTable/>
                  <c15:showDataLabelsRange val="0"/>
                </c:ext>
                <c:ext xmlns:c16="http://schemas.microsoft.com/office/drawing/2014/chart" uri="{C3380CC4-5D6E-409C-BE32-E72D297353CC}">
                  <c16:uniqueId val="{00000001-7D25-4845-B227-9E995959CC43}"/>
                </c:ext>
              </c:extLst>
            </c:dLbl>
            <c:dLbl>
              <c:idx val="1"/>
              <c:layout>
                <c:manualLayout>
                  <c:x val="0.22560679133858269"/>
                  <c:y val="0"/>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r>
                      <a:rPr lang="en-US" sz="1600" b="1" dirty="0">
                        <a:solidFill>
                          <a:schemeClr val="bg1"/>
                        </a:solidFill>
                        <a:effectLst>
                          <a:outerShdw blurRad="38100" dist="38100" dir="2700000" algn="tl">
                            <a:srgbClr val="000000">
                              <a:alpha val="43137"/>
                            </a:srgbClr>
                          </a:outerShdw>
                        </a:effectLst>
                      </a:rPr>
                      <a:t>Yes</a:t>
                    </a:r>
                    <a:br>
                      <a:rPr lang="en-US" sz="1600" b="1" dirty="0">
                        <a:solidFill>
                          <a:schemeClr val="bg1"/>
                        </a:solidFill>
                        <a:effectLst>
                          <a:outerShdw blurRad="38100" dist="38100" dir="2700000" algn="tl">
                            <a:srgbClr val="000000">
                              <a:alpha val="43137"/>
                            </a:srgbClr>
                          </a:outerShdw>
                        </a:effectLst>
                      </a:rPr>
                    </a:br>
                    <a:fld id="{6F0339E6-FD5F-4046-BD62-23142A4656E6}" type="VALUE">
                      <a:rPr lang="en-US" sz="1600" b="1" smtClean="0">
                        <a:solidFill>
                          <a:schemeClr val="bg1"/>
                        </a:solidFill>
                        <a:effectLst>
                          <a:outerShdw blurRad="38100" dist="38100" dir="2700000" algn="tl">
                            <a:srgbClr val="000000">
                              <a:alpha val="43137"/>
                            </a:srgbClr>
                          </a:outerShdw>
                        </a:effectLst>
                      </a:rPr>
                      <a:pPr>
                        <a:defRPr sz="1800"/>
                      </a:pPr>
                      <a:t>[VALUE]</a:t>
                    </a:fld>
                    <a:endParaRPr lang="en-US" sz="1600" b="1" dirty="0">
                      <a:solidFill>
                        <a:schemeClr val="bg1"/>
                      </a:solidFill>
                      <a:effectLst>
                        <a:outerShdw blurRad="38100" dist="38100" dir="2700000" algn="tl">
                          <a:srgbClr val="000000">
                            <a:alpha val="43137"/>
                          </a:srgbClr>
                        </a:outerShdw>
                      </a:effectLst>
                    </a:endParaRPr>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41799015748031487"/>
                      <c:h val="0.41751645439129426"/>
                    </c:manualLayout>
                  </c15:layout>
                  <c15:dlblFieldTable/>
                  <c15:showDataLabelsRange val="0"/>
                </c:ext>
                <c:ext xmlns:c16="http://schemas.microsoft.com/office/drawing/2014/chart" uri="{C3380CC4-5D6E-409C-BE32-E72D297353CC}">
                  <c16:uniqueId val="{00000003-7D25-4845-B227-9E995959CC4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0.00%</c:formatCode>
                <c:ptCount val="2"/>
                <c:pt idx="0">
                  <c:v>0.93</c:v>
                </c:pt>
                <c:pt idx="1">
                  <c:v>7.0000000000000007E-2</c:v>
                </c:pt>
              </c:numCache>
            </c:numRef>
          </c:val>
          <c:extLst>
            <c:ext xmlns:c16="http://schemas.microsoft.com/office/drawing/2014/chart" uri="{C3380CC4-5D6E-409C-BE32-E72D297353CC}">
              <c16:uniqueId val="{00000004-7D25-4845-B227-9E995959CC43}"/>
            </c:ext>
          </c:extLst>
        </c:ser>
        <c:dLbls>
          <c:dLblPos val="inEnd"/>
          <c:showLegendKey val="0"/>
          <c:showVal val="1"/>
          <c:showCatName val="0"/>
          <c:showSerName val="0"/>
          <c:showPercent val="0"/>
          <c:showBubbleSize val="0"/>
          <c:showLeaderLines val="1"/>
        </c:dLbls>
        <c:firstSliceAng val="208"/>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solidFill>
              </a:rPr>
              <a:t>A18+</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effectLst>
              <a:outerShdw blurRad="88900" dist="76200" dir="2700000" algn="tl" rotWithShape="0">
                <a:prstClr val="black">
                  <a:alpha val="40000"/>
                </a:prstClr>
              </a:outerShdw>
            </a:effectLst>
          </c:spPr>
          <c:dPt>
            <c:idx val="0"/>
            <c:bubble3D val="0"/>
            <c:spPr>
              <a:solidFill>
                <a:srgbClr val="00B05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1-BB13-804E-812C-21E429D4BF23}"/>
              </c:ext>
            </c:extLst>
          </c:dPt>
          <c:dPt>
            <c:idx val="1"/>
            <c:bubble3D val="0"/>
            <c:spPr>
              <a:solidFill>
                <a:srgbClr val="C0190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3-BB13-804E-812C-21E429D4BF23}"/>
              </c:ext>
            </c:extLst>
          </c:dPt>
          <c:dLbls>
            <c:dLbl>
              <c:idx val="0"/>
              <c:layout>
                <c:manualLayout>
                  <c:x val="-0.2232437253937008"/>
                  <c:y val="0.20225621478843805"/>
                </c:manualLayout>
              </c:layout>
              <c:tx>
                <c:rich>
                  <a:bodyPr rot="0" spcFirstLastPara="1" vertOverflow="ellipsis" vert="horz" wrap="square" lIns="38100" tIns="19050" rIns="38100" bIns="19050" anchor="ctr" anchorCtr="1">
                    <a:noAutofit/>
                  </a:bodyPr>
                  <a:lstStyle/>
                  <a:p>
                    <a:pPr>
                      <a:defRPr sz="2400" b="1" i="0" u="none" strike="noStrike" kern="1200" baseline="0">
                        <a:solidFill>
                          <a:schemeClr val="bg1"/>
                        </a:solidFill>
                        <a:latin typeface="+mn-lt"/>
                        <a:ea typeface="+mn-ea"/>
                        <a:cs typeface="+mn-cs"/>
                      </a:defRPr>
                    </a:pPr>
                    <a:r>
                      <a:rPr lang="en-US" dirty="0"/>
                      <a:t>Yes</a:t>
                    </a:r>
                    <a:br>
                      <a:rPr lang="en-US" dirty="0"/>
                    </a:br>
                    <a:fld id="{6686E62A-6FCE-4FD5-AF48-557997E4048A}" type="VALUE">
                      <a:rPr lang="en-US" smtClean="0"/>
                      <a:pPr>
                        <a:defRPr sz="2400" b="1">
                          <a:solidFill>
                            <a:schemeClr val="bg1"/>
                          </a:solidFill>
                        </a:defRPr>
                      </a:pPr>
                      <a:t>[VALUE]</a:t>
                    </a:fld>
                    <a:endParaRPr lang="en-US" dirty="0"/>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30033854166666668"/>
                      <c:h val="0.2490163888749575"/>
                    </c:manualLayout>
                  </c15:layout>
                  <c15:dlblFieldTable/>
                  <c15:showDataLabelsRange val="0"/>
                </c:ext>
                <c:ext xmlns:c16="http://schemas.microsoft.com/office/drawing/2014/chart" uri="{C3380CC4-5D6E-409C-BE32-E72D297353CC}">
                  <c16:uniqueId val="{00000001-BB13-804E-812C-21E429D4BF23}"/>
                </c:ext>
              </c:extLst>
            </c:dLbl>
            <c:dLbl>
              <c:idx val="1"/>
              <c:layout>
                <c:manualLayout>
                  <c:x val="0.13780593832020999"/>
                  <c:y val="-0.13832277334759918"/>
                </c:manualLayout>
              </c:layout>
              <c:tx>
                <c:rich>
                  <a:bodyPr/>
                  <a:lstStyle/>
                  <a:p>
                    <a:r>
                      <a:rPr lang="en-US"/>
                      <a:t>No</a:t>
                    </a:r>
                    <a:br>
                      <a:rPr lang="en-US"/>
                    </a:br>
                    <a:fld id="{2B3CC5BA-9741-4CE9-AE08-B8AB25279C31}" type="VALUE">
                      <a:rPr lang="en-US" smtClean="0"/>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B13-804E-812C-21E429D4BF2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0.00%</c:formatCode>
                <c:ptCount val="2"/>
                <c:pt idx="0">
                  <c:v>0.51</c:v>
                </c:pt>
                <c:pt idx="1">
                  <c:v>0.49</c:v>
                </c:pt>
              </c:numCache>
            </c:numRef>
          </c:val>
          <c:extLst>
            <c:ext xmlns:c16="http://schemas.microsoft.com/office/drawing/2014/chart" uri="{C3380CC4-5D6E-409C-BE32-E72D297353CC}">
              <c16:uniqueId val="{00000004-BB13-804E-812C-21E429D4BF23}"/>
            </c:ext>
          </c:extLst>
        </c:ser>
        <c:dLbls>
          <c:dLblPos val="inEnd"/>
          <c:showLegendKey val="0"/>
          <c:showVal val="1"/>
          <c:showCatName val="0"/>
          <c:showSerName val="0"/>
          <c:showPercent val="0"/>
          <c:showBubbleSize val="0"/>
          <c:showLeaderLines val="1"/>
        </c:dLbls>
        <c:firstSliceAng val="293"/>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solidFill>
              </a:rPr>
              <a:t>A18-34</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solidFill>
              <a:srgbClr val="00B050"/>
            </a:solidFill>
            <a:effectLst>
              <a:outerShdw blurRad="88900" dist="76200" dir="2700000" algn="tl" rotWithShape="0">
                <a:prstClr val="black">
                  <a:alpha val="40000"/>
                </a:prstClr>
              </a:outerShdw>
            </a:effectLst>
          </c:spPr>
          <c:dPt>
            <c:idx val="0"/>
            <c:bubble3D val="0"/>
            <c:spPr>
              <a:solidFill>
                <a:srgbClr val="00B05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1-AF15-BA43-98CF-3A84B35B6BDE}"/>
              </c:ext>
            </c:extLst>
          </c:dPt>
          <c:dPt>
            <c:idx val="1"/>
            <c:bubble3D val="0"/>
            <c:spPr>
              <a:solidFill>
                <a:srgbClr val="C0190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3-AF15-BA43-98CF-3A84B35B6BDE}"/>
              </c:ext>
            </c:extLst>
          </c:dPt>
          <c:dLbls>
            <c:dLbl>
              <c:idx val="0"/>
              <c:layout>
                <c:manualLayout>
                  <c:x val="-0.2390018955963838"/>
                  <c:y val="0.18546452971786612"/>
                </c:manualLayout>
              </c:layout>
              <c:tx>
                <c:rich>
                  <a:bodyPr/>
                  <a:lstStyle/>
                  <a:p>
                    <a:r>
                      <a:rPr lang="en-US" dirty="0"/>
                      <a:t>Yes</a:t>
                    </a:r>
                    <a:br>
                      <a:rPr lang="en-US" dirty="0"/>
                    </a:br>
                    <a:fld id="{8B5A1149-B0D1-4CCD-A117-B1D397E72359}" type="VALUE">
                      <a:rPr lang="en-US" smtClean="0"/>
                      <a:pPr/>
                      <a:t>[VALUE]</a:t>
                    </a:fld>
                    <a:endParaRPr lang="en-US" dirty="0"/>
                  </a:p>
                </c:rich>
              </c:tx>
              <c:dLblPos val="bestFit"/>
              <c:showLegendKey val="0"/>
              <c:showVal val="1"/>
              <c:showCatName val="0"/>
              <c:showSerName val="0"/>
              <c:showPercent val="0"/>
              <c:showBubbleSize val="0"/>
              <c:extLst>
                <c:ext xmlns:c15="http://schemas.microsoft.com/office/drawing/2012/chart" uri="{CE6537A1-D6FC-4f65-9D91-7224C49458BB}">
                  <c15:layout>
                    <c:manualLayout>
                      <c:w val="0.32370370370370372"/>
                      <c:h val="0.21757481090776074"/>
                    </c:manualLayout>
                  </c15:layout>
                  <c15:dlblFieldTable/>
                  <c15:showDataLabelsRange val="0"/>
                </c:ext>
                <c:ext xmlns:c16="http://schemas.microsoft.com/office/drawing/2014/chart" uri="{C3380CC4-5D6E-409C-BE32-E72D297353CC}">
                  <c16:uniqueId val="{00000001-AF15-BA43-98CF-3A84B35B6BDE}"/>
                </c:ext>
              </c:extLst>
            </c:dLbl>
            <c:dLbl>
              <c:idx val="1"/>
              <c:tx>
                <c:rich>
                  <a:bodyPr/>
                  <a:lstStyle/>
                  <a:p>
                    <a:r>
                      <a:rPr lang="en-US" dirty="0"/>
                      <a:t>No</a:t>
                    </a:r>
                    <a:br>
                      <a:rPr lang="en-US" dirty="0"/>
                    </a:br>
                    <a:fld id="{57C4C7A1-B0B2-4D46-A089-F69DBF756E48}" type="VALUE">
                      <a:rPr lang="en-US" smtClean="0"/>
                      <a:pPr/>
                      <a:t>[VALUE]</a:t>
                    </a:fld>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manualLayout>
                      <c:w val="0.26814814814814819"/>
                      <c:h val="0.21757481090776074"/>
                    </c:manualLayout>
                  </c15:layout>
                  <c15:dlblFieldTable/>
                  <c15:showDataLabelsRange val="0"/>
                </c:ext>
                <c:ext xmlns:c16="http://schemas.microsoft.com/office/drawing/2014/chart" uri="{C3380CC4-5D6E-409C-BE32-E72D297353CC}">
                  <c16:uniqueId val="{00000003-AF15-BA43-98CF-3A84B35B6BD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0.00%</c:formatCode>
                <c:ptCount val="2"/>
                <c:pt idx="0">
                  <c:v>0.63</c:v>
                </c:pt>
                <c:pt idx="1">
                  <c:v>0.37</c:v>
                </c:pt>
              </c:numCache>
            </c:numRef>
          </c:val>
          <c:extLst>
            <c:ext xmlns:c16="http://schemas.microsoft.com/office/drawing/2014/chart" uri="{C3380CC4-5D6E-409C-BE32-E72D297353CC}">
              <c16:uniqueId val="{00000004-AF15-BA43-98CF-3A84B35B6BDE}"/>
            </c:ext>
          </c:extLst>
        </c:ser>
        <c:dLbls>
          <c:dLblPos val="inEnd"/>
          <c:showLegendKey val="0"/>
          <c:showVal val="1"/>
          <c:showCatName val="0"/>
          <c:showSerName val="0"/>
          <c:showPercent val="0"/>
          <c:showBubbleSize val="0"/>
          <c:showLeaderLines val="1"/>
        </c:dLbls>
        <c:firstSliceAng val="293"/>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solidFill>
              </a:rPr>
              <a:t>A18-49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effectLst>
              <a:outerShdw blurRad="88900" dist="76200" dir="2700000" algn="tl" rotWithShape="0">
                <a:prstClr val="black">
                  <a:alpha val="40000"/>
                </a:prstClr>
              </a:outerShdw>
            </a:effectLst>
          </c:spPr>
          <c:dPt>
            <c:idx val="0"/>
            <c:bubble3D val="0"/>
            <c:spPr>
              <a:solidFill>
                <a:srgbClr val="00B05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1-BC35-F040-82A2-59A7F5F2EC6D}"/>
              </c:ext>
            </c:extLst>
          </c:dPt>
          <c:dPt>
            <c:idx val="1"/>
            <c:bubble3D val="0"/>
            <c:spPr>
              <a:solidFill>
                <a:srgbClr val="C0190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3-BC35-F040-82A2-59A7F5F2EC6D}"/>
              </c:ext>
            </c:extLst>
          </c:dPt>
          <c:dLbls>
            <c:dLbl>
              <c:idx val="0"/>
              <c:tx>
                <c:rich>
                  <a:bodyPr/>
                  <a:lstStyle/>
                  <a:p>
                    <a:r>
                      <a:rPr lang="en-US" dirty="0"/>
                      <a:t>Yes</a:t>
                    </a:r>
                    <a:br>
                      <a:rPr lang="en-US" dirty="0"/>
                    </a:br>
                    <a:fld id="{A5338E55-B973-416B-AA8B-F4A31467B754}" type="VALUE">
                      <a:rPr lang="en-US" smtClean="0"/>
                      <a:pPr/>
                      <a:t>[VALUE]</a:t>
                    </a:fld>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manualLayout>
                      <c:w val="0.24374999999999999"/>
                      <c:h val="0.21757481090776074"/>
                    </c:manualLayout>
                  </c15:layout>
                  <c15:dlblFieldTable/>
                  <c15:showDataLabelsRange val="0"/>
                </c:ext>
                <c:ext xmlns:c16="http://schemas.microsoft.com/office/drawing/2014/chart" uri="{C3380CC4-5D6E-409C-BE32-E72D297353CC}">
                  <c16:uniqueId val="{00000001-BC35-F040-82A2-59A7F5F2EC6D}"/>
                </c:ext>
              </c:extLst>
            </c:dLbl>
            <c:dLbl>
              <c:idx val="1"/>
              <c:tx>
                <c:rich>
                  <a:bodyPr/>
                  <a:lstStyle/>
                  <a:p>
                    <a:r>
                      <a:rPr lang="en-US" dirty="0"/>
                      <a:t>No</a:t>
                    </a:r>
                    <a:br>
                      <a:rPr lang="en-US" dirty="0"/>
                    </a:br>
                    <a:fld id="{D2B8DD77-8FAC-4A93-916D-4672F0B69EB9}" type="VALUE">
                      <a:rPr lang="en-US" smtClean="0"/>
                      <a:pPr/>
                      <a:t>[VALUE]</a:t>
                    </a:fld>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manualLayout>
                      <c:w val="0.26226851851851851"/>
                      <c:h val="0.21757481090776074"/>
                    </c:manualLayout>
                  </c15:layout>
                  <c15:dlblFieldTable/>
                  <c15:showDataLabelsRange val="0"/>
                </c:ext>
                <c:ext xmlns:c16="http://schemas.microsoft.com/office/drawing/2014/chart" uri="{C3380CC4-5D6E-409C-BE32-E72D297353CC}">
                  <c16:uniqueId val="{00000003-BC35-F040-82A2-59A7F5F2EC6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0.00%</c:formatCode>
                <c:ptCount val="2"/>
                <c:pt idx="0">
                  <c:v>0.64</c:v>
                </c:pt>
                <c:pt idx="1">
                  <c:v>0.36</c:v>
                </c:pt>
              </c:numCache>
            </c:numRef>
          </c:val>
          <c:extLst>
            <c:ext xmlns:c16="http://schemas.microsoft.com/office/drawing/2014/chart" uri="{C3380CC4-5D6E-409C-BE32-E72D297353CC}">
              <c16:uniqueId val="{00000004-BC35-F040-82A2-59A7F5F2EC6D}"/>
            </c:ext>
          </c:extLst>
        </c:ser>
        <c:dLbls>
          <c:dLblPos val="inEnd"/>
          <c:showLegendKey val="0"/>
          <c:showVal val="1"/>
          <c:showCatName val="0"/>
          <c:showSerName val="0"/>
          <c:showPercent val="0"/>
          <c:showBubbleSize val="0"/>
          <c:showLeaderLines val="1"/>
        </c:dLbls>
        <c:firstSliceAng val="293"/>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Saw/Heard/Read Ad</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TV (Broadcast &amp; Cable)</c:v>
                </c:pt>
                <c:pt idx="1">
                  <c:v>Social media</c:v>
                </c:pt>
                <c:pt idx="2">
                  <c:v>Radio</c:v>
                </c:pt>
                <c:pt idx="3">
                  <c:v>Streaming TV shows online w/ads</c:v>
                </c:pt>
                <c:pt idx="4">
                  <c:v>Streaming video other than TV/movies</c:v>
                </c:pt>
              </c:strCache>
            </c:strRef>
          </c:cat>
          <c:val>
            <c:numRef>
              <c:f>Sheet1!$B$2:$B$7</c:f>
              <c:numCache>
                <c:formatCode>0%</c:formatCode>
                <c:ptCount val="5"/>
                <c:pt idx="0">
                  <c:v>0.63</c:v>
                </c:pt>
                <c:pt idx="1">
                  <c:v>0.23</c:v>
                </c:pt>
                <c:pt idx="2">
                  <c:v>0.22</c:v>
                </c:pt>
                <c:pt idx="3">
                  <c:v>0.20399999999999999</c:v>
                </c:pt>
                <c:pt idx="4">
                  <c:v>0.18</c:v>
                </c:pt>
              </c:numCache>
            </c:numRef>
          </c:val>
          <c:extLst>
            <c:ext xmlns:c16="http://schemas.microsoft.com/office/drawing/2014/chart" uri="{C3380CC4-5D6E-409C-BE32-E72D297353CC}">
              <c16:uniqueId val="{00000000-5C42-ED46-8E21-BF5E7E97A194}"/>
            </c:ext>
          </c:extLst>
        </c:ser>
        <c:ser>
          <c:idx val="1"/>
          <c:order val="1"/>
          <c:tx>
            <c:strRef>
              <c:f>Sheet1!$C$1</c:f>
              <c:strCache>
                <c:ptCount val="1"/>
                <c:pt idx="0">
                  <c:v>Most, 2nd Most and 3rd Most Important for Awareness</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effectLs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TV (Broadcast &amp; Cable)</c:v>
                </c:pt>
                <c:pt idx="1">
                  <c:v>Social media</c:v>
                </c:pt>
                <c:pt idx="2">
                  <c:v>Radio</c:v>
                </c:pt>
                <c:pt idx="3">
                  <c:v>Streaming TV shows online w/ads</c:v>
                </c:pt>
                <c:pt idx="4">
                  <c:v>Streaming video other than TV/movies</c:v>
                </c:pt>
              </c:strCache>
            </c:strRef>
          </c:cat>
          <c:val>
            <c:numRef>
              <c:f>Sheet1!$C$2:$C$7</c:f>
              <c:numCache>
                <c:formatCode>0%</c:formatCode>
                <c:ptCount val="5"/>
                <c:pt idx="0">
                  <c:v>0.55000000000000004</c:v>
                </c:pt>
                <c:pt idx="1">
                  <c:v>0.13</c:v>
                </c:pt>
                <c:pt idx="2">
                  <c:v>0.13</c:v>
                </c:pt>
                <c:pt idx="3">
                  <c:v>0.11</c:v>
                </c:pt>
                <c:pt idx="4">
                  <c:v>0.09</c:v>
                </c:pt>
              </c:numCache>
            </c:numRef>
          </c:val>
          <c:extLst>
            <c:ext xmlns:c16="http://schemas.microsoft.com/office/drawing/2014/chart" uri="{C3380CC4-5D6E-409C-BE32-E72D297353CC}">
              <c16:uniqueId val="{00000001-5C42-ED46-8E21-BF5E7E97A194}"/>
            </c:ext>
          </c:extLst>
        </c:ser>
        <c:dLbls>
          <c:showLegendKey val="0"/>
          <c:showVal val="0"/>
          <c:showCatName val="0"/>
          <c:showSerName val="0"/>
          <c:showPercent val="0"/>
          <c:showBubbleSize val="0"/>
        </c:dLbls>
        <c:gapWidth val="66"/>
        <c:overlap val="-6"/>
        <c:axId val="214116848"/>
        <c:axId val="217562088"/>
      </c:barChart>
      <c:catAx>
        <c:axId val="2141168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7562088"/>
        <c:crosses val="autoZero"/>
        <c:auto val="1"/>
        <c:lblAlgn val="ctr"/>
        <c:lblOffset val="100"/>
        <c:noMultiLvlLbl val="0"/>
      </c:catAx>
      <c:valAx>
        <c:axId val="217562088"/>
        <c:scaling>
          <c:orientation val="minMax"/>
        </c:scaling>
        <c:delete val="1"/>
        <c:axPos val="l"/>
        <c:numFmt formatCode="0%" sourceLinked="1"/>
        <c:majorTickMark val="none"/>
        <c:minorTickMark val="none"/>
        <c:tickLblPos val="nextTo"/>
        <c:crossAx val="2141168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solidFill>
              </a:rPr>
              <a:t>A25-54</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effectLst>
              <a:outerShdw blurRad="88900" dist="76200" dir="2700000" algn="tl" rotWithShape="0">
                <a:prstClr val="black">
                  <a:alpha val="40000"/>
                </a:prstClr>
              </a:outerShdw>
            </a:effectLst>
          </c:spPr>
          <c:dPt>
            <c:idx val="0"/>
            <c:bubble3D val="0"/>
            <c:spPr>
              <a:solidFill>
                <a:srgbClr val="00B05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1-B0E8-7849-9919-B1A03CA621DD}"/>
              </c:ext>
            </c:extLst>
          </c:dPt>
          <c:dPt>
            <c:idx val="1"/>
            <c:bubble3D val="0"/>
            <c:spPr>
              <a:solidFill>
                <a:srgbClr val="C0190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3-B0E8-7849-9919-B1A03CA621DD}"/>
              </c:ext>
            </c:extLst>
          </c:dPt>
          <c:dPt>
            <c:idx val="2"/>
            <c:bubble3D val="0"/>
            <c:spPr>
              <a:solidFill>
                <a:schemeClr val="accent3"/>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5-B0E8-7849-9919-B1A03CA621DD}"/>
              </c:ext>
            </c:extLst>
          </c:dPt>
          <c:dPt>
            <c:idx val="3"/>
            <c:bubble3D val="0"/>
            <c:spPr>
              <a:solidFill>
                <a:schemeClr val="accent4"/>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7-B0E8-7849-9919-B1A03CA621DD}"/>
              </c:ext>
            </c:extLst>
          </c:dPt>
          <c:dLbls>
            <c:dLbl>
              <c:idx val="0"/>
              <c:tx>
                <c:rich>
                  <a:bodyPr/>
                  <a:lstStyle/>
                  <a:p>
                    <a:r>
                      <a:rPr lang="en-US" dirty="0"/>
                      <a:t>Yes</a:t>
                    </a:r>
                    <a:br>
                      <a:rPr lang="en-US" dirty="0"/>
                    </a:br>
                    <a:fld id="{780307F9-785E-4932-A5CC-D5B63CA8F947}" type="VALUE">
                      <a:rPr lang="en-US" smtClean="0"/>
                      <a:pPr/>
                      <a:t>[VALUE]</a:t>
                    </a:fld>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manualLayout>
                      <c:w val="0.28203703703703703"/>
                      <c:h val="0.21757481090776074"/>
                    </c:manualLayout>
                  </c15:layout>
                  <c15:dlblFieldTable/>
                  <c15:showDataLabelsRange val="0"/>
                </c:ext>
                <c:ext xmlns:c16="http://schemas.microsoft.com/office/drawing/2014/chart" uri="{C3380CC4-5D6E-409C-BE32-E72D297353CC}">
                  <c16:uniqueId val="{00000001-B0E8-7849-9919-B1A03CA621DD}"/>
                </c:ext>
              </c:extLst>
            </c:dLbl>
            <c:dLbl>
              <c:idx val="1"/>
              <c:tx>
                <c:rich>
                  <a:bodyPr/>
                  <a:lstStyle/>
                  <a:p>
                    <a:r>
                      <a:rPr lang="en-US" dirty="0"/>
                      <a:t>No</a:t>
                    </a:r>
                    <a:br>
                      <a:rPr lang="en-US" dirty="0"/>
                    </a:br>
                    <a:fld id="{0CD64D42-F664-485B-879E-CFA48EC5A9B6}" type="VALUE">
                      <a:rPr lang="en-US" smtClean="0"/>
                      <a:pPr/>
                      <a:t>[VALUE]</a:t>
                    </a:fld>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manualLayout>
                      <c:w val="0.27740740740740738"/>
                      <c:h val="0.21757481090776074"/>
                    </c:manualLayout>
                  </c15:layout>
                  <c15:dlblFieldTable/>
                  <c15:showDataLabelsRange val="0"/>
                </c:ext>
                <c:ext xmlns:c16="http://schemas.microsoft.com/office/drawing/2014/chart" uri="{C3380CC4-5D6E-409C-BE32-E72D297353CC}">
                  <c16:uniqueId val="{00000003-B0E8-7849-9919-B1A03CA621D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yes</c:v>
                </c:pt>
                <c:pt idx="1">
                  <c:v>no</c:v>
                </c:pt>
              </c:strCache>
            </c:strRef>
          </c:cat>
          <c:val>
            <c:numRef>
              <c:f>Sheet1!$B$2:$B$5</c:f>
              <c:numCache>
                <c:formatCode>0.00%</c:formatCode>
                <c:ptCount val="4"/>
                <c:pt idx="0">
                  <c:v>0.65</c:v>
                </c:pt>
                <c:pt idx="1">
                  <c:v>0.35</c:v>
                </c:pt>
              </c:numCache>
            </c:numRef>
          </c:val>
          <c:extLst>
            <c:ext xmlns:c16="http://schemas.microsoft.com/office/drawing/2014/chart" uri="{C3380CC4-5D6E-409C-BE32-E72D297353CC}">
              <c16:uniqueId val="{00000008-B0E8-7849-9919-B1A03CA621DD}"/>
            </c:ext>
          </c:extLst>
        </c:ser>
        <c:dLbls>
          <c:dLblPos val="inEnd"/>
          <c:showLegendKey val="0"/>
          <c:showVal val="1"/>
          <c:showCatName val="0"/>
          <c:showSerName val="0"/>
          <c:showPercent val="0"/>
          <c:showBubbleSize val="0"/>
          <c:showLeaderLines val="1"/>
        </c:dLbls>
        <c:firstSliceAng val="293"/>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0963572907035328E-2"/>
          <c:w val="1"/>
          <c:h val="0.61856498646610569"/>
        </c:manualLayout>
      </c:layout>
      <c:barChart>
        <c:barDir val="col"/>
        <c:grouping val="stacked"/>
        <c:varyColors val="0"/>
        <c:ser>
          <c:idx val="0"/>
          <c:order val="0"/>
          <c:tx>
            <c:strRef>
              <c:f>Sheet1!$B$1</c:f>
              <c:strCache>
                <c:ptCount val="1"/>
                <c:pt idx="0">
                  <c:v>Television (Broadcast &amp; Cable)</c:v>
                </c:pt>
              </c:strCache>
            </c:strRef>
          </c:tx>
          <c:spPr>
            <a:solidFill>
              <a:srgbClr val="0000FF"/>
            </a:solidFill>
            <a:ln w="12700">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A18+</c:v>
                </c:pt>
                <c:pt idx="1">
                  <c:v>&lt;$50K</c:v>
                </c:pt>
                <c:pt idx="2">
                  <c:v>$50K-$74,999K</c:v>
                </c:pt>
                <c:pt idx="3">
                  <c:v>$75K-99,999K</c:v>
                </c:pt>
                <c:pt idx="4">
                  <c:v>$100K+</c:v>
                </c:pt>
              </c:strCache>
            </c:strRef>
          </c:cat>
          <c:val>
            <c:numRef>
              <c:f>Sheet1!$B$2:$B$6</c:f>
              <c:numCache>
                <c:formatCode>0%</c:formatCode>
                <c:ptCount val="5"/>
                <c:pt idx="0">
                  <c:v>0.42699999999999999</c:v>
                </c:pt>
                <c:pt idx="1">
                  <c:v>0.40400000000000003</c:v>
                </c:pt>
                <c:pt idx="2">
                  <c:v>0.40500000000000003</c:v>
                </c:pt>
                <c:pt idx="3">
                  <c:v>0.442</c:v>
                </c:pt>
                <c:pt idx="4">
                  <c:v>0.47199999999999998</c:v>
                </c:pt>
              </c:numCache>
            </c:numRef>
          </c:val>
          <c:extLst>
            <c:ext xmlns:c16="http://schemas.microsoft.com/office/drawing/2014/chart" uri="{C3380CC4-5D6E-409C-BE32-E72D297353CC}">
              <c16:uniqueId val="{00000000-9536-004D-94F5-60ADD0C09B0D}"/>
            </c:ext>
          </c:extLst>
        </c:ser>
        <c:ser>
          <c:idx val="1"/>
          <c:order val="1"/>
          <c:tx>
            <c:strRef>
              <c:f>Sheet1!$C$1</c:f>
              <c:strCache>
                <c:ptCount val="1"/>
                <c:pt idx="0">
                  <c:v>Social Media</c:v>
                </c:pt>
              </c:strCache>
            </c:strRef>
          </c:tx>
          <c:spPr>
            <a:solidFill>
              <a:srgbClr val="FF0909"/>
            </a:solidFill>
            <a:ln w="9525">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A18+</c:v>
                </c:pt>
                <c:pt idx="1">
                  <c:v>&lt;$50K</c:v>
                </c:pt>
                <c:pt idx="2">
                  <c:v>$50K-$74,999K</c:v>
                </c:pt>
                <c:pt idx="3">
                  <c:v>$75K-99,999K</c:v>
                </c:pt>
                <c:pt idx="4">
                  <c:v>$100K+</c:v>
                </c:pt>
              </c:strCache>
            </c:strRef>
          </c:cat>
          <c:val>
            <c:numRef>
              <c:f>Sheet1!$C$2:$C$6</c:f>
              <c:numCache>
                <c:formatCode>0%</c:formatCode>
                <c:ptCount val="5"/>
                <c:pt idx="0">
                  <c:v>0.05</c:v>
                </c:pt>
                <c:pt idx="1">
                  <c:v>6.5931077570248811E-2</c:v>
                </c:pt>
                <c:pt idx="2">
                  <c:v>4.5999999999999999E-2</c:v>
                </c:pt>
                <c:pt idx="3">
                  <c:v>0.05</c:v>
                </c:pt>
                <c:pt idx="4">
                  <c:v>3.6999999999999998E-2</c:v>
                </c:pt>
              </c:numCache>
            </c:numRef>
          </c:val>
          <c:extLst>
            <c:ext xmlns:c16="http://schemas.microsoft.com/office/drawing/2014/chart" uri="{C3380CC4-5D6E-409C-BE32-E72D297353CC}">
              <c16:uniqueId val="{00000001-9536-004D-94F5-60ADD0C09B0D}"/>
            </c:ext>
          </c:extLst>
        </c:ser>
        <c:ser>
          <c:idx val="2"/>
          <c:order val="2"/>
          <c:tx>
            <c:strRef>
              <c:f>Sheet1!$D$1</c:f>
              <c:strCache>
                <c:ptCount val="1"/>
                <c:pt idx="0">
                  <c:v>Radio</c:v>
                </c:pt>
              </c:strCache>
            </c:strRef>
          </c:tx>
          <c:spPr>
            <a:solidFill>
              <a:srgbClr val="FBA4FF"/>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A18+</c:v>
                </c:pt>
                <c:pt idx="1">
                  <c:v>&lt;$50K</c:v>
                </c:pt>
                <c:pt idx="2">
                  <c:v>$50K-$74,999K</c:v>
                </c:pt>
                <c:pt idx="3">
                  <c:v>$75K-99,999K</c:v>
                </c:pt>
                <c:pt idx="4">
                  <c:v>$100K+</c:v>
                </c:pt>
              </c:strCache>
            </c:strRef>
          </c:cat>
          <c:val>
            <c:numRef>
              <c:f>Sheet1!$D$2:$D$6</c:f>
              <c:numCache>
                <c:formatCode>0%</c:formatCode>
                <c:ptCount val="5"/>
                <c:pt idx="0">
                  <c:v>4.3999999999999997E-2</c:v>
                </c:pt>
                <c:pt idx="1">
                  <c:v>4.5999999999999999E-2</c:v>
                </c:pt>
                <c:pt idx="2">
                  <c:v>4.7E-2</c:v>
                </c:pt>
                <c:pt idx="3">
                  <c:v>4.2000000000000003E-2</c:v>
                </c:pt>
                <c:pt idx="4">
                  <c:v>3.9E-2</c:v>
                </c:pt>
              </c:numCache>
            </c:numRef>
          </c:val>
          <c:extLst>
            <c:ext xmlns:c16="http://schemas.microsoft.com/office/drawing/2014/chart" uri="{C3380CC4-5D6E-409C-BE32-E72D297353CC}">
              <c16:uniqueId val="{00000003-9536-004D-94F5-60ADD0C09B0D}"/>
            </c:ext>
          </c:extLst>
        </c:ser>
        <c:ser>
          <c:idx val="3"/>
          <c:order val="3"/>
          <c:tx>
            <c:strRef>
              <c:f>Sheet1!$E$1</c:f>
              <c:strCache>
                <c:ptCount val="1"/>
                <c:pt idx="0">
                  <c:v>Broadcast TV web/apps</c:v>
                </c:pt>
              </c:strCache>
            </c:strRef>
          </c:tx>
          <c:spPr>
            <a:solidFill>
              <a:srgbClr val="00B0F0"/>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A18+</c:v>
                </c:pt>
                <c:pt idx="1">
                  <c:v>&lt;$50K</c:v>
                </c:pt>
                <c:pt idx="2">
                  <c:v>$50K-$74,999K</c:v>
                </c:pt>
                <c:pt idx="3">
                  <c:v>$75K-99,999K</c:v>
                </c:pt>
                <c:pt idx="4">
                  <c:v>$100K+</c:v>
                </c:pt>
              </c:strCache>
            </c:strRef>
          </c:cat>
          <c:val>
            <c:numRef>
              <c:f>Sheet1!$E$2:$E$6</c:f>
              <c:numCache>
                <c:formatCode>0%</c:formatCode>
                <c:ptCount val="5"/>
                <c:pt idx="0">
                  <c:v>4.1000000000000002E-2</c:v>
                </c:pt>
                <c:pt idx="1">
                  <c:v>5.2999999999999999E-2</c:v>
                </c:pt>
                <c:pt idx="2">
                  <c:v>5.7000000000000002E-2</c:v>
                </c:pt>
                <c:pt idx="3">
                  <c:v>2.9000000000000001E-2</c:v>
                </c:pt>
                <c:pt idx="4">
                  <c:v>2.7E-2</c:v>
                </c:pt>
              </c:numCache>
            </c:numRef>
          </c:val>
          <c:extLst>
            <c:ext xmlns:c16="http://schemas.microsoft.com/office/drawing/2014/chart" uri="{C3380CC4-5D6E-409C-BE32-E72D297353CC}">
              <c16:uniqueId val="{00000004-9536-004D-94F5-60ADD0C09B0D}"/>
            </c:ext>
          </c:extLst>
        </c:ser>
        <c:ser>
          <c:idx val="4"/>
          <c:order val="4"/>
          <c:tx>
            <c:strRef>
              <c:f>Sheet1!$F$1</c:f>
              <c:strCache>
                <c:ptCount val="1"/>
                <c:pt idx="0">
                  <c:v>Streaming TV shows online w/ads</c:v>
                </c:pt>
              </c:strCache>
            </c:strRef>
          </c:tx>
          <c:spPr>
            <a:solidFill>
              <a:srgbClr val="F5AD99"/>
            </a:solidFill>
            <a:ln>
              <a:solidFill>
                <a:schemeClr val="tx1"/>
              </a:solidFill>
            </a:ln>
            <a:effectLst>
              <a:outerShdw blurRad="50800" dist="38100" dir="2700000" algn="tl" rotWithShape="0">
                <a:prstClr val="black">
                  <a:alpha val="40000"/>
                </a:prstClr>
              </a:outerShdw>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ED62-4B64-9F85-B5EF38D29E6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A18+</c:v>
                </c:pt>
                <c:pt idx="1">
                  <c:v>&lt;$50K</c:v>
                </c:pt>
                <c:pt idx="2">
                  <c:v>$50K-$74,999K</c:v>
                </c:pt>
                <c:pt idx="3">
                  <c:v>$75K-99,999K</c:v>
                </c:pt>
                <c:pt idx="4">
                  <c:v>$100K+</c:v>
                </c:pt>
              </c:strCache>
            </c:strRef>
          </c:cat>
          <c:val>
            <c:numRef>
              <c:f>Sheet1!$F$2:$F$6</c:f>
              <c:numCache>
                <c:formatCode>0%</c:formatCode>
                <c:ptCount val="5"/>
                <c:pt idx="0">
                  <c:v>3.7999999999999999E-2</c:v>
                </c:pt>
                <c:pt idx="1">
                  <c:v>4.5999999999999999E-2</c:v>
                </c:pt>
                <c:pt idx="2">
                  <c:v>3.9E-2</c:v>
                </c:pt>
                <c:pt idx="3">
                  <c:v>1.7999999999999999E-2</c:v>
                </c:pt>
                <c:pt idx="4">
                  <c:v>0.04</c:v>
                </c:pt>
              </c:numCache>
            </c:numRef>
          </c:val>
          <c:extLst>
            <c:ext xmlns:c16="http://schemas.microsoft.com/office/drawing/2014/chart" uri="{C3380CC4-5D6E-409C-BE32-E72D297353CC}">
              <c16:uniqueId val="{00000005-9536-004D-94F5-60ADD0C09B0D}"/>
            </c:ext>
          </c:extLst>
        </c:ser>
        <c:ser>
          <c:idx val="5"/>
          <c:order val="5"/>
          <c:tx>
            <c:strRef>
              <c:f>Sheet1!$G$1</c:f>
              <c:strCache>
                <c:ptCount val="1"/>
                <c:pt idx="0">
                  <c:v>Ad in mail</c:v>
                </c:pt>
              </c:strCache>
            </c:strRef>
          </c:tx>
          <c:spPr>
            <a:solidFill>
              <a:srgbClr val="A46F04"/>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A18+</c:v>
                </c:pt>
                <c:pt idx="1">
                  <c:v>&lt;$50K</c:v>
                </c:pt>
                <c:pt idx="2">
                  <c:v>$50K-$74,999K</c:v>
                </c:pt>
                <c:pt idx="3">
                  <c:v>$75K-99,999K</c:v>
                </c:pt>
                <c:pt idx="4">
                  <c:v>$100K+</c:v>
                </c:pt>
              </c:strCache>
            </c:strRef>
          </c:cat>
          <c:val>
            <c:numRef>
              <c:f>Sheet1!$G$2:$G$6</c:f>
              <c:numCache>
                <c:formatCode>0%</c:formatCode>
                <c:ptCount val="5"/>
                <c:pt idx="0">
                  <c:v>3.4000000000000002E-2</c:v>
                </c:pt>
                <c:pt idx="1">
                  <c:v>3.3000000000000002E-2</c:v>
                </c:pt>
                <c:pt idx="2">
                  <c:v>3.5000000000000003E-2</c:v>
                </c:pt>
                <c:pt idx="3">
                  <c:v>2.7E-2</c:v>
                </c:pt>
                <c:pt idx="4">
                  <c:v>0.04</c:v>
                </c:pt>
              </c:numCache>
            </c:numRef>
          </c:val>
          <c:extLst>
            <c:ext xmlns:c16="http://schemas.microsoft.com/office/drawing/2014/chart" uri="{C3380CC4-5D6E-409C-BE32-E72D297353CC}">
              <c16:uniqueId val="{00000006-9536-004D-94F5-60ADD0C09B0D}"/>
            </c:ext>
          </c:extLst>
        </c:ser>
        <c:ser>
          <c:idx val="6"/>
          <c:order val="6"/>
          <c:tx>
            <c:strRef>
              <c:f>Sheet1!$H$1</c:f>
              <c:strCache>
                <c:ptCount val="1"/>
                <c:pt idx="0">
                  <c:v>Outdoor</c:v>
                </c:pt>
              </c:strCache>
            </c:strRef>
          </c:tx>
          <c:spPr>
            <a:solidFill>
              <a:srgbClr val="F6AD99"/>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A18+</c:v>
                </c:pt>
                <c:pt idx="1">
                  <c:v>&lt;$50K</c:v>
                </c:pt>
                <c:pt idx="2">
                  <c:v>$50K-$74,999K</c:v>
                </c:pt>
                <c:pt idx="3">
                  <c:v>$75K-99,999K</c:v>
                </c:pt>
                <c:pt idx="4">
                  <c:v>$100K+</c:v>
                </c:pt>
              </c:strCache>
            </c:strRef>
          </c:cat>
          <c:val>
            <c:numRef>
              <c:f>Sheet1!$H$2:$H$6</c:f>
              <c:numCache>
                <c:formatCode>0%</c:formatCode>
                <c:ptCount val="5"/>
                <c:pt idx="0">
                  <c:v>3.1E-2</c:v>
                </c:pt>
                <c:pt idx="1">
                  <c:v>0.03</c:v>
                </c:pt>
                <c:pt idx="2">
                  <c:v>2.8000000000000001E-2</c:v>
                </c:pt>
                <c:pt idx="3">
                  <c:v>4.2999999999999997E-2</c:v>
                </c:pt>
                <c:pt idx="4">
                  <c:v>3.5999999999999997E-2</c:v>
                </c:pt>
              </c:numCache>
            </c:numRef>
          </c:val>
          <c:extLst>
            <c:ext xmlns:c16="http://schemas.microsoft.com/office/drawing/2014/chart" uri="{C3380CC4-5D6E-409C-BE32-E72D297353CC}">
              <c16:uniqueId val="{0000000B-9536-004D-94F5-60ADD0C09B0D}"/>
            </c:ext>
          </c:extLst>
        </c:ser>
        <c:ser>
          <c:idx val="7"/>
          <c:order val="7"/>
          <c:tx>
            <c:strRef>
              <c:f>Sheet1!$I$1</c:f>
              <c:strCache>
                <c:ptCount val="1"/>
                <c:pt idx="0">
                  <c:v>Newspaper (print only)</c:v>
                </c:pt>
              </c:strCache>
            </c:strRef>
          </c:tx>
          <c:spPr>
            <a:solidFill>
              <a:srgbClr val="FF6600"/>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A18+</c:v>
                </c:pt>
                <c:pt idx="1">
                  <c:v>&lt;$50K</c:v>
                </c:pt>
                <c:pt idx="2">
                  <c:v>$50K-$74,999K</c:v>
                </c:pt>
                <c:pt idx="3">
                  <c:v>$75K-99,999K</c:v>
                </c:pt>
                <c:pt idx="4">
                  <c:v>$100K+</c:v>
                </c:pt>
              </c:strCache>
            </c:strRef>
          </c:cat>
          <c:val>
            <c:numRef>
              <c:f>Sheet1!$I$2:$I$6</c:f>
              <c:numCache>
                <c:formatCode>0%</c:formatCode>
                <c:ptCount val="5"/>
                <c:pt idx="0">
                  <c:v>3.1E-2</c:v>
                </c:pt>
                <c:pt idx="1">
                  <c:v>2.9000000000000001E-2</c:v>
                </c:pt>
                <c:pt idx="2">
                  <c:v>3.3000000000000002E-2</c:v>
                </c:pt>
                <c:pt idx="3">
                  <c:v>2.8000000000000001E-2</c:v>
                </c:pt>
                <c:pt idx="4">
                  <c:v>3.5999999999999997E-2</c:v>
                </c:pt>
              </c:numCache>
            </c:numRef>
          </c:val>
          <c:extLst>
            <c:ext xmlns:c16="http://schemas.microsoft.com/office/drawing/2014/chart" uri="{C3380CC4-5D6E-409C-BE32-E72D297353CC}">
              <c16:uniqueId val="{0000000E-9536-004D-94F5-60ADD0C09B0D}"/>
            </c:ext>
          </c:extLst>
        </c:ser>
        <c:ser>
          <c:idx val="8"/>
          <c:order val="8"/>
          <c:tx>
            <c:strRef>
              <c:f>Sheet1!$J$1</c:f>
              <c:strCache>
                <c:ptCount val="1"/>
                <c:pt idx="0">
                  <c:v>Streaming video other than TV/movies</c:v>
                </c:pt>
              </c:strCache>
            </c:strRef>
          </c:tx>
          <c:spPr>
            <a:solidFill>
              <a:srgbClr val="67A1A1"/>
            </a:solidFill>
            <a:ln>
              <a:solidFill>
                <a:schemeClr val="tx1"/>
              </a:solid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FDB-374F-B1FE-54D04F6CD50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FDB-374F-B1FE-54D04F6CD509}"/>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FDB-374F-B1FE-54D04F6CD509}"/>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FDB-374F-B1FE-54D04F6CD50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A18+</c:v>
                </c:pt>
                <c:pt idx="1">
                  <c:v>&lt;$50K</c:v>
                </c:pt>
                <c:pt idx="2">
                  <c:v>$50K-$74,999K</c:v>
                </c:pt>
                <c:pt idx="3">
                  <c:v>$75K-99,999K</c:v>
                </c:pt>
                <c:pt idx="4">
                  <c:v>$100K+</c:v>
                </c:pt>
              </c:strCache>
            </c:strRef>
          </c:cat>
          <c:val>
            <c:numRef>
              <c:f>Sheet1!$J$2:$J$6</c:f>
              <c:numCache>
                <c:formatCode>0%</c:formatCode>
                <c:ptCount val="5"/>
                <c:pt idx="0">
                  <c:v>2.7E-2</c:v>
                </c:pt>
                <c:pt idx="1">
                  <c:v>2.5999999999999999E-2</c:v>
                </c:pt>
                <c:pt idx="2">
                  <c:v>2.5999999999999999E-2</c:v>
                </c:pt>
                <c:pt idx="3">
                  <c:v>3.2000000000000001E-2</c:v>
                </c:pt>
                <c:pt idx="4">
                  <c:v>2.3E-2</c:v>
                </c:pt>
              </c:numCache>
            </c:numRef>
          </c:val>
          <c:extLst>
            <c:ext xmlns:c16="http://schemas.microsoft.com/office/drawing/2014/chart" uri="{C3380CC4-5D6E-409C-BE32-E72D297353CC}">
              <c16:uniqueId val="{0000000F-9536-004D-94F5-60ADD0C09B0D}"/>
            </c:ext>
          </c:extLst>
        </c:ser>
        <c:ser>
          <c:idx val="9"/>
          <c:order val="9"/>
          <c:tx>
            <c:strRef>
              <c:f>Sheet1!$K$1</c:f>
              <c:strCache>
                <c:ptCount val="1"/>
                <c:pt idx="0">
                  <c:v>Email</c:v>
                </c:pt>
              </c:strCache>
            </c:strRef>
          </c:tx>
          <c:spPr>
            <a:solidFill>
              <a:srgbClr val="84F158"/>
            </a:solidFill>
            <a:ln w="9525">
              <a:solidFill>
                <a:schemeClr val="tx1"/>
              </a:solidFill>
            </a:ln>
            <a:effectLst>
              <a:outerShdw blurRad="50800" dist="38100" dir="2700000" algn="tl" rotWithShape="0">
                <a:prstClr val="black">
                  <a:alpha val="40000"/>
                </a:prstClr>
              </a:outerShdw>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EB4A-4CD1-A275-2E9353F8961F}"/>
                </c:ext>
              </c:extLst>
            </c:dLbl>
            <c:dLbl>
              <c:idx val="3"/>
              <c:delete val="1"/>
              <c:extLst>
                <c:ext xmlns:c15="http://schemas.microsoft.com/office/drawing/2012/chart" uri="{CE6537A1-D6FC-4f65-9D91-7224C49458BB}"/>
                <c:ext xmlns:c16="http://schemas.microsoft.com/office/drawing/2014/chart" uri="{C3380CC4-5D6E-409C-BE32-E72D297353CC}">
                  <c16:uniqueId val="{00000006-EB4A-4CD1-A275-2E9353F8961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A18+</c:v>
                </c:pt>
                <c:pt idx="1">
                  <c:v>&lt;$50K</c:v>
                </c:pt>
                <c:pt idx="2">
                  <c:v>$50K-$74,999K</c:v>
                </c:pt>
                <c:pt idx="3">
                  <c:v>$75K-99,999K</c:v>
                </c:pt>
                <c:pt idx="4">
                  <c:v>$100K+</c:v>
                </c:pt>
              </c:strCache>
            </c:strRef>
          </c:cat>
          <c:val>
            <c:numRef>
              <c:f>Sheet1!$K$2:$K$6</c:f>
              <c:numCache>
                <c:formatCode>0%</c:formatCode>
                <c:ptCount val="5"/>
                <c:pt idx="0">
                  <c:v>2.5000000000000001E-2</c:v>
                </c:pt>
                <c:pt idx="1">
                  <c:v>2.5999999999999999E-2</c:v>
                </c:pt>
                <c:pt idx="2">
                  <c:v>3.1E-2</c:v>
                </c:pt>
                <c:pt idx="3">
                  <c:v>2.3E-2</c:v>
                </c:pt>
                <c:pt idx="4">
                  <c:v>2.5999999999999999E-2</c:v>
                </c:pt>
              </c:numCache>
            </c:numRef>
          </c:val>
          <c:extLst>
            <c:ext xmlns:c16="http://schemas.microsoft.com/office/drawing/2014/chart" uri="{C3380CC4-5D6E-409C-BE32-E72D297353CC}">
              <c16:uniqueId val="{00000010-9536-004D-94F5-60ADD0C09B0D}"/>
            </c:ext>
          </c:extLst>
        </c:ser>
        <c:ser>
          <c:idx val="10"/>
          <c:order val="10"/>
          <c:tx>
            <c:strRef>
              <c:f>Sheet1!$L$1</c:f>
              <c:strCache>
                <c:ptCount val="1"/>
                <c:pt idx="0">
                  <c:v>Magazine (print only)</c:v>
                </c:pt>
              </c:strCache>
            </c:strRef>
          </c:tx>
          <c:spPr>
            <a:solidFill>
              <a:srgbClr val="FFFF00"/>
            </a:solidFill>
            <a:ln>
              <a:solidFill>
                <a:schemeClr val="tx1"/>
              </a:solidFill>
            </a:ln>
            <a:effectLst>
              <a:outerShdw blurRad="50800" dist="38100" dir="2700000" algn="tl" rotWithShape="0">
                <a:prstClr val="black">
                  <a:alpha val="40000"/>
                </a:prstClr>
              </a:outerShdw>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62-4B64-9F85-B5EF38D29E6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A18+</c:v>
                </c:pt>
                <c:pt idx="1">
                  <c:v>&lt;$50K</c:v>
                </c:pt>
                <c:pt idx="2">
                  <c:v>$50K-$74,999K</c:v>
                </c:pt>
                <c:pt idx="3">
                  <c:v>$75K-99,999K</c:v>
                </c:pt>
                <c:pt idx="4">
                  <c:v>$100K+</c:v>
                </c:pt>
              </c:strCache>
            </c:strRef>
          </c:cat>
          <c:val>
            <c:numRef>
              <c:f>Sheet1!$L$2:$L$6</c:f>
              <c:numCache>
                <c:formatCode>0%</c:formatCode>
                <c:ptCount val="5"/>
                <c:pt idx="0">
                  <c:v>2.1000000000000001E-2</c:v>
                </c:pt>
                <c:pt idx="1">
                  <c:v>1.7999999999999999E-2</c:v>
                </c:pt>
                <c:pt idx="2">
                  <c:v>1.9E-2</c:v>
                </c:pt>
                <c:pt idx="3">
                  <c:v>1.7999999999999999E-2</c:v>
                </c:pt>
                <c:pt idx="4">
                  <c:v>3.4000000000000002E-2</c:v>
                </c:pt>
              </c:numCache>
            </c:numRef>
          </c:val>
          <c:extLst>
            <c:ext xmlns:c16="http://schemas.microsoft.com/office/drawing/2014/chart" uri="{C3380CC4-5D6E-409C-BE32-E72D297353CC}">
              <c16:uniqueId val="{00000012-9536-004D-94F5-60ADD0C09B0D}"/>
            </c:ext>
          </c:extLst>
        </c:ser>
        <c:ser>
          <c:idx val="11"/>
          <c:order val="11"/>
          <c:tx>
            <c:strRef>
              <c:f>Sheet1!$M$1</c:f>
              <c:strCache>
                <c:ptCount val="1"/>
                <c:pt idx="0">
                  <c:v>Ad on a website</c:v>
                </c:pt>
              </c:strCache>
            </c:strRef>
          </c:tx>
          <c:spPr>
            <a:solidFill>
              <a:srgbClr val="663300"/>
            </a:solidFill>
            <a:ln>
              <a:solidFill>
                <a:schemeClr val="tx1"/>
              </a:solidFill>
            </a:ln>
            <a:effectLst>
              <a:outerShdw blurRad="50800" dist="38100" dir="2700000" algn="tl" rotWithShape="0">
                <a:prstClr val="black">
                  <a:alpha val="40000"/>
                </a:prstClr>
              </a:outerShdw>
            </a:effectLst>
          </c:spPr>
          <c:invertIfNegative val="0"/>
          <c:cat>
            <c:strRef>
              <c:f>Sheet1!$A$2:$A$6</c:f>
              <c:strCache>
                <c:ptCount val="5"/>
                <c:pt idx="0">
                  <c:v>Total A18+</c:v>
                </c:pt>
                <c:pt idx="1">
                  <c:v>&lt;$50K</c:v>
                </c:pt>
                <c:pt idx="2">
                  <c:v>$50K-$74,999K</c:v>
                </c:pt>
                <c:pt idx="3">
                  <c:v>$75K-99,999K</c:v>
                </c:pt>
                <c:pt idx="4">
                  <c:v>$100K+</c:v>
                </c:pt>
              </c:strCache>
            </c:strRef>
          </c:cat>
          <c:val>
            <c:numRef>
              <c:f>Sheet1!$M$2:$M$6</c:f>
              <c:numCache>
                <c:formatCode>0%</c:formatCode>
                <c:ptCount val="5"/>
                <c:pt idx="0">
                  <c:v>0.02</c:v>
                </c:pt>
                <c:pt idx="1">
                  <c:v>0.02</c:v>
                </c:pt>
                <c:pt idx="2">
                  <c:v>2.1000000000000001E-2</c:v>
                </c:pt>
                <c:pt idx="3">
                  <c:v>1.9E-2</c:v>
                </c:pt>
                <c:pt idx="4">
                  <c:v>1.7000000000000001E-2</c:v>
                </c:pt>
              </c:numCache>
            </c:numRef>
          </c:val>
          <c:extLst>
            <c:ext xmlns:c16="http://schemas.microsoft.com/office/drawing/2014/chart" uri="{C3380CC4-5D6E-409C-BE32-E72D297353CC}">
              <c16:uniqueId val="{00000013-9536-004D-94F5-60ADD0C09B0D}"/>
            </c:ext>
          </c:extLst>
        </c:ser>
        <c:ser>
          <c:idx val="12"/>
          <c:order val="12"/>
          <c:tx>
            <c:strRef>
              <c:f>Sheet1!$N$1</c:f>
              <c:strCache>
                <c:ptCount val="1"/>
                <c:pt idx="0">
                  <c:v>Movie theater</c:v>
                </c:pt>
              </c:strCache>
            </c:strRef>
          </c:tx>
          <c:spPr>
            <a:solidFill>
              <a:schemeClr val="accent1">
                <a:lumMod val="80000"/>
                <a:lumOff val="20000"/>
              </a:schemeClr>
            </a:solidFill>
            <a:ln>
              <a:solidFill>
                <a:schemeClr val="tx1"/>
              </a:solidFill>
            </a:ln>
            <a:effectLst>
              <a:outerShdw blurRad="50800" dist="38100" dir="2700000" algn="tl" rotWithShape="0">
                <a:prstClr val="black">
                  <a:alpha val="40000"/>
                </a:prstClr>
              </a:outerShdw>
            </a:effectLst>
          </c:spPr>
          <c:invertIfNegative val="0"/>
          <c:cat>
            <c:strRef>
              <c:f>Sheet1!$A$2:$A$6</c:f>
              <c:strCache>
                <c:ptCount val="5"/>
                <c:pt idx="0">
                  <c:v>Total A18+</c:v>
                </c:pt>
                <c:pt idx="1">
                  <c:v>&lt;$50K</c:v>
                </c:pt>
                <c:pt idx="2">
                  <c:v>$50K-$74,999K</c:v>
                </c:pt>
                <c:pt idx="3">
                  <c:v>$75K-99,999K</c:v>
                </c:pt>
                <c:pt idx="4">
                  <c:v>$100K+</c:v>
                </c:pt>
              </c:strCache>
            </c:strRef>
          </c:cat>
          <c:val>
            <c:numRef>
              <c:f>Sheet1!$N$2:$N$6</c:f>
              <c:numCache>
                <c:formatCode>0%</c:formatCode>
                <c:ptCount val="5"/>
                <c:pt idx="0" formatCode="0.00%">
                  <c:v>0.02</c:v>
                </c:pt>
                <c:pt idx="1">
                  <c:v>1.9E-2</c:v>
                </c:pt>
                <c:pt idx="2">
                  <c:v>2.1000000000000001E-2</c:v>
                </c:pt>
                <c:pt idx="3">
                  <c:v>2.1000000000000001E-2</c:v>
                </c:pt>
                <c:pt idx="4">
                  <c:v>2.1000000000000001E-2</c:v>
                </c:pt>
              </c:numCache>
            </c:numRef>
          </c:val>
          <c:extLst>
            <c:ext xmlns:c16="http://schemas.microsoft.com/office/drawing/2014/chart" uri="{C3380CC4-5D6E-409C-BE32-E72D297353CC}">
              <c16:uniqueId val="{00000004-BFDB-374F-B1FE-54D04F6CD509}"/>
            </c:ext>
          </c:extLst>
        </c:ser>
        <c:ser>
          <c:idx val="13"/>
          <c:order val="13"/>
          <c:tx>
            <c:strRef>
              <c:f>Sheet1!$O$1</c:f>
              <c:strCache>
                <c:ptCount val="1"/>
                <c:pt idx="0">
                  <c:v>Internet video ad</c:v>
                </c:pt>
              </c:strCache>
            </c:strRef>
          </c:tx>
          <c:spPr>
            <a:solidFill>
              <a:srgbClr val="6E6EA2"/>
            </a:solidFill>
            <a:ln>
              <a:solidFill>
                <a:schemeClr val="tx1"/>
              </a:solidFill>
            </a:ln>
            <a:effectLst>
              <a:outerShdw blurRad="50800" dist="38100" dir="2700000" algn="tl" rotWithShape="0">
                <a:prstClr val="black">
                  <a:alpha val="40000"/>
                </a:prstClr>
              </a:outerShdw>
            </a:effectLst>
          </c:spPr>
          <c:invertIfNegative val="0"/>
          <c:cat>
            <c:strRef>
              <c:f>Sheet1!$A$2:$A$6</c:f>
              <c:strCache>
                <c:ptCount val="5"/>
                <c:pt idx="0">
                  <c:v>Total A18+</c:v>
                </c:pt>
                <c:pt idx="1">
                  <c:v>&lt;$50K</c:v>
                </c:pt>
                <c:pt idx="2">
                  <c:v>$50K-$74,999K</c:v>
                </c:pt>
                <c:pt idx="3">
                  <c:v>$75K-99,999K</c:v>
                </c:pt>
                <c:pt idx="4">
                  <c:v>$100K+</c:v>
                </c:pt>
              </c:strCache>
            </c:strRef>
          </c:cat>
          <c:val>
            <c:numRef>
              <c:f>Sheet1!$O$2:$O$6</c:f>
              <c:numCache>
                <c:formatCode>0%</c:formatCode>
                <c:ptCount val="5"/>
                <c:pt idx="0" formatCode="0.00%">
                  <c:v>1.9E-2</c:v>
                </c:pt>
                <c:pt idx="1">
                  <c:v>1.7999999999999999E-2</c:v>
                </c:pt>
                <c:pt idx="2">
                  <c:v>1.6E-2</c:v>
                </c:pt>
                <c:pt idx="3">
                  <c:v>1.7000000000000001E-2</c:v>
                </c:pt>
                <c:pt idx="4">
                  <c:v>1.7000000000000001E-2</c:v>
                </c:pt>
              </c:numCache>
            </c:numRef>
          </c:val>
          <c:extLst>
            <c:ext xmlns:c16="http://schemas.microsoft.com/office/drawing/2014/chart" uri="{C3380CC4-5D6E-409C-BE32-E72D297353CC}">
              <c16:uniqueId val="{00000000-EB4A-4CD1-A275-2E9353F8961F}"/>
            </c:ext>
          </c:extLst>
        </c:ser>
        <c:ser>
          <c:idx val="14"/>
          <c:order val="14"/>
          <c:tx>
            <c:strRef>
              <c:f>Sheet1!$P$1</c:f>
              <c:strCache>
                <c:ptCount val="1"/>
                <c:pt idx="0">
                  <c:v>Yellow pages </c:v>
                </c:pt>
              </c:strCache>
            </c:strRef>
          </c:tx>
          <c:spPr>
            <a:solidFill>
              <a:srgbClr val="CCFF99"/>
            </a:solidFill>
            <a:ln>
              <a:solidFill>
                <a:schemeClr val="tx1"/>
              </a:solidFill>
            </a:ln>
            <a:effectLst>
              <a:outerShdw blurRad="50800" dist="38100" dir="2700000" algn="tl" rotWithShape="0">
                <a:prstClr val="black">
                  <a:alpha val="40000"/>
                </a:prstClr>
              </a:outerShdw>
            </a:effectLst>
          </c:spPr>
          <c:invertIfNegative val="0"/>
          <c:cat>
            <c:strRef>
              <c:f>Sheet1!$A$2:$A$6</c:f>
              <c:strCache>
                <c:ptCount val="5"/>
                <c:pt idx="0">
                  <c:v>Total A18+</c:v>
                </c:pt>
                <c:pt idx="1">
                  <c:v>&lt;$50K</c:v>
                </c:pt>
                <c:pt idx="2">
                  <c:v>$50K-$74,999K</c:v>
                </c:pt>
                <c:pt idx="3">
                  <c:v>$75K-99,999K</c:v>
                </c:pt>
                <c:pt idx="4">
                  <c:v>$100K+</c:v>
                </c:pt>
              </c:strCache>
            </c:strRef>
          </c:cat>
          <c:val>
            <c:numRef>
              <c:f>Sheet1!$P$2:$P$6</c:f>
              <c:numCache>
                <c:formatCode>0%</c:formatCode>
                <c:ptCount val="5"/>
                <c:pt idx="0" formatCode="0.00%">
                  <c:v>1.7000000000000001E-2</c:v>
                </c:pt>
                <c:pt idx="1">
                  <c:v>1.6E-2</c:v>
                </c:pt>
                <c:pt idx="2">
                  <c:v>1.7999999999999999E-2</c:v>
                </c:pt>
                <c:pt idx="3">
                  <c:v>2.3E-2</c:v>
                </c:pt>
                <c:pt idx="4">
                  <c:v>1.7000000000000001E-2</c:v>
                </c:pt>
              </c:numCache>
            </c:numRef>
          </c:val>
          <c:extLst>
            <c:ext xmlns:c16="http://schemas.microsoft.com/office/drawing/2014/chart" uri="{C3380CC4-5D6E-409C-BE32-E72D297353CC}">
              <c16:uniqueId val="{00000001-EB4A-4CD1-A275-2E9353F8961F}"/>
            </c:ext>
          </c:extLst>
        </c:ser>
        <c:ser>
          <c:idx val="15"/>
          <c:order val="15"/>
          <c:tx>
            <c:strRef>
              <c:f>Sheet1!$Q$1</c:f>
              <c:strCache>
                <c:ptCount val="1"/>
                <c:pt idx="0">
                  <c:v>Internet display/banner ad</c:v>
                </c:pt>
              </c:strCache>
            </c:strRef>
          </c:tx>
          <c:spPr>
            <a:solidFill>
              <a:schemeClr val="accent4">
                <a:lumMod val="80000"/>
                <a:lumOff val="20000"/>
              </a:schemeClr>
            </a:solidFill>
            <a:ln>
              <a:solidFill>
                <a:schemeClr val="tx1"/>
              </a:solidFill>
            </a:ln>
            <a:effectLst>
              <a:outerShdw blurRad="50800" dist="38100" dir="2700000" algn="tl" rotWithShape="0">
                <a:prstClr val="black">
                  <a:alpha val="40000"/>
                </a:prstClr>
              </a:outerShdw>
            </a:effectLst>
          </c:spPr>
          <c:invertIfNegative val="0"/>
          <c:cat>
            <c:strRef>
              <c:f>Sheet1!$A$2:$A$6</c:f>
              <c:strCache>
                <c:ptCount val="5"/>
                <c:pt idx="0">
                  <c:v>Total A18+</c:v>
                </c:pt>
                <c:pt idx="1">
                  <c:v>&lt;$50K</c:v>
                </c:pt>
                <c:pt idx="2">
                  <c:v>$50K-$74,999K</c:v>
                </c:pt>
                <c:pt idx="3">
                  <c:v>$75K-99,999K</c:v>
                </c:pt>
                <c:pt idx="4">
                  <c:v>$100K+</c:v>
                </c:pt>
              </c:strCache>
            </c:strRef>
          </c:cat>
          <c:val>
            <c:numRef>
              <c:f>Sheet1!$Q$2:$Q$6</c:f>
              <c:numCache>
                <c:formatCode>0%</c:formatCode>
                <c:ptCount val="5"/>
                <c:pt idx="0" formatCode="0.00%">
                  <c:v>1.6E-2</c:v>
                </c:pt>
                <c:pt idx="1">
                  <c:v>1.9E-2</c:v>
                </c:pt>
                <c:pt idx="2">
                  <c:v>2.1999999999999999E-2</c:v>
                </c:pt>
                <c:pt idx="3">
                  <c:v>1.7999999999999999E-2</c:v>
                </c:pt>
                <c:pt idx="4">
                  <c:v>0.01</c:v>
                </c:pt>
              </c:numCache>
            </c:numRef>
          </c:val>
          <c:extLst>
            <c:ext xmlns:c16="http://schemas.microsoft.com/office/drawing/2014/chart" uri="{C3380CC4-5D6E-409C-BE32-E72D297353CC}">
              <c16:uniqueId val="{00000002-EB4A-4CD1-A275-2E9353F8961F}"/>
            </c:ext>
          </c:extLst>
        </c:ser>
        <c:dLbls>
          <c:showLegendKey val="0"/>
          <c:showVal val="0"/>
          <c:showCatName val="0"/>
          <c:showSerName val="0"/>
          <c:showPercent val="0"/>
          <c:showBubbleSize val="0"/>
        </c:dLbls>
        <c:gapWidth val="85"/>
        <c:overlap val="100"/>
        <c:axId val="403545856"/>
        <c:axId val="403546248"/>
      </c:barChart>
      <c:catAx>
        <c:axId val="40354585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03546248"/>
        <c:crosses val="autoZero"/>
        <c:auto val="1"/>
        <c:lblAlgn val="ctr"/>
        <c:lblOffset val="0"/>
        <c:noMultiLvlLbl val="0"/>
      </c:catAx>
      <c:valAx>
        <c:axId val="403546248"/>
        <c:scaling>
          <c:orientation val="minMax"/>
        </c:scaling>
        <c:delete val="1"/>
        <c:axPos val="l"/>
        <c:numFmt formatCode="0%" sourceLinked="1"/>
        <c:majorTickMark val="none"/>
        <c:minorTickMark val="none"/>
        <c:tickLblPos val="nextTo"/>
        <c:crossAx val="403545856"/>
        <c:crosses val="autoZero"/>
        <c:crossBetween val="between"/>
      </c:valAx>
      <c:spPr>
        <a:noFill/>
        <a:ln>
          <a:noFill/>
        </a:ln>
        <a:effectLst/>
      </c:spPr>
    </c:plotArea>
    <c:legend>
      <c:legendPos val="b"/>
      <c:layout>
        <c:manualLayout>
          <c:xMode val="edge"/>
          <c:yMode val="edge"/>
          <c:x val="4.954309873940432E-4"/>
          <c:y val="0.82070198375111725"/>
          <c:w val="0.99950456901260598"/>
          <c:h val="0.16175423761570853"/>
        </c:manualLayout>
      </c:layout>
      <c:overlay val="0"/>
      <c:spPr>
        <a:noFill/>
        <a:ln>
          <a:solidFill>
            <a:schemeClr val="tx1"/>
          </a:solid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dirty="0"/>
              <a:t>HH income</a:t>
            </a:r>
            <a:br>
              <a:rPr lang="en-US" dirty="0"/>
            </a:br>
            <a:r>
              <a:rPr lang="en-US" sz="1600" dirty="0"/>
              <a:t>Any Action</a:t>
            </a:r>
            <a:endParaRPr lang="en-US" dirty="0"/>
          </a:p>
        </c:rich>
      </c:tx>
      <c:layout>
        <c:manualLayout>
          <c:xMode val="edge"/>
          <c:yMode val="edge"/>
          <c:x val="0.43894555528032775"/>
          <c:y val="0.16081940033738873"/>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6780870547519727E-2"/>
          <c:y val="0.20148358385926912"/>
          <c:w val="0.9664382589049606"/>
          <c:h val="0.68309817626387848"/>
        </c:manualLayout>
      </c:layout>
      <c:barChart>
        <c:barDir val="col"/>
        <c:grouping val="clustered"/>
        <c:varyColors val="0"/>
        <c:ser>
          <c:idx val="0"/>
          <c:order val="0"/>
          <c:tx>
            <c:strRef>
              <c:f>Sheet1!$A$2</c:f>
              <c:strCache>
                <c:ptCount val="1"/>
                <c:pt idx="0">
                  <c:v>Any Action</c:v>
                </c:pt>
              </c:strCache>
            </c:strRef>
          </c:tx>
          <c:spPr>
            <a:solidFill>
              <a:schemeClr val="accent1"/>
            </a:solidFill>
            <a:ln w="12700">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A18+</c:v>
                </c:pt>
                <c:pt idx="1">
                  <c:v>&lt;$49,999K</c:v>
                </c:pt>
                <c:pt idx="2">
                  <c:v>$50K-$74,999K</c:v>
                </c:pt>
                <c:pt idx="3">
                  <c:v>$75K-$99,999K</c:v>
                </c:pt>
                <c:pt idx="4">
                  <c:v>$100K+</c:v>
                </c:pt>
              </c:strCache>
            </c:strRef>
          </c:cat>
          <c:val>
            <c:numRef>
              <c:f>Sheet1!$B$2:$F$2</c:f>
              <c:numCache>
                <c:formatCode>0.00%</c:formatCode>
                <c:ptCount val="5"/>
                <c:pt idx="0">
                  <c:v>0.72</c:v>
                </c:pt>
                <c:pt idx="1">
                  <c:v>0.71499999999999997</c:v>
                </c:pt>
                <c:pt idx="2">
                  <c:v>0.66500000000000004</c:v>
                </c:pt>
                <c:pt idx="3">
                  <c:v>0.71599999999999997</c:v>
                </c:pt>
                <c:pt idx="4">
                  <c:v>0.79500000000000004</c:v>
                </c:pt>
              </c:numCache>
            </c:numRef>
          </c:val>
          <c:extLst>
            <c:ext xmlns:c16="http://schemas.microsoft.com/office/drawing/2014/chart" uri="{C3380CC4-5D6E-409C-BE32-E72D297353CC}">
              <c16:uniqueId val="{00000000-D709-2F40-9527-0A4E6AEA1DDB}"/>
            </c:ext>
          </c:extLst>
        </c:ser>
        <c:ser>
          <c:idx val="1"/>
          <c:order val="1"/>
          <c:tx>
            <c:strRef>
              <c:f>Sheet1!$A$3</c:f>
              <c:strCache>
                <c:ptCount val="1"/>
                <c:pt idx="0">
                  <c:v>Went to the website or app advertised to learn more 
about what was advertised</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A18+</c:v>
                </c:pt>
                <c:pt idx="1">
                  <c:v>&lt;$49,999K</c:v>
                </c:pt>
                <c:pt idx="2">
                  <c:v>$50K-$74,999K</c:v>
                </c:pt>
                <c:pt idx="3">
                  <c:v>$75K-$99,999K</c:v>
                </c:pt>
                <c:pt idx="4">
                  <c:v>$100K+</c:v>
                </c:pt>
              </c:strCache>
            </c:strRef>
          </c:cat>
          <c:val>
            <c:numRef>
              <c:f>Sheet1!$B$3:$F$3</c:f>
            </c:numRef>
          </c:val>
          <c:extLst>
            <c:ext xmlns:c16="http://schemas.microsoft.com/office/drawing/2014/chart" uri="{C3380CC4-5D6E-409C-BE32-E72D297353CC}">
              <c16:uniqueId val="{00000001-D709-2F40-9527-0A4E6AEA1DDB}"/>
            </c:ext>
          </c:extLst>
        </c:ser>
        <c:ser>
          <c:idx val="2"/>
          <c:order val="2"/>
          <c:tx>
            <c:strRef>
              <c:f>Sheet1!$A$4</c:f>
              <c:strCache>
                <c:ptCount val="1"/>
                <c:pt idx="0">
                  <c:v>Went online to learn more about what was advertised</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A18+</c:v>
                </c:pt>
                <c:pt idx="1">
                  <c:v>&lt;$49,999K</c:v>
                </c:pt>
                <c:pt idx="2">
                  <c:v>$50K-$74,999K</c:v>
                </c:pt>
                <c:pt idx="3">
                  <c:v>$75K-$99,999K</c:v>
                </c:pt>
                <c:pt idx="4">
                  <c:v>$100K+</c:v>
                </c:pt>
              </c:strCache>
            </c:strRef>
          </c:cat>
          <c:val>
            <c:numRef>
              <c:f>Sheet1!$B$4:$F$4</c:f>
            </c:numRef>
          </c:val>
          <c:extLst>
            <c:ext xmlns:c16="http://schemas.microsoft.com/office/drawing/2014/chart" uri="{C3380CC4-5D6E-409C-BE32-E72D297353CC}">
              <c16:uniqueId val="{00000002-D709-2F40-9527-0A4E6AEA1DDB}"/>
            </c:ext>
          </c:extLst>
        </c:ser>
        <c:ser>
          <c:idx val="3"/>
          <c:order val="3"/>
          <c:tx>
            <c:strRef>
              <c:f>Sheet1!$A$5</c:f>
              <c:strCache>
                <c:ptCount val="1"/>
                <c:pt idx="0">
                  <c:v>Remembered you had seen 
the brand advertised before (i.e., the newspaper, radio 
or the internet)</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A18+</c:v>
                </c:pt>
                <c:pt idx="1">
                  <c:v>&lt;$49,999K</c:v>
                </c:pt>
                <c:pt idx="2">
                  <c:v>$50K-$74,999K</c:v>
                </c:pt>
                <c:pt idx="3">
                  <c:v>$75K-$99,999K</c:v>
                </c:pt>
                <c:pt idx="4">
                  <c:v>$100K+</c:v>
                </c:pt>
              </c:strCache>
            </c:strRef>
          </c:cat>
          <c:val>
            <c:numRef>
              <c:f>Sheet1!$B$5:$F$5</c:f>
            </c:numRef>
          </c:val>
          <c:extLst>
            <c:ext xmlns:c16="http://schemas.microsoft.com/office/drawing/2014/chart" uri="{C3380CC4-5D6E-409C-BE32-E72D297353CC}">
              <c16:uniqueId val="{00000003-D709-2F40-9527-0A4E6AEA1DDB}"/>
            </c:ext>
          </c:extLst>
        </c:ser>
        <c:dLbls>
          <c:dLblPos val="outEnd"/>
          <c:showLegendKey val="0"/>
          <c:showVal val="1"/>
          <c:showCatName val="0"/>
          <c:showSerName val="0"/>
          <c:showPercent val="0"/>
          <c:showBubbleSize val="0"/>
        </c:dLbls>
        <c:gapWidth val="219"/>
        <c:overlap val="-27"/>
        <c:axId val="404422016"/>
        <c:axId val="217077744"/>
      </c:barChart>
      <c:catAx>
        <c:axId val="404422016"/>
        <c:scaling>
          <c:orientation val="minMax"/>
        </c:scaling>
        <c:delete val="0"/>
        <c:axPos val="b"/>
        <c:title>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17077744"/>
        <c:crosses val="autoZero"/>
        <c:auto val="1"/>
        <c:lblAlgn val="ctr"/>
        <c:lblOffset val="0"/>
        <c:noMultiLvlLbl val="0"/>
      </c:catAx>
      <c:valAx>
        <c:axId val="217077744"/>
        <c:scaling>
          <c:orientation val="minMax"/>
          <c:max val="0.9"/>
        </c:scaling>
        <c:delete val="1"/>
        <c:axPos val="l"/>
        <c:numFmt formatCode="0.00%" sourceLinked="1"/>
        <c:majorTickMark val="out"/>
        <c:minorTickMark val="none"/>
        <c:tickLblPos val="nextTo"/>
        <c:crossAx val="4044220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r>
              <a:rPr lang="en-US" sz="2800" dirty="0"/>
              <a:t>“Yes” Among Those Who Do Online Searches</a:t>
            </a:r>
            <a:br>
              <a:rPr lang="en-US" sz="2800" dirty="0"/>
            </a:br>
            <a:r>
              <a:rPr lang="en-US" sz="1800" b="1" dirty="0"/>
              <a:t>HH Income</a:t>
            </a:r>
            <a:endParaRPr lang="en-US" sz="2800" b="1" dirty="0"/>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7899595250687707E-2"/>
          <c:y val="0.13309083528397264"/>
          <c:w val="0.9664382589049606"/>
          <c:h val="0.76499950717278897"/>
        </c:manualLayout>
      </c:layout>
      <c:barChart>
        <c:barDir val="col"/>
        <c:grouping val="clustered"/>
        <c:varyColors val="0"/>
        <c:ser>
          <c:idx val="0"/>
          <c:order val="0"/>
          <c:tx>
            <c:strRef>
              <c:f>Sheet1!$B$1</c:f>
              <c:strCache>
                <c:ptCount val="1"/>
                <c:pt idx="0">
                  <c:v>"Yes"</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A18+</c:v>
                </c:pt>
                <c:pt idx="1">
                  <c:v>&lt;$49,999K</c:v>
                </c:pt>
                <c:pt idx="2">
                  <c:v>$50K-$74,999K</c:v>
                </c:pt>
                <c:pt idx="3">
                  <c:v>$75K-$99,999K</c:v>
                </c:pt>
                <c:pt idx="4">
                  <c:v>$100K+</c:v>
                </c:pt>
              </c:strCache>
            </c:strRef>
          </c:cat>
          <c:val>
            <c:numRef>
              <c:f>Sheet1!$B$2:$B$6</c:f>
              <c:numCache>
                <c:formatCode>0.00%</c:formatCode>
                <c:ptCount val="5"/>
                <c:pt idx="0">
                  <c:v>0.86</c:v>
                </c:pt>
                <c:pt idx="1">
                  <c:v>0.88</c:v>
                </c:pt>
                <c:pt idx="2">
                  <c:v>0.83</c:v>
                </c:pt>
                <c:pt idx="3">
                  <c:v>0.85</c:v>
                </c:pt>
                <c:pt idx="4">
                  <c:v>0.92</c:v>
                </c:pt>
              </c:numCache>
            </c:numRef>
          </c:val>
          <c:extLst>
            <c:ext xmlns:c16="http://schemas.microsoft.com/office/drawing/2014/chart" uri="{C3380CC4-5D6E-409C-BE32-E72D297353CC}">
              <c16:uniqueId val="{00000000-DA99-A140-ACD7-A95431DEE6EC}"/>
            </c:ext>
          </c:extLst>
        </c:ser>
        <c:dLbls>
          <c:showLegendKey val="0"/>
          <c:showVal val="0"/>
          <c:showCatName val="0"/>
          <c:showSerName val="0"/>
          <c:showPercent val="0"/>
          <c:showBubbleSize val="0"/>
        </c:dLbls>
        <c:gapWidth val="219"/>
        <c:overlap val="-27"/>
        <c:axId val="217078528"/>
        <c:axId val="217078920"/>
      </c:barChart>
      <c:catAx>
        <c:axId val="2170785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17078920"/>
        <c:crosses val="autoZero"/>
        <c:auto val="1"/>
        <c:lblAlgn val="ctr"/>
        <c:lblOffset val="0"/>
        <c:noMultiLvlLbl val="0"/>
      </c:catAx>
      <c:valAx>
        <c:axId val="217078920"/>
        <c:scaling>
          <c:orientation val="minMax"/>
          <c:max val="0.95000000000000007"/>
          <c:min val="0.60000000000000009"/>
        </c:scaling>
        <c:delete val="1"/>
        <c:axPos val="l"/>
        <c:numFmt formatCode="0.00%" sourceLinked="1"/>
        <c:majorTickMark val="out"/>
        <c:minorTickMark val="none"/>
        <c:tickLblPos val="nextTo"/>
        <c:crossAx val="217078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solidFill>
              </a:rPr>
              <a:t>A18+</a:t>
            </a:r>
          </a:p>
        </c:rich>
      </c:tx>
      <c:layout>
        <c:manualLayout>
          <c:xMode val="edge"/>
          <c:yMode val="edge"/>
          <c:x val="0.42569696969696968"/>
          <c:y val="2.293202293202293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solidFill>
              <a:srgbClr val="00B050"/>
            </a:solidFill>
            <a:effectLst>
              <a:outerShdw blurRad="88900" dist="76200" dir="2700000" algn="tl" rotWithShape="0">
                <a:prstClr val="black">
                  <a:alpha val="40000"/>
                </a:prstClr>
              </a:outerShdw>
            </a:effectLst>
          </c:spPr>
          <c:dPt>
            <c:idx val="0"/>
            <c:bubble3D val="0"/>
            <c:spPr>
              <a:solidFill>
                <a:srgbClr val="00B05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1-2164-A244-BA0F-3A706F1AFA28}"/>
              </c:ext>
            </c:extLst>
          </c:dPt>
          <c:dPt>
            <c:idx val="1"/>
            <c:bubble3D val="0"/>
            <c:spPr>
              <a:solidFill>
                <a:srgbClr val="C0000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3-2164-A244-BA0F-3A706F1AFA28}"/>
              </c:ext>
            </c:extLst>
          </c:dPt>
          <c:dPt>
            <c:idx val="2"/>
            <c:bubble3D val="0"/>
            <c:spPr>
              <a:solidFill>
                <a:srgbClr val="00B05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5-2164-A244-BA0F-3A706F1AFA28}"/>
              </c:ext>
            </c:extLst>
          </c:dPt>
          <c:dPt>
            <c:idx val="3"/>
            <c:bubble3D val="0"/>
            <c:spPr>
              <a:solidFill>
                <a:srgbClr val="00B05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7-2164-A244-BA0F-3A706F1AFA28}"/>
              </c:ext>
            </c:extLst>
          </c:dPt>
          <c:dLbls>
            <c:dLbl>
              <c:idx val="0"/>
              <c:layout>
                <c:manualLayout>
                  <c:x val="-9.8017169728783896E-2"/>
                  <c:y val="9.8785595991844985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sz="3200" b="1" dirty="0">
                        <a:solidFill>
                          <a:schemeClr val="bg1"/>
                        </a:solidFill>
                        <a:effectLst>
                          <a:outerShdw blurRad="38100" dist="38100" dir="2700000" algn="tl">
                            <a:srgbClr val="000000">
                              <a:alpha val="43137"/>
                            </a:srgbClr>
                          </a:outerShdw>
                        </a:effectLst>
                      </a:rPr>
                      <a:t>Yes</a:t>
                    </a:r>
                    <a:br>
                      <a:rPr lang="en-US" sz="3200" b="1" dirty="0">
                        <a:solidFill>
                          <a:schemeClr val="bg1"/>
                        </a:solidFill>
                        <a:effectLst>
                          <a:outerShdw blurRad="38100" dist="38100" dir="2700000" algn="tl">
                            <a:srgbClr val="000000">
                              <a:alpha val="43137"/>
                            </a:srgbClr>
                          </a:outerShdw>
                        </a:effectLst>
                      </a:rPr>
                    </a:br>
                    <a:fld id="{761000CD-8176-4741-9862-9B3226C1C6D1}" type="VALUE">
                      <a:rPr lang="en-US" sz="3200" b="1" smtClean="0">
                        <a:solidFill>
                          <a:schemeClr val="bg1"/>
                        </a:solidFill>
                        <a:effectLst>
                          <a:outerShdw blurRad="38100" dist="38100" dir="2700000" algn="tl">
                            <a:srgbClr val="000000">
                              <a:alpha val="43137"/>
                            </a:srgbClr>
                          </a:outerShdw>
                        </a:effectLst>
                      </a:rPr>
                      <a:pPr>
                        <a:defRPr/>
                      </a:pPr>
                      <a:t>[VALUE]</a:t>
                    </a:fld>
                    <a:endParaRPr lang="en-US" sz="3200" b="1" dirty="0">
                      <a:solidFill>
                        <a:schemeClr val="bg1"/>
                      </a:solidFill>
                      <a:effectLst>
                        <a:outerShdw blurRad="38100" dist="38100" dir="2700000" algn="tl">
                          <a:srgbClr val="000000">
                            <a:alpha val="43137"/>
                          </a:srgbClr>
                        </a:outerShdw>
                      </a:effectLst>
                    </a:endParaRPr>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44240196078431371"/>
                      <c:h val="0.36706660413238812"/>
                    </c:manualLayout>
                  </c15:layout>
                  <c15:dlblFieldTable/>
                  <c15:showDataLabelsRange val="0"/>
                </c:ext>
                <c:ext xmlns:c16="http://schemas.microsoft.com/office/drawing/2014/chart" uri="{C3380CC4-5D6E-409C-BE32-E72D297353CC}">
                  <c16:uniqueId val="{00000001-2164-A244-BA0F-3A706F1AFA28}"/>
                </c:ext>
              </c:extLst>
            </c:dLbl>
            <c:dLbl>
              <c:idx val="1"/>
              <c:layout>
                <c:manualLayout>
                  <c:x val="7.8637268937639476E-2"/>
                  <c:y val="-9.1117324201977785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br>
                      <a:rPr lang="en-US" sz="2400" b="1" dirty="0">
                        <a:solidFill>
                          <a:schemeClr val="bg1"/>
                        </a:solidFill>
                        <a:effectLst>
                          <a:outerShdw blurRad="38100" dist="38100" dir="2700000" algn="tl">
                            <a:srgbClr val="000000">
                              <a:alpha val="43137"/>
                            </a:srgbClr>
                          </a:outerShdw>
                        </a:effectLst>
                      </a:rPr>
                    </a:br>
                    <a:r>
                      <a:rPr lang="en-US" sz="2400" b="1" dirty="0">
                        <a:solidFill>
                          <a:schemeClr val="bg1"/>
                        </a:solidFill>
                        <a:effectLst>
                          <a:outerShdw blurRad="38100" dist="38100" dir="2700000" algn="tl">
                            <a:srgbClr val="000000">
                              <a:alpha val="43137"/>
                            </a:srgbClr>
                          </a:outerShdw>
                        </a:effectLst>
                      </a:rPr>
                      <a:t>No</a:t>
                    </a:r>
                    <a:br>
                      <a:rPr lang="en-US" sz="2400" b="1" dirty="0">
                        <a:solidFill>
                          <a:schemeClr val="bg1"/>
                        </a:solidFill>
                        <a:effectLst>
                          <a:outerShdw blurRad="38100" dist="38100" dir="2700000" algn="tl">
                            <a:srgbClr val="000000">
                              <a:alpha val="43137"/>
                            </a:srgbClr>
                          </a:outerShdw>
                        </a:effectLst>
                      </a:rPr>
                    </a:br>
                    <a:fld id="{7D28A51E-EC21-44D1-B592-04DE4E612C68}" type="VALUE">
                      <a:rPr lang="en-US" sz="2400" b="1" smtClean="0">
                        <a:solidFill>
                          <a:schemeClr val="bg1"/>
                        </a:solidFill>
                        <a:effectLst>
                          <a:outerShdw blurRad="38100" dist="38100" dir="2700000" algn="tl">
                            <a:srgbClr val="000000">
                              <a:alpha val="43137"/>
                            </a:srgbClr>
                          </a:outerShdw>
                        </a:effectLst>
                      </a:rPr>
                      <a:pPr>
                        <a:defRPr/>
                      </a:pPr>
                      <a:t>[VALUE]</a:t>
                    </a:fld>
                    <a:endParaRPr lang="en-US" sz="2400" b="1" dirty="0">
                      <a:solidFill>
                        <a:schemeClr val="bg1"/>
                      </a:solidFill>
                      <a:effectLst>
                        <a:outerShdw blurRad="38100" dist="38100" dir="2700000" algn="tl">
                          <a:srgbClr val="000000">
                            <a:alpha val="43137"/>
                          </a:srgbClr>
                        </a:outerShdw>
                      </a:effectLst>
                    </a:endParaRPr>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9905082319255549"/>
                      <c:h val="0.42720011349932602"/>
                    </c:manualLayout>
                  </c15:layout>
                  <c15:dlblFieldTable/>
                  <c15:showDataLabelsRange val="0"/>
                </c:ext>
                <c:ext xmlns:c16="http://schemas.microsoft.com/office/drawing/2014/chart" uri="{C3380CC4-5D6E-409C-BE32-E72D297353CC}">
                  <c16:uniqueId val="{00000003-2164-A244-BA0F-3A706F1AFA2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yes</c:v>
                </c:pt>
                <c:pt idx="1">
                  <c:v>no</c:v>
                </c:pt>
              </c:strCache>
            </c:strRef>
          </c:cat>
          <c:val>
            <c:numRef>
              <c:f>Sheet1!$B$2:$B$5</c:f>
              <c:numCache>
                <c:formatCode>0.00%</c:formatCode>
                <c:ptCount val="4"/>
                <c:pt idx="0">
                  <c:v>0.88</c:v>
                </c:pt>
                <c:pt idx="1">
                  <c:v>0.12</c:v>
                </c:pt>
              </c:numCache>
            </c:numRef>
          </c:val>
          <c:extLst>
            <c:ext xmlns:c16="http://schemas.microsoft.com/office/drawing/2014/chart" uri="{C3380CC4-5D6E-409C-BE32-E72D297353CC}">
              <c16:uniqueId val="{00000008-2164-A244-BA0F-3A706F1AFA28}"/>
            </c:ext>
          </c:extLst>
        </c:ser>
        <c:dLbls>
          <c:dLblPos val="inEnd"/>
          <c:showLegendKey val="0"/>
          <c:showVal val="1"/>
          <c:showCatName val="0"/>
          <c:showSerName val="0"/>
          <c:showPercent val="0"/>
          <c:showBubbleSize val="0"/>
          <c:showLeaderLines val="1"/>
        </c:dLbls>
        <c:firstSliceAng val="208"/>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solidFill>
              </a:rPr>
              <a:t>&lt;$49,999K</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effectLst>
              <a:outerShdw blurRad="88900" dist="76200" dir="2700000" algn="tl" rotWithShape="0">
                <a:prstClr val="black">
                  <a:alpha val="40000"/>
                </a:prstClr>
              </a:outerShdw>
            </a:effectLst>
          </c:spPr>
          <c:dPt>
            <c:idx val="0"/>
            <c:bubble3D val="0"/>
            <c:spPr>
              <a:solidFill>
                <a:srgbClr val="00B05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1-7637-4C4B-B630-4E94FFE2F04C}"/>
              </c:ext>
            </c:extLst>
          </c:dPt>
          <c:dPt>
            <c:idx val="1"/>
            <c:bubble3D val="0"/>
            <c:spPr>
              <a:solidFill>
                <a:srgbClr val="C0000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3-7637-4C4B-B630-4E94FFE2F04C}"/>
              </c:ext>
            </c:extLst>
          </c:dPt>
          <c:dLbls>
            <c:dLbl>
              <c:idx val="0"/>
              <c:layout>
                <c:manualLayout>
                  <c:x val="-9.316346900299434E-2"/>
                  <c:y val="0.21107423692014199"/>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r>
                      <a:rPr lang="en-US" sz="1800" b="1" dirty="0">
                        <a:solidFill>
                          <a:schemeClr val="bg1"/>
                        </a:solidFill>
                        <a:effectLst>
                          <a:outerShdw blurRad="38100" dist="38100" dir="2700000" algn="tl">
                            <a:srgbClr val="000000">
                              <a:alpha val="43137"/>
                            </a:srgbClr>
                          </a:outerShdw>
                        </a:effectLst>
                      </a:rPr>
                      <a:t>Yes</a:t>
                    </a:r>
                    <a:br>
                      <a:rPr lang="en-US" sz="1800" b="1" dirty="0">
                        <a:solidFill>
                          <a:schemeClr val="bg1"/>
                        </a:solidFill>
                        <a:effectLst>
                          <a:outerShdw blurRad="38100" dist="38100" dir="2700000" algn="tl">
                            <a:srgbClr val="000000">
                              <a:alpha val="43137"/>
                            </a:srgbClr>
                          </a:outerShdw>
                        </a:effectLst>
                      </a:rPr>
                    </a:br>
                    <a:fld id="{5795DF7F-F22C-4D72-A04A-7E685F836206}" type="VALUE">
                      <a:rPr lang="en-US" sz="1800" b="1" smtClean="0">
                        <a:solidFill>
                          <a:schemeClr val="bg1"/>
                        </a:solidFill>
                        <a:effectLst>
                          <a:outerShdw blurRad="38100" dist="38100" dir="2700000" algn="tl">
                            <a:srgbClr val="000000">
                              <a:alpha val="43137"/>
                            </a:srgbClr>
                          </a:outerShdw>
                        </a:effectLst>
                      </a:rPr>
                      <a:pPr>
                        <a:defRPr sz="1800"/>
                      </a:pPr>
                      <a:t>[VALUE]</a:t>
                    </a:fld>
                    <a:endParaRPr lang="en-US" sz="1800" b="1" dirty="0">
                      <a:solidFill>
                        <a:schemeClr val="bg1"/>
                      </a:solidFill>
                      <a:effectLst>
                        <a:outerShdw blurRad="38100" dist="38100" dir="2700000" algn="tl">
                          <a:srgbClr val="000000">
                            <a:alpha val="43137"/>
                          </a:srgbClr>
                        </a:outerShdw>
                      </a:effectLst>
                    </a:endParaRPr>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44240196078431371"/>
                      <c:h val="0.36706660413238812"/>
                    </c:manualLayout>
                  </c15:layout>
                  <c15:dlblFieldTable/>
                  <c15:showDataLabelsRange val="0"/>
                </c:ext>
                <c:ext xmlns:c16="http://schemas.microsoft.com/office/drawing/2014/chart" uri="{C3380CC4-5D6E-409C-BE32-E72D297353CC}">
                  <c16:uniqueId val="{00000001-7637-4C4B-B630-4E94FFE2F04C}"/>
                </c:ext>
              </c:extLst>
            </c:dLbl>
            <c:dLbl>
              <c:idx val="1"/>
              <c:layout>
                <c:manualLayout>
                  <c:x val="0.1009001515655613"/>
                  <c:y val="-1.4525155259050036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br>
                      <a:rPr lang="en-US" sz="1600" b="1" dirty="0">
                        <a:solidFill>
                          <a:schemeClr val="bg1"/>
                        </a:solidFill>
                        <a:effectLst>
                          <a:outerShdw blurRad="38100" dist="38100" dir="2700000" algn="tl">
                            <a:srgbClr val="000000">
                              <a:alpha val="43137"/>
                            </a:srgbClr>
                          </a:outerShdw>
                        </a:effectLst>
                      </a:rPr>
                    </a:br>
                    <a:r>
                      <a:rPr lang="en-US" sz="1600" b="1" dirty="0">
                        <a:solidFill>
                          <a:schemeClr val="bg1"/>
                        </a:solidFill>
                        <a:effectLst>
                          <a:outerShdw blurRad="38100" dist="38100" dir="2700000" algn="tl">
                            <a:srgbClr val="000000">
                              <a:alpha val="43137"/>
                            </a:srgbClr>
                          </a:outerShdw>
                        </a:effectLst>
                      </a:rPr>
                      <a:t>No</a:t>
                    </a:r>
                    <a:br>
                      <a:rPr lang="en-US" sz="1600" b="1" dirty="0">
                        <a:solidFill>
                          <a:schemeClr val="bg1"/>
                        </a:solidFill>
                        <a:effectLst>
                          <a:outerShdw blurRad="38100" dist="38100" dir="2700000" algn="tl">
                            <a:srgbClr val="000000">
                              <a:alpha val="43137"/>
                            </a:srgbClr>
                          </a:outerShdw>
                        </a:effectLst>
                      </a:rPr>
                    </a:br>
                    <a:fld id="{AE8534F1-D48F-4ED3-AE5F-78F6176529FB}" type="VALUE">
                      <a:rPr lang="en-US" sz="1600" b="1" smtClean="0">
                        <a:solidFill>
                          <a:schemeClr val="bg1"/>
                        </a:solidFill>
                        <a:effectLst>
                          <a:outerShdw blurRad="38100" dist="38100" dir="2700000" algn="tl">
                            <a:srgbClr val="000000">
                              <a:alpha val="43137"/>
                            </a:srgbClr>
                          </a:outerShdw>
                        </a:effectLst>
                      </a:rPr>
                      <a:pPr>
                        <a:defRPr sz="1600"/>
                      </a:pPr>
                      <a:t>[VALUE]</a:t>
                    </a:fld>
                    <a:endParaRPr lang="en-US" sz="1600" b="1" dirty="0">
                      <a:solidFill>
                        <a:schemeClr val="bg1"/>
                      </a:solidFill>
                      <a:effectLst>
                        <a:outerShdw blurRad="38100" dist="38100" dir="2700000" algn="tl">
                          <a:srgbClr val="000000">
                            <a:alpha val="43137"/>
                          </a:srgbClr>
                        </a:outerShdw>
                      </a:effectLst>
                    </a:endParaRPr>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41799015748031487"/>
                      <c:h val="0.4271999932901463"/>
                    </c:manualLayout>
                  </c15:layout>
                  <c15:dlblFieldTable/>
                  <c15:showDataLabelsRange val="0"/>
                </c:ext>
                <c:ext xmlns:c16="http://schemas.microsoft.com/office/drawing/2014/chart" uri="{C3380CC4-5D6E-409C-BE32-E72D297353CC}">
                  <c16:uniqueId val="{00000003-7637-4C4B-B630-4E94FFE2F04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0.00%</c:formatCode>
                <c:ptCount val="2"/>
                <c:pt idx="0">
                  <c:v>0.88</c:v>
                </c:pt>
                <c:pt idx="1">
                  <c:v>0.12</c:v>
                </c:pt>
              </c:numCache>
            </c:numRef>
          </c:val>
          <c:extLst>
            <c:ext xmlns:c16="http://schemas.microsoft.com/office/drawing/2014/chart" uri="{C3380CC4-5D6E-409C-BE32-E72D297353CC}">
              <c16:uniqueId val="{00000004-7637-4C4B-B630-4E94FFE2F04C}"/>
            </c:ext>
          </c:extLst>
        </c:ser>
        <c:dLbls>
          <c:dLblPos val="inEnd"/>
          <c:showLegendKey val="0"/>
          <c:showVal val="1"/>
          <c:showCatName val="0"/>
          <c:showSerName val="0"/>
          <c:showPercent val="0"/>
          <c:showBubbleSize val="0"/>
          <c:showLeaderLines val="1"/>
        </c:dLbls>
        <c:firstSliceAng val="208"/>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solidFill>
              </a:rPr>
              <a:t>$50K-$74,999K</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effectLst>
              <a:outerShdw blurRad="88900" dist="76200" dir="2700000" algn="tl" rotWithShape="0">
                <a:prstClr val="black">
                  <a:alpha val="40000"/>
                </a:prstClr>
              </a:outerShdw>
            </a:effectLst>
          </c:spPr>
          <c:dPt>
            <c:idx val="0"/>
            <c:bubble3D val="0"/>
            <c:spPr>
              <a:solidFill>
                <a:srgbClr val="00B05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1-E8AE-4610-90E5-C8DDB147BBCF}"/>
              </c:ext>
            </c:extLst>
          </c:dPt>
          <c:dPt>
            <c:idx val="1"/>
            <c:bubble3D val="0"/>
            <c:spPr>
              <a:solidFill>
                <a:srgbClr val="C0000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3-E8AE-4610-90E5-C8DDB147BBCF}"/>
              </c:ext>
            </c:extLst>
          </c:dPt>
          <c:dLbls>
            <c:dLbl>
              <c:idx val="0"/>
              <c:layout>
                <c:manualLayout>
                  <c:x val="-3.213060515322913E-2"/>
                  <c:y val="0.22215248643459626"/>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r>
                      <a:rPr lang="en-US" sz="1800" b="1" dirty="0">
                        <a:solidFill>
                          <a:schemeClr val="bg1"/>
                        </a:solidFill>
                        <a:effectLst>
                          <a:outerShdw blurRad="38100" dist="38100" dir="2700000" algn="tl">
                            <a:srgbClr val="000000">
                              <a:alpha val="43137"/>
                            </a:srgbClr>
                          </a:outerShdw>
                        </a:effectLst>
                      </a:rPr>
                      <a:t>Yes</a:t>
                    </a:r>
                    <a:br>
                      <a:rPr lang="en-US" sz="1800" b="1" dirty="0">
                        <a:solidFill>
                          <a:schemeClr val="bg1"/>
                        </a:solidFill>
                        <a:effectLst>
                          <a:outerShdw blurRad="38100" dist="38100" dir="2700000" algn="tl">
                            <a:srgbClr val="000000">
                              <a:alpha val="43137"/>
                            </a:srgbClr>
                          </a:outerShdw>
                        </a:effectLst>
                      </a:rPr>
                    </a:br>
                    <a:fld id="{5795DF7F-F22C-4D72-A04A-7E685F836206}" type="VALUE">
                      <a:rPr lang="en-US" sz="1800" b="1" smtClean="0">
                        <a:solidFill>
                          <a:schemeClr val="bg1"/>
                        </a:solidFill>
                        <a:effectLst>
                          <a:outerShdw blurRad="38100" dist="38100" dir="2700000" algn="tl">
                            <a:srgbClr val="000000">
                              <a:alpha val="43137"/>
                            </a:srgbClr>
                          </a:outerShdw>
                        </a:effectLst>
                      </a:rPr>
                      <a:pPr>
                        <a:defRPr sz="1800"/>
                      </a:pPr>
                      <a:t>[VALUE]</a:t>
                    </a:fld>
                    <a:endParaRPr lang="en-US" sz="1800" b="1" dirty="0">
                      <a:solidFill>
                        <a:schemeClr val="bg1"/>
                      </a:solidFill>
                      <a:effectLst>
                        <a:outerShdw blurRad="38100" dist="38100" dir="2700000" algn="tl">
                          <a:srgbClr val="000000">
                            <a:alpha val="43137"/>
                          </a:srgbClr>
                        </a:outerShdw>
                      </a:effectLst>
                    </a:endParaRPr>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4424021293113008"/>
                      <c:h val="0.35598820820654042"/>
                    </c:manualLayout>
                  </c15:layout>
                  <c15:dlblFieldTable/>
                  <c15:showDataLabelsRange val="0"/>
                </c:ext>
                <c:ext xmlns:c16="http://schemas.microsoft.com/office/drawing/2014/chart" uri="{C3380CC4-5D6E-409C-BE32-E72D297353CC}">
                  <c16:uniqueId val="{00000001-E8AE-4610-90E5-C8DDB147BBCF}"/>
                </c:ext>
              </c:extLst>
            </c:dLbl>
            <c:dLbl>
              <c:idx val="1"/>
              <c:layout>
                <c:manualLayout>
                  <c:x val="6.3341466119551951E-2"/>
                  <c:y val="-5.329902855964002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br>
                      <a:rPr lang="en-US" sz="1600" b="1" dirty="0">
                        <a:solidFill>
                          <a:schemeClr val="bg1"/>
                        </a:solidFill>
                        <a:effectLst>
                          <a:outerShdw blurRad="38100" dist="38100" dir="2700000" algn="tl">
                            <a:srgbClr val="000000">
                              <a:alpha val="43137"/>
                            </a:srgbClr>
                          </a:outerShdw>
                        </a:effectLst>
                      </a:rPr>
                    </a:br>
                    <a:r>
                      <a:rPr lang="en-US" sz="1600" b="1" dirty="0">
                        <a:solidFill>
                          <a:schemeClr val="bg1"/>
                        </a:solidFill>
                        <a:effectLst>
                          <a:outerShdw blurRad="38100" dist="38100" dir="2700000" algn="tl">
                            <a:srgbClr val="000000">
                              <a:alpha val="43137"/>
                            </a:srgbClr>
                          </a:outerShdw>
                        </a:effectLst>
                      </a:rPr>
                      <a:t>No</a:t>
                    </a:r>
                    <a:br>
                      <a:rPr lang="en-US" sz="1600" b="1" dirty="0">
                        <a:solidFill>
                          <a:schemeClr val="bg1"/>
                        </a:solidFill>
                        <a:effectLst>
                          <a:outerShdw blurRad="38100" dist="38100" dir="2700000" algn="tl">
                            <a:srgbClr val="000000">
                              <a:alpha val="43137"/>
                            </a:srgbClr>
                          </a:outerShdw>
                        </a:effectLst>
                      </a:rPr>
                    </a:br>
                    <a:fld id="{AE8534F1-D48F-4ED3-AE5F-78F6176529FB}" type="VALUE">
                      <a:rPr lang="en-US" sz="1600" b="1" smtClean="0">
                        <a:solidFill>
                          <a:schemeClr val="bg1"/>
                        </a:solidFill>
                        <a:effectLst>
                          <a:outerShdw blurRad="38100" dist="38100" dir="2700000" algn="tl">
                            <a:srgbClr val="000000">
                              <a:alpha val="43137"/>
                            </a:srgbClr>
                          </a:outerShdw>
                        </a:effectLst>
                      </a:rPr>
                      <a:pPr>
                        <a:defRPr sz="1600"/>
                      </a:pPr>
                      <a:t>[VALUE]</a:t>
                    </a:fld>
                    <a:endParaRPr lang="en-US" sz="1600" b="1" dirty="0">
                      <a:solidFill>
                        <a:schemeClr val="bg1"/>
                      </a:solidFill>
                      <a:effectLst>
                        <a:outerShdw blurRad="38100" dist="38100" dir="2700000" algn="tl">
                          <a:srgbClr val="000000">
                            <a:alpha val="43137"/>
                          </a:srgbClr>
                        </a:outerShdw>
                      </a:effectLst>
                    </a:endParaRPr>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41799015748031487"/>
                      <c:h val="0.4271999932901463"/>
                    </c:manualLayout>
                  </c15:layout>
                  <c15:dlblFieldTable/>
                  <c15:showDataLabelsRange val="0"/>
                </c:ext>
                <c:ext xmlns:c16="http://schemas.microsoft.com/office/drawing/2014/chart" uri="{C3380CC4-5D6E-409C-BE32-E72D297353CC}">
                  <c16:uniqueId val="{00000003-E8AE-4610-90E5-C8DDB147BBC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0.00%</c:formatCode>
                <c:ptCount val="2"/>
                <c:pt idx="0">
                  <c:v>0.87</c:v>
                </c:pt>
                <c:pt idx="1">
                  <c:v>0.13</c:v>
                </c:pt>
              </c:numCache>
            </c:numRef>
          </c:val>
          <c:extLst>
            <c:ext xmlns:c16="http://schemas.microsoft.com/office/drawing/2014/chart" uri="{C3380CC4-5D6E-409C-BE32-E72D297353CC}">
              <c16:uniqueId val="{00000004-E8AE-4610-90E5-C8DDB147BBCF}"/>
            </c:ext>
          </c:extLst>
        </c:ser>
        <c:dLbls>
          <c:dLblPos val="inEnd"/>
          <c:showLegendKey val="0"/>
          <c:showVal val="1"/>
          <c:showCatName val="0"/>
          <c:showSerName val="0"/>
          <c:showPercent val="0"/>
          <c:showBubbleSize val="0"/>
          <c:showLeaderLines val="1"/>
        </c:dLbls>
        <c:firstSliceAng val="208"/>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solidFill>
              </a:rPr>
              <a:t>$75K-$99,999K</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effectLst>
              <a:outerShdw blurRad="88900" dist="76200" dir="2700000" algn="tl" rotWithShape="0">
                <a:prstClr val="black">
                  <a:alpha val="40000"/>
                </a:prstClr>
              </a:outerShdw>
            </a:effectLst>
          </c:spPr>
          <c:dPt>
            <c:idx val="0"/>
            <c:bubble3D val="0"/>
            <c:spPr>
              <a:solidFill>
                <a:srgbClr val="00B05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1-2A2E-4387-8F78-3FEAD6EC0B96}"/>
              </c:ext>
            </c:extLst>
          </c:dPt>
          <c:dPt>
            <c:idx val="1"/>
            <c:bubble3D val="0"/>
            <c:spPr>
              <a:solidFill>
                <a:srgbClr val="C0000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3-2A2E-4387-8F78-3FEAD6EC0B96}"/>
              </c:ext>
            </c:extLst>
          </c:dPt>
          <c:dLbls>
            <c:dLbl>
              <c:idx val="0"/>
              <c:layout>
                <c:manualLayout>
                  <c:x val="-6.4994454918487349E-2"/>
                  <c:y val="0.22215248643459626"/>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r>
                      <a:rPr lang="en-US" sz="1800" b="1" dirty="0">
                        <a:solidFill>
                          <a:schemeClr val="bg1"/>
                        </a:solidFill>
                        <a:effectLst>
                          <a:outerShdw blurRad="38100" dist="38100" dir="2700000" algn="tl">
                            <a:srgbClr val="000000">
                              <a:alpha val="43137"/>
                            </a:srgbClr>
                          </a:outerShdw>
                        </a:effectLst>
                      </a:rPr>
                      <a:t>Yes</a:t>
                    </a:r>
                    <a:br>
                      <a:rPr lang="en-US" sz="1800" b="1" dirty="0">
                        <a:solidFill>
                          <a:schemeClr val="bg1"/>
                        </a:solidFill>
                        <a:effectLst>
                          <a:outerShdw blurRad="38100" dist="38100" dir="2700000" algn="tl">
                            <a:srgbClr val="000000">
                              <a:alpha val="43137"/>
                            </a:srgbClr>
                          </a:outerShdw>
                        </a:effectLst>
                      </a:rPr>
                    </a:br>
                    <a:fld id="{5795DF7F-F22C-4D72-A04A-7E685F836206}" type="VALUE">
                      <a:rPr lang="en-US" sz="1800" b="1" smtClean="0">
                        <a:solidFill>
                          <a:schemeClr val="bg1"/>
                        </a:solidFill>
                        <a:effectLst>
                          <a:outerShdw blurRad="38100" dist="38100" dir="2700000" algn="tl">
                            <a:srgbClr val="000000">
                              <a:alpha val="43137"/>
                            </a:srgbClr>
                          </a:outerShdw>
                        </a:effectLst>
                      </a:rPr>
                      <a:pPr>
                        <a:defRPr sz="1800"/>
                      </a:pPr>
                      <a:t>[VALUE]</a:t>
                    </a:fld>
                    <a:endParaRPr lang="en-US" sz="1800" b="1" dirty="0">
                      <a:solidFill>
                        <a:schemeClr val="bg1"/>
                      </a:solidFill>
                      <a:effectLst>
                        <a:outerShdw blurRad="38100" dist="38100" dir="2700000" algn="tl">
                          <a:srgbClr val="000000">
                            <a:alpha val="43137"/>
                          </a:srgbClr>
                        </a:outerShdw>
                      </a:effectLst>
                    </a:endParaRPr>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44240196078431371"/>
                      <c:h val="0.36706660413238812"/>
                    </c:manualLayout>
                  </c15:layout>
                  <c15:dlblFieldTable/>
                  <c15:showDataLabelsRange val="0"/>
                </c:ext>
                <c:ext xmlns:c16="http://schemas.microsoft.com/office/drawing/2014/chart" uri="{C3380CC4-5D6E-409C-BE32-E72D297353CC}">
                  <c16:uniqueId val="{00000001-2A2E-4387-8F78-3FEAD6EC0B96}"/>
                </c:ext>
              </c:extLst>
            </c:dLbl>
            <c:dLbl>
              <c:idx val="1"/>
              <c:layout>
                <c:manualLayout>
                  <c:x val="5.8646630438800786E-2"/>
                  <c:y val="-3.1142529530731457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br>
                      <a:rPr lang="en-US" sz="1600" b="1" dirty="0">
                        <a:solidFill>
                          <a:schemeClr val="bg1"/>
                        </a:solidFill>
                        <a:effectLst>
                          <a:outerShdw blurRad="38100" dist="38100" dir="2700000" algn="tl">
                            <a:srgbClr val="000000">
                              <a:alpha val="43137"/>
                            </a:srgbClr>
                          </a:outerShdw>
                        </a:effectLst>
                      </a:rPr>
                    </a:br>
                    <a:r>
                      <a:rPr lang="en-US" sz="1600" b="1" dirty="0">
                        <a:solidFill>
                          <a:schemeClr val="bg1"/>
                        </a:solidFill>
                        <a:effectLst>
                          <a:outerShdw blurRad="38100" dist="38100" dir="2700000" algn="tl">
                            <a:srgbClr val="000000">
                              <a:alpha val="43137"/>
                            </a:srgbClr>
                          </a:outerShdw>
                        </a:effectLst>
                      </a:rPr>
                      <a:t>No</a:t>
                    </a:r>
                    <a:br>
                      <a:rPr lang="en-US" sz="1600" b="1" dirty="0">
                        <a:solidFill>
                          <a:schemeClr val="bg1"/>
                        </a:solidFill>
                        <a:effectLst>
                          <a:outerShdw blurRad="38100" dist="38100" dir="2700000" algn="tl">
                            <a:srgbClr val="000000">
                              <a:alpha val="43137"/>
                            </a:srgbClr>
                          </a:outerShdw>
                        </a:effectLst>
                      </a:rPr>
                    </a:br>
                    <a:fld id="{AE8534F1-D48F-4ED3-AE5F-78F6176529FB}" type="VALUE">
                      <a:rPr lang="en-US" sz="1600" b="1" smtClean="0">
                        <a:solidFill>
                          <a:schemeClr val="bg1"/>
                        </a:solidFill>
                        <a:effectLst>
                          <a:outerShdw blurRad="38100" dist="38100" dir="2700000" algn="tl">
                            <a:srgbClr val="000000">
                              <a:alpha val="43137"/>
                            </a:srgbClr>
                          </a:outerShdw>
                        </a:effectLst>
                      </a:rPr>
                      <a:pPr>
                        <a:defRPr sz="1600"/>
                      </a:pPr>
                      <a:t>[VALUE]</a:t>
                    </a:fld>
                    <a:endParaRPr lang="en-US" sz="1600" b="1" dirty="0">
                      <a:solidFill>
                        <a:schemeClr val="bg1"/>
                      </a:solidFill>
                      <a:effectLst>
                        <a:outerShdw blurRad="38100" dist="38100" dir="2700000" algn="tl">
                          <a:srgbClr val="000000">
                            <a:alpha val="43137"/>
                          </a:srgbClr>
                        </a:outerShdw>
                      </a:effectLst>
                    </a:endParaRPr>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41799015748031487"/>
                      <c:h val="0.4271999932901463"/>
                    </c:manualLayout>
                  </c15:layout>
                  <c15:dlblFieldTable/>
                  <c15:showDataLabelsRange val="0"/>
                </c:ext>
                <c:ext xmlns:c16="http://schemas.microsoft.com/office/drawing/2014/chart" uri="{C3380CC4-5D6E-409C-BE32-E72D297353CC}">
                  <c16:uniqueId val="{00000003-2A2E-4387-8F78-3FEAD6EC0B9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0.00%</c:formatCode>
                <c:ptCount val="2"/>
                <c:pt idx="0">
                  <c:v>0.87</c:v>
                </c:pt>
                <c:pt idx="1">
                  <c:v>0.13</c:v>
                </c:pt>
              </c:numCache>
            </c:numRef>
          </c:val>
          <c:extLst>
            <c:ext xmlns:c16="http://schemas.microsoft.com/office/drawing/2014/chart" uri="{C3380CC4-5D6E-409C-BE32-E72D297353CC}">
              <c16:uniqueId val="{00000004-2A2E-4387-8F78-3FEAD6EC0B96}"/>
            </c:ext>
          </c:extLst>
        </c:ser>
        <c:dLbls>
          <c:dLblPos val="inEnd"/>
          <c:showLegendKey val="0"/>
          <c:showVal val="1"/>
          <c:showCatName val="0"/>
          <c:showSerName val="0"/>
          <c:showPercent val="0"/>
          <c:showBubbleSize val="0"/>
          <c:showLeaderLines val="1"/>
        </c:dLbls>
        <c:firstSliceAng val="208"/>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solidFill>
              </a:rPr>
              <a:t>$100K+</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effectLst>
              <a:outerShdw blurRad="88900" dist="76200" dir="2700000" algn="tl" rotWithShape="0">
                <a:prstClr val="black">
                  <a:alpha val="40000"/>
                </a:prstClr>
              </a:outerShdw>
            </a:effectLst>
          </c:spPr>
          <c:dPt>
            <c:idx val="0"/>
            <c:bubble3D val="0"/>
            <c:spPr>
              <a:solidFill>
                <a:srgbClr val="00B05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1-8B80-4BAB-9EAB-97A956CE5E6E}"/>
              </c:ext>
            </c:extLst>
          </c:dPt>
          <c:dPt>
            <c:idx val="1"/>
            <c:bubble3D val="0"/>
            <c:spPr>
              <a:solidFill>
                <a:srgbClr val="C0000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3-8B80-4BAB-9EAB-97A956CE5E6E}"/>
              </c:ext>
            </c:extLst>
          </c:dPt>
          <c:dLbls>
            <c:dLbl>
              <c:idx val="0"/>
              <c:layout>
                <c:manualLayout>
                  <c:x val="-0.18236534693726661"/>
                  <c:y val="0.21661336167736911"/>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r>
                      <a:rPr lang="en-US" sz="1800" b="1" dirty="0">
                        <a:solidFill>
                          <a:schemeClr val="bg1"/>
                        </a:solidFill>
                        <a:effectLst>
                          <a:outerShdw blurRad="38100" dist="38100" dir="2700000" algn="tl">
                            <a:srgbClr val="000000">
                              <a:alpha val="43137"/>
                            </a:srgbClr>
                          </a:outerShdw>
                        </a:effectLst>
                      </a:rPr>
                      <a:t>Yes</a:t>
                    </a:r>
                    <a:br>
                      <a:rPr lang="en-US" sz="1800" b="1" dirty="0">
                        <a:solidFill>
                          <a:schemeClr val="bg1"/>
                        </a:solidFill>
                        <a:effectLst>
                          <a:outerShdw blurRad="38100" dist="38100" dir="2700000" algn="tl">
                            <a:srgbClr val="000000">
                              <a:alpha val="43137"/>
                            </a:srgbClr>
                          </a:outerShdw>
                        </a:effectLst>
                      </a:rPr>
                    </a:br>
                    <a:fld id="{5795DF7F-F22C-4D72-A04A-7E685F836206}" type="VALUE">
                      <a:rPr lang="en-US" sz="1800" b="1" smtClean="0">
                        <a:solidFill>
                          <a:schemeClr val="bg1"/>
                        </a:solidFill>
                        <a:effectLst>
                          <a:outerShdw blurRad="38100" dist="38100" dir="2700000" algn="tl">
                            <a:srgbClr val="000000">
                              <a:alpha val="43137"/>
                            </a:srgbClr>
                          </a:outerShdw>
                        </a:effectLst>
                      </a:rPr>
                      <a:pPr>
                        <a:defRPr sz="1800"/>
                      </a:pPr>
                      <a:t>[VALUE]</a:t>
                    </a:fld>
                    <a:endParaRPr lang="en-US" sz="1800" b="1" dirty="0">
                      <a:solidFill>
                        <a:schemeClr val="bg1"/>
                      </a:solidFill>
                      <a:effectLst>
                        <a:outerShdw blurRad="38100" dist="38100" dir="2700000" algn="tl">
                          <a:srgbClr val="000000">
                            <a:alpha val="43137"/>
                          </a:srgbClr>
                        </a:outerShdw>
                      </a:effectLst>
                    </a:endParaRPr>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44240196078431371"/>
                      <c:h val="0.36706660413238812"/>
                    </c:manualLayout>
                  </c15:layout>
                  <c15:dlblFieldTable/>
                  <c15:showDataLabelsRange val="0"/>
                </c:ext>
                <c:ext xmlns:c16="http://schemas.microsoft.com/office/drawing/2014/chart" uri="{C3380CC4-5D6E-409C-BE32-E72D297353CC}">
                  <c16:uniqueId val="{00000001-8B80-4BAB-9EAB-97A956CE5E6E}"/>
                </c:ext>
              </c:extLst>
            </c:dLbl>
            <c:dLbl>
              <c:idx val="1"/>
              <c:layout>
                <c:manualLayout>
                  <c:x val="0.16428043325570219"/>
                  <c:y val="-5.8838153316867162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br>
                      <a:rPr lang="en-US" sz="1600" b="1" dirty="0">
                        <a:solidFill>
                          <a:schemeClr val="bg1"/>
                        </a:solidFill>
                        <a:effectLst>
                          <a:outerShdw blurRad="38100" dist="38100" dir="2700000" algn="tl">
                            <a:srgbClr val="000000">
                              <a:alpha val="43137"/>
                            </a:srgbClr>
                          </a:outerShdw>
                        </a:effectLst>
                      </a:rPr>
                    </a:br>
                    <a:r>
                      <a:rPr lang="en-US" sz="1600" b="1" dirty="0">
                        <a:solidFill>
                          <a:schemeClr val="bg1"/>
                        </a:solidFill>
                        <a:effectLst>
                          <a:outerShdw blurRad="38100" dist="38100" dir="2700000" algn="tl">
                            <a:srgbClr val="000000">
                              <a:alpha val="43137"/>
                            </a:srgbClr>
                          </a:outerShdw>
                        </a:effectLst>
                      </a:rPr>
                      <a:t>No</a:t>
                    </a:r>
                    <a:br>
                      <a:rPr lang="en-US" sz="1600" b="1" dirty="0">
                        <a:solidFill>
                          <a:schemeClr val="bg1"/>
                        </a:solidFill>
                        <a:effectLst>
                          <a:outerShdw blurRad="38100" dist="38100" dir="2700000" algn="tl">
                            <a:srgbClr val="000000">
                              <a:alpha val="43137"/>
                            </a:srgbClr>
                          </a:outerShdw>
                        </a:effectLst>
                      </a:rPr>
                    </a:br>
                    <a:fld id="{AE8534F1-D48F-4ED3-AE5F-78F6176529FB}" type="VALUE">
                      <a:rPr lang="en-US" sz="1600" b="1" smtClean="0">
                        <a:solidFill>
                          <a:schemeClr val="bg1"/>
                        </a:solidFill>
                        <a:effectLst>
                          <a:outerShdw blurRad="38100" dist="38100" dir="2700000" algn="tl">
                            <a:srgbClr val="000000">
                              <a:alpha val="43137"/>
                            </a:srgbClr>
                          </a:outerShdw>
                        </a:effectLst>
                      </a:rPr>
                      <a:pPr>
                        <a:defRPr sz="1600"/>
                      </a:pPr>
                      <a:t>[VALUE]</a:t>
                    </a:fld>
                    <a:endParaRPr lang="en-US" sz="1600" b="1" dirty="0">
                      <a:solidFill>
                        <a:schemeClr val="bg1"/>
                      </a:solidFill>
                      <a:effectLst>
                        <a:outerShdw blurRad="38100" dist="38100" dir="2700000" algn="tl">
                          <a:srgbClr val="000000">
                            <a:alpha val="43137"/>
                          </a:srgbClr>
                        </a:outerShdw>
                      </a:effectLst>
                    </a:endParaRPr>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3663469002994344"/>
                      <c:h val="0.42719998115825281"/>
                    </c:manualLayout>
                  </c15:layout>
                  <c15:dlblFieldTable/>
                  <c15:showDataLabelsRange val="0"/>
                </c:ext>
                <c:ext xmlns:c16="http://schemas.microsoft.com/office/drawing/2014/chart" uri="{C3380CC4-5D6E-409C-BE32-E72D297353CC}">
                  <c16:uniqueId val="{00000003-8B80-4BAB-9EAB-97A956CE5E6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0.00%</c:formatCode>
                <c:ptCount val="2"/>
                <c:pt idx="0">
                  <c:v>0.91</c:v>
                </c:pt>
                <c:pt idx="1">
                  <c:v>0.09</c:v>
                </c:pt>
              </c:numCache>
            </c:numRef>
          </c:val>
          <c:extLst>
            <c:ext xmlns:c16="http://schemas.microsoft.com/office/drawing/2014/chart" uri="{C3380CC4-5D6E-409C-BE32-E72D297353CC}">
              <c16:uniqueId val="{00000004-8B80-4BAB-9EAB-97A956CE5E6E}"/>
            </c:ext>
          </c:extLst>
        </c:ser>
        <c:dLbls>
          <c:dLblPos val="inEnd"/>
          <c:showLegendKey val="0"/>
          <c:showVal val="1"/>
          <c:showCatName val="0"/>
          <c:showSerName val="0"/>
          <c:showPercent val="0"/>
          <c:showBubbleSize val="0"/>
          <c:showLeaderLines val="1"/>
        </c:dLbls>
        <c:firstSliceAng val="208"/>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455629768617614"/>
          <c:y val="2.8451344636616045E-2"/>
          <c:w val="0.69213547530585995"/>
          <c:h val="0.93906468904332252"/>
        </c:manualLayout>
      </c:layout>
      <c:barChart>
        <c:barDir val="bar"/>
        <c:grouping val="clustered"/>
        <c:varyColors val="0"/>
        <c:ser>
          <c:idx val="0"/>
          <c:order val="0"/>
          <c:tx>
            <c:strRef>
              <c:f>Sheet1!$B$1</c:f>
              <c:strCache>
                <c:ptCount val="1"/>
                <c:pt idx="0">
                  <c:v>Opinion Leaders</c:v>
                </c:pt>
              </c:strCache>
            </c:strRef>
          </c:tx>
          <c:spPr>
            <a:solidFill>
              <a:srgbClr val="7030A0"/>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Friended, liked or followed what was advertised on social media</c:v>
                </c:pt>
                <c:pt idx="1">
                  <c:v>Went to the website or app advertised to learn more about what was advertised </c:v>
                </c:pt>
                <c:pt idx="2">
                  <c:v>Remembered you had seen the brand advertised before (i.e., the newspaper, radio or the internet)</c:v>
                </c:pt>
                <c:pt idx="3">
                  <c:v>Went online to learn more about what was advertised</c:v>
                </c:pt>
                <c:pt idx="4">
                  <c:v>Any Action</c:v>
                </c:pt>
              </c:strCache>
            </c:strRef>
          </c:cat>
          <c:val>
            <c:numRef>
              <c:f>Sheet1!$B$2:$B$7</c:f>
              <c:numCache>
                <c:formatCode>0.00%</c:formatCode>
                <c:ptCount val="6"/>
                <c:pt idx="0">
                  <c:v>0.188</c:v>
                </c:pt>
                <c:pt idx="1">
                  <c:v>0.216</c:v>
                </c:pt>
                <c:pt idx="2">
                  <c:v>0.20100000000000001</c:v>
                </c:pt>
                <c:pt idx="3">
                  <c:v>0.20699999999999999</c:v>
                </c:pt>
                <c:pt idx="4">
                  <c:v>0.23799999999999999</c:v>
                </c:pt>
                <c:pt idx="5">
                  <c:v>0.82199999999999995</c:v>
                </c:pt>
              </c:numCache>
            </c:numRef>
          </c:val>
          <c:extLst>
            <c:ext xmlns:c16="http://schemas.microsoft.com/office/drawing/2014/chart" uri="{C3380CC4-5D6E-409C-BE32-E72D297353CC}">
              <c16:uniqueId val="{00000000-03DC-A14D-A089-613DE0BCECD5}"/>
            </c:ext>
          </c:extLst>
        </c:ser>
        <c:ser>
          <c:idx val="1"/>
          <c:order val="1"/>
          <c:tx>
            <c:strRef>
              <c:f>Sheet1!$C$1</c:f>
              <c:strCache>
                <c:ptCount val="1"/>
                <c:pt idx="0">
                  <c:v>A18+</c:v>
                </c:pt>
              </c:strCache>
            </c:strRef>
          </c:tx>
          <c:spPr>
            <a:solidFill>
              <a:srgbClr val="FFFF00"/>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Friended, liked or followed what was advertised on social media</c:v>
                </c:pt>
                <c:pt idx="1">
                  <c:v>Went to the website or app advertised to learn more about what was advertised </c:v>
                </c:pt>
                <c:pt idx="2">
                  <c:v>Remembered you had seen the brand advertised before (i.e., the newspaper, radio or the internet)</c:v>
                </c:pt>
                <c:pt idx="3">
                  <c:v>Went online to learn more about what was advertised</c:v>
                </c:pt>
                <c:pt idx="4">
                  <c:v>Any Action</c:v>
                </c:pt>
              </c:strCache>
            </c:strRef>
          </c:cat>
          <c:val>
            <c:numRef>
              <c:f>Sheet1!$C$2:$C$7</c:f>
              <c:numCache>
                <c:formatCode>0.0%</c:formatCode>
                <c:ptCount val="6"/>
                <c:pt idx="0">
                  <c:v>0.157</c:v>
                </c:pt>
                <c:pt idx="1">
                  <c:v>0.17499999999999999</c:v>
                </c:pt>
                <c:pt idx="2">
                  <c:v>0.17599999999999999</c:v>
                </c:pt>
                <c:pt idx="3">
                  <c:v>0.18099999999999999</c:v>
                </c:pt>
                <c:pt idx="4">
                  <c:v>0.20399999999999999</c:v>
                </c:pt>
                <c:pt idx="5">
                  <c:v>0.71899999999999997</c:v>
                </c:pt>
              </c:numCache>
            </c:numRef>
          </c:val>
          <c:extLst>
            <c:ext xmlns:c16="http://schemas.microsoft.com/office/drawing/2014/chart" uri="{C3380CC4-5D6E-409C-BE32-E72D297353CC}">
              <c16:uniqueId val="{00000001-03DC-A14D-A089-613DE0BCECD5}"/>
            </c:ext>
          </c:extLst>
        </c:ser>
        <c:dLbls>
          <c:showLegendKey val="0"/>
          <c:showVal val="0"/>
          <c:showCatName val="0"/>
          <c:showSerName val="0"/>
          <c:showPercent val="0"/>
          <c:showBubbleSize val="0"/>
        </c:dLbls>
        <c:gapWidth val="57"/>
        <c:axId val="220263216"/>
        <c:axId val="220262432"/>
      </c:barChart>
      <c:catAx>
        <c:axId val="220263216"/>
        <c:scaling>
          <c:orientation val="minMax"/>
        </c:scaling>
        <c:delete val="1"/>
        <c:axPos val="l"/>
        <c:numFmt formatCode="General" sourceLinked="1"/>
        <c:majorTickMark val="none"/>
        <c:minorTickMark val="none"/>
        <c:tickLblPos val="nextTo"/>
        <c:crossAx val="220262432"/>
        <c:crosses val="autoZero"/>
        <c:auto val="1"/>
        <c:lblAlgn val="r"/>
        <c:lblOffset val="100"/>
        <c:noMultiLvlLbl val="0"/>
      </c:catAx>
      <c:valAx>
        <c:axId val="220262432"/>
        <c:scaling>
          <c:orientation val="minMax"/>
        </c:scaling>
        <c:delete val="1"/>
        <c:axPos val="b"/>
        <c:numFmt formatCode="0.00%" sourceLinked="1"/>
        <c:majorTickMark val="none"/>
        <c:minorTickMark val="none"/>
        <c:tickLblPos val="nextTo"/>
        <c:crossAx val="2202632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61403508771929E-2"/>
          <c:y val="0.13614861235452103"/>
          <c:w val="0.97587719298245612"/>
          <c:h val="0.74340778871978519"/>
        </c:manualLayout>
      </c:layout>
      <c:barChart>
        <c:barDir val="col"/>
        <c:grouping val="clustered"/>
        <c:varyColors val="0"/>
        <c:ser>
          <c:idx val="0"/>
          <c:order val="0"/>
          <c:tx>
            <c:strRef>
              <c:f>Sheet1!$B$1</c:f>
              <c:strCache>
                <c:ptCount val="1"/>
                <c:pt idx="0">
                  <c:v>Saw/Heard/Read Ad</c:v>
                </c:pt>
              </c:strCache>
            </c:strRef>
          </c:tx>
          <c:spPr>
            <a:solidFill>
              <a:schemeClr val="accent1"/>
            </a:solidFill>
            <a:ln>
              <a:noFill/>
            </a:ln>
            <a:effectLst/>
          </c:spPr>
          <c:invertIfNegative val="0"/>
          <c:cat>
            <c:strRef>
              <c:f>Sheet1!$A$2:$A$7</c:f>
              <c:strCache>
                <c:ptCount val="5"/>
                <c:pt idx="0">
                  <c:v>TV (Broadcast &amp; Cable)</c:v>
                </c:pt>
                <c:pt idx="1">
                  <c:v>Social media</c:v>
                </c:pt>
                <c:pt idx="2">
                  <c:v>Radio</c:v>
                </c:pt>
                <c:pt idx="3">
                  <c:v>Streaming TV shows online w/ads</c:v>
                </c:pt>
                <c:pt idx="4">
                  <c:v>Streaming video other than TV/movies</c:v>
                </c:pt>
              </c:strCache>
            </c:strRef>
          </c:cat>
          <c:val>
            <c:numRef>
              <c:f>Sheet1!$B$2:$B$7</c:f>
              <c:numCache>
                <c:formatCode>0%</c:formatCode>
                <c:ptCount val="5"/>
                <c:pt idx="0">
                  <c:v>0.63200000000000001</c:v>
                </c:pt>
                <c:pt idx="1">
                  <c:v>0.22600000000000001</c:v>
                </c:pt>
                <c:pt idx="2">
                  <c:v>0.219</c:v>
                </c:pt>
                <c:pt idx="3">
                  <c:v>0.19700000000000001</c:v>
                </c:pt>
                <c:pt idx="4">
                  <c:v>0.18</c:v>
                </c:pt>
              </c:numCache>
            </c:numRef>
          </c:val>
          <c:extLst>
            <c:ext xmlns:c16="http://schemas.microsoft.com/office/drawing/2014/chart" uri="{C3380CC4-5D6E-409C-BE32-E72D297353CC}">
              <c16:uniqueId val="{00000000-70A0-6045-AFB4-0B2C44650BA9}"/>
            </c:ext>
          </c:extLst>
        </c:ser>
        <c:ser>
          <c:idx val="1"/>
          <c:order val="1"/>
          <c:tx>
            <c:strRef>
              <c:f>Sheet1!$C$1</c:f>
              <c:strCache>
                <c:ptCount val="1"/>
                <c:pt idx="0">
                  <c:v>Most Important for Awareness</c:v>
                </c:pt>
              </c:strCache>
            </c:strRef>
          </c:tx>
          <c:spPr>
            <a:solidFill>
              <a:schemeClr val="accent3"/>
            </a:solidFill>
            <a:ln>
              <a:solidFill>
                <a:schemeClr val="tx1"/>
              </a:solidFill>
            </a:ln>
            <a:effectLst/>
          </c:spPr>
          <c:invertIfNegative val="0"/>
          <c:dLbls>
            <c:dLbl>
              <c:idx val="0"/>
              <c:layout>
                <c:manualLayout>
                  <c:x val="2.1929824561403508E-3"/>
                  <c:y val="9.0957923008057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A0-6045-AFB4-0B2C44650BA9}"/>
                </c:ext>
              </c:extLst>
            </c:dLbl>
            <c:dLbl>
              <c:idx val="1"/>
              <c:layout>
                <c:manualLayout>
                  <c:x val="3.2894736842105261E-3"/>
                  <c:y val="5.40062667860339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0A0-6045-AFB4-0B2C44650BA9}"/>
                </c:ext>
              </c:extLst>
            </c:dLbl>
            <c:dLbl>
              <c:idx val="2"/>
              <c:layout>
                <c:manualLayout>
                  <c:x val="2.1929824561402705E-3"/>
                  <c:y val="5.4006266786034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A0-6045-AFB4-0B2C44650BA9}"/>
                </c:ext>
              </c:extLst>
            </c:dLbl>
            <c:dLbl>
              <c:idx val="3"/>
              <c:layout>
                <c:manualLayout>
                  <c:x val="-1.0964912280701754E-3"/>
                  <c:y val="5.116383169203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A0-6045-AFB4-0B2C44650BA9}"/>
                </c:ext>
              </c:extLst>
            </c:dLbl>
            <c:dLbl>
              <c:idx val="4"/>
              <c:layout>
                <c:manualLayout>
                  <c:x val="0"/>
                  <c:y val="5.116383169203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A0-6045-AFB4-0B2C44650BA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TV (Broadcast &amp; Cable)</c:v>
                </c:pt>
                <c:pt idx="1">
                  <c:v>Social media</c:v>
                </c:pt>
                <c:pt idx="2">
                  <c:v>Radio</c:v>
                </c:pt>
                <c:pt idx="3">
                  <c:v>Streaming TV shows online w/ads</c:v>
                </c:pt>
                <c:pt idx="4">
                  <c:v>Streaming video other than TV/movies</c:v>
                </c:pt>
              </c:strCache>
            </c:strRef>
          </c:cat>
          <c:val>
            <c:numRef>
              <c:f>Sheet1!$C$2:$C$7</c:f>
              <c:numCache>
                <c:formatCode>0%</c:formatCode>
                <c:ptCount val="5"/>
                <c:pt idx="0">
                  <c:v>0.42699999999999999</c:v>
                </c:pt>
                <c:pt idx="1">
                  <c:v>0.05</c:v>
                </c:pt>
                <c:pt idx="2">
                  <c:v>4.3999999999999997E-2</c:v>
                </c:pt>
                <c:pt idx="3">
                  <c:v>3.7999999999999999E-2</c:v>
                </c:pt>
                <c:pt idx="4">
                  <c:v>2.7E-2</c:v>
                </c:pt>
              </c:numCache>
            </c:numRef>
          </c:val>
          <c:extLst>
            <c:ext xmlns:c16="http://schemas.microsoft.com/office/drawing/2014/chart" uri="{C3380CC4-5D6E-409C-BE32-E72D297353CC}">
              <c16:uniqueId val="{00000007-70A0-6045-AFB4-0B2C44650BA9}"/>
            </c:ext>
          </c:extLst>
        </c:ser>
        <c:dLbls>
          <c:showLegendKey val="0"/>
          <c:showVal val="0"/>
          <c:showCatName val="0"/>
          <c:showSerName val="0"/>
          <c:showPercent val="0"/>
          <c:showBubbleSize val="0"/>
        </c:dLbls>
        <c:gapWidth val="66"/>
        <c:overlap val="-6"/>
        <c:axId val="217562872"/>
        <c:axId val="217563264"/>
      </c:barChart>
      <c:catAx>
        <c:axId val="217562872"/>
        <c:scaling>
          <c:orientation val="minMax"/>
        </c:scaling>
        <c:delete val="1"/>
        <c:axPos val="b"/>
        <c:numFmt formatCode="General" sourceLinked="1"/>
        <c:majorTickMark val="none"/>
        <c:minorTickMark val="none"/>
        <c:tickLblPos val="nextTo"/>
        <c:crossAx val="217563264"/>
        <c:crosses val="autoZero"/>
        <c:auto val="1"/>
        <c:lblAlgn val="ctr"/>
        <c:lblOffset val="100"/>
        <c:noMultiLvlLbl val="0"/>
      </c:catAx>
      <c:valAx>
        <c:axId val="217563264"/>
        <c:scaling>
          <c:orientation val="minMax"/>
        </c:scaling>
        <c:delete val="1"/>
        <c:axPos val="l"/>
        <c:numFmt formatCode="0%" sourceLinked="1"/>
        <c:majorTickMark val="none"/>
        <c:minorTickMark val="none"/>
        <c:tickLblPos val="nextTo"/>
        <c:crossAx val="217562872"/>
        <c:crosses val="autoZero"/>
        <c:crossBetween val="between"/>
      </c:valAx>
      <c:spPr>
        <a:noFill/>
        <a:ln>
          <a:noFill/>
        </a:ln>
        <a:effectLst/>
      </c:spPr>
    </c:plotArea>
    <c:legend>
      <c:legendPos val="t"/>
      <c:legendEntry>
        <c:idx val="0"/>
        <c:delete val="1"/>
      </c:legendEntry>
      <c:layout>
        <c:manualLayout>
          <c:xMode val="edge"/>
          <c:yMode val="edge"/>
          <c:x val="0.1757093521204586"/>
          <c:y val="0.10138406445837063"/>
          <c:w val="0.67105184625894365"/>
          <c:h val="8.2289683037613456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dirty="0"/>
              <a:t>“Yes”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4.2059057299067899E-2"/>
          <c:y val="0.15535486635599124"/>
          <c:w val="0.91588188540186422"/>
          <c:h val="0.83298332606383396"/>
        </c:manualLayout>
      </c:layout>
      <c:barChart>
        <c:barDir val="col"/>
        <c:grouping val="clustered"/>
        <c:varyColors val="0"/>
        <c:ser>
          <c:idx val="0"/>
          <c:order val="0"/>
          <c:tx>
            <c:strRef>
              <c:f>Sheet1!$B$1</c:f>
              <c:strCache>
                <c:ptCount val="1"/>
                <c:pt idx="0">
                  <c:v>"Yes"</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rgbClr val="FFFF00"/>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CCC3-8B43-8381-DCBD44173463}"/>
              </c:ext>
            </c:extLst>
          </c:dPt>
          <c:dPt>
            <c:idx val="1"/>
            <c:invertIfNegative val="0"/>
            <c:bubble3D val="0"/>
            <c:spPr>
              <a:solidFill>
                <a:srgbClr val="7030A0"/>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CCC3-8B43-8381-DCBD44173463}"/>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A18+</c:v>
                </c:pt>
                <c:pt idx="1">
                  <c:v>Opinion Leaders</c:v>
                </c:pt>
              </c:strCache>
            </c:strRef>
          </c:cat>
          <c:val>
            <c:numRef>
              <c:f>Sheet1!$B$2:$B$3</c:f>
              <c:numCache>
                <c:formatCode>0.00%</c:formatCode>
                <c:ptCount val="2"/>
                <c:pt idx="0">
                  <c:v>0.86</c:v>
                </c:pt>
                <c:pt idx="1">
                  <c:v>0.91</c:v>
                </c:pt>
              </c:numCache>
            </c:numRef>
          </c:val>
          <c:extLst>
            <c:ext xmlns:c16="http://schemas.microsoft.com/office/drawing/2014/chart" uri="{C3380CC4-5D6E-409C-BE32-E72D297353CC}">
              <c16:uniqueId val="{00000004-CCC3-8B43-8381-DCBD44173463}"/>
            </c:ext>
          </c:extLst>
        </c:ser>
        <c:dLbls>
          <c:showLegendKey val="0"/>
          <c:showVal val="0"/>
          <c:showCatName val="0"/>
          <c:showSerName val="0"/>
          <c:showPercent val="0"/>
          <c:showBubbleSize val="0"/>
        </c:dLbls>
        <c:gapWidth val="195"/>
        <c:overlap val="51"/>
        <c:axId val="220261648"/>
        <c:axId val="220260864"/>
      </c:barChart>
      <c:catAx>
        <c:axId val="220261648"/>
        <c:scaling>
          <c:orientation val="minMax"/>
        </c:scaling>
        <c:delete val="1"/>
        <c:axPos val="b"/>
        <c:numFmt formatCode="General" sourceLinked="1"/>
        <c:majorTickMark val="out"/>
        <c:minorTickMark val="none"/>
        <c:tickLblPos val="nextTo"/>
        <c:crossAx val="220260864"/>
        <c:crosses val="autoZero"/>
        <c:auto val="1"/>
        <c:lblAlgn val="ctr"/>
        <c:lblOffset val="100"/>
        <c:noMultiLvlLbl val="0"/>
      </c:catAx>
      <c:valAx>
        <c:axId val="220260864"/>
        <c:scaling>
          <c:orientation val="minMax"/>
          <c:min val="0.1"/>
        </c:scaling>
        <c:delete val="1"/>
        <c:axPos val="l"/>
        <c:numFmt formatCode="0.00%" sourceLinked="1"/>
        <c:majorTickMark val="out"/>
        <c:minorTickMark val="none"/>
        <c:tickLblPos val="nextTo"/>
        <c:crossAx val="220261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dirty="0"/>
              <a:t>“Yes”</a:t>
            </a:r>
          </a:p>
        </c:rich>
      </c:tx>
      <c:layout>
        <c:manualLayout>
          <c:xMode val="edge"/>
          <c:yMode val="edge"/>
          <c:x val="0.39452645353131111"/>
          <c:y val="3.4985422740524783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4.2198540963546444E-2"/>
          <c:y val="0.15535486635599124"/>
          <c:w val="0.91560291807290717"/>
          <c:h val="0.82909605687044219"/>
        </c:manualLayout>
      </c:layout>
      <c:barChart>
        <c:barDir val="col"/>
        <c:grouping val="clustered"/>
        <c:varyColors val="0"/>
        <c:ser>
          <c:idx val="0"/>
          <c:order val="0"/>
          <c:tx>
            <c:strRef>
              <c:f>Sheet1!$B$1</c:f>
              <c:strCache>
                <c:ptCount val="1"/>
                <c:pt idx="0">
                  <c:v>"Yes"</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rgbClr val="FFFF00"/>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5F05-284C-8DF4-C8BB5540758F}"/>
              </c:ext>
            </c:extLst>
          </c:dPt>
          <c:dPt>
            <c:idx val="1"/>
            <c:invertIfNegative val="0"/>
            <c:bubble3D val="0"/>
            <c:spPr>
              <a:solidFill>
                <a:srgbClr val="7030A0"/>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5F05-284C-8DF4-C8BB5540758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A18+</c:v>
                </c:pt>
                <c:pt idx="1">
                  <c:v>Opinion Leaders</c:v>
                </c:pt>
              </c:strCache>
            </c:strRef>
          </c:cat>
          <c:val>
            <c:numRef>
              <c:f>Sheet1!$B$2:$B$3</c:f>
              <c:numCache>
                <c:formatCode>0.00%</c:formatCode>
                <c:ptCount val="2"/>
                <c:pt idx="0">
                  <c:v>0.88</c:v>
                </c:pt>
                <c:pt idx="1">
                  <c:v>0.92</c:v>
                </c:pt>
              </c:numCache>
            </c:numRef>
          </c:val>
          <c:extLst>
            <c:ext xmlns:c16="http://schemas.microsoft.com/office/drawing/2014/chart" uri="{C3380CC4-5D6E-409C-BE32-E72D297353CC}">
              <c16:uniqueId val="{00000004-5F05-284C-8DF4-C8BB5540758F}"/>
            </c:ext>
          </c:extLst>
        </c:ser>
        <c:dLbls>
          <c:showLegendKey val="0"/>
          <c:showVal val="0"/>
          <c:showCatName val="0"/>
          <c:showSerName val="0"/>
          <c:showPercent val="0"/>
          <c:showBubbleSize val="0"/>
        </c:dLbls>
        <c:gapWidth val="195"/>
        <c:overlap val="51"/>
        <c:axId val="216974112"/>
        <c:axId val="216974504"/>
      </c:barChart>
      <c:catAx>
        <c:axId val="216974112"/>
        <c:scaling>
          <c:orientation val="minMax"/>
        </c:scaling>
        <c:delete val="1"/>
        <c:axPos val="b"/>
        <c:numFmt formatCode="General" sourceLinked="1"/>
        <c:majorTickMark val="out"/>
        <c:minorTickMark val="none"/>
        <c:tickLblPos val="nextTo"/>
        <c:crossAx val="216974504"/>
        <c:crosses val="autoZero"/>
        <c:auto val="1"/>
        <c:lblAlgn val="ctr"/>
        <c:lblOffset val="100"/>
        <c:noMultiLvlLbl val="0"/>
      </c:catAx>
      <c:valAx>
        <c:axId val="216974504"/>
        <c:scaling>
          <c:orientation val="minMax"/>
          <c:max val="1"/>
          <c:min val="0.1"/>
        </c:scaling>
        <c:delete val="1"/>
        <c:axPos val="l"/>
        <c:numFmt formatCode="0.00%" sourceLinked="1"/>
        <c:majorTickMark val="out"/>
        <c:minorTickMark val="none"/>
        <c:tickLblPos val="nextTo"/>
        <c:crossAx val="216974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dirty="0"/>
              <a:t>“Yes”</a:t>
            </a:r>
          </a:p>
        </c:rich>
      </c:tx>
      <c:layout>
        <c:manualLayout>
          <c:xMode val="edge"/>
          <c:yMode val="edge"/>
          <c:x val="0.37603517954411514"/>
          <c:y val="3.1098153547133137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4.3445741804164509E-2"/>
          <c:y val="0.14758032796920795"/>
          <c:w val="0.91310851639167101"/>
          <c:h val="0.82909605687044219"/>
        </c:manualLayout>
      </c:layout>
      <c:barChart>
        <c:barDir val="col"/>
        <c:grouping val="clustered"/>
        <c:varyColors val="0"/>
        <c:ser>
          <c:idx val="0"/>
          <c:order val="0"/>
          <c:tx>
            <c:strRef>
              <c:f>Sheet1!$B$1</c:f>
              <c:strCache>
                <c:ptCount val="1"/>
                <c:pt idx="0">
                  <c:v>"Yes"</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rgbClr val="FFFF00"/>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FA9-F542-95D2-D807481BA5AF}"/>
              </c:ext>
            </c:extLst>
          </c:dPt>
          <c:dPt>
            <c:idx val="1"/>
            <c:invertIfNegative val="0"/>
            <c:bubble3D val="0"/>
            <c:spPr>
              <a:solidFill>
                <a:srgbClr val="7030A0"/>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FA9-F542-95D2-D807481BA5A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A18+</c:v>
                </c:pt>
                <c:pt idx="1">
                  <c:v>Opinion Leaders</c:v>
                </c:pt>
              </c:strCache>
            </c:strRef>
          </c:cat>
          <c:val>
            <c:numRef>
              <c:f>Sheet1!$B$2:$B$3</c:f>
              <c:numCache>
                <c:formatCode>0.00%</c:formatCode>
                <c:ptCount val="2"/>
                <c:pt idx="0">
                  <c:v>0.51</c:v>
                </c:pt>
                <c:pt idx="1">
                  <c:v>0.59</c:v>
                </c:pt>
              </c:numCache>
            </c:numRef>
          </c:val>
          <c:extLst>
            <c:ext xmlns:c16="http://schemas.microsoft.com/office/drawing/2014/chart" uri="{C3380CC4-5D6E-409C-BE32-E72D297353CC}">
              <c16:uniqueId val="{00000004-EFA9-F542-95D2-D807481BA5AF}"/>
            </c:ext>
          </c:extLst>
        </c:ser>
        <c:dLbls>
          <c:showLegendKey val="0"/>
          <c:showVal val="0"/>
          <c:showCatName val="0"/>
          <c:showSerName val="0"/>
          <c:showPercent val="0"/>
          <c:showBubbleSize val="0"/>
        </c:dLbls>
        <c:gapWidth val="195"/>
        <c:overlap val="51"/>
        <c:axId val="216975288"/>
        <c:axId val="216975680"/>
      </c:barChart>
      <c:catAx>
        <c:axId val="216975288"/>
        <c:scaling>
          <c:orientation val="minMax"/>
        </c:scaling>
        <c:delete val="1"/>
        <c:axPos val="b"/>
        <c:numFmt formatCode="General" sourceLinked="1"/>
        <c:majorTickMark val="out"/>
        <c:minorTickMark val="none"/>
        <c:tickLblPos val="nextTo"/>
        <c:crossAx val="216975680"/>
        <c:crosses val="autoZero"/>
        <c:auto val="1"/>
        <c:lblAlgn val="ctr"/>
        <c:lblOffset val="100"/>
        <c:noMultiLvlLbl val="0"/>
      </c:catAx>
      <c:valAx>
        <c:axId val="216975680"/>
        <c:scaling>
          <c:orientation val="minMax"/>
          <c:max val="1"/>
        </c:scaling>
        <c:delete val="1"/>
        <c:axPos val="l"/>
        <c:numFmt formatCode="0.00%" sourceLinked="1"/>
        <c:majorTickMark val="out"/>
        <c:minorTickMark val="none"/>
        <c:tickLblPos val="nextTo"/>
        <c:crossAx val="216975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29977628635347E-3"/>
          <c:y val="3.9796150481189854E-2"/>
          <c:w val="0.96644295302013428"/>
          <c:h val="0.68033193350831134"/>
        </c:manualLayout>
      </c:layout>
      <c:barChart>
        <c:barDir val="col"/>
        <c:grouping val="stacked"/>
        <c:varyColors val="0"/>
        <c:ser>
          <c:idx val="0"/>
          <c:order val="0"/>
          <c:tx>
            <c:strRef>
              <c:f>Sheet1!$B$1</c:f>
              <c:strCache>
                <c:ptCount val="1"/>
                <c:pt idx="0">
                  <c:v>Television (Broadcast &amp; Cable)</c:v>
                </c:pt>
              </c:strCache>
            </c:strRef>
          </c:tx>
          <c:spPr>
            <a:solidFill>
              <a:srgbClr val="0000FF"/>
            </a:solidFill>
            <a:ln w="12700">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Sheet1!$B$2:$B$6</c:f>
              <c:numCache>
                <c:formatCode>0%</c:formatCode>
                <c:ptCount val="5"/>
                <c:pt idx="0">
                  <c:v>0.39400000000000002</c:v>
                </c:pt>
                <c:pt idx="1">
                  <c:v>0.34599999999999997</c:v>
                </c:pt>
                <c:pt idx="2">
                  <c:v>0.32500000000000001</c:v>
                </c:pt>
                <c:pt idx="3">
                  <c:v>0.33600000000000002</c:v>
                </c:pt>
                <c:pt idx="4">
                  <c:v>0.32700000000000001</c:v>
                </c:pt>
              </c:numCache>
            </c:numRef>
          </c:val>
          <c:extLst>
            <c:ext xmlns:c16="http://schemas.microsoft.com/office/drawing/2014/chart" uri="{C3380CC4-5D6E-409C-BE32-E72D297353CC}">
              <c16:uniqueId val="{00000000-9F72-CC4F-8041-766E2E5D7426}"/>
            </c:ext>
          </c:extLst>
        </c:ser>
        <c:ser>
          <c:idx val="1"/>
          <c:order val="1"/>
          <c:tx>
            <c:strRef>
              <c:f>Sheet1!$C$1</c:f>
              <c:strCache>
                <c:ptCount val="1"/>
                <c:pt idx="0">
                  <c:v>Social Media</c:v>
                </c:pt>
              </c:strCache>
            </c:strRef>
          </c:tx>
          <c:spPr>
            <a:solidFill>
              <a:srgbClr val="FF0909"/>
            </a:solidFill>
            <a:ln w="9525">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Sheet1!$C$2:$C$6</c:f>
              <c:numCache>
                <c:formatCode>0%</c:formatCode>
                <c:ptCount val="5"/>
                <c:pt idx="0">
                  <c:v>7.3999999999999996E-2</c:v>
                </c:pt>
                <c:pt idx="1">
                  <c:v>7.4999999999999997E-2</c:v>
                </c:pt>
                <c:pt idx="2">
                  <c:v>7.2999999999999995E-2</c:v>
                </c:pt>
                <c:pt idx="3">
                  <c:v>7.4999999999999997E-2</c:v>
                </c:pt>
                <c:pt idx="4">
                  <c:v>7.4999999999999997E-2</c:v>
                </c:pt>
              </c:numCache>
            </c:numRef>
          </c:val>
          <c:extLst>
            <c:ext xmlns:c16="http://schemas.microsoft.com/office/drawing/2014/chart" uri="{C3380CC4-5D6E-409C-BE32-E72D297353CC}">
              <c16:uniqueId val="{00000001-9F72-CC4F-8041-766E2E5D7426}"/>
            </c:ext>
          </c:extLst>
        </c:ser>
        <c:ser>
          <c:idx val="2"/>
          <c:order val="2"/>
          <c:tx>
            <c:strRef>
              <c:f>Sheet1!$D$1</c:f>
              <c:strCache>
                <c:ptCount val="1"/>
                <c:pt idx="0">
                  <c:v>Broadcast TV web/apps</c:v>
                </c:pt>
              </c:strCache>
            </c:strRef>
          </c:tx>
          <c:spPr>
            <a:solidFill>
              <a:srgbClr val="00B0F0"/>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Sheet1!$D$2:$D$6</c:f>
              <c:numCache>
                <c:formatCode>0%</c:formatCode>
                <c:ptCount val="5"/>
                <c:pt idx="0">
                  <c:v>4.8000000000000001E-2</c:v>
                </c:pt>
                <c:pt idx="1">
                  <c:v>5.2999999999999999E-2</c:v>
                </c:pt>
                <c:pt idx="2">
                  <c:v>5.5E-2</c:v>
                </c:pt>
                <c:pt idx="3">
                  <c:v>5.7000000000000002E-2</c:v>
                </c:pt>
                <c:pt idx="4">
                  <c:v>5.5E-2</c:v>
                </c:pt>
              </c:numCache>
            </c:numRef>
          </c:val>
          <c:extLst>
            <c:ext xmlns:c16="http://schemas.microsoft.com/office/drawing/2014/chart" uri="{C3380CC4-5D6E-409C-BE32-E72D297353CC}">
              <c16:uniqueId val="{00000002-9F72-CC4F-8041-766E2E5D7426}"/>
            </c:ext>
          </c:extLst>
        </c:ser>
        <c:ser>
          <c:idx val="3"/>
          <c:order val="3"/>
          <c:tx>
            <c:strRef>
              <c:f>Sheet1!$E$1</c:f>
              <c:strCache>
                <c:ptCount val="1"/>
                <c:pt idx="0">
                  <c:v>Radio</c:v>
                </c:pt>
              </c:strCache>
            </c:strRef>
          </c:tx>
          <c:spPr>
            <a:solidFill>
              <a:srgbClr val="FFA4FF"/>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Sheet1!$E$2:$E$6</c:f>
              <c:numCache>
                <c:formatCode>0%</c:formatCode>
                <c:ptCount val="5"/>
                <c:pt idx="0">
                  <c:v>4.4999999999999998E-2</c:v>
                </c:pt>
                <c:pt idx="1">
                  <c:v>0.05</c:v>
                </c:pt>
                <c:pt idx="2">
                  <c:v>0.04</c:v>
                </c:pt>
                <c:pt idx="3">
                  <c:v>3.7999999999999999E-2</c:v>
                </c:pt>
                <c:pt idx="4">
                  <c:v>3.9E-2</c:v>
                </c:pt>
              </c:numCache>
            </c:numRef>
          </c:val>
          <c:extLst>
            <c:ext xmlns:c16="http://schemas.microsoft.com/office/drawing/2014/chart" uri="{C3380CC4-5D6E-409C-BE32-E72D297353CC}">
              <c16:uniqueId val="{00000003-9F72-CC4F-8041-766E2E5D7426}"/>
            </c:ext>
          </c:extLst>
        </c:ser>
        <c:ser>
          <c:idx val="4"/>
          <c:order val="4"/>
          <c:tx>
            <c:strRef>
              <c:f>Sheet1!$F$1</c:f>
              <c:strCache>
                <c:ptCount val="1"/>
                <c:pt idx="0">
                  <c:v>Streaming TV shows online w/ads</c:v>
                </c:pt>
              </c:strCache>
            </c:strRef>
          </c:tx>
          <c:spPr>
            <a:solidFill>
              <a:srgbClr val="F5AD99"/>
            </a:solidFill>
            <a:ln>
              <a:solidFill>
                <a:schemeClr val="tx1"/>
              </a:solidFill>
            </a:ln>
            <a:effectLst>
              <a:outerShdw blurRad="50800" dist="38100" dir="2700000" algn="tl" rotWithShape="0">
                <a:prstClr val="black">
                  <a:alpha val="40000"/>
                </a:prstClr>
              </a:outerShdw>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F72-CC4F-8041-766E2E5D742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Sheet1!$F$2:$F$6</c:f>
              <c:numCache>
                <c:formatCode>0%</c:formatCode>
                <c:ptCount val="5"/>
                <c:pt idx="0">
                  <c:v>0.04</c:v>
                </c:pt>
                <c:pt idx="1">
                  <c:v>4.7E-2</c:v>
                </c:pt>
                <c:pt idx="2">
                  <c:v>4.3999999999999997E-2</c:v>
                </c:pt>
                <c:pt idx="3">
                  <c:v>4.1000000000000002E-2</c:v>
                </c:pt>
                <c:pt idx="4">
                  <c:v>3.5999999999999997E-2</c:v>
                </c:pt>
              </c:numCache>
            </c:numRef>
          </c:val>
          <c:extLst>
            <c:ext xmlns:c16="http://schemas.microsoft.com/office/drawing/2014/chart" uri="{C3380CC4-5D6E-409C-BE32-E72D297353CC}">
              <c16:uniqueId val="{00000005-9F72-CC4F-8041-766E2E5D7426}"/>
            </c:ext>
          </c:extLst>
        </c:ser>
        <c:ser>
          <c:idx val="5"/>
          <c:order val="5"/>
          <c:tx>
            <c:strRef>
              <c:f>Sheet1!$G$1</c:f>
              <c:strCache>
                <c:ptCount val="1"/>
                <c:pt idx="0">
                  <c:v>Streaming video other than TV/movies</c:v>
                </c:pt>
              </c:strCache>
            </c:strRef>
          </c:tx>
          <c:spPr>
            <a:solidFill>
              <a:srgbClr val="67A1A1"/>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Sheet1!$G$2:$G$6</c:f>
              <c:numCache>
                <c:formatCode>0%</c:formatCode>
                <c:ptCount val="5"/>
                <c:pt idx="0">
                  <c:v>3.5999999999999997E-2</c:v>
                </c:pt>
                <c:pt idx="1">
                  <c:v>4.2999999999999997E-2</c:v>
                </c:pt>
                <c:pt idx="2">
                  <c:v>3.5000000000000003E-2</c:v>
                </c:pt>
                <c:pt idx="3">
                  <c:v>4.1000000000000002E-2</c:v>
                </c:pt>
                <c:pt idx="4">
                  <c:v>4.1000000000000002E-2</c:v>
                </c:pt>
              </c:numCache>
            </c:numRef>
          </c:val>
          <c:extLst>
            <c:ext xmlns:c16="http://schemas.microsoft.com/office/drawing/2014/chart" uri="{C3380CC4-5D6E-409C-BE32-E72D297353CC}">
              <c16:uniqueId val="{00000006-9F72-CC4F-8041-766E2E5D7426}"/>
            </c:ext>
          </c:extLst>
        </c:ser>
        <c:ser>
          <c:idx val="6"/>
          <c:order val="6"/>
          <c:tx>
            <c:strRef>
              <c:f>Sheet1!$H$1</c:f>
              <c:strCache>
                <c:ptCount val="1"/>
                <c:pt idx="0">
                  <c:v>Newspaper (print only)</c:v>
                </c:pt>
              </c:strCache>
            </c:strRef>
          </c:tx>
          <c:spPr>
            <a:solidFill>
              <a:srgbClr val="FF6600"/>
            </a:solidFill>
            <a:ln>
              <a:solidFill>
                <a:schemeClr val="tx1"/>
              </a:solid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1E-A34E-8998-6DC545816AEC}"/>
                </c:ext>
              </c:extLst>
            </c:dLbl>
            <c:dLbl>
              <c:idx val="1"/>
              <c:delete val="1"/>
              <c:extLst>
                <c:ext xmlns:c15="http://schemas.microsoft.com/office/drawing/2012/chart" uri="{CE6537A1-D6FC-4f65-9D91-7224C49458BB}"/>
                <c:ext xmlns:c16="http://schemas.microsoft.com/office/drawing/2014/chart" uri="{C3380CC4-5D6E-409C-BE32-E72D297353CC}">
                  <c16:uniqueId val="{00000005-EA1E-A34E-8998-6DC545816AEC}"/>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A1E-A34E-8998-6DC545816AEC}"/>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77-614F-A3EB-23EB4580B4C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Sheet1!$H$2:$H$6</c:f>
              <c:numCache>
                <c:formatCode>0%</c:formatCode>
                <c:ptCount val="5"/>
                <c:pt idx="0">
                  <c:v>2.9000000000000001E-2</c:v>
                </c:pt>
                <c:pt idx="1">
                  <c:v>2.1000000000000001E-2</c:v>
                </c:pt>
                <c:pt idx="2">
                  <c:v>2.7E-2</c:v>
                </c:pt>
                <c:pt idx="3">
                  <c:v>3.1E-2</c:v>
                </c:pt>
                <c:pt idx="4">
                  <c:v>0.03</c:v>
                </c:pt>
              </c:numCache>
            </c:numRef>
          </c:val>
          <c:extLst>
            <c:ext xmlns:c16="http://schemas.microsoft.com/office/drawing/2014/chart" uri="{C3380CC4-5D6E-409C-BE32-E72D297353CC}">
              <c16:uniqueId val="{00000007-9F72-CC4F-8041-766E2E5D7426}"/>
            </c:ext>
          </c:extLst>
        </c:ser>
        <c:ser>
          <c:idx val="7"/>
          <c:order val="7"/>
          <c:tx>
            <c:strRef>
              <c:f>Sheet1!$I$1</c:f>
              <c:strCache>
                <c:ptCount val="1"/>
                <c:pt idx="0">
                  <c:v>Movie theater</c:v>
                </c:pt>
              </c:strCache>
            </c:strRef>
          </c:tx>
          <c:spPr>
            <a:solidFill>
              <a:srgbClr val="9966FF"/>
            </a:solidFill>
            <a:ln>
              <a:solidFill>
                <a:schemeClr val="tx1"/>
              </a:solidFill>
            </a:ln>
            <a:effectLst>
              <a:outerShdw blurRad="50800" dist="38100" dir="2700000" algn="tl" rotWithShape="0">
                <a:prstClr val="black">
                  <a:alpha val="40000"/>
                </a:prstClr>
              </a:outerShdw>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77-614F-A3EB-23EB4580B4CF}"/>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877-614F-A3EB-23EB4580B4C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Sheet1!$I$2:$I$6</c:f>
              <c:numCache>
                <c:formatCode>0%</c:formatCode>
                <c:ptCount val="5"/>
                <c:pt idx="0">
                  <c:v>2.9000000000000001E-2</c:v>
                </c:pt>
                <c:pt idx="1">
                  <c:v>2.3E-2</c:v>
                </c:pt>
                <c:pt idx="2">
                  <c:v>2.4E-2</c:v>
                </c:pt>
                <c:pt idx="3">
                  <c:v>2.3E-2</c:v>
                </c:pt>
                <c:pt idx="4">
                  <c:v>2.5999999999999999E-2</c:v>
                </c:pt>
              </c:numCache>
            </c:numRef>
          </c:val>
          <c:extLst>
            <c:ext xmlns:c16="http://schemas.microsoft.com/office/drawing/2014/chart" uri="{C3380CC4-5D6E-409C-BE32-E72D297353CC}">
              <c16:uniqueId val="{00000009-9F72-CC4F-8041-766E2E5D7426}"/>
            </c:ext>
          </c:extLst>
        </c:ser>
        <c:ser>
          <c:idx val="8"/>
          <c:order val="8"/>
          <c:tx>
            <c:strRef>
              <c:f>Sheet1!$J$1</c:f>
              <c:strCache>
                <c:ptCount val="1"/>
                <c:pt idx="0">
                  <c:v>Ad in mail</c:v>
                </c:pt>
              </c:strCache>
            </c:strRef>
          </c:tx>
          <c:spPr>
            <a:solidFill>
              <a:srgbClr val="A46F04"/>
            </a:solidFill>
            <a:ln w="9525">
              <a:solidFill>
                <a:schemeClr val="tx1"/>
              </a:solidFill>
            </a:ln>
            <a:effectLst>
              <a:outerShdw blurRad="50800" dist="38100" dir="2700000" algn="tl" rotWithShape="0">
                <a:prstClr val="black">
                  <a:alpha val="40000"/>
                </a:prstClr>
              </a:outerShdw>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77-614F-A3EB-23EB4580B4CF}"/>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877-614F-A3EB-23EB4580B4CF}"/>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877-614F-A3EB-23EB4580B4CF}"/>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B9-46BE-A101-1D60251BF027}"/>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877-614F-A3EB-23EB4580B4C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Sheet1!$J$2:$J$6</c:f>
              <c:numCache>
                <c:formatCode>0%</c:formatCode>
                <c:ptCount val="5"/>
                <c:pt idx="0">
                  <c:v>2.7E-2</c:v>
                </c:pt>
                <c:pt idx="1">
                  <c:v>3.2000000000000001E-2</c:v>
                </c:pt>
                <c:pt idx="2">
                  <c:v>0.03</c:v>
                </c:pt>
                <c:pt idx="3">
                  <c:v>2.7E-2</c:v>
                </c:pt>
                <c:pt idx="4">
                  <c:v>2.7E-2</c:v>
                </c:pt>
              </c:numCache>
            </c:numRef>
          </c:val>
          <c:extLst>
            <c:ext xmlns:c16="http://schemas.microsoft.com/office/drawing/2014/chart" uri="{C3380CC4-5D6E-409C-BE32-E72D297353CC}">
              <c16:uniqueId val="{0000000C-9F72-CC4F-8041-766E2E5D7426}"/>
            </c:ext>
          </c:extLst>
        </c:ser>
        <c:ser>
          <c:idx val="9"/>
          <c:order val="9"/>
          <c:tx>
            <c:strRef>
              <c:f>Sheet1!$K$1</c:f>
              <c:strCache>
                <c:ptCount val="1"/>
                <c:pt idx="0">
                  <c:v>Outdoor</c:v>
                </c:pt>
              </c:strCache>
            </c:strRef>
          </c:tx>
          <c:spPr>
            <a:solidFill>
              <a:srgbClr val="E3B905"/>
            </a:solidFill>
            <a:ln>
              <a:solidFill>
                <a:schemeClr val="tx1"/>
              </a:solid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F72-CC4F-8041-766E2E5D742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F72-CC4F-8041-766E2E5D7426}"/>
                </c:ext>
              </c:extLst>
            </c:dLbl>
            <c:dLbl>
              <c:idx val="2"/>
              <c:delete val="1"/>
              <c:extLst>
                <c:ext xmlns:c15="http://schemas.microsoft.com/office/drawing/2012/chart" uri="{CE6537A1-D6FC-4f65-9D91-7224C49458BB}"/>
                <c:ext xmlns:c16="http://schemas.microsoft.com/office/drawing/2014/chart" uri="{C3380CC4-5D6E-409C-BE32-E72D297353CC}">
                  <c16:uniqueId val="{0000000F-9F72-CC4F-8041-766E2E5D7426}"/>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A1E-A34E-8998-6DC545816AEC}"/>
                </c:ext>
              </c:extLst>
            </c:dLbl>
            <c:dLbl>
              <c:idx val="4"/>
              <c:delete val="1"/>
              <c:extLst>
                <c:ext xmlns:c15="http://schemas.microsoft.com/office/drawing/2012/chart" uri="{CE6537A1-D6FC-4f65-9D91-7224C49458BB}"/>
                <c:ext xmlns:c16="http://schemas.microsoft.com/office/drawing/2014/chart" uri="{C3380CC4-5D6E-409C-BE32-E72D297353CC}">
                  <c16:uniqueId val="{00000010-9F72-CC4F-8041-766E2E5D742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Sheet1!$K$2:$K$6</c:f>
              <c:numCache>
                <c:formatCode>0%</c:formatCode>
                <c:ptCount val="5"/>
                <c:pt idx="0">
                  <c:v>2.7E-2</c:v>
                </c:pt>
                <c:pt idx="1">
                  <c:v>2.9000000000000001E-2</c:v>
                </c:pt>
                <c:pt idx="2">
                  <c:v>2.4E-2</c:v>
                </c:pt>
                <c:pt idx="3">
                  <c:v>2.5000000000000001E-2</c:v>
                </c:pt>
                <c:pt idx="4">
                  <c:v>2.1000000000000001E-2</c:v>
                </c:pt>
              </c:numCache>
            </c:numRef>
          </c:val>
          <c:extLst>
            <c:ext xmlns:c16="http://schemas.microsoft.com/office/drawing/2014/chart" uri="{C3380CC4-5D6E-409C-BE32-E72D297353CC}">
              <c16:uniqueId val="{00000011-9F72-CC4F-8041-766E2E5D7426}"/>
            </c:ext>
          </c:extLst>
        </c:ser>
        <c:ser>
          <c:idx val="10"/>
          <c:order val="10"/>
          <c:tx>
            <c:strRef>
              <c:f>Sheet1!$L$1</c:f>
              <c:strCache>
                <c:ptCount val="1"/>
                <c:pt idx="0">
                  <c:v>Internet Search Engine</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Sheet1!$L$2:$L$6</c:f>
            </c:numRef>
          </c:val>
          <c:extLst>
            <c:ext xmlns:c16="http://schemas.microsoft.com/office/drawing/2014/chart" uri="{C3380CC4-5D6E-409C-BE32-E72D297353CC}">
              <c16:uniqueId val="{00000012-9F72-CC4F-8041-766E2E5D7426}"/>
            </c:ext>
          </c:extLst>
        </c:ser>
        <c:ser>
          <c:idx val="11"/>
          <c:order val="11"/>
          <c:tx>
            <c:strRef>
              <c:f>Sheet1!$M$1</c:f>
              <c:strCache>
                <c:ptCount val="1"/>
                <c:pt idx="0">
                  <c:v>Yellow pages</c:v>
                </c:pt>
              </c:strCache>
            </c:strRef>
          </c:tx>
          <c:spPr>
            <a:solidFill>
              <a:srgbClr val="CCFF99"/>
            </a:solidFill>
            <a:ln>
              <a:solidFill>
                <a:schemeClr val="tx1"/>
              </a:solidFill>
            </a:ln>
            <a:effectLst>
              <a:outerShdw blurRad="50800" dist="38100" dir="2700000" algn="tl" rotWithShape="0">
                <a:prstClr val="black">
                  <a:alpha val="40000"/>
                </a:prstClr>
              </a:outerShdw>
            </a:effectLst>
          </c:spPr>
          <c:invertIfNegative val="0"/>
          <c:dLbls>
            <c:delete val="1"/>
          </c:dLbls>
          <c:cat>
            <c:strRef>
              <c:f>Sheet1!$A$2:$A$6</c:f>
              <c:strCache>
                <c:ptCount val="5"/>
                <c:pt idx="0">
                  <c:v>Awareness</c:v>
                </c:pt>
                <c:pt idx="1">
                  <c:v>Interest</c:v>
                </c:pt>
                <c:pt idx="2">
                  <c:v>Visit Store/Website 
for Info</c:v>
                </c:pt>
                <c:pt idx="3">
                  <c:v>Consideration</c:v>
                </c:pt>
                <c:pt idx="4">
                  <c:v>Purchase</c:v>
                </c:pt>
              </c:strCache>
            </c:strRef>
          </c:cat>
          <c:val>
            <c:numRef>
              <c:f>Sheet1!$M$2:$M$6</c:f>
              <c:numCache>
                <c:formatCode>0%</c:formatCode>
                <c:ptCount val="5"/>
                <c:pt idx="0">
                  <c:v>2.4E-2</c:v>
                </c:pt>
                <c:pt idx="1">
                  <c:v>1.2E-2</c:v>
                </c:pt>
                <c:pt idx="2">
                  <c:v>2.3E-2</c:v>
                </c:pt>
                <c:pt idx="3">
                  <c:v>1.9E-2</c:v>
                </c:pt>
                <c:pt idx="4">
                  <c:v>1.9E-2</c:v>
                </c:pt>
              </c:numCache>
            </c:numRef>
          </c:val>
          <c:extLst>
            <c:ext xmlns:c16="http://schemas.microsoft.com/office/drawing/2014/chart" uri="{C3380CC4-5D6E-409C-BE32-E72D297353CC}">
              <c16:uniqueId val="{00000016-9F72-CC4F-8041-766E2E5D7426}"/>
            </c:ext>
          </c:extLst>
        </c:ser>
        <c:ser>
          <c:idx val="12"/>
          <c:order val="12"/>
          <c:tx>
            <c:strRef>
              <c:f>Sheet1!$N$1</c:f>
              <c:strCache>
                <c:ptCount val="1"/>
                <c:pt idx="0">
                  <c:v>Internet Display/Banner Ad</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Sheet1!$N$2:$N$6</c:f>
            </c:numRef>
          </c:val>
          <c:extLst>
            <c:ext xmlns:c16="http://schemas.microsoft.com/office/drawing/2014/chart" uri="{C3380CC4-5D6E-409C-BE32-E72D297353CC}">
              <c16:uniqueId val="{00000017-9F72-CC4F-8041-766E2E5D7426}"/>
            </c:ext>
          </c:extLst>
        </c:ser>
        <c:ser>
          <c:idx val="13"/>
          <c:order val="13"/>
          <c:tx>
            <c:strRef>
              <c:f>Sheet1!$O$1</c:f>
              <c:strCache>
                <c:ptCount val="1"/>
                <c:pt idx="0">
                  <c:v>Streaming TV</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Sheet1!$O$2:$O$6</c:f>
            </c:numRef>
          </c:val>
          <c:extLst>
            <c:ext xmlns:c16="http://schemas.microsoft.com/office/drawing/2014/chart" uri="{C3380CC4-5D6E-409C-BE32-E72D297353CC}">
              <c16:uniqueId val="{00000018-9F72-CC4F-8041-766E2E5D7426}"/>
            </c:ext>
          </c:extLst>
        </c:ser>
        <c:ser>
          <c:idx val="14"/>
          <c:order val="14"/>
          <c:tx>
            <c:strRef>
              <c:f>Sheet1!$P$1</c:f>
              <c:strCache>
                <c:ptCount val="1"/>
                <c:pt idx="0">
                  <c:v>Magazine (print only)</c:v>
                </c:pt>
              </c:strCache>
            </c:strRef>
          </c:tx>
          <c:spPr>
            <a:solidFill>
              <a:srgbClr val="FFFF00"/>
            </a:solidFill>
            <a:ln>
              <a:solidFill>
                <a:schemeClr val="tx1"/>
              </a:solidFill>
            </a:ln>
            <a:effectLst>
              <a:outerShdw blurRad="50800" dist="38100" dir="2700000" algn="tl" rotWithShape="0">
                <a:prstClr val="black">
                  <a:alpha val="40000"/>
                </a:prstClr>
              </a:outerShdw>
            </a:effectLst>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A1E-A34E-8998-6DC545816AE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effectLst/>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Sheet1!$P$2:$P$6</c:f>
              <c:numCache>
                <c:formatCode>0%</c:formatCode>
                <c:ptCount val="5"/>
                <c:pt idx="0">
                  <c:v>0.02</c:v>
                </c:pt>
                <c:pt idx="1">
                  <c:v>2.1999999999999999E-2</c:v>
                </c:pt>
                <c:pt idx="2">
                  <c:v>2.7E-2</c:v>
                </c:pt>
                <c:pt idx="3">
                  <c:v>2.1000000000000001E-2</c:v>
                </c:pt>
                <c:pt idx="4">
                  <c:v>2.1000000000000001E-2</c:v>
                </c:pt>
              </c:numCache>
            </c:numRef>
          </c:val>
          <c:extLst>
            <c:ext xmlns:c16="http://schemas.microsoft.com/office/drawing/2014/chart" uri="{C3380CC4-5D6E-409C-BE32-E72D297353CC}">
              <c16:uniqueId val="{00000019-9F72-CC4F-8041-766E2E5D7426}"/>
            </c:ext>
          </c:extLst>
        </c:ser>
        <c:ser>
          <c:idx val="15"/>
          <c:order val="15"/>
          <c:tx>
            <c:strRef>
              <c:f>Sheet1!$Q$1</c:f>
              <c:strCache>
                <c:ptCount val="1"/>
                <c:pt idx="0">
                  <c:v>Internet video ad</c:v>
                </c:pt>
              </c:strCache>
            </c:strRef>
          </c:tx>
          <c:spPr>
            <a:solidFill>
              <a:srgbClr val="6E6EA2"/>
            </a:solidFill>
            <a:ln>
              <a:solidFill>
                <a:schemeClr val="tx1"/>
              </a:solidFill>
            </a:ln>
            <a:effectLst>
              <a:outerShdw blurRad="50800" dist="38100" dir="2700000" algn="tl" rotWithShape="0">
                <a:prstClr val="black">
                  <a:alpha val="40000"/>
                </a:prstClr>
              </a:outerShdw>
            </a:effectLst>
          </c:spPr>
          <c:invertIfNegative val="0"/>
          <c:dLbls>
            <c:delete val="1"/>
          </c:dLbls>
          <c:cat>
            <c:strRef>
              <c:f>Sheet1!$A$2:$A$6</c:f>
              <c:strCache>
                <c:ptCount val="5"/>
                <c:pt idx="0">
                  <c:v>Awareness</c:v>
                </c:pt>
                <c:pt idx="1">
                  <c:v>Interest</c:v>
                </c:pt>
                <c:pt idx="2">
                  <c:v>Visit Store/Website 
for Info</c:v>
                </c:pt>
                <c:pt idx="3">
                  <c:v>Consideration</c:v>
                </c:pt>
                <c:pt idx="4">
                  <c:v>Purchase</c:v>
                </c:pt>
              </c:strCache>
            </c:strRef>
          </c:cat>
          <c:val>
            <c:numRef>
              <c:f>Sheet1!$Q$2:$Q$6</c:f>
              <c:numCache>
                <c:formatCode>0%</c:formatCode>
                <c:ptCount val="5"/>
                <c:pt idx="0">
                  <c:v>1.9E-2</c:v>
                </c:pt>
                <c:pt idx="1">
                  <c:v>1.9E-2</c:v>
                </c:pt>
                <c:pt idx="2">
                  <c:v>2.5000000000000001E-2</c:v>
                </c:pt>
                <c:pt idx="3">
                  <c:v>2.4E-2</c:v>
                </c:pt>
                <c:pt idx="4">
                  <c:v>1.7999999999999999E-2</c:v>
                </c:pt>
              </c:numCache>
            </c:numRef>
          </c:val>
          <c:extLst>
            <c:ext xmlns:c16="http://schemas.microsoft.com/office/drawing/2014/chart" uri="{C3380CC4-5D6E-409C-BE32-E72D297353CC}">
              <c16:uniqueId val="{0000001E-9F72-CC4F-8041-766E2E5D7426}"/>
            </c:ext>
          </c:extLst>
        </c:ser>
        <c:ser>
          <c:idx val="16"/>
          <c:order val="16"/>
          <c:tx>
            <c:strRef>
              <c:f>Sheet1!$R$1</c:f>
              <c:strCache>
                <c:ptCount val="1"/>
                <c:pt idx="0">
                  <c:v>Cable Web/App</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Sheet1!$R$2:$R$6</c:f>
            </c:numRef>
          </c:val>
          <c:extLst>
            <c:ext xmlns:c16="http://schemas.microsoft.com/office/drawing/2014/chart" uri="{C3380CC4-5D6E-409C-BE32-E72D297353CC}">
              <c16:uniqueId val="{0000001F-9F72-CC4F-8041-766E2E5D7426}"/>
            </c:ext>
          </c:extLst>
        </c:ser>
        <c:dLbls>
          <c:dLblPos val="ctr"/>
          <c:showLegendKey val="0"/>
          <c:showVal val="1"/>
          <c:showCatName val="0"/>
          <c:showSerName val="0"/>
          <c:showPercent val="0"/>
          <c:showBubbleSize val="0"/>
        </c:dLbls>
        <c:gapWidth val="85"/>
        <c:overlap val="100"/>
        <c:axId val="217013160"/>
        <c:axId val="217013552"/>
      </c:barChart>
      <c:catAx>
        <c:axId val="217013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17013552"/>
        <c:crosses val="autoZero"/>
        <c:auto val="1"/>
        <c:lblAlgn val="ctr"/>
        <c:lblOffset val="0"/>
        <c:noMultiLvlLbl val="0"/>
      </c:catAx>
      <c:valAx>
        <c:axId val="217013552"/>
        <c:scaling>
          <c:orientation val="minMax"/>
        </c:scaling>
        <c:delete val="1"/>
        <c:axPos val="l"/>
        <c:numFmt formatCode="0%" sourceLinked="1"/>
        <c:majorTickMark val="none"/>
        <c:minorTickMark val="none"/>
        <c:tickLblPos val="nextTo"/>
        <c:crossAx val="217013160"/>
        <c:crosses val="autoZero"/>
        <c:crossBetween val="between"/>
      </c:valAx>
      <c:spPr>
        <a:noFill/>
        <a:ln>
          <a:noFill/>
        </a:ln>
        <a:effectLst/>
      </c:spPr>
    </c:plotArea>
    <c:legend>
      <c:legendPos val="b"/>
      <c:layout>
        <c:manualLayout>
          <c:xMode val="edge"/>
          <c:yMode val="edge"/>
          <c:x val="6.7114093959731542E-3"/>
          <c:y val="0.8269457567804025"/>
          <c:w val="0.96676266976695024"/>
          <c:h val="0.15933998250218723"/>
        </c:manualLayout>
      </c:layout>
      <c:overlay val="0"/>
      <c:spPr>
        <a:noFill/>
        <a:ln>
          <a:solidFill>
            <a:schemeClr val="tx1"/>
          </a:solid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778523489932886E-2"/>
          <c:y val="3.8872680612537784E-2"/>
          <c:w val="0.96644295302013428"/>
          <c:h val="0.62928379678873536"/>
        </c:manualLayout>
      </c:layout>
      <c:barChart>
        <c:barDir val="col"/>
        <c:grouping val="stacked"/>
        <c:varyColors val="0"/>
        <c:ser>
          <c:idx val="0"/>
          <c:order val="0"/>
          <c:tx>
            <c:strRef>
              <c:f>Sheet1!$B$1</c:f>
              <c:strCache>
                <c:ptCount val="1"/>
                <c:pt idx="0">
                  <c:v>Television (Broadcast &amp; Cable)</c:v>
                </c:pt>
              </c:strCache>
            </c:strRef>
          </c:tx>
          <c:spPr>
            <a:solidFill>
              <a:srgbClr val="0000FF"/>
            </a:solidFill>
            <a:ln w="12700">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Sheet1!$B$2:$B$6</c:f>
              <c:numCache>
                <c:formatCode>0%</c:formatCode>
                <c:ptCount val="5"/>
                <c:pt idx="0">
                  <c:v>0.35199999999999998</c:v>
                </c:pt>
                <c:pt idx="1">
                  <c:v>0.30499999999999999</c:v>
                </c:pt>
                <c:pt idx="2">
                  <c:v>0.29799999999999999</c:v>
                </c:pt>
                <c:pt idx="3">
                  <c:v>0.29399999999999998</c:v>
                </c:pt>
                <c:pt idx="4">
                  <c:v>0.29899999999999999</c:v>
                </c:pt>
              </c:numCache>
            </c:numRef>
          </c:val>
          <c:extLst>
            <c:ext xmlns:c16="http://schemas.microsoft.com/office/drawing/2014/chart" uri="{C3380CC4-5D6E-409C-BE32-E72D297353CC}">
              <c16:uniqueId val="{00000000-2C63-9945-A443-A47B3D6F14CD}"/>
            </c:ext>
          </c:extLst>
        </c:ser>
        <c:ser>
          <c:idx val="1"/>
          <c:order val="1"/>
          <c:tx>
            <c:strRef>
              <c:f>Sheet1!$C$1</c:f>
              <c:strCache>
                <c:ptCount val="1"/>
                <c:pt idx="0">
                  <c:v>Outdoor</c:v>
                </c:pt>
              </c:strCache>
            </c:strRef>
          </c:tx>
          <c:spPr>
            <a:solidFill>
              <a:srgbClr val="E3B905"/>
            </a:solidFill>
            <a:ln w="9525">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Sheet1!$C$2:$C$6</c:f>
              <c:numCache>
                <c:formatCode>0%</c:formatCode>
                <c:ptCount val="5"/>
                <c:pt idx="0">
                  <c:v>4.8000000000000001E-2</c:v>
                </c:pt>
                <c:pt idx="1">
                  <c:v>4.1000000000000002E-2</c:v>
                </c:pt>
                <c:pt idx="2">
                  <c:v>4.2999999999999997E-2</c:v>
                </c:pt>
                <c:pt idx="3">
                  <c:v>3.2000000000000001E-2</c:v>
                </c:pt>
                <c:pt idx="4">
                  <c:v>3.6999999999999998E-2</c:v>
                </c:pt>
              </c:numCache>
            </c:numRef>
          </c:val>
          <c:extLst>
            <c:ext xmlns:c16="http://schemas.microsoft.com/office/drawing/2014/chart" uri="{C3380CC4-5D6E-409C-BE32-E72D297353CC}">
              <c16:uniqueId val="{00000001-2C63-9945-A443-A47B3D6F14CD}"/>
            </c:ext>
          </c:extLst>
        </c:ser>
        <c:ser>
          <c:idx val="2"/>
          <c:order val="2"/>
          <c:tx>
            <c:strRef>
              <c:f>Sheet1!$D$1</c:f>
              <c:strCache>
                <c:ptCount val="1"/>
                <c:pt idx="0">
                  <c:v>Social media</c:v>
                </c:pt>
              </c:strCache>
            </c:strRef>
          </c:tx>
          <c:spPr>
            <a:solidFill>
              <a:schemeClr val="accent3"/>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Sheet1!$D$2:$D$6</c:f>
              <c:numCache>
                <c:formatCode>0%</c:formatCode>
                <c:ptCount val="5"/>
                <c:pt idx="0">
                  <c:v>4.5999999999999999E-2</c:v>
                </c:pt>
                <c:pt idx="1">
                  <c:v>5.5E-2</c:v>
                </c:pt>
                <c:pt idx="2">
                  <c:v>4.7E-2</c:v>
                </c:pt>
                <c:pt idx="3">
                  <c:v>0.05</c:v>
                </c:pt>
                <c:pt idx="4">
                  <c:v>4.5999999999999999E-2</c:v>
                </c:pt>
              </c:numCache>
            </c:numRef>
          </c:val>
          <c:extLst>
            <c:ext xmlns:c16="http://schemas.microsoft.com/office/drawing/2014/chart" uri="{C3380CC4-5D6E-409C-BE32-E72D297353CC}">
              <c16:uniqueId val="{00000002-2C63-9945-A443-A47B3D6F14CD}"/>
            </c:ext>
          </c:extLst>
        </c:ser>
        <c:ser>
          <c:idx val="3"/>
          <c:order val="3"/>
          <c:tx>
            <c:strRef>
              <c:f>Sheet1!$E$1</c:f>
              <c:strCache>
                <c:ptCount val="1"/>
                <c:pt idx="0">
                  <c:v>Radio</c:v>
                </c:pt>
              </c:strCache>
            </c:strRef>
          </c:tx>
          <c:spPr>
            <a:solidFill>
              <a:srgbClr val="FFA4FF"/>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Sheet1!$E$2:$E$6</c:f>
              <c:numCache>
                <c:formatCode>0%</c:formatCode>
                <c:ptCount val="5"/>
                <c:pt idx="0">
                  <c:v>4.3999999999999997E-2</c:v>
                </c:pt>
                <c:pt idx="1">
                  <c:v>4.2999999999999997E-2</c:v>
                </c:pt>
                <c:pt idx="2">
                  <c:v>3.6999999999999998E-2</c:v>
                </c:pt>
                <c:pt idx="3">
                  <c:v>3.9E-2</c:v>
                </c:pt>
                <c:pt idx="4">
                  <c:v>4.7E-2</c:v>
                </c:pt>
              </c:numCache>
            </c:numRef>
          </c:val>
          <c:extLst>
            <c:ext xmlns:c16="http://schemas.microsoft.com/office/drawing/2014/chart" uri="{C3380CC4-5D6E-409C-BE32-E72D297353CC}">
              <c16:uniqueId val="{00000003-2C63-9945-A443-A47B3D6F14CD}"/>
            </c:ext>
          </c:extLst>
        </c:ser>
        <c:ser>
          <c:idx val="4"/>
          <c:order val="4"/>
          <c:tx>
            <c:strRef>
              <c:f>Sheet1!$F$1</c:f>
              <c:strCache>
                <c:ptCount val="1"/>
                <c:pt idx="0">
                  <c:v>Broadcast TV web/apps</c:v>
                </c:pt>
              </c:strCache>
            </c:strRef>
          </c:tx>
          <c:spPr>
            <a:solidFill>
              <a:srgbClr val="00B0F0"/>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Sheet1!$F$2:$F$6</c:f>
              <c:numCache>
                <c:formatCode>0%</c:formatCode>
                <c:ptCount val="5"/>
                <c:pt idx="0">
                  <c:v>0.04</c:v>
                </c:pt>
                <c:pt idx="1">
                  <c:v>4.2999999999999997E-2</c:v>
                </c:pt>
                <c:pt idx="2">
                  <c:v>4.2000000000000003E-2</c:v>
                </c:pt>
                <c:pt idx="3">
                  <c:v>4.3999999999999997E-2</c:v>
                </c:pt>
                <c:pt idx="4">
                  <c:v>0.04</c:v>
                </c:pt>
              </c:numCache>
            </c:numRef>
          </c:val>
          <c:extLst>
            <c:ext xmlns:c16="http://schemas.microsoft.com/office/drawing/2014/chart" uri="{C3380CC4-5D6E-409C-BE32-E72D297353CC}">
              <c16:uniqueId val="{00000004-2C63-9945-A443-A47B3D6F14CD}"/>
            </c:ext>
          </c:extLst>
        </c:ser>
        <c:ser>
          <c:idx val="5"/>
          <c:order val="5"/>
          <c:tx>
            <c:strRef>
              <c:f>Sheet1!$G$1</c:f>
              <c:strCache>
                <c:ptCount val="1"/>
                <c:pt idx="0">
                  <c:v>Streaming TV shows online w/ads</c:v>
                </c:pt>
              </c:strCache>
            </c:strRef>
          </c:tx>
          <c:spPr>
            <a:solidFill>
              <a:srgbClr val="F5AD99"/>
            </a:solidFill>
            <a:ln>
              <a:solidFill>
                <a:schemeClr val="tx1"/>
              </a:solidFill>
            </a:ln>
            <a:effectLst>
              <a:outerShdw blurRad="50800" dist="38100" dir="2700000" algn="tl" rotWithShape="0">
                <a:prstClr val="black">
                  <a:alpha val="40000"/>
                </a:prstClr>
              </a:outerShdw>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C1-AA49-ADBC-48912AA28EBF}"/>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C1-AA49-ADBC-48912AA28EBF}"/>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C1-AA49-ADBC-48912AA28EB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Sheet1!$G$2:$G$6</c:f>
              <c:numCache>
                <c:formatCode>0%</c:formatCode>
                <c:ptCount val="5"/>
                <c:pt idx="0">
                  <c:v>3.7999999999999999E-2</c:v>
                </c:pt>
                <c:pt idx="1">
                  <c:v>4.2999999999999997E-2</c:v>
                </c:pt>
                <c:pt idx="2">
                  <c:v>3.9E-2</c:v>
                </c:pt>
                <c:pt idx="3">
                  <c:v>4.1000000000000002E-2</c:v>
                </c:pt>
                <c:pt idx="4">
                  <c:v>4.2000000000000003E-2</c:v>
                </c:pt>
              </c:numCache>
            </c:numRef>
          </c:val>
          <c:extLst>
            <c:ext xmlns:c16="http://schemas.microsoft.com/office/drawing/2014/chart" uri="{C3380CC4-5D6E-409C-BE32-E72D297353CC}">
              <c16:uniqueId val="{00000005-2C63-9945-A443-A47B3D6F14CD}"/>
            </c:ext>
          </c:extLst>
        </c:ser>
        <c:ser>
          <c:idx val="6"/>
          <c:order val="6"/>
          <c:tx>
            <c:strRef>
              <c:f>Sheet1!$H$1</c:f>
              <c:strCache>
                <c:ptCount val="1"/>
                <c:pt idx="0">
                  <c:v>Ad in mail</c:v>
                </c:pt>
              </c:strCache>
            </c:strRef>
          </c:tx>
          <c:spPr>
            <a:solidFill>
              <a:srgbClr val="A46F05"/>
            </a:solidFill>
            <a:ln>
              <a:solidFill>
                <a:schemeClr val="tx1"/>
              </a:solidFill>
            </a:ln>
            <a:effectLst>
              <a:outerShdw blurRad="50800" dist="38100" dir="2700000" algn="tl" rotWithShape="0">
                <a:prstClr val="black">
                  <a:alpha val="40000"/>
                </a:prstClr>
              </a:outerShdw>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C63-9945-A443-A47B3D6F14C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C63-9945-A443-A47B3D6F14CD}"/>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C63-9945-A443-A47B3D6F14C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Sheet1!$H$2:$H$6</c:f>
              <c:numCache>
                <c:formatCode>0%</c:formatCode>
                <c:ptCount val="5"/>
                <c:pt idx="0">
                  <c:v>3.6999999999999998E-2</c:v>
                </c:pt>
                <c:pt idx="1">
                  <c:v>3.7999999999999999E-2</c:v>
                </c:pt>
                <c:pt idx="2">
                  <c:v>4.3999999999999997E-2</c:v>
                </c:pt>
                <c:pt idx="3">
                  <c:v>3.9E-2</c:v>
                </c:pt>
                <c:pt idx="4">
                  <c:v>4.2999999999999997E-2</c:v>
                </c:pt>
              </c:numCache>
            </c:numRef>
          </c:val>
          <c:extLst>
            <c:ext xmlns:c16="http://schemas.microsoft.com/office/drawing/2014/chart" uri="{C3380CC4-5D6E-409C-BE32-E72D297353CC}">
              <c16:uniqueId val="{00000009-2C63-9945-A443-A47B3D6F14CD}"/>
            </c:ext>
          </c:extLst>
        </c:ser>
        <c:ser>
          <c:idx val="7"/>
          <c:order val="7"/>
          <c:tx>
            <c:strRef>
              <c:f>Sheet1!$I$1</c:f>
              <c:strCache>
                <c:ptCount val="1"/>
                <c:pt idx="0">
                  <c:v>x</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Sheet1!$I$2:$I$6</c:f>
            </c:numRef>
          </c:val>
          <c:extLst>
            <c:ext xmlns:c16="http://schemas.microsoft.com/office/drawing/2014/chart" uri="{C3380CC4-5D6E-409C-BE32-E72D297353CC}">
              <c16:uniqueId val="{0000000A-2C63-9945-A443-A47B3D6F14CD}"/>
            </c:ext>
          </c:extLst>
        </c:ser>
        <c:ser>
          <c:idx val="8"/>
          <c:order val="8"/>
          <c:tx>
            <c:strRef>
              <c:f>Sheet1!$J$1</c:f>
              <c:strCache>
                <c:ptCount val="1"/>
                <c:pt idx="0">
                  <c:v>Movie theater</c:v>
                </c:pt>
              </c:strCache>
            </c:strRef>
          </c:tx>
          <c:spPr>
            <a:solidFill>
              <a:srgbClr val="9966FF"/>
            </a:solidFill>
            <a:ln w="9525">
              <a:solidFill>
                <a:schemeClr val="tx1"/>
              </a:solid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C63-9945-A443-A47B3D6F14CD}"/>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C63-9945-A443-A47B3D6F14CD}"/>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C63-9945-A443-A47B3D6F14CD}"/>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E1C-4D46-BF59-C96802709EB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Sheet1!$J$2:$J$6</c:f>
              <c:numCache>
                <c:formatCode>0%</c:formatCode>
                <c:ptCount val="5"/>
                <c:pt idx="0">
                  <c:v>3.5999999999999997E-2</c:v>
                </c:pt>
                <c:pt idx="1">
                  <c:v>3.3000000000000002E-2</c:v>
                </c:pt>
                <c:pt idx="2">
                  <c:v>3.2000000000000001E-2</c:v>
                </c:pt>
                <c:pt idx="3">
                  <c:v>0.03</c:v>
                </c:pt>
                <c:pt idx="4">
                  <c:v>2.9000000000000001E-2</c:v>
                </c:pt>
              </c:numCache>
            </c:numRef>
          </c:val>
          <c:extLst>
            <c:ext xmlns:c16="http://schemas.microsoft.com/office/drawing/2014/chart" uri="{C3380CC4-5D6E-409C-BE32-E72D297353CC}">
              <c16:uniqueId val="{0000000E-2C63-9945-A443-A47B3D6F14CD}"/>
            </c:ext>
          </c:extLst>
        </c:ser>
        <c:ser>
          <c:idx val="9"/>
          <c:order val="9"/>
          <c:tx>
            <c:strRef>
              <c:f>Sheet1!$K$1</c:f>
              <c:strCache>
                <c:ptCount val="1"/>
                <c:pt idx="0">
                  <c:v>Newspaper (print only)</c:v>
                </c:pt>
              </c:strCache>
            </c:strRef>
          </c:tx>
          <c:spPr>
            <a:solidFill>
              <a:srgbClr val="FF6600"/>
            </a:solidFill>
            <a:ln>
              <a:solidFill>
                <a:schemeClr val="tx1"/>
              </a:solidFill>
            </a:ln>
            <a:effectLst>
              <a:outerShdw blurRad="50800" dist="38100" dir="2700000" algn="tl" rotWithShape="0">
                <a:prstClr val="black">
                  <a:alpha val="40000"/>
                </a:prstClr>
              </a:outerShdw>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EB-468A-83DB-50DDCA4D98C3}"/>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4EB-468A-83DB-50DDCA4D98C3}"/>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84EB-468A-83DB-50DDCA4D98C3}"/>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84EB-468A-83DB-50DDCA4D98C3}"/>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84EB-468A-83DB-50DDCA4D98C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Sheet1!$K$2:$K$6</c:f>
              <c:numCache>
                <c:formatCode>0%</c:formatCode>
                <c:ptCount val="5"/>
                <c:pt idx="0">
                  <c:v>3.1E-2</c:v>
                </c:pt>
                <c:pt idx="1">
                  <c:v>2.8000000000000001E-2</c:v>
                </c:pt>
                <c:pt idx="2">
                  <c:v>3.1E-2</c:v>
                </c:pt>
                <c:pt idx="3">
                  <c:v>2.5000000000000001E-2</c:v>
                </c:pt>
                <c:pt idx="4">
                  <c:v>2.9000000000000001E-2</c:v>
                </c:pt>
              </c:numCache>
            </c:numRef>
          </c:val>
          <c:extLst>
            <c:ext xmlns:c16="http://schemas.microsoft.com/office/drawing/2014/chart" uri="{C3380CC4-5D6E-409C-BE32-E72D297353CC}">
              <c16:uniqueId val="{00000011-2C63-9945-A443-A47B3D6F14CD}"/>
            </c:ext>
          </c:extLst>
        </c:ser>
        <c:ser>
          <c:idx val="10"/>
          <c:order val="10"/>
          <c:tx>
            <c:strRef>
              <c:f>Sheet1!$L$1</c:f>
              <c:strCache>
                <c:ptCount val="1"/>
                <c:pt idx="0">
                  <c:v>Magazine (print only)</c:v>
                </c:pt>
              </c:strCache>
            </c:strRef>
          </c:tx>
          <c:spPr>
            <a:solidFill>
              <a:srgbClr val="FFFF00"/>
            </a:solidFill>
            <a:ln>
              <a:solidFill>
                <a:schemeClr val="tx1"/>
              </a:solidFill>
            </a:ln>
            <a:effectLst>
              <a:outerShdw blurRad="50800" dist="38100" dir="2700000" algn="tl" rotWithShape="0">
                <a:prstClr val="black">
                  <a:alpha val="40000"/>
                </a:prstClr>
              </a:outerShdw>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EB-468A-83DB-50DDCA4D98C3}"/>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4EB-468A-83DB-50DDCA4D98C3}"/>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84EB-468A-83DB-50DDCA4D98C3}"/>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84EB-468A-83DB-50DDCA4D98C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Sheet1!$L$2:$L$6</c:f>
              <c:numCache>
                <c:formatCode>0%</c:formatCode>
                <c:ptCount val="5"/>
                <c:pt idx="0">
                  <c:v>2.7E-2</c:v>
                </c:pt>
                <c:pt idx="1">
                  <c:v>2.7E-2</c:v>
                </c:pt>
                <c:pt idx="2">
                  <c:v>3.1E-2</c:v>
                </c:pt>
                <c:pt idx="3">
                  <c:v>2.4E-2</c:v>
                </c:pt>
                <c:pt idx="4">
                  <c:v>2.5000000000000001E-2</c:v>
                </c:pt>
              </c:numCache>
            </c:numRef>
          </c:val>
          <c:extLst>
            <c:ext xmlns:c16="http://schemas.microsoft.com/office/drawing/2014/chart" uri="{C3380CC4-5D6E-409C-BE32-E72D297353CC}">
              <c16:uniqueId val="{00000016-2C63-9945-A443-A47B3D6F14CD}"/>
            </c:ext>
          </c:extLst>
        </c:ser>
        <c:ser>
          <c:idx val="11"/>
          <c:order val="11"/>
          <c:tx>
            <c:strRef>
              <c:f>Sheet1!$M$1</c:f>
              <c:strCache>
                <c:ptCount val="1"/>
                <c:pt idx="0">
                  <c:v>Magazine (Print Only)2</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Sheet1!$M$2:$M$6</c:f>
            </c:numRef>
          </c:val>
          <c:extLst>
            <c:ext xmlns:c16="http://schemas.microsoft.com/office/drawing/2014/chart" uri="{C3380CC4-5D6E-409C-BE32-E72D297353CC}">
              <c16:uniqueId val="{00000017-2C63-9945-A443-A47B3D6F14CD}"/>
            </c:ext>
          </c:extLst>
        </c:ser>
        <c:ser>
          <c:idx val="12"/>
          <c:order val="12"/>
          <c:tx>
            <c:strRef>
              <c:f>Sheet1!$N$1</c:f>
              <c:strCache>
                <c:ptCount val="1"/>
                <c:pt idx="0">
                  <c:v>Streaming video other than TV/movies</c:v>
                </c:pt>
              </c:strCache>
            </c:strRef>
          </c:tx>
          <c:spPr>
            <a:solidFill>
              <a:srgbClr val="67A1A1"/>
            </a:solidFill>
            <a:ln>
              <a:solidFill>
                <a:schemeClr val="tx1"/>
              </a:solidFill>
            </a:ln>
            <a:effectLst>
              <a:outerShdw blurRad="50800" dist="38100" dir="2700000" algn="tl" rotWithShape="0">
                <a:prstClr val="black">
                  <a:alpha val="40000"/>
                </a:prstClr>
              </a:outerShdw>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EB-468A-83DB-50DDCA4D98C3}"/>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4EB-468A-83DB-50DDCA4D98C3}"/>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C1-AA49-ADBC-48912AA28EBF}"/>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84EB-468A-83DB-50DDCA4D98C3}"/>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C1-AA49-ADBC-48912AA28EB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Sheet1!$N$2:$N$6</c:f>
              <c:numCache>
                <c:formatCode>0%</c:formatCode>
                <c:ptCount val="5"/>
                <c:pt idx="0">
                  <c:v>2.7E-2</c:v>
                </c:pt>
                <c:pt idx="1">
                  <c:v>3.5999999999999997E-2</c:v>
                </c:pt>
                <c:pt idx="2">
                  <c:v>3.5999999999999997E-2</c:v>
                </c:pt>
                <c:pt idx="3">
                  <c:v>3.5999999999999997E-2</c:v>
                </c:pt>
                <c:pt idx="4">
                  <c:v>3.2000000000000001E-2</c:v>
                </c:pt>
              </c:numCache>
            </c:numRef>
          </c:val>
          <c:extLst>
            <c:ext xmlns:c16="http://schemas.microsoft.com/office/drawing/2014/chart" uri="{C3380CC4-5D6E-409C-BE32-E72D297353CC}">
              <c16:uniqueId val="{0000001C-2C63-9945-A443-A47B3D6F14CD}"/>
            </c:ext>
          </c:extLst>
        </c:ser>
        <c:ser>
          <c:idx val="13"/>
          <c:order val="13"/>
          <c:tx>
            <c:strRef>
              <c:f>Sheet1!$O$1</c:f>
              <c:strCache>
                <c:ptCount val="1"/>
                <c:pt idx="0">
                  <c:v>Internet Search Engine</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Sheet1!$O$2:$O$6</c:f>
            </c:numRef>
          </c:val>
          <c:extLst>
            <c:ext xmlns:c16="http://schemas.microsoft.com/office/drawing/2014/chart" uri="{C3380CC4-5D6E-409C-BE32-E72D297353CC}">
              <c16:uniqueId val="{0000001D-2C63-9945-A443-A47B3D6F14CD}"/>
            </c:ext>
          </c:extLst>
        </c:ser>
        <c:ser>
          <c:idx val="14"/>
          <c:order val="14"/>
          <c:tx>
            <c:strRef>
              <c:f>Sheet1!$P$1</c:f>
              <c:strCache>
                <c:ptCount val="1"/>
                <c:pt idx="0">
                  <c:v>Yellow pages</c:v>
                </c:pt>
              </c:strCache>
            </c:strRef>
          </c:tx>
          <c:spPr>
            <a:solidFill>
              <a:srgbClr val="CCFF99"/>
            </a:solidFill>
            <a:ln>
              <a:solidFill>
                <a:schemeClr val="tx1"/>
              </a:solidFill>
            </a:ln>
            <a:effectLst>
              <a:outerShdw blurRad="50800" dist="38100" dir="2700000" algn="tl" rotWithShape="0">
                <a:prstClr val="black">
                  <a:alpha val="40000"/>
                </a:prstClr>
              </a:outerShdw>
            </a:effectLst>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84EB-468A-83DB-50DDCA4D98C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Sheet1!$P$2:$P$6</c:f>
              <c:numCache>
                <c:formatCode>0%</c:formatCode>
                <c:ptCount val="5"/>
                <c:pt idx="0">
                  <c:v>2.7E-2</c:v>
                </c:pt>
                <c:pt idx="1">
                  <c:v>2.4E-2</c:v>
                </c:pt>
                <c:pt idx="2">
                  <c:v>2.9000000000000001E-2</c:v>
                </c:pt>
                <c:pt idx="3">
                  <c:v>2.4E-2</c:v>
                </c:pt>
                <c:pt idx="4">
                  <c:v>2.5000000000000001E-2</c:v>
                </c:pt>
              </c:numCache>
            </c:numRef>
          </c:val>
          <c:extLst>
            <c:ext xmlns:c16="http://schemas.microsoft.com/office/drawing/2014/chart" uri="{C3380CC4-5D6E-409C-BE32-E72D297353CC}">
              <c16:uniqueId val="{00000021-2C63-9945-A443-A47B3D6F14CD}"/>
            </c:ext>
          </c:extLst>
        </c:ser>
        <c:ser>
          <c:idx val="15"/>
          <c:order val="15"/>
          <c:tx>
            <c:strRef>
              <c:f>Sheet1!$Q$1</c:f>
              <c:strCache>
                <c:ptCount val="1"/>
                <c:pt idx="0">
                  <c:v>Internet Display/Banner Ad2</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Sheet1!$Q$2:$Q$6</c:f>
            </c:numRef>
          </c:val>
          <c:extLst>
            <c:ext xmlns:c16="http://schemas.microsoft.com/office/drawing/2014/chart" uri="{C3380CC4-5D6E-409C-BE32-E72D297353CC}">
              <c16:uniqueId val="{00000022-2C63-9945-A443-A47B3D6F14CD}"/>
            </c:ext>
          </c:extLst>
        </c:ser>
        <c:ser>
          <c:idx val="16"/>
          <c:order val="16"/>
          <c:tx>
            <c:strRef>
              <c:f>Sheet1!$R$1</c:f>
              <c:strCache>
                <c:ptCount val="1"/>
                <c:pt idx="0">
                  <c:v>Radio Web/Apps</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Sheet1!$R$2:$R$6</c:f>
            </c:numRef>
          </c:val>
          <c:extLst>
            <c:ext xmlns:c16="http://schemas.microsoft.com/office/drawing/2014/chart" uri="{C3380CC4-5D6E-409C-BE32-E72D297353CC}">
              <c16:uniqueId val="{00000023-2C63-9945-A443-A47B3D6F14CD}"/>
            </c:ext>
          </c:extLst>
        </c:ser>
        <c:ser>
          <c:idx val="17"/>
          <c:order val="17"/>
          <c:tx>
            <c:strRef>
              <c:f>Sheet1!$S$1</c:f>
              <c:strCache>
                <c:ptCount val="1"/>
                <c:pt idx="0">
                  <c:v>Internet video ad</c:v>
                </c:pt>
              </c:strCache>
            </c:strRef>
          </c:tx>
          <c:spPr>
            <a:solidFill>
              <a:srgbClr val="6E6EA2"/>
            </a:solidFill>
            <a:ln>
              <a:solidFill>
                <a:schemeClr val="tx1"/>
              </a:solidFill>
            </a:ln>
            <a:effectLst>
              <a:outerShdw blurRad="50800" dist="38100" dir="2700000" algn="tl" rotWithShape="0">
                <a:prstClr val="black">
                  <a:alpha val="40000"/>
                </a:prstClr>
              </a:outerShdw>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25-84EB-468A-83DB-50DDCA4D98C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Sheet1!$S$2:$S$6</c:f>
              <c:numCache>
                <c:formatCode>0%</c:formatCode>
                <c:ptCount val="5"/>
                <c:pt idx="0">
                  <c:v>2.5000000000000001E-2</c:v>
                </c:pt>
                <c:pt idx="1">
                  <c:v>2.5999999999999999E-2</c:v>
                </c:pt>
                <c:pt idx="2">
                  <c:v>2.5999999999999999E-2</c:v>
                </c:pt>
                <c:pt idx="3">
                  <c:v>2.5999999999999999E-2</c:v>
                </c:pt>
                <c:pt idx="4">
                  <c:v>2.3E-2</c:v>
                </c:pt>
              </c:numCache>
            </c:numRef>
          </c:val>
          <c:extLst>
            <c:ext xmlns:c16="http://schemas.microsoft.com/office/drawing/2014/chart" uri="{C3380CC4-5D6E-409C-BE32-E72D297353CC}">
              <c16:uniqueId val="{00000003-84EB-468A-83DB-50DDCA4D98C3}"/>
            </c:ext>
          </c:extLst>
        </c:ser>
        <c:ser>
          <c:idx val="18"/>
          <c:order val="18"/>
          <c:tx>
            <c:strRef>
              <c:f>Sheet1!$T$1</c:f>
              <c:strCache>
                <c:ptCount val="1"/>
                <c:pt idx="0">
                  <c:v>Email</c:v>
                </c:pt>
              </c:strCache>
            </c:strRef>
          </c:tx>
          <c:spPr>
            <a:solidFill>
              <a:srgbClr val="84F058"/>
            </a:solidFill>
            <a:ln>
              <a:solidFill>
                <a:schemeClr val="tx1"/>
              </a:solidFill>
            </a:ln>
            <a:effectLst>
              <a:outerShdw blurRad="50800" dist="38100" dir="2700000" algn="tl" rotWithShape="0">
                <a:prstClr val="black">
                  <a:alpha val="40000"/>
                </a:prstClr>
              </a:outerShdw>
            </a:effectLst>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84EB-468A-83DB-50DDCA4D98C3}"/>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84EB-468A-83DB-50DDCA4D98C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Sheet1!$T$2:$T$6</c:f>
              <c:numCache>
                <c:formatCode>0%</c:formatCode>
                <c:ptCount val="5"/>
                <c:pt idx="0">
                  <c:v>2.3E-2</c:v>
                </c:pt>
                <c:pt idx="1">
                  <c:v>2.1999999999999999E-2</c:v>
                </c:pt>
                <c:pt idx="2">
                  <c:v>2.1000000000000001E-2</c:v>
                </c:pt>
                <c:pt idx="3">
                  <c:v>2.7E-2</c:v>
                </c:pt>
                <c:pt idx="4">
                  <c:v>2.5000000000000001E-2</c:v>
                </c:pt>
              </c:numCache>
            </c:numRef>
          </c:val>
          <c:extLst>
            <c:ext xmlns:c16="http://schemas.microsoft.com/office/drawing/2014/chart" uri="{C3380CC4-5D6E-409C-BE32-E72D297353CC}">
              <c16:uniqueId val="{00000004-84EB-468A-83DB-50DDCA4D98C3}"/>
            </c:ext>
          </c:extLst>
        </c:ser>
        <c:ser>
          <c:idx val="19"/>
          <c:order val="19"/>
          <c:tx>
            <c:strRef>
              <c:f>Sheet1!$U$1</c:f>
              <c:strCache>
                <c:ptCount val="1"/>
                <c:pt idx="0">
                  <c:v>Internet search</c:v>
                </c:pt>
              </c:strCache>
            </c:strRef>
          </c:tx>
          <c:spPr>
            <a:solidFill>
              <a:schemeClr val="accent2">
                <a:lumMod val="80000"/>
              </a:schemeClr>
            </a:solidFill>
            <a:ln>
              <a:solidFill>
                <a:schemeClr val="tx1"/>
              </a:solidFill>
            </a:ln>
            <a:effectLst>
              <a:outerShdw blurRad="50800" dist="38100" dir="2700000" algn="tl" rotWithShape="0">
                <a:prstClr val="black">
                  <a:alpha val="40000"/>
                </a:prstClr>
              </a:outerShdw>
            </a:effectLst>
          </c:spPr>
          <c:invertIfNegative val="0"/>
          <c:dLbls>
            <c:delete val="1"/>
          </c:dLbls>
          <c:cat>
            <c:strRef>
              <c:f>Sheet1!$A$2:$A$6</c:f>
              <c:strCache>
                <c:ptCount val="5"/>
                <c:pt idx="0">
                  <c:v>Awareness</c:v>
                </c:pt>
                <c:pt idx="1">
                  <c:v>Interest</c:v>
                </c:pt>
                <c:pt idx="2">
                  <c:v>Visit Store/Website 
for Info</c:v>
                </c:pt>
                <c:pt idx="3">
                  <c:v>Consideration</c:v>
                </c:pt>
                <c:pt idx="4">
                  <c:v>Purchase</c:v>
                </c:pt>
              </c:strCache>
            </c:strRef>
          </c:cat>
          <c:val>
            <c:numRef>
              <c:f>Sheet1!$U$2:$U$6</c:f>
              <c:numCache>
                <c:formatCode>0%</c:formatCode>
                <c:ptCount val="5"/>
                <c:pt idx="0">
                  <c:v>2.3E-2</c:v>
                </c:pt>
                <c:pt idx="1">
                  <c:v>2.3E-2</c:v>
                </c:pt>
                <c:pt idx="2">
                  <c:v>2.1000000000000001E-2</c:v>
                </c:pt>
                <c:pt idx="3">
                  <c:v>2.1999999999999999E-2</c:v>
                </c:pt>
                <c:pt idx="4">
                  <c:v>2.1999999999999999E-2</c:v>
                </c:pt>
              </c:numCache>
            </c:numRef>
          </c:val>
          <c:extLst>
            <c:ext xmlns:c16="http://schemas.microsoft.com/office/drawing/2014/chart" uri="{C3380CC4-5D6E-409C-BE32-E72D297353CC}">
              <c16:uniqueId val="{00000005-84EB-468A-83DB-50DDCA4D98C3}"/>
            </c:ext>
          </c:extLst>
        </c:ser>
        <c:ser>
          <c:idx val="20"/>
          <c:order val="20"/>
          <c:tx>
            <c:strRef>
              <c:f>Sheet1!$V$1</c:f>
              <c:strCache>
                <c:ptCount val="1"/>
                <c:pt idx="0">
                  <c:v>Ad on a website</c:v>
                </c:pt>
              </c:strCache>
            </c:strRef>
          </c:tx>
          <c:spPr>
            <a:solidFill>
              <a:srgbClr val="663300"/>
            </a:solidFill>
            <a:ln>
              <a:solidFill>
                <a:schemeClr val="tx1"/>
              </a:solid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84EB-468A-83DB-50DDCA4D98C3}"/>
                </c:ext>
              </c:extLst>
            </c:dLbl>
            <c:dLbl>
              <c:idx val="1"/>
              <c:delete val="1"/>
              <c:extLst>
                <c:ext xmlns:c15="http://schemas.microsoft.com/office/drawing/2012/chart" uri="{CE6537A1-D6FC-4f65-9D91-7224C49458BB}"/>
                <c:ext xmlns:c16="http://schemas.microsoft.com/office/drawing/2014/chart" uri="{C3380CC4-5D6E-409C-BE32-E72D297353CC}">
                  <c16:uniqueId val="{00000012-84EB-468A-83DB-50DDCA4D98C3}"/>
                </c:ext>
              </c:extLst>
            </c:dLbl>
            <c:dLbl>
              <c:idx val="3"/>
              <c:delete val="1"/>
              <c:extLst>
                <c:ext xmlns:c15="http://schemas.microsoft.com/office/drawing/2012/chart" uri="{CE6537A1-D6FC-4f65-9D91-7224C49458BB}"/>
                <c:ext xmlns:c16="http://schemas.microsoft.com/office/drawing/2014/chart" uri="{C3380CC4-5D6E-409C-BE32-E72D297353CC}">
                  <c16:uniqueId val="{0000001A-84EB-468A-83DB-50DDCA4D98C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Sheet1!$V$2:$V$6</c:f>
              <c:numCache>
                <c:formatCode>0%</c:formatCode>
                <c:ptCount val="5"/>
                <c:pt idx="0">
                  <c:v>1.9E-2</c:v>
                </c:pt>
                <c:pt idx="1">
                  <c:v>2.4E-2</c:v>
                </c:pt>
                <c:pt idx="2">
                  <c:v>2.5000000000000001E-2</c:v>
                </c:pt>
                <c:pt idx="3">
                  <c:v>2.1000000000000001E-2</c:v>
                </c:pt>
                <c:pt idx="4">
                  <c:v>2.5000000000000001E-2</c:v>
                </c:pt>
              </c:numCache>
            </c:numRef>
          </c:val>
          <c:extLst>
            <c:ext xmlns:c16="http://schemas.microsoft.com/office/drawing/2014/chart" uri="{C3380CC4-5D6E-409C-BE32-E72D297353CC}">
              <c16:uniqueId val="{00000006-84EB-468A-83DB-50DDCA4D98C3}"/>
            </c:ext>
          </c:extLst>
        </c:ser>
        <c:ser>
          <c:idx val="21"/>
          <c:order val="21"/>
          <c:tx>
            <c:strRef>
              <c:f>Sheet1!$W$1</c:f>
              <c:strCache>
                <c:ptCount val="1"/>
                <c:pt idx="0">
                  <c:v>Internet display/banner ad</c:v>
                </c:pt>
              </c:strCache>
            </c:strRef>
          </c:tx>
          <c:spPr>
            <a:solidFill>
              <a:srgbClr val="FF7373"/>
            </a:solidFill>
            <a:ln>
              <a:solidFill>
                <a:schemeClr val="tx1"/>
              </a:solidFill>
            </a:ln>
            <a:effectLst>
              <a:outerShdw blurRad="50800" dist="38100" dir="2700000" algn="tl" rotWithShape="0">
                <a:prstClr val="black">
                  <a:alpha val="40000"/>
                </a:prstClr>
              </a:outerShdw>
            </a:effectLst>
          </c:spPr>
          <c:invertIfNegative val="0"/>
          <c:dLbls>
            <c:delete val="1"/>
          </c:dLbls>
          <c:cat>
            <c:strRef>
              <c:f>Sheet1!$A$2:$A$6</c:f>
              <c:strCache>
                <c:ptCount val="5"/>
                <c:pt idx="0">
                  <c:v>Awareness</c:v>
                </c:pt>
                <c:pt idx="1">
                  <c:v>Interest</c:v>
                </c:pt>
                <c:pt idx="2">
                  <c:v>Visit Store/Website 
for Info</c:v>
                </c:pt>
                <c:pt idx="3">
                  <c:v>Consideration</c:v>
                </c:pt>
                <c:pt idx="4">
                  <c:v>Purchase</c:v>
                </c:pt>
              </c:strCache>
            </c:strRef>
          </c:cat>
          <c:val>
            <c:numRef>
              <c:f>Sheet1!$W$2:$W$6</c:f>
              <c:numCache>
                <c:formatCode>0%</c:formatCode>
                <c:ptCount val="5"/>
                <c:pt idx="0">
                  <c:v>1.7999999999999999E-2</c:v>
                </c:pt>
                <c:pt idx="1">
                  <c:v>1.9E-2</c:v>
                </c:pt>
                <c:pt idx="2">
                  <c:v>2.1999999999999999E-2</c:v>
                </c:pt>
                <c:pt idx="3">
                  <c:v>0.02</c:v>
                </c:pt>
                <c:pt idx="4">
                  <c:v>1.9E-2</c:v>
                </c:pt>
              </c:numCache>
            </c:numRef>
          </c:val>
          <c:extLst>
            <c:ext xmlns:c16="http://schemas.microsoft.com/office/drawing/2014/chart" uri="{C3380CC4-5D6E-409C-BE32-E72D297353CC}">
              <c16:uniqueId val="{00000007-84EB-468A-83DB-50DDCA4D98C3}"/>
            </c:ext>
          </c:extLst>
        </c:ser>
        <c:ser>
          <c:idx val="22"/>
          <c:order val="22"/>
          <c:tx>
            <c:strRef>
              <c:f>Sheet1!$X$1</c:f>
              <c:strCache>
                <c:ptCount val="1"/>
                <c:pt idx="0">
                  <c:v>Local radio web/apps</c:v>
                </c:pt>
              </c:strCache>
            </c:strRef>
          </c:tx>
          <c:spPr>
            <a:solidFill>
              <a:srgbClr val="F3057C"/>
            </a:solidFill>
            <a:ln>
              <a:solidFill>
                <a:schemeClr val="tx1"/>
              </a:solidFill>
            </a:ln>
            <a:effectLst>
              <a:outerShdw blurRad="50800" dist="38100" dir="2700000" algn="tl" rotWithShape="0">
                <a:prstClr val="black">
                  <a:alpha val="40000"/>
                </a:prstClr>
              </a:outerShdw>
            </a:effectLst>
          </c:spPr>
          <c:invertIfNegative val="0"/>
          <c:dLbls>
            <c:delete val="1"/>
          </c:dLbls>
          <c:cat>
            <c:strRef>
              <c:f>Sheet1!$A$2:$A$6</c:f>
              <c:strCache>
                <c:ptCount val="5"/>
                <c:pt idx="0">
                  <c:v>Awareness</c:v>
                </c:pt>
                <c:pt idx="1">
                  <c:v>Interest</c:v>
                </c:pt>
                <c:pt idx="2">
                  <c:v>Visit Store/Website 
for Info</c:v>
                </c:pt>
                <c:pt idx="3">
                  <c:v>Consideration</c:v>
                </c:pt>
                <c:pt idx="4">
                  <c:v>Purchase</c:v>
                </c:pt>
              </c:strCache>
            </c:strRef>
          </c:cat>
          <c:val>
            <c:numRef>
              <c:f>Sheet1!$X$2:$X$6</c:f>
              <c:numCache>
                <c:formatCode>0%</c:formatCode>
                <c:ptCount val="5"/>
                <c:pt idx="0">
                  <c:v>1.4999999999999999E-2</c:v>
                </c:pt>
                <c:pt idx="1">
                  <c:v>1.4999999999999999E-2</c:v>
                </c:pt>
                <c:pt idx="2">
                  <c:v>1.6E-2</c:v>
                </c:pt>
                <c:pt idx="3">
                  <c:v>0.02</c:v>
                </c:pt>
                <c:pt idx="4">
                  <c:v>1.6E-2</c:v>
                </c:pt>
              </c:numCache>
            </c:numRef>
          </c:val>
          <c:extLst>
            <c:ext xmlns:c16="http://schemas.microsoft.com/office/drawing/2014/chart" uri="{C3380CC4-5D6E-409C-BE32-E72D297353CC}">
              <c16:uniqueId val="{00000008-84EB-468A-83DB-50DDCA4D98C3}"/>
            </c:ext>
          </c:extLst>
        </c:ser>
        <c:ser>
          <c:idx val="23"/>
          <c:order val="23"/>
          <c:tx>
            <c:strRef>
              <c:f>Sheet1!$Y$1</c:f>
              <c:strCache>
                <c:ptCount val="1"/>
                <c:pt idx="0">
                  <c:v>Internet radio</c:v>
                </c:pt>
              </c:strCache>
            </c:strRef>
          </c:tx>
          <c:spPr>
            <a:solidFill>
              <a:srgbClr val="B539B8"/>
            </a:solidFill>
            <a:ln>
              <a:solidFill>
                <a:schemeClr val="tx1"/>
              </a:solidFill>
            </a:ln>
            <a:effectLst>
              <a:outerShdw blurRad="50800" dist="38100" dir="2700000" algn="tl" rotWithShape="0">
                <a:prstClr val="black">
                  <a:alpha val="40000"/>
                </a:prstClr>
              </a:outerShdw>
            </a:effectLst>
          </c:spPr>
          <c:invertIfNegative val="0"/>
          <c:dLbls>
            <c:delete val="1"/>
          </c:dLbls>
          <c:cat>
            <c:strRef>
              <c:f>Sheet1!$A$2:$A$6</c:f>
              <c:strCache>
                <c:ptCount val="5"/>
                <c:pt idx="0">
                  <c:v>Awareness</c:v>
                </c:pt>
                <c:pt idx="1">
                  <c:v>Interest</c:v>
                </c:pt>
                <c:pt idx="2">
                  <c:v>Visit Store/Website 
for Info</c:v>
                </c:pt>
                <c:pt idx="3">
                  <c:v>Consideration</c:v>
                </c:pt>
                <c:pt idx="4">
                  <c:v>Purchase</c:v>
                </c:pt>
              </c:strCache>
            </c:strRef>
          </c:cat>
          <c:val>
            <c:numRef>
              <c:f>Sheet1!$Y$2:$Y$6</c:f>
              <c:numCache>
                <c:formatCode>0%</c:formatCode>
                <c:ptCount val="5"/>
                <c:pt idx="0">
                  <c:v>1.4999999999999999E-2</c:v>
                </c:pt>
                <c:pt idx="1">
                  <c:v>0.02</c:v>
                </c:pt>
                <c:pt idx="2">
                  <c:v>1.9E-2</c:v>
                </c:pt>
                <c:pt idx="3">
                  <c:v>1.9E-2</c:v>
                </c:pt>
                <c:pt idx="4">
                  <c:v>2.1999999999999999E-2</c:v>
                </c:pt>
              </c:numCache>
            </c:numRef>
          </c:val>
          <c:extLst>
            <c:ext xmlns:c16="http://schemas.microsoft.com/office/drawing/2014/chart" uri="{C3380CC4-5D6E-409C-BE32-E72D297353CC}">
              <c16:uniqueId val="{00000009-84EB-468A-83DB-50DDCA4D98C3}"/>
            </c:ext>
          </c:extLst>
        </c:ser>
        <c:dLbls>
          <c:dLblPos val="ctr"/>
          <c:showLegendKey val="0"/>
          <c:showVal val="1"/>
          <c:showCatName val="0"/>
          <c:showSerName val="0"/>
          <c:showPercent val="0"/>
          <c:showBubbleSize val="0"/>
        </c:dLbls>
        <c:gapWidth val="85"/>
        <c:overlap val="100"/>
        <c:axId val="217013944"/>
        <c:axId val="217015120"/>
      </c:barChart>
      <c:catAx>
        <c:axId val="217013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17015120"/>
        <c:crosses val="autoZero"/>
        <c:auto val="1"/>
        <c:lblAlgn val="ctr"/>
        <c:lblOffset val="0"/>
        <c:noMultiLvlLbl val="0"/>
      </c:catAx>
      <c:valAx>
        <c:axId val="217015120"/>
        <c:scaling>
          <c:orientation val="minMax"/>
        </c:scaling>
        <c:delete val="1"/>
        <c:axPos val="l"/>
        <c:numFmt formatCode="0%" sourceLinked="1"/>
        <c:majorTickMark val="none"/>
        <c:minorTickMark val="none"/>
        <c:tickLblPos val="nextTo"/>
        <c:crossAx val="217013944"/>
        <c:crosses val="autoZero"/>
        <c:crossBetween val="between"/>
      </c:valAx>
      <c:spPr>
        <a:noFill/>
        <a:ln>
          <a:noFill/>
        </a:ln>
        <a:effectLst/>
      </c:spPr>
    </c:plotArea>
    <c:legend>
      <c:legendPos val="b"/>
      <c:layout>
        <c:manualLayout>
          <c:xMode val="edge"/>
          <c:yMode val="edge"/>
          <c:x val="1.901565995525727E-2"/>
          <c:y val="0.77200813790541778"/>
          <c:w val="0.96744041642445688"/>
          <c:h val="0.20440544327947457"/>
        </c:manualLayout>
      </c:layout>
      <c:overlay val="0"/>
      <c:spPr>
        <a:noFill/>
        <a:ln>
          <a:solidFill>
            <a:schemeClr val="tx1"/>
          </a:solid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48250488718259"/>
          <c:y val="0.11459591223215967"/>
          <c:w val="0.73131391695019166"/>
          <c:h val="0.82584612081053022"/>
        </c:manualLayout>
      </c:layout>
      <c:barChart>
        <c:barDir val="bar"/>
        <c:grouping val="clustered"/>
        <c:varyColors val="0"/>
        <c:ser>
          <c:idx val="0"/>
          <c:order val="0"/>
          <c:tx>
            <c:strRef>
              <c:f>Sheet1!$B$1</c:f>
              <c:strCache>
                <c:ptCount val="1"/>
                <c:pt idx="0">
                  <c:v>A18+</c:v>
                </c:pt>
              </c:strCache>
            </c:strRef>
          </c:tx>
          <c:spPr>
            <a:solidFill>
              <a:srgbClr val="FFFF00"/>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Any action</c:v>
                </c:pt>
              </c:strCache>
            </c:strRef>
          </c:cat>
          <c:val>
            <c:numRef>
              <c:f>Sheet1!$B$2</c:f>
              <c:numCache>
                <c:formatCode>0.00%</c:formatCode>
                <c:ptCount val="1"/>
                <c:pt idx="0">
                  <c:v>0.72</c:v>
                </c:pt>
              </c:numCache>
            </c:numRef>
          </c:val>
          <c:extLst>
            <c:ext xmlns:c16="http://schemas.microsoft.com/office/drawing/2014/chart" uri="{C3380CC4-5D6E-409C-BE32-E72D297353CC}">
              <c16:uniqueId val="{00000000-A956-3645-997A-3D49277E0D7B}"/>
            </c:ext>
          </c:extLst>
        </c:ser>
        <c:ser>
          <c:idx val="1"/>
          <c:order val="1"/>
          <c:tx>
            <c:strRef>
              <c:f>Sheet1!$C$1</c:f>
              <c:strCache>
                <c:ptCount val="1"/>
                <c:pt idx="0">
                  <c:v>Black/African-American</c:v>
                </c:pt>
              </c:strCache>
            </c:strRef>
          </c:tx>
          <c:spPr>
            <a:solidFill>
              <a:schemeClr val="accent2"/>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Any action</c:v>
                </c:pt>
              </c:strCache>
            </c:strRef>
          </c:cat>
          <c:val>
            <c:numRef>
              <c:f>Sheet1!$C$2</c:f>
              <c:numCache>
                <c:formatCode>0.00%</c:formatCode>
                <c:ptCount val="1"/>
                <c:pt idx="0">
                  <c:v>0.83</c:v>
                </c:pt>
              </c:numCache>
            </c:numRef>
          </c:val>
          <c:extLst>
            <c:ext xmlns:c16="http://schemas.microsoft.com/office/drawing/2014/chart" uri="{C3380CC4-5D6E-409C-BE32-E72D297353CC}">
              <c16:uniqueId val="{00000001-A956-3645-997A-3D49277E0D7B}"/>
            </c:ext>
          </c:extLst>
        </c:ser>
        <c:ser>
          <c:idx val="2"/>
          <c:order val="2"/>
          <c:tx>
            <c:strRef>
              <c:f>Sheet1!$D$1</c:f>
              <c:strCache>
                <c:ptCount val="1"/>
                <c:pt idx="0">
                  <c:v>Hispanic</c:v>
                </c:pt>
              </c:strCache>
            </c:strRef>
          </c:tx>
          <c:spPr>
            <a:solidFill>
              <a:schemeClr val="accent3"/>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Any action</c:v>
                </c:pt>
              </c:strCache>
            </c:strRef>
          </c:cat>
          <c:val>
            <c:numRef>
              <c:f>Sheet1!$D$2</c:f>
              <c:numCache>
                <c:formatCode>0.00%</c:formatCode>
                <c:ptCount val="1"/>
                <c:pt idx="0">
                  <c:v>0.88</c:v>
                </c:pt>
              </c:numCache>
            </c:numRef>
          </c:val>
          <c:extLst>
            <c:ext xmlns:c16="http://schemas.microsoft.com/office/drawing/2014/chart" uri="{C3380CC4-5D6E-409C-BE32-E72D297353CC}">
              <c16:uniqueId val="{00000002-A956-3645-997A-3D49277E0D7B}"/>
            </c:ext>
          </c:extLst>
        </c:ser>
        <c:dLbls>
          <c:dLblPos val="outEnd"/>
          <c:showLegendKey val="0"/>
          <c:showVal val="1"/>
          <c:showCatName val="0"/>
          <c:showSerName val="0"/>
          <c:showPercent val="0"/>
          <c:showBubbleSize val="0"/>
        </c:dLbls>
        <c:gapWidth val="57"/>
        <c:overlap val="-55"/>
        <c:axId val="406963904"/>
        <c:axId val="406964296"/>
      </c:barChart>
      <c:catAx>
        <c:axId val="406963904"/>
        <c:scaling>
          <c:orientation val="maxMin"/>
        </c:scaling>
        <c:delete val="1"/>
        <c:axPos val="l"/>
        <c:numFmt formatCode="General" sourceLinked="1"/>
        <c:majorTickMark val="out"/>
        <c:minorTickMark val="none"/>
        <c:tickLblPos val="nextTo"/>
        <c:crossAx val="406964296"/>
        <c:crosses val="autoZero"/>
        <c:auto val="1"/>
        <c:lblAlgn val="r"/>
        <c:lblOffset val="100"/>
        <c:noMultiLvlLbl val="0"/>
      </c:catAx>
      <c:valAx>
        <c:axId val="406964296"/>
        <c:scaling>
          <c:orientation val="minMax"/>
        </c:scaling>
        <c:delete val="1"/>
        <c:axPos val="t"/>
        <c:numFmt formatCode="0.00%" sourceLinked="1"/>
        <c:majorTickMark val="out"/>
        <c:minorTickMark val="none"/>
        <c:tickLblPos val="nextTo"/>
        <c:crossAx val="406963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dirty="0"/>
              <a:t>“Yes”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"Yes"</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rgbClr val="FFFF00"/>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272D-B349-8619-B0D2C2739C4D}"/>
              </c:ext>
            </c:extLst>
          </c:dPt>
          <c:dPt>
            <c:idx val="1"/>
            <c:invertIfNegative val="0"/>
            <c:bubble3D val="0"/>
            <c:spPr>
              <a:solidFill>
                <a:schemeClr val="accent2"/>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272D-B349-8619-B0D2C2739C4D}"/>
              </c:ext>
            </c:extLst>
          </c:dPt>
          <c:dPt>
            <c:idx val="2"/>
            <c:invertIfNegative val="0"/>
            <c:bubble3D val="0"/>
            <c:spPr>
              <a:solidFill>
                <a:srgbClr val="FF0000"/>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272D-B349-8619-B0D2C2739C4D}"/>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A18+</c:v>
                </c:pt>
                <c:pt idx="1">
                  <c:v>African-American</c:v>
                </c:pt>
                <c:pt idx="2">
                  <c:v>Hispanic</c:v>
                </c:pt>
              </c:strCache>
            </c:strRef>
          </c:cat>
          <c:val>
            <c:numRef>
              <c:f>Sheet1!$B$2:$B$4</c:f>
              <c:numCache>
                <c:formatCode>0.00%</c:formatCode>
                <c:ptCount val="3"/>
                <c:pt idx="0">
                  <c:v>0.86</c:v>
                </c:pt>
                <c:pt idx="1">
                  <c:v>0.93</c:v>
                </c:pt>
                <c:pt idx="2">
                  <c:v>0.9</c:v>
                </c:pt>
              </c:numCache>
            </c:numRef>
          </c:val>
          <c:extLst>
            <c:ext xmlns:c16="http://schemas.microsoft.com/office/drawing/2014/chart" uri="{C3380CC4-5D6E-409C-BE32-E72D297353CC}">
              <c16:uniqueId val="{00000006-272D-B349-8619-B0D2C2739C4D}"/>
            </c:ext>
          </c:extLst>
        </c:ser>
        <c:dLbls>
          <c:showLegendKey val="0"/>
          <c:showVal val="0"/>
          <c:showCatName val="0"/>
          <c:showSerName val="0"/>
          <c:showPercent val="0"/>
          <c:showBubbleSize val="0"/>
        </c:dLbls>
        <c:gapWidth val="89"/>
        <c:overlap val="15"/>
        <c:axId val="406964688"/>
        <c:axId val="406965080"/>
      </c:barChart>
      <c:catAx>
        <c:axId val="406964688"/>
        <c:scaling>
          <c:orientation val="minMax"/>
        </c:scaling>
        <c:delete val="1"/>
        <c:axPos val="b"/>
        <c:numFmt formatCode="General" sourceLinked="1"/>
        <c:majorTickMark val="out"/>
        <c:minorTickMark val="none"/>
        <c:tickLblPos val="nextTo"/>
        <c:crossAx val="406965080"/>
        <c:crosses val="autoZero"/>
        <c:auto val="1"/>
        <c:lblAlgn val="ctr"/>
        <c:lblOffset val="100"/>
        <c:noMultiLvlLbl val="0"/>
      </c:catAx>
      <c:valAx>
        <c:axId val="406965080"/>
        <c:scaling>
          <c:orientation val="minMax"/>
          <c:min val="0.1"/>
        </c:scaling>
        <c:delete val="1"/>
        <c:axPos val="l"/>
        <c:numFmt formatCode="0.00%" sourceLinked="1"/>
        <c:majorTickMark val="out"/>
        <c:minorTickMark val="none"/>
        <c:tickLblPos val="nextTo"/>
        <c:crossAx val="406964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dirty="0"/>
              <a:t>“Yes”</a:t>
            </a:r>
          </a:p>
        </c:rich>
      </c:tx>
      <c:layout>
        <c:manualLayout>
          <c:xMode val="edge"/>
          <c:yMode val="edge"/>
          <c:x val="0.39504434867721311"/>
          <c:y val="1.9436345966958212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"Yes"</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rgbClr val="FFFF00"/>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22B5-0445-B04D-AD4EEF599AD6}"/>
              </c:ext>
            </c:extLst>
          </c:dPt>
          <c:dPt>
            <c:idx val="1"/>
            <c:invertIfNegative val="0"/>
            <c:bubble3D val="0"/>
            <c:spPr>
              <a:solidFill>
                <a:schemeClr val="accent2"/>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22B5-0445-B04D-AD4EEF599AD6}"/>
              </c:ext>
            </c:extLst>
          </c:dPt>
          <c:dPt>
            <c:idx val="2"/>
            <c:invertIfNegative val="0"/>
            <c:bubble3D val="0"/>
            <c:spPr>
              <a:solidFill>
                <a:srgbClr val="FF0000"/>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22B5-0445-B04D-AD4EEF599AD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A18+</c:v>
                </c:pt>
                <c:pt idx="1">
                  <c:v>African-American</c:v>
                </c:pt>
                <c:pt idx="2">
                  <c:v>Hispanic</c:v>
                </c:pt>
              </c:strCache>
            </c:strRef>
          </c:cat>
          <c:val>
            <c:numRef>
              <c:f>Sheet1!$B$2:$B$4</c:f>
              <c:numCache>
                <c:formatCode>0.00%</c:formatCode>
                <c:ptCount val="3"/>
                <c:pt idx="0">
                  <c:v>0.88</c:v>
                </c:pt>
                <c:pt idx="1">
                  <c:v>0.94</c:v>
                </c:pt>
                <c:pt idx="2">
                  <c:v>0.93</c:v>
                </c:pt>
              </c:numCache>
            </c:numRef>
          </c:val>
          <c:extLst>
            <c:ext xmlns:c16="http://schemas.microsoft.com/office/drawing/2014/chart" uri="{C3380CC4-5D6E-409C-BE32-E72D297353CC}">
              <c16:uniqueId val="{00000006-22B5-0445-B04D-AD4EEF599AD6}"/>
            </c:ext>
          </c:extLst>
        </c:ser>
        <c:dLbls>
          <c:showLegendKey val="0"/>
          <c:showVal val="0"/>
          <c:showCatName val="0"/>
          <c:showSerName val="0"/>
          <c:showPercent val="0"/>
          <c:showBubbleSize val="0"/>
        </c:dLbls>
        <c:gapWidth val="89"/>
        <c:overlap val="51"/>
        <c:axId val="406965864"/>
        <c:axId val="406966256"/>
      </c:barChart>
      <c:catAx>
        <c:axId val="406965864"/>
        <c:scaling>
          <c:orientation val="minMax"/>
        </c:scaling>
        <c:delete val="1"/>
        <c:axPos val="b"/>
        <c:numFmt formatCode="General" sourceLinked="1"/>
        <c:majorTickMark val="out"/>
        <c:minorTickMark val="none"/>
        <c:tickLblPos val="nextTo"/>
        <c:crossAx val="406966256"/>
        <c:crosses val="autoZero"/>
        <c:auto val="1"/>
        <c:lblAlgn val="ctr"/>
        <c:lblOffset val="100"/>
        <c:noMultiLvlLbl val="0"/>
      </c:catAx>
      <c:valAx>
        <c:axId val="406966256"/>
        <c:scaling>
          <c:orientation val="minMax"/>
          <c:min val="0.1"/>
        </c:scaling>
        <c:delete val="1"/>
        <c:axPos val="l"/>
        <c:numFmt formatCode="0.00%" sourceLinked="1"/>
        <c:majorTickMark val="out"/>
        <c:minorTickMark val="none"/>
        <c:tickLblPos val="nextTo"/>
        <c:crossAx val="406965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dirty="0"/>
              <a:t>“Yes”</a:t>
            </a:r>
          </a:p>
        </c:rich>
      </c:tx>
      <c:layout>
        <c:manualLayout>
          <c:xMode val="edge"/>
          <c:yMode val="edge"/>
          <c:x val="0.37603512212970974"/>
          <c:y val="3.4985422740524783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"Yes"</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rgbClr val="FFFF00"/>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D5E-8042-9322-5D388306F164}"/>
              </c:ext>
            </c:extLst>
          </c:dPt>
          <c:dPt>
            <c:idx val="1"/>
            <c:invertIfNegative val="0"/>
            <c:bubble3D val="0"/>
            <c:spPr>
              <a:solidFill>
                <a:schemeClr val="accent2"/>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D5E-8042-9322-5D388306F164}"/>
              </c:ext>
            </c:extLst>
          </c:dPt>
          <c:dPt>
            <c:idx val="2"/>
            <c:invertIfNegative val="0"/>
            <c:bubble3D val="0"/>
            <c:spPr>
              <a:solidFill>
                <a:srgbClr val="FF0000"/>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D5E-8042-9322-5D388306F16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A18+</c:v>
                </c:pt>
                <c:pt idx="1">
                  <c:v>African-American</c:v>
                </c:pt>
                <c:pt idx="2">
                  <c:v>Hispanic</c:v>
                </c:pt>
              </c:strCache>
            </c:strRef>
          </c:cat>
          <c:val>
            <c:numRef>
              <c:f>Sheet1!$B$2:$B$4</c:f>
              <c:numCache>
                <c:formatCode>0.00%</c:formatCode>
                <c:ptCount val="3"/>
                <c:pt idx="0">
                  <c:v>0.51</c:v>
                </c:pt>
                <c:pt idx="1">
                  <c:v>0.59</c:v>
                </c:pt>
                <c:pt idx="2">
                  <c:v>0.64</c:v>
                </c:pt>
              </c:numCache>
            </c:numRef>
          </c:val>
          <c:extLst>
            <c:ext xmlns:c16="http://schemas.microsoft.com/office/drawing/2014/chart" uri="{C3380CC4-5D6E-409C-BE32-E72D297353CC}">
              <c16:uniqueId val="{00000006-1D5E-8042-9322-5D388306F164}"/>
            </c:ext>
          </c:extLst>
        </c:ser>
        <c:dLbls>
          <c:showLegendKey val="0"/>
          <c:showVal val="0"/>
          <c:showCatName val="0"/>
          <c:showSerName val="0"/>
          <c:showPercent val="0"/>
          <c:showBubbleSize val="0"/>
        </c:dLbls>
        <c:gapWidth val="89"/>
        <c:overlap val="51"/>
        <c:axId val="406967040"/>
        <c:axId val="406967432"/>
      </c:barChart>
      <c:catAx>
        <c:axId val="406967040"/>
        <c:scaling>
          <c:orientation val="minMax"/>
        </c:scaling>
        <c:delete val="1"/>
        <c:axPos val="b"/>
        <c:numFmt formatCode="General" sourceLinked="1"/>
        <c:majorTickMark val="out"/>
        <c:minorTickMark val="none"/>
        <c:tickLblPos val="nextTo"/>
        <c:crossAx val="406967432"/>
        <c:crosses val="autoZero"/>
        <c:auto val="1"/>
        <c:lblAlgn val="ctr"/>
        <c:lblOffset val="100"/>
        <c:noMultiLvlLbl val="0"/>
      </c:catAx>
      <c:valAx>
        <c:axId val="406967432"/>
        <c:scaling>
          <c:orientation val="minMax"/>
          <c:max val="1"/>
        </c:scaling>
        <c:delete val="1"/>
        <c:axPos val="l"/>
        <c:numFmt formatCode="0.00%" sourceLinked="1"/>
        <c:majorTickMark val="out"/>
        <c:minorTickMark val="none"/>
        <c:tickLblPos val="nextTo"/>
        <c:crossAx val="406967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32988880172621"/>
          <c:y val="3.8294168842471714E-2"/>
          <c:w val="0.53839252892484224"/>
          <c:h val="0.92341166231505656"/>
        </c:manualLayout>
      </c:layout>
      <c:barChart>
        <c:barDir val="bar"/>
        <c:grouping val="clustered"/>
        <c:varyColors val="0"/>
        <c:ser>
          <c:idx val="0"/>
          <c:order val="0"/>
          <c:tx>
            <c:strRef>
              <c:f>Sheet1!$B$1</c:f>
              <c:strCache>
                <c:ptCount val="1"/>
                <c:pt idx="0">
                  <c:v>Column1</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2"/>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C2F2-A74D-8B84-14D672E41A9E}"/>
              </c:ext>
            </c:extLst>
          </c:dPt>
          <c:dPt>
            <c:idx val="1"/>
            <c:invertIfNegative val="0"/>
            <c:bubble3D val="0"/>
            <c:spPr>
              <a:solidFill>
                <a:schemeClr val="accent2"/>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C2F2-A74D-8B84-14D672E41A9E}"/>
              </c:ext>
            </c:extLst>
          </c:dPt>
          <c:dPt>
            <c:idx val="2"/>
            <c:invertIfNegative val="0"/>
            <c:bubble3D val="0"/>
            <c:spPr>
              <a:solidFill>
                <a:schemeClr val="accent2"/>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7EFA-444A-8EC1-2CB0A5BB497E}"/>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Went online to learn more about what was advertised </c:v>
                </c:pt>
                <c:pt idx="1">
                  <c:v>Friended, liked or followed what was advertised on social media</c:v>
                </c:pt>
                <c:pt idx="2">
                  <c:v>Went to the website or app advertised to learn more about what was advertised </c:v>
                </c:pt>
              </c:strCache>
            </c:strRef>
          </c:cat>
          <c:val>
            <c:numRef>
              <c:f>Sheet1!$B$2:$B$4</c:f>
              <c:numCache>
                <c:formatCode>0.0%</c:formatCode>
                <c:ptCount val="3"/>
                <c:pt idx="0">
                  <c:v>0.20613158272978666</c:v>
                </c:pt>
                <c:pt idx="1">
                  <c:v>0.20427919619291765</c:v>
                </c:pt>
                <c:pt idx="2">
                  <c:v>0.18392780860154101</c:v>
                </c:pt>
              </c:numCache>
            </c:numRef>
          </c:val>
          <c:extLst>
            <c:ext xmlns:c16="http://schemas.microsoft.com/office/drawing/2014/chart" uri="{C3380CC4-5D6E-409C-BE32-E72D297353CC}">
              <c16:uniqueId val="{00000004-C2F2-A74D-8B84-14D672E41A9E}"/>
            </c:ext>
          </c:extLst>
        </c:ser>
        <c:dLbls>
          <c:dLblPos val="outEnd"/>
          <c:showLegendKey val="0"/>
          <c:showVal val="1"/>
          <c:showCatName val="0"/>
          <c:showSerName val="0"/>
          <c:showPercent val="0"/>
          <c:showBubbleSize val="0"/>
        </c:dLbls>
        <c:gapWidth val="55"/>
        <c:axId val="406970176"/>
        <c:axId val="217015904"/>
      </c:barChart>
      <c:catAx>
        <c:axId val="406970176"/>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7015904"/>
        <c:crosses val="autoZero"/>
        <c:auto val="1"/>
        <c:lblAlgn val="ctr"/>
        <c:lblOffset val="100"/>
        <c:noMultiLvlLbl val="0"/>
      </c:catAx>
      <c:valAx>
        <c:axId val="217015904"/>
        <c:scaling>
          <c:orientation val="minMax"/>
          <c:max val="0.21000000000000002"/>
          <c:min val="0"/>
        </c:scaling>
        <c:delete val="1"/>
        <c:axPos val="t"/>
        <c:numFmt formatCode="0.0%" sourceLinked="1"/>
        <c:majorTickMark val="out"/>
        <c:minorTickMark val="none"/>
        <c:tickLblPos val="nextTo"/>
        <c:crossAx val="406970176"/>
        <c:crosses val="autoZero"/>
        <c:crossBetween val="between"/>
        <c:majorUnit val="0.1"/>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33209848381598E-2"/>
          <c:y val="2.541162158160332E-2"/>
          <c:w val="0.9763335803032368"/>
          <c:h val="0.81364810840157564"/>
        </c:manualLayout>
      </c:layout>
      <c:lineChart>
        <c:grouping val="standard"/>
        <c:varyColors val="0"/>
        <c:ser>
          <c:idx val="0"/>
          <c:order val="0"/>
          <c:tx>
            <c:strRef>
              <c:f>Sheet1!$B$1</c:f>
              <c:strCache>
                <c:ptCount val="1"/>
                <c:pt idx="0">
                  <c:v>% Influenced by Media</c:v>
                </c:pt>
              </c:strCache>
            </c:strRef>
          </c:tx>
          <c:spPr>
            <a:ln w="34925" cap="rnd">
              <a:solidFill>
                <a:schemeClr val="accent1">
                  <a:lumMod val="60000"/>
                  <a:lumOff val="40000"/>
                </a:schemeClr>
              </a:solidFill>
              <a:round/>
            </a:ln>
            <a:effectLst>
              <a:outerShdw blurRad="50800" dist="38100" dir="2700000" algn="tl" rotWithShape="0">
                <a:prstClr val="black">
                  <a:alpha val="40000"/>
                </a:prstClr>
              </a:outerShdw>
            </a:effectLst>
          </c:spPr>
          <c:marker>
            <c:symbol val="circle"/>
            <c:size val="15"/>
            <c:spPr>
              <a:solidFill>
                <a:schemeClr val="accent1"/>
              </a:solidFill>
              <a:ln w="0">
                <a:solidFill>
                  <a:schemeClr val="bg1"/>
                </a:solidFill>
              </a:ln>
              <a:effectLst>
                <a:outerShdw blurRad="50800" dist="38100" dir="2700000" algn="tl" rotWithShape="0">
                  <a:prstClr val="black">
                    <a:alpha val="40000"/>
                  </a:prstClr>
                </a:outerShdw>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 Purchase</c:v>
                </c:pt>
              </c:strCache>
            </c:strRef>
          </c:cat>
          <c:val>
            <c:numRef>
              <c:f>Sheet1!$B$2:$B$6</c:f>
              <c:numCache>
                <c:formatCode>0.00%</c:formatCode>
                <c:ptCount val="5"/>
                <c:pt idx="0">
                  <c:v>0.95</c:v>
                </c:pt>
                <c:pt idx="1">
                  <c:v>0.92</c:v>
                </c:pt>
                <c:pt idx="2">
                  <c:v>0.9</c:v>
                </c:pt>
                <c:pt idx="3">
                  <c:v>0.9</c:v>
                </c:pt>
                <c:pt idx="4">
                  <c:v>0.87</c:v>
                </c:pt>
              </c:numCache>
            </c:numRef>
          </c:val>
          <c:smooth val="0"/>
          <c:extLst>
            <c:ext xmlns:c16="http://schemas.microsoft.com/office/drawing/2014/chart" uri="{C3380CC4-5D6E-409C-BE32-E72D297353CC}">
              <c16:uniqueId val="{00000000-D7E5-DB47-A7F1-B4DB7D53AEFA}"/>
            </c:ext>
          </c:extLst>
        </c:ser>
        <c:ser>
          <c:idx val="1"/>
          <c:order val="1"/>
          <c:tx>
            <c:strRef>
              <c:f>Sheet1!$C$1</c:f>
              <c:strCache>
                <c:ptCount val="1"/>
                <c:pt idx="0">
                  <c:v>% NOT Influenced by Media</c:v>
                </c:pt>
              </c:strCache>
            </c:strRef>
          </c:tx>
          <c:spPr>
            <a:ln w="28575" cap="rnd">
              <a:solidFill>
                <a:schemeClr val="accent2"/>
              </a:solidFill>
              <a:round/>
            </a:ln>
            <a:effectLst/>
          </c:spPr>
          <c:marker>
            <c:symbol val="triangle"/>
            <c:size val="26"/>
            <c:spPr>
              <a:solidFill>
                <a:srgbClr val="FF0909"/>
              </a:solidFill>
              <a:ln w="34925">
                <a:solidFill>
                  <a:schemeClr val="bg1"/>
                </a:solidFill>
              </a:ln>
              <a:effectLst>
                <a:outerShdw blurRad="50800" dist="38100" dir="2700000" algn="tl" rotWithShape="0">
                  <a:prstClr val="black">
                    <a:alpha val="40000"/>
                  </a:prstClr>
                </a:outerShdw>
              </a:effectLst>
            </c:spPr>
          </c:marker>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 Purchase</c:v>
                </c:pt>
              </c:strCache>
            </c:strRef>
          </c:cat>
          <c:val>
            <c:numRef>
              <c:f>Sheet1!$C$2:$C$6</c:f>
            </c:numRef>
          </c:val>
          <c:smooth val="0"/>
          <c:extLst>
            <c:ext xmlns:c16="http://schemas.microsoft.com/office/drawing/2014/chart" uri="{C3380CC4-5D6E-409C-BE32-E72D297353CC}">
              <c16:uniqueId val="{00000001-D7E5-DB47-A7F1-B4DB7D53AEFA}"/>
            </c:ext>
          </c:extLst>
        </c:ser>
        <c:dLbls>
          <c:showLegendKey val="0"/>
          <c:showVal val="0"/>
          <c:showCatName val="0"/>
          <c:showSerName val="0"/>
          <c:showPercent val="0"/>
          <c:showBubbleSize val="0"/>
        </c:dLbls>
        <c:marker val="1"/>
        <c:smooth val="0"/>
        <c:axId val="217564048"/>
        <c:axId val="217564832"/>
      </c:lineChart>
      <c:catAx>
        <c:axId val="217564048"/>
        <c:scaling>
          <c:orientation val="minMax"/>
        </c:scaling>
        <c:delete val="1"/>
        <c:axPos val="b"/>
        <c:numFmt formatCode="General" sourceLinked="1"/>
        <c:majorTickMark val="none"/>
        <c:minorTickMark val="none"/>
        <c:tickLblPos val="nextTo"/>
        <c:crossAx val="217564832"/>
        <c:crosses val="autoZero"/>
        <c:auto val="1"/>
        <c:lblAlgn val="ctr"/>
        <c:lblOffset val="100"/>
        <c:noMultiLvlLbl val="0"/>
      </c:catAx>
      <c:valAx>
        <c:axId val="217564832"/>
        <c:scaling>
          <c:orientation val="minMax"/>
          <c:max val="1"/>
        </c:scaling>
        <c:delete val="1"/>
        <c:axPos val="l"/>
        <c:numFmt formatCode="0%" sourceLinked="0"/>
        <c:majorTickMark val="none"/>
        <c:minorTickMark val="none"/>
        <c:tickLblPos val="nextTo"/>
        <c:crossAx val="217564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11749477880887"/>
          <c:y val="3.8294168842471714E-2"/>
          <c:w val="0.54064176248862905"/>
          <c:h val="0.92341166231505656"/>
        </c:manualLayout>
      </c:layout>
      <c:barChart>
        <c:barDir val="bar"/>
        <c:grouping val="clustered"/>
        <c:varyColors val="0"/>
        <c:ser>
          <c:idx val="0"/>
          <c:order val="0"/>
          <c:tx>
            <c:strRef>
              <c:f>Sheet1!$B$1</c:f>
              <c:strCache>
                <c:ptCount val="1"/>
                <c:pt idx="0">
                  <c:v>Column1</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2"/>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D253-6C49-8A0F-C69E5EF83227}"/>
              </c:ext>
            </c:extLst>
          </c:dPt>
          <c:dPt>
            <c:idx val="1"/>
            <c:invertIfNegative val="0"/>
            <c:bubble3D val="0"/>
            <c:spPr>
              <a:solidFill>
                <a:schemeClr val="accent1"/>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D253-6C49-8A0F-C69E5EF83227}"/>
              </c:ext>
            </c:extLst>
          </c:dPt>
          <c:dPt>
            <c:idx val="2"/>
            <c:invertIfNegative val="0"/>
            <c:bubble3D val="0"/>
            <c:spPr>
              <a:solidFill>
                <a:schemeClr val="accent2"/>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D253-6C49-8A0F-C69E5EF83227}"/>
              </c:ext>
            </c:extLst>
          </c:dPt>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Went online to learn more about what was advertised </c:v>
                </c:pt>
                <c:pt idx="1">
                  <c:v>Remembered you had seen the brand advertised before</c:v>
                </c:pt>
                <c:pt idx="2">
                  <c:v>Went to the website or app advertised  to learn more</c:v>
                </c:pt>
              </c:strCache>
            </c:strRef>
          </c:cat>
          <c:val>
            <c:numRef>
              <c:f>Sheet1!$B$2:$B$6</c:f>
              <c:numCache>
                <c:formatCode>0.00%</c:formatCode>
                <c:ptCount val="3"/>
                <c:pt idx="0">
                  <c:v>0.184</c:v>
                </c:pt>
                <c:pt idx="1">
                  <c:v>0.161</c:v>
                </c:pt>
                <c:pt idx="2">
                  <c:v>0.14799999999999999</c:v>
                </c:pt>
              </c:numCache>
            </c:numRef>
          </c:val>
          <c:extLst>
            <c:ext xmlns:c16="http://schemas.microsoft.com/office/drawing/2014/chart" uri="{C3380CC4-5D6E-409C-BE32-E72D297353CC}">
              <c16:uniqueId val="{00000006-D253-6C49-8A0F-C69E5EF83227}"/>
            </c:ext>
          </c:extLst>
        </c:ser>
        <c:dLbls>
          <c:dLblPos val="outEnd"/>
          <c:showLegendKey val="0"/>
          <c:showVal val="1"/>
          <c:showCatName val="0"/>
          <c:showSerName val="0"/>
          <c:showPercent val="0"/>
          <c:showBubbleSize val="0"/>
        </c:dLbls>
        <c:gapWidth val="55"/>
        <c:axId val="217014728"/>
        <c:axId val="406434168"/>
      </c:barChart>
      <c:catAx>
        <c:axId val="217014728"/>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1400" b="0" i="0" u="none" strike="noStrike" kern="1200" baseline="0">
                <a:solidFill>
                  <a:schemeClr val="tx1"/>
                </a:solidFill>
                <a:latin typeface="+mn-lt"/>
                <a:ea typeface="+mn-ea"/>
                <a:cs typeface="+mn-cs"/>
              </a:defRPr>
            </a:pPr>
            <a:endParaRPr lang="en-US"/>
          </a:p>
        </c:txPr>
        <c:crossAx val="406434168"/>
        <c:crosses val="autoZero"/>
        <c:auto val="1"/>
        <c:lblAlgn val="ctr"/>
        <c:lblOffset val="100"/>
        <c:noMultiLvlLbl val="0"/>
      </c:catAx>
      <c:valAx>
        <c:axId val="406434168"/>
        <c:scaling>
          <c:orientation val="minMax"/>
          <c:min val="0"/>
        </c:scaling>
        <c:delete val="1"/>
        <c:axPos val="t"/>
        <c:numFmt formatCode="0.00%" sourceLinked="1"/>
        <c:majorTickMark val="out"/>
        <c:minorTickMark val="none"/>
        <c:tickLblPos val="nextTo"/>
        <c:crossAx val="21701472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41528142315545"/>
          <c:y val="2.8998766710703994E-2"/>
          <c:w val="0.55558471857684455"/>
          <c:h val="0.92341166231505656"/>
        </c:manualLayout>
      </c:layout>
      <c:barChart>
        <c:barDir val="bar"/>
        <c:grouping val="clustered"/>
        <c:varyColors val="0"/>
        <c:ser>
          <c:idx val="0"/>
          <c:order val="0"/>
          <c:tx>
            <c:strRef>
              <c:f>Sheet1!$B$1</c:f>
              <c:strCache>
                <c:ptCount val="1"/>
                <c:pt idx="0">
                  <c:v>Column1</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2"/>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64A1-A642-B75F-CD05E5B7CD88}"/>
              </c:ext>
            </c:extLst>
          </c:dPt>
          <c:dPt>
            <c:idx val="1"/>
            <c:invertIfNegative val="0"/>
            <c:bubble3D val="0"/>
            <c:spPr>
              <a:solidFill>
                <a:schemeClr val="accent1"/>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64A1-A642-B75F-CD05E5B7CD88}"/>
              </c:ext>
            </c:extLst>
          </c:dPt>
          <c:dPt>
            <c:idx val="2"/>
            <c:invertIfNegative val="0"/>
            <c:bubble3D val="0"/>
            <c:spPr>
              <a:solidFill>
                <a:schemeClr val="accent2"/>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64A1-A642-B75F-CD05E5B7CD8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Went online to learn more about what was advertised </c:v>
                </c:pt>
                <c:pt idx="1">
                  <c:v>Remembered you had seen the brand advertised before</c:v>
                </c:pt>
                <c:pt idx="2">
                  <c:v>Went to the website or app advertised to learn more about what was advertised </c:v>
                </c:pt>
              </c:strCache>
            </c:strRef>
          </c:cat>
          <c:val>
            <c:numRef>
              <c:f>Sheet1!$B$2:$B$4</c:f>
              <c:numCache>
                <c:formatCode>0.0%</c:formatCode>
                <c:ptCount val="3"/>
                <c:pt idx="0">
                  <c:v>0.23886371700647599</c:v>
                </c:pt>
                <c:pt idx="1">
                  <c:v>0.20786800442314177</c:v>
                </c:pt>
                <c:pt idx="2">
                  <c:v>0.18996870974768607</c:v>
                </c:pt>
              </c:numCache>
            </c:numRef>
          </c:val>
          <c:extLst>
            <c:ext xmlns:c16="http://schemas.microsoft.com/office/drawing/2014/chart" uri="{C3380CC4-5D6E-409C-BE32-E72D297353CC}">
              <c16:uniqueId val="{00000006-64A1-A642-B75F-CD05E5B7CD88}"/>
            </c:ext>
          </c:extLst>
        </c:ser>
        <c:dLbls>
          <c:dLblPos val="outEnd"/>
          <c:showLegendKey val="0"/>
          <c:showVal val="1"/>
          <c:showCatName val="0"/>
          <c:showSerName val="0"/>
          <c:showPercent val="0"/>
          <c:showBubbleSize val="0"/>
        </c:dLbls>
        <c:gapWidth val="55"/>
        <c:axId val="406435344"/>
        <c:axId val="406435736"/>
      </c:barChart>
      <c:catAx>
        <c:axId val="406435344"/>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06435736"/>
        <c:crosses val="autoZero"/>
        <c:auto val="1"/>
        <c:lblAlgn val="ctr"/>
        <c:lblOffset val="100"/>
        <c:noMultiLvlLbl val="0"/>
      </c:catAx>
      <c:valAx>
        <c:axId val="406435736"/>
        <c:scaling>
          <c:orientation val="minMax"/>
          <c:max val="0.30000000000000004"/>
          <c:min val="0"/>
        </c:scaling>
        <c:delete val="1"/>
        <c:axPos val="t"/>
        <c:numFmt formatCode="0.0%" sourceLinked="1"/>
        <c:majorTickMark val="out"/>
        <c:minorTickMark val="none"/>
        <c:tickLblPos val="nextTo"/>
        <c:crossAx val="406435344"/>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129832050935814"/>
          <c:y val="4.2997610791179593E-2"/>
          <c:w val="0.54870167949064175"/>
          <c:h val="0.92341166231505656"/>
        </c:manualLayout>
      </c:layout>
      <c:barChart>
        <c:barDir val="bar"/>
        <c:grouping val="clustered"/>
        <c:varyColors val="0"/>
        <c:ser>
          <c:idx val="0"/>
          <c:order val="0"/>
          <c:tx>
            <c:strRef>
              <c:f>Sheet1!$B$1</c:f>
              <c:strCache>
                <c:ptCount val="1"/>
                <c:pt idx="0">
                  <c:v>Column1</c:v>
                </c:pt>
              </c:strCache>
            </c:strRef>
          </c:tx>
          <c:spPr>
            <a:solidFill>
              <a:schemeClr val="accent2"/>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1-CAA9-7944-B85E-22A5E087253B}"/>
              </c:ext>
            </c:extLst>
          </c:dPt>
          <c:dPt>
            <c:idx val="1"/>
            <c:invertIfNegative val="0"/>
            <c:bubble3D val="0"/>
            <c:spPr>
              <a:solidFill>
                <a:schemeClr val="accent1"/>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4666-5040-B4C1-34BF36555210}"/>
              </c:ext>
            </c:extLst>
          </c:dPt>
          <c:dPt>
            <c:idx val="2"/>
            <c:invertIfNegative val="0"/>
            <c:bubble3D val="0"/>
            <c:extLst>
              <c:ext xmlns:c16="http://schemas.microsoft.com/office/drawing/2014/chart" uri="{C3380CC4-5D6E-409C-BE32-E72D297353CC}">
                <c16:uniqueId val="{00000005-CAA9-7944-B85E-22A5E087253B}"/>
              </c:ext>
            </c:extLst>
          </c:dPt>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3"/>
                <c:pt idx="0">
                  <c:v>Friended, liked or followed what was advertised on social media</c:v>
                </c:pt>
                <c:pt idx="1">
                  <c:v>Contacted or visited the advertiser’s store/office/facility/branch</c:v>
                </c:pt>
                <c:pt idx="2">
                  <c:v>Went to the website or app advertised to learn more about what was advertised </c:v>
                </c:pt>
              </c:strCache>
            </c:strRef>
          </c:cat>
          <c:val>
            <c:numRef>
              <c:f>Sheet1!$B$2:$B$4</c:f>
              <c:numCache>
                <c:formatCode>0.0%</c:formatCode>
                <c:ptCount val="3"/>
                <c:pt idx="0">
                  <c:v>0.28260432623287579</c:v>
                </c:pt>
                <c:pt idx="1">
                  <c:v>0.25365374145123271</c:v>
                </c:pt>
                <c:pt idx="2">
                  <c:v>0.23117707813887794</c:v>
                </c:pt>
              </c:numCache>
            </c:numRef>
          </c:val>
          <c:extLst>
            <c:ext xmlns:c16="http://schemas.microsoft.com/office/drawing/2014/chart" uri="{C3380CC4-5D6E-409C-BE32-E72D297353CC}">
              <c16:uniqueId val="{00000006-CAA9-7944-B85E-22A5E087253B}"/>
            </c:ext>
          </c:extLst>
        </c:ser>
        <c:dLbls>
          <c:dLblPos val="outEnd"/>
          <c:showLegendKey val="0"/>
          <c:showVal val="1"/>
          <c:showCatName val="0"/>
          <c:showSerName val="0"/>
          <c:showPercent val="0"/>
          <c:showBubbleSize val="0"/>
        </c:dLbls>
        <c:gapWidth val="55"/>
        <c:axId val="406436912"/>
        <c:axId val="406437304"/>
      </c:barChart>
      <c:catAx>
        <c:axId val="406436912"/>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1200" b="0" i="0" u="none" strike="noStrike" kern="1200" baseline="0">
                <a:solidFill>
                  <a:schemeClr val="tx1"/>
                </a:solidFill>
                <a:latin typeface="+mn-lt"/>
                <a:ea typeface="+mn-ea"/>
                <a:cs typeface="+mn-cs"/>
              </a:defRPr>
            </a:pPr>
            <a:endParaRPr lang="en-US"/>
          </a:p>
        </c:txPr>
        <c:crossAx val="406437304"/>
        <c:crosses val="autoZero"/>
        <c:auto val="1"/>
        <c:lblAlgn val="ctr"/>
        <c:lblOffset val="100"/>
        <c:noMultiLvlLbl val="0"/>
      </c:catAx>
      <c:valAx>
        <c:axId val="406437304"/>
        <c:scaling>
          <c:orientation val="minMax"/>
          <c:max val="0.30000000000000004"/>
          <c:min val="0"/>
        </c:scaling>
        <c:delete val="1"/>
        <c:axPos val="t"/>
        <c:numFmt formatCode="0.0%" sourceLinked="1"/>
        <c:majorTickMark val="out"/>
        <c:minorTickMark val="none"/>
        <c:tickLblPos val="nextTo"/>
        <c:crossAx val="406436912"/>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673006783243002"/>
          <c:y val="3.8294168842471714E-2"/>
          <c:w val="0.53951562872822723"/>
          <c:h val="0.92341166231505656"/>
        </c:manualLayout>
      </c:layout>
      <c:barChart>
        <c:barDir val="bar"/>
        <c:grouping val="clustered"/>
        <c:varyColors val="0"/>
        <c:ser>
          <c:idx val="0"/>
          <c:order val="0"/>
          <c:spPr>
            <a:solidFill>
              <a:schemeClr val="accent1"/>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rgbClr val="36CF13"/>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C2F2-A74D-8B84-14D672E41A9E}"/>
              </c:ext>
            </c:extLst>
          </c:dPt>
          <c:dPt>
            <c:idx val="1"/>
            <c:invertIfNegative val="0"/>
            <c:bubble3D val="0"/>
            <c:spPr>
              <a:solidFill>
                <a:schemeClr val="accent1"/>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C2F2-A74D-8B84-14D672E41A9E}"/>
              </c:ext>
            </c:extLst>
          </c:dPt>
          <c:dPt>
            <c:idx val="2"/>
            <c:invertIfNegative val="0"/>
            <c:bubble3D val="0"/>
            <c:spPr>
              <a:solidFill>
                <a:schemeClr val="accent1"/>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7EFA-444A-8EC1-2CB0A5BB497E}"/>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Went online to learn more about what was advertised </c:v>
                </c:pt>
                <c:pt idx="1">
                  <c:v>Remembered you had seen the brand advertised before</c:v>
                </c:pt>
                <c:pt idx="2">
                  <c:v>Contacted or visited the advertiser’s store/office/facility/branch</c:v>
                </c:pt>
              </c:strCache>
            </c:strRef>
          </c:cat>
          <c:val>
            <c:numRef>
              <c:f>Sheet1!$B$2:$B$4</c:f>
              <c:numCache>
                <c:formatCode>0.0%</c:formatCode>
                <c:ptCount val="3"/>
                <c:pt idx="0">
                  <c:v>0.22046673538680475</c:v>
                </c:pt>
                <c:pt idx="1">
                  <c:v>0.20309568730572961</c:v>
                </c:pt>
                <c:pt idx="2">
                  <c:v>0.19994117693886435</c:v>
                </c:pt>
              </c:numCache>
            </c:numRef>
          </c:val>
          <c:extLst>
            <c:ext xmlns:c16="http://schemas.microsoft.com/office/drawing/2014/chart" uri="{C3380CC4-5D6E-409C-BE32-E72D297353CC}">
              <c16:uniqueId val="{00000004-C2F2-A74D-8B84-14D672E41A9E}"/>
            </c:ext>
          </c:extLst>
        </c:ser>
        <c:dLbls>
          <c:dLblPos val="outEnd"/>
          <c:showLegendKey val="0"/>
          <c:showVal val="1"/>
          <c:showCatName val="0"/>
          <c:showSerName val="0"/>
          <c:showPercent val="0"/>
          <c:showBubbleSize val="0"/>
        </c:dLbls>
        <c:gapWidth val="55"/>
        <c:axId val="406970176"/>
        <c:axId val="217015904"/>
      </c:barChart>
      <c:catAx>
        <c:axId val="406970176"/>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7015904"/>
        <c:crosses val="autoZero"/>
        <c:auto val="1"/>
        <c:lblAlgn val="ctr"/>
        <c:lblOffset val="100"/>
        <c:noMultiLvlLbl val="0"/>
      </c:catAx>
      <c:valAx>
        <c:axId val="217015904"/>
        <c:scaling>
          <c:orientation val="minMax"/>
          <c:max val="0.30000000000000004"/>
          <c:min val="0"/>
        </c:scaling>
        <c:delete val="1"/>
        <c:axPos val="t"/>
        <c:numFmt formatCode="0.0%" sourceLinked="1"/>
        <c:majorTickMark val="out"/>
        <c:minorTickMark val="none"/>
        <c:tickLblPos val="nextTo"/>
        <c:crossAx val="40697017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791148520228075"/>
          <c:y val="3.8294168842471714E-2"/>
          <c:w val="0.55208851479771925"/>
          <c:h val="0.92341166231505656"/>
        </c:manualLayout>
      </c:layout>
      <c:barChart>
        <c:barDir val="bar"/>
        <c:grouping val="clustered"/>
        <c:varyColors val="0"/>
        <c:ser>
          <c:idx val="0"/>
          <c:order val="0"/>
          <c:tx>
            <c:strRef>
              <c:f>Sheet1!$B$1</c:f>
              <c:strCache>
                <c:ptCount val="1"/>
                <c:pt idx="0">
                  <c:v>Column1</c:v>
                </c:pt>
              </c:strCache>
            </c:strRef>
          </c:tx>
          <c:spPr>
            <a:solidFill>
              <a:srgbClr val="3333FF"/>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2"/>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69BF-42E0-AC9F-5C2D9C0A3780}"/>
              </c:ext>
            </c:extLst>
          </c:dPt>
          <c:dPt>
            <c:idx val="1"/>
            <c:invertIfNegative val="0"/>
            <c:bubble3D val="0"/>
            <c:spPr>
              <a:solidFill>
                <a:schemeClr val="accent1"/>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69BF-42E0-AC9F-5C2D9C0A3780}"/>
              </c:ext>
            </c:extLst>
          </c:dPt>
          <c:dPt>
            <c:idx val="2"/>
            <c:invertIfNegative val="0"/>
            <c:bubble3D val="0"/>
            <c:spPr>
              <a:solidFill>
                <a:schemeClr val="accent1"/>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69BF-42E0-AC9F-5C2D9C0A3780}"/>
              </c:ext>
            </c:extLst>
          </c:dPt>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Went online to learn more about what was advertised </c:v>
                </c:pt>
                <c:pt idx="1">
                  <c:v>Talked with others about the advertisement </c:v>
                </c:pt>
                <c:pt idx="2">
                  <c:v>Remembered you had seen the brand advertised before</c:v>
                </c:pt>
              </c:strCache>
            </c:strRef>
          </c:cat>
          <c:val>
            <c:numRef>
              <c:f>Sheet1!$B$2:$B$4</c:f>
              <c:numCache>
                <c:formatCode>0.0%</c:formatCode>
                <c:ptCount val="3"/>
                <c:pt idx="0">
                  <c:v>0.2138136962779276</c:v>
                </c:pt>
                <c:pt idx="1">
                  <c:v>0.2033586864924089</c:v>
                </c:pt>
                <c:pt idx="2">
                  <c:v>0.20007594510935911</c:v>
                </c:pt>
              </c:numCache>
            </c:numRef>
          </c:val>
          <c:extLst>
            <c:ext xmlns:c16="http://schemas.microsoft.com/office/drawing/2014/chart" uri="{C3380CC4-5D6E-409C-BE32-E72D297353CC}">
              <c16:uniqueId val="{00000006-69BF-42E0-AC9F-5C2D9C0A3780}"/>
            </c:ext>
          </c:extLst>
        </c:ser>
        <c:dLbls>
          <c:dLblPos val="outEnd"/>
          <c:showLegendKey val="0"/>
          <c:showVal val="1"/>
          <c:showCatName val="0"/>
          <c:showSerName val="0"/>
          <c:showPercent val="0"/>
          <c:showBubbleSize val="0"/>
        </c:dLbls>
        <c:gapWidth val="55"/>
        <c:axId val="406439656"/>
        <c:axId val="406440048"/>
      </c:barChart>
      <c:catAx>
        <c:axId val="406439656"/>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1400" b="0" i="0" u="none" strike="noStrike" kern="1200" baseline="0">
                <a:solidFill>
                  <a:schemeClr val="tx1"/>
                </a:solidFill>
                <a:latin typeface="+mn-lt"/>
                <a:ea typeface="+mn-ea"/>
                <a:cs typeface="+mn-cs"/>
              </a:defRPr>
            </a:pPr>
            <a:endParaRPr lang="en-US"/>
          </a:p>
        </c:txPr>
        <c:crossAx val="406440048"/>
        <c:crosses val="autoZero"/>
        <c:auto val="1"/>
        <c:lblAlgn val="ctr"/>
        <c:lblOffset val="100"/>
        <c:noMultiLvlLbl val="0"/>
      </c:catAx>
      <c:valAx>
        <c:axId val="406440048"/>
        <c:scaling>
          <c:orientation val="minMax"/>
          <c:max val="0.30000000000000004"/>
          <c:min val="0"/>
        </c:scaling>
        <c:delete val="1"/>
        <c:axPos val="t"/>
        <c:numFmt formatCode="0.0%" sourceLinked="1"/>
        <c:majorTickMark val="out"/>
        <c:minorTickMark val="none"/>
        <c:tickLblPos val="nextTo"/>
        <c:crossAx val="40643965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673006783243002"/>
          <c:y val="3.8294168842471714E-2"/>
          <c:w val="0.53951562872822723"/>
          <c:h val="0.92341166231505656"/>
        </c:manualLayout>
      </c:layout>
      <c:barChart>
        <c:barDir val="bar"/>
        <c:grouping val="clustered"/>
        <c:varyColors val="0"/>
        <c:ser>
          <c:idx val="0"/>
          <c:order val="0"/>
          <c:spPr>
            <a:solidFill>
              <a:schemeClr val="accent1"/>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2"/>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C2F2-A74D-8B84-14D672E41A9E}"/>
              </c:ext>
            </c:extLst>
          </c:dPt>
          <c:dPt>
            <c:idx val="1"/>
            <c:invertIfNegative val="0"/>
            <c:bubble3D val="0"/>
            <c:spPr>
              <a:solidFill>
                <a:schemeClr val="accent2"/>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C2F2-A74D-8B84-14D672E41A9E}"/>
              </c:ext>
            </c:extLst>
          </c:dPt>
          <c:dPt>
            <c:idx val="2"/>
            <c:invertIfNegative val="0"/>
            <c:bubble3D val="0"/>
            <c:spPr>
              <a:solidFill>
                <a:schemeClr val="accent1"/>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7EFA-444A-8EC1-2CB0A5BB497E}"/>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Went online to learn more </c:v>
                </c:pt>
                <c:pt idx="1">
                  <c:v>Went to the website/app advertised to learn more </c:v>
                </c:pt>
                <c:pt idx="2">
                  <c:v>Remembered you had seen the brand advertised before</c:v>
                </c:pt>
              </c:strCache>
            </c:strRef>
          </c:cat>
          <c:val>
            <c:numRef>
              <c:f>Sheet1!$B$2:$B$4</c:f>
              <c:numCache>
                <c:formatCode>0.00%</c:formatCode>
                <c:ptCount val="3"/>
                <c:pt idx="0">
                  <c:v>0.16200000000000001</c:v>
                </c:pt>
                <c:pt idx="1">
                  <c:v>0.14799999999999999</c:v>
                </c:pt>
                <c:pt idx="2">
                  <c:v>0.13700000000000001</c:v>
                </c:pt>
              </c:numCache>
            </c:numRef>
          </c:val>
          <c:extLst>
            <c:ext xmlns:c16="http://schemas.microsoft.com/office/drawing/2014/chart" uri="{C3380CC4-5D6E-409C-BE32-E72D297353CC}">
              <c16:uniqueId val="{00000004-C2F2-A74D-8B84-14D672E41A9E}"/>
            </c:ext>
          </c:extLst>
        </c:ser>
        <c:dLbls>
          <c:dLblPos val="outEnd"/>
          <c:showLegendKey val="0"/>
          <c:showVal val="1"/>
          <c:showCatName val="0"/>
          <c:showSerName val="0"/>
          <c:showPercent val="0"/>
          <c:showBubbleSize val="0"/>
        </c:dLbls>
        <c:gapWidth val="55"/>
        <c:axId val="406970176"/>
        <c:axId val="217015904"/>
      </c:barChart>
      <c:catAx>
        <c:axId val="406970176"/>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17015904"/>
        <c:crosses val="autoZero"/>
        <c:auto val="1"/>
        <c:lblAlgn val="ctr"/>
        <c:lblOffset val="100"/>
        <c:noMultiLvlLbl val="0"/>
      </c:catAx>
      <c:valAx>
        <c:axId val="217015904"/>
        <c:scaling>
          <c:orientation val="minMax"/>
          <c:max val="0.2"/>
          <c:min val="0"/>
        </c:scaling>
        <c:delete val="1"/>
        <c:axPos val="t"/>
        <c:numFmt formatCode="0.00%" sourceLinked="1"/>
        <c:majorTickMark val="out"/>
        <c:minorTickMark val="none"/>
        <c:tickLblPos val="nextTo"/>
        <c:crossAx val="40697017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673006783243002"/>
          <c:y val="3.8294168842471714E-2"/>
          <c:w val="0.53951562872822723"/>
          <c:h val="0.92341166231505656"/>
        </c:manualLayout>
      </c:layout>
      <c:barChart>
        <c:barDir val="bar"/>
        <c:grouping val="clustered"/>
        <c:varyColors val="0"/>
        <c:ser>
          <c:idx val="0"/>
          <c:order val="0"/>
          <c:tx>
            <c:strRef>
              <c:f>Sheet1!$B$1</c:f>
              <c:strCache>
                <c:ptCount val="1"/>
                <c:pt idx="0">
                  <c:v>Column1</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2"/>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D253-6C49-8A0F-C69E5EF83227}"/>
              </c:ext>
            </c:extLst>
          </c:dPt>
          <c:dPt>
            <c:idx val="1"/>
            <c:invertIfNegative val="0"/>
            <c:bubble3D val="0"/>
            <c:spPr>
              <a:solidFill>
                <a:schemeClr val="accent2"/>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D253-6C49-8A0F-C69E5EF83227}"/>
              </c:ext>
            </c:extLst>
          </c:dPt>
          <c:dPt>
            <c:idx val="2"/>
            <c:invertIfNegative val="0"/>
            <c:bubble3D val="0"/>
            <c:spPr>
              <a:solidFill>
                <a:schemeClr val="accent1"/>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D253-6C49-8A0F-C69E5EF83227}"/>
              </c:ext>
            </c:extLst>
          </c:dPt>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Went online to learn more</c:v>
                </c:pt>
                <c:pt idx="1">
                  <c:v>Went to the website/app advertised to learn more</c:v>
                </c:pt>
                <c:pt idx="2">
                  <c:v>Remembered you had seen the brand advertised before</c:v>
                </c:pt>
              </c:strCache>
            </c:strRef>
          </c:cat>
          <c:val>
            <c:numRef>
              <c:f>Sheet1!$B$2:$B$6</c:f>
              <c:numCache>
                <c:formatCode>0.00%</c:formatCode>
                <c:ptCount val="3"/>
                <c:pt idx="0">
                  <c:v>0.16400000000000001</c:v>
                </c:pt>
                <c:pt idx="1">
                  <c:v>0.16400000000000001</c:v>
                </c:pt>
                <c:pt idx="2">
                  <c:v>0.14399999999999999</c:v>
                </c:pt>
              </c:numCache>
            </c:numRef>
          </c:val>
          <c:extLst>
            <c:ext xmlns:c16="http://schemas.microsoft.com/office/drawing/2014/chart" uri="{C3380CC4-5D6E-409C-BE32-E72D297353CC}">
              <c16:uniqueId val="{00000006-D253-6C49-8A0F-C69E5EF83227}"/>
            </c:ext>
          </c:extLst>
        </c:ser>
        <c:dLbls>
          <c:dLblPos val="outEnd"/>
          <c:showLegendKey val="0"/>
          <c:showVal val="1"/>
          <c:showCatName val="0"/>
          <c:showSerName val="0"/>
          <c:showPercent val="0"/>
          <c:showBubbleSize val="0"/>
        </c:dLbls>
        <c:gapWidth val="55"/>
        <c:axId val="217014728"/>
        <c:axId val="406434168"/>
      </c:barChart>
      <c:catAx>
        <c:axId val="217014728"/>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1400" b="0" i="0" u="none" strike="noStrike" kern="1200" baseline="0">
                <a:solidFill>
                  <a:schemeClr val="tx1"/>
                </a:solidFill>
                <a:latin typeface="+mn-lt"/>
                <a:ea typeface="+mn-ea"/>
                <a:cs typeface="+mn-cs"/>
              </a:defRPr>
            </a:pPr>
            <a:endParaRPr lang="en-US"/>
          </a:p>
        </c:txPr>
        <c:crossAx val="406434168"/>
        <c:crosses val="autoZero"/>
        <c:auto val="1"/>
        <c:lblAlgn val="ctr"/>
        <c:lblOffset val="100"/>
        <c:noMultiLvlLbl val="0"/>
      </c:catAx>
      <c:valAx>
        <c:axId val="406434168"/>
        <c:scaling>
          <c:orientation val="minMax"/>
          <c:min val="0"/>
        </c:scaling>
        <c:delete val="1"/>
        <c:axPos val="t"/>
        <c:numFmt formatCode="0.00%" sourceLinked="1"/>
        <c:majorTickMark val="out"/>
        <c:minorTickMark val="none"/>
        <c:tickLblPos val="nextTo"/>
        <c:crossAx val="21701472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583597896155685E-3"/>
          <c:y val="0.207425515776747"/>
          <c:w val="0.98590459141499975"/>
          <c:h val="0.50637036015923609"/>
        </c:manualLayout>
      </c:layout>
      <c:barChart>
        <c:barDir val="col"/>
        <c:grouping val="stacked"/>
        <c:varyColors val="0"/>
        <c:ser>
          <c:idx val="0"/>
          <c:order val="0"/>
          <c:tx>
            <c:strRef>
              <c:f>Sheet1!$B$1</c:f>
              <c:strCache>
                <c:ptCount val="1"/>
                <c:pt idx="0">
                  <c:v>Television (Broadcast &amp; Cable)</c:v>
                </c:pt>
              </c:strCache>
            </c:strRef>
          </c:tx>
          <c:spPr>
            <a:solidFill>
              <a:srgbClr val="0000FF"/>
            </a:solidFill>
            <a:ln w="12700">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Sheet1!$B$2:$B$4</c:f>
              <c:numCache>
                <c:formatCode>0%</c:formatCode>
                <c:ptCount val="3"/>
                <c:pt idx="0">
                  <c:v>0.42</c:v>
                </c:pt>
                <c:pt idx="1">
                  <c:v>0.45200000000000001</c:v>
                </c:pt>
                <c:pt idx="2">
                  <c:v>0.47699999999999998</c:v>
                </c:pt>
              </c:numCache>
            </c:numRef>
          </c:val>
          <c:extLst>
            <c:ext xmlns:c16="http://schemas.microsoft.com/office/drawing/2014/chart" uri="{C3380CC4-5D6E-409C-BE32-E72D297353CC}">
              <c16:uniqueId val="{00000000-FABC-0443-8C45-8521BE81F6DB}"/>
            </c:ext>
          </c:extLst>
        </c:ser>
        <c:ser>
          <c:idx val="1"/>
          <c:order val="1"/>
          <c:tx>
            <c:strRef>
              <c:f>Sheet1!$C$1</c:f>
              <c:strCache>
                <c:ptCount val="1"/>
                <c:pt idx="0">
                  <c:v>Social media</c:v>
                </c:pt>
              </c:strCache>
            </c:strRef>
          </c:tx>
          <c:spPr>
            <a:solidFill>
              <a:srgbClr val="FF0000"/>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Sheet1!$C$2:$C$4</c:f>
              <c:numCache>
                <c:formatCode>0%</c:formatCode>
                <c:ptCount val="3"/>
                <c:pt idx="0">
                  <c:v>5.7000000000000002E-2</c:v>
                </c:pt>
                <c:pt idx="1">
                  <c:v>0.05</c:v>
                </c:pt>
                <c:pt idx="2">
                  <c:v>4.5999999999999999E-2</c:v>
                </c:pt>
              </c:numCache>
            </c:numRef>
          </c:val>
          <c:extLst>
            <c:ext xmlns:c16="http://schemas.microsoft.com/office/drawing/2014/chart" uri="{C3380CC4-5D6E-409C-BE32-E72D297353CC}">
              <c16:uniqueId val="{00000001-FABC-0443-8C45-8521BE81F6DB}"/>
            </c:ext>
          </c:extLst>
        </c:ser>
        <c:ser>
          <c:idx val="2"/>
          <c:order val="2"/>
          <c:tx>
            <c:strRef>
              <c:f>Sheet1!$D$1</c:f>
              <c:strCache>
                <c:ptCount val="1"/>
                <c:pt idx="0">
                  <c:v>Email</c:v>
                </c:pt>
              </c:strCache>
            </c:strRef>
          </c:tx>
          <c:spPr>
            <a:solidFill>
              <a:srgbClr val="84F058"/>
            </a:solidFill>
            <a:ln>
              <a:solidFill>
                <a:schemeClr val="tx1"/>
              </a:solidFill>
            </a:ln>
            <a:effectLst>
              <a:outerShdw blurRad="50800" dist="38100" dir="2700000" algn="tl" rotWithShape="0">
                <a:prstClr val="black">
                  <a:alpha val="40000"/>
                </a:prstClr>
              </a:outerShdw>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3DF-024C-B296-319657F40DC9}"/>
                </c:ext>
              </c:extLst>
            </c:dLbl>
            <c:dLbl>
              <c:idx val="2"/>
              <c:delete val="1"/>
              <c:extLst>
                <c:ext xmlns:c15="http://schemas.microsoft.com/office/drawing/2012/chart" uri="{CE6537A1-D6FC-4f65-9D91-7224C49458BB}"/>
                <c:ext xmlns:c16="http://schemas.microsoft.com/office/drawing/2014/chart" uri="{C3380CC4-5D6E-409C-BE32-E72D297353CC}">
                  <c16:uniqueId val="{00000001-E3DF-024C-B296-319657F40DC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Sheet1!$D$2:$D$4</c:f>
              <c:numCache>
                <c:formatCode>0%</c:formatCode>
                <c:ptCount val="3"/>
                <c:pt idx="0">
                  <c:v>0.06</c:v>
                </c:pt>
                <c:pt idx="1">
                  <c:v>3.5000000000000003E-2</c:v>
                </c:pt>
                <c:pt idx="2">
                  <c:v>1.4999999999999999E-2</c:v>
                </c:pt>
              </c:numCache>
            </c:numRef>
          </c:val>
          <c:extLst>
            <c:ext xmlns:c16="http://schemas.microsoft.com/office/drawing/2014/chart" uri="{C3380CC4-5D6E-409C-BE32-E72D297353CC}">
              <c16:uniqueId val="{00000002-FABC-0443-8C45-8521BE81F6DB}"/>
            </c:ext>
          </c:extLst>
        </c:ser>
        <c:ser>
          <c:idx val="3"/>
          <c:order val="3"/>
          <c:tx>
            <c:strRef>
              <c:f>Sheet1!$E$1</c:f>
              <c:strCache>
                <c:ptCount val="1"/>
                <c:pt idx="0">
                  <c:v>Ad in mail</c:v>
                </c:pt>
              </c:strCache>
            </c:strRef>
          </c:tx>
          <c:spPr>
            <a:solidFill>
              <a:srgbClr val="A46F05"/>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Sheet1!$E$2:$E$4</c:f>
              <c:numCache>
                <c:formatCode>0%</c:formatCode>
                <c:ptCount val="3"/>
                <c:pt idx="0">
                  <c:v>5.1999999999999998E-2</c:v>
                </c:pt>
                <c:pt idx="1">
                  <c:v>3.6999999999999998E-2</c:v>
                </c:pt>
                <c:pt idx="2">
                  <c:v>5.8000000000000003E-2</c:v>
                </c:pt>
              </c:numCache>
            </c:numRef>
          </c:val>
          <c:extLst>
            <c:ext xmlns:c16="http://schemas.microsoft.com/office/drawing/2014/chart" uri="{C3380CC4-5D6E-409C-BE32-E72D297353CC}">
              <c16:uniqueId val="{00000005-FABC-0443-8C45-8521BE81F6DB}"/>
            </c:ext>
          </c:extLst>
        </c:ser>
        <c:ser>
          <c:idx val="4"/>
          <c:order val="4"/>
          <c:tx>
            <c:strRef>
              <c:f>Sheet1!$F$1</c:f>
              <c:strCache>
                <c:ptCount val="1"/>
                <c:pt idx="0">
                  <c:v>Streaming TV shows online w/ads</c:v>
                </c:pt>
              </c:strCache>
            </c:strRef>
          </c:tx>
          <c:spPr>
            <a:solidFill>
              <a:srgbClr val="F6AD99"/>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Sheet1!$F$2:$F$4</c:f>
              <c:numCache>
                <c:formatCode>0%</c:formatCode>
                <c:ptCount val="3"/>
                <c:pt idx="0">
                  <c:v>0.04</c:v>
                </c:pt>
                <c:pt idx="1">
                  <c:v>0.04</c:v>
                </c:pt>
                <c:pt idx="2">
                  <c:v>3.5000000000000003E-2</c:v>
                </c:pt>
              </c:numCache>
            </c:numRef>
          </c:val>
          <c:extLst>
            <c:ext xmlns:c16="http://schemas.microsoft.com/office/drawing/2014/chart" uri="{C3380CC4-5D6E-409C-BE32-E72D297353CC}">
              <c16:uniqueId val="{00000009-FABC-0443-8C45-8521BE81F6DB}"/>
            </c:ext>
          </c:extLst>
        </c:ser>
        <c:ser>
          <c:idx val="5"/>
          <c:order val="5"/>
          <c:tx>
            <c:strRef>
              <c:f>Sheet1!$G$1</c:f>
              <c:strCache>
                <c:ptCount val="1"/>
                <c:pt idx="0">
                  <c:v>Streaming video other than TV/Movies</c:v>
                </c:pt>
              </c:strCache>
            </c:strRef>
          </c:tx>
          <c:spPr>
            <a:solidFill>
              <a:srgbClr val="67A1A1"/>
            </a:solidFill>
            <a:ln>
              <a:solidFill>
                <a:schemeClr val="tx1"/>
              </a:solidFill>
            </a:ln>
            <a:effectLst>
              <a:outerShdw blurRad="50800" dist="38100" dir="2700000" algn="tl" rotWithShape="0">
                <a:prstClr val="black">
                  <a:alpha val="40000"/>
                </a:prstClr>
              </a:outerShdw>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E3DF-024C-B296-319657F40DC9}"/>
                </c:ext>
              </c:extLst>
            </c:dLbl>
            <c:dLbl>
              <c:idx val="2"/>
              <c:delete val="1"/>
              <c:extLst>
                <c:ext xmlns:c15="http://schemas.microsoft.com/office/drawing/2012/chart" uri="{CE6537A1-D6FC-4f65-9D91-7224C49458BB}"/>
                <c:ext xmlns:c16="http://schemas.microsoft.com/office/drawing/2014/chart" uri="{C3380CC4-5D6E-409C-BE32-E72D297353CC}">
                  <c16:uniqueId val="{00000003-E3DF-024C-B296-319657F40DC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Sheet1!$G$2:$G$4</c:f>
              <c:numCache>
                <c:formatCode>0%</c:formatCode>
                <c:ptCount val="3"/>
                <c:pt idx="0">
                  <c:v>0.03</c:v>
                </c:pt>
                <c:pt idx="1">
                  <c:v>8.9999999999999993E-3</c:v>
                </c:pt>
                <c:pt idx="2">
                  <c:v>2.3E-2</c:v>
                </c:pt>
              </c:numCache>
            </c:numRef>
          </c:val>
          <c:extLst>
            <c:ext xmlns:c16="http://schemas.microsoft.com/office/drawing/2014/chart" uri="{C3380CC4-5D6E-409C-BE32-E72D297353CC}">
              <c16:uniqueId val="{0000000B-FABC-0443-8C45-8521BE81F6DB}"/>
            </c:ext>
          </c:extLst>
        </c:ser>
        <c:ser>
          <c:idx val="6"/>
          <c:order val="6"/>
          <c:tx>
            <c:strRef>
              <c:f>Sheet1!$H$1</c:f>
              <c:strCache>
                <c:ptCount val="1"/>
                <c:pt idx="0">
                  <c:v>Radio</c:v>
                </c:pt>
              </c:strCache>
            </c:strRef>
          </c:tx>
          <c:spPr>
            <a:solidFill>
              <a:srgbClr val="FFA4FF"/>
            </a:solidFill>
            <a:ln>
              <a:solidFill>
                <a:schemeClr val="tx1"/>
              </a:solidFill>
            </a:ln>
            <a:effectLst>
              <a:outerShdw blurRad="50800" dist="38100" dir="2700000" algn="tl" rotWithShape="0">
                <a:prstClr val="black">
                  <a:alpha val="40000"/>
                </a:prstClr>
              </a:outerShdw>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C-572E-4472-9E57-6AD0B7AC369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Sheet1!$H$2:$H$4</c:f>
              <c:numCache>
                <c:formatCode>0%</c:formatCode>
                <c:ptCount val="3"/>
                <c:pt idx="0">
                  <c:v>0.03</c:v>
                </c:pt>
                <c:pt idx="1">
                  <c:v>4.7E-2</c:v>
                </c:pt>
                <c:pt idx="2">
                  <c:v>2.4E-2</c:v>
                </c:pt>
              </c:numCache>
            </c:numRef>
          </c:val>
          <c:extLst>
            <c:ext xmlns:c16="http://schemas.microsoft.com/office/drawing/2014/chart" uri="{C3380CC4-5D6E-409C-BE32-E72D297353CC}">
              <c16:uniqueId val="{0000000D-FABC-0443-8C45-8521BE81F6DB}"/>
            </c:ext>
          </c:extLst>
        </c:ser>
        <c:ser>
          <c:idx val="7"/>
          <c:order val="7"/>
          <c:tx>
            <c:strRef>
              <c:f>Sheet1!$I$1</c:f>
              <c:strCache>
                <c:ptCount val="1"/>
                <c:pt idx="0">
                  <c:v>Ad on a website</c:v>
                </c:pt>
              </c:strCache>
            </c:strRef>
          </c:tx>
          <c:spPr>
            <a:solidFill>
              <a:srgbClr val="663300"/>
            </a:solidFill>
            <a:ln w="9525">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Sheet1!$I$2:$I$4</c:f>
              <c:numCache>
                <c:formatCode>0%</c:formatCode>
                <c:ptCount val="3"/>
                <c:pt idx="0">
                  <c:v>2.9000000000000001E-2</c:v>
                </c:pt>
                <c:pt idx="1">
                  <c:v>4.4999999999999998E-2</c:v>
                </c:pt>
                <c:pt idx="2">
                  <c:v>6.9000000000000006E-2</c:v>
                </c:pt>
              </c:numCache>
            </c:numRef>
          </c:val>
          <c:extLst>
            <c:ext xmlns:c16="http://schemas.microsoft.com/office/drawing/2014/chart" uri="{C3380CC4-5D6E-409C-BE32-E72D297353CC}">
              <c16:uniqueId val="{00000011-FABC-0443-8C45-8521BE81F6DB}"/>
            </c:ext>
          </c:extLst>
        </c:ser>
        <c:ser>
          <c:idx val="8"/>
          <c:order val="8"/>
          <c:tx>
            <c:strRef>
              <c:f>Sheet1!$J$1</c:f>
              <c:strCache>
                <c:ptCount val="1"/>
                <c:pt idx="0">
                  <c:v>Internet display/banner ad</c:v>
                </c:pt>
              </c:strCache>
            </c:strRef>
          </c:tx>
          <c:spPr>
            <a:solidFill>
              <a:srgbClr val="FF7373"/>
            </a:solidFill>
            <a:ln>
              <a:solidFill>
                <a:schemeClr val="tx1"/>
              </a:solid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92-3B4D-A648-419AE9881A8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72E-4472-9E57-6AD0B7AC369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Sheet1!$J$2:$J$4</c:f>
              <c:numCache>
                <c:formatCode>0%</c:formatCode>
                <c:ptCount val="3"/>
                <c:pt idx="0">
                  <c:v>0.03</c:v>
                </c:pt>
                <c:pt idx="1">
                  <c:v>3.3000000000000002E-2</c:v>
                </c:pt>
                <c:pt idx="2">
                  <c:v>1.7999999999999999E-2</c:v>
                </c:pt>
              </c:numCache>
            </c:numRef>
          </c:val>
          <c:extLst>
            <c:ext xmlns:c16="http://schemas.microsoft.com/office/drawing/2014/chart" uri="{C3380CC4-5D6E-409C-BE32-E72D297353CC}">
              <c16:uniqueId val="{00000014-FABC-0443-8C45-8521BE81F6DB}"/>
            </c:ext>
          </c:extLst>
        </c:ser>
        <c:ser>
          <c:idx val="9"/>
          <c:order val="9"/>
          <c:tx>
            <c:strRef>
              <c:f>Sheet1!$K$1</c:f>
              <c:strCache>
                <c:ptCount val="1"/>
                <c:pt idx="0">
                  <c:v>Magazine (print only)</c:v>
                </c:pt>
              </c:strCache>
            </c:strRef>
          </c:tx>
          <c:spPr>
            <a:solidFill>
              <a:srgbClr val="FFFF00"/>
            </a:solidFill>
            <a:ln w="9525">
              <a:solidFill>
                <a:schemeClr val="tx1"/>
              </a:solid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8C92-3B4D-A648-419AE9881A89}"/>
                </c:ext>
              </c:extLst>
            </c:dLbl>
            <c:dLbl>
              <c:idx val="2"/>
              <c:delete val="1"/>
              <c:extLst>
                <c:ext xmlns:c15="http://schemas.microsoft.com/office/drawing/2012/chart" uri="{CE6537A1-D6FC-4f65-9D91-7224C49458BB}"/>
                <c:ext xmlns:c16="http://schemas.microsoft.com/office/drawing/2014/chart" uri="{C3380CC4-5D6E-409C-BE32-E72D297353CC}">
                  <c16:uniqueId val="{00000009-572E-4472-9E57-6AD0B7AC369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Sheet1!$K$2:$K$4</c:f>
              <c:numCache>
                <c:formatCode>0%</c:formatCode>
                <c:ptCount val="3"/>
                <c:pt idx="0">
                  <c:v>0.02</c:v>
                </c:pt>
                <c:pt idx="1">
                  <c:v>2.8000000000000001E-2</c:v>
                </c:pt>
                <c:pt idx="2">
                  <c:v>1.4999999999999999E-2</c:v>
                </c:pt>
              </c:numCache>
            </c:numRef>
          </c:val>
          <c:extLst>
            <c:ext xmlns:c16="http://schemas.microsoft.com/office/drawing/2014/chart" uri="{C3380CC4-5D6E-409C-BE32-E72D297353CC}">
              <c16:uniqueId val="{00000000-572E-4472-9E57-6AD0B7AC3690}"/>
            </c:ext>
          </c:extLst>
        </c:ser>
        <c:ser>
          <c:idx val="10"/>
          <c:order val="10"/>
          <c:tx>
            <c:strRef>
              <c:f>Sheet1!$L$1</c:f>
              <c:strCache>
                <c:ptCount val="1"/>
                <c:pt idx="0">
                  <c:v>Internet video ad</c:v>
                </c:pt>
              </c:strCache>
            </c:strRef>
          </c:tx>
          <c:spPr>
            <a:solidFill>
              <a:srgbClr val="6E6EA2"/>
            </a:solidFill>
            <a:ln>
              <a:solidFill>
                <a:schemeClr val="tx1"/>
              </a:solidFill>
            </a:ln>
            <a:effectLst>
              <a:outerShdw blurRad="50800" dist="38100" dir="2700000" algn="tl" rotWithShape="0">
                <a:prstClr val="black">
                  <a:alpha val="40000"/>
                </a:prstClr>
              </a:outerShdw>
            </a:effectLst>
          </c:spPr>
          <c:invertIfNegative val="0"/>
          <c:cat>
            <c:strRef>
              <c:f>Sheet1!$A$2:$A$4</c:f>
              <c:strCache>
                <c:ptCount val="3"/>
                <c:pt idx="0">
                  <c:v>Browse &amp; Purchase Online</c:v>
                </c:pt>
                <c:pt idx="1">
                  <c:v>Browse Online,
Purchase In-store</c:v>
                </c:pt>
                <c:pt idx="2">
                  <c:v>Browse in-store,
Purchase Online</c:v>
                </c:pt>
              </c:strCache>
            </c:strRef>
          </c:cat>
          <c:val>
            <c:numRef>
              <c:f>Sheet1!$L$2:$L$4</c:f>
              <c:numCache>
                <c:formatCode>0%</c:formatCode>
                <c:ptCount val="3"/>
                <c:pt idx="0">
                  <c:v>0.02</c:v>
                </c:pt>
                <c:pt idx="1">
                  <c:v>0.02</c:v>
                </c:pt>
                <c:pt idx="2">
                  <c:v>2.1000000000000001E-2</c:v>
                </c:pt>
              </c:numCache>
            </c:numRef>
          </c:val>
          <c:extLst>
            <c:ext xmlns:c16="http://schemas.microsoft.com/office/drawing/2014/chart" uri="{C3380CC4-5D6E-409C-BE32-E72D297353CC}">
              <c16:uniqueId val="{00000001-572E-4472-9E57-6AD0B7AC3690}"/>
            </c:ext>
          </c:extLst>
        </c:ser>
        <c:ser>
          <c:idx val="11"/>
          <c:order val="11"/>
          <c:tx>
            <c:strRef>
              <c:f>Sheet1!$M$1</c:f>
              <c:strCache>
                <c:ptCount val="1"/>
                <c:pt idx="0">
                  <c:v>Newspaper (print only)</c:v>
                </c:pt>
              </c:strCache>
            </c:strRef>
          </c:tx>
          <c:spPr>
            <a:solidFill>
              <a:srgbClr val="FF6600"/>
            </a:solidFill>
            <a:ln>
              <a:solidFill>
                <a:schemeClr val="tx1"/>
              </a:solidFill>
            </a:ln>
            <a:effectLst>
              <a:outerShdw blurRad="50800" dist="38100" dir="2700000" algn="tl" rotWithShape="0">
                <a:prstClr val="black">
                  <a:alpha val="40000"/>
                </a:prstClr>
              </a:outerShdw>
            </a:effectLst>
          </c:spPr>
          <c:invertIfNegative val="0"/>
          <c:cat>
            <c:strRef>
              <c:f>Sheet1!$A$2:$A$4</c:f>
              <c:strCache>
                <c:ptCount val="3"/>
                <c:pt idx="0">
                  <c:v>Browse &amp; Purchase Online</c:v>
                </c:pt>
                <c:pt idx="1">
                  <c:v>Browse Online,
Purchase In-store</c:v>
                </c:pt>
                <c:pt idx="2">
                  <c:v>Browse in-store,
Purchase Online</c:v>
                </c:pt>
              </c:strCache>
            </c:strRef>
          </c:cat>
          <c:val>
            <c:numRef>
              <c:f>Sheet1!$M$2:$M$4</c:f>
              <c:numCache>
                <c:formatCode>0%</c:formatCode>
                <c:ptCount val="3"/>
                <c:pt idx="0">
                  <c:v>0.02</c:v>
                </c:pt>
                <c:pt idx="1">
                  <c:v>2.1000000000000001E-2</c:v>
                </c:pt>
                <c:pt idx="2">
                  <c:v>1.0999999999999999E-2</c:v>
                </c:pt>
              </c:numCache>
            </c:numRef>
          </c:val>
          <c:extLst>
            <c:ext xmlns:c16="http://schemas.microsoft.com/office/drawing/2014/chart" uri="{C3380CC4-5D6E-409C-BE32-E72D297353CC}">
              <c16:uniqueId val="{00000002-572E-4472-9E57-6AD0B7AC3690}"/>
            </c:ext>
          </c:extLst>
        </c:ser>
        <c:ser>
          <c:idx val="12"/>
          <c:order val="12"/>
          <c:tx>
            <c:strRef>
              <c:f>Sheet1!$N$1</c:f>
              <c:strCache>
                <c:ptCount val="1"/>
                <c:pt idx="0">
                  <c:v>Broadcast TV web/apps</c:v>
                </c:pt>
              </c:strCache>
            </c:strRef>
          </c:tx>
          <c:spPr>
            <a:solidFill>
              <a:srgbClr val="00B0F0"/>
            </a:solidFill>
            <a:ln>
              <a:solidFill>
                <a:schemeClr val="tx1"/>
              </a:solidFill>
            </a:ln>
            <a:effectLst>
              <a:outerShdw blurRad="50800" dist="38100" dir="2700000" algn="tl" rotWithShape="0">
                <a:prstClr val="black">
                  <a:alpha val="40000"/>
                </a:prstClr>
              </a:outerShdw>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72E-4472-9E57-6AD0B7AC3690}"/>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3DF-024C-B296-319657F40DC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Sheet1!$N$2:$N$4</c:f>
              <c:numCache>
                <c:formatCode>0%</c:formatCode>
                <c:ptCount val="3"/>
                <c:pt idx="0">
                  <c:v>0.02</c:v>
                </c:pt>
                <c:pt idx="1">
                  <c:v>3.5000000000000003E-2</c:v>
                </c:pt>
                <c:pt idx="2">
                  <c:v>3.2000000000000001E-2</c:v>
                </c:pt>
              </c:numCache>
            </c:numRef>
          </c:val>
          <c:extLst>
            <c:ext xmlns:c16="http://schemas.microsoft.com/office/drawing/2014/chart" uri="{C3380CC4-5D6E-409C-BE32-E72D297353CC}">
              <c16:uniqueId val="{00000003-572E-4472-9E57-6AD0B7AC3690}"/>
            </c:ext>
          </c:extLst>
        </c:ser>
        <c:ser>
          <c:idx val="13"/>
          <c:order val="13"/>
          <c:tx>
            <c:strRef>
              <c:f>Sheet1!$O$1</c:f>
              <c:strCache>
                <c:ptCount val="1"/>
                <c:pt idx="0">
                  <c:v>Internet search</c:v>
                </c:pt>
              </c:strCache>
            </c:strRef>
          </c:tx>
          <c:spPr>
            <a:solidFill>
              <a:srgbClr val="059005"/>
            </a:solidFill>
            <a:ln>
              <a:solidFill>
                <a:schemeClr val="tx1"/>
              </a:solidFill>
            </a:ln>
            <a:effectLst>
              <a:outerShdw blurRad="50800" dist="38100" dir="2700000" algn="tl" rotWithShape="0">
                <a:prstClr val="black">
                  <a:alpha val="40000"/>
                </a:prstClr>
              </a:outerShdw>
            </a:effectLst>
          </c:spPr>
          <c:invertIfNegative val="0"/>
          <c:cat>
            <c:strRef>
              <c:f>Sheet1!$A$2:$A$4</c:f>
              <c:strCache>
                <c:ptCount val="3"/>
                <c:pt idx="0">
                  <c:v>Browse &amp; Purchase Online</c:v>
                </c:pt>
                <c:pt idx="1">
                  <c:v>Browse Online,
Purchase In-store</c:v>
                </c:pt>
                <c:pt idx="2">
                  <c:v>Browse in-store,
Purchase Online</c:v>
                </c:pt>
              </c:strCache>
            </c:strRef>
          </c:cat>
          <c:val>
            <c:numRef>
              <c:f>Sheet1!$O$2:$O$4</c:f>
              <c:numCache>
                <c:formatCode>0%</c:formatCode>
                <c:ptCount val="3"/>
                <c:pt idx="0">
                  <c:v>0.02</c:v>
                </c:pt>
                <c:pt idx="1">
                  <c:v>1.7999999999999999E-2</c:v>
                </c:pt>
                <c:pt idx="2">
                  <c:v>0.02</c:v>
                </c:pt>
              </c:numCache>
            </c:numRef>
          </c:val>
          <c:extLst>
            <c:ext xmlns:c16="http://schemas.microsoft.com/office/drawing/2014/chart" uri="{C3380CC4-5D6E-409C-BE32-E72D297353CC}">
              <c16:uniqueId val="{00000004-572E-4472-9E57-6AD0B7AC3690}"/>
            </c:ext>
          </c:extLst>
        </c:ser>
        <c:dLbls>
          <c:showLegendKey val="0"/>
          <c:showVal val="0"/>
          <c:showCatName val="0"/>
          <c:showSerName val="0"/>
          <c:showPercent val="0"/>
          <c:showBubbleSize val="0"/>
        </c:dLbls>
        <c:gapWidth val="85"/>
        <c:overlap val="100"/>
        <c:axId val="586619552"/>
        <c:axId val="586623472"/>
      </c:barChart>
      <c:catAx>
        <c:axId val="5866195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86623472"/>
        <c:crosses val="autoZero"/>
        <c:auto val="1"/>
        <c:lblAlgn val="ctr"/>
        <c:lblOffset val="0"/>
        <c:noMultiLvlLbl val="0"/>
      </c:catAx>
      <c:valAx>
        <c:axId val="586623472"/>
        <c:scaling>
          <c:orientation val="minMax"/>
        </c:scaling>
        <c:delete val="1"/>
        <c:axPos val="l"/>
        <c:numFmt formatCode="0%" sourceLinked="1"/>
        <c:majorTickMark val="none"/>
        <c:minorTickMark val="none"/>
        <c:tickLblPos val="nextTo"/>
        <c:crossAx val="586619552"/>
        <c:crosses val="autoZero"/>
        <c:crossBetween val="between"/>
      </c:valAx>
      <c:spPr>
        <a:noFill/>
        <a:ln>
          <a:noFill/>
        </a:ln>
        <a:effectLst/>
      </c:spPr>
    </c:plotArea>
    <c:legend>
      <c:legendPos val="b"/>
      <c:layout>
        <c:manualLayout>
          <c:xMode val="edge"/>
          <c:yMode val="edge"/>
          <c:x val="6.9453070939665018E-2"/>
          <c:y val="0.82818792285820608"/>
          <c:w val="0.89525356337938145"/>
          <c:h val="0.13567379557241235"/>
        </c:manualLayout>
      </c:layout>
      <c:overlay val="0"/>
      <c:spPr>
        <a:noFill/>
        <a:ln>
          <a:solidFill>
            <a:schemeClr val="tx1"/>
          </a:solid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73838589201085"/>
          <c:y val="1.0345943504224017E-2"/>
          <c:w val="0.54617875353279166"/>
          <c:h val="0.94309731072676795"/>
        </c:manualLayout>
      </c:layout>
      <c:barChart>
        <c:barDir val="bar"/>
        <c:grouping val="clustered"/>
        <c:varyColors val="0"/>
        <c:ser>
          <c:idx val="0"/>
          <c:order val="0"/>
          <c:tx>
            <c:strRef>
              <c:f>Sheet1!$B$1</c:f>
              <c:strCache>
                <c:ptCount val="1"/>
                <c:pt idx="0">
                  <c:v>Series 1</c:v>
                </c:pt>
              </c:strCache>
            </c:strRef>
          </c:tx>
          <c:spPr>
            <a:solidFill>
              <a:schemeClr val="accent1"/>
            </a:solidFill>
            <a:ln w="19050">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4"/>
                <c:pt idx="0">
                  <c:v>Browse in-store and purchase online</c:v>
                </c:pt>
                <c:pt idx="1">
                  <c:v>Browse online and purchase in-store</c:v>
                </c:pt>
                <c:pt idx="2">
                  <c:v>Browse and purchase online</c:v>
                </c:pt>
                <c:pt idx="3">
                  <c:v>Browse and purchase in-store</c:v>
                </c:pt>
              </c:strCache>
            </c:strRef>
          </c:cat>
          <c:val>
            <c:numRef>
              <c:f>Sheet1!$B$2:$B$15</c:f>
              <c:numCache>
                <c:formatCode>0.0%</c:formatCode>
                <c:ptCount val="4"/>
                <c:pt idx="0">
                  <c:v>0.20627701023425027</c:v>
                </c:pt>
                <c:pt idx="1">
                  <c:v>0.24533787023254422</c:v>
                </c:pt>
                <c:pt idx="2">
                  <c:v>0.43633821372329779</c:v>
                </c:pt>
                <c:pt idx="3">
                  <c:v>0.44020146475932093</c:v>
                </c:pt>
              </c:numCache>
            </c:numRef>
          </c:val>
          <c:extLst>
            <c:ext xmlns:c16="http://schemas.microsoft.com/office/drawing/2014/chart" uri="{C3380CC4-5D6E-409C-BE32-E72D297353CC}">
              <c16:uniqueId val="{00000000-E2E0-0F4F-8190-33C2986A0DCE}"/>
            </c:ext>
          </c:extLst>
        </c:ser>
        <c:dLbls>
          <c:showLegendKey val="0"/>
          <c:showVal val="0"/>
          <c:showCatName val="0"/>
          <c:showSerName val="0"/>
          <c:showPercent val="0"/>
          <c:showBubbleSize val="0"/>
        </c:dLbls>
        <c:gapWidth val="49"/>
        <c:axId val="72869216"/>
        <c:axId val="100725264"/>
      </c:barChart>
      <c:catAx>
        <c:axId val="72869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00725264"/>
        <c:crosses val="autoZero"/>
        <c:auto val="1"/>
        <c:lblAlgn val="ctr"/>
        <c:lblOffset val="100"/>
        <c:noMultiLvlLbl val="0"/>
      </c:catAx>
      <c:valAx>
        <c:axId val="100725264"/>
        <c:scaling>
          <c:orientation val="minMax"/>
        </c:scaling>
        <c:delete val="1"/>
        <c:axPos val="b"/>
        <c:numFmt formatCode="0.0%" sourceLinked="1"/>
        <c:majorTickMark val="none"/>
        <c:minorTickMark val="none"/>
        <c:tickLblPos val="nextTo"/>
        <c:crossAx val="72869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788750364537766"/>
          <c:y val="3.8294168842471714E-2"/>
          <c:w val="0.43882117599883347"/>
          <c:h val="0.92341166231505656"/>
        </c:manualLayout>
      </c:layout>
      <c:barChart>
        <c:barDir val="bar"/>
        <c:grouping val="clustered"/>
        <c:varyColors val="0"/>
        <c:ser>
          <c:idx val="0"/>
          <c:order val="0"/>
          <c:tx>
            <c:strRef>
              <c:f>Sheet1!$B$1</c:f>
              <c:strCache>
                <c:ptCount val="1"/>
                <c:pt idx="0">
                  <c:v>Column1</c:v>
                </c:pt>
              </c:strCache>
            </c:strRef>
          </c:tx>
          <c:spPr>
            <a:solidFill>
              <a:srgbClr val="3333FF"/>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rgbClr val="3233FF"/>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D30B-C541-AA9D-E81AD915F5A6}"/>
              </c:ext>
            </c:extLst>
          </c:dPt>
          <c:dPt>
            <c:idx val="1"/>
            <c:invertIfNegative val="0"/>
            <c:bubble3D val="0"/>
            <c:spPr>
              <a:solidFill>
                <a:schemeClr val="accent1"/>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D30B-C541-AA9D-E81AD915F5A6}"/>
              </c:ext>
            </c:extLst>
          </c:dPt>
          <c:dPt>
            <c:idx val="2"/>
            <c:invertIfNegative val="0"/>
            <c:bubble3D val="0"/>
            <c:spPr>
              <a:solidFill>
                <a:schemeClr val="accent1"/>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D30B-C541-AA9D-E81AD915F5A6}"/>
              </c:ext>
            </c:extLst>
          </c:dPt>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Did most of my information gathering and decision making online, but went to a showroom for final purchase</c:v>
                </c:pt>
                <c:pt idx="1">
                  <c:v>Did the full purchase of a vehicle online</c:v>
                </c:pt>
                <c:pt idx="2">
                  <c:v>Did some info gathering online but went to showrooms, talk with sales people for information, and final purchase</c:v>
                </c:pt>
              </c:strCache>
            </c:strRef>
          </c:cat>
          <c:val>
            <c:numRef>
              <c:f>Sheet1!$B$2:$B$4</c:f>
              <c:numCache>
                <c:formatCode>0.00%</c:formatCode>
                <c:ptCount val="3"/>
                <c:pt idx="0">
                  <c:v>0.22</c:v>
                </c:pt>
                <c:pt idx="1">
                  <c:v>0.161</c:v>
                </c:pt>
                <c:pt idx="2">
                  <c:v>0.14499999999999999</c:v>
                </c:pt>
              </c:numCache>
            </c:numRef>
          </c:val>
          <c:extLst>
            <c:ext xmlns:c16="http://schemas.microsoft.com/office/drawing/2014/chart" uri="{C3380CC4-5D6E-409C-BE32-E72D297353CC}">
              <c16:uniqueId val="{00000006-D30B-C541-AA9D-E81AD915F5A6}"/>
            </c:ext>
          </c:extLst>
        </c:ser>
        <c:dLbls>
          <c:dLblPos val="outEnd"/>
          <c:showLegendKey val="0"/>
          <c:showVal val="1"/>
          <c:showCatName val="0"/>
          <c:showSerName val="0"/>
          <c:showPercent val="0"/>
          <c:showBubbleSize val="0"/>
        </c:dLbls>
        <c:gapWidth val="55"/>
        <c:axId val="406439656"/>
        <c:axId val="406440048"/>
      </c:barChart>
      <c:catAx>
        <c:axId val="406439656"/>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1600" b="0" i="0" u="none" strike="noStrike" kern="1200" baseline="0">
                <a:solidFill>
                  <a:schemeClr val="tx1"/>
                </a:solidFill>
                <a:latin typeface="+mn-lt"/>
                <a:ea typeface="+mn-ea"/>
                <a:cs typeface="+mn-cs"/>
              </a:defRPr>
            </a:pPr>
            <a:endParaRPr lang="en-US"/>
          </a:p>
        </c:txPr>
        <c:crossAx val="406440048"/>
        <c:crosses val="autoZero"/>
        <c:auto val="1"/>
        <c:lblAlgn val="ctr"/>
        <c:lblOffset val="100"/>
        <c:noMultiLvlLbl val="0"/>
      </c:catAx>
      <c:valAx>
        <c:axId val="406440048"/>
        <c:scaling>
          <c:orientation val="minMax"/>
          <c:max val="0.25"/>
          <c:min val="0"/>
        </c:scaling>
        <c:delete val="1"/>
        <c:axPos val="t"/>
        <c:numFmt formatCode="0.00%" sourceLinked="1"/>
        <c:majorTickMark val="out"/>
        <c:minorTickMark val="none"/>
        <c:tickLblPos val="nextTo"/>
        <c:crossAx val="40643965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1712401144336702"/>
          <c:w val="1"/>
          <c:h val="0.56830343054091403"/>
        </c:manualLayout>
      </c:layout>
      <c:barChart>
        <c:barDir val="col"/>
        <c:grouping val="stacked"/>
        <c:varyColors val="0"/>
        <c:ser>
          <c:idx val="0"/>
          <c:order val="0"/>
          <c:tx>
            <c:strRef>
              <c:f>Sheet1!$B$1</c:f>
              <c:strCache>
                <c:ptCount val="1"/>
                <c:pt idx="0">
                  <c:v>Television (Broadcast &amp; Cable)</c:v>
                </c:pt>
              </c:strCache>
            </c:strRef>
          </c:tx>
          <c:spPr>
            <a:solidFill>
              <a:srgbClr val="0000FF"/>
            </a:solidFill>
            <a:ln w="12700">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Sheet1!$B$2:$B$6</c:f>
              <c:numCache>
                <c:formatCode>0%</c:formatCode>
                <c:ptCount val="5"/>
                <c:pt idx="0">
                  <c:v>0.42699999999999999</c:v>
                </c:pt>
                <c:pt idx="1">
                  <c:v>0.378</c:v>
                </c:pt>
                <c:pt idx="2">
                  <c:v>0.36199999999999999</c:v>
                </c:pt>
                <c:pt idx="3">
                  <c:v>0.35899999999999999</c:v>
                </c:pt>
                <c:pt idx="4">
                  <c:v>0.35</c:v>
                </c:pt>
              </c:numCache>
            </c:numRef>
          </c:val>
          <c:extLst>
            <c:ext xmlns:c16="http://schemas.microsoft.com/office/drawing/2014/chart" uri="{C3380CC4-5D6E-409C-BE32-E72D297353CC}">
              <c16:uniqueId val="{00000000-5E14-3C4B-A511-3AFA47472990}"/>
            </c:ext>
          </c:extLst>
        </c:ser>
        <c:ser>
          <c:idx val="1"/>
          <c:order val="1"/>
          <c:tx>
            <c:strRef>
              <c:f>Sheet1!$C$1</c:f>
              <c:strCache>
                <c:ptCount val="1"/>
                <c:pt idx="0">
                  <c:v>Social Media</c:v>
                </c:pt>
              </c:strCache>
            </c:strRef>
          </c:tx>
          <c:spPr>
            <a:solidFill>
              <a:srgbClr val="FF0909"/>
            </a:solidFill>
            <a:ln w="9525">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Sheet1!$C$2:$C$6</c:f>
              <c:numCache>
                <c:formatCode>0%</c:formatCode>
                <c:ptCount val="5"/>
                <c:pt idx="0">
                  <c:v>0.05</c:v>
                </c:pt>
                <c:pt idx="1">
                  <c:v>5.5E-2</c:v>
                </c:pt>
                <c:pt idx="2">
                  <c:v>5.3999999999999999E-2</c:v>
                </c:pt>
                <c:pt idx="3">
                  <c:v>5.2999999999999999E-2</c:v>
                </c:pt>
                <c:pt idx="4">
                  <c:v>5.0999999999999997E-2</c:v>
                </c:pt>
              </c:numCache>
            </c:numRef>
          </c:val>
          <c:extLst>
            <c:ext xmlns:c16="http://schemas.microsoft.com/office/drawing/2014/chart" uri="{C3380CC4-5D6E-409C-BE32-E72D297353CC}">
              <c16:uniqueId val="{00000001-5E14-3C4B-A511-3AFA47472990}"/>
            </c:ext>
          </c:extLst>
        </c:ser>
        <c:ser>
          <c:idx val="2"/>
          <c:order val="2"/>
          <c:tx>
            <c:strRef>
              <c:f>Sheet1!$D$1</c:f>
              <c:strCache>
                <c:ptCount val="1"/>
                <c:pt idx="0">
                  <c:v>Radio</c:v>
                </c:pt>
              </c:strCache>
            </c:strRef>
          </c:tx>
          <c:spPr>
            <a:solidFill>
              <a:srgbClr val="FFAEFF"/>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Sheet1!$D$2:$D$6</c:f>
              <c:numCache>
                <c:formatCode>0%</c:formatCode>
                <c:ptCount val="5"/>
                <c:pt idx="0">
                  <c:v>4.3999999999999997E-2</c:v>
                </c:pt>
                <c:pt idx="1">
                  <c:v>4.3999999999999997E-2</c:v>
                </c:pt>
                <c:pt idx="2">
                  <c:v>0.04</c:v>
                </c:pt>
                <c:pt idx="3">
                  <c:v>4.1000000000000002E-2</c:v>
                </c:pt>
                <c:pt idx="4">
                  <c:v>4.1000000000000002E-2</c:v>
                </c:pt>
              </c:numCache>
            </c:numRef>
          </c:val>
          <c:extLst>
            <c:ext xmlns:c16="http://schemas.microsoft.com/office/drawing/2014/chart" uri="{C3380CC4-5D6E-409C-BE32-E72D297353CC}">
              <c16:uniqueId val="{00000002-5E14-3C4B-A511-3AFA47472990}"/>
            </c:ext>
          </c:extLst>
        </c:ser>
        <c:ser>
          <c:idx val="3"/>
          <c:order val="3"/>
          <c:tx>
            <c:strRef>
              <c:f>Sheet1!$E$1</c:f>
              <c:strCache>
                <c:ptCount val="1"/>
                <c:pt idx="0">
                  <c:v>Broadcast TV web/apps</c:v>
                </c:pt>
              </c:strCache>
            </c:strRef>
          </c:tx>
          <c:spPr>
            <a:solidFill>
              <a:srgbClr val="00B0F0"/>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Sheet1!$E$2:$E$6</c:f>
              <c:numCache>
                <c:formatCode>0%</c:formatCode>
                <c:ptCount val="5"/>
                <c:pt idx="0">
                  <c:v>4.1000000000000002E-2</c:v>
                </c:pt>
                <c:pt idx="1">
                  <c:v>4.3999999999999997E-2</c:v>
                </c:pt>
                <c:pt idx="2">
                  <c:v>4.3999999999999997E-2</c:v>
                </c:pt>
                <c:pt idx="3">
                  <c:v>4.2999999999999997E-2</c:v>
                </c:pt>
                <c:pt idx="4">
                  <c:v>4.1000000000000002E-2</c:v>
                </c:pt>
              </c:numCache>
            </c:numRef>
          </c:val>
          <c:extLst>
            <c:ext xmlns:c16="http://schemas.microsoft.com/office/drawing/2014/chart" uri="{C3380CC4-5D6E-409C-BE32-E72D297353CC}">
              <c16:uniqueId val="{00000003-5E14-3C4B-A511-3AFA47472990}"/>
            </c:ext>
          </c:extLst>
        </c:ser>
        <c:ser>
          <c:idx val="4"/>
          <c:order val="4"/>
          <c:tx>
            <c:strRef>
              <c:f>Sheet1!$F$1</c:f>
              <c:strCache>
                <c:ptCount val="1"/>
                <c:pt idx="0">
                  <c:v>Streaming TV shows online w/ads</c:v>
                </c:pt>
              </c:strCache>
            </c:strRef>
          </c:tx>
          <c:spPr>
            <a:solidFill>
              <a:srgbClr val="F5AD99"/>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Sheet1!$F$2:$F$6</c:f>
              <c:numCache>
                <c:formatCode>0%</c:formatCode>
                <c:ptCount val="5"/>
                <c:pt idx="0">
                  <c:v>3.7999999999999999E-2</c:v>
                </c:pt>
                <c:pt idx="1">
                  <c:v>3.7999999999999999E-2</c:v>
                </c:pt>
                <c:pt idx="2">
                  <c:v>3.7999999999999999E-2</c:v>
                </c:pt>
                <c:pt idx="3">
                  <c:v>3.9E-2</c:v>
                </c:pt>
                <c:pt idx="4">
                  <c:v>3.5999999999999997E-2</c:v>
                </c:pt>
              </c:numCache>
            </c:numRef>
          </c:val>
          <c:extLst>
            <c:ext xmlns:c16="http://schemas.microsoft.com/office/drawing/2014/chart" uri="{C3380CC4-5D6E-409C-BE32-E72D297353CC}">
              <c16:uniqueId val="{00000004-5E14-3C4B-A511-3AFA47472990}"/>
            </c:ext>
          </c:extLst>
        </c:ser>
        <c:ser>
          <c:idx val="5"/>
          <c:order val="5"/>
          <c:tx>
            <c:strRef>
              <c:f>Sheet1!$G$1</c:f>
              <c:strCache>
                <c:ptCount val="1"/>
                <c:pt idx="0">
                  <c:v>Ad in mail</c:v>
                </c:pt>
              </c:strCache>
            </c:strRef>
          </c:tx>
          <c:spPr>
            <a:solidFill>
              <a:srgbClr val="A46F04"/>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Sheet1!$G$2:$G$6</c:f>
              <c:numCache>
                <c:formatCode>0%</c:formatCode>
                <c:ptCount val="5"/>
                <c:pt idx="0">
                  <c:v>3.4000000000000002E-2</c:v>
                </c:pt>
                <c:pt idx="1">
                  <c:v>3.5999999999999997E-2</c:v>
                </c:pt>
                <c:pt idx="2">
                  <c:v>3.5999999999999997E-2</c:v>
                </c:pt>
                <c:pt idx="3">
                  <c:v>3.4000000000000002E-2</c:v>
                </c:pt>
                <c:pt idx="4">
                  <c:v>3.5999999999999997E-2</c:v>
                </c:pt>
              </c:numCache>
            </c:numRef>
          </c:val>
          <c:extLst>
            <c:ext xmlns:c16="http://schemas.microsoft.com/office/drawing/2014/chart" uri="{C3380CC4-5D6E-409C-BE32-E72D297353CC}">
              <c16:uniqueId val="{00000005-5E14-3C4B-A511-3AFA47472990}"/>
            </c:ext>
          </c:extLst>
        </c:ser>
        <c:ser>
          <c:idx val="6"/>
          <c:order val="6"/>
          <c:tx>
            <c:strRef>
              <c:f>Sheet1!$H$1</c:f>
              <c:strCache>
                <c:ptCount val="1"/>
                <c:pt idx="0">
                  <c:v>Outdoor</c:v>
                </c:pt>
              </c:strCache>
            </c:strRef>
          </c:tx>
          <c:spPr>
            <a:solidFill>
              <a:srgbClr val="E3B905"/>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Sheet1!$H$2:$H$6</c:f>
              <c:numCache>
                <c:formatCode>0%</c:formatCode>
                <c:ptCount val="5"/>
                <c:pt idx="0">
                  <c:v>3.4000000000000002E-2</c:v>
                </c:pt>
                <c:pt idx="1">
                  <c:v>3.2000000000000001E-2</c:v>
                </c:pt>
                <c:pt idx="2">
                  <c:v>0.03</c:v>
                </c:pt>
                <c:pt idx="3">
                  <c:v>2.8000000000000001E-2</c:v>
                </c:pt>
                <c:pt idx="4">
                  <c:v>3.1E-2</c:v>
                </c:pt>
              </c:numCache>
            </c:numRef>
          </c:val>
          <c:extLst>
            <c:ext xmlns:c16="http://schemas.microsoft.com/office/drawing/2014/chart" uri="{C3380CC4-5D6E-409C-BE32-E72D297353CC}">
              <c16:uniqueId val="{00000006-5E14-3C4B-A511-3AFA47472990}"/>
            </c:ext>
          </c:extLst>
        </c:ser>
        <c:ser>
          <c:idx val="7"/>
          <c:order val="7"/>
          <c:tx>
            <c:strRef>
              <c:f>Sheet1!$I$1</c:f>
              <c:strCache>
                <c:ptCount val="1"/>
                <c:pt idx="0">
                  <c:v>Newspaper (print only)</c:v>
                </c:pt>
              </c:strCache>
            </c:strRef>
          </c:tx>
          <c:spPr>
            <a:solidFill>
              <a:srgbClr val="FF6600"/>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Sheet1!$I$2:$I$6</c:f>
              <c:numCache>
                <c:formatCode>0%</c:formatCode>
                <c:ptCount val="5"/>
                <c:pt idx="0">
                  <c:v>3.1E-2</c:v>
                </c:pt>
                <c:pt idx="1">
                  <c:v>2.8000000000000001E-2</c:v>
                </c:pt>
                <c:pt idx="2">
                  <c:v>3.1E-2</c:v>
                </c:pt>
                <c:pt idx="3">
                  <c:v>2.8000000000000001E-2</c:v>
                </c:pt>
                <c:pt idx="4">
                  <c:v>2.7E-2</c:v>
                </c:pt>
              </c:numCache>
            </c:numRef>
          </c:val>
          <c:extLst>
            <c:ext xmlns:c16="http://schemas.microsoft.com/office/drawing/2014/chart" uri="{C3380CC4-5D6E-409C-BE32-E72D297353CC}">
              <c16:uniqueId val="{00000007-5E14-3C4B-A511-3AFA47472990}"/>
            </c:ext>
          </c:extLst>
        </c:ser>
        <c:ser>
          <c:idx val="8"/>
          <c:order val="8"/>
          <c:tx>
            <c:strRef>
              <c:f>Sheet1!$J$1</c:f>
              <c:strCache>
                <c:ptCount val="1"/>
                <c:pt idx="0">
                  <c:v>Streaming video other than TV/movies</c:v>
                </c:pt>
              </c:strCache>
            </c:strRef>
          </c:tx>
          <c:spPr>
            <a:solidFill>
              <a:srgbClr val="67A1A1"/>
            </a:solidFill>
            <a:ln w="9525">
              <a:solidFill>
                <a:schemeClr val="tx1"/>
              </a:solid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E14-3C4B-A511-3AFA47472990}"/>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E14-3C4B-A511-3AFA47472990}"/>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E14-3C4B-A511-3AFA4747299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Sheet1!$J$2:$J$6</c:f>
              <c:numCache>
                <c:formatCode>0%</c:formatCode>
                <c:ptCount val="5"/>
                <c:pt idx="0">
                  <c:v>2.7E-2</c:v>
                </c:pt>
                <c:pt idx="1">
                  <c:v>3.1E-2</c:v>
                </c:pt>
                <c:pt idx="2">
                  <c:v>2.9000000000000001E-2</c:v>
                </c:pt>
                <c:pt idx="3">
                  <c:v>0.03</c:v>
                </c:pt>
                <c:pt idx="4">
                  <c:v>2.9000000000000001E-2</c:v>
                </c:pt>
              </c:numCache>
            </c:numRef>
          </c:val>
          <c:extLst>
            <c:ext xmlns:c16="http://schemas.microsoft.com/office/drawing/2014/chart" uri="{C3380CC4-5D6E-409C-BE32-E72D297353CC}">
              <c16:uniqueId val="{0000000B-5E14-3C4B-A511-3AFA47472990}"/>
            </c:ext>
          </c:extLst>
        </c:ser>
        <c:ser>
          <c:idx val="9"/>
          <c:order val="9"/>
          <c:tx>
            <c:strRef>
              <c:f>Sheet1!$K$1</c:f>
              <c:strCache>
                <c:ptCount val="1"/>
                <c:pt idx="0">
                  <c:v>Email</c:v>
                </c:pt>
              </c:strCache>
            </c:strRef>
          </c:tx>
          <c:spPr>
            <a:solidFill>
              <a:srgbClr val="84F158"/>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Sheet1!$K$2:$K$6</c:f>
              <c:numCache>
                <c:formatCode>0%</c:formatCode>
                <c:ptCount val="5"/>
                <c:pt idx="0">
                  <c:v>2.5000000000000001E-2</c:v>
                </c:pt>
                <c:pt idx="1">
                  <c:v>2.8000000000000001E-2</c:v>
                </c:pt>
                <c:pt idx="2">
                  <c:v>2.8000000000000001E-2</c:v>
                </c:pt>
                <c:pt idx="3">
                  <c:v>0.03</c:v>
                </c:pt>
                <c:pt idx="4">
                  <c:v>2.5999999999999999E-2</c:v>
                </c:pt>
              </c:numCache>
            </c:numRef>
          </c:val>
          <c:extLst>
            <c:ext xmlns:c16="http://schemas.microsoft.com/office/drawing/2014/chart" uri="{C3380CC4-5D6E-409C-BE32-E72D297353CC}">
              <c16:uniqueId val="{00000001-6CA8-EF49-ABF0-89C83AC0A88D}"/>
            </c:ext>
          </c:extLst>
        </c:ser>
        <c:ser>
          <c:idx val="10"/>
          <c:order val="10"/>
          <c:tx>
            <c:strRef>
              <c:f>Sheet1!$L$1</c:f>
              <c:strCache>
                <c:ptCount val="1"/>
                <c:pt idx="0">
                  <c:v>Magazine (print only)</c:v>
                </c:pt>
              </c:strCache>
            </c:strRef>
          </c:tx>
          <c:spPr>
            <a:solidFill>
              <a:srgbClr val="FFFF00"/>
            </a:solidFill>
            <a:ln>
              <a:solidFill>
                <a:schemeClr val="tx1"/>
              </a:solidFill>
            </a:ln>
            <a:effectLst>
              <a:outerShdw blurRad="50800" dist="38100" dir="2700000" algn="tl" rotWithShape="0">
                <a:prstClr val="black">
                  <a:alpha val="40000"/>
                </a:prstClr>
              </a:outerShdw>
            </a:effectLst>
          </c:spPr>
          <c:invertIfNegative val="0"/>
          <c:dLbls>
            <c:delete val="1"/>
          </c:dLbls>
          <c:cat>
            <c:strRef>
              <c:f>Sheet1!$A$2:$A$6</c:f>
              <c:strCache>
                <c:ptCount val="5"/>
                <c:pt idx="0">
                  <c:v>Awareness</c:v>
                </c:pt>
                <c:pt idx="1">
                  <c:v>Interest</c:v>
                </c:pt>
                <c:pt idx="2">
                  <c:v>Visit Store/Website 
for Info</c:v>
                </c:pt>
                <c:pt idx="3">
                  <c:v>Consideration</c:v>
                </c:pt>
                <c:pt idx="4">
                  <c:v>Purchase</c:v>
                </c:pt>
              </c:strCache>
            </c:strRef>
          </c:cat>
          <c:val>
            <c:numRef>
              <c:f>Sheet1!$L$2:$L$6</c:f>
              <c:numCache>
                <c:formatCode>0%</c:formatCode>
                <c:ptCount val="5"/>
                <c:pt idx="0">
                  <c:v>2.1000000000000001E-2</c:v>
                </c:pt>
                <c:pt idx="1">
                  <c:v>2.1000000000000001E-2</c:v>
                </c:pt>
                <c:pt idx="2">
                  <c:v>2.1000000000000001E-2</c:v>
                </c:pt>
                <c:pt idx="3">
                  <c:v>0.02</c:v>
                </c:pt>
                <c:pt idx="4">
                  <c:v>1.7999999999999999E-2</c:v>
                </c:pt>
              </c:numCache>
            </c:numRef>
          </c:val>
          <c:extLst>
            <c:ext xmlns:c16="http://schemas.microsoft.com/office/drawing/2014/chart" uri="{C3380CC4-5D6E-409C-BE32-E72D297353CC}">
              <c16:uniqueId val="{00000002-6CA8-EF49-ABF0-89C83AC0A88D}"/>
            </c:ext>
          </c:extLst>
        </c:ser>
        <c:ser>
          <c:idx val="11"/>
          <c:order val="11"/>
          <c:tx>
            <c:strRef>
              <c:f>Sheet1!$M$1</c:f>
              <c:strCache>
                <c:ptCount val="1"/>
                <c:pt idx="0">
                  <c:v>Ad on a website</c:v>
                </c:pt>
              </c:strCache>
            </c:strRef>
          </c:tx>
          <c:spPr>
            <a:solidFill>
              <a:srgbClr val="663200"/>
            </a:solidFill>
            <a:ln>
              <a:solidFill>
                <a:schemeClr val="tx1"/>
              </a:solidFill>
            </a:ln>
            <a:effectLst>
              <a:outerShdw blurRad="50800" dist="38100" dir="2700000" algn="tl" rotWithShape="0">
                <a:prstClr val="black">
                  <a:alpha val="40000"/>
                </a:prstClr>
              </a:outerShdw>
            </a:effectLst>
          </c:spPr>
          <c:invertIfNegative val="0"/>
          <c:dLbls>
            <c:delete val="1"/>
          </c:dLbls>
          <c:cat>
            <c:strRef>
              <c:f>Sheet1!$A$2:$A$6</c:f>
              <c:strCache>
                <c:ptCount val="5"/>
                <c:pt idx="0">
                  <c:v>Awareness</c:v>
                </c:pt>
                <c:pt idx="1">
                  <c:v>Interest</c:v>
                </c:pt>
                <c:pt idx="2">
                  <c:v>Visit Store/Website 
for Info</c:v>
                </c:pt>
                <c:pt idx="3">
                  <c:v>Consideration</c:v>
                </c:pt>
                <c:pt idx="4">
                  <c:v>Purchase</c:v>
                </c:pt>
              </c:strCache>
            </c:strRef>
          </c:cat>
          <c:val>
            <c:numRef>
              <c:f>Sheet1!$M$2:$M$6</c:f>
              <c:numCache>
                <c:formatCode>0%</c:formatCode>
                <c:ptCount val="5"/>
                <c:pt idx="0">
                  <c:v>0.02</c:v>
                </c:pt>
                <c:pt idx="1">
                  <c:v>2.1999999999999999E-2</c:v>
                </c:pt>
                <c:pt idx="2">
                  <c:v>2.8000000000000001E-2</c:v>
                </c:pt>
                <c:pt idx="3">
                  <c:v>2.1999999999999999E-2</c:v>
                </c:pt>
                <c:pt idx="4">
                  <c:v>2.1999999999999999E-2</c:v>
                </c:pt>
              </c:numCache>
            </c:numRef>
          </c:val>
          <c:extLst>
            <c:ext xmlns:c16="http://schemas.microsoft.com/office/drawing/2014/chart" uri="{C3380CC4-5D6E-409C-BE32-E72D297353CC}">
              <c16:uniqueId val="{00000003-6CA8-EF49-ABF0-89C83AC0A88D}"/>
            </c:ext>
          </c:extLst>
        </c:ser>
        <c:ser>
          <c:idx val="12"/>
          <c:order val="12"/>
          <c:tx>
            <c:strRef>
              <c:f>Sheet1!$N$1</c:f>
              <c:strCache>
                <c:ptCount val="1"/>
                <c:pt idx="0">
                  <c:v>Movie theater</c:v>
                </c:pt>
              </c:strCache>
            </c:strRef>
          </c:tx>
          <c:spPr>
            <a:solidFill>
              <a:schemeClr val="accent1">
                <a:lumMod val="80000"/>
                <a:lumOff val="20000"/>
              </a:schemeClr>
            </a:solidFill>
            <a:ln>
              <a:solidFill>
                <a:schemeClr val="tx1"/>
              </a:solidFill>
            </a:ln>
            <a:effectLst/>
          </c:spPr>
          <c:invertIfNegative val="0"/>
          <c:dLbls>
            <c:delete val="1"/>
          </c:dLbls>
          <c:cat>
            <c:strRef>
              <c:f>Sheet1!$A$2:$A$6</c:f>
              <c:strCache>
                <c:ptCount val="5"/>
                <c:pt idx="0">
                  <c:v>Awareness</c:v>
                </c:pt>
                <c:pt idx="1">
                  <c:v>Interest</c:v>
                </c:pt>
                <c:pt idx="2">
                  <c:v>Visit Store/Website 
for Info</c:v>
                </c:pt>
                <c:pt idx="3">
                  <c:v>Consideration</c:v>
                </c:pt>
                <c:pt idx="4">
                  <c:v>Purchase</c:v>
                </c:pt>
              </c:strCache>
            </c:strRef>
          </c:cat>
          <c:val>
            <c:numRef>
              <c:f>Sheet1!$N$2:$N$6</c:f>
              <c:numCache>
                <c:formatCode>0%</c:formatCode>
                <c:ptCount val="5"/>
                <c:pt idx="0">
                  <c:v>0.02</c:v>
                </c:pt>
                <c:pt idx="1">
                  <c:v>1.7000000000000001E-2</c:v>
                </c:pt>
                <c:pt idx="2">
                  <c:v>1.9E-2</c:v>
                </c:pt>
                <c:pt idx="3">
                  <c:v>1.7000000000000001E-2</c:v>
                </c:pt>
                <c:pt idx="4">
                  <c:v>1.7000000000000001E-2</c:v>
                </c:pt>
              </c:numCache>
            </c:numRef>
          </c:val>
          <c:extLst>
            <c:ext xmlns:c16="http://schemas.microsoft.com/office/drawing/2014/chart" uri="{C3380CC4-5D6E-409C-BE32-E72D297353CC}">
              <c16:uniqueId val="{00000001-C390-A14D-A60C-0CD6AE97D1C5}"/>
            </c:ext>
          </c:extLst>
        </c:ser>
        <c:dLbls>
          <c:dLblPos val="ctr"/>
          <c:showLegendKey val="0"/>
          <c:showVal val="1"/>
          <c:showCatName val="0"/>
          <c:showSerName val="0"/>
          <c:showPercent val="0"/>
          <c:showBubbleSize val="0"/>
        </c:dLbls>
        <c:gapWidth val="85"/>
        <c:overlap val="100"/>
        <c:axId val="217565616"/>
        <c:axId val="220259688"/>
      </c:barChart>
      <c:catAx>
        <c:axId val="2175656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20259688"/>
        <c:crosses val="autoZero"/>
        <c:auto val="1"/>
        <c:lblAlgn val="ctr"/>
        <c:lblOffset val="0"/>
        <c:noMultiLvlLbl val="0"/>
      </c:catAx>
      <c:valAx>
        <c:axId val="220259688"/>
        <c:scaling>
          <c:orientation val="minMax"/>
        </c:scaling>
        <c:delete val="1"/>
        <c:axPos val="l"/>
        <c:numFmt formatCode="0%" sourceLinked="1"/>
        <c:majorTickMark val="none"/>
        <c:minorTickMark val="none"/>
        <c:tickLblPos val="nextTo"/>
        <c:crossAx val="217565616"/>
        <c:crosses val="autoZero"/>
        <c:crossBetween val="between"/>
      </c:valAx>
      <c:spPr>
        <a:noFill/>
        <a:ln>
          <a:noFill/>
        </a:ln>
        <a:effectLst/>
      </c:spPr>
    </c:plotArea>
    <c:legend>
      <c:legendPos val="b"/>
      <c:layout>
        <c:manualLayout>
          <c:xMode val="edge"/>
          <c:yMode val="edge"/>
          <c:x val="3.3559072733357995E-2"/>
          <c:y val="0.79493173396785033"/>
          <c:w val="0.94966240377670907"/>
          <c:h val="0.19133449535692212"/>
        </c:manualLayout>
      </c:layout>
      <c:overlay val="0"/>
      <c:spPr>
        <a:noFill/>
        <a:ln>
          <a:solidFill>
            <a:schemeClr val="tx1"/>
          </a:solid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135972586759987"/>
          <c:y val="3.8294168842471714E-2"/>
          <c:w val="0.45618228710994457"/>
          <c:h val="0.92341166231505656"/>
        </c:manualLayout>
      </c:layout>
      <c:barChart>
        <c:barDir val="bar"/>
        <c:grouping val="clustered"/>
        <c:varyColors val="0"/>
        <c:ser>
          <c:idx val="0"/>
          <c:order val="0"/>
          <c:tx>
            <c:strRef>
              <c:f>Sheet1!$B$1</c:f>
              <c:strCache>
                <c:ptCount val="1"/>
                <c:pt idx="0">
                  <c:v>Column1</c:v>
                </c:pt>
              </c:strCache>
            </c:strRef>
          </c:tx>
          <c:spPr>
            <a:solidFill>
              <a:srgbClr val="3333FF"/>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rgbClr val="3233FF"/>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43BF-354E-82CB-7C21CB12E7E6}"/>
              </c:ext>
            </c:extLst>
          </c:dPt>
          <c:dPt>
            <c:idx val="1"/>
            <c:invertIfNegative val="0"/>
            <c:bubble3D val="0"/>
            <c:spPr>
              <a:solidFill>
                <a:srgbClr val="3233FF"/>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43BF-354E-82CB-7C21CB12E7E6}"/>
              </c:ext>
            </c:extLst>
          </c:dPt>
          <c:dPt>
            <c:idx val="2"/>
            <c:invertIfNegative val="0"/>
            <c:bubble3D val="0"/>
            <c:extLst>
              <c:ext xmlns:c16="http://schemas.microsoft.com/office/drawing/2014/chart" uri="{C3380CC4-5D6E-409C-BE32-E72D297353CC}">
                <c16:uniqueId val="{00000004-43BF-354E-82CB-7C21CB12E7E6}"/>
              </c:ext>
            </c:extLst>
          </c:dPt>
          <c:dLbls>
            <c:numFmt formatCode="0%" sourceLinked="0"/>
            <c:spPr>
              <a:noFill/>
              <a:ln>
                <a:noFill/>
              </a:ln>
              <a:effectLst/>
            </c:spPr>
            <c:txPr>
              <a:bodyPr rot="0" spcFirstLastPara="1" vertOverflow="ellipsis" vert="horz" wrap="square" anchor="ctr" anchorCtr="1"/>
              <a:lstStyle/>
              <a:p>
                <a:pPr algn="ct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Did the full purchase of furniture online</c:v>
                </c:pt>
                <c:pt idx="1">
                  <c:v>Did most of my information gathering online, but will go into showroom for final purchase</c:v>
                </c:pt>
                <c:pt idx="2">
                  <c:v>Did some info gathering online but prefer to go to showrooms, talk with sales people for information, design ideas and final purchase</c:v>
                </c:pt>
              </c:strCache>
            </c:strRef>
          </c:cat>
          <c:val>
            <c:numRef>
              <c:f>Sheet1!$B$2:$B$4</c:f>
              <c:numCache>
                <c:formatCode>0.00%</c:formatCode>
                <c:ptCount val="3"/>
                <c:pt idx="0">
                  <c:v>0.24199999999999999</c:v>
                </c:pt>
                <c:pt idx="1">
                  <c:v>0.224</c:v>
                </c:pt>
                <c:pt idx="2">
                  <c:v>0.151</c:v>
                </c:pt>
              </c:numCache>
            </c:numRef>
          </c:val>
          <c:extLst>
            <c:ext xmlns:c16="http://schemas.microsoft.com/office/drawing/2014/chart" uri="{C3380CC4-5D6E-409C-BE32-E72D297353CC}">
              <c16:uniqueId val="{00000005-43BF-354E-82CB-7C21CB12E7E6}"/>
            </c:ext>
          </c:extLst>
        </c:ser>
        <c:dLbls>
          <c:dLblPos val="outEnd"/>
          <c:showLegendKey val="0"/>
          <c:showVal val="1"/>
          <c:showCatName val="0"/>
          <c:showSerName val="0"/>
          <c:showPercent val="0"/>
          <c:showBubbleSize val="0"/>
        </c:dLbls>
        <c:gapWidth val="55"/>
        <c:axId val="406440832"/>
        <c:axId val="406441224"/>
      </c:barChart>
      <c:catAx>
        <c:axId val="406440832"/>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sz="1600" b="0" i="0" u="none" strike="noStrike" kern="1200" baseline="0">
                <a:solidFill>
                  <a:schemeClr val="tx1"/>
                </a:solidFill>
                <a:latin typeface="+mn-lt"/>
                <a:ea typeface="+mn-ea"/>
                <a:cs typeface="+mn-cs"/>
              </a:defRPr>
            </a:pPr>
            <a:endParaRPr lang="en-US"/>
          </a:p>
        </c:txPr>
        <c:crossAx val="406441224"/>
        <c:crosses val="autoZero"/>
        <c:auto val="1"/>
        <c:lblAlgn val="ctr"/>
        <c:lblOffset val="100"/>
        <c:noMultiLvlLbl val="0"/>
      </c:catAx>
      <c:valAx>
        <c:axId val="406441224"/>
        <c:scaling>
          <c:orientation val="minMax"/>
          <c:max val="0.45"/>
          <c:min val="0"/>
        </c:scaling>
        <c:delete val="1"/>
        <c:axPos val="t"/>
        <c:numFmt formatCode="0.00%" sourceLinked="1"/>
        <c:majorTickMark val="out"/>
        <c:minorTickMark val="none"/>
        <c:tickLblPos val="nextTo"/>
        <c:crossAx val="406440832"/>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01733377077865"/>
          <c:y val="4.2997610791179593E-2"/>
          <c:w val="0.44447360746573344"/>
          <c:h val="0.92341166231505656"/>
        </c:manualLayout>
      </c:layout>
      <c:barChart>
        <c:barDir val="bar"/>
        <c:grouping val="clustered"/>
        <c:varyColors val="0"/>
        <c:ser>
          <c:idx val="0"/>
          <c:order val="0"/>
          <c:tx>
            <c:strRef>
              <c:f>Sheet1!$B$1</c:f>
              <c:strCache>
                <c:ptCount val="1"/>
                <c:pt idx="0">
                  <c:v>Column1</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rgbClr val="3233FF"/>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B08A-E24F-9FA7-65A8D491E084}"/>
              </c:ext>
            </c:extLst>
          </c:dPt>
          <c:dPt>
            <c:idx val="1"/>
            <c:invertIfNegative val="0"/>
            <c:bubble3D val="0"/>
            <c:spPr>
              <a:solidFill>
                <a:schemeClr val="accent1"/>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B08A-E24F-9FA7-65A8D491E084}"/>
              </c:ext>
            </c:extLst>
          </c:dPt>
          <c:dPt>
            <c:idx val="2"/>
            <c:invertIfNegative val="0"/>
            <c:bubble3D val="0"/>
            <c:spPr>
              <a:solidFill>
                <a:srgbClr val="3233FF"/>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B08A-E24F-9FA7-65A8D491E084}"/>
              </c:ext>
            </c:extLst>
          </c:dPt>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 change in the way I bank</c:v>
                </c:pt>
                <c:pt idx="1">
                  <c:v>Did much more of my banking/financial transactions online</c:v>
                </c:pt>
                <c:pt idx="2">
                  <c:v>Used less cash and more credit cards</c:v>
                </c:pt>
                <c:pt idx="3">
                  <c:v>Took more advantage of in person banking/financial services</c:v>
                </c:pt>
              </c:strCache>
            </c:strRef>
          </c:cat>
          <c:val>
            <c:numRef>
              <c:f>Sheet1!$B$2:$B$5</c:f>
              <c:numCache>
                <c:formatCode>0.00%</c:formatCode>
                <c:ptCount val="4"/>
                <c:pt idx="0">
                  <c:v>0.45200000000000001</c:v>
                </c:pt>
                <c:pt idx="1">
                  <c:v>0.307</c:v>
                </c:pt>
                <c:pt idx="2">
                  <c:v>0.20200000000000001</c:v>
                </c:pt>
                <c:pt idx="3">
                  <c:v>3.9E-2</c:v>
                </c:pt>
              </c:numCache>
            </c:numRef>
          </c:val>
          <c:extLst>
            <c:ext xmlns:c16="http://schemas.microsoft.com/office/drawing/2014/chart" uri="{C3380CC4-5D6E-409C-BE32-E72D297353CC}">
              <c16:uniqueId val="{00000006-B08A-E24F-9FA7-65A8D491E084}"/>
            </c:ext>
          </c:extLst>
        </c:ser>
        <c:dLbls>
          <c:dLblPos val="outEnd"/>
          <c:showLegendKey val="0"/>
          <c:showVal val="1"/>
          <c:showCatName val="0"/>
          <c:showSerName val="0"/>
          <c:showPercent val="0"/>
          <c:showBubbleSize val="0"/>
        </c:dLbls>
        <c:gapWidth val="55"/>
        <c:axId val="406438480"/>
        <c:axId val="406438872"/>
      </c:barChart>
      <c:catAx>
        <c:axId val="406438480"/>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1600" b="0" i="0" u="none" strike="noStrike" kern="1200" baseline="0">
                <a:solidFill>
                  <a:schemeClr val="tx1"/>
                </a:solidFill>
                <a:latin typeface="+mn-lt"/>
                <a:ea typeface="+mn-ea"/>
                <a:cs typeface="+mn-cs"/>
              </a:defRPr>
            </a:pPr>
            <a:endParaRPr lang="en-US"/>
          </a:p>
        </c:txPr>
        <c:crossAx val="406438872"/>
        <c:crosses val="autoZero"/>
        <c:auto val="1"/>
        <c:lblAlgn val="ctr"/>
        <c:lblOffset val="100"/>
        <c:noMultiLvlLbl val="0"/>
      </c:catAx>
      <c:valAx>
        <c:axId val="406438872"/>
        <c:scaling>
          <c:orientation val="minMax"/>
          <c:max val="0.5"/>
          <c:min val="0"/>
        </c:scaling>
        <c:delete val="1"/>
        <c:axPos val="t"/>
        <c:numFmt formatCode="0.00%" sourceLinked="1"/>
        <c:majorTickMark val="out"/>
        <c:minorTickMark val="none"/>
        <c:tickLblPos val="nextTo"/>
        <c:crossAx val="406438480"/>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dirty="0">
                <a:solidFill>
                  <a:schemeClr val="tx1"/>
                </a:solidFill>
              </a:rPr>
              <a:t>% A18+</a:t>
            </a:r>
          </a:p>
          <a:p>
            <a:pPr>
              <a:defRPr sz="1600" b="1">
                <a:solidFill>
                  <a:schemeClr val="tx1"/>
                </a:solidFill>
              </a:defRPr>
            </a:pPr>
            <a:r>
              <a:rPr lang="en-US" sz="1200" b="1" dirty="0">
                <a:solidFill>
                  <a:schemeClr val="tx1"/>
                </a:solidFill>
              </a:rPr>
              <a:t>Dentist/Orthodontist/Eye doctor/Lasik</a:t>
            </a:r>
          </a:p>
        </c:rich>
      </c:tx>
      <c:layout>
        <c:manualLayout>
          <c:xMode val="edge"/>
          <c:yMode val="edge"/>
          <c:x val="0.44571449231461496"/>
          <c:y val="0.14062499134934847"/>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Dentist</c:v>
                </c:pt>
                <c:pt idx="1">
                  <c:v>Eye
doctor</c:v>
                </c:pt>
                <c:pt idx="2">
                  <c:v>Other dr's office
(GP, specialist, etc.)</c:v>
                </c:pt>
                <c:pt idx="3">
                  <c:v>Medical
lab</c:v>
                </c:pt>
                <c:pt idx="4">
                  <c:v>Hospital</c:v>
                </c:pt>
                <c:pt idx="5">
                  <c:v>Urgent
care</c:v>
                </c:pt>
                <c:pt idx="6">
                  <c:v>Medical
 imaging</c:v>
                </c:pt>
                <c:pt idx="7">
                  <c:v>Clinics</c:v>
                </c:pt>
                <c:pt idx="8">
                  <c:v>Telemedicine</c:v>
                </c:pt>
                <c:pt idx="9">
                  <c:v>Outpatient
facility</c:v>
                </c:pt>
                <c:pt idx="10">
                  <c:v>Cosmetic
surgery</c:v>
                </c:pt>
                <c:pt idx="11">
                  <c:v>Lasik</c:v>
                </c:pt>
              </c:strCache>
            </c:strRef>
          </c:cat>
          <c:val>
            <c:numRef>
              <c:f>Sheet1!$B$2:$B$13</c:f>
              <c:numCache>
                <c:formatCode>0.0%</c:formatCode>
                <c:ptCount val="12"/>
                <c:pt idx="0">
                  <c:v>0.43177403020467053</c:v>
                </c:pt>
                <c:pt idx="1">
                  <c:v>0.39943046731617576</c:v>
                </c:pt>
                <c:pt idx="2">
                  <c:v>0.37574636643897352</c:v>
                </c:pt>
                <c:pt idx="3">
                  <c:v>0.35752716513380584</c:v>
                </c:pt>
                <c:pt idx="4">
                  <c:v>0.35461320237015947</c:v>
                </c:pt>
                <c:pt idx="5">
                  <c:v>0.27003950411948341</c:v>
                </c:pt>
                <c:pt idx="6">
                  <c:v>0.2605759617187437</c:v>
                </c:pt>
                <c:pt idx="7">
                  <c:v>0.22990764855880094</c:v>
                </c:pt>
                <c:pt idx="8">
                  <c:v>0.19900959279026523</c:v>
                </c:pt>
                <c:pt idx="9">
                  <c:v>0.17890814277415037</c:v>
                </c:pt>
                <c:pt idx="10">
                  <c:v>6.0914245047479741E-2</c:v>
                </c:pt>
                <c:pt idx="11">
                  <c:v>5.4752451483418757E-2</c:v>
                </c:pt>
              </c:numCache>
            </c:numRef>
          </c:val>
          <c:extLst>
            <c:ext xmlns:c16="http://schemas.microsoft.com/office/drawing/2014/chart" uri="{C3380CC4-5D6E-409C-BE32-E72D297353CC}">
              <c16:uniqueId val="{00000000-4617-4C23-9A80-742B51345E34}"/>
            </c:ext>
          </c:extLst>
        </c:ser>
        <c:dLbls>
          <c:showLegendKey val="0"/>
          <c:showVal val="0"/>
          <c:showCatName val="0"/>
          <c:showSerName val="0"/>
          <c:showPercent val="0"/>
          <c:showBubbleSize val="0"/>
        </c:dLbls>
        <c:gapWidth val="68"/>
        <c:overlap val="-27"/>
        <c:axId val="448759455"/>
        <c:axId val="448754047"/>
      </c:barChart>
      <c:catAx>
        <c:axId val="448759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48754047"/>
        <c:crosses val="autoZero"/>
        <c:auto val="1"/>
        <c:lblAlgn val="ctr"/>
        <c:lblOffset val="100"/>
        <c:noMultiLvlLbl val="0"/>
      </c:catAx>
      <c:valAx>
        <c:axId val="448754047"/>
        <c:scaling>
          <c:orientation val="minMax"/>
        </c:scaling>
        <c:delete val="1"/>
        <c:axPos val="l"/>
        <c:numFmt formatCode="0.0%" sourceLinked="1"/>
        <c:majorTickMark val="none"/>
        <c:minorTickMark val="none"/>
        <c:tickLblPos val="nextTo"/>
        <c:crossAx val="4487594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dirty="0">
                <a:solidFill>
                  <a:schemeClr val="tx1"/>
                </a:solidFill>
              </a:rPr>
              <a:t>% A18+ compared to last year</a:t>
            </a:r>
          </a:p>
        </c:rich>
      </c:tx>
      <c:layout>
        <c:manualLayout>
          <c:xMode val="edge"/>
          <c:yMode val="edge"/>
          <c:x val="0.38683535860676316"/>
          <c:y val="2.327837288450403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Less</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Shop online</c:v>
                </c:pt>
                <c:pt idx="1">
                  <c:v>Go into physical stores</c:v>
                </c:pt>
                <c:pt idx="2">
                  <c:v>Get an in person medical check up</c:v>
                </c:pt>
                <c:pt idx="3">
                  <c:v>Telemedicine</c:v>
                </c:pt>
                <c:pt idx="4">
                  <c:v>Go to a dentist’s office for dental care</c:v>
                </c:pt>
                <c:pt idx="5">
                  <c:v>Go to an eye doctor’s office for eye care</c:v>
                </c:pt>
                <c:pt idx="6">
                  <c:v>Use legal services (in-person or online/phone)</c:v>
                </c:pt>
                <c:pt idx="7">
                  <c:v>Bank/Use financial services online</c:v>
                </c:pt>
                <c:pt idx="8">
                  <c:v>Physically go into bank/financial services</c:v>
                </c:pt>
              </c:strCache>
            </c:strRef>
          </c:cat>
          <c:val>
            <c:numRef>
              <c:f>Sheet1!$B$2:$B$10</c:f>
              <c:numCache>
                <c:formatCode>0.0%</c:formatCode>
                <c:ptCount val="9"/>
                <c:pt idx="0">
                  <c:v>0.2423879497736616</c:v>
                </c:pt>
                <c:pt idx="1">
                  <c:v>0.27039493091510297</c:v>
                </c:pt>
                <c:pt idx="2">
                  <c:v>0.21895898750878318</c:v>
                </c:pt>
                <c:pt idx="3">
                  <c:v>0.34646373635089411</c:v>
                </c:pt>
                <c:pt idx="4">
                  <c:v>0.25768556396283149</c:v>
                </c:pt>
                <c:pt idx="5">
                  <c:v>0.25826698259901276</c:v>
                </c:pt>
                <c:pt idx="6">
                  <c:v>0.34492350349551748</c:v>
                </c:pt>
                <c:pt idx="7">
                  <c:v>0.23738152889752109</c:v>
                </c:pt>
                <c:pt idx="8">
                  <c:v>0.30424351927250548</c:v>
                </c:pt>
              </c:numCache>
            </c:numRef>
          </c:val>
          <c:extLst>
            <c:ext xmlns:c16="http://schemas.microsoft.com/office/drawing/2014/chart" uri="{C3380CC4-5D6E-409C-BE32-E72D297353CC}">
              <c16:uniqueId val="{00000000-21EB-4247-B69D-00967BC6B086}"/>
            </c:ext>
          </c:extLst>
        </c:ser>
        <c:ser>
          <c:idx val="1"/>
          <c:order val="1"/>
          <c:tx>
            <c:strRef>
              <c:f>Sheet1!$C$1</c:f>
              <c:strCache>
                <c:ptCount val="1"/>
                <c:pt idx="0">
                  <c:v>Same </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Shop online</c:v>
                </c:pt>
                <c:pt idx="1">
                  <c:v>Go into physical stores</c:v>
                </c:pt>
                <c:pt idx="2">
                  <c:v>Get an in person medical check up</c:v>
                </c:pt>
                <c:pt idx="3">
                  <c:v>Telemedicine</c:v>
                </c:pt>
                <c:pt idx="4">
                  <c:v>Go to a dentist’s office for dental care</c:v>
                </c:pt>
                <c:pt idx="5">
                  <c:v>Go to an eye doctor’s office for eye care</c:v>
                </c:pt>
                <c:pt idx="6">
                  <c:v>Use legal services (in-person or online/phone)</c:v>
                </c:pt>
                <c:pt idx="7">
                  <c:v>Bank/Use financial services online</c:v>
                </c:pt>
                <c:pt idx="8">
                  <c:v>Physically go into bank/financial services</c:v>
                </c:pt>
              </c:strCache>
            </c:strRef>
          </c:cat>
          <c:val>
            <c:numRef>
              <c:f>Sheet1!$C$2:$C$10</c:f>
              <c:numCache>
                <c:formatCode>0.0%</c:formatCode>
                <c:ptCount val="9"/>
                <c:pt idx="0">
                  <c:v>0.42039167794520088</c:v>
                </c:pt>
                <c:pt idx="1">
                  <c:v>0.45159232547859063</c:v>
                </c:pt>
                <c:pt idx="2">
                  <c:v>0.48830906459356721</c:v>
                </c:pt>
                <c:pt idx="3">
                  <c:v>0.38332843978580083</c:v>
                </c:pt>
                <c:pt idx="4">
                  <c:v>0.46314641117020416</c:v>
                </c:pt>
                <c:pt idx="5">
                  <c:v>0.48407066842071345</c:v>
                </c:pt>
                <c:pt idx="6">
                  <c:v>0.41814373809111466</c:v>
                </c:pt>
                <c:pt idx="7">
                  <c:v>0.47506951859823399</c:v>
                </c:pt>
                <c:pt idx="8">
                  <c:v>0.46853317755484486</c:v>
                </c:pt>
              </c:numCache>
            </c:numRef>
          </c:val>
          <c:extLst>
            <c:ext xmlns:c16="http://schemas.microsoft.com/office/drawing/2014/chart" uri="{C3380CC4-5D6E-409C-BE32-E72D297353CC}">
              <c16:uniqueId val="{00000001-21EB-4247-B69D-00967BC6B086}"/>
            </c:ext>
          </c:extLst>
        </c:ser>
        <c:ser>
          <c:idx val="2"/>
          <c:order val="2"/>
          <c:tx>
            <c:strRef>
              <c:f>Sheet1!$D$1</c:f>
              <c:strCache>
                <c:ptCount val="1"/>
                <c:pt idx="0">
                  <c:v>More</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Shop online</c:v>
                </c:pt>
                <c:pt idx="1">
                  <c:v>Go into physical stores</c:v>
                </c:pt>
                <c:pt idx="2">
                  <c:v>Get an in person medical check up</c:v>
                </c:pt>
                <c:pt idx="3">
                  <c:v>Telemedicine</c:v>
                </c:pt>
                <c:pt idx="4">
                  <c:v>Go to a dentist’s office for dental care</c:v>
                </c:pt>
                <c:pt idx="5">
                  <c:v>Go to an eye doctor’s office for eye care</c:v>
                </c:pt>
                <c:pt idx="6">
                  <c:v>Use legal services (in-person or online/phone)</c:v>
                </c:pt>
                <c:pt idx="7">
                  <c:v>Bank/Use financial services online</c:v>
                </c:pt>
                <c:pt idx="8">
                  <c:v>Physically go into bank/financial services</c:v>
                </c:pt>
              </c:strCache>
            </c:strRef>
          </c:cat>
          <c:val>
            <c:numRef>
              <c:f>Sheet1!$D$2:$D$10</c:f>
              <c:numCache>
                <c:formatCode>0.0%</c:formatCode>
                <c:ptCount val="9"/>
                <c:pt idx="0">
                  <c:v>0.33722037228113755</c:v>
                </c:pt>
                <c:pt idx="1">
                  <c:v>0.27801274360630646</c:v>
                </c:pt>
                <c:pt idx="2">
                  <c:v>0.29273194789764945</c:v>
                </c:pt>
                <c:pt idx="3">
                  <c:v>0.27020782386330494</c:v>
                </c:pt>
                <c:pt idx="4">
                  <c:v>0.27916802486696446</c:v>
                </c:pt>
                <c:pt idx="5">
                  <c:v>0.25766234898027385</c:v>
                </c:pt>
                <c:pt idx="6">
                  <c:v>0.23693275841336797</c:v>
                </c:pt>
                <c:pt idx="7">
                  <c:v>0.28754895250424489</c:v>
                </c:pt>
                <c:pt idx="8">
                  <c:v>0.2272233031726498</c:v>
                </c:pt>
              </c:numCache>
            </c:numRef>
          </c:val>
          <c:extLst>
            <c:ext xmlns:c16="http://schemas.microsoft.com/office/drawing/2014/chart" uri="{C3380CC4-5D6E-409C-BE32-E72D297353CC}">
              <c16:uniqueId val="{00000000-6DEF-4EBD-96F4-22F203B6D55B}"/>
            </c:ext>
          </c:extLst>
        </c:ser>
        <c:dLbls>
          <c:showLegendKey val="0"/>
          <c:showVal val="0"/>
          <c:showCatName val="0"/>
          <c:showSerName val="0"/>
          <c:showPercent val="0"/>
          <c:showBubbleSize val="0"/>
        </c:dLbls>
        <c:gapWidth val="42"/>
        <c:overlap val="100"/>
        <c:axId val="89219648"/>
        <c:axId val="89660240"/>
      </c:barChart>
      <c:catAx>
        <c:axId val="8921964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9660240"/>
        <c:crosses val="autoZero"/>
        <c:auto val="1"/>
        <c:lblAlgn val="ctr"/>
        <c:lblOffset val="100"/>
        <c:noMultiLvlLbl val="0"/>
      </c:catAx>
      <c:valAx>
        <c:axId val="89660240"/>
        <c:scaling>
          <c:orientation val="minMax"/>
        </c:scaling>
        <c:delete val="1"/>
        <c:axPos val="t"/>
        <c:numFmt formatCode="0.0%" sourceLinked="1"/>
        <c:majorTickMark val="none"/>
        <c:minorTickMark val="none"/>
        <c:tickLblPos val="nextTo"/>
        <c:crossAx val="89219648"/>
        <c:crosses val="autoZero"/>
        <c:crossBetween val="between"/>
      </c:valAx>
      <c:spPr>
        <a:noFill/>
        <a:ln>
          <a:noFill/>
        </a:ln>
        <a:effectLst/>
      </c:spPr>
    </c:plotArea>
    <c:legend>
      <c:legendPos val="b"/>
      <c:layout>
        <c:manualLayout>
          <c:xMode val="edge"/>
          <c:yMode val="edge"/>
          <c:x val="0.41856133412589547"/>
          <c:y val="0.89834988310916786"/>
          <c:w val="0.244961951027694"/>
          <c:h val="5.7679856997880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dirty="0">
                <a:solidFill>
                  <a:schemeClr val="tx1"/>
                </a:solidFill>
              </a:rPr>
              <a:t>All 8 Categories: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2369068237089188"/>
          <c:y val="0.11658704858297175"/>
          <c:w val="0.34271619552806959"/>
          <c:h val="0.84454533576656665"/>
        </c:manualLayout>
      </c:layout>
      <c:pieChart>
        <c:varyColors val="1"/>
        <c:ser>
          <c:idx val="0"/>
          <c:order val="0"/>
          <c:tx>
            <c:strRef>
              <c:f>Sheet1!$B$1</c:f>
              <c:strCache>
                <c:ptCount val="1"/>
                <c:pt idx="0">
                  <c:v>All 6 Categories</c:v>
                </c:pt>
              </c:strCache>
            </c:strRef>
          </c:tx>
          <c:spPr>
            <a:solidFill>
              <a:schemeClr val="accent6">
                <a:lumMod val="60000"/>
                <a:lumOff val="40000"/>
              </a:schemeClr>
            </a:solidFill>
            <a:ln>
              <a:solidFill>
                <a:schemeClr val="tx1"/>
              </a:solidFill>
            </a:ln>
          </c:spPr>
          <c:dPt>
            <c:idx val="0"/>
            <c:bubble3D val="0"/>
            <c:spPr>
              <a:solidFill>
                <a:srgbClr val="99CC00"/>
              </a:solidFill>
              <a:ln w="19050">
                <a:solidFill>
                  <a:schemeClr val="tx1"/>
                </a:solidFill>
              </a:ln>
              <a:effectLst/>
            </c:spPr>
            <c:extLst>
              <c:ext xmlns:c16="http://schemas.microsoft.com/office/drawing/2014/chart" uri="{C3380CC4-5D6E-409C-BE32-E72D297353CC}">
                <c16:uniqueId val="{00000001-EB16-A540-81BA-1E4F4FC63A74}"/>
              </c:ext>
            </c:extLst>
          </c:dPt>
          <c:dPt>
            <c:idx val="1"/>
            <c:bubble3D val="0"/>
            <c:spPr>
              <a:solidFill>
                <a:srgbClr val="008000"/>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B16-A540-81BA-1E4F4FC63A74}"/>
              </c:ext>
            </c:extLst>
          </c:dPt>
          <c:dLbls>
            <c:dLbl>
              <c:idx val="0"/>
              <c:layout>
                <c:manualLayout>
                  <c:x val="-9.5076364642586994E-2"/>
                  <c:y val="0.28414774634139678"/>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7BED724B-A85C-44CE-BFB6-1F00A40E46CC}" type="CATEGORYNAME">
                      <a:rPr lang="en-US">
                        <a:solidFill>
                          <a:schemeClr val="bg1"/>
                        </a:solidFill>
                        <a:effectLst>
                          <a:outerShdw blurRad="38100" dist="38100" dir="2700000" algn="tl">
                            <a:srgbClr val="000000">
                              <a:alpha val="43137"/>
                            </a:srgbClr>
                          </a:outerShdw>
                        </a:effectLst>
                      </a:rPr>
                      <a:pPr>
                        <a:defRPr sz="2000">
                          <a:solidFill>
                            <a:schemeClr val="bg1"/>
                          </a:solidFill>
                          <a:effectLst>
                            <a:outerShdw blurRad="38100" dist="38100" dir="2700000" algn="tl">
                              <a:srgbClr val="000000">
                                <a:alpha val="43137"/>
                              </a:srgbClr>
                            </a:outerShdw>
                          </a:effectLst>
                        </a:defRPr>
                      </a:pPr>
                      <a:t>[CATEGORY NAME]</a:t>
                    </a:fld>
                    <a:endParaRPr lang="en-US" baseline="0" dirty="0">
                      <a:solidFill>
                        <a:schemeClr val="bg1"/>
                      </a:solidFill>
                      <a:effectLst>
                        <a:outerShdw blurRad="38100" dist="38100" dir="2700000" algn="tl">
                          <a:srgbClr val="000000">
                            <a:alpha val="43137"/>
                          </a:srgbClr>
                        </a:outerShdw>
                      </a:effectLst>
                    </a:endParaRPr>
                  </a:p>
                  <a:p>
                    <a:pPr>
                      <a:defRPr sz="2000">
                        <a:solidFill>
                          <a:schemeClr val="bg1"/>
                        </a:solidFill>
                        <a:effectLst>
                          <a:outerShdw blurRad="38100" dist="38100" dir="2700000" algn="tl">
                            <a:srgbClr val="000000">
                              <a:alpha val="43137"/>
                            </a:srgbClr>
                          </a:outerShdw>
                        </a:effectLst>
                      </a:defRPr>
                    </a:pPr>
                    <a:fld id="{7CE3CEAC-4F1E-4553-B2A7-0B952D768FA9}" type="VALUE">
                      <a:rPr lang="en-US" b="1">
                        <a:solidFill>
                          <a:schemeClr val="bg1"/>
                        </a:solidFill>
                        <a:effectLst>
                          <a:outerShdw blurRad="38100" dist="38100" dir="2700000" algn="tl">
                            <a:srgbClr val="000000">
                              <a:alpha val="43137"/>
                            </a:srgbClr>
                          </a:outerShdw>
                        </a:effectLst>
                      </a:rPr>
                      <a:pPr>
                        <a:defRPr sz="2000">
                          <a:solidFill>
                            <a:schemeClr val="bg1"/>
                          </a:solidFill>
                          <a:effectLst>
                            <a:outerShdw blurRad="38100" dist="38100" dir="2700000" algn="tl">
                              <a:srgbClr val="000000">
                                <a:alpha val="43137"/>
                              </a:srgbClr>
                            </a:outerShdw>
                          </a:effectLst>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B16-A540-81BA-1E4F4FC63A74}"/>
                </c:ext>
              </c:extLst>
            </c:dLbl>
            <c:dLbl>
              <c:idx val="1"/>
              <c:layout>
                <c:manualLayout>
                  <c:x val="0.1796703131526034"/>
                  <c:y val="-0.24803812018203125"/>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6FCABB7D-C89A-4122-BFF3-2CCDE32638BE}" type="CATEGORYNAME">
                      <a:rPr lang="en-US">
                        <a:effectLst>
                          <a:outerShdw blurRad="38100" dist="38100" dir="2700000" algn="tl">
                            <a:srgbClr val="000000">
                              <a:alpha val="43137"/>
                            </a:srgbClr>
                          </a:outerShdw>
                        </a:effectLst>
                      </a:rPr>
                      <a:pPr>
                        <a:defRPr sz="2000">
                          <a:solidFill>
                            <a:schemeClr val="bg1"/>
                          </a:solidFill>
                          <a:effectLst>
                            <a:outerShdw blurRad="38100" dist="38100" dir="2700000" algn="tl">
                              <a:srgbClr val="000000">
                                <a:alpha val="43137"/>
                              </a:srgbClr>
                            </a:outerShdw>
                          </a:effectLst>
                        </a:defRPr>
                      </a:pPr>
                      <a:t>[CATEGORY NAME]</a:t>
                    </a:fld>
                    <a:endParaRPr lang="en-US" baseline="0" dirty="0">
                      <a:effectLst>
                        <a:outerShdw blurRad="38100" dist="38100" dir="2700000" algn="tl">
                          <a:srgbClr val="000000">
                            <a:alpha val="43137"/>
                          </a:srgbClr>
                        </a:outerShdw>
                      </a:effectLst>
                    </a:endParaRPr>
                  </a:p>
                  <a:p>
                    <a:pPr>
                      <a:defRPr sz="2000">
                        <a:solidFill>
                          <a:schemeClr val="bg1"/>
                        </a:solidFill>
                        <a:effectLst>
                          <a:outerShdw blurRad="38100" dist="38100" dir="2700000" algn="tl">
                            <a:srgbClr val="000000">
                              <a:alpha val="43137"/>
                            </a:srgbClr>
                          </a:outerShdw>
                        </a:effectLst>
                      </a:defRPr>
                    </a:pPr>
                    <a:fld id="{EA7D4FC5-D34C-4A1E-8E2D-FCDC2B99DE5C}" type="VALUE">
                      <a:rPr lang="en-US" b="1">
                        <a:effectLst>
                          <a:outerShdw blurRad="38100" dist="38100" dir="2700000" algn="tl">
                            <a:srgbClr val="000000">
                              <a:alpha val="43137"/>
                            </a:srgbClr>
                          </a:outerShdw>
                        </a:effectLst>
                      </a:rPr>
                      <a:pPr>
                        <a:defRPr sz="2000">
                          <a:solidFill>
                            <a:schemeClr val="bg1"/>
                          </a:solidFill>
                          <a:effectLst>
                            <a:outerShdw blurRad="38100" dist="38100" dir="2700000" algn="tl">
                              <a:srgbClr val="000000">
                                <a:alpha val="43137"/>
                              </a:srgbClr>
                            </a:outerShdw>
                          </a:effectLst>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0025172186706872"/>
                      <c:h val="0.14196242171189979"/>
                    </c:manualLayout>
                  </c15:layout>
                  <c15:dlblFieldTable/>
                  <c15:showDataLabelsRange val="0"/>
                </c:ext>
                <c:ext xmlns:c16="http://schemas.microsoft.com/office/drawing/2014/chart" uri="{C3380CC4-5D6E-409C-BE32-E72D297353CC}">
                  <c16:uniqueId val="{00000003-EB16-A540-81BA-1E4F4FC63A7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Cable TV</c:v>
                </c:pt>
                <c:pt idx="1">
                  <c:v>Broadcast TV</c:v>
                </c:pt>
              </c:strCache>
            </c:strRef>
          </c:cat>
          <c:val>
            <c:numRef>
              <c:f>Sheet1!$B$2:$B$3</c:f>
              <c:numCache>
                <c:formatCode>0.00%</c:formatCode>
                <c:ptCount val="2"/>
                <c:pt idx="0">
                  <c:v>0.34100000000000003</c:v>
                </c:pt>
                <c:pt idx="1">
                  <c:v>0.65900000000000003</c:v>
                </c:pt>
              </c:numCache>
            </c:numRef>
          </c:val>
          <c:extLst>
            <c:ext xmlns:c16="http://schemas.microsoft.com/office/drawing/2014/chart" uri="{C3380CC4-5D6E-409C-BE32-E72D297353CC}">
              <c16:uniqueId val="{00000004-EB16-A540-81BA-1E4F4FC63A7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3407055224900414E-2"/>
          <c:w val="1"/>
          <c:h val="0.669881101542386"/>
        </c:manualLayout>
      </c:layout>
      <c:barChart>
        <c:barDir val="col"/>
        <c:grouping val="stacked"/>
        <c:varyColors val="0"/>
        <c:ser>
          <c:idx val="0"/>
          <c:order val="0"/>
          <c:tx>
            <c:strRef>
              <c:f>Sheet1!$B$1</c:f>
              <c:strCache>
                <c:ptCount val="1"/>
                <c:pt idx="0">
                  <c:v>Television (Broadcast &amp; Cable)</c:v>
                </c:pt>
              </c:strCache>
            </c:strRef>
          </c:tx>
          <c:spPr>
            <a:solidFill>
              <a:srgbClr val="0000FF"/>
            </a:solidFill>
            <a:ln w="12700">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8 Categories</c:v>
                </c:pt>
                <c:pt idx="1">
                  <c:v>Auto</c:v>
                </c:pt>
                <c:pt idx="2">
                  <c:v>Banking</c:v>
                </c:pt>
                <c:pt idx="3">
                  <c:v>Furniture</c:v>
                </c:pt>
                <c:pt idx="4">
                  <c:v>Legal</c:v>
                </c:pt>
                <c:pt idx="5">
                  <c:v>Medical services: 
Hospitals/Urgent Care</c:v>
                </c:pt>
                <c:pt idx="6">
                  <c:v>Medical services:
Dentist/Orthodontist,
Eye Doctor/Lasik</c:v>
                </c:pt>
                <c:pt idx="7">
                  <c:v>In-store retail</c:v>
                </c:pt>
                <c:pt idx="8">
                  <c:v>Online retail</c:v>
                </c:pt>
              </c:strCache>
            </c:strRef>
          </c:cat>
          <c:val>
            <c:numRef>
              <c:f>Sheet1!$B$2:$B$11</c:f>
              <c:numCache>
                <c:formatCode>0.0%</c:formatCode>
                <c:ptCount val="9"/>
                <c:pt idx="0" formatCode="0%">
                  <c:v>0.42699999999999999</c:v>
                </c:pt>
                <c:pt idx="1">
                  <c:v>0.442</c:v>
                </c:pt>
                <c:pt idx="2">
                  <c:v>0.44900000000000001</c:v>
                </c:pt>
                <c:pt idx="3">
                  <c:v>0.40200000000000002</c:v>
                </c:pt>
                <c:pt idx="4">
                  <c:v>0.442</c:v>
                </c:pt>
                <c:pt idx="5">
                  <c:v>0.41799999999999998</c:v>
                </c:pt>
                <c:pt idx="6">
                  <c:v>0.39</c:v>
                </c:pt>
                <c:pt idx="7">
                  <c:v>0.45300000000000001</c:v>
                </c:pt>
                <c:pt idx="8">
                  <c:v>0.44400000000000001</c:v>
                </c:pt>
              </c:numCache>
            </c:numRef>
          </c:val>
          <c:extLst>
            <c:ext xmlns:c16="http://schemas.microsoft.com/office/drawing/2014/chart" uri="{C3380CC4-5D6E-409C-BE32-E72D297353CC}">
              <c16:uniqueId val="{00000000-C844-F742-9056-AEB693F1CD3F}"/>
            </c:ext>
          </c:extLst>
        </c:ser>
        <c:ser>
          <c:idx val="1"/>
          <c:order val="1"/>
          <c:tx>
            <c:strRef>
              <c:f>Sheet1!$C$1</c:f>
              <c:strCache>
                <c:ptCount val="1"/>
                <c:pt idx="0">
                  <c:v>Social Media</c:v>
                </c:pt>
              </c:strCache>
            </c:strRef>
          </c:tx>
          <c:spPr>
            <a:solidFill>
              <a:srgbClr val="FF0909"/>
            </a:solidFill>
            <a:ln w="9525">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8 Categories</c:v>
                </c:pt>
                <c:pt idx="1">
                  <c:v>Auto</c:v>
                </c:pt>
                <c:pt idx="2">
                  <c:v>Banking</c:v>
                </c:pt>
                <c:pt idx="3">
                  <c:v>Furniture</c:v>
                </c:pt>
                <c:pt idx="4">
                  <c:v>Legal</c:v>
                </c:pt>
                <c:pt idx="5">
                  <c:v>Medical services: 
Hospitals/Urgent Care</c:v>
                </c:pt>
                <c:pt idx="6">
                  <c:v>Medical services:
Dentist/Orthodontist,
Eye Doctor/Lasik</c:v>
                </c:pt>
                <c:pt idx="7">
                  <c:v>In-store retail</c:v>
                </c:pt>
                <c:pt idx="8">
                  <c:v>Online retail</c:v>
                </c:pt>
              </c:strCache>
            </c:strRef>
          </c:cat>
          <c:val>
            <c:numRef>
              <c:f>Sheet1!$C$2:$C$11</c:f>
              <c:numCache>
                <c:formatCode>0.0%</c:formatCode>
                <c:ptCount val="9"/>
                <c:pt idx="0" formatCode="0%">
                  <c:v>0.05</c:v>
                </c:pt>
                <c:pt idx="1">
                  <c:v>5.1999999999999998E-2</c:v>
                </c:pt>
                <c:pt idx="2">
                  <c:v>3.9E-2</c:v>
                </c:pt>
                <c:pt idx="3">
                  <c:v>6.5000000000000002E-2</c:v>
                </c:pt>
                <c:pt idx="4">
                  <c:v>3.3000000000000002E-2</c:v>
                </c:pt>
                <c:pt idx="5">
                  <c:v>4.7E-2</c:v>
                </c:pt>
                <c:pt idx="6">
                  <c:v>0.06</c:v>
                </c:pt>
                <c:pt idx="7">
                  <c:v>0.05</c:v>
                </c:pt>
                <c:pt idx="8">
                  <c:v>5.2999999999999999E-2</c:v>
                </c:pt>
              </c:numCache>
            </c:numRef>
          </c:val>
          <c:extLst>
            <c:ext xmlns:c16="http://schemas.microsoft.com/office/drawing/2014/chart" uri="{C3380CC4-5D6E-409C-BE32-E72D297353CC}">
              <c16:uniqueId val="{00000001-C844-F742-9056-AEB693F1CD3F}"/>
            </c:ext>
          </c:extLst>
        </c:ser>
        <c:ser>
          <c:idx val="2"/>
          <c:order val="2"/>
          <c:tx>
            <c:strRef>
              <c:f>Sheet1!$D$1</c:f>
              <c:strCache>
                <c:ptCount val="1"/>
                <c:pt idx="0">
                  <c:v>Radio</c:v>
                </c:pt>
              </c:strCache>
            </c:strRef>
          </c:tx>
          <c:spPr>
            <a:solidFill>
              <a:srgbClr val="FFA4FF"/>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8 Categories</c:v>
                </c:pt>
                <c:pt idx="1">
                  <c:v>Auto</c:v>
                </c:pt>
                <c:pt idx="2">
                  <c:v>Banking</c:v>
                </c:pt>
                <c:pt idx="3">
                  <c:v>Furniture</c:v>
                </c:pt>
                <c:pt idx="4">
                  <c:v>Legal</c:v>
                </c:pt>
                <c:pt idx="5">
                  <c:v>Medical services: 
Hospitals/Urgent Care</c:v>
                </c:pt>
                <c:pt idx="6">
                  <c:v>Medical services:
Dentist/Orthodontist,
Eye Doctor/Lasik</c:v>
                </c:pt>
                <c:pt idx="7">
                  <c:v>In-store retail</c:v>
                </c:pt>
                <c:pt idx="8">
                  <c:v>Online retail</c:v>
                </c:pt>
              </c:strCache>
            </c:strRef>
          </c:cat>
          <c:val>
            <c:numRef>
              <c:f>Sheet1!$D$2:$D$11</c:f>
              <c:numCache>
                <c:formatCode>0.0%</c:formatCode>
                <c:ptCount val="9"/>
                <c:pt idx="0" formatCode="0%">
                  <c:v>4.3999999999999997E-2</c:v>
                </c:pt>
                <c:pt idx="1">
                  <c:v>0.04</c:v>
                </c:pt>
                <c:pt idx="2">
                  <c:v>4.5999999999999999E-2</c:v>
                </c:pt>
                <c:pt idx="3">
                  <c:v>3.3000000000000002E-2</c:v>
                </c:pt>
                <c:pt idx="4">
                  <c:v>4.5999999999999999E-2</c:v>
                </c:pt>
                <c:pt idx="5">
                  <c:v>4.7E-2</c:v>
                </c:pt>
                <c:pt idx="6">
                  <c:v>5.8999999999999997E-2</c:v>
                </c:pt>
                <c:pt idx="7">
                  <c:v>4.3999999999999997E-2</c:v>
                </c:pt>
                <c:pt idx="8">
                  <c:v>4.4999999999999998E-2</c:v>
                </c:pt>
              </c:numCache>
            </c:numRef>
          </c:val>
          <c:extLst>
            <c:ext xmlns:c16="http://schemas.microsoft.com/office/drawing/2014/chart" uri="{C3380CC4-5D6E-409C-BE32-E72D297353CC}">
              <c16:uniqueId val="{00000003-C844-F742-9056-AEB693F1CD3F}"/>
            </c:ext>
          </c:extLst>
        </c:ser>
        <c:ser>
          <c:idx val="3"/>
          <c:order val="3"/>
          <c:tx>
            <c:strRef>
              <c:f>Sheet1!$E$1</c:f>
              <c:strCache>
                <c:ptCount val="1"/>
                <c:pt idx="0">
                  <c:v>Broadcast TV web/apps</c:v>
                </c:pt>
              </c:strCache>
            </c:strRef>
          </c:tx>
          <c:spPr>
            <a:solidFill>
              <a:srgbClr val="00B0F0"/>
            </a:solidFill>
            <a:ln>
              <a:solidFill>
                <a:schemeClr val="tx1"/>
              </a:solidFill>
            </a:ln>
            <a:effectLst>
              <a:outerShdw blurRad="50800" dist="38100" dir="2700000" algn="tl" rotWithShape="0">
                <a:prstClr val="black">
                  <a:alpha val="40000"/>
                </a:prstClr>
              </a:outerShdw>
            </a:effectLst>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D1-EB4B-A7E0-8040B5066E2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8 Categories</c:v>
                </c:pt>
                <c:pt idx="1">
                  <c:v>Auto</c:v>
                </c:pt>
                <c:pt idx="2">
                  <c:v>Banking</c:v>
                </c:pt>
                <c:pt idx="3">
                  <c:v>Furniture</c:v>
                </c:pt>
                <c:pt idx="4">
                  <c:v>Legal</c:v>
                </c:pt>
                <c:pt idx="5">
                  <c:v>Medical services: 
Hospitals/Urgent Care</c:v>
                </c:pt>
                <c:pt idx="6">
                  <c:v>Medical services:
Dentist/Orthodontist,
Eye Doctor/Lasik</c:v>
                </c:pt>
                <c:pt idx="7">
                  <c:v>In-store retail</c:v>
                </c:pt>
                <c:pt idx="8">
                  <c:v>Online retail</c:v>
                </c:pt>
              </c:strCache>
            </c:strRef>
          </c:cat>
          <c:val>
            <c:numRef>
              <c:f>Sheet1!$E$2:$E$11</c:f>
              <c:numCache>
                <c:formatCode>0.0%</c:formatCode>
                <c:ptCount val="9"/>
                <c:pt idx="0" formatCode="0%">
                  <c:v>4.1000000000000002E-2</c:v>
                </c:pt>
                <c:pt idx="1">
                  <c:v>0.04</c:v>
                </c:pt>
                <c:pt idx="2">
                  <c:v>3.3000000000000002E-2</c:v>
                </c:pt>
                <c:pt idx="3">
                  <c:v>3.9E-2</c:v>
                </c:pt>
                <c:pt idx="4">
                  <c:v>3.5000000000000003E-2</c:v>
                </c:pt>
                <c:pt idx="5">
                  <c:v>0.05</c:v>
                </c:pt>
                <c:pt idx="6">
                  <c:v>5.2999999999999999E-2</c:v>
                </c:pt>
                <c:pt idx="7">
                  <c:v>3.5000000000000003E-2</c:v>
                </c:pt>
                <c:pt idx="8">
                  <c:v>0.03</c:v>
                </c:pt>
              </c:numCache>
            </c:numRef>
          </c:val>
          <c:extLst>
            <c:ext xmlns:c16="http://schemas.microsoft.com/office/drawing/2014/chart" uri="{C3380CC4-5D6E-409C-BE32-E72D297353CC}">
              <c16:uniqueId val="{00000006-C844-F742-9056-AEB693F1CD3F}"/>
            </c:ext>
          </c:extLst>
        </c:ser>
        <c:ser>
          <c:idx val="4"/>
          <c:order val="4"/>
          <c:tx>
            <c:strRef>
              <c:f>Sheet1!$F$1</c:f>
              <c:strCache>
                <c:ptCount val="1"/>
                <c:pt idx="0">
                  <c:v>Streaming TV shows online w/ads</c:v>
                </c:pt>
              </c:strCache>
            </c:strRef>
          </c:tx>
          <c:spPr>
            <a:solidFill>
              <a:srgbClr val="F5AD99"/>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8 Categories</c:v>
                </c:pt>
                <c:pt idx="1">
                  <c:v>Auto</c:v>
                </c:pt>
                <c:pt idx="2">
                  <c:v>Banking</c:v>
                </c:pt>
                <c:pt idx="3">
                  <c:v>Furniture</c:v>
                </c:pt>
                <c:pt idx="4">
                  <c:v>Legal</c:v>
                </c:pt>
                <c:pt idx="5">
                  <c:v>Medical services: 
Hospitals/Urgent Care</c:v>
                </c:pt>
                <c:pt idx="6">
                  <c:v>Medical services:
Dentist/Orthodontist,
Eye Doctor/Lasik</c:v>
                </c:pt>
                <c:pt idx="7">
                  <c:v>In-store retail</c:v>
                </c:pt>
                <c:pt idx="8">
                  <c:v>Online retail</c:v>
                </c:pt>
              </c:strCache>
            </c:strRef>
          </c:cat>
          <c:val>
            <c:numRef>
              <c:f>Sheet1!$F$2:$F$11</c:f>
              <c:numCache>
                <c:formatCode>0.0%</c:formatCode>
                <c:ptCount val="9"/>
                <c:pt idx="0" formatCode="0%">
                  <c:v>3.7999999999999999E-2</c:v>
                </c:pt>
                <c:pt idx="1">
                  <c:v>4.7E-2</c:v>
                </c:pt>
                <c:pt idx="2">
                  <c:v>0.04</c:v>
                </c:pt>
                <c:pt idx="3">
                  <c:v>4.2999999999999997E-2</c:v>
                </c:pt>
                <c:pt idx="4">
                  <c:v>3.6999999999999998E-2</c:v>
                </c:pt>
                <c:pt idx="5">
                  <c:v>3.9E-2</c:v>
                </c:pt>
                <c:pt idx="6">
                  <c:v>2.7E-2</c:v>
                </c:pt>
                <c:pt idx="7">
                  <c:v>3.5000000000000003E-2</c:v>
                </c:pt>
                <c:pt idx="8">
                  <c:v>3.4000000000000002E-2</c:v>
                </c:pt>
              </c:numCache>
            </c:numRef>
          </c:val>
          <c:extLst>
            <c:ext xmlns:c16="http://schemas.microsoft.com/office/drawing/2014/chart" uri="{C3380CC4-5D6E-409C-BE32-E72D297353CC}">
              <c16:uniqueId val="{0000000A-C844-F742-9056-AEB693F1CD3F}"/>
            </c:ext>
          </c:extLst>
        </c:ser>
        <c:ser>
          <c:idx val="5"/>
          <c:order val="5"/>
          <c:tx>
            <c:strRef>
              <c:f>Sheet1!$G$1</c:f>
              <c:strCache>
                <c:ptCount val="1"/>
                <c:pt idx="0">
                  <c:v>Ad in mail</c:v>
                </c:pt>
              </c:strCache>
            </c:strRef>
          </c:tx>
          <c:spPr>
            <a:solidFill>
              <a:srgbClr val="A46F04"/>
            </a:solidFill>
            <a:ln>
              <a:solidFill>
                <a:schemeClr val="tx1"/>
              </a:solidFill>
            </a:ln>
            <a:effectLst>
              <a:outerShdw blurRad="50800" dist="38100" dir="2700000" algn="tl" rotWithShape="0">
                <a:prstClr val="black">
                  <a:alpha val="40000"/>
                </a:prstClr>
              </a:outerShdw>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4-4380-704D-B752-3873965B1F64}"/>
                </c:ext>
              </c:extLst>
            </c:dLbl>
            <c:dLbl>
              <c:idx val="5"/>
              <c:delete val="1"/>
              <c:extLst>
                <c:ext xmlns:c15="http://schemas.microsoft.com/office/drawing/2012/chart" uri="{CE6537A1-D6FC-4f65-9D91-7224C49458BB}"/>
                <c:ext xmlns:c16="http://schemas.microsoft.com/office/drawing/2014/chart" uri="{C3380CC4-5D6E-409C-BE32-E72D297353CC}">
                  <c16:uniqueId val="{00000009-30D1-6141-BBC5-3011EE4B6DF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8 Categories</c:v>
                </c:pt>
                <c:pt idx="1">
                  <c:v>Auto</c:v>
                </c:pt>
                <c:pt idx="2">
                  <c:v>Banking</c:v>
                </c:pt>
                <c:pt idx="3">
                  <c:v>Furniture</c:v>
                </c:pt>
                <c:pt idx="4">
                  <c:v>Legal</c:v>
                </c:pt>
                <c:pt idx="5">
                  <c:v>Medical services: 
Hospitals/Urgent Care</c:v>
                </c:pt>
                <c:pt idx="6">
                  <c:v>Medical services:
Dentist/Orthodontist,
Eye Doctor/Lasik</c:v>
                </c:pt>
                <c:pt idx="7">
                  <c:v>In-store retail</c:v>
                </c:pt>
                <c:pt idx="8">
                  <c:v>Online retail</c:v>
                </c:pt>
              </c:strCache>
            </c:strRef>
          </c:cat>
          <c:val>
            <c:numRef>
              <c:f>Sheet1!$G$2:$G$11</c:f>
              <c:numCache>
                <c:formatCode>0.0%</c:formatCode>
                <c:ptCount val="9"/>
                <c:pt idx="0" formatCode="0%">
                  <c:v>3.4000000000000002E-2</c:v>
                </c:pt>
                <c:pt idx="1">
                  <c:v>3.2000000000000001E-2</c:v>
                </c:pt>
                <c:pt idx="2">
                  <c:v>2.3E-2</c:v>
                </c:pt>
                <c:pt idx="3">
                  <c:v>4.2999999999999997E-2</c:v>
                </c:pt>
                <c:pt idx="4">
                  <c:v>3.3000000000000002E-2</c:v>
                </c:pt>
                <c:pt idx="5">
                  <c:v>2.1000000000000001E-2</c:v>
                </c:pt>
                <c:pt idx="6">
                  <c:v>4.4999999999999998E-2</c:v>
                </c:pt>
                <c:pt idx="7">
                  <c:v>4.5999999999999999E-2</c:v>
                </c:pt>
                <c:pt idx="8">
                  <c:v>4.2999999999999997E-2</c:v>
                </c:pt>
              </c:numCache>
            </c:numRef>
          </c:val>
          <c:extLst>
            <c:ext xmlns:c16="http://schemas.microsoft.com/office/drawing/2014/chart" uri="{C3380CC4-5D6E-409C-BE32-E72D297353CC}">
              <c16:uniqueId val="{0000000D-C844-F742-9056-AEB693F1CD3F}"/>
            </c:ext>
          </c:extLst>
        </c:ser>
        <c:ser>
          <c:idx val="6"/>
          <c:order val="6"/>
          <c:tx>
            <c:strRef>
              <c:f>Sheet1!$H$1</c:f>
              <c:strCache>
                <c:ptCount val="1"/>
                <c:pt idx="0">
                  <c:v>Outdoor</c:v>
                </c:pt>
              </c:strCache>
            </c:strRef>
          </c:tx>
          <c:spPr>
            <a:solidFill>
              <a:srgbClr val="E3B905"/>
            </a:solidFill>
            <a:ln>
              <a:solidFill>
                <a:schemeClr val="tx1"/>
              </a:solidFill>
            </a:ln>
            <a:effectLst>
              <a:outerShdw blurRad="50800" dist="38100" dir="2700000" algn="tl" rotWithShape="0">
                <a:prstClr val="black">
                  <a:alpha val="40000"/>
                </a:prstClr>
              </a:outerShdw>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5E38-4928-94DD-09EC4423C34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8 Categories</c:v>
                </c:pt>
                <c:pt idx="1">
                  <c:v>Auto</c:v>
                </c:pt>
                <c:pt idx="2">
                  <c:v>Banking</c:v>
                </c:pt>
                <c:pt idx="3">
                  <c:v>Furniture</c:v>
                </c:pt>
                <c:pt idx="4">
                  <c:v>Legal</c:v>
                </c:pt>
                <c:pt idx="5">
                  <c:v>Medical services: 
Hospitals/Urgent Care</c:v>
                </c:pt>
                <c:pt idx="6">
                  <c:v>Medical services:
Dentist/Orthodontist,
Eye Doctor/Lasik</c:v>
                </c:pt>
                <c:pt idx="7">
                  <c:v>In-store retail</c:v>
                </c:pt>
                <c:pt idx="8">
                  <c:v>Online retail</c:v>
                </c:pt>
              </c:strCache>
            </c:strRef>
          </c:cat>
          <c:val>
            <c:numRef>
              <c:f>Sheet1!$H$2:$H$11</c:f>
              <c:numCache>
                <c:formatCode>0.0%</c:formatCode>
                <c:ptCount val="9"/>
                <c:pt idx="0" formatCode="0%">
                  <c:v>3.4000000000000002E-2</c:v>
                </c:pt>
                <c:pt idx="1">
                  <c:v>0.03</c:v>
                </c:pt>
                <c:pt idx="2">
                  <c:v>1.6E-2</c:v>
                </c:pt>
                <c:pt idx="3">
                  <c:v>2.7E-2</c:v>
                </c:pt>
                <c:pt idx="4">
                  <c:v>4.2999999999999997E-2</c:v>
                </c:pt>
                <c:pt idx="5">
                  <c:v>6.3E-2</c:v>
                </c:pt>
                <c:pt idx="6">
                  <c:v>3.7999999999999999E-2</c:v>
                </c:pt>
                <c:pt idx="7">
                  <c:v>2.9000000000000001E-2</c:v>
                </c:pt>
                <c:pt idx="8">
                  <c:v>2.1000000000000001E-2</c:v>
                </c:pt>
              </c:numCache>
            </c:numRef>
          </c:val>
          <c:extLst>
            <c:ext xmlns:c16="http://schemas.microsoft.com/office/drawing/2014/chart" uri="{C3380CC4-5D6E-409C-BE32-E72D297353CC}">
              <c16:uniqueId val="{0000000F-C844-F742-9056-AEB693F1CD3F}"/>
            </c:ext>
          </c:extLst>
        </c:ser>
        <c:ser>
          <c:idx val="7"/>
          <c:order val="7"/>
          <c:tx>
            <c:strRef>
              <c:f>Sheet1!$I$1</c:f>
              <c:strCache>
                <c:ptCount val="1"/>
                <c:pt idx="0">
                  <c:v>Newspaper (print only)</c:v>
                </c:pt>
              </c:strCache>
            </c:strRef>
          </c:tx>
          <c:spPr>
            <a:solidFill>
              <a:srgbClr val="FF6600"/>
            </a:solidFill>
            <a:ln>
              <a:solidFill>
                <a:schemeClr val="tx1"/>
              </a:solidFill>
            </a:ln>
            <a:effectLst>
              <a:outerShdw blurRad="50800" dist="38100" dir="2700000" algn="tl" rotWithShape="0">
                <a:prstClr val="black">
                  <a:alpha val="40000"/>
                </a:prstClr>
              </a:outerShdw>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B-30D1-6141-BBC5-3011EE4B6DF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8 Categories</c:v>
                </c:pt>
                <c:pt idx="1">
                  <c:v>Auto</c:v>
                </c:pt>
                <c:pt idx="2">
                  <c:v>Banking</c:v>
                </c:pt>
                <c:pt idx="3">
                  <c:v>Furniture</c:v>
                </c:pt>
                <c:pt idx="4">
                  <c:v>Legal</c:v>
                </c:pt>
                <c:pt idx="5">
                  <c:v>Medical services: 
Hospitals/Urgent Care</c:v>
                </c:pt>
                <c:pt idx="6">
                  <c:v>Medical services:
Dentist/Orthodontist,
Eye Doctor/Lasik</c:v>
                </c:pt>
                <c:pt idx="7">
                  <c:v>In-store retail</c:v>
                </c:pt>
                <c:pt idx="8">
                  <c:v>Online retail</c:v>
                </c:pt>
              </c:strCache>
            </c:strRef>
          </c:cat>
          <c:val>
            <c:numRef>
              <c:f>Sheet1!$I$2:$I$11</c:f>
              <c:numCache>
                <c:formatCode>0.0%</c:formatCode>
                <c:ptCount val="9"/>
                <c:pt idx="0" formatCode="0%">
                  <c:v>3.1E-2</c:v>
                </c:pt>
                <c:pt idx="1">
                  <c:v>3.2000000000000001E-2</c:v>
                </c:pt>
                <c:pt idx="2">
                  <c:v>3.2000000000000001E-2</c:v>
                </c:pt>
                <c:pt idx="3">
                  <c:v>2.9000000000000001E-2</c:v>
                </c:pt>
                <c:pt idx="4">
                  <c:v>4.2999999999999997E-2</c:v>
                </c:pt>
                <c:pt idx="5">
                  <c:v>3.1E-2</c:v>
                </c:pt>
                <c:pt idx="6">
                  <c:v>3.1E-2</c:v>
                </c:pt>
                <c:pt idx="7">
                  <c:v>2.1999999999999999E-2</c:v>
                </c:pt>
                <c:pt idx="8">
                  <c:v>2.3E-2</c:v>
                </c:pt>
              </c:numCache>
            </c:numRef>
          </c:val>
          <c:extLst>
            <c:ext xmlns:c16="http://schemas.microsoft.com/office/drawing/2014/chart" uri="{C3380CC4-5D6E-409C-BE32-E72D297353CC}">
              <c16:uniqueId val="{00000012-C844-F742-9056-AEB693F1CD3F}"/>
            </c:ext>
          </c:extLst>
        </c:ser>
        <c:ser>
          <c:idx val="8"/>
          <c:order val="8"/>
          <c:tx>
            <c:strRef>
              <c:f>Sheet1!$J$1</c:f>
              <c:strCache>
                <c:ptCount val="1"/>
                <c:pt idx="0">
                  <c:v>Streaming video other than TV/movies</c:v>
                </c:pt>
              </c:strCache>
            </c:strRef>
          </c:tx>
          <c:spPr>
            <a:solidFill>
              <a:srgbClr val="67A1A1"/>
            </a:solidFill>
            <a:ln w="9525">
              <a:solidFill>
                <a:schemeClr val="tx1"/>
              </a:solid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844-F742-9056-AEB693F1CD3F}"/>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D1-6141-BBC5-3011EE4B6DF2}"/>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844-F742-9056-AEB693F1CD3F}"/>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E38-4928-94DD-09EC4423C340}"/>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E38-4928-94DD-09EC4423C340}"/>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E38-4928-94DD-09EC4423C340}"/>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19-6542-B0E5-88E1D569928A}"/>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380-704D-B752-3873965B1F6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8 Categories</c:v>
                </c:pt>
                <c:pt idx="1">
                  <c:v>Auto</c:v>
                </c:pt>
                <c:pt idx="2">
                  <c:v>Banking</c:v>
                </c:pt>
                <c:pt idx="3">
                  <c:v>Furniture</c:v>
                </c:pt>
                <c:pt idx="4">
                  <c:v>Legal</c:v>
                </c:pt>
                <c:pt idx="5">
                  <c:v>Medical services: 
Hospitals/Urgent Care</c:v>
                </c:pt>
                <c:pt idx="6">
                  <c:v>Medical services:
Dentist/Orthodontist,
Eye Doctor/Lasik</c:v>
                </c:pt>
                <c:pt idx="7">
                  <c:v>In-store retail</c:v>
                </c:pt>
                <c:pt idx="8">
                  <c:v>Online retail</c:v>
                </c:pt>
              </c:strCache>
            </c:strRef>
          </c:cat>
          <c:val>
            <c:numRef>
              <c:f>Sheet1!$J$2:$J$11</c:f>
              <c:numCache>
                <c:formatCode>0.0%</c:formatCode>
                <c:ptCount val="9"/>
                <c:pt idx="0" formatCode="0%">
                  <c:v>2.7E-2</c:v>
                </c:pt>
                <c:pt idx="1">
                  <c:v>2.1999999999999999E-2</c:v>
                </c:pt>
                <c:pt idx="2">
                  <c:v>2.5999999999999999E-2</c:v>
                </c:pt>
                <c:pt idx="3">
                  <c:v>2.5000000000000001E-2</c:v>
                </c:pt>
                <c:pt idx="4">
                  <c:v>3.3000000000000002E-2</c:v>
                </c:pt>
                <c:pt idx="5">
                  <c:v>2.5000000000000001E-2</c:v>
                </c:pt>
                <c:pt idx="6">
                  <c:v>2.7E-2</c:v>
                </c:pt>
                <c:pt idx="7">
                  <c:v>2.7E-2</c:v>
                </c:pt>
                <c:pt idx="8">
                  <c:v>2.8000000000000001E-2</c:v>
                </c:pt>
              </c:numCache>
            </c:numRef>
          </c:val>
          <c:extLst>
            <c:ext xmlns:c16="http://schemas.microsoft.com/office/drawing/2014/chart" uri="{C3380CC4-5D6E-409C-BE32-E72D297353CC}">
              <c16:uniqueId val="{00000019-C844-F742-9056-AEB693F1CD3F}"/>
            </c:ext>
          </c:extLst>
        </c:ser>
        <c:ser>
          <c:idx val="9"/>
          <c:order val="9"/>
          <c:tx>
            <c:strRef>
              <c:f>Sheet1!$K$1</c:f>
              <c:strCache>
                <c:ptCount val="1"/>
                <c:pt idx="0">
                  <c:v>Email</c:v>
                </c:pt>
              </c:strCache>
            </c:strRef>
          </c:tx>
          <c:spPr>
            <a:solidFill>
              <a:srgbClr val="84F158"/>
            </a:solidFill>
            <a:ln>
              <a:solidFill>
                <a:schemeClr val="tx1"/>
              </a:solidFill>
            </a:ln>
            <a:effectLst>
              <a:outerShdw blurRad="50800" dist="38100" dir="2700000" algn="tl" rotWithShape="0">
                <a:prstClr val="black">
                  <a:alpha val="40000"/>
                </a:prstClr>
              </a:outerShdw>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80-704D-B752-3873965B1F64}"/>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E38-4928-94DD-09EC4423C340}"/>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E38-4928-94DD-09EC4423C340}"/>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96-484C-BF39-8309EBA0C55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8 Categories</c:v>
                </c:pt>
                <c:pt idx="1">
                  <c:v>Auto</c:v>
                </c:pt>
                <c:pt idx="2">
                  <c:v>Banking</c:v>
                </c:pt>
                <c:pt idx="3">
                  <c:v>Furniture</c:v>
                </c:pt>
                <c:pt idx="4">
                  <c:v>Legal</c:v>
                </c:pt>
                <c:pt idx="5">
                  <c:v>Medical services: 
Hospitals/Urgent Care</c:v>
                </c:pt>
                <c:pt idx="6">
                  <c:v>Medical services:
Dentist/Orthodontist,
Eye Doctor/Lasik</c:v>
                </c:pt>
                <c:pt idx="7">
                  <c:v>In-store retail</c:v>
                </c:pt>
                <c:pt idx="8">
                  <c:v>Online retail</c:v>
                </c:pt>
              </c:strCache>
            </c:strRef>
          </c:cat>
          <c:val>
            <c:numRef>
              <c:f>Sheet1!$K$2:$K$11</c:f>
              <c:numCache>
                <c:formatCode>0.0%</c:formatCode>
                <c:ptCount val="9"/>
                <c:pt idx="0" formatCode="0%">
                  <c:v>2.5000000000000001E-2</c:v>
                </c:pt>
                <c:pt idx="1">
                  <c:v>1.7000000000000001E-2</c:v>
                </c:pt>
                <c:pt idx="2">
                  <c:v>3.7999999999999999E-2</c:v>
                </c:pt>
                <c:pt idx="3">
                  <c:v>1.9E-2</c:v>
                </c:pt>
                <c:pt idx="4">
                  <c:v>1.2999999999999999E-2</c:v>
                </c:pt>
                <c:pt idx="5">
                  <c:v>2.1999999999999999E-2</c:v>
                </c:pt>
                <c:pt idx="6">
                  <c:v>2.5999999999999999E-2</c:v>
                </c:pt>
                <c:pt idx="7">
                  <c:v>3.3000000000000002E-2</c:v>
                </c:pt>
                <c:pt idx="8">
                  <c:v>3.5000000000000003E-2</c:v>
                </c:pt>
              </c:numCache>
            </c:numRef>
          </c:val>
          <c:extLst>
            <c:ext xmlns:c16="http://schemas.microsoft.com/office/drawing/2014/chart" uri="{C3380CC4-5D6E-409C-BE32-E72D297353CC}">
              <c16:uniqueId val="{00000001-30D1-6141-BBC5-3011EE4B6DF2}"/>
            </c:ext>
          </c:extLst>
        </c:ser>
        <c:ser>
          <c:idx val="10"/>
          <c:order val="10"/>
          <c:tx>
            <c:strRef>
              <c:f>Sheet1!$L$1</c:f>
              <c:strCache>
                <c:ptCount val="1"/>
                <c:pt idx="0">
                  <c:v>Magazine (print only)</c:v>
                </c:pt>
              </c:strCache>
            </c:strRef>
          </c:tx>
          <c:spPr>
            <a:solidFill>
              <a:srgbClr val="FFFF00"/>
            </a:solidFill>
            <a:ln>
              <a:solidFill>
                <a:schemeClr val="tx1"/>
              </a:solidFill>
            </a:ln>
            <a:effectLst>
              <a:outerShdw blurRad="50800" dist="38100" dir="2700000" algn="tl" rotWithShape="0">
                <a:prstClr val="black">
                  <a:alpha val="40000"/>
                </a:prstClr>
              </a:outerShdw>
            </a:effectLst>
          </c:spPr>
          <c:invertIfNegative val="0"/>
          <c:dLbls>
            <c:dLbl>
              <c:idx val="3"/>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5E38-4928-94DD-09EC4423C34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eparator>, </c:separato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8 Categories</c:v>
                </c:pt>
                <c:pt idx="1">
                  <c:v>Auto</c:v>
                </c:pt>
                <c:pt idx="2">
                  <c:v>Banking</c:v>
                </c:pt>
                <c:pt idx="3">
                  <c:v>Furniture</c:v>
                </c:pt>
                <c:pt idx="4">
                  <c:v>Legal</c:v>
                </c:pt>
                <c:pt idx="5">
                  <c:v>Medical services: 
Hospitals/Urgent Care</c:v>
                </c:pt>
                <c:pt idx="6">
                  <c:v>Medical services:
Dentist/Orthodontist,
Eye Doctor/Lasik</c:v>
                </c:pt>
                <c:pt idx="7">
                  <c:v>In-store retail</c:v>
                </c:pt>
                <c:pt idx="8">
                  <c:v>Online retail</c:v>
                </c:pt>
              </c:strCache>
            </c:strRef>
          </c:cat>
          <c:val>
            <c:numRef>
              <c:f>Sheet1!$L$2:$L$11</c:f>
              <c:numCache>
                <c:formatCode>0.0%</c:formatCode>
                <c:ptCount val="9"/>
                <c:pt idx="0" formatCode="0%">
                  <c:v>2.1000000000000001E-2</c:v>
                </c:pt>
                <c:pt idx="1">
                  <c:v>2.3E-2</c:v>
                </c:pt>
                <c:pt idx="2">
                  <c:v>1.7000000000000001E-2</c:v>
                </c:pt>
                <c:pt idx="3">
                  <c:v>3.3000000000000002E-2</c:v>
                </c:pt>
                <c:pt idx="4">
                  <c:v>2.4E-2</c:v>
                </c:pt>
                <c:pt idx="5">
                  <c:v>1.7999999999999999E-2</c:v>
                </c:pt>
                <c:pt idx="6">
                  <c:v>0.02</c:v>
                </c:pt>
                <c:pt idx="7">
                  <c:v>1.7000000000000001E-2</c:v>
                </c:pt>
                <c:pt idx="8">
                  <c:v>1.9E-2</c:v>
                </c:pt>
              </c:numCache>
            </c:numRef>
          </c:val>
          <c:extLst>
            <c:ext xmlns:c16="http://schemas.microsoft.com/office/drawing/2014/chart" uri="{C3380CC4-5D6E-409C-BE32-E72D297353CC}">
              <c16:uniqueId val="{00000002-30D1-6141-BBC5-3011EE4B6DF2}"/>
            </c:ext>
          </c:extLst>
        </c:ser>
        <c:ser>
          <c:idx val="11"/>
          <c:order val="11"/>
          <c:tx>
            <c:strRef>
              <c:f>Sheet1!$M$1</c:f>
              <c:strCache>
                <c:ptCount val="1"/>
                <c:pt idx="0">
                  <c:v>Ad on a website</c:v>
                </c:pt>
              </c:strCache>
            </c:strRef>
          </c:tx>
          <c:spPr>
            <a:solidFill>
              <a:srgbClr val="663300"/>
            </a:solidFill>
            <a:ln>
              <a:solidFill>
                <a:schemeClr val="tx1"/>
              </a:solidFill>
            </a:ln>
            <a:effectLst>
              <a:outerShdw blurRad="50800" dist="38100" dir="2700000" algn="tl" rotWithShape="0">
                <a:prstClr val="black">
                  <a:alpha val="40000"/>
                </a:prstClr>
              </a:outerShdw>
            </a:effectLst>
          </c:spPr>
          <c:invertIfNegative val="0"/>
          <c:dLbls>
            <c:dLbl>
              <c:idx val="2"/>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5E38-4928-94DD-09EC4423C340}"/>
                </c:ext>
              </c:extLst>
            </c:dLbl>
            <c:dLbl>
              <c:idx val="3"/>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5E38-4928-94DD-09EC4423C340}"/>
                </c:ext>
              </c:extLst>
            </c:dLbl>
            <c:dLbl>
              <c:idx val="7"/>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2096-484C-BF39-8309EBA0C558}"/>
                </c:ext>
              </c:extLst>
            </c:dLbl>
            <c:dLbl>
              <c:idx val="8"/>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4380-704D-B752-3873965B1F6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0"/>
            <c:showCatName val="0"/>
            <c:showSerName val="0"/>
            <c:showPercent val="0"/>
            <c:showBubbleSize val="0"/>
            <c:separator>, </c:separato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8 Categories</c:v>
                </c:pt>
                <c:pt idx="1">
                  <c:v>Auto</c:v>
                </c:pt>
                <c:pt idx="2">
                  <c:v>Banking</c:v>
                </c:pt>
                <c:pt idx="3">
                  <c:v>Furniture</c:v>
                </c:pt>
                <c:pt idx="4">
                  <c:v>Legal</c:v>
                </c:pt>
                <c:pt idx="5">
                  <c:v>Medical services: 
Hospitals/Urgent Care</c:v>
                </c:pt>
                <c:pt idx="6">
                  <c:v>Medical services:
Dentist/Orthodontist,
Eye Doctor/Lasik</c:v>
                </c:pt>
                <c:pt idx="7">
                  <c:v>In-store retail</c:v>
                </c:pt>
                <c:pt idx="8">
                  <c:v>Online retail</c:v>
                </c:pt>
              </c:strCache>
            </c:strRef>
          </c:cat>
          <c:val>
            <c:numRef>
              <c:f>Sheet1!$M$2:$M$11</c:f>
              <c:numCache>
                <c:formatCode>0.0%</c:formatCode>
                <c:ptCount val="9"/>
                <c:pt idx="0" formatCode="0%">
                  <c:v>0.02</c:v>
                </c:pt>
                <c:pt idx="1">
                  <c:v>1.0999999999999999E-2</c:v>
                </c:pt>
                <c:pt idx="2">
                  <c:v>2.5999999999999999E-2</c:v>
                </c:pt>
                <c:pt idx="3">
                  <c:v>2.9000000000000001E-2</c:v>
                </c:pt>
                <c:pt idx="4">
                  <c:v>1.2E-2</c:v>
                </c:pt>
                <c:pt idx="5">
                  <c:v>1.0999999999999999E-2</c:v>
                </c:pt>
                <c:pt idx="6">
                  <c:v>1.7000000000000001E-2</c:v>
                </c:pt>
                <c:pt idx="7">
                  <c:v>2.9000000000000001E-2</c:v>
                </c:pt>
                <c:pt idx="8">
                  <c:v>3.5999999999999997E-2</c:v>
                </c:pt>
              </c:numCache>
            </c:numRef>
          </c:val>
          <c:extLst>
            <c:ext xmlns:c16="http://schemas.microsoft.com/office/drawing/2014/chart" uri="{C3380CC4-5D6E-409C-BE32-E72D297353CC}">
              <c16:uniqueId val="{00000003-30D1-6141-BBC5-3011EE4B6DF2}"/>
            </c:ext>
          </c:extLst>
        </c:ser>
        <c:ser>
          <c:idx val="12"/>
          <c:order val="12"/>
          <c:tx>
            <c:strRef>
              <c:f>Sheet1!$N$1</c:f>
              <c:strCache>
                <c:ptCount val="1"/>
                <c:pt idx="0">
                  <c:v>Movie theater</c:v>
                </c:pt>
              </c:strCache>
            </c:strRef>
          </c:tx>
          <c:spPr>
            <a:solidFill>
              <a:schemeClr val="accent1">
                <a:lumMod val="80000"/>
                <a:lumOff val="20000"/>
              </a:schemeClr>
            </a:solidFill>
            <a:ln>
              <a:solidFill>
                <a:schemeClr val="tx1"/>
              </a:solid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E38-4928-94DD-09EC4423C34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8 Categories</c:v>
                </c:pt>
                <c:pt idx="1">
                  <c:v>Auto</c:v>
                </c:pt>
                <c:pt idx="2">
                  <c:v>Banking</c:v>
                </c:pt>
                <c:pt idx="3">
                  <c:v>Furniture</c:v>
                </c:pt>
                <c:pt idx="4">
                  <c:v>Legal</c:v>
                </c:pt>
                <c:pt idx="5">
                  <c:v>Medical services: 
Hospitals/Urgent Care</c:v>
                </c:pt>
                <c:pt idx="6">
                  <c:v>Medical services:
Dentist/Orthodontist,
Eye Doctor/Lasik</c:v>
                </c:pt>
                <c:pt idx="7">
                  <c:v>In-store retail</c:v>
                </c:pt>
                <c:pt idx="8">
                  <c:v>Online retail</c:v>
                </c:pt>
              </c:strCache>
            </c:strRef>
          </c:cat>
          <c:val>
            <c:numRef>
              <c:f>Sheet1!$N$2:$N$11</c:f>
              <c:numCache>
                <c:formatCode>0.0%</c:formatCode>
                <c:ptCount val="9"/>
                <c:pt idx="0" formatCode="0%">
                  <c:v>0.02</c:v>
                </c:pt>
                <c:pt idx="1">
                  <c:v>0.02</c:v>
                </c:pt>
                <c:pt idx="2">
                  <c:v>8.0000000000000002E-3</c:v>
                </c:pt>
                <c:pt idx="3">
                  <c:v>2.5999999999999999E-2</c:v>
                </c:pt>
                <c:pt idx="4">
                  <c:v>0.03</c:v>
                </c:pt>
                <c:pt idx="5">
                  <c:v>2.3E-2</c:v>
                </c:pt>
                <c:pt idx="6">
                  <c:v>1.7000000000000001E-2</c:v>
                </c:pt>
                <c:pt idx="7">
                  <c:v>1.9E-2</c:v>
                </c:pt>
                <c:pt idx="8">
                  <c:v>0.02</c:v>
                </c:pt>
              </c:numCache>
            </c:numRef>
          </c:val>
          <c:extLst>
            <c:ext xmlns:c16="http://schemas.microsoft.com/office/drawing/2014/chart" uri="{C3380CC4-5D6E-409C-BE32-E72D297353CC}">
              <c16:uniqueId val="{00000001-4380-704D-B752-3873965B1F64}"/>
            </c:ext>
          </c:extLst>
        </c:ser>
        <c:dLbls>
          <c:showLegendKey val="0"/>
          <c:showVal val="0"/>
          <c:showCatName val="0"/>
          <c:showSerName val="0"/>
          <c:showPercent val="0"/>
          <c:showBubbleSize val="0"/>
        </c:dLbls>
        <c:gapWidth val="85"/>
        <c:overlap val="100"/>
        <c:axId val="406968608"/>
        <c:axId val="406969000"/>
      </c:barChart>
      <c:catAx>
        <c:axId val="4069686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06969000"/>
        <c:crosses val="autoZero"/>
        <c:auto val="1"/>
        <c:lblAlgn val="ctr"/>
        <c:lblOffset val="0"/>
        <c:noMultiLvlLbl val="0"/>
      </c:catAx>
      <c:valAx>
        <c:axId val="406969000"/>
        <c:scaling>
          <c:orientation val="minMax"/>
        </c:scaling>
        <c:delete val="1"/>
        <c:axPos val="l"/>
        <c:numFmt formatCode="0%" sourceLinked="1"/>
        <c:majorTickMark val="none"/>
        <c:minorTickMark val="none"/>
        <c:tickLblPos val="nextTo"/>
        <c:crossAx val="406968608"/>
        <c:crosses val="autoZero"/>
        <c:crossBetween val="between"/>
      </c:valAx>
      <c:spPr>
        <a:noFill/>
        <a:ln>
          <a:noFill/>
        </a:ln>
        <a:effectLst/>
      </c:spPr>
    </c:plotArea>
    <c:legend>
      <c:legendPos val="b"/>
      <c:layout>
        <c:manualLayout>
          <c:xMode val="edge"/>
          <c:yMode val="edge"/>
          <c:x val="1.1423698365448119E-2"/>
          <c:y val="0.80932247549799052"/>
          <c:w val="0.98709721633548109"/>
          <c:h val="0.1353517576067903"/>
        </c:manualLayout>
      </c:layout>
      <c:overlay val="0"/>
      <c:spPr>
        <a:noFill/>
        <a:ln>
          <a:solidFill>
            <a:schemeClr val="tx1"/>
          </a:solid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0.13189</cdr:x>
      <cdr:y>0.57684</cdr:y>
    </cdr:from>
    <cdr:to>
      <cdr:x>0.38509</cdr:x>
      <cdr:y>0.73817</cdr:y>
    </cdr:to>
    <cdr:sp macro="" textlink="">
      <cdr:nvSpPr>
        <cdr:cNvPr id="2" name="TextBox 1"/>
        <cdr:cNvSpPr txBox="1"/>
      </cdr:nvSpPr>
      <cdr:spPr>
        <a:xfrm xmlns:a="http://schemas.openxmlformats.org/drawingml/2006/main">
          <a:off x="772669" y="2203218"/>
          <a:ext cx="1483355" cy="6161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500" b="1" dirty="0">
              <a:solidFill>
                <a:srgbClr val="FFFFFF"/>
              </a:solidFill>
              <a:effectLst>
                <a:outerShdw blurRad="38100" dist="38100" dir="2700000" algn="tl">
                  <a:srgbClr val="000000">
                    <a:alpha val="43137"/>
                  </a:srgbClr>
                </a:outerShdw>
              </a:effectLst>
            </a:rPr>
            <a:t>= $47.6 Million</a:t>
          </a:r>
        </a:p>
      </cdr:txBody>
    </cdr:sp>
  </cdr:relSizeAnchor>
</c:userShapes>
</file>

<file path=ppt/drawings/drawing2.xml><?xml version="1.0" encoding="utf-8"?>
<c:userShapes xmlns:c="http://schemas.openxmlformats.org/drawingml/2006/chart">
  <cdr:relSizeAnchor xmlns:cdr="http://schemas.openxmlformats.org/drawingml/2006/chartDrawing">
    <cdr:from>
      <cdr:x>0.29916</cdr:x>
      <cdr:y>0.46372</cdr:y>
    </cdr:from>
    <cdr:to>
      <cdr:x>0.54514</cdr:x>
      <cdr:y>0.61846</cdr:y>
    </cdr:to>
    <cdr:sp macro="" textlink="">
      <cdr:nvSpPr>
        <cdr:cNvPr id="2" name="TextBox 1"/>
        <cdr:cNvSpPr txBox="1"/>
      </cdr:nvSpPr>
      <cdr:spPr>
        <a:xfrm xmlns:a="http://schemas.openxmlformats.org/drawingml/2006/main">
          <a:off x="1752609" y="1771161"/>
          <a:ext cx="1441057" cy="5910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rgbClr val="FFFFFF"/>
              </a:solidFill>
              <a:effectLst>
                <a:outerShdw blurRad="38100" dist="38100" dir="2700000" algn="tl">
                  <a:srgbClr val="000000">
                    <a:alpha val="43137"/>
                  </a:srgbClr>
                </a:outerShdw>
              </a:effectLst>
            </a:rPr>
            <a:t>= $84.8 Million</a:t>
          </a:r>
        </a:p>
      </cdr:txBody>
    </cdr:sp>
  </cdr:relSizeAnchor>
</c:userShapes>
</file>

<file path=ppt/drawings/drawing3.xml><?xml version="1.0" encoding="utf-8"?>
<c:userShapes xmlns:c="http://schemas.openxmlformats.org/drawingml/2006/chart">
  <cdr:relSizeAnchor xmlns:cdr="http://schemas.openxmlformats.org/drawingml/2006/chartDrawing">
    <cdr:from>
      <cdr:x>0.43952</cdr:x>
      <cdr:y>0.10184</cdr:y>
    </cdr:from>
    <cdr:to>
      <cdr:x>0.57377</cdr:x>
      <cdr:y>0.16392</cdr:y>
    </cdr:to>
    <cdr:sp macro="" textlink="">
      <cdr:nvSpPr>
        <cdr:cNvPr id="2" name="TextBox 1">
          <a:extLst xmlns:a="http://schemas.openxmlformats.org/drawingml/2006/main">
            <a:ext uri="{FF2B5EF4-FFF2-40B4-BE49-F238E27FC236}">
              <a16:creationId xmlns:a16="http://schemas.microsoft.com/office/drawing/2014/main" id="{6D424460-D235-8A71-9B83-F1EDCB6C7A93}"/>
            </a:ext>
          </a:extLst>
        </cdr:cNvPr>
        <cdr:cNvSpPr txBox="1"/>
      </cdr:nvSpPr>
      <cdr:spPr>
        <a:xfrm xmlns:a="http://schemas.openxmlformats.org/drawingml/2006/main">
          <a:off x="4989512" y="500062"/>
          <a:ext cx="1524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 A18+</a:t>
          </a:r>
        </a:p>
      </cdr:txBody>
    </cdr:sp>
  </cdr:relSizeAnchor>
</c:userShapes>
</file>

<file path=ppt/drawings/drawing4.xml><?xml version="1.0" encoding="utf-8"?>
<c:userShapes xmlns:c="http://schemas.openxmlformats.org/drawingml/2006/chart">
  <cdr:relSizeAnchor xmlns:cdr="http://schemas.openxmlformats.org/drawingml/2006/chartDrawing">
    <cdr:from>
      <cdr:x>0.21004</cdr:x>
      <cdr:y>0.06829</cdr:y>
    </cdr:from>
    <cdr:to>
      <cdr:x>0.29109</cdr:x>
      <cdr:y>0.12197</cdr:y>
    </cdr:to>
    <cdr:sp macro="" textlink="">
      <cdr:nvSpPr>
        <cdr:cNvPr id="2" name="TextBox 8"/>
        <cdr:cNvSpPr txBox="1"/>
      </cdr:nvSpPr>
      <cdr:spPr>
        <a:xfrm xmlns:a="http://schemas.openxmlformats.org/drawingml/2006/main">
          <a:off x="2319578" y="352372"/>
          <a:ext cx="895076" cy="27698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n-US" sz="1200" dirty="0"/>
            <a:t>Any action</a:t>
          </a:r>
        </a:p>
      </cdr:txBody>
    </cdr:sp>
  </cdr:relSizeAnchor>
</c:userShapes>
</file>

<file path=ppt/drawings/drawing5.xml><?xml version="1.0" encoding="utf-8"?>
<c:userShapes xmlns:c="http://schemas.openxmlformats.org/drawingml/2006/chart">
  <cdr:relSizeAnchor xmlns:cdr="http://schemas.openxmlformats.org/drawingml/2006/chartDrawing">
    <cdr:from>
      <cdr:x>0.39364</cdr:x>
      <cdr:y>0.04474</cdr:y>
    </cdr:from>
    <cdr:to>
      <cdr:x>0.53873</cdr:x>
      <cdr:y>0.11632</cdr:y>
    </cdr:to>
    <cdr:sp macro="" textlink="">
      <cdr:nvSpPr>
        <cdr:cNvPr id="2" name="TextBox 8"/>
        <cdr:cNvSpPr txBox="1"/>
      </cdr:nvSpPr>
      <cdr:spPr>
        <a:xfrm xmlns:a="http://schemas.openxmlformats.org/drawingml/2006/main">
          <a:off x="3815044" y="230855"/>
          <a:ext cx="1406154"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n-US" sz="1800" b="1" dirty="0"/>
            <a:t>Any action</a:t>
          </a:r>
        </a:p>
      </cdr:txBody>
    </cdr:sp>
  </cdr:relSizeAnchor>
</c:userShapes>
</file>

<file path=ppt/drawings/drawing6.xml><?xml version="1.0" encoding="utf-8"?>
<c:userShapes xmlns:c="http://schemas.openxmlformats.org/drawingml/2006/chart">
  <cdr:relSizeAnchor xmlns:cdr="http://schemas.openxmlformats.org/drawingml/2006/chartDrawing">
    <cdr:from>
      <cdr:x>0.87976</cdr:x>
      <cdr:y>0.03077</cdr:y>
    </cdr:from>
    <cdr:to>
      <cdr:x>0.96031</cdr:x>
      <cdr:y>0.09227</cdr:y>
    </cdr:to>
    <cdr:sp macro="" textlink="">
      <cdr:nvSpPr>
        <cdr:cNvPr id="2" name="TextBox 1">
          <a:extLst xmlns:a="http://schemas.openxmlformats.org/drawingml/2006/main">
            <a:ext uri="{FF2B5EF4-FFF2-40B4-BE49-F238E27FC236}">
              <a16:creationId xmlns:a16="http://schemas.microsoft.com/office/drawing/2014/main" id="{5C776E14-9F14-45E1-A227-FAFAE273E97D}"/>
            </a:ext>
          </a:extLst>
        </cdr:cNvPr>
        <cdr:cNvSpPr txBox="1"/>
      </cdr:nvSpPr>
      <cdr:spPr>
        <a:xfrm xmlns:a="http://schemas.openxmlformats.org/drawingml/2006/main">
          <a:off x="9987253" y="151074"/>
          <a:ext cx="914400" cy="3020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Same or more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6726"/>
          </a:xfrm>
          <a:prstGeom prst="rect">
            <a:avLst/>
          </a:prstGeom>
        </p:spPr>
        <p:txBody>
          <a:bodyPr vert="horz" lIns="91428" tIns="45714" rIns="91428" bIns="45714" rtlCol="0"/>
          <a:lstStyle>
            <a:lvl1pPr algn="l">
              <a:defRPr sz="1200"/>
            </a:lvl1pPr>
          </a:lstStyle>
          <a:p>
            <a:endParaRPr lang="en-US" dirty="0"/>
          </a:p>
        </p:txBody>
      </p:sp>
      <p:sp>
        <p:nvSpPr>
          <p:cNvPr id="3" name="Date Placeholder 2"/>
          <p:cNvSpPr>
            <a:spLocks noGrp="1"/>
          </p:cNvSpPr>
          <p:nvPr>
            <p:ph type="dt" sz="quarter" idx="1"/>
          </p:nvPr>
        </p:nvSpPr>
        <p:spPr>
          <a:xfrm>
            <a:off x="3970339" y="1"/>
            <a:ext cx="3038475" cy="466726"/>
          </a:xfrm>
          <a:prstGeom prst="rect">
            <a:avLst/>
          </a:prstGeom>
        </p:spPr>
        <p:txBody>
          <a:bodyPr vert="horz" lIns="91428" tIns="45714" rIns="91428" bIns="45714" rtlCol="0"/>
          <a:lstStyle>
            <a:lvl1pPr algn="r">
              <a:defRPr sz="1200"/>
            </a:lvl1pPr>
          </a:lstStyle>
          <a:p>
            <a:fld id="{D5383F17-7D89-4BF5-A68F-9E09FC4D3C46}" type="datetimeFigureOut">
              <a:rPr lang="en-US" smtClean="0"/>
              <a:t>8/9/2023</a:t>
            </a:fld>
            <a:endParaRPr lang="en-US" dirty="0"/>
          </a:p>
        </p:txBody>
      </p:sp>
      <p:sp>
        <p:nvSpPr>
          <p:cNvPr id="4" name="Footer Placeholder 3"/>
          <p:cNvSpPr>
            <a:spLocks noGrp="1"/>
          </p:cNvSpPr>
          <p:nvPr>
            <p:ph type="ftr" sz="quarter" idx="2"/>
          </p:nvPr>
        </p:nvSpPr>
        <p:spPr>
          <a:xfrm>
            <a:off x="2" y="8829677"/>
            <a:ext cx="3038475" cy="466726"/>
          </a:xfrm>
          <a:prstGeom prst="rect">
            <a:avLst/>
          </a:prstGeom>
        </p:spPr>
        <p:txBody>
          <a:bodyPr vert="horz" lIns="91428" tIns="45714" rIns="91428"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7"/>
            <a:ext cx="3038475" cy="466726"/>
          </a:xfrm>
          <a:prstGeom prst="rect">
            <a:avLst/>
          </a:prstGeom>
        </p:spPr>
        <p:txBody>
          <a:bodyPr vert="horz" lIns="91428" tIns="45714" rIns="91428" bIns="45714" rtlCol="0" anchor="b"/>
          <a:lstStyle>
            <a:lvl1pPr algn="r">
              <a:defRPr sz="1200"/>
            </a:lvl1pPr>
          </a:lstStyle>
          <a:p>
            <a:fld id="{FB8D0739-FA2F-4F32-B028-424CE00DC1A7}" type="slidenum">
              <a:rPr lang="en-US" smtClean="0"/>
              <a:t>‹#›</a:t>
            </a:fld>
            <a:endParaRPr lang="en-US" dirty="0"/>
          </a:p>
        </p:txBody>
      </p:sp>
    </p:spTree>
    <p:extLst>
      <p:ext uri="{BB962C8B-B14F-4D97-AF65-F5344CB8AC3E}">
        <p14:creationId xmlns:p14="http://schemas.microsoft.com/office/powerpoint/2010/main" val="4260491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3970939" y="1"/>
            <a:ext cx="3037840" cy="466434"/>
          </a:xfrm>
          <a:prstGeom prst="rect">
            <a:avLst/>
          </a:prstGeom>
        </p:spPr>
        <p:txBody>
          <a:bodyPr vert="horz" lIns="93166" tIns="46583" rIns="93166" bIns="46583" rtlCol="0"/>
          <a:lstStyle>
            <a:lvl1pPr algn="r">
              <a:defRPr sz="1200"/>
            </a:lvl1pPr>
          </a:lstStyle>
          <a:p>
            <a:fld id="{F6F05FFA-EE28-429C-BCEB-74ED7364C62D}" type="datetimeFigureOut">
              <a:rPr lang="en-US" smtClean="0"/>
              <a:t>8/9/2023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66" tIns="46583" rIns="93166" bIns="46583" rtlCol="0" anchor="b"/>
          <a:lstStyle>
            <a:lvl1pPr algn="r">
              <a:defRPr sz="1200"/>
            </a:lvl1pPr>
          </a:lstStyle>
          <a:p>
            <a:fld id="{5CBFF038-FE79-4731-8216-C523A2A3BC48}" type="slidenum">
              <a:rPr lang="en-US" smtClean="0"/>
              <a:t>‹#›</a:t>
            </a:fld>
            <a:endParaRPr lang="en-US" dirty="0"/>
          </a:p>
        </p:txBody>
      </p:sp>
    </p:spTree>
    <p:extLst>
      <p:ext uri="{BB962C8B-B14F-4D97-AF65-F5344CB8AC3E}">
        <p14:creationId xmlns:p14="http://schemas.microsoft.com/office/powerpoint/2010/main" val="399400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39491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766868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val="2292632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12</a:t>
            </a:fld>
            <a:endParaRPr lang="en-US" dirty="0"/>
          </a:p>
        </p:txBody>
      </p:sp>
    </p:spTree>
    <p:extLst>
      <p:ext uri="{BB962C8B-B14F-4D97-AF65-F5344CB8AC3E}">
        <p14:creationId xmlns:p14="http://schemas.microsoft.com/office/powerpoint/2010/main" val="2121900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14</a:t>
            </a:fld>
            <a:endParaRPr lang="en-US" dirty="0"/>
          </a:p>
        </p:txBody>
      </p:sp>
    </p:spTree>
    <p:extLst>
      <p:ext uri="{BB962C8B-B14F-4D97-AF65-F5344CB8AC3E}">
        <p14:creationId xmlns:p14="http://schemas.microsoft.com/office/powerpoint/2010/main" val="1090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15</a:t>
            </a:fld>
            <a:endParaRPr lang="en-US" dirty="0"/>
          </a:p>
        </p:txBody>
      </p:sp>
    </p:spTree>
    <p:extLst>
      <p:ext uri="{BB962C8B-B14F-4D97-AF65-F5344CB8AC3E}">
        <p14:creationId xmlns:p14="http://schemas.microsoft.com/office/powerpoint/2010/main" val="149858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16</a:t>
            </a:fld>
            <a:endParaRPr lang="en-US" dirty="0"/>
          </a:p>
        </p:txBody>
      </p:sp>
    </p:spTree>
    <p:extLst>
      <p:ext uri="{BB962C8B-B14F-4D97-AF65-F5344CB8AC3E}">
        <p14:creationId xmlns:p14="http://schemas.microsoft.com/office/powerpoint/2010/main" val="1820956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47</a:t>
            </a:fld>
            <a:endParaRPr lang="en-US" dirty="0"/>
          </a:p>
        </p:txBody>
      </p:sp>
    </p:spTree>
    <p:extLst>
      <p:ext uri="{BB962C8B-B14F-4D97-AF65-F5344CB8AC3E}">
        <p14:creationId xmlns:p14="http://schemas.microsoft.com/office/powerpoint/2010/main" val="435995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50</a:t>
            </a:fld>
            <a:endParaRPr lang="en-US" dirty="0"/>
          </a:p>
        </p:txBody>
      </p:sp>
    </p:spTree>
    <p:extLst>
      <p:ext uri="{BB962C8B-B14F-4D97-AF65-F5344CB8AC3E}">
        <p14:creationId xmlns:p14="http://schemas.microsoft.com/office/powerpoint/2010/main" val="3444257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51</a:t>
            </a:fld>
            <a:endParaRPr lang="en-US" dirty="0"/>
          </a:p>
        </p:txBody>
      </p:sp>
    </p:spTree>
    <p:extLst>
      <p:ext uri="{BB962C8B-B14F-4D97-AF65-F5344CB8AC3E}">
        <p14:creationId xmlns:p14="http://schemas.microsoft.com/office/powerpoint/2010/main" val="337029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52</a:t>
            </a:fld>
            <a:endParaRPr lang="en-US" dirty="0"/>
          </a:p>
        </p:txBody>
      </p:sp>
    </p:spTree>
    <p:extLst>
      <p:ext uri="{BB962C8B-B14F-4D97-AF65-F5344CB8AC3E}">
        <p14:creationId xmlns:p14="http://schemas.microsoft.com/office/powerpoint/2010/main" val="822174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972584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2085994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spcBef>
                <a:spcPts val="0"/>
              </a:spcBef>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779279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299240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918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428075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716278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8" name="Rectangle 17"/>
          <p:cNvSpPr/>
          <p:nvPr/>
        </p:nvSpPr>
        <p:spPr>
          <a:xfrm flipH="1">
            <a:off x="-9527" y="-6"/>
            <a:ext cx="12201525" cy="5890663"/>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0" y="5890657"/>
            <a:ext cx="12201525" cy="96734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0" name="Group 19"/>
          <p:cNvGrpSpPr/>
          <p:nvPr/>
        </p:nvGrpSpPr>
        <p:grpSpPr>
          <a:xfrm>
            <a:off x="-9727" y="5890659"/>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2115663489"/>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18" name="Rectangle 17"/>
          <p:cNvSpPr/>
          <p:nvPr/>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0" name="Group 19"/>
          <p:cNvGrpSpPr/>
          <p:nvPr/>
        </p:nvGrpSpPr>
        <p:grpSpPr>
          <a:xfrm>
            <a:off x="-9727" y="3419275"/>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4" name="Group 23"/>
          <p:cNvGrpSpPr/>
          <p:nvPr/>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26" name="Rectangle 25"/>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ctrTitle"/>
          </p:nvPr>
        </p:nvSpPr>
        <p:spPr>
          <a:xfrm>
            <a:off x="1778112" y="1879437"/>
            <a:ext cx="8629882" cy="646331"/>
          </a:xfrm>
        </p:spPr>
        <p:txBody>
          <a:bodyPr wrap="square" anchor="b">
            <a:spAutoFit/>
          </a:bodyPr>
          <a:lstStyle>
            <a:lvl1pPr algn="ctr">
              <a:defRPr sz="4000">
                <a:solidFill>
                  <a:srgbClr val="0000FF"/>
                </a:solidFill>
              </a:defRPr>
            </a:lvl1pPr>
          </a:lstStyle>
          <a:p>
            <a:r>
              <a:rPr lang="en-US"/>
              <a:t>Click to edit Master title style</a:t>
            </a:r>
            <a:endParaRPr lang="en-US" dirty="0"/>
          </a:p>
        </p:txBody>
      </p:sp>
      <p:sp>
        <p:nvSpPr>
          <p:cNvPr id="3" name="Subtitle 2"/>
          <p:cNvSpPr>
            <a:spLocks noGrp="1"/>
          </p:cNvSpPr>
          <p:nvPr>
            <p:ph type="subTitle" idx="1"/>
          </p:nvPr>
        </p:nvSpPr>
        <p:spPr>
          <a:xfrm>
            <a:off x="1778112" y="2807291"/>
            <a:ext cx="8629882" cy="424732"/>
          </a:xfrm>
        </p:spPr>
        <p:txBody>
          <a:bodyPr wrap="square">
            <a:sp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1955" y="4851189"/>
            <a:ext cx="1976776" cy="559951"/>
          </a:xfrm>
          <a:prstGeom prst="rect">
            <a:avLst/>
          </a:prstGeom>
          <a:effectLst>
            <a:reflection blurRad="6350" stA="50000" endA="300" endPos="55500" dist="1219200" dir="5400000" sy="-100000" algn="bl" rotWithShape="0"/>
          </a:effectLst>
        </p:spPr>
      </p:pic>
    </p:spTree>
    <p:extLst>
      <p:ext uri="{BB962C8B-B14F-4D97-AF65-F5344CB8AC3E}">
        <p14:creationId xmlns:p14="http://schemas.microsoft.com/office/powerpoint/2010/main" val="417369576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t>‹#›</a:t>
            </a:fld>
            <a:endParaRPr lang="en-US" dirty="0"/>
          </a:p>
        </p:txBody>
      </p:sp>
    </p:spTree>
    <p:extLst>
      <p:ext uri="{BB962C8B-B14F-4D97-AF65-F5344CB8AC3E}">
        <p14:creationId xmlns:p14="http://schemas.microsoft.com/office/powerpoint/2010/main" val="231695587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64" r:id="rId5"/>
    <p:sldLayoutId id="2147483662" r:id="rId6"/>
    <p:sldLayoutId id="2147483663" r:id="rId7"/>
    <p:sldLayoutId id="2147483666" r:id="rId8"/>
    <p:sldLayoutId id="2147483667"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s>
</file>

<file path=ppt/slides/_rels/slide3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3.xml"/><Relationship Id="rId5" Type="http://schemas.openxmlformats.org/officeDocument/2006/relationships/chart" Target="../charts/chart36.xml"/><Relationship Id="rId4" Type="http://schemas.openxmlformats.org/officeDocument/2006/relationships/chart" Target="../charts/char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3.xml"/><Relationship Id="rId5" Type="http://schemas.openxmlformats.org/officeDocument/2006/relationships/chart" Target="../charts/chart40.xml"/><Relationship Id="rId4" Type="http://schemas.openxmlformats.org/officeDocument/2006/relationships/chart" Target="../charts/chart39.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3.xml"/><Relationship Id="rId6" Type="http://schemas.openxmlformats.org/officeDocument/2006/relationships/chart" Target="../charts/chart48.xml"/><Relationship Id="rId5" Type="http://schemas.openxmlformats.org/officeDocument/2006/relationships/chart" Target="../charts/chart47.xml"/><Relationship Id="rId4" Type="http://schemas.openxmlformats.org/officeDocument/2006/relationships/chart" Target="../charts/chart46.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3.xml"/><Relationship Id="rId4" Type="http://schemas.openxmlformats.org/officeDocument/2006/relationships/chart" Target="../charts/chart52.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3.xml"/><Relationship Id="rId4" Type="http://schemas.openxmlformats.org/officeDocument/2006/relationships/chart" Target="../charts/chart58.xml"/></Relationships>
</file>

<file path=ppt/slides/_rels/slide5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png"/><Relationship Id="rId7"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png"/></Relationships>
</file>

<file path=ppt/slides/_rels/slide55.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chart" Target="../charts/chart6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chart" Target="../charts/chart6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png"/><Relationship Id="rId7"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png"/></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F4AF29-377C-4901-E603-6EC783CE7899}"/>
              </a:ext>
            </a:extLst>
          </p:cNvPr>
          <p:cNvSpPr/>
          <p:nvPr/>
        </p:nvSpPr>
        <p:spPr>
          <a:xfrm>
            <a:off x="4495800" y="0"/>
            <a:ext cx="7696200" cy="6858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7" name="Rectangle 6"/>
          <p:cNvSpPr/>
          <p:nvPr/>
        </p:nvSpPr>
        <p:spPr>
          <a:xfrm>
            <a:off x="-15223" y="0"/>
            <a:ext cx="4594489" cy="6888879"/>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5" name="Content Placeholder 4"/>
          <p:cNvSpPr txBox="1">
            <a:spLocks/>
          </p:cNvSpPr>
          <p:nvPr/>
        </p:nvSpPr>
        <p:spPr>
          <a:xfrm>
            <a:off x="-53841" y="2195461"/>
            <a:ext cx="4549639" cy="1233539"/>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000FF"/>
              </a:buClr>
              <a:buFont typeface="Wingdings" panose="05000000000000000000"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000FF"/>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4200"/>
              </a:lnSpc>
              <a:spcBef>
                <a:spcPts val="0"/>
              </a:spcBef>
              <a:spcAft>
                <a:spcPts val="0"/>
              </a:spcAft>
              <a:buClr>
                <a:srgbClr val="0000FF"/>
              </a:buClr>
              <a:buSzTx/>
              <a:buFont typeface="Wingdings" panose="05000000000000000000" pitchFamily="2" charset="2"/>
              <a:buNone/>
              <a:tabLst>
                <a:tab pos="0" algn="l"/>
                <a:tab pos="1198563" algn="l"/>
              </a:tabLst>
              <a:defRPr/>
            </a:pPr>
            <a:r>
              <a:rPr kumimoji="0" lang="en-US" sz="40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2023</a:t>
            </a:r>
          </a:p>
          <a:p>
            <a:pPr marL="0" marR="0" lvl="0" indent="0" algn="ctr" defTabSz="914400" rtl="0" eaLnBrk="1" fontAlgn="auto" latinLnBrk="0" hangingPunct="1">
              <a:lnSpc>
                <a:spcPts val="4200"/>
              </a:lnSpc>
              <a:spcBef>
                <a:spcPts val="0"/>
              </a:spcBef>
              <a:spcAft>
                <a:spcPts val="0"/>
              </a:spcAft>
              <a:buClr>
                <a:srgbClr val="0000FF"/>
              </a:buClr>
              <a:buSzTx/>
              <a:buFont typeface="Wingdings" panose="05000000000000000000" pitchFamily="2" charset="2"/>
              <a:buNone/>
              <a:tabLst>
                <a:tab pos="0" algn="l"/>
                <a:tab pos="1198563" algn="l"/>
              </a:tabLst>
              <a:defRPr/>
            </a:pPr>
            <a:r>
              <a:rPr kumimoji="0" lang="en-US" sz="40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Purchase </a:t>
            </a:r>
          </a:p>
          <a:p>
            <a:pPr marL="0" marR="0" lvl="0" indent="0" algn="ctr" defTabSz="914400" rtl="0" eaLnBrk="1" fontAlgn="auto" latinLnBrk="0" hangingPunct="1">
              <a:lnSpc>
                <a:spcPts val="4200"/>
              </a:lnSpc>
              <a:spcBef>
                <a:spcPts val="0"/>
              </a:spcBef>
              <a:spcAft>
                <a:spcPts val="0"/>
              </a:spcAft>
              <a:buClr>
                <a:srgbClr val="0000FF"/>
              </a:buClr>
              <a:buSzTx/>
              <a:buFont typeface="Wingdings" panose="05000000000000000000" pitchFamily="2" charset="2"/>
              <a:buNone/>
              <a:tabLst>
                <a:tab pos="0" algn="l"/>
                <a:tab pos="1198563" algn="l"/>
              </a:tabLst>
              <a:defRPr/>
            </a:pPr>
            <a:r>
              <a:rPr kumimoji="0" lang="en-US" sz="40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Funnel </a:t>
            </a:r>
          </a:p>
          <a:p>
            <a:pPr marL="0" marR="0" lvl="0" indent="0" algn="ctr" defTabSz="914400" rtl="0" eaLnBrk="1" fontAlgn="auto" latinLnBrk="0" hangingPunct="1">
              <a:lnSpc>
                <a:spcPts val="4200"/>
              </a:lnSpc>
              <a:spcBef>
                <a:spcPts val="0"/>
              </a:spcBef>
              <a:spcAft>
                <a:spcPts val="0"/>
              </a:spcAft>
              <a:buClr>
                <a:srgbClr val="0000FF"/>
              </a:buClr>
              <a:buSzTx/>
              <a:buFont typeface="Wingdings" panose="05000000000000000000" pitchFamily="2" charset="2"/>
              <a:buNone/>
              <a:tabLst>
                <a:tab pos="0" algn="l"/>
                <a:tab pos="1198563" algn="l"/>
              </a:tabLst>
              <a:defRPr/>
            </a:pPr>
            <a:r>
              <a:rPr kumimoji="0" lang="en-US" sz="40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Study</a:t>
            </a:r>
          </a:p>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tab pos="0" algn="l"/>
              </a:tabLst>
              <a:defRPr/>
            </a:pPr>
            <a:r>
              <a:rPr kumimoji="0" lang="en-US" sz="36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General Overview</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556" y="1040214"/>
            <a:ext cx="3840845" cy="1087976"/>
          </a:xfrm>
          <a:prstGeom prst="rect">
            <a:avLst/>
          </a:prstGeom>
        </p:spPr>
      </p:pic>
      <p:grpSp>
        <p:nvGrpSpPr>
          <p:cNvPr id="11" name="Group 10">
            <a:extLst>
              <a:ext uri="{FF2B5EF4-FFF2-40B4-BE49-F238E27FC236}">
                <a16:creationId xmlns:a16="http://schemas.microsoft.com/office/drawing/2014/main" id="{75ADA563-298C-5626-BFBD-261DE13A6A74}"/>
              </a:ext>
            </a:extLst>
          </p:cNvPr>
          <p:cNvGrpSpPr/>
          <p:nvPr/>
        </p:nvGrpSpPr>
        <p:grpSpPr>
          <a:xfrm>
            <a:off x="4495800" y="0"/>
            <a:ext cx="122084" cy="6858000"/>
            <a:chOff x="72034" y="0"/>
            <a:chExt cx="193017" cy="6858000"/>
          </a:xfrm>
        </p:grpSpPr>
        <p:sp>
          <p:nvSpPr>
            <p:cNvPr id="14" name="Rectangle 13">
              <a:extLst>
                <a:ext uri="{FF2B5EF4-FFF2-40B4-BE49-F238E27FC236}">
                  <a16:creationId xmlns:a16="http://schemas.microsoft.com/office/drawing/2014/main" id="{09ADB4B8-D22B-D1DA-72CD-E4DFD8077C4E}"/>
                </a:ext>
              </a:extLst>
            </p:cNvPr>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9" name="Rectangle 18">
              <a:extLst>
                <a:ext uri="{FF2B5EF4-FFF2-40B4-BE49-F238E27FC236}">
                  <a16:creationId xmlns:a16="http://schemas.microsoft.com/office/drawing/2014/main" id="{95892CE2-1A78-AAF9-43F9-D8EAB23B3B71}"/>
                </a:ext>
              </a:extLst>
            </p:cNvPr>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20" name="Rectangle 19">
              <a:extLst>
                <a:ext uri="{FF2B5EF4-FFF2-40B4-BE49-F238E27FC236}">
                  <a16:creationId xmlns:a16="http://schemas.microsoft.com/office/drawing/2014/main" id="{9E71C57A-6DE1-1EED-0CF1-B04277EDF8A4}"/>
                </a:ext>
              </a:extLst>
            </p:cNvPr>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grpSp>
      <p:grpSp>
        <p:nvGrpSpPr>
          <p:cNvPr id="30" name="Group 29">
            <a:extLst>
              <a:ext uri="{FF2B5EF4-FFF2-40B4-BE49-F238E27FC236}">
                <a16:creationId xmlns:a16="http://schemas.microsoft.com/office/drawing/2014/main" id="{41C4A383-C89B-0086-72B2-EDFF024A6C87}"/>
              </a:ext>
            </a:extLst>
          </p:cNvPr>
          <p:cNvGrpSpPr/>
          <p:nvPr/>
        </p:nvGrpSpPr>
        <p:grpSpPr>
          <a:xfrm>
            <a:off x="4793557" y="173893"/>
            <a:ext cx="7184151" cy="6597410"/>
            <a:chOff x="4793557" y="173893"/>
            <a:chExt cx="7184151" cy="6597410"/>
          </a:xfrm>
        </p:grpSpPr>
        <p:pic>
          <p:nvPicPr>
            <p:cNvPr id="22" name="Picture 21">
              <a:extLst>
                <a:ext uri="{FF2B5EF4-FFF2-40B4-BE49-F238E27FC236}">
                  <a16:creationId xmlns:a16="http://schemas.microsoft.com/office/drawing/2014/main" id="{2FE4E700-A6A5-803D-B50B-CEB44F4084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557" y="173893"/>
              <a:ext cx="7184151" cy="6597410"/>
            </a:xfrm>
            <a:prstGeom prst="rect">
              <a:avLst/>
            </a:prstGeom>
            <a:effectLst/>
          </p:spPr>
        </p:pic>
        <p:sp>
          <p:nvSpPr>
            <p:cNvPr id="24" name="TextBox 23"/>
            <p:cNvSpPr txBox="1"/>
            <p:nvPr/>
          </p:nvSpPr>
          <p:spPr>
            <a:xfrm>
              <a:off x="6290356" y="2720343"/>
              <a:ext cx="4190552" cy="986469"/>
            </a:xfrm>
            <a:prstGeom prst="rect">
              <a:avLst/>
            </a:prstGeom>
            <a:noFill/>
          </p:spPr>
          <p:txBody>
            <a:bodyPr wrap="none" rtlCol="0" anchor="ctr">
              <a:noAutofit/>
            </a:bodyPr>
            <a:lstStyle>
              <a:defPPr>
                <a:defRPr lang="en-US"/>
              </a:defPPr>
              <a:lvl1pPr algn="ctr">
                <a:lnSpc>
                  <a:spcPts val="3000"/>
                </a:lnSpc>
                <a:defRPr sz="2800">
                  <a:solidFill>
                    <a:prstClr val="white"/>
                  </a:solidFill>
                  <a:effectLst>
                    <a:outerShdw blurRad="50800" dist="63500" dir="2700000" algn="tl" rotWithShape="0">
                      <a:prstClr val="black">
                        <a:alpha val="81000"/>
                      </a:prstClr>
                    </a:outerShdw>
                  </a:effectLst>
                  <a:ea typeface="Tahoma" panose="020B0604030504040204" pitchFamily="34" charset="0"/>
                  <a:cs typeface="Tahoma" panose="020B0604030504040204" pitchFamily="34" charset="0"/>
                </a:defRPr>
              </a:lvl1pP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outerShdw blurRad="50800" dist="63500" dir="2700000" algn="tl" rotWithShape="0">
                      <a:prstClr val="black">
                        <a:alpha val="81000"/>
                      </a:prstClr>
                    </a:outerShdw>
                  </a:effectLst>
                  <a:uLnTx/>
                  <a:uFillTx/>
                  <a:latin typeface="Tahoma"/>
                  <a:ea typeface="Tahoma" panose="020B0604030504040204" pitchFamily="34" charset="0"/>
                  <a:cs typeface="Tahoma" panose="020B0604030504040204" pitchFamily="34" charset="0"/>
                </a:rPr>
                <a:t>Visit Store/</a:t>
              </a:r>
              <a:br>
                <a:rPr kumimoji="0" lang="en-US" sz="2800" b="0" i="0" u="none" strike="noStrike" kern="1200" cap="none" spc="0" normalizeH="0" baseline="0" noProof="0" dirty="0">
                  <a:ln>
                    <a:noFill/>
                  </a:ln>
                  <a:solidFill>
                    <a:prstClr val="white"/>
                  </a:solidFill>
                  <a:effectLst>
                    <a:outerShdw blurRad="50800" dist="63500" dir="2700000" algn="tl" rotWithShape="0">
                      <a:prstClr val="black">
                        <a:alpha val="81000"/>
                      </a:prstClr>
                    </a:outerShdw>
                  </a:effectLst>
                  <a:uLnTx/>
                  <a:uFillTx/>
                  <a:latin typeface="Tahoma"/>
                  <a:ea typeface="Tahoma" panose="020B0604030504040204" pitchFamily="34" charset="0"/>
                  <a:cs typeface="Tahoma" panose="020B0604030504040204" pitchFamily="34" charset="0"/>
                </a:rPr>
              </a:br>
              <a:r>
                <a:rPr kumimoji="0" lang="en-US" sz="2800" b="0" i="0" u="none" strike="noStrike" kern="1200" cap="none" spc="0" normalizeH="0" baseline="0" noProof="0" dirty="0">
                  <a:ln>
                    <a:noFill/>
                  </a:ln>
                  <a:solidFill>
                    <a:prstClr val="white"/>
                  </a:solidFill>
                  <a:effectLst>
                    <a:outerShdw blurRad="50800" dist="63500" dir="2700000" algn="tl" rotWithShape="0">
                      <a:prstClr val="black">
                        <a:alpha val="81000"/>
                      </a:prstClr>
                    </a:outerShdw>
                  </a:effectLst>
                  <a:uLnTx/>
                  <a:uFillTx/>
                  <a:latin typeface="Tahoma"/>
                  <a:ea typeface="Tahoma" panose="020B0604030504040204" pitchFamily="34" charset="0"/>
                  <a:cs typeface="Tahoma" panose="020B0604030504040204" pitchFamily="34" charset="0"/>
                </a:rPr>
                <a:t>Website for Info</a:t>
              </a:r>
            </a:p>
          </p:txBody>
        </p:sp>
        <p:sp>
          <p:nvSpPr>
            <p:cNvPr id="26" name="TextBox 25"/>
            <p:cNvSpPr txBox="1"/>
            <p:nvPr/>
          </p:nvSpPr>
          <p:spPr>
            <a:xfrm>
              <a:off x="6856534" y="3816302"/>
              <a:ext cx="3201866" cy="986469"/>
            </a:xfrm>
            <a:prstGeom prst="rect">
              <a:avLst/>
            </a:prstGeom>
            <a:noFill/>
          </p:spPr>
          <p:txBody>
            <a:bodyPr wrap="none" rtlCol="0" anchor="ctr">
              <a:no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outerShdw blurRad="50800" dist="63500" dir="2700000" algn="tl" rotWithShape="0">
                      <a:prstClr val="black">
                        <a:alpha val="81000"/>
                      </a:prstClr>
                    </a:outerShdw>
                  </a:effectLst>
                  <a:uLnTx/>
                  <a:uFillTx/>
                  <a:latin typeface="Tahoma"/>
                  <a:ea typeface="Tahoma" panose="020B0604030504040204" pitchFamily="34" charset="0"/>
                  <a:cs typeface="Tahoma" panose="020B0604030504040204" pitchFamily="34" charset="0"/>
                </a:rPr>
                <a:t>Consider </a:t>
              </a:r>
              <a:br>
                <a:rPr kumimoji="0" lang="en-US" sz="2800" b="0" i="0" u="none" strike="noStrike" kern="1200" cap="none" spc="0" normalizeH="0" baseline="0" noProof="0" dirty="0">
                  <a:ln>
                    <a:noFill/>
                  </a:ln>
                  <a:solidFill>
                    <a:prstClr val="white"/>
                  </a:solidFill>
                  <a:effectLst>
                    <a:outerShdw blurRad="50800" dist="63500" dir="2700000" algn="tl" rotWithShape="0">
                      <a:prstClr val="black">
                        <a:alpha val="81000"/>
                      </a:prstClr>
                    </a:outerShdw>
                  </a:effectLst>
                  <a:uLnTx/>
                  <a:uFillTx/>
                  <a:latin typeface="Tahoma"/>
                  <a:ea typeface="Tahoma" panose="020B0604030504040204" pitchFamily="34" charset="0"/>
                  <a:cs typeface="Tahoma" panose="020B0604030504040204" pitchFamily="34" charset="0"/>
                </a:rPr>
              </a:br>
              <a:r>
                <a:rPr kumimoji="0" lang="en-US" sz="2800" b="0" i="0" u="none" strike="noStrike" kern="1200" cap="none" spc="0" normalizeH="0" baseline="0" noProof="0" dirty="0">
                  <a:ln>
                    <a:noFill/>
                  </a:ln>
                  <a:solidFill>
                    <a:prstClr val="white"/>
                  </a:solidFill>
                  <a:effectLst>
                    <a:outerShdw blurRad="50800" dist="63500" dir="2700000" algn="tl" rotWithShape="0">
                      <a:prstClr val="black">
                        <a:alpha val="81000"/>
                      </a:prstClr>
                    </a:outerShdw>
                  </a:effectLst>
                  <a:uLnTx/>
                  <a:uFillTx/>
                  <a:latin typeface="Tahoma"/>
                  <a:ea typeface="Tahoma" panose="020B0604030504040204" pitchFamily="34" charset="0"/>
                  <a:cs typeface="Tahoma" panose="020B0604030504040204" pitchFamily="34" charset="0"/>
                </a:rPr>
                <a:t>Purchasing</a:t>
              </a:r>
            </a:p>
          </p:txBody>
        </p:sp>
        <p:sp>
          <p:nvSpPr>
            <p:cNvPr id="27" name="TextBox 26"/>
            <p:cNvSpPr txBox="1"/>
            <p:nvPr/>
          </p:nvSpPr>
          <p:spPr>
            <a:xfrm>
              <a:off x="7621184" y="1528641"/>
              <a:ext cx="1672567" cy="986469"/>
            </a:xfrm>
            <a:prstGeom prst="rect">
              <a:avLst/>
            </a:prstGeom>
            <a:noFill/>
          </p:spPr>
          <p:txBody>
            <a:bodyPr wrap="none" rtlCol="0" anchor="ctr">
              <a:noAutofit/>
            </a:bodyPr>
            <a:lstStyle>
              <a:defPPr>
                <a:defRPr lang="en-US"/>
              </a:defPPr>
              <a:lvl1pPr algn="ctr">
                <a:lnSpc>
                  <a:spcPts val="3000"/>
                </a:lnSpc>
                <a:defRPr sz="2800">
                  <a:solidFill>
                    <a:prstClr val="white"/>
                  </a:solidFill>
                  <a:effectLst>
                    <a:outerShdw blurRad="50800" dist="63500" dir="2700000" algn="tl" rotWithShape="0">
                      <a:prstClr val="black">
                        <a:alpha val="81000"/>
                      </a:prstClr>
                    </a:outerShdw>
                  </a:effectLst>
                  <a:ea typeface="Tahoma" panose="020B0604030504040204" pitchFamily="34" charset="0"/>
                  <a:cs typeface="Tahoma" panose="020B0604030504040204" pitchFamily="34" charset="0"/>
                </a:defRPr>
              </a:lvl1pP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outerShdw blurRad="50800" dist="63500" dir="2700000" algn="tl" rotWithShape="0">
                      <a:prstClr val="black">
                        <a:alpha val="81000"/>
                      </a:prstClr>
                    </a:outerShdw>
                  </a:effectLst>
                  <a:uLnTx/>
                  <a:uFillTx/>
                  <a:latin typeface="Tahoma"/>
                  <a:ea typeface="Tahoma" panose="020B0604030504040204" pitchFamily="34" charset="0"/>
                  <a:cs typeface="Tahoma" panose="020B0604030504040204" pitchFamily="34" charset="0"/>
                </a:rPr>
                <a:t>Interest</a:t>
              </a:r>
            </a:p>
          </p:txBody>
        </p:sp>
        <p:sp>
          <p:nvSpPr>
            <p:cNvPr id="28" name="TextBox 27"/>
            <p:cNvSpPr txBox="1"/>
            <p:nvPr/>
          </p:nvSpPr>
          <p:spPr>
            <a:xfrm>
              <a:off x="7704753" y="304800"/>
              <a:ext cx="1505428" cy="986804"/>
            </a:xfrm>
            <a:prstGeom prst="rect">
              <a:avLst/>
            </a:prstGeom>
            <a:noFill/>
          </p:spPr>
          <p:txBody>
            <a:bodyPr wrap="none" rtlCol="0" anchor="ctr">
              <a:noAutofit/>
            </a:bodyPr>
            <a:lstStyle>
              <a:defPPr>
                <a:defRPr lang="en-US"/>
              </a:defPPr>
              <a:lvl1pPr algn="ctr">
                <a:lnSpc>
                  <a:spcPts val="3000"/>
                </a:lnSpc>
                <a:defRPr sz="2800">
                  <a:solidFill>
                    <a:prstClr val="white"/>
                  </a:solidFill>
                  <a:effectLst>
                    <a:outerShdw blurRad="50800" dist="63500" dir="2700000" algn="tl" rotWithShape="0">
                      <a:prstClr val="black">
                        <a:alpha val="81000"/>
                      </a:prstClr>
                    </a:outerShdw>
                  </a:effectLst>
                  <a:ea typeface="Tahoma" panose="020B0604030504040204" pitchFamily="34" charset="0"/>
                  <a:cs typeface="Tahoma" panose="020B0604030504040204" pitchFamily="34" charset="0"/>
                </a:defRPr>
              </a:lvl1pP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outerShdw blurRad="50800" dist="63500" dir="2700000" algn="tl" rotWithShape="0">
                      <a:prstClr val="black">
                        <a:alpha val="81000"/>
                      </a:prstClr>
                    </a:outerShdw>
                  </a:effectLst>
                  <a:uLnTx/>
                  <a:uFillTx/>
                  <a:latin typeface="Tahoma"/>
                  <a:ea typeface="Tahoma" panose="020B0604030504040204" pitchFamily="34" charset="0"/>
                  <a:cs typeface="Tahoma" panose="020B0604030504040204" pitchFamily="34" charset="0"/>
                </a:rPr>
                <a:t>Awareness</a:t>
              </a:r>
            </a:p>
          </p:txBody>
        </p:sp>
        <p:sp>
          <p:nvSpPr>
            <p:cNvPr id="29" name="TextBox 28"/>
            <p:cNvSpPr txBox="1"/>
            <p:nvPr/>
          </p:nvSpPr>
          <p:spPr>
            <a:xfrm>
              <a:off x="7485863" y="5000518"/>
              <a:ext cx="1943208" cy="1019282"/>
            </a:xfrm>
            <a:prstGeom prst="rect">
              <a:avLst/>
            </a:prstGeom>
            <a:noFill/>
          </p:spPr>
          <p:txBody>
            <a:bodyPr wrap="none" rtlCol="0" anchor="ctr">
              <a:noAutofit/>
            </a:bodyPr>
            <a:lstStyle>
              <a:defPPr>
                <a:defRPr lang="en-US"/>
              </a:defPPr>
              <a:lvl1pPr algn="ctr">
                <a:lnSpc>
                  <a:spcPts val="3000"/>
                </a:lnSpc>
                <a:defRPr sz="2800">
                  <a:solidFill>
                    <a:prstClr val="white"/>
                  </a:solidFill>
                  <a:effectLst>
                    <a:outerShdw blurRad="50800" dist="63500" dir="2700000" algn="tl" rotWithShape="0">
                      <a:prstClr val="black">
                        <a:alpha val="81000"/>
                      </a:prstClr>
                    </a:outerShdw>
                  </a:effectLst>
                  <a:ea typeface="Tahoma" panose="020B0604030504040204" pitchFamily="34" charset="0"/>
                  <a:cs typeface="Tahoma" panose="020B0604030504040204" pitchFamily="34" charset="0"/>
                </a:defRPr>
              </a:lvl1pP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outerShdw blurRad="50800" dist="63500" dir="2700000" algn="tl" rotWithShape="0">
                      <a:prstClr val="black">
                        <a:alpha val="81000"/>
                      </a:prstClr>
                    </a:outerShdw>
                  </a:effectLst>
                  <a:uLnTx/>
                  <a:uFillTx/>
                  <a:latin typeface="Tahoma"/>
                  <a:ea typeface="Tahoma" panose="020B0604030504040204" pitchFamily="34" charset="0"/>
                  <a:cs typeface="Tahoma" panose="020B0604030504040204" pitchFamily="34" charset="0"/>
                </a:rPr>
                <a:t>Purchase</a:t>
              </a:r>
            </a:p>
          </p:txBody>
        </p:sp>
      </p:grpSp>
    </p:spTree>
    <p:extLst>
      <p:ext uri="{BB962C8B-B14F-4D97-AF65-F5344CB8AC3E}">
        <p14:creationId xmlns:p14="http://schemas.microsoft.com/office/powerpoint/2010/main" val="267211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304800" y="1575793"/>
          <a:ext cx="11582400" cy="4468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81000" y="165100"/>
            <a:ext cx="11582400" cy="646331"/>
          </a:xfrm>
        </p:spPr>
        <p:txBody>
          <a:bodyPr>
            <a:noAutofit/>
          </a:bodyPr>
          <a:lstStyle/>
          <a:p>
            <a:r>
              <a:rPr lang="en-US" sz="3600" dirty="0"/>
              <a:t>Ad Exposure Does NOT Guarantee Importance,</a:t>
            </a:r>
            <a:br>
              <a:rPr lang="en-US" sz="3600" dirty="0"/>
            </a:br>
            <a:r>
              <a:rPr lang="en-US" sz="3600" dirty="0"/>
              <a:t>Except for TV</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10</a:t>
            </a:fld>
            <a:endParaRPr lang="en-US" dirty="0">
              <a:solidFill>
                <a:srgbClr val="1C1C1C"/>
              </a:solidFill>
            </a:endParaRPr>
          </a:p>
        </p:txBody>
      </p:sp>
      <p:sp>
        <p:nvSpPr>
          <p:cNvPr id="8" name="Text Placeholder 4">
            <a:extLst>
              <a:ext uri="{FF2B5EF4-FFF2-40B4-BE49-F238E27FC236}">
                <a16:creationId xmlns:a16="http://schemas.microsoft.com/office/drawing/2014/main" id="{4D3064CE-76A8-48C5-A59A-E6914A8E9B5F}"/>
              </a:ext>
            </a:extLst>
          </p:cNvPr>
          <p:cNvSpPr txBox="1">
            <a:spLocks/>
          </p:cNvSpPr>
          <p:nvPr/>
        </p:nvSpPr>
        <p:spPr>
          <a:xfrm>
            <a:off x="419099" y="6227802"/>
            <a:ext cx="8641773" cy="553998"/>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Source: GfK TVB Purchase Funnel 2023 A18+</a:t>
            </a:r>
          </a:p>
          <a:p>
            <a:pPr>
              <a:lnSpc>
                <a:spcPct val="100000"/>
              </a:lnSpc>
            </a:pPr>
            <a:r>
              <a:rPr lang="en-US" dirty="0"/>
              <a:t>S10/S11/QA4 “In the past two months, did you see, hear or read any advertisement in any of these media/digital internet media?”/ “Thinking about the ads you saw/heard for the categories, which advertising media made you most aware of the category?” </a:t>
            </a:r>
          </a:p>
        </p:txBody>
      </p:sp>
    </p:spTree>
    <p:extLst>
      <p:ext uri="{BB962C8B-B14F-4D97-AF65-F5344CB8AC3E}">
        <p14:creationId xmlns:p14="http://schemas.microsoft.com/office/powerpoint/2010/main" val="1830766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526975556"/>
              </p:ext>
            </p:extLst>
          </p:nvPr>
        </p:nvGraphicFramePr>
        <p:xfrm>
          <a:off x="304800" y="1582616"/>
          <a:ext cx="11582400" cy="446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731679285"/>
              </p:ext>
            </p:extLst>
          </p:nvPr>
        </p:nvGraphicFramePr>
        <p:xfrm>
          <a:off x="304800" y="1582616"/>
          <a:ext cx="11582400" cy="446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81000" y="172819"/>
            <a:ext cx="11582400" cy="646331"/>
          </a:xfrm>
        </p:spPr>
        <p:txBody>
          <a:bodyPr>
            <a:noAutofit/>
          </a:bodyPr>
          <a:lstStyle/>
          <a:p>
            <a:r>
              <a:rPr lang="en-US" sz="3600" dirty="0"/>
              <a:t>Ad Exposure Does NOT Guarantee Importance,</a:t>
            </a:r>
            <a:br>
              <a:rPr lang="en-US" sz="3600" dirty="0"/>
            </a:br>
            <a:r>
              <a:rPr lang="en-US" sz="3600" dirty="0"/>
              <a:t>Except for TV</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11</a:t>
            </a:fld>
            <a:endParaRPr lang="en-US" dirty="0">
              <a:solidFill>
                <a:srgbClr val="1C1C1C"/>
              </a:solidFill>
            </a:endParaRPr>
          </a:p>
        </p:txBody>
      </p:sp>
      <p:sp>
        <p:nvSpPr>
          <p:cNvPr id="9" name="Text Placeholder 4">
            <a:extLst>
              <a:ext uri="{FF2B5EF4-FFF2-40B4-BE49-F238E27FC236}">
                <a16:creationId xmlns:a16="http://schemas.microsoft.com/office/drawing/2014/main" id="{EBEB21B1-5E1B-4D68-B21F-482574CECE44}"/>
              </a:ext>
            </a:extLst>
          </p:cNvPr>
          <p:cNvSpPr txBox="1">
            <a:spLocks/>
          </p:cNvSpPr>
          <p:nvPr/>
        </p:nvSpPr>
        <p:spPr>
          <a:xfrm>
            <a:off x="419099" y="6227802"/>
            <a:ext cx="8641773" cy="553998"/>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Source: GfK TVB Purchase Funnel 2023 A18+</a:t>
            </a:r>
          </a:p>
          <a:p>
            <a:pPr>
              <a:lnSpc>
                <a:spcPct val="100000"/>
              </a:lnSpc>
            </a:pPr>
            <a:r>
              <a:rPr lang="en-US" dirty="0"/>
              <a:t>S10/S11/QA4 “In the past two months, did you see, hear or read any advertisement in any of these media/digital internet media?”/ “Thinking about the ads you saw/heard for the categories, which advertising media made you most aware of the category?” </a:t>
            </a:r>
          </a:p>
        </p:txBody>
      </p:sp>
    </p:spTree>
    <p:extLst>
      <p:ext uri="{BB962C8B-B14F-4D97-AF65-F5344CB8AC3E}">
        <p14:creationId xmlns:p14="http://schemas.microsoft.com/office/powerpoint/2010/main" val="1231289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9"/>
          <p:cNvGraphicFramePr>
            <a:graphicFrameLocks/>
          </p:cNvGraphicFramePr>
          <p:nvPr>
            <p:extLst>
              <p:ext uri="{D42A27DB-BD31-4B8C-83A1-F6EECF244321}">
                <p14:modId xmlns:p14="http://schemas.microsoft.com/office/powerpoint/2010/main" val="1270134508"/>
              </p:ext>
            </p:extLst>
          </p:nvPr>
        </p:nvGraphicFramePr>
        <p:xfrm>
          <a:off x="308063" y="606783"/>
          <a:ext cx="11805757" cy="14993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p:cNvGraphicFramePr>
            <a:graphicFrameLocks noGrp="1"/>
          </p:cNvGraphicFramePr>
          <p:nvPr>
            <p:ph idx="1"/>
            <p:extLst>
              <p:ext uri="{D42A27DB-BD31-4B8C-83A1-F6EECF244321}">
                <p14:modId xmlns:p14="http://schemas.microsoft.com/office/powerpoint/2010/main" val="3475361607"/>
              </p:ext>
            </p:extLst>
          </p:nvPr>
        </p:nvGraphicFramePr>
        <p:xfrm>
          <a:off x="419595" y="765509"/>
          <a:ext cx="11353800" cy="5548367"/>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458191" y="171069"/>
            <a:ext cx="11352809" cy="590931"/>
          </a:xfrm>
        </p:spPr>
        <p:txBody>
          <a:bodyPr/>
          <a:lstStyle/>
          <a:p>
            <a:r>
              <a:rPr lang="en-US" sz="3600" dirty="0"/>
              <a:t>What Influenced Consumers Most: Television</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12</a:t>
            </a:fld>
            <a:endParaRPr lang="en-US" dirty="0">
              <a:solidFill>
                <a:prstClr val="black"/>
              </a:solidFill>
            </a:endParaRPr>
          </a:p>
        </p:txBody>
      </p:sp>
      <p:sp>
        <p:nvSpPr>
          <p:cNvPr id="3" name="TextBox 2"/>
          <p:cNvSpPr txBox="1"/>
          <p:nvPr/>
        </p:nvSpPr>
        <p:spPr>
          <a:xfrm>
            <a:off x="9448800" y="765509"/>
            <a:ext cx="2563522" cy="369332"/>
          </a:xfrm>
          <a:prstGeom prst="rect">
            <a:avLst/>
          </a:prstGeom>
          <a:noFill/>
        </p:spPr>
        <p:txBody>
          <a:bodyPr wrap="none" rtlCol="0">
            <a:spAutoFit/>
          </a:bodyPr>
          <a:lstStyle/>
          <a:p>
            <a:r>
              <a:rPr lang="en-US" dirty="0">
                <a:solidFill>
                  <a:prstClr val="black"/>
                </a:solidFill>
              </a:rPr>
              <a:t>% Influenced by media</a:t>
            </a:r>
          </a:p>
        </p:txBody>
      </p:sp>
      <p:sp>
        <p:nvSpPr>
          <p:cNvPr id="8" name="Text Placeholder 4">
            <a:extLst>
              <a:ext uri="{FF2B5EF4-FFF2-40B4-BE49-F238E27FC236}">
                <a16:creationId xmlns:a16="http://schemas.microsoft.com/office/drawing/2014/main" id="{44164D25-9139-470B-9E08-B1CCEBAB45A2}"/>
              </a:ext>
            </a:extLst>
          </p:cNvPr>
          <p:cNvSpPr txBox="1">
            <a:spLocks/>
          </p:cNvSpPr>
          <p:nvPr/>
        </p:nvSpPr>
        <p:spPr>
          <a:xfrm>
            <a:off x="419099" y="6381690"/>
            <a:ext cx="8641773" cy="400110"/>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Purchase Funnel 2023 A18+</a:t>
            </a:r>
          </a:p>
          <a:p>
            <a:r>
              <a:rPr lang="en-US" dirty="0"/>
              <a:t>QA4/QA5/QA6/QA7/QA8  Most important for media with at least 1 funnel stage at 2%+ shown; 2%, 1%, &amp; 0% not shown/labeled </a:t>
            </a:r>
          </a:p>
        </p:txBody>
      </p:sp>
    </p:spTree>
    <p:extLst>
      <p:ext uri="{BB962C8B-B14F-4D97-AF65-F5344CB8AC3E}">
        <p14:creationId xmlns:p14="http://schemas.microsoft.com/office/powerpoint/2010/main" val="2431923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2164"/>
            <a:ext cx="11658599" cy="1089529"/>
          </a:xfrm>
        </p:spPr>
        <p:txBody>
          <a:bodyPr/>
          <a:lstStyle/>
          <a:p>
            <a:r>
              <a:rPr lang="en-US" sz="3600" dirty="0"/>
              <a:t>Of Those that Cited TV as the Most Important in Awareness Phase, Two-Thirds Picked Broadcast TV</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13</a:t>
            </a:fld>
            <a:endParaRPr lang="en-US" dirty="0">
              <a:solidFill>
                <a:prstClr val="black"/>
              </a:solidFill>
            </a:endParaRPr>
          </a:p>
        </p:txBody>
      </p:sp>
      <p:sp>
        <p:nvSpPr>
          <p:cNvPr id="7" name="Text Placeholder 4"/>
          <p:cNvSpPr>
            <a:spLocks noGrp="1"/>
          </p:cNvSpPr>
          <p:nvPr>
            <p:ph type="body" sz="quarter" idx="13"/>
          </p:nvPr>
        </p:nvSpPr>
        <p:spPr>
          <a:xfrm>
            <a:off x="419099" y="6227802"/>
            <a:ext cx="9563101" cy="553998"/>
          </a:xfrm>
        </p:spPr>
        <p:txBody>
          <a:bodyPr/>
          <a:lstStyle/>
          <a:p>
            <a:pPr marL="463550" indent="-463550" defTabSz="457200"/>
            <a:r>
              <a:rPr lang="en-US" dirty="0"/>
              <a:t>Source: GfK TVB Purchase Funnel 2023 A18+</a:t>
            </a:r>
          </a:p>
          <a:p>
            <a:pPr marL="463550" indent="-463550" defTabSz="457200"/>
            <a:r>
              <a:rPr lang="en-US" dirty="0"/>
              <a:t>QA4 “Thinking about the ads you saw/heard for the categories, which advertising media made you most aware of the category?”</a:t>
            </a:r>
          </a:p>
          <a:p>
            <a:pPr marL="463550" indent="-463550" defTabSz="457200"/>
            <a:r>
              <a:rPr lang="en-US" dirty="0"/>
              <a:t>How to read: Of the 49% who chose television, 66% chose broadcast TV</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69306306"/>
              </p:ext>
            </p:extLst>
          </p:nvPr>
        </p:nvGraphicFramePr>
        <p:xfrm>
          <a:off x="420687" y="1600200"/>
          <a:ext cx="11542711" cy="46840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0582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64908"/>
            <a:ext cx="11352809" cy="590931"/>
          </a:xfrm>
        </p:spPr>
        <p:txBody>
          <a:bodyPr/>
          <a:lstStyle/>
          <a:p>
            <a:r>
              <a:rPr lang="en-US" sz="3600" dirty="0"/>
              <a:t>What Influenced Consumers Most: Awareness Stage</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157505648"/>
              </p:ext>
            </p:extLst>
          </p:nvPr>
        </p:nvGraphicFramePr>
        <p:xfrm>
          <a:off x="338298" y="584914"/>
          <a:ext cx="11775521" cy="596828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14</a:t>
            </a:fld>
            <a:endParaRPr lang="en-US" dirty="0">
              <a:solidFill>
                <a:prstClr val="black"/>
              </a:solidFill>
            </a:endParaRPr>
          </a:p>
        </p:txBody>
      </p:sp>
      <p:sp>
        <p:nvSpPr>
          <p:cNvPr id="6" name="Text Placeholder 4">
            <a:extLst>
              <a:ext uri="{FF2B5EF4-FFF2-40B4-BE49-F238E27FC236}">
                <a16:creationId xmlns:a16="http://schemas.microsoft.com/office/drawing/2014/main" id="{30AAF3F7-B0C3-4C01-BBC1-0F62E9DA7518}"/>
              </a:ext>
            </a:extLst>
          </p:cNvPr>
          <p:cNvSpPr txBox="1">
            <a:spLocks/>
          </p:cNvSpPr>
          <p:nvPr/>
        </p:nvSpPr>
        <p:spPr>
          <a:xfrm>
            <a:off x="419099" y="6381690"/>
            <a:ext cx="8641773" cy="400110"/>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Purchase Funnel 2023 A18+ those who saw/heard ads in at least 1 media source; Most important media type among those who saw/heard ads in at least 1 media source at 2%+ shown; 2%, 1%, &amp; 0% not shown/labeled</a:t>
            </a:r>
          </a:p>
        </p:txBody>
      </p:sp>
    </p:spTree>
    <p:extLst>
      <p:ext uri="{BB962C8B-B14F-4D97-AF65-F5344CB8AC3E}">
        <p14:creationId xmlns:p14="http://schemas.microsoft.com/office/powerpoint/2010/main" val="1955996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64719"/>
            <a:ext cx="11352809" cy="590931"/>
          </a:xfrm>
        </p:spPr>
        <p:txBody>
          <a:bodyPr/>
          <a:lstStyle/>
          <a:p>
            <a:r>
              <a:rPr lang="en-US" sz="3600" dirty="0"/>
              <a:t>Exposure To Television Ads By Category</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335259255"/>
              </p:ext>
            </p:extLst>
          </p:nvPr>
        </p:nvGraphicFramePr>
        <p:xfrm>
          <a:off x="338299" y="1444244"/>
          <a:ext cx="11775521" cy="511841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15</a:t>
            </a:fld>
            <a:endParaRPr lang="en-US" dirty="0">
              <a:solidFill>
                <a:prstClr val="black"/>
              </a:solidFill>
            </a:endParaRPr>
          </a:p>
        </p:txBody>
      </p:sp>
      <p:sp>
        <p:nvSpPr>
          <p:cNvPr id="6" name="Text Placeholder 4">
            <a:extLst>
              <a:ext uri="{FF2B5EF4-FFF2-40B4-BE49-F238E27FC236}">
                <a16:creationId xmlns:a16="http://schemas.microsoft.com/office/drawing/2014/main" id="{30AAF3F7-B0C3-4C01-BBC1-0F62E9DA7518}"/>
              </a:ext>
            </a:extLst>
          </p:cNvPr>
          <p:cNvSpPr txBox="1">
            <a:spLocks/>
          </p:cNvSpPr>
          <p:nvPr/>
        </p:nvSpPr>
        <p:spPr>
          <a:xfrm>
            <a:off x="419595" y="6386347"/>
            <a:ext cx="8641773" cy="400110"/>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Purchase Funnel 2023 A18+</a:t>
            </a:r>
          </a:p>
          <a:p>
            <a:r>
              <a:rPr lang="en-US" dirty="0"/>
              <a:t>S10/S11 “In the past two months, did you see, hear or read any advertisement in any of these media/digital internet media?”</a:t>
            </a:r>
          </a:p>
        </p:txBody>
      </p:sp>
      <p:sp>
        <p:nvSpPr>
          <p:cNvPr id="3" name="TextBox 2">
            <a:extLst>
              <a:ext uri="{FF2B5EF4-FFF2-40B4-BE49-F238E27FC236}">
                <a16:creationId xmlns:a16="http://schemas.microsoft.com/office/drawing/2014/main" id="{A04D4772-F0F8-FE6A-4BBE-6E08C438C41A}"/>
              </a:ext>
            </a:extLst>
          </p:cNvPr>
          <p:cNvSpPr txBox="1"/>
          <p:nvPr/>
        </p:nvSpPr>
        <p:spPr>
          <a:xfrm>
            <a:off x="2514600" y="1524000"/>
            <a:ext cx="6546768" cy="523220"/>
          </a:xfrm>
          <a:prstGeom prst="rect">
            <a:avLst/>
          </a:prstGeom>
          <a:noFill/>
        </p:spPr>
        <p:txBody>
          <a:bodyPr wrap="square" rtlCol="0">
            <a:spAutoFit/>
          </a:bodyPr>
          <a:lstStyle/>
          <a:p>
            <a:pPr algn="ctr"/>
            <a:r>
              <a:rPr lang="en-US" sz="1400" b="1" dirty="0"/>
              <a:t>%A18+ exposed to television ads</a:t>
            </a:r>
          </a:p>
          <a:p>
            <a:pPr algn="ctr"/>
            <a:r>
              <a:rPr lang="en-US" sz="1400" b="1" dirty="0"/>
              <a:t>Television (Broadcast &amp; Cable)</a:t>
            </a:r>
            <a:endParaRPr lang="en-US" b="1" dirty="0"/>
          </a:p>
        </p:txBody>
      </p:sp>
      <p:sp>
        <p:nvSpPr>
          <p:cNvPr id="5" name="TextBox 4">
            <a:extLst>
              <a:ext uri="{FF2B5EF4-FFF2-40B4-BE49-F238E27FC236}">
                <a16:creationId xmlns:a16="http://schemas.microsoft.com/office/drawing/2014/main" id="{B7C59BAF-82E3-1197-4BCE-F425B852E946}"/>
              </a:ext>
            </a:extLst>
          </p:cNvPr>
          <p:cNvSpPr txBox="1"/>
          <p:nvPr/>
        </p:nvSpPr>
        <p:spPr>
          <a:xfrm>
            <a:off x="609600" y="990600"/>
            <a:ext cx="11277600" cy="400110"/>
          </a:xfrm>
          <a:prstGeom prst="rect">
            <a:avLst/>
          </a:prstGeom>
          <a:noFill/>
        </p:spPr>
        <p:txBody>
          <a:bodyPr wrap="square" rtlCol="0">
            <a:spAutoFit/>
          </a:bodyPr>
          <a:lstStyle/>
          <a:p>
            <a:pPr algn="ctr"/>
            <a:r>
              <a:rPr lang="en-US" sz="2000" b="1" dirty="0"/>
              <a:t>About six in 10 adults were exposed to television ads regardless of category</a:t>
            </a:r>
          </a:p>
        </p:txBody>
      </p:sp>
    </p:spTree>
    <p:extLst>
      <p:ext uri="{BB962C8B-B14F-4D97-AF65-F5344CB8AC3E}">
        <p14:creationId xmlns:p14="http://schemas.microsoft.com/office/powerpoint/2010/main" val="2854755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891" y="310522"/>
            <a:ext cx="11885219" cy="867930"/>
          </a:xfrm>
        </p:spPr>
        <p:txBody>
          <a:bodyPr/>
          <a:lstStyle/>
          <a:p>
            <a:r>
              <a:rPr lang="en-US" sz="2800" b="1" dirty="0"/>
              <a:t>Medical: Dentist/Eye Doctor</a:t>
            </a:r>
            <a:r>
              <a:rPr lang="en-US" sz="2800" b="1"/>
              <a:t>: </a:t>
            </a:r>
            <a:r>
              <a:rPr lang="en-US" sz="2800"/>
              <a:t>9 </a:t>
            </a:r>
            <a:r>
              <a:rPr lang="en-US" sz="2800" dirty="0"/>
              <a:t>Out of 10 Respondents Said Social Media Wasn’t Important In Building Awareness for a Product/Service</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30293569"/>
              </p:ext>
            </p:extLst>
          </p:nvPr>
        </p:nvGraphicFramePr>
        <p:xfrm>
          <a:off x="-198200" y="2141721"/>
          <a:ext cx="6400801" cy="441147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16</a:t>
            </a:fld>
            <a:endParaRPr lang="en-US" dirty="0">
              <a:solidFill>
                <a:prstClr val="black"/>
              </a:solidFill>
            </a:endParaRPr>
          </a:p>
        </p:txBody>
      </p:sp>
      <p:sp>
        <p:nvSpPr>
          <p:cNvPr id="6" name="TextBox 5">
            <a:extLst>
              <a:ext uri="{FF2B5EF4-FFF2-40B4-BE49-F238E27FC236}">
                <a16:creationId xmlns:a16="http://schemas.microsoft.com/office/drawing/2014/main" id="{DBB6FC4F-A0C0-7045-9118-6BBF5791B87E}"/>
              </a:ext>
            </a:extLst>
          </p:cNvPr>
          <p:cNvSpPr txBox="1"/>
          <p:nvPr/>
        </p:nvSpPr>
        <p:spPr>
          <a:xfrm>
            <a:off x="1560910" y="1427101"/>
            <a:ext cx="3179075" cy="677108"/>
          </a:xfrm>
          <a:prstGeom prst="rect">
            <a:avLst/>
          </a:prstGeom>
          <a:noFill/>
        </p:spPr>
        <p:txBody>
          <a:bodyPr wrap="none" rtlCol="0">
            <a:spAutoFit/>
          </a:bodyPr>
          <a:lstStyle/>
          <a:p>
            <a:pPr algn="ctr"/>
            <a:r>
              <a:rPr lang="en-US" sz="2000" b="1" dirty="0"/>
              <a:t>TV (Broadcast &amp; Cable)</a:t>
            </a:r>
          </a:p>
          <a:p>
            <a:pPr algn="ctr"/>
            <a:r>
              <a:rPr lang="en-US" b="1" dirty="0"/>
              <a:t>% Deeming Important</a:t>
            </a:r>
          </a:p>
        </p:txBody>
      </p:sp>
      <p:graphicFrame>
        <p:nvGraphicFramePr>
          <p:cNvPr id="3" name="Content Placeholder 8">
            <a:extLst>
              <a:ext uri="{FF2B5EF4-FFF2-40B4-BE49-F238E27FC236}">
                <a16:creationId xmlns:a16="http://schemas.microsoft.com/office/drawing/2014/main" id="{3442D144-286D-684E-46E5-74C0A7EBCCDA}"/>
              </a:ext>
            </a:extLst>
          </p:cNvPr>
          <p:cNvGraphicFramePr>
            <a:graphicFrameLocks/>
          </p:cNvGraphicFramePr>
          <p:nvPr>
            <p:extLst>
              <p:ext uri="{D42A27DB-BD31-4B8C-83A1-F6EECF244321}">
                <p14:modId xmlns:p14="http://schemas.microsoft.com/office/powerpoint/2010/main" val="785151622"/>
              </p:ext>
            </p:extLst>
          </p:nvPr>
        </p:nvGraphicFramePr>
        <p:xfrm>
          <a:off x="5594246" y="2024121"/>
          <a:ext cx="6400801" cy="4411479"/>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702BDD1F-BEE3-2594-30A7-717D3DAABFA1}"/>
              </a:ext>
            </a:extLst>
          </p:cNvPr>
          <p:cNvSpPr txBox="1"/>
          <p:nvPr/>
        </p:nvSpPr>
        <p:spPr>
          <a:xfrm>
            <a:off x="7706016" y="1403057"/>
            <a:ext cx="2826415" cy="738664"/>
          </a:xfrm>
          <a:prstGeom prst="rect">
            <a:avLst/>
          </a:prstGeom>
          <a:noFill/>
        </p:spPr>
        <p:txBody>
          <a:bodyPr wrap="none" rtlCol="0">
            <a:spAutoFit/>
          </a:bodyPr>
          <a:lstStyle/>
          <a:p>
            <a:pPr algn="ctr"/>
            <a:r>
              <a:rPr lang="en-US" sz="2400" b="1" dirty="0"/>
              <a:t>Social media</a:t>
            </a:r>
          </a:p>
          <a:p>
            <a:pPr algn="ctr"/>
            <a:r>
              <a:rPr lang="en-US" b="1" dirty="0"/>
              <a:t>% Deeming Important</a:t>
            </a:r>
          </a:p>
        </p:txBody>
      </p:sp>
      <p:sp>
        <p:nvSpPr>
          <p:cNvPr id="7" name="Text Placeholder 4">
            <a:extLst>
              <a:ext uri="{FF2B5EF4-FFF2-40B4-BE49-F238E27FC236}">
                <a16:creationId xmlns:a16="http://schemas.microsoft.com/office/drawing/2014/main" id="{2FE57E1C-5D33-05F8-CFD1-BDB513C59A9E}"/>
              </a:ext>
            </a:extLst>
          </p:cNvPr>
          <p:cNvSpPr txBox="1">
            <a:spLocks/>
          </p:cNvSpPr>
          <p:nvPr/>
        </p:nvSpPr>
        <p:spPr>
          <a:xfrm>
            <a:off x="419099" y="6381690"/>
            <a:ext cx="8641773" cy="400110"/>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Source: GfK TVB Purchase Funnel 2023 A18+ Medical Services: Dentist/Orthodontist/Eye Doctor/Lasik </a:t>
            </a:r>
          </a:p>
          <a:p>
            <a:pPr>
              <a:lnSpc>
                <a:spcPct val="100000"/>
              </a:lnSpc>
            </a:pPr>
            <a:r>
              <a:rPr lang="en-US" dirty="0"/>
              <a:t>QA4 “Thinking about the ads you saw/heard for the categories, which advertising media made you most aware of the category?” </a:t>
            </a:r>
          </a:p>
        </p:txBody>
      </p:sp>
    </p:spTree>
    <p:extLst>
      <p:ext uri="{BB962C8B-B14F-4D97-AF65-F5344CB8AC3E}">
        <p14:creationId xmlns:p14="http://schemas.microsoft.com/office/powerpoint/2010/main" val="1723443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3721" y="1314069"/>
            <a:ext cx="5371605" cy="590931"/>
          </a:xfrm>
        </p:spPr>
        <p:txBody>
          <a:bodyPr/>
          <a:lstStyle/>
          <a:p>
            <a:r>
              <a:rPr lang="en-US" sz="3600" b="1" dirty="0">
                <a:solidFill>
                  <a:schemeClr val="tx1"/>
                </a:solidFill>
              </a:rPr>
              <a:t>Meta </a:t>
            </a:r>
            <a:endParaRPr lang="en-US" sz="2400" b="1" dirty="0">
              <a:solidFill>
                <a:schemeClr val="tx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AEB4B4-1FD9-4839-9E2F-E9539FB6F072}"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graphicFrame>
        <p:nvGraphicFramePr>
          <p:cNvPr id="22" name="Content Placeholder 7"/>
          <p:cNvGraphicFramePr>
            <a:graphicFrameLocks/>
          </p:cNvGraphicFramePr>
          <p:nvPr>
            <p:extLst>
              <p:ext uri="{D42A27DB-BD31-4B8C-83A1-F6EECF244321}">
                <p14:modId xmlns:p14="http://schemas.microsoft.com/office/powerpoint/2010/main" val="1890749363"/>
              </p:ext>
            </p:extLst>
          </p:nvPr>
        </p:nvGraphicFramePr>
        <p:xfrm>
          <a:off x="975629" y="2133600"/>
          <a:ext cx="5858433" cy="381946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999834" y="1828800"/>
            <a:ext cx="451922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Total Ad Spending $</a:t>
            </a:r>
            <a:r>
              <a:rPr lang="en-US" dirty="0">
                <a:solidFill>
                  <a:prstClr val="black"/>
                </a:solidFill>
                <a:latin typeface="Tahoma"/>
                <a:cs typeface="Arial"/>
              </a:rPr>
              <a:t>84.8</a:t>
            </a:r>
            <a:r>
              <a:rPr kumimoji="0" lang="en-US" sz="1800" b="0" i="0" u="none" strike="noStrike" kern="1200" cap="none" spc="0" normalizeH="0" baseline="0" noProof="0" dirty="0">
                <a:ln>
                  <a:noFill/>
                </a:ln>
                <a:solidFill>
                  <a:prstClr val="black"/>
                </a:solidFill>
                <a:effectLst/>
                <a:uLnTx/>
                <a:uFillTx/>
                <a:latin typeface="Tahoma"/>
                <a:ea typeface="+mn-ea"/>
                <a:cs typeface="Arial"/>
              </a:rPr>
              <a:t> Million</a:t>
            </a:r>
          </a:p>
        </p:txBody>
      </p:sp>
      <p:sp>
        <p:nvSpPr>
          <p:cNvPr id="8" name="Text Placeholder 8"/>
          <p:cNvSpPr>
            <a:spLocks noGrp="1"/>
          </p:cNvSpPr>
          <p:nvPr>
            <p:ph type="body" sz="quarter" idx="13"/>
          </p:nvPr>
        </p:nvSpPr>
        <p:spPr>
          <a:xfrm>
            <a:off x="419595" y="6370022"/>
            <a:ext cx="9715501" cy="400110"/>
          </a:xfrm>
        </p:spPr>
        <p:txBody>
          <a:bodyPr/>
          <a:lstStyle/>
          <a:p>
            <a:r>
              <a:rPr lang="en-US" kern="0" dirty="0">
                <a:solidFill>
                  <a:sysClr val="windowText" lastClr="000000"/>
                </a:solidFill>
              </a:rPr>
              <a:t>Source: Kantar Media, Time Period: 7/1/2022-9/30/2022, TV= Spot TV, Network TV, Cable TV, SLN TV, Syndication. Internet Display, Internet Search, Online Video, Mobile Web, Mobile Video, Outdoor, Print= Magazine, National Newspaper, Local Newspapers. (No Newspaper data available)</a:t>
            </a:r>
          </a:p>
        </p:txBody>
      </p:sp>
      <p:graphicFrame>
        <p:nvGraphicFramePr>
          <p:cNvPr id="5" name="Content Placeholder 7">
            <a:extLst>
              <a:ext uri="{FF2B5EF4-FFF2-40B4-BE49-F238E27FC236}">
                <a16:creationId xmlns:a16="http://schemas.microsoft.com/office/drawing/2014/main" id="{0DD017A8-25BB-A216-07DE-B9383EA8E999}"/>
              </a:ext>
            </a:extLst>
          </p:cNvPr>
          <p:cNvGraphicFramePr>
            <a:graphicFrameLocks/>
          </p:cNvGraphicFramePr>
          <p:nvPr>
            <p:extLst>
              <p:ext uri="{D42A27DB-BD31-4B8C-83A1-F6EECF244321}">
                <p14:modId xmlns:p14="http://schemas.microsoft.com/office/powerpoint/2010/main" val="2600881856"/>
              </p:ext>
            </p:extLst>
          </p:nvPr>
        </p:nvGraphicFramePr>
        <p:xfrm>
          <a:off x="5638800" y="2133600"/>
          <a:ext cx="5858433" cy="381946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CB46F1E-733B-C501-A9CE-4412329E4C6A}"/>
              </a:ext>
            </a:extLst>
          </p:cNvPr>
          <p:cNvSpPr txBox="1"/>
          <p:nvPr/>
        </p:nvSpPr>
        <p:spPr>
          <a:xfrm>
            <a:off x="6120205" y="1828800"/>
            <a:ext cx="5536216" cy="369332"/>
          </a:xfrm>
          <a:prstGeom prst="rect">
            <a:avLst/>
          </a:prstGeom>
          <a:noFill/>
        </p:spPr>
        <p:txBody>
          <a:bodyPr wrap="square" rtlCol="0">
            <a:spAutoFit/>
          </a:bodyPr>
          <a:lstStyle/>
          <a:p>
            <a:pPr algn="ctr"/>
            <a:r>
              <a:rPr lang="en-US" dirty="0"/>
              <a:t>Total Ad Spending $165.7 Million</a:t>
            </a:r>
          </a:p>
        </p:txBody>
      </p:sp>
      <p:sp>
        <p:nvSpPr>
          <p:cNvPr id="10" name="Title 2">
            <a:extLst>
              <a:ext uri="{FF2B5EF4-FFF2-40B4-BE49-F238E27FC236}">
                <a16:creationId xmlns:a16="http://schemas.microsoft.com/office/drawing/2014/main" id="{42403373-13D7-2BD3-79D5-AD1709477CB6}"/>
              </a:ext>
            </a:extLst>
          </p:cNvPr>
          <p:cNvSpPr txBox="1">
            <a:spLocks/>
          </p:cNvSpPr>
          <p:nvPr/>
        </p:nvSpPr>
        <p:spPr>
          <a:xfrm>
            <a:off x="6210795" y="1314069"/>
            <a:ext cx="5371605" cy="590931"/>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4000" kern="1200">
                <a:solidFill>
                  <a:srgbClr val="0000FF"/>
                </a:solidFill>
                <a:latin typeface="+mj-lt"/>
                <a:ea typeface="+mj-ea"/>
                <a:cs typeface="+mj-cs"/>
              </a:defRPr>
            </a:lvl1pPr>
          </a:lstStyle>
          <a:p>
            <a:r>
              <a:rPr lang="en-US" sz="3600" b="1" dirty="0">
                <a:solidFill>
                  <a:schemeClr val="tx1"/>
                </a:solidFill>
              </a:rPr>
              <a:t>Google </a:t>
            </a:r>
            <a:endParaRPr lang="en-US" sz="2400" b="1" dirty="0">
              <a:solidFill>
                <a:schemeClr val="tx1"/>
              </a:solidFill>
            </a:endParaRPr>
          </a:p>
        </p:txBody>
      </p:sp>
      <p:sp>
        <p:nvSpPr>
          <p:cNvPr id="11" name="Title 2">
            <a:extLst>
              <a:ext uri="{FF2B5EF4-FFF2-40B4-BE49-F238E27FC236}">
                <a16:creationId xmlns:a16="http://schemas.microsoft.com/office/drawing/2014/main" id="{5962B4D6-C5C9-77FF-E85C-5AE5ADC5007B}"/>
              </a:ext>
            </a:extLst>
          </p:cNvPr>
          <p:cNvSpPr txBox="1">
            <a:spLocks/>
          </p:cNvSpPr>
          <p:nvPr/>
        </p:nvSpPr>
        <p:spPr>
          <a:xfrm>
            <a:off x="533400" y="169244"/>
            <a:ext cx="11811000" cy="978729"/>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4000" kern="1200">
                <a:solidFill>
                  <a:srgbClr val="0000FF"/>
                </a:solidFill>
                <a:latin typeface="+mj-lt"/>
                <a:ea typeface="+mj-ea"/>
                <a:cs typeface="+mj-cs"/>
              </a:defRPr>
            </a:lvl1pPr>
          </a:lstStyle>
          <a:p>
            <a:r>
              <a:rPr lang="en-US" sz="3600" dirty="0"/>
              <a:t>Digital Companies Know the Value of TV</a:t>
            </a:r>
          </a:p>
          <a:p>
            <a:r>
              <a:rPr lang="en-US" sz="2800" dirty="0"/>
              <a:t>At Least Half their Q3 2022 Ad Dollars Were in TV</a:t>
            </a:r>
            <a:endParaRPr lang="en-US" sz="1800" dirty="0"/>
          </a:p>
        </p:txBody>
      </p:sp>
    </p:spTree>
    <p:extLst>
      <p:ext uri="{BB962C8B-B14F-4D97-AF65-F5344CB8AC3E}">
        <p14:creationId xmlns:p14="http://schemas.microsoft.com/office/powerpoint/2010/main" val="3934765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78514"/>
            <a:ext cx="11352809" cy="577081"/>
          </a:xfrm>
        </p:spPr>
        <p:txBody>
          <a:bodyPr/>
          <a:lstStyle/>
          <a:p>
            <a:r>
              <a:rPr lang="en-US" sz="3500" dirty="0"/>
              <a:t>The Primary Source for News: Broadcast Television</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18</a:t>
            </a:fld>
            <a:endParaRPr lang="en-US" dirty="0">
              <a:solidFill>
                <a:prstClr val="black"/>
              </a:solidFill>
            </a:endParaRPr>
          </a:p>
        </p:txBody>
      </p:sp>
      <p:sp>
        <p:nvSpPr>
          <p:cNvPr id="5" name="Text Placeholder 4"/>
          <p:cNvSpPr>
            <a:spLocks noGrp="1"/>
          </p:cNvSpPr>
          <p:nvPr>
            <p:ph type="body" sz="quarter" idx="13"/>
          </p:nvPr>
        </p:nvSpPr>
        <p:spPr>
          <a:xfrm>
            <a:off x="419595" y="6399724"/>
            <a:ext cx="8641773" cy="400110"/>
          </a:xfrm>
        </p:spPr>
        <p:txBody>
          <a:bodyPr/>
          <a:lstStyle/>
          <a:p>
            <a:r>
              <a:rPr lang="en-US" dirty="0"/>
              <a:t>Source: GfK TVB Purchase Funnel 2023 A18+</a:t>
            </a:r>
          </a:p>
          <a:p>
            <a:r>
              <a:rPr lang="en-US" dirty="0"/>
              <a:t>B1 “Which one of the following sources, if any, would you say is your primary source for news?”  (Among those who have a primary news source)</a:t>
            </a:r>
          </a:p>
        </p:txBody>
      </p:sp>
      <p:sp>
        <p:nvSpPr>
          <p:cNvPr id="3" name="TextBox 2"/>
          <p:cNvSpPr txBox="1"/>
          <p:nvPr/>
        </p:nvSpPr>
        <p:spPr>
          <a:xfrm>
            <a:off x="1218512" y="897947"/>
            <a:ext cx="10190610" cy="369332"/>
          </a:xfrm>
          <a:prstGeom prst="rect">
            <a:avLst/>
          </a:prstGeom>
          <a:noFill/>
        </p:spPr>
        <p:txBody>
          <a:bodyPr wrap="none" rtlCol="0">
            <a:spAutoFit/>
          </a:bodyPr>
          <a:lstStyle/>
          <a:p>
            <a:r>
              <a:rPr lang="en-US" b="1" dirty="0">
                <a:solidFill>
                  <a:prstClr val="black"/>
                </a:solidFill>
              </a:rPr>
              <a:t>Which of the following sources, if any, would you say is your primary source for news?</a:t>
            </a:r>
            <a:endParaRPr lang="en-US" dirty="0">
              <a:solidFill>
                <a:prstClr val="black"/>
              </a:solidFill>
            </a:endParaRP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4247161616"/>
              </p:ext>
            </p:extLst>
          </p:nvPr>
        </p:nvGraphicFramePr>
        <p:xfrm>
          <a:off x="228600" y="1252538"/>
          <a:ext cx="11885220" cy="49101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8987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966949732"/>
              </p:ext>
            </p:extLst>
          </p:nvPr>
        </p:nvGraphicFramePr>
        <p:xfrm>
          <a:off x="304800" y="898745"/>
          <a:ext cx="11582400" cy="50958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19595" y="152400"/>
            <a:ext cx="11352809" cy="590931"/>
          </a:xfrm>
        </p:spPr>
        <p:txBody>
          <a:bodyPr/>
          <a:lstStyle/>
          <a:p>
            <a:r>
              <a:rPr lang="en-US" sz="3600" dirty="0"/>
              <a:t>“I </a:t>
            </a:r>
            <a:r>
              <a:rPr lang="en-US" sz="3600" b="1" dirty="0"/>
              <a:t>trust</a:t>
            </a:r>
            <a:r>
              <a:rPr lang="en-US" sz="3600" dirty="0"/>
              <a:t> the news I see/hear on this media source”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19</a:t>
            </a:fld>
            <a:endParaRPr lang="en-US" dirty="0">
              <a:solidFill>
                <a:prstClr val="black"/>
              </a:solidFill>
            </a:endParaRPr>
          </a:p>
        </p:txBody>
      </p:sp>
      <p:sp>
        <p:nvSpPr>
          <p:cNvPr id="6" name="Rectangle 5"/>
          <p:cNvSpPr/>
          <p:nvPr/>
        </p:nvSpPr>
        <p:spPr>
          <a:xfrm>
            <a:off x="10195548" y="5558982"/>
            <a:ext cx="197223" cy="170330"/>
          </a:xfrm>
          <a:prstGeom prst="rect">
            <a:avLst/>
          </a:prstGeom>
          <a:solidFill>
            <a:srgbClr val="3333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10398407" y="5488501"/>
            <a:ext cx="1717393" cy="338554"/>
          </a:xfrm>
          <a:prstGeom prst="rect">
            <a:avLst/>
          </a:prstGeom>
          <a:noFill/>
        </p:spPr>
        <p:txBody>
          <a:bodyPr wrap="none" rtlCol="0">
            <a:spAutoFit/>
          </a:bodyPr>
          <a:lstStyle/>
          <a:p>
            <a:r>
              <a:rPr lang="en-US" sz="1600" dirty="0">
                <a:solidFill>
                  <a:prstClr val="black"/>
                </a:solidFill>
              </a:rPr>
              <a:t>Traditional Media</a:t>
            </a:r>
          </a:p>
        </p:txBody>
      </p:sp>
      <p:sp>
        <p:nvSpPr>
          <p:cNvPr id="8" name="Rectangle 7"/>
          <p:cNvSpPr/>
          <p:nvPr/>
        </p:nvSpPr>
        <p:spPr>
          <a:xfrm>
            <a:off x="10195543" y="5827927"/>
            <a:ext cx="197223" cy="170330"/>
          </a:xfrm>
          <a:prstGeom prst="rect">
            <a:avLst/>
          </a:prstGeom>
          <a:solidFill>
            <a:srgbClr val="36CF1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10407367" y="5757446"/>
            <a:ext cx="1352037" cy="338554"/>
          </a:xfrm>
          <a:prstGeom prst="rect">
            <a:avLst/>
          </a:prstGeom>
          <a:noFill/>
        </p:spPr>
        <p:txBody>
          <a:bodyPr wrap="none" rtlCol="0">
            <a:spAutoFit/>
          </a:bodyPr>
          <a:lstStyle/>
          <a:p>
            <a:r>
              <a:rPr lang="en-US" sz="1600" dirty="0">
                <a:solidFill>
                  <a:prstClr val="black"/>
                </a:solidFill>
              </a:rPr>
              <a:t>Digital Media</a:t>
            </a:r>
          </a:p>
        </p:txBody>
      </p:sp>
      <p:sp>
        <p:nvSpPr>
          <p:cNvPr id="3" name="Oval 2"/>
          <p:cNvSpPr/>
          <p:nvPr/>
        </p:nvSpPr>
        <p:spPr>
          <a:xfrm>
            <a:off x="8991600" y="5588169"/>
            <a:ext cx="685800"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11096446" y="1371600"/>
            <a:ext cx="675958" cy="4187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p:nvSpPr>
        <p:spPr>
          <a:xfrm>
            <a:off x="10258246" y="3757867"/>
            <a:ext cx="638354" cy="3338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a:extLst>
              <a:ext uri="{FF2B5EF4-FFF2-40B4-BE49-F238E27FC236}">
                <a16:creationId xmlns:a16="http://schemas.microsoft.com/office/drawing/2014/main" id="{EFFD108B-8666-E449-9D11-C6FBF91FD86B}"/>
              </a:ext>
            </a:extLst>
          </p:cNvPr>
          <p:cNvSpPr/>
          <p:nvPr/>
        </p:nvSpPr>
        <p:spPr>
          <a:xfrm>
            <a:off x="10294154" y="3520469"/>
            <a:ext cx="638354" cy="3338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 Placeholder 4">
            <a:extLst>
              <a:ext uri="{FF2B5EF4-FFF2-40B4-BE49-F238E27FC236}">
                <a16:creationId xmlns:a16="http://schemas.microsoft.com/office/drawing/2014/main" id="{A39AB15B-91AB-46EE-9EBA-861827FD59B8}"/>
              </a:ext>
            </a:extLst>
          </p:cNvPr>
          <p:cNvSpPr txBox="1">
            <a:spLocks/>
          </p:cNvSpPr>
          <p:nvPr/>
        </p:nvSpPr>
        <p:spPr>
          <a:xfrm>
            <a:off x="419099" y="6381690"/>
            <a:ext cx="8641773" cy="400110"/>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Purchase Funnel 2023 A18+</a:t>
            </a:r>
          </a:p>
          <a:p>
            <a:r>
              <a:rPr lang="en-US" dirty="0"/>
              <a:t>B2 “I trust the news that I see/hear on this media source.”  Top 2 box (Agree Strongly + Agree Somewhat) </a:t>
            </a:r>
          </a:p>
        </p:txBody>
      </p:sp>
    </p:spTree>
    <p:extLst>
      <p:ext uri="{BB962C8B-B14F-4D97-AF65-F5344CB8AC3E}">
        <p14:creationId xmlns:p14="http://schemas.microsoft.com/office/powerpoint/2010/main" val="1528234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5187" y="2819400"/>
            <a:ext cx="11425813" cy="854080"/>
          </a:xfrm>
        </p:spPr>
        <p:txBody>
          <a:bodyPr/>
          <a:lstStyle/>
          <a:p>
            <a:r>
              <a:rPr lang="en-US" dirty="0">
                <a:effectLst>
                  <a:outerShdw blurRad="38100" dist="38100" dir="2700000" algn="tl">
                    <a:srgbClr val="000000">
                      <a:alpha val="43137"/>
                    </a:srgbClr>
                  </a:outerShdw>
                </a:effectLst>
              </a:rPr>
              <a:t>Study Objective and Methodology</a:t>
            </a:r>
          </a:p>
        </p:txBody>
      </p:sp>
      <p:pic>
        <p:nvPicPr>
          <p:cNvPr id="11" name="Picture 10">
            <a:extLst>
              <a:ext uri="{FF2B5EF4-FFF2-40B4-BE49-F238E27FC236}">
                <a16:creationId xmlns:a16="http://schemas.microsoft.com/office/drawing/2014/main" id="{7BBEF186-9A1D-A577-086E-71D0ED7CA4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116473" y="685800"/>
            <a:ext cx="1959051" cy="1888824"/>
          </a:xfrm>
          <a:prstGeom prst="rect">
            <a:avLst/>
          </a:prstGeom>
          <a:effectLst/>
        </p:spPr>
      </p:pic>
    </p:spTree>
    <p:extLst>
      <p:ext uri="{BB962C8B-B14F-4D97-AF65-F5344CB8AC3E}">
        <p14:creationId xmlns:p14="http://schemas.microsoft.com/office/powerpoint/2010/main" val="642788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5187" y="2805545"/>
            <a:ext cx="11425813" cy="854080"/>
          </a:xfrm>
        </p:spPr>
        <p:txBody>
          <a:bodyPr/>
          <a:lstStyle/>
          <a:p>
            <a:r>
              <a:rPr lang="en-US" dirty="0">
                <a:effectLst>
                  <a:outerShdw blurRad="38100" dist="38100" dir="2700000" algn="tl">
                    <a:srgbClr val="000000">
                      <a:alpha val="43137"/>
                    </a:srgbClr>
                  </a:outerShdw>
                </a:effectLst>
              </a:rPr>
              <a:t>Media Confluence</a:t>
            </a:r>
          </a:p>
        </p:txBody>
      </p:sp>
      <p:pic>
        <p:nvPicPr>
          <p:cNvPr id="4" name="Picture 3">
            <a:extLst>
              <a:ext uri="{FF2B5EF4-FFF2-40B4-BE49-F238E27FC236}">
                <a16:creationId xmlns:a16="http://schemas.microsoft.com/office/drawing/2014/main" id="{5D7CC388-4380-B7C2-183B-C3B372EBF72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116474" y="663011"/>
            <a:ext cx="1959051" cy="1888824"/>
          </a:xfrm>
          <a:prstGeom prst="rect">
            <a:avLst/>
          </a:prstGeom>
          <a:effectLst/>
        </p:spPr>
      </p:pic>
    </p:spTree>
    <p:extLst>
      <p:ext uri="{BB962C8B-B14F-4D97-AF65-F5344CB8AC3E}">
        <p14:creationId xmlns:p14="http://schemas.microsoft.com/office/powerpoint/2010/main" val="1330231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11885219" cy="1089529"/>
          </a:xfrm>
        </p:spPr>
        <p:txBody>
          <a:bodyPr/>
          <a:lstStyle/>
          <a:p>
            <a:r>
              <a:rPr lang="en-US" sz="3600" dirty="0"/>
              <a:t>“Have TV ads influenced your online search selections?”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03908399"/>
              </p:ext>
            </p:extLst>
          </p:nvPr>
        </p:nvGraphicFramePr>
        <p:xfrm>
          <a:off x="419099" y="1574800"/>
          <a:ext cx="10968295" cy="441147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21</a:t>
            </a:fld>
            <a:endParaRPr lang="en-US" dirty="0">
              <a:solidFill>
                <a:prstClr val="black"/>
              </a:solidFill>
            </a:endParaRPr>
          </a:p>
        </p:txBody>
      </p:sp>
      <p:sp>
        <p:nvSpPr>
          <p:cNvPr id="6" name="TextBox 5">
            <a:extLst>
              <a:ext uri="{FF2B5EF4-FFF2-40B4-BE49-F238E27FC236}">
                <a16:creationId xmlns:a16="http://schemas.microsoft.com/office/drawing/2014/main" id="{DBB6FC4F-A0C0-7045-9118-6BBF5791B87E}"/>
              </a:ext>
            </a:extLst>
          </p:cNvPr>
          <p:cNvSpPr txBox="1"/>
          <p:nvPr/>
        </p:nvSpPr>
        <p:spPr>
          <a:xfrm>
            <a:off x="5228684" y="1219200"/>
            <a:ext cx="1172116" cy="369332"/>
          </a:xfrm>
          <a:prstGeom prst="rect">
            <a:avLst/>
          </a:prstGeom>
          <a:noFill/>
        </p:spPr>
        <p:txBody>
          <a:bodyPr wrap="none" rtlCol="0">
            <a:spAutoFit/>
          </a:bodyPr>
          <a:lstStyle/>
          <a:p>
            <a:r>
              <a:rPr lang="en-US" b="1" dirty="0"/>
              <a:t>% A18+</a:t>
            </a:r>
          </a:p>
        </p:txBody>
      </p:sp>
      <p:sp>
        <p:nvSpPr>
          <p:cNvPr id="8" name="Text Placeholder 4">
            <a:extLst>
              <a:ext uri="{FF2B5EF4-FFF2-40B4-BE49-F238E27FC236}">
                <a16:creationId xmlns:a16="http://schemas.microsoft.com/office/drawing/2014/main" id="{DEE14C01-3B59-4924-99F1-E21B58A4F8A3}"/>
              </a:ext>
            </a:extLst>
          </p:cNvPr>
          <p:cNvSpPr txBox="1">
            <a:spLocks/>
          </p:cNvSpPr>
          <p:nvPr/>
        </p:nvSpPr>
        <p:spPr>
          <a:xfrm>
            <a:off x="419099" y="6227802"/>
            <a:ext cx="8641773" cy="553998"/>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Purchase Funnel 2023 A18+</a:t>
            </a:r>
          </a:p>
          <a:p>
            <a:r>
              <a:rPr lang="en-US" dirty="0"/>
              <a:t>QA10 “When doing an online search, how often, if at all, have TV ads you have seen influenced you in some ways in your search?” </a:t>
            </a:r>
            <a:br>
              <a:rPr lang="en-US" dirty="0"/>
            </a:br>
            <a:r>
              <a:rPr lang="en-US" dirty="0"/>
              <a:t>(Yes = combination of Every time, Most of the time &amp; Sometimes) Among those who do online searches</a:t>
            </a:r>
          </a:p>
        </p:txBody>
      </p:sp>
    </p:spTree>
    <p:extLst>
      <p:ext uri="{BB962C8B-B14F-4D97-AF65-F5344CB8AC3E}">
        <p14:creationId xmlns:p14="http://schemas.microsoft.com/office/powerpoint/2010/main" val="2268658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08994"/>
            <a:ext cx="11352809" cy="535531"/>
          </a:xfrm>
        </p:spPr>
        <p:txBody>
          <a:bodyPr/>
          <a:lstStyle/>
          <a:p>
            <a:r>
              <a:rPr lang="en-US" sz="3200" dirty="0"/>
              <a:t>“Have TV ads influenced your search selections?”</a:t>
            </a:r>
          </a:p>
        </p:txBody>
      </p:sp>
      <p:graphicFrame>
        <p:nvGraphicFramePr>
          <p:cNvPr id="8" name="Content Placeholder 7"/>
          <p:cNvGraphicFramePr>
            <a:graphicFrameLocks noGrp="1"/>
          </p:cNvGraphicFramePr>
          <p:nvPr>
            <p:ph idx="1"/>
          </p:nvPr>
        </p:nvGraphicFramePr>
        <p:xfrm>
          <a:off x="228600" y="1068780"/>
          <a:ext cx="11885220" cy="5178874"/>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22</a:t>
            </a:fld>
            <a:endParaRPr lang="en-US" dirty="0">
              <a:solidFill>
                <a:prstClr val="black"/>
              </a:solidFill>
            </a:endParaRPr>
          </a:p>
        </p:txBody>
      </p:sp>
      <p:sp>
        <p:nvSpPr>
          <p:cNvPr id="7" name="Text Placeholder 4">
            <a:extLst>
              <a:ext uri="{FF2B5EF4-FFF2-40B4-BE49-F238E27FC236}">
                <a16:creationId xmlns:a16="http://schemas.microsoft.com/office/drawing/2014/main" id="{FB6AE4A9-C22B-4A3C-8962-629F8229DAF3}"/>
              </a:ext>
            </a:extLst>
          </p:cNvPr>
          <p:cNvSpPr txBox="1">
            <a:spLocks/>
          </p:cNvSpPr>
          <p:nvPr/>
        </p:nvSpPr>
        <p:spPr>
          <a:xfrm>
            <a:off x="419099" y="6227802"/>
            <a:ext cx="9715501" cy="553998"/>
          </a:xfrm>
          <a:prstGeom prst="rect">
            <a:avLst/>
          </a:prstGeom>
        </p:spPr>
        <p:txBody>
          <a:bodyPr vert="horz" wrap="square"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Purchase Funnel 2023 A18+</a:t>
            </a:r>
          </a:p>
          <a:p>
            <a:r>
              <a:rPr lang="en-US" dirty="0"/>
              <a:t>QA10 “When doing an online search, how often, if at all, have TV advertisements you have seen in this category influenced you in some way in your search selections?” </a:t>
            </a:r>
            <a:br>
              <a:rPr lang="en-US" dirty="0"/>
            </a:br>
            <a:r>
              <a:rPr lang="en-US" dirty="0"/>
              <a:t>(Every time, most of the time, sometimes)</a:t>
            </a:r>
          </a:p>
        </p:txBody>
      </p:sp>
    </p:spTree>
    <p:extLst>
      <p:ext uri="{BB962C8B-B14F-4D97-AF65-F5344CB8AC3E}">
        <p14:creationId xmlns:p14="http://schemas.microsoft.com/office/powerpoint/2010/main" val="1719108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67640"/>
            <a:ext cx="11352809" cy="590931"/>
          </a:xfrm>
        </p:spPr>
        <p:txBody>
          <a:bodyPr/>
          <a:lstStyle/>
          <a:p>
            <a:r>
              <a:rPr lang="en-US" sz="3600" dirty="0"/>
              <a:t>Local Television Websites/Apps Most Preferred</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23</a:t>
            </a:fld>
            <a:endParaRPr lang="en-US" dirty="0">
              <a:solidFill>
                <a:prstClr val="black"/>
              </a:solidFill>
            </a:endParaRPr>
          </a:p>
        </p:txBody>
      </p:sp>
      <p:sp>
        <p:nvSpPr>
          <p:cNvPr id="3" name="TextBox 2"/>
          <p:cNvSpPr txBox="1"/>
          <p:nvPr/>
        </p:nvSpPr>
        <p:spPr>
          <a:xfrm>
            <a:off x="1779638" y="862102"/>
            <a:ext cx="9377888" cy="800219"/>
          </a:xfrm>
          <a:prstGeom prst="rect">
            <a:avLst/>
          </a:prstGeom>
          <a:noFill/>
        </p:spPr>
        <p:txBody>
          <a:bodyPr wrap="none" rtlCol="0">
            <a:spAutoFit/>
          </a:bodyPr>
          <a:lstStyle/>
          <a:p>
            <a:pPr algn="ctr"/>
            <a:r>
              <a:rPr lang="en-US" b="1" dirty="0">
                <a:solidFill>
                  <a:prstClr val="black"/>
                </a:solidFill>
              </a:rPr>
              <a:t>Which of the following </a:t>
            </a:r>
            <a:r>
              <a:rPr lang="en-US" sz="2800" b="1" dirty="0">
                <a:solidFill>
                  <a:prstClr val="black"/>
                </a:solidFill>
              </a:rPr>
              <a:t>websites or apps </a:t>
            </a:r>
            <a:r>
              <a:rPr lang="en-US" b="1" dirty="0">
                <a:solidFill>
                  <a:prstClr val="black"/>
                </a:solidFill>
              </a:rPr>
              <a:t>are you most likely to turn to</a:t>
            </a:r>
          </a:p>
          <a:p>
            <a:pPr algn="ctr"/>
            <a:r>
              <a:rPr lang="en-US" b="1" dirty="0">
                <a:solidFill>
                  <a:prstClr val="black"/>
                </a:solidFill>
              </a:rPr>
              <a:t>when you need information about local news or events?</a:t>
            </a:r>
            <a:endParaRPr lang="en-US" dirty="0">
              <a:solidFill>
                <a:prstClr val="black"/>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90144286"/>
              </p:ext>
            </p:extLst>
          </p:nvPr>
        </p:nvGraphicFramePr>
        <p:xfrm>
          <a:off x="1125444" y="1548023"/>
          <a:ext cx="11087100" cy="479577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1E4EDCF-08BE-3B46-AEB1-F3CDA8FAF524}"/>
              </a:ext>
            </a:extLst>
          </p:cNvPr>
          <p:cNvSpPr txBox="1"/>
          <p:nvPr/>
        </p:nvSpPr>
        <p:spPr>
          <a:xfrm>
            <a:off x="9087308" y="3624054"/>
            <a:ext cx="1172116" cy="369332"/>
          </a:xfrm>
          <a:prstGeom prst="rect">
            <a:avLst/>
          </a:prstGeom>
          <a:noFill/>
        </p:spPr>
        <p:txBody>
          <a:bodyPr wrap="none" rtlCol="0">
            <a:spAutoFit/>
          </a:bodyPr>
          <a:lstStyle/>
          <a:p>
            <a:r>
              <a:rPr lang="en-US" b="1" dirty="0"/>
              <a:t>% A18+</a:t>
            </a:r>
          </a:p>
        </p:txBody>
      </p:sp>
      <p:sp>
        <p:nvSpPr>
          <p:cNvPr id="8" name="Text Placeholder 4">
            <a:extLst>
              <a:ext uri="{FF2B5EF4-FFF2-40B4-BE49-F238E27FC236}">
                <a16:creationId xmlns:a16="http://schemas.microsoft.com/office/drawing/2014/main" id="{43342F86-A78C-480E-80F7-8330CF7A0B65}"/>
              </a:ext>
            </a:extLst>
          </p:cNvPr>
          <p:cNvSpPr txBox="1">
            <a:spLocks/>
          </p:cNvSpPr>
          <p:nvPr/>
        </p:nvSpPr>
        <p:spPr>
          <a:xfrm>
            <a:off x="419099" y="6381690"/>
            <a:ext cx="8641773" cy="400110"/>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Purchase Funnel 2023 A18+</a:t>
            </a:r>
          </a:p>
          <a:p>
            <a:r>
              <a:rPr lang="en-US" dirty="0"/>
              <a:t>C3 “Which of the following websites or apps are you most likely to turn to when you need information about local news or events?”</a:t>
            </a:r>
          </a:p>
        </p:txBody>
      </p:sp>
    </p:spTree>
    <p:extLst>
      <p:ext uri="{BB962C8B-B14F-4D97-AF65-F5344CB8AC3E}">
        <p14:creationId xmlns:p14="http://schemas.microsoft.com/office/powerpoint/2010/main" val="2318246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72720"/>
            <a:ext cx="11352809" cy="1089529"/>
          </a:xfrm>
        </p:spPr>
        <p:txBody>
          <a:bodyPr/>
          <a:lstStyle/>
          <a:p>
            <a:r>
              <a:rPr lang="en-US" sz="3600" dirty="0"/>
              <a:t>Local Television Websites/Apps Are The Most Visited Among Local Websites/Apps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24</a:t>
            </a:fld>
            <a:endParaRPr lang="en-US" dirty="0">
              <a:solidFill>
                <a:prstClr val="black"/>
              </a:solidFill>
            </a:endParaRPr>
          </a:p>
        </p:txBody>
      </p:sp>
      <p:sp>
        <p:nvSpPr>
          <p:cNvPr id="3" name="TextBox 2"/>
          <p:cNvSpPr txBox="1"/>
          <p:nvPr/>
        </p:nvSpPr>
        <p:spPr>
          <a:xfrm>
            <a:off x="2254242" y="1410582"/>
            <a:ext cx="7683514" cy="584775"/>
          </a:xfrm>
          <a:prstGeom prst="rect">
            <a:avLst/>
          </a:prstGeom>
          <a:noFill/>
        </p:spPr>
        <p:txBody>
          <a:bodyPr wrap="none" rtlCol="0">
            <a:spAutoFit/>
          </a:bodyPr>
          <a:lstStyle/>
          <a:p>
            <a:pPr algn="ctr"/>
            <a:r>
              <a:rPr lang="en-US" b="1" dirty="0">
                <a:solidFill>
                  <a:prstClr val="black"/>
                </a:solidFill>
              </a:rPr>
              <a:t>When, if at all, did you last visit these types of websites or apps?</a:t>
            </a:r>
          </a:p>
          <a:p>
            <a:pPr algn="ctr"/>
            <a:r>
              <a:rPr lang="en-US" sz="1400" b="1" dirty="0">
                <a:solidFill>
                  <a:prstClr val="black"/>
                </a:solidFill>
              </a:rPr>
              <a:t>% A18+ among those that visit these websites/apps</a:t>
            </a:r>
            <a:r>
              <a:rPr lang="en-US" sz="1200" b="1" dirty="0">
                <a:solidFill>
                  <a:prstClr val="black"/>
                </a:solidFill>
              </a:rPr>
              <a:t> </a:t>
            </a:r>
            <a:endParaRPr lang="en-US" sz="1200" dirty="0">
              <a:solidFill>
                <a:prstClr val="black"/>
              </a:solidFill>
            </a:endParaRPr>
          </a:p>
        </p:txBody>
      </p:sp>
      <p:graphicFrame>
        <p:nvGraphicFramePr>
          <p:cNvPr id="8" name="Chart 7">
            <a:extLst>
              <a:ext uri="{FF2B5EF4-FFF2-40B4-BE49-F238E27FC236}">
                <a16:creationId xmlns:a16="http://schemas.microsoft.com/office/drawing/2014/main" id="{8FDE97CF-5AA6-714C-878C-53EFB6C4E9AD}"/>
              </a:ext>
            </a:extLst>
          </p:cNvPr>
          <p:cNvGraphicFramePr/>
          <p:nvPr>
            <p:extLst>
              <p:ext uri="{D42A27DB-BD31-4B8C-83A1-F6EECF244321}">
                <p14:modId xmlns:p14="http://schemas.microsoft.com/office/powerpoint/2010/main" val="4151838605"/>
              </p:ext>
            </p:extLst>
          </p:nvPr>
        </p:nvGraphicFramePr>
        <p:xfrm>
          <a:off x="1587499" y="1752600"/>
          <a:ext cx="9017000" cy="430527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4">
            <a:extLst>
              <a:ext uri="{FF2B5EF4-FFF2-40B4-BE49-F238E27FC236}">
                <a16:creationId xmlns:a16="http://schemas.microsoft.com/office/drawing/2014/main" id="{37309C71-100D-4BB3-B0CE-B648F8102C5C}"/>
              </a:ext>
            </a:extLst>
          </p:cNvPr>
          <p:cNvSpPr txBox="1">
            <a:spLocks/>
          </p:cNvSpPr>
          <p:nvPr/>
        </p:nvSpPr>
        <p:spPr>
          <a:xfrm>
            <a:off x="419099" y="6381690"/>
            <a:ext cx="8641773" cy="400110"/>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Purchase Funnel 2023 A18+</a:t>
            </a:r>
          </a:p>
          <a:p>
            <a:r>
              <a:rPr lang="en-US" dirty="0"/>
              <a:t>C1 “When, if at all, did you last visit these types of websites/apps?” Among those who visit these site types.</a:t>
            </a:r>
          </a:p>
        </p:txBody>
      </p:sp>
    </p:spTree>
    <p:extLst>
      <p:ext uri="{BB962C8B-B14F-4D97-AF65-F5344CB8AC3E}">
        <p14:creationId xmlns:p14="http://schemas.microsoft.com/office/powerpoint/2010/main" val="2040282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72164"/>
            <a:ext cx="11352809" cy="1089529"/>
          </a:xfrm>
        </p:spPr>
        <p:txBody>
          <a:bodyPr/>
          <a:lstStyle/>
          <a:p>
            <a:r>
              <a:rPr lang="en-US" sz="3600" dirty="0"/>
              <a:t>“When visiting a television station’s website or app, do you view the ads?” </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345692988"/>
              </p:ext>
            </p:extLst>
          </p:nvPr>
        </p:nvGraphicFramePr>
        <p:xfrm>
          <a:off x="673768" y="1905800"/>
          <a:ext cx="10675620" cy="428574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25</a:t>
            </a:fld>
            <a:endParaRPr lang="en-US" dirty="0">
              <a:solidFill>
                <a:prstClr val="black"/>
              </a:solidFill>
            </a:endParaRPr>
          </a:p>
        </p:txBody>
      </p:sp>
      <p:sp>
        <p:nvSpPr>
          <p:cNvPr id="6" name="TextBox 5">
            <a:extLst>
              <a:ext uri="{FF2B5EF4-FFF2-40B4-BE49-F238E27FC236}">
                <a16:creationId xmlns:a16="http://schemas.microsoft.com/office/drawing/2014/main" id="{70A975B6-5724-D34E-A57E-2DA5A51BF8C5}"/>
              </a:ext>
            </a:extLst>
          </p:cNvPr>
          <p:cNvSpPr txBox="1"/>
          <p:nvPr/>
        </p:nvSpPr>
        <p:spPr>
          <a:xfrm>
            <a:off x="5480022" y="1569818"/>
            <a:ext cx="1172116" cy="369332"/>
          </a:xfrm>
          <a:prstGeom prst="rect">
            <a:avLst/>
          </a:prstGeom>
          <a:noFill/>
        </p:spPr>
        <p:txBody>
          <a:bodyPr wrap="none" rtlCol="0">
            <a:spAutoFit/>
          </a:bodyPr>
          <a:lstStyle/>
          <a:p>
            <a:r>
              <a:rPr lang="en-US" b="1" dirty="0"/>
              <a:t>% A18+</a:t>
            </a:r>
          </a:p>
        </p:txBody>
      </p:sp>
      <p:sp>
        <p:nvSpPr>
          <p:cNvPr id="8" name="Text Placeholder 4">
            <a:extLst>
              <a:ext uri="{FF2B5EF4-FFF2-40B4-BE49-F238E27FC236}">
                <a16:creationId xmlns:a16="http://schemas.microsoft.com/office/drawing/2014/main" id="{68204BF0-E867-4F35-A6A7-F57D8C7D9F36}"/>
              </a:ext>
            </a:extLst>
          </p:cNvPr>
          <p:cNvSpPr txBox="1">
            <a:spLocks/>
          </p:cNvSpPr>
          <p:nvPr/>
        </p:nvSpPr>
        <p:spPr>
          <a:xfrm>
            <a:off x="419099" y="6381690"/>
            <a:ext cx="9563101" cy="400110"/>
          </a:xfrm>
          <a:prstGeom prst="rect">
            <a:avLst/>
          </a:prstGeom>
        </p:spPr>
        <p:txBody>
          <a:bodyPr vert="horz" wrap="square"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Purchase Funnel 2023 A18+</a:t>
            </a:r>
            <a:br>
              <a:rPr lang="en-US" dirty="0"/>
            </a:br>
            <a:r>
              <a:rPr lang="en-US" dirty="0"/>
              <a:t>C2 “How often do you look at the video ads on that local television station’s website or app?” (Yes = combination of Every time, Most of the time &amp; Sometimes)</a:t>
            </a:r>
          </a:p>
        </p:txBody>
      </p:sp>
    </p:spTree>
    <p:extLst>
      <p:ext uri="{BB962C8B-B14F-4D97-AF65-F5344CB8AC3E}">
        <p14:creationId xmlns:p14="http://schemas.microsoft.com/office/powerpoint/2010/main" val="376705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68438" y="1588168"/>
            <a:ext cx="6272462" cy="4733348"/>
          </a:xfrm>
          <a:prstGeom prst="rect">
            <a:avLst/>
          </a:prstGeom>
          <a:blipFill dpi="0" rotWithShape="1">
            <a:blip r:embed="rId2">
              <a:alphaModFix amt="36000"/>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419595" y="152400"/>
            <a:ext cx="11352809" cy="1754326"/>
          </a:xfrm>
        </p:spPr>
        <p:txBody>
          <a:bodyPr/>
          <a:lstStyle/>
          <a:p>
            <a:r>
              <a:rPr lang="en-US" dirty="0"/>
              <a:t>“Have you ever commented, posted, liked or shared info or articles from a local TV station’s website or app?” </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26</a:t>
            </a:fld>
            <a:endParaRPr lang="en-US" dirty="0">
              <a:solidFill>
                <a:prstClr val="black"/>
              </a:solidFill>
            </a:endParaRPr>
          </a:p>
        </p:txBody>
      </p:sp>
      <p:sp>
        <p:nvSpPr>
          <p:cNvPr id="6" name="TextBox 5"/>
          <p:cNvSpPr txBox="1"/>
          <p:nvPr/>
        </p:nvSpPr>
        <p:spPr>
          <a:xfrm>
            <a:off x="5325851" y="2985346"/>
            <a:ext cx="2276585" cy="2123658"/>
          </a:xfrm>
          <a:prstGeom prst="rect">
            <a:avLst/>
          </a:prstGeom>
          <a:noFill/>
        </p:spPr>
        <p:txBody>
          <a:bodyPr wrap="none" rtlCol="0">
            <a:spAutoFit/>
          </a:bodyPr>
          <a:lstStyle/>
          <a:p>
            <a:pPr algn="ctr"/>
            <a:r>
              <a:rPr lang="en-US" sz="6600" b="1" dirty="0">
                <a:solidFill>
                  <a:prstClr val="black"/>
                </a:solidFill>
              </a:rPr>
              <a:t>Yes</a:t>
            </a:r>
          </a:p>
          <a:p>
            <a:pPr algn="ctr"/>
            <a:r>
              <a:rPr lang="en-US" sz="6600" b="1" dirty="0">
                <a:solidFill>
                  <a:prstClr val="black"/>
                </a:solidFill>
              </a:rPr>
              <a:t>51%</a:t>
            </a:r>
          </a:p>
        </p:txBody>
      </p:sp>
      <p:sp>
        <p:nvSpPr>
          <p:cNvPr id="8" name="TextBox 7">
            <a:extLst>
              <a:ext uri="{FF2B5EF4-FFF2-40B4-BE49-F238E27FC236}">
                <a16:creationId xmlns:a16="http://schemas.microsoft.com/office/drawing/2014/main" id="{73AF1D2E-6037-EC48-AB51-5AAD113F1BB6}"/>
              </a:ext>
            </a:extLst>
          </p:cNvPr>
          <p:cNvSpPr txBox="1"/>
          <p:nvPr/>
        </p:nvSpPr>
        <p:spPr>
          <a:xfrm>
            <a:off x="5878085" y="2616014"/>
            <a:ext cx="1172116" cy="369332"/>
          </a:xfrm>
          <a:prstGeom prst="rect">
            <a:avLst/>
          </a:prstGeom>
          <a:noFill/>
        </p:spPr>
        <p:txBody>
          <a:bodyPr wrap="none" rtlCol="0">
            <a:spAutoFit/>
          </a:bodyPr>
          <a:lstStyle/>
          <a:p>
            <a:r>
              <a:rPr lang="en-US" b="1" dirty="0"/>
              <a:t>% A18+</a:t>
            </a:r>
          </a:p>
        </p:txBody>
      </p:sp>
      <p:sp>
        <p:nvSpPr>
          <p:cNvPr id="11" name="Text Placeholder 10">
            <a:extLst>
              <a:ext uri="{FF2B5EF4-FFF2-40B4-BE49-F238E27FC236}">
                <a16:creationId xmlns:a16="http://schemas.microsoft.com/office/drawing/2014/main" id="{27CAA71B-4F26-4FEB-A1B1-FB7FB88B981A}"/>
              </a:ext>
            </a:extLst>
          </p:cNvPr>
          <p:cNvSpPr>
            <a:spLocks noGrp="1"/>
          </p:cNvSpPr>
          <p:nvPr>
            <p:ph type="body" sz="quarter" idx="13"/>
          </p:nvPr>
        </p:nvSpPr>
        <p:spPr>
          <a:xfrm>
            <a:off x="419099" y="6381690"/>
            <a:ext cx="8641773" cy="400110"/>
          </a:xfrm>
        </p:spPr>
        <p:txBody>
          <a:bodyPr/>
          <a:lstStyle/>
          <a:p>
            <a:r>
              <a:rPr lang="en-US" dirty="0"/>
              <a:t>Source: GfK TVB Purchase Funnel 2023 A18+</a:t>
            </a:r>
          </a:p>
          <a:p>
            <a:r>
              <a:rPr lang="en-US" dirty="0"/>
              <a:t>C4 “Have you ever commented, posted, liked or shared info or articles from a local TV station’s website or app?”</a:t>
            </a:r>
          </a:p>
        </p:txBody>
      </p:sp>
    </p:spTree>
    <p:extLst>
      <p:ext uri="{BB962C8B-B14F-4D97-AF65-F5344CB8AC3E}">
        <p14:creationId xmlns:p14="http://schemas.microsoft.com/office/powerpoint/2010/main" val="2194313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08280"/>
            <a:ext cx="11352809" cy="978729"/>
          </a:xfrm>
        </p:spPr>
        <p:txBody>
          <a:bodyPr/>
          <a:lstStyle/>
          <a:p>
            <a:r>
              <a:rPr lang="en-US" sz="3200" dirty="0"/>
              <a:t>“Have you ever commented, posted, liked or shared info or articles from a local TV station’s website or app?”</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358981577"/>
              </p:ext>
            </p:extLst>
          </p:nvPr>
        </p:nvGraphicFramePr>
        <p:xfrm>
          <a:off x="419099" y="1258843"/>
          <a:ext cx="11694721" cy="49101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27</a:t>
            </a:fld>
            <a:endParaRPr lang="en-US" dirty="0">
              <a:solidFill>
                <a:prstClr val="black"/>
              </a:solidFill>
            </a:endParaRPr>
          </a:p>
        </p:txBody>
      </p:sp>
      <p:sp>
        <p:nvSpPr>
          <p:cNvPr id="7" name="Text Placeholder 4">
            <a:extLst>
              <a:ext uri="{FF2B5EF4-FFF2-40B4-BE49-F238E27FC236}">
                <a16:creationId xmlns:a16="http://schemas.microsoft.com/office/drawing/2014/main" id="{705702A4-9363-44CC-A162-11B668F7474E}"/>
              </a:ext>
            </a:extLst>
          </p:cNvPr>
          <p:cNvSpPr txBox="1">
            <a:spLocks/>
          </p:cNvSpPr>
          <p:nvPr/>
        </p:nvSpPr>
        <p:spPr>
          <a:xfrm>
            <a:off x="419099" y="6381690"/>
            <a:ext cx="8641773" cy="400110"/>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Purchase Funnel 2023 A18+</a:t>
            </a:r>
          </a:p>
          <a:p>
            <a:r>
              <a:rPr lang="en-US" dirty="0"/>
              <a:t>C4 “Have you ever commented, posted, liked or shared information or articles from a local TV station’s website or app?”</a:t>
            </a:r>
          </a:p>
        </p:txBody>
      </p:sp>
    </p:spTree>
    <p:extLst>
      <p:ext uri="{BB962C8B-B14F-4D97-AF65-F5344CB8AC3E}">
        <p14:creationId xmlns:p14="http://schemas.microsoft.com/office/powerpoint/2010/main" val="3202964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7D7F4-C3D6-8129-6E5D-EA4C6DA6F59B}"/>
              </a:ext>
            </a:extLst>
          </p:cNvPr>
          <p:cNvSpPr>
            <a:spLocks noGrp="1"/>
          </p:cNvSpPr>
          <p:nvPr>
            <p:ph type="title"/>
          </p:nvPr>
        </p:nvSpPr>
        <p:spPr>
          <a:xfrm>
            <a:off x="419595" y="162560"/>
            <a:ext cx="11352809" cy="1089529"/>
          </a:xfrm>
        </p:spPr>
        <p:txBody>
          <a:bodyPr/>
          <a:lstStyle/>
          <a:p>
            <a:r>
              <a:rPr lang="en-US" sz="3600" dirty="0"/>
              <a:t>Most Respondents Were Exposed to TV Commercials 2-5 Times</a:t>
            </a:r>
          </a:p>
        </p:txBody>
      </p:sp>
      <p:graphicFrame>
        <p:nvGraphicFramePr>
          <p:cNvPr id="8" name="Content Placeholder 7">
            <a:extLst>
              <a:ext uri="{FF2B5EF4-FFF2-40B4-BE49-F238E27FC236}">
                <a16:creationId xmlns:a16="http://schemas.microsoft.com/office/drawing/2014/main" id="{DB9D14B4-66C8-7E0E-E6BE-7A42FDB40EBB}"/>
              </a:ext>
            </a:extLst>
          </p:cNvPr>
          <p:cNvGraphicFramePr>
            <a:graphicFrameLocks noGrp="1"/>
          </p:cNvGraphicFramePr>
          <p:nvPr>
            <p:ph idx="1"/>
            <p:extLst>
              <p:ext uri="{D42A27DB-BD31-4B8C-83A1-F6EECF244321}">
                <p14:modId xmlns:p14="http://schemas.microsoft.com/office/powerpoint/2010/main" val="3897207920"/>
              </p:ext>
            </p:extLst>
          </p:nvPr>
        </p:nvGraphicFramePr>
        <p:xfrm>
          <a:off x="419099" y="973447"/>
          <a:ext cx="11352212" cy="49101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5E160A5-04F2-3AD0-8F37-E0FF5061FF56}"/>
              </a:ext>
            </a:extLst>
          </p:cNvPr>
          <p:cNvSpPr>
            <a:spLocks noGrp="1"/>
          </p:cNvSpPr>
          <p:nvPr>
            <p:ph type="sldNum" sz="quarter" idx="12"/>
          </p:nvPr>
        </p:nvSpPr>
        <p:spPr/>
        <p:txBody>
          <a:bodyPr/>
          <a:lstStyle/>
          <a:p>
            <a:fld id="{BB88B489-69ED-4F0A-A940-13A5E0BFFCBC}" type="slidenum">
              <a:rPr lang="en-US" smtClean="0"/>
              <a:pPr/>
              <a:t>28</a:t>
            </a:fld>
            <a:endParaRPr lang="en-US" dirty="0"/>
          </a:p>
        </p:txBody>
      </p:sp>
      <p:sp>
        <p:nvSpPr>
          <p:cNvPr id="9" name="Text Placeholder 4">
            <a:extLst>
              <a:ext uri="{FF2B5EF4-FFF2-40B4-BE49-F238E27FC236}">
                <a16:creationId xmlns:a16="http://schemas.microsoft.com/office/drawing/2014/main" id="{F43B751B-76E5-AE9F-48B7-C8F5462E3692}"/>
              </a:ext>
            </a:extLst>
          </p:cNvPr>
          <p:cNvSpPr txBox="1">
            <a:spLocks/>
          </p:cNvSpPr>
          <p:nvPr/>
        </p:nvSpPr>
        <p:spPr>
          <a:xfrm>
            <a:off x="419099" y="6227802"/>
            <a:ext cx="8641773" cy="553998"/>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Purchase Funnel 2023 A18+</a:t>
            </a:r>
          </a:p>
          <a:p>
            <a:r>
              <a:rPr lang="en-US" dirty="0"/>
              <a:t>QA1 “How many times to you estimate you saw a TV commercial for the category in the past month? (auto, retail, furniture/bedding/carpet, banking services, legal, hospital/urgent care, dentist/orthodontist/eye doctor/</a:t>
            </a:r>
            <a:r>
              <a:rPr lang="en-US" dirty="0" err="1"/>
              <a:t>lasik</a:t>
            </a:r>
            <a:r>
              <a:rPr lang="en-US" dirty="0"/>
              <a:t>)</a:t>
            </a:r>
          </a:p>
        </p:txBody>
      </p:sp>
    </p:spTree>
    <p:extLst>
      <p:ext uri="{BB962C8B-B14F-4D97-AF65-F5344CB8AC3E}">
        <p14:creationId xmlns:p14="http://schemas.microsoft.com/office/powerpoint/2010/main" val="3022030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647325"/>
              </p:ext>
            </p:extLst>
          </p:nvPr>
        </p:nvGraphicFramePr>
        <p:xfrm>
          <a:off x="304800" y="1575793"/>
          <a:ext cx="11582400" cy="4468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81000" y="215900"/>
            <a:ext cx="11582400" cy="646331"/>
          </a:xfrm>
        </p:spPr>
        <p:txBody>
          <a:bodyPr>
            <a:noAutofit/>
          </a:bodyPr>
          <a:lstStyle/>
          <a:p>
            <a:r>
              <a:rPr lang="en-US" sz="3200" dirty="0"/>
              <a:t>More TV Exposure Increases Importance, Trust, Preference</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29</a:t>
            </a:fld>
            <a:endParaRPr lang="en-US" dirty="0">
              <a:solidFill>
                <a:srgbClr val="1C1C1C"/>
              </a:solidFill>
            </a:endParaRPr>
          </a:p>
        </p:txBody>
      </p:sp>
      <p:sp>
        <p:nvSpPr>
          <p:cNvPr id="8" name="Text Placeholder 4">
            <a:extLst>
              <a:ext uri="{FF2B5EF4-FFF2-40B4-BE49-F238E27FC236}">
                <a16:creationId xmlns:a16="http://schemas.microsoft.com/office/drawing/2014/main" id="{4D3064CE-76A8-48C5-A59A-E6914A8E9B5F}"/>
              </a:ext>
            </a:extLst>
          </p:cNvPr>
          <p:cNvSpPr txBox="1">
            <a:spLocks/>
          </p:cNvSpPr>
          <p:nvPr/>
        </p:nvSpPr>
        <p:spPr>
          <a:xfrm>
            <a:off x="419099" y="6381690"/>
            <a:ext cx="8641773" cy="400110"/>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Source: GfK TVB Purchase Funnel 2023 A18+</a:t>
            </a:r>
          </a:p>
          <a:p>
            <a:pPr>
              <a:lnSpc>
                <a:spcPct val="100000"/>
              </a:lnSpc>
            </a:pPr>
            <a:r>
              <a:rPr lang="en-US" dirty="0"/>
              <a:t>QA4/B1/B2/C3; TV=Broadcast &amp; Cable</a:t>
            </a:r>
          </a:p>
        </p:txBody>
      </p:sp>
      <p:sp>
        <p:nvSpPr>
          <p:cNvPr id="3" name="TextBox 2">
            <a:extLst>
              <a:ext uri="{FF2B5EF4-FFF2-40B4-BE49-F238E27FC236}">
                <a16:creationId xmlns:a16="http://schemas.microsoft.com/office/drawing/2014/main" id="{24E8B0D4-DECC-C59F-8165-DA0EDA8FB292}"/>
              </a:ext>
            </a:extLst>
          </p:cNvPr>
          <p:cNvSpPr txBox="1"/>
          <p:nvPr/>
        </p:nvSpPr>
        <p:spPr>
          <a:xfrm>
            <a:off x="4343400" y="1230868"/>
            <a:ext cx="3429000" cy="400110"/>
          </a:xfrm>
          <a:prstGeom prst="rect">
            <a:avLst/>
          </a:prstGeom>
          <a:noFill/>
        </p:spPr>
        <p:txBody>
          <a:bodyPr wrap="square" rtlCol="0">
            <a:spAutoFit/>
          </a:bodyPr>
          <a:lstStyle/>
          <a:p>
            <a:pPr algn="ctr"/>
            <a:r>
              <a:rPr lang="en-US" sz="2000" b="1" dirty="0"/>
              <a:t>% A18+</a:t>
            </a:r>
          </a:p>
        </p:txBody>
      </p:sp>
    </p:spTree>
    <p:extLst>
      <p:ext uri="{BB962C8B-B14F-4D97-AF65-F5344CB8AC3E}">
        <p14:creationId xmlns:p14="http://schemas.microsoft.com/office/powerpoint/2010/main" val="2679173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74D3FC3-5449-4348-83E1-634327FD8C57}"/>
              </a:ext>
            </a:extLst>
          </p:cNvPr>
          <p:cNvPicPr>
            <a:picLocks noChangeAspect="1"/>
          </p:cNvPicPr>
          <p:nvPr/>
        </p:nvPicPr>
        <p:blipFill>
          <a:blip r:embed="rId3"/>
          <a:stretch>
            <a:fillRect/>
          </a:stretch>
        </p:blipFill>
        <p:spPr>
          <a:xfrm>
            <a:off x="6400800" y="3705959"/>
            <a:ext cx="3725150" cy="1008143"/>
          </a:xfrm>
          <a:prstGeom prst="rect">
            <a:avLst/>
          </a:prstGeom>
          <a:ln>
            <a:solidFill>
              <a:schemeClr val="bg1"/>
            </a:solidFill>
          </a:ln>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D7883A72-A7CC-47CD-873C-423EC2A61B75}"/>
              </a:ext>
            </a:extLst>
          </p:cNvPr>
          <p:cNvPicPr>
            <a:picLocks noChangeAspect="1"/>
          </p:cNvPicPr>
          <p:nvPr/>
        </p:nvPicPr>
        <p:blipFill>
          <a:blip r:embed="rId4"/>
          <a:stretch>
            <a:fillRect/>
          </a:stretch>
        </p:blipFill>
        <p:spPr>
          <a:xfrm>
            <a:off x="6400799" y="4854739"/>
            <a:ext cx="3725149" cy="1012662"/>
          </a:xfrm>
          <a:prstGeom prst="rect">
            <a:avLst/>
          </a:prstGeom>
          <a:ln>
            <a:solidFill>
              <a:schemeClr val="bg1"/>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396787" y="293469"/>
            <a:ext cx="11352809" cy="646331"/>
          </a:xfrm>
        </p:spPr>
        <p:txBody>
          <a:bodyPr>
            <a:noAutofit/>
          </a:bodyPr>
          <a:lstStyle/>
          <a:p>
            <a:pPr marL="1428750" indent="-1428750" algn="l"/>
            <a:r>
              <a:rPr lang="en-US" sz="2400" dirty="0"/>
              <a:t>Objective: To identify the importance of media platforms in influencing consumers during their purchase decision process for these categories</a:t>
            </a:r>
            <a:br>
              <a:rPr lang="en-US" sz="2400" dirty="0"/>
            </a:br>
            <a:br>
              <a:rPr lang="en-US" sz="2400" dirty="0"/>
            </a:br>
            <a:endParaRPr lang="en-US" sz="2400" dirty="0"/>
          </a:p>
        </p:txBody>
      </p:sp>
      <p:sp>
        <p:nvSpPr>
          <p:cNvPr id="12" name="Slide Number Placeholder 11"/>
          <p:cNvSpPr>
            <a:spLocks noGrp="1"/>
          </p:cNvSpPr>
          <p:nvPr>
            <p:ph type="sldNum" sz="quarter" idx="12"/>
          </p:nvPr>
        </p:nvSpPr>
        <p:spPr/>
        <p:txBody>
          <a:bodyPr/>
          <a:lstStyle/>
          <a:p>
            <a:fld id="{BB88B489-69ED-4F0A-A940-13A5E0BFFCBC}" type="slidenum">
              <a:rPr lang="en-US" smtClean="0">
                <a:solidFill>
                  <a:prstClr val="black"/>
                </a:solidFill>
              </a:rPr>
              <a:pPr/>
              <a:t>3</a:t>
            </a:fld>
            <a:endParaRPr lang="en-US" dirty="0">
              <a:solidFill>
                <a:prstClr val="black"/>
              </a:solidFill>
            </a:endParaRPr>
          </a:p>
        </p:txBody>
      </p:sp>
      <p:grpSp>
        <p:nvGrpSpPr>
          <p:cNvPr id="6" name="Group 5"/>
          <p:cNvGrpSpPr/>
          <p:nvPr/>
        </p:nvGrpSpPr>
        <p:grpSpPr>
          <a:xfrm>
            <a:off x="2649960" y="6246167"/>
            <a:ext cx="6892080" cy="461665"/>
            <a:chOff x="2743200" y="6235452"/>
            <a:chExt cx="6892080" cy="461665"/>
          </a:xfrm>
        </p:grpSpPr>
        <p:sp>
          <p:nvSpPr>
            <p:cNvPr id="3" name="TextBox 2"/>
            <p:cNvSpPr txBox="1"/>
            <p:nvPr/>
          </p:nvSpPr>
          <p:spPr>
            <a:xfrm>
              <a:off x="2743200" y="6235452"/>
              <a:ext cx="6892080" cy="461665"/>
            </a:xfrm>
            <a:prstGeom prst="rect">
              <a:avLst/>
            </a:prstGeom>
            <a:noFill/>
          </p:spPr>
          <p:txBody>
            <a:bodyPr wrap="none" rtlCol="0">
              <a:spAutoFit/>
            </a:bodyPr>
            <a:lstStyle/>
            <a:p>
              <a:r>
                <a:rPr lang="en-US" sz="2400" dirty="0">
                  <a:solidFill>
                    <a:prstClr val="black"/>
                  </a:solidFill>
                </a:rPr>
                <a:t>TVB commissioned        to do the research study.</a:t>
              </a:r>
            </a:p>
          </p:txBody>
        </p:sp>
        <p:pic>
          <p:nvPicPr>
            <p:cNvPr id="5" name="Picture 4"/>
            <p:cNvPicPr>
              <a:picLocks noChangeAspect="1"/>
            </p:cNvPicPr>
            <p:nvPr/>
          </p:nvPicPr>
          <p:blipFill>
            <a:blip r:embed="rId5"/>
            <a:stretch>
              <a:fillRect/>
            </a:stretch>
          </p:blipFill>
          <p:spPr>
            <a:xfrm>
              <a:off x="5562601" y="6235452"/>
              <a:ext cx="381000" cy="381000"/>
            </a:xfrm>
            <a:prstGeom prst="rect">
              <a:avLst/>
            </a:prstGeom>
          </p:spPr>
        </p:pic>
      </p:gr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80531" y="1366018"/>
            <a:ext cx="3710669" cy="1008066"/>
          </a:xfrm>
          <a:prstGeom prst="rect">
            <a:avLst/>
          </a:prstGeom>
          <a:ln>
            <a:solidFill>
              <a:schemeClr val="bg1"/>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80530" y="2527834"/>
            <a:ext cx="3710670" cy="1008067"/>
          </a:xfrm>
          <a:prstGeom prst="rect">
            <a:avLst/>
          </a:prstGeom>
          <a:ln>
            <a:solidFill>
              <a:schemeClr val="bg1"/>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51570" y="4851467"/>
            <a:ext cx="3739630" cy="1015933"/>
          </a:xfrm>
          <a:prstGeom prst="rect">
            <a:avLst/>
          </a:prstGeom>
          <a:ln>
            <a:solidFill>
              <a:schemeClr val="bg1"/>
            </a:solidFill>
          </a:ln>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80530" y="3689651"/>
            <a:ext cx="3710670" cy="1008066"/>
          </a:xfrm>
          <a:prstGeom prst="rect">
            <a:avLst/>
          </a:prstGeom>
          <a:ln>
            <a:solidFill>
              <a:schemeClr val="bg1"/>
            </a:solid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CFF7509B-CA73-4C0A-A296-618E81EE2D31}"/>
              </a:ext>
            </a:extLst>
          </p:cNvPr>
          <p:cNvPicPr>
            <a:picLocks noChangeAspect="1"/>
          </p:cNvPicPr>
          <p:nvPr/>
        </p:nvPicPr>
        <p:blipFill>
          <a:blip r:embed="rId10"/>
          <a:stretch>
            <a:fillRect/>
          </a:stretch>
        </p:blipFill>
        <p:spPr>
          <a:xfrm>
            <a:off x="6400800" y="2530791"/>
            <a:ext cx="3725150" cy="1018461"/>
          </a:xfrm>
          <a:prstGeom prst="rect">
            <a:avLst/>
          </a:prstGeom>
          <a:ln>
            <a:solidFill>
              <a:schemeClr val="bg1"/>
            </a:solidFill>
          </a:ln>
          <a:effectLst>
            <a:outerShdw blurRad="50800" dist="38100" dir="2700000" algn="tl" rotWithShape="0">
              <a:prstClr val="black">
                <a:alpha val="40000"/>
              </a:prstClr>
            </a:outerShdw>
          </a:effectLst>
        </p:spPr>
      </p:pic>
      <p:pic>
        <p:nvPicPr>
          <p:cNvPr id="26" name="Picture 25">
            <a:extLst>
              <a:ext uri="{FF2B5EF4-FFF2-40B4-BE49-F238E27FC236}">
                <a16:creationId xmlns:a16="http://schemas.microsoft.com/office/drawing/2014/main" id="{5D1628A5-E2CF-4A84-94CC-B130759A6489}"/>
              </a:ext>
            </a:extLst>
          </p:cNvPr>
          <p:cNvPicPr>
            <a:picLocks noChangeAspect="1"/>
          </p:cNvPicPr>
          <p:nvPr/>
        </p:nvPicPr>
        <p:blipFill>
          <a:blip r:embed="rId11"/>
          <a:stretch>
            <a:fillRect/>
          </a:stretch>
        </p:blipFill>
        <p:spPr>
          <a:xfrm>
            <a:off x="6400800" y="1365189"/>
            <a:ext cx="3725150" cy="1008895"/>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82479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1784399581"/>
              </p:ext>
            </p:extLst>
          </p:nvPr>
        </p:nvGraphicFramePr>
        <p:xfrm>
          <a:off x="513814" y="1298704"/>
          <a:ext cx="11067453" cy="501364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19595" y="162560"/>
            <a:ext cx="11352809" cy="577081"/>
          </a:xfrm>
        </p:spPr>
        <p:txBody>
          <a:bodyPr/>
          <a:lstStyle/>
          <a:p>
            <a:r>
              <a:rPr lang="en-US" sz="3500" dirty="0"/>
              <a:t>More Exposures Means More Action</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30</a:t>
            </a:fld>
            <a:endParaRPr lang="en-US" dirty="0">
              <a:solidFill>
                <a:prstClr val="black"/>
              </a:solidFill>
            </a:endParaRPr>
          </a:p>
        </p:txBody>
      </p:sp>
      <p:sp>
        <p:nvSpPr>
          <p:cNvPr id="3" name="TextBox 2"/>
          <p:cNvSpPr txBox="1"/>
          <p:nvPr/>
        </p:nvSpPr>
        <p:spPr>
          <a:xfrm>
            <a:off x="564088" y="929372"/>
            <a:ext cx="11067453" cy="369332"/>
          </a:xfrm>
          <a:prstGeom prst="rect">
            <a:avLst/>
          </a:prstGeom>
          <a:noFill/>
        </p:spPr>
        <p:txBody>
          <a:bodyPr wrap="none" rtlCol="0">
            <a:spAutoFit/>
          </a:bodyPr>
          <a:lstStyle/>
          <a:p>
            <a:r>
              <a:rPr lang="en-US" b="1" dirty="0">
                <a:solidFill>
                  <a:prstClr val="black"/>
                </a:solidFill>
              </a:rPr>
              <a:t>Which of the following did you do after seeing/hearing the ads for the category on television?</a:t>
            </a:r>
            <a:endParaRPr lang="en-US" dirty="0">
              <a:solidFill>
                <a:prstClr val="black"/>
              </a:solidFill>
            </a:endParaRPr>
          </a:p>
        </p:txBody>
      </p:sp>
      <p:sp>
        <p:nvSpPr>
          <p:cNvPr id="7" name="Text Placeholder 4">
            <a:extLst>
              <a:ext uri="{FF2B5EF4-FFF2-40B4-BE49-F238E27FC236}">
                <a16:creationId xmlns:a16="http://schemas.microsoft.com/office/drawing/2014/main" id="{B1A507AB-E01E-4952-A962-F1467A409AFF}"/>
              </a:ext>
            </a:extLst>
          </p:cNvPr>
          <p:cNvSpPr txBox="1">
            <a:spLocks/>
          </p:cNvSpPr>
          <p:nvPr/>
        </p:nvSpPr>
        <p:spPr>
          <a:xfrm>
            <a:off x="419099" y="6381690"/>
            <a:ext cx="8641773" cy="400110"/>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Purchase Funnel 2023 A18+</a:t>
            </a:r>
          </a:p>
          <a:p>
            <a:r>
              <a:rPr lang="en-US" dirty="0"/>
              <a:t>QA9 “Which of the following did you do after seeing/hearing the ads for the category on television?”</a:t>
            </a:r>
          </a:p>
        </p:txBody>
      </p:sp>
    </p:spTree>
    <p:extLst>
      <p:ext uri="{BB962C8B-B14F-4D97-AF65-F5344CB8AC3E}">
        <p14:creationId xmlns:p14="http://schemas.microsoft.com/office/powerpoint/2010/main" val="76260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A8B0DFE-6A3E-FD97-4467-1C4D827B74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36" r="-2940" b="3333"/>
          <a:stretch/>
        </p:blipFill>
        <p:spPr bwMode="auto">
          <a:xfrm>
            <a:off x="3495795" y="3071678"/>
            <a:ext cx="5200410" cy="3184804"/>
          </a:xfrm>
          <a:prstGeom prst="rect">
            <a:avLst/>
          </a:prstGeom>
          <a:solidFill>
            <a:schemeClr val="bg1"/>
          </a:solidFill>
          <a:ln>
            <a:solidFill>
              <a:schemeClr val="tx2"/>
            </a:solidFill>
          </a:ln>
          <a:effectLst>
            <a:innerShdw blurRad="114300">
              <a:prstClr val="black"/>
            </a:innerShdw>
          </a:effectLst>
        </p:spPr>
      </p:pic>
      <p:sp>
        <p:nvSpPr>
          <p:cNvPr id="3" name="Title 2"/>
          <p:cNvSpPr>
            <a:spLocks noGrp="1"/>
          </p:cNvSpPr>
          <p:nvPr>
            <p:ph type="ctrTitle"/>
          </p:nvPr>
        </p:nvSpPr>
        <p:spPr>
          <a:xfrm>
            <a:off x="385187" y="2057400"/>
            <a:ext cx="11425813" cy="854080"/>
          </a:xfrm>
        </p:spPr>
        <p:txBody>
          <a:bodyPr/>
          <a:lstStyle/>
          <a:p>
            <a:r>
              <a:rPr lang="en-US" dirty="0">
                <a:effectLst>
                  <a:outerShdw blurRad="38100" dist="38100" dir="2700000" algn="tl">
                    <a:srgbClr val="000000">
                      <a:alpha val="43137"/>
                    </a:srgbClr>
                  </a:outerShdw>
                </a:effectLst>
              </a:rPr>
              <a:t>Demographics</a:t>
            </a:r>
          </a:p>
        </p:txBody>
      </p:sp>
      <p:pic>
        <p:nvPicPr>
          <p:cNvPr id="9" name="Picture 8">
            <a:extLst>
              <a:ext uri="{FF2B5EF4-FFF2-40B4-BE49-F238E27FC236}">
                <a16:creationId xmlns:a16="http://schemas.microsoft.com/office/drawing/2014/main" id="{27EE86EE-F000-3BF7-A71F-8A7384C5B9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16474" y="304800"/>
            <a:ext cx="1959051" cy="1888823"/>
          </a:xfrm>
          <a:prstGeom prst="rect">
            <a:avLst/>
          </a:prstGeom>
          <a:effectLst/>
        </p:spPr>
      </p:pic>
    </p:spTree>
    <p:extLst>
      <p:ext uri="{BB962C8B-B14F-4D97-AF65-F5344CB8AC3E}">
        <p14:creationId xmlns:p14="http://schemas.microsoft.com/office/powerpoint/2010/main" val="3737836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32</a:t>
            </a:fld>
            <a:endParaRPr lang="en-US" dirty="0">
              <a:solidFill>
                <a:prstClr val="black"/>
              </a:solidFill>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3071651463"/>
              </p:ext>
            </p:extLst>
          </p:nvPr>
        </p:nvGraphicFramePr>
        <p:xfrm>
          <a:off x="420986" y="956732"/>
          <a:ext cx="11352212" cy="5248275"/>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txBox="1">
            <a:spLocks/>
          </p:cNvSpPr>
          <p:nvPr/>
        </p:nvSpPr>
        <p:spPr>
          <a:xfrm>
            <a:off x="420389" y="165308"/>
            <a:ext cx="11352809" cy="590931"/>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4000" kern="1200">
                <a:solidFill>
                  <a:srgbClr val="0000FF"/>
                </a:solidFill>
                <a:latin typeface="+mj-lt"/>
                <a:ea typeface="+mj-ea"/>
                <a:cs typeface="+mj-cs"/>
              </a:defRPr>
            </a:lvl1pPr>
          </a:lstStyle>
          <a:p>
            <a:r>
              <a:rPr lang="en-US" sz="3500" dirty="0"/>
              <a:t>Key Targets Use More </a:t>
            </a:r>
            <a:r>
              <a:rPr lang="en-US" sz="3600" dirty="0"/>
              <a:t>Media</a:t>
            </a:r>
            <a:r>
              <a:rPr lang="en-US" sz="3500" dirty="0"/>
              <a:t> Especially Adults 25-54</a:t>
            </a:r>
          </a:p>
        </p:txBody>
      </p:sp>
      <p:sp>
        <p:nvSpPr>
          <p:cNvPr id="3" name="Text Placeholder 2">
            <a:extLst>
              <a:ext uri="{FF2B5EF4-FFF2-40B4-BE49-F238E27FC236}">
                <a16:creationId xmlns:a16="http://schemas.microsoft.com/office/drawing/2014/main" id="{48CCF0A3-C119-425E-ABB0-24DBAB63CD07}"/>
              </a:ext>
            </a:extLst>
          </p:cNvPr>
          <p:cNvSpPr>
            <a:spLocks noGrp="1"/>
          </p:cNvSpPr>
          <p:nvPr>
            <p:ph type="body" sz="quarter" idx="13"/>
          </p:nvPr>
        </p:nvSpPr>
        <p:spPr>
          <a:xfrm>
            <a:off x="419099" y="6381690"/>
            <a:ext cx="8641773" cy="400110"/>
          </a:xfrm>
        </p:spPr>
        <p:txBody>
          <a:bodyPr/>
          <a:lstStyle/>
          <a:p>
            <a:r>
              <a:rPr lang="en-US" dirty="0"/>
              <a:t>Source: GfK TVB Purchase Funnel 2023, A18+, A18-34, A18-49, A25-54</a:t>
            </a:r>
          </a:p>
          <a:p>
            <a:r>
              <a:rPr lang="en-US" dirty="0"/>
              <a:t>S10/S11 “In the past two months, did you see, hear, or read an advertisement for the category in any of these media/digital Internet media?”</a:t>
            </a:r>
          </a:p>
        </p:txBody>
      </p:sp>
    </p:spTree>
    <p:extLst>
      <p:ext uri="{BB962C8B-B14F-4D97-AF65-F5344CB8AC3E}">
        <p14:creationId xmlns:p14="http://schemas.microsoft.com/office/powerpoint/2010/main" val="934966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 y="172431"/>
            <a:ext cx="11352809" cy="978729"/>
          </a:xfrm>
        </p:spPr>
        <p:txBody>
          <a:bodyPr/>
          <a:lstStyle/>
          <a:p>
            <a:r>
              <a:rPr lang="en-US" sz="3600" dirty="0"/>
              <a:t>What Influenced Consumer Awareness Most:</a:t>
            </a:r>
            <a:br>
              <a:rPr lang="en-US" sz="3600" dirty="0"/>
            </a:br>
            <a:r>
              <a:rPr lang="en-US" sz="2800" b="1" dirty="0">
                <a:solidFill>
                  <a:schemeClr val="tx1"/>
                </a:solidFill>
              </a:rPr>
              <a:t>Awareness</a:t>
            </a:r>
            <a:endParaRPr lang="en-US" sz="3600" b="1" dirty="0">
              <a:solidFill>
                <a:schemeClr val="tx1"/>
              </a:solidFill>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635585653"/>
              </p:ext>
            </p:extLst>
          </p:nvPr>
        </p:nvGraphicFramePr>
        <p:xfrm>
          <a:off x="238986" y="457200"/>
          <a:ext cx="11713034" cy="5791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33</a:t>
            </a:fld>
            <a:endParaRPr lang="en-US" dirty="0">
              <a:solidFill>
                <a:prstClr val="black"/>
              </a:solidFill>
            </a:endParaRPr>
          </a:p>
        </p:txBody>
      </p:sp>
      <p:sp>
        <p:nvSpPr>
          <p:cNvPr id="6" name="Text Placeholder 4">
            <a:extLst>
              <a:ext uri="{FF2B5EF4-FFF2-40B4-BE49-F238E27FC236}">
                <a16:creationId xmlns:a16="http://schemas.microsoft.com/office/drawing/2014/main" id="{7C7CA9E0-073D-4AD3-A616-1DAB28B86F91}"/>
              </a:ext>
            </a:extLst>
          </p:cNvPr>
          <p:cNvSpPr txBox="1">
            <a:spLocks/>
          </p:cNvSpPr>
          <p:nvPr/>
        </p:nvSpPr>
        <p:spPr>
          <a:xfrm>
            <a:off x="419099" y="6227802"/>
            <a:ext cx="8572501" cy="553998"/>
          </a:xfrm>
          <a:prstGeom prst="rect">
            <a:avLst/>
          </a:prstGeom>
        </p:spPr>
        <p:txBody>
          <a:bodyPr vert="horz" wrap="square"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Purchase Funnel 2023; % Most important media type among those who saw/heard ads in at least 1 media source at 2%+ shown; 2%, 1%, &amp; 0% not shown/labeled</a:t>
            </a:r>
            <a:br>
              <a:rPr lang="en-US" dirty="0"/>
            </a:br>
            <a:r>
              <a:rPr lang="en-US" dirty="0"/>
              <a:t>QA4 “Thinking about the ads you saw/heard for the category, which advertising media made you aware of the category?”</a:t>
            </a:r>
          </a:p>
        </p:txBody>
      </p:sp>
    </p:spTree>
    <p:extLst>
      <p:ext uri="{BB962C8B-B14F-4D97-AF65-F5344CB8AC3E}">
        <p14:creationId xmlns:p14="http://schemas.microsoft.com/office/powerpoint/2010/main" val="4083707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extLst>
              <p:ext uri="{D42A27DB-BD31-4B8C-83A1-F6EECF244321}">
                <p14:modId xmlns:p14="http://schemas.microsoft.com/office/powerpoint/2010/main" val="3207171458"/>
              </p:ext>
            </p:extLst>
          </p:nvPr>
        </p:nvGraphicFramePr>
        <p:xfrm>
          <a:off x="438397" y="685800"/>
          <a:ext cx="11353305" cy="5867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38397" y="166995"/>
            <a:ext cx="11315205" cy="563256"/>
          </a:xfrm>
        </p:spPr>
        <p:txBody>
          <a:bodyPr/>
          <a:lstStyle/>
          <a:p>
            <a:r>
              <a:rPr lang="en-US" sz="3600" dirty="0"/>
              <a:t>What Influenced </a:t>
            </a:r>
            <a:r>
              <a:rPr lang="en-US" sz="3600" b="1" dirty="0"/>
              <a:t>A18-34</a:t>
            </a:r>
            <a:r>
              <a:rPr lang="en-US" sz="3600" dirty="0"/>
              <a:t> Consumers Most</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34</a:t>
            </a:fld>
            <a:endParaRPr lang="en-US" dirty="0">
              <a:solidFill>
                <a:prstClr val="black"/>
              </a:solidFill>
            </a:endParaRPr>
          </a:p>
        </p:txBody>
      </p:sp>
      <p:sp>
        <p:nvSpPr>
          <p:cNvPr id="6" name="Text Placeholder 4">
            <a:extLst>
              <a:ext uri="{FF2B5EF4-FFF2-40B4-BE49-F238E27FC236}">
                <a16:creationId xmlns:a16="http://schemas.microsoft.com/office/drawing/2014/main" id="{87421D06-68EF-4F33-A822-BD8307E1B39F}"/>
              </a:ext>
            </a:extLst>
          </p:cNvPr>
          <p:cNvSpPr txBox="1">
            <a:spLocks/>
          </p:cNvSpPr>
          <p:nvPr/>
        </p:nvSpPr>
        <p:spPr>
          <a:xfrm>
            <a:off x="419099" y="6381690"/>
            <a:ext cx="8641773" cy="400110"/>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Purchase Funnel 2023 A18-34, QA4/QA5/QA6/QA7/QA8</a:t>
            </a:r>
            <a:br>
              <a:rPr lang="en-US" dirty="0"/>
            </a:br>
            <a:r>
              <a:rPr lang="en-US" dirty="0"/>
              <a:t>Most important media type among those who saw/heard ads in at least 1 media source at 2%+ shown; 2%, 1%, &amp; 0% not shown/labeled</a:t>
            </a:r>
          </a:p>
        </p:txBody>
      </p:sp>
    </p:spTree>
    <p:extLst>
      <p:ext uri="{BB962C8B-B14F-4D97-AF65-F5344CB8AC3E}">
        <p14:creationId xmlns:p14="http://schemas.microsoft.com/office/powerpoint/2010/main" val="3417837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 y="171450"/>
            <a:ext cx="11352809" cy="637366"/>
          </a:xfrm>
        </p:spPr>
        <p:txBody>
          <a:bodyPr/>
          <a:lstStyle/>
          <a:p>
            <a:r>
              <a:rPr lang="en-US" sz="3600" dirty="0"/>
              <a:t>What Influenced </a:t>
            </a:r>
            <a:r>
              <a:rPr lang="en-US" sz="3600" b="1" dirty="0"/>
              <a:t>A18-49</a:t>
            </a:r>
            <a:r>
              <a:rPr lang="en-US" sz="3600" dirty="0"/>
              <a:t> Consumers Most</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35</a:t>
            </a:fld>
            <a:endParaRPr lang="en-US" dirty="0">
              <a:solidFill>
                <a:prstClr val="black"/>
              </a:solidFill>
            </a:endParaRPr>
          </a:p>
        </p:txBody>
      </p:sp>
      <p:sp>
        <p:nvSpPr>
          <p:cNvPr id="5" name="Text Placeholder 4"/>
          <p:cNvSpPr>
            <a:spLocks noGrp="1"/>
          </p:cNvSpPr>
          <p:nvPr>
            <p:ph type="body" sz="quarter" idx="13"/>
          </p:nvPr>
        </p:nvSpPr>
        <p:spPr>
          <a:xfrm>
            <a:off x="419099" y="6381690"/>
            <a:ext cx="9334501" cy="400110"/>
          </a:xfrm>
        </p:spPr>
        <p:txBody>
          <a:bodyPr/>
          <a:lstStyle/>
          <a:p>
            <a:r>
              <a:rPr lang="en-US" dirty="0"/>
              <a:t>Source: GfK TVB Purchase Funnel 2023 A18-49, QA4/QA5/QA6/QA7/QA8</a:t>
            </a:r>
            <a:br>
              <a:rPr lang="en-US" dirty="0"/>
            </a:br>
            <a:r>
              <a:rPr lang="en-US" dirty="0"/>
              <a:t>Most important media type among those who saw/heard ads in at least 1 media source at 2%+ shown; 2%, 1%, &amp; 0% not shown/labeled</a:t>
            </a:r>
          </a:p>
        </p:txBody>
      </p:sp>
      <p:graphicFrame>
        <p:nvGraphicFramePr>
          <p:cNvPr id="13" name="Chart 12"/>
          <p:cNvGraphicFramePr/>
          <p:nvPr>
            <p:extLst>
              <p:ext uri="{D42A27DB-BD31-4B8C-83A1-F6EECF244321}">
                <p14:modId xmlns:p14="http://schemas.microsoft.com/office/powerpoint/2010/main" val="4154555332"/>
              </p:ext>
            </p:extLst>
          </p:nvPr>
        </p:nvGraphicFramePr>
        <p:xfrm>
          <a:off x="319446" y="533400"/>
          <a:ext cx="11552114" cy="5922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4465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 y="178636"/>
            <a:ext cx="11352809" cy="590931"/>
          </a:xfrm>
        </p:spPr>
        <p:txBody>
          <a:bodyPr/>
          <a:lstStyle/>
          <a:p>
            <a:r>
              <a:rPr lang="en-US" sz="3600" dirty="0"/>
              <a:t>What Influenced </a:t>
            </a:r>
            <a:r>
              <a:rPr lang="en-US" sz="3600" b="1" dirty="0"/>
              <a:t>A25-54</a:t>
            </a:r>
            <a:r>
              <a:rPr lang="en-US" sz="3600" dirty="0"/>
              <a:t> Consumers Most</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076162277"/>
              </p:ext>
            </p:extLst>
          </p:nvPr>
        </p:nvGraphicFramePr>
        <p:xfrm>
          <a:off x="286524" y="688965"/>
          <a:ext cx="11353305" cy="578803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36</a:t>
            </a:fld>
            <a:endParaRPr lang="en-US" dirty="0">
              <a:solidFill>
                <a:prstClr val="black"/>
              </a:solidFill>
            </a:endParaRPr>
          </a:p>
        </p:txBody>
      </p:sp>
      <p:sp>
        <p:nvSpPr>
          <p:cNvPr id="5" name="Text Placeholder 4">
            <a:extLst>
              <a:ext uri="{FF2B5EF4-FFF2-40B4-BE49-F238E27FC236}">
                <a16:creationId xmlns:a16="http://schemas.microsoft.com/office/drawing/2014/main" id="{BA412448-5E86-4847-888B-30ADAD399C7F}"/>
              </a:ext>
            </a:extLst>
          </p:cNvPr>
          <p:cNvSpPr>
            <a:spLocks noGrp="1"/>
          </p:cNvSpPr>
          <p:nvPr>
            <p:ph type="body" sz="quarter" idx="13"/>
          </p:nvPr>
        </p:nvSpPr>
        <p:spPr>
          <a:xfrm>
            <a:off x="419099" y="6381690"/>
            <a:ext cx="9334501" cy="400110"/>
          </a:xfrm>
        </p:spPr>
        <p:txBody>
          <a:bodyPr/>
          <a:lstStyle/>
          <a:p>
            <a:r>
              <a:rPr lang="en-US" dirty="0"/>
              <a:t>Source: GfK TVB Purchase Funnel 2023 A25-54, QA4/QA5/QA6/QA7/QA8</a:t>
            </a:r>
            <a:br>
              <a:rPr lang="en-US" dirty="0"/>
            </a:br>
            <a:r>
              <a:rPr lang="en-US" dirty="0"/>
              <a:t>Most important media type among those who saw/heard ads in at least 1 media source at 2%+ shown; 2%, 1%, &amp; 0% not shown/labeled</a:t>
            </a:r>
          </a:p>
        </p:txBody>
      </p:sp>
    </p:spTree>
    <p:extLst>
      <p:ext uri="{BB962C8B-B14F-4D97-AF65-F5344CB8AC3E}">
        <p14:creationId xmlns:p14="http://schemas.microsoft.com/office/powerpoint/2010/main" val="426087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89944"/>
            <a:ext cx="11352809" cy="577081"/>
          </a:xfrm>
        </p:spPr>
        <p:txBody>
          <a:bodyPr/>
          <a:lstStyle/>
          <a:p>
            <a:r>
              <a:rPr lang="en-US" sz="3500" dirty="0"/>
              <a:t>TV Motivates Key Demos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37</a:t>
            </a:fld>
            <a:endParaRPr lang="en-US" dirty="0">
              <a:solidFill>
                <a:prstClr val="black"/>
              </a:solidFill>
            </a:endParaRPr>
          </a:p>
        </p:txBody>
      </p:sp>
      <p:sp>
        <p:nvSpPr>
          <p:cNvPr id="5" name="Text Placeholder 4"/>
          <p:cNvSpPr>
            <a:spLocks noGrp="1"/>
          </p:cNvSpPr>
          <p:nvPr>
            <p:ph type="body" sz="quarter" idx="13"/>
          </p:nvPr>
        </p:nvSpPr>
        <p:spPr>
          <a:xfrm>
            <a:off x="419595" y="6380686"/>
            <a:ext cx="8641773" cy="400110"/>
          </a:xfrm>
        </p:spPr>
        <p:txBody>
          <a:bodyPr/>
          <a:lstStyle/>
          <a:p>
            <a:r>
              <a:rPr lang="en-US" dirty="0"/>
              <a:t>Source: GfK TVB Purchase Funnel 2023, A18+, A18-34, A18-49, A25-54</a:t>
            </a:r>
          </a:p>
          <a:p>
            <a:r>
              <a:rPr lang="en-US" dirty="0"/>
              <a:t>QA9 “ Which of the following did you do after seeing/hearing the ads for the category on television?” </a:t>
            </a:r>
          </a:p>
        </p:txBody>
      </p:sp>
      <p:sp>
        <p:nvSpPr>
          <p:cNvPr id="3" name="TextBox 2"/>
          <p:cNvSpPr txBox="1"/>
          <p:nvPr/>
        </p:nvSpPr>
        <p:spPr>
          <a:xfrm>
            <a:off x="552056" y="1035113"/>
            <a:ext cx="11067453" cy="369332"/>
          </a:xfrm>
          <a:prstGeom prst="rect">
            <a:avLst/>
          </a:prstGeom>
          <a:noFill/>
        </p:spPr>
        <p:txBody>
          <a:bodyPr wrap="none" rtlCol="0">
            <a:spAutoFit/>
          </a:bodyPr>
          <a:lstStyle/>
          <a:p>
            <a:r>
              <a:rPr lang="en-US" b="1" dirty="0">
                <a:solidFill>
                  <a:prstClr val="black"/>
                </a:solidFill>
              </a:rPr>
              <a:t>Which of the following did you do after seeing/hearing the ads for the category on television?</a:t>
            </a:r>
            <a:endParaRPr lang="en-US" dirty="0">
              <a:solidFill>
                <a:prstClr val="black"/>
              </a:solidFill>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3037152435"/>
              </p:ext>
            </p:extLst>
          </p:nvPr>
        </p:nvGraphicFramePr>
        <p:xfrm>
          <a:off x="420688" y="990600"/>
          <a:ext cx="11352212" cy="5172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0101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72720"/>
            <a:ext cx="11352809" cy="590931"/>
          </a:xfrm>
        </p:spPr>
        <p:txBody>
          <a:bodyPr/>
          <a:lstStyle/>
          <a:p>
            <a:r>
              <a:rPr lang="en-US" sz="3600" dirty="0"/>
              <a:t>“Have TV ads influenced your search selections?”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38</a:t>
            </a:fld>
            <a:endParaRPr lang="en-US" dirty="0">
              <a:solidFill>
                <a:prstClr val="black"/>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12008338"/>
              </p:ext>
            </p:extLst>
          </p:nvPr>
        </p:nvGraphicFramePr>
        <p:xfrm>
          <a:off x="402607" y="990600"/>
          <a:ext cx="11352212"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4">
            <a:extLst>
              <a:ext uri="{FF2B5EF4-FFF2-40B4-BE49-F238E27FC236}">
                <a16:creationId xmlns:a16="http://schemas.microsoft.com/office/drawing/2014/main" id="{A7467ED7-9401-414B-9BD4-AF7832187509}"/>
              </a:ext>
            </a:extLst>
          </p:cNvPr>
          <p:cNvSpPr txBox="1">
            <a:spLocks/>
          </p:cNvSpPr>
          <p:nvPr/>
        </p:nvSpPr>
        <p:spPr>
          <a:xfrm>
            <a:off x="419099" y="6227802"/>
            <a:ext cx="8641773" cy="553998"/>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Purchase Funnel 2023; A18+, A18-34, A18-49, A25-54</a:t>
            </a:r>
          </a:p>
          <a:p>
            <a:r>
              <a:rPr lang="en-US" dirty="0"/>
              <a:t>QA10 “When doing an online  search, how often, if at all, have TV ads you have seen influenced you in some ways in your search?” </a:t>
            </a:r>
            <a:br>
              <a:rPr lang="en-US" dirty="0"/>
            </a:br>
            <a:r>
              <a:rPr lang="en-US" dirty="0"/>
              <a:t>(Yes = combination of Every time, Most of the time &amp; Sometimes) Among those who do online searches</a:t>
            </a:r>
          </a:p>
        </p:txBody>
      </p:sp>
    </p:spTree>
    <p:extLst>
      <p:ext uri="{BB962C8B-B14F-4D97-AF65-F5344CB8AC3E}">
        <p14:creationId xmlns:p14="http://schemas.microsoft.com/office/powerpoint/2010/main" val="3159558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8"/>
          <p:cNvGraphicFramePr>
            <a:graphicFrameLocks/>
          </p:cNvGraphicFramePr>
          <p:nvPr>
            <p:extLst>
              <p:ext uri="{D42A27DB-BD31-4B8C-83A1-F6EECF244321}">
                <p14:modId xmlns:p14="http://schemas.microsoft.com/office/powerpoint/2010/main" val="1904050267"/>
              </p:ext>
            </p:extLst>
          </p:nvPr>
        </p:nvGraphicFramePr>
        <p:xfrm>
          <a:off x="6858000" y="3539667"/>
          <a:ext cx="3048000" cy="262300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19595" y="169624"/>
            <a:ext cx="11352809" cy="1089529"/>
          </a:xfrm>
        </p:spPr>
        <p:txBody>
          <a:bodyPr/>
          <a:lstStyle/>
          <a:p>
            <a:r>
              <a:rPr lang="en-US" sz="3600" dirty="0"/>
              <a:t>“When visiting a television station’s website or app, </a:t>
            </a:r>
            <a:br>
              <a:rPr lang="en-US" sz="3600" dirty="0"/>
            </a:br>
            <a:r>
              <a:rPr lang="en-US" sz="3600" dirty="0"/>
              <a:t>do you view the ads?” </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843695300"/>
              </p:ext>
            </p:extLst>
          </p:nvPr>
        </p:nvGraphicFramePr>
        <p:xfrm>
          <a:off x="762000" y="1601996"/>
          <a:ext cx="4572000" cy="41814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39</a:t>
            </a:fld>
            <a:endParaRPr lang="en-US" dirty="0">
              <a:solidFill>
                <a:prstClr val="black"/>
              </a:solidFill>
            </a:endParaRPr>
          </a:p>
        </p:txBody>
      </p:sp>
      <p:graphicFrame>
        <p:nvGraphicFramePr>
          <p:cNvPr id="6" name="Content Placeholder 8"/>
          <p:cNvGraphicFramePr>
            <a:graphicFrameLocks/>
          </p:cNvGraphicFramePr>
          <p:nvPr>
            <p:extLst>
              <p:ext uri="{D42A27DB-BD31-4B8C-83A1-F6EECF244321}">
                <p14:modId xmlns:p14="http://schemas.microsoft.com/office/powerpoint/2010/main" val="1506112188"/>
              </p:ext>
            </p:extLst>
          </p:nvPr>
        </p:nvGraphicFramePr>
        <p:xfrm>
          <a:off x="5334000" y="1601996"/>
          <a:ext cx="3048000" cy="26230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8"/>
          <p:cNvGraphicFramePr>
            <a:graphicFrameLocks/>
          </p:cNvGraphicFramePr>
          <p:nvPr>
            <p:extLst>
              <p:ext uri="{D42A27DB-BD31-4B8C-83A1-F6EECF244321}">
                <p14:modId xmlns:p14="http://schemas.microsoft.com/office/powerpoint/2010/main" val="890701243"/>
              </p:ext>
            </p:extLst>
          </p:nvPr>
        </p:nvGraphicFramePr>
        <p:xfrm>
          <a:off x="8382000" y="1601996"/>
          <a:ext cx="3048000" cy="2623008"/>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 Placeholder 4">
            <a:extLst>
              <a:ext uri="{FF2B5EF4-FFF2-40B4-BE49-F238E27FC236}">
                <a16:creationId xmlns:a16="http://schemas.microsoft.com/office/drawing/2014/main" id="{ADF17FB7-4D82-44B1-9062-53D6A674D754}"/>
              </a:ext>
            </a:extLst>
          </p:cNvPr>
          <p:cNvSpPr txBox="1">
            <a:spLocks/>
          </p:cNvSpPr>
          <p:nvPr/>
        </p:nvSpPr>
        <p:spPr>
          <a:xfrm>
            <a:off x="419099" y="6381690"/>
            <a:ext cx="9486901" cy="400110"/>
          </a:xfrm>
          <a:prstGeom prst="rect">
            <a:avLst/>
          </a:prstGeom>
        </p:spPr>
        <p:txBody>
          <a:bodyPr vert="horz" wrap="square"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Purchase Funnel 2023; A18+, A18-34, A18-49, A25-54</a:t>
            </a:r>
          </a:p>
          <a:p>
            <a:r>
              <a:rPr lang="en-US" dirty="0"/>
              <a:t>C2 “How often do you look at the video ads on that local television station’s website or app?”  (Yes = combination of Every time, Most of the time &amp; Sometimes)</a:t>
            </a:r>
          </a:p>
        </p:txBody>
      </p:sp>
    </p:spTree>
    <p:extLst>
      <p:ext uri="{BB962C8B-B14F-4D97-AF65-F5344CB8AC3E}">
        <p14:creationId xmlns:p14="http://schemas.microsoft.com/office/powerpoint/2010/main" val="557909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40589"/>
            <a:ext cx="11352809" cy="590931"/>
          </a:xfrm>
        </p:spPr>
        <p:txBody>
          <a:bodyPr/>
          <a:lstStyle/>
          <a:p>
            <a:r>
              <a:rPr lang="en-US" sz="3600" dirty="0"/>
              <a:t>Research Overview: Methodology</a:t>
            </a:r>
          </a:p>
        </p:txBody>
      </p:sp>
      <p:sp>
        <p:nvSpPr>
          <p:cNvPr id="5" name="Content Placeholder 4"/>
          <p:cNvSpPr>
            <a:spLocks noGrp="1"/>
          </p:cNvSpPr>
          <p:nvPr>
            <p:ph idx="1"/>
          </p:nvPr>
        </p:nvSpPr>
        <p:spPr>
          <a:xfrm>
            <a:off x="609600" y="914400"/>
            <a:ext cx="11162803" cy="5096493"/>
          </a:xfrm>
        </p:spPr>
        <p:txBody>
          <a:bodyPr>
            <a:noAutofit/>
          </a:bodyPr>
          <a:lstStyle/>
          <a:p>
            <a:pPr marL="1201738" indent="-1201738">
              <a:lnSpc>
                <a:spcPct val="100000"/>
              </a:lnSpc>
              <a:spcBef>
                <a:spcPts val="600"/>
              </a:spcBef>
              <a:buNone/>
            </a:pPr>
            <a:r>
              <a:rPr lang="en-US" sz="1600" b="1" dirty="0">
                <a:solidFill>
                  <a:schemeClr val="tx2"/>
                </a:solidFill>
              </a:rPr>
              <a:t> WHO:</a:t>
            </a:r>
          </a:p>
          <a:p>
            <a:pPr>
              <a:lnSpc>
                <a:spcPct val="100000"/>
              </a:lnSpc>
              <a:spcBef>
                <a:spcPts val="1200"/>
              </a:spcBef>
            </a:pPr>
            <a:r>
              <a:rPr lang="en-US" sz="1600" b="1" dirty="0">
                <a:solidFill>
                  <a:schemeClr val="tx2"/>
                </a:solidFill>
              </a:rPr>
              <a:t> </a:t>
            </a:r>
            <a:r>
              <a:rPr lang="en-US" sz="1800" dirty="0"/>
              <a:t>4,000 interviews were collected via opt-in sample.</a:t>
            </a:r>
            <a:endParaRPr lang="en-US" sz="1600" dirty="0"/>
          </a:p>
          <a:p>
            <a:pPr>
              <a:lnSpc>
                <a:spcPct val="100000"/>
              </a:lnSpc>
              <a:spcBef>
                <a:spcPts val="1200"/>
              </a:spcBef>
            </a:pPr>
            <a:r>
              <a:rPr lang="en-US" sz="1800" dirty="0"/>
              <a:t>To qualify, respondents needed to be age 18+ and: </a:t>
            </a:r>
          </a:p>
          <a:p>
            <a:pPr lvl="1">
              <a:lnSpc>
                <a:spcPct val="100000"/>
              </a:lnSpc>
              <a:spcBef>
                <a:spcPts val="600"/>
              </a:spcBef>
            </a:pPr>
            <a:r>
              <a:rPr lang="en-US" sz="1400" dirty="0"/>
              <a:t>be in the market for each product/service category,* </a:t>
            </a:r>
          </a:p>
          <a:p>
            <a:pPr lvl="2">
              <a:lnSpc>
                <a:spcPct val="100000"/>
              </a:lnSpc>
              <a:spcBef>
                <a:spcPts val="600"/>
              </a:spcBef>
            </a:pPr>
            <a:r>
              <a:rPr lang="en-US" sz="1100" dirty="0"/>
              <a:t>Product/service categories: Auto, Banking/Financial, Furniture/Bedding/Carpet, Legal, Medical services: Urgent care/Hospitals, Medical services: Dentist/Orthodontist, Eye Doctor/Lasik, Retail online and in-store</a:t>
            </a:r>
          </a:p>
          <a:p>
            <a:pPr lvl="1">
              <a:lnSpc>
                <a:spcPct val="100000"/>
              </a:lnSpc>
              <a:spcBef>
                <a:spcPts val="600"/>
              </a:spcBef>
            </a:pPr>
            <a:r>
              <a:rPr lang="en-US" sz="1400" dirty="0"/>
              <a:t>Have seen/heard or read an advertisement for that category in ANY of about 20 media platforms both traditional and digital, in the past 2 months</a:t>
            </a:r>
          </a:p>
          <a:p>
            <a:pPr>
              <a:lnSpc>
                <a:spcPct val="100000"/>
              </a:lnSpc>
              <a:spcBef>
                <a:spcPts val="1200"/>
              </a:spcBef>
            </a:pPr>
            <a:r>
              <a:rPr lang="en-US" sz="1800" dirty="0"/>
              <a:t>Each respondent answered a series of questions for up to three product/service categories. </a:t>
            </a:r>
          </a:p>
          <a:p>
            <a:pPr marL="0" indent="0">
              <a:lnSpc>
                <a:spcPct val="100000"/>
              </a:lnSpc>
              <a:spcBef>
                <a:spcPts val="1200"/>
              </a:spcBef>
              <a:buNone/>
            </a:pPr>
            <a:r>
              <a:rPr lang="en-US" sz="1600" b="1" dirty="0">
                <a:solidFill>
                  <a:schemeClr val="tx2"/>
                </a:solidFill>
              </a:rPr>
              <a:t>WHEN: </a:t>
            </a:r>
            <a:r>
              <a:rPr lang="en-US" sz="1600" dirty="0"/>
              <a:t>Interviews took place December 1, 2022– December 15,2022</a:t>
            </a:r>
          </a:p>
          <a:p>
            <a:pPr marL="971550" indent="-971550">
              <a:lnSpc>
                <a:spcPct val="100000"/>
              </a:lnSpc>
              <a:spcBef>
                <a:spcPts val="1200"/>
              </a:spcBef>
              <a:buNone/>
            </a:pPr>
            <a:r>
              <a:rPr lang="en-US" sz="1600" b="1" dirty="0">
                <a:solidFill>
                  <a:schemeClr val="tx2"/>
                </a:solidFill>
              </a:rPr>
              <a:t>WHAT: </a:t>
            </a:r>
            <a:r>
              <a:rPr lang="en-US" sz="1600" dirty="0"/>
              <a:t>Via 12-minute online quantitative survey about the influence of advertising platforms at each stage of the consumer purchase decision, actions taken post-advertising, and attitudinal questions.</a:t>
            </a:r>
          </a:p>
          <a:p>
            <a:pPr marL="971550" indent="-971550">
              <a:lnSpc>
                <a:spcPct val="100000"/>
              </a:lnSpc>
              <a:spcBef>
                <a:spcPts val="1200"/>
              </a:spcBef>
              <a:buNone/>
            </a:pPr>
            <a:r>
              <a:rPr lang="en-US" sz="1600" dirty="0"/>
              <a:t>	Respondents were given the choice of taking the survey in either English or Spanish.</a:t>
            </a:r>
          </a:p>
          <a:p>
            <a:pPr>
              <a:lnSpc>
                <a:spcPct val="100000"/>
              </a:lnSpc>
              <a:spcBef>
                <a:spcPts val="1200"/>
              </a:spcBef>
            </a:pPr>
            <a:r>
              <a:rPr lang="en-US" sz="1600" dirty="0"/>
              <a:t>The General Overview presentation that follows includes all eight categories.</a:t>
            </a:r>
          </a:p>
          <a:p>
            <a:pPr marL="971550" indent="-971550">
              <a:lnSpc>
                <a:spcPct val="100000"/>
              </a:lnSpc>
              <a:spcBef>
                <a:spcPts val="1200"/>
              </a:spcBef>
              <a:buNone/>
            </a:pPr>
            <a:endParaRPr lang="en-US" sz="1600" dirty="0"/>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4</a:t>
            </a:fld>
            <a:endParaRPr lang="en-US" dirty="0">
              <a:solidFill>
                <a:srgbClr val="1C1C1C"/>
              </a:solidFill>
            </a:endParaRPr>
          </a:p>
        </p:txBody>
      </p:sp>
      <p:sp>
        <p:nvSpPr>
          <p:cNvPr id="3" name="Text Placeholder 2"/>
          <p:cNvSpPr>
            <a:spLocks noGrp="1"/>
          </p:cNvSpPr>
          <p:nvPr>
            <p:ph type="body" sz="quarter" idx="13"/>
          </p:nvPr>
        </p:nvSpPr>
        <p:spPr/>
        <p:txBody>
          <a:bodyPr/>
          <a:lstStyle/>
          <a:p>
            <a:r>
              <a:rPr lang="en-US" dirty="0"/>
              <a:t>Source: GfK TVB Purchase Funnel 2023</a:t>
            </a:r>
          </a:p>
        </p:txBody>
      </p:sp>
      <p:sp>
        <p:nvSpPr>
          <p:cNvPr id="6" name="Text Placeholder 2"/>
          <p:cNvSpPr txBox="1">
            <a:spLocks/>
          </p:cNvSpPr>
          <p:nvPr/>
        </p:nvSpPr>
        <p:spPr>
          <a:xfrm>
            <a:off x="304800" y="6203576"/>
            <a:ext cx="6447367" cy="2988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indent="-115888" fontAlgn="base">
              <a:spcBef>
                <a:spcPct val="0"/>
              </a:spcBef>
              <a:spcAft>
                <a:spcPct val="0"/>
              </a:spcAft>
              <a:buFont typeface="Arial" panose="020B0604020202020204" pitchFamily="34" charset="0"/>
              <a:buNone/>
            </a:pPr>
            <a:r>
              <a:rPr lang="en-US" sz="1000" i="1" dirty="0">
                <a:solidFill>
                  <a:prstClr val="black"/>
                </a:solidFill>
              </a:rPr>
              <a:t>* Definition for being “in the market” for each category was based on shopping frequency and/or current product ownership/planned purchase  (actual criteria differed by category) </a:t>
            </a:r>
          </a:p>
        </p:txBody>
      </p:sp>
    </p:spTree>
    <p:extLst>
      <p:ext uri="{BB962C8B-B14F-4D97-AF65-F5344CB8AC3E}">
        <p14:creationId xmlns:p14="http://schemas.microsoft.com/office/powerpoint/2010/main" val="2192457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55" y="178514"/>
            <a:ext cx="11352809" cy="1061829"/>
          </a:xfrm>
        </p:spPr>
        <p:txBody>
          <a:bodyPr/>
          <a:lstStyle/>
          <a:p>
            <a:r>
              <a:rPr lang="en-US" sz="3400" dirty="0"/>
              <a:t>“Have you ever commented, </a:t>
            </a:r>
            <a:r>
              <a:rPr lang="en-US" sz="3600" dirty="0"/>
              <a:t>posted</a:t>
            </a:r>
            <a:r>
              <a:rPr lang="en-US" sz="3400" dirty="0"/>
              <a:t>, liked or shared info or articles from a local TV station’s website or app?” </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490278800"/>
              </p:ext>
            </p:extLst>
          </p:nvPr>
        </p:nvGraphicFramePr>
        <p:xfrm>
          <a:off x="754464" y="1600200"/>
          <a:ext cx="4876800" cy="448627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40</a:t>
            </a:fld>
            <a:endParaRPr lang="en-US" dirty="0">
              <a:solidFill>
                <a:prstClr val="black"/>
              </a:solidFill>
            </a:endParaRPr>
          </a:p>
        </p:txBody>
      </p:sp>
      <p:graphicFrame>
        <p:nvGraphicFramePr>
          <p:cNvPr id="6" name="Content Placeholder 8"/>
          <p:cNvGraphicFramePr>
            <a:graphicFrameLocks/>
          </p:cNvGraphicFramePr>
          <p:nvPr/>
        </p:nvGraphicFramePr>
        <p:xfrm>
          <a:off x="5856514" y="1600200"/>
          <a:ext cx="2743200" cy="27119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8"/>
          <p:cNvGraphicFramePr>
            <a:graphicFrameLocks/>
          </p:cNvGraphicFramePr>
          <p:nvPr/>
        </p:nvGraphicFramePr>
        <p:xfrm>
          <a:off x="8665028" y="1600200"/>
          <a:ext cx="2743200" cy="27119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ontent Placeholder 8"/>
          <p:cNvGraphicFramePr>
            <a:graphicFrameLocks/>
          </p:cNvGraphicFramePr>
          <p:nvPr/>
        </p:nvGraphicFramePr>
        <p:xfrm>
          <a:off x="7249885" y="3918315"/>
          <a:ext cx="2743200" cy="2711904"/>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 Placeholder 4">
            <a:extLst>
              <a:ext uri="{FF2B5EF4-FFF2-40B4-BE49-F238E27FC236}">
                <a16:creationId xmlns:a16="http://schemas.microsoft.com/office/drawing/2014/main" id="{43B40D8F-D6F1-448A-9F24-CA07E5D22C4B}"/>
              </a:ext>
            </a:extLst>
          </p:cNvPr>
          <p:cNvSpPr txBox="1">
            <a:spLocks/>
          </p:cNvSpPr>
          <p:nvPr/>
        </p:nvSpPr>
        <p:spPr>
          <a:xfrm>
            <a:off x="419099" y="6381690"/>
            <a:ext cx="8641773" cy="400110"/>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Purchase Funnel 2023; A18+, A18-34, A18-49, A25-54</a:t>
            </a:r>
          </a:p>
          <a:p>
            <a:r>
              <a:rPr lang="en-US" dirty="0"/>
              <a:t>C4 “Have you ever commented, posted, liked or shared info or articles from a local TV station’s website or app?”</a:t>
            </a:r>
          </a:p>
        </p:txBody>
      </p:sp>
    </p:spTree>
    <p:extLst>
      <p:ext uri="{BB962C8B-B14F-4D97-AF65-F5344CB8AC3E}">
        <p14:creationId xmlns:p14="http://schemas.microsoft.com/office/powerpoint/2010/main" val="8445473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316A-4785-9AB1-F046-87D6526E52F6}"/>
              </a:ext>
            </a:extLst>
          </p:cNvPr>
          <p:cNvSpPr>
            <a:spLocks noGrp="1"/>
          </p:cNvSpPr>
          <p:nvPr>
            <p:ph type="ctrTitle"/>
          </p:nvPr>
        </p:nvSpPr>
        <p:spPr>
          <a:xfrm>
            <a:off x="381000" y="2820151"/>
            <a:ext cx="11425813" cy="1615827"/>
          </a:xfrm>
        </p:spPr>
        <p:txBody>
          <a:bodyPr/>
          <a:lstStyle/>
          <a:p>
            <a:r>
              <a:rPr lang="en-US" dirty="0">
                <a:effectLst>
                  <a:outerShdw blurRad="38100" dist="38100" dir="2700000" algn="tl">
                    <a:srgbClr val="000000">
                      <a:alpha val="43137"/>
                    </a:srgbClr>
                  </a:outerShdw>
                </a:effectLst>
              </a:rPr>
              <a:t>Household Income</a:t>
            </a:r>
            <a:br>
              <a:rPr lang="en-US" dirty="0">
                <a:effectLst>
                  <a:outerShdw blurRad="38100" dist="38100" dir="2700000" algn="tl">
                    <a:srgbClr val="000000">
                      <a:alpha val="43137"/>
                    </a:srgbClr>
                  </a:outerShdw>
                </a:effectLst>
              </a:rPr>
            </a:br>
            <a:endParaRPr lang="en-US" dirty="0"/>
          </a:p>
        </p:txBody>
      </p:sp>
      <p:pic>
        <p:nvPicPr>
          <p:cNvPr id="9" name="Picture 8">
            <a:extLst>
              <a:ext uri="{FF2B5EF4-FFF2-40B4-BE49-F238E27FC236}">
                <a16:creationId xmlns:a16="http://schemas.microsoft.com/office/drawing/2014/main" id="{69CD8CAB-09B2-1C62-4591-1304C6B0C5B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116474" y="663011"/>
            <a:ext cx="1959051" cy="1888824"/>
          </a:xfrm>
          <a:prstGeom prst="rect">
            <a:avLst/>
          </a:prstGeom>
          <a:effectLst/>
        </p:spPr>
      </p:pic>
    </p:spTree>
    <p:extLst>
      <p:ext uri="{BB962C8B-B14F-4D97-AF65-F5344CB8AC3E}">
        <p14:creationId xmlns:p14="http://schemas.microsoft.com/office/powerpoint/2010/main" val="2595832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 y="161001"/>
            <a:ext cx="11352809" cy="1034129"/>
          </a:xfrm>
        </p:spPr>
        <p:txBody>
          <a:bodyPr/>
          <a:lstStyle/>
          <a:p>
            <a:r>
              <a:rPr lang="en-US" sz="3600" dirty="0"/>
              <a:t>What Influenced Consumer Awareness Most:</a:t>
            </a:r>
            <a:br>
              <a:rPr lang="en-US" sz="3600" dirty="0"/>
            </a:br>
            <a:r>
              <a:rPr lang="en-US" sz="1600" b="1" dirty="0">
                <a:solidFill>
                  <a:schemeClr val="tx1"/>
                </a:solidFill>
              </a:rPr>
              <a:t>Household Income</a:t>
            </a:r>
            <a:br>
              <a:rPr lang="en-US" sz="1600" b="1" dirty="0">
                <a:solidFill>
                  <a:schemeClr val="tx1"/>
                </a:solidFill>
              </a:rPr>
            </a:br>
            <a:r>
              <a:rPr lang="en-US" sz="1600" b="1" dirty="0">
                <a:solidFill>
                  <a:schemeClr val="tx1"/>
                </a:solidFill>
              </a:rPr>
              <a:t>Awareness</a:t>
            </a:r>
            <a:endParaRPr lang="en-US" sz="3200" b="1" dirty="0">
              <a:solidFill>
                <a:schemeClr val="tx1"/>
              </a:solidFill>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684978008"/>
              </p:ext>
            </p:extLst>
          </p:nvPr>
        </p:nvGraphicFramePr>
        <p:xfrm>
          <a:off x="238986" y="457200"/>
          <a:ext cx="11713034" cy="5846802"/>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42</a:t>
            </a:fld>
            <a:endParaRPr lang="en-US" dirty="0">
              <a:solidFill>
                <a:prstClr val="black"/>
              </a:solidFill>
            </a:endParaRPr>
          </a:p>
        </p:txBody>
      </p:sp>
      <p:sp>
        <p:nvSpPr>
          <p:cNvPr id="6" name="Text Placeholder 4">
            <a:extLst>
              <a:ext uri="{FF2B5EF4-FFF2-40B4-BE49-F238E27FC236}">
                <a16:creationId xmlns:a16="http://schemas.microsoft.com/office/drawing/2014/main" id="{7C7CA9E0-073D-4AD3-A616-1DAB28B86F91}"/>
              </a:ext>
            </a:extLst>
          </p:cNvPr>
          <p:cNvSpPr txBox="1">
            <a:spLocks/>
          </p:cNvSpPr>
          <p:nvPr/>
        </p:nvSpPr>
        <p:spPr>
          <a:xfrm>
            <a:off x="419099" y="6227802"/>
            <a:ext cx="8953501" cy="553998"/>
          </a:xfrm>
          <a:prstGeom prst="rect">
            <a:avLst/>
          </a:prstGeom>
        </p:spPr>
        <p:txBody>
          <a:bodyPr vert="horz" wrap="square"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Purchase Funnel 2023 A18+ HH income; % Most important media type among those who saw/heard ads in at least 1 media source at 2%+ shown; 2%, 1%, &amp; 0% not shown/labeled</a:t>
            </a:r>
            <a:br>
              <a:rPr lang="en-US" dirty="0"/>
            </a:br>
            <a:r>
              <a:rPr lang="en-US" dirty="0"/>
              <a:t>QA4 “Thinking about the ads you saw/heard for the category, which advertising media made you aware of the category?”</a:t>
            </a:r>
          </a:p>
        </p:txBody>
      </p:sp>
    </p:spTree>
    <p:extLst>
      <p:ext uri="{BB962C8B-B14F-4D97-AF65-F5344CB8AC3E}">
        <p14:creationId xmlns:p14="http://schemas.microsoft.com/office/powerpoint/2010/main" val="31143137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81054"/>
            <a:ext cx="11352809" cy="577081"/>
          </a:xfrm>
        </p:spPr>
        <p:txBody>
          <a:bodyPr/>
          <a:lstStyle/>
          <a:p>
            <a:r>
              <a:rPr lang="en-US" sz="3500" dirty="0"/>
              <a:t>TV Motivates Key HH Income Segments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43</a:t>
            </a:fld>
            <a:endParaRPr lang="en-US" dirty="0">
              <a:solidFill>
                <a:prstClr val="black"/>
              </a:solidFill>
            </a:endParaRPr>
          </a:p>
        </p:txBody>
      </p:sp>
      <p:sp>
        <p:nvSpPr>
          <p:cNvPr id="5" name="Text Placeholder 4"/>
          <p:cNvSpPr>
            <a:spLocks noGrp="1"/>
          </p:cNvSpPr>
          <p:nvPr>
            <p:ph type="body" sz="quarter" idx="13"/>
          </p:nvPr>
        </p:nvSpPr>
        <p:spPr>
          <a:xfrm>
            <a:off x="419595" y="6380686"/>
            <a:ext cx="8641773" cy="400110"/>
          </a:xfrm>
        </p:spPr>
        <p:txBody>
          <a:bodyPr/>
          <a:lstStyle/>
          <a:p>
            <a:r>
              <a:rPr lang="en-US" dirty="0"/>
              <a:t>Source: GfK TVB Purchase Funnel 2023, A18+ HH income</a:t>
            </a:r>
          </a:p>
          <a:p>
            <a:r>
              <a:rPr lang="en-US" dirty="0"/>
              <a:t>QA9 “ Which of the following did you do after seeing/hearing the ads for the category on television?” </a:t>
            </a:r>
          </a:p>
        </p:txBody>
      </p:sp>
      <p:sp>
        <p:nvSpPr>
          <p:cNvPr id="3" name="TextBox 2"/>
          <p:cNvSpPr txBox="1"/>
          <p:nvPr/>
        </p:nvSpPr>
        <p:spPr>
          <a:xfrm>
            <a:off x="552056" y="1035113"/>
            <a:ext cx="11067453" cy="369332"/>
          </a:xfrm>
          <a:prstGeom prst="rect">
            <a:avLst/>
          </a:prstGeom>
          <a:noFill/>
        </p:spPr>
        <p:txBody>
          <a:bodyPr wrap="none" rtlCol="0">
            <a:spAutoFit/>
          </a:bodyPr>
          <a:lstStyle/>
          <a:p>
            <a:r>
              <a:rPr lang="en-US" b="1" dirty="0">
                <a:solidFill>
                  <a:prstClr val="black"/>
                </a:solidFill>
              </a:rPr>
              <a:t>Which of the following did you do after seeing/hearing the ads for the category on television?</a:t>
            </a:r>
            <a:endParaRPr lang="en-US" dirty="0">
              <a:solidFill>
                <a:prstClr val="black"/>
              </a:solidFill>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779267078"/>
              </p:ext>
            </p:extLst>
          </p:nvPr>
        </p:nvGraphicFramePr>
        <p:xfrm>
          <a:off x="420688" y="990600"/>
          <a:ext cx="11352212" cy="5172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21347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72720"/>
            <a:ext cx="11352809" cy="590931"/>
          </a:xfrm>
        </p:spPr>
        <p:txBody>
          <a:bodyPr/>
          <a:lstStyle/>
          <a:p>
            <a:r>
              <a:rPr lang="en-US" sz="3600" dirty="0"/>
              <a:t>“Have TV ads influenced your search selections?”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44</a:t>
            </a:fld>
            <a:endParaRPr lang="en-US" dirty="0">
              <a:solidFill>
                <a:prstClr val="black"/>
              </a:solidFill>
            </a:endParaRPr>
          </a:p>
        </p:txBody>
      </p:sp>
      <p:graphicFrame>
        <p:nvGraphicFramePr>
          <p:cNvPr id="8" name="Content Placeholder 7"/>
          <p:cNvGraphicFramePr>
            <a:graphicFrameLocks noGrp="1"/>
          </p:cNvGraphicFramePr>
          <p:nvPr>
            <p:ph idx="1"/>
          </p:nvPr>
        </p:nvGraphicFramePr>
        <p:xfrm>
          <a:off x="402607" y="990600"/>
          <a:ext cx="11352212"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4">
            <a:extLst>
              <a:ext uri="{FF2B5EF4-FFF2-40B4-BE49-F238E27FC236}">
                <a16:creationId xmlns:a16="http://schemas.microsoft.com/office/drawing/2014/main" id="{A7467ED7-9401-414B-9BD4-AF7832187509}"/>
              </a:ext>
            </a:extLst>
          </p:cNvPr>
          <p:cNvSpPr txBox="1">
            <a:spLocks/>
          </p:cNvSpPr>
          <p:nvPr/>
        </p:nvSpPr>
        <p:spPr>
          <a:xfrm>
            <a:off x="419099" y="6227802"/>
            <a:ext cx="8641773" cy="553998"/>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Purchase Funnel 2023; A18+ HH Income</a:t>
            </a:r>
          </a:p>
          <a:p>
            <a:r>
              <a:rPr lang="en-US" dirty="0"/>
              <a:t>QA10 “When doing an online  search, how often, if at all, have TV ads you have seen influenced you in some ways in your search?” </a:t>
            </a:r>
            <a:br>
              <a:rPr lang="en-US" dirty="0"/>
            </a:br>
            <a:r>
              <a:rPr lang="en-US" dirty="0"/>
              <a:t>(Yes = combination of Every time, Most of the time &amp; Sometimes) Among those who do online searches</a:t>
            </a:r>
          </a:p>
        </p:txBody>
      </p:sp>
    </p:spTree>
    <p:extLst>
      <p:ext uri="{BB962C8B-B14F-4D97-AF65-F5344CB8AC3E}">
        <p14:creationId xmlns:p14="http://schemas.microsoft.com/office/powerpoint/2010/main" val="4169471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79070"/>
            <a:ext cx="11352809" cy="1588127"/>
          </a:xfrm>
        </p:spPr>
        <p:txBody>
          <a:bodyPr/>
          <a:lstStyle/>
          <a:p>
            <a:r>
              <a:rPr lang="en-US" sz="3600" dirty="0"/>
              <a:t>“When visiting a television station’s website or app, </a:t>
            </a:r>
            <a:br>
              <a:rPr lang="en-US" sz="3600" dirty="0"/>
            </a:br>
            <a:r>
              <a:rPr lang="en-US" sz="3600" dirty="0"/>
              <a:t>do you view the ads?”</a:t>
            </a:r>
            <a:br>
              <a:rPr lang="en-US" sz="3600" dirty="0"/>
            </a:br>
            <a:r>
              <a:rPr lang="en-US" sz="2000" b="1" dirty="0">
                <a:solidFill>
                  <a:schemeClr val="tx1"/>
                </a:solidFill>
              </a:rPr>
              <a:t>HH Income</a:t>
            </a:r>
            <a:r>
              <a:rPr lang="en-US" sz="3600" dirty="0"/>
              <a:t> </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325712087"/>
              </p:ext>
            </p:extLst>
          </p:nvPr>
        </p:nvGraphicFramePr>
        <p:xfrm>
          <a:off x="190500" y="1741714"/>
          <a:ext cx="4191000" cy="387667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45</a:t>
            </a:fld>
            <a:endParaRPr lang="en-US" dirty="0">
              <a:solidFill>
                <a:prstClr val="black"/>
              </a:solidFill>
            </a:endParaRPr>
          </a:p>
        </p:txBody>
      </p:sp>
      <p:graphicFrame>
        <p:nvGraphicFramePr>
          <p:cNvPr id="6" name="Content Placeholder 8"/>
          <p:cNvGraphicFramePr>
            <a:graphicFrameLocks/>
          </p:cNvGraphicFramePr>
          <p:nvPr/>
        </p:nvGraphicFramePr>
        <p:xfrm>
          <a:off x="3619500" y="2514600"/>
          <a:ext cx="2705100" cy="229278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4">
            <a:extLst>
              <a:ext uri="{FF2B5EF4-FFF2-40B4-BE49-F238E27FC236}">
                <a16:creationId xmlns:a16="http://schemas.microsoft.com/office/drawing/2014/main" id="{ADF17FB7-4D82-44B1-9062-53D6A674D754}"/>
              </a:ext>
            </a:extLst>
          </p:cNvPr>
          <p:cNvSpPr txBox="1">
            <a:spLocks/>
          </p:cNvSpPr>
          <p:nvPr/>
        </p:nvSpPr>
        <p:spPr>
          <a:xfrm>
            <a:off x="419099" y="6381690"/>
            <a:ext cx="9486901" cy="400110"/>
          </a:xfrm>
          <a:prstGeom prst="rect">
            <a:avLst/>
          </a:prstGeom>
        </p:spPr>
        <p:txBody>
          <a:bodyPr vert="horz" wrap="square"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Purchase Funnel 2023; A18+ HH Income</a:t>
            </a:r>
          </a:p>
          <a:p>
            <a:r>
              <a:rPr lang="en-US" dirty="0"/>
              <a:t>C2 “How often do you look at the video ads on that local television station’s website or app?”  (Yes = combination of Every time, Most of the time &amp; Sometimes)</a:t>
            </a:r>
          </a:p>
        </p:txBody>
      </p:sp>
      <p:graphicFrame>
        <p:nvGraphicFramePr>
          <p:cNvPr id="3" name="Content Placeholder 8">
            <a:extLst>
              <a:ext uri="{FF2B5EF4-FFF2-40B4-BE49-F238E27FC236}">
                <a16:creationId xmlns:a16="http://schemas.microsoft.com/office/drawing/2014/main" id="{E8E54AFE-B84D-ED27-A2E7-89D661032CDB}"/>
              </a:ext>
            </a:extLst>
          </p:cNvPr>
          <p:cNvGraphicFramePr>
            <a:graphicFrameLocks/>
          </p:cNvGraphicFramePr>
          <p:nvPr/>
        </p:nvGraphicFramePr>
        <p:xfrm>
          <a:off x="5499100" y="2514600"/>
          <a:ext cx="2705100" cy="22927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ontent Placeholder 8">
            <a:extLst>
              <a:ext uri="{FF2B5EF4-FFF2-40B4-BE49-F238E27FC236}">
                <a16:creationId xmlns:a16="http://schemas.microsoft.com/office/drawing/2014/main" id="{CBBB22EF-6B79-9468-5FFF-9DCAC21F21C3}"/>
              </a:ext>
            </a:extLst>
          </p:cNvPr>
          <p:cNvGraphicFramePr>
            <a:graphicFrameLocks/>
          </p:cNvGraphicFramePr>
          <p:nvPr/>
        </p:nvGraphicFramePr>
        <p:xfrm>
          <a:off x="7378700" y="2514600"/>
          <a:ext cx="2705100" cy="22927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ontent Placeholder 8">
            <a:extLst>
              <a:ext uri="{FF2B5EF4-FFF2-40B4-BE49-F238E27FC236}">
                <a16:creationId xmlns:a16="http://schemas.microsoft.com/office/drawing/2014/main" id="{0E58C97C-B278-CBDC-4761-E91DCAAD4BF7}"/>
              </a:ext>
            </a:extLst>
          </p:cNvPr>
          <p:cNvGraphicFramePr>
            <a:graphicFrameLocks/>
          </p:cNvGraphicFramePr>
          <p:nvPr/>
        </p:nvGraphicFramePr>
        <p:xfrm>
          <a:off x="9258300" y="2514600"/>
          <a:ext cx="2705100" cy="229278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969484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B003D9-81CB-B043-C4BE-E60D3844D396}"/>
              </a:ext>
            </a:extLst>
          </p:cNvPr>
          <p:cNvSpPr>
            <a:spLocks noGrp="1"/>
          </p:cNvSpPr>
          <p:nvPr>
            <p:ph type="ctrTitle"/>
          </p:nvPr>
        </p:nvSpPr>
        <p:spPr>
          <a:xfrm>
            <a:off x="364621" y="2804445"/>
            <a:ext cx="11425813" cy="1996155"/>
          </a:xfrm>
        </p:spPr>
        <p:txBody>
          <a:bodyPr/>
          <a:lstStyle/>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5500" b="0" i="0" u="none" strike="noStrike" kern="1200" cap="none" spc="0" normalizeH="0" baseline="0" noProof="0" dirty="0">
                <a:ln w="0"/>
                <a:solidFill>
                  <a:prstClr val="white"/>
                </a:solidFill>
                <a:effectLst>
                  <a:outerShdw blurRad="38100" dist="38100" dir="2700000" algn="tl">
                    <a:srgbClr val="000000">
                      <a:alpha val="43137"/>
                    </a:srgbClr>
                  </a:outerShdw>
                </a:effectLst>
                <a:uLnTx/>
                <a:uFillTx/>
                <a:latin typeface="Tahoma"/>
                <a:ea typeface="+mn-ea"/>
                <a:cs typeface="Arial"/>
              </a:rPr>
              <a:t>Opinion Leaders</a:t>
            </a:r>
            <a:br>
              <a:rPr kumimoji="0" lang="en-US" sz="5500" b="0" i="0" u="none" strike="noStrike" kern="1200" cap="none" spc="0" normalizeH="0" baseline="0" noProof="0" dirty="0">
                <a:ln w="0"/>
                <a:solidFill>
                  <a:prstClr val="white"/>
                </a:solidFill>
                <a:effectLst>
                  <a:outerShdw blurRad="38100" dist="38100" dir="2700000" algn="tl">
                    <a:srgbClr val="000000">
                      <a:alpha val="43137"/>
                    </a:srgbClr>
                  </a:outerShdw>
                </a:effectLst>
                <a:uLnTx/>
                <a:uFillTx/>
                <a:latin typeface="Tahoma"/>
                <a:ea typeface="+mn-ea"/>
                <a:cs typeface="Arial"/>
              </a:rPr>
            </a:br>
            <a:r>
              <a:rPr kumimoji="0" lang="en-US" sz="2400" b="0" i="0" u="none" strike="noStrike" kern="1200" cap="none" spc="0" normalizeH="0" baseline="0" noProof="0" dirty="0">
                <a:ln w="0"/>
                <a:solidFill>
                  <a:prstClr val="white"/>
                </a:solidFill>
                <a:effectLst>
                  <a:outerShdw blurRad="38100" dist="38100" dir="2700000" algn="tl">
                    <a:srgbClr val="000000">
                      <a:alpha val="43137"/>
                    </a:srgbClr>
                  </a:outerShdw>
                </a:effectLst>
                <a:uLnTx/>
                <a:uFillTx/>
                <a:latin typeface="Tahoma"/>
                <a:ea typeface="+mn-ea"/>
                <a:cs typeface="Arial"/>
              </a:rPr>
              <a:t>My Friends/Family Ask and Trust my Advice On This Topic</a:t>
            </a:r>
            <a:br>
              <a:rPr kumimoji="0" lang="en-US" sz="2400" b="0" i="0" u="none" strike="noStrike" kern="1200" cap="none" spc="0" normalizeH="0" baseline="0" noProof="0" dirty="0">
                <a:ln w="0"/>
                <a:solidFill>
                  <a:prstClr val="white"/>
                </a:solidFill>
                <a:effectLst>
                  <a:outerShdw blurRad="38100" dist="38100" dir="2700000" algn="tl">
                    <a:srgbClr val="000000">
                      <a:alpha val="43137"/>
                    </a:srgbClr>
                  </a:outerShdw>
                </a:effectLst>
                <a:uLnTx/>
                <a:uFillTx/>
                <a:latin typeface="Tahoma"/>
                <a:ea typeface="+mn-ea"/>
                <a:cs typeface="Arial"/>
              </a:rPr>
            </a:br>
            <a:endParaRPr kumimoji="0" lang="en-US" sz="5500" b="0" i="0" u="none" strike="noStrike" kern="1200" cap="none" spc="0" normalizeH="0" baseline="0" noProof="0" dirty="0">
              <a:ln w="0"/>
              <a:solidFill>
                <a:prstClr val="white"/>
              </a:solidFill>
              <a:effectLst>
                <a:outerShdw blurRad="38100" dist="38100" dir="2700000" algn="tl">
                  <a:srgbClr val="000000">
                    <a:alpha val="43137"/>
                  </a:srgbClr>
                </a:outerShdw>
              </a:effectLst>
              <a:uLnTx/>
              <a:uFillTx/>
              <a:latin typeface="Tahoma"/>
              <a:ea typeface="+mn-ea"/>
              <a:cs typeface="Arial"/>
            </a:endParaRPr>
          </a:p>
        </p:txBody>
      </p:sp>
      <p:pic>
        <p:nvPicPr>
          <p:cNvPr id="7" name="Picture 6">
            <a:extLst>
              <a:ext uri="{FF2B5EF4-FFF2-40B4-BE49-F238E27FC236}">
                <a16:creationId xmlns:a16="http://schemas.microsoft.com/office/drawing/2014/main" id="{44B688A4-9AF9-AA2E-1D6F-306543DD30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116474" y="663011"/>
            <a:ext cx="1959051" cy="1888824"/>
          </a:xfrm>
          <a:prstGeom prst="rect">
            <a:avLst/>
          </a:prstGeom>
          <a:effectLst/>
        </p:spPr>
      </p:pic>
    </p:spTree>
    <p:extLst>
      <p:ext uri="{BB962C8B-B14F-4D97-AF65-F5344CB8AC3E}">
        <p14:creationId xmlns:p14="http://schemas.microsoft.com/office/powerpoint/2010/main" val="4203046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17"/>
          <p:cNvGraphicFramePr>
            <a:graphicFrameLocks noGrp="1"/>
          </p:cNvGraphicFramePr>
          <p:nvPr>
            <p:ph idx="1"/>
            <p:extLst>
              <p:ext uri="{D42A27DB-BD31-4B8C-83A1-F6EECF244321}">
                <p14:modId xmlns:p14="http://schemas.microsoft.com/office/powerpoint/2010/main" val="2174447179"/>
              </p:ext>
            </p:extLst>
          </p:nvPr>
        </p:nvGraphicFramePr>
        <p:xfrm>
          <a:off x="641484" y="1168387"/>
          <a:ext cx="11043505" cy="515993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19595" y="179784"/>
            <a:ext cx="11352809" cy="577081"/>
          </a:xfrm>
        </p:spPr>
        <p:txBody>
          <a:bodyPr/>
          <a:lstStyle/>
          <a:p>
            <a:r>
              <a:rPr lang="en-US" sz="3500" dirty="0"/>
              <a:t>TV Ads Motivate Opinion Leaders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47</a:t>
            </a:fld>
            <a:endParaRPr lang="en-US" dirty="0">
              <a:solidFill>
                <a:prstClr val="black"/>
              </a:solidFill>
            </a:endParaRPr>
          </a:p>
        </p:txBody>
      </p:sp>
      <p:sp>
        <p:nvSpPr>
          <p:cNvPr id="3" name="TextBox 2"/>
          <p:cNvSpPr txBox="1"/>
          <p:nvPr/>
        </p:nvSpPr>
        <p:spPr>
          <a:xfrm>
            <a:off x="552056" y="908275"/>
            <a:ext cx="11067453" cy="369332"/>
          </a:xfrm>
          <a:prstGeom prst="rect">
            <a:avLst/>
          </a:prstGeom>
          <a:noFill/>
        </p:spPr>
        <p:txBody>
          <a:bodyPr wrap="none" rtlCol="0">
            <a:spAutoFit/>
          </a:bodyPr>
          <a:lstStyle/>
          <a:p>
            <a:r>
              <a:rPr lang="en-US" b="1" dirty="0">
                <a:solidFill>
                  <a:prstClr val="black"/>
                </a:solidFill>
              </a:rPr>
              <a:t>Which of the following did you do after seeing/hearing the ads for the category on television?</a:t>
            </a:r>
            <a:endParaRPr lang="en-US" dirty="0">
              <a:solidFill>
                <a:prstClr val="black"/>
              </a:solidFill>
            </a:endParaRPr>
          </a:p>
        </p:txBody>
      </p:sp>
      <p:sp>
        <p:nvSpPr>
          <p:cNvPr id="9" name="TextBox 8"/>
          <p:cNvSpPr txBox="1"/>
          <p:nvPr/>
        </p:nvSpPr>
        <p:spPr>
          <a:xfrm>
            <a:off x="1791725" y="2282251"/>
            <a:ext cx="2060244" cy="461665"/>
          </a:xfrm>
          <a:prstGeom prst="rect">
            <a:avLst/>
          </a:prstGeom>
          <a:noFill/>
        </p:spPr>
        <p:txBody>
          <a:bodyPr wrap="none" rtlCol="0">
            <a:spAutoFit/>
          </a:bodyPr>
          <a:lstStyle/>
          <a:p>
            <a:pPr algn="r"/>
            <a:r>
              <a:rPr lang="en-US" sz="1200" dirty="0">
                <a:solidFill>
                  <a:prstClr val="black"/>
                </a:solidFill>
              </a:rPr>
              <a:t>Went online to learn more</a:t>
            </a:r>
            <a:br>
              <a:rPr lang="en-US" sz="1200" dirty="0">
                <a:solidFill>
                  <a:prstClr val="black"/>
                </a:solidFill>
              </a:rPr>
            </a:br>
            <a:r>
              <a:rPr lang="en-US" sz="1200" dirty="0">
                <a:solidFill>
                  <a:prstClr val="black"/>
                </a:solidFill>
              </a:rPr>
              <a:t>about what was advertised</a:t>
            </a:r>
          </a:p>
        </p:txBody>
      </p:sp>
      <p:sp>
        <p:nvSpPr>
          <p:cNvPr id="10" name="TextBox 9"/>
          <p:cNvSpPr txBox="1"/>
          <p:nvPr/>
        </p:nvSpPr>
        <p:spPr>
          <a:xfrm>
            <a:off x="661736" y="5658696"/>
            <a:ext cx="3190233" cy="276999"/>
          </a:xfrm>
          <a:prstGeom prst="rect">
            <a:avLst/>
          </a:prstGeom>
          <a:noFill/>
        </p:spPr>
        <p:txBody>
          <a:bodyPr wrap="none" rtlCol="0">
            <a:spAutoFit/>
          </a:bodyPr>
          <a:lstStyle/>
          <a:p>
            <a:pPr algn="r"/>
            <a:r>
              <a:rPr lang="en-US" sz="1200" dirty="0">
                <a:solidFill>
                  <a:prstClr val="black"/>
                </a:solidFill>
              </a:rPr>
              <a:t>Talked with others about the advertisement </a:t>
            </a:r>
          </a:p>
        </p:txBody>
      </p:sp>
      <p:sp>
        <p:nvSpPr>
          <p:cNvPr id="11" name="TextBox 10"/>
          <p:cNvSpPr txBox="1"/>
          <p:nvPr/>
        </p:nvSpPr>
        <p:spPr>
          <a:xfrm>
            <a:off x="298367" y="3112991"/>
            <a:ext cx="3553602" cy="461665"/>
          </a:xfrm>
          <a:prstGeom prst="rect">
            <a:avLst/>
          </a:prstGeom>
          <a:noFill/>
        </p:spPr>
        <p:txBody>
          <a:bodyPr wrap="none" rtlCol="0">
            <a:spAutoFit/>
          </a:bodyPr>
          <a:lstStyle/>
          <a:p>
            <a:pPr algn="r"/>
            <a:r>
              <a:rPr lang="en-US" sz="1200" dirty="0">
                <a:solidFill>
                  <a:prstClr val="black"/>
                </a:solidFill>
              </a:rPr>
              <a:t>Remembered you had seen the brand advertised</a:t>
            </a:r>
            <a:br>
              <a:rPr lang="en-US" sz="1200" dirty="0">
                <a:solidFill>
                  <a:prstClr val="black"/>
                </a:solidFill>
              </a:rPr>
            </a:br>
            <a:r>
              <a:rPr lang="en-US" sz="1200" dirty="0">
                <a:solidFill>
                  <a:prstClr val="black"/>
                </a:solidFill>
              </a:rPr>
              <a:t>before (i.e., the newspaper, radio or the internet)</a:t>
            </a:r>
          </a:p>
        </p:txBody>
      </p:sp>
      <p:sp>
        <p:nvSpPr>
          <p:cNvPr id="12" name="TextBox 11"/>
          <p:cNvSpPr txBox="1"/>
          <p:nvPr/>
        </p:nvSpPr>
        <p:spPr>
          <a:xfrm>
            <a:off x="873398" y="3882008"/>
            <a:ext cx="2978571" cy="461665"/>
          </a:xfrm>
          <a:prstGeom prst="rect">
            <a:avLst/>
          </a:prstGeom>
          <a:noFill/>
        </p:spPr>
        <p:txBody>
          <a:bodyPr wrap="none" rtlCol="0" anchor="ctr">
            <a:spAutoFit/>
          </a:bodyPr>
          <a:lstStyle/>
          <a:p>
            <a:pPr algn="r"/>
            <a:r>
              <a:rPr lang="en-US" sz="1200" dirty="0">
                <a:solidFill>
                  <a:prstClr val="black"/>
                </a:solidFill>
              </a:rPr>
              <a:t>Went to the website or app advertised</a:t>
            </a:r>
            <a:br>
              <a:rPr lang="en-US" sz="1200" dirty="0">
                <a:solidFill>
                  <a:prstClr val="black"/>
                </a:solidFill>
              </a:rPr>
            </a:br>
            <a:r>
              <a:rPr lang="en-US" sz="1200" dirty="0">
                <a:solidFill>
                  <a:prstClr val="black"/>
                </a:solidFill>
              </a:rPr>
              <a:t>to learn more about what was advertised</a:t>
            </a:r>
          </a:p>
        </p:txBody>
      </p:sp>
      <p:sp>
        <p:nvSpPr>
          <p:cNvPr id="15" name="TextBox 14"/>
          <p:cNvSpPr txBox="1"/>
          <p:nvPr/>
        </p:nvSpPr>
        <p:spPr>
          <a:xfrm>
            <a:off x="762000" y="4768879"/>
            <a:ext cx="3089969" cy="461665"/>
          </a:xfrm>
          <a:prstGeom prst="rect">
            <a:avLst/>
          </a:prstGeom>
          <a:noFill/>
        </p:spPr>
        <p:txBody>
          <a:bodyPr wrap="square" rtlCol="0">
            <a:spAutoFit/>
          </a:bodyPr>
          <a:lstStyle/>
          <a:p>
            <a:pPr algn="r"/>
            <a:r>
              <a:rPr lang="en-US" sz="1200" dirty="0">
                <a:solidFill>
                  <a:prstClr val="black"/>
                </a:solidFill>
              </a:rPr>
              <a:t>Friended, liked, or followed what was advertised on social media</a:t>
            </a:r>
          </a:p>
        </p:txBody>
      </p:sp>
      <p:sp>
        <p:nvSpPr>
          <p:cNvPr id="13" name="Text Placeholder 4">
            <a:extLst>
              <a:ext uri="{FF2B5EF4-FFF2-40B4-BE49-F238E27FC236}">
                <a16:creationId xmlns:a16="http://schemas.microsoft.com/office/drawing/2014/main" id="{86DFFF2B-E779-486B-94B8-F3774201B9BB}"/>
              </a:ext>
            </a:extLst>
          </p:cNvPr>
          <p:cNvSpPr txBox="1">
            <a:spLocks/>
          </p:cNvSpPr>
          <p:nvPr/>
        </p:nvSpPr>
        <p:spPr>
          <a:xfrm>
            <a:off x="419099" y="6227802"/>
            <a:ext cx="8641773" cy="553998"/>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dirty="0"/>
              <a:t>Source: GfK TVB Purchase Funnel 2023 Total A18+; Opinion leaders (Those respondents who agreed with the statement, ”My family/friends often ask for and trust my advice on this topic”) </a:t>
            </a:r>
          </a:p>
          <a:p>
            <a:pPr>
              <a:spcBef>
                <a:spcPts val="0"/>
              </a:spcBef>
            </a:pPr>
            <a:r>
              <a:rPr lang="en-US" dirty="0"/>
              <a:t>QA9 “Which of the following did you do after seeing/hearing the ads for the category on television?”</a:t>
            </a:r>
          </a:p>
        </p:txBody>
      </p:sp>
    </p:spTree>
    <p:extLst>
      <p:ext uri="{BB962C8B-B14F-4D97-AF65-F5344CB8AC3E}">
        <p14:creationId xmlns:p14="http://schemas.microsoft.com/office/powerpoint/2010/main" val="29562746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35" y="158133"/>
            <a:ext cx="11352809" cy="590931"/>
          </a:xfrm>
        </p:spPr>
        <p:txBody>
          <a:bodyPr/>
          <a:lstStyle/>
          <a:p>
            <a:r>
              <a:rPr lang="en-US" sz="3600" dirty="0"/>
              <a:t>Local TV Assets Resonate with Opinion Leaders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48</a:t>
            </a:fld>
            <a:endParaRPr lang="en-US" dirty="0">
              <a:solidFill>
                <a:prstClr val="black"/>
              </a:solidFill>
            </a:endParaRPr>
          </a:p>
        </p:txBody>
      </p:sp>
      <p:graphicFrame>
        <p:nvGraphicFramePr>
          <p:cNvPr id="6" name="Content Placeholder 7"/>
          <p:cNvGraphicFramePr>
            <a:graphicFrameLocks noGrp="1"/>
          </p:cNvGraphicFramePr>
          <p:nvPr>
            <p:ph idx="1"/>
            <p:extLst>
              <p:ext uri="{D42A27DB-BD31-4B8C-83A1-F6EECF244321}">
                <p14:modId xmlns:p14="http://schemas.microsoft.com/office/powerpoint/2010/main" val="537742612"/>
              </p:ext>
            </p:extLst>
          </p:nvPr>
        </p:nvGraphicFramePr>
        <p:xfrm>
          <a:off x="507740" y="2229904"/>
          <a:ext cx="3321520" cy="3267075"/>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txBox="1">
            <a:spLocks/>
          </p:cNvSpPr>
          <p:nvPr/>
        </p:nvSpPr>
        <p:spPr>
          <a:xfrm>
            <a:off x="377800" y="1109242"/>
            <a:ext cx="3581400" cy="646331"/>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4000" kern="1200">
                <a:solidFill>
                  <a:srgbClr val="0000FF"/>
                </a:solidFill>
                <a:latin typeface="+mj-lt"/>
                <a:ea typeface="+mj-ea"/>
                <a:cs typeface="+mj-cs"/>
              </a:defRPr>
            </a:lvl1pPr>
          </a:lstStyle>
          <a:p>
            <a:r>
              <a:rPr lang="en-US" sz="2000" dirty="0"/>
              <a:t>“Have TV ads influenced your search selections?”</a:t>
            </a:r>
          </a:p>
        </p:txBody>
      </p:sp>
      <p:graphicFrame>
        <p:nvGraphicFramePr>
          <p:cNvPr id="8" name="Content Placeholder 7"/>
          <p:cNvGraphicFramePr>
            <a:graphicFrameLocks/>
          </p:cNvGraphicFramePr>
          <p:nvPr>
            <p:extLst>
              <p:ext uri="{D42A27DB-BD31-4B8C-83A1-F6EECF244321}">
                <p14:modId xmlns:p14="http://schemas.microsoft.com/office/powerpoint/2010/main" val="1873192275"/>
              </p:ext>
            </p:extLst>
          </p:nvPr>
        </p:nvGraphicFramePr>
        <p:xfrm>
          <a:off x="4440232" y="2229904"/>
          <a:ext cx="3310541" cy="3267075"/>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a:xfrm>
            <a:off x="4322364" y="1109242"/>
            <a:ext cx="3771901" cy="923330"/>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4000" kern="1200">
                <a:solidFill>
                  <a:srgbClr val="0000FF"/>
                </a:solidFill>
                <a:latin typeface="+mj-lt"/>
                <a:ea typeface="+mj-ea"/>
                <a:cs typeface="+mj-cs"/>
              </a:defRPr>
            </a:lvl1pPr>
          </a:lstStyle>
          <a:p>
            <a:r>
              <a:rPr lang="en-US" sz="2000" dirty="0"/>
              <a:t>“When Visiting a Television Station’s Website or App, do you View the Ads?”</a:t>
            </a:r>
          </a:p>
        </p:txBody>
      </p:sp>
      <p:sp>
        <p:nvSpPr>
          <p:cNvPr id="10" name="Title 1"/>
          <p:cNvSpPr txBox="1">
            <a:spLocks/>
          </p:cNvSpPr>
          <p:nvPr/>
        </p:nvSpPr>
        <p:spPr>
          <a:xfrm>
            <a:off x="8057366" y="1109242"/>
            <a:ext cx="4038145" cy="1200329"/>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4000" kern="1200">
                <a:solidFill>
                  <a:srgbClr val="0000FF"/>
                </a:solidFill>
                <a:latin typeface="+mj-lt"/>
                <a:ea typeface="+mj-ea"/>
                <a:cs typeface="+mj-cs"/>
              </a:defRPr>
            </a:lvl1pPr>
          </a:lstStyle>
          <a:p>
            <a:r>
              <a:rPr lang="en-US" sz="2000" dirty="0"/>
              <a:t>“Have you ever commented, posted, liked or shared info or articles from a local TV station’s website or app?” </a:t>
            </a:r>
          </a:p>
        </p:txBody>
      </p:sp>
      <p:graphicFrame>
        <p:nvGraphicFramePr>
          <p:cNvPr id="11" name="Content Placeholder 7"/>
          <p:cNvGraphicFramePr>
            <a:graphicFrameLocks/>
          </p:cNvGraphicFramePr>
          <p:nvPr>
            <p:extLst>
              <p:ext uri="{D42A27DB-BD31-4B8C-83A1-F6EECF244321}">
                <p14:modId xmlns:p14="http://schemas.microsoft.com/office/powerpoint/2010/main" val="810922457"/>
              </p:ext>
            </p:extLst>
          </p:nvPr>
        </p:nvGraphicFramePr>
        <p:xfrm>
          <a:off x="8468685" y="2229904"/>
          <a:ext cx="3215505" cy="3267075"/>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p:cNvGrpSpPr/>
          <p:nvPr/>
        </p:nvGrpSpPr>
        <p:grpSpPr>
          <a:xfrm>
            <a:off x="4013030" y="5670057"/>
            <a:ext cx="4227915" cy="369332"/>
            <a:chOff x="4285408" y="5689513"/>
            <a:chExt cx="4227915" cy="369332"/>
          </a:xfrm>
        </p:grpSpPr>
        <p:sp>
          <p:nvSpPr>
            <p:cNvPr id="12" name="Rectangle 11"/>
            <p:cNvSpPr/>
            <p:nvPr/>
          </p:nvSpPr>
          <p:spPr>
            <a:xfrm>
              <a:off x="4285408" y="5729332"/>
              <a:ext cx="381000" cy="28969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extBox 12"/>
            <p:cNvSpPr txBox="1"/>
            <p:nvPr/>
          </p:nvSpPr>
          <p:spPr>
            <a:xfrm>
              <a:off x="4766343" y="5689513"/>
              <a:ext cx="744114" cy="369332"/>
            </a:xfrm>
            <a:prstGeom prst="rect">
              <a:avLst/>
            </a:prstGeom>
            <a:noFill/>
          </p:spPr>
          <p:txBody>
            <a:bodyPr wrap="none" rtlCol="0">
              <a:spAutoFit/>
            </a:bodyPr>
            <a:lstStyle/>
            <a:p>
              <a:r>
                <a:rPr lang="en-US" dirty="0">
                  <a:solidFill>
                    <a:prstClr val="black"/>
                  </a:solidFill>
                </a:rPr>
                <a:t>A18+</a:t>
              </a:r>
            </a:p>
          </p:txBody>
        </p:sp>
        <p:sp>
          <p:nvSpPr>
            <p:cNvPr id="14" name="Rectangle 13"/>
            <p:cNvSpPr/>
            <p:nvPr/>
          </p:nvSpPr>
          <p:spPr>
            <a:xfrm>
              <a:off x="6201438" y="5729332"/>
              <a:ext cx="381000" cy="289694"/>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TextBox 14"/>
            <p:cNvSpPr txBox="1"/>
            <p:nvPr/>
          </p:nvSpPr>
          <p:spPr>
            <a:xfrm>
              <a:off x="6682373" y="5689513"/>
              <a:ext cx="1830950" cy="369332"/>
            </a:xfrm>
            <a:prstGeom prst="rect">
              <a:avLst/>
            </a:prstGeom>
            <a:noFill/>
          </p:spPr>
          <p:txBody>
            <a:bodyPr wrap="none" rtlCol="0">
              <a:spAutoFit/>
            </a:bodyPr>
            <a:lstStyle/>
            <a:p>
              <a:r>
                <a:rPr lang="en-US" dirty="0">
                  <a:solidFill>
                    <a:prstClr val="black"/>
                  </a:solidFill>
                </a:rPr>
                <a:t>Opinion Leaders</a:t>
              </a:r>
            </a:p>
          </p:txBody>
        </p:sp>
      </p:grpSp>
      <p:grpSp>
        <p:nvGrpSpPr>
          <p:cNvPr id="18" name="Group 17"/>
          <p:cNvGrpSpPr/>
          <p:nvPr/>
        </p:nvGrpSpPr>
        <p:grpSpPr>
          <a:xfrm>
            <a:off x="4191000" y="1066800"/>
            <a:ext cx="3908581" cy="4402859"/>
            <a:chOff x="4191000" y="1295400"/>
            <a:chExt cx="3908581" cy="4174259"/>
          </a:xfrm>
        </p:grpSpPr>
        <p:cxnSp>
          <p:nvCxnSpPr>
            <p:cNvPr id="16" name="Straight Connector 15"/>
            <p:cNvCxnSpPr/>
            <p:nvPr/>
          </p:nvCxnSpPr>
          <p:spPr>
            <a:xfrm>
              <a:off x="4191000" y="1325420"/>
              <a:ext cx="0" cy="41442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099581" y="1295400"/>
              <a:ext cx="0" cy="41442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 name="Text Placeholder 4">
            <a:extLst>
              <a:ext uri="{FF2B5EF4-FFF2-40B4-BE49-F238E27FC236}">
                <a16:creationId xmlns:a16="http://schemas.microsoft.com/office/drawing/2014/main" id="{ED85245A-F7CA-4057-BB6F-A67A50489743}"/>
              </a:ext>
            </a:extLst>
          </p:cNvPr>
          <p:cNvSpPr txBox="1">
            <a:spLocks/>
          </p:cNvSpPr>
          <p:nvPr/>
        </p:nvSpPr>
        <p:spPr>
          <a:xfrm>
            <a:off x="419099" y="6381690"/>
            <a:ext cx="8641773" cy="400110"/>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Purchase Funnel 2023 Total A18+ &amp; Opinion Leaders (Those respondents who agreed with the statement, ”My family/friends often ask for and trust my advice on this topic”); QA10/C2/C4</a:t>
            </a:r>
          </a:p>
        </p:txBody>
      </p:sp>
    </p:spTree>
    <p:extLst>
      <p:ext uri="{BB962C8B-B14F-4D97-AF65-F5344CB8AC3E}">
        <p14:creationId xmlns:p14="http://schemas.microsoft.com/office/powerpoint/2010/main" val="21820212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F8EA90-CD2E-A667-59E6-F07E5CB94B49}"/>
              </a:ext>
            </a:extLst>
          </p:cNvPr>
          <p:cNvSpPr>
            <a:spLocks noGrp="1"/>
          </p:cNvSpPr>
          <p:nvPr>
            <p:ph type="ctrTitle"/>
          </p:nvPr>
        </p:nvSpPr>
        <p:spPr>
          <a:xfrm>
            <a:off x="385187" y="2252221"/>
            <a:ext cx="11425813" cy="854080"/>
          </a:xfrm>
        </p:spPr>
        <p:txBody>
          <a:bodyPr/>
          <a:lstStyle/>
          <a:p>
            <a:pPr marL="0" marR="0" lvl="0" indent="0" defTabSz="914400" rtl="0" eaLnBrk="1" fontAlgn="auto" latinLnBrk="0" hangingPunct="1">
              <a:lnSpc>
                <a:spcPct val="100000"/>
              </a:lnSpc>
              <a:spcBef>
                <a:spcPts val="0"/>
              </a:spcBef>
              <a:spcAft>
                <a:spcPts val="1200"/>
              </a:spcAft>
              <a:tabLst/>
              <a:defRPr/>
            </a:pPr>
            <a:r>
              <a:rPr kumimoji="0" lang="en-US" sz="4800" b="0" i="0" u="none" strike="noStrike" kern="1200" cap="none" spc="0" normalizeH="0" baseline="0" noProof="0" dirty="0">
                <a:ln w="0"/>
                <a:solidFill>
                  <a:prstClr val="white"/>
                </a:solidFill>
                <a:effectLst>
                  <a:outerShdw blurRad="38100" dist="38100" dir="2700000" algn="tl">
                    <a:srgbClr val="000000">
                      <a:alpha val="43137"/>
                    </a:srgbClr>
                  </a:outerShdw>
                </a:effectLst>
                <a:uLnTx/>
                <a:uFillTx/>
                <a:latin typeface="Tahoma"/>
                <a:ea typeface="+mn-ea"/>
                <a:cs typeface="Arial"/>
              </a:rPr>
              <a:t>Black/African Americans &amp; Hispanics</a:t>
            </a:r>
          </a:p>
        </p:txBody>
      </p:sp>
      <p:pic>
        <p:nvPicPr>
          <p:cNvPr id="2" name="Picture 1">
            <a:extLst>
              <a:ext uri="{FF2B5EF4-FFF2-40B4-BE49-F238E27FC236}">
                <a16:creationId xmlns:a16="http://schemas.microsoft.com/office/drawing/2014/main" id="{92C0EC9C-6297-F485-7940-44BE05ED71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81800" y="3195587"/>
            <a:ext cx="3688882" cy="2459255"/>
          </a:xfrm>
          <a:prstGeom prst="rect">
            <a:avLst/>
          </a:prstGeom>
          <a:noFill/>
          <a:ln>
            <a:solidFill>
              <a:schemeClr val="tx1"/>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4EB0DF45-6AF5-0ABC-B37D-C766367A92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28800" y="3240384"/>
            <a:ext cx="3688882" cy="2459255"/>
          </a:xfrm>
          <a:prstGeom prst="rect">
            <a:avLst/>
          </a:prstGeom>
          <a:noFill/>
          <a:ln>
            <a:solidFill>
              <a:schemeClr val="tx1"/>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FAB0FEB1-ED8C-FBA8-CD11-CEF971D7527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116474" y="458892"/>
            <a:ext cx="1959051" cy="1888824"/>
          </a:xfrm>
          <a:prstGeom prst="rect">
            <a:avLst/>
          </a:prstGeom>
          <a:effectLst/>
        </p:spPr>
      </p:pic>
    </p:spTree>
    <p:extLst>
      <p:ext uri="{BB962C8B-B14F-4D97-AF65-F5344CB8AC3E}">
        <p14:creationId xmlns:p14="http://schemas.microsoft.com/office/powerpoint/2010/main" val="4137794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28600"/>
            <a:ext cx="11352809" cy="1366528"/>
          </a:xfrm>
        </p:spPr>
        <p:txBody>
          <a:bodyPr/>
          <a:lstStyle/>
          <a:p>
            <a:r>
              <a:rPr lang="en-US" sz="3600" dirty="0"/>
              <a:t>These are the media platforms measured</a:t>
            </a:r>
            <a:br>
              <a:rPr lang="en-US" sz="3200" dirty="0"/>
            </a:br>
            <a:r>
              <a:rPr lang="en-US" sz="2800" dirty="0"/>
              <a:t>Respondents did not have to be exposed to a TV ad </a:t>
            </a:r>
            <a:br>
              <a:rPr lang="en-US" sz="2800" dirty="0"/>
            </a:br>
            <a:r>
              <a:rPr lang="en-US" sz="2800" dirty="0"/>
              <a:t>to be included in the study</a:t>
            </a:r>
            <a:endParaRPr lang="en-US" sz="32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FF0E6-B28D-47FB-82BB-E6AB0AF17B14}" type="slidenum">
              <a:rPr kumimoji="0" lang="en-US" sz="1000" b="0" i="0" u="none" strike="noStrike" kern="1200" cap="none" spc="0" normalizeH="0" baseline="0" noProof="0" smtClean="0">
                <a:ln>
                  <a:noFill/>
                </a:ln>
                <a:solidFill>
                  <a:srgbClr val="1C1C1C"/>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1C1C1C"/>
              </a:solidFill>
              <a:effectLst/>
              <a:uLnTx/>
              <a:uFillTx/>
              <a:latin typeface="Tahoma"/>
              <a:ea typeface="+mn-ea"/>
              <a:cs typeface="Arial"/>
            </a:endParaRPr>
          </a:p>
        </p:txBody>
      </p:sp>
      <p:sp>
        <p:nvSpPr>
          <p:cNvPr id="3" name="Rectangle 2"/>
          <p:cNvSpPr/>
          <p:nvPr/>
        </p:nvSpPr>
        <p:spPr bwMode="auto">
          <a:xfrm>
            <a:off x="2209407" y="1846816"/>
            <a:ext cx="7785846" cy="1371600"/>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9" name="Rectangle 8"/>
          <p:cNvSpPr/>
          <p:nvPr/>
        </p:nvSpPr>
        <p:spPr bwMode="auto">
          <a:xfrm>
            <a:off x="2247899" y="3360974"/>
            <a:ext cx="7696200" cy="3133343"/>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54" name="TextBox 53"/>
          <p:cNvSpPr txBox="1"/>
          <p:nvPr/>
        </p:nvSpPr>
        <p:spPr>
          <a:xfrm>
            <a:off x="4350863" y="3566645"/>
            <a:ext cx="458385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    Digital media include:</a:t>
            </a:r>
          </a:p>
        </p:txBody>
      </p:sp>
      <p:sp>
        <p:nvSpPr>
          <p:cNvPr id="62" name="TextBox 61"/>
          <p:cNvSpPr txBox="1"/>
          <p:nvPr/>
        </p:nvSpPr>
        <p:spPr>
          <a:xfrm>
            <a:off x="3106252" y="4204415"/>
            <a:ext cx="3027378" cy="201593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500" b="1" i="0" u="none" strike="noStrike" kern="1200" cap="none" spc="0" normalizeH="0" baseline="0" noProof="0" dirty="0">
                <a:ln>
                  <a:noFill/>
                </a:ln>
                <a:effectLst/>
                <a:uLnTx/>
                <a:uFillTx/>
                <a:latin typeface="Tahoma"/>
                <a:ea typeface="+mn-ea"/>
                <a:cs typeface="Helvetica" panose="020B0604020202020204" pitchFamily="34" charset="0"/>
              </a:rPr>
              <a:t>Cable </a:t>
            </a:r>
            <a:r>
              <a:rPr kumimoji="0" lang="en-US" sz="1200" b="1" i="0" u="none" strike="noStrike" kern="1200" cap="none" spc="0" normalizeH="0" baseline="0" noProof="0" dirty="0">
                <a:ln>
                  <a:noFill/>
                </a:ln>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500" b="1" i="0" u="none" strike="noStrike" kern="1200" cap="none" spc="0" normalizeH="0" baseline="0" noProof="0" dirty="0">
                <a:ln>
                  <a:noFill/>
                </a:ln>
                <a:effectLst/>
                <a:uLnTx/>
                <a:uFillTx/>
                <a:latin typeface="Tahoma"/>
                <a:ea typeface="+mn-ea"/>
                <a:cs typeface="Helvetica" panose="020B0604020202020204" pitchFamily="34" charset="0"/>
              </a:rPr>
              <a:t>Consumer review</a:t>
            </a:r>
            <a:r>
              <a:rPr kumimoji="0" lang="en-US" sz="1200" b="1" i="0" u="none" strike="noStrike" kern="1200" cap="none" spc="0" normalizeH="0" baseline="0" noProof="0" dirty="0">
                <a:ln>
                  <a:noFill/>
                </a:ln>
                <a:effectLst/>
                <a:uLnTx/>
                <a:uFillTx/>
                <a:latin typeface="Tahoma"/>
                <a:ea typeface="+mn-ea"/>
                <a:cs typeface="Helvetica" panose="020B0604020202020204" pitchFamily="34" charset="0"/>
              </a:rPr>
              <a:t> 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500" b="1" i="0" u="none" strike="noStrike" kern="1200" cap="none" spc="0" normalizeH="0" baseline="0" noProof="0" dirty="0">
                <a:ln>
                  <a:noFill/>
                </a:ln>
                <a:effectLst/>
                <a:uLnTx/>
                <a:uFillTx/>
                <a:latin typeface="Tahoma"/>
                <a:ea typeface="+mn-ea"/>
                <a:cs typeface="Helvetica" panose="020B0604020202020204" pitchFamily="34" charset="0"/>
              </a:rPr>
              <a:t>Display/banner ad</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500" b="1" i="0" u="none" strike="noStrike" kern="1200" cap="none" spc="0" normalizeH="0" baseline="0" noProof="0" dirty="0">
                <a:ln>
                  <a:noFill/>
                </a:ln>
                <a:effectLst/>
                <a:uLnTx/>
                <a:uFillTx/>
                <a:latin typeface="Tahoma"/>
                <a:ea typeface="+mn-ea"/>
                <a:cs typeface="Helvetica" panose="020B0604020202020204" pitchFamily="34" charset="0"/>
              </a:rPr>
              <a:t>Email ad</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500" b="1" i="0" u="none" strike="noStrike" kern="1200" cap="none" spc="0" normalizeH="0" baseline="0" noProof="0" dirty="0">
                <a:ln>
                  <a:noFill/>
                </a:ln>
                <a:effectLst/>
                <a:uLnTx/>
                <a:uFillTx/>
                <a:latin typeface="Tahoma"/>
                <a:ea typeface="+mn-ea"/>
                <a:cs typeface="Helvetica" panose="020B0604020202020204" pitchFamily="34" charset="0"/>
              </a:rPr>
              <a:t>Internet radio</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500" b="1" i="0" u="none" strike="noStrike" kern="1200" cap="none" spc="0" normalizeH="0" baseline="0" noProof="0" dirty="0">
                <a:ln>
                  <a:noFill/>
                </a:ln>
                <a:effectLst/>
                <a:uLnTx/>
                <a:uFillTx/>
                <a:latin typeface="Tahoma"/>
                <a:ea typeface="+mn-ea"/>
                <a:cs typeface="Helvetica" panose="020B0604020202020204" pitchFamily="34" charset="0"/>
              </a:rPr>
              <a:t>Local radio station </a:t>
            </a:r>
            <a:r>
              <a:rPr kumimoji="0" lang="en-US" sz="1200" b="1" i="0" u="none" strike="noStrike" kern="1200" cap="none" spc="0" normalizeH="0" baseline="0" noProof="0" dirty="0">
                <a:ln>
                  <a:noFill/>
                </a:ln>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500" b="1" i="0" u="none" strike="noStrike" kern="1200" cap="none" spc="0" normalizeH="0" baseline="0" noProof="0" dirty="0">
                <a:ln>
                  <a:noFill/>
                </a:ln>
                <a:effectLst/>
                <a:uLnTx/>
                <a:uFillTx/>
                <a:latin typeface="Tahoma"/>
                <a:ea typeface="+mn-ea"/>
                <a:cs typeface="Helvetica" panose="020B0604020202020204" pitchFamily="34" charset="0"/>
              </a:rPr>
              <a:t>Local TV station </a:t>
            </a:r>
            <a:r>
              <a:rPr kumimoji="0" lang="en-US" sz="1200" b="1" i="0" u="none" strike="noStrike" kern="1200" cap="none" spc="0" normalizeH="0" baseline="0" noProof="0" dirty="0">
                <a:ln>
                  <a:noFill/>
                </a:ln>
                <a:effectLst/>
                <a:uLnTx/>
                <a:uFillTx/>
                <a:latin typeface="Tahoma"/>
                <a:ea typeface="+mn-ea"/>
                <a:cs typeface="Helvetica" panose="020B0604020202020204" pitchFamily="34" charset="0"/>
              </a:rPr>
              <a:t>site/app</a:t>
            </a:r>
          </a:p>
        </p:txBody>
      </p:sp>
      <p:grpSp>
        <p:nvGrpSpPr>
          <p:cNvPr id="27" name="Group 26">
            <a:extLst>
              <a:ext uri="{FF2B5EF4-FFF2-40B4-BE49-F238E27FC236}">
                <a16:creationId xmlns:a16="http://schemas.microsoft.com/office/drawing/2014/main" id="{451187AA-BB83-855F-D62E-371F1C1B8D9C}"/>
              </a:ext>
            </a:extLst>
          </p:cNvPr>
          <p:cNvGrpSpPr/>
          <p:nvPr/>
        </p:nvGrpSpPr>
        <p:grpSpPr>
          <a:xfrm>
            <a:off x="2173301" y="1902200"/>
            <a:ext cx="1306612" cy="1283038"/>
            <a:chOff x="2173301" y="1902200"/>
            <a:chExt cx="1306612" cy="1283038"/>
          </a:xfrm>
        </p:grpSpPr>
        <p:pic>
          <p:nvPicPr>
            <p:cNvPr id="5" name="Picture 4">
              <a:extLst>
                <a:ext uri="{FF2B5EF4-FFF2-40B4-BE49-F238E27FC236}">
                  <a16:creationId xmlns:a16="http://schemas.microsoft.com/office/drawing/2014/main" id="{9543F78D-74E8-59DC-093E-87D4CFF70D4F}"/>
                </a:ext>
              </a:extLst>
            </p:cNvPr>
            <p:cNvPicPr>
              <a:picLocks noChangeAspect="1"/>
            </p:cNvPicPr>
            <p:nvPr/>
          </p:nvPicPr>
          <p:blipFill>
            <a:blip r:embed="rId2"/>
            <a:stretch>
              <a:fillRect/>
            </a:stretch>
          </p:blipFill>
          <p:spPr>
            <a:xfrm>
              <a:off x="2369103" y="1902200"/>
              <a:ext cx="915008" cy="760123"/>
            </a:xfrm>
            <a:prstGeom prst="rect">
              <a:avLst/>
            </a:prstGeom>
          </p:spPr>
        </p:pic>
        <p:sp>
          <p:nvSpPr>
            <p:cNvPr id="13" name="TextBox 12"/>
            <p:cNvSpPr txBox="1"/>
            <p:nvPr/>
          </p:nvSpPr>
          <p:spPr>
            <a:xfrm>
              <a:off x="2173301" y="2502818"/>
              <a:ext cx="130661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strike="noStrike" kern="1200" cap="none" spc="0" normalizeH="0" baseline="0" noProof="0" dirty="0">
                  <a:ln>
                    <a:noFill/>
                  </a:ln>
                  <a:solidFill>
                    <a:srgbClr val="3333FF"/>
                  </a:solidFill>
                  <a:effectLst/>
                  <a:uLnTx/>
                  <a:uFillTx/>
                  <a:latin typeface="Tahoma"/>
                  <a:ea typeface="+mn-ea"/>
                  <a:cs typeface="Helvetica" panose="020B0604020202020204" pitchFamily="34" charset="0"/>
                </a:rPr>
                <a:t>TV</a:t>
              </a:r>
            </a:p>
          </p:txBody>
        </p:sp>
        <p:sp>
          <p:nvSpPr>
            <p:cNvPr id="70" name="TextBox 69"/>
            <p:cNvSpPr txBox="1"/>
            <p:nvPr/>
          </p:nvSpPr>
          <p:spPr>
            <a:xfrm>
              <a:off x="2305291" y="2846684"/>
              <a:ext cx="104263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strike="noStrike" kern="1200" cap="none" spc="0" normalizeH="0" baseline="0" noProof="0" dirty="0">
                  <a:ln>
                    <a:noFill/>
                  </a:ln>
                  <a:effectLst/>
                  <a:uLnTx/>
                  <a:uFillTx/>
                  <a:latin typeface="Tahoma"/>
                  <a:ea typeface="+mn-ea"/>
                  <a:cs typeface="Helvetica" panose="020B0604020202020204" pitchFamily="34" charset="0"/>
                </a:rPr>
                <a:t>(Broadcast, Cable and On-Demand)</a:t>
              </a:r>
            </a:p>
          </p:txBody>
        </p:sp>
      </p:grpSp>
      <p:sp>
        <p:nvSpPr>
          <p:cNvPr id="74" name="TextBox 73"/>
          <p:cNvSpPr txBox="1"/>
          <p:nvPr/>
        </p:nvSpPr>
        <p:spPr>
          <a:xfrm>
            <a:off x="6573868" y="4130845"/>
            <a:ext cx="3027378" cy="22980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500" b="1" i="0" u="none" strike="noStrike" kern="1200" cap="none" spc="0" normalizeH="0" baseline="0" noProof="0" dirty="0">
                <a:ln>
                  <a:noFill/>
                </a:ln>
                <a:effectLst/>
                <a:uLnTx/>
                <a:uFillTx/>
                <a:latin typeface="Tahoma"/>
                <a:ea typeface="+mn-ea"/>
                <a:cs typeface="Helvetica" panose="020B0604020202020204" pitchFamily="34" charset="0"/>
              </a:rPr>
              <a:t>Network TV station </a:t>
            </a:r>
            <a:r>
              <a:rPr kumimoji="0" lang="en-US" sz="1200" b="1" i="0" u="none" strike="noStrike" kern="1200" cap="none" spc="0" normalizeH="0" baseline="0" noProof="0" dirty="0">
                <a:ln>
                  <a:noFill/>
                </a:ln>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500" b="1" i="0" u="none" strike="noStrike" kern="1200" cap="none" spc="0" normalizeH="0" baseline="0" noProof="0" dirty="0">
                <a:ln>
                  <a:noFill/>
                </a:ln>
                <a:effectLst/>
                <a:uLnTx/>
                <a:uFillTx/>
                <a:latin typeface="Tahoma"/>
                <a:ea typeface="+mn-ea"/>
                <a:cs typeface="Helvetica" panose="020B0604020202020204" pitchFamily="34" charset="0"/>
              </a:rPr>
              <a:t>Magazine</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500" b="1" i="0" u="none" strike="noStrike" kern="1200" cap="none" spc="0" normalizeH="0" baseline="0" noProof="0" dirty="0">
                <a:ln>
                  <a:noFill/>
                </a:ln>
                <a:effectLst/>
                <a:uLnTx/>
                <a:uFillTx/>
                <a:latin typeface="Tahoma"/>
                <a:ea typeface="+mn-ea"/>
                <a:cs typeface="Helvetica" panose="020B0604020202020204" pitchFamily="34" charset="0"/>
              </a:rPr>
              <a:t>Newspaper</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500" b="1" i="0" u="none" strike="noStrike" kern="1200" cap="none" spc="0" normalizeH="0" baseline="0" noProof="0" dirty="0">
                <a:ln>
                  <a:noFill/>
                </a:ln>
                <a:effectLst/>
                <a:uLnTx/>
                <a:uFillTx/>
                <a:latin typeface="Tahoma"/>
                <a:ea typeface="+mn-ea"/>
                <a:cs typeface="Helvetica" panose="020B0604020202020204" pitchFamily="34" charset="0"/>
              </a:rPr>
              <a:t>Search engine</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500" b="1" i="0" u="none" strike="noStrike" kern="1200" cap="none" spc="0" normalizeH="0" baseline="0" noProof="0" dirty="0">
                <a:ln>
                  <a:noFill/>
                </a:ln>
                <a:effectLst/>
                <a:uLnTx/>
                <a:uFillTx/>
                <a:latin typeface="Tahoma"/>
                <a:ea typeface="+mn-ea"/>
                <a:cs typeface="Helvetica" panose="020B0604020202020204" pitchFamily="34" charset="0"/>
              </a:rPr>
              <a:t>Social media</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500" b="1" i="0" u="none" strike="noStrike" kern="1200" cap="none" spc="0" normalizeH="0" baseline="0" noProof="0" dirty="0">
                <a:ln>
                  <a:noFill/>
                </a:ln>
                <a:effectLst/>
                <a:uLnTx/>
                <a:uFillTx/>
                <a:latin typeface="Tahoma"/>
                <a:ea typeface="+mn-ea"/>
                <a:cs typeface="Helvetica" panose="020B0604020202020204" pitchFamily="34" charset="0"/>
              </a:rPr>
              <a:t>Streaming TV services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500" b="1" i="0" u="none" strike="noStrike" kern="1200" cap="none" spc="0" normalizeH="0" baseline="0" noProof="0" dirty="0">
                <a:ln>
                  <a:noFill/>
                </a:ln>
                <a:effectLst/>
                <a:uLnTx/>
                <a:uFillTx/>
                <a:latin typeface="Tahoma"/>
                <a:ea typeface="+mn-ea"/>
                <a:cs typeface="Helvetica" panose="020B0604020202020204" pitchFamily="34" charset="0"/>
              </a:rPr>
              <a:t>Video ad</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500" b="1" i="0" u="none" strike="noStrike" kern="1200" cap="none" spc="0" normalizeH="0" baseline="0" noProof="0" dirty="0">
                <a:ln>
                  <a:noFill/>
                </a:ln>
                <a:effectLst/>
                <a:uLnTx/>
                <a:uFillTx/>
                <a:latin typeface="Tahoma"/>
                <a:ea typeface="+mn-ea"/>
                <a:cs typeface="Helvetica" panose="020B0604020202020204" pitchFamily="34" charset="0"/>
              </a:rPr>
              <a:t>Yellow Pages </a:t>
            </a:r>
            <a:r>
              <a:rPr kumimoji="0" lang="en-US" sz="1200" b="1" i="0" u="none" strike="noStrike" kern="1200" cap="none" spc="0" normalizeH="0" baseline="0" noProof="0" dirty="0">
                <a:ln>
                  <a:noFill/>
                </a:ln>
                <a:effectLst/>
                <a:uLnTx/>
                <a:uFillTx/>
                <a:latin typeface="Tahoma"/>
                <a:ea typeface="+mn-ea"/>
                <a:cs typeface="Helvetica" panose="020B0604020202020204" pitchFamily="34" charset="0"/>
              </a:rPr>
              <a:t>site/app</a:t>
            </a:r>
          </a:p>
        </p:txBody>
      </p:sp>
      <p:grpSp>
        <p:nvGrpSpPr>
          <p:cNvPr id="28" name="Group 27">
            <a:extLst>
              <a:ext uri="{FF2B5EF4-FFF2-40B4-BE49-F238E27FC236}">
                <a16:creationId xmlns:a16="http://schemas.microsoft.com/office/drawing/2014/main" id="{0CDBA7E1-15ED-E77B-2AB7-5D31D16C5FA3}"/>
              </a:ext>
            </a:extLst>
          </p:cNvPr>
          <p:cNvGrpSpPr/>
          <p:nvPr/>
        </p:nvGrpSpPr>
        <p:grpSpPr>
          <a:xfrm>
            <a:off x="3420871" y="1973328"/>
            <a:ext cx="1306612" cy="960377"/>
            <a:chOff x="3420871" y="1973328"/>
            <a:chExt cx="1306612" cy="960377"/>
          </a:xfrm>
        </p:grpSpPr>
        <p:sp>
          <p:nvSpPr>
            <p:cNvPr id="19" name="TextBox 18"/>
            <p:cNvSpPr txBox="1"/>
            <p:nvPr/>
          </p:nvSpPr>
          <p:spPr>
            <a:xfrm>
              <a:off x="3420871" y="2502818"/>
              <a:ext cx="130661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Radio</a:t>
              </a:r>
            </a:p>
          </p:txBody>
        </p:sp>
        <p:pic>
          <p:nvPicPr>
            <p:cNvPr id="10" name="Picture 9">
              <a:extLst>
                <a:ext uri="{FF2B5EF4-FFF2-40B4-BE49-F238E27FC236}">
                  <a16:creationId xmlns:a16="http://schemas.microsoft.com/office/drawing/2014/main" id="{97072129-5A6D-D8A7-0244-FAB0FAAE1FBA}"/>
                </a:ext>
              </a:extLst>
            </p:cNvPr>
            <p:cNvPicPr>
              <a:picLocks noChangeAspect="1"/>
            </p:cNvPicPr>
            <p:nvPr/>
          </p:nvPicPr>
          <p:blipFill>
            <a:blip r:embed="rId3"/>
            <a:stretch>
              <a:fillRect/>
            </a:stretch>
          </p:blipFill>
          <p:spPr>
            <a:xfrm>
              <a:off x="3761931" y="1973328"/>
              <a:ext cx="624493" cy="559101"/>
            </a:xfrm>
            <a:prstGeom prst="rect">
              <a:avLst/>
            </a:prstGeom>
          </p:spPr>
        </p:pic>
      </p:grpSp>
      <p:grpSp>
        <p:nvGrpSpPr>
          <p:cNvPr id="49" name="Group 48">
            <a:extLst>
              <a:ext uri="{FF2B5EF4-FFF2-40B4-BE49-F238E27FC236}">
                <a16:creationId xmlns:a16="http://schemas.microsoft.com/office/drawing/2014/main" id="{08D28BBB-6661-FA0C-C033-5F0D68295221}"/>
              </a:ext>
            </a:extLst>
          </p:cNvPr>
          <p:cNvGrpSpPr/>
          <p:nvPr/>
        </p:nvGrpSpPr>
        <p:grpSpPr>
          <a:xfrm>
            <a:off x="6675146" y="1933584"/>
            <a:ext cx="1724556" cy="1197690"/>
            <a:chOff x="6976772" y="1943629"/>
            <a:chExt cx="1724556" cy="1197690"/>
          </a:xfrm>
        </p:grpSpPr>
        <p:sp>
          <p:nvSpPr>
            <p:cNvPr id="29" name="TextBox 28"/>
            <p:cNvSpPr txBox="1"/>
            <p:nvPr/>
          </p:nvSpPr>
          <p:spPr>
            <a:xfrm>
              <a:off x="6976772" y="2502818"/>
              <a:ext cx="172455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Print</a:t>
              </a:r>
            </a:p>
          </p:txBody>
        </p:sp>
        <p:sp>
          <p:nvSpPr>
            <p:cNvPr id="48" name="TextBox 47"/>
            <p:cNvSpPr txBox="1"/>
            <p:nvPr/>
          </p:nvSpPr>
          <p:spPr>
            <a:xfrm>
              <a:off x="7185745" y="2802765"/>
              <a:ext cx="130661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Tahoma"/>
                  <a:ea typeface="+mn-ea"/>
                  <a:cs typeface="Helvetica" panose="020B0604020202020204" pitchFamily="34" charset="0"/>
                </a:rPr>
                <a:t>(Newspaper and Magazine, Yellow Pages)</a:t>
              </a:r>
            </a:p>
          </p:txBody>
        </p:sp>
        <p:pic>
          <p:nvPicPr>
            <p:cNvPr id="12" name="Picture 11">
              <a:extLst>
                <a:ext uri="{FF2B5EF4-FFF2-40B4-BE49-F238E27FC236}">
                  <a16:creationId xmlns:a16="http://schemas.microsoft.com/office/drawing/2014/main" id="{86D9FF97-FA58-462A-AC10-3D5657A24C74}"/>
                </a:ext>
              </a:extLst>
            </p:cNvPr>
            <p:cNvPicPr>
              <a:picLocks noChangeAspect="1"/>
            </p:cNvPicPr>
            <p:nvPr/>
          </p:nvPicPr>
          <p:blipFill>
            <a:blip r:embed="rId4"/>
            <a:stretch>
              <a:fillRect/>
            </a:stretch>
          </p:blipFill>
          <p:spPr>
            <a:xfrm>
              <a:off x="7536349" y="1943629"/>
              <a:ext cx="605403" cy="602478"/>
            </a:xfrm>
            <a:prstGeom prst="rect">
              <a:avLst/>
            </a:prstGeom>
          </p:spPr>
        </p:pic>
      </p:grpSp>
      <p:grpSp>
        <p:nvGrpSpPr>
          <p:cNvPr id="58" name="Group 57">
            <a:extLst>
              <a:ext uri="{FF2B5EF4-FFF2-40B4-BE49-F238E27FC236}">
                <a16:creationId xmlns:a16="http://schemas.microsoft.com/office/drawing/2014/main" id="{43588C17-FBBD-98A8-699E-40F0180BF10D}"/>
              </a:ext>
            </a:extLst>
          </p:cNvPr>
          <p:cNvGrpSpPr/>
          <p:nvPr/>
        </p:nvGrpSpPr>
        <p:grpSpPr>
          <a:xfrm>
            <a:off x="8182625" y="1909959"/>
            <a:ext cx="1724556" cy="1023746"/>
            <a:chOff x="8315082" y="1909959"/>
            <a:chExt cx="1724556" cy="1023746"/>
          </a:xfrm>
        </p:grpSpPr>
        <p:sp>
          <p:nvSpPr>
            <p:cNvPr id="71" name="TextBox 70"/>
            <p:cNvSpPr txBox="1"/>
            <p:nvPr/>
          </p:nvSpPr>
          <p:spPr>
            <a:xfrm>
              <a:off x="8315082" y="2502818"/>
              <a:ext cx="172455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Digital</a:t>
              </a:r>
            </a:p>
          </p:txBody>
        </p:sp>
        <p:pic>
          <p:nvPicPr>
            <p:cNvPr id="17" name="Picture 16">
              <a:extLst>
                <a:ext uri="{FF2B5EF4-FFF2-40B4-BE49-F238E27FC236}">
                  <a16:creationId xmlns:a16="http://schemas.microsoft.com/office/drawing/2014/main" id="{C02E64BF-58A4-3F85-D32D-543BCC63F897}"/>
                </a:ext>
              </a:extLst>
            </p:cNvPr>
            <p:cNvPicPr>
              <a:picLocks noChangeAspect="1"/>
            </p:cNvPicPr>
            <p:nvPr/>
          </p:nvPicPr>
          <p:blipFill>
            <a:blip r:embed="rId5"/>
            <a:stretch>
              <a:fillRect/>
            </a:stretch>
          </p:blipFill>
          <p:spPr>
            <a:xfrm>
              <a:off x="8423004" y="1909959"/>
              <a:ext cx="1508713" cy="678378"/>
            </a:xfrm>
            <a:prstGeom prst="rect">
              <a:avLst/>
            </a:prstGeom>
          </p:spPr>
        </p:pic>
      </p:grpSp>
      <p:pic>
        <p:nvPicPr>
          <p:cNvPr id="20" name="Picture 19">
            <a:extLst>
              <a:ext uri="{FF2B5EF4-FFF2-40B4-BE49-F238E27FC236}">
                <a16:creationId xmlns:a16="http://schemas.microsoft.com/office/drawing/2014/main" id="{57ED2C77-47FB-77C4-DDC8-D774BE0B96C6}"/>
              </a:ext>
            </a:extLst>
          </p:cNvPr>
          <p:cNvPicPr>
            <a:picLocks noChangeAspect="1"/>
          </p:cNvPicPr>
          <p:nvPr/>
        </p:nvPicPr>
        <p:blipFill>
          <a:blip r:embed="rId5"/>
          <a:stretch>
            <a:fillRect/>
          </a:stretch>
        </p:blipFill>
        <p:spPr>
          <a:xfrm>
            <a:off x="3620387" y="3442900"/>
            <a:ext cx="1508713" cy="678378"/>
          </a:xfrm>
          <a:prstGeom prst="rect">
            <a:avLst/>
          </a:prstGeom>
        </p:spPr>
      </p:pic>
      <p:grpSp>
        <p:nvGrpSpPr>
          <p:cNvPr id="30" name="Group 29">
            <a:extLst>
              <a:ext uri="{FF2B5EF4-FFF2-40B4-BE49-F238E27FC236}">
                <a16:creationId xmlns:a16="http://schemas.microsoft.com/office/drawing/2014/main" id="{8F867F1E-E17F-CD7E-F896-55F1BB18E897}"/>
              </a:ext>
            </a:extLst>
          </p:cNvPr>
          <p:cNvGrpSpPr/>
          <p:nvPr/>
        </p:nvGrpSpPr>
        <p:grpSpPr>
          <a:xfrm>
            <a:off x="4314292" y="1902200"/>
            <a:ext cx="1724556" cy="1031505"/>
            <a:chOff x="4314292" y="1902200"/>
            <a:chExt cx="1724556" cy="1031505"/>
          </a:xfrm>
        </p:grpSpPr>
        <p:pic>
          <p:nvPicPr>
            <p:cNvPr id="22" name="Picture 21">
              <a:extLst>
                <a:ext uri="{FF2B5EF4-FFF2-40B4-BE49-F238E27FC236}">
                  <a16:creationId xmlns:a16="http://schemas.microsoft.com/office/drawing/2014/main" id="{BBA9E3C6-5602-C138-055E-A563C5FCB5E5}"/>
                </a:ext>
              </a:extLst>
            </p:cNvPr>
            <p:cNvPicPr>
              <a:picLocks noChangeAspect="1"/>
            </p:cNvPicPr>
            <p:nvPr/>
          </p:nvPicPr>
          <p:blipFill>
            <a:blip r:embed="rId6"/>
            <a:stretch>
              <a:fillRect/>
            </a:stretch>
          </p:blipFill>
          <p:spPr>
            <a:xfrm>
              <a:off x="4838632" y="1902200"/>
              <a:ext cx="675876" cy="680846"/>
            </a:xfrm>
            <a:prstGeom prst="rect">
              <a:avLst/>
            </a:prstGeom>
          </p:spPr>
        </p:pic>
        <p:sp>
          <p:nvSpPr>
            <p:cNvPr id="50" name="TextBox 49"/>
            <p:cNvSpPr txBox="1"/>
            <p:nvPr/>
          </p:nvSpPr>
          <p:spPr>
            <a:xfrm>
              <a:off x="4314292" y="2502818"/>
              <a:ext cx="172455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Mail</a:t>
              </a:r>
            </a:p>
          </p:txBody>
        </p:sp>
      </p:grpSp>
      <p:grpSp>
        <p:nvGrpSpPr>
          <p:cNvPr id="31" name="Group 30">
            <a:extLst>
              <a:ext uri="{FF2B5EF4-FFF2-40B4-BE49-F238E27FC236}">
                <a16:creationId xmlns:a16="http://schemas.microsoft.com/office/drawing/2014/main" id="{5C2FB4F1-C323-97EB-6241-A7DDEF1C46D9}"/>
              </a:ext>
            </a:extLst>
          </p:cNvPr>
          <p:cNvGrpSpPr/>
          <p:nvPr/>
        </p:nvGrpSpPr>
        <p:grpSpPr>
          <a:xfrm>
            <a:off x="5755150" y="1950282"/>
            <a:ext cx="1306612" cy="1200959"/>
            <a:chOff x="5755150" y="1950282"/>
            <a:chExt cx="1306612" cy="1200959"/>
          </a:xfrm>
        </p:grpSpPr>
        <p:sp>
          <p:nvSpPr>
            <p:cNvPr id="26" name="TextBox 25"/>
            <p:cNvSpPr txBox="1"/>
            <p:nvPr/>
          </p:nvSpPr>
          <p:spPr>
            <a:xfrm>
              <a:off x="5755150" y="2502818"/>
              <a:ext cx="130661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OOH</a:t>
              </a:r>
            </a:p>
          </p:txBody>
        </p:sp>
        <p:sp>
          <p:nvSpPr>
            <p:cNvPr id="52" name="TextBox 51"/>
            <p:cNvSpPr txBox="1"/>
            <p:nvPr/>
          </p:nvSpPr>
          <p:spPr>
            <a:xfrm>
              <a:off x="5937438" y="2812687"/>
              <a:ext cx="94203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Tahoma"/>
                  <a:ea typeface="+mn-ea"/>
                  <a:cs typeface="Helvetica" panose="020B0604020202020204" pitchFamily="34" charset="0"/>
                </a:rPr>
                <a:t>(Billboard and Movie Theater)</a:t>
              </a:r>
            </a:p>
          </p:txBody>
        </p:sp>
        <p:pic>
          <p:nvPicPr>
            <p:cNvPr id="24" name="Picture 23">
              <a:extLst>
                <a:ext uri="{FF2B5EF4-FFF2-40B4-BE49-F238E27FC236}">
                  <a16:creationId xmlns:a16="http://schemas.microsoft.com/office/drawing/2014/main" id="{901ED718-896E-651B-2FBD-74FDC708E602}"/>
                </a:ext>
              </a:extLst>
            </p:cNvPr>
            <p:cNvPicPr>
              <a:picLocks noChangeAspect="1"/>
            </p:cNvPicPr>
            <p:nvPr/>
          </p:nvPicPr>
          <p:blipFill>
            <a:blip r:embed="rId7"/>
            <a:stretch>
              <a:fillRect/>
            </a:stretch>
          </p:blipFill>
          <p:spPr>
            <a:xfrm>
              <a:off x="6006140" y="1950282"/>
              <a:ext cx="804632" cy="655522"/>
            </a:xfrm>
            <a:prstGeom prst="rect">
              <a:avLst/>
            </a:prstGeom>
          </p:spPr>
        </p:pic>
      </p:grpSp>
    </p:spTree>
    <p:extLst>
      <p:ext uri="{BB962C8B-B14F-4D97-AF65-F5344CB8AC3E}">
        <p14:creationId xmlns:p14="http://schemas.microsoft.com/office/powerpoint/2010/main" val="20634382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extLst>
              <p:ext uri="{D42A27DB-BD31-4B8C-83A1-F6EECF244321}">
                <p14:modId xmlns:p14="http://schemas.microsoft.com/office/powerpoint/2010/main" val="3578148455"/>
              </p:ext>
            </p:extLst>
          </p:nvPr>
        </p:nvGraphicFramePr>
        <p:xfrm>
          <a:off x="522514" y="457200"/>
          <a:ext cx="113538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50</a:t>
            </a:fld>
            <a:endParaRPr lang="en-US" dirty="0">
              <a:solidFill>
                <a:prstClr val="black"/>
              </a:solidFill>
            </a:endParaRPr>
          </a:p>
        </p:txBody>
      </p:sp>
      <p:sp>
        <p:nvSpPr>
          <p:cNvPr id="2" name="Title 1"/>
          <p:cNvSpPr>
            <a:spLocks noGrp="1"/>
          </p:cNvSpPr>
          <p:nvPr>
            <p:ph type="title"/>
          </p:nvPr>
        </p:nvSpPr>
        <p:spPr>
          <a:xfrm>
            <a:off x="428221" y="213769"/>
            <a:ext cx="11352809" cy="535531"/>
          </a:xfrm>
        </p:spPr>
        <p:txBody>
          <a:bodyPr/>
          <a:lstStyle/>
          <a:p>
            <a:r>
              <a:rPr lang="en-US" sz="3200" dirty="0"/>
              <a:t>What Influenced </a:t>
            </a:r>
            <a:r>
              <a:rPr lang="en-US" sz="3200" b="1" dirty="0"/>
              <a:t>Black/African-American</a:t>
            </a:r>
            <a:r>
              <a:rPr lang="en-US" sz="3200" dirty="0"/>
              <a:t> Consumers Most</a:t>
            </a:r>
          </a:p>
        </p:txBody>
      </p:sp>
      <p:sp>
        <p:nvSpPr>
          <p:cNvPr id="6" name="Text Placeholder 4">
            <a:extLst>
              <a:ext uri="{FF2B5EF4-FFF2-40B4-BE49-F238E27FC236}">
                <a16:creationId xmlns:a16="http://schemas.microsoft.com/office/drawing/2014/main" id="{4BB62B74-76FC-42B0-A30B-F4DD336EB31A}"/>
              </a:ext>
            </a:extLst>
          </p:cNvPr>
          <p:cNvSpPr txBox="1">
            <a:spLocks/>
          </p:cNvSpPr>
          <p:nvPr/>
        </p:nvSpPr>
        <p:spPr>
          <a:xfrm>
            <a:off x="419099" y="6381690"/>
            <a:ext cx="8641773" cy="400110"/>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Purchase Funnel 2023; African American A18+ QA4/QA5/QA6/QA7/QA8 Most important media type among those who saw/heard ads in at least 1 media source at 2%+ shown; 2%, 1%, &amp; 0% not shown/labeled</a:t>
            </a:r>
          </a:p>
        </p:txBody>
      </p:sp>
    </p:spTree>
    <p:extLst>
      <p:ext uri="{BB962C8B-B14F-4D97-AF65-F5344CB8AC3E}">
        <p14:creationId xmlns:p14="http://schemas.microsoft.com/office/powerpoint/2010/main" val="2499016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extLst>
              <p:ext uri="{D42A27DB-BD31-4B8C-83A1-F6EECF244321}">
                <p14:modId xmlns:p14="http://schemas.microsoft.com/office/powerpoint/2010/main" val="4054770601"/>
              </p:ext>
            </p:extLst>
          </p:nvPr>
        </p:nvGraphicFramePr>
        <p:xfrm>
          <a:off x="413781" y="457200"/>
          <a:ext cx="11353800" cy="59229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19595" y="161290"/>
            <a:ext cx="11352809" cy="590931"/>
          </a:xfrm>
        </p:spPr>
        <p:txBody>
          <a:bodyPr/>
          <a:lstStyle/>
          <a:p>
            <a:r>
              <a:rPr lang="en-US" sz="3600" dirty="0"/>
              <a:t>What Influenced </a:t>
            </a:r>
            <a:r>
              <a:rPr lang="en-US" sz="3600" b="1" dirty="0"/>
              <a:t>Hispanic</a:t>
            </a:r>
            <a:r>
              <a:rPr lang="en-US" sz="3600" dirty="0"/>
              <a:t> Consumers Most</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51</a:t>
            </a:fld>
            <a:endParaRPr lang="en-US" dirty="0">
              <a:solidFill>
                <a:prstClr val="black"/>
              </a:solidFill>
            </a:endParaRPr>
          </a:p>
        </p:txBody>
      </p:sp>
      <p:sp>
        <p:nvSpPr>
          <p:cNvPr id="6" name="Text Placeholder 4">
            <a:extLst>
              <a:ext uri="{FF2B5EF4-FFF2-40B4-BE49-F238E27FC236}">
                <a16:creationId xmlns:a16="http://schemas.microsoft.com/office/drawing/2014/main" id="{1074D21A-5511-4937-8BA9-72BFBCAF9139}"/>
              </a:ext>
            </a:extLst>
          </p:cNvPr>
          <p:cNvSpPr txBox="1">
            <a:spLocks/>
          </p:cNvSpPr>
          <p:nvPr/>
        </p:nvSpPr>
        <p:spPr>
          <a:xfrm>
            <a:off x="419099" y="6381690"/>
            <a:ext cx="8641773" cy="400110"/>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Purchase Funnel 2023; Hispanic A18+, QA4/QA5/QA6/QA7/QA8 Most important media type among those who saw/heard ads in at least 1 media source at 2%+ shown; 2%, 1%, &amp; 0% not shown/labeled</a:t>
            </a:r>
          </a:p>
        </p:txBody>
      </p:sp>
    </p:spTree>
    <p:extLst>
      <p:ext uri="{BB962C8B-B14F-4D97-AF65-F5344CB8AC3E}">
        <p14:creationId xmlns:p14="http://schemas.microsoft.com/office/powerpoint/2010/main" val="2571634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17"/>
          <p:cNvGraphicFramePr>
            <a:graphicFrameLocks noGrp="1"/>
          </p:cNvGraphicFramePr>
          <p:nvPr>
            <p:ph idx="1"/>
            <p:extLst>
              <p:ext uri="{D42A27DB-BD31-4B8C-83A1-F6EECF244321}">
                <p14:modId xmlns:p14="http://schemas.microsoft.com/office/powerpoint/2010/main" val="689147170"/>
              </p:ext>
            </p:extLst>
          </p:nvPr>
        </p:nvGraphicFramePr>
        <p:xfrm>
          <a:off x="1219200" y="1246214"/>
          <a:ext cx="9691678" cy="515993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19595" y="167640"/>
            <a:ext cx="11352809" cy="577081"/>
          </a:xfrm>
        </p:spPr>
        <p:txBody>
          <a:bodyPr/>
          <a:lstStyle/>
          <a:p>
            <a:r>
              <a:rPr lang="en-US" sz="3500" dirty="0"/>
              <a:t>TV Motivates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3" name="TextBox 2"/>
          <p:cNvSpPr txBox="1"/>
          <p:nvPr/>
        </p:nvSpPr>
        <p:spPr>
          <a:xfrm>
            <a:off x="564088" y="886242"/>
            <a:ext cx="1106745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Which of the following did you do after seeing/hearing the ads for the category on television?</a:t>
            </a: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12" name="Text Placeholder 4">
            <a:extLst>
              <a:ext uri="{FF2B5EF4-FFF2-40B4-BE49-F238E27FC236}">
                <a16:creationId xmlns:a16="http://schemas.microsoft.com/office/drawing/2014/main" id="{55E80615-7362-4374-AE34-7B8DD3DD78EB}"/>
              </a:ext>
            </a:extLst>
          </p:cNvPr>
          <p:cNvSpPr txBox="1">
            <a:spLocks/>
          </p:cNvSpPr>
          <p:nvPr/>
        </p:nvSpPr>
        <p:spPr>
          <a:xfrm>
            <a:off x="419099" y="6381690"/>
            <a:ext cx="8641773" cy="400110"/>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Purchase Funnel 2023 Total, African American, Hispanic A18+</a:t>
            </a:r>
          </a:p>
          <a:p>
            <a:r>
              <a:rPr lang="en-US" dirty="0"/>
              <a:t>QA9 “ Which of the following did you do after seeing/hearing the ads for the category on television?” </a:t>
            </a:r>
          </a:p>
        </p:txBody>
      </p:sp>
      <p:sp>
        <p:nvSpPr>
          <p:cNvPr id="5" name="TextBox 4">
            <a:extLst>
              <a:ext uri="{FF2B5EF4-FFF2-40B4-BE49-F238E27FC236}">
                <a16:creationId xmlns:a16="http://schemas.microsoft.com/office/drawing/2014/main" id="{3840961C-F35D-1041-937C-A05A38FA9B43}"/>
              </a:ext>
            </a:extLst>
          </p:cNvPr>
          <p:cNvSpPr txBox="1"/>
          <p:nvPr/>
        </p:nvSpPr>
        <p:spPr>
          <a:xfrm>
            <a:off x="1048586" y="2362200"/>
            <a:ext cx="1676400" cy="381000"/>
          </a:xfrm>
          <a:prstGeom prst="rect">
            <a:avLst/>
          </a:prstGeom>
          <a:noFill/>
        </p:spPr>
        <p:txBody>
          <a:bodyPr wrap="square" rtlCol="0">
            <a:spAutoFit/>
          </a:bodyPr>
          <a:lstStyle/>
          <a:p>
            <a:pPr algn="r"/>
            <a:r>
              <a:rPr lang="en-US" b="1" dirty="0"/>
              <a:t>Total A18+</a:t>
            </a:r>
          </a:p>
        </p:txBody>
      </p:sp>
      <p:sp>
        <p:nvSpPr>
          <p:cNvPr id="13" name="TextBox 12">
            <a:extLst>
              <a:ext uri="{FF2B5EF4-FFF2-40B4-BE49-F238E27FC236}">
                <a16:creationId xmlns:a16="http://schemas.microsoft.com/office/drawing/2014/main" id="{3F6C04CA-D91D-D64B-9872-E3DAA2FF1B85}"/>
              </a:ext>
            </a:extLst>
          </p:cNvPr>
          <p:cNvSpPr txBox="1"/>
          <p:nvPr/>
        </p:nvSpPr>
        <p:spPr>
          <a:xfrm>
            <a:off x="152400" y="3821668"/>
            <a:ext cx="2590800" cy="646331"/>
          </a:xfrm>
          <a:prstGeom prst="rect">
            <a:avLst/>
          </a:prstGeom>
          <a:noFill/>
        </p:spPr>
        <p:txBody>
          <a:bodyPr wrap="square" rtlCol="0">
            <a:spAutoFit/>
          </a:bodyPr>
          <a:lstStyle/>
          <a:p>
            <a:pPr algn="r"/>
            <a:r>
              <a:rPr lang="en-US" b="1" dirty="0"/>
              <a:t>Black/African American</a:t>
            </a:r>
          </a:p>
        </p:txBody>
      </p:sp>
      <p:sp>
        <p:nvSpPr>
          <p:cNvPr id="14" name="TextBox 13">
            <a:extLst>
              <a:ext uri="{FF2B5EF4-FFF2-40B4-BE49-F238E27FC236}">
                <a16:creationId xmlns:a16="http://schemas.microsoft.com/office/drawing/2014/main" id="{FC1A81EC-7DF6-7841-9E45-37C8A3FDAF20}"/>
              </a:ext>
            </a:extLst>
          </p:cNvPr>
          <p:cNvSpPr txBox="1"/>
          <p:nvPr/>
        </p:nvSpPr>
        <p:spPr>
          <a:xfrm>
            <a:off x="609600" y="5269468"/>
            <a:ext cx="2115386" cy="369332"/>
          </a:xfrm>
          <a:prstGeom prst="rect">
            <a:avLst/>
          </a:prstGeom>
          <a:noFill/>
        </p:spPr>
        <p:txBody>
          <a:bodyPr wrap="square" rtlCol="0">
            <a:spAutoFit/>
          </a:bodyPr>
          <a:lstStyle/>
          <a:p>
            <a:pPr algn="r"/>
            <a:r>
              <a:rPr lang="en-US" b="1" dirty="0"/>
              <a:t>Hispanic</a:t>
            </a:r>
          </a:p>
        </p:txBody>
      </p:sp>
    </p:spTree>
    <p:extLst>
      <p:ext uri="{BB962C8B-B14F-4D97-AF65-F5344CB8AC3E}">
        <p14:creationId xmlns:p14="http://schemas.microsoft.com/office/powerpoint/2010/main" val="1256546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80876"/>
            <a:ext cx="11352809" cy="1089529"/>
          </a:xfrm>
        </p:spPr>
        <p:txBody>
          <a:bodyPr/>
          <a:lstStyle/>
          <a:p>
            <a:pPr>
              <a:tabLst>
                <a:tab pos="1371600" algn="l"/>
              </a:tabLst>
            </a:pPr>
            <a:r>
              <a:rPr lang="en-US" sz="3600" dirty="0"/>
              <a:t>TV and Digital Interplay is High Among </a:t>
            </a:r>
            <a:br>
              <a:rPr lang="en-US" sz="3600" dirty="0"/>
            </a:br>
            <a:r>
              <a:rPr lang="en-US" sz="3600" dirty="0"/>
              <a:t>Black/African-Americans &amp; Hispanics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53</a:t>
            </a:fld>
            <a:endParaRPr lang="en-US" dirty="0">
              <a:solidFill>
                <a:prstClr val="black"/>
              </a:solidFill>
            </a:endParaRPr>
          </a:p>
        </p:txBody>
      </p:sp>
      <p:graphicFrame>
        <p:nvGraphicFramePr>
          <p:cNvPr id="6" name="Content Placeholder 7"/>
          <p:cNvGraphicFramePr>
            <a:graphicFrameLocks noGrp="1"/>
          </p:cNvGraphicFramePr>
          <p:nvPr>
            <p:ph idx="1"/>
            <p:extLst>
              <p:ext uri="{D42A27DB-BD31-4B8C-83A1-F6EECF244321}">
                <p14:modId xmlns:p14="http://schemas.microsoft.com/office/powerpoint/2010/main" val="2606211896"/>
              </p:ext>
            </p:extLst>
          </p:nvPr>
        </p:nvGraphicFramePr>
        <p:xfrm>
          <a:off x="432954" y="2447924"/>
          <a:ext cx="3478003" cy="3267075"/>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txBox="1">
            <a:spLocks/>
          </p:cNvSpPr>
          <p:nvPr/>
        </p:nvSpPr>
        <p:spPr>
          <a:xfrm>
            <a:off x="457677" y="1314271"/>
            <a:ext cx="3453280" cy="646331"/>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4000" kern="1200">
                <a:solidFill>
                  <a:srgbClr val="0000FF"/>
                </a:solidFill>
                <a:latin typeface="+mj-lt"/>
                <a:ea typeface="+mj-ea"/>
                <a:cs typeface="+mj-cs"/>
              </a:defRPr>
            </a:lvl1pPr>
          </a:lstStyle>
          <a:p>
            <a:r>
              <a:rPr lang="en-US" sz="2000" dirty="0"/>
              <a:t>“Have TV ads influenced your search selections?”</a:t>
            </a:r>
          </a:p>
        </p:txBody>
      </p:sp>
      <p:graphicFrame>
        <p:nvGraphicFramePr>
          <p:cNvPr id="8" name="Content Placeholder 7"/>
          <p:cNvGraphicFramePr>
            <a:graphicFrameLocks/>
          </p:cNvGraphicFramePr>
          <p:nvPr>
            <p:extLst>
              <p:ext uri="{D42A27DB-BD31-4B8C-83A1-F6EECF244321}">
                <p14:modId xmlns:p14="http://schemas.microsoft.com/office/powerpoint/2010/main" val="2570813242"/>
              </p:ext>
            </p:extLst>
          </p:nvPr>
        </p:nvGraphicFramePr>
        <p:xfrm>
          <a:off x="4396792" y="2456420"/>
          <a:ext cx="3466507" cy="3258579"/>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a:xfrm>
            <a:off x="4472694" y="1314271"/>
            <a:ext cx="3314701" cy="923330"/>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4000" kern="1200">
                <a:solidFill>
                  <a:srgbClr val="0000FF"/>
                </a:solidFill>
                <a:latin typeface="+mj-lt"/>
                <a:ea typeface="+mj-ea"/>
                <a:cs typeface="+mj-cs"/>
              </a:defRPr>
            </a:lvl1pPr>
          </a:lstStyle>
          <a:p>
            <a:r>
              <a:rPr lang="en-US" sz="2000" dirty="0"/>
              <a:t>“When visiting a TV station’s website or app, do you view the ads?”</a:t>
            </a:r>
          </a:p>
        </p:txBody>
      </p:sp>
      <p:sp>
        <p:nvSpPr>
          <p:cNvPr id="10" name="Title 1"/>
          <p:cNvSpPr txBox="1">
            <a:spLocks/>
          </p:cNvSpPr>
          <p:nvPr/>
        </p:nvSpPr>
        <p:spPr>
          <a:xfrm>
            <a:off x="8229600" y="1314271"/>
            <a:ext cx="3743599" cy="1200329"/>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4000" kern="1200">
                <a:solidFill>
                  <a:srgbClr val="0000FF"/>
                </a:solidFill>
                <a:latin typeface="+mj-lt"/>
                <a:ea typeface="+mj-ea"/>
                <a:cs typeface="+mj-cs"/>
              </a:defRPr>
            </a:lvl1pPr>
          </a:lstStyle>
          <a:p>
            <a:r>
              <a:rPr lang="en-US" sz="2000" dirty="0"/>
              <a:t>“Have you ever commented, posted, liked or shared info or articles from a local TV station’s website or app?” </a:t>
            </a:r>
          </a:p>
        </p:txBody>
      </p:sp>
      <p:graphicFrame>
        <p:nvGraphicFramePr>
          <p:cNvPr id="11" name="Content Placeholder 7"/>
          <p:cNvGraphicFramePr>
            <a:graphicFrameLocks/>
          </p:cNvGraphicFramePr>
          <p:nvPr>
            <p:extLst>
              <p:ext uri="{D42A27DB-BD31-4B8C-83A1-F6EECF244321}">
                <p14:modId xmlns:p14="http://schemas.microsoft.com/office/powerpoint/2010/main" val="2914198744"/>
              </p:ext>
            </p:extLst>
          </p:nvPr>
        </p:nvGraphicFramePr>
        <p:xfrm>
          <a:off x="8347257" y="2444270"/>
          <a:ext cx="3366994" cy="327073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2902270" y="5754819"/>
            <a:ext cx="381000" cy="28969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extBox 12"/>
          <p:cNvSpPr txBox="1"/>
          <p:nvPr/>
        </p:nvSpPr>
        <p:spPr>
          <a:xfrm>
            <a:off x="3300335" y="5715000"/>
            <a:ext cx="744114" cy="369332"/>
          </a:xfrm>
          <a:prstGeom prst="rect">
            <a:avLst/>
          </a:prstGeom>
          <a:noFill/>
        </p:spPr>
        <p:txBody>
          <a:bodyPr wrap="none" rtlCol="0">
            <a:spAutoFit/>
          </a:bodyPr>
          <a:lstStyle/>
          <a:p>
            <a:r>
              <a:rPr lang="en-US" dirty="0">
                <a:solidFill>
                  <a:prstClr val="black"/>
                </a:solidFill>
              </a:rPr>
              <a:t>A18+</a:t>
            </a:r>
          </a:p>
        </p:txBody>
      </p:sp>
      <p:sp>
        <p:nvSpPr>
          <p:cNvPr id="14" name="Rectangle 13"/>
          <p:cNvSpPr/>
          <p:nvPr/>
        </p:nvSpPr>
        <p:spPr>
          <a:xfrm>
            <a:off x="4818300" y="5754819"/>
            <a:ext cx="381000" cy="2896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TextBox 14"/>
          <p:cNvSpPr txBox="1"/>
          <p:nvPr/>
        </p:nvSpPr>
        <p:spPr>
          <a:xfrm>
            <a:off x="5216365" y="5715000"/>
            <a:ext cx="2532745" cy="369332"/>
          </a:xfrm>
          <a:prstGeom prst="rect">
            <a:avLst/>
          </a:prstGeom>
          <a:noFill/>
        </p:spPr>
        <p:txBody>
          <a:bodyPr wrap="none" rtlCol="0">
            <a:spAutoFit/>
          </a:bodyPr>
          <a:lstStyle/>
          <a:p>
            <a:r>
              <a:rPr lang="en-US" dirty="0">
                <a:solidFill>
                  <a:prstClr val="black"/>
                </a:solidFill>
              </a:rPr>
              <a:t>Black/African-American</a:t>
            </a:r>
          </a:p>
        </p:txBody>
      </p:sp>
      <p:sp>
        <p:nvSpPr>
          <p:cNvPr id="16" name="Rectangle 15"/>
          <p:cNvSpPr/>
          <p:nvPr/>
        </p:nvSpPr>
        <p:spPr>
          <a:xfrm>
            <a:off x="8170480" y="5754819"/>
            <a:ext cx="381000" cy="289694"/>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TextBox 16"/>
          <p:cNvSpPr txBox="1"/>
          <p:nvPr/>
        </p:nvSpPr>
        <p:spPr>
          <a:xfrm>
            <a:off x="8568545" y="5715000"/>
            <a:ext cx="1032655" cy="369332"/>
          </a:xfrm>
          <a:prstGeom prst="rect">
            <a:avLst/>
          </a:prstGeom>
          <a:noFill/>
        </p:spPr>
        <p:txBody>
          <a:bodyPr wrap="none" rtlCol="0">
            <a:spAutoFit/>
          </a:bodyPr>
          <a:lstStyle/>
          <a:p>
            <a:r>
              <a:rPr lang="en-US" dirty="0">
                <a:solidFill>
                  <a:prstClr val="black"/>
                </a:solidFill>
              </a:rPr>
              <a:t>Hispanic</a:t>
            </a:r>
          </a:p>
        </p:txBody>
      </p:sp>
      <p:cxnSp>
        <p:nvCxnSpPr>
          <p:cNvPr id="5" name="Straight Connector 4"/>
          <p:cNvCxnSpPr/>
          <p:nvPr/>
        </p:nvCxnSpPr>
        <p:spPr>
          <a:xfrm>
            <a:off x="4191000" y="1529156"/>
            <a:ext cx="0" cy="41442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099581" y="1499136"/>
            <a:ext cx="0" cy="4144239"/>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 Placeholder 4">
            <a:extLst>
              <a:ext uri="{FF2B5EF4-FFF2-40B4-BE49-F238E27FC236}">
                <a16:creationId xmlns:a16="http://schemas.microsoft.com/office/drawing/2014/main" id="{EF6DDF17-40A6-48D5-A522-707EFF981D4E}"/>
              </a:ext>
            </a:extLst>
          </p:cNvPr>
          <p:cNvSpPr txBox="1">
            <a:spLocks/>
          </p:cNvSpPr>
          <p:nvPr/>
        </p:nvSpPr>
        <p:spPr>
          <a:xfrm>
            <a:off x="419099" y="6381690"/>
            <a:ext cx="8641773" cy="400110"/>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Purchase Funnel 2023; Total, African American, Hispanic A18+</a:t>
            </a:r>
          </a:p>
          <a:p>
            <a:r>
              <a:rPr lang="en-US" dirty="0"/>
              <a:t>QA10/C2/C4</a:t>
            </a:r>
          </a:p>
        </p:txBody>
      </p:sp>
    </p:spTree>
    <p:extLst>
      <p:ext uri="{BB962C8B-B14F-4D97-AF65-F5344CB8AC3E}">
        <p14:creationId xmlns:p14="http://schemas.microsoft.com/office/powerpoint/2010/main" val="6564078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74D3FC3-5449-4348-83E1-634327FD8C57}"/>
              </a:ext>
            </a:extLst>
          </p:cNvPr>
          <p:cNvPicPr>
            <a:picLocks noChangeAspect="1"/>
          </p:cNvPicPr>
          <p:nvPr/>
        </p:nvPicPr>
        <p:blipFill>
          <a:blip r:embed="rId3"/>
          <a:stretch>
            <a:fillRect/>
          </a:stretch>
        </p:blipFill>
        <p:spPr>
          <a:xfrm>
            <a:off x="6485650" y="3764269"/>
            <a:ext cx="3725150" cy="1008143"/>
          </a:xfrm>
          <a:prstGeom prst="rect">
            <a:avLst/>
          </a:prstGeom>
          <a:ln>
            <a:solidFill>
              <a:schemeClr val="bg1"/>
            </a:solidFill>
          </a:ln>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D7883A72-A7CC-47CD-873C-423EC2A61B75}"/>
              </a:ext>
            </a:extLst>
          </p:cNvPr>
          <p:cNvPicPr>
            <a:picLocks noChangeAspect="1"/>
          </p:cNvPicPr>
          <p:nvPr/>
        </p:nvPicPr>
        <p:blipFill>
          <a:blip r:embed="rId4"/>
          <a:stretch>
            <a:fillRect/>
          </a:stretch>
        </p:blipFill>
        <p:spPr>
          <a:xfrm>
            <a:off x="6460600" y="5072270"/>
            <a:ext cx="3750215" cy="1008895"/>
          </a:xfrm>
          <a:prstGeom prst="rect">
            <a:avLst/>
          </a:prstGeom>
          <a:ln>
            <a:solidFill>
              <a:schemeClr val="bg1"/>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396787" y="121920"/>
            <a:ext cx="11352809" cy="646331"/>
          </a:xfrm>
        </p:spPr>
        <p:txBody>
          <a:bodyPr>
            <a:noAutofit/>
          </a:bodyPr>
          <a:lstStyle/>
          <a:p>
            <a:pPr marL="1428750" indent="-1428750"/>
            <a:r>
              <a:rPr lang="en-US" dirty="0"/>
              <a:t>Categories: Topline Insights</a:t>
            </a:r>
            <a:br>
              <a:rPr lang="en-US" dirty="0"/>
            </a:br>
            <a:br>
              <a:rPr lang="en-US" dirty="0"/>
            </a:br>
            <a:endParaRPr lang="en-US" dirty="0"/>
          </a:p>
        </p:txBody>
      </p:sp>
      <p:sp>
        <p:nvSpPr>
          <p:cNvPr id="12" name="Slide Number Placeholder 11"/>
          <p:cNvSpPr>
            <a:spLocks noGrp="1"/>
          </p:cNvSpPr>
          <p:nvPr>
            <p:ph type="sldNum" sz="quarter" idx="12"/>
          </p:nvPr>
        </p:nvSpPr>
        <p:spPr/>
        <p:txBody>
          <a:bodyPr/>
          <a:lstStyle/>
          <a:p>
            <a:fld id="{BB88B489-69ED-4F0A-A940-13A5E0BFFCBC}" type="slidenum">
              <a:rPr lang="en-US" smtClean="0">
                <a:solidFill>
                  <a:prstClr val="black"/>
                </a:solidFill>
              </a:rPr>
              <a:pPr/>
              <a:t>54</a:t>
            </a:fld>
            <a:endParaRPr lang="en-US" dirty="0">
              <a:solidFill>
                <a:prstClr val="black"/>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7882" y="1143000"/>
            <a:ext cx="3710669" cy="1008066"/>
          </a:xfrm>
          <a:prstGeom prst="rect">
            <a:avLst/>
          </a:prstGeom>
          <a:ln>
            <a:solidFill>
              <a:schemeClr val="bg1"/>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07881" y="2453634"/>
            <a:ext cx="3710670" cy="1008067"/>
          </a:xfrm>
          <a:prstGeom prst="rect">
            <a:avLst/>
          </a:prstGeom>
          <a:ln>
            <a:solidFill>
              <a:schemeClr val="bg1"/>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8921" y="5074903"/>
            <a:ext cx="3739630" cy="1015933"/>
          </a:xfrm>
          <a:prstGeom prst="rect">
            <a:avLst/>
          </a:prstGeom>
          <a:ln>
            <a:solidFill>
              <a:schemeClr val="bg1"/>
            </a:solidFill>
          </a:ln>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07881" y="3764269"/>
            <a:ext cx="3710670" cy="1008066"/>
          </a:xfrm>
          <a:prstGeom prst="rect">
            <a:avLst/>
          </a:prstGeom>
          <a:ln>
            <a:solidFill>
              <a:schemeClr val="bg1"/>
            </a:solid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CFF7509B-CA73-4C0A-A296-618E81EE2D31}"/>
              </a:ext>
            </a:extLst>
          </p:cNvPr>
          <p:cNvPicPr>
            <a:picLocks noChangeAspect="1"/>
          </p:cNvPicPr>
          <p:nvPr/>
        </p:nvPicPr>
        <p:blipFill>
          <a:blip r:embed="rId9"/>
          <a:stretch>
            <a:fillRect/>
          </a:stretch>
        </p:blipFill>
        <p:spPr>
          <a:xfrm>
            <a:off x="6460601" y="2453634"/>
            <a:ext cx="3725150" cy="1018461"/>
          </a:xfrm>
          <a:prstGeom prst="rect">
            <a:avLst/>
          </a:prstGeom>
          <a:ln>
            <a:solidFill>
              <a:schemeClr val="bg1"/>
            </a:solidFill>
          </a:ln>
          <a:effectLst>
            <a:outerShdw blurRad="50800" dist="38100" dir="2700000" algn="tl" rotWithShape="0">
              <a:prstClr val="black">
                <a:alpha val="40000"/>
              </a:prstClr>
            </a:outerShdw>
          </a:effectLst>
        </p:spPr>
      </p:pic>
      <p:pic>
        <p:nvPicPr>
          <p:cNvPr id="26" name="Picture 25">
            <a:extLst>
              <a:ext uri="{FF2B5EF4-FFF2-40B4-BE49-F238E27FC236}">
                <a16:creationId xmlns:a16="http://schemas.microsoft.com/office/drawing/2014/main" id="{5D1628A5-E2CF-4A84-94CC-B130759A6489}"/>
              </a:ext>
            </a:extLst>
          </p:cNvPr>
          <p:cNvPicPr>
            <a:picLocks noChangeAspect="1"/>
          </p:cNvPicPr>
          <p:nvPr/>
        </p:nvPicPr>
        <p:blipFill>
          <a:blip r:embed="rId10"/>
          <a:stretch>
            <a:fillRect/>
          </a:stretch>
        </p:blipFill>
        <p:spPr>
          <a:xfrm>
            <a:off x="6460601" y="1143000"/>
            <a:ext cx="3725150" cy="1008895"/>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632427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78514"/>
            <a:ext cx="11352809" cy="590931"/>
          </a:xfrm>
        </p:spPr>
        <p:txBody>
          <a:bodyPr/>
          <a:lstStyle/>
          <a:p>
            <a:r>
              <a:rPr lang="en-US" sz="3600" dirty="0"/>
              <a:t>Top Actions After Exposure to TV Ad</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55</a:t>
            </a:fld>
            <a:endParaRPr lang="en-US" dirty="0">
              <a:solidFill>
                <a:prstClr val="black"/>
              </a:solidFill>
            </a:endParaRPr>
          </a:p>
        </p:txBody>
      </p:sp>
      <p:graphicFrame>
        <p:nvGraphicFramePr>
          <p:cNvPr id="6" name="Content Placeholder 8"/>
          <p:cNvGraphicFramePr>
            <a:graphicFrameLocks noGrp="1"/>
          </p:cNvGraphicFramePr>
          <p:nvPr>
            <p:ph idx="1"/>
            <p:extLst>
              <p:ext uri="{D42A27DB-BD31-4B8C-83A1-F6EECF244321}">
                <p14:modId xmlns:p14="http://schemas.microsoft.com/office/powerpoint/2010/main" val="6133390"/>
              </p:ext>
            </p:extLst>
          </p:nvPr>
        </p:nvGraphicFramePr>
        <p:xfrm>
          <a:off x="274040" y="1716002"/>
          <a:ext cx="11361175" cy="136626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5135237" y="1258770"/>
            <a:ext cx="808363" cy="461665"/>
          </a:xfrm>
          <a:prstGeom prst="rect">
            <a:avLst/>
          </a:prstGeom>
          <a:noFill/>
        </p:spPr>
        <p:txBody>
          <a:bodyPr wrap="none" rtlCol="0">
            <a:spAutoFit/>
          </a:bodyPr>
          <a:lstStyle/>
          <a:p>
            <a:r>
              <a:rPr lang="en-US" sz="2400" dirty="0">
                <a:solidFill>
                  <a:prstClr val="black"/>
                </a:solidFill>
              </a:rPr>
              <a:t>Auto</a:t>
            </a:r>
            <a:endParaRPr lang="en-US" sz="2800" dirty="0">
              <a:solidFill>
                <a:prstClr val="black"/>
              </a:solidFill>
            </a:endParaRPr>
          </a:p>
        </p:txBody>
      </p:sp>
      <p:graphicFrame>
        <p:nvGraphicFramePr>
          <p:cNvPr id="10" name="Content Placeholder 8"/>
          <p:cNvGraphicFramePr>
            <a:graphicFrameLocks/>
          </p:cNvGraphicFramePr>
          <p:nvPr>
            <p:extLst>
              <p:ext uri="{D42A27DB-BD31-4B8C-83A1-F6EECF244321}">
                <p14:modId xmlns:p14="http://schemas.microsoft.com/office/powerpoint/2010/main" val="1158643574"/>
              </p:ext>
            </p:extLst>
          </p:nvPr>
        </p:nvGraphicFramePr>
        <p:xfrm>
          <a:off x="304799" y="4007478"/>
          <a:ext cx="11277599" cy="143017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5051880" y="3562247"/>
            <a:ext cx="1266565" cy="461665"/>
          </a:xfrm>
          <a:prstGeom prst="rect">
            <a:avLst/>
          </a:prstGeom>
          <a:noFill/>
        </p:spPr>
        <p:txBody>
          <a:bodyPr wrap="none" rtlCol="0">
            <a:spAutoFit/>
          </a:bodyPr>
          <a:lstStyle/>
          <a:p>
            <a:r>
              <a:rPr lang="en-US" sz="2400" dirty="0">
                <a:solidFill>
                  <a:prstClr val="black"/>
                </a:solidFill>
              </a:rPr>
              <a:t>Banking</a:t>
            </a:r>
            <a:endParaRPr lang="en-US" sz="2800" dirty="0">
              <a:solidFill>
                <a:prstClr val="black"/>
              </a:solidFill>
            </a:endParaRPr>
          </a:p>
        </p:txBody>
      </p:sp>
      <p:cxnSp>
        <p:nvCxnSpPr>
          <p:cNvPr id="9" name="Straight Connector 8"/>
          <p:cNvCxnSpPr/>
          <p:nvPr/>
        </p:nvCxnSpPr>
        <p:spPr>
          <a:xfrm flipV="1">
            <a:off x="430822" y="3218360"/>
            <a:ext cx="11361175" cy="36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343400" y="5639837"/>
            <a:ext cx="3527346" cy="338554"/>
            <a:chOff x="4597741" y="5593217"/>
            <a:chExt cx="3527346" cy="338554"/>
          </a:xfrm>
        </p:grpSpPr>
        <p:sp>
          <p:nvSpPr>
            <p:cNvPr id="11" name="Rectangle 10"/>
            <p:cNvSpPr/>
            <p:nvPr/>
          </p:nvSpPr>
          <p:spPr>
            <a:xfrm>
              <a:off x="4597741" y="5663698"/>
              <a:ext cx="197223" cy="170330"/>
            </a:xfrm>
            <a:prstGeom prst="rect">
              <a:avLst/>
            </a:prstGeom>
            <a:solidFill>
              <a:srgbClr val="3333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4800600" y="5593217"/>
              <a:ext cx="1743041" cy="338554"/>
            </a:xfrm>
            <a:prstGeom prst="rect">
              <a:avLst/>
            </a:prstGeom>
            <a:noFill/>
          </p:spPr>
          <p:txBody>
            <a:bodyPr wrap="none" rtlCol="0">
              <a:spAutoFit/>
            </a:bodyPr>
            <a:lstStyle/>
            <a:p>
              <a:r>
                <a:rPr lang="en-US" sz="1600" dirty="0">
                  <a:solidFill>
                    <a:prstClr val="black"/>
                  </a:solidFill>
                </a:rPr>
                <a:t>Traditional Action</a:t>
              </a:r>
            </a:p>
          </p:txBody>
        </p:sp>
        <p:sp>
          <p:nvSpPr>
            <p:cNvPr id="14" name="Rectangle 13"/>
            <p:cNvSpPr/>
            <p:nvPr/>
          </p:nvSpPr>
          <p:spPr>
            <a:xfrm>
              <a:off x="6535578" y="5663698"/>
              <a:ext cx="197223" cy="170330"/>
            </a:xfrm>
            <a:prstGeom prst="rect">
              <a:avLst/>
            </a:prstGeom>
            <a:solidFill>
              <a:srgbClr val="36CF1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TextBox 14"/>
            <p:cNvSpPr txBox="1"/>
            <p:nvPr/>
          </p:nvSpPr>
          <p:spPr>
            <a:xfrm>
              <a:off x="6747402" y="5593217"/>
              <a:ext cx="1377685" cy="338554"/>
            </a:xfrm>
            <a:prstGeom prst="rect">
              <a:avLst/>
            </a:prstGeom>
            <a:noFill/>
          </p:spPr>
          <p:txBody>
            <a:bodyPr wrap="none" rtlCol="0">
              <a:spAutoFit/>
            </a:bodyPr>
            <a:lstStyle/>
            <a:p>
              <a:r>
                <a:rPr lang="en-US" sz="1600" dirty="0">
                  <a:solidFill>
                    <a:prstClr val="black"/>
                  </a:solidFill>
                </a:rPr>
                <a:t>Digital Action</a:t>
              </a:r>
            </a:p>
          </p:txBody>
        </p:sp>
      </p:grpSp>
      <p:sp>
        <p:nvSpPr>
          <p:cNvPr id="16" name="Text Placeholder 4">
            <a:extLst>
              <a:ext uri="{FF2B5EF4-FFF2-40B4-BE49-F238E27FC236}">
                <a16:creationId xmlns:a16="http://schemas.microsoft.com/office/drawing/2014/main" id="{E707D023-85B3-4636-A94B-1A89F253183E}"/>
              </a:ext>
            </a:extLst>
          </p:cNvPr>
          <p:cNvSpPr txBox="1">
            <a:spLocks/>
          </p:cNvSpPr>
          <p:nvPr/>
        </p:nvSpPr>
        <p:spPr>
          <a:xfrm>
            <a:off x="419099" y="6381690"/>
            <a:ext cx="8641773" cy="400110"/>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Purchase Funnel 2023 A18+</a:t>
            </a:r>
            <a:br>
              <a:rPr lang="en-US" dirty="0"/>
            </a:br>
            <a:r>
              <a:rPr lang="en-US" dirty="0"/>
              <a:t>QA9: “Which of the following did you do after seeing/hearing the ads for the category on television?” </a:t>
            </a:r>
          </a:p>
        </p:txBody>
      </p:sp>
    </p:spTree>
    <p:extLst>
      <p:ext uri="{BB962C8B-B14F-4D97-AF65-F5344CB8AC3E}">
        <p14:creationId xmlns:p14="http://schemas.microsoft.com/office/powerpoint/2010/main" val="35246025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8"/>
          <p:cNvGraphicFramePr>
            <a:graphicFrameLocks/>
          </p:cNvGraphicFramePr>
          <p:nvPr>
            <p:extLst>
              <p:ext uri="{D42A27DB-BD31-4B8C-83A1-F6EECF244321}">
                <p14:modId xmlns:p14="http://schemas.microsoft.com/office/powerpoint/2010/main" val="3481196932"/>
              </p:ext>
            </p:extLst>
          </p:nvPr>
        </p:nvGraphicFramePr>
        <p:xfrm>
          <a:off x="609599" y="1858367"/>
          <a:ext cx="10972800" cy="1366265"/>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5126457" y="1377934"/>
            <a:ext cx="3636508" cy="461665"/>
          </a:xfrm>
          <a:prstGeom prst="rect">
            <a:avLst/>
          </a:prstGeom>
          <a:noFill/>
        </p:spPr>
        <p:txBody>
          <a:bodyPr wrap="none" rtlCol="0">
            <a:spAutoFit/>
          </a:bodyPr>
          <a:lstStyle/>
          <a:p>
            <a:r>
              <a:rPr lang="en-US" sz="2400" dirty="0">
                <a:solidFill>
                  <a:prstClr val="black"/>
                </a:solidFill>
              </a:rPr>
              <a:t>Furniture/Bedding/Carpet</a:t>
            </a:r>
            <a:endParaRPr lang="en-US" sz="2800" dirty="0">
              <a:solidFill>
                <a:prstClr val="black"/>
              </a:solidFill>
            </a:endParaRPr>
          </a:p>
        </p:txBody>
      </p:sp>
      <p:sp>
        <p:nvSpPr>
          <p:cNvPr id="2" name="Title 1"/>
          <p:cNvSpPr>
            <a:spLocks noGrp="1"/>
          </p:cNvSpPr>
          <p:nvPr>
            <p:ph type="title"/>
          </p:nvPr>
        </p:nvSpPr>
        <p:spPr>
          <a:xfrm>
            <a:off x="419595" y="171069"/>
            <a:ext cx="11352809" cy="590931"/>
          </a:xfrm>
        </p:spPr>
        <p:txBody>
          <a:bodyPr/>
          <a:lstStyle/>
          <a:p>
            <a:pPr>
              <a:tabLst>
                <a:tab pos="2062163" algn="l"/>
              </a:tabLst>
            </a:pPr>
            <a:r>
              <a:rPr lang="en-US" sz="3600" dirty="0"/>
              <a:t>Top Actions After Exposure to TV Ad</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56</a:t>
            </a:fld>
            <a:endParaRPr lang="en-US" dirty="0">
              <a:solidFill>
                <a:prstClr val="black"/>
              </a:solidFill>
            </a:endParaRPr>
          </a:p>
        </p:txBody>
      </p:sp>
      <p:sp>
        <p:nvSpPr>
          <p:cNvPr id="5" name="Text Placeholder 4"/>
          <p:cNvSpPr>
            <a:spLocks noGrp="1"/>
          </p:cNvSpPr>
          <p:nvPr>
            <p:ph type="body" sz="quarter" idx="13"/>
          </p:nvPr>
        </p:nvSpPr>
        <p:spPr>
          <a:xfrm>
            <a:off x="419099" y="6381690"/>
            <a:ext cx="8641773" cy="400110"/>
          </a:xfrm>
        </p:spPr>
        <p:txBody>
          <a:bodyPr/>
          <a:lstStyle/>
          <a:p>
            <a:r>
              <a:rPr lang="en-US" dirty="0"/>
              <a:t>Source: GfK TVB Purchase Funnel 2023 A18+</a:t>
            </a:r>
          </a:p>
          <a:p>
            <a:r>
              <a:rPr lang="en-US" dirty="0"/>
              <a:t>QA9: “Which of the following did you do after seeing/hearing the ads for the category on television?” </a:t>
            </a:r>
          </a:p>
        </p:txBody>
      </p:sp>
      <p:cxnSp>
        <p:nvCxnSpPr>
          <p:cNvPr id="9" name="Straight Connector 8"/>
          <p:cNvCxnSpPr/>
          <p:nvPr/>
        </p:nvCxnSpPr>
        <p:spPr>
          <a:xfrm flipV="1">
            <a:off x="419099" y="3441917"/>
            <a:ext cx="11361175" cy="36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8"/>
          <p:cNvGraphicFramePr>
            <a:graphicFrameLocks/>
          </p:cNvGraphicFramePr>
          <p:nvPr>
            <p:extLst>
              <p:ext uri="{D42A27DB-BD31-4B8C-83A1-F6EECF244321}">
                <p14:modId xmlns:p14="http://schemas.microsoft.com/office/powerpoint/2010/main" val="3526570039"/>
              </p:ext>
            </p:extLst>
          </p:nvPr>
        </p:nvGraphicFramePr>
        <p:xfrm>
          <a:off x="304800" y="4007247"/>
          <a:ext cx="11310939" cy="140295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5119607" y="3545582"/>
            <a:ext cx="902811" cy="461665"/>
          </a:xfrm>
          <a:prstGeom prst="rect">
            <a:avLst/>
          </a:prstGeom>
          <a:noFill/>
        </p:spPr>
        <p:txBody>
          <a:bodyPr wrap="none" rtlCol="0">
            <a:spAutoFit/>
          </a:bodyPr>
          <a:lstStyle/>
          <a:p>
            <a:r>
              <a:rPr lang="en-US" sz="2400" dirty="0">
                <a:solidFill>
                  <a:prstClr val="black"/>
                </a:solidFill>
              </a:rPr>
              <a:t>Legal</a:t>
            </a:r>
            <a:endParaRPr lang="en-US" sz="2800" dirty="0">
              <a:solidFill>
                <a:prstClr val="black"/>
              </a:solidFill>
            </a:endParaRPr>
          </a:p>
        </p:txBody>
      </p:sp>
      <p:grpSp>
        <p:nvGrpSpPr>
          <p:cNvPr id="23" name="Group 22">
            <a:extLst>
              <a:ext uri="{FF2B5EF4-FFF2-40B4-BE49-F238E27FC236}">
                <a16:creationId xmlns:a16="http://schemas.microsoft.com/office/drawing/2014/main" id="{0BAB5594-ACAC-4C24-936E-F843560D84A3}"/>
              </a:ext>
            </a:extLst>
          </p:cNvPr>
          <p:cNvGrpSpPr/>
          <p:nvPr/>
        </p:nvGrpSpPr>
        <p:grpSpPr>
          <a:xfrm>
            <a:off x="7848600" y="5934039"/>
            <a:ext cx="1945905" cy="607499"/>
            <a:chOff x="9858354" y="1182222"/>
            <a:chExt cx="1945905" cy="607499"/>
          </a:xfrm>
        </p:grpSpPr>
        <p:sp>
          <p:nvSpPr>
            <p:cNvPr id="24" name="Rectangle 23">
              <a:extLst>
                <a:ext uri="{FF2B5EF4-FFF2-40B4-BE49-F238E27FC236}">
                  <a16:creationId xmlns:a16="http://schemas.microsoft.com/office/drawing/2014/main" id="{F239234B-5395-408A-A6FB-D12B9879C266}"/>
                </a:ext>
              </a:extLst>
            </p:cNvPr>
            <p:cNvSpPr/>
            <p:nvPr/>
          </p:nvSpPr>
          <p:spPr>
            <a:xfrm>
              <a:off x="9858359" y="1252703"/>
              <a:ext cx="197223" cy="170330"/>
            </a:xfrm>
            <a:prstGeom prst="rect">
              <a:avLst/>
            </a:prstGeom>
            <a:solidFill>
              <a:srgbClr val="3333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5" name="TextBox 24">
              <a:extLst>
                <a:ext uri="{FF2B5EF4-FFF2-40B4-BE49-F238E27FC236}">
                  <a16:creationId xmlns:a16="http://schemas.microsoft.com/office/drawing/2014/main" id="{DB08DC0B-8248-4CE8-A82E-FAB666E7329A}"/>
                </a:ext>
              </a:extLst>
            </p:cNvPr>
            <p:cNvSpPr txBox="1"/>
            <p:nvPr/>
          </p:nvSpPr>
          <p:spPr>
            <a:xfrm>
              <a:off x="10061218" y="1182222"/>
              <a:ext cx="1743041" cy="338554"/>
            </a:xfrm>
            <a:prstGeom prst="rect">
              <a:avLst/>
            </a:prstGeom>
            <a:noFill/>
          </p:spPr>
          <p:txBody>
            <a:bodyPr wrap="none" rtlCol="0">
              <a:spAutoFit/>
            </a:bodyPr>
            <a:lstStyle/>
            <a:p>
              <a:r>
                <a:rPr lang="en-US" sz="1600" dirty="0">
                  <a:solidFill>
                    <a:prstClr val="black"/>
                  </a:solidFill>
                </a:rPr>
                <a:t>Traditional Action</a:t>
              </a:r>
            </a:p>
          </p:txBody>
        </p:sp>
        <p:sp>
          <p:nvSpPr>
            <p:cNvPr id="26" name="Rectangle 25">
              <a:extLst>
                <a:ext uri="{FF2B5EF4-FFF2-40B4-BE49-F238E27FC236}">
                  <a16:creationId xmlns:a16="http://schemas.microsoft.com/office/drawing/2014/main" id="{1E57E2D8-B12A-4667-B70F-138E15371856}"/>
                </a:ext>
              </a:extLst>
            </p:cNvPr>
            <p:cNvSpPr/>
            <p:nvPr/>
          </p:nvSpPr>
          <p:spPr>
            <a:xfrm>
              <a:off x="9858354" y="1521648"/>
              <a:ext cx="197223" cy="170330"/>
            </a:xfrm>
            <a:prstGeom prst="rect">
              <a:avLst/>
            </a:prstGeom>
            <a:solidFill>
              <a:srgbClr val="36CF1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7" name="TextBox 26">
              <a:extLst>
                <a:ext uri="{FF2B5EF4-FFF2-40B4-BE49-F238E27FC236}">
                  <a16:creationId xmlns:a16="http://schemas.microsoft.com/office/drawing/2014/main" id="{2A5932CA-205C-4E00-BE25-353D996DB16C}"/>
                </a:ext>
              </a:extLst>
            </p:cNvPr>
            <p:cNvSpPr txBox="1"/>
            <p:nvPr/>
          </p:nvSpPr>
          <p:spPr>
            <a:xfrm>
              <a:off x="10070178" y="1451167"/>
              <a:ext cx="1377685" cy="338554"/>
            </a:xfrm>
            <a:prstGeom prst="rect">
              <a:avLst/>
            </a:prstGeom>
            <a:noFill/>
          </p:spPr>
          <p:txBody>
            <a:bodyPr wrap="none" rtlCol="0">
              <a:spAutoFit/>
            </a:bodyPr>
            <a:lstStyle/>
            <a:p>
              <a:r>
                <a:rPr lang="en-US" sz="1600" dirty="0">
                  <a:solidFill>
                    <a:prstClr val="black"/>
                  </a:solidFill>
                </a:rPr>
                <a:t>Digital Action</a:t>
              </a:r>
            </a:p>
          </p:txBody>
        </p:sp>
      </p:grpSp>
    </p:spTree>
    <p:extLst>
      <p:ext uri="{BB962C8B-B14F-4D97-AF65-F5344CB8AC3E}">
        <p14:creationId xmlns:p14="http://schemas.microsoft.com/office/powerpoint/2010/main" val="16990576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67640"/>
            <a:ext cx="11352809" cy="590931"/>
          </a:xfrm>
        </p:spPr>
        <p:txBody>
          <a:bodyPr/>
          <a:lstStyle/>
          <a:p>
            <a:r>
              <a:rPr lang="en-US" sz="3600" dirty="0"/>
              <a:t>Top Actions After Exposure to TV Ad</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57</a:t>
            </a:fld>
            <a:endParaRPr lang="en-US" dirty="0">
              <a:solidFill>
                <a:prstClr val="black"/>
              </a:solidFill>
            </a:endParaRPr>
          </a:p>
        </p:txBody>
      </p:sp>
      <p:sp>
        <p:nvSpPr>
          <p:cNvPr id="5" name="Text Placeholder 4"/>
          <p:cNvSpPr>
            <a:spLocks noGrp="1"/>
          </p:cNvSpPr>
          <p:nvPr>
            <p:ph type="body" sz="quarter" idx="13"/>
          </p:nvPr>
        </p:nvSpPr>
        <p:spPr>
          <a:xfrm>
            <a:off x="419099" y="6381690"/>
            <a:ext cx="8641773" cy="400110"/>
          </a:xfrm>
        </p:spPr>
        <p:txBody>
          <a:bodyPr/>
          <a:lstStyle/>
          <a:p>
            <a:r>
              <a:rPr lang="en-US" dirty="0"/>
              <a:t>Source: GfK TVB Purchase Funnel 2023 A18+</a:t>
            </a:r>
            <a:br>
              <a:rPr lang="en-US" dirty="0"/>
            </a:br>
            <a:r>
              <a:rPr lang="en-US" dirty="0"/>
              <a:t>QA9: “Which of the following did you do after seeing/hearing the ads for the category on television?” </a:t>
            </a:r>
          </a:p>
        </p:txBody>
      </p:sp>
      <p:graphicFrame>
        <p:nvGraphicFramePr>
          <p:cNvPr id="6" name="Content Placeholder 8"/>
          <p:cNvGraphicFramePr>
            <a:graphicFrameLocks noGrp="1"/>
          </p:cNvGraphicFramePr>
          <p:nvPr>
            <p:ph idx="1"/>
            <p:extLst>
              <p:ext uri="{D42A27DB-BD31-4B8C-83A1-F6EECF244321}">
                <p14:modId xmlns:p14="http://schemas.microsoft.com/office/powerpoint/2010/main" val="29070049"/>
              </p:ext>
            </p:extLst>
          </p:nvPr>
        </p:nvGraphicFramePr>
        <p:xfrm>
          <a:off x="617932" y="1838606"/>
          <a:ext cx="11193068" cy="136626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5122166" y="1294900"/>
            <a:ext cx="6594241" cy="461665"/>
          </a:xfrm>
          <a:prstGeom prst="rect">
            <a:avLst/>
          </a:prstGeom>
          <a:noFill/>
        </p:spPr>
        <p:txBody>
          <a:bodyPr wrap="none" rtlCol="0">
            <a:spAutoFit/>
          </a:bodyPr>
          <a:lstStyle/>
          <a:p>
            <a:r>
              <a:rPr lang="en-US" sz="2400" dirty="0">
                <a:solidFill>
                  <a:prstClr val="black"/>
                </a:solidFill>
              </a:rPr>
              <a:t>Medical: Dentist/Orthodontist, Eye doctor/Lasik</a:t>
            </a:r>
            <a:endParaRPr lang="en-US" sz="2800" dirty="0">
              <a:solidFill>
                <a:prstClr val="black"/>
              </a:solidFill>
            </a:endParaRPr>
          </a:p>
        </p:txBody>
      </p:sp>
      <p:cxnSp>
        <p:nvCxnSpPr>
          <p:cNvPr id="9" name="Straight Connector 8"/>
          <p:cNvCxnSpPr/>
          <p:nvPr/>
        </p:nvCxnSpPr>
        <p:spPr>
          <a:xfrm flipV="1">
            <a:off x="377312" y="3579309"/>
            <a:ext cx="11361175" cy="36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8">
            <a:extLst>
              <a:ext uri="{FF2B5EF4-FFF2-40B4-BE49-F238E27FC236}">
                <a16:creationId xmlns:a16="http://schemas.microsoft.com/office/drawing/2014/main" id="{D7BEFF92-EDEC-E674-825C-03EB56617DD3}"/>
              </a:ext>
            </a:extLst>
          </p:cNvPr>
          <p:cNvGraphicFramePr>
            <a:graphicFrameLocks/>
          </p:cNvGraphicFramePr>
          <p:nvPr>
            <p:extLst>
              <p:ext uri="{D42A27DB-BD31-4B8C-83A1-F6EECF244321}">
                <p14:modId xmlns:p14="http://schemas.microsoft.com/office/powerpoint/2010/main" val="526562944"/>
              </p:ext>
            </p:extLst>
          </p:nvPr>
        </p:nvGraphicFramePr>
        <p:xfrm>
          <a:off x="609600" y="4284826"/>
          <a:ext cx="11132574" cy="1430174"/>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F79A51B9-EDD1-053F-6D6D-5291EFB72633}"/>
              </a:ext>
            </a:extLst>
          </p:cNvPr>
          <p:cNvSpPr txBox="1"/>
          <p:nvPr/>
        </p:nvSpPr>
        <p:spPr>
          <a:xfrm>
            <a:off x="5096981" y="3805535"/>
            <a:ext cx="4199419" cy="461665"/>
          </a:xfrm>
          <a:prstGeom prst="rect">
            <a:avLst/>
          </a:prstGeom>
          <a:noFill/>
        </p:spPr>
        <p:txBody>
          <a:bodyPr wrap="none" rtlCol="0">
            <a:spAutoFit/>
          </a:bodyPr>
          <a:lstStyle/>
          <a:p>
            <a:r>
              <a:rPr lang="en-US" sz="2400" dirty="0">
                <a:solidFill>
                  <a:prstClr val="black"/>
                </a:solidFill>
              </a:rPr>
              <a:t>Medical: Hospital/Urgent care</a:t>
            </a:r>
            <a:endParaRPr lang="en-US" sz="2800" dirty="0">
              <a:solidFill>
                <a:prstClr val="black"/>
              </a:solidFill>
            </a:endParaRPr>
          </a:p>
        </p:txBody>
      </p:sp>
      <p:grpSp>
        <p:nvGrpSpPr>
          <p:cNvPr id="17" name="Group 16">
            <a:extLst>
              <a:ext uri="{FF2B5EF4-FFF2-40B4-BE49-F238E27FC236}">
                <a16:creationId xmlns:a16="http://schemas.microsoft.com/office/drawing/2014/main" id="{1AAAE9B7-2D7F-B9F8-BE50-0C2AF94316B6}"/>
              </a:ext>
            </a:extLst>
          </p:cNvPr>
          <p:cNvGrpSpPr/>
          <p:nvPr/>
        </p:nvGrpSpPr>
        <p:grpSpPr>
          <a:xfrm>
            <a:off x="8320676" y="5970387"/>
            <a:ext cx="1945905" cy="607499"/>
            <a:chOff x="9858354" y="1182222"/>
            <a:chExt cx="1945905" cy="607499"/>
          </a:xfrm>
        </p:grpSpPr>
        <p:sp>
          <p:nvSpPr>
            <p:cNvPr id="18" name="Rectangle 17">
              <a:extLst>
                <a:ext uri="{FF2B5EF4-FFF2-40B4-BE49-F238E27FC236}">
                  <a16:creationId xmlns:a16="http://schemas.microsoft.com/office/drawing/2014/main" id="{3A762A94-DEAC-7742-CC06-CB3AD6C82FC4}"/>
                </a:ext>
              </a:extLst>
            </p:cNvPr>
            <p:cNvSpPr/>
            <p:nvPr/>
          </p:nvSpPr>
          <p:spPr>
            <a:xfrm>
              <a:off x="9858359" y="1252703"/>
              <a:ext cx="197223" cy="170330"/>
            </a:xfrm>
            <a:prstGeom prst="rect">
              <a:avLst/>
            </a:prstGeom>
            <a:solidFill>
              <a:srgbClr val="3333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a:extLst>
                <a:ext uri="{FF2B5EF4-FFF2-40B4-BE49-F238E27FC236}">
                  <a16:creationId xmlns:a16="http://schemas.microsoft.com/office/drawing/2014/main" id="{BD138A16-F4F6-353F-2FC8-CA393AEC3E9B}"/>
                </a:ext>
              </a:extLst>
            </p:cNvPr>
            <p:cNvSpPr txBox="1"/>
            <p:nvPr/>
          </p:nvSpPr>
          <p:spPr>
            <a:xfrm>
              <a:off x="10061218" y="1182222"/>
              <a:ext cx="1743041" cy="338554"/>
            </a:xfrm>
            <a:prstGeom prst="rect">
              <a:avLst/>
            </a:prstGeom>
            <a:noFill/>
          </p:spPr>
          <p:txBody>
            <a:bodyPr wrap="none" rtlCol="0">
              <a:spAutoFit/>
            </a:bodyPr>
            <a:lstStyle/>
            <a:p>
              <a:r>
                <a:rPr lang="en-US" sz="1600" dirty="0">
                  <a:solidFill>
                    <a:prstClr val="black"/>
                  </a:solidFill>
                </a:rPr>
                <a:t>Traditional Action</a:t>
              </a:r>
            </a:p>
          </p:txBody>
        </p:sp>
        <p:sp>
          <p:nvSpPr>
            <p:cNvPr id="20" name="Rectangle 19">
              <a:extLst>
                <a:ext uri="{FF2B5EF4-FFF2-40B4-BE49-F238E27FC236}">
                  <a16:creationId xmlns:a16="http://schemas.microsoft.com/office/drawing/2014/main" id="{7BF2D721-3756-A405-A20D-753192318E30}"/>
                </a:ext>
              </a:extLst>
            </p:cNvPr>
            <p:cNvSpPr/>
            <p:nvPr/>
          </p:nvSpPr>
          <p:spPr>
            <a:xfrm>
              <a:off x="9858354" y="1521648"/>
              <a:ext cx="197223" cy="170330"/>
            </a:xfrm>
            <a:prstGeom prst="rect">
              <a:avLst/>
            </a:prstGeom>
            <a:solidFill>
              <a:srgbClr val="36CF1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TextBox 20">
              <a:extLst>
                <a:ext uri="{FF2B5EF4-FFF2-40B4-BE49-F238E27FC236}">
                  <a16:creationId xmlns:a16="http://schemas.microsoft.com/office/drawing/2014/main" id="{01699115-7691-FED3-591B-FE162367558C}"/>
                </a:ext>
              </a:extLst>
            </p:cNvPr>
            <p:cNvSpPr txBox="1"/>
            <p:nvPr/>
          </p:nvSpPr>
          <p:spPr>
            <a:xfrm>
              <a:off x="10070178" y="1451167"/>
              <a:ext cx="1377685" cy="338554"/>
            </a:xfrm>
            <a:prstGeom prst="rect">
              <a:avLst/>
            </a:prstGeom>
            <a:noFill/>
          </p:spPr>
          <p:txBody>
            <a:bodyPr wrap="none" rtlCol="0">
              <a:spAutoFit/>
            </a:bodyPr>
            <a:lstStyle/>
            <a:p>
              <a:r>
                <a:rPr lang="en-US" sz="1600" dirty="0">
                  <a:solidFill>
                    <a:prstClr val="black"/>
                  </a:solidFill>
                </a:rPr>
                <a:t>Digital Action</a:t>
              </a:r>
            </a:p>
          </p:txBody>
        </p:sp>
      </p:grpSp>
    </p:spTree>
    <p:extLst>
      <p:ext uri="{BB962C8B-B14F-4D97-AF65-F5344CB8AC3E}">
        <p14:creationId xmlns:p14="http://schemas.microsoft.com/office/powerpoint/2010/main" val="10597031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77800"/>
            <a:ext cx="11352809" cy="590931"/>
          </a:xfrm>
        </p:spPr>
        <p:txBody>
          <a:bodyPr/>
          <a:lstStyle/>
          <a:p>
            <a:r>
              <a:rPr lang="en-US" sz="3600" dirty="0"/>
              <a:t>Top Actions After Exposure to TV Ad</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58</a:t>
            </a:fld>
            <a:endParaRPr lang="en-US" dirty="0">
              <a:solidFill>
                <a:prstClr val="black"/>
              </a:solidFill>
            </a:endParaRPr>
          </a:p>
        </p:txBody>
      </p:sp>
      <p:sp>
        <p:nvSpPr>
          <p:cNvPr id="5" name="Text Placeholder 4"/>
          <p:cNvSpPr>
            <a:spLocks noGrp="1"/>
          </p:cNvSpPr>
          <p:nvPr>
            <p:ph type="body" sz="quarter" idx="13"/>
          </p:nvPr>
        </p:nvSpPr>
        <p:spPr>
          <a:xfrm>
            <a:off x="419099" y="6381690"/>
            <a:ext cx="8641773" cy="400110"/>
          </a:xfrm>
        </p:spPr>
        <p:txBody>
          <a:bodyPr/>
          <a:lstStyle/>
          <a:p>
            <a:r>
              <a:rPr lang="en-US" dirty="0"/>
              <a:t>Source: GfK TVB Purchase Funnel 2023 A18+</a:t>
            </a:r>
            <a:br>
              <a:rPr lang="en-US" dirty="0"/>
            </a:br>
            <a:r>
              <a:rPr lang="en-US" dirty="0"/>
              <a:t>QA9: “Which of the following did you do after seeing/hearing the ads for the category on television?” </a:t>
            </a:r>
          </a:p>
        </p:txBody>
      </p:sp>
      <p:graphicFrame>
        <p:nvGraphicFramePr>
          <p:cNvPr id="6" name="Content Placeholder 8"/>
          <p:cNvGraphicFramePr>
            <a:graphicFrameLocks noGrp="1"/>
          </p:cNvGraphicFramePr>
          <p:nvPr>
            <p:ph idx="1"/>
            <p:extLst>
              <p:ext uri="{D42A27DB-BD31-4B8C-83A1-F6EECF244321}">
                <p14:modId xmlns:p14="http://schemas.microsoft.com/office/powerpoint/2010/main" val="1324551556"/>
              </p:ext>
            </p:extLst>
          </p:nvPr>
        </p:nvGraphicFramePr>
        <p:xfrm>
          <a:off x="274040" y="1757935"/>
          <a:ext cx="11155959" cy="136626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771034" y="1276800"/>
            <a:ext cx="2218684" cy="461665"/>
          </a:xfrm>
          <a:prstGeom prst="rect">
            <a:avLst/>
          </a:prstGeom>
          <a:noFill/>
        </p:spPr>
        <p:txBody>
          <a:bodyPr wrap="none" rtlCol="0">
            <a:spAutoFit/>
          </a:bodyPr>
          <a:lstStyle/>
          <a:p>
            <a:r>
              <a:rPr lang="en-US" sz="2400" dirty="0">
                <a:solidFill>
                  <a:prstClr val="black"/>
                </a:solidFill>
              </a:rPr>
              <a:t>Retail: In-store</a:t>
            </a:r>
          </a:p>
        </p:txBody>
      </p:sp>
      <p:graphicFrame>
        <p:nvGraphicFramePr>
          <p:cNvPr id="10" name="Content Placeholder 8"/>
          <p:cNvGraphicFramePr>
            <a:graphicFrameLocks/>
          </p:cNvGraphicFramePr>
          <p:nvPr>
            <p:extLst>
              <p:ext uri="{D42A27DB-BD31-4B8C-83A1-F6EECF244321}">
                <p14:modId xmlns:p14="http://schemas.microsoft.com/office/powerpoint/2010/main" val="129628063"/>
              </p:ext>
            </p:extLst>
          </p:nvPr>
        </p:nvGraphicFramePr>
        <p:xfrm>
          <a:off x="306698" y="4007478"/>
          <a:ext cx="10972800" cy="143017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4876800" y="3465559"/>
            <a:ext cx="2007153" cy="461665"/>
          </a:xfrm>
          <a:prstGeom prst="rect">
            <a:avLst/>
          </a:prstGeom>
          <a:noFill/>
        </p:spPr>
        <p:txBody>
          <a:bodyPr wrap="none" rtlCol="0">
            <a:spAutoFit/>
          </a:bodyPr>
          <a:lstStyle/>
          <a:p>
            <a:r>
              <a:rPr lang="en-US" sz="2400" dirty="0">
                <a:solidFill>
                  <a:prstClr val="black"/>
                </a:solidFill>
              </a:rPr>
              <a:t>Retail: Online</a:t>
            </a:r>
            <a:endParaRPr lang="en-US" sz="2800" dirty="0">
              <a:solidFill>
                <a:prstClr val="black"/>
              </a:solidFill>
            </a:endParaRPr>
          </a:p>
        </p:txBody>
      </p:sp>
      <p:cxnSp>
        <p:nvCxnSpPr>
          <p:cNvPr id="9" name="Straight Connector 8"/>
          <p:cNvCxnSpPr/>
          <p:nvPr/>
        </p:nvCxnSpPr>
        <p:spPr>
          <a:xfrm flipV="1">
            <a:off x="430822" y="3352800"/>
            <a:ext cx="11361175" cy="36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CEE653E2-53CD-0EC6-C0CD-A1A22CC1F1AB}"/>
              </a:ext>
            </a:extLst>
          </p:cNvPr>
          <p:cNvGrpSpPr/>
          <p:nvPr/>
        </p:nvGrpSpPr>
        <p:grpSpPr>
          <a:xfrm>
            <a:off x="8305800" y="5780454"/>
            <a:ext cx="1945905" cy="607499"/>
            <a:chOff x="9858354" y="1182222"/>
            <a:chExt cx="1945905" cy="607499"/>
          </a:xfrm>
        </p:grpSpPr>
        <p:sp>
          <p:nvSpPr>
            <p:cNvPr id="16" name="Rectangle 15">
              <a:extLst>
                <a:ext uri="{FF2B5EF4-FFF2-40B4-BE49-F238E27FC236}">
                  <a16:creationId xmlns:a16="http://schemas.microsoft.com/office/drawing/2014/main" id="{75DB84E9-E201-9C3A-DF9A-71331F912819}"/>
                </a:ext>
              </a:extLst>
            </p:cNvPr>
            <p:cNvSpPr/>
            <p:nvPr/>
          </p:nvSpPr>
          <p:spPr>
            <a:xfrm>
              <a:off x="9858359" y="1252703"/>
              <a:ext cx="197223" cy="170330"/>
            </a:xfrm>
            <a:prstGeom prst="rect">
              <a:avLst/>
            </a:prstGeom>
            <a:solidFill>
              <a:srgbClr val="3333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7" name="TextBox 16">
              <a:extLst>
                <a:ext uri="{FF2B5EF4-FFF2-40B4-BE49-F238E27FC236}">
                  <a16:creationId xmlns:a16="http://schemas.microsoft.com/office/drawing/2014/main" id="{4F39E343-53B2-9BA6-8329-BB97C952D02D}"/>
                </a:ext>
              </a:extLst>
            </p:cNvPr>
            <p:cNvSpPr txBox="1"/>
            <p:nvPr/>
          </p:nvSpPr>
          <p:spPr>
            <a:xfrm>
              <a:off x="10061218" y="1182222"/>
              <a:ext cx="1743041" cy="338554"/>
            </a:xfrm>
            <a:prstGeom prst="rect">
              <a:avLst/>
            </a:prstGeom>
            <a:noFill/>
          </p:spPr>
          <p:txBody>
            <a:bodyPr wrap="none" rtlCol="0">
              <a:spAutoFit/>
            </a:bodyPr>
            <a:lstStyle/>
            <a:p>
              <a:r>
                <a:rPr lang="en-US" sz="1600" dirty="0">
                  <a:solidFill>
                    <a:prstClr val="black"/>
                  </a:solidFill>
                </a:rPr>
                <a:t>Traditional Action</a:t>
              </a:r>
            </a:p>
          </p:txBody>
        </p:sp>
        <p:sp>
          <p:nvSpPr>
            <p:cNvPr id="18" name="Rectangle 17">
              <a:extLst>
                <a:ext uri="{FF2B5EF4-FFF2-40B4-BE49-F238E27FC236}">
                  <a16:creationId xmlns:a16="http://schemas.microsoft.com/office/drawing/2014/main" id="{0083AE62-2DBF-51DE-39A1-086431FB282A}"/>
                </a:ext>
              </a:extLst>
            </p:cNvPr>
            <p:cNvSpPr/>
            <p:nvPr/>
          </p:nvSpPr>
          <p:spPr>
            <a:xfrm>
              <a:off x="9858354" y="1521648"/>
              <a:ext cx="197223" cy="170330"/>
            </a:xfrm>
            <a:prstGeom prst="rect">
              <a:avLst/>
            </a:prstGeom>
            <a:solidFill>
              <a:srgbClr val="36CF1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a:extLst>
                <a:ext uri="{FF2B5EF4-FFF2-40B4-BE49-F238E27FC236}">
                  <a16:creationId xmlns:a16="http://schemas.microsoft.com/office/drawing/2014/main" id="{23A5031D-92EC-FD63-3B43-8E4E7BA6CC47}"/>
                </a:ext>
              </a:extLst>
            </p:cNvPr>
            <p:cNvSpPr txBox="1"/>
            <p:nvPr/>
          </p:nvSpPr>
          <p:spPr>
            <a:xfrm>
              <a:off x="10070178" y="1451167"/>
              <a:ext cx="1377685" cy="338554"/>
            </a:xfrm>
            <a:prstGeom prst="rect">
              <a:avLst/>
            </a:prstGeom>
            <a:noFill/>
          </p:spPr>
          <p:txBody>
            <a:bodyPr wrap="none" rtlCol="0">
              <a:spAutoFit/>
            </a:bodyPr>
            <a:lstStyle/>
            <a:p>
              <a:r>
                <a:rPr lang="en-US" sz="1600" dirty="0">
                  <a:solidFill>
                    <a:prstClr val="black"/>
                  </a:solidFill>
                </a:rPr>
                <a:t>Digital Action</a:t>
              </a:r>
            </a:p>
          </p:txBody>
        </p:sp>
      </p:grpSp>
    </p:spTree>
    <p:extLst>
      <p:ext uri="{BB962C8B-B14F-4D97-AF65-F5344CB8AC3E}">
        <p14:creationId xmlns:p14="http://schemas.microsoft.com/office/powerpoint/2010/main" val="42542821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7DBE0-98F0-6C24-4A62-0D8D0C18EFCD}"/>
              </a:ext>
            </a:extLst>
          </p:cNvPr>
          <p:cNvSpPr>
            <a:spLocks noGrp="1"/>
          </p:cNvSpPr>
          <p:nvPr>
            <p:ph type="ctrTitle"/>
          </p:nvPr>
        </p:nvSpPr>
        <p:spPr>
          <a:xfrm>
            <a:off x="381000" y="2819400"/>
            <a:ext cx="11425813" cy="854080"/>
          </a:xfrm>
        </p:spPr>
        <p:txBody>
          <a:bodyPr/>
          <a:lstStyle/>
          <a:p>
            <a:r>
              <a:rPr lang="en-US" dirty="0">
                <a:effectLst>
                  <a:outerShdw blurRad="38100" dist="38100" dir="2700000" algn="tl">
                    <a:srgbClr val="000000">
                      <a:alpha val="43137"/>
                    </a:srgbClr>
                  </a:outerShdw>
                </a:effectLst>
              </a:rPr>
              <a:t>Purchase Attitudes</a:t>
            </a:r>
          </a:p>
        </p:txBody>
      </p:sp>
      <p:pic>
        <p:nvPicPr>
          <p:cNvPr id="4" name="Picture 3">
            <a:extLst>
              <a:ext uri="{FF2B5EF4-FFF2-40B4-BE49-F238E27FC236}">
                <a16:creationId xmlns:a16="http://schemas.microsoft.com/office/drawing/2014/main" id="{B8745E97-EF3F-9FDB-A88B-5914164AE15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116474" y="663011"/>
            <a:ext cx="1959051" cy="1888824"/>
          </a:xfrm>
          <a:prstGeom prst="rect">
            <a:avLst/>
          </a:prstGeom>
          <a:effectLst/>
        </p:spPr>
      </p:pic>
    </p:spTree>
    <p:extLst>
      <p:ext uri="{BB962C8B-B14F-4D97-AF65-F5344CB8AC3E}">
        <p14:creationId xmlns:p14="http://schemas.microsoft.com/office/powerpoint/2010/main" val="1146081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82659276-DB01-0639-69AC-F9DCC1E2A624}"/>
              </a:ext>
            </a:extLst>
          </p:cNvPr>
          <p:cNvPicPr>
            <a:picLocks noChangeAspect="1"/>
          </p:cNvPicPr>
          <p:nvPr/>
        </p:nvPicPr>
        <p:blipFill>
          <a:blip r:embed="rId2"/>
          <a:stretch>
            <a:fillRect/>
          </a:stretch>
        </p:blipFill>
        <p:spPr>
          <a:xfrm>
            <a:off x="3278643" y="1410553"/>
            <a:ext cx="5603679" cy="5142647"/>
          </a:xfrm>
          <a:prstGeom prst="rect">
            <a:avLst/>
          </a:prstGeom>
        </p:spPr>
      </p:pic>
      <p:sp>
        <p:nvSpPr>
          <p:cNvPr id="2" name="Title 1"/>
          <p:cNvSpPr>
            <a:spLocks noGrp="1"/>
          </p:cNvSpPr>
          <p:nvPr>
            <p:ph type="title"/>
          </p:nvPr>
        </p:nvSpPr>
        <p:spPr>
          <a:xfrm>
            <a:off x="419595" y="178514"/>
            <a:ext cx="11620005" cy="646331"/>
          </a:xfrm>
        </p:spPr>
        <p:txBody>
          <a:bodyPr>
            <a:noAutofit/>
          </a:bodyPr>
          <a:lstStyle/>
          <a:p>
            <a:r>
              <a:rPr lang="en-US" sz="3600" dirty="0"/>
              <a:t>Respondents were asked to rate which medium was important in each stage of the Purchase Funnel</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FF0E6-B28D-47FB-82BB-E6AB0AF17B14}" type="slidenum">
              <a:rPr kumimoji="0" lang="en-US" sz="1000" b="0" i="0" u="none" strike="noStrike" kern="1200" cap="none" spc="0" normalizeH="0" baseline="0" noProof="0" smtClean="0">
                <a:ln>
                  <a:noFill/>
                </a:ln>
                <a:solidFill>
                  <a:srgbClr val="1C1C1C"/>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1C1C1C"/>
              </a:solidFill>
              <a:effectLst/>
              <a:uLnTx/>
              <a:uFillTx/>
              <a:latin typeface="Tahoma"/>
              <a:ea typeface="+mn-ea"/>
              <a:cs typeface="Arial"/>
            </a:endParaRPr>
          </a:p>
        </p:txBody>
      </p:sp>
      <p:sp>
        <p:nvSpPr>
          <p:cNvPr id="32" name="Right Brace 31"/>
          <p:cNvSpPr/>
          <p:nvPr/>
        </p:nvSpPr>
        <p:spPr>
          <a:xfrm>
            <a:off x="6858000" y="5476022"/>
            <a:ext cx="419660" cy="62388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30" name="Right Brace 29"/>
          <p:cNvSpPr/>
          <p:nvPr/>
        </p:nvSpPr>
        <p:spPr>
          <a:xfrm>
            <a:off x="8889249" y="1912886"/>
            <a:ext cx="425302" cy="646331"/>
          </a:xfrm>
          <a:prstGeom prst="rightBrace">
            <a:avLst>
              <a:gd name="adj1" fmla="val 8333"/>
              <a:gd name="adj2" fmla="val 48302"/>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17" name="Right Brace 16"/>
          <p:cNvSpPr/>
          <p:nvPr/>
        </p:nvSpPr>
        <p:spPr>
          <a:xfrm rot="10800000">
            <a:off x="3548808" y="2943444"/>
            <a:ext cx="403048" cy="2252011"/>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29" name="TextBox 28"/>
          <p:cNvSpPr txBox="1"/>
          <p:nvPr/>
        </p:nvSpPr>
        <p:spPr>
          <a:xfrm>
            <a:off x="9365499" y="1778168"/>
            <a:ext cx="1733550" cy="1015663"/>
          </a:xfrm>
          <a:prstGeom prst="rect">
            <a:avLst/>
          </a:prstGeom>
          <a:solidFill>
            <a:schemeClr val="bg1"/>
          </a:solidFill>
          <a:ln>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ahoma"/>
                <a:ea typeface="+mn-ea"/>
                <a:cs typeface="Arial"/>
              </a:rPr>
              <a:t>Reaching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ahoma"/>
                <a:ea typeface="+mn-ea"/>
                <a:cs typeface="Arial"/>
              </a:rPr>
              <a:t>Consumers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ahoma"/>
                <a:ea typeface="+mn-ea"/>
                <a:cs typeface="Arial"/>
              </a:rPr>
              <a:t>Early</a:t>
            </a:r>
          </a:p>
        </p:txBody>
      </p:sp>
      <p:sp>
        <p:nvSpPr>
          <p:cNvPr id="31" name="TextBox 30"/>
          <p:cNvSpPr txBox="1"/>
          <p:nvPr/>
        </p:nvSpPr>
        <p:spPr>
          <a:xfrm>
            <a:off x="7315200" y="5447447"/>
            <a:ext cx="1419225" cy="707886"/>
          </a:xfrm>
          <a:prstGeom prst="rect">
            <a:avLst/>
          </a:prstGeom>
          <a:solidFill>
            <a:schemeClr val="bg1"/>
          </a:solidFill>
          <a:ln>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ahoma"/>
                <a:ea typeface="+mn-ea"/>
                <a:cs typeface="Arial"/>
              </a:rPr>
              <a:t>Making a purchase</a:t>
            </a:r>
          </a:p>
        </p:txBody>
      </p:sp>
      <p:sp>
        <p:nvSpPr>
          <p:cNvPr id="33" name="TextBox 32"/>
          <p:cNvSpPr txBox="1"/>
          <p:nvPr/>
        </p:nvSpPr>
        <p:spPr>
          <a:xfrm>
            <a:off x="685800" y="3715506"/>
            <a:ext cx="2794352" cy="707886"/>
          </a:xfrm>
          <a:prstGeom prst="rect">
            <a:avLst/>
          </a:prstGeom>
          <a:solidFill>
            <a:schemeClr val="bg1"/>
          </a:solidFill>
          <a:ln>
            <a:noFill/>
          </a:ln>
          <a:effectLst/>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ahoma"/>
                <a:ea typeface="+mn-ea"/>
                <a:cs typeface="Arial"/>
              </a:rPr>
              <a:t>Preparing for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ahoma"/>
                <a:ea typeface="+mn-ea"/>
                <a:cs typeface="Arial"/>
              </a:rPr>
              <a:t>Purchase Decision</a:t>
            </a:r>
          </a:p>
        </p:txBody>
      </p:sp>
    </p:spTree>
    <p:extLst>
      <p:ext uri="{BB962C8B-B14F-4D97-AF65-F5344CB8AC3E}">
        <p14:creationId xmlns:p14="http://schemas.microsoft.com/office/powerpoint/2010/main" val="14257794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D90376-B7FA-4961-984D-A6ED7856B85A}"/>
              </a:ext>
            </a:extLst>
          </p:cNvPr>
          <p:cNvSpPr>
            <a:spLocks noGrp="1"/>
          </p:cNvSpPr>
          <p:nvPr>
            <p:ph type="title"/>
          </p:nvPr>
        </p:nvSpPr>
        <p:spPr>
          <a:xfrm>
            <a:off x="419099" y="1525365"/>
            <a:ext cx="11352809" cy="590931"/>
          </a:xfrm>
        </p:spPr>
        <p:txBody>
          <a:bodyPr/>
          <a:lstStyle/>
          <a:p>
            <a:r>
              <a:rPr lang="en-US" sz="1800" dirty="0">
                <a:solidFill>
                  <a:schemeClr val="tx1"/>
                </a:solidFill>
              </a:rPr>
              <a:t>Retail Online = Online Only + Online &amp; In-store</a:t>
            </a:r>
            <a:br>
              <a:rPr lang="en-US" sz="1800" dirty="0">
                <a:solidFill>
                  <a:schemeClr val="tx1"/>
                </a:solidFill>
              </a:rPr>
            </a:br>
            <a:r>
              <a:rPr lang="en-US" sz="1800" dirty="0">
                <a:solidFill>
                  <a:schemeClr val="tx1"/>
                </a:solidFill>
              </a:rPr>
              <a:t>Retail In-Store = In-Store Only + Online &amp; In-store</a:t>
            </a:r>
          </a:p>
        </p:txBody>
      </p:sp>
      <p:sp>
        <p:nvSpPr>
          <p:cNvPr id="4" name="Slide Number Placeholder 3">
            <a:extLst>
              <a:ext uri="{FF2B5EF4-FFF2-40B4-BE49-F238E27FC236}">
                <a16:creationId xmlns:a16="http://schemas.microsoft.com/office/drawing/2014/main" id="{8ECBC597-2E2E-4C9E-AB5B-6834DDE28930}"/>
              </a:ext>
            </a:extLst>
          </p:cNvPr>
          <p:cNvSpPr>
            <a:spLocks noGrp="1"/>
          </p:cNvSpPr>
          <p:nvPr>
            <p:ph type="sldNum" sz="quarter" idx="12"/>
          </p:nvPr>
        </p:nvSpPr>
        <p:spPr/>
        <p:txBody>
          <a:bodyPr/>
          <a:lstStyle/>
          <a:p>
            <a:fld id="{BB88B489-69ED-4F0A-A940-13A5E0BFFCBC}" type="slidenum">
              <a:rPr lang="en-US" smtClean="0"/>
              <a:pPr/>
              <a:t>60</a:t>
            </a:fld>
            <a:endParaRPr lang="en-US" dirty="0"/>
          </a:p>
        </p:txBody>
      </p:sp>
      <p:grpSp>
        <p:nvGrpSpPr>
          <p:cNvPr id="13" name="Group 12">
            <a:extLst>
              <a:ext uri="{FF2B5EF4-FFF2-40B4-BE49-F238E27FC236}">
                <a16:creationId xmlns:a16="http://schemas.microsoft.com/office/drawing/2014/main" id="{1FEAF535-CD49-4A53-9EF6-062FEC262AF9}"/>
              </a:ext>
            </a:extLst>
          </p:cNvPr>
          <p:cNvGrpSpPr/>
          <p:nvPr/>
        </p:nvGrpSpPr>
        <p:grpSpPr>
          <a:xfrm>
            <a:off x="3553581" y="5525869"/>
            <a:ext cx="5085513" cy="646331"/>
            <a:chOff x="3274863" y="5334000"/>
            <a:chExt cx="5085513" cy="646331"/>
          </a:xfrm>
        </p:grpSpPr>
        <p:sp>
          <p:nvSpPr>
            <p:cNvPr id="11" name="TextBox 10">
              <a:extLst>
                <a:ext uri="{FF2B5EF4-FFF2-40B4-BE49-F238E27FC236}">
                  <a16:creationId xmlns:a16="http://schemas.microsoft.com/office/drawing/2014/main" id="{BD259D20-EE13-4FD2-AB47-85F5722B52B1}"/>
                </a:ext>
              </a:extLst>
            </p:cNvPr>
            <p:cNvSpPr txBox="1"/>
            <p:nvPr/>
          </p:nvSpPr>
          <p:spPr>
            <a:xfrm>
              <a:off x="3274863" y="5334000"/>
              <a:ext cx="1284326" cy="646331"/>
            </a:xfrm>
            <a:prstGeom prst="rect">
              <a:avLst/>
            </a:prstGeom>
            <a:noFill/>
          </p:spPr>
          <p:txBody>
            <a:bodyPr wrap="square" rtlCol="0">
              <a:spAutoFit/>
            </a:bodyPr>
            <a:lstStyle/>
            <a:p>
              <a:pPr algn="ctr"/>
              <a:r>
                <a:rPr lang="en-US" dirty="0"/>
                <a:t>Online</a:t>
              </a:r>
            </a:p>
            <a:p>
              <a:pPr algn="ctr"/>
              <a:r>
                <a:rPr lang="en-US" dirty="0"/>
                <a:t>90% </a:t>
              </a:r>
            </a:p>
          </p:txBody>
        </p:sp>
        <p:sp>
          <p:nvSpPr>
            <p:cNvPr id="12" name="TextBox 11">
              <a:extLst>
                <a:ext uri="{FF2B5EF4-FFF2-40B4-BE49-F238E27FC236}">
                  <a16:creationId xmlns:a16="http://schemas.microsoft.com/office/drawing/2014/main" id="{7B054072-3081-4859-8A7E-35B948581DD9}"/>
                </a:ext>
              </a:extLst>
            </p:cNvPr>
            <p:cNvSpPr txBox="1"/>
            <p:nvPr/>
          </p:nvSpPr>
          <p:spPr>
            <a:xfrm>
              <a:off x="7076050" y="5334000"/>
              <a:ext cx="1284326" cy="646331"/>
            </a:xfrm>
            <a:prstGeom prst="rect">
              <a:avLst/>
            </a:prstGeom>
            <a:noFill/>
          </p:spPr>
          <p:txBody>
            <a:bodyPr wrap="square" rtlCol="0">
              <a:spAutoFit/>
            </a:bodyPr>
            <a:lstStyle/>
            <a:p>
              <a:pPr algn="ctr"/>
              <a:r>
                <a:rPr lang="en-US" dirty="0"/>
                <a:t>In-store</a:t>
              </a:r>
            </a:p>
            <a:p>
              <a:pPr algn="ctr"/>
              <a:r>
                <a:rPr lang="en-US" dirty="0"/>
                <a:t>86%</a:t>
              </a:r>
            </a:p>
          </p:txBody>
        </p:sp>
      </p:grpSp>
      <p:grpSp>
        <p:nvGrpSpPr>
          <p:cNvPr id="5" name="Group 4">
            <a:extLst>
              <a:ext uri="{FF2B5EF4-FFF2-40B4-BE49-F238E27FC236}">
                <a16:creationId xmlns:a16="http://schemas.microsoft.com/office/drawing/2014/main" id="{638B84C5-9C67-4BF0-8A62-5B06633D9341}"/>
              </a:ext>
            </a:extLst>
          </p:cNvPr>
          <p:cNvGrpSpPr/>
          <p:nvPr/>
        </p:nvGrpSpPr>
        <p:grpSpPr>
          <a:xfrm>
            <a:off x="3352800" y="2187795"/>
            <a:ext cx="5471028" cy="3579586"/>
            <a:chOff x="3451013" y="1919726"/>
            <a:chExt cx="5471028" cy="3579586"/>
          </a:xfrm>
        </p:grpSpPr>
        <p:sp>
          <p:nvSpPr>
            <p:cNvPr id="6" name="Oval 5">
              <a:extLst>
                <a:ext uri="{FF2B5EF4-FFF2-40B4-BE49-F238E27FC236}">
                  <a16:creationId xmlns:a16="http://schemas.microsoft.com/office/drawing/2014/main" id="{D83457EB-ACC2-43E4-88F7-4BF1B1238C71}"/>
                </a:ext>
              </a:extLst>
            </p:cNvPr>
            <p:cNvSpPr/>
            <p:nvPr/>
          </p:nvSpPr>
          <p:spPr>
            <a:xfrm>
              <a:off x="3451013" y="1919726"/>
              <a:ext cx="4267200" cy="357958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0C467AD-19FC-431D-A3AE-07E47E95A182}"/>
                </a:ext>
              </a:extLst>
            </p:cNvPr>
            <p:cNvSpPr/>
            <p:nvPr/>
          </p:nvSpPr>
          <p:spPr>
            <a:xfrm>
              <a:off x="4648979" y="2003083"/>
              <a:ext cx="4077547" cy="3400606"/>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CB3C2E8-FEE0-4CCA-8377-9CD300D173C0}"/>
                </a:ext>
              </a:extLst>
            </p:cNvPr>
            <p:cNvSpPr txBox="1"/>
            <p:nvPr/>
          </p:nvSpPr>
          <p:spPr>
            <a:xfrm>
              <a:off x="5195625" y="3103155"/>
              <a:ext cx="1975007" cy="369332"/>
            </a:xfrm>
            <a:prstGeom prst="rect">
              <a:avLst/>
            </a:prstGeom>
            <a:noFill/>
          </p:spPr>
          <p:txBody>
            <a:bodyPr wrap="square" rtlCol="0">
              <a:spAutoFit/>
            </a:bodyPr>
            <a:lstStyle/>
            <a:p>
              <a:r>
                <a:rPr lang="en-US" dirty="0"/>
                <a:t>Online &amp; In-store</a:t>
              </a:r>
            </a:p>
          </p:txBody>
        </p:sp>
        <p:sp>
          <p:nvSpPr>
            <p:cNvPr id="9" name="TextBox 8">
              <a:extLst>
                <a:ext uri="{FF2B5EF4-FFF2-40B4-BE49-F238E27FC236}">
                  <a16:creationId xmlns:a16="http://schemas.microsoft.com/office/drawing/2014/main" id="{4F20CDC4-DB6C-4981-86F3-02B97C0FDED2}"/>
                </a:ext>
              </a:extLst>
            </p:cNvPr>
            <p:cNvSpPr txBox="1"/>
            <p:nvPr/>
          </p:nvSpPr>
          <p:spPr>
            <a:xfrm>
              <a:off x="3677758" y="2971572"/>
              <a:ext cx="1284326" cy="646331"/>
            </a:xfrm>
            <a:prstGeom prst="rect">
              <a:avLst/>
            </a:prstGeom>
            <a:noFill/>
          </p:spPr>
          <p:txBody>
            <a:bodyPr wrap="square" rtlCol="0">
              <a:spAutoFit/>
            </a:bodyPr>
            <a:lstStyle/>
            <a:p>
              <a:r>
                <a:rPr lang="en-US" dirty="0"/>
                <a:t>Online </a:t>
              </a:r>
            </a:p>
            <a:p>
              <a:r>
                <a:rPr lang="en-US" dirty="0"/>
                <a:t>Only</a:t>
              </a:r>
            </a:p>
          </p:txBody>
        </p:sp>
        <p:sp>
          <p:nvSpPr>
            <p:cNvPr id="10" name="TextBox 9">
              <a:extLst>
                <a:ext uri="{FF2B5EF4-FFF2-40B4-BE49-F238E27FC236}">
                  <a16:creationId xmlns:a16="http://schemas.microsoft.com/office/drawing/2014/main" id="{0E0F35AE-33F0-4DE4-B5F5-01CF8FECA25D}"/>
                </a:ext>
              </a:extLst>
            </p:cNvPr>
            <p:cNvSpPr txBox="1"/>
            <p:nvPr/>
          </p:nvSpPr>
          <p:spPr>
            <a:xfrm>
              <a:off x="7637715" y="2936089"/>
              <a:ext cx="1284326" cy="646331"/>
            </a:xfrm>
            <a:prstGeom prst="rect">
              <a:avLst/>
            </a:prstGeom>
            <a:noFill/>
          </p:spPr>
          <p:txBody>
            <a:bodyPr wrap="square" rtlCol="0">
              <a:spAutoFit/>
            </a:bodyPr>
            <a:lstStyle/>
            <a:p>
              <a:r>
                <a:rPr lang="en-US" dirty="0"/>
                <a:t>In-store</a:t>
              </a:r>
            </a:p>
            <a:p>
              <a:r>
                <a:rPr lang="en-US" dirty="0"/>
                <a:t>Only</a:t>
              </a:r>
            </a:p>
          </p:txBody>
        </p:sp>
        <p:sp>
          <p:nvSpPr>
            <p:cNvPr id="2" name="TextBox 1">
              <a:extLst>
                <a:ext uri="{FF2B5EF4-FFF2-40B4-BE49-F238E27FC236}">
                  <a16:creationId xmlns:a16="http://schemas.microsoft.com/office/drawing/2014/main" id="{97903CB7-2AD7-47F1-91D8-E3B8A04C4746}"/>
                </a:ext>
              </a:extLst>
            </p:cNvPr>
            <p:cNvSpPr txBox="1"/>
            <p:nvPr/>
          </p:nvSpPr>
          <p:spPr>
            <a:xfrm>
              <a:off x="5855516" y="3730897"/>
              <a:ext cx="663964" cy="369332"/>
            </a:xfrm>
            <a:prstGeom prst="rect">
              <a:avLst/>
            </a:prstGeom>
            <a:noFill/>
          </p:spPr>
          <p:txBody>
            <a:bodyPr wrap="none" rtlCol="0">
              <a:spAutoFit/>
            </a:bodyPr>
            <a:lstStyle/>
            <a:p>
              <a:r>
                <a:rPr lang="en-US" dirty="0"/>
                <a:t>76%</a:t>
              </a:r>
            </a:p>
          </p:txBody>
        </p:sp>
        <p:sp>
          <p:nvSpPr>
            <p:cNvPr id="14" name="TextBox 13">
              <a:extLst>
                <a:ext uri="{FF2B5EF4-FFF2-40B4-BE49-F238E27FC236}">
                  <a16:creationId xmlns:a16="http://schemas.microsoft.com/office/drawing/2014/main" id="{CF67EDD1-1154-4CD4-AFC8-EB9EC00546B5}"/>
                </a:ext>
              </a:extLst>
            </p:cNvPr>
            <p:cNvSpPr txBox="1"/>
            <p:nvPr/>
          </p:nvSpPr>
          <p:spPr>
            <a:xfrm>
              <a:off x="3765779" y="3653459"/>
              <a:ext cx="663964" cy="369332"/>
            </a:xfrm>
            <a:prstGeom prst="rect">
              <a:avLst/>
            </a:prstGeom>
            <a:noFill/>
          </p:spPr>
          <p:txBody>
            <a:bodyPr wrap="none" rtlCol="0">
              <a:spAutoFit/>
            </a:bodyPr>
            <a:lstStyle/>
            <a:p>
              <a:r>
                <a:rPr lang="en-US" dirty="0"/>
                <a:t>14%</a:t>
              </a:r>
            </a:p>
          </p:txBody>
        </p:sp>
        <p:sp>
          <p:nvSpPr>
            <p:cNvPr id="15" name="TextBox 14">
              <a:extLst>
                <a:ext uri="{FF2B5EF4-FFF2-40B4-BE49-F238E27FC236}">
                  <a16:creationId xmlns:a16="http://schemas.microsoft.com/office/drawing/2014/main" id="{B2145C61-42F1-4EB8-B381-0F2513C5567E}"/>
                </a:ext>
              </a:extLst>
            </p:cNvPr>
            <p:cNvSpPr txBox="1"/>
            <p:nvPr/>
          </p:nvSpPr>
          <p:spPr>
            <a:xfrm>
              <a:off x="7806780" y="3651712"/>
              <a:ext cx="663964" cy="369332"/>
            </a:xfrm>
            <a:prstGeom prst="rect">
              <a:avLst/>
            </a:prstGeom>
            <a:noFill/>
          </p:spPr>
          <p:txBody>
            <a:bodyPr wrap="none" rtlCol="0">
              <a:spAutoFit/>
            </a:bodyPr>
            <a:lstStyle/>
            <a:p>
              <a:r>
                <a:rPr lang="en-US" dirty="0"/>
                <a:t>10%</a:t>
              </a:r>
            </a:p>
          </p:txBody>
        </p:sp>
      </p:grpSp>
      <p:sp>
        <p:nvSpPr>
          <p:cNvPr id="18" name="Text Placeholder 4">
            <a:extLst>
              <a:ext uri="{FF2B5EF4-FFF2-40B4-BE49-F238E27FC236}">
                <a16:creationId xmlns:a16="http://schemas.microsoft.com/office/drawing/2014/main" id="{AA16BDC0-B5A5-4080-8779-0B85A383D1D5}"/>
              </a:ext>
            </a:extLst>
          </p:cNvPr>
          <p:cNvSpPr>
            <a:spLocks noGrp="1"/>
          </p:cNvSpPr>
          <p:nvPr>
            <p:ph type="body" sz="quarter" idx="13"/>
          </p:nvPr>
        </p:nvSpPr>
        <p:spPr>
          <a:xfrm>
            <a:off x="419099" y="6381690"/>
            <a:ext cx="8641773" cy="400110"/>
          </a:xfrm>
        </p:spPr>
        <p:txBody>
          <a:bodyPr/>
          <a:lstStyle/>
          <a:p>
            <a:r>
              <a:rPr lang="en-US" dirty="0"/>
              <a:t>Source: GfK TVB Purchase Funnel 2023 A18+: Retail</a:t>
            </a:r>
          </a:p>
          <a:p>
            <a:r>
              <a:rPr lang="en-US" dirty="0"/>
              <a:t>CI-2: “Now, please think about the holiday season. Have you purchased, or do you plan to purchase from the following?”</a:t>
            </a:r>
          </a:p>
        </p:txBody>
      </p:sp>
      <p:sp>
        <p:nvSpPr>
          <p:cNvPr id="19" name="Title 1">
            <a:extLst>
              <a:ext uri="{FF2B5EF4-FFF2-40B4-BE49-F238E27FC236}">
                <a16:creationId xmlns:a16="http://schemas.microsoft.com/office/drawing/2014/main" id="{B7958DED-3EE8-3C40-BB56-DFA8DABFAB15}"/>
              </a:ext>
            </a:extLst>
          </p:cNvPr>
          <p:cNvSpPr txBox="1">
            <a:spLocks/>
          </p:cNvSpPr>
          <p:nvPr/>
        </p:nvSpPr>
        <p:spPr>
          <a:xfrm>
            <a:off x="395245" y="164760"/>
            <a:ext cx="11352809" cy="1089529"/>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4000" kern="1200">
                <a:solidFill>
                  <a:srgbClr val="0000FF"/>
                </a:solidFill>
                <a:latin typeface="+mj-lt"/>
                <a:ea typeface="+mj-ea"/>
                <a:cs typeface="+mj-cs"/>
              </a:defRPr>
            </a:lvl1pPr>
          </a:lstStyle>
          <a:p>
            <a:r>
              <a:rPr lang="en-US" sz="3600" dirty="0"/>
              <a:t>76% of Retail Consumers Shopped Both In-Store &amp; Online During The Holiday Season</a:t>
            </a:r>
          </a:p>
        </p:txBody>
      </p:sp>
    </p:spTree>
    <p:extLst>
      <p:ext uri="{BB962C8B-B14F-4D97-AF65-F5344CB8AC3E}">
        <p14:creationId xmlns:p14="http://schemas.microsoft.com/office/powerpoint/2010/main" val="35728364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nvPr>
        </p:nvGraphicFramePr>
        <p:xfrm>
          <a:off x="393724" y="85357"/>
          <a:ext cx="11514912" cy="632570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84912" y="151252"/>
            <a:ext cx="11352809" cy="1089529"/>
          </a:xfrm>
        </p:spPr>
        <p:txBody>
          <a:bodyPr/>
          <a:lstStyle/>
          <a:p>
            <a:r>
              <a:rPr lang="en-US" sz="3500" dirty="0"/>
              <a:t>What</a:t>
            </a:r>
            <a:r>
              <a:rPr lang="en-US" sz="3600" dirty="0"/>
              <a:t> </a:t>
            </a:r>
            <a:r>
              <a:rPr lang="en-US" sz="3500" dirty="0"/>
              <a:t>Influenced Consumers Most For Online Retail:</a:t>
            </a:r>
            <a:br>
              <a:rPr lang="en-US" sz="3500" dirty="0"/>
            </a:br>
            <a:r>
              <a:rPr lang="en-US" sz="3500" b="1" dirty="0"/>
              <a:t>Awareness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61</a:t>
            </a:fld>
            <a:endParaRPr lang="en-US" dirty="0"/>
          </a:p>
        </p:txBody>
      </p:sp>
      <p:sp>
        <p:nvSpPr>
          <p:cNvPr id="5" name="Text Placeholder 4"/>
          <p:cNvSpPr>
            <a:spLocks noGrp="1"/>
          </p:cNvSpPr>
          <p:nvPr>
            <p:ph type="body" sz="quarter" idx="13"/>
          </p:nvPr>
        </p:nvSpPr>
        <p:spPr>
          <a:xfrm>
            <a:off x="428448" y="6409663"/>
            <a:ext cx="9639301" cy="400110"/>
          </a:xfrm>
        </p:spPr>
        <p:txBody>
          <a:bodyPr/>
          <a:lstStyle/>
          <a:p>
            <a:r>
              <a:rPr lang="en-US" dirty="0"/>
              <a:t>Source: GfK TVB Purchase Funnel 2023 Online retail Category; </a:t>
            </a:r>
            <a:br>
              <a:rPr lang="en-US" dirty="0"/>
            </a:br>
            <a:r>
              <a:rPr lang="en-US" dirty="0"/>
              <a:t>QA4 Most important for media with at least 1 funnel stage at 2%+ shown; 2%, 1%, &amp; 0% not shown/labeled</a:t>
            </a:r>
          </a:p>
        </p:txBody>
      </p:sp>
      <p:sp>
        <p:nvSpPr>
          <p:cNvPr id="6" name="TextBox 5">
            <a:extLst>
              <a:ext uri="{FF2B5EF4-FFF2-40B4-BE49-F238E27FC236}">
                <a16:creationId xmlns:a16="http://schemas.microsoft.com/office/drawing/2014/main" id="{30D716AF-F6D5-6D4C-B6F4-F55922751D81}"/>
              </a:ext>
            </a:extLst>
          </p:cNvPr>
          <p:cNvSpPr txBox="1"/>
          <p:nvPr/>
        </p:nvSpPr>
        <p:spPr>
          <a:xfrm>
            <a:off x="5248098" y="1259169"/>
            <a:ext cx="2223686" cy="307777"/>
          </a:xfrm>
          <a:prstGeom prst="rect">
            <a:avLst/>
          </a:prstGeom>
          <a:noFill/>
        </p:spPr>
        <p:txBody>
          <a:bodyPr wrap="none" rtlCol="0">
            <a:spAutoFit/>
          </a:bodyPr>
          <a:lstStyle/>
          <a:p>
            <a:r>
              <a:rPr lang="en-US" sz="1400" b="1" dirty="0"/>
              <a:t>% A18+ Online Retail </a:t>
            </a:r>
          </a:p>
        </p:txBody>
      </p:sp>
    </p:spTree>
    <p:extLst>
      <p:ext uri="{BB962C8B-B14F-4D97-AF65-F5344CB8AC3E}">
        <p14:creationId xmlns:p14="http://schemas.microsoft.com/office/powerpoint/2010/main" val="30192575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E135-5FCC-8546-8987-88E9B45374A8}"/>
              </a:ext>
            </a:extLst>
          </p:cNvPr>
          <p:cNvSpPr>
            <a:spLocks noGrp="1"/>
          </p:cNvSpPr>
          <p:nvPr>
            <p:ph type="title"/>
          </p:nvPr>
        </p:nvSpPr>
        <p:spPr>
          <a:xfrm>
            <a:off x="419595" y="178514"/>
            <a:ext cx="11352809" cy="1089529"/>
          </a:xfrm>
        </p:spPr>
        <p:txBody>
          <a:bodyPr/>
          <a:lstStyle/>
          <a:p>
            <a:r>
              <a:rPr lang="en-US" sz="3600" dirty="0"/>
              <a:t>Holiday Season: Have You Purchased, or Do you Plan To Purchase From the Following?</a:t>
            </a:r>
          </a:p>
        </p:txBody>
      </p:sp>
      <p:graphicFrame>
        <p:nvGraphicFramePr>
          <p:cNvPr id="6" name="Content Placeholder 5">
            <a:extLst>
              <a:ext uri="{FF2B5EF4-FFF2-40B4-BE49-F238E27FC236}">
                <a16:creationId xmlns:a16="http://schemas.microsoft.com/office/drawing/2014/main" id="{02EC6D08-86BC-634D-8E05-FC7DFF8CA03B}"/>
              </a:ext>
            </a:extLst>
          </p:cNvPr>
          <p:cNvGraphicFramePr>
            <a:graphicFrameLocks noGrp="1"/>
          </p:cNvGraphicFramePr>
          <p:nvPr>
            <p:ph idx="1"/>
            <p:extLst>
              <p:ext uri="{D42A27DB-BD31-4B8C-83A1-F6EECF244321}">
                <p14:modId xmlns:p14="http://schemas.microsoft.com/office/powerpoint/2010/main" val="79015926"/>
              </p:ext>
            </p:extLst>
          </p:nvPr>
        </p:nvGraphicFramePr>
        <p:xfrm>
          <a:off x="266451" y="1489179"/>
          <a:ext cx="11659096" cy="49101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445627DB-B712-1A44-8E48-2BD41ACD2728}"/>
              </a:ext>
            </a:extLst>
          </p:cNvPr>
          <p:cNvSpPr>
            <a:spLocks noGrp="1"/>
          </p:cNvSpPr>
          <p:nvPr>
            <p:ph type="sldNum" sz="quarter" idx="12"/>
          </p:nvPr>
        </p:nvSpPr>
        <p:spPr/>
        <p:txBody>
          <a:bodyPr/>
          <a:lstStyle/>
          <a:p>
            <a:fld id="{BB88B489-69ED-4F0A-A940-13A5E0BFFCBC}" type="slidenum">
              <a:rPr lang="en-US" smtClean="0">
                <a:solidFill>
                  <a:prstClr val="black"/>
                </a:solidFill>
              </a:rPr>
              <a:pPr/>
              <a:t>62</a:t>
            </a:fld>
            <a:endParaRPr lang="en-US" dirty="0">
              <a:solidFill>
                <a:prstClr val="black"/>
              </a:solidFill>
            </a:endParaRPr>
          </a:p>
        </p:txBody>
      </p:sp>
      <p:sp>
        <p:nvSpPr>
          <p:cNvPr id="7" name="TextBox 6">
            <a:extLst>
              <a:ext uri="{FF2B5EF4-FFF2-40B4-BE49-F238E27FC236}">
                <a16:creationId xmlns:a16="http://schemas.microsoft.com/office/drawing/2014/main" id="{3EF2492A-5475-BC48-B9E7-CABFD181F634}"/>
              </a:ext>
            </a:extLst>
          </p:cNvPr>
          <p:cNvSpPr txBox="1"/>
          <p:nvPr/>
        </p:nvSpPr>
        <p:spPr>
          <a:xfrm>
            <a:off x="9719193" y="4800600"/>
            <a:ext cx="1172116" cy="584775"/>
          </a:xfrm>
          <a:prstGeom prst="rect">
            <a:avLst/>
          </a:prstGeom>
          <a:noFill/>
        </p:spPr>
        <p:txBody>
          <a:bodyPr wrap="none" rtlCol="0">
            <a:spAutoFit/>
          </a:bodyPr>
          <a:lstStyle/>
          <a:p>
            <a:pPr algn="ctr"/>
            <a:r>
              <a:rPr lang="en-US" b="1" dirty="0"/>
              <a:t>% A18+</a:t>
            </a:r>
          </a:p>
          <a:p>
            <a:pPr algn="ctr"/>
            <a:r>
              <a:rPr lang="en-US" sz="1400" b="1" dirty="0"/>
              <a:t>YES</a:t>
            </a:r>
          </a:p>
        </p:txBody>
      </p:sp>
      <p:sp>
        <p:nvSpPr>
          <p:cNvPr id="8" name="Text Placeholder 4">
            <a:extLst>
              <a:ext uri="{FF2B5EF4-FFF2-40B4-BE49-F238E27FC236}">
                <a16:creationId xmlns:a16="http://schemas.microsoft.com/office/drawing/2014/main" id="{1F9A8A3F-4EEA-442A-BC20-E4DC019A695C}"/>
              </a:ext>
            </a:extLst>
          </p:cNvPr>
          <p:cNvSpPr txBox="1">
            <a:spLocks/>
          </p:cNvSpPr>
          <p:nvPr/>
        </p:nvSpPr>
        <p:spPr>
          <a:xfrm>
            <a:off x="419099" y="6381690"/>
            <a:ext cx="8641773" cy="400110"/>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Purchase Funnel 2023 A18+</a:t>
            </a:r>
          </a:p>
          <a:p>
            <a:r>
              <a:rPr lang="en-US" dirty="0"/>
              <a:t>C-3: “Now, please think about the holiday season. Have you purchased, or do you plan to purchase from the following?”</a:t>
            </a:r>
          </a:p>
        </p:txBody>
      </p:sp>
    </p:spTree>
    <p:extLst>
      <p:ext uri="{BB962C8B-B14F-4D97-AF65-F5344CB8AC3E}">
        <p14:creationId xmlns:p14="http://schemas.microsoft.com/office/powerpoint/2010/main" val="21002430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E9D8-453B-7141-B692-3B383B846E54}"/>
              </a:ext>
            </a:extLst>
          </p:cNvPr>
          <p:cNvSpPr>
            <a:spLocks noGrp="1"/>
          </p:cNvSpPr>
          <p:nvPr>
            <p:ph type="title"/>
          </p:nvPr>
        </p:nvSpPr>
        <p:spPr>
          <a:xfrm>
            <a:off x="419595" y="210599"/>
            <a:ext cx="11352809" cy="535531"/>
          </a:xfrm>
        </p:spPr>
        <p:txBody>
          <a:bodyPr/>
          <a:lstStyle/>
          <a:p>
            <a:r>
              <a:rPr lang="en-US" sz="3200" dirty="0"/>
              <a:t>Which of The Following Best Describes Recent Purchase?</a:t>
            </a:r>
          </a:p>
        </p:txBody>
      </p:sp>
      <p:sp>
        <p:nvSpPr>
          <p:cNvPr id="4" name="Slide Number Placeholder 3">
            <a:extLst>
              <a:ext uri="{FF2B5EF4-FFF2-40B4-BE49-F238E27FC236}">
                <a16:creationId xmlns:a16="http://schemas.microsoft.com/office/drawing/2014/main" id="{303021AF-0426-1D4E-BBB5-B4FDAAB8CDB2}"/>
              </a:ext>
            </a:extLst>
          </p:cNvPr>
          <p:cNvSpPr>
            <a:spLocks noGrp="1"/>
          </p:cNvSpPr>
          <p:nvPr>
            <p:ph type="sldNum" sz="quarter" idx="12"/>
          </p:nvPr>
        </p:nvSpPr>
        <p:spPr/>
        <p:txBody>
          <a:bodyPr/>
          <a:lstStyle/>
          <a:p>
            <a:fld id="{BB88B489-69ED-4F0A-A940-13A5E0BFFCBC}" type="slidenum">
              <a:rPr lang="en-US" smtClean="0">
                <a:solidFill>
                  <a:prstClr val="black"/>
                </a:solidFill>
              </a:rPr>
              <a:pPr/>
              <a:t>63</a:t>
            </a:fld>
            <a:endParaRPr lang="en-US" dirty="0">
              <a:solidFill>
                <a:prstClr val="black"/>
              </a:solidFill>
            </a:endParaRPr>
          </a:p>
        </p:txBody>
      </p:sp>
      <p:sp>
        <p:nvSpPr>
          <p:cNvPr id="5" name="Text Placeholder 4">
            <a:extLst>
              <a:ext uri="{FF2B5EF4-FFF2-40B4-BE49-F238E27FC236}">
                <a16:creationId xmlns:a16="http://schemas.microsoft.com/office/drawing/2014/main" id="{D2F6585C-5894-D442-B383-DD266DA53E27}"/>
              </a:ext>
            </a:extLst>
          </p:cNvPr>
          <p:cNvSpPr>
            <a:spLocks noGrp="1"/>
          </p:cNvSpPr>
          <p:nvPr>
            <p:ph type="body" sz="quarter" idx="13"/>
          </p:nvPr>
        </p:nvSpPr>
        <p:spPr>
          <a:xfrm>
            <a:off x="419099" y="6381690"/>
            <a:ext cx="8641773" cy="400110"/>
          </a:xfrm>
        </p:spPr>
        <p:txBody>
          <a:bodyPr/>
          <a:lstStyle/>
          <a:p>
            <a:r>
              <a:rPr lang="en-US" dirty="0"/>
              <a:t>Source: GfK TVB Purchase Funnel 2023 A18+: Auto</a:t>
            </a:r>
            <a:br>
              <a:rPr lang="en-US" dirty="0"/>
            </a:br>
            <a:r>
              <a:rPr lang="en-US" dirty="0"/>
              <a:t>CI-5: “Which of the following best describes your recent purchase?”</a:t>
            </a:r>
          </a:p>
        </p:txBody>
      </p:sp>
      <p:graphicFrame>
        <p:nvGraphicFramePr>
          <p:cNvPr id="10" name="Content Placeholder 8">
            <a:extLst>
              <a:ext uri="{FF2B5EF4-FFF2-40B4-BE49-F238E27FC236}">
                <a16:creationId xmlns:a16="http://schemas.microsoft.com/office/drawing/2014/main" id="{B84BBE54-9ACB-3D42-BF5C-029239207571}"/>
              </a:ext>
            </a:extLst>
          </p:cNvPr>
          <p:cNvGraphicFramePr>
            <a:graphicFrameLocks/>
          </p:cNvGraphicFramePr>
          <p:nvPr>
            <p:extLst>
              <p:ext uri="{D42A27DB-BD31-4B8C-83A1-F6EECF244321}">
                <p14:modId xmlns:p14="http://schemas.microsoft.com/office/powerpoint/2010/main" val="1769155527"/>
              </p:ext>
            </p:extLst>
          </p:nvPr>
        </p:nvGraphicFramePr>
        <p:xfrm>
          <a:off x="646709" y="1672373"/>
          <a:ext cx="10972800" cy="4271227"/>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464871F3-CC6D-6D40-9880-52E92214BF06}"/>
              </a:ext>
            </a:extLst>
          </p:cNvPr>
          <p:cNvSpPr txBox="1"/>
          <p:nvPr/>
        </p:nvSpPr>
        <p:spPr>
          <a:xfrm>
            <a:off x="5330925" y="990600"/>
            <a:ext cx="1500732" cy="584775"/>
          </a:xfrm>
          <a:prstGeom prst="rect">
            <a:avLst/>
          </a:prstGeom>
          <a:noFill/>
        </p:spPr>
        <p:txBody>
          <a:bodyPr wrap="none" rtlCol="0">
            <a:spAutoFit/>
          </a:bodyPr>
          <a:lstStyle/>
          <a:p>
            <a:pPr algn="ctr"/>
            <a:r>
              <a:rPr lang="en-US" b="1" dirty="0"/>
              <a:t>Auto</a:t>
            </a:r>
          </a:p>
          <a:p>
            <a:pPr algn="ctr"/>
            <a:r>
              <a:rPr lang="en-US" sz="1400" b="1" dirty="0"/>
              <a:t>% A18+ “Yes”</a:t>
            </a:r>
          </a:p>
        </p:txBody>
      </p:sp>
    </p:spTree>
    <p:extLst>
      <p:ext uri="{BB962C8B-B14F-4D97-AF65-F5344CB8AC3E}">
        <p14:creationId xmlns:p14="http://schemas.microsoft.com/office/powerpoint/2010/main" val="32416430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E9D8-453B-7141-B692-3B383B846E54}"/>
              </a:ext>
            </a:extLst>
          </p:cNvPr>
          <p:cNvSpPr>
            <a:spLocks noGrp="1"/>
          </p:cNvSpPr>
          <p:nvPr>
            <p:ph type="title"/>
          </p:nvPr>
        </p:nvSpPr>
        <p:spPr>
          <a:xfrm>
            <a:off x="419595" y="208280"/>
            <a:ext cx="11352809" cy="535531"/>
          </a:xfrm>
        </p:spPr>
        <p:txBody>
          <a:bodyPr/>
          <a:lstStyle/>
          <a:p>
            <a:r>
              <a:rPr lang="en-US" sz="3200" dirty="0"/>
              <a:t>Which of The Following Best Describes Your Recent Purchase?</a:t>
            </a:r>
          </a:p>
        </p:txBody>
      </p:sp>
      <p:sp>
        <p:nvSpPr>
          <p:cNvPr id="4" name="Slide Number Placeholder 3">
            <a:extLst>
              <a:ext uri="{FF2B5EF4-FFF2-40B4-BE49-F238E27FC236}">
                <a16:creationId xmlns:a16="http://schemas.microsoft.com/office/drawing/2014/main" id="{303021AF-0426-1D4E-BBB5-B4FDAAB8CDB2}"/>
              </a:ext>
            </a:extLst>
          </p:cNvPr>
          <p:cNvSpPr>
            <a:spLocks noGrp="1"/>
          </p:cNvSpPr>
          <p:nvPr>
            <p:ph type="sldNum" sz="quarter" idx="12"/>
          </p:nvPr>
        </p:nvSpPr>
        <p:spPr/>
        <p:txBody>
          <a:bodyPr/>
          <a:lstStyle/>
          <a:p>
            <a:fld id="{BB88B489-69ED-4F0A-A940-13A5E0BFFCBC}" type="slidenum">
              <a:rPr lang="en-US" smtClean="0">
                <a:solidFill>
                  <a:prstClr val="black"/>
                </a:solidFill>
              </a:rPr>
              <a:pPr/>
              <a:t>64</a:t>
            </a:fld>
            <a:endParaRPr lang="en-US" dirty="0">
              <a:solidFill>
                <a:prstClr val="black"/>
              </a:solidFill>
            </a:endParaRPr>
          </a:p>
        </p:txBody>
      </p:sp>
      <p:sp>
        <p:nvSpPr>
          <p:cNvPr id="5" name="Text Placeholder 4">
            <a:extLst>
              <a:ext uri="{FF2B5EF4-FFF2-40B4-BE49-F238E27FC236}">
                <a16:creationId xmlns:a16="http://schemas.microsoft.com/office/drawing/2014/main" id="{D2F6585C-5894-D442-B383-DD266DA53E27}"/>
              </a:ext>
            </a:extLst>
          </p:cNvPr>
          <p:cNvSpPr>
            <a:spLocks noGrp="1"/>
          </p:cNvSpPr>
          <p:nvPr>
            <p:ph type="body" sz="quarter" idx="13"/>
          </p:nvPr>
        </p:nvSpPr>
        <p:spPr>
          <a:xfrm>
            <a:off x="419099" y="6381690"/>
            <a:ext cx="8641773" cy="400110"/>
          </a:xfrm>
        </p:spPr>
        <p:txBody>
          <a:bodyPr/>
          <a:lstStyle/>
          <a:p>
            <a:r>
              <a:rPr lang="en-US" dirty="0"/>
              <a:t>Source: GfK TVB Purchase Funnel 2023 A18+: Furniture</a:t>
            </a:r>
            <a:br>
              <a:rPr lang="en-US" dirty="0"/>
            </a:br>
            <a:r>
              <a:rPr lang="en-US" dirty="0"/>
              <a:t>CI-5: “Which of the following best describes recent purchase?”</a:t>
            </a:r>
          </a:p>
        </p:txBody>
      </p:sp>
      <p:sp>
        <p:nvSpPr>
          <p:cNvPr id="11" name="TextBox 10">
            <a:extLst>
              <a:ext uri="{FF2B5EF4-FFF2-40B4-BE49-F238E27FC236}">
                <a16:creationId xmlns:a16="http://schemas.microsoft.com/office/drawing/2014/main" id="{D252AF88-5CA2-B042-BB82-CF1B831E3219}"/>
              </a:ext>
            </a:extLst>
          </p:cNvPr>
          <p:cNvSpPr txBox="1"/>
          <p:nvPr/>
        </p:nvSpPr>
        <p:spPr>
          <a:xfrm>
            <a:off x="5443979" y="990600"/>
            <a:ext cx="1500732" cy="584775"/>
          </a:xfrm>
          <a:prstGeom prst="rect">
            <a:avLst/>
          </a:prstGeom>
          <a:noFill/>
        </p:spPr>
        <p:txBody>
          <a:bodyPr wrap="none" rtlCol="0">
            <a:spAutoFit/>
          </a:bodyPr>
          <a:lstStyle/>
          <a:p>
            <a:pPr algn="ctr"/>
            <a:r>
              <a:rPr lang="en-US" b="1" dirty="0"/>
              <a:t>Furniture</a:t>
            </a:r>
          </a:p>
          <a:p>
            <a:pPr algn="ctr"/>
            <a:r>
              <a:rPr lang="en-US" sz="1400" b="1" dirty="0"/>
              <a:t>% A18+ “Yes”</a:t>
            </a:r>
          </a:p>
        </p:txBody>
      </p:sp>
      <p:graphicFrame>
        <p:nvGraphicFramePr>
          <p:cNvPr id="7" name="Content Placeholder 8">
            <a:extLst>
              <a:ext uri="{FF2B5EF4-FFF2-40B4-BE49-F238E27FC236}">
                <a16:creationId xmlns:a16="http://schemas.microsoft.com/office/drawing/2014/main" id="{92A88857-915D-1641-BEF4-D7739DF6A77A}"/>
              </a:ext>
            </a:extLst>
          </p:cNvPr>
          <p:cNvGraphicFramePr>
            <a:graphicFrameLocks/>
          </p:cNvGraphicFramePr>
          <p:nvPr>
            <p:extLst>
              <p:ext uri="{D42A27DB-BD31-4B8C-83A1-F6EECF244321}">
                <p14:modId xmlns:p14="http://schemas.microsoft.com/office/powerpoint/2010/main" val="3168040394"/>
              </p:ext>
            </p:extLst>
          </p:nvPr>
        </p:nvGraphicFramePr>
        <p:xfrm>
          <a:off x="609600" y="1676400"/>
          <a:ext cx="109728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57991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E9D8-453B-7141-B692-3B383B846E54}"/>
              </a:ext>
            </a:extLst>
          </p:cNvPr>
          <p:cNvSpPr>
            <a:spLocks noGrp="1"/>
          </p:cNvSpPr>
          <p:nvPr>
            <p:ph type="title"/>
          </p:nvPr>
        </p:nvSpPr>
        <p:spPr>
          <a:xfrm>
            <a:off x="419595" y="198120"/>
            <a:ext cx="11352809" cy="535531"/>
          </a:xfrm>
        </p:spPr>
        <p:txBody>
          <a:bodyPr/>
          <a:lstStyle/>
          <a:p>
            <a:r>
              <a:rPr lang="en-US" sz="3200" dirty="0"/>
              <a:t>Which of The Following Best Describes Your Recent Purchase?</a:t>
            </a:r>
          </a:p>
        </p:txBody>
      </p:sp>
      <p:sp>
        <p:nvSpPr>
          <p:cNvPr id="4" name="Slide Number Placeholder 3">
            <a:extLst>
              <a:ext uri="{FF2B5EF4-FFF2-40B4-BE49-F238E27FC236}">
                <a16:creationId xmlns:a16="http://schemas.microsoft.com/office/drawing/2014/main" id="{303021AF-0426-1D4E-BBB5-B4FDAAB8CDB2}"/>
              </a:ext>
            </a:extLst>
          </p:cNvPr>
          <p:cNvSpPr>
            <a:spLocks noGrp="1"/>
          </p:cNvSpPr>
          <p:nvPr>
            <p:ph type="sldNum" sz="quarter" idx="12"/>
          </p:nvPr>
        </p:nvSpPr>
        <p:spPr/>
        <p:txBody>
          <a:bodyPr/>
          <a:lstStyle/>
          <a:p>
            <a:fld id="{BB88B489-69ED-4F0A-A940-13A5E0BFFCBC}" type="slidenum">
              <a:rPr lang="en-US" smtClean="0">
                <a:solidFill>
                  <a:prstClr val="black"/>
                </a:solidFill>
              </a:rPr>
              <a:pPr/>
              <a:t>65</a:t>
            </a:fld>
            <a:endParaRPr lang="en-US" dirty="0">
              <a:solidFill>
                <a:prstClr val="black"/>
              </a:solidFill>
            </a:endParaRPr>
          </a:p>
        </p:txBody>
      </p:sp>
      <p:sp>
        <p:nvSpPr>
          <p:cNvPr id="5" name="Text Placeholder 4">
            <a:extLst>
              <a:ext uri="{FF2B5EF4-FFF2-40B4-BE49-F238E27FC236}">
                <a16:creationId xmlns:a16="http://schemas.microsoft.com/office/drawing/2014/main" id="{D2F6585C-5894-D442-B383-DD266DA53E27}"/>
              </a:ext>
            </a:extLst>
          </p:cNvPr>
          <p:cNvSpPr>
            <a:spLocks noGrp="1"/>
          </p:cNvSpPr>
          <p:nvPr>
            <p:ph type="body" sz="quarter" idx="13"/>
          </p:nvPr>
        </p:nvSpPr>
        <p:spPr>
          <a:xfrm>
            <a:off x="419099" y="6381690"/>
            <a:ext cx="8641773" cy="400110"/>
          </a:xfrm>
        </p:spPr>
        <p:txBody>
          <a:bodyPr/>
          <a:lstStyle/>
          <a:p>
            <a:r>
              <a:rPr lang="en-US" dirty="0"/>
              <a:t>Source: GfK TVB Purchase Funnel 2023 A18+: Banking</a:t>
            </a:r>
            <a:br>
              <a:rPr lang="en-US" dirty="0"/>
            </a:br>
            <a:r>
              <a:rPr lang="en-US" dirty="0"/>
              <a:t>CI-5: “Which of the following best describes your recent purchase?”</a:t>
            </a:r>
          </a:p>
        </p:txBody>
      </p:sp>
      <p:graphicFrame>
        <p:nvGraphicFramePr>
          <p:cNvPr id="8" name="Content Placeholder 8">
            <a:extLst>
              <a:ext uri="{FF2B5EF4-FFF2-40B4-BE49-F238E27FC236}">
                <a16:creationId xmlns:a16="http://schemas.microsoft.com/office/drawing/2014/main" id="{6A8EDCF7-A793-164C-84D4-BBE577D90ED9}"/>
              </a:ext>
            </a:extLst>
          </p:cNvPr>
          <p:cNvGraphicFramePr>
            <a:graphicFrameLocks/>
          </p:cNvGraphicFramePr>
          <p:nvPr>
            <p:extLst>
              <p:ext uri="{D42A27DB-BD31-4B8C-83A1-F6EECF244321}">
                <p14:modId xmlns:p14="http://schemas.microsoft.com/office/powerpoint/2010/main" val="554218337"/>
              </p:ext>
            </p:extLst>
          </p:nvPr>
        </p:nvGraphicFramePr>
        <p:xfrm>
          <a:off x="625671" y="1669889"/>
          <a:ext cx="10972800" cy="4273711"/>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D252AF88-5CA2-B042-BB82-CF1B831E3219}"/>
              </a:ext>
            </a:extLst>
          </p:cNvPr>
          <p:cNvSpPr txBox="1"/>
          <p:nvPr/>
        </p:nvSpPr>
        <p:spPr>
          <a:xfrm>
            <a:off x="5476697" y="990600"/>
            <a:ext cx="1500732" cy="584775"/>
          </a:xfrm>
          <a:prstGeom prst="rect">
            <a:avLst/>
          </a:prstGeom>
          <a:noFill/>
        </p:spPr>
        <p:txBody>
          <a:bodyPr wrap="none" rtlCol="0">
            <a:spAutoFit/>
          </a:bodyPr>
          <a:lstStyle/>
          <a:p>
            <a:pPr algn="ctr"/>
            <a:r>
              <a:rPr lang="en-US" b="1" dirty="0"/>
              <a:t>Banking</a:t>
            </a:r>
          </a:p>
          <a:p>
            <a:pPr algn="ctr"/>
            <a:r>
              <a:rPr lang="en-US" sz="1400" b="1" dirty="0"/>
              <a:t>% A18+ “Yes”</a:t>
            </a:r>
          </a:p>
        </p:txBody>
      </p:sp>
    </p:spTree>
    <p:extLst>
      <p:ext uri="{BB962C8B-B14F-4D97-AF65-F5344CB8AC3E}">
        <p14:creationId xmlns:p14="http://schemas.microsoft.com/office/powerpoint/2010/main" val="39948653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07182-B662-BC86-AE78-101C16DB0EF1}"/>
              </a:ext>
            </a:extLst>
          </p:cNvPr>
          <p:cNvSpPr>
            <a:spLocks noGrp="1"/>
          </p:cNvSpPr>
          <p:nvPr>
            <p:ph type="title"/>
          </p:nvPr>
        </p:nvSpPr>
        <p:spPr>
          <a:xfrm>
            <a:off x="419595" y="280114"/>
            <a:ext cx="11352809" cy="867930"/>
          </a:xfrm>
        </p:spPr>
        <p:txBody>
          <a:bodyPr/>
          <a:lstStyle/>
          <a:p>
            <a:r>
              <a:rPr lang="en-US" sz="2800" dirty="0"/>
              <a:t>“Over the past two years, which of the following locations, if any, did you go to in order to receive medical treatment or a procedure?”</a:t>
            </a:r>
          </a:p>
        </p:txBody>
      </p:sp>
      <p:sp>
        <p:nvSpPr>
          <p:cNvPr id="4" name="Slide Number Placeholder 3">
            <a:extLst>
              <a:ext uri="{FF2B5EF4-FFF2-40B4-BE49-F238E27FC236}">
                <a16:creationId xmlns:a16="http://schemas.microsoft.com/office/drawing/2014/main" id="{836F37FA-D809-17B3-03BC-0C6D96982E69}"/>
              </a:ext>
            </a:extLst>
          </p:cNvPr>
          <p:cNvSpPr>
            <a:spLocks noGrp="1"/>
          </p:cNvSpPr>
          <p:nvPr>
            <p:ph type="sldNum" sz="quarter" idx="12"/>
          </p:nvPr>
        </p:nvSpPr>
        <p:spPr/>
        <p:txBody>
          <a:bodyPr/>
          <a:lstStyle/>
          <a:p>
            <a:fld id="{BB88B489-69ED-4F0A-A940-13A5E0BFFCBC}" type="slidenum">
              <a:rPr lang="en-US" smtClean="0"/>
              <a:pPr/>
              <a:t>66</a:t>
            </a:fld>
            <a:endParaRPr lang="en-US" dirty="0"/>
          </a:p>
        </p:txBody>
      </p:sp>
      <p:sp>
        <p:nvSpPr>
          <p:cNvPr id="5" name="Text Placeholder 4">
            <a:extLst>
              <a:ext uri="{FF2B5EF4-FFF2-40B4-BE49-F238E27FC236}">
                <a16:creationId xmlns:a16="http://schemas.microsoft.com/office/drawing/2014/main" id="{E83D2887-B847-B7B5-78FC-77ABFD2C713E}"/>
              </a:ext>
            </a:extLst>
          </p:cNvPr>
          <p:cNvSpPr>
            <a:spLocks noGrp="1"/>
          </p:cNvSpPr>
          <p:nvPr>
            <p:ph type="body" sz="quarter" idx="13"/>
          </p:nvPr>
        </p:nvSpPr>
        <p:spPr>
          <a:xfrm>
            <a:off x="419099" y="6412468"/>
            <a:ext cx="8641773" cy="369332"/>
          </a:xfrm>
        </p:spPr>
        <p:txBody>
          <a:bodyPr/>
          <a:lstStyle/>
          <a:p>
            <a:r>
              <a:rPr lang="en-US" dirty="0"/>
              <a:t>Source: GfK TVB Purchase Funnel 2023 Dentist/Orthodontist or Eye doctor/Lasik Category</a:t>
            </a:r>
            <a:r>
              <a:rPr lang="pt-BR" dirty="0"/>
              <a:t> A18+</a:t>
            </a:r>
            <a:br>
              <a:rPr lang="pt-BR" dirty="0"/>
            </a:br>
            <a:r>
              <a:rPr lang="pt-BR" dirty="0"/>
              <a:t>S6: “Over the past two years, which of the following, if any, did you go to in order to receive medical treatment or a procedure?”</a:t>
            </a:r>
            <a:endParaRPr lang="en-US" dirty="0"/>
          </a:p>
        </p:txBody>
      </p:sp>
      <p:graphicFrame>
        <p:nvGraphicFramePr>
          <p:cNvPr id="8" name="Chart 7">
            <a:extLst>
              <a:ext uri="{FF2B5EF4-FFF2-40B4-BE49-F238E27FC236}">
                <a16:creationId xmlns:a16="http://schemas.microsoft.com/office/drawing/2014/main" id="{5C88B513-505E-6011-192F-982354B96C79}"/>
              </a:ext>
            </a:extLst>
          </p:cNvPr>
          <p:cNvGraphicFramePr/>
          <p:nvPr>
            <p:extLst>
              <p:ext uri="{D42A27DB-BD31-4B8C-83A1-F6EECF244321}">
                <p14:modId xmlns:p14="http://schemas.microsoft.com/office/powerpoint/2010/main" val="1058172293"/>
              </p:ext>
            </p:extLst>
          </p:nvPr>
        </p:nvGraphicFramePr>
        <p:xfrm>
          <a:off x="741405" y="719666"/>
          <a:ext cx="10676238"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a:extLst>
              <a:ext uri="{FF2B5EF4-FFF2-40B4-BE49-F238E27FC236}">
                <a16:creationId xmlns:a16="http://schemas.microsoft.com/office/drawing/2014/main" id="{769D1B34-1713-7378-99C2-B1087D2F10DC}"/>
              </a:ext>
            </a:extLst>
          </p:cNvPr>
          <p:cNvSpPr/>
          <p:nvPr/>
        </p:nvSpPr>
        <p:spPr>
          <a:xfrm>
            <a:off x="943708" y="1606062"/>
            <a:ext cx="691661" cy="3692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1417AC4-375E-4905-54F1-98B6D4AAF104}"/>
              </a:ext>
            </a:extLst>
          </p:cNvPr>
          <p:cNvSpPr/>
          <p:nvPr/>
        </p:nvSpPr>
        <p:spPr>
          <a:xfrm>
            <a:off x="1837672" y="1858109"/>
            <a:ext cx="691661" cy="3692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E4FCDAEC-4A72-6155-3C94-2F73A4182AD6}"/>
              </a:ext>
            </a:extLst>
          </p:cNvPr>
          <p:cNvSpPr/>
          <p:nvPr/>
        </p:nvSpPr>
        <p:spPr>
          <a:xfrm>
            <a:off x="5257800" y="2895600"/>
            <a:ext cx="691661" cy="3692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657C43E-13CF-1B04-7B93-1601D1996120}"/>
              </a:ext>
            </a:extLst>
          </p:cNvPr>
          <p:cNvSpPr/>
          <p:nvPr/>
        </p:nvSpPr>
        <p:spPr>
          <a:xfrm>
            <a:off x="4394154" y="2227385"/>
            <a:ext cx="691661" cy="3692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42400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F2CB966-BA08-4FB9-4C2F-73F39512B7D3}"/>
              </a:ext>
            </a:extLst>
          </p:cNvPr>
          <p:cNvSpPr>
            <a:spLocks noGrp="1"/>
          </p:cNvSpPr>
          <p:nvPr>
            <p:ph type="ctrTitle"/>
          </p:nvPr>
        </p:nvSpPr>
        <p:spPr>
          <a:xfrm>
            <a:off x="381000" y="2819400"/>
            <a:ext cx="11425813" cy="854080"/>
          </a:xfrm>
        </p:spPr>
        <p:txBody>
          <a:bodyPr/>
          <a:lstStyle/>
          <a:p>
            <a:r>
              <a:rPr lang="en-US" dirty="0">
                <a:effectLst>
                  <a:outerShdw blurRad="38100" dist="38100" dir="2700000" algn="tl">
                    <a:srgbClr val="000000">
                      <a:alpha val="43137"/>
                    </a:srgbClr>
                  </a:outerShdw>
                </a:effectLst>
              </a:rPr>
              <a:t>Change From Last Year</a:t>
            </a:r>
          </a:p>
        </p:txBody>
      </p:sp>
      <p:pic>
        <p:nvPicPr>
          <p:cNvPr id="5" name="Picture 4">
            <a:extLst>
              <a:ext uri="{FF2B5EF4-FFF2-40B4-BE49-F238E27FC236}">
                <a16:creationId xmlns:a16="http://schemas.microsoft.com/office/drawing/2014/main" id="{E0272EC9-9C5D-E839-A819-116779753E9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116474" y="663011"/>
            <a:ext cx="1959051" cy="1888824"/>
          </a:xfrm>
          <a:prstGeom prst="rect">
            <a:avLst/>
          </a:prstGeom>
          <a:effectLst/>
        </p:spPr>
      </p:pic>
    </p:spTree>
    <p:extLst>
      <p:ext uri="{BB962C8B-B14F-4D97-AF65-F5344CB8AC3E}">
        <p14:creationId xmlns:p14="http://schemas.microsoft.com/office/powerpoint/2010/main" val="35123316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E7C1-C18D-2D46-A71B-8B4FA7577874}"/>
              </a:ext>
            </a:extLst>
          </p:cNvPr>
          <p:cNvSpPr>
            <a:spLocks noGrp="1"/>
          </p:cNvSpPr>
          <p:nvPr>
            <p:ph type="title"/>
          </p:nvPr>
        </p:nvSpPr>
        <p:spPr>
          <a:xfrm>
            <a:off x="419595" y="127000"/>
            <a:ext cx="11352809" cy="1200329"/>
          </a:xfrm>
        </p:spPr>
        <p:txBody>
          <a:bodyPr/>
          <a:lstStyle/>
          <a:p>
            <a:r>
              <a:rPr lang="en-US" dirty="0"/>
              <a:t>For Each of The Following, Are You Currently, Or Planning to Do More, Less, or The Same? </a:t>
            </a:r>
          </a:p>
        </p:txBody>
      </p:sp>
      <p:graphicFrame>
        <p:nvGraphicFramePr>
          <p:cNvPr id="6" name="Content Placeholder 5">
            <a:extLst>
              <a:ext uri="{FF2B5EF4-FFF2-40B4-BE49-F238E27FC236}">
                <a16:creationId xmlns:a16="http://schemas.microsoft.com/office/drawing/2014/main" id="{FC98AC9A-8AD1-024C-B229-F36B72E79D24}"/>
              </a:ext>
            </a:extLst>
          </p:cNvPr>
          <p:cNvGraphicFramePr>
            <a:graphicFrameLocks noGrp="1"/>
          </p:cNvGraphicFramePr>
          <p:nvPr>
            <p:ph idx="1"/>
            <p:extLst>
              <p:ext uri="{D42A27DB-BD31-4B8C-83A1-F6EECF244321}">
                <p14:modId xmlns:p14="http://schemas.microsoft.com/office/powerpoint/2010/main" val="3734100399"/>
              </p:ext>
            </p:extLst>
          </p:nvPr>
        </p:nvGraphicFramePr>
        <p:xfrm>
          <a:off x="420688" y="1493168"/>
          <a:ext cx="11352212" cy="49101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6239139B-EB2C-F648-8D0C-72B7F117D789}"/>
              </a:ext>
            </a:extLst>
          </p:cNvPr>
          <p:cNvSpPr>
            <a:spLocks noGrp="1"/>
          </p:cNvSpPr>
          <p:nvPr>
            <p:ph type="sldNum" sz="quarter" idx="12"/>
          </p:nvPr>
        </p:nvSpPr>
        <p:spPr/>
        <p:txBody>
          <a:bodyPr/>
          <a:lstStyle/>
          <a:p>
            <a:fld id="{BB88B489-69ED-4F0A-A940-13A5E0BFFCBC}" type="slidenum">
              <a:rPr lang="en-US" smtClean="0">
                <a:solidFill>
                  <a:prstClr val="black"/>
                </a:solidFill>
              </a:rPr>
              <a:pPr/>
              <a:t>68</a:t>
            </a:fld>
            <a:endParaRPr lang="en-US" dirty="0">
              <a:solidFill>
                <a:prstClr val="black"/>
              </a:solidFill>
            </a:endParaRPr>
          </a:p>
        </p:txBody>
      </p:sp>
      <p:sp>
        <p:nvSpPr>
          <p:cNvPr id="7" name="Text Placeholder 4">
            <a:extLst>
              <a:ext uri="{FF2B5EF4-FFF2-40B4-BE49-F238E27FC236}">
                <a16:creationId xmlns:a16="http://schemas.microsoft.com/office/drawing/2014/main" id="{D08C0E2C-E30C-2D4F-9F6F-E22378BC4A15}"/>
              </a:ext>
            </a:extLst>
          </p:cNvPr>
          <p:cNvSpPr>
            <a:spLocks noGrp="1"/>
          </p:cNvSpPr>
          <p:nvPr>
            <p:ph type="body" sz="quarter" idx="13"/>
          </p:nvPr>
        </p:nvSpPr>
        <p:spPr>
          <a:xfrm>
            <a:off x="419099" y="6227802"/>
            <a:ext cx="8641773" cy="553998"/>
          </a:xfrm>
        </p:spPr>
        <p:txBody>
          <a:bodyPr/>
          <a:lstStyle/>
          <a:p>
            <a:r>
              <a:rPr lang="en-US" dirty="0"/>
              <a:t>Source: GfK TVB Purchase Funnel 2023 A18+</a:t>
            </a:r>
            <a:br>
              <a:rPr lang="en-US" dirty="0"/>
            </a:br>
            <a:r>
              <a:rPr lang="en-US" dirty="0"/>
              <a:t>CI-1: “For each of the following, are you currently or planning to do more, less or the same compared to what you did last year?” Among those who for whom the choices were applicable.</a:t>
            </a:r>
          </a:p>
        </p:txBody>
      </p:sp>
      <p:graphicFrame>
        <p:nvGraphicFramePr>
          <p:cNvPr id="5" name="Table 15">
            <a:extLst>
              <a:ext uri="{FF2B5EF4-FFF2-40B4-BE49-F238E27FC236}">
                <a16:creationId xmlns:a16="http://schemas.microsoft.com/office/drawing/2014/main" id="{0C2BE2EA-032E-7D45-831F-F5909EB70871}"/>
              </a:ext>
            </a:extLst>
          </p:cNvPr>
          <p:cNvGraphicFramePr>
            <a:graphicFrameLocks noGrp="1"/>
          </p:cNvGraphicFramePr>
          <p:nvPr>
            <p:extLst>
              <p:ext uri="{D42A27DB-BD31-4B8C-83A1-F6EECF244321}">
                <p14:modId xmlns:p14="http://schemas.microsoft.com/office/powerpoint/2010/main" val="1107782216"/>
              </p:ext>
            </p:extLst>
          </p:nvPr>
        </p:nvGraphicFramePr>
        <p:xfrm>
          <a:off x="10551470" y="1981200"/>
          <a:ext cx="1092200" cy="3886200"/>
        </p:xfrm>
        <a:graphic>
          <a:graphicData uri="http://schemas.openxmlformats.org/drawingml/2006/table">
            <a:tbl>
              <a:tblPr firstRow="1" bandRow="1">
                <a:tableStyleId>{2D5ABB26-0587-4C30-8999-92F81FD0307C}</a:tableStyleId>
              </a:tblPr>
              <a:tblGrid>
                <a:gridCol w="1092200">
                  <a:extLst>
                    <a:ext uri="{9D8B030D-6E8A-4147-A177-3AD203B41FA5}">
                      <a16:colId xmlns:a16="http://schemas.microsoft.com/office/drawing/2014/main" val="448671567"/>
                    </a:ext>
                  </a:extLst>
                </a:gridCol>
              </a:tblGrid>
              <a:tr h="431800">
                <a:tc>
                  <a:txBody>
                    <a:bodyPr/>
                    <a:lstStyle/>
                    <a:p>
                      <a:pPr algn="ctr"/>
                      <a:r>
                        <a:rPr lang="en-US" sz="1600" dirty="0"/>
                        <a:t>76%</a:t>
                      </a:r>
                    </a:p>
                  </a:txBody>
                  <a:tcPr/>
                </a:tc>
                <a:extLst>
                  <a:ext uri="{0D108BD9-81ED-4DB2-BD59-A6C34878D82A}">
                    <a16:rowId xmlns:a16="http://schemas.microsoft.com/office/drawing/2014/main" val="2813751325"/>
                  </a:ext>
                </a:extLst>
              </a:tr>
              <a:tr h="431800">
                <a:tc>
                  <a:txBody>
                    <a:bodyPr/>
                    <a:lstStyle/>
                    <a:p>
                      <a:pPr algn="ctr"/>
                      <a:r>
                        <a:rPr lang="en-US" sz="1600" dirty="0"/>
                        <a:t>73%</a:t>
                      </a:r>
                    </a:p>
                  </a:txBody>
                  <a:tcPr/>
                </a:tc>
                <a:extLst>
                  <a:ext uri="{0D108BD9-81ED-4DB2-BD59-A6C34878D82A}">
                    <a16:rowId xmlns:a16="http://schemas.microsoft.com/office/drawing/2014/main" val="3159699226"/>
                  </a:ext>
                </a:extLst>
              </a:tr>
              <a:tr h="431800">
                <a:tc>
                  <a:txBody>
                    <a:bodyPr/>
                    <a:lstStyle/>
                    <a:p>
                      <a:pPr algn="ctr"/>
                      <a:r>
                        <a:rPr lang="en-US" sz="1600" dirty="0"/>
                        <a:t>78%</a:t>
                      </a:r>
                    </a:p>
                  </a:txBody>
                  <a:tcPr/>
                </a:tc>
                <a:extLst>
                  <a:ext uri="{0D108BD9-81ED-4DB2-BD59-A6C34878D82A}">
                    <a16:rowId xmlns:a16="http://schemas.microsoft.com/office/drawing/2014/main" val="3982928609"/>
                  </a:ext>
                </a:extLst>
              </a:tr>
              <a:tr h="431800">
                <a:tc>
                  <a:txBody>
                    <a:bodyPr/>
                    <a:lstStyle/>
                    <a:p>
                      <a:pPr algn="ctr"/>
                      <a:r>
                        <a:rPr lang="en-US" sz="1600" dirty="0"/>
                        <a:t>65%</a:t>
                      </a:r>
                    </a:p>
                  </a:txBody>
                  <a:tcPr/>
                </a:tc>
                <a:extLst>
                  <a:ext uri="{0D108BD9-81ED-4DB2-BD59-A6C34878D82A}">
                    <a16:rowId xmlns:a16="http://schemas.microsoft.com/office/drawing/2014/main" val="1851707146"/>
                  </a:ext>
                </a:extLst>
              </a:tr>
              <a:tr h="431800">
                <a:tc>
                  <a:txBody>
                    <a:bodyPr/>
                    <a:lstStyle/>
                    <a:p>
                      <a:pPr algn="ctr"/>
                      <a:r>
                        <a:rPr lang="en-US" sz="1600" dirty="0"/>
                        <a:t>74%</a:t>
                      </a:r>
                    </a:p>
                  </a:txBody>
                  <a:tcPr/>
                </a:tc>
                <a:extLst>
                  <a:ext uri="{0D108BD9-81ED-4DB2-BD59-A6C34878D82A}">
                    <a16:rowId xmlns:a16="http://schemas.microsoft.com/office/drawing/2014/main" val="3733980993"/>
                  </a:ext>
                </a:extLst>
              </a:tr>
              <a:tr h="431800">
                <a:tc>
                  <a:txBody>
                    <a:bodyPr/>
                    <a:lstStyle/>
                    <a:p>
                      <a:pPr algn="ctr"/>
                      <a:r>
                        <a:rPr lang="en-US" sz="1600" dirty="0"/>
                        <a:t>74%</a:t>
                      </a:r>
                    </a:p>
                  </a:txBody>
                  <a:tcPr/>
                </a:tc>
                <a:extLst>
                  <a:ext uri="{0D108BD9-81ED-4DB2-BD59-A6C34878D82A}">
                    <a16:rowId xmlns:a16="http://schemas.microsoft.com/office/drawing/2014/main" val="2693420126"/>
                  </a:ext>
                </a:extLst>
              </a:tr>
              <a:tr h="431800">
                <a:tc>
                  <a:txBody>
                    <a:bodyPr/>
                    <a:lstStyle/>
                    <a:p>
                      <a:pPr algn="ctr"/>
                      <a:r>
                        <a:rPr lang="en-US" sz="1600" dirty="0"/>
                        <a:t>66%</a:t>
                      </a:r>
                    </a:p>
                  </a:txBody>
                  <a:tcPr/>
                </a:tc>
                <a:extLst>
                  <a:ext uri="{0D108BD9-81ED-4DB2-BD59-A6C34878D82A}">
                    <a16:rowId xmlns:a16="http://schemas.microsoft.com/office/drawing/2014/main" val="821889330"/>
                  </a:ext>
                </a:extLst>
              </a:tr>
              <a:tr h="431800">
                <a:tc>
                  <a:txBody>
                    <a:bodyPr/>
                    <a:lstStyle/>
                    <a:p>
                      <a:pPr algn="ctr"/>
                      <a:r>
                        <a:rPr lang="en-US" sz="1600" dirty="0"/>
                        <a:t>76%</a:t>
                      </a:r>
                    </a:p>
                  </a:txBody>
                  <a:tcPr/>
                </a:tc>
                <a:extLst>
                  <a:ext uri="{0D108BD9-81ED-4DB2-BD59-A6C34878D82A}">
                    <a16:rowId xmlns:a16="http://schemas.microsoft.com/office/drawing/2014/main" val="1398756603"/>
                  </a:ext>
                </a:extLst>
              </a:tr>
              <a:tr h="431800">
                <a:tc>
                  <a:txBody>
                    <a:bodyPr/>
                    <a:lstStyle/>
                    <a:p>
                      <a:pPr algn="ctr"/>
                      <a:r>
                        <a:rPr lang="en-US" sz="1600" dirty="0"/>
                        <a:t>70%</a:t>
                      </a:r>
                    </a:p>
                  </a:txBody>
                  <a:tcPr/>
                </a:tc>
                <a:extLst>
                  <a:ext uri="{0D108BD9-81ED-4DB2-BD59-A6C34878D82A}">
                    <a16:rowId xmlns:a16="http://schemas.microsoft.com/office/drawing/2014/main" val="4219834245"/>
                  </a:ext>
                </a:extLst>
              </a:tr>
            </a:tbl>
          </a:graphicData>
        </a:graphic>
      </p:graphicFrame>
    </p:spTree>
    <p:extLst>
      <p:ext uri="{BB962C8B-B14F-4D97-AF65-F5344CB8AC3E}">
        <p14:creationId xmlns:p14="http://schemas.microsoft.com/office/powerpoint/2010/main" val="1356946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20650"/>
            <a:ext cx="11352809" cy="646331"/>
          </a:xfrm>
        </p:spPr>
        <p:txBody>
          <a:bodyPr/>
          <a:lstStyle/>
          <a:p>
            <a:r>
              <a:rPr lang="en-US" dirty="0"/>
              <a:t>Key Points</a:t>
            </a:r>
          </a:p>
        </p:txBody>
      </p:sp>
      <p:sp>
        <p:nvSpPr>
          <p:cNvPr id="3" name="Content Placeholder 2"/>
          <p:cNvSpPr>
            <a:spLocks noGrp="1"/>
          </p:cNvSpPr>
          <p:nvPr>
            <p:ph idx="1"/>
          </p:nvPr>
        </p:nvSpPr>
        <p:spPr>
          <a:xfrm>
            <a:off x="603663" y="911262"/>
            <a:ext cx="11162803" cy="4956138"/>
          </a:xfrm>
        </p:spPr>
        <p:txBody>
          <a:bodyPr>
            <a:noAutofit/>
          </a:bodyPr>
          <a:lstStyle/>
          <a:p>
            <a:pPr>
              <a:lnSpc>
                <a:spcPct val="100000"/>
              </a:lnSpc>
              <a:spcBef>
                <a:spcPts val="0"/>
              </a:spcBef>
              <a:spcAft>
                <a:spcPts val="1200"/>
              </a:spcAft>
            </a:pPr>
            <a:r>
              <a:rPr lang="en-US" sz="2400" dirty="0"/>
              <a:t>Most respondents were exposed to 3 or more media sources. </a:t>
            </a:r>
          </a:p>
          <a:p>
            <a:pPr>
              <a:lnSpc>
                <a:spcPct val="100000"/>
              </a:lnSpc>
              <a:spcBef>
                <a:spcPts val="0"/>
              </a:spcBef>
              <a:spcAft>
                <a:spcPts val="1200"/>
              </a:spcAft>
            </a:pPr>
            <a:r>
              <a:rPr lang="en-US" sz="2400" dirty="0"/>
              <a:t>At 63%, television was the top platform for exposure to ads.</a:t>
            </a:r>
          </a:p>
          <a:p>
            <a:pPr>
              <a:lnSpc>
                <a:spcPct val="100000"/>
              </a:lnSpc>
              <a:spcBef>
                <a:spcPts val="0"/>
              </a:spcBef>
              <a:spcAft>
                <a:spcPts val="1200"/>
              </a:spcAft>
            </a:pPr>
            <a:r>
              <a:rPr lang="en-US" sz="2400" dirty="0"/>
              <a:t>Exposure to a media platform is not a guarantee of consumer importance, except for TV.</a:t>
            </a:r>
          </a:p>
          <a:p>
            <a:pPr>
              <a:lnSpc>
                <a:spcPct val="100000"/>
              </a:lnSpc>
              <a:spcBef>
                <a:spcPts val="0"/>
              </a:spcBef>
              <a:spcAft>
                <a:spcPts val="1200"/>
              </a:spcAft>
            </a:pPr>
            <a:r>
              <a:rPr lang="en-US" sz="2400" dirty="0"/>
              <a:t>More exposure to TV ads increases importance, trust, and preference. </a:t>
            </a:r>
          </a:p>
          <a:p>
            <a:pPr>
              <a:lnSpc>
                <a:spcPct val="100000"/>
              </a:lnSpc>
              <a:spcBef>
                <a:spcPts val="0"/>
              </a:spcBef>
              <a:spcAft>
                <a:spcPts val="1200"/>
              </a:spcAft>
            </a:pPr>
            <a:r>
              <a:rPr lang="en-US" sz="2400" dirty="0"/>
              <a:t>Television is the most important influencer at all stages of the purchase funnel. This is true for all key age groups, ethnic groups, opinion leaders.</a:t>
            </a:r>
          </a:p>
          <a:p>
            <a:pPr lvl="1">
              <a:lnSpc>
                <a:spcPct val="100000"/>
              </a:lnSpc>
              <a:spcBef>
                <a:spcPts val="0"/>
              </a:spcBef>
              <a:spcAft>
                <a:spcPts val="1200"/>
              </a:spcAft>
            </a:pPr>
            <a:r>
              <a:rPr lang="en-US" sz="2000" dirty="0"/>
              <a:t>TV was also most important for awareness among all key household income levels and consumer categories. </a:t>
            </a:r>
          </a:p>
          <a:p>
            <a:pPr>
              <a:lnSpc>
                <a:spcPct val="100000"/>
              </a:lnSpc>
              <a:spcBef>
                <a:spcPts val="0"/>
              </a:spcBef>
              <a:spcAft>
                <a:spcPts val="1200"/>
              </a:spcAft>
            </a:pPr>
            <a:r>
              <a:rPr lang="en-US" sz="2400" dirty="0"/>
              <a:t>The primary source of news for respondents is broadcast TV.</a:t>
            </a:r>
          </a:p>
          <a:p>
            <a:pPr>
              <a:lnSpc>
                <a:spcPct val="100000"/>
              </a:lnSpc>
              <a:spcBef>
                <a:spcPts val="0"/>
              </a:spcBef>
              <a:spcAft>
                <a:spcPts val="1200"/>
              </a:spcAft>
            </a:pPr>
            <a:r>
              <a:rPr lang="en-US" sz="2400" dirty="0"/>
              <a:t>Local TV news is the most trusted among media platforms. Local TV news websites/apps are among the most trusted among digital platforms. Social media is the least trusted.</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3008964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5187" y="2819400"/>
            <a:ext cx="11425813" cy="854080"/>
          </a:xfrm>
        </p:spPr>
        <p:txBody>
          <a:bodyPr/>
          <a:lstStyle/>
          <a:p>
            <a:r>
              <a:rPr lang="en-US" dirty="0">
                <a:effectLst>
                  <a:outerShdw blurRad="38100" dist="38100" dir="2700000" algn="tl">
                    <a:srgbClr val="000000">
                      <a:alpha val="43137"/>
                    </a:srgbClr>
                  </a:outerShdw>
                </a:effectLst>
              </a:rPr>
              <a:t>Media Influence</a:t>
            </a:r>
          </a:p>
        </p:txBody>
      </p:sp>
      <p:pic>
        <p:nvPicPr>
          <p:cNvPr id="5" name="Picture 4">
            <a:extLst>
              <a:ext uri="{FF2B5EF4-FFF2-40B4-BE49-F238E27FC236}">
                <a16:creationId xmlns:a16="http://schemas.microsoft.com/office/drawing/2014/main" id="{960B311F-567C-8D2E-89E2-1B93ED0CE00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116474" y="662832"/>
            <a:ext cx="1959051" cy="1888824"/>
          </a:xfrm>
          <a:prstGeom prst="rect">
            <a:avLst/>
          </a:prstGeom>
          <a:effectLst/>
        </p:spPr>
      </p:pic>
    </p:spTree>
    <p:extLst>
      <p:ext uri="{BB962C8B-B14F-4D97-AF65-F5344CB8AC3E}">
        <p14:creationId xmlns:p14="http://schemas.microsoft.com/office/powerpoint/2010/main" val="33582087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797" y="125730"/>
            <a:ext cx="11772405" cy="646331"/>
          </a:xfrm>
        </p:spPr>
        <p:txBody>
          <a:bodyPr/>
          <a:lstStyle/>
          <a:p>
            <a:r>
              <a:rPr lang="en-US" dirty="0"/>
              <a:t>Exposure to TV Ads Motivates Consumers to Action</a:t>
            </a:r>
          </a:p>
        </p:txBody>
      </p:sp>
      <p:sp>
        <p:nvSpPr>
          <p:cNvPr id="3" name="Content Placeholder 2"/>
          <p:cNvSpPr>
            <a:spLocks noGrp="1"/>
          </p:cNvSpPr>
          <p:nvPr>
            <p:ph idx="1"/>
          </p:nvPr>
        </p:nvSpPr>
        <p:spPr>
          <a:xfrm>
            <a:off x="685800" y="871184"/>
            <a:ext cx="11188685" cy="5560369"/>
          </a:xfrm>
        </p:spPr>
        <p:txBody>
          <a:bodyPr>
            <a:noAutofit/>
          </a:bodyPr>
          <a:lstStyle/>
          <a:p>
            <a:pPr>
              <a:lnSpc>
                <a:spcPct val="100000"/>
              </a:lnSpc>
              <a:spcBef>
                <a:spcPts val="0"/>
              </a:spcBef>
              <a:spcAft>
                <a:spcPts val="1200"/>
              </a:spcAft>
            </a:pPr>
            <a:r>
              <a:rPr lang="en-US" sz="2800" dirty="0"/>
              <a:t>Drives people online to learn more</a:t>
            </a:r>
          </a:p>
          <a:p>
            <a:pPr>
              <a:lnSpc>
                <a:spcPct val="100000"/>
              </a:lnSpc>
              <a:spcBef>
                <a:spcPts val="0"/>
              </a:spcBef>
              <a:spcAft>
                <a:spcPts val="1200"/>
              </a:spcAft>
            </a:pPr>
            <a:r>
              <a:rPr lang="en-US" sz="2800" dirty="0"/>
              <a:t>Initiates word of mouth</a:t>
            </a:r>
          </a:p>
          <a:p>
            <a:pPr>
              <a:lnSpc>
                <a:spcPct val="100000"/>
              </a:lnSpc>
              <a:spcBef>
                <a:spcPts val="0"/>
              </a:spcBef>
              <a:spcAft>
                <a:spcPts val="1200"/>
              </a:spcAft>
            </a:pPr>
            <a:r>
              <a:rPr lang="en-US" sz="2800" dirty="0"/>
              <a:t>Helps ad recall of ads in other media</a:t>
            </a:r>
          </a:p>
          <a:p>
            <a:pPr>
              <a:lnSpc>
                <a:spcPct val="100000"/>
              </a:lnSpc>
              <a:spcBef>
                <a:spcPts val="0"/>
              </a:spcBef>
              <a:spcAft>
                <a:spcPts val="1200"/>
              </a:spcAft>
            </a:pPr>
            <a:r>
              <a:rPr lang="en-US" sz="2800" dirty="0"/>
              <a:t>Creates social media interaction</a:t>
            </a:r>
          </a:p>
          <a:p>
            <a:pPr>
              <a:lnSpc>
                <a:spcPct val="100000"/>
              </a:lnSpc>
              <a:spcBef>
                <a:spcPts val="0"/>
              </a:spcBef>
              <a:spcAft>
                <a:spcPts val="1200"/>
              </a:spcAft>
            </a:pPr>
            <a:r>
              <a:rPr lang="en-US" sz="2800" dirty="0"/>
              <a:t>Drives visit to a store/branch/online store, etc.</a:t>
            </a:r>
          </a:p>
          <a:p>
            <a:pPr>
              <a:lnSpc>
                <a:spcPct val="100000"/>
              </a:lnSpc>
              <a:spcBef>
                <a:spcPts val="0"/>
              </a:spcBef>
              <a:spcAft>
                <a:spcPts val="1200"/>
              </a:spcAft>
            </a:pPr>
            <a:r>
              <a:rPr lang="en-US" sz="2800" dirty="0"/>
              <a:t>Motivates people to make purchases</a:t>
            </a:r>
          </a:p>
          <a:p>
            <a:pPr>
              <a:lnSpc>
                <a:spcPct val="100000"/>
              </a:lnSpc>
              <a:spcBef>
                <a:spcPts val="0"/>
              </a:spcBef>
              <a:spcAft>
                <a:spcPts val="1200"/>
              </a:spcAft>
            </a:pPr>
            <a:r>
              <a:rPr lang="en-US" sz="2800" dirty="0"/>
              <a:t>86% of adults who do online searches said TV ads influenced their online search selections. </a:t>
            </a:r>
          </a:p>
          <a:p>
            <a:pPr lvl="1">
              <a:lnSpc>
                <a:spcPct val="100000"/>
              </a:lnSpc>
              <a:spcBef>
                <a:spcPts val="0"/>
              </a:spcBef>
              <a:spcAft>
                <a:spcPts val="1200"/>
              </a:spcAft>
            </a:pPr>
            <a:r>
              <a:rPr lang="en-US" sz="1800" dirty="0"/>
              <a:t>This number goes up to 89% for A18-34, 93% for Black/African Americans, 90% for Hispanics, 91% for opinion leaders, and 92% for HH income $100K+.</a:t>
            </a:r>
          </a:p>
          <a:p>
            <a:pPr lvl="1">
              <a:lnSpc>
                <a:spcPct val="100000"/>
              </a:lnSpc>
              <a:spcBef>
                <a:spcPts val="0"/>
              </a:spcBef>
              <a:spcAft>
                <a:spcPts val="1200"/>
              </a:spcAft>
            </a:pPr>
            <a:r>
              <a:rPr lang="en-US" sz="1800" dirty="0"/>
              <a:t>Categories: auto, furniture, and legal also over-index among adults who say TV ads </a:t>
            </a:r>
            <a:br>
              <a:rPr lang="en-US" sz="1800" dirty="0"/>
            </a:br>
            <a:r>
              <a:rPr lang="en-US" sz="1800" dirty="0"/>
              <a:t>influenced their online search selections.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12677724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27714"/>
            <a:ext cx="11352809" cy="646331"/>
          </a:xfrm>
        </p:spPr>
        <p:txBody>
          <a:bodyPr/>
          <a:lstStyle/>
          <a:p>
            <a:r>
              <a:rPr lang="en-US" dirty="0"/>
              <a:t>Digital</a:t>
            </a:r>
          </a:p>
        </p:txBody>
      </p:sp>
      <p:sp>
        <p:nvSpPr>
          <p:cNvPr id="3" name="Content Placeholder 2"/>
          <p:cNvSpPr>
            <a:spLocks noGrp="1"/>
          </p:cNvSpPr>
          <p:nvPr>
            <p:ph idx="1"/>
          </p:nvPr>
        </p:nvSpPr>
        <p:spPr>
          <a:xfrm>
            <a:off x="609600" y="990600"/>
            <a:ext cx="11351819" cy="4893381"/>
          </a:xfrm>
        </p:spPr>
        <p:txBody>
          <a:bodyPr>
            <a:noAutofit/>
          </a:bodyPr>
          <a:lstStyle/>
          <a:p>
            <a:pPr>
              <a:lnSpc>
                <a:spcPct val="100000"/>
              </a:lnSpc>
              <a:spcBef>
                <a:spcPts val="2400"/>
              </a:spcBef>
            </a:pPr>
            <a:r>
              <a:rPr lang="en-US" sz="2800" dirty="0"/>
              <a:t>Local TV websites/apps were the most preferred websites for local news and events and were the most visited among local websites/apps.</a:t>
            </a:r>
          </a:p>
          <a:p>
            <a:pPr>
              <a:lnSpc>
                <a:spcPct val="100000"/>
              </a:lnSpc>
              <a:spcBef>
                <a:spcPts val="2400"/>
              </a:spcBef>
            </a:pPr>
            <a:r>
              <a:rPr lang="en-US" sz="2800" dirty="0"/>
              <a:t>88% of those visiting a local TV station’s website or apps said they viewed the ads.</a:t>
            </a:r>
          </a:p>
          <a:p>
            <a:pPr>
              <a:lnSpc>
                <a:spcPct val="100000"/>
              </a:lnSpc>
              <a:spcBef>
                <a:spcPts val="2400"/>
              </a:spcBef>
            </a:pPr>
            <a:r>
              <a:rPr lang="en-US" sz="2800" dirty="0"/>
              <a:t>Local TV websites/apps were among the most trusted digital platforms.</a:t>
            </a:r>
          </a:p>
          <a:p>
            <a:pPr>
              <a:lnSpc>
                <a:spcPct val="100000"/>
              </a:lnSpc>
              <a:spcBef>
                <a:spcPts val="2400"/>
              </a:spcBef>
            </a:pPr>
            <a:r>
              <a:rPr lang="en-US" sz="2800" dirty="0"/>
              <a:t>77% of those in the legal category said they commented, posted, liked or shared info or articles from a local TV station’s website or app. </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36726516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787" y="125693"/>
            <a:ext cx="11352809" cy="646331"/>
          </a:xfrm>
        </p:spPr>
        <p:txBody>
          <a:bodyPr>
            <a:noAutofit/>
          </a:bodyPr>
          <a:lstStyle/>
          <a:p>
            <a:pPr marL="1428750" indent="-1428750"/>
            <a:r>
              <a:rPr lang="en-US" dirty="0"/>
              <a:t>Individual category presentations</a:t>
            </a:r>
            <a:br>
              <a:rPr lang="en-US" dirty="0"/>
            </a:br>
            <a:br>
              <a:rPr lang="en-US" dirty="0"/>
            </a:br>
            <a:endParaRPr lang="en-US" dirty="0"/>
          </a:p>
        </p:txBody>
      </p:sp>
      <p:sp>
        <p:nvSpPr>
          <p:cNvPr id="12" name="Slide Number Placeholder 11"/>
          <p:cNvSpPr>
            <a:spLocks noGrp="1"/>
          </p:cNvSpPr>
          <p:nvPr>
            <p:ph type="sldNum" sz="quarter" idx="12"/>
          </p:nvPr>
        </p:nvSpPr>
        <p:spPr/>
        <p:txBody>
          <a:bodyPr/>
          <a:lstStyle/>
          <a:p>
            <a:fld id="{BB88B489-69ED-4F0A-A940-13A5E0BFFCBC}" type="slidenum">
              <a:rPr lang="en-US" smtClean="0">
                <a:solidFill>
                  <a:prstClr val="black"/>
                </a:solidFill>
              </a:rPr>
              <a:pPr/>
              <a:t>72</a:t>
            </a:fld>
            <a:endParaRPr lang="en-US" dirty="0">
              <a:solidFill>
                <a:prstClr val="black"/>
              </a:solidFill>
            </a:endParaRPr>
          </a:p>
        </p:txBody>
      </p:sp>
      <p:pic>
        <p:nvPicPr>
          <p:cNvPr id="3" name="Picture 2">
            <a:extLst>
              <a:ext uri="{FF2B5EF4-FFF2-40B4-BE49-F238E27FC236}">
                <a16:creationId xmlns:a16="http://schemas.microsoft.com/office/drawing/2014/main" id="{EC4631F6-B8D4-8C13-EEF5-98429905D956}"/>
              </a:ext>
            </a:extLst>
          </p:cNvPr>
          <p:cNvPicPr>
            <a:picLocks noChangeAspect="1"/>
          </p:cNvPicPr>
          <p:nvPr/>
        </p:nvPicPr>
        <p:blipFill>
          <a:blip r:embed="rId3"/>
          <a:stretch>
            <a:fillRect/>
          </a:stretch>
        </p:blipFill>
        <p:spPr>
          <a:xfrm>
            <a:off x="6135529" y="3916669"/>
            <a:ext cx="3725150" cy="1008143"/>
          </a:xfrm>
          <a:prstGeom prst="rect">
            <a:avLst/>
          </a:prstGeom>
          <a:ln>
            <a:solidFill>
              <a:schemeClr val="bg1"/>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4718B5B7-E9C1-92B4-BEE8-80AB2D53364D}"/>
              </a:ext>
            </a:extLst>
          </p:cNvPr>
          <p:cNvPicPr>
            <a:picLocks noChangeAspect="1"/>
          </p:cNvPicPr>
          <p:nvPr/>
        </p:nvPicPr>
        <p:blipFill>
          <a:blip r:embed="rId4"/>
          <a:stretch>
            <a:fillRect/>
          </a:stretch>
        </p:blipFill>
        <p:spPr>
          <a:xfrm>
            <a:off x="6110480" y="5236974"/>
            <a:ext cx="3725150" cy="1012662"/>
          </a:xfrm>
          <a:prstGeom prst="rect">
            <a:avLst/>
          </a:prstGeom>
          <a:ln>
            <a:solidFill>
              <a:schemeClr val="bg1"/>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11EA079E-86A9-8764-D485-898187C041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7761" y="1295400"/>
            <a:ext cx="3710669" cy="1008066"/>
          </a:xfrm>
          <a:prstGeom prst="rect">
            <a:avLst/>
          </a:prstGeom>
          <a:ln>
            <a:solidFill>
              <a:schemeClr val="bg1"/>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C044EB52-8F88-B867-4FB6-AB562706F2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7760" y="2606034"/>
            <a:ext cx="3710670" cy="1008067"/>
          </a:xfrm>
          <a:prstGeom prst="rect">
            <a:avLst/>
          </a:prstGeom>
          <a:ln>
            <a:solidFill>
              <a:schemeClr val="bg1"/>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55CEBBCB-B12E-AD42-526C-512F35A168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28800" y="5227303"/>
            <a:ext cx="3739630" cy="1015933"/>
          </a:xfrm>
          <a:prstGeom prst="rect">
            <a:avLst/>
          </a:prstGeom>
          <a:ln>
            <a:solidFill>
              <a:schemeClr val="bg1"/>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598CD02F-7A43-E77F-6574-266DD3417B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57760" y="3916669"/>
            <a:ext cx="3710670" cy="1008066"/>
          </a:xfrm>
          <a:prstGeom prst="rect">
            <a:avLst/>
          </a:prstGeom>
          <a:ln>
            <a:solidFill>
              <a:schemeClr val="bg1"/>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47F4201E-9991-921C-73F0-C4F408111368}"/>
              </a:ext>
            </a:extLst>
          </p:cNvPr>
          <p:cNvPicPr>
            <a:picLocks noChangeAspect="1"/>
          </p:cNvPicPr>
          <p:nvPr/>
        </p:nvPicPr>
        <p:blipFill>
          <a:blip r:embed="rId9"/>
          <a:stretch>
            <a:fillRect/>
          </a:stretch>
        </p:blipFill>
        <p:spPr>
          <a:xfrm>
            <a:off x="6110480" y="2606034"/>
            <a:ext cx="3725150" cy="1018461"/>
          </a:xfrm>
          <a:prstGeom prst="rect">
            <a:avLst/>
          </a:prstGeom>
          <a:ln>
            <a:solidFill>
              <a:schemeClr val="bg1"/>
            </a:solidFill>
          </a:ln>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00946CED-4A8D-E0A8-6B1D-D0BBF6A16C82}"/>
              </a:ext>
            </a:extLst>
          </p:cNvPr>
          <p:cNvPicPr>
            <a:picLocks noChangeAspect="1"/>
          </p:cNvPicPr>
          <p:nvPr/>
        </p:nvPicPr>
        <p:blipFill>
          <a:blip r:embed="rId10"/>
          <a:stretch>
            <a:fillRect/>
          </a:stretch>
        </p:blipFill>
        <p:spPr>
          <a:xfrm>
            <a:off x="6110480" y="1295400"/>
            <a:ext cx="3725150" cy="1008895"/>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657573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1059" y="1676400"/>
            <a:ext cx="8629882" cy="990600"/>
          </a:xfrm>
        </p:spPr>
        <p:txBody>
          <a:bodyPr/>
          <a:lstStyle/>
          <a:p>
            <a:r>
              <a:rPr lang="en-US" sz="6000" dirty="0"/>
              <a:t>Thank You</a:t>
            </a:r>
          </a:p>
        </p:txBody>
      </p:sp>
      <p:pic>
        <p:nvPicPr>
          <p:cNvPr id="4" name="Picture 3">
            <a:extLst>
              <a:ext uri="{FF2B5EF4-FFF2-40B4-BE49-F238E27FC236}">
                <a16:creationId xmlns:a16="http://schemas.microsoft.com/office/drawing/2014/main" id="{34812085-E4EB-0C00-7310-139172158F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7596" y="2743200"/>
            <a:ext cx="2056807" cy="1888824"/>
          </a:xfrm>
          <a:prstGeom prst="rect">
            <a:avLst/>
          </a:prstGeom>
          <a:effectLst/>
        </p:spPr>
      </p:pic>
    </p:spTree>
    <p:extLst>
      <p:ext uri="{BB962C8B-B14F-4D97-AF65-F5344CB8AC3E}">
        <p14:creationId xmlns:p14="http://schemas.microsoft.com/office/powerpoint/2010/main" val="3170384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Media Makes a Difference in Motivating In-Market Consumers…But it Declines Moving Down the Funnel</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8</a:t>
            </a:fld>
            <a:endParaRPr lang="en-US" dirty="0">
              <a:solidFill>
                <a:prstClr val="black"/>
              </a:solidFill>
            </a:endParaRPr>
          </a:p>
        </p:txBody>
      </p:sp>
      <p:graphicFrame>
        <p:nvGraphicFramePr>
          <p:cNvPr id="10" name="Content Placeholder 9"/>
          <p:cNvGraphicFramePr>
            <a:graphicFrameLocks noGrp="1"/>
          </p:cNvGraphicFramePr>
          <p:nvPr>
            <p:ph idx="1"/>
          </p:nvPr>
        </p:nvGraphicFramePr>
        <p:xfrm>
          <a:off x="420688" y="1447800"/>
          <a:ext cx="11352212" cy="471487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637208" y="2743200"/>
            <a:ext cx="2895344" cy="369332"/>
          </a:xfrm>
          <a:prstGeom prst="rect">
            <a:avLst/>
          </a:prstGeom>
          <a:noFill/>
        </p:spPr>
        <p:txBody>
          <a:bodyPr wrap="none" rtlCol="0">
            <a:spAutoFit/>
          </a:bodyPr>
          <a:lstStyle/>
          <a:p>
            <a:r>
              <a:rPr lang="en-US" b="1" dirty="0">
                <a:solidFill>
                  <a:srgbClr val="3333FF"/>
                </a:solidFill>
              </a:rPr>
              <a:t>% Influenced by Media</a:t>
            </a:r>
          </a:p>
        </p:txBody>
      </p:sp>
      <p:sp>
        <p:nvSpPr>
          <p:cNvPr id="7" name="TextBox 6"/>
          <p:cNvSpPr txBox="1"/>
          <p:nvPr/>
        </p:nvSpPr>
        <p:spPr>
          <a:xfrm>
            <a:off x="4321417" y="4183414"/>
            <a:ext cx="3459601" cy="369332"/>
          </a:xfrm>
          <a:prstGeom prst="rect">
            <a:avLst/>
          </a:prstGeom>
          <a:noFill/>
        </p:spPr>
        <p:txBody>
          <a:bodyPr wrap="none" rtlCol="0">
            <a:spAutoFit/>
          </a:bodyPr>
          <a:lstStyle/>
          <a:p>
            <a:r>
              <a:rPr lang="en-US" b="1" dirty="0">
                <a:solidFill>
                  <a:srgbClr val="FF0909"/>
                </a:solidFill>
              </a:rPr>
              <a:t>% NOT Influenced by Media</a:t>
            </a:r>
          </a:p>
        </p:txBody>
      </p:sp>
      <p:sp>
        <p:nvSpPr>
          <p:cNvPr id="9" name="Text Placeholder 8">
            <a:extLst>
              <a:ext uri="{FF2B5EF4-FFF2-40B4-BE49-F238E27FC236}">
                <a16:creationId xmlns:a16="http://schemas.microsoft.com/office/drawing/2014/main" id="{F0AE2716-B983-432B-B9FB-10A72FDA1F9C}"/>
              </a:ext>
            </a:extLst>
          </p:cNvPr>
          <p:cNvSpPr>
            <a:spLocks noGrp="1"/>
          </p:cNvSpPr>
          <p:nvPr>
            <p:ph type="body" sz="quarter" idx="13"/>
          </p:nvPr>
        </p:nvSpPr>
        <p:spPr>
          <a:xfrm>
            <a:off x="419099" y="6381690"/>
            <a:ext cx="8641773" cy="400110"/>
          </a:xfrm>
        </p:spPr>
        <p:txBody>
          <a:bodyPr/>
          <a:lstStyle/>
          <a:p>
            <a:r>
              <a:rPr lang="en-US" dirty="0"/>
              <a:t>Source: GfK TVB Purchase Funnel 2023 A18+</a:t>
            </a:r>
          </a:p>
          <a:p>
            <a:r>
              <a:rPr lang="en-US" dirty="0"/>
              <a:t>QA4/QA5/QA6/QA7/QA8 (cume of all media cited as </a:t>
            </a:r>
            <a:r>
              <a:rPr lang="en-US" u="sng" dirty="0"/>
              <a:t>most important</a:t>
            </a:r>
            <a:r>
              <a:rPr lang="en-US" dirty="0"/>
              <a:t>)</a:t>
            </a:r>
          </a:p>
        </p:txBody>
      </p:sp>
    </p:spTree>
    <p:extLst>
      <p:ext uri="{BB962C8B-B14F-4D97-AF65-F5344CB8AC3E}">
        <p14:creationId xmlns:p14="http://schemas.microsoft.com/office/powerpoint/2010/main" val="421425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61421"/>
            <a:ext cx="11352809" cy="1089529"/>
          </a:xfrm>
        </p:spPr>
        <p:txBody>
          <a:bodyPr/>
          <a:lstStyle/>
          <a:p>
            <a:r>
              <a:rPr lang="en-US" sz="3600" dirty="0"/>
              <a:t>A Majority of Respondents (57%) Were Exposed to</a:t>
            </a:r>
            <a:br>
              <a:rPr lang="en-US" sz="3600" dirty="0"/>
            </a:br>
            <a:r>
              <a:rPr lang="en-US" sz="3600" dirty="0"/>
              <a:t>Three or More Media Sources </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9</a:t>
            </a:fld>
            <a:endParaRPr lang="en-US" dirty="0">
              <a:solidFill>
                <a:prstClr val="black"/>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928957545"/>
              </p:ext>
            </p:extLst>
          </p:nvPr>
        </p:nvGraphicFramePr>
        <p:xfrm>
          <a:off x="685800" y="1584325"/>
          <a:ext cx="11087100" cy="457835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4">
            <a:extLst>
              <a:ext uri="{FF2B5EF4-FFF2-40B4-BE49-F238E27FC236}">
                <a16:creationId xmlns:a16="http://schemas.microsoft.com/office/drawing/2014/main" id="{36E206F8-BB9A-4ECB-BF2E-368CCAB6734D}"/>
              </a:ext>
            </a:extLst>
          </p:cNvPr>
          <p:cNvSpPr txBox="1">
            <a:spLocks/>
          </p:cNvSpPr>
          <p:nvPr/>
        </p:nvSpPr>
        <p:spPr>
          <a:xfrm>
            <a:off x="419099" y="6381690"/>
            <a:ext cx="8641773" cy="400110"/>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Purchase Funnel 2023 A18+</a:t>
            </a:r>
          </a:p>
          <a:p>
            <a:r>
              <a:rPr lang="en-US" dirty="0"/>
              <a:t>S10/S11 In The past two months, did you see, hear, or read an advertisement in any of these media/digital Internet media?</a:t>
            </a:r>
          </a:p>
        </p:txBody>
      </p:sp>
    </p:spTree>
    <p:extLst>
      <p:ext uri="{BB962C8B-B14F-4D97-AF65-F5344CB8AC3E}">
        <p14:creationId xmlns:p14="http://schemas.microsoft.com/office/powerpoint/2010/main" val="1748042903"/>
      </p:ext>
    </p:extLst>
  </p:cSld>
  <p:clrMapOvr>
    <a:masterClrMapping/>
  </p:clrMapOvr>
</p:sld>
</file>

<file path=ppt/theme/theme1.xml><?xml version="1.0" encoding="utf-8"?>
<a:theme xmlns:a="http://schemas.openxmlformats.org/drawingml/2006/main" name="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rgbClr val="000000"/>
    </a:lt1>
    <a:dk2>
      <a:srgbClr val="000000"/>
    </a:dk2>
    <a:lt2>
      <a:srgbClr val="99CCFF"/>
    </a:lt2>
    <a:accent1>
      <a:srgbClr val="0066FF"/>
    </a:accent1>
    <a:accent2>
      <a:srgbClr val="DB0037"/>
    </a:accent2>
    <a:accent3>
      <a:srgbClr val="92D050"/>
    </a:accent3>
    <a:accent4>
      <a:srgbClr val="7030A0"/>
    </a:accent4>
    <a:accent5>
      <a:srgbClr val="FFC000"/>
    </a:accent5>
    <a:accent6>
      <a:srgbClr val="CC3399"/>
    </a:accent6>
    <a:hlink>
      <a:srgbClr val="0066FF"/>
    </a:hlink>
    <a:folHlink>
      <a:srgbClr val="FF0C5D"/>
    </a:folHlink>
  </a:clrScheme>
  <a:fontScheme name="Tahoma">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rgbClr val="000000"/>
    </a:dk1>
    <a:lt1>
      <a:srgbClr val="000000"/>
    </a:lt1>
    <a:dk2>
      <a:srgbClr val="000000"/>
    </a:dk2>
    <a:lt2>
      <a:srgbClr val="99CCFF"/>
    </a:lt2>
    <a:accent1>
      <a:srgbClr val="0066FF"/>
    </a:accent1>
    <a:accent2>
      <a:srgbClr val="DB0037"/>
    </a:accent2>
    <a:accent3>
      <a:srgbClr val="92D050"/>
    </a:accent3>
    <a:accent4>
      <a:srgbClr val="7030A0"/>
    </a:accent4>
    <a:accent5>
      <a:srgbClr val="FFC000"/>
    </a:accent5>
    <a:accent6>
      <a:srgbClr val="CC3399"/>
    </a:accent6>
    <a:hlink>
      <a:srgbClr val="0066FF"/>
    </a:hlink>
    <a:folHlink>
      <a:srgbClr val="FF0C5D"/>
    </a:folHlink>
  </a:clrScheme>
  <a:fontScheme name="Tahoma">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TVB16x8_Standard</Template>
  <TotalTime>25906</TotalTime>
  <Words>4683</Words>
  <Application>Microsoft Office PowerPoint</Application>
  <PresentationFormat>Widescreen</PresentationFormat>
  <Paragraphs>519</Paragraphs>
  <Slides>73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Calibri</vt:lpstr>
      <vt:lpstr>Tahoma</vt:lpstr>
      <vt:lpstr>Wingdings</vt:lpstr>
      <vt:lpstr>Office Theme</vt:lpstr>
      <vt:lpstr>PowerPoint Presentation</vt:lpstr>
      <vt:lpstr>Study Objective and Methodology</vt:lpstr>
      <vt:lpstr>Objective: To identify the importance of media platforms in influencing consumers during their purchase decision process for these categories  </vt:lpstr>
      <vt:lpstr>Research Overview: Methodology</vt:lpstr>
      <vt:lpstr>These are the media platforms measured Respondents did not have to be exposed to a TV ad  to be included in the study</vt:lpstr>
      <vt:lpstr>Respondents were asked to rate which medium was important in each stage of the Purchase Funnel</vt:lpstr>
      <vt:lpstr>Media Influence</vt:lpstr>
      <vt:lpstr>Media Makes a Difference in Motivating In-Market Consumers…But it Declines Moving Down the Funnel</vt:lpstr>
      <vt:lpstr>A Majority of Respondents (57%) Were Exposed to Three or More Media Sources </vt:lpstr>
      <vt:lpstr>Ad Exposure Does NOT Guarantee Importance, Except for TV</vt:lpstr>
      <vt:lpstr>Ad Exposure Does NOT Guarantee Importance, Except for TV</vt:lpstr>
      <vt:lpstr>What Influenced Consumers Most: Television</vt:lpstr>
      <vt:lpstr>Of Those that Cited TV as the Most Important in Awareness Phase, Two-Thirds Picked Broadcast TV</vt:lpstr>
      <vt:lpstr>What Influenced Consumers Most: Awareness Stage</vt:lpstr>
      <vt:lpstr>Exposure To Television Ads By Category</vt:lpstr>
      <vt:lpstr>Medical: Dentist/Eye Doctor: 9 Out of 10 Respondents Said Social Media Wasn’t Important In Building Awareness for a Product/Service</vt:lpstr>
      <vt:lpstr>Meta </vt:lpstr>
      <vt:lpstr>The Primary Source for News: Broadcast Television</vt:lpstr>
      <vt:lpstr>“I trust the news I see/hear on this media source”</vt:lpstr>
      <vt:lpstr>Media Confluence</vt:lpstr>
      <vt:lpstr>“Have TV ads influenced your online search selections?”</vt:lpstr>
      <vt:lpstr>“Have TV ads influenced your search selections?”</vt:lpstr>
      <vt:lpstr>Local Television Websites/Apps Most Preferred</vt:lpstr>
      <vt:lpstr>Local Television Websites/Apps Are The Most Visited Among Local Websites/Apps</vt:lpstr>
      <vt:lpstr>“When visiting a television station’s website or app, do you view the ads?” </vt:lpstr>
      <vt:lpstr>“Have you ever commented, posted, liked or shared info or articles from a local TV station’s website or app?” </vt:lpstr>
      <vt:lpstr>“Have you ever commented, posted, liked or shared info or articles from a local TV station’s website or app?”</vt:lpstr>
      <vt:lpstr>Most Respondents Were Exposed to TV Commercials 2-5 Times</vt:lpstr>
      <vt:lpstr>More TV Exposure Increases Importance, Trust, Preference</vt:lpstr>
      <vt:lpstr>More Exposures Means More Action</vt:lpstr>
      <vt:lpstr>Demographics</vt:lpstr>
      <vt:lpstr>PowerPoint Presentation</vt:lpstr>
      <vt:lpstr>What Influenced Consumer Awareness Most: Awareness</vt:lpstr>
      <vt:lpstr>What Influenced A18-34 Consumers Most</vt:lpstr>
      <vt:lpstr>What Influenced A18-49 Consumers Most</vt:lpstr>
      <vt:lpstr>What Influenced A25-54 Consumers Most</vt:lpstr>
      <vt:lpstr>TV Motivates Key Demos</vt:lpstr>
      <vt:lpstr>“Have TV ads influenced your search selections?”</vt:lpstr>
      <vt:lpstr>“When visiting a television station’s website or app,  do you view the ads?” </vt:lpstr>
      <vt:lpstr>“Have you ever commented, posted, liked or shared info or articles from a local TV station’s website or app?” </vt:lpstr>
      <vt:lpstr>Household Income </vt:lpstr>
      <vt:lpstr>What Influenced Consumer Awareness Most: Household Income Awareness</vt:lpstr>
      <vt:lpstr>TV Motivates Key HH Income Segments</vt:lpstr>
      <vt:lpstr>“Have TV ads influenced your search selections?”</vt:lpstr>
      <vt:lpstr>“When visiting a television station’s website or app,  do you view the ads?” HH Income </vt:lpstr>
      <vt:lpstr>Opinion Leaders My Friends/Family Ask and Trust my Advice On This Topic </vt:lpstr>
      <vt:lpstr>TV Ads Motivate Opinion Leaders</vt:lpstr>
      <vt:lpstr>Local TV Assets Resonate with Opinion Leaders</vt:lpstr>
      <vt:lpstr>Black/African Americans &amp; Hispanics</vt:lpstr>
      <vt:lpstr>What Influenced Black/African-American Consumers Most</vt:lpstr>
      <vt:lpstr>What Influenced Hispanic Consumers Most</vt:lpstr>
      <vt:lpstr>TV Motivates</vt:lpstr>
      <vt:lpstr>TV and Digital Interplay is High Among  Black/African-Americans &amp; Hispanics</vt:lpstr>
      <vt:lpstr>Categories: Topline Insights  </vt:lpstr>
      <vt:lpstr>Top Actions After Exposure to TV Ad</vt:lpstr>
      <vt:lpstr>Top Actions After Exposure to TV Ad</vt:lpstr>
      <vt:lpstr>Top Actions After Exposure to TV Ad</vt:lpstr>
      <vt:lpstr>Top Actions After Exposure to TV Ad</vt:lpstr>
      <vt:lpstr>Purchase Attitudes</vt:lpstr>
      <vt:lpstr>Retail Online = Online Only + Online &amp; In-store Retail In-Store = In-Store Only + Online &amp; In-store</vt:lpstr>
      <vt:lpstr>What Influenced Consumers Most For Online Retail: Awareness</vt:lpstr>
      <vt:lpstr>Holiday Season: Have You Purchased, or Do you Plan To Purchase From the Following?</vt:lpstr>
      <vt:lpstr>Which of The Following Best Describes Recent Purchase?</vt:lpstr>
      <vt:lpstr>Which of The Following Best Describes Your Recent Purchase?</vt:lpstr>
      <vt:lpstr>Which of The Following Best Describes Your Recent Purchase?</vt:lpstr>
      <vt:lpstr>“Over the past two years, which of the following locations, if any, did you go to in order to receive medical treatment or a procedure?”</vt:lpstr>
      <vt:lpstr>Change From Last Year</vt:lpstr>
      <vt:lpstr>For Each of The Following, Are You Currently, Or Planning to Do More, Less, or The Same? </vt:lpstr>
      <vt:lpstr>Key Points</vt:lpstr>
      <vt:lpstr>Exposure to TV Ads Motivates Consumers to Action</vt:lpstr>
      <vt:lpstr>Digital</vt:lpstr>
      <vt:lpstr>Individual category presentations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clairew</dc:creator>
  <cp:lastModifiedBy>anthony spirito</cp:lastModifiedBy>
  <cp:revision>2437</cp:revision>
  <cp:lastPrinted>2023-01-12T14:57:59Z</cp:lastPrinted>
  <dcterms:created xsi:type="dcterms:W3CDTF">2017-03-08T14:37:33Z</dcterms:created>
  <dcterms:modified xsi:type="dcterms:W3CDTF">2023-08-09T20:05:52Z</dcterms:modified>
</cp:coreProperties>
</file>