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charts/chart14.xml" ContentType="application/vnd.openxmlformats-officedocument.drawingml.chart+xml"/>
  <Override PartName="/ppt/notesSlides/notesSlide3.xml" ContentType="application/vnd.openxmlformats-officedocument.presentationml.notesSlide+xml"/>
  <Override PartName="/ppt/charts/chart15.xml" ContentType="application/vnd.openxmlformats-officedocument.drawingml.chart+xml"/>
  <Override PartName="/ppt/notesSlides/notesSlide4.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xml" ContentType="application/vnd.openxmlformats-officedocument.presentationml.notesSlide+xml"/>
  <Override PartName="/ppt/media/image21.jpg" ContentType="image/png"/>
  <Override PartName="/ppt/media/image25.jpg" ContentType="image/png"/>
  <Override PartName="/ppt/media/image26.jpg" ContentType="image/png"/>
  <Override PartName="/ppt/media/image27.jpg" ContentType="image/png"/>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xml" ContentType="application/vnd.openxmlformats-officedocument.presentationml.notesSlide+xml"/>
  <Override PartName="/ppt/charts/chart21.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22.xml" ContentType="application/vnd.openxmlformats-officedocument.drawingml.chart+xml"/>
  <Override PartName="/ppt/theme/themeOverride4.xml" ContentType="application/vnd.openxmlformats-officedocument.themeOverr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25.xml" ContentType="application/vnd.openxmlformats-officedocument.drawingml.chart+xml"/>
  <Override PartName="/ppt/theme/themeOverride6.xml" ContentType="application/vnd.openxmlformats-officedocument.themeOverr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3.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1.xml" ContentType="application/vnd.openxmlformats-officedocument.presentationml.notesSlide+xml"/>
  <Override PartName="/ppt/charts/chart34.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2.xml" ContentType="application/vnd.openxmlformats-officedocument.presentationml.notesSlide+xml"/>
  <Override PartName="/ppt/charts/chart35.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3.xml" ContentType="application/vnd.openxmlformats-officedocument.presentationml.notesSlide+xml"/>
  <Override PartName="/ppt/charts/chart36.xml" ContentType="application/vnd.openxmlformats-officedocument.drawingml.chart+xml"/>
  <Override PartName="/ppt/theme/themeOverride7.xml" ContentType="application/vnd.openxmlformats-officedocument.themeOverrid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4.xml" ContentType="application/vnd.openxmlformats-officedocument.presentationml.notesSlide+xml"/>
  <Override PartName="/ppt/charts/chart38.xml" ContentType="application/vnd.openxmlformats-officedocument.drawingml.chart+xml"/>
  <Override PartName="/ppt/theme/themeOverride8.xml" ContentType="application/vnd.openxmlformats-officedocument.themeOverride+xml"/>
  <Override PartName="/ppt/charts/chart39.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1" r:id="rId2"/>
    <p:sldMasterId id="2147483720" r:id="rId3"/>
    <p:sldMasterId id="2147483751" r:id="rId4"/>
    <p:sldMasterId id="2147483761" r:id="rId5"/>
    <p:sldMasterId id="2147483783" r:id="rId6"/>
    <p:sldMasterId id="2147483798" r:id="rId7"/>
    <p:sldMasterId id="2147483816" r:id="rId8"/>
  </p:sldMasterIdLst>
  <p:notesMasterIdLst>
    <p:notesMasterId r:id="rId56"/>
  </p:notesMasterIdLst>
  <p:handoutMasterIdLst>
    <p:handoutMasterId r:id="rId57"/>
  </p:handoutMasterIdLst>
  <p:sldIdLst>
    <p:sldId id="2276" r:id="rId9"/>
    <p:sldId id="2234" r:id="rId10"/>
    <p:sldId id="590" r:id="rId11"/>
    <p:sldId id="2235" r:id="rId12"/>
    <p:sldId id="2291" r:id="rId13"/>
    <p:sldId id="2269" r:id="rId14"/>
    <p:sldId id="261" r:id="rId15"/>
    <p:sldId id="2270" r:id="rId16"/>
    <p:sldId id="2259" r:id="rId17"/>
    <p:sldId id="2297" r:id="rId18"/>
    <p:sldId id="2296" r:id="rId19"/>
    <p:sldId id="592" r:id="rId20"/>
    <p:sldId id="2280" r:id="rId21"/>
    <p:sldId id="2281" r:id="rId22"/>
    <p:sldId id="2282" r:id="rId23"/>
    <p:sldId id="2283" r:id="rId24"/>
    <p:sldId id="2284" r:id="rId25"/>
    <p:sldId id="2254" r:id="rId26"/>
    <p:sldId id="2244" r:id="rId27"/>
    <p:sldId id="2261" r:id="rId28"/>
    <p:sldId id="2285" r:id="rId29"/>
    <p:sldId id="2123" r:id="rId30"/>
    <p:sldId id="2255" r:id="rId31"/>
    <p:sldId id="2256" r:id="rId32"/>
    <p:sldId id="570" r:id="rId33"/>
    <p:sldId id="2257" r:id="rId34"/>
    <p:sldId id="1082" r:id="rId35"/>
    <p:sldId id="2286" r:id="rId36"/>
    <p:sldId id="2124" r:id="rId37"/>
    <p:sldId id="1052" r:id="rId38"/>
    <p:sldId id="2265" r:id="rId39"/>
    <p:sldId id="505" r:id="rId40"/>
    <p:sldId id="2290" r:id="rId41"/>
    <p:sldId id="988" r:id="rId42"/>
    <p:sldId id="316" r:id="rId43"/>
    <p:sldId id="1061" r:id="rId44"/>
    <p:sldId id="2171" r:id="rId45"/>
    <p:sldId id="2172" r:id="rId46"/>
    <p:sldId id="2289" r:id="rId47"/>
    <p:sldId id="487" r:id="rId48"/>
    <p:sldId id="940" r:id="rId49"/>
    <p:sldId id="2288" r:id="rId50"/>
    <p:sldId id="595" r:id="rId51"/>
    <p:sldId id="2287" r:id="rId52"/>
    <p:sldId id="882" r:id="rId53"/>
    <p:sldId id="2232" r:id="rId54"/>
    <p:sldId id="2277"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76" userDrawn="1">
          <p15:clr>
            <a:srgbClr val="A4A3A4"/>
          </p15:clr>
        </p15:guide>
        <p15:guide id="4" pos="240" userDrawn="1">
          <p15:clr>
            <a:srgbClr val="A4A3A4"/>
          </p15:clr>
        </p15:guide>
        <p15:guide id="5" pos="2880" userDrawn="1">
          <p15:clr>
            <a:srgbClr val="A4A3A4"/>
          </p15:clr>
        </p15:guide>
        <p15:guide id="6" orient="horz" pos="1104" userDrawn="1">
          <p15:clr>
            <a:srgbClr val="A4A3A4"/>
          </p15:clr>
        </p15:guide>
        <p15:guide id="7" orient="horz" userDrawn="1">
          <p15:clr>
            <a:srgbClr val="A4A3A4"/>
          </p15:clr>
        </p15:guide>
        <p15:guide id="8" orient="horz" pos="480" userDrawn="1">
          <p15:clr>
            <a:srgbClr val="A4A3A4"/>
          </p15:clr>
        </p15:guide>
        <p15:guide id="9" orient="horz" pos="4272" userDrawn="1">
          <p15:clr>
            <a:srgbClr val="A4A3A4"/>
          </p15:clr>
        </p15:guide>
        <p15:guide id="10" orient="horz" pos="35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40C4"/>
    <a:srgbClr val="0000FF"/>
    <a:srgbClr val="F57FA7"/>
    <a:srgbClr val="37803B"/>
    <a:srgbClr val="B80B43"/>
    <a:srgbClr val="0066CC"/>
    <a:srgbClr val="BC0000"/>
    <a:srgbClr val="FF6600"/>
    <a:srgbClr val="F7C1CA"/>
    <a:srgbClr val="FCE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8" autoAdjust="0"/>
    <p:restoredTop sz="94660"/>
  </p:normalViewPr>
  <p:slideViewPr>
    <p:cSldViewPr showGuides="1">
      <p:cViewPr>
        <p:scale>
          <a:sx n="90" d="100"/>
          <a:sy n="90" d="100"/>
        </p:scale>
        <p:origin x="1218" y="816"/>
      </p:cViewPr>
      <p:guideLst>
        <p:guide orient="horz" pos="2160"/>
        <p:guide pos="3840"/>
        <p:guide orient="horz" pos="576"/>
        <p:guide pos="240"/>
        <p:guide pos="2880"/>
        <p:guide orient="horz" pos="1104"/>
        <p:guide orient="horz"/>
        <p:guide orient="horz" pos="480"/>
        <p:guide orient="horz" pos="4272"/>
        <p:guide orient="horz" pos="355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2.xml"/><Relationship Id="rId1" Type="http://schemas.microsoft.com/office/2011/relationships/chartStyle" Target="style2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4.xml"/><Relationship Id="rId1" Type="http://schemas.microsoft.com/office/2011/relationships/chartStyle" Target="style2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5.xml"/><Relationship Id="rId1" Type="http://schemas.microsoft.com/office/2011/relationships/chartStyle" Target="style2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6.xml"/><Relationship Id="rId1" Type="http://schemas.microsoft.com/office/2011/relationships/chartStyle" Target="style2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7.xml"/><Relationship Id="rId1" Type="http://schemas.microsoft.com/office/2011/relationships/chartStyle" Target="style2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8.xml"/><Relationship Id="rId1" Type="http://schemas.microsoft.com/office/2011/relationships/chartStyle" Target="style2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9.xml"/><Relationship Id="rId1" Type="http://schemas.microsoft.com/office/2011/relationships/chartStyle" Target="style29.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7.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chemeClr val="tx1"/>
                </a:solidFill>
              </a:rPr>
              <a:t>Total Spending In</a:t>
            </a:r>
            <a:r>
              <a:rPr lang="en-US" b="0" baseline="0" dirty="0">
                <a:solidFill>
                  <a:schemeClr val="tx1"/>
                </a:solidFill>
              </a:rPr>
              <a:t> Billions</a:t>
            </a:r>
            <a:endParaRPr lang="en-US" b="0" dirty="0">
              <a:solidFill>
                <a:schemeClr val="tx1"/>
              </a:solidFill>
            </a:endParaRPr>
          </a:p>
        </c:rich>
      </c:tx>
      <c:layout>
        <c:manualLayout>
          <c:xMode val="edge"/>
          <c:yMode val="edge"/>
          <c:x val="0.3601331432294454"/>
          <c:y val="8.374585255649694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647644291988262E-2"/>
          <c:y val="0.12738964447625864"/>
          <c:w val="0.89074634235077055"/>
          <c:h val="0.70082701203735742"/>
        </c:manualLayout>
      </c:layout>
      <c:lineChart>
        <c:grouping val="standard"/>
        <c:varyColors val="0"/>
        <c:ser>
          <c:idx val="0"/>
          <c:order val="0"/>
          <c:tx>
            <c:strRef>
              <c:f>Sheet1!$B$1</c:f>
              <c:strCache>
                <c:ptCount val="1"/>
                <c:pt idx="0">
                  <c:v>Series 1</c:v>
                </c:pt>
              </c:strCache>
            </c:strRef>
          </c:tx>
          <c:spPr>
            <a:ln w="136525" cap="rnd">
              <a:solidFill>
                <a:srgbClr val="7030A0"/>
              </a:solidFill>
              <a:round/>
            </a:ln>
            <a:effectLst>
              <a:outerShdw blurRad="50800" dist="38100" dir="2700000" algn="tl" rotWithShape="0">
                <a:prstClr val="black">
                  <a:alpha val="40000"/>
                </a:prstClr>
              </a:outerShdw>
            </a:effectLst>
          </c:spPr>
          <c:marker>
            <c:symbol val="circle"/>
            <c:size val="25"/>
            <c:spPr>
              <a:solidFill>
                <a:schemeClr val="accent5">
                  <a:lumMod val="75000"/>
                </a:schemeClr>
              </a:solidFill>
              <a:ln w="9525">
                <a:solidFill>
                  <a:srgbClr val="7030A0"/>
                </a:solidFill>
              </a:ln>
              <a:effectLst>
                <a:outerShdw blurRad="50800" dist="38100" dir="2700000" algn="tl" rotWithShape="0">
                  <a:prstClr val="black">
                    <a:alpha val="40000"/>
                  </a:prstClr>
                </a:outerShdw>
              </a:effectLst>
              <a:scene3d>
                <a:camera prst="orthographicFront"/>
                <a:lightRig rig="threePt" dir="t"/>
              </a:scene3d>
              <a:sp3d>
                <a:bevelT/>
              </a:sp3d>
            </c:spPr>
          </c:marker>
          <c:dPt>
            <c:idx val="0"/>
            <c:marker>
              <c:symbol val="circle"/>
              <c:size val="25"/>
              <c:spPr>
                <a:solidFill>
                  <a:schemeClr val="accent5">
                    <a:lumMod val="75000"/>
                  </a:schemeClr>
                </a:solidFill>
                <a:ln w="9525">
                  <a:solidFill>
                    <a:srgbClr val="7030A0"/>
                  </a:solidFill>
                </a:ln>
                <a:effectLst>
                  <a:outerShdw blurRad="50800" dist="38100" dir="2700000" algn="tl" rotWithShape="0">
                    <a:prstClr val="black">
                      <a:alpha val="40000"/>
                    </a:prstClr>
                  </a:outerShdw>
                </a:effectLst>
                <a:scene3d>
                  <a:camera prst="orthographicFront"/>
                  <a:lightRig rig="threePt" dir="t"/>
                </a:scene3d>
                <a:sp3d>
                  <a:bevelT/>
                </a:sp3d>
              </c:spPr>
            </c:marker>
            <c:bubble3D val="0"/>
            <c:extLst>
              <c:ext xmlns:c16="http://schemas.microsoft.com/office/drawing/2014/chart" uri="{C3380CC4-5D6E-409C-BE32-E72D297353CC}">
                <c16:uniqueId val="{00000000-40C2-4E9B-AD11-CC3879F703B2}"/>
              </c:ext>
            </c:extLst>
          </c:dPt>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Sheet1!$B$2:$B$13</c:f>
              <c:numCache>
                <c:formatCode>"$"#,##0.00_);[Red]\("$"#,##0.00\)</c:formatCode>
                <c:ptCount val="12"/>
                <c:pt idx="0">
                  <c:v>18.600000000000001</c:v>
                </c:pt>
                <c:pt idx="1">
                  <c:v>20.7</c:v>
                </c:pt>
                <c:pt idx="2">
                  <c:v>19.899999999999999</c:v>
                </c:pt>
                <c:pt idx="3">
                  <c:v>21.2</c:v>
                </c:pt>
                <c:pt idx="4">
                  <c:v>21.4</c:v>
                </c:pt>
                <c:pt idx="5">
                  <c:v>23.6</c:v>
                </c:pt>
                <c:pt idx="6">
                  <c:v>23.1</c:v>
                </c:pt>
                <c:pt idx="7">
                  <c:v>25</c:v>
                </c:pt>
                <c:pt idx="8">
                  <c:v>26.7</c:v>
                </c:pt>
                <c:pt idx="9">
                  <c:v>28.1</c:v>
                </c:pt>
                <c:pt idx="10">
                  <c:v>31.7</c:v>
                </c:pt>
                <c:pt idx="11" formatCode="&quot;$&quot;#,##0.00">
                  <c:v>35.700000000000003</c:v>
                </c:pt>
              </c:numCache>
            </c:numRef>
          </c:val>
          <c:smooth val="0"/>
          <c:extLst>
            <c:ext xmlns:c16="http://schemas.microsoft.com/office/drawing/2014/chart" uri="{C3380CC4-5D6E-409C-BE32-E72D297353CC}">
              <c16:uniqueId val="{00000001-40C2-4E9B-AD11-CC3879F703B2}"/>
            </c:ext>
          </c:extLst>
        </c:ser>
        <c:dLbls>
          <c:showLegendKey val="0"/>
          <c:showVal val="0"/>
          <c:showCatName val="0"/>
          <c:showSerName val="0"/>
          <c:showPercent val="0"/>
          <c:showBubbleSize val="0"/>
        </c:dLbls>
        <c:marker val="1"/>
        <c:smooth val="0"/>
        <c:axId val="386005568"/>
        <c:axId val="386001256"/>
      </c:lineChart>
      <c:catAx>
        <c:axId val="386005568"/>
        <c:scaling>
          <c:orientation val="minMax"/>
          <c:min val="1"/>
        </c:scaling>
        <c:delete val="0"/>
        <c:axPos val="b"/>
        <c:majorGridlines>
          <c:spPr>
            <a:ln w="9525" cap="flat" cmpd="sng" algn="ctr">
              <a:solidFill>
                <a:schemeClr val="accent6">
                  <a:lumMod val="20000"/>
                  <a:lumOff val="80000"/>
                </a:schemeClr>
              </a:solidFill>
              <a:round/>
            </a:ln>
            <a:effectLst/>
          </c:spPr>
        </c:majorGridlines>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86001256"/>
        <c:crosses val="autoZero"/>
        <c:auto val="1"/>
        <c:lblAlgn val="ctr"/>
        <c:lblOffset val="100"/>
        <c:tickLblSkip val="1"/>
        <c:noMultiLvlLbl val="1"/>
      </c:catAx>
      <c:valAx>
        <c:axId val="386001256"/>
        <c:scaling>
          <c:orientation val="minMax"/>
          <c:min val="5"/>
        </c:scaling>
        <c:delete val="1"/>
        <c:axPos val="l"/>
        <c:numFmt formatCode="&quot;$&quot;#,##0_);[Red]\(&quot;$&quot;#,##0\)" sourceLinked="0"/>
        <c:majorTickMark val="out"/>
        <c:minorTickMark val="none"/>
        <c:tickLblPos val="nextTo"/>
        <c:crossAx val="38600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33209848381598E-2"/>
          <c:y val="2.541162158160332E-2"/>
          <c:w val="0.9763335803032368"/>
          <c:h val="0.81364810840157564"/>
        </c:manualLayout>
      </c:layout>
      <c:lineChart>
        <c:grouping val="standard"/>
        <c:varyColors val="0"/>
        <c:ser>
          <c:idx val="0"/>
          <c:order val="0"/>
          <c:tx>
            <c:strRef>
              <c:f>Sheet1!$B$1</c:f>
              <c:strCache>
                <c:ptCount val="1"/>
                <c:pt idx="0">
                  <c:v>% Influenced by Media</c:v>
                </c:pt>
              </c:strCache>
            </c:strRef>
          </c:tx>
          <c:spPr>
            <a:ln w="34925" cap="rnd">
              <a:solidFill>
                <a:schemeClr val="accent1">
                  <a:lumMod val="60000"/>
                  <a:lumOff val="40000"/>
                </a:schemeClr>
              </a:solidFill>
              <a:round/>
            </a:ln>
            <a:effectLst>
              <a:outerShdw blurRad="50800" dist="38100" dir="2700000" algn="tl" rotWithShape="0">
                <a:prstClr val="black">
                  <a:alpha val="40000"/>
                </a:prstClr>
              </a:outerShdw>
            </a:effectLst>
          </c:spPr>
          <c:marker>
            <c:symbol val="circle"/>
            <c:size val="15"/>
            <c:spPr>
              <a:solidFill>
                <a:schemeClr val="accent1"/>
              </a:solidFill>
              <a:ln w="0">
                <a:solidFill>
                  <a:schemeClr val="bg1"/>
                </a:solidFill>
              </a:ln>
              <a:effectLst>
                <a:outerShdw blurRad="50800" dist="38100" dir="2700000" algn="tl" rotWithShape="0">
                  <a:prstClr val="black">
                    <a:alpha val="40000"/>
                  </a:prstClr>
                </a:outerShdw>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 Purchase</c:v>
                </c:pt>
              </c:strCache>
            </c:strRef>
          </c:cat>
          <c:val>
            <c:numRef>
              <c:f>Sheet1!$B$2:$B$6</c:f>
              <c:numCache>
                <c:formatCode>0.00%</c:formatCode>
                <c:ptCount val="5"/>
                <c:pt idx="0">
                  <c:v>0.95</c:v>
                </c:pt>
                <c:pt idx="1">
                  <c:v>0.92</c:v>
                </c:pt>
                <c:pt idx="2">
                  <c:v>0.9</c:v>
                </c:pt>
                <c:pt idx="3">
                  <c:v>0.9</c:v>
                </c:pt>
                <c:pt idx="4">
                  <c:v>0.87</c:v>
                </c:pt>
              </c:numCache>
            </c:numRef>
          </c:val>
          <c:smooth val="0"/>
          <c:extLst>
            <c:ext xmlns:c16="http://schemas.microsoft.com/office/drawing/2014/chart" uri="{C3380CC4-5D6E-409C-BE32-E72D297353CC}">
              <c16:uniqueId val="{00000000-D7E5-DB47-A7F1-B4DB7D53AEFA}"/>
            </c:ext>
          </c:extLst>
        </c:ser>
        <c:ser>
          <c:idx val="1"/>
          <c:order val="1"/>
          <c:tx>
            <c:strRef>
              <c:f>Sheet1!$C$1</c:f>
              <c:strCache>
                <c:ptCount val="1"/>
                <c:pt idx="0">
                  <c:v>% NOT Influenced by Media</c:v>
                </c:pt>
              </c:strCache>
            </c:strRef>
          </c:tx>
          <c:spPr>
            <a:ln w="28575" cap="rnd">
              <a:solidFill>
                <a:schemeClr val="accent2"/>
              </a:solidFill>
              <a:round/>
            </a:ln>
            <a:effectLst/>
          </c:spPr>
          <c:marker>
            <c:symbol val="triangle"/>
            <c:size val="26"/>
            <c:spPr>
              <a:solidFill>
                <a:srgbClr val="FF0909"/>
              </a:solidFill>
              <a:ln w="34925">
                <a:solidFill>
                  <a:schemeClr val="bg1"/>
                </a:solidFill>
              </a:ln>
              <a:effectLst>
                <a:outerShdw blurRad="50800" dist="38100" dir="2700000" algn="tl" rotWithShape="0">
                  <a:prstClr val="black">
                    <a:alpha val="40000"/>
                  </a:prstClr>
                </a:outerShdw>
              </a:effectLst>
            </c:spPr>
          </c:marker>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 Purchase</c:v>
                </c:pt>
              </c:strCache>
            </c:strRef>
          </c:cat>
          <c:val>
            <c:numRef>
              <c:f>Sheet1!$C$2:$C$6</c:f>
            </c:numRef>
          </c:val>
          <c:smooth val="0"/>
          <c:extLst>
            <c:ext xmlns:c16="http://schemas.microsoft.com/office/drawing/2014/chart" uri="{C3380CC4-5D6E-409C-BE32-E72D297353CC}">
              <c16:uniqueId val="{00000001-D7E5-DB47-A7F1-B4DB7D53AEFA}"/>
            </c:ext>
          </c:extLst>
        </c:ser>
        <c:dLbls>
          <c:showLegendKey val="0"/>
          <c:showVal val="0"/>
          <c:showCatName val="0"/>
          <c:showSerName val="0"/>
          <c:showPercent val="0"/>
          <c:showBubbleSize val="0"/>
        </c:dLbls>
        <c:marker val="1"/>
        <c:smooth val="0"/>
        <c:axId val="217564048"/>
        <c:axId val="217564832"/>
      </c:lineChart>
      <c:catAx>
        <c:axId val="217564048"/>
        <c:scaling>
          <c:orientation val="minMax"/>
        </c:scaling>
        <c:delete val="1"/>
        <c:axPos val="b"/>
        <c:numFmt formatCode="General" sourceLinked="1"/>
        <c:majorTickMark val="none"/>
        <c:minorTickMark val="none"/>
        <c:tickLblPos val="nextTo"/>
        <c:crossAx val="217564832"/>
        <c:crosses val="autoZero"/>
        <c:auto val="1"/>
        <c:lblAlgn val="ctr"/>
        <c:lblOffset val="100"/>
        <c:noMultiLvlLbl val="0"/>
      </c:catAx>
      <c:valAx>
        <c:axId val="217564832"/>
        <c:scaling>
          <c:orientation val="minMax"/>
          <c:max val="1"/>
        </c:scaling>
        <c:delete val="1"/>
        <c:axPos val="l"/>
        <c:numFmt formatCode="0%" sourceLinked="0"/>
        <c:majorTickMark val="none"/>
        <c:minorTickMark val="none"/>
        <c:tickLblPos val="nextTo"/>
        <c:crossAx val="21756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712401144336702"/>
          <c:w val="1"/>
          <c:h val="0.56830343054091403"/>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Sheet1!$B$2:$B$6</c:f>
              <c:numCache>
                <c:formatCode>0%</c:formatCode>
                <c:ptCount val="5"/>
                <c:pt idx="0">
                  <c:v>0.42699999999999999</c:v>
                </c:pt>
                <c:pt idx="1">
                  <c:v>0.378</c:v>
                </c:pt>
                <c:pt idx="2">
                  <c:v>0.36199999999999999</c:v>
                </c:pt>
                <c:pt idx="3">
                  <c:v>0.35899999999999999</c:v>
                </c:pt>
                <c:pt idx="4">
                  <c:v>0.35</c:v>
                </c:pt>
              </c:numCache>
            </c:numRef>
          </c:val>
          <c:extLst>
            <c:ext xmlns:c16="http://schemas.microsoft.com/office/drawing/2014/chart" uri="{C3380CC4-5D6E-409C-BE32-E72D297353CC}">
              <c16:uniqueId val="{00000000-5E14-3C4B-A511-3AFA47472990}"/>
            </c:ext>
          </c:extLst>
        </c:ser>
        <c:ser>
          <c:idx val="1"/>
          <c:order val="1"/>
          <c:tx>
            <c:strRef>
              <c:f>Sheet1!$C$1</c:f>
              <c:strCache>
                <c:ptCount val="1"/>
                <c:pt idx="0">
                  <c:v>Social Media</c:v>
                </c:pt>
              </c:strCache>
            </c:strRef>
          </c:tx>
          <c:spPr>
            <a:solidFill>
              <a:srgbClr val="FF0909"/>
            </a:solidFill>
            <a:ln w="9525">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Sheet1!$C$2:$C$6</c:f>
              <c:numCache>
                <c:formatCode>0%</c:formatCode>
                <c:ptCount val="5"/>
                <c:pt idx="0">
                  <c:v>0.05</c:v>
                </c:pt>
                <c:pt idx="1">
                  <c:v>5.5E-2</c:v>
                </c:pt>
                <c:pt idx="2">
                  <c:v>5.3999999999999999E-2</c:v>
                </c:pt>
                <c:pt idx="3">
                  <c:v>5.2999999999999999E-2</c:v>
                </c:pt>
                <c:pt idx="4">
                  <c:v>5.0999999999999997E-2</c:v>
                </c:pt>
              </c:numCache>
            </c:numRef>
          </c:val>
          <c:extLst>
            <c:ext xmlns:c16="http://schemas.microsoft.com/office/drawing/2014/chart" uri="{C3380CC4-5D6E-409C-BE32-E72D297353CC}">
              <c16:uniqueId val="{00000001-5E14-3C4B-A511-3AFA47472990}"/>
            </c:ext>
          </c:extLst>
        </c:ser>
        <c:ser>
          <c:idx val="2"/>
          <c:order val="2"/>
          <c:tx>
            <c:strRef>
              <c:f>Sheet1!$D$1</c:f>
              <c:strCache>
                <c:ptCount val="1"/>
                <c:pt idx="0">
                  <c:v>Radio</c:v>
                </c:pt>
              </c:strCache>
            </c:strRef>
          </c:tx>
          <c:spPr>
            <a:solidFill>
              <a:srgbClr val="FFAEFF"/>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Sheet1!$D$2:$D$6</c:f>
              <c:numCache>
                <c:formatCode>0%</c:formatCode>
                <c:ptCount val="5"/>
                <c:pt idx="0">
                  <c:v>4.3999999999999997E-2</c:v>
                </c:pt>
                <c:pt idx="1">
                  <c:v>4.3999999999999997E-2</c:v>
                </c:pt>
                <c:pt idx="2">
                  <c:v>0.04</c:v>
                </c:pt>
                <c:pt idx="3">
                  <c:v>4.1000000000000002E-2</c:v>
                </c:pt>
                <c:pt idx="4">
                  <c:v>4.1000000000000002E-2</c:v>
                </c:pt>
              </c:numCache>
            </c:numRef>
          </c:val>
          <c:extLst>
            <c:ext xmlns:c16="http://schemas.microsoft.com/office/drawing/2014/chart" uri="{C3380CC4-5D6E-409C-BE32-E72D297353CC}">
              <c16:uniqueId val="{00000002-5E14-3C4B-A511-3AFA47472990}"/>
            </c:ext>
          </c:extLst>
        </c:ser>
        <c:ser>
          <c:idx val="3"/>
          <c:order val="3"/>
          <c:tx>
            <c:strRef>
              <c:f>Sheet1!$E$1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Sheet1!$E$2:$E$6</c:f>
              <c:numCache>
                <c:formatCode>0%</c:formatCode>
                <c:ptCount val="5"/>
                <c:pt idx="0">
                  <c:v>4.1000000000000002E-2</c:v>
                </c:pt>
                <c:pt idx="1">
                  <c:v>4.3999999999999997E-2</c:v>
                </c:pt>
                <c:pt idx="2">
                  <c:v>4.3999999999999997E-2</c:v>
                </c:pt>
                <c:pt idx="3">
                  <c:v>4.2999999999999997E-2</c:v>
                </c:pt>
                <c:pt idx="4">
                  <c:v>4.1000000000000002E-2</c:v>
                </c:pt>
              </c:numCache>
            </c:numRef>
          </c:val>
          <c:extLst>
            <c:ext xmlns:c16="http://schemas.microsoft.com/office/drawing/2014/chart" uri="{C3380CC4-5D6E-409C-BE32-E72D297353CC}">
              <c16:uniqueId val="{00000003-5E14-3C4B-A511-3AFA47472990}"/>
            </c:ext>
          </c:extLst>
        </c:ser>
        <c:ser>
          <c:idx val="4"/>
          <c:order val="4"/>
          <c:tx>
            <c:strRef>
              <c:f>Sheet1!$F$1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Sheet1!$F$2:$F$6</c:f>
              <c:numCache>
                <c:formatCode>0%</c:formatCode>
                <c:ptCount val="5"/>
                <c:pt idx="0">
                  <c:v>3.7999999999999999E-2</c:v>
                </c:pt>
                <c:pt idx="1">
                  <c:v>3.7999999999999999E-2</c:v>
                </c:pt>
                <c:pt idx="2">
                  <c:v>3.7999999999999999E-2</c:v>
                </c:pt>
                <c:pt idx="3">
                  <c:v>3.9E-2</c:v>
                </c:pt>
                <c:pt idx="4">
                  <c:v>3.5999999999999997E-2</c:v>
                </c:pt>
              </c:numCache>
            </c:numRef>
          </c:val>
          <c:extLst>
            <c:ext xmlns:c16="http://schemas.microsoft.com/office/drawing/2014/chart" uri="{C3380CC4-5D6E-409C-BE32-E72D297353CC}">
              <c16:uniqueId val="{00000004-5E14-3C4B-A511-3AFA47472990}"/>
            </c:ext>
          </c:extLst>
        </c:ser>
        <c:ser>
          <c:idx val="5"/>
          <c:order val="5"/>
          <c:tx>
            <c:strRef>
              <c:f>Sheet1!$G$1</c:f>
              <c:strCache>
                <c:ptCount val="1"/>
                <c:pt idx="0">
                  <c:v>Ad in mail</c:v>
                </c:pt>
              </c:strCache>
            </c:strRef>
          </c:tx>
          <c:spPr>
            <a:solidFill>
              <a:srgbClr val="A46F04"/>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Sheet1!$G$2:$G$6</c:f>
              <c:numCache>
                <c:formatCode>0%</c:formatCode>
                <c:ptCount val="5"/>
                <c:pt idx="0">
                  <c:v>3.4000000000000002E-2</c:v>
                </c:pt>
                <c:pt idx="1">
                  <c:v>3.5999999999999997E-2</c:v>
                </c:pt>
                <c:pt idx="2">
                  <c:v>3.5999999999999997E-2</c:v>
                </c:pt>
                <c:pt idx="3">
                  <c:v>3.4000000000000002E-2</c:v>
                </c:pt>
                <c:pt idx="4">
                  <c:v>3.5999999999999997E-2</c:v>
                </c:pt>
              </c:numCache>
            </c:numRef>
          </c:val>
          <c:extLst>
            <c:ext xmlns:c16="http://schemas.microsoft.com/office/drawing/2014/chart" uri="{C3380CC4-5D6E-409C-BE32-E72D297353CC}">
              <c16:uniqueId val="{00000005-5E14-3C4B-A511-3AFA47472990}"/>
            </c:ext>
          </c:extLst>
        </c:ser>
        <c:ser>
          <c:idx val="6"/>
          <c:order val="6"/>
          <c:tx>
            <c:strRef>
              <c:f>Sheet1!$H$1</c:f>
              <c:strCache>
                <c:ptCount val="1"/>
                <c:pt idx="0">
                  <c:v>Outdoor</c:v>
                </c:pt>
              </c:strCache>
            </c:strRef>
          </c:tx>
          <c:spPr>
            <a:solidFill>
              <a:srgbClr val="E3B905"/>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Sheet1!$H$2:$H$6</c:f>
              <c:numCache>
                <c:formatCode>0%</c:formatCode>
                <c:ptCount val="5"/>
                <c:pt idx="0">
                  <c:v>3.4000000000000002E-2</c:v>
                </c:pt>
                <c:pt idx="1">
                  <c:v>3.2000000000000001E-2</c:v>
                </c:pt>
                <c:pt idx="2">
                  <c:v>0.03</c:v>
                </c:pt>
                <c:pt idx="3">
                  <c:v>2.8000000000000001E-2</c:v>
                </c:pt>
                <c:pt idx="4">
                  <c:v>3.1E-2</c:v>
                </c:pt>
              </c:numCache>
            </c:numRef>
          </c:val>
          <c:extLst>
            <c:ext xmlns:c16="http://schemas.microsoft.com/office/drawing/2014/chart" uri="{C3380CC4-5D6E-409C-BE32-E72D297353CC}">
              <c16:uniqueId val="{00000006-5E14-3C4B-A511-3AFA47472990}"/>
            </c:ext>
          </c:extLst>
        </c:ser>
        <c:ser>
          <c:idx val="7"/>
          <c:order val="7"/>
          <c:tx>
            <c:strRef>
              <c:f>Sheet1!$I$1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Sheet1!$I$2:$I$6</c:f>
              <c:numCache>
                <c:formatCode>0%</c:formatCode>
                <c:ptCount val="5"/>
                <c:pt idx="0">
                  <c:v>3.1E-2</c:v>
                </c:pt>
                <c:pt idx="1">
                  <c:v>2.8000000000000001E-2</c:v>
                </c:pt>
                <c:pt idx="2">
                  <c:v>3.1E-2</c:v>
                </c:pt>
                <c:pt idx="3">
                  <c:v>2.8000000000000001E-2</c:v>
                </c:pt>
                <c:pt idx="4">
                  <c:v>2.7E-2</c:v>
                </c:pt>
              </c:numCache>
            </c:numRef>
          </c:val>
          <c:extLst>
            <c:ext xmlns:c16="http://schemas.microsoft.com/office/drawing/2014/chart" uri="{C3380CC4-5D6E-409C-BE32-E72D297353CC}">
              <c16:uniqueId val="{00000007-5E14-3C4B-A511-3AFA47472990}"/>
            </c:ext>
          </c:extLst>
        </c:ser>
        <c:ser>
          <c:idx val="8"/>
          <c:order val="8"/>
          <c:tx>
            <c:strRef>
              <c:f>Sheet1!$J$1</c:f>
              <c:strCache>
                <c:ptCount val="1"/>
                <c:pt idx="0">
                  <c:v>Streaming video other than TV/movies</c:v>
                </c:pt>
              </c:strCache>
            </c:strRef>
          </c:tx>
          <c:spPr>
            <a:solidFill>
              <a:srgbClr val="67A1A1"/>
            </a:solidFill>
            <a:ln w="9525">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14-3C4B-A511-3AFA4747299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14-3C4B-A511-3AFA4747299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14-3C4B-A511-3AFA474729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Sheet1!$J$2:$J$6</c:f>
              <c:numCache>
                <c:formatCode>0%</c:formatCode>
                <c:ptCount val="5"/>
                <c:pt idx="0">
                  <c:v>2.7E-2</c:v>
                </c:pt>
                <c:pt idx="1">
                  <c:v>3.1E-2</c:v>
                </c:pt>
                <c:pt idx="2">
                  <c:v>2.9000000000000001E-2</c:v>
                </c:pt>
                <c:pt idx="3">
                  <c:v>0.03</c:v>
                </c:pt>
                <c:pt idx="4">
                  <c:v>2.9000000000000001E-2</c:v>
                </c:pt>
              </c:numCache>
            </c:numRef>
          </c:val>
          <c:extLst>
            <c:ext xmlns:c16="http://schemas.microsoft.com/office/drawing/2014/chart" uri="{C3380CC4-5D6E-409C-BE32-E72D297353CC}">
              <c16:uniqueId val="{0000000B-5E14-3C4B-A511-3AFA47472990}"/>
            </c:ext>
          </c:extLst>
        </c:ser>
        <c:ser>
          <c:idx val="9"/>
          <c:order val="9"/>
          <c:tx>
            <c:strRef>
              <c:f>Sheet1!$K$1</c:f>
              <c:strCache>
                <c:ptCount val="1"/>
                <c:pt idx="0">
                  <c:v>Email</c:v>
                </c:pt>
              </c:strCache>
            </c:strRef>
          </c:tx>
          <c:spPr>
            <a:solidFill>
              <a:srgbClr val="84F158"/>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Sheet1!$K$2:$K$6</c:f>
              <c:numCache>
                <c:formatCode>0%</c:formatCode>
                <c:ptCount val="5"/>
                <c:pt idx="0">
                  <c:v>2.5000000000000001E-2</c:v>
                </c:pt>
                <c:pt idx="1">
                  <c:v>2.8000000000000001E-2</c:v>
                </c:pt>
                <c:pt idx="2">
                  <c:v>2.8000000000000001E-2</c:v>
                </c:pt>
                <c:pt idx="3">
                  <c:v>0.03</c:v>
                </c:pt>
                <c:pt idx="4">
                  <c:v>2.5999999999999999E-2</c:v>
                </c:pt>
              </c:numCache>
            </c:numRef>
          </c:val>
          <c:extLst>
            <c:ext xmlns:c16="http://schemas.microsoft.com/office/drawing/2014/chart" uri="{C3380CC4-5D6E-409C-BE32-E72D297353CC}">
              <c16:uniqueId val="{00000001-6CA8-EF49-ABF0-89C83AC0A88D}"/>
            </c:ext>
          </c:extLst>
        </c:ser>
        <c:ser>
          <c:idx val="10"/>
          <c:order val="10"/>
          <c:tx>
            <c:strRef>
              <c:f>Sheet1!$L$1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Sheet1!$L$2:$L$6</c:f>
              <c:numCache>
                <c:formatCode>0%</c:formatCode>
                <c:ptCount val="5"/>
                <c:pt idx="0">
                  <c:v>2.1000000000000001E-2</c:v>
                </c:pt>
                <c:pt idx="1">
                  <c:v>2.1000000000000001E-2</c:v>
                </c:pt>
                <c:pt idx="2">
                  <c:v>2.1000000000000001E-2</c:v>
                </c:pt>
                <c:pt idx="3">
                  <c:v>0.02</c:v>
                </c:pt>
                <c:pt idx="4">
                  <c:v>1.7999999999999999E-2</c:v>
                </c:pt>
              </c:numCache>
            </c:numRef>
          </c:val>
          <c:extLst>
            <c:ext xmlns:c16="http://schemas.microsoft.com/office/drawing/2014/chart" uri="{C3380CC4-5D6E-409C-BE32-E72D297353CC}">
              <c16:uniqueId val="{00000002-6CA8-EF49-ABF0-89C83AC0A88D}"/>
            </c:ext>
          </c:extLst>
        </c:ser>
        <c:ser>
          <c:idx val="11"/>
          <c:order val="11"/>
          <c:tx>
            <c:strRef>
              <c:f>Sheet1!$M$1</c:f>
              <c:strCache>
                <c:ptCount val="1"/>
                <c:pt idx="0">
                  <c:v>Ad on a website</c:v>
                </c:pt>
              </c:strCache>
            </c:strRef>
          </c:tx>
          <c:spPr>
            <a:solidFill>
              <a:srgbClr val="663200"/>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Sheet1!$M$2:$M$6</c:f>
              <c:numCache>
                <c:formatCode>0%</c:formatCode>
                <c:ptCount val="5"/>
                <c:pt idx="0">
                  <c:v>0.02</c:v>
                </c:pt>
                <c:pt idx="1">
                  <c:v>2.1999999999999999E-2</c:v>
                </c:pt>
                <c:pt idx="2">
                  <c:v>2.8000000000000001E-2</c:v>
                </c:pt>
                <c:pt idx="3">
                  <c:v>2.1999999999999999E-2</c:v>
                </c:pt>
                <c:pt idx="4">
                  <c:v>2.1999999999999999E-2</c:v>
                </c:pt>
              </c:numCache>
            </c:numRef>
          </c:val>
          <c:extLst>
            <c:ext xmlns:c16="http://schemas.microsoft.com/office/drawing/2014/chart" uri="{C3380CC4-5D6E-409C-BE32-E72D297353CC}">
              <c16:uniqueId val="{00000003-6CA8-EF49-ABF0-89C83AC0A88D}"/>
            </c:ext>
          </c:extLst>
        </c:ser>
        <c:ser>
          <c:idx val="12"/>
          <c:order val="12"/>
          <c:tx>
            <c:strRef>
              <c:f>Sheet1!$N$1</c:f>
              <c:strCache>
                <c:ptCount val="1"/>
                <c:pt idx="0">
                  <c:v>Movie theater</c:v>
                </c:pt>
              </c:strCache>
            </c:strRef>
          </c:tx>
          <c:spPr>
            <a:solidFill>
              <a:schemeClr val="accent1">
                <a:lumMod val="80000"/>
                <a:lumOff val="20000"/>
              </a:schemeClr>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Sheet1!$N$2:$N$6</c:f>
              <c:numCache>
                <c:formatCode>0%</c:formatCode>
                <c:ptCount val="5"/>
                <c:pt idx="0">
                  <c:v>0.02</c:v>
                </c:pt>
                <c:pt idx="1">
                  <c:v>1.7000000000000001E-2</c:v>
                </c:pt>
                <c:pt idx="2">
                  <c:v>1.9E-2</c:v>
                </c:pt>
                <c:pt idx="3">
                  <c:v>1.7000000000000001E-2</c:v>
                </c:pt>
                <c:pt idx="4">
                  <c:v>1.7000000000000001E-2</c:v>
                </c:pt>
              </c:numCache>
            </c:numRef>
          </c:val>
          <c:extLst>
            <c:ext xmlns:c16="http://schemas.microsoft.com/office/drawing/2014/chart" uri="{C3380CC4-5D6E-409C-BE32-E72D297353CC}">
              <c16:uniqueId val="{00000001-C390-A14D-A60C-0CD6AE97D1C5}"/>
            </c:ext>
          </c:extLst>
        </c:ser>
        <c:dLbls>
          <c:dLblPos val="ctr"/>
          <c:showLegendKey val="0"/>
          <c:showVal val="1"/>
          <c:showCatName val="0"/>
          <c:showSerName val="0"/>
          <c:showPercent val="0"/>
          <c:showBubbleSize val="0"/>
        </c:dLbls>
        <c:gapWidth val="85"/>
        <c:overlap val="100"/>
        <c:axId val="217565616"/>
        <c:axId val="220259688"/>
      </c:barChart>
      <c:catAx>
        <c:axId val="2175656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20259688"/>
        <c:crosses val="autoZero"/>
        <c:auto val="1"/>
        <c:lblAlgn val="ctr"/>
        <c:lblOffset val="0"/>
        <c:noMultiLvlLbl val="0"/>
      </c:catAx>
      <c:valAx>
        <c:axId val="220259688"/>
        <c:scaling>
          <c:orientation val="minMax"/>
        </c:scaling>
        <c:delete val="1"/>
        <c:axPos val="l"/>
        <c:numFmt formatCode="0%" sourceLinked="1"/>
        <c:majorTickMark val="none"/>
        <c:minorTickMark val="none"/>
        <c:tickLblPos val="nextTo"/>
        <c:crossAx val="217565616"/>
        <c:crosses val="autoZero"/>
        <c:crossBetween val="between"/>
      </c:valAx>
      <c:spPr>
        <a:noFill/>
        <a:ln>
          <a:noFill/>
        </a:ln>
        <a:effectLst/>
      </c:spPr>
    </c:plotArea>
    <c:legend>
      <c:legendPos val="b"/>
      <c:layout>
        <c:manualLayout>
          <c:xMode val="edge"/>
          <c:yMode val="edge"/>
          <c:x val="3.3559072733357995E-2"/>
          <c:y val="0.79493173396785033"/>
          <c:w val="0.94966240377670907"/>
          <c:h val="0.19133449535692212"/>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All 8 Categories: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369068237089188"/>
          <c:y val="0.11658704858297175"/>
          <c:w val="0.34271619552806959"/>
          <c:h val="0.84454533576656665"/>
        </c:manualLayout>
      </c:layout>
      <c:pieChart>
        <c:varyColors val="1"/>
        <c:ser>
          <c:idx val="0"/>
          <c:order val="0"/>
          <c:tx>
            <c:strRef>
              <c:f>Sheet1!$B$1</c:f>
              <c:strCache>
                <c:ptCount val="1"/>
                <c:pt idx="0">
                  <c:v>All 6 Categories</c:v>
                </c:pt>
              </c:strCache>
            </c:strRef>
          </c:tx>
          <c:spPr>
            <a:solidFill>
              <a:schemeClr val="accent6">
                <a:lumMod val="60000"/>
                <a:lumOff val="40000"/>
              </a:schemeClr>
            </a:solidFill>
            <a:ln>
              <a:solidFill>
                <a:schemeClr val="tx1"/>
              </a:solidFill>
            </a:ln>
          </c:spPr>
          <c:dPt>
            <c:idx val="0"/>
            <c:bubble3D val="0"/>
            <c:spPr>
              <a:solidFill>
                <a:srgbClr val="99CC00"/>
              </a:solidFill>
              <a:ln w="19050">
                <a:solidFill>
                  <a:schemeClr val="tx1"/>
                </a:solidFill>
              </a:ln>
              <a:effectLst/>
            </c:spPr>
            <c:extLst>
              <c:ext xmlns:c16="http://schemas.microsoft.com/office/drawing/2014/chart" uri="{C3380CC4-5D6E-409C-BE32-E72D297353CC}">
                <c16:uniqueId val="{00000001-EB16-A540-81BA-1E4F4FC63A74}"/>
              </c:ext>
            </c:extLst>
          </c:dPt>
          <c:dPt>
            <c:idx val="1"/>
            <c:bubble3D val="0"/>
            <c:spPr>
              <a:solidFill>
                <a:srgbClr val="008000"/>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B16-A540-81BA-1E4F4FC63A74}"/>
              </c:ext>
            </c:extLst>
          </c:dPt>
          <c:dLbls>
            <c:dLbl>
              <c:idx val="0"/>
              <c:layout>
                <c:manualLayout>
                  <c:x val="-9.5076364642586994E-2"/>
                  <c:y val="0.28414774634139678"/>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7BED724B-A85C-44CE-BFB6-1F00A40E46CC}" type="CATEGORYNAME">
                      <a:rPr lang="en-US">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7CE3CEAC-4F1E-4553-B2A7-0B952D768FA9}" type="VALUE">
                      <a:rPr lang="en-US" b="1">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B16-A540-81BA-1E4F4FC63A74}"/>
                </c:ext>
              </c:extLst>
            </c:dLbl>
            <c:dLbl>
              <c:idx val="1"/>
              <c:layout>
                <c:manualLayout>
                  <c:x val="0.1796703131526034"/>
                  <c:y val="-0.24803812018203125"/>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6FCABB7D-C89A-4122-BFF3-2CCDE32638BE}" type="CATEGORYNAME">
                      <a:rPr lang="en-US">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EA7D4FC5-D34C-4A1E-8E2D-FCDC2B99DE5C}" type="VALUE">
                      <a:rPr lang="en-US" b="1">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025172186706872"/>
                      <c:h val="0.14196242171189979"/>
                    </c:manualLayout>
                  </c15:layout>
                  <c15:dlblFieldTable/>
                  <c15:showDataLabelsRange val="0"/>
                </c:ext>
                <c:ext xmlns:c16="http://schemas.microsoft.com/office/drawing/2014/chart" uri="{C3380CC4-5D6E-409C-BE32-E72D297353CC}">
                  <c16:uniqueId val="{00000003-EB16-A540-81BA-1E4F4FC63A7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Cable TV</c:v>
                </c:pt>
                <c:pt idx="1">
                  <c:v>Broadcast TV</c:v>
                </c:pt>
              </c:strCache>
            </c:strRef>
          </c:cat>
          <c:val>
            <c:numRef>
              <c:f>Sheet1!$B$2:$B$3</c:f>
              <c:numCache>
                <c:formatCode>0.00%</c:formatCode>
                <c:ptCount val="2"/>
                <c:pt idx="0">
                  <c:v>0.34100000000000003</c:v>
                </c:pt>
                <c:pt idx="1">
                  <c:v>0.65900000000000003</c:v>
                </c:pt>
              </c:numCache>
            </c:numRef>
          </c:val>
          <c:extLst>
            <c:ext xmlns:c16="http://schemas.microsoft.com/office/drawing/2014/chart" uri="{C3380CC4-5D6E-409C-BE32-E72D297353CC}">
              <c16:uniqueId val="{00000004-EB16-A540-81BA-1E4F4FC63A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dirty="0"/>
              <a:t>“Yes” Among Those Who Do Online Searches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7899595250687707E-2"/>
          <c:y val="0.13309083528397264"/>
          <c:w val="0.9664382589049606"/>
          <c:h val="0.76499950717278897"/>
        </c:manualLayout>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Sheet1!$B$2:$B$5</c:f>
              <c:numCache>
                <c:formatCode>0.00%</c:formatCode>
                <c:ptCount val="4"/>
                <c:pt idx="0">
                  <c:v>0.86</c:v>
                </c:pt>
                <c:pt idx="1">
                  <c:v>0.92</c:v>
                </c:pt>
                <c:pt idx="2">
                  <c:v>0.93</c:v>
                </c:pt>
                <c:pt idx="3">
                  <c:v>0.93</c:v>
                </c:pt>
              </c:numCache>
            </c:numRef>
          </c:val>
          <c:extLst>
            <c:ext xmlns:c16="http://schemas.microsoft.com/office/drawing/2014/chart" uri="{C3380CC4-5D6E-409C-BE32-E72D297353CC}">
              <c16:uniqueId val="{00000000-DA99-A140-ACD7-A95431DEE6EC}"/>
            </c:ext>
          </c:extLst>
        </c:ser>
        <c:dLbls>
          <c:showLegendKey val="0"/>
          <c:showVal val="0"/>
          <c:showCatName val="0"/>
          <c:showSerName val="0"/>
          <c:showPercent val="0"/>
          <c:showBubbleSize val="0"/>
        </c:dLbls>
        <c:gapWidth val="219"/>
        <c:overlap val="-27"/>
        <c:axId val="217078528"/>
        <c:axId val="217078920"/>
      </c:barChart>
      <c:catAx>
        <c:axId val="217078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17078920"/>
        <c:crosses val="autoZero"/>
        <c:auto val="1"/>
        <c:lblAlgn val="ctr"/>
        <c:lblOffset val="0"/>
        <c:noMultiLvlLbl val="0"/>
      </c:catAx>
      <c:valAx>
        <c:axId val="217078920"/>
        <c:scaling>
          <c:orientation val="minMax"/>
          <c:min val="0.69000000000000017"/>
        </c:scaling>
        <c:delete val="1"/>
        <c:axPos val="l"/>
        <c:numFmt formatCode="0.00%" sourceLinked="1"/>
        <c:majorTickMark val="out"/>
        <c:minorTickMark val="none"/>
        <c:tickLblPos val="nextTo"/>
        <c:crossAx val="21707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b="1" i="0" baseline="0" dirty="0">
                <a:effectLst/>
              </a:rPr>
              <a:t>Adults 18+</a:t>
            </a:r>
            <a:endParaRPr lang="en-US" sz="1600" dirty="0">
              <a:effectLst/>
            </a:endParaRPr>
          </a:p>
        </c:rich>
      </c:tx>
      <c:layout>
        <c:manualLayout>
          <c:xMode val="edge"/>
          <c:yMode val="edge"/>
          <c:x val="0.65182706328375628"/>
          <c:y val="0.70400650095686512"/>
        </c:manualLayout>
      </c:layout>
      <c:overlay val="0"/>
      <c:spPr>
        <a:noFill/>
        <a:ln>
          <a:noFill/>
        </a:ln>
        <a:effectLst/>
      </c:spPr>
    </c:title>
    <c:autoTitleDeleted val="0"/>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8C10-4739-997C-93A96924100C}"/>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8C10-4739-997C-93A96924100C}"/>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8C10-4739-997C-93A96924100C}"/>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8C10-4739-997C-93A96924100C}"/>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8C10-4739-997C-93A96924100C}"/>
              </c:ext>
            </c:extLst>
          </c:dPt>
          <c:dPt>
            <c:idx val="5"/>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8C10-4739-997C-93A96924100C}"/>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8C10-4739-997C-93A96924100C}"/>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8C10-4739-997C-93A96924100C}"/>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8C10-4739-997C-93A96924100C}"/>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8C10-4739-997C-93A96924100C}"/>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8C10-4739-997C-93A96924100C}"/>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8C10-4739-997C-93A96924100C}"/>
              </c:ext>
            </c:extLst>
          </c:dPt>
          <c:dPt>
            <c:idx val="12"/>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8C10-4739-997C-93A96924100C}"/>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8C10-4739-997C-93A96924100C}"/>
              </c:ext>
            </c:extLst>
          </c:dPt>
          <c:dPt>
            <c:idx val="14"/>
            <c:invertIfNegative val="0"/>
            <c:bubble3D val="0"/>
            <c:spPr>
              <a:solidFill>
                <a:srgbClr val="AA68DD"/>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8C10-4739-997C-93A96924100C}"/>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8C10-4739-997C-93A96924100C}"/>
              </c:ext>
            </c:extLst>
          </c:dPt>
          <c:dPt>
            <c:idx val="16"/>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8C10-4739-997C-93A96924100C}"/>
              </c:ext>
            </c:extLst>
          </c:dPt>
          <c:dPt>
            <c:idx val="17"/>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6-EEB5-4FFB-995C-FA68E87033EF}"/>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EB5-4FFB-995C-FA68E87033EF}"/>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4-EEB5-4FFB-995C-FA68E87033EF}"/>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EB5-4FFB-995C-FA68E87033EF}"/>
              </c:ext>
            </c:extLst>
          </c:dPt>
          <c:dPt>
            <c:idx val="21"/>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9B3B-4EA2-BCE9-A1C02ABF2BE1}"/>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9B3B-4EA2-BCE9-A1C02ABF2BE1}"/>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Cable TV</c:v>
                </c:pt>
                <c:pt idx="4">
                  <c:v>Social Media</c:v>
                </c:pt>
                <c:pt idx="5">
                  <c:v>Search</c:v>
                </c:pt>
                <c:pt idx="6">
                  <c:v>Streaming Programs on TV With Ads</c:v>
                </c:pt>
                <c:pt idx="7">
                  <c:v>Radio</c:v>
                </c:pt>
                <c:pt idx="8">
                  <c:v>Streaming Programs on TV No Ads</c:v>
                </c:pt>
                <c:pt idx="9">
                  <c:v>Streaming Video Other Than TV Programs on Digital Media</c:v>
                </c:pt>
                <c:pt idx="10">
                  <c:v>Streaming Programs on Digital Media With Ads</c:v>
                </c:pt>
                <c:pt idx="11">
                  <c:v>Streaming Video Other Than TV Programs on TV</c:v>
                </c:pt>
                <c:pt idx="12">
                  <c:v>Broadcast TV News Websites/Apps</c:v>
                </c:pt>
                <c:pt idx="13">
                  <c:v>Newspapers</c:v>
                </c:pt>
                <c:pt idx="14">
                  <c:v>Any other news website</c:v>
                </c:pt>
                <c:pt idx="15">
                  <c:v>Streaming Audio</c:v>
                </c:pt>
                <c:pt idx="16">
                  <c:v>Streaming Programs on Digital Media No Ads</c:v>
                </c:pt>
                <c:pt idx="17">
                  <c:v>Magazines</c:v>
                </c:pt>
                <c:pt idx="18">
                  <c:v>Digital Newspaper</c:v>
                </c:pt>
                <c:pt idx="19">
                  <c:v>Cable News Channels' Websites/Apps</c:v>
                </c:pt>
                <c:pt idx="20">
                  <c:v>Podcasts</c:v>
                </c:pt>
                <c:pt idx="21">
                  <c:v>Local Radio Stations Websites/Apps</c:v>
                </c:pt>
                <c:pt idx="22">
                  <c:v>Digital Magazine</c:v>
                </c:pt>
              </c:strCache>
            </c:strRef>
          </c:cat>
          <c:val>
            <c:numRef>
              <c:f>Sheet1!$B$2:$B$24</c:f>
              <c:numCache>
                <c:formatCode>0.0%</c:formatCode>
                <c:ptCount val="23"/>
                <c:pt idx="0">
                  <c:v>0.76500000000000001</c:v>
                </c:pt>
                <c:pt idx="1">
                  <c:v>0.75900000000000001</c:v>
                </c:pt>
                <c:pt idx="2">
                  <c:v>0.64500000000000002</c:v>
                </c:pt>
                <c:pt idx="3">
                  <c:v>0.54200000000000004</c:v>
                </c:pt>
                <c:pt idx="4">
                  <c:v>0.54100000000000004</c:v>
                </c:pt>
                <c:pt idx="5">
                  <c:v>0.53800000000000003</c:v>
                </c:pt>
                <c:pt idx="6" formatCode="0%">
                  <c:v>0.47799999999999998</c:v>
                </c:pt>
                <c:pt idx="7" formatCode="0%">
                  <c:v>0.433</c:v>
                </c:pt>
                <c:pt idx="8">
                  <c:v>0.36399999999999999</c:v>
                </c:pt>
                <c:pt idx="9">
                  <c:v>0.35599999999999998</c:v>
                </c:pt>
                <c:pt idx="10">
                  <c:v>0.315</c:v>
                </c:pt>
                <c:pt idx="11">
                  <c:v>0.29499999999999998</c:v>
                </c:pt>
                <c:pt idx="12">
                  <c:v>0.23400000000000001</c:v>
                </c:pt>
                <c:pt idx="13">
                  <c:v>0.22900000000000001</c:v>
                </c:pt>
                <c:pt idx="14">
                  <c:v>0.20899999999999999</c:v>
                </c:pt>
                <c:pt idx="15">
                  <c:v>0.20399999999999999</c:v>
                </c:pt>
                <c:pt idx="16">
                  <c:v>0.191</c:v>
                </c:pt>
                <c:pt idx="17">
                  <c:v>0.188</c:v>
                </c:pt>
                <c:pt idx="18">
                  <c:v>0.17799999999999999</c:v>
                </c:pt>
                <c:pt idx="19">
                  <c:v>0.153</c:v>
                </c:pt>
                <c:pt idx="20">
                  <c:v>0.14399999999999999</c:v>
                </c:pt>
                <c:pt idx="21">
                  <c:v>0.13300000000000001</c:v>
                </c:pt>
                <c:pt idx="22">
                  <c:v>0.106</c:v>
                </c:pt>
              </c:numCache>
            </c:numRef>
          </c:val>
          <c:extLst>
            <c:ext xmlns:c16="http://schemas.microsoft.com/office/drawing/2014/chart" uri="{C3380CC4-5D6E-409C-BE32-E72D297353CC}">
              <c16:uniqueId val="{00000022-8C10-4739-997C-93A96924100C}"/>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65182706328375628"/>
          <c:y val="0.70400650095686512"/>
        </c:manualLayout>
      </c:layout>
      <c:overlay val="0"/>
      <c:spPr>
        <a:noFill/>
        <a:ln>
          <a:noFill/>
        </a:ln>
        <a:effectLst/>
      </c:spPr>
    </c:title>
    <c:autoTitleDeleted val="0"/>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F98-4912-BB9F-C1554857D4A0}"/>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F98-4912-BB9F-C1554857D4A0}"/>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F98-4912-BB9F-C1554857D4A0}"/>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F98-4912-BB9F-C1554857D4A0}"/>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F98-4912-BB9F-C1554857D4A0}"/>
              </c:ext>
            </c:extLst>
          </c:dPt>
          <c:dPt>
            <c:idx val="5"/>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F98-4912-BB9F-C1554857D4A0}"/>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F98-4912-BB9F-C1554857D4A0}"/>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F98-4912-BB9F-C1554857D4A0}"/>
              </c:ext>
            </c:extLst>
          </c:dPt>
          <c:dPt>
            <c:idx val="8"/>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F98-4912-BB9F-C1554857D4A0}"/>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F98-4912-BB9F-C1554857D4A0}"/>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F98-4912-BB9F-C1554857D4A0}"/>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F98-4912-BB9F-C1554857D4A0}"/>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F98-4912-BB9F-C1554857D4A0}"/>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F98-4912-BB9F-C1554857D4A0}"/>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F98-4912-BB9F-C1554857D4A0}"/>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F98-4912-BB9F-C1554857D4A0}"/>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F98-4912-BB9F-C1554857D4A0}"/>
              </c:ext>
            </c:extLst>
          </c:dPt>
          <c:dPt>
            <c:idx val="17"/>
            <c:invertIfNegative val="0"/>
            <c:bubble3D val="0"/>
            <c:spPr>
              <a:solidFill>
                <a:srgbClr val="AA68DD"/>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F98-4912-BB9F-C1554857D4A0}"/>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F98-4912-BB9F-C1554857D4A0}"/>
              </c:ext>
            </c:extLst>
          </c:dPt>
          <c:dPt>
            <c:idx val="19"/>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F98-4912-BB9F-C1554857D4A0}"/>
              </c:ext>
            </c:extLst>
          </c:dPt>
          <c:dPt>
            <c:idx val="20"/>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F98-4912-BB9F-C1554857D4A0}"/>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4F98-4912-BB9F-C1554857D4A0}"/>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4F98-4912-BB9F-C1554857D4A0}"/>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Email</c:v>
                </c:pt>
                <c:pt idx="6">
                  <c:v>Radio</c:v>
                </c:pt>
                <c:pt idx="7">
                  <c:v>Streaming Programs on TV No Ads</c:v>
                </c:pt>
                <c:pt idx="8">
                  <c:v>Streaming Programs on Digital Media With Ads</c:v>
                </c:pt>
                <c:pt idx="9">
                  <c:v>Streaming Video Other Than TV Programs on TV</c:v>
                </c:pt>
                <c:pt idx="10">
                  <c:v>Streaming Video Other Than TV Programs on Digital Media</c:v>
                </c:pt>
                <c:pt idx="11">
                  <c:v>Search</c:v>
                </c:pt>
                <c:pt idx="12">
                  <c:v>Streaming Audio</c:v>
                </c:pt>
                <c:pt idx="13">
                  <c:v>Streaming Programs on Digital Media No Ads</c:v>
                </c:pt>
                <c:pt idx="14">
                  <c:v>Broadcast TV News Websites/Apps</c:v>
                </c:pt>
                <c:pt idx="15">
                  <c:v>Newspapers</c:v>
                </c:pt>
                <c:pt idx="16">
                  <c:v>Magazines</c:v>
                </c:pt>
                <c:pt idx="17">
                  <c:v>Any other news website</c:v>
                </c:pt>
                <c:pt idx="18">
                  <c:v>Podcasts</c:v>
                </c:pt>
                <c:pt idx="19">
                  <c:v>Local Radio Stations Websites/Apps</c:v>
                </c:pt>
                <c:pt idx="20">
                  <c:v>Digital Newspaper</c:v>
                </c:pt>
                <c:pt idx="21">
                  <c:v>Cable News Channels' Websites/Apps</c:v>
                </c:pt>
                <c:pt idx="22">
                  <c:v>Digital Magazine</c:v>
                </c:pt>
              </c:strCache>
            </c:strRef>
          </c:cat>
          <c:val>
            <c:numRef>
              <c:f>Sheet1!$B$2:$B$24</c:f>
              <c:numCache>
                <c:formatCode>h:mm;@</c:formatCode>
                <c:ptCount val="23"/>
                <c:pt idx="0">
                  <c:v>0.2298611111111111</c:v>
                </c:pt>
                <c:pt idx="1">
                  <c:v>0.15069444444444444</c:v>
                </c:pt>
                <c:pt idx="2">
                  <c:v>7.9166666666666663E-2</c:v>
                </c:pt>
                <c:pt idx="3">
                  <c:v>5.9027777777777783E-2</c:v>
                </c:pt>
                <c:pt idx="4">
                  <c:v>4.3750000000000004E-2</c:v>
                </c:pt>
                <c:pt idx="5">
                  <c:v>4.0972222222222222E-2</c:v>
                </c:pt>
                <c:pt idx="6">
                  <c:v>3.888888888888889E-2</c:v>
                </c:pt>
                <c:pt idx="7">
                  <c:v>3.8194444444444441E-2</c:v>
                </c:pt>
                <c:pt idx="8">
                  <c:v>3.6111111111111115E-2</c:v>
                </c:pt>
                <c:pt idx="9">
                  <c:v>3.4027777777777775E-2</c:v>
                </c:pt>
                <c:pt idx="10">
                  <c:v>3.125E-2</c:v>
                </c:pt>
                <c:pt idx="11">
                  <c:v>2.6388888888888889E-2</c:v>
                </c:pt>
                <c:pt idx="12">
                  <c:v>1.3194444444444444E-2</c:v>
                </c:pt>
                <c:pt idx="13">
                  <c:v>1.3194444444444444E-2</c:v>
                </c:pt>
                <c:pt idx="14">
                  <c:v>1.1805555555555555E-2</c:v>
                </c:pt>
                <c:pt idx="15">
                  <c:v>1.1111111111111112E-2</c:v>
                </c:pt>
                <c:pt idx="16">
                  <c:v>9.0277777777777787E-3</c:v>
                </c:pt>
                <c:pt idx="17">
                  <c:v>8.3333333333333332E-3</c:v>
                </c:pt>
                <c:pt idx="18">
                  <c:v>6.9444444444444441E-3</c:v>
                </c:pt>
                <c:pt idx="19">
                  <c:v>6.2499999999999995E-3</c:v>
                </c:pt>
                <c:pt idx="20">
                  <c:v>5.5555555555555558E-3</c:v>
                </c:pt>
                <c:pt idx="21">
                  <c:v>5.5555555555555558E-3</c:v>
                </c:pt>
                <c:pt idx="22">
                  <c:v>3.472222222222222E-3</c:v>
                </c:pt>
              </c:numCache>
            </c:numRef>
          </c:val>
          <c:extLst>
            <c:ext xmlns:c16="http://schemas.microsoft.com/office/drawing/2014/chart" uri="{C3380CC4-5D6E-409C-BE32-E72D297353CC}">
              <c16:uniqueId val="{0000002E-4F98-4912-BB9F-C1554857D4A0}"/>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88171326740342"/>
          <c:y val="1.3871417035521555E-2"/>
          <c:w val="0.80411828673259655"/>
          <c:h val="0.96334854382864099"/>
        </c:manualLayout>
      </c:layout>
      <c:barChart>
        <c:barDir val="bar"/>
        <c:grouping val="clustered"/>
        <c:varyColors val="0"/>
        <c:ser>
          <c:idx val="0"/>
          <c:order val="0"/>
          <c:tx>
            <c:strRef>
              <c:f>Sheet1!$B$1</c:f>
              <c:strCache>
                <c:ptCount val="1"/>
                <c:pt idx="0">
                  <c:v>Adults 25-54</c:v>
                </c:pt>
              </c:strCache>
            </c:strRef>
          </c:tx>
          <c:spPr>
            <a:solidFill>
              <a:srgbClr val="0505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5"/>
            <c:invertIfNegative val="0"/>
            <c:bubble3D val="0"/>
            <c:extLst>
              <c:ext xmlns:c16="http://schemas.microsoft.com/office/drawing/2014/chart" uri="{C3380CC4-5D6E-409C-BE32-E72D297353CC}">
                <c16:uniqueId val="{00000000-F3D5-42A1-9735-16283CCA7E94}"/>
              </c:ext>
            </c:extLst>
          </c:dPt>
          <c:dPt>
            <c:idx val="10"/>
            <c:invertIfNegative val="0"/>
            <c:bubble3D val="0"/>
            <c:extLst>
              <c:ext xmlns:c16="http://schemas.microsoft.com/office/drawing/2014/chart" uri="{C3380CC4-5D6E-409C-BE32-E72D297353CC}">
                <c16:uniqueId val="{00000001-F3D5-42A1-9735-16283CCA7E94}"/>
              </c:ext>
            </c:extLst>
          </c:dPt>
          <c:dPt>
            <c:idx val="22"/>
            <c:invertIfNegative val="0"/>
            <c:bubble3D val="0"/>
            <c:extLst>
              <c:ext xmlns:c16="http://schemas.microsoft.com/office/drawing/2014/chart" uri="{C3380CC4-5D6E-409C-BE32-E72D297353CC}">
                <c16:uniqueId val="{00000004-539C-4F60-84AF-4C8D29FD34F9}"/>
              </c:ext>
            </c:extLst>
          </c:dPt>
          <c:dPt>
            <c:idx val="23"/>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4-884D-4EF5-BD7C-97F4E6007339}"/>
              </c:ext>
            </c:extLst>
          </c:dPt>
          <c:dPt>
            <c:idx val="24"/>
            <c:invertIfNegative val="0"/>
            <c:bubble3D val="0"/>
            <c:extLst>
              <c:ext xmlns:c16="http://schemas.microsoft.com/office/drawing/2014/chart" uri="{C3380CC4-5D6E-409C-BE32-E72D297353CC}">
                <c16:uniqueId val="{00000005-539C-4F60-84AF-4C8D29FD34F9}"/>
              </c:ext>
            </c:extLst>
          </c:dPt>
          <c:dPt>
            <c:idx val="25"/>
            <c:invertIfNegative val="0"/>
            <c:bubble3D val="0"/>
            <c:extLst>
              <c:ext xmlns:c16="http://schemas.microsoft.com/office/drawing/2014/chart" uri="{C3380CC4-5D6E-409C-BE32-E72D297353CC}">
                <c16:uniqueId val="{00000006-539C-4F60-84AF-4C8D29FD34F9}"/>
              </c:ext>
            </c:extLst>
          </c:dPt>
          <c:dPt>
            <c:idx val="28"/>
            <c:invertIfNegative val="0"/>
            <c:bubble3D val="0"/>
            <c:extLst>
              <c:ext xmlns:c16="http://schemas.microsoft.com/office/drawing/2014/chart" uri="{C3380CC4-5D6E-409C-BE32-E72D297353CC}">
                <c16:uniqueId val="{00000007-539C-4F60-84AF-4C8D29FD34F9}"/>
              </c:ext>
            </c:extLst>
          </c:dPt>
          <c:dPt>
            <c:idx val="32"/>
            <c:invertIfNegative val="0"/>
            <c:bubble3D val="0"/>
            <c:extLst>
              <c:ext xmlns:c16="http://schemas.microsoft.com/office/drawing/2014/chart" uri="{C3380CC4-5D6E-409C-BE32-E72D297353CC}">
                <c16:uniqueId val="{00000008-539C-4F60-84AF-4C8D29FD34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KENTUCKY DERBY</c:v>
                </c:pt>
                <c:pt idx="1">
                  <c:v>MASTERS GOLF TOURN.-SUN</c:v>
                </c:pt>
                <c:pt idx="2">
                  <c:v>GRAMMY AWARDS</c:v>
                </c:pt>
                <c:pt idx="3">
                  <c:v>JEOPARDY (AT)</c:v>
                </c:pt>
                <c:pt idx="4">
                  <c:v>FBI</c:v>
                </c:pt>
                <c:pt idx="5">
                  <c:v>NCIS</c:v>
                </c:pt>
                <c:pt idx="6">
                  <c:v>WHEEL OF FORTUNE</c:v>
                </c:pt>
                <c:pt idx="7">
                  <c:v>CHICAGO FIRE</c:v>
                </c:pt>
                <c:pt idx="8">
                  <c:v>FAMILY FEUD (AT)</c:v>
                </c:pt>
                <c:pt idx="9">
                  <c:v>60 MINUTES</c:v>
                </c:pt>
                <c:pt idx="10">
                  <c:v>ABC WORLD NEWS TONIGHT</c:v>
                </c:pt>
                <c:pt idx="11">
                  <c:v>BLUE BLOODS</c:v>
                </c:pt>
                <c:pt idx="12">
                  <c:v>YOUNG SHELDON</c:v>
                </c:pt>
                <c:pt idx="13">
                  <c:v>EQUALIZER</c:v>
                </c:pt>
                <c:pt idx="14">
                  <c:v>CHICAGO MED</c:v>
                </c:pt>
                <c:pt idx="15">
                  <c:v>GHOSTS</c:v>
                </c:pt>
                <c:pt idx="16">
                  <c:v>NBA PLAYOFFS ON ABC2-5/1</c:v>
                </c:pt>
                <c:pt idx="17">
                  <c:v>CHICAGO PD</c:v>
                </c:pt>
                <c:pt idx="18">
                  <c:v>FBI: MOST WANTED</c:v>
                </c:pt>
                <c:pt idx="19">
                  <c:v>FBI: INTERNATIONAL</c:v>
                </c:pt>
                <c:pt idx="20">
                  <c:v>JUDGE JUDY (AT)</c:v>
                </c:pt>
                <c:pt idx="21">
                  <c:v>NCIS: HAWAI'I</c:v>
                </c:pt>
                <c:pt idx="22">
                  <c:v>NBC NIGHTLY NEWS</c:v>
                </c:pt>
                <c:pt idx="23">
                  <c:v>10 Cable Networks</c:v>
                </c:pt>
              </c:strCache>
            </c:strRef>
          </c:cat>
          <c:val>
            <c:numRef>
              <c:f>Sheet1!$B$2:$B$25</c:f>
              <c:numCache>
                <c:formatCode>#,###,###,###,##0.00;[Red]\(#,###,###,###,##0.00\)</c:formatCode>
                <c:ptCount val="24"/>
                <c:pt idx="0">
                  <c:v>6.17</c:v>
                </c:pt>
                <c:pt idx="1">
                  <c:v>3.99</c:v>
                </c:pt>
                <c:pt idx="2">
                  <c:v>3.77</c:v>
                </c:pt>
                <c:pt idx="3">
                  <c:v>3.7</c:v>
                </c:pt>
                <c:pt idx="4">
                  <c:v>3.46</c:v>
                </c:pt>
                <c:pt idx="5">
                  <c:v>3.33</c:v>
                </c:pt>
                <c:pt idx="6">
                  <c:v>3.33</c:v>
                </c:pt>
                <c:pt idx="7">
                  <c:v>3.31</c:v>
                </c:pt>
                <c:pt idx="8">
                  <c:v>3.29</c:v>
                </c:pt>
                <c:pt idx="9">
                  <c:v>3.25</c:v>
                </c:pt>
                <c:pt idx="10">
                  <c:v>3.21</c:v>
                </c:pt>
                <c:pt idx="11">
                  <c:v>3.15</c:v>
                </c:pt>
                <c:pt idx="12">
                  <c:v>3.11</c:v>
                </c:pt>
                <c:pt idx="13">
                  <c:v>3.09</c:v>
                </c:pt>
                <c:pt idx="14">
                  <c:v>3.02</c:v>
                </c:pt>
                <c:pt idx="15">
                  <c:v>2.95</c:v>
                </c:pt>
                <c:pt idx="16">
                  <c:v>2.91</c:v>
                </c:pt>
                <c:pt idx="17">
                  <c:v>2.9</c:v>
                </c:pt>
                <c:pt idx="18">
                  <c:v>2.77</c:v>
                </c:pt>
                <c:pt idx="19">
                  <c:v>2.74</c:v>
                </c:pt>
                <c:pt idx="20" formatCode="0.0">
                  <c:v>2.71</c:v>
                </c:pt>
                <c:pt idx="21" formatCode="0.0">
                  <c:v>2.68</c:v>
                </c:pt>
                <c:pt idx="22" formatCode="0.0">
                  <c:v>2.66</c:v>
                </c:pt>
                <c:pt idx="23" formatCode="#,###,###,###,##0.0;[Red]\(#,###,###,###,##0.0\)">
                  <c:v>0.24990000000000001</c:v>
                </c:pt>
              </c:numCache>
            </c:numRef>
          </c:val>
          <c:extLst>
            <c:ext xmlns:c16="http://schemas.microsoft.com/office/drawing/2014/chart" uri="{C3380CC4-5D6E-409C-BE32-E72D297353CC}">
              <c16:uniqueId val="{00000009-539C-4F60-84AF-4C8D29FD34F9}"/>
            </c:ext>
          </c:extLst>
        </c:ser>
        <c:dLbls>
          <c:dLblPos val="outEnd"/>
          <c:showLegendKey val="0"/>
          <c:showVal val="1"/>
          <c:showCatName val="0"/>
          <c:showSerName val="0"/>
          <c:showPercent val="0"/>
          <c:showBubbleSize val="0"/>
        </c:dLbls>
        <c:gapWidth val="68"/>
        <c:axId val="354372112"/>
        <c:axId val="354372504"/>
      </c:barChart>
      <c:catAx>
        <c:axId val="354372112"/>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4372504"/>
        <c:crosses val="autoZero"/>
        <c:auto val="1"/>
        <c:lblAlgn val="ctr"/>
        <c:lblOffset val="100"/>
        <c:noMultiLvlLbl val="0"/>
      </c:catAx>
      <c:valAx>
        <c:axId val="354372504"/>
        <c:scaling>
          <c:orientation val="minMax"/>
        </c:scaling>
        <c:delete val="1"/>
        <c:axPos val="t"/>
        <c:numFmt formatCode="#,###,###,###,##0.00;[Red]\(#,###,###,###,##0.00\)" sourceLinked="1"/>
        <c:majorTickMark val="none"/>
        <c:minorTickMark val="none"/>
        <c:tickLblPos val="nextTo"/>
        <c:crossAx val="35437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 Of Top Rated Programs</a:t>
            </a:r>
          </a:p>
        </c:rich>
      </c:tx>
      <c:layout>
        <c:manualLayout>
          <c:xMode val="edge"/>
          <c:yMode val="edge"/>
          <c:x val="0.33440786315374321"/>
          <c:y val="2.81466130275903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1904761904761904E-2"/>
          <c:y val="0.16367265549492604"/>
          <c:w val="0.96726190476190477"/>
          <c:h val="0.62155941907163736"/>
        </c:manualLayout>
      </c:layout>
      <c:barChart>
        <c:barDir val="col"/>
        <c:grouping val="percentStacked"/>
        <c:varyColors val="0"/>
        <c:ser>
          <c:idx val="0"/>
          <c:order val="0"/>
          <c:tx>
            <c:strRef>
              <c:f>Sheet1!$A$2</c:f>
              <c:strCache>
                <c:ptCount val="1"/>
                <c:pt idx="0">
                  <c:v>Broadcast </c:v>
                </c:pt>
              </c:strCache>
            </c:strRef>
          </c:tx>
          <c:spPr>
            <a:solidFill>
              <a:schemeClr val="tx2"/>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3"/>
                <c:pt idx="0">
                  <c:v>Top 25</c:v>
                </c:pt>
                <c:pt idx="1">
                  <c:v>Top 50</c:v>
                </c:pt>
                <c:pt idx="2">
                  <c:v>Top 100</c:v>
                </c:pt>
              </c:strCache>
            </c:strRef>
          </c:cat>
          <c:val>
            <c:numRef>
              <c:f>Sheet1!$B$2:$F$2</c:f>
              <c:numCache>
                <c:formatCode>General</c:formatCode>
                <c:ptCount val="3"/>
                <c:pt idx="0">
                  <c:v>23</c:v>
                </c:pt>
                <c:pt idx="1">
                  <c:v>45</c:v>
                </c:pt>
                <c:pt idx="2">
                  <c:v>91</c:v>
                </c:pt>
              </c:numCache>
            </c:numRef>
          </c:val>
          <c:extLst>
            <c:ext xmlns:c16="http://schemas.microsoft.com/office/drawing/2014/chart" uri="{C3380CC4-5D6E-409C-BE32-E72D297353CC}">
              <c16:uniqueId val="{00000002-9F20-46D5-BEF3-BBF7D293FE7A}"/>
            </c:ext>
          </c:extLst>
        </c:ser>
        <c:ser>
          <c:idx val="1"/>
          <c:order val="1"/>
          <c:tx>
            <c:strRef>
              <c:f>Sheet1!$A$3</c:f>
              <c:strCache>
                <c:ptCount val="1"/>
                <c:pt idx="0">
                  <c:v>Cable </c:v>
                </c:pt>
              </c:strCache>
            </c:strRef>
          </c:tx>
          <c:spPr>
            <a:solidFill>
              <a:schemeClr val="bg1">
                <a:lumMod val="50000"/>
              </a:schemeClr>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3"/>
                <c:pt idx="0">
                  <c:v>Top 25</c:v>
                </c:pt>
                <c:pt idx="1">
                  <c:v>Top 50</c:v>
                </c:pt>
                <c:pt idx="2">
                  <c:v>Top 100</c:v>
                </c:pt>
              </c:strCache>
            </c:strRef>
          </c:cat>
          <c:val>
            <c:numRef>
              <c:f>Sheet1!$B$3:$F$3</c:f>
              <c:numCache>
                <c:formatCode>General</c:formatCode>
                <c:ptCount val="3"/>
                <c:pt idx="0">
                  <c:v>2</c:v>
                </c:pt>
                <c:pt idx="1">
                  <c:v>5</c:v>
                </c:pt>
                <c:pt idx="2">
                  <c:v>9</c:v>
                </c:pt>
              </c:numCache>
            </c:numRef>
          </c:val>
          <c:extLst>
            <c:ext xmlns:c16="http://schemas.microsoft.com/office/drawing/2014/chart" uri="{C3380CC4-5D6E-409C-BE32-E72D297353CC}">
              <c16:uniqueId val="{00000005-9F20-46D5-BEF3-BBF7D293FE7A}"/>
            </c:ext>
          </c:extLst>
        </c:ser>
        <c:dLbls>
          <c:dLblPos val="ctr"/>
          <c:showLegendKey val="0"/>
          <c:showVal val="1"/>
          <c:showCatName val="0"/>
          <c:showSerName val="0"/>
          <c:showPercent val="0"/>
          <c:showBubbleSize val="0"/>
        </c:dLbls>
        <c:gapWidth val="100"/>
        <c:overlap val="100"/>
        <c:axId val="386698016"/>
        <c:axId val="558924408"/>
      </c:barChart>
      <c:catAx>
        <c:axId val="386698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58924408"/>
        <c:crosses val="autoZero"/>
        <c:auto val="1"/>
        <c:lblAlgn val="ctr"/>
        <c:lblOffset val="0"/>
        <c:noMultiLvlLbl val="0"/>
      </c:catAx>
      <c:valAx>
        <c:axId val="558924408"/>
        <c:scaling>
          <c:orientation val="minMax"/>
          <c:min val="0"/>
        </c:scaling>
        <c:delete val="1"/>
        <c:axPos val="l"/>
        <c:numFmt formatCode="0%" sourceLinked="1"/>
        <c:majorTickMark val="out"/>
        <c:minorTickMark val="none"/>
        <c:tickLblPos val="nextTo"/>
        <c:crossAx val="386698016"/>
        <c:crosses val="autoZero"/>
        <c:crossBetween val="between"/>
      </c:valAx>
      <c:spPr>
        <a:noFill/>
        <a:ln>
          <a:noFill/>
        </a:ln>
        <a:effectLst/>
      </c:spPr>
    </c:plotArea>
    <c:legend>
      <c:legendPos val="b"/>
      <c:layout>
        <c:manualLayout>
          <c:xMode val="edge"/>
          <c:yMode val="edge"/>
          <c:x val="0.31295990979960864"/>
          <c:y val="0.90103816072260035"/>
          <c:w val="0.37062919706147829"/>
          <c:h val="6.569766024479292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A18+</a:t>
            </a:r>
            <a:r>
              <a:rPr lang="en-US" baseline="0" dirty="0">
                <a:solidFill>
                  <a:schemeClr val="tx1"/>
                </a:solidFill>
              </a:rPr>
              <a:t> </a:t>
            </a:r>
            <a:r>
              <a:rPr lang="en-US" dirty="0">
                <a:solidFill>
                  <a:schemeClr val="tx1"/>
                </a:solidFill>
              </a:rPr>
              <a:t>One Day Prime Reach</a:t>
            </a:r>
          </a:p>
        </c:rich>
      </c:tx>
      <c:layout>
        <c:manualLayout>
          <c:xMode val="edge"/>
          <c:yMode val="edge"/>
          <c:x val="0.36811446171311413"/>
          <c:y val="7.673611215501485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0371400372248433"/>
          <c:y val="0.16367742739357108"/>
          <c:w val="0.77375068191255258"/>
          <c:h val="0.78851629041034943"/>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000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A56B-4641-8039-243BFDFE2750}"/>
              </c:ext>
            </c:extLst>
          </c:dPt>
          <c:dPt>
            <c:idx val="1"/>
            <c:invertIfNegative val="0"/>
            <c:bubble3D val="0"/>
            <c:spPr>
              <a:solidFill>
                <a:schemeClr val="tx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A56B-4641-8039-243BFDFE2750}"/>
              </c:ext>
            </c:extLst>
          </c:dPt>
          <c:dPt>
            <c:idx val="2"/>
            <c:invertIfNegative val="0"/>
            <c:bubble3D val="0"/>
            <c:spPr>
              <a:solidFill>
                <a:schemeClr val="tx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A56B-4641-8039-243BFDFE2750}"/>
              </c:ext>
            </c:extLst>
          </c:dPt>
          <c:dPt>
            <c:idx val="3"/>
            <c:invertIfNegative val="0"/>
            <c:bubble3D val="0"/>
            <c:spPr>
              <a:solidFill>
                <a:schemeClr val="tx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A56B-4641-8039-243BFDFE2750}"/>
              </c:ext>
            </c:extLst>
          </c:dPt>
          <c:dPt>
            <c:idx val="4"/>
            <c:invertIfNegative val="0"/>
            <c:bubble3D val="0"/>
            <c:spPr>
              <a:solidFill>
                <a:sysClr val="window" lastClr="FFFFFF"/>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A56B-4641-8039-243BFDFE2750}"/>
              </c:ext>
            </c:extLst>
          </c:dPt>
          <c:dPt>
            <c:idx val="5"/>
            <c:invertIfNegative val="0"/>
            <c:bubble3D val="0"/>
            <c:spPr>
              <a:solidFill>
                <a:sysClr val="window" lastClr="FFFFFF"/>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A56B-4641-8039-243BFDFE2750}"/>
              </c:ext>
            </c:extLst>
          </c:dPt>
          <c:dPt>
            <c:idx val="6"/>
            <c:invertIfNegative val="0"/>
            <c:bubble3D val="0"/>
            <c:spPr>
              <a:solidFill>
                <a:sysClr val="window" lastClr="FFFF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A56B-4641-8039-243BFDFE2750}"/>
              </c:ext>
            </c:extLst>
          </c:dPt>
          <c:dPt>
            <c:idx val="7"/>
            <c:invertIfNegative val="0"/>
            <c:bubble3D val="0"/>
            <c:spPr>
              <a:solidFill>
                <a:sysClr val="window" lastClr="FFFFFF"/>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A56B-4641-8039-243BFDFE2750}"/>
              </c:ext>
            </c:extLst>
          </c:dPt>
          <c:dPt>
            <c:idx val="8"/>
            <c:invertIfNegative val="0"/>
            <c:bubble3D val="0"/>
            <c:spPr>
              <a:solidFill>
                <a:sysClr val="window" lastClr="FFFF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A56B-4641-8039-243BFDFE2750}"/>
              </c:ext>
            </c:extLst>
          </c:dPt>
          <c:dPt>
            <c:idx val="9"/>
            <c:invertIfNegative val="0"/>
            <c:bubble3D val="0"/>
            <c:spPr>
              <a:solidFill>
                <a:schemeClr val="bg1">
                  <a:lumMod val="9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A56B-4641-8039-243BFDFE2750}"/>
              </c:ext>
            </c:extLst>
          </c:dPt>
          <c:dPt>
            <c:idx val="15"/>
            <c:invertIfNegative val="0"/>
            <c:bubble3D val="0"/>
            <c:extLst>
              <c:ext xmlns:c16="http://schemas.microsoft.com/office/drawing/2014/chart" uri="{C3380CC4-5D6E-409C-BE32-E72D297353CC}">
                <c16:uniqueId val="{00000014-A56B-4641-8039-243BFDFE2750}"/>
              </c:ext>
            </c:extLst>
          </c:dPt>
          <c:dPt>
            <c:idx val="16"/>
            <c:invertIfNegative val="0"/>
            <c:bubble3D val="0"/>
            <c:spPr>
              <a:solidFill>
                <a:schemeClr val="bg1">
                  <a:lumMod val="9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6-A56B-4641-8039-243BFDFE275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ABC Prime</c:v>
                </c:pt>
                <c:pt idx="1">
                  <c:v>CBS Prime</c:v>
                </c:pt>
                <c:pt idx="2">
                  <c:v>FOX Prime</c:v>
                </c:pt>
                <c:pt idx="3">
                  <c:v>NBC Prime</c:v>
                </c:pt>
                <c:pt idx="4">
                  <c:v>FXNC Prime</c:v>
                </c:pt>
                <c:pt idx="5">
                  <c:v>TNT Prime </c:v>
                </c:pt>
                <c:pt idx="6">
                  <c:v>MSNBC Prime</c:v>
                </c:pt>
                <c:pt idx="7">
                  <c:v>HGTV Prime </c:v>
                </c:pt>
                <c:pt idx="8">
                  <c:v>USA Prime </c:v>
                </c:pt>
                <c:pt idx="9">
                  <c:v>CNN Prime</c:v>
                </c:pt>
              </c:strCache>
            </c:strRef>
          </c:cat>
          <c:val>
            <c:numRef>
              <c:f>Sheet1!$B$2:$B$11</c:f>
              <c:numCache>
                <c:formatCode>#,##0.0_);[Red]\(#,##0.0\)</c:formatCode>
                <c:ptCount val="10"/>
                <c:pt idx="0">
                  <c:v>6.74</c:v>
                </c:pt>
                <c:pt idx="1">
                  <c:v>6.02</c:v>
                </c:pt>
                <c:pt idx="2">
                  <c:v>4.4800000000000004</c:v>
                </c:pt>
                <c:pt idx="3">
                  <c:v>4.17</c:v>
                </c:pt>
                <c:pt idx="4">
                  <c:v>4</c:v>
                </c:pt>
                <c:pt idx="5">
                  <c:v>3.37</c:v>
                </c:pt>
                <c:pt idx="6">
                  <c:v>1.97</c:v>
                </c:pt>
                <c:pt idx="7">
                  <c:v>1.79</c:v>
                </c:pt>
                <c:pt idx="8">
                  <c:v>1.72</c:v>
                </c:pt>
                <c:pt idx="9">
                  <c:v>1.67</c:v>
                </c:pt>
              </c:numCache>
            </c:numRef>
          </c:val>
          <c:extLst>
            <c:ext xmlns:c16="http://schemas.microsoft.com/office/drawing/2014/chart" uri="{C3380CC4-5D6E-409C-BE32-E72D297353CC}">
              <c16:uniqueId val="{00000017-A56B-4641-8039-243BFDFE2750}"/>
            </c:ext>
          </c:extLst>
        </c:ser>
        <c:dLbls>
          <c:showLegendKey val="0"/>
          <c:showVal val="0"/>
          <c:showCatName val="0"/>
          <c:showSerName val="0"/>
          <c:showPercent val="0"/>
          <c:showBubbleSize val="0"/>
        </c:dLbls>
        <c:gapWidth val="32"/>
        <c:overlap val="61"/>
        <c:axId val="1239135648"/>
        <c:axId val="1239133296"/>
      </c:barChart>
      <c:catAx>
        <c:axId val="123913564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9133296"/>
        <c:crosses val="autoZero"/>
        <c:auto val="1"/>
        <c:lblAlgn val="ctr"/>
        <c:lblOffset val="100"/>
        <c:noMultiLvlLbl val="0"/>
      </c:catAx>
      <c:valAx>
        <c:axId val="1239133296"/>
        <c:scaling>
          <c:orientation val="minMax"/>
          <c:max val="9"/>
          <c:min val="0"/>
        </c:scaling>
        <c:delete val="1"/>
        <c:axPos val="t"/>
        <c:numFmt formatCode="#,##0.0_);[Red]\(#,##0.0\)" sourceLinked="1"/>
        <c:majorTickMark val="out"/>
        <c:minorTickMark val="none"/>
        <c:tickLblPos val="nextTo"/>
        <c:crossAx val="1239135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Adults 18+</a:t>
            </a:r>
          </a:p>
          <a:p>
            <a:pPr>
              <a:defRPr>
                <a:solidFill>
                  <a:schemeClr val="tx1"/>
                </a:solidFill>
              </a:defRPr>
            </a:pPr>
            <a:r>
              <a:rPr lang="en-US" dirty="0">
                <a:solidFill>
                  <a:schemeClr val="tx1"/>
                </a:solidFill>
              </a:rPr>
              <a:t>% Choose Network </a:t>
            </a:r>
          </a:p>
        </c:rich>
      </c:tx>
      <c:layout>
        <c:manualLayout>
          <c:xMode val="edge"/>
          <c:yMode val="edge"/>
          <c:x val="0.40100336451232194"/>
          <c:y val="9.00750651000032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33683289587E-2"/>
          <c:y val="0.18956587366135971"/>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8A83-4C53-8253-21DEFB4747EF}"/>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A83-4C53-8253-21DEFB4747E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0.39100000000000001</c:v>
                </c:pt>
                <c:pt idx="1">
                  <c:v>0.38700000000000001</c:v>
                </c:pt>
                <c:pt idx="2">
                  <c:v>0.34399999999999997</c:v>
                </c:pt>
                <c:pt idx="3">
                  <c:v>0.315</c:v>
                </c:pt>
                <c:pt idx="4">
                  <c:v>0.129</c:v>
                </c:pt>
              </c:numCache>
            </c:numRef>
          </c:yVal>
          <c:bubbleSize>
            <c:numRef>
              <c:f>Sheet1!$C$2:$C$6</c:f>
              <c:numCache>
                <c:formatCode>General</c:formatCode>
                <c:ptCount val="5"/>
                <c:pt idx="0">
                  <c:v>4</c:v>
                </c:pt>
                <c:pt idx="1">
                  <c:v>3.87</c:v>
                </c:pt>
                <c:pt idx="2">
                  <c:v>3.44</c:v>
                </c:pt>
                <c:pt idx="3">
                  <c:v>3.15</c:v>
                </c:pt>
                <c:pt idx="4">
                  <c:v>1.29</c:v>
                </c:pt>
              </c:numCache>
            </c:numRef>
          </c:bubbleSize>
          <c:bubble3D val="1"/>
          <c:extLst>
            <c:ext xmlns:c16="http://schemas.microsoft.com/office/drawing/2014/chart" uri="{C3380CC4-5D6E-409C-BE32-E72D297353CC}">
              <c16:uniqueId val="{00000002-8A83-4C53-8253-21DEFB4747EF}"/>
            </c:ext>
          </c:extLst>
        </c:ser>
        <c:dLbls>
          <c:dLblPos val="ctr"/>
          <c:showLegendKey val="0"/>
          <c:showVal val="1"/>
          <c:showCatName val="0"/>
          <c:showSerName val="0"/>
          <c:showPercent val="0"/>
          <c:showBubbleSize val="0"/>
        </c:dLbls>
        <c:bubbleScale val="100"/>
        <c:showNegBubbles val="0"/>
        <c:axId val="579808640"/>
        <c:axId val="579799624"/>
      </c:bubbleChart>
      <c:valAx>
        <c:axId val="579808640"/>
        <c:scaling>
          <c:orientation val="minMax"/>
          <c:max val="5.5"/>
          <c:min val="0.5"/>
        </c:scaling>
        <c:delete val="1"/>
        <c:axPos val="b"/>
        <c:numFmt formatCode="General" sourceLinked="1"/>
        <c:majorTickMark val="out"/>
        <c:minorTickMark val="none"/>
        <c:tickLblPos val="nextTo"/>
        <c:crossAx val="579799624"/>
        <c:crosses val="autoZero"/>
        <c:crossBetween val="midCat"/>
      </c:valAx>
      <c:valAx>
        <c:axId val="579799624"/>
        <c:scaling>
          <c:orientation val="minMax"/>
          <c:max val="0.55000000000000004"/>
        </c:scaling>
        <c:delete val="1"/>
        <c:axPos val="l"/>
        <c:numFmt formatCode="General" sourceLinked="1"/>
        <c:majorTickMark val="out"/>
        <c:minorTickMark val="none"/>
        <c:tickLblPos val="nextTo"/>
        <c:crossAx val="579808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2022/2023 Estimated Per Person Spend</a:t>
            </a:r>
          </a:p>
        </c:rich>
      </c:tx>
      <c:layout>
        <c:manualLayout>
          <c:xMode val="edge"/>
          <c:yMode val="edge"/>
          <c:x val="0.2881590443317873"/>
          <c:y val="5.855646715489233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2471655328798186E-2"/>
          <c:y val="0.11685017708412308"/>
          <c:w val="0.97392290249433111"/>
          <c:h val="0.7098239803357913"/>
        </c:manualLayout>
      </c:layout>
      <c:barChart>
        <c:barDir val="col"/>
        <c:grouping val="clustered"/>
        <c:varyColors val="0"/>
        <c:ser>
          <c:idx val="0"/>
          <c:order val="0"/>
          <c:tx>
            <c:strRef>
              <c:f>Sheet1!$B$1</c:f>
              <c:strCache>
                <c:ptCount val="1"/>
                <c:pt idx="0">
                  <c:v>Series 1</c:v>
                </c:pt>
              </c:strCache>
            </c:strRef>
          </c:tx>
          <c:spPr>
            <a:solidFill>
              <a:schemeClr val="tx1"/>
            </a:solidFill>
            <a:ln>
              <a:solidFill>
                <a:schemeClr val="tx1"/>
              </a:solidFill>
            </a:ln>
            <a:effectLst/>
          </c:spPr>
          <c:invertIfNegative val="0"/>
          <c:dPt>
            <c:idx val="0"/>
            <c:invertIfNegative val="0"/>
            <c:bubble3D val="0"/>
            <c:spPr>
              <a:solidFill>
                <a:srgbClr val="F57FA7"/>
              </a:solidFill>
              <a:ln>
                <a:solidFill>
                  <a:schemeClr val="tx1"/>
                </a:solidFill>
              </a:ln>
              <a:effectLst/>
            </c:spPr>
            <c:extLst>
              <c:ext xmlns:c16="http://schemas.microsoft.com/office/drawing/2014/chart" uri="{C3380CC4-5D6E-409C-BE32-E72D297353CC}">
                <c16:uniqueId val="{00000001-DE7C-4007-A55C-3A7D4623F804}"/>
              </c:ext>
            </c:extLst>
          </c:dPt>
          <c:dPt>
            <c:idx val="1"/>
            <c:invertIfNegative val="0"/>
            <c:bubble3D val="0"/>
            <c:spPr>
              <a:solidFill>
                <a:srgbClr val="FF0000"/>
              </a:solidFill>
              <a:ln>
                <a:solidFill>
                  <a:schemeClr val="tx1"/>
                </a:solidFill>
              </a:ln>
              <a:effectLst/>
            </c:spPr>
            <c:extLst>
              <c:ext xmlns:c16="http://schemas.microsoft.com/office/drawing/2014/chart" uri="{C3380CC4-5D6E-409C-BE32-E72D297353CC}">
                <c16:uniqueId val="{00000003-DE7C-4007-A55C-3A7D4623F804}"/>
              </c:ext>
            </c:extLst>
          </c:dPt>
          <c:dPt>
            <c:idx val="2"/>
            <c:invertIfNegative val="0"/>
            <c:bubble3D val="0"/>
            <c:spPr>
              <a:solidFill>
                <a:schemeClr val="accent4">
                  <a:lumMod val="40000"/>
                  <a:lumOff val="60000"/>
                </a:schemeClr>
              </a:solidFill>
              <a:ln>
                <a:solidFill>
                  <a:schemeClr val="tx1"/>
                </a:solidFill>
              </a:ln>
              <a:effectLst/>
            </c:spPr>
            <c:extLst>
              <c:ext xmlns:c16="http://schemas.microsoft.com/office/drawing/2014/chart" uri="{C3380CC4-5D6E-409C-BE32-E72D297353CC}">
                <c16:uniqueId val="{00000005-DE7C-4007-A55C-3A7D4623F804}"/>
              </c:ext>
            </c:extLst>
          </c:dPt>
          <c:dPt>
            <c:idx val="3"/>
            <c:invertIfNegative val="0"/>
            <c:bubble3D val="0"/>
            <c:spPr>
              <a:solidFill>
                <a:srgbClr val="0000FF"/>
              </a:solidFill>
              <a:ln>
                <a:solidFill>
                  <a:schemeClr val="tx1"/>
                </a:solidFill>
              </a:ln>
              <a:effectLst/>
            </c:spPr>
            <c:extLst>
              <c:ext xmlns:c16="http://schemas.microsoft.com/office/drawing/2014/chart" uri="{C3380CC4-5D6E-409C-BE32-E72D297353CC}">
                <c16:uniqueId val="{00000007-A17B-43B8-8D4F-E541B551B26D}"/>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5"/>
                <c:pt idx="0">
                  <c:v>Mother's 
Day</c:v>
                </c:pt>
                <c:pt idx="1">
                  <c:v>Valentine's 
Day</c:v>
                </c:pt>
                <c:pt idx="2">
                  <c:v>Easter</c:v>
                </c:pt>
                <c:pt idx="3">
                  <c:v>Father's 
Day</c:v>
                </c:pt>
                <c:pt idx="4">
                  <c:v>Graduation</c:v>
                </c:pt>
              </c:strCache>
            </c:strRef>
          </c:cat>
          <c:val>
            <c:numRef>
              <c:f>Sheet1!$B$2:$B$10</c:f>
              <c:numCache>
                <c:formatCode>"$"#,##0</c:formatCode>
                <c:ptCount val="5"/>
                <c:pt idx="0">
                  <c:v>274</c:v>
                </c:pt>
                <c:pt idx="1">
                  <c:v>192.8</c:v>
                </c:pt>
                <c:pt idx="2">
                  <c:v>192.01</c:v>
                </c:pt>
                <c:pt idx="3">
                  <c:v>171.79</c:v>
                </c:pt>
                <c:pt idx="4">
                  <c:v>114.89</c:v>
                </c:pt>
              </c:numCache>
            </c:numRef>
          </c:val>
          <c:extLst>
            <c:ext xmlns:c16="http://schemas.microsoft.com/office/drawing/2014/chart" uri="{C3380CC4-5D6E-409C-BE32-E72D297353CC}">
              <c16:uniqueId val="{00000008-A17B-43B8-8D4F-E541B551B26D}"/>
            </c:ext>
          </c:extLst>
        </c:ser>
        <c:dLbls>
          <c:dLblPos val="inEnd"/>
          <c:showLegendKey val="0"/>
          <c:showVal val="1"/>
          <c:showCatName val="0"/>
          <c:showSerName val="0"/>
          <c:showPercent val="0"/>
          <c:showBubbleSize val="0"/>
        </c:dLbls>
        <c:gapWidth val="106"/>
        <c:axId val="386002432"/>
        <c:axId val="386007528"/>
      </c:barChart>
      <c:catAx>
        <c:axId val="386002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6007528"/>
        <c:crosses val="autoZero"/>
        <c:auto val="1"/>
        <c:lblAlgn val="ctr"/>
        <c:lblOffset val="0"/>
        <c:noMultiLvlLbl val="0"/>
      </c:catAx>
      <c:valAx>
        <c:axId val="386007528"/>
        <c:scaling>
          <c:orientation val="minMax"/>
        </c:scaling>
        <c:delete val="1"/>
        <c:axPos val="l"/>
        <c:numFmt formatCode="&quot;$&quot;#,##0" sourceLinked="1"/>
        <c:majorTickMark val="none"/>
        <c:minorTickMark val="none"/>
        <c:tickLblPos val="nextTo"/>
        <c:crossAx val="386002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83156390878756"/>
          <c:y val="0.11762054704379939"/>
          <c:w val="0.66456338208295684"/>
          <c:h val="0.87862843745500385"/>
        </c:manualLayout>
      </c:layout>
      <c:barChart>
        <c:barDir val="bar"/>
        <c:grouping val="clustered"/>
        <c:varyColors val="0"/>
        <c:ser>
          <c:idx val="0"/>
          <c:order val="0"/>
          <c:spPr>
            <a:solidFill>
              <a:srgbClr val="3333FF"/>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1FB-6441-93FF-EEC2AD9A128B}"/>
              </c:ext>
            </c:extLst>
          </c:dPt>
          <c:dPt>
            <c:idx val="1"/>
            <c:invertIfNegative val="0"/>
            <c:bubble3D val="0"/>
            <c:spPr>
              <a:solidFill>
                <a:srgbClr val="FF00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1FB-6441-93FF-EEC2AD9A128B}"/>
              </c:ext>
            </c:extLst>
          </c:dPt>
          <c:dPt>
            <c:idx val="2"/>
            <c:invertIfNegative val="0"/>
            <c:bubble3D val="0"/>
            <c:spPr>
              <a:solidFill>
                <a:srgbClr val="7F7F7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1FB-6441-93FF-EEC2AD9A128B}"/>
              </c:ext>
            </c:extLst>
          </c:dPt>
          <c:dPt>
            <c:idx val="3"/>
            <c:invertIfNegative val="0"/>
            <c:bubble3D val="0"/>
            <c:spPr>
              <a:solidFill>
                <a:srgbClr val="0099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C1FB-6441-93FF-EEC2AD9A128B}"/>
              </c:ext>
            </c:extLst>
          </c:dPt>
          <c:dPt>
            <c:idx val="4"/>
            <c:invertIfNegative val="0"/>
            <c:bubble3D val="0"/>
            <c:spPr>
              <a:solidFill>
                <a:srgbClr val="FAA4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C1FB-6441-93FF-EEC2AD9A128B}"/>
              </c:ext>
            </c:extLst>
          </c:dPt>
          <c:dPt>
            <c:idx val="5"/>
            <c:invertIfNegative val="0"/>
            <c:bubble3D val="0"/>
            <c:spPr>
              <a:solidFill>
                <a:srgbClr val="AA68DC"/>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C1FB-6441-93FF-EEC2AD9A128B}"/>
              </c:ext>
            </c:extLst>
          </c:dPt>
          <c:dPt>
            <c:idx val="6"/>
            <c:invertIfNegative val="0"/>
            <c:bubble3D val="0"/>
            <c:spPr>
              <a:solidFill>
                <a:srgbClr val="CBCBCB"/>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C1FB-6441-93FF-EEC2AD9A128B}"/>
              </c:ext>
            </c:extLst>
          </c:dPt>
          <c:dPt>
            <c:idx val="7"/>
            <c:invertIfNegative val="0"/>
            <c:bubble3D val="0"/>
            <c:spPr>
              <a:solidFill>
                <a:srgbClr val="D7FCA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C1FB-6441-93FF-EEC2AD9A128B}"/>
              </c:ext>
            </c:extLst>
          </c:dPt>
          <c:dPt>
            <c:idx val="8"/>
            <c:invertIfNegative val="0"/>
            <c:bubble3D val="0"/>
            <c:spPr>
              <a:solidFill>
                <a:srgbClr val="FF66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C1FB-6441-93FF-EEC2AD9A128B}"/>
              </c:ext>
            </c:extLst>
          </c:dPt>
          <c:dPt>
            <c:idx val="9"/>
            <c:invertIfNegative val="0"/>
            <c:bubble3D val="0"/>
            <c:spPr>
              <a:solidFill>
                <a:srgbClr val="548234"/>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C1FB-6441-93FF-EEC2AD9A128B}"/>
              </c:ext>
            </c:extLst>
          </c:dPt>
          <c:dPt>
            <c:idx val="10"/>
            <c:invertIfNegative val="0"/>
            <c:bubble3D val="0"/>
            <c:spPr>
              <a:solidFill>
                <a:srgbClr val="B25D3C"/>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C1FB-6441-93FF-EEC2AD9A128B}"/>
              </c:ext>
            </c:extLst>
          </c:dPt>
          <c:dPt>
            <c:idx val="11"/>
            <c:invertIfNegative val="0"/>
            <c:bubble3D val="0"/>
            <c:spPr>
              <a:solidFill>
                <a:srgbClr val="F5027C"/>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C1FB-6441-93FF-EEC2AD9A128B}"/>
              </c:ext>
            </c:extLst>
          </c:dPt>
          <c:dPt>
            <c:idx val="12"/>
            <c:invertIfNegative val="0"/>
            <c:bubble3D val="0"/>
            <c:spPr>
              <a:solidFill>
                <a:srgbClr val="5AC695"/>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EC50-5246-8FC5-F13BC57815C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Broadcast TV News</c:v>
                </c:pt>
                <c:pt idx="1">
                  <c:v>Social media</c:v>
                </c:pt>
                <c:pt idx="2">
                  <c:v>Cable TV news</c:v>
                </c:pt>
                <c:pt idx="3">
                  <c:v>Broadcast TV news web/apps</c:v>
                </c:pt>
                <c:pt idx="4">
                  <c:v>Radio </c:v>
                </c:pt>
                <c:pt idx="5">
                  <c:v>All Other Internet news web/apps</c:v>
                </c:pt>
                <c:pt idx="6">
                  <c:v>Cable TV news web/apps</c:v>
                </c:pt>
                <c:pt idx="7">
                  <c:v>Public TV news</c:v>
                </c:pt>
                <c:pt idx="8">
                  <c:v>National newspapers</c:v>
                </c:pt>
                <c:pt idx="9">
                  <c:v>Local newspapers</c:v>
                </c:pt>
                <c:pt idx="10">
                  <c:v>Local/National newspapers web/apps</c:v>
                </c:pt>
                <c:pt idx="11">
                  <c:v>Radio web/apps</c:v>
                </c:pt>
                <c:pt idx="12">
                  <c:v>Public TV news web/apps</c:v>
                </c:pt>
              </c:strCache>
            </c:strRef>
          </c:cat>
          <c:val>
            <c:numRef>
              <c:f>Sheet1!$B$2:$B$14</c:f>
              <c:numCache>
                <c:formatCode>0.00%</c:formatCode>
                <c:ptCount val="13"/>
                <c:pt idx="0">
                  <c:v>0.29299999999999998</c:v>
                </c:pt>
                <c:pt idx="1">
                  <c:v>0.18099999999999999</c:v>
                </c:pt>
                <c:pt idx="2">
                  <c:v>0.12</c:v>
                </c:pt>
                <c:pt idx="3">
                  <c:v>7.0000000000000007E-2</c:v>
                </c:pt>
                <c:pt idx="4">
                  <c:v>5.7000000000000002E-2</c:v>
                </c:pt>
                <c:pt idx="5">
                  <c:v>5.2999999999999999E-2</c:v>
                </c:pt>
                <c:pt idx="6">
                  <c:v>0.04</c:v>
                </c:pt>
                <c:pt idx="7">
                  <c:v>3.7999999999999999E-2</c:v>
                </c:pt>
                <c:pt idx="8">
                  <c:v>3.2000000000000001E-2</c:v>
                </c:pt>
                <c:pt idx="9">
                  <c:v>3.2000000000000001E-2</c:v>
                </c:pt>
                <c:pt idx="10">
                  <c:v>2.1000000000000001E-2</c:v>
                </c:pt>
                <c:pt idx="11">
                  <c:v>1.9E-2</c:v>
                </c:pt>
                <c:pt idx="12">
                  <c:v>1.4E-2</c:v>
                </c:pt>
              </c:numCache>
            </c:numRef>
          </c:val>
          <c:extLst>
            <c:ext xmlns:c16="http://schemas.microsoft.com/office/drawing/2014/chart" uri="{C3380CC4-5D6E-409C-BE32-E72D297353CC}">
              <c16:uniqueId val="{00000018-C1FB-6441-93FF-EEC2AD9A128B}"/>
            </c:ext>
          </c:extLst>
        </c:ser>
        <c:dLbls>
          <c:showLegendKey val="0"/>
          <c:showVal val="0"/>
          <c:showCatName val="0"/>
          <c:showSerName val="0"/>
          <c:showPercent val="0"/>
          <c:showBubbleSize val="0"/>
        </c:dLbls>
        <c:gapWidth val="40"/>
        <c:axId val="848871360"/>
        <c:axId val="848882336"/>
      </c:barChart>
      <c:catAx>
        <c:axId val="848871360"/>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8882336"/>
        <c:crosses val="autoZero"/>
        <c:auto val="1"/>
        <c:lblAlgn val="ctr"/>
        <c:lblOffset val="100"/>
        <c:noMultiLvlLbl val="0"/>
      </c:catAx>
      <c:valAx>
        <c:axId val="848882336"/>
        <c:scaling>
          <c:orientation val="minMax"/>
        </c:scaling>
        <c:delete val="1"/>
        <c:axPos val="t"/>
        <c:numFmt formatCode="0.00%" sourceLinked="1"/>
        <c:majorTickMark val="none"/>
        <c:minorTickMark val="none"/>
        <c:tickLblPos val="nextTo"/>
        <c:crossAx val="848871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Social Media</c:v>
                </c:pt>
                <c:pt idx="2">
                  <c:v>Cable News Channels</c:v>
                </c:pt>
                <c:pt idx="3">
                  <c:v>Broadcast TV News Websites/Apps </c:v>
                </c:pt>
                <c:pt idx="4">
                  <c:v>All Other Internet
News 
Websites/Apps</c:v>
                </c:pt>
                <c:pt idx="5">
                  <c:v>Radio Stations</c:v>
                </c:pt>
                <c:pt idx="6">
                  <c:v>Public TV News</c:v>
                </c:pt>
                <c:pt idx="7">
                  <c:v>National/Local Newspapers Websites/Apps</c:v>
                </c:pt>
                <c:pt idx="8">
                  <c:v>Local Newspapers</c:v>
                </c:pt>
                <c:pt idx="9">
                  <c:v>National Newspapers</c:v>
                </c:pt>
                <c:pt idx="10">
                  <c:v>Cable TV 
News 
Websites/Apps</c:v>
                </c:pt>
                <c:pt idx="11">
                  <c:v>Podcasts</c:v>
                </c:pt>
                <c:pt idx="12">
                  <c:v>Streaming Radio</c:v>
                </c:pt>
                <c:pt idx="13">
                  <c:v>Radio Stations Websites/Apps </c:v>
                </c:pt>
              </c:strCache>
            </c:strRef>
          </c:cat>
          <c:val>
            <c:numRef>
              <c:f>Sheet1!$B$2:$B$15</c:f>
              <c:numCache>
                <c:formatCode>0%</c:formatCode>
                <c:ptCount val="14"/>
                <c:pt idx="0">
                  <c:v>0.30399999999999999</c:v>
                </c:pt>
                <c:pt idx="1">
                  <c:v>0.18099999999999999</c:v>
                </c:pt>
                <c:pt idx="2">
                  <c:v>0.14899999999999999</c:v>
                </c:pt>
                <c:pt idx="3">
                  <c:v>7.2999999999999995E-2</c:v>
                </c:pt>
                <c:pt idx="4">
                  <c:v>6.0999999999999999E-2</c:v>
                </c:pt>
                <c:pt idx="5">
                  <c:v>5.5E-2</c:v>
                </c:pt>
                <c:pt idx="6">
                  <c:v>3.5999999999999997E-2</c:v>
                </c:pt>
                <c:pt idx="7">
                  <c:v>3.4000000000000002E-2</c:v>
                </c:pt>
                <c:pt idx="8">
                  <c:v>2.7E-2</c:v>
                </c:pt>
                <c:pt idx="9">
                  <c:v>2.1999999999999999E-2</c:v>
                </c:pt>
                <c:pt idx="10">
                  <c:v>2.1000000000000001E-2</c:v>
                </c:pt>
                <c:pt idx="11">
                  <c:v>1.9E-2</c:v>
                </c:pt>
                <c:pt idx="12">
                  <c:v>8.9999999999999993E-3</c:v>
                </c:pt>
                <c:pt idx="13">
                  <c:v>8.0000000000000002E-3</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82A-4B61-89D1-68C5F975E6F8}"/>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82A-4B61-89D1-68C5F975E6F8}"/>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82A-4B61-89D1-68C5F975E6F8}"/>
              </c:ext>
            </c:extLst>
          </c:dPt>
          <c:dPt>
            <c:idx val="3"/>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82A-4B61-89D1-68C5F975E6F8}"/>
              </c:ext>
            </c:extLst>
          </c:dPt>
          <c:dPt>
            <c:idx val="4"/>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82A-4B61-89D1-68C5F975E6F8}"/>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82A-4B61-89D1-68C5F975E6F8}"/>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82A-4B61-89D1-68C5F975E6F8}"/>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82A-4B61-89D1-68C5F975E6F8}"/>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82A-4B61-89D1-68C5F975E6F8}"/>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82A-4B61-89D1-68C5F975E6F8}"/>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82A-4B61-89D1-68C5F975E6F8}"/>
              </c:ext>
            </c:extLst>
          </c:dPt>
          <c:dPt>
            <c:idx val="11"/>
            <c:invertIfNegative val="0"/>
            <c:bubble3D val="0"/>
            <c:spPr>
              <a:solidFill>
                <a:srgbClr val="F60FB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82A-4B61-89D1-68C5F975E6F8}"/>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82A-4B61-89D1-68C5F975E6F8}"/>
              </c:ext>
            </c:extLst>
          </c:dPt>
          <c:dPt>
            <c:idx val="13"/>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82A-4B61-89D1-68C5F975E6F8}"/>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E-7649-4537-BD4B-F41E314B5032}"/>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7649-4537-BD4B-F41E314B503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Network Broadcast TV News</c:v>
                </c:pt>
                <c:pt idx="4">
                  <c:v>Local TV News Websites/Apps</c:v>
                </c:pt>
                <c:pt idx="5">
                  <c:v>Public TV News</c:v>
                </c:pt>
                <c:pt idx="6">
                  <c:v>National Newspapers</c:v>
                </c:pt>
                <c:pt idx="7">
                  <c:v>National/Local Newspapers Websites/Apps</c:v>
                </c:pt>
                <c:pt idx="8">
                  <c:v>Network Broadcast TV News Websites/Apps </c:v>
                </c:pt>
                <c:pt idx="9">
                  <c:v>Cable News Channels</c:v>
                </c:pt>
                <c:pt idx="10">
                  <c:v>Cable TV News Websites/Apps</c:v>
                </c:pt>
                <c:pt idx="11">
                  <c:v>Radio Stations Websites/Apps </c:v>
                </c:pt>
                <c:pt idx="12">
                  <c:v>Streaming Radio</c:v>
                </c:pt>
                <c:pt idx="13">
                  <c:v>All Other Internet News Websites/Apps</c:v>
                </c:pt>
                <c:pt idx="14">
                  <c:v>Podcasts</c:v>
                </c:pt>
                <c:pt idx="15">
                  <c:v>Social Media</c:v>
                </c:pt>
              </c:strCache>
            </c:strRef>
          </c:cat>
          <c:val>
            <c:numRef>
              <c:f>Sheet1!$B$2:$B$17</c:f>
              <c:numCache>
                <c:formatCode>0%</c:formatCode>
                <c:ptCount val="16"/>
                <c:pt idx="0">
                  <c:v>0.73899999999999999</c:v>
                </c:pt>
                <c:pt idx="1">
                  <c:v>0.67100000000000004</c:v>
                </c:pt>
                <c:pt idx="2">
                  <c:v>0.65</c:v>
                </c:pt>
                <c:pt idx="3">
                  <c:v>0.64500000000000002</c:v>
                </c:pt>
                <c:pt idx="4">
                  <c:v>0.63800000000000001</c:v>
                </c:pt>
                <c:pt idx="5">
                  <c:v>0.63600000000000001</c:v>
                </c:pt>
                <c:pt idx="6">
                  <c:v>0.59399999999999997</c:v>
                </c:pt>
                <c:pt idx="7">
                  <c:v>0.59099999999999997</c:v>
                </c:pt>
                <c:pt idx="8">
                  <c:v>0.56499999999999995</c:v>
                </c:pt>
                <c:pt idx="9">
                  <c:v>0.56299999999999994</c:v>
                </c:pt>
                <c:pt idx="10">
                  <c:v>0.53900000000000003</c:v>
                </c:pt>
                <c:pt idx="11">
                  <c:v>0.53700000000000003</c:v>
                </c:pt>
                <c:pt idx="12">
                  <c:v>0.48499999999999999</c:v>
                </c:pt>
                <c:pt idx="13">
                  <c:v>0.46700000000000003</c:v>
                </c:pt>
                <c:pt idx="14">
                  <c:v>0.39500000000000002</c:v>
                </c:pt>
                <c:pt idx="15">
                  <c:v>0.36699999999999999</c:v>
                </c:pt>
              </c:numCache>
            </c:numRef>
          </c:val>
          <c:extLst>
            <c:ext xmlns:c16="http://schemas.microsoft.com/office/drawing/2014/chart" uri="{C3380CC4-5D6E-409C-BE32-E72D297353CC}">
              <c16:uniqueId val="{0000001C-E82A-4B61-89D1-68C5F975E6F8}"/>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0" i="0" u="none" strike="noStrike" baseline="0" dirty="0">
                <a:effectLst/>
              </a:rPr>
              <a:t>How often, if at all, do you shop in a retail store/online?</a:t>
            </a:r>
            <a:endParaRPr lang="en-US" sz="2000" dirty="0">
              <a:solidFill>
                <a:schemeClr val="tx1"/>
              </a:solidFill>
            </a:endParaRPr>
          </a:p>
          <a:p>
            <a:pPr>
              <a:defRPr sz="2000">
                <a:solidFill>
                  <a:schemeClr val="tx1"/>
                </a:solidFill>
              </a:defRPr>
            </a:pPr>
            <a:r>
              <a:rPr lang="en-US" sz="2000" dirty="0">
                <a:solidFill>
                  <a:schemeClr val="tx1"/>
                </a:solidFill>
              </a:rPr>
              <a:t>Adults 18+</a:t>
            </a:r>
            <a:endParaRPr lang="en-US" sz="2000" baseline="0" dirty="0">
              <a:solidFill>
                <a:schemeClr val="tx1"/>
              </a:solidFill>
            </a:endParaRPr>
          </a:p>
        </c:rich>
      </c:tx>
      <c:layout>
        <c:manualLayout>
          <c:xMode val="edge"/>
          <c:yMode val="edge"/>
          <c:x val="0.22060524070342483"/>
          <c:y val="5.578621222001570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6626498869836977E-2"/>
          <c:y val="0.19424743121863522"/>
          <c:w val="0.97179486894759426"/>
          <c:h val="0.57392553405332691"/>
        </c:manualLayout>
      </c:layout>
      <c:barChart>
        <c:barDir val="col"/>
        <c:grouping val="clustered"/>
        <c:varyColors val="0"/>
        <c:ser>
          <c:idx val="0"/>
          <c:order val="0"/>
          <c:tx>
            <c:strRef>
              <c:f>Sheet1!$B$1</c:f>
              <c:strCache>
                <c:ptCount val="1"/>
                <c:pt idx="0">
                  <c:v>Shop In A Retail Store</c:v>
                </c:pt>
              </c:strCache>
            </c:strRef>
          </c:tx>
          <c:spPr>
            <a:solidFill>
              <a:schemeClr val="accent5">
                <a:lumMod val="60000"/>
                <a:lumOff val="40000"/>
              </a:schemeClr>
            </a:solidFill>
            <a:ln w="19050">
              <a:solidFill>
                <a:schemeClr val="tx1"/>
              </a:solidFill>
            </a:ln>
            <a:effectLst/>
          </c:spPr>
          <c:invertIfNegative val="0"/>
          <c:dPt>
            <c:idx val="0"/>
            <c:invertIfNegative val="0"/>
            <c:bubble3D val="0"/>
            <c:extLst>
              <c:ext xmlns:c16="http://schemas.microsoft.com/office/drawing/2014/chart" uri="{C3380CC4-5D6E-409C-BE32-E72D297353CC}">
                <c16:uniqueId val="{00000001-93FB-4FDB-B38E-834DEE0F301C}"/>
              </c:ext>
            </c:extLst>
          </c:dPt>
          <c:dPt>
            <c:idx val="1"/>
            <c:invertIfNegative val="0"/>
            <c:bubble3D val="0"/>
            <c:extLst>
              <c:ext xmlns:c16="http://schemas.microsoft.com/office/drawing/2014/chart" uri="{C3380CC4-5D6E-409C-BE32-E72D297353CC}">
                <c16:uniqueId val="{00000003-93FB-4FDB-B38E-834DEE0F301C}"/>
              </c:ext>
            </c:extLst>
          </c:dPt>
          <c:dPt>
            <c:idx val="2"/>
            <c:invertIfNegative val="0"/>
            <c:bubble3D val="0"/>
            <c:extLst>
              <c:ext xmlns:c16="http://schemas.microsoft.com/office/drawing/2014/chart" uri="{C3380CC4-5D6E-409C-BE32-E72D297353CC}">
                <c16:uniqueId val="{00000005-93FB-4FDB-B38E-834DEE0F30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More than once a week</c:v>
                </c:pt>
                <c:pt idx="1">
                  <c:v>Every 
week </c:v>
                </c:pt>
                <c:pt idx="2">
                  <c:v>Almost every week</c:v>
                </c:pt>
                <c:pt idx="3">
                  <c:v>A few times 
a month</c:v>
                </c:pt>
                <c:pt idx="4">
                  <c:v>Once 
a month</c:v>
                </c:pt>
                <c:pt idx="5">
                  <c:v>A few times 
a year</c:v>
                </c:pt>
                <c:pt idx="6">
                  <c:v>Less 
often</c:v>
                </c:pt>
                <c:pt idx="7">
                  <c:v>Do 
not shop</c:v>
                </c:pt>
              </c:strCache>
            </c:strRef>
          </c:cat>
          <c:val>
            <c:numRef>
              <c:f>Sheet1!$B$2:$B$9</c:f>
              <c:numCache>
                <c:formatCode>0%</c:formatCode>
                <c:ptCount val="8"/>
                <c:pt idx="0">
                  <c:v>0.09</c:v>
                </c:pt>
                <c:pt idx="1">
                  <c:v>0.19</c:v>
                </c:pt>
                <c:pt idx="2">
                  <c:v>0.14000000000000001</c:v>
                </c:pt>
                <c:pt idx="3">
                  <c:v>0.26</c:v>
                </c:pt>
                <c:pt idx="4">
                  <c:v>0.14000000000000001</c:v>
                </c:pt>
                <c:pt idx="5">
                  <c:v>0.11</c:v>
                </c:pt>
                <c:pt idx="6">
                  <c:v>0.05</c:v>
                </c:pt>
                <c:pt idx="7">
                  <c:v>0.04</c:v>
                </c:pt>
              </c:numCache>
            </c:numRef>
          </c:val>
          <c:extLst>
            <c:ext xmlns:c16="http://schemas.microsoft.com/office/drawing/2014/chart" uri="{C3380CC4-5D6E-409C-BE32-E72D297353CC}">
              <c16:uniqueId val="{00000006-93FB-4FDB-B38E-834DEE0F301C}"/>
            </c:ext>
          </c:extLst>
        </c:ser>
        <c:ser>
          <c:idx val="1"/>
          <c:order val="1"/>
          <c:tx>
            <c:strRef>
              <c:f>Sheet1!$C$1</c:f>
              <c:strCache>
                <c:ptCount val="1"/>
                <c:pt idx="0">
                  <c:v>Shop Online</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More than once a week</c:v>
                </c:pt>
                <c:pt idx="1">
                  <c:v>Every 
week </c:v>
                </c:pt>
                <c:pt idx="2">
                  <c:v>Almost every week</c:v>
                </c:pt>
                <c:pt idx="3">
                  <c:v>A few times 
a month</c:v>
                </c:pt>
                <c:pt idx="4">
                  <c:v>Once 
a month</c:v>
                </c:pt>
                <c:pt idx="5">
                  <c:v>A few times 
a year</c:v>
                </c:pt>
                <c:pt idx="6">
                  <c:v>Less 
often</c:v>
                </c:pt>
                <c:pt idx="7">
                  <c:v>Do 
not shop</c:v>
                </c:pt>
              </c:strCache>
            </c:strRef>
          </c:cat>
          <c:val>
            <c:numRef>
              <c:f>Sheet1!$C$2:$C$9</c:f>
              <c:numCache>
                <c:formatCode>0%</c:formatCode>
                <c:ptCount val="8"/>
                <c:pt idx="0">
                  <c:v>7.0000000000000007E-2</c:v>
                </c:pt>
                <c:pt idx="1">
                  <c:v>0.12</c:v>
                </c:pt>
                <c:pt idx="2">
                  <c:v>0.11</c:v>
                </c:pt>
                <c:pt idx="3">
                  <c:v>0.26</c:v>
                </c:pt>
                <c:pt idx="4">
                  <c:v>0.17</c:v>
                </c:pt>
                <c:pt idx="5">
                  <c:v>0.17</c:v>
                </c:pt>
                <c:pt idx="6">
                  <c:v>0.05</c:v>
                </c:pt>
                <c:pt idx="7">
                  <c:v>0.05</c:v>
                </c:pt>
              </c:numCache>
            </c:numRef>
          </c:val>
          <c:extLst>
            <c:ext xmlns:c16="http://schemas.microsoft.com/office/drawing/2014/chart" uri="{C3380CC4-5D6E-409C-BE32-E72D297353CC}">
              <c16:uniqueId val="{00000007-93FB-4FDB-B38E-834DEE0F301C}"/>
            </c:ext>
          </c:extLst>
        </c:ser>
        <c:dLbls>
          <c:dLblPos val="outEnd"/>
          <c:showLegendKey val="0"/>
          <c:showVal val="1"/>
          <c:showCatName val="0"/>
          <c:showSerName val="0"/>
          <c:showPercent val="0"/>
          <c:showBubbleSize val="0"/>
        </c:dLbls>
        <c:gapWidth val="100"/>
        <c:axId val="707121872"/>
        <c:axId val="707120304"/>
      </c:barChart>
      <c:catAx>
        <c:axId val="707121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07120304"/>
        <c:crosses val="autoZero"/>
        <c:auto val="1"/>
        <c:lblAlgn val="ctr"/>
        <c:lblOffset val="0"/>
        <c:noMultiLvlLbl val="0"/>
      </c:catAx>
      <c:valAx>
        <c:axId val="707120304"/>
        <c:scaling>
          <c:orientation val="minMax"/>
          <c:min val="0"/>
        </c:scaling>
        <c:delete val="1"/>
        <c:axPos val="l"/>
        <c:numFmt formatCode="0%" sourceLinked="1"/>
        <c:majorTickMark val="out"/>
        <c:minorTickMark val="none"/>
        <c:tickLblPos val="nextTo"/>
        <c:crossAx val="707121872"/>
        <c:crosses val="autoZero"/>
        <c:crossBetween val="between"/>
      </c:valAx>
      <c:spPr>
        <a:noFill/>
        <a:ln w="25400">
          <a:noFill/>
        </a:ln>
        <a:effectLst/>
      </c:spPr>
    </c:plotArea>
    <c:legend>
      <c:legendPos val="r"/>
      <c:layout>
        <c:manualLayout>
          <c:xMode val="edge"/>
          <c:yMode val="edge"/>
          <c:x val="0.31979758658488761"/>
          <c:y val="0.92506176507905991"/>
          <c:w val="0.31997305899502226"/>
          <c:h val="7.13894541028081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9233682487214484E-2"/>
          <c:w val="0.66567790673382787"/>
          <c:h val="0.9664244840629973"/>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2DA-47E7-95CF-1E80ECFDD40C}"/>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2DA-47E7-95CF-1E80ECFDD40C}"/>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2DA-47E7-95CF-1E80ECFDD40C}"/>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2DA-47E7-95CF-1E80ECFDD40C}"/>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2DA-47E7-95CF-1E80ECFDD40C}"/>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2DA-47E7-95CF-1E80ECFDD40C}"/>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2DA-47E7-95CF-1E80ECFDD40C}"/>
              </c:ext>
            </c:extLst>
          </c:dPt>
          <c:dPt>
            <c:idx val="7"/>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2DA-47E7-95CF-1E80ECFDD40C}"/>
              </c:ext>
            </c:extLst>
          </c:dPt>
          <c:dPt>
            <c:idx val="8"/>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2DA-47E7-95CF-1E80ECFDD40C}"/>
              </c:ext>
            </c:extLst>
          </c:dPt>
          <c:dPt>
            <c:idx val="9"/>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2DA-47E7-95CF-1E80ECFDD40C}"/>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2DA-47E7-95CF-1E80ECFDD40C}"/>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2DA-47E7-95CF-1E80ECFDD40C}"/>
              </c:ext>
            </c:extLst>
          </c:dPt>
          <c:dPt>
            <c:idx val="12"/>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2DA-47E7-95CF-1E80ECFDD40C}"/>
              </c:ext>
            </c:extLst>
          </c:dPt>
          <c:dPt>
            <c:idx val="13"/>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2DA-47E7-95CF-1E80ECFDD40C}"/>
              </c:ext>
            </c:extLst>
          </c:dPt>
          <c:dPt>
            <c:idx val="14"/>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2DA-47E7-95CF-1E80ECFDD40C}"/>
              </c:ext>
            </c:extLst>
          </c:dPt>
          <c:dPt>
            <c:idx val="15"/>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2DA-47E7-95CF-1E80ECFDD40C}"/>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2DA-47E7-95CF-1E80ECFDD40C}"/>
              </c:ext>
            </c:extLst>
          </c:dPt>
          <c:dPt>
            <c:idx val="17"/>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2DA-47E7-95CF-1E80ECFDD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Direct Mail</c:v>
                </c:pt>
                <c:pt idx="5">
                  <c:v>Search</c:v>
                </c:pt>
                <c:pt idx="6">
                  <c:v>Streaming TV Programs or Movies</c:v>
                </c:pt>
                <c:pt idx="7">
                  <c:v>Review Websites/Apps</c:v>
                </c:pt>
                <c:pt idx="8">
                  <c:v>Newspapers</c:v>
                </c:pt>
                <c:pt idx="9">
                  <c:v>Non-TV/Movie Streaming Video</c:v>
                </c:pt>
                <c:pt idx="10">
                  <c:v>Radio</c:v>
                </c:pt>
                <c:pt idx="11">
                  <c:v>Podcasts</c:v>
                </c:pt>
                <c:pt idx="12">
                  <c:v>Magazines</c:v>
                </c:pt>
                <c:pt idx="13">
                  <c:v>Cable TV News Websites/Apps</c:v>
                </c:pt>
                <c:pt idx="14">
                  <c:v>Online Print</c:v>
                </c:pt>
                <c:pt idx="15">
                  <c:v>Movie Theater</c:v>
                </c:pt>
                <c:pt idx="16">
                  <c:v>Streaming Radio</c:v>
                </c:pt>
                <c:pt idx="17">
                  <c:v>Out-of-Home/Billboards</c:v>
                </c:pt>
              </c:strCache>
            </c:strRef>
          </c:cat>
          <c:val>
            <c:numRef>
              <c:f>Sheet1!$B$2:$B$19</c:f>
              <c:numCache>
                <c:formatCode>0.0%</c:formatCode>
                <c:ptCount val="18"/>
                <c:pt idx="0">
                  <c:v>0.23599999999999999</c:v>
                </c:pt>
                <c:pt idx="1">
                  <c:v>0.17100000000000001</c:v>
                </c:pt>
                <c:pt idx="2">
                  <c:v>8.7999999999999995E-2</c:v>
                </c:pt>
                <c:pt idx="3">
                  <c:v>7.3999999999999996E-2</c:v>
                </c:pt>
                <c:pt idx="4">
                  <c:v>7.0999999999999994E-2</c:v>
                </c:pt>
                <c:pt idx="5">
                  <c:v>5.3999999999999999E-2</c:v>
                </c:pt>
                <c:pt idx="6">
                  <c:v>5.1999999999999998E-2</c:v>
                </c:pt>
                <c:pt idx="7">
                  <c:v>4.4999999999999998E-2</c:v>
                </c:pt>
                <c:pt idx="8">
                  <c:v>4.4999999999999998E-2</c:v>
                </c:pt>
                <c:pt idx="9">
                  <c:v>0.04</c:v>
                </c:pt>
                <c:pt idx="10">
                  <c:v>2.8000000000000001E-2</c:v>
                </c:pt>
                <c:pt idx="11">
                  <c:v>0.02</c:v>
                </c:pt>
                <c:pt idx="12">
                  <c:v>0.02</c:v>
                </c:pt>
                <c:pt idx="13">
                  <c:v>1.6E-2</c:v>
                </c:pt>
                <c:pt idx="14">
                  <c:v>1.4E-2</c:v>
                </c:pt>
                <c:pt idx="15">
                  <c:v>1.0999999999999999E-2</c:v>
                </c:pt>
                <c:pt idx="16">
                  <c:v>8.9999999999999993E-3</c:v>
                </c:pt>
                <c:pt idx="17">
                  <c:v>6.0000000000000001E-3</c:v>
                </c:pt>
              </c:numCache>
            </c:numRef>
          </c:val>
          <c:extLst>
            <c:ext xmlns:c16="http://schemas.microsoft.com/office/drawing/2014/chart" uri="{C3380CC4-5D6E-409C-BE32-E72D297353CC}">
              <c16:uniqueId val="{00000024-22DA-47E7-95CF-1E80ECFDD40C}"/>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9233682487214484E-2"/>
          <c:w val="0.66567790673382787"/>
          <c:h val="0.9664244840629973"/>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2DA-47E7-95CF-1E80ECFDD40C}"/>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2DA-47E7-95CF-1E80ECFDD40C}"/>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2DA-47E7-95CF-1E80ECFDD40C}"/>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2DA-47E7-95CF-1E80ECFDD40C}"/>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2DA-47E7-95CF-1E80ECFDD40C}"/>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2DA-47E7-95CF-1E80ECFDD40C}"/>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2DA-47E7-95CF-1E80ECFDD40C}"/>
              </c:ext>
            </c:extLst>
          </c:dPt>
          <c:dPt>
            <c:idx val="7"/>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2DA-47E7-95CF-1E80ECFDD40C}"/>
              </c:ext>
            </c:extLst>
          </c:dPt>
          <c:dPt>
            <c:idx val="8"/>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2DA-47E7-95CF-1E80ECFDD40C}"/>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2DA-47E7-95CF-1E80ECFDD40C}"/>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2DA-47E7-95CF-1E80ECFDD40C}"/>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2DA-47E7-95CF-1E80ECFDD40C}"/>
              </c:ext>
            </c:extLst>
          </c:dPt>
          <c:dPt>
            <c:idx val="12"/>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2DA-47E7-95CF-1E80ECFDD40C}"/>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2DA-47E7-95CF-1E80ECFDD40C}"/>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2DA-47E7-95CF-1E80ECFDD40C}"/>
              </c:ext>
            </c:extLst>
          </c:dPt>
          <c:dPt>
            <c:idx val="15"/>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2DA-47E7-95CF-1E80ECFDD40C}"/>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2DA-47E7-95CF-1E80ECFDD40C}"/>
              </c:ext>
            </c:extLst>
          </c:dPt>
          <c:dPt>
            <c:idx val="17"/>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2DA-47E7-95CF-1E80ECFDD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Direct Mail</c:v>
                </c:pt>
                <c:pt idx="5">
                  <c:v>Search</c:v>
                </c:pt>
                <c:pt idx="6">
                  <c:v>Streaming TV Programs or Movies</c:v>
                </c:pt>
                <c:pt idx="7">
                  <c:v>Review Websites/Apps</c:v>
                </c:pt>
                <c:pt idx="8">
                  <c:v>Non-TV/Movie Streaming Video</c:v>
                </c:pt>
                <c:pt idx="9">
                  <c:v>Newspapers</c:v>
                </c:pt>
                <c:pt idx="10">
                  <c:v>Radio</c:v>
                </c:pt>
                <c:pt idx="11">
                  <c:v>Podcasts</c:v>
                </c:pt>
                <c:pt idx="12">
                  <c:v>Magazines</c:v>
                </c:pt>
                <c:pt idx="13">
                  <c:v>Online Print</c:v>
                </c:pt>
                <c:pt idx="14">
                  <c:v>Cable TV News Websites/Apps</c:v>
                </c:pt>
                <c:pt idx="15">
                  <c:v>Movie Theater</c:v>
                </c:pt>
                <c:pt idx="16">
                  <c:v>Streaming Radio</c:v>
                </c:pt>
                <c:pt idx="17">
                  <c:v>Out-of-Home/Billboards</c:v>
                </c:pt>
              </c:strCache>
            </c:strRef>
          </c:cat>
          <c:val>
            <c:numRef>
              <c:f>Sheet1!$B$2:$B$19</c:f>
              <c:numCache>
                <c:formatCode>0.0%</c:formatCode>
                <c:ptCount val="18"/>
                <c:pt idx="0">
                  <c:v>0.23300000000000001</c:v>
                </c:pt>
                <c:pt idx="1">
                  <c:v>0.183</c:v>
                </c:pt>
                <c:pt idx="2">
                  <c:v>8.5000000000000006E-2</c:v>
                </c:pt>
                <c:pt idx="3">
                  <c:v>7.6999999999999999E-2</c:v>
                </c:pt>
                <c:pt idx="4">
                  <c:v>6.3E-2</c:v>
                </c:pt>
                <c:pt idx="5">
                  <c:v>5.8999999999999997E-2</c:v>
                </c:pt>
                <c:pt idx="6">
                  <c:v>5.2999999999999999E-2</c:v>
                </c:pt>
                <c:pt idx="7">
                  <c:v>4.7E-2</c:v>
                </c:pt>
                <c:pt idx="8">
                  <c:v>4.2000000000000003E-2</c:v>
                </c:pt>
                <c:pt idx="9">
                  <c:v>3.5999999999999997E-2</c:v>
                </c:pt>
                <c:pt idx="10">
                  <c:v>2.7E-2</c:v>
                </c:pt>
                <c:pt idx="11">
                  <c:v>2.1000000000000001E-2</c:v>
                </c:pt>
                <c:pt idx="12">
                  <c:v>1.9E-2</c:v>
                </c:pt>
                <c:pt idx="13">
                  <c:v>1.6E-2</c:v>
                </c:pt>
                <c:pt idx="14">
                  <c:v>1.2999999999999999E-2</c:v>
                </c:pt>
                <c:pt idx="15">
                  <c:v>1.2E-2</c:v>
                </c:pt>
                <c:pt idx="16">
                  <c:v>0.01</c:v>
                </c:pt>
                <c:pt idx="17">
                  <c:v>5.0000000000000001E-3</c:v>
                </c:pt>
              </c:numCache>
            </c:numRef>
          </c:val>
          <c:extLst>
            <c:ext xmlns:c16="http://schemas.microsoft.com/office/drawing/2014/chart" uri="{C3380CC4-5D6E-409C-BE32-E72D297353CC}">
              <c16:uniqueId val="{00000024-22DA-47E7-95CF-1E80ECFDD40C}"/>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73838589201085"/>
          <c:y val="1.0345943504224017E-2"/>
          <c:w val="0.54617875353279166"/>
          <c:h val="0.94309731072676795"/>
        </c:manualLayout>
      </c:layout>
      <c:barChart>
        <c:barDir val="bar"/>
        <c:grouping val="clustered"/>
        <c:varyColors val="0"/>
        <c:ser>
          <c:idx val="0"/>
          <c:order val="0"/>
          <c:tx>
            <c:strRef>
              <c:f>Sheet1!$B$1</c:f>
              <c:strCache>
                <c:ptCount val="1"/>
                <c:pt idx="0">
                  <c:v>Series 1</c:v>
                </c:pt>
              </c:strCache>
            </c:strRef>
          </c:tx>
          <c:spPr>
            <a:solidFill>
              <a:schemeClr val="accent1"/>
            </a:solidFill>
            <a:ln w="19050">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4"/>
                <c:pt idx="0">
                  <c:v>Browse in-store and purchase online</c:v>
                </c:pt>
                <c:pt idx="1">
                  <c:v>Browse online and purchase in-store</c:v>
                </c:pt>
                <c:pt idx="2">
                  <c:v>Browse and purchase online</c:v>
                </c:pt>
                <c:pt idx="3">
                  <c:v>Browse and purchase in-store</c:v>
                </c:pt>
              </c:strCache>
            </c:strRef>
          </c:cat>
          <c:val>
            <c:numRef>
              <c:f>Sheet1!$B$2:$B$15</c:f>
              <c:numCache>
                <c:formatCode>0.0%</c:formatCode>
                <c:ptCount val="4"/>
                <c:pt idx="0">
                  <c:v>0.20627701023425027</c:v>
                </c:pt>
                <c:pt idx="1">
                  <c:v>0.24533787023254422</c:v>
                </c:pt>
                <c:pt idx="2">
                  <c:v>0.43633821372329779</c:v>
                </c:pt>
                <c:pt idx="3">
                  <c:v>0.44020146475932093</c:v>
                </c:pt>
              </c:numCache>
            </c:numRef>
          </c:val>
          <c:extLst>
            <c:ext xmlns:c16="http://schemas.microsoft.com/office/drawing/2014/chart" uri="{C3380CC4-5D6E-409C-BE32-E72D297353CC}">
              <c16:uniqueId val="{00000000-E2E0-0F4F-8190-33C2986A0DCE}"/>
            </c:ext>
          </c:extLst>
        </c:ser>
        <c:dLbls>
          <c:showLegendKey val="0"/>
          <c:showVal val="0"/>
          <c:showCatName val="0"/>
          <c:showSerName val="0"/>
          <c:showPercent val="0"/>
          <c:showBubbleSize val="0"/>
        </c:dLbls>
        <c:gapWidth val="49"/>
        <c:axId val="72869216"/>
        <c:axId val="100725264"/>
      </c:barChart>
      <c:catAx>
        <c:axId val="72869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0725264"/>
        <c:crosses val="autoZero"/>
        <c:auto val="1"/>
        <c:lblAlgn val="ctr"/>
        <c:lblOffset val="100"/>
        <c:noMultiLvlLbl val="0"/>
      </c:catAx>
      <c:valAx>
        <c:axId val="100725264"/>
        <c:scaling>
          <c:orientation val="minMax"/>
        </c:scaling>
        <c:delete val="1"/>
        <c:axPos val="b"/>
        <c:numFmt formatCode="0.0%" sourceLinked="1"/>
        <c:majorTickMark val="none"/>
        <c:minorTickMark val="none"/>
        <c:tickLblPos val="nextTo"/>
        <c:crossAx val="7286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In-store retail</a:t>
            </a:r>
            <a:br>
              <a:rPr lang="en-US" sz="1400" b="1" dirty="0">
                <a:solidFill>
                  <a:schemeClr val="tx1"/>
                </a:solidFill>
              </a:rPr>
            </a:br>
            <a:r>
              <a:rPr lang="en-US" sz="1400" b="1" dirty="0">
                <a:solidFill>
                  <a:schemeClr val="tx1"/>
                </a:solidFill>
              </a:rPr>
              <a:t>% A18+ compared to last</a:t>
            </a:r>
            <a:r>
              <a:rPr lang="en-US" sz="1400" b="1" baseline="0" dirty="0">
                <a:solidFill>
                  <a:schemeClr val="tx1"/>
                </a:solidFill>
              </a:rPr>
              <a:t> year</a:t>
            </a:r>
            <a:endParaRPr lang="en-US" sz="1400" b="1" dirty="0">
              <a:solidFill>
                <a:schemeClr val="tx1"/>
              </a:solidFill>
            </a:endParaRPr>
          </a:p>
        </c:rich>
      </c:tx>
      <c:layout>
        <c:manualLayout>
          <c:xMode val="edge"/>
          <c:yMode val="edge"/>
          <c:x val="0.39131025741943509"/>
          <c:y val="3.10378305126720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Less</c:v>
                </c:pt>
              </c:strCache>
            </c:strRef>
          </c:tx>
          <c:spPr>
            <a:solidFill>
              <a:schemeClr val="accent3"/>
            </a:solidFill>
            <a:ln>
              <a:solidFill>
                <a:schemeClr val="tx2"/>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2"/>
                <c:pt idx="0">
                  <c:v>Shop online</c:v>
                </c:pt>
                <c:pt idx="1">
                  <c:v>Go into physical stores/ showrooms</c:v>
                </c:pt>
              </c:strCache>
            </c:strRef>
          </c:cat>
          <c:val>
            <c:numRef>
              <c:f>Sheet1!$B$2:$B$11</c:f>
              <c:numCache>
                <c:formatCode>0.0%</c:formatCode>
                <c:ptCount val="2"/>
                <c:pt idx="0">
                  <c:v>0.21</c:v>
                </c:pt>
                <c:pt idx="1">
                  <c:v>0.26</c:v>
                </c:pt>
              </c:numCache>
            </c:numRef>
          </c:val>
          <c:extLst>
            <c:ext xmlns:c16="http://schemas.microsoft.com/office/drawing/2014/chart" uri="{C3380CC4-5D6E-409C-BE32-E72D297353CC}">
              <c16:uniqueId val="{00000000-21EB-4247-B69D-00967BC6B086}"/>
            </c:ext>
          </c:extLst>
        </c:ser>
        <c:ser>
          <c:idx val="1"/>
          <c:order val="1"/>
          <c:tx>
            <c:strRef>
              <c:f>Sheet1!$C$1</c:f>
              <c:strCache>
                <c:ptCount val="1"/>
                <c:pt idx="0">
                  <c:v>Same</c:v>
                </c:pt>
              </c:strCache>
            </c:strRef>
          </c:tx>
          <c:spPr>
            <a:solidFill>
              <a:schemeClr val="accent1"/>
            </a:solidFill>
            <a:ln>
              <a:solidFill>
                <a:schemeClr val="tx2"/>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2"/>
                <c:pt idx="0">
                  <c:v>Shop online</c:v>
                </c:pt>
                <c:pt idx="1">
                  <c:v>Go into physical stores/ showrooms</c:v>
                </c:pt>
              </c:strCache>
            </c:strRef>
          </c:cat>
          <c:val>
            <c:numRef>
              <c:f>Sheet1!$C$2:$C$11</c:f>
              <c:numCache>
                <c:formatCode>0.0%</c:formatCode>
                <c:ptCount val="2"/>
                <c:pt idx="0">
                  <c:v>0.5</c:v>
                </c:pt>
                <c:pt idx="1">
                  <c:v>0.54</c:v>
                </c:pt>
              </c:numCache>
            </c:numRef>
          </c:val>
          <c:extLst>
            <c:ext xmlns:c16="http://schemas.microsoft.com/office/drawing/2014/chart" uri="{C3380CC4-5D6E-409C-BE32-E72D297353CC}">
              <c16:uniqueId val="{00000001-21EB-4247-B69D-00967BC6B086}"/>
            </c:ext>
          </c:extLst>
        </c:ser>
        <c:ser>
          <c:idx val="2"/>
          <c:order val="2"/>
          <c:tx>
            <c:strRef>
              <c:f>Sheet1!$D$1</c:f>
              <c:strCache>
                <c:ptCount val="1"/>
                <c:pt idx="0">
                  <c:v>More</c:v>
                </c:pt>
              </c:strCache>
            </c:strRef>
          </c:tx>
          <c:spPr>
            <a:solidFill>
              <a:schemeClr val="accent2"/>
            </a:solidFill>
            <a:ln>
              <a:solidFill>
                <a:schemeClr val="tx2"/>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2"/>
                <c:pt idx="0">
                  <c:v>Shop online</c:v>
                </c:pt>
                <c:pt idx="1">
                  <c:v>Go into physical stores/ showrooms</c:v>
                </c:pt>
              </c:strCache>
            </c:strRef>
          </c:cat>
          <c:val>
            <c:numRef>
              <c:f>Sheet1!$D$2:$D$11</c:f>
              <c:numCache>
                <c:formatCode>0.00%</c:formatCode>
                <c:ptCount val="2"/>
                <c:pt idx="0">
                  <c:v>0.28999999999999998</c:v>
                </c:pt>
                <c:pt idx="1">
                  <c:v>0.2</c:v>
                </c:pt>
              </c:numCache>
            </c:numRef>
          </c:val>
          <c:extLst>
            <c:ext xmlns:c16="http://schemas.microsoft.com/office/drawing/2014/chart" uri="{C3380CC4-5D6E-409C-BE32-E72D297353CC}">
              <c16:uniqueId val="{00000001-2638-4E8E-88DF-806F7A428AF6}"/>
            </c:ext>
          </c:extLst>
        </c:ser>
        <c:dLbls>
          <c:showLegendKey val="0"/>
          <c:showVal val="0"/>
          <c:showCatName val="0"/>
          <c:showSerName val="0"/>
          <c:showPercent val="0"/>
          <c:showBubbleSize val="0"/>
        </c:dLbls>
        <c:gapWidth val="42"/>
        <c:overlap val="100"/>
        <c:axId val="851146360"/>
        <c:axId val="851150280"/>
      </c:barChart>
      <c:catAx>
        <c:axId val="851146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51150280"/>
        <c:crosses val="autoZero"/>
        <c:auto val="1"/>
        <c:lblAlgn val="ctr"/>
        <c:lblOffset val="100"/>
        <c:noMultiLvlLbl val="0"/>
      </c:catAx>
      <c:valAx>
        <c:axId val="851150280"/>
        <c:scaling>
          <c:orientation val="minMax"/>
        </c:scaling>
        <c:delete val="1"/>
        <c:axPos val="b"/>
        <c:numFmt formatCode="0.0%" sourceLinked="1"/>
        <c:majorTickMark val="none"/>
        <c:minorTickMark val="none"/>
        <c:tickLblPos val="nextTo"/>
        <c:crossAx val="851146360"/>
        <c:crosses val="autoZero"/>
        <c:crossBetween val="between"/>
      </c:valAx>
      <c:spPr>
        <a:noFill/>
        <a:ln>
          <a:noFill/>
        </a:ln>
        <a:effectLst/>
      </c:spPr>
    </c:plotArea>
    <c:legend>
      <c:legendPos val="b"/>
      <c:layout>
        <c:manualLayout>
          <c:xMode val="edge"/>
          <c:yMode val="edge"/>
          <c:x val="0.42367311322233941"/>
          <c:y val="0.83981845136275524"/>
          <c:w val="0.2110233670759496"/>
          <c:h val="7.27670201847417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83597896155685E-3"/>
          <c:y val="0.207425515776747"/>
          <c:w val="0.98590459141499975"/>
          <c:h val="0.50637036015923609"/>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Sheet1!$B$2:$B$4</c:f>
              <c:numCache>
                <c:formatCode>0%</c:formatCode>
                <c:ptCount val="3"/>
                <c:pt idx="0">
                  <c:v>0.42</c:v>
                </c:pt>
                <c:pt idx="1">
                  <c:v>0.45200000000000001</c:v>
                </c:pt>
                <c:pt idx="2">
                  <c:v>0.47699999999999998</c:v>
                </c:pt>
              </c:numCache>
            </c:numRef>
          </c:val>
          <c:extLst>
            <c:ext xmlns:c16="http://schemas.microsoft.com/office/drawing/2014/chart" uri="{C3380CC4-5D6E-409C-BE32-E72D297353CC}">
              <c16:uniqueId val="{00000000-FABC-0443-8C45-8521BE81F6DB}"/>
            </c:ext>
          </c:extLst>
        </c:ser>
        <c:ser>
          <c:idx val="1"/>
          <c:order val="1"/>
          <c:tx>
            <c:strRef>
              <c:f>Sheet1!$C$1</c:f>
              <c:strCache>
                <c:ptCount val="1"/>
                <c:pt idx="0">
                  <c:v>Social media</c:v>
                </c:pt>
              </c:strCache>
            </c:strRef>
          </c:tx>
          <c:spPr>
            <a:solidFill>
              <a:srgbClr val="FF000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Sheet1!$C$2:$C$4</c:f>
              <c:numCache>
                <c:formatCode>0%</c:formatCode>
                <c:ptCount val="3"/>
                <c:pt idx="0">
                  <c:v>5.7000000000000002E-2</c:v>
                </c:pt>
                <c:pt idx="1">
                  <c:v>0.05</c:v>
                </c:pt>
                <c:pt idx="2">
                  <c:v>4.5999999999999999E-2</c:v>
                </c:pt>
              </c:numCache>
            </c:numRef>
          </c:val>
          <c:extLst>
            <c:ext xmlns:c16="http://schemas.microsoft.com/office/drawing/2014/chart" uri="{C3380CC4-5D6E-409C-BE32-E72D297353CC}">
              <c16:uniqueId val="{00000001-FABC-0443-8C45-8521BE81F6DB}"/>
            </c:ext>
          </c:extLst>
        </c:ser>
        <c:ser>
          <c:idx val="2"/>
          <c:order val="2"/>
          <c:tx>
            <c:strRef>
              <c:f>Sheet1!$D$1</c:f>
              <c:strCache>
                <c:ptCount val="1"/>
                <c:pt idx="0">
                  <c:v>Email</c:v>
                </c:pt>
              </c:strCache>
            </c:strRef>
          </c:tx>
          <c:spPr>
            <a:solidFill>
              <a:srgbClr val="84F058"/>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DF-024C-B296-319657F40DC9}"/>
                </c:ext>
              </c:extLst>
            </c:dLbl>
            <c:dLbl>
              <c:idx val="2"/>
              <c:delete val="1"/>
              <c:extLst>
                <c:ext xmlns:c15="http://schemas.microsoft.com/office/drawing/2012/chart" uri="{CE6537A1-D6FC-4f65-9D91-7224C49458BB}"/>
                <c:ext xmlns:c16="http://schemas.microsoft.com/office/drawing/2014/chart" uri="{C3380CC4-5D6E-409C-BE32-E72D297353CC}">
                  <c16:uniqueId val="{00000001-E3DF-024C-B296-319657F40DC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Sheet1!$D$2:$D$4</c:f>
              <c:numCache>
                <c:formatCode>0%</c:formatCode>
                <c:ptCount val="3"/>
                <c:pt idx="0">
                  <c:v>0.06</c:v>
                </c:pt>
                <c:pt idx="1">
                  <c:v>3.5000000000000003E-2</c:v>
                </c:pt>
                <c:pt idx="2">
                  <c:v>1.4999999999999999E-2</c:v>
                </c:pt>
              </c:numCache>
            </c:numRef>
          </c:val>
          <c:extLst>
            <c:ext xmlns:c16="http://schemas.microsoft.com/office/drawing/2014/chart" uri="{C3380CC4-5D6E-409C-BE32-E72D297353CC}">
              <c16:uniqueId val="{00000002-FABC-0443-8C45-8521BE81F6DB}"/>
            </c:ext>
          </c:extLst>
        </c:ser>
        <c:ser>
          <c:idx val="3"/>
          <c:order val="3"/>
          <c:tx>
            <c:strRef>
              <c:f>Sheet1!$E$1</c:f>
              <c:strCache>
                <c:ptCount val="1"/>
                <c:pt idx="0">
                  <c:v>Ad in 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Sheet1!$E$2:$E$4</c:f>
              <c:numCache>
                <c:formatCode>0%</c:formatCode>
                <c:ptCount val="3"/>
                <c:pt idx="0">
                  <c:v>5.1999999999999998E-2</c:v>
                </c:pt>
                <c:pt idx="1">
                  <c:v>3.6999999999999998E-2</c:v>
                </c:pt>
                <c:pt idx="2">
                  <c:v>5.8000000000000003E-2</c:v>
                </c:pt>
              </c:numCache>
            </c:numRef>
          </c:val>
          <c:extLst>
            <c:ext xmlns:c16="http://schemas.microsoft.com/office/drawing/2014/chart" uri="{C3380CC4-5D6E-409C-BE32-E72D297353CC}">
              <c16:uniqueId val="{00000005-FABC-0443-8C45-8521BE81F6DB}"/>
            </c:ext>
          </c:extLst>
        </c:ser>
        <c:ser>
          <c:idx val="4"/>
          <c:order val="4"/>
          <c:tx>
            <c:strRef>
              <c:f>Sheet1!$F$1</c:f>
              <c:strCache>
                <c:ptCount val="1"/>
                <c:pt idx="0">
                  <c:v>Streaming TV shows online w/ads</c:v>
                </c:pt>
              </c:strCache>
            </c:strRef>
          </c:tx>
          <c:spPr>
            <a:solidFill>
              <a:srgbClr val="F6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Sheet1!$F$2:$F$4</c:f>
              <c:numCache>
                <c:formatCode>0%</c:formatCode>
                <c:ptCount val="3"/>
                <c:pt idx="0">
                  <c:v>0.04</c:v>
                </c:pt>
                <c:pt idx="1">
                  <c:v>0.04</c:v>
                </c:pt>
                <c:pt idx="2">
                  <c:v>3.5000000000000003E-2</c:v>
                </c:pt>
              </c:numCache>
            </c:numRef>
          </c:val>
          <c:extLst>
            <c:ext xmlns:c16="http://schemas.microsoft.com/office/drawing/2014/chart" uri="{C3380CC4-5D6E-409C-BE32-E72D297353CC}">
              <c16:uniqueId val="{00000009-FABC-0443-8C45-8521BE81F6DB}"/>
            </c:ext>
          </c:extLst>
        </c:ser>
        <c:ser>
          <c:idx val="5"/>
          <c:order val="5"/>
          <c:tx>
            <c:strRef>
              <c:f>Sheet1!$G$1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E3DF-024C-B296-319657F40DC9}"/>
                </c:ext>
              </c:extLst>
            </c:dLbl>
            <c:dLbl>
              <c:idx val="2"/>
              <c:delete val="1"/>
              <c:extLst>
                <c:ext xmlns:c15="http://schemas.microsoft.com/office/drawing/2012/chart" uri="{CE6537A1-D6FC-4f65-9D91-7224C49458BB}"/>
                <c:ext xmlns:c16="http://schemas.microsoft.com/office/drawing/2014/chart" uri="{C3380CC4-5D6E-409C-BE32-E72D297353CC}">
                  <c16:uniqueId val="{00000003-E3DF-024C-B296-319657F40DC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Sheet1!$G$2:$G$4</c:f>
              <c:numCache>
                <c:formatCode>0%</c:formatCode>
                <c:ptCount val="3"/>
                <c:pt idx="0">
                  <c:v>0.03</c:v>
                </c:pt>
                <c:pt idx="1">
                  <c:v>8.9999999999999993E-3</c:v>
                </c:pt>
                <c:pt idx="2">
                  <c:v>2.3E-2</c:v>
                </c:pt>
              </c:numCache>
            </c:numRef>
          </c:val>
          <c:extLst>
            <c:ext xmlns:c16="http://schemas.microsoft.com/office/drawing/2014/chart" uri="{C3380CC4-5D6E-409C-BE32-E72D297353CC}">
              <c16:uniqueId val="{0000000B-FABC-0443-8C45-8521BE81F6DB}"/>
            </c:ext>
          </c:extLst>
        </c:ser>
        <c:ser>
          <c:idx val="6"/>
          <c:order val="6"/>
          <c:tx>
            <c:strRef>
              <c:f>Sheet1!$H$1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C-572E-4472-9E57-6AD0B7AC36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Sheet1!$H$2:$H$4</c:f>
              <c:numCache>
                <c:formatCode>0%</c:formatCode>
                <c:ptCount val="3"/>
                <c:pt idx="0">
                  <c:v>0.03</c:v>
                </c:pt>
                <c:pt idx="1">
                  <c:v>4.7E-2</c:v>
                </c:pt>
                <c:pt idx="2">
                  <c:v>2.4E-2</c:v>
                </c:pt>
              </c:numCache>
            </c:numRef>
          </c:val>
          <c:extLst>
            <c:ext xmlns:c16="http://schemas.microsoft.com/office/drawing/2014/chart" uri="{C3380CC4-5D6E-409C-BE32-E72D297353CC}">
              <c16:uniqueId val="{0000000D-FABC-0443-8C45-8521BE81F6DB}"/>
            </c:ext>
          </c:extLst>
        </c:ser>
        <c:ser>
          <c:idx val="7"/>
          <c:order val="7"/>
          <c:tx>
            <c:strRef>
              <c:f>Sheet1!$I$1</c:f>
              <c:strCache>
                <c:ptCount val="1"/>
                <c:pt idx="0">
                  <c:v>Ad on a website</c:v>
                </c:pt>
              </c:strCache>
            </c:strRef>
          </c:tx>
          <c:spPr>
            <a:solidFill>
              <a:srgbClr val="663300"/>
            </a:solidFill>
            <a:ln w="9525">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Sheet1!$I$2:$I$4</c:f>
              <c:numCache>
                <c:formatCode>0%</c:formatCode>
                <c:ptCount val="3"/>
                <c:pt idx="0">
                  <c:v>2.9000000000000001E-2</c:v>
                </c:pt>
                <c:pt idx="1">
                  <c:v>4.4999999999999998E-2</c:v>
                </c:pt>
                <c:pt idx="2">
                  <c:v>6.9000000000000006E-2</c:v>
                </c:pt>
              </c:numCache>
            </c:numRef>
          </c:val>
          <c:extLst>
            <c:ext xmlns:c16="http://schemas.microsoft.com/office/drawing/2014/chart" uri="{C3380CC4-5D6E-409C-BE32-E72D297353CC}">
              <c16:uniqueId val="{00000011-FABC-0443-8C45-8521BE81F6DB}"/>
            </c:ext>
          </c:extLst>
        </c:ser>
        <c:ser>
          <c:idx val="8"/>
          <c:order val="8"/>
          <c:tx>
            <c:strRef>
              <c:f>Sheet1!$J$1</c:f>
              <c:strCache>
                <c:ptCount val="1"/>
                <c:pt idx="0">
                  <c:v>Internet display/banner ad</c:v>
                </c:pt>
              </c:strCache>
            </c:strRef>
          </c:tx>
          <c:spPr>
            <a:solidFill>
              <a:srgbClr val="FF7373"/>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92-3B4D-A648-419AE9881A8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2E-4472-9E57-6AD0B7AC36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Sheet1!$J$2:$J$4</c:f>
              <c:numCache>
                <c:formatCode>0%</c:formatCode>
                <c:ptCount val="3"/>
                <c:pt idx="0">
                  <c:v>0.03</c:v>
                </c:pt>
                <c:pt idx="1">
                  <c:v>3.3000000000000002E-2</c:v>
                </c:pt>
                <c:pt idx="2">
                  <c:v>1.7999999999999999E-2</c:v>
                </c:pt>
              </c:numCache>
            </c:numRef>
          </c:val>
          <c:extLst>
            <c:ext xmlns:c16="http://schemas.microsoft.com/office/drawing/2014/chart" uri="{C3380CC4-5D6E-409C-BE32-E72D297353CC}">
              <c16:uniqueId val="{00000014-FABC-0443-8C45-8521BE81F6DB}"/>
            </c:ext>
          </c:extLst>
        </c:ser>
        <c:ser>
          <c:idx val="9"/>
          <c:order val="9"/>
          <c:tx>
            <c:strRef>
              <c:f>Sheet1!$K$1</c:f>
              <c:strCache>
                <c:ptCount val="1"/>
                <c:pt idx="0">
                  <c:v>Magazine (print only)</c:v>
                </c:pt>
              </c:strCache>
            </c:strRef>
          </c:tx>
          <c:spPr>
            <a:solidFill>
              <a:srgbClr val="FFFF00"/>
            </a:solidFill>
            <a:ln w="9525">
              <a:solidFill>
                <a:schemeClr val="tx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C92-3B4D-A648-419AE9881A89}"/>
                </c:ext>
              </c:extLst>
            </c:dLbl>
            <c:dLbl>
              <c:idx val="2"/>
              <c:delete val="1"/>
              <c:extLst>
                <c:ext xmlns:c15="http://schemas.microsoft.com/office/drawing/2012/chart" uri="{CE6537A1-D6FC-4f65-9D91-7224C49458BB}"/>
                <c:ext xmlns:c16="http://schemas.microsoft.com/office/drawing/2014/chart" uri="{C3380CC4-5D6E-409C-BE32-E72D297353CC}">
                  <c16:uniqueId val="{00000009-572E-4472-9E57-6AD0B7AC36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Sheet1!$K$2:$K$4</c:f>
              <c:numCache>
                <c:formatCode>0%</c:formatCode>
                <c:ptCount val="3"/>
                <c:pt idx="0">
                  <c:v>0.02</c:v>
                </c:pt>
                <c:pt idx="1">
                  <c:v>2.8000000000000001E-2</c:v>
                </c:pt>
                <c:pt idx="2">
                  <c:v>1.4999999999999999E-2</c:v>
                </c:pt>
              </c:numCache>
            </c:numRef>
          </c:val>
          <c:extLst>
            <c:ext xmlns:c16="http://schemas.microsoft.com/office/drawing/2014/chart" uri="{C3380CC4-5D6E-409C-BE32-E72D297353CC}">
              <c16:uniqueId val="{00000000-572E-4472-9E57-6AD0B7AC3690}"/>
            </c:ext>
          </c:extLst>
        </c:ser>
        <c:ser>
          <c:idx val="10"/>
          <c:order val="10"/>
          <c:tx>
            <c:strRef>
              <c:f>Sheet1!$L$1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Browse &amp; Purchase Online</c:v>
                </c:pt>
                <c:pt idx="1">
                  <c:v>Browse Online,
Purchase In-store</c:v>
                </c:pt>
                <c:pt idx="2">
                  <c:v>Browse in-store,
Purchase Online</c:v>
                </c:pt>
              </c:strCache>
            </c:strRef>
          </c:cat>
          <c:val>
            <c:numRef>
              <c:f>Sheet1!$L$2:$L$4</c:f>
              <c:numCache>
                <c:formatCode>0%</c:formatCode>
                <c:ptCount val="3"/>
                <c:pt idx="0">
                  <c:v>0.02</c:v>
                </c:pt>
                <c:pt idx="1">
                  <c:v>0.02</c:v>
                </c:pt>
                <c:pt idx="2">
                  <c:v>2.1000000000000001E-2</c:v>
                </c:pt>
              </c:numCache>
            </c:numRef>
          </c:val>
          <c:extLst>
            <c:ext xmlns:c16="http://schemas.microsoft.com/office/drawing/2014/chart" uri="{C3380CC4-5D6E-409C-BE32-E72D297353CC}">
              <c16:uniqueId val="{00000001-572E-4472-9E57-6AD0B7AC3690}"/>
            </c:ext>
          </c:extLst>
        </c:ser>
        <c:ser>
          <c:idx val="11"/>
          <c:order val="11"/>
          <c:tx>
            <c:strRef>
              <c:f>Sheet1!$M$1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Browse &amp; Purchase Online</c:v>
                </c:pt>
                <c:pt idx="1">
                  <c:v>Browse Online,
Purchase In-store</c:v>
                </c:pt>
                <c:pt idx="2">
                  <c:v>Browse in-store,
Purchase Online</c:v>
                </c:pt>
              </c:strCache>
            </c:strRef>
          </c:cat>
          <c:val>
            <c:numRef>
              <c:f>Sheet1!$M$2:$M$4</c:f>
              <c:numCache>
                <c:formatCode>0%</c:formatCode>
                <c:ptCount val="3"/>
                <c:pt idx="0">
                  <c:v>0.02</c:v>
                </c:pt>
                <c:pt idx="1">
                  <c:v>2.1000000000000001E-2</c:v>
                </c:pt>
                <c:pt idx="2">
                  <c:v>1.0999999999999999E-2</c:v>
                </c:pt>
              </c:numCache>
            </c:numRef>
          </c:val>
          <c:extLst>
            <c:ext xmlns:c16="http://schemas.microsoft.com/office/drawing/2014/chart" uri="{C3380CC4-5D6E-409C-BE32-E72D297353CC}">
              <c16:uniqueId val="{00000002-572E-4472-9E57-6AD0B7AC3690}"/>
            </c:ext>
          </c:extLst>
        </c:ser>
        <c:ser>
          <c:idx val="12"/>
          <c:order val="12"/>
          <c:tx>
            <c:strRef>
              <c:f>Sheet1!$N$1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2E-4472-9E57-6AD0B7AC369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DF-024C-B296-319657F40DC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Sheet1!$N$2:$N$4</c:f>
              <c:numCache>
                <c:formatCode>0%</c:formatCode>
                <c:ptCount val="3"/>
                <c:pt idx="0">
                  <c:v>0.02</c:v>
                </c:pt>
                <c:pt idx="1">
                  <c:v>3.5000000000000003E-2</c:v>
                </c:pt>
                <c:pt idx="2">
                  <c:v>3.2000000000000001E-2</c:v>
                </c:pt>
              </c:numCache>
            </c:numRef>
          </c:val>
          <c:extLst>
            <c:ext xmlns:c16="http://schemas.microsoft.com/office/drawing/2014/chart" uri="{C3380CC4-5D6E-409C-BE32-E72D297353CC}">
              <c16:uniqueId val="{00000003-572E-4472-9E57-6AD0B7AC3690}"/>
            </c:ext>
          </c:extLst>
        </c:ser>
        <c:ser>
          <c:idx val="13"/>
          <c:order val="13"/>
          <c:tx>
            <c:strRef>
              <c:f>Sheet1!$O$1</c:f>
              <c:strCache>
                <c:ptCount val="1"/>
                <c:pt idx="0">
                  <c:v>Internet search</c:v>
                </c:pt>
              </c:strCache>
            </c:strRef>
          </c:tx>
          <c:spPr>
            <a:solidFill>
              <a:srgbClr val="059005"/>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Browse &amp; Purchase Online</c:v>
                </c:pt>
                <c:pt idx="1">
                  <c:v>Browse Online,
Purchase In-store</c:v>
                </c:pt>
                <c:pt idx="2">
                  <c:v>Browse in-store,
Purchase Online</c:v>
                </c:pt>
              </c:strCache>
            </c:strRef>
          </c:cat>
          <c:val>
            <c:numRef>
              <c:f>Sheet1!$O$2:$O$4</c:f>
              <c:numCache>
                <c:formatCode>0%</c:formatCode>
                <c:ptCount val="3"/>
                <c:pt idx="0">
                  <c:v>0.02</c:v>
                </c:pt>
                <c:pt idx="1">
                  <c:v>1.7999999999999999E-2</c:v>
                </c:pt>
                <c:pt idx="2">
                  <c:v>0.02</c:v>
                </c:pt>
              </c:numCache>
            </c:numRef>
          </c:val>
          <c:extLst>
            <c:ext xmlns:c16="http://schemas.microsoft.com/office/drawing/2014/chart" uri="{C3380CC4-5D6E-409C-BE32-E72D297353CC}">
              <c16:uniqueId val="{00000004-572E-4472-9E57-6AD0B7AC3690}"/>
            </c:ext>
          </c:extLst>
        </c:ser>
        <c:dLbls>
          <c:showLegendKey val="0"/>
          <c:showVal val="0"/>
          <c:showCatName val="0"/>
          <c:showSerName val="0"/>
          <c:showPercent val="0"/>
          <c:showBubbleSize val="0"/>
        </c:dLbls>
        <c:gapWidth val="85"/>
        <c:overlap val="100"/>
        <c:axId val="586619552"/>
        <c:axId val="586623472"/>
      </c:barChart>
      <c:catAx>
        <c:axId val="586619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6623472"/>
        <c:crosses val="autoZero"/>
        <c:auto val="1"/>
        <c:lblAlgn val="ctr"/>
        <c:lblOffset val="0"/>
        <c:noMultiLvlLbl val="0"/>
      </c:catAx>
      <c:valAx>
        <c:axId val="586623472"/>
        <c:scaling>
          <c:orientation val="minMax"/>
        </c:scaling>
        <c:delete val="1"/>
        <c:axPos val="l"/>
        <c:numFmt formatCode="0%" sourceLinked="1"/>
        <c:majorTickMark val="none"/>
        <c:minorTickMark val="none"/>
        <c:tickLblPos val="nextTo"/>
        <c:crossAx val="586619552"/>
        <c:crosses val="autoZero"/>
        <c:crossBetween val="between"/>
      </c:valAx>
      <c:spPr>
        <a:noFill/>
        <a:ln>
          <a:noFill/>
        </a:ln>
        <a:effectLst/>
      </c:spPr>
    </c:plotArea>
    <c:legend>
      <c:legendPos val="b"/>
      <c:layout>
        <c:manualLayout>
          <c:xMode val="edge"/>
          <c:yMode val="edge"/>
          <c:x val="6.9453070939665018E-2"/>
          <c:y val="0.82818792285820608"/>
          <c:w val="0.89525356337938145"/>
          <c:h val="0.13567379557241235"/>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In-Store Retail</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369068237089188"/>
          <c:y val="0.11658704858297175"/>
          <c:w val="0.34271619552806959"/>
          <c:h val="0.84454533576656665"/>
        </c:manualLayout>
      </c:layout>
      <c:pieChart>
        <c:varyColors val="1"/>
        <c:ser>
          <c:idx val="0"/>
          <c:order val="0"/>
          <c:tx>
            <c:strRef>
              <c:f>Sheet1!$B$1</c:f>
              <c:strCache>
                <c:ptCount val="1"/>
                <c:pt idx="0">
                  <c:v>All 6 Categories</c:v>
                </c:pt>
              </c:strCache>
            </c:strRef>
          </c:tx>
          <c:spPr>
            <a:solidFill>
              <a:schemeClr val="accent6">
                <a:lumMod val="60000"/>
                <a:lumOff val="40000"/>
              </a:schemeClr>
            </a:solidFill>
            <a:ln>
              <a:solidFill>
                <a:schemeClr val="tx1"/>
              </a:solidFill>
            </a:ln>
          </c:spPr>
          <c:dPt>
            <c:idx val="0"/>
            <c:bubble3D val="0"/>
            <c:spPr>
              <a:solidFill>
                <a:srgbClr val="008000"/>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B16-A540-81BA-1E4F4FC63A74}"/>
              </c:ext>
            </c:extLst>
          </c:dPt>
          <c:dPt>
            <c:idx val="1"/>
            <c:bubble3D val="0"/>
            <c:spPr>
              <a:solidFill>
                <a:srgbClr val="99CC00"/>
              </a:solidFill>
              <a:ln w="19050">
                <a:solidFill>
                  <a:schemeClr val="tx1"/>
                </a:solidFill>
              </a:ln>
              <a:effectLst/>
            </c:spPr>
            <c:extLst>
              <c:ext xmlns:c16="http://schemas.microsoft.com/office/drawing/2014/chart" uri="{C3380CC4-5D6E-409C-BE32-E72D297353CC}">
                <c16:uniqueId val="{00000003-EB16-A540-81BA-1E4F4FC63A74}"/>
              </c:ext>
            </c:extLst>
          </c:dPt>
          <c:dLbls>
            <c:dLbl>
              <c:idx val="0"/>
              <c:layout>
                <c:manualLayout>
                  <c:x val="-0.18272146200117742"/>
                  <c:y val="-0.12060506470072339"/>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6FCABB7D-C89A-4122-BFF3-2CCDE32638BE}" type="CATEGORYNAME">
                      <a:rPr lang="en-US" sz="1800">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a:solidFill>
                          <a:schemeClr val="bg1"/>
                        </a:solidFill>
                        <a:effectLst>
                          <a:outerShdw blurRad="38100" dist="38100" dir="2700000" algn="tl">
                            <a:srgbClr val="000000">
                              <a:alpha val="43137"/>
                            </a:srgbClr>
                          </a:outerShdw>
                        </a:effectLst>
                      </a:defRPr>
                    </a:pPr>
                    <a:fld id="{EA7D4FC5-D34C-4A1E-8E2D-FCDC2B99DE5C}" type="VALUE">
                      <a:rPr lang="en-US" sz="1800" b="1">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025172186706872"/>
                      <c:h val="0.14196242171189979"/>
                    </c:manualLayout>
                  </c15:layout>
                  <c15:dlblFieldTable/>
                  <c15:showDataLabelsRange val="0"/>
                </c:ext>
                <c:ext xmlns:c16="http://schemas.microsoft.com/office/drawing/2014/chart" uri="{C3380CC4-5D6E-409C-BE32-E72D297353CC}">
                  <c16:uniqueId val="{00000001-EB16-A540-81BA-1E4F4FC63A74}"/>
                </c:ext>
              </c:extLst>
            </c:dLbl>
            <c:dLbl>
              <c:idx val="1"/>
              <c:layout>
                <c:manualLayout>
                  <c:x val="0.12368328344802913"/>
                  <c:y val="0.151292007648118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7BED724B-A85C-44CE-BFB6-1F00A40E46CC}" type="CATEGORYNAME">
                      <a:rPr lang="en-US" sz="1800">
                        <a:solidFill>
                          <a:schemeClr val="bg1"/>
                        </a:solidFill>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a:solidFill>
                          <a:schemeClr val="bg1"/>
                        </a:solidFill>
                        <a:effectLst>
                          <a:outerShdw blurRad="38100" dist="38100" dir="2700000" algn="tl">
                            <a:srgbClr val="000000">
                              <a:alpha val="43137"/>
                            </a:srgbClr>
                          </a:outerShdw>
                        </a:effectLst>
                      </a:defRPr>
                    </a:pPr>
                    <a:fld id="{7CE3CEAC-4F1E-4553-B2A7-0B952D768FA9}" type="VALUE">
                      <a:rPr lang="en-US" sz="1800" b="1">
                        <a:solidFill>
                          <a:schemeClr val="bg1"/>
                        </a:solidFill>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B16-A540-81BA-1E4F4FC63A7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Broadcast TV</c:v>
                </c:pt>
                <c:pt idx="1">
                  <c:v>Cable TV</c:v>
                </c:pt>
              </c:strCache>
            </c:strRef>
          </c:cat>
          <c:val>
            <c:numRef>
              <c:f>Sheet1!$B$2:$B$3</c:f>
              <c:numCache>
                <c:formatCode>0.00%</c:formatCode>
                <c:ptCount val="2"/>
                <c:pt idx="0">
                  <c:v>0.68</c:v>
                </c:pt>
                <c:pt idx="1">
                  <c:v>0.32</c:v>
                </c:pt>
              </c:numCache>
            </c:numRef>
          </c:val>
          <c:extLst>
            <c:ext xmlns:c16="http://schemas.microsoft.com/office/drawing/2014/chart" uri="{C3380CC4-5D6E-409C-BE32-E72D297353CC}">
              <c16:uniqueId val="{00000004-EB16-A540-81BA-1E4F4FC63A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7194376963768E-2"/>
          <c:y val="4.5931863186004833E-2"/>
          <c:w val="0.9159521636622503"/>
          <c:h val="0.83308120575837108"/>
        </c:manualLayout>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rgbClr val="00B050"/>
              </a:solidFill>
              <a:ln>
                <a:solidFill>
                  <a:schemeClr val="tx1"/>
                </a:solidFill>
              </a:ln>
              <a:effectLst/>
            </c:spPr>
            <c:extLst>
              <c:ext xmlns:c16="http://schemas.microsoft.com/office/drawing/2014/chart" uri="{C3380CC4-5D6E-409C-BE32-E72D297353CC}">
                <c16:uniqueId val="{00000001-185F-47C7-B37C-DD9A20E6BE1E}"/>
              </c:ext>
            </c:extLst>
          </c:dPt>
          <c:dPt>
            <c:idx val="1"/>
            <c:invertIfNegative val="0"/>
            <c:bubble3D val="0"/>
            <c:spPr>
              <a:solidFill>
                <a:srgbClr val="FFC000"/>
              </a:solidFill>
              <a:ln>
                <a:solidFill>
                  <a:schemeClr val="tx1"/>
                </a:solidFill>
              </a:ln>
              <a:effectLst/>
            </c:spPr>
            <c:extLst>
              <c:ext xmlns:c16="http://schemas.microsoft.com/office/drawing/2014/chart" uri="{C3380CC4-5D6E-409C-BE32-E72D297353CC}">
                <c16:uniqueId val="{00000002-185F-47C7-B37C-DD9A20E6BE1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Sheet1!$A$1:$B$1</c:f>
              <c:strCache>
                <c:ptCount val="2"/>
                <c:pt idx="0">
                  <c:v>Yes</c:v>
                </c:pt>
                <c:pt idx="1">
                  <c:v>No</c:v>
                </c:pt>
              </c:strCache>
            </c:strRef>
          </c:cat>
          <c:val>
            <c:numRef>
              <c:f>Sheet1!$A$2:$B$2</c:f>
              <c:numCache>
                <c:formatCode>0%</c:formatCode>
                <c:ptCount val="2"/>
                <c:pt idx="0">
                  <c:v>0.84</c:v>
                </c:pt>
                <c:pt idx="1">
                  <c:v>0.16</c:v>
                </c:pt>
              </c:numCache>
            </c:numRef>
          </c:val>
          <c:extLst>
            <c:ext xmlns:c16="http://schemas.microsoft.com/office/drawing/2014/chart" uri="{C3380CC4-5D6E-409C-BE32-E72D297353CC}">
              <c16:uniqueId val="{00000000-C92B-4F23-8DD4-1AF91A90EF00}"/>
            </c:ext>
          </c:extLst>
        </c:ser>
        <c:dLbls>
          <c:dLblPos val="outEnd"/>
          <c:showLegendKey val="0"/>
          <c:showVal val="1"/>
          <c:showCatName val="0"/>
          <c:showSerName val="0"/>
          <c:showPercent val="0"/>
          <c:showBubbleSize val="0"/>
        </c:dLbls>
        <c:gapWidth val="80"/>
        <c:axId val="386003608"/>
        <c:axId val="386004000"/>
      </c:barChart>
      <c:catAx>
        <c:axId val="386003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86004000"/>
        <c:crosses val="autoZero"/>
        <c:auto val="1"/>
        <c:lblAlgn val="ctr"/>
        <c:lblOffset val="0"/>
        <c:noMultiLvlLbl val="0"/>
      </c:catAx>
      <c:valAx>
        <c:axId val="386004000"/>
        <c:scaling>
          <c:orientation val="minMax"/>
        </c:scaling>
        <c:delete val="1"/>
        <c:axPos val="l"/>
        <c:numFmt formatCode="0%" sourceLinked="1"/>
        <c:majorTickMark val="out"/>
        <c:minorTickMark val="none"/>
        <c:tickLblPos val="nextTo"/>
        <c:crossAx val="386003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Online Retail</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369068237089188"/>
          <c:y val="0.11658704858297175"/>
          <c:w val="0.34271619552806959"/>
          <c:h val="0.84454533576656665"/>
        </c:manualLayout>
      </c:layout>
      <c:pieChart>
        <c:varyColors val="1"/>
        <c:ser>
          <c:idx val="0"/>
          <c:order val="0"/>
          <c:tx>
            <c:strRef>
              <c:f>Sheet1!$B$1</c:f>
              <c:strCache>
                <c:ptCount val="1"/>
                <c:pt idx="0">
                  <c:v>All 6 Categories</c:v>
                </c:pt>
              </c:strCache>
            </c:strRef>
          </c:tx>
          <c:spPr>
            <a:solidFill>
              <a:schemeClr val="accent6">
                <a:lumMod val="60000"/>
                <a:lumOff val="40000"/>
              </a:schemeClr>
            </a:solidFill>
            <a:ln>
              <a:solidFill>
                <a:schemeClr val="tx1"/>
              </a:solidFill>
            </a:ln>
          </c:spPr>
          <c:dPt>
            <c:idx val="0"/>
            <c:bubble3D val="0"/>
            <c:spPr>
              <a:solidFill>
                <a:srgbClr val="008000"/>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BD0-4DF9-87DE-C3BBEA0A247F}"/>
              </c:ext>
            </c:extLst>
          </c:dPt>
          <c:dPt>
            <c:idx val="1"/>
            <c:bubble3D val="0"/>
            <c:spPr>
              <a:solidFill>
                <a:srgbClr val="99CC00"/>
              </a:solidFill>
              <a:ln w="19050">
                <a:solidFill>
                  <a:schemeClr val="tx1"/>
                </a:solidFill>
              </a:ln>
              <a:effectLst/>
            </c:spPr>
            <c:extLst>
              <c:ext xmlns:c16="http://schemas.microsoft.com/office/drawing/2014/chart" uri="{C3380CC4-5D6E-409C-BE32-E72D297353CC}">
                <c16:uniqueId val="{00000003-FBD0-4DF9-87DE-C3BBEA0A247F}"/>
              </c:ext>
            </c:extLst>
          </c:dPt>
          <c:dLbls>
            <c:dLbl>
              <c:idx val="0"/>
              <c:layout>
                <c:manualLayout>
                  <c:x val="-0.18760050214415253"/>
                  <c:y val="-0.11518238148875284"/>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6FCABB7D-C89A-4122-BFF3-2CCDE32638BE}" type="CATEGORYNAME">
                      <a:rPr lang="en-US" sz="1800">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a:solidFill>
                          <a:schemeClr val="bg1"/>
                        </a:solidFill>
                        <a:effectLst>
                          <a:outerShdw blurRad="38100" dist="38100" dir="2700000" algn="tl">
                            <a:srgbClr val="000000">
                              <a:alpha val="43137"/>
                            </a:srgbClr>
                          </a:outerShdw>
                        </a:effectLst>
                      </a:defRPr>
                    </a:pPr>
                    <a:fld id="{EA7D4FC5-D34C-4A1E-8E2D-FCDC2B99DE5C}" type="VALUE">
                      <a:rPr lang="en-US" sz="1800" b="1">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025172186706872"/>
                      <c:h val="0.14196242171189979"/>
                    </c:manualLayout>
                  </c15:layout>
                  <c15:dlblFieldTable/>
                  <c15:showDataLabelsRange val="0"/>
                </c:ext>
                <c:ext xmlns:c16="http://schemas.microsoft.com/office/drawing/2014/chart" uri="{C3380CC4-5D6E-409C-BE32-E72D297353CC}">
                  <c16:uniqueId val="{00000001-FBD0-4DF9-87DE-C3BBEA0A247F}"/>
                </c:ext>
              </c:extLst>
            </c:dLbl>
            <c:dLbl>
              <c:idx val="1"/>
              <c:layout>
                <c:manualLayout>
                  <c:x val="0.12368328344802913"/>
                  <c:y val="0.151292007648118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7BED724B-A85C-44CE-BFB6-1F00A40E46CC}" type="CATEGORYNAME">
                      <a:rPr lang="en-US" sz="1800">
                        <a:solidFill>
                          <a:schemeClr val="bg1"/>
                        </a:solidFill>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a:solidFill>
                          <a:schemeClr val="bg1"/>
                        </a:solidFill>
                        <a:effectLst>
                          <a:outerShdw blurRad="38100" dist="38100" dir="2700000" algn="tl">
                            <a:srgbClr val="000000">
                              <a:alpha val="43137"/>
                            </a:srgbClr>
                          </a:outerShdw>
                        </a:effectLst>
                      </a:defRPr>
                    </a:pPr>
                    <a:fld id="{7CE3CEAC-4F1E-4553-B2A7-0B952D768FA9}" type="VALUE">
                      <a:rPr lang="en-US" sz="1800" b="1">
                        <a:solidFill>
                          <a:schemeClr val="bg1"/>
                        </a:solidFill>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FBD0-4DF9-87DE-C3BBEA0A247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Broadcast TV</c:v>
                </c:pt>
                <c:pt idx="1">
                  <c:v>Cable TV</c:v>
                </c:pt>
              </c:strCache>
            </c:strRef>
          </c:cat>
          <c:val>
            <c:numRef>
              <c:f>Sheet1!$B$2:$B$3</c:f>
              <c:numCache>
                <c:formatCode>0.00%</c:formatCode>
                <c:ptCount val="2"/>
                <c:pt idx="0">
                  <c:v>0.68</c:v>
                </c:pt>
                <c:pt idx="1">
                  <c:v>0.32</c:v>
                </c:pt>
              </c:numCache>
            </c:numRef>
          </c:val>
          <c:extLst>
            <c:ext xmlns:c16="http://schemas.microsoft.com/office/drawing/2014/chart" uri="{C3380CC4-5D6E-409C-BE32-E72D297353CC}">
              <c16:uniqueId val="{00000004-FBD0-4DF9-87DE-C3BBEA0A24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solidFill>
                  <a:schemeClr val="tx1"/>
                </a:solidFill>
              </a:rPr>
              <a:t>In-store Retail</a:t>
            </a:r>
          </a:p>
          <a:p>
            <a:pPr>
              <a:defRPr b="1">
                <a:solidFill>
                  <a:schemeClr val="tx1"/>
                </a:solidFill>
              </a:defRPr>
            </a:pPr>
            <a:r>
              <a:rPr lang="en-US" sz="1400" b="1" dirty="0">
                <a:solidFill>
                  <a:schemeClr val="tx1"/>
                </a:solidFill>
              </a:rPr>
              <a:t>% A18+ Who do online searches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59544483489209"/>
          <c:y val="0.14348540580435942"/>
          <c:w val="0.36039707503700597"/>
          <c:h val="0.83323622131113639"/>
        </c:manualLayout>
      </c:layout>
      <c:pieChart>
        <c:varyColors val="1"/>
        <c:ser>
          <c:idx val="0"/>
          <c:order val="0"/>
          <c:tx>
            <c:strRef>
              <c:f>Sheet1!$B$1</c:f>
              <c:strCache>
                <c:ptCount val="1"/>
                <c:pt idx="0">
                  <c:v>Sales</c:v>
                </c:pt>
              </c:strCache>
            </c:strRef>
          </c:tx>
          <c:spPr>
            <a:effectLst>
              <a:outerShdw blurRad="127000" dist="88900" dir="2700000" algn="tl" rotWithShape="0">
                <a:prstClr val="black">
                  <a:alpha val="40000"/>
                </a:prstClr>
              </a:outerShdw>
            </a:effectLst>
          </c:spPr>
          <c:dPt>
            <c:idx val="0"/>
            <c:bubble3D val="0"/>
            <c:spPr>
              <a:solidFill>
                <a:srgbClr val="00B05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1-9A40-D345-A3A6-F0EA8F6A32D4}"/>
              </c:ext>
            </c:extLst>
          </c:dPt>
          <c:dPt>
            <c:idx val="1"/>
            <c:bubble3D val="0"/>
            <c:spPr>
              <a:solidFill>
                <a:srgbClr val="C0000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3-9A40-D345-A3A6-F0EA8F6A32D4}"/>
              </c:ext>
            </c:extLst>
          </c:dPt>
          <c:dPt>
            <c:idx val="2"/>
            <c:bubble3D val="0"/>
            <c:spPr>
              <a:solidFill>
                <a:schemeClr val="accent3"/>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5-9A40-D345-A3A6-F0EA8F6A32D4}"/>
              </c:ext>
            </c:extLst>
          </c:dPt>
          <c:dLbls>
            <c:dLbl>
              <c:idx val="0"/>
              <c:layout>
                <c:manualLayout>
                  <c:x val="0.16643892837801127"/>
                  <c:y val="2.0724676317585483E-2"/>
                </c:manualLayout>
              </c:layout>
              <c:tx>
                <c:rich>
                  <a:bodyPr/>
                  <a:lstStyle/>
                  <a:p>
                    <a:fld id="{48C167AB-0565-4C54-9CAF-9E93746F75C0}" type="CATEGORYNAME">
                      <a:rPr lang="en-US">
                        <a:effectLst>
                          <a:outerShdw blurRad="38100" dist="38100" dir="2700000" algn="tl">
                            <a:srgbClr val="000000">
                              <a:alpha val="43137"/>
                            </a:srgbClr>
                          </a:outerShdw>
                        </a:effectLst>
                      </a:rPr>
                      <a:pPr/>
                      <a:t>[CATEGORY NAME]</a:t>
                    </a:fld>
                    <a:endParaRPr lang="en-US" baseline="0" dirty="0">
                      <a:effectLst>
                        <a:outerShdw blurRad="38100" dist="38100" dir="2700000" algn="tl">
                          <a:srgbClr val="000000">
                            <a:alpha val="43137"/>
                          </a:srgbClr>
                        </a:outerShdw>
                      </a:effectLst>
                    </a:endParaRPr>
                  </a:p>
                  <a:p>
                    <a:fld id="{C351A252-518E-4D76-82BE-39C0261C584E}" type="VALUE">
                      <a:rPr lang="en-US" b="1">
                        <a:effectLst>
                          <a:outerShdw blurRad="38100" dist="38100" dir="2700000" algn="tl">
                            <a:srgbClr val="000000">
                              <a:alpha val="43137"/>
                            </a:srgbClr>
                          </a:outerShdw>
                        </a:effectLst>
                      </a:rPr>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9A40-D345-A3A6-F0EA8F6A32D4}"/>
                </c:ext>
              </c:extLst>
            </c:dLbl>
            <c:dLbl>
              <c:idx val="1"/>
              <c:layout>
                <c:manualLayout>
                  <c:x val="-0.12486258184748496"/>
                  <c:y val="-9.3113491538016152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DEFE1D2C-AF8F-4B86-A48E-4B67B89AC34C}" type="CATEGORYNAME">
                      <a:rPr lang="en-US" sz="1800">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a:solidFill>
                          <a:schemeClr val="bg1"/>
                        </a:solidFill>
                        <a:effectLst>
                          <a:outerShdw blurRad="38100" dist="38100" dir="2700000" algn="tl">
                            <a:srgbClr val="000000">
                              <a:alpha val="43137"/>
                            </a:srgbClr>
                          </a:outerShdw>
                        </a:effectLst>
                      </a:defRPr>
                    </a:pPr>
                    <a:fld id="{B896EE82-FBB2-4EEB-B3CD-6CB4F20C6F55}" type="VALUE">
                      <a:rPr lang="en-US" sz="1800" b="1">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06241884841472"/>
                      <c:h val="0.24474632785195199"/>
                    </c:manualLayout>
                  </c15:layout>
                  <c15:dlblFieldTable/>
                  <c15:showDataLabelsRange val="0"/>
                </c:ext>
                <c:ext xmlns:c16="http://schemas.microsoft.com/office/drawing/2014/chart" uri="{C3380CC4-5D6E-409C-BE32-E72D297353CC}">
                  <c16:uniqueId val="{00000003-9A40-D345-A3A6-F0EA8F6A32D4}"/>
                </c:ext>
              </c:extLst>
            </c:dLbl>
            <c:dLbl>
              <c:idx val="2"/>
              <c:layout>
                <c:manualLayout>
                  <c:x val="-0.10827070530395318"/>
                  <c:y val="-9.440673447604425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FA8B366-BC27-4F76-BEF6-9BEF2E69BAB1}" type="CATEGORYNAME">
                      <a:rPr lang="en-US" sz="1400" dirty="0"/>
                      <a:pPr>
                        <a:defRPr sz="1400">
                          <a:solidFill>
                            <a:schemeClr val="bg1"/>
                          </a:solidFill>
                          <a:effectLst>
                            <a:outerShdw blurRad="38100" dist="38100" dir="2700000" algn="tl">
                              <a:srgbClr val="000000">
                                <a:alpha val="43137"/>
                              </a:srgbClr>
                            </a:outerShdw>
                          </a:effectLst>
                        </a:defRPr>
                      </a:pPr>
                      <a:t>[CATEGORY NAME]</a:t>
                    </a:fld>
                    <a:endParaRPr lang="en-US" sz="1400" baseline="0" dirty="0"/>
                  </a:p>
                  <a:p>
                    <a:pPr>
                      <a:defRPr sz="1400">
                        <a:solidFill>
                          <a:schemeClr val="bg1"/>
                        </a:solidFill>
                        <a:effectLst>
                          <a:outerShdw blurRad="38100" dist="38100" dir="2700000" algn="tl">
                            <a:srgbClr val="000000">
                              <a:alpha val="43137"/>
                            </a:srgbClr>
                          </a:outerShdw>
                        </a:effectLst>
                      </a:defRPr>
                    </a:pPr>
                    <a:fld id="{2D54E475-C81B-4425-8350-6D31CCC0F888}" type="VALUE">
                      <a:rPr lang="en-US" sz="1400" b="1" smtClean="0"/>
                      <a:pPr>
                        <a:defRPr sz="14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316180141808487"/>
                      <c:h val="0.22373102827884436"/>
                    </c:manualLayout>
                  </c15:layout>
                  <c15:dlblFieldTable/>
                  <c15:showDataLabelsRange val="0"/>
                </c:ext>
                <c:ext xmlns:c16="http://schemas.microsoft.com/office/drawing/2014/chart" uri="{C3380CC4-5D6E-409C-BE32-E72D297353CC}">
                  <c16:uniqueId val="{00000005-9A40-D345-A3A6-F0EA8F6A32D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Yes</c:v>
                </c:pt>
                <c:pt idx="1">
                  <c:v>No</c:v>
                </c:pt>
              </c:strCache>
            </c:strRef>
          </c:cat>
          <c:val>
            <c:numRef>
              <c:f>Sheet1!$B$2:$B$4</c:f>
              <c:numCache>
                <c:formatCode>0.00%</c:formatCode>
                <c:ptCount val="3"/>
                <c:pt idx="0">
                  <c:v>0.88</c:v>
                </c:pt>
                <c:pt idx="1">
                  <c:v>0.12</c:v>
                </c:pt>
              </c:numCache>
            </c:numRef>
          </c:val>
          <c:extLst>
            <c:ext xmlns:c16="http://schemas.microsoft.com/office/drawing/2014/chart" uri="{C3380CC4-5D6E-409C-BE32-E72D297353CC}">
              <c16:uniqueId val="{00000006-9A40-D345-A3A6-F0EA8F6A32D4}"/>
            </c:ext>
          </c:extLst>
        </c:ser>
        <c:dLbls>
          <c:showLegendKey val="0"/>
          <c:showVal val="0"/>
          <c:showCatName val="0"/>
          <c:showSerName val="0"/>
          <c:showPercent val="0"/>
          <c:showBubbleSize val="0"/>
          <c:showLeaderLines val="1"/>
        </c:dLbls>
        <c:firstSliceAng val="12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solidFill>
                  <a:schemeClr val="tx1"/>
                </a:solidFill>
              </a:rPr>
              <a:t>Online Retail</a:t>
            </a:r>
          </a:p>
          <a:p>
            <a:pPr>
              <a:defRPr b="1">
                <a:solidFill>
                  <a:schemeClr val="tx1"/>
                </a:solidFill>
              </a:defRPr>
            </a:pPr>
            <a:r>
              <a:rPr lang="en-US" sz="1400" b="1" dirty="0">
                <a:solidFill>
                  <a:schemeClr val="tx1"/>
                </a:solidFill>
              </a:rPr>
              <a:t>% A18+ Who do online searches</a:t>
            </a:r>
          </a:p>
        </c:rich>
      </c:tx>
      <c:layout>
        <c:manualLayout>
          <c:xMode val="edge"/>
          <c:yMode val="edge"/>
          <c:x val="0.32448809404422602"/>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59544483489209"/>
          <c:y val="0.14348540580435942"/>
          <c:w val="0.36039707503700597"/>
          <c:h val="0.83323622131113639"/>
        </c:manualLayout>
      </c:layout>
      <c:pieChart>
        <c:varyColors val="1"/>
        <c:ser>
          <c:idx val="0"/>
          <c:order val="0"/>
          <c:tx>
            <c:strRef>
              <c:f>Sheet1!$B$1</c:f>
              <c:strCache>
                <c:ptCount val="1"/>
                <c:pt idx="0">
                  <c:v>Sales</c:v>
                </c:pt>
              </c:strCache>
            </c:strRef>
          </c:tx>
          <c:spPr>
            <a:solidFill>
              <a:srgbClr val="00B050"/>
            </a:solidFill>
            <a:effectLst>
              <a:outerShdw blurRad="127000" dist="88900" dir="2700000" algn="tl" rotWithShape="0">
                <a:prstClr val="black">
                  <a:alpha val="40000"/>
                </a:prstClr>
              </a:outerShdw>
            </a:effectLst>
          </c:spPr>
          <c:dPt>
            <c:idx val="0"/>
            <c:bubble3D val="0"/>
            <c:spPr>
              <a:solidFill>
                <a:srgbClr val="00B05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1-78CC-4449-B83D-7404C23CA3BA}"/>
              </c:ext>
            </c:extLst>
          </c:dPt>
          <c:dPt>
            <c:idx val="1"/>
            <c:bubble3D val="0"/>
            <c:spPr>
              <a:solidFill>
                <a:srgbClr val="C0000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3-78CC-4449-B83D-7404C23CA3BA}"/>
              </c:ext>
            </c:extLst>
          </c:dPt>
          <c:dPt>
            <c:idx val="2"/>
            <c:bubble3D val="0"/>
            <c:spPr>
              <a:solidFill>
                <a:srgbClr val="00B05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5-78CC-4449-B83D-7404C23CA3BA}"/>
              </c:ext>
            </c:extLst>
          </c:dPt>
          <c:dLbls>
            <c:dLbl>
              <c:idx val="0"/>
              <c:layout>
                <c:manualLayout>
                  <c:x val="0.16643892837801127"/>
                  <c:y val="2.0724676317585483E-2"/>
                </c:manualLayout>
              </c:layout>
              <c:tx>
                <c:rich>
                  <a:bodyPr/>
                  <a:lstStyle/>
                  <a:p>
                    <a:fld id="{48C167AB-0565-4C54-9CAF-9E93746F75C0}" type="CATEGORYNAME">
                      <a:rPr lang="en-US">
                        <a:effectLst>
                          <a:outerShdw blurRad="38100" dist="38100" dir="2700000" algn="tl">
                            <a:srgbClr val="000000">
                              <a:alpha val="43137"/>
                            </a:srgbClr>
                          </a:outerShdw>
                        </a:effectLst>
                      </a:rPr>
                      <a:pPr/>
                      <a:t>[CATEGORY NAME]</a:t>
                    </a:fld>
                    <a:endParaRPr lang="en-US" baseline="0" dirty="0">
                      <a:effectLst>
                        <a:outerShdw blurRad="38100" dist="38100" dir="2700000" algn="tl">
                          <a:srgbClr val="000000">
                            <a:alpha val="43137"/>
                          </a:srgbClr>
                        </a:outerShdw>
                      </a:effectLst>
                    </a:endParaRPr>
                  </a:p>
                  <a:p>
                    <a:fld id="{C351A252-518E-4D76-82BE-39C0261C584E}" type="VALUE">
                      <a:rPr lang="en-US" b="1">
                        <a:effectLst>
                          <a:outerShdw blurRad="38100" dist="38100" dir="2700000" algn="tl">
                            <a:srgbClr val="000000">
                              <a:alpha val="43137"/>
                            </a:srgbClr>
                          </a:outerShdw>
                        </a:effectLst>
                      </a:rPr>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8CC-4449-B83D-7404C23CA3BA}"/>
                </c:ext>
              </c:extLst>
            </c:dLbl>
            <c:dLbl>
              <c:idx val="1"/>
              <c:layout>
                <c:manualLayout>
                  <c:x val="-0.12486258184748496"/>
                  <c:y val="-9.3113491538016152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DEFE1D2C-AF8F-4B86-A48E-4B67B89AC34C}" type="CATEGORYNAME">
                      <a:rPr lang="en-US" sz="1800">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a:solidFill>
                          <a:schemeClr val="bg1"/>
                        </a:solidFill>
                        <a:effectLst>
                          <a:outerShdw blurRad="38100" dist="38100" dir="2700000" algn="tl">
                            <a:srgbClr val="000000">
                              <a:alpha val="43137"/>
                            </a:srgbClr>
                          </a:outerShdw>
                        </a:effectLst>
                      </a:defRPr>
                    </a:pPr>
                    <a:fld id="{B896EE82-FBB2-4EEB-B3CD-6CB4F20C6F55}" type="VALUE">
                      <a:rPr lang="en-US" sz="1800" b="1">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06241884841472"/>
                      <c:h val="0.24474632785195199"/>
                    </c:manualLayout>
                  </c15:layout>
                  <c15:dlblFieldTable/>
                  <c15:showDataLabelsRange val="0"/>
                </c:ext>
                <c:ext xmlns:c16="http://schemas.microsoft.com/office/drawing/2014/chart" uri="{C3380CC4-5D6E-409C-BE32-E72D297353CC}">
                  <c16:uniqueId val="{00000003-78CC-4449-B83D-7404C23CA3BA}"/>
                </c:ext>
              </c:extLst>
            </c:dLbl>
            <c:dLbl>
              <c:idx val="2"/>
              <c:layout>
                <c:manualLayout>
                  <c:x val="-0.10827070530395318"/>
                  <c:y val="-9.440673447604425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FA8B366-BC27-4F76-BEF6-9BEF2E69BAB1}" type="CATEGORYNAME">
                      <a:rPr lang="en-US" sz="1400" dirty="0"/>
                      <a:pPr>
                        <a:defRPr sz="1400">
                          <a:solidFill>
                            <a:schemeClr val="bg1"/>
                          </a:solidFill>
                          <a:effectLst>
                            <a:outerShdw blurRad="38100" dist="38100" dir="2700000" algn="tl">
                              <a:srgbClr val="000000">
                                <a:alpha val="43137"/>
                              </a:srgbClr>
                            </a:outerShdw>
                          </a:effectLst>
                        </a:defRPr>
                      </a:pPr>
                      <a:t>[CATEGORY NAME]</a:t>
                    </a:fld>
                    <a:endParaRPr lang="en-US" sz="1400" baseline="0" dirty="0"/>
                  </a:p>
                  <a:p>
                    <a:pPr>
                      <a:defRPr sz="1400">
                        <a:solidFill>
                          <a:schemeClr val="bg1"/>
                        </a:solidFill>
                        <a:effectLst>
                          <a:outerShdw blurRad="38100" dist="38100" dir="2700000" algn="tl">
                            <a:srgbClr val="000000">
                              <a:alpha val="43137"/>
                            </a:srgbClr>
                          </a:outerShdw>
                        </a:effectLst>
                      </a:defRPr>
                    </a:pPr>
                    <a:fld id="{2D54E475-C81B-4425-8350-6D31CCC0F888}" type="VALUE">
                      <a:rPr lang="en-US" sz="1400" b="1" smtClean="0"/>
                      <a:pPr>
                        <a:defRPr sz="14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316180141808487"/>
                      <c:h val="0.22373102827884436"/>
                    </c:manualLayout>
                  </c15:layout>
                  <c15:dlblFieldTable/>
                  <c15:showDataLabelsRange val="0"/>
                </c:ext>
                <c:ext xmlns:c16="http://schemas.microsoft.com/office/drawing/2014/chart" uri="{C3380CC4-5D6E-409C-BE32-E72D297353CC}">
                  <c16:uniqueId val="{00000005-78CC-4449-B83D-7404C23CA3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Yes</c:v>
                </c:pt>
                <c:pt idx="1">
                  <c:v>No</c:v>
                </c:pt>
              </c:strCache>
            </c:strRef>
          </c:cat>
          <c:val>
            <c:numRef>
              <c:f>Sheet1!$B$2:$B$4</c:f>
              <c:numCache>
                <c:formatCode>0.00%</c:formatCode>
                <c:ptCount val="3"/>
                <c:pt idx="0">
                  <c:v>0.88</c:v>
                </c:pt>
                <c:pt idx="1">
                  <c:v>0.12</c:v>
                </c:pt>
              </c:numCache>
            </c:numRef>
          </c:val>
          <c:extLst>
            <c:ext xmlns:c16="http://schemas.microsoft.com/office/drawing/2014/chart" uri="{C3380CC4-5D6E-409C-BE32-E72D297353CC}">
              <c16:uniqueId val="{00000006-78CC-4449-B83D-7404C23CA3BA}"/>
            </c:ext>
          </c:extLst>
        </c:ser>
        <c:dLbls>
          <c:showLegendKey val="0"/>
          <c:showVal val="0"/>
          <c:showCatName val="0"/>
          <c:showSerName val="0"/>
          <c:showPercent val="0"/>
          <c:showBubbleSize val="0"/>
          <c:showLeaderLines val="1"/>
        </c:dLbls>
        <c:firstSliceAng val="12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 In-store retail</a:t>
            </a:r>
            <a:br>
              <a:rPr lang="en-US" sz="1600" b="1" dirty="0">
                <a:solidFill>
                  <a:schemeClr val="tx1"/>
                </a:solidFill>
              </a:rPr>
            </a:br>
            <a:r>
              <a:rPr lang="en-US" sz="1600" b="1" dirty="0">
                <a:solidFill>
                  <a:schemeClr val="tx1"/>
                </a:solidFill>
              </a:rPr>
              <a:t>% A18+ Agreeing</a:t>
            </a:r>
          </a:p>
        </c:rich>
      </c:tx>
      <c:layout>
        <c:manualLayout>
          <c:xMode val="edge"/>
          <c:yMode val="edge"/>
          <c:x val="0.44044799374782639"/>
          <c:y val="5.508607741782336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5765722312212646E-2"/>
          <c:y val="0.15273866920396478"/>
          <c:w val="0.97416036235231374"/>
          <c:h val="0.60605765465800698"/>
        </c:manualLayout>
      </c:layout>
      <c:barChart>
        <c:barDir val="col"/>
        <c:grouping val="clustered"/>
        <c:varyColors val="0"/>
        <c:ser>
          <c:idx val="0"/>
          <c:order val="0"/>
          <c:tx>
            <c:strRef>
              <c:f>Sheet1!$B$1</c:f>
              <c:strCache>
                <c:ptCount val="1"/>
                <c:pt idx="0">
                  <c:v>Local Broadcast TV</c:v>
                </c:pt>
              </c:strCache>
            </c:strRef>
          </c:tx>
          <c:spPr>
            <a:solidFill>
              <a:srgbClr val="0A0A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In-store</c:v>
                </c:pt>
                <c:pt idx="1">
                  <c:v>Browse In-store, Purchase Online</c:v>
                </c:pt>
                <c:pt idx="2">
                  <c:v>Browse Online, Purchase In-store</c:v>
                </c:pt>
              </c:strCache>
            </c:strRef>
          </c:cat>
          <c:val>
            <c:numRef>
              <c:f>Sheet1!$B$2:$B$4</c:f>
              <c:numCache>
                <c:formatCode>0.0%</c:formatCode>
                <c:ptCount val="3"/>
                <c:pt idx="0">
                  <c:v>0.78200000000000003</c:v>
                </c:pt>
                <c:pt idx="1">
                  <c:v>0.81200000000000006</c:v>
                </c:pt>
                <c:pt idx="2">
                  <c:v>0.81399999999999995</c:v>
                </c:pt>
              </c:numCache>
            </c:numRef>
          </c:val>
          <c:extLst>
            <c:ext xmlns:c16="http://schemas.microsoft.com/office/drawing/2014/chart" uri="{C3380CC4-5D6E-409C-BE32-E72D297353CC}">
              <c16:uniqueId val="{00000000-C3F4-4C47-87C6-12A10E578D41}"/>
            </c:ext>
          </c:extLst>
        </c:ser>
        <c:ser>
          <c:idx val="1"/>
          <c:order val="1"/>
          <c:tx>
            <c:strRef>
              <c:f>Sheet1!$C$1</c:f>
              <c:strCache>
                <c:ptCount val="1"/>
                <c:pt idx="0">
                  <c:v>Local Broadcast News Websites/Apps</c:v>
                </c:pt>
              </c:strCache>
            </c:strRef>
          </c:tx>
          <c:spPr>
            <a:solidFill>
              <a:srgbClr val="0099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In-store</c:v>
                </c:pt>
                <c:pt idx="1">
                  <c:v>Browse In-store, Purchase Online</c:v>
                </c:pt>
                <c:pt idx="2">
                  <c:v>Browse Online, Purchase In-store</c:v>
                </c:pt>
              </c:strCache>
            </c:strRef>
          </c:cat>
          <c:val>
            <c:numRef>
              <c:f>Sheet1!$C$2:$C$4</c:f>
              <c:numCache>
                <c:formatCode>0.00%</c:formatCode>
                <c:ptCount val="3"/>
                <c:pt idx="0">
                  <c:v>0.67500000000000004</c:v>
                </c:pt>
                <c:pt idx="1">
                  <c:v>0.70299999999999996</c:v>
                </c:pt>
                <c:pt idx="2">
                  <c:v>0.70799999999999996</c:v>
                </c:pt>
              </c:numCache>
            </c:numRef>
          </c:val>
          <c:extLst>
            <c:ext xmlns:c16="http://schemas.microsoft.com/office/drawing/2014/chart" uri="{C3380CC4-5D6E-409C-BE32-E72D297353CC}">
              <c16:uniqueId val="{00000001-C3F4-4C47-87C6-12A10E578D41}"/>
            </c:ext>
          </c:extLst>
        </c:ser>
        <c:ser>
          <c:idx val="2"/>
          <c:order val="2"/>
          <c:tx>
            <c:strRef>
              <c:f>Sheet1!$D$1</c:f>
              <c:strCache>
                <c:ptCount val="1"/>
                <c:pt idx="0">
                  <c:v>Cable News</c:v>
                </c:pt>
              </c:strCache>
            </c:strRef>
          </c:tx>
          <c:spPr>
            <a:solidFill>
              <a:srgbClr val="777777"/>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Browse &amp; Purchase In-store</c:v>
                </c:pt>
                <c:pt idx="1">
                  <c:v>Browse In-store, Purchase Online</c:v>
                </c:pt>
                <c:pt idx="2">
                  <c:v>Browse Online, Purchase In-store</c:v>
                </c:pt>
              </c:strCache>
            </c:strRef>
          </c:cat>
          <c:val>
            <c:numRef>
              <c:f>Sheet1!$D$2:$D$4</c:f>
              <c:numCache>
                <c:formatCode>0.00%</c:formatCode>
                <c:ptCount val="3"/>
                <c:pt idx="0">
                  <c:v>0.65800000000000003</c:v>
                </c:pt>
                <c:pt idx="1">
                  <c:v>0.68799999999999994</c:v>
                </c:pt>
                <c:pt idx="2">
                  <c:v>0.63400000000000001</c:v>
                </c:pt>
              </c:numCache>
            </c:numRef>
          </c:val>
          <c:extLst>
            <c:ext xmlns:c16="http://schemas.microsoft.com/office/drawing/2014/chart" uri="{C3380CC4-5D6E-409C-BE32-E72D297353CC}">
              <c16:uniqueId val="{00000002-C3F4-4C47-87C6-12A10E578D41}"/>
            </c:ext>
          </c:extLst>
        </c:ser>
        <c:ser>
          <c:idx val="3"/>
          <c:order val="3"/>
          <c:tx>
            <c:strRef>
              <c:f>Sheet1!$E$1</c:f>
              <c:strCache>
                <c:ptCount val="1"/>
                <c:pt idx="0">
                  <c:v>Newspapers websites/Apps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In-store</c:v>
                </c:pt>
                <c:pt idx="1">
                  <c:v>Browse In-store, Purchase Online</c:v>
                </c:pt>
                <c:pt idx="2">
                  <c:v>Browse Online, Purchase In-store</c:v>
                </c:pt>
              </c:strCache>
            </c:strRef>
          </c:cat>
          <c:val>
            <c:numRef>
              <c:f>Sheet1!$E$2:$E$4</c:f>
            </c:numRef>
          </c:val>
          <c:extLst>
            <c:ext xmlns:c16="http://schemas.microsoft.com/office/drawing/2014/chart" uri="{C3380CC4-5D6E-409C-BE32-E72D297353CC}">
              <c16:uniqueId val="{00000003-C3F4-4C47-87C6-12A10E578D41}"/>
            </c:ext>
          </c:extLst>
        </c:ser>
        <c:ser>
          <c:idx val="4"/>
          <c:order val="4"/>
          <c:tx>
            <c:strRef>
              <c:f>Sheet1!$F$1</c:f>
              <c:strCache>
                <c:ptCount val="1"/>
                <c:pt idx="0">
                  <c:v>Social Media</c:v>
                </c:pt>
              </c:strCache>
            </c:strRef>
          </c:tx>
          <c:spPr>
            <a:solidFill>
              <a:srgbClr val="FF090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In-store</c:v>
                </c:pt>
                <c:pt idx="1">
                  <c:v>Browse In-store, Purchase Online</c:v>
                </c:pt>
                <c:pt idx="2">
                  <c:v>Browse Online, Purchase In-store</c:v>
                </c:pt>
              </c:strCache>
            </c:strRef>
          </c:cat>
          <c:val>
            <c:numRef>
              <c:f>Sheet1!$F$2:$F$4</c:f>
              <c:numCache>
                <c:formatCode>0.00%</c:formatCode>
                <c:ptCount val="3"/>
                <c:pt idx="0">
                  <c:v>0.34499999999999997</c:v>
                </c:pt>
                <c:pt idx="1">
                  <c:v>0.59299999999999997</c:v>
                </c:pt>
                <c:pt idx="2">
                  <c:v>0.53400000000000003</c:v>
                </c:pt>
              </c:numCache>
            </c:numRef>
          </c:val>
          <c:extLst>
            <c:ext xmlns:c16="http://schemas.microsoft.com/office/drawing/2014/chart" uri="{C3380CC4-5D6E-409C-BE32-E72D297353CC}">
              <c16:uniqueId val="{00000004-C3F4-4C47-87C6-12A10E578D41}"/>
            </c:ext>
          </c:extLst>
        </c:ser>
        <c:dLbls>
          <c:dLblPos val="outEnd"/>
          <c:showLegendKey val="0"/>
          <c:showVal val="1"/>
          <c:showCatName val="0"/>
          <c:showSerName val="0"/>
          <c:showPercent val="0"/>
          <c:showBubbleSize val="0"/>
        </c:dLbls>
        <c:gapWidth val="110"/>
        <c:axId val="854458968"/>
        <c:axId val="854450344"/>
      </c:barChart>
      <c:catAx>
        <c:axId val="8544589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54450344"/>
        <c:crosses val="autoZero"/>
        <c:auto val="1"/>
        <c:lblAlgn val="ctr"/>
        <c:lblOffset val="0"/>
        <c:noMultiLvlLbl val="0"/>
      </c:catAx>
      <c:valAx>
        <c:axId val="854450344"/>
        <c:scaling>
          <c:orientation val="minMax"/>
          <c:max val="1"/>
          <c:min val="0"/>
        </c:scaling>
        <c:delete val="1"/>
        <c:axPos val="l"/>
        <c:numFmt formatCode="0.0%" sourceLinked="1"/>
        <c:majorTickMark val="out"/>
        <c:minorTickMark val="none"/>
        <c:tickLblPos val="nextTo"/>
        <c:crossAx val="854458968"/>
        <c:crosses val="autoZero"/>
        <c:crossBetween val="between"/>
      </c:valAx>
      <c:spPr>
        <a:noFill/>
        <a:ln>
          <a:noFill/>
        </a:ln>
        <a:effectLst/>
      </c:spPr>
    </c:plotArea>
    <c:legend>
      <c:legendPos val="b"/>
      <c:layout>
        <c:manualLayout>
          <c:xMode val="edge"/>
          <c:yMode val="edge"/>
          <c:x val="1.9214052732630431E-2"/>
          <c:y val="0.8846106376459909"/>
          <c:w val="0.97654507430089166"/>
          <c:h val="7.65952851030933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4798978164345234E-2"/>
          <c:w val="1"/>
          <c:h val="0.717533199521521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0.78200000000000003</c:v>
                </c:pt>
                <c:pt idx="1">
                  <c:v>0.78900000000000003</c:v>
                </c:pt>
                <c:pt idx="2">
                  <c:v>0.83899999999999997</c:v>
                </c:pt>
                <c:pt idx="3">
                  <c:v>0.80700000000000005</c:v>
                </c:pt>
                <c:pt idx="4">
                  <c:v>0.81499999999999995</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4798978164345234E-2"/>
          <c:w val="1"/>
          <c:h val="0.717533199521521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0.77600000000000002</c:v>
                </c:pt>
                <c:pt idx="1">
                  <c:v>0.78300000000000003</c:v>
                </c:pt>
                <c:pt idx="2">
                  <c:v>0.83599999999999997</c:v>
                </c:pt>
                <c:pt idx="3">
                  <c:v>0.80500000000000005</c:v>
                </c:pt>
                <c:pt idx="4">
                  <c:v>0.81399999999999995</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solidFill>
                  <a:srgbClr val="37803B"/>
                </a:solidFill>
                <a:effectLst/>
              </a:rPr>
              <a:t>In-Store</a:t>
            </a:r>
            <a:r>
              <a:rPr lang="en-US" sz="1600" b="1" i="0" baseline="0" dirty="0">
                <a:effectLst/>
              </a:rPr>
              <a:t> Shoppers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0.374</c:v>
                </c:pt>
                <c:pt idx="1">
                  <c:v>0.191</c:v>
                </c:pt>
                <c:pt idx="2">
                  <c:v>0.46899999999999997</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rgbClr val="37803B"/>
                </a:solidFill>
              </a:rPr>
              <a:t>In-Store</a:t>
            </a:r>
            <a:r>
              <a:rPr lang="en-US" sz="1600" b="1" dirty="0">
                <a:solidFill>
                  <a:schemeClr val="tx1"/>
                </a:solidFill>
              </a:rPr>
              <a:t> Shoppers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0.82699999999999996</c:v>
                </c:pt>
                <c:pt idx="1">
                  <c:v>0.9</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solidFill>
                  <a:srgbClr val="37803B"/>
                </a:solidFill>
                <a:effectLst/>
              </a:rPr>
              <a:t>Online</a:t>
            </a:r>
            <a:r>
              <a:rPr lang="en-US" sz="1600" b="1" i="0" baseline="0" dirty="0">
                <a:effectLst/>
              </a:rPr>
              <a:t> Shoppers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0.38200000000000001</c:v>
                </c:pt>
                <c:pt idx="1">
                  <c:v>0.193</c:v>
                </c:pt>
                <c:pt idx="2">
                  <c:v>0.47899999999999998</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rgbClr val="37803B"/>
                </a:solidFill>
              </a:rPr>
              <a:t>Online</a:t>
            </a:r>
            <a:r>
              <a:rPr lang="en-US" sz="1600" b="1" dirty="0">
                <a:solidFill>
                  <a:schemeClr val="tx1"/>
                </a:solidFill>
              </a:rPr>
              <a:t> Shoppers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0.82699999999999996</c:v>
                </c:pt>
                <c:pt idx="1">
                  <c:v>0.90400000000000003</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800" b="1" i="0" u="none" strike="noStrike" baseline="0" dirty="0">
                <a:effectLst/>
              </a:rPr>
              <a:t>For Mother’s Day, Americans are shopping for: </a:t>
            </a:r>
            <a:endParaRPr lang="en-US" sz="1800" b="1" dirty="0">
              <a:solidFill>
                <a:schemeClr val="tx1"/>
              </a:solidFill>
            </a:endParaRPr>
          </a:p>
        </c:rich>
      </c:tx>
      <c:layout>
        <c:manualLayout>
          <c:xMode val="edge"/>
          <c:yMode val="edge"/>
          <c:x val="0.25554870161248688"/>
          <c:y val="0.13228658064850915"/>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5154738036757899E-3"/>
          <c:y val="0.12275853788197158"/>
          <c:w val="0.99323281796564367"/>
          <c:h val="0.71609235478257183"/>
        </c:manualLayout>
      </c:layout>
      <c:barChart>
        <c:barDir val="col"/>
        <c:grouping val="clustered"/>
        <c:varyColors val="0"/>
        <c:ser>
          <c:idx val="0"/>
          <c:order val="0"/>
          <c:spPr>
            <a:solidFill>
              <a:srgbClr val="00B050"/>
            </a:solidFill>
            <a:ln>
              <a:solidFill>
                <a:schemeClr val="tx1"/>
              </a:solidFill>
            </a:ln>
            <a:effectLst/>
            <a:scene3d>
              <a:camera prst="orthographicFront"/>
              <a:lightRig rig="harsh" dir="t">
                <a:rot lat="0" lon="0" rev="3000000"/>
              </a:lightRig>
            </a:scene3d>
            <a:sp3d>
              <a:bevelB w="82550" h="44450" prst="angle"/>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Mother</c:v>
                </c:pt>
                <c:pt idx="1">
                  <c:v>Mother figure</c:v>
                </c:pt>
                <c:pt idx="2">
                  <c:v>Spouse/
Significant Other</c:v>
                </c:pt>
                <c:pt idx="3">
                  <c:v>Self</c:v>
                </c:pt>
                <c:pt idx="4">
                  <c:v>Grandmother</c:v>
                </c:pt>
                <c:pt idx="5">
                  <c:v>Friends</c:v>
                </c:pt>
                <c:pt idx="6">
                  <c:v>Sister</c:v>
                </c:pt>
                <c:pt idx="7">
                  <c:v>Daughter</c:v>
                </c:pt>
                <c:pt idx="8">
                  <c:v>Other</c:v>
                </c:pt>
              </c:strCache>
            </c:strRef>
          </c:cat>
          <c:val>
            <c:numRef>
              <c:f>Sheet1!$B$2:$B$10</c:f>
              <c:numCache>
                <c:formatCode>0%</c:formatCode>
                <c:ptCount val="9"/>
                <c:pt idx="0">
                  <c:v>0.6</c:v>
                </c:pt>
                <c:pt idx="1">
                  <c:v>0.22</c:v>
                </c:pt>
                <c:pt idx="2">
                  <c:v>0.17</c:v>
                </c:pt>
                <c:pt idx="3">
                  <c:v>0.14000000000000001</c:v>
                </c:pt>
                <c:pt idx="4">
                  <c:v>0.14000000000000001</c:v>
                </c:pt>
                <c:pt idx="5">
                  <c:v>0.12</c:v>
                </c:pt>
                <c:pt idx="6">
                  <c:v>0.12</c:v>
                </c:pt>
                <c:pt idx="7">
                  <c:v>0.11</c:v>
                </c:pt>
                <c:pt idx="8">
                  <c:v>0.04</c:v>
                </c:pt>
              </c:numCache>
            </c:numRef>
          </c:val>
          <c:extLst>
            <c:ext xmlns:c16="http://schemas.microsoft.com/office/drawing/2014/chart" uri="{C3380CC4-5D6E-409C-BE32-E72D297353CC}">
              <c16:uniqueId val="{00000000-C92B-4F23-8DD4-1AF91A90EF00}"/>
            </c:ext>
          </c:extLst>
        </c:ser>
        <c:dLbls>
          <c:dLblPos val="outEnd"/>
          <c:showLegendKey val="0"/>
          <c:showVal val="1"/>
          <c:showCatName val="0"/>
          <c:showSerName val="0"/>
          <c:showPercent val="0"/>
          <c:showBubbleSize val="0"/>
        </c:dLbls>
        <c:gapWidth val="70"/>
        <c:axId val="341696840"/>
        <c:axId val="341698800"/>
      </c:barChart>
      <c:catAx>
        <c:axId val="341696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41698800"/>
        <c:crosses val="autoZero"/>
        <c:auto val="1"/>
        <c:lblAlgn val="ctr"/>
        <c:lblOffset val="0"/>
        <c:noMultiLvlLbl val="0"/>
      </c:catAx>
      <c:valAx>
        <c:axId val="341698800"/>
        <c:scaling>
          <c:orientation val="minMax"/>
        </c:scaling>
        <c:delete val="1"/>
        <c:axPos val="l"/>
        <c:numFmt formatCode="0%" sourceLinked="1"/>
        <c:majorTickMark val="none"/>
        <c:minorTickMark val="none"/>
        <c:tickLblPos val="nextTo"/>
        <c:crossAx val="341696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20011662875896E-3"/>
          <c:y val="3.5560631547149828E-2"/>
          <c:w val="1"/>
          <c:h val="0.71623289697737103"/>
        </c:manualLayout>
      </c:layout>
      <c:barChart>
        <c:barDir val="col"/>
        <c:grouping val="clustered"/>
        <c:varyColors val="0"/>
        <c:ser>
          <c:idx val="0"/>
          <c:order val="0"/>
          <c:tx>
            <c:strRef>
              <c:f>Sheet1!$B$1</c:f>
              <c:strCache>
                <c:ptCount val="1"/>
                <c:pt idx="0">
                  <c:v>In Stores</c:v>
                </c:pt>
              </c:strCache>
            </c:strRef>
          </c:tx>
          <c:spPr>
            <a:solidFill>
              <a:srgbClr val="F7C1CA"/>
            </a:solidFill>
            <a:ln w="12700">
              <a:solidFill>
                <a:schemeClr val="tx1"/>
              </a:solidFill>
            </a:ln>
            <a:effectLst/>
          </c:spPr>
          <c:invertIfNegative val="0"/>
          <c:dPt>
            <c:idx val="0"/>
            <c:invertIfNegative val="0"/>
            <c:bubble3D val="0"/>
            <c:extLst>
              <c:ext xmlns:c16="http://schemas.microsoft.com/office/drawing/2014/chart" uri="{C3380CC4-5D6E-409C-BE32-E72D297353CC}">
                <c16:uniqueId val="{00000001-9F78-4439-AE3C-073D6CFB9628}"/>
              </c:ext>
            </c:extLst>
          </c:dPt>
          <c:dPt>
            <c:idx val="1"/>
            <c:invertIfNegative val="0"/>
            <c:bubble3D val="0"/>
            <c:extLst>
              <c:ext xmlns:c16="http://schemas.microsoft.com/office/drawing/2014/chart" uri="{C3380CC4-5D6E-409C-BE32-E72D297353CC}">
                <c16:uniqueId val="{00000003-9F78-4439-AE3C-073D6CFB962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Two weeks
 in advance</c:v>
                </c:pt>
                <c:pt idx="1">
                  <c:v>One week
 in advance</c:v>
                </c:pt>
                <c:pt idx="2">
                  <c:v>One month
 in advance</c:v>
                </c:pt>
                <c:pt idx="3">
                  <c:v>On Mother's Day 
or the day before</c:v>
                </c:pt>
                <c:pt idx="4">
                  <c:v>I never buy
 Mother's Day gifts</c:v>
                </c:pt>
              </c:strCache>
            </c:strRef>
          </c:cat>
          <c:val>
            <c:numRef>
              <c:f>Sheet1!$B$2:$B$6</c:f>
              <c:numCache>
                <c:formatCode>0%</c:formatCode>
                <c:ptCount val="5"/>
                <c:pt idx="0">
                  <c:v>0.32</c:v>
                </c:pt>
                <c:pt idx="1">
                  <c:v>0.28000000000000003</c:v>
                </c:pt>
                <c:pt idx="2">
                  <c:v>0.24</c:v>
                </c:pt>
                <c:pt idx="3">
                  <c:v>0.11</c:v>
                </c:pt>
                <c:pt idx="4">
                  <c:v>0.04</c:v>
                </c:pt>
              </c:numCache>
            </c:numRef>
          </c:val>
          <c:extLst>
            <c:ext xmlns:c16="http://schemas.microsoft.com/office/drawing/2014/chart" uri="{C3380CC4-5D6E-409C-BE32-E72D297353CC}">
              <c16:uniqueId val="{00000004-9F78-4439-AE3C-073D6CFB9628}"/>
            </c:ext>
          </c:extLst>
        </c:ser>
        <c:dLbls>
          <c:dLblPos val="outEnd"/>
          <c:showLegendKey val="0"/>
          <c:showVal val="1"/>
          <c:showCatName val="0"/>
          <c:showSerName val="0"/>
          <c:showPercent val="0"/>
          <c:showBubbleSize val="0"/>
        </c:dLbls>
        <c:gapWidth val="140"/>
        <c:axId val="386003608"/>
        <c:axId val="386004000"/>
      </c:barChart>
      <c:catAx>
        <c:axId val="386003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6004000"/>
        <c:crosses val="autoZero"/>
        <c:auto val="1"/>
        <c:lblAlgn val="ctr"/>
        <c:lblOffset val="0"/>
        <c:noMultiLvlLbl val="0"/>
      </c:catAx>
      <c:valAx>
        <c:axId val="386004000"/>
        <c:scaling>
          <c:orientation val="minMax"/>
          <c:max val="0.5"/>
        </c:scaling>
        <c:delete val="1"/>
        <c:axPos val="l"/>
        <c:numFmt formatCode="0%" sourceLinked="1"/>
        <c:majorTickMark val="out"/>
        <c:minorTickMark val="none"/>
        <c:tickLblPos val="nextTo"/>
        <c:crossAx val="386003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700" b="1" dirty="0">
                <a:solidFill>
                  <a:schemeClr val="tx1"/>
                </a:solidFill>
              </a:rPr>
              <a:t>Top Mother’s Day gifts for 2023</a:t>
            </a:r>
          </a:p>
        </c:rich>
      </c:tx>
      <c:layout>
        <c:manualLayout>
          <c:xMode val="edge"/>
          <c:yMode val="edge"/>
          <c:x val="0.3338212078386481"/>
          <c:y val="0.10342405396156171"/>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5154738036757899E-3"/>
          <c:y val="6.0223063393585435E-2"/>
          <c:w val="0.99323281796564367"/>
          <c:h val="0.77862782927095786"/>
        </c:manualLayout>
      </c:layout>
      <c:barChart>
        <c:barDir val="col"/>
        <c:grouping val="clustered"/>
        <c:varyColors val="0"/>
        <c:ser>
          <c:idx val="0"/>
          <c:order val="0"/>
          <c:tx>
            <c:strRef>
              <c:f>Sheet1!$B$1</c:f>
              <c:strCache>
                <c:ptCount val="1"/>
                <c:pt idx="0">
                  <c:v>Planned gift giving* </c:v>
                </c:pt>
              </c:strCache>
            </c:strRef>
          </c:tx>
          <c:spPr>
            <a:solidFill>
              <a:schemeClr val="accent5">
                <a:lumMod val="60000"/>
                <a:lumOff val="40000"/>
              </a:schemeClr>
            </a:solidFill>
            <a:ln>
              <a:solidFill>
                <a:schemeClr val="tx1"/>
              </a:solidFill>
            </a:ln>
            <a:effectLst/>
            <a:scene3d>
              <a:camera prst="orthographicFront"/>
              <a:lightRig rig="harsh" dir="t">
                <a:rot lat="0" lon="0" rev="3000000"/>
              </a:lightRig>
            </a:scene3d>
            <a:sp3d>
              <a:bevelB w="82550" h="44450" prst="angle"/>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Online</c:v>
                </c:pt>
                <c:pt idx="1">
                  <c:v>Department 
store</c:v>
                </c:pt>
                <c:pt idx="2">
                  <c:v>Specialty 
store</c:v>
                </c:pt>
                <c:pt idx="3">
                  <c:v>Local/small business</c:v>
                </c:pt>
                <c:pt idx="4">
                  <c:v>Discount 
store</c:v>
                </c:pt>
                <c:pt idx="5">
                  <c:v>Specialty clothing store</c:v>
                </c:pt>
                <c:pt idx="6">
                  <c:v>Catalog</c:v>
                </c:pt>
              </c:strCache>
            </c:strRef>
          </c:cat>
          <c:val>
            <c:numRef>
              <c:f>Sheet1!$B$2:$B$8</c:f>
              <c:numCache>
                <c:formatCode>0%</c:formatCode>
                <c:ptCount val="7"/>
                <c:pt idx="0">
                  <c:v>0.34</c:v>
                </c:pt>
                <c:pt idx="1">
                  <c:v>0.34</c:v>
                </c:pt>
                <c:pt idx="2">
                  <c:v>0.3</c:v>
                </c:pt>
                <c:pt idx="3">
                  <c:v>0.24</c:v>
                </c:pt>
                <c:pt idx="4">
                  <c:v>0.23</c:v>
                </c:pt>
                <c:pt idx="5">
                  <c:v>0.13</c:v>
                </c:pt>
                <c:pt idx="6">
                  <c:v>0.03</c:v>
                </c:pt>
              </c:numCache>
            </c:numRef>
          </c:val>
          <c:extLst>
            <c:ext xmlns:c16="http://schemas.microsoft.com/office/drawing/2014/chart" uri="{C3380CC4-5D6E-409C-BE32-E72D297353CC}">
              <c16:uniqueId val="{00000000-C92B-4F23-8DD4-1AF91A90EF00}"/>
            </c:ext>
          </c:extLst>
        </c:ser>
        <c:dLbls>
          <c:dLblPos val="outEnd"/>
          <c:showLegendKey val="0"/>
          <c:showVal val="1"/>
          <c:showCatName val="0"/>
          <c:showSerName val="0"/>
          <c:showPercent val="0"/>
          <c:showBubbleSize val="0"/>
        </c:dLbls>
        <c:gapWidth val="140"/>
        <c:axId val="341696840"/>
        <c:axId val="341698800"/>
      </c:barChart>
      <c:catAx>
        <c:axId val="341696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41698800"/>
        <c:crosses val="autoZero"/>
        <c:auto val="1"/>
        <c:lblAlgn val="ctr"/>
        <c:lblOffset val="0"/>
        <c:noMultiLvlLbl val="0"/>
      </c:catAx>
      <c:valAx>
        <c:axId val="341698800"/>
        <c:scaling>
          <c:orientation val="minMax"/>
        </c:scaling>
        <c:delete val="1"/>
        <c:axPos val="l"/>
        <c:numFmt formatCode="0%" sourceLinked="1"/>
        <c:majorTickMark val="none"/>
        <c:minorTickMark val="none"/>
        <c:tickLblPos val="nextTo"/>
        <c:crossAx val="341696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700" b="1" dirty="0">
                <a:solidFill>
                  <a:schemeClr val="tx1"/>
                </a:solidFill>
              </a:rPr>
              <a:t>Where Do You Plan To Shop For Mother’s Day?</a:t>
            </a:r>
          </a:p>
        </c:rich>
      </c:tx>
      <c:layout>
        <c:manualLayout>
          <c:xMode val="edge"/>
          <c:yMode val="edge"/>
          <c:x val="0.26122062235351307"/>
          <c:y val="1.0806119789262508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5154738036757899E-3"/>
          <c:y val="7.4079801882209598E-2"/>
          <c:w val="0.99323281796564367"/>
          <c:h val="0.92592019811779036"/>
        </c:manualLayout>
      </c:layout>
      <c:barChart>
        <c:barDir val="bar"/>
        <c:grouping val="clustered"/>
        <c:varyColors val="0"/>
        <c:ser>
          <c:idx val="0"/>
          <c:order val="0"/>
          <c:tx>
            <c:strRef>
              <c:f>Sheet1!$B$1</c:f>
              <c:strCache>
                <c:ptCount val="1"/>
                <c:pt idx="0">
                  <c:v>Planned gift giving* </c:v>
                </c:pt>
              </c:strCache>
            </c:strRef>
          </c:tx>
          <c:spPr>
            <a:solidFill>
              <a:schemeClr val="accent1">
                <a:lumMod val="50000"/>
              </a:schemeClr>
            </a:solidFill>
            <a:ln>
              <a:solidFill>
                <a:schemeClr val="tx1"/>
              </a:solidFill>
            </a:ln>
            <a:effectLst/>
            <a:scene3d>
              <a:camera prst="orthographicFront"/>
              <a:lightRig rig="harsh" dir="t">
                <a:rot lat="0" lon="0" rev="3000000"/>
              </a:lightRig>
            </a:scene3d>
            <a:sp3d>
              <a:bevelB w="82550" h="44450" prst="angle"/>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Walmart</c:v>
                </c:pt>
                <c:pt idx="1">
                  <c:v>Amazon</c:v>
                </c:pt>
                <c:pt idx="2">
                  <c:v>Target</c:v>
                </c:pt>
                <c:pt idx="3">
                  <c:v>Bath &amp; Body Works</c:v>
                </c:pt>
                <c:pt idx="4">
                  <c:v>Macy's</c:v>
                </c:pt>
                <c:pt idx="5">
                  <c:v>Kohl's</c:v>
                </c:pt>
                <c:pt idx="6">
                  <c:v>T.J. Maxx</c:v>
                </c:pt>
                <c:pt idx="7">
                  <c:v>Other</c:v>
                </c:pt>
                <c:pt idx="8">
                  <c:v>Wholesale Retailers</c:v>
                </c:pt>
                <c:pt idx="9">
                  <c:v>Best Buy</c:v>
                </c:pt>
                <c:pt idx="10">
                  <c:v>Nordstrom</c:v>
                </c:pt>
              </c:strCache>
            </c:strRef>
          </c:cat>
          <c:val>
            <c:numRef>
              <c:f>Sheet1!$B$2:$B$12</c:f>
              <c:numCache>
                <c:formatCode>0%</c:formatCode>
                <c:ptCount val="11"/>
                <c:pt idx="0">
                  <c:v>0.56000000000000005</c:v>
                </c:pt>
                <c:pt idx="1">
                  <c:v>0.46</c:v>
                </c:pt>
                <c:pt idx="2">
                  <c:v>0.35</c:v>
                </c:pt>
                <c:pt idx="3">
                  <c:v>0.27</c:v>
                </c:pt>
                <c:pt idx="4">
                  <c:v>0.21</c:v>
                </c:pt>
                <c:pt idx="5">
                  <c:v>0.2</c:v>
                </c:pt>
                <c:pt idx="6">
                  <c:v>0.16</c:v>
                </c:pt>
                <c:pt idx="7">
                  <c:v>0.14000000000000001</c:v>
                </c:pt>
                <c:pt idx="8">
                  <c:v>0.1</c:v>
                </c:pt>
                <c:pt idx="9">
                  <c:v>0.1</c:v>
                </c:pt>
                <c:pt idx="10">
                  <c:v>0.1</c:v>
                </c:pt>
              </c:numCache>
            </c:numRef>
          </c:val>
          <c:extLst>
            <c:ext xmlns:c16="http://schemas.microsoft.com/office/drawing/2014/chart" uri="{C3380CC4-5D6E-409C-BE32-E72D297353CC}">
              <c16:uniqueId val="{00000000-C92B-4F23-8DD4-1AF91A90EF00}"/>
            </c:ext>
          </c:extLst>
        </c:ser>
        <c:dLbls>
          <c:dLblPos val="outEnd"/>
          <c:showLegendKey val="0"/>
          <c:showVal val="1"/>
          <c:showCatName val="0"/>
          <c:showSerName val="0"/>
          <c:showPercent val="0"/>
          <c:showBubbleSize val="0"/>
        </c:dLbls>
        <c:gapWidth val="80"/>
        <c:axId val="341696840"/>
        <c:axId val="341698800"/>
      </c:barChart>
      <c:catAx>
        <c:axId val="341696840"/>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41698800"/>
        <c:crosses val="autoZero"/>
        <c:auto val="1"/>
        <c:lblAlgn val="ctr"/>
        <c:lblOffset val="0"/>
        <c:noMultiLvlLbl val="0"/>
      </c:catAx>
      <c:valAx>
        <c:axId val="341698800"/>
        <c:scaling>
          <c:orientation val="minMax"/>
        </c:scaling>
        <c:delete val="1"/>
        <c:axPos val="t"/>
        <c:numFmt formatCode="0%" sourceLinked="1"/>
        <c:majorTickMark val="none"/>
        <c:minorTickMark val="none"/>
        <c:tickLblPos val="nextTo"/>
        <c:crossAx val="341696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71655328798186E-2"/>
          <c:y val="0.14330521184851894"/>
          <c:w val="0.97392290249433111"/>
          <c:h val="0.68336895388076491"/>
        </c:manualLayout>
      </c:layout>
      <c:barChart>
        <c:barDir val="col"/>
        <c:grouping val="clustered"/>
        <c:varyColors val="0"/>
        <c:ser>
          <c:idx val="0"/>
          <c:order val="0"/>
          <c:tx>
            <c:strRef>
              <c:f>Sheet1!$B$1</c:f>
              <c:strCache>
                <c:ptCount val="1"/>
                <c:pt idx="0">
                  <c:v>Series 1</c:v>
                </c:pt>
              </c:strCache>
            </c:strRef>
          </c:tx>
          <c:spPr>
            <a:solidFill>
              <a:srgbClr val="00B0F0"/>
            </a:solidFill>
            <a:ln>
              <a:solidFill>
                <a:schemeClr val="tx1"/>
              </a:solidFill>
            </a:ln>
            <a:effectLst/>
          </c:spPr>
          <c:invertIfNegative val="0"/>
          <c:dPt>
            <c:idx val="0"/>
            <c:invertIfNegative val="0"/>
            <c:bubble3D val="0"/>
            <c:spPr>
              <a:solidFill>
                <a:srgbClr val="00B0F0"/>
              </a:solidFill>
              <a:ln>
                <a:solidFill>
                  <a:schemeClr val="tx1"/>
                </a:solidFill>
              </a:ln>
              <a:effectLst/>
            </c:spPr>
            <c:extLst>
              <c:ext xmlns:c16="http://schemas.microsoft.com/office/drawing/2014/chart" uri="{C3380CC4-5D6E-409C-BE32-E72D297353CC}">
                <c16:uniqueId val="{00000001-DE7C-4007-A55C-3A7D4623F804}"/>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DE7C-4007-A55C-3A7D4623F804}"/>
              </c:ext>
            </c:extLst>
          </c:dPt>
          <c:dPt>
            <c:idx val="2"/>
            <c:invertIfNegative val="0"/>
            <c:bubble3D val="0"/>
            <c:spPr>
              <a:solidFill>
                <a:srgbClr val="00B0F0"/>
              </a:solidFill>
              <a:ln>
                <a:solidFill>
                  <a:schemeClr val="tx1"/>
                </a:solidFill>
              </a:ln>
              <a:effectLst/>
            </c:spPr>
            <c:extLst>
              <c:ext xmlns:c16="http://schemas.microsoft.com/office/drawing/2014/chart" uri="{C3380CC4-5D6E-409C-BE32-E72D297353CC}">
                <c16:uniqueId val="{00000005-DE7C-4007-A55C-3A7D4623F804}"/>
              </c:ext>
            </c:extLst>
          </c:dPt>
          <c:dPt>
            <c:idx val="3"/>
            <c:invertIfNegative val="0"/>
            <c:bubble3D val="0"/>
            <c:spPr>
              <a:solidFill>
                <a:srgbClr val="00B0F0"/>
              </a:solidFill>
              <a:ln>
                <a:solidFill>
                  <a:schemeClr val="tx1"/>
                </a:solidFill>
              </a:ln>
              <a:effectLst/>
            </c:spPr>
            <c:extLst>
              <c:ext xmlns:c16="http://schemas.microsoft.com/office/drawing/2014/chart" uri="{C3380CC4-5D6E-409C-BE32-E72D297353CC}">
                <c16:uniqueId val="{00000007-A17B-43B8-8D4F-E541B551B26D}"/>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3"/>
                <c:pt idx="0">
                  <c:v>Flowers</c:v>
                </c:pt>
                <c:pt idx="1">
                  <c:v>Greeting Cards</c:v>
                </c:pt>
                <c:pt idx="2">
                  <c:v>Special Outings</c:v>
                </c:pt>
              </c:strCache>
            </c:strRef>
          </c:cat>
          <c:val>
            <c:numRef>
              <c:f>Sheet1!$B$2:$B$8</c:f>
              <c:numCache>
                <c:formatCode>0%</c:formatCode>
                <c:ptCount val="3"/>
                <c:pt idx="0">
                  <c:v>0.74</c:v>
                </c:pt>
                <c:pt idx="1">
                  <c:v>0.74</c:v>
                </c:pt>
                <c:pt idx="2">
                  <c:v>0.6</c:v>
                </c:pt>
              </c:numCache>
            </c:numRef>
          </c:val>
          <c:extLst>
            <c:ext xmlns:c16="http://schemas.microsoft.com/office/drawing/2014/chart" uri="{C3380CC4-5D6E-409C-BE32-E72D297353CC}">
              <c16:uniqueId val="{00000008-A17B-43B8-8D4F-E541B551B26D}"/>
            </c:ext>
          </c:extLst>
        </c:ser>
        <c:dLbls>
          <c:dLblPos val="inEnd"/>
          <c:showLegendKey val="0"/>
          <c:showVal val="1"/>
          <c:showCatName val="0"/>
          <c:showSerName val="0"/>
          <c:showPercent val="0"/>
          <c:showBubbleSize val="0"/>
        </c:dLbls>
        <c:gapWidth val="106"/>
        <c:axId val="386002432"/>
        <c:axId val="386007528"/>
      </c:barChart>
      <c:catAx>
        <c:axId val="386002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6007528"/>
        <c:crosses val="autoZero"/>
        <c:auto val="1"/>
        <c:lblAlgn val="ctr"/>
        <c:lblOffset val="0"/>
        <c:noMultiLvlLbl val="0"/>
      </c:catAx>
      <c:valAx>
        <c:axId val="386007528"/>
        <c:scaling>
          <c:orientation val="minMax"/>
        </c:scaling>
        <c:delete val="1"/>
        <c:axPos val="l"/>
        <c:numFmt formatCode="0%" sourceLinked="1"/>
        <c:majorTickMark val="none"/>
        <c:minorTickMark val="none"/>
        <c:tickLblPos val="nextTo"/>
        <c:crossAx val="386002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71655328798186E-2"/>
          <c:y val="0.14330521184851894"/>
          <c:w val="0.97392290249433111"/>
          <c:h val="0.68336895388076491"/>
        </c:manualLayout>
      </c:layout>
      <c:barChart>
        <c:barDir val="col"/>
        <c:grouping val="clustered"/>
        <c:varyColors val="0"/>
        <c:ser>
          <c:idx val="0"/>
          <c:order val="0"/>
          <c:tx>
            <c:strRef>
              <c:f>Sheet1!$B$1</c:f>
              <c:strCache>
                <c:ptCount val="1"/>
                <c:pt idx="0">
                  <c:v>Series 1</c:v>
                </c:pt>
              </c:strCache>
            </c:strRef>
          </c:tx>
          <c:spPr>
            <a:solidFill>
              <a:srgbClr val="C140C4"/>
            </a:solidFill>
            <a:ln>
              <a:solidFill>
                <a:schemeClr val="tx1"/>
              </a:solidFill>
            </a:ln>
            <a:effectLst/>
          </c:spPr>
          <c:invertIfNegative val="0"/>
          <c:dPt>
            <c:idx val="0"/>
            <c:invertIfNegative val="0"/>
            <c:bubble3D val="0"/>
            <c:spPr>
              <a:solidFill>
                <a:srgbClr val="C140C4"/>
              </a:solidFill>
              <a:ln>
                <a:solidFill>
                  <a:schemeClr val="tx1"/>
                </a:solidFill>
              </a:ln>
              <a:effectLst/>
            </c:spPr>
            <c:extLst>
              <c:ext xmlns:c16="http://schemas.microsoft.com/office/drawing/2014/chart" uri="{C3380CC4-5D6E-409C-BE32-E72D297353CC}">
                <c16:uniqueId val="{00000001-6ADE-491A-A1E1-D4E04919B15B}"/>
              </c:ext>
            </c:extLst>
          </c:dPt>
          <c:dPt>
            <c:idx val="1"/>
            <c:invertIfNegative val="0"/>
            <c:bubble3D val="0"/>
            <c:spPr>
              <a:solidFill>
                <a:srgbClr val="C140C4"/>
              </a:solidFill>
              <a:ln>
                <a:solidFill>
                  <a:schemeClr val="tx1"/>
                </a:solidFill>
              </a:ln>
              <a:effectLst/>
            </c:spPr>
            <c:extLst>
              <c:ext xmlns:c16="http://schemas.microsoft.com/office/drawing/2014/chart" uri="{C3380CC4-5D6E-409C-BE32-E72D297353CC}">
                <c16:uniqueId val="{00000003-6ADE-491A-A1E1-D4E04919B15B}"/>
              </c:ext>
            </c:extLst>
          </c:dPt>
          <c:dPt>
            <c:idx val="2"/>
            <c:invertIfNegative val="0"/>
            <c:bubble3D val="0"/>
            <c:spPr>
              <a:solidFill>
                <a:srgbClr val="C140C4"/>
              </a:solidFill>
              <a:ln>
                <a:solidFill>
                  <a:schemeClr val="tx1"/>
                </a:solidFill>
              </a:ln>
              <a:effectLst/>
            </c:spPr>
            <c:extLst>
              <c:ext xmlns:c16="http://schemas.microsoft.com/office/drawing/2014/chart" uri="{C3380CC4-5D6E-409C-BE32-E72D297353CC}">
                <c16:uniqueId val="{00000005-6ADE-491A-A1E1-D4E04919B15B}"/>
              </c:ext>
            </c:extLst>
          </c:dPt>
          <c:dPt>
            <c:idx val="3"/>
            <c:invertIfNegative val="0"/>
            <c:bubble3D val="0"/>
            <c:spPr>
              <a:solidFill>
                <a:srgbClr val="C140C4"/>
              </a:solidFill>
              <a:ln>
                <a:solidFill>
                  <a:schemeClr val="tx1"/>
                </a:solidFill>
              </a:ln>
              <a:effectLst/>
            </c:spPr>
            <c:extLst>
              <c:ext xmlns:c16="http://schemas.microsoft.com/office/drawing/2014/chart" uri="{C3380CC4-5D6E-409C-BE32-E72D297353CC}">
                <c16:uniqueId val="{00000007-6ADE-491A-A1E1-D4E04919B15B}"/>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3"/>
                <c:pt idx="0">
                  <c:v>Jewelry</c:v>
                </c:pt>
                <c:pt idx="1">
                  <c:v>Special Outings</c:v>
                </c:pt>
                <c:pt idx="2">
                  <c:v>Electronics</c:v>
                </c:pt>
              </c:strCache>
            </c:strRef>
          </c:cat>
          <c:val>
            <c:numRef>
              <c:f>Sheet1!$B$2:$B$8</c:f>
              <c:numCache>
                <c:formatCode>"$"#,##0.0</c:formatCode>
                <c:ptCount val="3"/>
                <c:pt idx="0">
                  <c:v>7.8</c:v>
                </c:pt>
                <c:pt idx="1">
                  <c:v>5.6</c:v>
                </c:pt>
                <c:pt idx="2">
                  <c:v>4</c:v>
                </c:pt>
              </c:numCache>
            </c:numRef>
          </c:val>
          <c:extLst>
            <c:ext xmlns:c16="http://schemas.microsoft.com/office/drawing/2014/chart" uri="{C3380CC4-5D6E-409C-BE32-E72D297353CC}">
              <c16:uniqueId val="{00000008-6ADE-491A-A1E1-D4E04919B15B}"/>
            </c:ext>
          </c:extLst>
        </c:ser>
        <c:dLbls>
          <c:dLblPos val="inEnd"/>
          <c:showLegendKey val="0"/>
          <c:showVal val="1"/>
          <c:showCatName val="0"/>
          <c:showSerName val="0"/>
          <c:showPercent val="0"/>
          <c:showBubbleSize val="0"/>
        </c:dLbls>
        <c:gapWidth val="106"/>
        <c:axId val="386002432"/>
        <c:axId val="386007528"/>
      </c:barChart>
      <c:catAx>
        <c:axId val="386002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6007528"/>
        <c:crosses val="autoZero"/>
        <c:auto val="1"/>
        <c:lblAlgn val="ctr"/>
        <c:lblOffset val="0"/>
        <c:noMultiLvlLbl val="0"/>
      </c:catAx>
      <c:valAx>
        <c:axId val="386007528"/>
        <c:scaling>
          <c:orientation val="minMax"/>
        </c:scaling>
        <c:delete val="1"/>
        <c:axPos val="l"/>
        <c:numFmt formatCode="&quot;$&quot;#,##0.0" sourceLinked="1"/>
        <c:majorTickMark val="none"/>
        <c:minorTickMark val="none"/>
        <c:tickLblPos val="nextTo"/>
        <c:crossAx val="386002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4E9043-89E8-4B96-80C6-63741D29BF6B}" type="datetimeFigureOut">
              <a:rPr lang="en-US" smtClean="0"/>
              <a:t>5/3/2023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EAC8731-EF14-4788-B0C5-F3CCED60EBD8}" type="slidenum">
              <a:rPr lang="en-US" smtClean="0"/>
              <a:t>‹#›</a:t>
            </a:fld>
            <a:endParaRPr lang="en-US" dirty="0"/>
          </a:p>
        </p:txBody>
      </p:sp>
    </p:spTree>
    <p:extLst>
      <p:ext uri="{BB962C8B-B14F-4D97-AF65-F5344CB8AC3E}">
        <p14:creationId xmlns:p14="http://schemas.microsoft.com/office/powerpoint/2010/main" val="232650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4E4784-7246-42D8-8D50-F7BA7055FC86}" type="datetimeFigureOut">
              <a:rPr lang="en-US" smtClean="0"/>
              <a:pPr/>
              <a:t>5/3/2023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8D9D8A-1CE7-47E5-A758-8D71A8C1564B}" type="slidenum">
              <a:rPr lang="en-US" smtClean="0"/>
              <a:pPr/>
              <a:t>‹#›</a:t>
            </a:fld>
            <a:endParaRPr lang="en-US" dirty="0"/>
          </a:p>
        </p:txBody>
      </p:sp>
    </p:spTree>
    <p:extLst>
      <p:ext uri="{BB962C8B-B14F-4D97-AF65-F5344CB8AC3E}">
        <p14:creationId xmlns:p14="http://schemas.microsoft.com/office/powerpoint/2010/main" val="18116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900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10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19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19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646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64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12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50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D9D8A-1CE7-47E5-A758-8D71A8C1564B}" type="slidenum">
              <a:rPr lang="en-US" smtClean="0"/>
              <a:pPr/>
              <a:t>18</a:t>
            </a:fld>
            <a:endParaRPr lang="en-US" dirty="0"/>
          </a:p>
        </p:txBody>
      </p:sp>
    </p:spTree>
    <p:extLst>
      <p:ext uri="{BB962C8B-B14F-4D97-AF65-F5344CB8AC3E}">
        <p14:creationId xmlns:p14="http://schemas.microsoft.com/office/powerpoint/2010/main" val="110305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99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D9D8A-1CE7-47E5-A758-8D71A8C156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671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4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109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8224" y="3936755"/>
            <a:ext cx="4762778" cy="1349127"/>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1833827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535312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53986722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755178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24795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19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671271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3511113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249703440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412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141507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817739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31183587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1725654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16010708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483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831092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3277829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666233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145888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12901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5474769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37179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3044" y="5898608"/>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131314709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14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357694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917327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18233598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43714353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902257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1469415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267701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295488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3954069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8" name="Rectangle 17"/>
          <p:cNvSpPr/>
          <p:nvPr/>
        </p:nvSpPr>
        <p:spPr>
          <a:xfrm flipH="1">
            <a:off x="-9528" y="-5"/>
            <a:ext cx="12201525" cy="3557222"/>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526" y="3557217"/>
            <a:ext cx="12201525" cy="3428902"/>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3429000"/>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381000" y="656804"/>
            <a:ext cx="11425813" cy="854080"/>
          </a:xfrm>
        </p:spPr>
        <p:txBody>
          <a:bodyPr wrap="square" anchor="t">
            <a:spAutoFit/>
          </a:bodyPr>
          <a:lstStyle>
            <a:lvl1pPr algn="ctr">
              <a:defRPr sz="5500">
                <a:solidFill>
                  <a:schemeClr val="bg1"/>
                </a:solidFill>
              </a:defRPr>
            </a:lvl1pPr>
          </a:lstStyle>
          <a:p>
            <a:r>
              <a:rPr lang="en-US"/>
              <a:t>Click to edit Master title style</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73969" y="4358980"/>
            <a:ext cx="6444062" cy="1825376"/>
          </a:xfrm>
          <a:prstGeom prst="rect">
            <a:avLst/>
          </a:prstGeom>
        </p:spPr>
      </p:pic>
    </p:spTree>
    <p:extLst>
      <p:ext uri="{BB962C8B-B14F-4D97-AF65-F5344CB8AC3E}">
        <p14:creationId xmlns:p14="http://schemas.microsoft.com/office/powerpoint/2010/main" val="141640490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66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410122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3179445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3973038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745320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980544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96144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960144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23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136646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55012"/>
            <a:ext cx="11430000" cy="646331"/>
          </a:xfrm>
        </p:spPr>
        <p:txBody>
          <a:bodyPr wrap="square" anchor="t">
            <a:spAutoFit/>
          </a:bodyPr>
          <a:lstStyle>
            <a:lvl1pPr algn="ctr">
              <a:defRPr sz="40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403594"/>
            <a:ext cx="11430000" cy="4351338"/>
          </a:xfrm>
        </p:spPr>
        <p:txBody>
          <a:bodyPr>
            <a:noAutofit/>
          </a:bodyPr>
          <a:lstStyle>
            <a:lvl1pPr marL="280988" indent="-280988">
              <a:buClr>
                <a:srgbClr val="0000FF"/>
              </a:buClr>
              <a:buFont typeface="Wingdings" panose="05000000000000000000" pitchFamily="2" charset="2"/>
              <a:buChar char="§"/>
              <a:defRPr sz="3000"/>
            </a:lvl1pPr>
            <a:lvl2pPr marL="685800" indent="-228600">
              <a:buClr>
                <a:srgbClr val="00B050"/>
              </a:buClr>
              <a:buFont typeface="Wingdings" panose="05000000000000000000" pitchFamily="2" charset="2"/>
              <a:buChar char="§"/>
              <a:defRPr sz="2400"/>
            </a:lvl2pPr>
            <a:lvl3pPr marL="1143000" indent="-228600">
              <a:buClr>
                <a:srgbClr val="FF0000"/>
              </a:buClr>
              <a:buFont typeface="Wingdings" panose="05000000000000000000" pitchFamily="2" charset="2"/>
              <a:buChar char="§"/>
              <a:defRPr sz="2000"/>
            </a:lvl3pPr>
            <a:lvl4pPr marL="1600200" indent="-228600">
              <a:buClr>
                <a:srgbClr val="7030A0"/>
              </a:buClr>
              <a:buFont typeface="Wingdings" panose="05000000000000000000" pitchFamily="2" charset="2"/>
              <a:buChar char="§"/>
              <a:defRPr sz="1800"/>
            </a:lvl4pPr>
            <a:lvl5pPr marL="2057400" indent="-228600">
              <a:buClr>
                <a:srgbClr val="FFC00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pPr/>
              <a:t>‹#›</a:t>
            </a:fld>
            <a:endParaRPr lang="en-US" dirty="0"/>
          </a:p>
        </p:txBody>
      </p:sp>
      <p:sp>
        <p:nvSpPr>
          <p:cNvPr id="8" name="Text Placeholder 13"/>
          <p:cNvSpPr>
            <a:spLocks noGrp="1"/>
          </p:cNvSpPr>
          <p:nvPr>
            <p:ph type="body" sz="quarter" idx="13"/>
          </p:nvPr>
        </p:nvSpPr>
        <p:spPr>
          <a:xfrm>
            <a:off x="615498" y="6356350"/>
            <a:ext cx="8641773" cy="246221"/>
          </a:xfrm>
          <a:prstGeom prst="rect">
            <a:avLst/>
          </a:prstGeom>
        </p:spPr>
        <p:txBody>
          <a:bodyPr>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285890264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069962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72201817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161326183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68279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614839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t">
            <a:sp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705705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37888574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9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033437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471169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00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9764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dist="25400" dir="1800000" algn="ctr" rotWithShape="0">
                    <a:schemeClr val="bg1">
                      <a:alpha val="40000"/>
                    </a:scheme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A1AEB4B4-1FD9-4839-9E2F-E9539FB6F072}" type="slidenum">
              <a:rPr lang="en-US">
                <a:solidFill>
                  <a:srgbClr val="1C1C1C"/>
                </a:solidFill>
              </a:rPr>
              <a:pPr>
                <a:defRPr/>
              </a:pPr>
              <a:t>‹#›</a:t>
            </a:fld>
            <a:endParaRPr lang="en-US" dirty="0">
              <a:solidFill>
                <a:srgbClr val="1C1C1C"/>
              </a:solidFill>
            </a:endParaRPr>
          </a:p>
        </p:txBody>
      </p:sp>
    </p:spTree>
    <p:extLst>
      <p:ext uri="{BB962C8B-B14F-4D97-AF65-F5344CB8AC3E}">
        <p14:creationId xmlns:p14="http://schemas.microsoft.com/office/powerpoint/2010/main" val="164390095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03069110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323815525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D0B59-6E5A-BD47-8038-7C104747F0E5}"/>
              </a:ext>
            </a:extLst>
          </p:cNvPr>
          <p:cNvPicPr>
            <a:picLocks noChangeAspect="1"/>
          </p:cNvPicPr>
          <p:nvPr userDrawn="1"/>
        </p:nvPicPr>
        <p:blipFill rotWithShape="1">
          <a:blip r:embed="rId2"/>
          <a:srcRect t="-8876" b="24531"/>
          <a:stretch/>
        </p:blipFill>
        <p:spPr>
          <a:xfrm>
            <a:off x="0" y="10347"/>
            <a:ext cx="12192000" cy="6858000"/>
          </a:xfrm>
          <a:prstGeom prst="rect">
            <a:avLst/>
          </a:prstGeom>
        </p:spPr>
      </p:pic>
      <p:sp>
        <p:nvSpPr>
          <p:cNvPr id="6" name="Rectangle 5">
            <a:extLst>
              <a:ext uri="{FF2B5EF4-FFF2-40B4-BE49-F238E27FC236}">
                <a16:creationId xmlns:a16="http://schemas.microsoft.com/office/drawing/2014/main" id="{BDAEF31E-AA78-364C-A8C2-CC7A147B5A46}"/>
              </a:ext>
            </a:extLst>
          </p:cNvPr>
          <p:cNvSpPr/>
          <p:nvPr userDrawn="1"/>
        </p:nvSpPr>
        <p:spPr>
          <a:xfrm>
            <a:off x="0" y="1"/>
            <a:ext cx="12192000" cy="1316567"/>
          </a:xfrm>
          <a:prstGeom prst="rect">
            <a:avLst/>
          </a:prstGeom>
          <a:solidFill>
            <a:srgbClr val="111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Century Gothic Regular"/>
            </a:endParaRPr>
          </a:p>
        </p:txBody>
      </p:sp>
      <p:pic>
        <p:nvPicPr>
          <p:cNvPr id="7" name="Picture 6">
            <a:extLst>
              <a:ext uri="{FF2B5EF4-FFF2-40B4-BE49-F238E27FC236}">
                <a16:creationId xmlns:a16="http://schemas.microsoft.com/office/drawing/2014/main" id="{6AB115EC-6A09-6B40-8A68-D2A5134B6DC1}"/>
              </a:ext>
            </a:extLst>
          </p:cNvPr>
          <p:cNvPicPr>
            <a:picLocks noChangeAspect="1"/>
          </p:cNvPicPr>
          <p:nvPr userDrawn="1"/>
        </p:nvPicPr>
        <p:blipFill>
          <a:blip r:embed="rId3"/>
          <a:stretch>
            <a:fillRect/>
          </a:stretch>
        </p:blipFill>
        <p:spPr>
          <a:xfrm>
            <a:off x="1871138" y="517383"/>
            <a:ext cx="2534339" cy="482243"/>
          </a:xfrm>
          <a:prstGeom prst="rect">
            <a:avLst/>
          </a:prstGeom>
        </p:spPr>
      </p:pic>
      <p:sp>
        <p:nvSpPr>
          <p:cNvPr id="10" name="Text Placeholder 9">
            <a:extLst>
              <a:ext uri="{FF2B5EF4-FFF2-40B4-BE49-F238E27FC236}">
                <a16:creationId xmlns:a16="http://schemas.microsoft.com/office/drawing/2014/main" id="{620131B2-1DFF-1E4E-BE32-189DD10DBFC1}"/>
              </a:ext>
            </a:extLst>
          </p:cNvPr>
          <p:cNvSpPr>
            <a:spLocks noGrp="1"/>
          </p:cNvSpPr>
          <p:nvPr>
            <p:ph type="body" sz="quarter" idx="10" hasCustomPrompt="1"/>
          </p:nvPr>
        </p:nvSpPr>
        <p:spPr>
          <a:xfrm>
            <a:off x="575734" y="3175000"/>
            <a:ext cx="11040533" cy="508000"/>
          </a:xfrm>
          <a:prstGeom prst="rect">
            <a:avLst/>
          </a:prstGeom>
        </p:spPr>
        <p:txBody>
          <a:bodyPr/>
          <a:lstStyle>
            <a:lvl1pPr marL="0" indent="0" algn="ctr">
              <a:lnSpc>
                <a:spcPct val="100000"/>
              </a:lnSpc>
              <a:spcBef>
                <a:spcPts val="800"/>
              </a:spcBef>
              <a:buFontTx/>
              <a:buNone/>
              <a:defRPr sz="2667" cap="all" baseline="0">
                <a:solidFill>
                  <a:schemeClr val="bg1"/>
                </a:solidFill>
              </a:defRPr>
            </a:lvl1pPr>
          </a:lstStyle>
          <a:p>
            <a:pPr lvl="0"/>
            <a:r>
              <a:rPr lang="en-US" dirty="0"/>
              <a:t>BRAND NAME</a:t>
            </a:r>
          </a:p>
        </p:txBody>
      </p:sp>
      <p:sp>
        <p:nvSpPr>
          <p:cNvPr id="11" name="Text Placeholder 9">
            <a:extLst>
              <a:ext uri="{FF2B5EF4-FFF2-40B4-BE49-F238E27FC236}">
                <a16:creationId xmlns:a16="http://schemas.microsoft.com/office/drawing/2014/main" id="{85B378CF-8696-504D-8F1F-1F85239924C3}"/>
              </a:ext>
            </a:extLst>
          </p:cNvPr>
          <p:cNvSpPr>
            <a:spLocks noGrp="1"/>
          </p:cNvSpPr>
          <p:nvPr>
            <p:ph type="body" sz="quarter" idx="11" hasCustomPrompt="1"/>
          </p:nvPr>
        </p:nvSpPr>
        <p:spPr>
          <a:xfrm>
            <a:off x="575734" y="4767673"/>
            <a:ext cx="11040533" cy="508000"/>
          </a:xfrm>
          <a:prstGeom prst="rect">
            <a:avLst/>
          </a:prstGeom>
        </p:spPr>
        <p:txBody>
          <a:bodyPr/>
          <a:lstStyle>
            <a:lvl1pPr marL="0" indent="0" algn="ctr">
              <a:lnSpc>
                <a:spcPct val="100000"/>
              </a:lnSpc>
              <a:spcBef>
                <a:spcPts val="800"/>
              </a:spcBef>
              <a:buFontTx/>
              <a:buNone/>
              <a:defRPr sz="2133" cap="all" baseline="0">
                <a:solidFill>
                  <a:schemeClr val="bg1"/>
                </a:solidFill>
              </a:defRPr>
            </a:lvl1pPr>
          </a:lstStyle>
          <a:p>
            <a:pPr lvl="0"/>
            <a:r>
              <a:rPr lang="en-US" dirty="0"/>
              <a:t>DATE</a:t>
            </a:r>
          </a:p>
        </p:txBody>
      </p:sp>
      <p:pic>
        <p:nvPicPr>
          <p:cNvPr id="3" name="Picture 2">
            <a:extLst>
              <a:ext uri="{FF2B5EF4-FFF2-40B4-BE49-F238E27FC236}">
                <a16:creationId xmlns:a16="http://schemas.microsoft.com/office/drawing/2014/main" id="{3AF04975-ADD6-324C-BF5C-67BDA99D006C}"/>
              </a:ext>
            </a:extLst>
          </p:cNvPr>
          <p:cNvPicPr>
            <a:picLocks noChangeAspect="1"/>
          </p:cNvPicPr>
          <p:nvPr userDrawn="1"/>
        </p:nvPicPr>
        <p:blipFill>
          <a:blip r:embed="rId4"/>
          <a:stretch>
            <a:fillRect/>
          </a:stretch>
        </p:blipFill>
        <p:spPr>
          <a:xfrm>
            <a:off x="8098132" y="588612"/>
            <a:ext cx="1687275" cy="362989"/>
          </a:xfrm>
          <a:prstGeom prst="rect">
            <a:avLst/>
          </a:prstGeom>
        </p:spPr>
      </p:pic>
    </p:spTree>
    <p:extLst>
      <p:ext uri="{BB962C8B-B14F-4D97-AF65-F5344CB8AC3E}">
        <p14:creationId xmlns:p14="http://schemas.microsoft.com/office/powerpoint/2010/main" val="320040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FEB75173-7C84-8044-9732-2CDF446DF710}"/>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marL="0" marR="0" lvl="0" indent="0" algn="r" rtl="0">
              <a:spcBef>
                <a:spcPts val="0"/>
              </a:spcBef>
              <a:buSzPct val="25000"/>
              <a:buNone/>
            </a:pPr>
            <a:fld id="{00000000-1234-1234-1234-123412341234}" type="slidenum">
              <a:rPr lang="fr-CA" sz="800" b="0" i="0" u="none" baseline="0" smtClean="0">
                <a:solidFill>
                  <a:schemeClr val="bg1"/>
                </a:solidFill>
                <a:latin typeface="Century Gothic Regular"/>
                <a:ea typeface="Calibri"/>
                <a:cs typeface="Calibri"/>
                <a:sym typeface="Calibri"/>
              </a:rPr>
              <a:pPr marL="0" marR="0" lvl="0" indent="0" algn="r" rtl="0">
                <a:spcBef>
                  <a:spcPts val="0"/>
                </a:spcBef>
                <a:buSzPct val="25000"/>
                <a:buNone/>
              </a:pPr>
              <a:t>‹#›</a:t>
            </a:fld>
            <a:r>
              <a:rPr lang="fr-CA" sz="1067" b="0" i="0" u="none" dirty="0">
                <a:solidFill>
                  <a:schemeClr val="bg1"/>
                </a:solidFill>
                <a:latin typeface="Century Gothic Regular"/>
                <a:ea typeface="Calibri"/>
                <a:cs typeface="Calibri"/>
                <a:sym typeface="Calibri"/>
              </a:rPr>
              <a:t> </a:t>
            </a:r>
          </a:p>
        </p:txBody>
      </p:sp>
      <p:sp>
        <p:nvSpPr>
          <p:cNvPr id="10" name="Shape 67">
            <a:extLst>
              <a:ext uri="{FF2B5EF4-FFF2-40B4-BE49-F238E27FC236}">
                <a16:creationId xmlns:a16="http://schemas.microsoft.com/office/drawing/2014/main" id="{DE71AEBC-E05F-A047-8B03-A911F69EC5EB}"/>
              </a:ext>
            </a:extLst>
          </p:cNvPr>
          <p:cNvSpPr txBox="1"/>
          <p:nvPr userDrawn="1"/>
        </p:nvSpPr>
        <p:spPr>
          <a:xfrm>
            <a:off x="11026025" y="6369323"/>
            <a:ext cx="724611" cy="365124"/>
          </a:xfrm>
          <a:prstGeom prst="rect">
            <a:avLst/>
          </a:prstGeom>
          <a:solidFill>
            <a:schemeClr val="bg1"/>
          </a:solidFill>
          <a:ln>
            <a:noFill/>
          </a:ln>
        </p:spPr>
        <p:txBody>
          <a:bodyPr lIns="121900" tIns="60933" rIns="121900" bIns="60933" anchor="ctr" anchorCtr="0">
            <a:noAutofit/>
          </a:bodyPr>
          <a:lstStyle/>
          <a:p>
            <a:pPr marL="0" marR="0" lvl="0" indent="0" algn="r" rtl="0">
              <a:spcBef>
                <a:spcPts val="0"/>
              </a:spcBef>
              <a:buSzPct val="25000"/>
              <a:buNone/>
            </a:pPr>
            <a:fld id="{00000000-1234-1234-1234-123412341234}" type="slidenum">
              <a:rPr lang="fr-CA" sz="800" b="0" i="0" u="none" baseline="0" smtClean="0">
                <a:solidFill>
                  <a:schemeClr val="tx1"/>
                </a:solidFill>
                <a:latin typeface="Century Gothic Regular"/>
                <a:ea typeface="Calibri"/>
                <a:cs typeface="Calibri"/>
                <a:sym typeface="Calibri"/>
              </a:rPr>
              <a:pPr marL="0" marR="0" lvl="0" indent="0" algn="r" rtl="0">
                <a:spcBef>
                  <a:spcPts val="0"/>
                </a:spcBef>
                <a:buSzPct val="25000"/>
                <a:buNone/>
              </a:pPr>
              <a:t>‹#›</a:t>
            </a:fld>
            <a:r>
              <a:rPr lang="fr-CA" sz="1067" b="0" i="0" u="none" dirty="0">
                <a:solidFill>
                  <a:schemeClr val="tx1"/>
                </a:solidFill>
                <a:latin typeface="Century Gothic Regular"/>
                <a:ea typeface="Calibri"/>
                <a:cs typeface="Calibri"/>
                <a:sym typeface="Calibri"/>
              </a:rPr>
              <a:t> </a:t>
            </a:r>
          </a:p>
        </p:txBody>
      </p:sp>
      <p:pic>
        <p:nvPicPr>
          <p:cNvPr id="12" name="Picture 11">
            <a:extLst>
              <a:ext uri="{FF2B5EF4-FFF2-40B4-BE49-F238E27FC236}">
                <a16:creationId xmlns:a16="http://schemas.microsoft.com/office/drawing/2014/main" id="{7E37501F-67B8-3344-8DF7-C723BF5F1D67}"/>
              </a:ext>
            </a:extLst>
          </p:cNvPr>
          <p:cNvPicPr>
            <a:picLocks noChangeAspect="1"/>
          </p:cNvPicPr>
          <p:nvPr userDrawn="1"/>
        </p:nvPicPr>
        <p:blipFill>
          <a:blip r:embed="rId2"/>
          <a:stretch>
            <a:fillRect/>
          </a:stretch>
        </p:blipFill>
        <p:spPr>
          <a:xfrm>
            <a:off x="503869" y="6447063"/>
            <a:ext cx="1236961" cy="235373"/>
          </a:xfrm>
          <a:prstGeom prst="rect">
            <a:avLst/>
          </a:prstGeom>
        </p:spPr>
      </p:pic>
      <p:sp>
        <p:nvSpPr>
          <p:cNvPr id="15" name="Title 14">
            <a:extLst>
              <a:ext uri="{FF2B5EF4-FFF2-40B4-BE49-F238E27FC236}">
                <a16:creationId xmlns:a16="http://schemas.microsoft.com/office/drawing/2014/main" id="{5F0B4CA7-AA1D-124A-A99A-7BF776BFED99}"/>
              </a:ext>
            </a:extLst>
          </p:cNvPr>
          <p:cNvSpPr>
            <a:spLocks noGrp="1"/>
          </p:cNvSpPr>
          <p:nvPr>
            <p:ph type="title"/>
          </p:nvPr>
        </p:nvSpPr>
        <p:spPr>
          <a:xfrm>
            <a:off x="575734" y="3210474"/>
            <a:ext cx="11040533" cy="437053"/>
          </a:xfrm>
          <a:prstGeom prst="rect">
            <a:avLst/>
          </a:prstGeom>
        </p:spPr>
        <p:txBody>
          <a:bodyPr/>
          <a:lstStyle>
            <a:lvl1pPr algn="ctr">
              <a:defRPr sz="2667" cap="all" baseline="0"/>
            </a:lvl1pPr>
          </a:lstStyle>
          <a:p>
            <a:endParaRPr lang="en-US" dirty="0"/>
          </a:p>
        </p:txBody>
      </p:sp>
    </p:spTree>
    <p:extLst>
      <p:ext uri="{BB962C8B-B14F-4D97-AF65-F5344CB8AC3E}">
        <p14:creationId xmlns:p14="http://schemas.microsoft.com/office/powerpoint/2010/main" val="11253395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TITLE GREY">
    <p:bg>
      <p:bgPr>
        <a:solidFill>
          <a:srgbClr val="3C3C3A"/>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7AEE061-3BE3-8843-BFEA-3CCDC1A9CEF3}"/>
              </a:ext>
            </a:extLst>
          </p:cNvPr>
          <p:cNvSpPr>
            <a:spLocks noGrp="1"/>
          </p:cNvSpPr>
          <p:nvPr>
            <p:ph type="title"/>
          </p:nvPr>
        </p:nvSpPr>
        <p:spPr>
          <a:xfrm>
            <a:off x="575734" y="309034"/>
            <a:ext cx="11040533" cy="6239933"/>
          </a:xfrm>
          <a:prstGeom prst="rect">
            <a:avLst/>
          </a:prstGeom>
        </p:spPr>
        <p:txBody>
          <a:bodyPr anchor="ctr" anchorCtr="0"/>
          <a:lstStyle>
            <a:lvl1pPr algn="ctr">
              <a:defRPr sz="2667" cap="all" baseline="0">
                <a:solidFill>
                  <a:schemeClr val="bg1"/>
                </a:solidFill>
              </a:defRPr>
            </a:lvl1pPr>
          </a:lstStyle>
          <a:p>
            <a:endParaRPr lang="en-US" dirty="0"/>
          </a:p>
        </p:txBody>
      </p:sp>
      <p:sp>
        <p:nvSpPr>
          <p:cNvPr id="4" name="Shape 67">
            <a:extLst>
              <a:ext uri="{FF2B5EF4-FFF2-40B4-BE49-F238E27FC236}">
                <a16:creationId xmlns:a16="http://schemas.microsoft.com/office/drawing/2014/main" id="{DCBC168D-11B3-4D46-8AB6-C4B7B60090B4}"/>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marL="0" marR="0" lvl="0" indent="0" algn="r" rtl="0">
              <a:spcBef>
                <a:spcPts val="0"/>
              </a:spcBef>
              <a:buSzPct val="25000"/>
              <a:buNone/>
            </a:pPr>
            <a:fld id="{00000000-1234-1234-1234-123412341234}" type="slidenum">
              <a:rPr lang="fr-CA" sz="800" b="0" i="0" u="none" baseline="0" smtClean="0">
                <a:solidFill>
                  <a:schemeClr val="bg1"/>
                </a:solidFill>
                <a:latin typeface="Century Gothic Regular"/>
                <a:ea typeface="Calibri"/>
                <a:cs typeface="Calibri"/>
                <a:sym typeface="Calibri"/>
              </a:rPr>
              <a:pPr marL="0" marR="0" lvl="0" indent="0" algn="r" rtl="0">
                <a:spcBef>
                  <a:spcPts val="0"/>
                </a:spcBef>
                <a:buSzPct val="25000"/>
                <a:buNone/>
              </a:pPr>
              <a:t>‹#›</a:t>
            </a:fld>
            <a:r>
              <a:rPr lang="fr-CA" sz="1067" b="0" i="0" u="none" dirty="0">
                <a:solidFill>
                  <a:schemeClr val="bg1"/>
                </a:solidFill>
                <a:latin typeface="Century Gothic Regular"/>
                <a:ea typeface="Calibri"/>
                <a:cs typeface="Calibri"/>
                <a:sym typeface="Calibri"/>
              </a:rPr>
              <a:t> </a:t>
            </a:r>
          </a:p>
        </p:txBody>
      </p:sp>
      <p:pic>
        <p:nvPicPr>
          <p:cNvPr id="6" name="Picture 5">
            <a:extLst>
              <a:ext uri="{FF2B5EF4-FFF2-40B4-BE49-F238E27FC236}">
                <a16:creationId xmlns:a16="http://schemas.microsoft.com/office/drawing/2014/main" id="{AEF470E6-A983-5343-9BAC-7994D8575178}"/>
              </a:ext>
            </a:extLst>
          </p:cNvPr>
          <p:cNvPicPr>
            <a:picLocks noChangeAspect="1"/>
          </p:cNvPicPr>
          <p:nvPr userDrawn="1"/>
        </p:nvPicPr>
        <p:blipFill>
          <a:blip r:embed="rId2"/>
          <a:stretch>
            <a:fillRect/>
          </a:stretch>
        </p:blipFill>
        <p:spPr>
          <a:xfrm>
            <a:off x="503869" y="6447063"/>
            <a:ext cx="1236961" cy="235373"/>
          </a:xfrm>
          <a:prstGeom prst="rect">
            <a:avLst/>
          </a:prstGeom>
        </p:spPr>
      </p:pic>
    </p:spTree>
    <p:extLst>
      <p:ext uri="{BB962C8B-B14F-4D97-AF65-F5344CB8AC3E}">
        <p14:creationId xmlns:p14="http://schemas.microsoft.com/office/powerpoint/2010/main" val="11014190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ENTERED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1011F-3291-8D46-AF39-BE91297679D5}"/>
              </a:ext>
            </a:extLst>
          </p:cNvPr>
          <p:cNvPicPr>
            <a:picLocks noChangeAspect="1"/>
          </p:cNvPicPr>
          <p:nvPr userDrawn="1"/>
        </p:nvPicPr>
        <p:blipFill rotWithShape="1">
          <a:blip r:embed="rId2"/>
          <a:srcRect l="25644" t="5191" r="7767" b="19898"/>
          <a:stretch/>
        </p:blipFill>
        <p:spPr>
          <a:xfrm>
            <a:off x="-251251" y="-25666"/>
            <a:ext cx="12694501" cy="7140657"/>
          </a:xfrm>
          <a:prstGeom prst="rect">
            <a:avLst/>
          </a:prstGeom>
        </p:spPr>
      </p:pic>
      <p:sp>
        <p:nvSpPr>
          <p:cNvPr id="2" name="Title 1">
            <a:extLst>
              <a:ext uri="{FF2B5EF4-FFF2-40B4-BE49-F238E27FC236}">
                <a16:creationId xmlns:a16="http://schemas.microsoft.com/office/drawing/2014/main" id="{76324836-589E-B540-8C9C-2F62C84843E8}"/>
              </a:ext>
            </a:extLst>
          </p:cNvPr>
          <p:cNvSpPr>
            <a:spLocks noGrp="1"/>
          </p:cNvSpPr>
          <p:nvPr>
            <p:ph type="title" hasCustomPrompt="1"/>
          </p:nvPr>
        </p:nvSpPr>
        <p:spPr>
          <a:xfrm>
            <a:off x="575734" y="309034"/>
            <a:ext cx="11040533" cy="6239932"/>
          </a:xfrm>
          <a:prstGeom prst="rect">
            <a:avLst/>
          </a:prstGeom>
        </p:spPr>
        <p:txBody>
          <a:bodyPr lIns="0" tIns="0" rIns="0" bIns="0" anchor="ctr" anchorCtr="0"/>
          <a:lstStyle>
            <a:lvl1pPr algn="ctr">
              <a:defRPr sz="3200" cap="all" baseline="0">
                <a:solidFill>
                  <a:schemeClr val="bg1"/>
                </a:solidFill>
              </a:defRPr>
            </a:lvl1pPr>
          </a:lstStyle>
          <a:p>
            <a:r>
              <a:rPr lang="en-US" dirty="0"/>
              <a:t>CENTERED TITLE</a:t>
            </a:r>
          </a:p>
        </p:txBody>
      </p:sp>
    </p:spTree>
    <p:extLst>
      <p:ext uri="{BB962C8B-B14F-4D97-AF65-F5344CB8AC3E}">
        <p14:creationId xmlns:p14="http://schemas.microsoft.com/office/powerpoint/2010/main" val="1856249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516475-CD06-6B48-90ED-A4E165F5110D}"/>
              </a:ext>
            </a:extLst>
          </p:cNvPr>
          <p:cNvSpPr>
            <a:spLocks noGrp="1"/>
          </p:cNvSpPr>
          <p:nvPr>
            <p:ph type="body" sz="quarter" idx="11" hasCustomPrompt="1"/>
          </p:nvPr>
        </p:nvSpPr>
        <p:spPr>
          <a:xfrm>
            <a:off x="575734" y="319635"/>
            <a:ext cx="11040533" cy="763200"/>
          </a:xfrm>
          <a:prstGeom prst="rect">
            <a:avLst/>
          </a:prstGeom>
        </p:spPr>
        <p:txBody>
          <a:bodyPr lIns="0" tIns="0" rIns="0" bIns="0"/>
          <a:lstStyle>
            <a:lvl1pPr marL="0" indent="0" algn="ctr">
              <a:buFontTx/>
              <a:buNone/>
              <a:defRPr sz="3467" cap="all" baseline="0">
                <a:solidFill>
                  <a:srgbClr val="FF6634"/>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SUMMARY TITLE</a:t>
            </a:r>
          </a:p>
        </p:txBody>
      </p:sp>
      <p:sp>
        <p:nvSpPr>
          <p:cNvPr id="7" name="Text Placeholder 6">
            <a:extLst>
              <a:ext uri="{FF2B5EF4-FFF2-40B4-BE49-F238E27FC236}">
                <a16:creationId xmlns:a16="http://schemas.microsoft.com/office/drawing/2014/main" id="{3C2B8B72-368D-5740-A575-E88093BE3BD4}"/>
              </a:ext>
            </a:extLst>
          </p:cNvPr>
          <p:cNvSpPr>
            <a:spLocks noGrp="1"/>
          </p:cNvSpPr>
          <p:nvPr>
            <p:ph type="body" sz="quarter" idx="12" hasCustomPrompt="1"/>
          </p:nvPr>
        </p:nvSpPr>
        <p:spPr>
          <a:xfrm>
            <a:off x="575734" y="1823498"/>
            <a:ext cx="11040533" cy="4325511"/>
          </a:xfrm>
          <a:prstGeom prst="rect">
            <a:avLst/>
          </a:prstGeom>
        </p:spPr>
        <p:txBody>
          <a:bodyPr lIns="0" tIns="0" rIns="0" bIns="0"/>
          <a:lstStyle>
            <a:lvl1pPr marL="0" indent="0" algn="ctr">
              <a:buFontTx/>
              <a:buNone/>
              <a:defRPr sz="2667" cap="none" baseline="0">
                <a:solidFill>
                  <a:srgbClr val="3C3C3A"/>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TITLE 1</a:t>
            </a:r>
          </a:p>
          <a:p>
            <a:pPr lvl="0"/>
            <a:r>
              <a:rPr lang="en-US" dirty="0"/>
              <a:t>TITLE 2</a:t>
            </a:r>
          </a:p>
          <a:p>
            <a:pPr lvl="0"/>
            <a:r>
              <a:rPr lang="en-US" dirty="0"/>
              <a:t>TITLE 3</a:t>
            </a:r>
          </a:p>
          <a:p>
            <a:pPr lvl="0"/>
            <a:r>
              <a:rPr lang="en-US" dirty="0"/>
              <a:t>TITLE 4</a:t>
            </a:r>
          </a:p>
        </p:txBody>
      </p:sp>
    </p:spTree>
    <p:extLst>
      <p:ext uri="{BB962C8B-B14F-4D97-AF65-F5344CB8AC3E}">
        <p14:creationId xmlns:p14="http://schemas.microsoft.com/office/powerpoint/2010/main" val="5650515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Tree>
    <p:extLst>
      <p:ext uri="{BB962C8B-B14F-4D97-AF65-F5344CB8AC3E}">
        <p14:creationId xmlns:p14="http://schemas.microsoft.com/office/powerpoint/2010/main" val="40188092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11" name="Text Placeholder 10">
            <a:extLst>
              <a:ext uri="{FF2B5EF4-FFF2-40B4-BE49-F238E27FC236}">
                <a16:creationId xmlns:a16="http://schemas.microsoft.com/office/drawing/2014/main" id="{3C3D454D-7B88-A040-A33A-777A433D3418}"/>
              </a:ext>
            </a:extLst>
          </p:cNvPr>
          <p:cNvSpPr>
            <a:spLocks noGrp="1"/>
          </p:cNvSpPr>
          <p:nvPr>
            <p:ph type="body" sz="quarter" idx="11" hasCustomPrompt="1"/>
          </p:nvPr>
        </p:nvSpPr>
        <p:spPr>
          <a:xfrm>
            <a:off x="590400" y="1267885"/>
            <a:ext cx="5505600" cy="4331929"/>
          </a:xfrm>
          <a:prstGeom prst="rect">
            <a:avLst/>
          </a:prstGeom>
        </p:spPr>
        <p:txBody>
          <a:bodyPr lIns="0" tIns="0" rIns="0" bIns="0" anchor="t"/>
          <a:lstStyle>
            <a:lvl1pPr marL="0" indent="0">
              <a:lnSpc>
                <a:spcPct val="100000"/>
              </a:lnSpc>
              <a:spcBef>
                <a:spcPts val="800"/>
              </a:spcBef>
              <a:buFontTx/>
              <a:buNone/>
              <a:defRPr sz="2133" b="0" i="0" cap="all" baseline="0"/>
            </a:lvl1pPr>
            <a:lvl2pPr marL="379191" indent="-379191">
              <a:lnSpc>
                <a:spcPts val="2400"/>
              </a:lnSpc>
              <a:spcBef>
                <a:spcPts val="800"/>
              </a:spcBef>
              <a:buFont typeface="Arial" panose="020B0604020202020204" pitchFamily="34" charset="0"/>
              <a:buChar char="•"/>
              <a:defRPr sz="1600" baseline="0"/>
            </a:lvl2pPr>
            <a:lvl3pPr marL="1219170" indent="0">
              <a:buFontTx/>
              <a:buNone/>
              <a:defRPr baseline="0"/>
            </a:lvl3pPr>
            <a:lvl4pPr marL="1828754" indent="0">
              <a:buFontTx/>
              <a:buNone/>
              <a:defRPr baseline="0"/>
            </a:lvl4pPr>
            <a:lvl5pPr marL="2438339" indent="0">
              <a:buFontTx/>
              <a:buNone/>
              <a:defRPr baseline="0"/>
            </a:lvl5pPr>
          </a:lstStyle>
          <a:p>
            <a:pPr lvl="0"/>
            <a:r>
              <a:rPr lang="en-US" dirty="0"/>
              <a:t>Title</a:t>
            </a:r>
          </a:p>
          <a:p>
            <a:pPr lvl="1"/>
            <a:r>
              <a:rPr lang="en-US" dirty="0"/>
              <a:t>Second level</a:t>
            </a:r>
          </a:p>
          <a:p>
            <a:pPr lvl="1"/>
            <a:r>
              <a:rPr lang="en-US" dirty="0"/>
              <a:t>Third</a:t>
            </a:r>
          </a:p>
          <a:p>
            <a:pPr lvl="1"/>
            <a:r>
              <a:rPr lang="en-US" dirty="0"/>
              <a:t>Fourth</a:t>
            </a:r>
          </a:p>
        </p:txBody>
      </p:sp>
      <p:sp>
        <p:nvSpPr>
          <p:cNvPr id="14" name="Picture Placeholder 13">
            <a:extLst>
              <a:ext uri="{FF2B5EF4-FFF2-40B4-BE49-F238E27FC236}">
                <a16:creationId xmlns:a16="http://schemas.microsoft.com/office/drawing/2014/main" id="{2ACB100E-C2A5-3E41-AB26-9F0C17E0FFCE}"/>
              </a:ext>
            </a:extLst>
          </p:cNvPr>
          <p:cNvSpPr>
            <a:spLocks noGrp="1"/>
          </p:cNvSpPr>
          <p:nvPr>
            <p:ph type="pic" sz="quarter" idx="12"/>
          </p:nvPr>
        </p:nvSpPr>
        <p:spPr>
          <a:xfrm>
            <a:off x="6096000" y="1267884"/>
            <a:ext cx="5520267" cy="4332816"/>
          </a:xfrm>
          <a:prstGeom prst="rect">
            <a:avLst/>
          </a:prstGeom>
        </p:spPr>
        <p:txBody>
          <a:bodyPr/>
          <a:lstStyle/>
          <a:p>
            <a:endParaRPr lang="en-US" dirty="0"/>
          </a:p>
        </p:txBody>
      </p:sp>
    </p:spTree>
    <p:extLst>
      <p:ext uri="{BB962C8B-B14F-4D97-AF65-F5344CB8AC3E}">
        <p14:creationId xmlns:p14="http://schemas.microsoft.com/office/powerpoint/2010/main" val="30407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825625"/>
            <a:ext cx="5638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8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CDEFDE6-E0D7-4837-9BAC-C5447762A0EF}" type="slidenum">
              <a:rPr lang="en-US" smtClean="0"/>
              <a:pPr/>
              <a:t>‹#›</a:t>
            </a:fld>
            <a:endParaRPr lang="en-US" dirty="0"/>
          </a:p>
        </p:txBody>
      </p:sp>
      <p:grpSp>
        <p:nvGrpSpPr>
          <p:cNvPr id="17" name="Group 16"/>
          <p:cNvGrpSpPr/>
          <p:nvPr/>
        </p:nvGrpSpPr>
        <p:grpSpPr>
          <a:xfrm>
            <a:off x="6070234" y="1105310"/>
            <a:ext cx="91723" cy="5760720"/>
            <a:chOff x="72034" y="0"/>
            <a:chExt cx="193017" cy="6858000"/>
          </a:xfrm>
        </p:grpSpPr>
        <p:sp>
          <p:nvSpPr>
            <p:cNvPr id="18" name="Rectangle 1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itle 1"/>
          <p:cNvSpPr>
            <a:spLocks noGrp="1"/>
          </p:cNvSpPr>
          <p:nvPr>
            <p:ph type="title"/>
          </p:nvPr>
        </p:nvSpPr>
        <p:spPr>
          <a:xfrm>
            <a:off x="381000" y="255012"/>
            <a:ext cx="11430000" cy="590931"/>
          </a:xfrm>
        </p:spPr>
        <p:txBody>
          <a:bodyPr wrap="square" anchor="t">
            <a:spAutoFit/>
          </a:bodyPr>
          <a:lstStyle>
            <a:lvl1pPr algn="ctr">
              <a:defRPr sz="3600">
                <a:solidFill>
                  <a:srgbClr val="0000FF"/>
                </a:solidFill>
              </a:defRPr>
            </a:lvl1pPr>
          </a:lstStyle>
          <a:p>
            <a:r>
              <a:rPr lang="en-US"/>
              <a:t>Click to edit Master title style</a:t>
            </a:r>
            <a:endParaRPr lang="en-US" dirty="0"/>
          </a:p>
        </p:txBody>
      </p:sp>
      <p:sp>
        <p:nvSpPr>
          <p:cNvPr id="22" name="Rectangle 21"/>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50496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TEXT 2 SID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3E16BD0-D774-8A45-85A5-B061B56B0FCE}"/>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6B96AC94-B06A-4548-9C16-2E30771BB429}"/>
              </a:ext>
            </a:extLst>
          </p:cNvPr>
          <p:cNvSpPr>
            <a:spLocks noGrp="1"/>
          </p:cNvSpPr>
          <p:nvPr>
            <p:ph type="body" sz="quarter" idx="11"/>
          </p:nvPr>
        </p:nvSpPr>
        <p:spPr>
          <a:xfrm>
            <a:off x="575733" y="1267884"/>
            <a:ext cx="5520267" cy="5281083"/>
          </a:xfrm>
          <a:prstGeom prst="rect">
            <a:avLst/>
          </a:prstGeom>
        </p:spPr>
        <p:txBody>
          <a:bodyPr/>
          <a:lstStyle>
            <a:lvl1pPr marL="0" indent="0">
              <a:buFontTx/>
              <a:buNone/>
              <a:defRPr sz="2133" b="1" i="0" cap="all" baseline="0">
                <a:solidFill>
                  <a:srgbClr val="3C3C3A"/>
                </a:solidFill>
              </a:defRPr>
            </a:lvl1pPr>
            <a:lvl2pPr marL="379191" indent="-379191">
              <a:lnSpc>
                <a:spcPts val="2400"/>
              </a:lnSpc>
              <a:spcBef>
                <a:spcPts val="800"/>
              </a:spcBef>
              <a:defRPr sz="16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
        <p:nvSpPr>
          <p:cNvPr id="6" name="Text Placeholder 4">
            <a:extLst>
              <a:ext uri="{FF2B5EF4-FFF2-40B4-BE49-F238E27FC236}">
                <a16:creationId xmlns:a16="http://schemas.microsoft.com/office/drawing/2014/main" id="{DC7320CF-2EF7-F04D-96C9-E9EF7949735F}"/>
              </a:ext>
            </a:extLst>
          </p:cNvPr>
          <p:cNvSpPr>
            <a:spLocks noGrp="1"/>
          </p:cNvSpPr>
          <p:nvPr>
            <p:ph type="body" sz="quarter" idx="12"/>
          </p:nvPr>
        </p:nvSpPr>
        <p:spPr>
          <a:xfrm>
            <a:off x="6099240" y="1267884"/>
            <a:ext cx="5520267" cy="5281083"/>
          </a:xfrm>
          <a:prstGeom prst="rect">
            <a:avLst/>
          </a:prstGeom>
        </p:spPr>
        <p:txBody>
          <a:bodyPr/>
          <a:lstStyle>
            <a:lvl1pPr marL="0" indent="0">
              <a:buFontTx/>
              <a:buNone/>
              <a:defRPr sz="2133" b="1" i="0" cap="all" baseline="0">
                <a:solidFill>
                  <a:srgbClr val="3C3C3A"/>
                </a:solidFill>
              </a:defRPr>
            </a:lvl1pPr>
            <a:lvl2pPr marL="379191" indent="-379191">
              <a:lnSpc>
                <a:spcPts val="2400"/>
              </a:lnSpc>
              <a:spcBef>
                <a:spcPts val="800"/>
              </a:spcBef>
              <a:defRPr sz="16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2897154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0C84BC-C90F-DB46-8DCF-76A4DE59E54E}"/>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6" name="Text Placeholder 5">
            <a:extLst>
              <a:ext uri="{FF2B5EF4-FFF2-40B4-BE49-F238E27FC236}">
                <a16:creationId xmlns:a16="http://schemas.microsoft.com/office/drawing/2014/main" id="{1784FD98-B23B-5B40-873B-F291E800C742}"/>
              </a:ext>
            </a:extLst>
          </p:cNvPr>
          <p:cNvSpPr>
            <a:spLocks noGrp="1"/>
          </p:cNvSpPr>
          <p:nvPr>
            <p:ph type="body" sz="quarter" idx="11" hasCustomPrompt="1"/>
          </p:nvPr>
        </p:nvSpPr>
        <p:spPr>
          <a:xfrm>
            <a:off x="575734" y="1267885"/>
            <a:ext cx="11040533" cy="2161116"/>
          </a:xfrm>
          <a:prstGeom prst="rect">
            <a:avLst/>
          </a:prstGeom>
        </p:spPr>
        <p:txBody>
          <a:bodyPr lIns="0" tIns="0" rIns="0" bIns="0"/>
          <a:lstStyle>
            <a:lvl1pPr marL="380990" indent="-380990">
              <a:defRPr sz="1600" baseline="0">
                <a:solidFill>
                  <a:srgbClr val="3C3C3A"/>
                </a:solidFill>
              </a:defRPr>
            </a:lvl1pPr>
            <a:lvl2pPr>
              <a:defRPr>
                <a:solidFill>
                  <a:srgbClr val="3C3C3A"/>
                </a:solidFill>
              </a:defRPr>
            </a:lvl2pPr>
            <a:lvl3pPr>
              <a:defRPr>
                <a:solidFill>
                  <a:srgbClr val="3C3C3A"/>
                </a:solidFill>
              </a:defRPr>
            </a:lvl3pPr>
            <a:lvl4pPr>
              <a:defRPr>
                <a:solidFill>
                  <a:srgbClr val="3C3C3A"/>
                </a:solidFill>
              </a:defRPr>
            </a:lvl4pPr>
            <a:lvl5pPr>
              <a:defRPr>
                <a:solidFill>
                  <a:srgbClr val="3C3C3A"/>
                </a:solidFill>
              </a:defRPr>
            </a:lvl5pPr>
          </a:lstStyle>
          <a:p>
            <a:pPr marL="285750" indent="-285750"/>
            <a:r>
              <a:rPr lang="en-US" sz="1600" dirty="0">
                <a:solidFill>
                  <a:srgbClr val="3C3C3A"/>
                </a:solidFill>
                <a:latin typeface="Century Gothic" panose="020B0502020202020204" pitchFamily="34" charset="0"/>
              </a:rPr>
              <a:t>Line 1 </a:t>
            </a:r>
          </a:p>
          <a:p>
            <a:pPr marL="285750" indent="-285750"/>
            <a:r>
              <a:rPr lang="en-US" sz="1600" dirty="0">
                <a:solidFill>
                  <a:srgbClr val="3C3C3A"/>
                </a:solidFill>
                <a:latin typeface="Century Gothic" panose="020B0502020202020204" pitchFamily="34" charset="0"/>
              </a:rPr>
              <a:t>Line 2</a:t>
            </a:r>
            <a:endParaRPr lang="en" sz="1600" dirty="0">
              <a:solidFill>
                <a:srgbClr val="3C3C3A"/>
              </a:solidFill>
              <a:latin typeface="Century Gothic" panose="020B0502020202020204" pitchFamily="34" charset="0"/>
            </a:endParaRPr>
          </a:p>
        </p:txBody>
      </p:sp>
    </p:spTree>
    <p:extLst>
      <p:ext uri="{BB962C8B-B14F-4D97-AF65-F5344CB8AC3E}">
        <p14:creationId xmlns:p14="http://schemas.microsoft.com/office/powerpoint/2010/main" val="2473924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TEX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F1DF00B-6D06-704D-A295-FD936813EEFF}"/>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561DE9CF-6FE2-6C47-91A3-C5F437E46C34}"/>
              </a:ext>
            </a:extLst>
          </p:cNvPr>
          <p:cNvSpPr>
            <a:spLocks noGrp="1"/>
          </p:cNvSpPr>
          <p:nvPr>
            <p:ph type="body" sz="quarter" idx="11" hasCustomPrompt="1"/>
          </p:nvPr>
        </p:nvSpPr>
        <p:spPr>
          <a:xfrm>
            <a:off x="575735" y="1267884"/>
            <a:ext cx="11040533" cy="396589"/>
          </a:xfrm>
          <a:prstGeom prst="rect">
            <a:avLst/>
          </a:prstGeom>
        </p:spPr>
        <p:txBody>
          <a:bodyPr lIns="0" tIns="0" rIns="0" bIns="0"/>
          <a:lstStyle>
            <a:lvl1pPr marL="379191" indent="-379191" algn="l">
              <a:lnSpc>
                <a:spcPct val="100000"/>
              </a:lnSpc>
              <a:spcBef>
                <a:spcPts val="800"/>
              </a:spcBef>
              <a:buNone/>
              <a:defRPr sz="2133" b="1" i="1" baseline="0">
                <a:solidFill>
                  <a:srgbClr val="3C3C3A"/>
                </a:solidFill>
              </a:defRPr>
            </a:lvl1pPr>
          </a:lstStyle>
          <a:p>
            <a:pPr lvl="0"/>
            <a:r>
              <a:rPr lang="en-US" dirty="0"/>
              <a:t>Quote</a:t>
            </a:r>
          </a:p>
        </p:txBody>
      </p:sp>
      <p:sp>
        <p:nvSpPr>
          <p:cNvPr id="7" name="Text Placeholder 6">
            <a:extLst>
              <a:ext uri="{FF2B5EF4-FFF2-40B4-BE49-F238E27FC236}">
                <a16:creationId xmlns:a16="http://schemas.microsoft.com/office/drawing/2014/main" id="{5369D41B-B118-BD47-8695-54FDBDF88EAC}"/>
              </a:ext>
            </a:extLst>
          </p:cNvPr>
          <p:cNvSpPr>
            <a:spLocks noGrp="1"/>
          </p:cNvSpPr>
          <p:nvPr>
            <p:ph type="body" sz="quarter" idx="12"/>
          </p:nvPr>
        </p:nvSpPr>
        <p:spPr>
          <a:xfrm>
            <a:off x="590401" y="1781093"/>
            <a:ext cx="11025867" cy="1647908"/>
          </a:xfrm>
          <a:prstGeom prst="rect">
            <a:avLst/>
          </a:prstGeom>
        </p:spPr>
        <p:txBody>
          <a:bodyPr lIns="0" tIns="0" rIns="0" bIns="0"/>
          <a:lstStyle>
            <a:lvl1pPr marL="0" indent="0">
              <a:lnSpc>
                <a:spcPts val="2933"/>
              </a:lnSpc>
              <a:buFontTx/>
              <a:buNone/>
              <a:defRPr sz="2133" cap="none" baseline="0">
                <a:solidFill>
                  <a:srgbClr val="3C3C3A"/>
                </a:solidFill>
              </a:defRPr>
            </a:lvl1pPr>
          </a:lstStyle>
          <a:p>
            <a:pPr lvl="0"/>
            <a:r>
              <a:rPr lang="en-US" dirty="0"/>
              <a:t>Edit Master text styles</a:t>
            </a:r>
          </a:p>
        </p:txBody>
      </p:sp>
      <p:sp>
        <p:nvSpPr>
          <p:cNvPr id="8" name="Text Placeholder 6">
            <a:extLst>
              <a:ext uri="{FF2B5EF4-FFF2-40B4-BE49-F238E27FC236}">
                <a16:creationId xmlns:a16="http://schemas.microsoft.com/office/drawing/2014/main" id="{082CE734-41BD-6645-A857-BB93FF209117}"/>
              </a:ext>
            </a:extLst>
          </p:cNvPr>
          <p:cNvSpPr>
            <a:spLocks noGrp="1"/>
          </p:cNvSpPr>
          <p:nvPr>
            <p:ph type="body" sz="quarter" idx="13"/>
          </p:nvPr>
        </p:nvSpPr>
        <p:spPr>
          <a:xfrm>
            <a:off x="575735" y="3534926"/>
            <a:ext cx="11040533" cy="2720101"/>
          </a:xfrm>
          <a:prstGeom prst="rect">
            <a:avLst/>
          </a:prstGeom>
        </p:spPr>
        <p:txBody>
          <a:bodyPr lIns="0" tIns="0" rIns="0" bIns="0"/>
          <a:lstStyle>
            <a:lvl1pPr marL="0" indent="0">
              <a:lnSpc>
                <a:spcPts val="2400"/>
              </a:lnSpc>
              <a:buFontTx/>
              <a:buNone/>
              <a:defRPr sz="1600" cap="none" baseline="0">
                <a:solidFill>
                  <a:srgbClr val="3C3C3A"/>
                </a:solidFill>
              </a:defRPr>
            </a:lvl1pPr>
          </a:lstStyle>
          <a:p>
            <a:pPr lvl="0"/>
            <a:r>
              <a:rPr lang="en-US" dirty="0"/>
              <a:t>Edit Master text styles</a:t>
            </a:r>
          </a:p>
        </p:txBody>
      </p:sp>
    </p:spTree>
    <p:extLst>
      <p:ext uri="{BB962C8B-B14F-4D97-AF65-F5344CB8AC3E}">
        <p14:creationId xmlns:p14="http://schemas.microsoft.com/office/powerpoint/2010/main" val="1203572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Main Content">
    <p:spTree>
      <p:nvGrpSpPr>
        <p:cNvPr id="1" name="Shape 63"/>
        <p:cNvGrpSpPr/>
        <p:nvPr/>
      </p:nvGrpSpPr>
      <p:grpSpPr>
        <a:xfrm>
          <a:off x="0" y="0"/>
          <a:ext cx="0" cy="0"/>
          <a:chOff x="0" y="0"/>
          <a:chExt cx="0" cy="0"/>
        </a:xfrm>
      </p:grpSpPr>
      <p:sp>
        <p:nvSpPr>
          <p:cNvPr id="67" name="Shape 67"/>
          <p:cNvSpPr txBox="1"/>
          <p:nvPr/>
        </p:nvSpPr>
        <p:spPr>
          <a:xfrm>
            <a:off x="11026025" y="6369323"/>
            <a:ext cx="724611" cy="365124"/>
          </a:xfrm>
          <a:prstGeom prst="rect">
            <a:avLst/>
          </a:prstGeom>
          <a:noFill/>
          <a:ln>
            <a:noFill/>
          </a:ln>
        </p:spPr>
        <p:txBody>
          <a:bodyPr lIns="121900" tIns="60933" rIns="121900" bIns="60933" anchor="ctr" anchorCtr="0">
            <a:noAutofit/>
          </a:bodyPr>
          <a:lstStyle/>
          <a:p>
            <a:pPr marL="0" marR="0" lvl="0" indent="0" algn="r" rtl="0">
              <a:spcBef>
                <a:spcPts val="0"/>
              </a:spcBef>
              <a:buSzPct val="25000"/>
              <a:buNone/>
            </a:pPr>
            <a:fld id="{00000000-1234-1234-1234-123412341234}" type="slidenum">
              <a:rPr lang="fr-CA" sz="800" b="0" i="0" u="none" baseline="0" smtClean="0">
                <a:solidFill>
                  <a:srgbClr val="3C3C3A"/>
                </a:solidFill>
                <a:latin typeface="Century Gothic Regular"/>
                <a:ea typeface="Calibri"/>
                <a:cs typeface="Calibri"/>
                <a:sym typeface="Calibri"/>
              </a:rPr>
              <a:pPr marL="0" marR="0" lvl="0" indent="0" algn="r" rtl="0">
                <a:spcBef>
                  <a:spcPts val="0"/>
                </a:spcBef>
                <a:buSzPct val="25000"/>
                <a:buNone/>
              </a:pPr>
              <a:t>‹#›</a:t>
            </a:fld>
            <a:r>
              <a:rPr lang="fr-CA" sz="1067" b="0" i="0" u="none" dirty="0">
                <a:solidFill>
                  <a:srgbClr val="3C3C3A"/>
                </a:solidFill>
                <a:latin typeface="Century Gothic Regular"/>
                <a:ea typeface="Calibri"/>
                <a:cs typeface="Calibri"/>
                <a:sym typeface="Calibri"/>
              </a:rPr>
              <a:t> </a:t>
            </a:r>
          </a:p>
        </p:txBody>
      </p:sp>
    </p:spTree>
    <p:extLst>
      <p:ext uri="{BB962C8B-B14F-4D97-AF65-F5344CB8AC3E}">
        <p14:creationId xmlns:p14="http://schemas.microsoft.com/office/powerpoint/2010/main" val="5731436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2981">
          <p15:clr>
            <a:srgbClr val="FBAE40"/>
          </p15:clr>
        </p15:guide>
        <p15:guide id="6" orient="horz" pos="14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1085170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610740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4119392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51855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19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340707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964803" y="4953837"/>
            <a:ext cx="2731477" cy="190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CCDEFDE6-E0D7-4837-9BAC-C5447762A0EF}" type="slidenum">
              <a:rPr lang="en-US" smtClean="0"/>
              <a:pPr/>
              <a:t>‹#›</a:t>
            </a:fld>
            <a:endParaRPr lang="en-US" dirty="0"/>
          </a:p>
        </p:txBody>
      </p:sp>
      <p:sp>
        <p:nvSpPr>
          <p:cNvPr id="6" name="Title 1"/>
          <p:cNvSpPr>
            <a:spLocks noGrp="1"/>
          </p:cNvSpPr>
          <p:nvPr>
            <p:ph type="ctrTitle"/>
          </p:nvPr>
        </p:nvSpPr>
        <p:spPr>
          <a:xfrm>
            <a:off x="381000" y="656804"/>
            <a:ext cx="11425813" cy="854080"/>
          </a:xfrm>
        </p:spPr>
        <p:txBody>
          <a:bodyPr wrap="square" anchor="t">
            <a:spAutoFit/>
          </a:bodyPr>
          <a:lstStyle>
            <a:lvl1pPr algn="ctr">
              <a:defRPr sz="5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015752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8274535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41390110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821678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182441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398882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48182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249791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4254887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64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322780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669785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3061576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17928261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536929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27158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1043115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17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83791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415789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dist="25400" dir="1800000" algn="ctr" rotWithShape="0">
                    <a:schemeClr val="bg1">
                      <a:alpha val="40000"/>
                    </a:scheme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A1AEB4B4-1FD9-4839-9E2F-E9539FB6F072}" type="slidenum">
              <a:rPr lang="en-US">
                <a:solidFill>
                  <a:srgbClr val="1C1C1C"/>
                </a:solidFill>
              </a:rPr>
              <a:pPr>
                <a:defRPr/>
              </a:pPr>
              <a:t>‹#›</a:t>
            </a:fld>
            <a:endParaRPr lang="en-US" dirty="0">
              <a:solidFill>
                <a:srgbClr val="1C1C1C"/>
              </a:solidFill>
            </a:endParaRPr>
          </a:p>
        </p:txBody>
      </p:sp>
    </p:spTree>
    <p:extLst>
      <p:ext uri="{BB962C8B-B14F-4D97-AF65-F5344CB8AC3E}">
        <p14:creationId xmlns:p14="http://schemas.microsoft.com/office/powerpoint/2010/main" val="270192149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162396598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5.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6.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8.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13476" y="6356350"/>
            <a:ext cx="100399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CDEFDE6-E0D7-4837-9BAC-C5447762A0EF}" type="slidenum">
              <a:rPr lang="en-US" smtClean="0"/>
              <a:pPr/>
              <a:t>‹#›</a:t>
            </a:fld>
            <a:endParaRPr lang="en-US" dirty="0"/>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8690" y="6297489"/>
            <a:ext cx="1496784" cy="423986"/>
          </a:xfrm>
          <a:prstGeom prst="rect">
            <a:avLst/>
          </a:prstGeom>
        </p:spPr>
      </p:pic>
      <p:grpSp>
        <p:nvGrpSpPr>
          <p:cNvPr id="10" name="Group 9"/>
          <p:cNvGrpSpPr/>
          <p:nvPr/>
        </p:nvGrpSpPr>
        <p:grpSpPr>
          <a:xfrm>
            <a:off x="289277" y="0"/>
            <a:ext cx="91723" cy="6858000"/>
            <a:chOff x="72034" y="0"/>
            <a:chExt cx="193017" cy="6858000"/>
          </a:xfrm>
        </p:grpSpPr>
        <p:sp>
          <p:nvSpPr>
            <p:cNvPr id="11" name="Rectangle 10"/>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77404564"/>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3" r:id="rId4"/>
    <p:sldLayoutId id="2147483664" r:id="rId5"/>
    <p:sldLayoutId id="2147483665" r:id="rId6"/>
    <p:sldLayoutId id="2147483666" r:id="rId7"/>
    <p:sldLayoutId id="214748366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40">
          <p15:clr>
            <a:srgbClr val="F26B43"/>
          </p15:clr>
        </p15:guide>
        <p15:guide id="4" pos="74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124135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796"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22230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t>‹#›</a:t>
            </a:fld>
            <a:endParaRPr lang="en-US" dirty="0"/>
          </a:p>
        </p:txBody>
      </p:sp>
    </p:spTree>
    <p:extLst>
      <p:ext uri="{BB962C8B-B14F-4D97-AF65-F5344CB8AC3E}">
        <p14:creationId xmlns:p14="http://schemas.microsoft.com/office/powerpoint/2010/main" val="407384589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t>‹#›</a:t>
            </a:fld>
            <a:endParaRPr lang="en-US" dirty="0"/>
          </a:p>
        </p:txBody>
      </p:sp>
    </p:spTree>
    <p:extLst>
      <p:ext uri="{BB962C8B-B14F-4D97-AF65-F5344CB8AC3E}">
        <p14:creationId xmlns:p14="http://schemas.microsoft.com/office/powerpoint/2010/main" val="363152357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14C335FA-79F0-7A47-8BFA-797806C645AC}"/>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marL="0" marR="0" lvl="0" indent="0" algn="r" rtl="0">
              <a:spcBef>
                <a:spcPts val="0"/>
              </a:spcBef>
              <a:buSzPct val="25000"/>
              <a:buNone/>
            </a:pPr>
            <a:fld id="{00000000-1234-1234-1234-123412341234}" type="slidenum">
              <a:rPr lang="fr-CA" sz="800" b="0" i="0" u="none" baseline="0" smtClean="0">
                <a:solidFill>
                  <a:srgbClr val="3C3C3A"/>
                </a:solidFill>
                <a:latin typeface="Century Gothic Regular"/>
                <a:ea typeface="Calibri"/>
                <a:cs typeface="Calibri"/>
                <a:sym typeface="Calibri"/>
              </a:rPr>
              <a:pPr marL="0" marR="0" lvl="0" indent="0" algn="r" rtl="0">
                <a:spcBef>
                  <a:spcPts val="0"/>
                </a:spcBef>
                <a:buSzPct val="25000"/>
                <a:buNone/>
              </a:pPr>
              <a:t>‹#›</a:t>
            </a:fld>
            <a:r>
              <a:rPr lang="fr-CA" sz="1067" b="0" i="0" u="none" dirty="0">
                <a:solidFill>
                  <a:srgbClr val="3C3C3A"/>
                </a:solidFill>
                <a:latin typeface="Century Gothic Regular"/>
                <a:ea typeface="Calibri"/>
                <a:cs typeface="Calibri"/>
                <a:sym typeface="Calibri"/>
              </a:rPr>
              <a:t> </a:t>
            </a:r>
          </a:p>
        </p:txBody>
      </p:sp>
      <p:pic>
        <p:nvPicPr>
          <p:cNvPr id="9" name="Picture 8">
            <a:extLst>
              <a:ext uri="{FF2B5EF4-FFF2-40B4-BE49-F238E27FC236}">
                <a16:creationId xmlns:a16="http://schemas.microsoft.com/office/drawing/2014/main" id="{C02A761B-628F-0C41-A410-01D60491D799}"/>
              </a:ext>
            </a:extLst>
          </p:cNvPr>
          <p:cNvPicPr>
            <a:picLocks noChangeAspect="1"/>
          </p:cNvPicPr>
          <p:nvPr userDrawn="1"/>
        </p:nvPicPr>
        <p:blipFill>
          <a:blip r:embed="rId13"/>
          <a:stretch>
            <a:fillRect/>
          </a:stretch>
        </p:blipFill>
        <p:spPr>
          <a:xfrm>
            <a:off x="525017" y="6436931"/>
            <a:ext cx="1254760" cy="238760"/>
          </a:xfrm>
          <a:prstGeom prst="rect">
            <a:avLst/>
          </a:prstGeom>
        </p:spPr>
      </p:pic>
    </p:spTree>
    <p:extLst>
      <p:ext uri="{BB962C8B-B14F-4D97-AF65-F5344CB8AC3E}">
        <p14:creationId xmlns:p14="http://schemas.microsoft.com/office/powerpoint/2010/main" val="51242341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5" r:id="rId11"/>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3" orient="horz" pos="146">
          <p15:clr>
            <a:srgbClr val="F26B43"/>
          </p15:clr>
        </p15:guide>
        <p15:guide id="4" orient="horz" pos="3094">
          <p15:clr>
            <a:srgbClr val="F26B43"/>
          </p15:clr>
        </p15:guide>
        <p15:guide id="5" pos="272">
          <p15:clr>
            <a:srgbClr val="F26B43"/>
          </p15:clr>
        </p15:guide>
        <p15:guide id="6" pos="5488">
          <p15:clr>
            <a:srgbClr val="F26B43"/>
          </p15:clr>
        </p15:guide>
        <p15:guide id="7" orient="horz" pos="599">
          <p15:clr>
            <a:srgbClr val="F26B43"/>
          </p15:clr>
        </p15:guide>
        <p15:guide id="8"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325462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t>‹#›</a:t>
            </a:fld>
            <a:endParaRPr lang="en-US" dirty="0"/>
          </a:p>
        </p:txBody>
      </p:sp>
    </p:spTree>
    <p:extLst>
      <p:ext uri="{BB962C8B-B14F-4D97-AF65-F5344CB8AC3E}">
        <p14:creationId xmlns:p14="http://schemas.microsoft.com/office/powerpoint/2010/main" val="21144786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46.xml"/><Relationship Id="rId6" Type="http://schemas.openxmlformats.org/officeDocument/2006/relationships/slide" Target="slide43.xml"/><Relationship Id="rId5" Type="http://schemas.openxmlformats.org/officeDocument/2006/relationships/slide" Target="slide29.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xml"/><Relationship Id="rId1" Type="http://schemas.openxmlformats.org/officeDocument/2006/relationships/slideLayout" Target="../slideLayouts/slideLayout8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5" Type="http://schemas.openxmlformats.org/officeDocument/2006/relationships/image" Target="../media/image31.bmp"/><Relationship Id="rId4" Type="http://schemas.openxmlformats.org/officeDocument/2006/relationships/image" Target="../media/image30.bmp"/></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3.xml"/></Relationships>
</file>

<file path=ppt/slides/_rels/slide3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jpeg"/><Relationship Id="rId1" Type="http://schemas.openxmlformats.org/officeDocument/2006/relationships/slideLayout" Target="../slideLayouts/slideLayout46.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55.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chart" Target="../charts/chart37.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chart" Target="../charts/char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728" y="5486400"/>
            <a:ext cx="12211254" cy="1371600"/>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91200"/>
            <a:ext cx="3119776" cy="883723"/>
          </a:xfrm>
          <a:prstGeom prst="rect">
            <a:avLst/>
          </a:prstGeom>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9457" y="0"/>
            <a:ext cx="12211254" cy="5486400"/>
          </a:xfrm>
          <a:prstGeom prst="rect">
            <a:avLst/>
          </a:prstGeom>
          <a:ln>
            <a:solidFill>
              <a:schemeClr val="bg2"/>
            </a:solidFill>
          </a:ln>
        </p:spPr>
      </p:pic>
      <p:grpSp>
        <p:nvGrpSpPr>
          <p:cNvPr id="12" name="Group 11"/>
          <p:cNvGrpSpPr/>
          <p:nvPr/>
        </p:nvGrpSpPr>
        <p:grpSpPr>
          <a:xfrm>
            <a:off x="-9727" y="5450306"/>
            <a:ext cx="12201729" cy="128217"/>
            <a:chOff x="-9727" y="3419275"/>
            <a:chExt cx="12201729" cy="128217"/>
          </a:xfrm>
        </p:grpSpPr>
        <p:sp>
          <p:nvSpPr>
            <p:cNvPr id="13" name="Rectangle 12"/>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4" name="Rectangle 13"/>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5" name="Rectangle 14"/>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grpSp>
    </p:spTree>
    <p:extLst>
      <p:ext uri="{BB962C8B-B14F-4D97-AF65-F5344CB8AC3E}">
        <p14:creationId xmlns:p14="http://schemas.microsoft.com/office/powerpoint/2010/main" val="233266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8234"/>
            <a:ext cx="11352809" cy="1144929"/>
          </a:xfrm>
        </p:spPr>
        <p:txBody>
          <a:bodyPr/>
          <a:lstStyle/>
          <a:p>
            <a:r>
              <a:rPr lang="en-US" sz="3800" dirty="0"/>
              <a:t>Walmart, Amazon and Target Are Top Shopping Destinations for Mother’s Day Gifts</a:t>
            </a:r>
          </a:p>
        </p:txBody>
      </p:sp>
      <p:graphicFrame>
        <p:nvGraphicFramePr>
          <p:cNvPr id="6" name="Chart 5"/>
          <p:cNvGraphicFramePr/>
          <p:nvPr>
            <p:extLst>
              <p:ext uri="{D42A27DB-BD31-4B8C-83A1-F6EECF244321}">
                <p14:modId xmlns:p14="http://schemas.microsoft.com/office/powerpoint/2010/main" val="260753272"/>
              </p:ext>
            </p:extLst>
          </p:nvPr>
        </p:nvGraphicFramePr>
        <p:xfrm>
          <a:off x="615498" y="1523999"/>
          <a:ext cx="11195502" cy="48561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2F69AFB2-E59D-4FB1-B871-4D975C6A0144}"/>
              </a:ext>
            </a:extLst>
          </p:cNvPr>
          <p:cNvSpPr txBox="1">
            <a:spLocks/>
          </p:cNvSpPr>
          <p:nvPr/>
        </p:nvSpPr>
        <p:spPr>
          <a:xfrm>
            <a:off x="381001" y="6535579"/>
            <a:ext cx="9601200" cy="246221"/>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Retailmenot.com 2023 Mother’s Day Survey.</a:t>
            </a:r>
          </a:p>
        </p:txBody>
      </p:sp>
      <p:sp>
        <p:nvSpPr>
          <p:cNvPr id="9" name="Slide Number Placeholder 8">
            <a:extLst>
              <a:ext uri="{FF2B5EF4-FFF2-40B4-BE49-F238E27FC236}">
                <a16:creationId xmlns:a16="http://schemas.microsoft.com/office/drawing/2014/main" id="{0D6E5034-FD35-4128-9288-E59F7EBE0990}"/>
              </a:ext>
            </a:extLst>
          </p:cNvPr>
          <p:cNvSpPr>
            <a:spLocks noGrp="1"/>
          </p:cNvSpPr>
          <p:nvPr>
            <p:ph type="sldNum" sz="quarter" idx="12"/>
          </p:nvPr>
        </p:nvSpPr>
        <p:spPr/>
        <p:txBody>
          <a:bodyPr/>
          <a:lstStyle/>
          <a:p>
            <a:fld id="{BB88B489-69ED-4F0A-A940-13A5E0BFFCBC}" type="slidenum">
              <a:rPr lang="en-US" smtClean="0"/>
              <a:pPr/>
              <a:t>10</a:t>
            </a:fld>
            <a:endParaRPr lang="en-US" dirty="0"/>
          </a:p>
        </p:txBody>
      </p:sp>
    </p:spTree>
    <p:extLst>
      <p:ext uri="{BB962C8B-B14F-4D97-AF65-F5344CB8AC3E}">
        <p14:creationId xmlns:p14="http://schemas.microsoft.com/office/powerpoint/2010/main" val="29878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a:lstStyle/>
          <a:p>
            <a:r>
              <a:rPr lang="en-US" dirty="0"/>
              <a:t>Mother's Day Top Gift Categories</a:t>
            </a:r>
          </a:p>
        </p:txBody>
      </p:sp>
      <p:graphicFrame>
        <p:nvGraphicFramePr>
          <p:cNvPr id="11" name="Content Placeholder 7">
            <a:extLst>
              <a:ext uri="{FF2B5EF4-FFF2-40B4-BE49-F238E27FC236}">
                <a16:creationId xmlns:a16="http://schemas.microsoft.com/office/drawing/2014/main" id="{BE9ECA1D-DD27-4BEB-9040-B0E567B5857C}"/>
              </a:ext>
            </a:extLst>
          </p:cNvPr>
          <p:cNvGraphicFramePr>
            <a:graphicFrameLocks/>
          </p:cNvGraphicFramePr>
          <p:nvPr>
            <p:extLst>
              <p:ext uri="{D42A27DB-BD31-4B8C-83A1-F6EECF244321}">
                <p14:modId xmlns:p14="http://schemas.microsoft.com/office/powerpoint/2010/main" val="1931020783"/>
              </p:ext>
            </p:extLst>
          </p:nvPr>
        </p:nvGraphicFramePr>
        <p:xfrm>
          <a:off x="287482" y="1600200"/>
          <a:ext cx="5351318"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4">
            <a:extLst>
              <a:ext uri="{FF2B5EF4-FFF2-40B4-BE49-F238E27FC236}">
                <a16:creationId xmlns:a16="http://schemas.microsoft.com/office/drawing/2014/main" id="{D4574946-5F20-4103-A89B-190042FCBD2C}"/>
              </a:ext>
            </a:extLst>
          </p:cNvPr>
          <p:cNvSpPr txBox="1">
            <a:spLocks/>
          </p:cNvSpPr>
          <p:nvPr/>
        </p:nvSpPr>
        <p:spPr>
          <a:xfrm>
            <a:off x="421106" y="6535579"/>
            <a:ext cx="8679872" cy="246221"/>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NRF and Prosper Insights &amp; Analytics 2022/2023 Seasonal Insights. </a:t>
            </a:r>
          </a:p>
        </p:txBody>
      </p:sp>
      <p:sp>
        <p:nvSpPr>
          <p:cNvPr id="19" name="Slide Number Placeholder 18">
            <a:extLst>
              <a:ext uri="{FF2B5EF4-FFF2-40B4-BE49-F238E27FC236}">
                <a16:creationId xmlns:a16="http://schemas.microsoft.com/office/drawing/2014/main" id="{FA40251C-6768-4049-9F64-798BE1D03C09}"/>
              </a:ext>
            </a:extLst>
          </p:cNvPr>
          <p:cNvSpPr>
            <a:spLocks noGrp="1"/>
          </p:cNvSpPr>
          <p:nvPr>
            <p:ph type="sldNum" sz="quarter" idx="12"/>
          </p:nvPr>
        </p:nvSpPr>
        <p:spPr/>
        <p:txBody>
          <a:bodyPr/>
          <a:lstStyle/>
          <a:p>
            <a:fld id="{BB88B489-69ED-4F0A-A940-13A5E0BFFCBC}" type="slidenum">
              <a:rPr lang="en-US" smtClean="0"/>
              <a:pPr/>
              <a:t>11</a:t>
            </a:fld>
            <a:endParaRPr lang="en-US" dirty="0"/>
          </a:p>
        </p:txBody>
      </p:sp>
      <p:sp>
        <p:nvSpPr>
          <p:cNvPr id="4" name="TextBox 3">
            <a:extLst>
              <a:ext uri="{FF2B5EF4-FFF2-40B4-BE49-F238E27FC236}">
                <a16:creationId xmlns:a16="http://schemas.microsoft.com/office/drawing/2014/main" id="{8C040F71-EFA0-4F2B-5478-F6081006D249}"/>
              </a:ext>
            </a:extLst>
          </p:cNvPr>
          <p:cNvSpPr txBox="1"/>
          <p:nvPr/>
        </p:nvSpPr>
        <p:spPr>
          <a:xfrm>
            <a:off x="1515341" y="1258669"/>
            <a:ext cx="2895600" cy="646331"/>
          </a:xfrm>
          <a:prstGeom prst="rect">
            <a:avLst/>
          </a:prstGeom>
          <a:noFill/>
        </p:spPr>
        <p:txBody>
          <a:bodyPr wrap="square">
            <a:spAutoFit/>
          </a:bodyPr>
          <a:lstStyle/>
          <a:p>
            <a:pPr algn="ctr"/>
            <a:r>
              <a:rPr lang="en-US" b="1" dirty="0"/>
              <a:t>Top 3 Gift Categories </a:t>
            </a:r>
          </a:p>
          <a:p>
            <a:pPr algn="ctr"/>
            <a:r>
              <a:rPr lang="en-US" b="1" dirty="0"/>
              <a:t>(%)</a:t>
            </a:r>
          </a:p>
        </p:txBody>
      </p:sp>
      <p:graphicFrame>
        <p:nvGraphicFramePr>
          <p:cNvPr id="5" name="Content Placeholder 7">
            <a:extLst>
              <a:ext uri="{FF2B5EF4-FFF2-40B4-BE49-F238E27FC236}">
                <a16:creationId xmlns:a16="http://schemas.microsoft.com/office/drawing/2014/main" id="{E2ABD491-D419-928C-A1C5-3734AD305561}"/>
              </a:ext>
            </a:extLst>
          </p:cNvPr>
          <p:cNvGraphicFramePr>
            <a:graphicFrameLocks/>
          </p:cNvGraphicFramePr>
          <p:nvPr>
            <p:extLst>
              <p:ext uri="{D42A27DB-BD31-4B8C-83A1-F6EECF244321}">
                <p14:modId xmlns:p14="http://schemas.microsoft.com/office/powerpoint/2010/main" val="1741121442"/>
              </p:ext>
            </p:extLst>
          </p:nvPr>
        </p:nvGraphicFramePr>
        <p:xfrm>
          <a:off x="6172200" y="1600200"/>
          <a:ext cx="5351318"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17FB9E6-657B-8331-8F60-27A08D59F123}"/>
              </a:ext>
            </a:extLst>
          </p:cNvPr>
          <p:cNvSpPr txBox="1"/>
          <p:nvPr/>
        </p:nvSpPr>
        <p:spPr>
          <a:xfrm>
            <a:off x="7400059" y="1258669"/>
            <a:ext cx="2895600" cy="646331"/>
          </a:xfrm>
          <a:prstGeom prst="rect">
            <a:avLst/>
          </a:prstGeom>
          <a:noFill/>
        </p:spPr>
        <p:txBody>
          <a:bodyPr wrap="square">
            <a:spAutoFit/>
          </a:bodyPr>
          <a:lstStyle/>
          <a:p>
            <a:pPr algn="ctr"/>
            <a:r>
              <a:rPr lang="en-US" b="1" dirty="0"/>
              <a:t>Top 3 Gift Categories </a:t>
            </a:r>
          </a:p>
          <a:p>
            <a:pPr algn="ctr"/>
            <a:r>
              <a:rPr lang="en-US" b="1" dirty="0"/>
              <a:t>By Spend (in billions)</a:t>
            </a:r>
          </a:p>
        </p:txBody>
      </p:sp>
    </p:spTree>
    <p:extLst>
      <p:ext uri="{BB962C8B-B14F-4D97-AF65-F5344CB8AC3E}">
        <p14:creationId xmlns:p14="http://schemas.microsoft.com/office/powerpoint/2010/main" val="395194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3093" y="1842751"/>
            <a:ext cx="11425813" cy="1588127"/>
          </a:xfrm>
        </p:spPr>
        <p:txBody>
          <a:bodyPr/>
          <a:lstStyle/>
          <a:p>
            <a:r>
              <a:rPr lang="en-US" sz="5400" dirty="0">
                <a:effectLst>
                  <a:outerShdw blurRad="38100" dist="38100" dir="2700000" algn="tl">
                    <a:srgbClr val="000000">
                      <a:alpha val="43137"/>
                    </a:srgbClr>
                  </a:outerShdw>
                </a:effectLst>
              </a:rPr>
              <a:t>TV Advertising Is Imperative To Influence Mother’s Day Shoppers</a:t>
            </a:r>
          </a:p>
        </p:txBody>
      </p:sp>
    </p:spTree>
    <p:extLst>
      <p:ext uri="{BB962C8B-B14F-4D97-AF65-F5344CB8AC3E}">
        <p14:creationId xmlns:p14="http://schemas.microsoft.com/office/powerpoint/2010/main" val="421215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9"/>
          <p:cNvGraphicFramePr>
            <a:graphicFrameLocks/>
          </p:cNvGraphicFramePr>
          <p:nvPr/>
        </p:nvGraphicFramePr>
        <p:xfrm>
          <a:off x="308063" y="606783"/>
          <a:ext cx="11805757" cy="14993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8191" y="171069"/>
            <a:ext cx="11352809" cy="590931"/>
          </a:xfrm>
        </p:spPr>
        <p:txBody>
          <a:bodyPr/>
          <a:lstStyle/>
          <a:p>
            <a:r>
              <a:rPr lang="en-US" sz="3600" dirty="0"/>
              <a:t>What Influenced Consumers Most: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3" name="TextBox 2"/>
          <p:cNvSpPr txBox="1"/>
          <p:nvPr/>
        </p:nvSpPr>
        <p:spPr>
          <a:xfrm>
            <a:off x="9448800" y="765509"/>
            <a:ext cx="25635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 Influenced by media</a:t>
            </a:r>
          </a:p>
        </p:txBody>
      </p:sp>
      <p:sp>
        <p:nvSpPr>
          <p:cNvPr id="8" name="Text Placeholder 4">
            <a:extLst>
              <a:ext uri="{FF2B5EF4-FFF2-40B4-BE49-F238E27FC236}">
                <a16:creationId xmlns:a16="http://schemas.microsoft.com/office/drawing/2014/main" id="{44164D25-9139-470B-9E08-B1CCEBAB45A2}"/>
              </a:ext>
            </a:extLst>
          </p:cNvPr>
          <p:cNvSpPr txBox="1">
            <a:spLocks/>
          </p:cNvSpPr>
          <p:nvPr/>
        </p:nvSpPr>
        <p:spPr>
          <a:xfrm>
            <a:off x="381001" y="6381690"/>
            <a:ext cx="8679872" cy="400110"/>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a:rPr>
              <a:t>Source: GfK TVB Purchase Funnel 2023 A18+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a:rPr>
              <a:t>QA4/QA5/QA6/QA7/QA8  Most important for media with at least 1 funnel stage at 2%+ shown; 2%, 1%, &amp; 0% not shown/labeled </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709742600"/>
              </p:ext>
            </p:extLst>
          </p:nvPr>
        </p:nvGraphicFramePr>
        <p:xfrm>
          <a:off x="419595" y="765509"/>
          <a:ext cx="11353800" cy="5548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242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2164"/>
            <a:ext cx="11658599" cy="1089529"/>
          </a:xfrm>
        </p:spPr>
        <p:txBody>
          <a:bodyPr/>
          <a:lstStyle/>
          <a:p>
            <a:r>
              <a:rPr lang="en-US" sz="3600" dirty="0"/>
              <a:t>Of Those that Cited TV as the Most Important in Awareness Phase, Two-Thirds Picked Broadcast TV</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7" name="Text Placeholder 4"/>
          <p:cNvSpPr>
            <a:spLocks noGrp="1"/>
          </p:cNvSpPr>
          <p:nvPr>
            <p:ph type="body" sz="quarter" idx="13"/>
          </p:nvPr>
        </p:nvSpPr>
        <p:spPr>
          <a:xfrm>
            <a:off x="381001" y="6227802"/>
            <a:ext cx="9601200" cy="553998"/>
          </a:xfrm>
        </p:spPr>
        <p:txBody>
          <a:bodyPr/>
          <a:lstStyle/>
          <a:p>
            <a:pPr marL="463550" indent="-463550" defTabSz="457200"/>
            <a:r>
              <a:rPr lang="en-US" dirty="0"/>
              <a:t>Source: GfK TVB Purchase Funnel 2023 A18+</a:t>
            </a:r>
          </a:p>
          <a:p>
            <a:pPr marL="463550" indent="-463550" defTabSz="457200"/>
            <a:r>
              <a:rPr lang="en-US" dirty="0"/>
              <a:t>QA4 “Thinking about the ads you saw/heard for the categories, which advertising media made you most aware of the category?”</a:t>
            </a:r>
          </a:p>
          <a:p>
            <a:pPr marL="463550" indent="-463550" defTabSz="457200"/>
            <a:r>
              <a:rPr lang="en-US" dirty="0"/>
              <a:t>How to read: Of the 49% who chose television, 66% chose broadcast TV</a:t>
            </a:r>
          </a:p>
        </p:txBody>
      </p:sp>
      <p:graphicFrame>
        <p:nvGraphicFramePr>
          <p:cNvPr id="10" name="Content Placeholder 9"/>
          <p:cNvGraphicFramePr>
            <a:graphicFrameLocks noGrp="1"/>
          </p:cNvGraphicFramePr>
          <p:nvPr>
            <p:ph idx="1"/>
          </p:nvPr>
        </p:nvGraphicFramePr>
        <p:xfrm>
          <a:off x="420687" y="1600200"/>
          <a:ext cx="11542711" cy="4684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3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2720"/>
            <a:ext cx="11352809" cy="590931"/>
          </a:xfrm>
        </p:spPr>
        <p:txBody>
          <a:bodyPr/>
          <a:lstStyle/>
          <a:p>
            <a:r>
              <a:rPr lang="en-US" sz="3600" dirty="0"/>
              <a:t>“Have TV ads influenced your search selections?”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8" name="Content Placeholder 7"/>
          <p:cNvGraphicFramePr>
            <a:graphicFrameLocks noGrp="1"/>
          </p:cNvGraphicFramePr>
          <p:nvPr>
            <p:ph idx="1"/>
          </p:nvPr>
        </p:nvGraphicFramePr>
        <p:xfrm>
          <a:off x="402607" y="990600"/>
          <a:ext cx="11352212"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a:extLst>
              <a:ext uri="{FF2B5EF4-FFF2-40B4-BE49-F238E27FC236}">
                <a16:creationId xmlns:a16="http://schemas.microsoft.com/office/drawing/2014/main" id="{A7467ED7-9401-414B-9BD4-AF7832187509}"/>
              </a:ext>
            </a:extLst>
          </p:cNvPr>
          <p:cNvSpPr txBox="1">
            <a:spLocks/>
          </p:cNvSpPr>
          <p:nvPr/>
        </p:nvSpPr>
        <p:spPr>
          <a:xfrm>
            <a:off x="381001" y="6227802"/>
            <a:ext cx="8679872" cy="553998"/>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a:rPr>
              <a:t>Source: GfK TVB Purchase Funnel 2023; A18+, A18-34, A18-49, A25-54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a:rPr>
              <a:t>QA10 “When doing an online  search, how often, if at all, have TV ads you have seen influenced you in some ways in your search?” </a:t>
            </a:r>
            <a:br>
              <a:rPr kumimoji="0" lang="en-US" sz="1000" b="0" i="0" u="none" strike="noStrike" kern="1200" cap="none" spc="0" normalizeH="0" baseline="0" noProof="0" dirty="0">
                <a:ln>
                  <a:noFill/>
                </a:ln>
                <a:solidFill>
                  <a:prstClr val="black"/>
                </a:solidFill>
                <a:effectLst/>
                <a:uLnTx/>
                <a:uFillTx/>
                <a:latin typeface="Tahoma"/>
                <a:ea typeface="+mn-ea"/>
                <a:cs typeface="Arial"/>
              </a:rPr>
            </a:br>
            <a:r>
              <a:rPr kumimoji="0" lang="en-US" sz="1000" b="0" i="0" u="none" strike="noStrike" kern="1200" cap="none" spc="0" normalizeH="0" baseline="0" noProof="0" dirty="0">
                <a:ln>
                  <a:noFill/>
                </a:ln>
                <a:solidFill>
                  <a:prstClr val="black"/>
                </a:solidFill>
                <a:effectLst/>
                <a:uLnTx/>
                <a:uFillTx/>
                <a:latin typeface="Tahoma"/>
                <a:ea typeface="+mn-ea"/>
                <a:cs typeface="Arial"/>
              </a:rPr>
              <a:t>(Yes = combination of Every time, Most of the time &amp; Sometimes) Among those who do online searches</a:t>
            </a:r>
          </a:p>
        </p:txBody>
      </p:sp>
    </p:spTree>
    <p:extLst>
      <p:ext uri="{BB962C8B-B14F-4D97-AF65-F5344CB8AC3E}">
        <p14:creationId xmlns:p14="http://schemas.microsoft.com/office/powerpoint/2010/main" val="342435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r>
              <a:rPr lang="en-US" dirty="0"/>
              <a:t>TV Has Highest Reach of Platforms</a:t>
            </a:r>
            <a:br>
              <a:rPr lang="en-US" dirty="0"/>
            </a:br>
            <a:r>
              <a:rPr lang="en-US" dirty="0"/>
              <a:t> Broadcast Leads the Way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8628" y="6361798"/>
            <a:ext cx="10134599" cy="420001"/>
          </a:xfrm>
        </p:spPr>
        <p:txBody>
          <a:bodyPr/>
          <a:lstStyle/>
          <a:p>
            <a:pPr>
              <a:lnSpc>
                <a:spcPct val="100000"/>
              </a:lnSpc>
            </a:pPr>
            <a:r>
              <a:rPr lang="en-US" dirty="0"/>
              <a:t>Source: GfK TVB Media Comparisons Study 2023. M-S 4A-2A. Persons 18+. Online/internet platforms such as email, social media, internet radio and websites, are totaled </a:t>
            </a:r>
            <a:br>
              <a:rPr lang="en-US" dirty="0"/>
            </a:br>
            <a:r>
              <a:rPr lang="en-US" dirty="0"/>
              <a:t>for any online device-PC, Smartphone and Tablets. Broadcast TV News Websites/Apps includes local TV station &amp; network websites/apps for news/weather/sports.</a:t>
            </a:r>
          </a:p>
        </p:txBody>
      </p:sp>
      <p:graphicFrame>
        <p:nvGraphicFramePr>
          <p:cNvPr id="6" name="Chart 5"/>
          <p:cNvGraphicFramePr/>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07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a:lstStyle/>
          <a:p>
            <a:r>
              <a:rPr lang="en-US" dirty="0"/>
              <a:t>People Spend the Most Time with Television </a:t>
            </a:r>
          </a:p>
        </p:txBody>
      </p:sp>
      <p:sp>
        <p:nvSpPr>
          <p:cNvPr id="4" name="Slide Number Placeholder 3"/>
          <p:cNvSpPr>
            <a:spLocks noGrp="1"/>
          </p:cNvSpPr>
          <p:nvPr>
            <p:ph type="sldNum" sz="quarter" idx="12"/>
          </p:nvPr>
        </p:nvSpPr>
        <p:spPr>
          <a:xfrm>
            <a:off x="11125199" y="6380100"/>
            <a:ext cx="98862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8619" y="6227802"/>
            <a:ext cx="9791701" cy="553998"/>
          </a:xfrm>
        </p:spPr>
        <p:txBody>
          <a:bodyPr/>
          <a:lstStyle/>
          <a:p>
            <a:r>
              <a:rPr lang="en-US" dirty="0"/>
              <a:t>Source: GfK TVB Media Comparisons Study 2023. M-S 4A-2A. Persons 18+.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6" name="Chart 5">
            <a:extLst>
              <a:ext uri="{FF2B5EF4-FFF2-40B4-BE49-F238E27FC236}">
                <a16:creationId xmlns:a16="http://schemas.microsoft.com/office/drawing/2014/main" id="{4CC447F9-4B3C-E4F6-89A0-87B83B37E409}"/>
              </a:ext>
            </a:extLst>
          </p:cNvPr>
          <p:cNvGraphicFramePr/>
          <p:nvPr/>
        </p:nvGraphicFramePr>
        <p:xfrm>
          <a:off x="228600" y="914401"/>
          <a:ext cx="11811000" cy="5181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359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942762568"/>
              </p:ext>
            </p:extLst>
          </p:nvPr>
        </p:nvGraphicFramePr>
        <p:xfrm>
          <a:off x="533400" y="1143000"/>
          <a:ext cx="11353800" cy="5310128"/>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1"/>
          <p:cNvSpPr>
            <a:spLocks noGrp="1"/>
          </p:cNvSpPr>
          <p:nvPr>
            <p:ph type="title"/>
          </p:nvPr>
        </p:nvSpPr>
        <p:spPr>
          <a:xfrm>
            <a:off x="685800" y="207963"/>
            <a:ext cx="10972800" cy="553998"/>
          </a:xfrm>
        </p:spPr>
        <p:txBody>
          <a:bodyPr>
            <a:noAutofit/>
          </a:bodyPr>
          <a:lstStyle/>
          <a:p>
            <a:pPr algn="ctr"/>
            <a:r>
              <a:rPr lang="en-US" sz="3600" dirty="0"/>
              <a:t>Broadcast Delivers Top Rated Programs </a:t>
            </a:r>
          </a:p>
        </p:txBody>
      </p:sp>
      <p:sp>
        <p:nvSpPr>
          <p:cNvPr id="24" name="Rectangle 23"/>
          <p:cNvSpPr/>
          <p:nvPr/>
        </p:nvSpPr>
        <p:spPr>
          <a:xfrm>
            <a:off x="381000" y="6400800"/>
            <a:ext cx="9639300" cy="430887"/>
          </a:xfrm>
          <a:prstGeom prst="rect">
            <a:avLst/>
          </a:prstGeom>
        </p:spPr>
        <p:txBody>
          <a:bodyPr wrap="square">
            <a:spAutoFit/>
          </a:bodyPr>
          <a:lstStyle/>
          <a:p>
            <a:r>
              <a:rPr lang="en-US" sz="1050" dirty="0"/>
              <a:t>Source: Nielsen 3/28/2022-5/08/2022 Adults 18+ Live+1 Ratings; Broadcast Includes all Networks and Syndication. </a:t>
            </a:r>
          </a:p>
          <a:p>
            <a:r>
              <a:rPr lang="en-US" sz="1050" dirty="0"/>
              <a:t>10 Cable Networks based on A18+ Ratings.</a:t>
            </a:r>
          </a:p>
        </p:txBody>
      </p:sp>
      <p:sp>
        <p:nvSpPr>
          <p:cNvPr id="25" name="TextBox 24"/>
          <p:cNvSpPr txBox="1"/>
          <p:nvPr/>
        </p:nvSpPr>
        <p:spPr>
          <a:xfrm>
            <a:off x="4831885" y="866002"/>
            <a:ext cx="2610009" cy="307777"/>
          </a:xfrm>
          <a:prstGeom prst="rect">
            <a:avLst/>
          </a:prstGeom>
          <a:noFill/>
        </p:spPr>
        <p:txBody>
          <a:bodyPr wrap="none" rtlCol="0">
            <a:spAutoFit/>
          </a:bodyPr>
          <a:lstStyle/>
          <a:p>
            <a:pPr algn="ctr"/>
            <a:r>
              <a:rPr lang="en-US" sz="1400" b="1" dirty="0"/>
              <a:t>Adults 18+ Live+1 Ratings</a:t>
            </a:r>
          </a:p>
        </p:txBody>
      </p:sp>
      <p:sp>
        <p:nvSpPr>
          <p:cNvPr id="3" name="Slide Number Placeholder 2">
            <a:extLst>
              <a:ext uri="{FF2B5EF4-FFF2-40B4-BE49-F238E27FC236}">
                <a16:creationId xmlns:a16="http://schemas.microsoft.com/office/drawing/2014/main" id="{E55AA36C-5215-4C08-A298-4FB20C7BEAB5}"/>
              </a:ext>
            </a:extLst>
          </p:cNvPr>
          <p:cNvSpPr>
            <a:spLocks noGrp="1"/>
          </p:cNvSpPr>
          <p:nvPr>
            <p:ph type="sldNum" sz="quarter" idx="12"/>
          </p:nvPr>
        </p:nvSpPr>
        <p:spPr/>
        <p:txBody>
          <a:bodyPr/>
          <a:lstStyle/>
          <a:p>
            <a:fld id="{BB88B489-69ED-4F0A-A940-13A5E0BFFCB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7409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471"/>
            <a:ext cx="11734800" cy="590931"/>
          </a:xfrm>
        </p:spPr>
        <p:txBody>
          <a:bodyPr/>
          <a:lstStyle/>
          <a:p>
            <a:r>
              <a:rPr lang="en-US" sz="3600" dirty="0"/>
              <a:t>Broadcast TV Dominated the Top-Rated Programs</a:t>
            </a:r>
          </a:p>
        </p:txBody>
      </p:sp>
      <p:sp>
        <p:nvSpPr>
          <p:cNvPr id="4" name="Text Placeholder 3"/>
          <p:cNvSpPr>
            <a:spLocks noGrp="1"/>
          </p:cNvSpPr>
          <p:nvPr>
            <p:ph type="body" sz="quarter" idx="13"/>
          </p:nvPr>
        </p:nvSpPr>
        <p:spPr>
          <a:xfrm>
            <a:off x="381000" y="6535578"/>
            <a:ext cx="8717973" cy="246221"/>
          </a:xfrm>
        </p:spPr>
        <p:txBody>
          <a:bodyPr/>
          <a:lstStyle/>
          <a:p>
            <a:pPr eaLnBrk="0" hangingPunct="0"/>
            <a:r>
              <a:rPr lang="en-US" dirty="0"/>
              <a:t>Source: Nielsen NPower, 3/28/2022-5/08/2022, A18+ Live+1 Ratings. Broadcast Includes all Networks and Syndication. </a:t>
            </a:r>
          </a:p>
        </p:txBody>
      </p:sp>
      <p:graphicFrame>
        <p:nvGraphicFramePr>
          <p:cNvPr id="6" name="Content Placeholder 6"/>
          <p:cNvGraphicFramePr>
            <a:graphicFrameLocks/>
          </p:cNvGraphicFramePr>
          <p:nvPr>
            <p:extLst>
              <p:ext uri="{D42A27DB-BD31-4B8C-83A1-F6EECF244321}">
                <p14:modId xmlns:p14="http://schemas.microsoft.com/office/powerpoint/2010/main" val="4072457399"/>
              </p:ext>
            </p:extLst>
          </p:nvPr>
        </p:nvGraphicFramePr>
        <p:xfrm>
          <a:off x="772741" y="1066801"/>
          <a:ext cx="10646517" cy="521635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BBD3E77-754B-4E3F-B026-55539AAE138E}"/>
              </a:ext>
            </a:extLst>
          </p:cNvPr>
          <p:cNvSpPr>
            <a:spLocks noGrp="1"/>
          </p:cNvSpPr>
          <p:nvPr>
            <p:ph type="sldNum" sz="quarter" idx="12"/>
          </p:nvPr>
        </p:nvSpPr>
        <p:spPr/>
        <p:txBody>
          <a:bodyPr/>
          <a:lstStyle/>
          <a:p>
            <a:fld id="{BB88B489-69ED-4F0A-A940-13A5E0BFFCB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6244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7BC3-AE64-40B2-AEFF-995C7BBC7FA4}"/>
              </a:ext>
            </a:extLst>
          </p:cNvPr>
          <p:cNvSpPr>
            <a:spLocks noGrp="1"/>
          </p:cNvSpPr>
          <p:nvPr>
            <p:ph type="title"/>
          </p:nvPr>
        </p:nvSpPr>
        <p:spPr/>
        <p:txBody>
          <a:bodyPr/>
          <a:lstStyle/>
          <a:p>
            <a:r>
              <a:rPr lang="en-US" dirty="0"/>
              <a:t>Contents</a:t>
            </a:r>
          </a:p>
        </p:txBody>
      </p:sp>
      <p:sp>
        <p:nvSpPr>
          <p:cNvPr id="6" name="Content Placeholder 2">
            <a:extLst>
              <a:ext uri="{FF2B5EF4-FFF2-40B4-BE49-F238E27FC236}">
                <a16:creationId xmlns:a16="http://schemas.microsoft.com/office/drawing/2014/main" id="{509624FA-F391-4EB5-BF4E-18279F78E746}"/>
              </a:ext>
            </a:extLst>
          </p:cNvPr>
          <p:cNvSpPr>
            <a:spLocks noGrp="1"/>
          </p:cNvSpPr>
          <p:nvPr>
            <p:ph idx="1"/>
          </p:nvPr>
        </p:nvSpPr>
        <p:spPr>
          <a:xfrm>
            <a:off x="304800" y="1253330"/>
            <a:ext cx="11887200" cy="4909963"/>
          </a:xfrm>
        </p:spPr>
        <p:txBody>
          <a:bodyPr>
            <a:noAutofit/>
          </a:bodyPr>
          <a:lstStyle/>
          <a:p>
            <a:pPr>
              <a:lnSpc>
                <a:spcPct val="200000"/>
              </a:lnSpc>
              <a:spcBef>
                <a:spcPts val="800"/>
              </a:spcBef>
              <a:spcAft>
                <a:spcPts val="1200"/>
              </a:spcAft>
            </a:pPr>
            <a:r>
              <a:rPr lang="en-US" sz="2000" dirty="0"/>
              <a:t>Mother’s Day 2023 Spending (</a:t>
            </a:r>
            <a:r>
              <a:rPr lang="en-US" sz="2000" dirty="0">
                <a:hlinkClick r:id="rId2" action="ppaction://hlinksldjump"/>
              </a:rPr>
              <a:t>Slides 3-11</a:t>
            </a:r>
            <a:r>
              <a:rPr lang="en-US" sz="2000" dirty="0"/>
              <a:t>)</a:t>
            </a:r>
          </a:p>
          <a:p>
            <a:pPr>
              <a:lnSpc>
                <a:spcPct val="200000"/>
              </a:lnSpc>
              <a:spcBef>
                <a:spcPts val="800"/>
              </a:spcBef>
              <a:spcAft>
                <a:spcPts val="1200"/>
              </a:spcAft>
            </a:pPr>
            <a:r>
              <a:rPr lang="en-US" sz="2000" dirty="0"/>
              <a:t>TV Advertising Is Imperative To Influence Mother’s Day Shoppers (</a:t>
            </a:r>
            <a:r>
              <a:rPr lang="en-US" sz="2000" dirty="0">
                <a:hlinkClick r:id="rId3" action="ppaction://hlinksldjump"/>
              </a:rPr>
              <a:t>Slides 12-21</a:t>
            </a:r>
            <a:r>
              <a:rPr lang="en-US" sz="2000" dirty="0"/>
              <a:t>)</a:t>
            </a:r>
          </a:p>
          <a:p>
            <a:pPr>
              <a:lnSpc>
                <a:spcPct val="200000"/>
              </a:lnSpc>
              <a:spcBef>
                <a:spcPts val="800"/>
              </a:spcBef>
              <a:spcAft>
                <a:spcPts val="1200"/>
              </a:spcAft>
            </a:pPr>
            <a:r>
              <a:rPr lang="en-US" sz="2000" dirty="0"/>
              <a:t>Local TV Allows Advertisers to Target their Message in a Trusted Environment (</a:t>
            </a:r>
            <a:r>
              <a:rPr lang="en-US" sz="2000" dirty="0">
                <a:hlinkClick r:id="rId4" action="ppaction://hlinksldjump"/>
              </a:rPr>
              <a:t>Slides 22-28</a:t>
            </a:r>
            <a:r>
              <a:rPr lang="en-US" sz="2000" dirty="0"/>
              <a:t>)</a:t>
            </a:r>
          </a:p>
          <a:p>
            <a:pPr>
              <a:lnSpc>
                <a:spcPct val="200000"/>
              </a:lnSpc>
              <a:spcBef>
                <a:spcPts val="800"/>
              </a:spcBef>
              <a:spcAft>
                <a:spcPts val="1200"/>
              </a:spcAft>
            </a:pPr>
            <a:r>
              <a:rPr lang="en-US" sz="2000" dirty="0"/>
              <a:t>However Consumers Shop, TV Advertising is Key (</a:t>
            </a:r>
            <a:r>
              <a:rPr lang="en-US" sz="2000" dirty="0">
                <a:hlinkClick r:id="rId5" action="ppaction://hlinksldjump"/>
              </a:rPr>
              <a:t>Slides 29-42</a:t>
            </a:r>
            <a:r>
              <a:rPr lang="en-US" sz="2000" dirty="0"/>
              <a:t>)</a:t>
            </a:r>
          </a:p>
          <a:p>
            <a:pPr>
              <a:lnSpc>
                <a:spcPct val="200000"/>
              </a:lnSpc>
              <a:spcBef>
                <a:spcPts val="800"/>
              </a:spcBef>
              <a:spcAft>
                <a:spcPts val="1200"/>
              </a:spcAft>
            </a:pPr>
            <a:r>
              <a:rPr lang="en-US" sz="2000" dirty="0"/>
              <a:t>Broadcast TV Assets Can Reach Those Who Stream Programming on Ad-Free Platforms (</a:t>
            </a:r>
            <a:r>
              <a:rPr lang="en-US" sz="2000" dirty="0">
                <a:hlinkClick r:id="rId6" action="ppaction://hlinksldjump"/>
              </a:rPr>
              <a:t>Slides 43-45</a:t>
            </a:r>
            <a:r>
              <a:rPr lang="en-US" sz="2000" dirty="0"/>
              <a:t>)</a:t>
            </a:r>
          </a:p>
          <a:p>
            <a:pPr>
              <a:lnSpc>
                <a:spcPct val="200000"/>
              </a:lnSpc>
              <a:spcBef>
                <a:spcPts val="800"/>
              </a:spcBef>
              <a:spcAft>
                <a:spcPts val="1200"/>
              </a:spcAft>
            </a:pPr>
            <a:endParaRPr lang="en-US" sz="2000" dirty="0"/>
          </a:p>
          <a:p>
            <a:pPr marL="0" indent="0">
              <a:lnSpc>
                <a:spcPct val="200000"/>
              </a:lnSpc>
              <a:spcBef>
                <a:spcPts val="800"/>
              </a:spcBef>
              <a:spcAft>
                <a:spcPts val="1200"/>
              </a:spcAft>
              <a:buNone/>
            </a:pPr>
            <a:endParaRPr lang="en-US" sz="2000" dirty="0"/>
          </a:p>
        </p:txBody>
      </p:sp>
      <p:sp>
        <p:nvSpPr>
          <p:cNvPr id="3" name="Slide Number Placeholder 2">
            <a:extLst>
              <a:ext uri="{FF2B5EF4-FFF2-40B4-BE49-F238E27FC236}">
                <a16:creationId xmlns:a16="http://schemas.microsoft.com/office/drawing/2014/main" id="{A0131BE0-82A8-4194-8286-AE840C051C46}"/>
              </a:ext>
            </a:extLst>
          </p:cNvPr>
          <p:cNvSpPr>
            <a:spLocks noGrp="1"/>
          </p:cNvSpPr>
          <p:nvPr>
            <p:ph type="sldNum" sz="quarter" idx="12"/>
          </p:nvPr>
        </p:nvSpPr>
        <p:spPr/>
        <p:txBody>
          <a:bodyPr/>
          <a:lstStyle/>
          <a:p>
            <a:fld id="{BB88B489-69ED-4F0A-A940-13A5E0BFFCBC}" type="slidenum">
              <a:rPr lang="en-US" smtClean="0"/>
              <a:pPr/>
              <a:t>2</a:t>
            </a:fld>
            <a:endParaRPr lang="en-US" dirty="0"/>
          </a:p>
        </p:txBody>
      </p:sp>
    </p:spTree>
    <p:extLst>
      <p:ext uri="{BB962C8B-B14F-4D97-AF65-F5344CB8AC3E}">
        <p14:creationId xmlns:p14="http://schemas.microsoft.com/office/powerpoint/2010/main" val="159373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extLst>
              <p:ext uri="{D42A27DB-BD31-4B8C-83A1-F6EECF244321}">
                <p14:modId xmlns:p14="http://schemas.microsoft.com/office/powerpoint/2010/main" val="811139492"/>
              </p:ext>
            </p:extLst>
          </p:nvPr>
        </p:nvGraphicFramePr>
        <p:xfrm>
          <a:off x="670611" y="473528"/>
          <a:ext cx="10683188" cy="59871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0" y="255012"/>
            <a:ext cx="11430000" cy="590931"/>
          </a:xfrm>
        </p:spPr>
        <p:txBody>
          <a:bodyPr/>
          <a:lstStyle/>
          <a:p>
            <a:r>
              <a:rPr lang="en-US" sz="3600" dirty="0"/>
              <a:t>Broadcast TV’s Reach: Significantly Higher Than Cable</a:t>
            </a:r>
          </a:p>
        </p:txBody>
      </p:sp>
      <p:sp>
        <p:nvSpPr>
          <p:cNvPr id="5" name="Text Placeholder 4"/>
          <p:cNvSpPr>
            <a:spLocks noGrp="1"/>
          </p:cNvSpPr>
          <p:nvPr>
            <p:ph type="body" sz="quarter" idx="13"/>
          </p:nvPr>
        </p:nvSpPr>
        <p:spPr>
          <a:xfrm>
            <a:off x="381001" y="6535579"/>
            <a:ext cx="8679872" cy="246221"/>
          </a:xfrm>
        </p:spPr>
        <p:txBody>
          <a:bodyPr/>
          <a:lstStyle/>
          <a:p>
            <a:r>
              <a:rPr lang="en-US" dirty="0"/>
              <a:t>Source: Nielsen NPower. April 25, 2022. Prime A18+ Live+1 Ratings.</a:t>
            </a:r>
          </a:p>
        </p:txBody>
      </p:sp>
      <p:sp>
        <p:nvSpPr>
          <p:cNvPr id="10" name="Slide Number Placeholder 9">
            <a:extLst>
              <a:ext uri="{FF2B5EF4-FFF2-40B4-BE49-F238E27FC236}">
                <a16:creationId xmlns:a16="http://schemas.microsoft.com/office/drawing/2014/main" id="{D47B1F80-E22D-4D6D-9852-2D43D2E10AA3}"/>
              </a:ext>
            </a:extLst>
          </p:cNvPr>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8596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7642"/>
            <a:ext cx="11352809" cy="600472"/>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nvPr>
        </p:nvGraphicFramePr>
        <p:xfrm>
          <a:off x="533400" y="1066800"/>
          <a:ext cx="11353800"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EFDE6-E0D7-4837-9BAC-C5447762A0EF}"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3" name="Text Placeholder 2"/>
          <p:cNvSpPr>
            <a:spLocks noGrp="1"/>
          </p:cNvSpPr>
          <p:nvPr>
            <p:ph type="body" sz="quarter" idx="13"/>
          </p:nvPr>
        </p:nvSpPr>
        <p:spPr>
          <a:xfrm>
            <a:off x="387296" y="6324600"/>
            <a:ext cx="9556804" cy="457200"/>
          </a:xfrm>
        </p:spPr>
        <p:txBody>
          <a:bodyPr/>
          <a:lstStyle/>
          <a:p>
            <a:r>
              <a:rPr lang="en-US" dirty="0"/>
              <a:t>Source: GfK TVB Media Comparisons Study 2023.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2" y="866745"/>
            <a:ext cx="927517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a:ea typeface="+mn-ea"/>
                <a:cs typeface="Arial"/>
              </a:rPr>
              <a:t>If you could choose only </a:t>
            </a:r>
            <a:r>
              <a:rPr kumimoji="0" lang="en-US" sz="2000" b="1" i="0" u="none" strike="noStrike" kern="1200" cap="none" spc="0" normalizeH="0" baseline="0" noProof="0" dirty="0">
                <a:ln>
                  <a:noFill/>
                </a:ln>
                <a:solidFill>
                  <a:prstClr val="black"/>
                </a:solidFill>
                <a:effectLst/>
                <a:uLnTx/>
                <a:uFillTx/>
                <a:latin typeface="Tahoma"/>
                <a:ea typeface="+mn-ea"/>
                <a:cs typeface="Arial"/>
              </a:rPr>
              <a:t>five</a:t>
            </a:r>
            <a:r>
              <a:rPr kumimoji="0" lang="en-US" sz="2000" b="0" i="0" u="none" strike="noStrike" kern="1200" cap="none" spc="0" normalizeH="0" baseline="0" noProof="0" dirty="0">
                <a:ln>
                  <a:noFill/>
                </a:ln>
                <a:solidFill>
                  <a:prstClr val="black"/>
                </a:solidFill>
                <a:effectLst/>
                <a:uLnTx/>
                <a:uFillTx/>
                <a:latin typeface="Tahoma"/>
                <a:ea typeface="+mn-ea"/>
                <a:cs typeface="Arial"/>
              </a:rPr>
              <a:t> networks, which five would you choose? </a:t>
            </a:r>
          </a:p>
        </p:txBody>
      </p:sp>
      <p:sp>
        <p:nvSpPr>
          <p:cNvPr id="16" name="TextBox 15"/>
          <p:cNvSpPr txBox="1"/>
          <p:nvPr/>
        </p:nvSpPr>
        <p:spPr>
          <a:xfrm>
            <a:off x="1062713" y="5029200"/>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Network “A”</a:t>
            </a:r>
          </a:p>
        </p:txBody>
      </p:sp>
      <p:sp>
        <p:nvSpPr>
          <p:cNvPr id="17" name="TextBox 16"/>
          <p:cNvSpPr txBox="1"/>
          <p:nvPr/>
        </p:nvSpPr>
        <p:spPr>
          <a:xfrm>
            <a:off x="3352801" y="5029200"/>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Network “B”</a:t>
            </a:r>
          </a:p>
        </p:txBody>
      </p:sp>
      <p:sp>
        <p:nvSpPr>
          <p:cNvPr id="18" name="TextBox 17"/>
          <p:cNvSpPr txBox="1"/>
          <p:nvPr/>
        </p:nvSpPr>
        <p:spPr>
          <a:xfrm>
            <a:off x="5562601" y="5036418"/>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Network “C”</a:t>
            </a:r>
          </a:p>
        </p:txBody>
      </p:sp>
      <p:sp>
        <p:nvSpPr>
          <p:cNvPr id="19" name="TextBox 18"/>
          <p:cNvSpPr txBox="1"/>
          <p:nvPr/>
        </p:nvSpPr>
        <p:spPr>
          <a:xfrm>
            <a:off x="7852689" y="5036418"/>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Network “D”</a:t>
            </a:r>
          </a:p>
        </p:txBody>
      </p:sp>
      <p:sp>
        <p:nvSpPr>
          <p:cNvPr id="20" name="TextBox 19"/>
          <p:cNvSpPr txBox="1"/>
          <p:nvPr/>
        </p:nvSpPr>
        <p:spPr>
          <a:xfrm>
            <a:off x="9982200" y="5036418"/>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Network “E”</a:t>
            </a:r>
          </a:p>
        </p:txBody>
      </p:sp>
      <p:cxnSp>
        <p:nvCxnSpPr>
          <p:cNvPr id="6" name="Straight Connector 5"/>
          <p:cNvCxnSpPr/>
          <p:nvPr/>
        </p:nvCxnSpPr>
        <p:spPr>
          <a:xfrm>
            <a:off x="838200" y="5029200"/>
            <a:ext cx="10490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9436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a:ea typeface="+mn-ea"/>
                    <a:cs typeface="Arial"/>
                  </a:rPr>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a:ea typeface="+mn-ea"/>
                    <a:cs typeface="Arial"/>
                  </a:rPr>
                  <a:t>CABLE NETWORK</a:t>
                </a:r>
              </a:p>
            </p:txBody>
          </p:sp>
          <p:pic>
            <p:nvPicPr>
              <p:cNvPr id="8" name="Picture 7"/>
              <p:cNvPicPr>
                <a:picLocks noChangeAspect="1"/>
              </p:cNvPicPr>
              <p:nvPr/>
            </p:nvPicPr>
            <p:blipFill>
              <a:blip r:embed="rId4"/>
              <a:stretch>
                <a:fillRect/>
              </a:stretch>
            </p:blipFill>
            <p:spPr>
              <a:xfrm>
                <a:off x="6290311" y="6007718"/>
                <a:ext cx="327414" cy="295210"/>
              </a:xfrm>
              <a:prstGeom prst="rect">
                <a:avLst/>
              </a:prstGeom>
            </p:spPr>
          </p:pic>
          <p:pic>
            <p:nvPicPr>
              <p:cNvPr id="9" name="Picture 8"/>
              <p:cNvPicPr>
                <a:picLocks noChangeAspect="1"/>
              </p:cNvPicPr>
              <p:nvPr/>
            </p:nvPicPr>
            <p:blipFill>
              <a:blip r:embed="rId5"/>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152425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3093" y="1925850"/>
            <a:ext cx="11425813" cy="1421928"/>
          </a:xfrm>
        </p:spPr>
        <p:txBody>
          <a:bodyPr/>
          <a:lstStyle/>
          <a:p>
            <a:r>
              <a:rPr lang="en-US" sz="4800" dirty="0">
                <a:effectLst>
                  <a:outerShdw blurRad="38100" dist="38100" dir="2700000" algn="tl">
                    <a:srgbClr val="000000">
                      <a:alpha val="43137"/>
                    </a:srgbClr>
                  </a:outerShdw>
                </a:effectLst>
              </a:rPr>
              <a:t>Local TV Allows Advertisers to Target their Message in a Trusted Environment</a:t>
            </a:r>
          </a:p>
        </p:txBody>
      </p:sp>
    </p:spTree>
    <p:extLst>
      <p:ext uri="{BB962C8B-B14F-4D97-AF65-F5344CB8AC3E}">
        <p14:creationId xmlns:p14="http://schemas.microsoft.com/office/powerpoint/2010/main" val="1626836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714500" y="207964"/>
            <a:ext cx="8782050" cy="954107"/>
          </a:xfrm>
        </p:spPr>
        <p:txBody>
          <a:bodyPr>
            <a:noAutofit/>
          </a:bodyPr>
          <a:lstStyle/>
          <a:p>
            <a:pPr algn="ctr"/>
            <a:r>
              <a:rPr lang="en-US" sz="3600" dirty="0">
                <a:latin typeface="+mj-lt"/>
              </a:rPr>
              <a:t>One Size Does NOT Fit All. Local TV Recognizes Each Market’s Uniqueness</a:t>
            </a:r>
          </a:p>
        </p:txBody>
      </p:sp>
      <p:sp>
        <p:nvSpPr>
          <p:cNvPr id="11" name="Rectangle 10"/>
          <p:cNvSpPr/>
          <p:nvPr/>
        </p:nvSpPr>
        <p:spPr bwMode="auto">
          <a:xfrm>
            <a:off x="4334435" y="5939490"/>
            <a:ext cx="590054" cy="2286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ahoma"/>
              <a:ea typeface="+mn-ea"/>
              <a:cs typeface="Arial"/>
            </a:endParaRPr>
          </a:p>
        </p:txBody>
      </p:sp>
      <p:sp>
        <p:nvSpPr>
          <p:cNvPr id="12" name="TextBox 11"/>
          <p:cNvSpPr txBox="1"/>
          <p:nvPr/>
        </p:nvSpPr>
        <p:spPr>
          <a:xfrm>
            <a:off x="4876800" y="5885393"/>
            <a:ext cx="37593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a:ea typeface="+mn-ea"/>
                <a:cs typeface="Arial"/>
              </a:rPr>
              <a:t>The Redder the better- Higher the Sales Index</a:t>
            </a:r>
          </a:p>
        </p:txBody>
      </p:sp>
      <p:pic>
        <p:nvPicPr>
          <p:cNvPr id="5122" name="Picture 2" descr="Image result for target">
            <a:extLst>
              <a:ext uri="{FF2B5EF4-FFF2-40B4-BE49-F238E27FC236}">
                <a16:creationId xmlns:a16="http://schemas.microsoft.com/office/drawing/2014/main" id="{1A0C93CD-F785-4A76-81EC-B7D31519422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8150" y="1515394"/>
            <a:ext cx="2438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walmart logo">
            <a:extLst>
              <a:ext uri="{FF2B5EF4-FFF2-40B4-BE49-F238E27FC236}">
                <a16:creationId xmlns:a16="http://schemas.microsoft.com/office/drawing/2014/main" id="{5C731C88-9A05-4BD2-94DD-6C71D79EE6F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8631" y="1025427"/>
            <a:ext cx="3667125" cy="21991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4">
            <a:extLst>
              <a:ext uri="{FF2B5EF4-FFF2-40B4-BE49-F238E27FC236}">
                <a16:creationId xmlns:a16="http://schemas.microsoft.com/office/drawing/2014/main" id="{DC0084E1-8410-4751-A890-F1AC14A1D22A}"/>
              </a:ext>
            </a:extLst>
          </p:cNvPr>
          <p:cNvSpPr>
            <a:spLocks noGrp="1"/>
          </p:cNvSpPr>
          <p:nvPr>
            <p:ph type="body" sz="quarter" idx="13"/>
          </p:nvPr>
        </p:nvSpPr>
        <p:spPr>
          <a:xfrm>
            <a:off x="381001" y="6535579"/>
            <a:ext cx="8679872" cy="246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a:rPr>
              <a:t>Source: MRI-Simmons 2022 Market-by-Market weighted by Adult 18+ population. Shopped in past 3 months.</a:t>
            </a:r>
          </a:p>
        </p:txBody>
      </p:sp>
      <p:sp>
        <p:nvSpPr>
          <p:cNvPr id="3" name="Slide Number Placeholder 2">
            <a:extLst>
              <a:ext uri="{FF2B5EF4-FFF2-40B4-BE49-F238E27FC236}">
                <a16:creationId xmlns:a16="http://schemas.microsoft.com/office/drawing/2014/main" id="{85A466C8-116B-42E1-B9F3-B6F51B57B693}"/>
              </a:ext>
            </a:extLst>
          </p:cNvPr>
          <p:cNvSpPr>
            <a:spLocks noGrp="1"/>
          </p:cNvSpPr>
          <p:nvPr>
            <p:ph type="sldNum" sz="quarter" idx="12"/>
          </p:nvPr>
        </p:nvSpPr>
        <p:spPr/>
        <p:txBody>
          <a:bodyPr/>
          <a:lstStyle/>
          <a:p>
            <a:fld id="{BB88B489-69ED-4F0A-A940-13A5E0BFFCBC}" type="slidenum">
              <a:rPr lang="en-US" smtClean="0">
                <a:solidFill>
                  <a:prstClr val="black"/>
                </a:solidFill>
              </a:rPr>
              <a:pPr/>
              <a:t>23</a:t>
            </a:fld>
            <a:endParaRPr lang="en-US" dirty="0">
              <a:solidFill>
                <a:prstClr val="black"/>
              </a:solidFill>
            </a:endParaRPr>
          </a:p>
        </p:txBody>
      </p:sp>
      <p:pic>
        <p:nvPicPr>
          <p:cNvPr id="4" name="Picture 3">
            <a:extLst>
              <a:ext uri="{FF2B5EF4-FFF2-40B4-BE49-F238E27FC236}">
                <a16:creationId xmlns:a16="http://schemas.microsoft.com/office/drawing/2014/main" id="{002C245D-1AF9-D230-8A71-420CDD2385D4}"/>
              </a:ext>
            </a:extLst>
          </p:cNvPr>
          <p:cNvPicPr>
            <a:picLocks noChangeAspect="1"/>
          </p:cNvPicPr>
          <p:nvPr/>
        </p:nvPicPr>
        <p:blipFill rotWithShape="1">
          <a:blip r:embed="rId5">
            <a:clrChange>
              <a:clrFrom>
                <a:srgbClr val="FFFFFF"/>
              </a:clrFrom>
              <a:clrTo>
                <a:srgbClr val="FFFFFF">
                  <a:alpha val="0"/>
                </a:srgbClr>
              </a:clrTo>
            </a:clrChange>
          </a:blip>
          <a:srcRect l="170" t="4966" r="170" b="2488"/>
          <a:stretch/>
        </p:blipFill>
        <p:spPr>
          <a:xfrm>
            <a:off x="1005662" y="2283346"/>
            <a:ext cx="5253062" cy="3308680"/>
          </a:xfrm>
          <a:prstGeom prst="rect">
            <a:avLst/>
          </a:prstGeom>
        </p:spPr>
      </p:pic>
      <p:pic>
        <p:nvPicPr>
          <p:cNvPr id="8" name="Picture 7" descr="Map&#10;&#10;Description automatically generated">
            <a:extLst>
              <a:ext uri="{FF2B5EF4-FFF2-40B4-BE49-F238E27FC236}">
                <a16:creationId xmlns:a16="http://schemas.microsoft.com/office/drawing/2014/main" id="{2A882A7A-A3C5-AA36-3C55-0E0995FE3A8C}"/>
              </a:ext>
            </a:extLst>
          </p:cNvPr>
          <p:cNvPicPr>
            <a:picLocks noChangeAspect="1"/>
          </p:cNvPicPr>
          <p:nvPr/>
        </p:nvPicPr>
        <p:blipFill rotWithShape="1">
          <a:blip r:embed="rId6">
            <a:clrChange>
              <a:clrFrom>
                <a:srgbClr val="FCFEFC"/>
              </a:clrFrom>
              <a:clrTo>
                <a:srgbClr val="FCFEFC">
                  <a:alpha val="0"/>
                </a:srgbClr>
              </a:clrTo>
            </a:clrChange>
            <a:extLst>
              <a:ext uri="{28A0092B-C50C-407E-A947-70E740481C1C}">
                <a14:useLocalDpi xmlns:a14="http://schemas.microsoft.com/office/drawing/2010/main" val="0"/>
              </a:ext>
            </a:extLst>
          </a:blip>
          <a:srcRect t="16541" r="38105" b="17777"/>
          <a:stretch/>
        </p:blipFill>
        <p:spPr>
          <a:xfrm>
            <a:off x="6710338" y="2277647"/>
            <a:ext cx="5253062" cy="3315339"/>
          </a:xfrm>
          <a:prstGeom prst="rect">
            <a:avLst/>
          </a:prstGeom>
        </p:spPr>
      </p:pic>
    </p:spTree>
    <p:extLst>
      <p:ext uri="{BB962C8B-B14F-4D97-AF65-F5344CB8AC3E}">
        <p14:creationId xmlns:p14="http://schemas.microsoft.com/office/powerpoint/2010/main" val="105258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F421-76BD-40BE-9B70-0B06A45D06E0}"/>
              </a:ext>
            </a:extLst>
          </p:cNvPr>
          <p:cNvSpPr>
            <a:spLocks noGrp="1"/>
          </p:cNvSpPr>
          <p:nvPr>
            <p:ph type="title"/>
          </p:nvPr>
        </p:nvSpPr>
        <p:spPr/>
        <p:txBody>
          <a:bodyPr/>
          <a:lstStyle/>
          <a:p>
            <a:r>
              <a:rPr lang="en-US" sz="4000" dirty="0"/>
              <a:t>Jewelry Shopping is a Local Decision</a:t>
            </a:r>
            <a:endParaRPr lang="en-US" dirty="0"/>
          </a:p>
        </p:txBody>
      </p:sp>
      <p:sp>
        <p:nvSpPr>
          <p:cNvPr id="5" name="Text Placeholder 4">
            <a:extLst>
              <a:ext uri="{FF2B5EF4-FFF2-40B4-BE49-F238E27FC236}">
                <a16:creationId xmlns:a16="http://schemas.microsoft.com/office/drawing/2014/main" id="{EBDBC58A-C9BC-48DA-B660-9467EDF489A3}"/>
              </a:ext>
            </a:extLst>
          </p:cNvPr>
          <p:cNvSpPr>
            <a:spLocks noGrp="1"/>
          </p:cNvSpPr>
          <p:nvPr>
            <p:ph type="body" sz="quarter" idx="13"/>
          </p:nvPr>
        </p:nvSpPr>
        <p:spPr>
          <a:xfrm>
            <a:off x="381001" y="6535579"/>
            <a:ext cx="8679872" cy="246221"/>
          </a:xfrm>
        </p:spPr>
        <p:txBody>
          <a:bodyPr/>
          <a:lstStyle/>
          <a:p>
            <a:r>
              <a:rPr kumimoji="0" lang="en-US" sz="1000" b="0" i="0" u="none" strike="noStrike" kern="1200" cap="none" spc="0" normalizeH="0" baseline="0" noProof="0" dirty="0">
                <a:ln>
                  <a:noFill/>
                </a:ln>
                <a:solidFill>
                  <a:prstClr val="black"/>
                </a:solidFill>
                <a:effectLst/>
                <a:uLnTx/>
                <a:uFillTx/>
                <a:latin typeface="Tahoma"/>
                <a:ea typeface="+mn-ea"/>
                <a:cs typeface="Arial"/>
              </a:rPr>
              <a:t>Source: MRI-Simmons 2022 Market-by-Market weighted by Adult 18+ population. Purchased Fine Jewelry at Jared, Kay or Zales. </a:t>
            </a:r>
          </a:p>
        </p:txBody>
      </p:sp>
      <p:pic>
        <p:nvPicPr>
          <p:cNvPr id="6" name="Picture 5">
            <a:extLst>
              <a:ext uri="{FF2B5EF4-FFF2-40B4-BE49-F238E27FC236}">
                <a16:creationId xmlns:a16="http://schemas.microsoft.com/office/drawing/2014/main" id="{86916733-E6A9-4BFD-A978-11F340183C3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2600" y="1133041"/>
            <a:ext cx="1250040" cy="543359"/>
          </a:xfrm>
          <a:prstGeom prst="rect">
            <a:avLst/>
          </a:prstGeom>
          <a:ln>
            <a:solidFill>
              <a:schemeClr val="tx1"/>
            </a:solidFill>
          </a:ln>
        </p:spPr>
      </p:pic>
      <p:pic>
        <p:nvPicPr>
          <p:cNvPr id="7" name="Picture 6">
            <a:extLst>
              <a:ext uri="{FF2B5EF4-FFF2-40B4-BE49-F238E27FC236}">
                <a16:creationId xmlns:a16="http://schemas.microsoft.com/office/drawing/2014/main" id="{17B9FB9B-A269-4F5F-8E9E-3DBD1086B7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2600" y="3197557"/>
            <a:ext cx="1562408" cy="637983"/>
          </a:xfrm>
          <a:prstGeom prst="rect">
            <a:avLst/>
          </a:prstGeom>
          <a:ln>
            <a:solidFill>
              <a:schemeClr val="tx1"/>
            </a:solidFill>
          </a:ln>
        </p:spPr>
      </p:pic>
      <p:pic>
        <p:nvPicPr>
          <p:cNvPr id="8" name="Picture 7">
            <a:extLst>
              <a:ext uri="{FF2B5EF4-FFF2-40B4-BE49-F238E27FC236}">
                <a16:creationId xmlns:a16="http://schemas.microsoft.com/office/drawing/2014/main" id="{1E134B08-DB8E-41A0-8BF3-F747F39486B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6400" y="1133041"/>
            <a:ext cx="1442755" cy="646577"/>
          </a:xfrm>
          <a:prstGeom prst="rect">
            <a:avLst/>
          </a:prstGeom>
          <a:ln>
            <a:solidFill>
              <a:schemeClr val="tx1"/>
            </a:solidFill>
          </a:ln>
        </p:spPr>
      </p:pic>
      <p:sp>
        <p:nvSpPr>
          <p:cNvPr id="9" name="Rectangle 8">
            <a:extLst>
              <a:ext uri="{FF2B5EF4-FFF2-40B4-BE49-F238E27FC236}">
                <a16:creationId xmlns:a16="http://schemas.microsoft.com/office/drawing/2014/main" id="{72B5914B-FC7C-4519-870A-7C0918F67400}"/>
              </a:ext>
            </a:extLst>
          </p:cNvPr>
          <p:cNvSpPr/>
          <p:nvPr/>
        </p:nvSpPr>
        <p:spPr bwMode="auto">
          <a:xfrm>
            <a:off x="8553946" y="5173626"/>
            <a:ext cx="742454" cy="3321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10" name="TextBox 7">
            <a:extLst>
              <a:ext uri="{FF2B5EF4-FFF2-40B4-BE49-F238E27FC236}">
                <a16:creationId xmlns:a16="http://schemas.microsoft.com/office/drawing/2014/main" id="{A683D8D3-842D-4A90-987D-FAC0F6B4067C}"/>
              </a:ext>
            </a:extLst>
          </p:cNvPr>
          <p:cNvSpPr txBox="1"/>
          <p:nvPr/>
        </p:nvSpPr>
        <p:spPr>
          <a:xfrm>
            <a:off x="9296400" y="5075478"/>
            <a:ext cx="2459328" cy="584775"/>
          </a:xfrm>
          <a:prstGeom prst="rect">
            <a:avLst/>
          </a:prstGeom>
          <a:noFill/>
        </p:spPr>
        <p:txBody>
          <a:bodyPr wrap="none" rtlCol="0">
            <a:spAutoFit/>
          </a:bodyPr>
          <a:lstStyle>
            <a:defPPr>
              <a:defRPr lang="en-US"/>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Arial"/>
              </a:rPr>
              <a:t>The Redder the better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Arial"/>
              </a:rPr>
              <a:t>- High Index</a:t>
            </a:r>
          </a:p>
        </p:txBody>
      </p:sp>
      <p:sp>
        <p:nvSpPr>
          <p:cNvPr id="3" name="Slide Number Placeholder 2">
            <a:extLst>
              <a:ext uri="{FF2B5EF4-FFF2-40B4-BE49-F238E27FC236}">
                <a16:creationId xmlns:a16="http://schemas.microsoft.com/office/drawing/2014/main" id="{39E29A5B-9173-4BA6-B69F-5CA0CC8B0827}"/>
              </a:ext>
            </a:extLst>
          </p:cNvPr>
          <p:cNvSpPr>
            <a:spLocks noGrp="1"/>
          </p:cNvSpPr>
          <p:nvPr>
            <p:ph type="sldNum" sz="quarter" idx="12"/>
          </p:nvPr>
        </p:nvSpPr>
        <p:spPr/>
        <p:txBody>
          <a:bodyPr/>
          <a:lstStyle/>
          <a:p>
            <a:fld id="{BB88B489-69ED-4F0A-A940-13A5E0BFFCBC}" type="slidenum">
              <a:rPr lang="en-US" smtClean="0">
                <a:solidFill>
                  <a:prstClr val="black"/>
                </a:solidFill>
              </a:rPr>
              <a:pPr/>
              <a:t>24</a:t>
            </a:fld>
            <a:endParaRPr lang="en-US" dirty="0">
              <a:solidFill>
                <a:prstClr val="black"/>
              </a:solidFill>
            </a:endParaRPr>
          </a:p>
        </p:txBody>
      </p:sp>
      <p:pic>
        <p:nvPicPr>
          <p:cNvPr id="11" name="Picture 10" descr="Map&#10;&#10;Description automatically generated">
            <a:extLst>
              <a:ext uri="{FF2B5EF4-FFF2-40B4-BE49-F238E27FC236}">
                <a16:creationId xmlns:a16="http://schemas.microsoft.com/office/drawing/2014/main" id="{3578DEC3-AFC8-B9B5-A612-EB39C6554FCE}"/>
              </a:ext>
            </a:extLst>
          </p:cNvPr>
          <p:cNvPicPr>
            <a:picLocks noChangeAspect="1"/>
          </p:cNvPicPr>
          <p:nvPr/>
        </p:nvPicPr>
        <p:blipFill rotWithShape="1">
          <a:blip r:embed="rId5" cstate="print">
            <a:clrChange>
              <a:clrFrom>
                <a:srgbClr val="FCFEFC"/>
              </a:clrFrom>
              <a:clrTo>
                <a:srgbClr val="FCFEFC">
                  <a:alpha val="0"/>
                </a:srgbClr>
              </a:clrTo>
            </a:clrChange>
            <a:extLst>
              <a:ext uri="{28A0092B-C50C-407E-A947-70E740481C1C}">
                <a14:useLocalDpi xmlns:a14="http://schemas.microsoft.com/office/drawing/2010/main" val="0"/>
              </a:ext>
            </a:extLst>
          </a:blip>
          <a:srcRect r="11011"/>
          <a:stretch/>
        </p:blipFill>
        <p:spPr>
          <a:xfrm>
            <a:off x="228600" y="1692779"/>
            <a:ext cx="4269152" cy="2793334"/>
          </a:xfrm>
          <a:prstGeom prst="rect">
            <a:avLst/>
          </a:prstGeom>
        </p:spPr>
      </p:pic>
      <p:pic>
        <p:nvPicPr>
          <p:cNvPr id="14" name="Picture 13" descr="Map&#10;&#10;Description automatically generated">
            <a:extLst>
              <a:ext uri="{FF2B5EF4-FFF2-40B4-BE49-F238E27FC236}">
                <a16:creationId xmlns:a16="http://schemas.microsoft.com/office/drawing/2014/main" id="{44A33514-D50B-F810-86D7-BC8753616F24}"/>
              </a:ext>
            </a:extLst>
          </p:cNvPr>
          <p:cNvPicPr>
            <a:picLocks noChangeAspect="1"/>
          </p:cNvPicPr>
          <p:nvPr/>
        </p:nvPicPr>
        <p:blipFill rotWithShape="1">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t="4445" r="16298" b="4701"/>
          <a:stretch/>
        </p:blipFill>
        <p:spPr>
          <a:xfrm>
            <a:off x="4260652" y="3777661"/>
            <a:ext cx="4269151" cy="2752962"/>
          </a:xfrm>
          <a:prstGeom prst="rect">
            <a:avLst/>
          </a:prstGeom>
        </p:spPr>
      </p:pic>
      <p:pic>
        <p:nvPicPr>
          <p:cNvPr id="16" name="Picture 15" descr="Map&#10;&#10;Description automatically generated">
            <a:extLst>
              <a:ext uri="{FF2B5EF4-FFF2-40B4-BE49-F238E27FC236}">
                <a16:creationId xmlns:a16="http://schemas.microsoft.com/office/drawing/2014/main" id="{1396C816-D8FA-B547-8174-305E5B801010}"/>
              </a:ext>
            </a:extLst>
          </p:cNvPr>
          <p:cNvPicPr>
            <a:picLocks noChangeAspect="1"/>
          </p:cNvPicPr>
          <p:nvPr/>
        </p:nvPicPr>
        <p:blipFill rotWithShape="1">
          <a:blip r:embed="rId7" cstate="print">
            <a:clrChange>
              <a:clrFrom>
                <a:srgbClr val="FCFEFC"/>
              </a:clrFrom>
              <a:clrTo>
                <a:srgbClr val="FCFEFC">
                  <a:alpha val="0"/>
                </a:srgbClr>
              </a:clrTo>
            </a:clrChange>
            <a:extLst>
              <a:ext uri="{28A0092B-C50C-407E-A947-70E740481C1C}">
                <a14:useLocalDpi xmlns:a14="http://schemas.microsoft.com/office/drawing/2010/main" val="0"/>
              </a:ext>
            </a:extLst>
          </a:blip>
          <a:srcRect t="3333" r="11011" b="2325"/>
          <a:stretch/>
        </p:blipFill>
        <p:spPr>
          <a:xfrm>
            <a:off x="7844669" y="1692779"/>
            <a:ext cx="4269151" cy="2705252"/>
          </a:xfrm>
          <a:prstGeom prst="rect">
            <a:avLst/>
          </a:prstGeom>
        </p:spPr>
      </p:pic>
    </p:spTree>
    <p:extLst>
      <p:ext uri="{BB962C8B-B14F-4D97-AF65-F5344CB8AC3E}">
        <p14:creationId xmlns:p14="http://schemas.microsoft.com/office/powerpoint/2010/main" val="381711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3580"/>
            <a:ext cx="11352809" cy="590931"/>
          </a:xfrm>
        </p:spPr>
        <p:txBody>
          <a:bodyPr/>
          <a:lstStyle/>
          <a:p>
            <a:r>
              <a:rPr lang="en-US" sz="3600" dirty="0"/>
              <a:t>The Primary Source for News: Broadcast Television</a:t>
            </a:r>
          </a:p>
        </p:txBody>
      </p:sp>
      <p:sp>
        <p:nvSpPr>
          <p:cNvPr id="4" name="Slide Number Placeholder 3"/>
          <p:cNvSpPr>
            <a:spLocks noGrp="1"/>
          </p:cNvSpPr>
          <p:nvPr>
            <p:ph type="sldNum" sz="quarter" idx="12"/>
          </p:nvPr>
        </p:nvSpPr>
        <p:spPr/>
        <p:txBody>
          <a:bodyPr/>
          <a:lstStyle/>
          <a:p>
            <a:fld id="{BB88B489-69ED-4F0A-A940-13A5E0BFFCBC}" type="slidenum">
              <a:rPr lang="en-US" smtClean="0"/>
              <a:pPr/>
              <a:t>25</a:t>
            </a:fld>
            <a:endParaRPr lang="en-US" dirty="0"/>
          </a:p>
        </p:txBody>
      </p:sp>
      <p:sp>
        <p:nvSpPr>
          <p:cNvPr id="5" name="Text Placeholder 4"/>
          <p:cNvSpPr>
            <a:spLocks noGrp="1"/>
          </p:cNvSpPr>
          <p:nvPr>
            <p:ph type="body" sz="quarter" idx="13"/>
          </p:nvPr>
        </p:nvSpPr>
        <p:spPr>
          <a:xfrm>
            <a:off x="381001" y="6413572"/>
            <a:ext cx="8692808" cy="400110"/>
          </a:xfrm>
        </p:spPr>
        <p:txBody>
          <a:bodyPr/>
          <a:lstStyle/>
          <a:p>
            <a:pPr>
              <a:lnSpc>
                <a:spcPct val="100000"/>
              </a:lnSpc>
            </a:pPr>
            <a:r>
              <a:rPr lang="en-US" dirty="0"/>
              <a:t>Source: GfK TVB Purchase Funnel 2023 In-store retail category A18+ </a:t>
            </a:r>
            <a:br>
              <a:rPr lang="en-US" dirty="0"/>
            </a:br>
            <a:r>
              <a:rPr lang="en-US" dirty="0"/>
              <a:t>B1 “Which of the following sources, if any, would you say is your primary source of news?” Percentages are rounded.</a:t>
            </a:r>
          </a:p>
        </p:txBody>
      </p:sp>
      <p:sp>
        <p:nvSpPr>
          <p:cNvPr id="3" name="TextBox 2"/>
          <p:cNvSpPr txBox="1"/>
          <p:nvPr/>
        </p:nvSpPr>
        <p:spPr>
          <a:xfrm>
            <a:off x="1218512" y="897947"/>
            <a:ext cx="10190610" cy="369332"/>
          </a:xfrm>
          <a:prstGeom prst="rect">
            <a:avLst/>
          </a:prstGeom>
          <a:noFill/>
        </p:spPr>
        <p:txBody>
          <a:bodyPr wrap="none" rtlCol="0">
            <a:spAutoFit/>
          </a:bodyPr>
          <a:lstStyle/>
          <a:p>
            <a:r>
              <a:rPr lang="en-US" b="1" dirty="0"/>
              <a:t>Which of the following sources, if any, would you say is your primary source for news?</a:t>
            </a:r>
            <a:endParaRPr lang="en-US" dirty="0"/>
          </a:p>
        </p:txBody>
      </p:sp>
      <p:graphicFrame>
        <p:nvGraphicFramePr>
          <p:cNvPr id="16" name="Content Placeholder 15"/>
          <p:cNvGraphicFramePr>
            <a:graphicFrameLocks noGrp="1"/>
          </p:cNvGraphicFramePr>
          <p:nvPr>
            <p:ph idx="1"/>
          </p:nvPr>
        </p:nvGraphicFramePr>
        <p:xfrm>
          <a:off x="228600" y="1252538"/>
          <a:ext cx="11885220" cy="51275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306557" y="1417982"/>
            <a:ext cx="1992853" cy="400110"/>
          </a:xfrm>
          <a:prstGeom prst="rect">
            <a:avLst/>
          </a:prstGeom>
          <a:noFill/>
        </p:spPr>
        <p:txBody>
          <a:bodyPr wrap="none" rtlCol="0">
            <a:spAutoFit/>
          </a:bodyPr>
          <a:lstStyle/>
          <a:p>
            <a:pPr algn="ctr"/>
            <a:r>
              <a:rPr lang="en-US" sz="2000" b="1" dirty="0"/>
              <a:t>In-store retail</a:t>
            </a:r>
          </a:p>
        </p:txBody>
      </p:sp>
    </p:spTree>
    <p:extLst>
      <p:ext uri="{BB962C8B-B14F-4D97-AF65-F5344CB8AC3E}">
        <p14:creationId xmlns:p14="http://schemas.microsoft.com/office/powerpoint/2010/main" val="306574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EDE3-6313-477C-B530-E3970326AB90}"/>
              </a:ext>
            </a:extLst>
          </p:cNvPr>
          <p:cNvSpPr>
            <a:spLocks noGrp="1"/>
          </p:cNvSpPr>
          <p:nvPr>
            <p:ph type="title"/>
          </p:nvPr>
        </p:nvSpPr>
        <p:spPr>
          <a:xfrm>
            <a:off x="419595" y="159444"/>
            <a:ext cx="11352809" cy="1200329"/>
          </a:xfrm>
        </p:spPr>
        <p:txBody>
          <a:bodyPr/>
          <a:lstStyle/>
          <a:p>
            <a:r>
              <a:rPr lang="en-US" sz="4000" dirty="0"/>
              <a:t>Target Adults Who Enjoy Dining Out </a:t>
            </a:r>
            <a:br>
              <a:rPr lang="en-US" sz="4000" dirty="0"/>
            </a:br>
            <a:r>
              <a:rPr lang="en-US" sz="4000" dirty="0"/>
              <a:t>With Local Broadcast </a:t>
            </a:r>
            <a:endParaRPr lang="en-US" dirty="0"/>
          </a:p>
        </p:txBody>
      </p:sp>
      <p:sp>
        <p:nvSpPr>
          <p:cNvPr id="5" name="Text Placeholder 4">
            <a:extLst>
              <a:ext uri="{FF2B5EF4-FFF2-40B4-BE49-F238E27FC236}">
                <a16:creationId xmlns:a16="http://schemas.microsoft.com/office/drawing/2014/main" id="{BF4B3AAF-F8A1-45E2-9516-ED0210B5A329}"/>
              </a:ext>
            </a:extLst>
          </p:cNvPr>
          <p:cNvSpPr>
            <a:spLocks noGrp="1"/>
          </p:cNvSpPr>
          <p:nvPr>
            <p:ph type="body" sz="quarter" idx="13"/>
          </p:nvPr>
        </p:nvSpPr>
        <p:spPr>
          <a:xfrm>
            <a:off x="381001" y="6535579"/>
            <a:ext cx="9067800" cy="246221"/>
          </a:xfrm>
        </p:spPr>
        <p:txBody>
          <a:bodyPr/>
          <a:lstStyle/>
          <a:p>
            <a:r>
              <a:rPr kumimoji="0" lang="en-US" sz="1000" b="0" i="0" u="none" strike="noStrike" kern="1200" cap="none" spc="0" normalizeH="0" baseline="0" noProof="0" dirty="0">
                <a:ln>
                  <a:noFill/>
                </a:ln>
                <a:solidFill>
                  <a:prstClr val="black"/>
                </a:solidFill>
                <a:effectLst/>
                <a:uLnTx/>
                <a:uFillTx/>
                <a:latin typeface="Tahoma"/>
                <a:ea typeface="+mn-ea"/>
                <a:cs typeface="Arial"/>
              </a:rPr>
              <a:t>Source: MRI-Simmons 2022 Market-by-Market weighted by Adult 18+ population. Bought at in the last 6 months: Chili's Grill &amp; Bar, Olive Garden.</a:t>
            </a:r>
          </a:p>
        </p:txBody>
      </p:sp>
      <p:sp>
        <p:nvSpPr>
          <p:cNvPr id="6" name="Rectangle 5">
            <a:extLst>
              <a:ext uri="{FF2B5EF4-FFF2-40B4-BE49-F238E27FC236}">
                <a16:creationId xmlns:a16="http://schemas.microsoft.com/office/drawing/2014/main" id="{FE00E3C4-B96D-4D8C-A767-B7716EFF52E6}"/>
              </a:ext>
            </a:extLst>
          </p:cNvPr>
          <p:cNvSpPr/>
          <p:nvPr/>
        </p:nvSpPr>
        <p:spPr bwMode="auto">
          <a:xfrm>
            <a:off x="4362946" y="5975444"/>
            <a:ext cx="742454" cy="3321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7" name="TextBox 7">
            <a:extLst>
              <a:ext uri="{FF2B5EF4-FFF2-40B4-BE49-F238E27FC236}">
                <a16:creationId xmlns:a16="http://schemas.microsoft.com/office/drawing/2014/main" id="{9ECB68CC-8F08-43CB-8723-BFF4BE377789}"/>
              </a:ext>
            </a:extLst>
          </p:cNvPr>
          <p:cNvSpPr txBox="1"/>
          <p:nvPr/>
        </p:nvSpPr>
        <p:spPr>
          <a:xfrm>
            <a:off x="5131445" y="5972229"/>
            <a:ext cx="4448673" cy="338554"/>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Arial"/>
              </a:rPr>
              <a:t>The Redder the better - High Index</a:t>
            </a:r>
          </a:p>
        </p:txBody>
      </p:sp>
      <p:sp>
        <p:nvSpPr>
          <p:cNvPr id="8" name="Slide Number Placeholder 7">
            <a:extLst>
              <a:ext uri="{FF2B5EF4-FFF2-40B4-BE49-F238E27FC236}">
                <a16:creationId xmlns:a16="http://schemas.microsoft.com/office/drawing/2014/main" id="{FEF0EBF3-B2B5-4C53-AA86-7AF20AF47012}"/>
              </a:ext>
            </a:extLst>
          </p:cNvPr>
          <p:cNvSpPr>
            <a:spLocks noGrp="1"/>
          </p:cNvSpPr>
          <p:nvPr>
            <p:ph type="sldNum" sz="quarter" idx="12"/>
          </p:nvPr>
        </p:nvSpPr>
        <p:spPr/>
        <p:txBody>
          <a:bodyPr/>
          <a:lstStyle/>
          <a:p>
            <a:fld id="{BB88B489-69ED-4F0A-A940-13A5E0BFFCBC}" type="slidenum">
              <a:rPr lang="en-US" smtClean="0">
                <a:solidFill>
                  <a:prstClr val="black"/>
                </a:solidFill>
              </a:rPr>
              <a:pPr/>
              <a:t>26</a:t>
            </a:fld>
            <a:endParaRPr lang="en-US" dirty="0">
              <a:solidFill>
                <a:prstClr val="black"/>
              </a:solidFill>
            </a:endParaRPr>
          </a:p>
        </p:txBody>
      </p:sp>
      <p:pic>
        <p:nvPicPr>
          <p:cNvPr id="4" name="Picture 3">
            <a:extLst>
              <a:ext uri="{FF2B5EF4-FFF2-40B4-BE49-F238E27FC236}">
                <a16:creationId xmlns:a16="http://schemas.microsoft.com/office/drawing/2014/main" id="{3883E9EC-C012-161A-4B63-A4994655F4B6}"/>
              </a:ext>
            </a:extLst>
          </p:cNvPr>
          <p:cNvPicPr>
            <a:picLocks noChangeAspect="1"/>
          </p:cNvPicPr>
          <p:nvPr/>
        </p:nvPicPr>
        <p:blipFill>
          <a:blip r:embed="rId2"/>
          <a:stretch>
            <a:fillRect/>
          </a:stretch>
        </p:blipFill>
        <p:spPr>
          <a:xfrm>
            <a:off x="2057400" y="1584318"/>
            <a:ext cx="2012324" cy="952500"/>
          </a:xfrm>
          <a:prstGeom prst="rect">
            <a:avLst/>
          </a:prstGeom>
        </p:spPr>
      </p:pic>
      <p:pic>
        <p:nvPicPr>
          <p:cNvPr id="9" name="Picture 8">
            <a:extLst>
              <a:ext uri="{FF2B5EF4-FFF2-40B4-BE49-F238E27FC236}">
                <a16:creationId xmlns:a16="http://schemas.microsoft.com/office/drawing/2014/main" id="{EBF1D1A5-10D3-86EC-D804-E751C0DB15C2}"/>
              </a:ext>
            </a:extLst>
          </p:cNvPr>
          <p:cNvPicPr>
            <a:picLocks noChangeAspect="1"/>
          </p:cNvPicPr>
          <p:nvPr/>
        </p:nvPicPr>
        <p:blipFill>
          <a:blip r:embed="rId3"/>
          <a:stretch>
            <a:fillRect/>
          </a:stretch>
        </p:blipFill>
        <p:spPr>
          <a:xfrm>
            <a:off x="8077200" y="1584318"/>
            <a:ext cx="2221556" cy="823827"/>
          </a:xfrm>
          <a:prstGeom prst="rect">
            <a:avLst/>
          </a:prstGeom>
        </p:spPr>
      </p:pic>
      <p:pic>
        <p:nvPicPr>
          <p:cNvPr id="11" name="Picture 10" descr="Map&#10;&#10;Description automatically generated">
            <a:extLst>
              <a:ext uri="{FF2B5EF4-FFF2-40B4-BE49-F238E27FC236}">
                <a16:creationId xmlns:a16="http://schemas.microsoft.com/office/drawing/2014/main" id="{0E3A0E19-2F9A-6563-203A-1ECC873F6D4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7778" r="40087" b="17778"/>
          <a:stretch/>
        </p:blipFill>
        <p:spPr>
          <a:xfrm>
            <a:off x="665726" y="2608355"/>
            <a:ext cx="4896874" cy="3060546"/>
          </a:xfrm>
          <a:prstGeom prst="rect">
            <a:avLst/>
          </a:prstGeom>
        </p:spPr>
      </p:pic>
      <p:pic>
        <p:nvPicPr>
          <p:cNvPr id="13" name="Picture 12" descr="Map&#10;&#10;Description automatically generated">
            <a:extLst>
              <a:ext uri="{FF2B5EF4-FFF2-40B4-BE49-F238E27FC236}">
                <a16:creationId xmlns:a16="http://schemas.microsoft.com/office/drawing/2014/main" id="{800C1A76-B1D9-2545-4022-A66EFE58F14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3333" r="11011"/>
          <a:stretch/>
        </p:blipFill>
        <p:spPr>
          <a:xfrm>
            <a:off x="6781800" y="2608355"/>
            <a:ext cx="4921772" cy="3163664"/>
          </a:xfrm>
          <a:prstGeom prst="rect">
            <a:avLst/>
          </a:prstGeom>
        </p:spPr>
      </p:pic>
    </p:spTree>
    <p:extLst>
      <p:ext uri="{BB962C8B-B14F-4D97-AF65-F5344CB8AC3E}">
        <p14:creationId xmlns:p14="http://schemas.microsoft.com/office/powerpoint/2010/main" val="2307914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877D506-7F9E-F60D-503C-AF8E92D7AFAA}"/>
              </a:ext>
            </a:extLst>
          </p:cNvPr>
          <p:cNvGraphicFramePr/>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8180" y="152400"/>
            <a:ext cx="11687713" cy="1089529"/>
          </a:xfrm>
        </p:spPr>
        <p:txBody>
          <a:bodyPr/>
          <a:lstStyle/>
          <a:p>
            <a:r>
              <a:rPr lang="en-US" sz="3600" dirty="0"/>
              <a:t>The Primary Source For News Among </a:t>
            </a:r>
            <a:br>
              <a:rPr lang="en-US" sz="3600" dirty="0"/>
            </a:br>
            <a:r>
              <a:rPr lang="en-US" sz="3600" dirty="0"/>
              <a:t>QSR/Casual Dining Patrons: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273969"/>
            <a:ext cx="9372600" cy="507831"/>
          </a:xfrm>
        </p:spPr>
        <p:txBody>
          <a:bodyPr/>
          <a:lstStyle/>
          <a:p>
            <a:r>
              <a:rPr lang="en-US" dirty="0"/>
              <a:t>Source: GfK TVB Media Comparisons Study 2023. Persons 18+ Visited or ordered from a fast food/quick service or a casual dining restaurant in the past month.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A18+ QSR/Casual Dining Patrons</a:t>
            </a:r>
          </a:p>
        </p:txBody>
      </p:sp>
    </p:spTree>
    <p:extLst>
      <p:ext uri="{BB962C8B-B14F-4D97-AF65-F5344CB8AC3E}">
        <p14:creationId xmlns:p14="http://schemas.microsoft.com/office/powerpoint/2010/main" val="1807741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590931"/>
          </a:xfrm>
        </p:spPr>
        <p:txBody>
          <a:bodyPr/>
          <a:lstStyle/>
          <a:p>
            <a:r>
              <a:rPr lang="en-US" sz="3600" dirty="0"/>
              <a:t>Local Broadcast Television News: #1 For Trust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7958" y="6207911"/>
            <a:ext cx="9617102" cy="553998"/>
          </a:xfrm>
        </p:spPr>
        <p:txBody>
          <a:bodyPr/>
          <a:lstStyle/>
          <a:p>
            <a:pPr>
              <a:lnSpc>
                <a:spcPct val="100000"/>
              </a:lnSpc>
            </a:pPr>
            <a:r>
              <a:rPr lang="en-US" dirty="0"/>
              <a:t>Source: GfK TVB Media Comparisons Study 2023. Persons 18+. Agree Strongly or Agree Somewhat. </a:t>
            </a:r>
            <a:br>
              <a:rPr lang="en-US" dirty="0"/>
            </a:br>
            <a:r>
              <a:rPr lang="en-US" dirty="0"/>
              <a:t>QO9 - For each source, please indicate the extent to which you agree or disagree with the following statement: I trust the News that I see/hear on this media source. </a:t>
            </a:r>
          </a:p>
        </p:txBody>
      </p:sp>
      <p:sp>
        <p:nvSpPr>
          <p:cNvPr id="6" name="Rectangle 5"/>
          <p:cNvSpPr/>
          <p:nvPr/>
        </p:nvSpPr>
        <p:spPr>
          <a:xfrm>
            <a:off x="1714500" y="876181"/>
            <a:ext cx="876300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I trust the News that I see/hear on this media source:</a:t>
            </a:r>
            <a:endParaRPr kumimoji="0" lang="en-US" sz="2000" b="1" i="0" u="none" strike="noStrike" kern="1200" cap="none" spc="0" normalizeH="0" baseline="0" noProof="0" dirty="0">
              <a:ln>
                <a:noFill/>
              </a:ln>
              <a:solidFill>
                <a:prstClr val="black"/>
              </a:solidFill>
              <a:effectLst/>
              <a:uLnTx/>
              <a:uFillTx/>
              <a:latin typeface="Tahoma"/>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Percent Agree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8" name="Chart 7"/>
          <p:cNvGraphicFramePr/>
          <p:nvPr/>
        </p:nvGraphicFramePr>
        <p:xfrm>
          <a:off x="304800" y="1447800"/>
          <a:ext cx="11809020" cy="4803075"/>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C1450ECA-3160-4B7F-B45E-046C6CECD3F6}"/>
              </a:ext>
            </a:extLst>
          </p:cNvPr>
          <p:cNvSpPr/>
          <p:nvPr/>
        </p:nvSpPr>
        <p:spPr>
          <a:xfrm>
            <a:off x="11392450" y="1529983"/>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D14D818-840B-4394-8C61-EE9B2DEB210A}"/>
              </a:ext>
            </a:extLst>
          </p:cNvPr>
          <p:cNvSpPr/>
          <p:nvPr/>
        </p:nvSpPr>
        <p:spPr>
          <a:xfrm>
            <a:off x="10377343" y="270182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492A12D7-6042-4A54-AEF2-A970A29BFB38}"/>
              </a:ext>
            </a:extLst>
          </p:cNvPr>
          <p:cNvSpPr/>
          <p:nvPr/>
        </p:nvSpPr>
        <p:spPr>
          <a:xfrm>
            <a:off x="9621485" y="417576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4087758F-4F88-40FF-9530-8D9655955193}"/>
              </a:ext>
            </a:extLst>
          </p:cNvPr>
          <p:cNvSpPr/>
          <p:nvPr/>
        </p:nvSpPr>
        <p:spPr>
          <a:xfrm>
            <a:off x="7597140" y="593783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931496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3093" y="1842751"/>
            <a:ext cx="11425813" cy="1588127"/>
          </a:xfrm>
        </p:spPr>
        <p:txBody>
          <a:bodyPr/>
          <a:lstStyle/>
          <a:p>
            <a:r>
              <a:rPr lang="en-US" sz="5400" dirty="0">
                <a:effectLst>
                  <a:outerShdw blurRad="38100" dist="38100" dir="2700000" algn="tl">
                    <a:srgbClr val="000000">
                      <a:alpha val="43137"/>
                    </a:srgbClr>
                  </a:outerShdw>
                </a:effectLst>
              </a:rPr>
              <a:t>However Consumers Shop,</a:t>
            </a:r>
            <a:br>
              <a:rPr lang="en-US" sz="5400" dirty="0">
                <a:effectLst>
                  <a:outerShdw blurRad="38100" dist="38100" dir="2700000" algn="tl">
                    <a:srgbClr val="000000">
                      <a:alpha val="43137"/>
                    </a:srgbClr>
                  </a:outerShdw>
                </a:effectLst>
              </a:rPr>
            </a:br>
            <a:r>
              <a:rPr lang="en-US" sz="5400" dirty="0">
                <a:effectLst>
                  <a:outerShdw blurRad="38100" dist="38100" dir="2700000" algn="tl">
                    <a:srgbClr val="000000">
                      <a:alpha val="43137"/>
                    </a:srgbClr>
                  </a:outerShdw>
                </a:effectLst>
              </a:rPr>
              <a:t>TV Advertising is Key</a:t>
            </a:r>
          </a:p>
        </p:txBody>
      </p:sp>
    </p:spTree>
    <p:extLst>
      <p:ext uri="{BB962C8B-B14F-4D97-AF65-F5344CB8AC3E}">
        <p14:creationId xmlns:p14="http://schemas.microsoft.com/office/powerpoint/2010/main" val="1570627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3093" y="2133600"/>
            <a:ext cx="11425813" cy="1006429"/>
          </a:xfrm>
        </p:spPr>
        <p:txBody>
          <a:bodyPr/>
          <a:lstStyle/>
          <a:p>
            <a:r>
              <a:rPr lang="en-US" sz="6600" dirty="0">
                <a:effectLst>
                  <a:outerShdw blurRad="38100" dist="38100" dir="2700000" algn="tl">
                    <a:srgbClr val="000000">
                      <a:alpha val="43137"/>
                    </a:srgbClr>
                  </a:outerShdw>
                </a:effectLst>
              </a:rPr>
              <a:t>Mother’s Day 2023 Spending</a:t>
            </a:r>
          </a:p>
        </p:txBody>
      </p:sp>
    </p:spTree>
    <p:extLst>
      <p:ext uri="{BB962C8B-B14F-4D97-AF65-F5344CB8AC3E}">
        <p14:creationId xmlns:p14="http://schemas.microsoft.com/office/powerpoint/2010/main" val="2637125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D90376-B7FA-4961-984D-A6ED7856B85A}"/>
              </a:ext>
            </a:extLst>
          </p:cNvPr>
          <p:cNvSpPr>
            <a:spLocks noGrp="1"/>
          </p:cNvSpPr>
          <p:nvPr>
            <p:ph type="title"/>
          </p:nvPr>
        </p:nvSpPr>
        <p:spPr>
          <a:xfrm>
            <a:off x="419099" y="1525365"/>
            <a:ext cx="11352809" cy="590931"/>
          </a:xfrm>
        </p:spPr>
        <p:txBody>
          <a:bodyPr/>
          <a:lstStyle/>
          <a:p>
            <a:r>
              <a:rPr lang="en-US" sz="1800" dirty="0">
                <a:solidFill>
                  <a:schemeClr val="tx1"/>
                </a:solidFill>
              </a:rPr>
              <a:t>Retail Online = Online Only + Online &amp; In-store</a:t>
            </a:r>
            <a:br>
              <a:rPr lang="en-US" sz="1800" dirty="0">
                <a:solidFill>
                  <a:schemeClr val="tx1"/>
                </a:solidFill>
              </a:rPr>
            </a:br>
            <a:r>
              <a:rPr lang="en-US" sz="1800" dirty="0">
                <a:solidFill>
                  <a:schemeClr val="tx1"/>
                </a:solidFill>
              </a:rPr>
              <a:t>Retail In-Store = In-Store Only + Online &amp; In-store</a:t>
            </a:r>
          </a:p>
        </p:txBody>
      </p:sp>
      <p:sp>
        <p:nvSpPr>
          <p:cNvPr id="4" name="Slide Number Placeholder 3">
            <a:extLst>
              <a:ext uri="{FF2B5EF4-FFF2-40B4-BE49-F238E27FC236}">
                <a16:creationId xmlns:a16="http://schemas.microsoft.com/office/drawing/2014/main" id="{8ECBC597-2E2E-4C9E-AB5B-6834DDE289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pSp>
        <p:nvGrpSpPr>
          <p:cNvPr id="13" name="Group 12">
            <a:extLst>
              <a:ext uri="{FF2B5EF4-FFF2-40B4-BE49-F238E27FC236}">
                <a16:creationId xmlns:a16="http://schemas.microsoft.com/office/drawing/2014/main" id="{1FEAF535-CD49-4A53-9EF6-062FEC262AF9}"/>
              </a:ext>
            </a:extLst>
          </p:cNvPr>
          <p:cNvGrpSpPr/>
          <p:nvPr/>
        </p:nvGrpSpPr>
        <p:grpSpPr>
          <a:xfrm>
            <a:off x="3553581" y="5525869"/>
            <a:ext cx="5085513" cy="646331"/>
            <a:chOff x="3274863" y="5334000"/>
            <a:chExt cx="5085513" cy="646331"/>
          </a:xfrm>
        </p:grpSpPr>
        <p:sp>
          <p:nvSpPr>
            <p:cNvPr id="11" name="TextBox 10">
              <a:extLst>
                <a:ext uri="{FF2B5EF4-FFF2-40B4-BE49-F238E27FC236}">
                  <a16:creationId xmlns:a16="http://schemas.microsoft.com/office/drawing/2014/main" id="{BD259D20-EE13-4FD2-AB47-85F5722B52B1}"/>
                </a:ext>
              </a:extLst>
            </p:cNvPr>
            <p:cNvSpPr txBox="1"/>
            <p:nvPr/>
          </p:nvSpPr>
          <p:spPr>
            <a:xfrm>
              <a:off x="3274863" y="5334000"/>
              <a:ext cx="12843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90% </a:t>
              </a:r>
            </a:p>
          </p:txBody>
        </p:sp>
        <p:sp>
          <p:nvSpPr>
            <p:cNvPr id="12" name="TextBox 11">
              <a:extLst>
                <a:ext uri="{FF2B5EF4-FFF2-40B4-BE49-F238E27FC236}">
                  <a16:creationId xmlns:a16="http://schemas.microsoft.com/office/drawing/2014/main" id="{7B054072-3081-4859-8A7E-35B948581DD9}"/>
                </a:ext>
              </a:extLst>
            </p:cNvPr>
            <p:cNvSpPr txBox="1"/>
            <p:nvPr/>
          </p:nvSpPr>
          <p:spPr>
            <a:xfrm>
              <a:off x="7076050" y="5334000"/>
              <a:ext cx="12843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In-store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86%</a:t>
              </a:r>
            </a:p>
          </p:txBody>
        </p:sp>
      </p:grpSp>
      <p:grpSp>
        <p:nvGrpSpPr>
          <p:cNvPr id="5" name="Group 4">
            <a:extLst>
              <a:ext uri="{FF2B5EF4-FFF2-40B4-BE49-F238E27FC236}">
                <a16:creationId xmlns:a16="http://schemas.microsoft.com/office/drawing/2014/main" id="{638B84C5-9C67-4BF0-8A62-5B06633D9341}"/>
              </a:ext>
            </a:extLst>
          </p:cNvPr>
          <p:cNvGrpSpPr/>
          <p:nvPr/>
        </p:nvGrpSpPr>
        <p:grpSpPr>
          <a:xfrm>
            <a:off x="3352800" y="2187795"/>
            <a:ext cx="5401775" cy="3579586"/>
            <a:chOff x="3451013" y="1919726"/>
            <a:chExt cx="5401775" cy="3579586"/>
          </a:xfrm>
        </p:grpSpPr>
        <p:sp>
          <p:nvSpPr>
            <p:cNvPr id="6" name="Oval 5">
              <a:extLst>
                <a:ext uri="{FF2B5EF4-FFF2-40B4-BE49-F238E27FC236}">
                  <a16:creationId xmlns:a16="http://schemas.microsoft.com/office/drawing/2014/main" id="{D83457EB-ACC2-43E4-88F7-4BF1B1238C71}"/>
                </a:ext>
              </a:extLst>
            </p:cNvPr>
            <p:cNvSpPr/>
            <p:nvPr/>
          </p:nvSpPr>
          <p:spPr>
            <a:xfrm>
              <a:off x="3451013" y="1919726"/>
              <a:ext cx="4267200" cy="357958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ahoma"/>
                <a:ea typeface="+mn-ea"/>
                <a:cs typeface="Arial"/>
              </a:endParaRPr>
            </a:p>
          </p:txBody>
        </p:sp>
        <p:sp>
          <p:nvSpPr>
            <p:cNvPr id="7" name="Oval 6">
              <a:extLst>
                <a:ext uri="{FF2B5EF4-FFF2-40B4-BE49-F238E27FC236}">
                  <a16:creationId xmlns:a16="http://schemas.microsoft.com/office/drawing/2014/main" id="{90C467AD-19FC-431D-A3AE-07E47E95A182}"/>
                </a:ext>
              </a:extLst>
            </p:cNvPr>
            <p:cNvSpPr/>
            <p:nvPr/>
          </p:nvSpPr>
          <p:spPr>
            <a:xfrm>
              <a:off x="4648979" y="2003083"/>
              <a:ext cx="4077547" cy="340060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ahoma"/>
                <a:ea typeface="+mn-ea"/>
                <a:cs typeface="Arial"/>
              </a:endParaRPr>
            </a:p>
          </p:txBody>
        </p:sp>
        <p:sp>
          <p:nvSpPr>
            <p:cNvPr id="8" name="TextBox 7">
              <a:extLst>
                <a:ext uri="{FF2B5EF4-FFF2-40B4-BE49-F238E27FC236}">
                  <a16:creationId xmlns:a16="http://schemas.microsoft.com/office/drawing/2014/main" id="{5CB3C2E8-FEE0-4CCA-8377-9CD300D173C0}"/>
                </a:ext>
              </a:extLst>
            </p:cNvPr>
            <p:cNvSpPr txBox="1"/>
            <p:nvPr/>
          </p:nvSpPr>
          <p:spPr>
            <a:xfrm>
              <a:off x="5168298" y="3218644"/>
              <a:ext cx="2315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Online &amp; In-store</a:t>
              </a:r>
            </a:p>
          </p:txBody>
        </p:sp>
        <p:sp>
          <p:nvSpPr>
            <p:cNvPr id="9" name="TextBox 8">
              <a:extLst>
                <a:ext uri="{FF2B5EF4-FFF2-40B4-BE49-F238E27FC236}">
                  <a16:creationId xmlns:a16="http://schemas.microsoft.com/office/drawing/2014/main" id="{4F20CDC4-DB6C-4981-86F3-02B97C0FDED2}"/>
                </a:ext>
              </a:extLst>
            </p:cNvPr>
            <p:cNvSpPr txBox="1"/>
            <p:nvPr/>
          </p:nvSpPr>
          <p:spPr>
            <a:xfrm>
              <a:off x="3677758" y="2971572"/>
              <a:ext cx="12843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Only</a:t>
              </a:r>
            </a:p>
          </p:txBody>
        </p:sp>
        <p:sp>
          <p:nvSpPr>
            <p:cNvPr id="10" name="TextBox 9">
              <a:extLst>
                <a:ext uri="{FF2B5EF4-FFF2-40B4-BE49-F238E27FC236}">
                  <a16:creationId xmlns:a16="http://schemas.microsoft.com/office/drawing/2014/main" id="{0E0F35AE-33F0-4DE4-B5F5-01CF8FECA25D}"/>
                </a:ext>
              </a:extLst>
            </p:cNvPr>
            <p:cNvSpPr txBox="1"/>
            <p:nvPr/>
          </p:nvSpPr>
          <p:spPr>
            <a:xfrm>
              <a:off x="7753196" y="2807567"/>
              <a:ext cx="10995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In-store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Only</a:t>
              </a:r>
            </a:p>
          </p:txBody>
        </p:sp>
        <p:sp>
          <p:nvSpPr>
            <p:cNvPr id="2" name="TextBox 1">
              <a:extLst>
                <a:ext uri="{FF2B5EF4-FFF2-40B4-BE49-F238E27FC236}">
                  <a16:creationId xmlns:a16="http://schemas.microsoft.com/office/drawing/2014/main" id="{97903CB7-2AD7-47F1-91D8-E3B8A04C4746}"/>
                </a:ext>
              </a:extLst>
            </p:cNvPr>
            <p:cNvSpPr txBox="1"/>
            <p:nvPr/>
          </p:nvSpPr>
          <p:spPr>
            <a:xfrm>
              <a:off x="5855516" y="3730897"/>
              <a:ext cx="7569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76%</a:t>
              </a:r>
            </a:p>
          </p:txBody>
        </p:sp>
        <p:sp>
          <p:nvSpPr>
            <p:cNvPr id="14" name="TextBox 13">
              <a:extLst>
                <a:ext uri="{FF2B5EF4-FFF2-40B4-BE49-F238E27FC236}">
                  <a16:creationId xmlns:a16="http://schemas.microsoft.com/office/drawing/2014/main" id="{CF67EDD1-1154-4CD4-AFC8-EB9EC00546B5}"/>
                </a:ext>
              </a:extLst>
            </p:cNvPr>
            <p:cNvSpPr txBox="1"/>
            <p:nvPr/>
          </p:nvSpPr>
          <p:spPr>
            <a:xfrm>
              <a:off x="3765779" y="3653459"/>
              <a:ext cx="7569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14%</a:t>
              </a:r>
            </a:p>
          </p:txBody>
        </p:sp>
        <p:sp>
          <p:nvSpPr>
            <p:cNvPr id="15" name="TextBox 14">
              <a:extLst>
                <a:ext uri="{FF2B5EF4-FFF2-40B4-BE49-F238E27FC236}">
                  <a16:creationId xmlns:a16="http://schemas.microsoft.com/office/drawing/2014/main" id="{B2145C61-42F1-4EB8-B381-0F2513C5567E}"/>
                </a:ext>
              </a:extLst>
            </p:cNvPr>
            <p:cNvSpPr txBox="1"/>
            <p:nvPr/>
          </p:nvSpPr>
          <p:spPr>
            <a:xfrm>
              <a:off x="7806780" y="3651712"/>
              <a:ext cx="7569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10%</a:t>
              </a:r>
            </a:p>
          </p:txBody>
        </p:sp>
      </p:grpSp>
      <p:sp>
        <p:nvSpPr>
          <p:cNvPr id="18" name="Text Placeholder 4">
            <a:extLst>
              <a:ext uri="{FF2B5EF4-FFF2-40B4-BE49-F238E27FC236}">
                <a16:creationId xmlns:a16="http://schemas.microsoft.com/office/drawing/2014/main" id="{AA16BDC0-B5A5-4080-8779-0B85A383D1D5}"/>
              </a:ext>
            </a:extLst>
          </p:cNvPr>
          <p:cNvSpPr>
            <a:spLocks noGrp="1"/>
          </p:cNvSpPr>
          <p:nvPr>
            <p:ph type="body" sz="quarter" idx="13"/>
          </p:nvPr>
        </p:nvSpPr>
        <p:spPr>
          <a:xfrm>
            <a:off x="381001" y="6439102"/>
            <a:ext cx="8697628" cy="369332"/>
          </a:xfrm>
        </p:spPr>
        <p:txBody>
          <a:bodyPr/>
          <a:lstStyle/>
          <a:p>
            <a:r>
              <a:rPr lang="en-US" dirty="0"/>
              <a:t>Source: GfK TVB Purchase Funnel 2023 A18+: Retail</a:t>
            </a:r>
            <a:br>
              <a:rPr lang="en-US" dirty="0"/>
            </a:br>
            <a:r>
              <a:rPr lang="en-US" dirty="0"/>
              <a:t>CI-2: “Now, please think about the holiday season. Have you purchased, or do you plan to purchase from the following?”</a:t>
            </a:r>
          </a:p>
        </p:txBody>
      </p:sp>
      <p:sp>
        <p:nvSpPr>
          <p:cNvPr id="19" name="Title 1">
            <a:extLst>
              <a:ext uri="{FF2B5EF4-FFF2-40B4-BE49-F238E27FC236}">
                <a16:creationId xmlns:a16="http://schemas.microsoft.com/office/drawing/2014/main" id="{B7958DED-3EE8-3C40-BB56-DFA8DABFAB15}"/>
              </a:ext>
            </a:extLst>
          </p:cNvPr>
          <p:cNvSpPr txBox="1">
            <a:spLocks/>
          </p:cNvSpPr>
          <p:nvPr/>
        </p:nvSpPr>
        <p:spPr>
          <a:xfrm>
            <a:off x="395245" y="129248"/>
            <a:ext cx="1135280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uLnTx/>
                <a:uFillTx/>
                <a:latin typeface="Tahoma"/>
                <a:ea typeface="+mj-ea"/>
                <a:cs typeface="Arial"/>
              </a:rPr>
              <a:t>Nearly 8 In 10 Retail Consumers Shopped </a:t>
            </a:r>
            <a:br>
              <a:rPr kumimoji="0" lang="en-US" sz="3600" b="0" i="0" u="none" strike="noStrike" kern="1200" cap="none" spc="0" normalizeH="0" baseline="0" noProof="0" dirty="0">
                <a:ln>
                  <a:noFill/>
                </a:ln>
                <a:solidFill>
                  <a:srgbClr val="0000FF"/>
                </a:solidFill>
                <a:effectLst/>
                <a:uLnTx/>
                <a:uFillTx/>
                <a:latin typeface="Tahoma"/>
                <a:ea typeface="+mj-ea"/>
                <a:cs typeface="Arial"/>
              </a:rPr>
            </a:br>
            <a:r>
              <a:rPr kumimoji="0" lang="en-US" sz="3600" b="0" i="0" u="none" strike="noStrike" kern="1200" cap="none" spc="0" normalizeH="0" baseline="0" noProof="0" dirty="0">
                <a:ln>
                  <a:noFill/>
                </a:ln>
                <a:solidFill>
                  <a:srgbClr val="0000FF"/>
                </a:solidFill>
                <a:effectLst/>
                <a:uLnTx/>
                <a:uFillTx/>
                <a:latin typeface="Tahoma"/>
                <a:ea typeface="+mj-ea"/>
                <a:cs typeface="Arial"/>
              </a:rPr>
              <a:t>Both In-Store &amp; Online</a:t>
            </a:r>
          </a:p>
        </p:txBody>
      </p:sp>
    </p:spTree>
    <p:extLst>
      <p:ext uri="{BB962C8B-B14F-4D97-AF65-F5344CB8AC3E}">
        <p14:creationId xmlns:p14="http://schemas.microsoft.com/office/powerpoint/2010/main" val="3572836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r>
              <a:rPr lang="en-US" dirty="0"/>
              <a:t>82% of Consumers Shop In a </a:t>
            </a:r>
            <a:r>
              <a:rPr lang="en-US" dirty="0">
                <a:solidFill>
                  <a:srgbClr val="37803B"/>
                </a:solidFill>
              </a:rPr>
              <a:t>Retail Store</a:t>
            </a:r>
            <a:r>
              <a:rPr lang="en-US" dirty="0"/>
              <a:t>, </a:t>
            </a:r>
            <a:br>
              <a:rPr lang="en-US" dirty="0"/>
            </a:br>
            <a:r>
              <a:rPr lang="en-US" dirty="0"/>
              <a:t>73% Shop </a:t>
            </a:r>
            <a:r>
              <a:rPr lang="en-US" dirty="0">
                <a:solidFill>
                  <a:srgbClr val="37803B"/>
                </a:solidFill>
              </a:rPr>
              <a:t>Online</a:t>
            </a:r>
            <a:r>
              <a:rPr lang="en-US" dirty="0"/>
              <a:t> At Least Once A Month</a:t>
            </a:r>
          </a:p>
        </p:txBody>
      </p:sp>
      <p:graphicFrame>
        <p:nvGraphicFramePr>
          <p:cNvPr id="8" name="Content Placeholder 8">
            <a:extLst>
              <a:ext uri="{FF2B5EF4-FFF2-40B4-BE49-F238E27FC236}">
                <a16:creationId xmlns:a16="http://schemas.microsoft.com/office/drawing/2014/main" id="{7649887C-6562-440B-9C41-A6C445930B6D}"/>
              </a:ext>
            </a:extLst>
          </p:cNvPr>
          <p:cNvGraphicFramePr>
            <a:graphicFrameLocks noGrp="1"/>
          </p:cNvGraphicFramePr>
          <p:nvPr>
            <p:ph idx="1"/>
            <p:extLst>
              <p:ext uri="{D42A27DB-BD31-4B8C-83A1-F6EECF244321}">
                <p14:modId xmlns:p14="http://schemas.microsoft.com/office/powerpoint/2010/main" val="3745933430"/>
              </p:ext>
            </p:extLst>
          </p:nvPr>
        </p:nvGraphicFramePr>
        <p:xfrm>
          <a:off x="420688" y="1252538"/>
          <a:ext cx="11352212" cy="49101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a:extLst>
              <a:ext uri="{FF2B5EF4-FFF2-40B4-BE49-F238E27FC236}">
                <a16:creationId xmlns:a16="http://schemas.microsoft.com/office/drawing/2014/main" id="{339B62EE-AA73-467F-979C-E000EC7918FA}"/>
              </a:ext>
            </a:extLst>
          </p:cNvPr>
          <p:cNvSpPr>
            <a:spLocks noGrp="1"/>
          </p:cNvSpPr>
          <p:nvPr>
            <p:ph type="body" sz="quarter" idx="13"/>
          </p:nvPr>
        </p:nvSpPr>
        <p:spPr>
          <a:xfrm>
            <a:off x="381001" y="6535579"/>
            <a:ext cx="8679872" cy="246221"/>
          </a:xfrm>
        </p:spPr>
        <p:txBody>
          <a:bodyPr/>
          <a:lstStyle/>
          <a:p>
            <a:r>
              <a:rPr lang="en-US" dirty="0"/>
              <a:t>Source: GfK TVB Media Comparisons Study 2023. QC5B/ QC6B - How often, if at all, do you shop in a retail store/online? </a:t>
            </a:r>
          </a:p>
        </p:txBody>
      </p:sp>
      <p:sp>
        <p:nvSpPr>
          <p:cNvPr id="3" name="Slide Number Placeholder 2">
            <a:extLst>
              <a:ext uri="{FF2B5EF4-FFF2-40B4-BE49-F238E27FC236}">
                <a16:creationId xmlns:a16="http://schemas.microsoft.com/office/drawing/2014/main" id="{A39EFEA1-48AD-48D5-BBD6-C278CF1897AB}"/>
              </a:ext>
            </a:extLst>
          </p:cNvPr>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880492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4F5FA13-5FB1-407D-BF2B-456AD4979843}"/>
              </a:ext>
            </a:extLst>
          </p:cNvPr>
          <p:cNvGraphicFramePr/>
          <p:nvPr/>
        </p:nvGraphicFramePr>
        <p:xfrm>
          <a:off x="419595" y="1183489"/>
          <a:ext cx="11162804" cy="5064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1" y="152401"/>
            <a:ext cx="11658600" cy="1034129"/>
          </a:xfrm>
        </p:spPr>
        <p:txBody>
          <a:bodyPr/>
          <a:lstStyle/>
          <a:p>
            <a:r>
              <a:rPr lang="en-US" sz="3400" dirty="0"/>
              <a:t>Television is The Top Advertising Medium That Influences Purchase Decisions For </a:t>
            </a:r>
            <a:r>
              <a:rPr lang="en-US" sz="3400" dirty="0">
                <a:solidFill>
                  <a:srgbClr val="37803B"/>
                </a:solidFill>
              </a:rPr>
              <a:t>In-Store</a:t>
            </a:r>
            <a:r>
              <a:rPr lang="en-US" sz="3400" dirty="0"/>
              <a:t> Shoppers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207911"/>
            <a:ext cx="9220200" cy="553998"/>
          </a:xfrm>
        </p:spPr>
        <p:txBody>
          <a:bodyPr/>
          <a:lstStyle/>
          <a:p>
            <a:pPr eaLnBrk="0" hangingPunct="0">
              <a:lnSpc>
                <a:spcPct val="100000"/>
              </a:lnSpc>
            </a:pPr>
            <a:r>
              <a:rPr lang="en-US" dirty="0"/>
              <a:t>Source: GfK TVB Media Comparisons Study 2023. Persons 18+ Have you recently or do you plan in the next month, to do any shopping in a retail store: Yes. Includes only those who chose a media. QO1 -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6854239" y="3124200"/>
            <a:ext cx="49530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ahoma"/>
                <a:ea typeface="+mn-ea"/>
                <a:cs typeface="Arial"/>
              </a:rPr>
              <a:t>% </a:t>
            </a:r>
            <a:r>
              <a:rPr kumimoji="0" lang="en-US" sz="1600" b="1" i="0" u="none" strike="noStrike" kern="1200" cap="none" spc="0" normalizeH="0" baseline="0" noProof="0" dirty="0">
                <a:ln>
                  <a:noFill/>
                </a:ln>
                <a:solidFill>
                  <a:prstClr val="black"/>
                </a:solidFill>
                <a:effectLst/>
                <a:uLnTx/>
                <a:uFillTx/>
                <a:latin typeface="Tahoma"/>
                <a:ea typeface="+mn-ea"/>
                <a:cs typeface="Arial"/>
              </a:rPr>
              <a:t>A18+ In-Store Shoppers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ahoma"/>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ahoma"/>
                <a:ea typeface="+mn-ea"/>
                <a:cs typeface="Arial"/>
              </a:rPr>
              <a:t>Advertising medium which you feel most influences you to make a purchase decision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Tahoma"/>
              <a:ea typeface="+mn-ea"/>
              <a:cs typeface="Arial"/>
            </a:endParaRPr>
          </a:p>
        </p:txBody>
      </p:sp>
    </p:spTree>
    <p:extLst>
      <p:ext uri="{BB962C8B-B14F-4D97-AF65-F5344CB8AC3E}">
        <p14:creationId xmlns:p14="http://schemas.microsoft.com/office/powerpoint/2010/main" val="799916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4F5FA13-5FB1-407D-BF2B-456AD4979843}"/>
              </a:ext>
            </a:extLst>
          </p:cNvPr>
          <p:cNvGraphicFramePr/>
          <p:nvPr/>
        </p:nvGraphicFramePr>
        <p:xfrm>
          <a:off x="419595" y="1183489"/>
          <a:ext cx="11162804" cy="5064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1" y="152401"/>
            <a:ext cx="11658600" cy="1034129"/>
          </a:xfrm>
        </p:spPr>
        <p:txBody>
          <a:bodyPr/>
          <a:lstStyle/>
          <a:p>
            <a:r>
              <a:rPr lang="en-US" sz="3400" dirty="0"/>
              <a:t>Television is The Top Advertising Medium That Influences Purchase Decisions For </a:t>
            </a:r>
            <a:r>
              <a:rPr lang="en-US" sz="3400" dirty="0">
                <a:solidFill>
                  <a:srgbClr val="37803B"/>
                </a:solidFill>
              </a:rPr>
              <a:t>Online</a:t>
            </a:r>
            <a:r>
              <a:rPr lang="en-US" sz="3400" dirty="0"/>
              <a:t> Shoppers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8626" y="6054023"/>
            <a:ext cx="8831574" cy="707886"/>
          </a:xfrm>
        </p:spPr>
        <p:txBody>
          <a:bodyPr/>
          <a:lstStyle/>
          <a:p>
            <a:pPr eaLnBrk="0" hangingPunct="0">
              <a:lnSpc>
                <a:spcPct val="100000"/>
              </a:lnSpc>
            </a:pPr>
            <a:r>
              <a:rPr lang="en-US" dirty="0"/>
              <a:t>Source: GfK TVB Media Comparisons Study 2023. Persons 18+ Have you recently, or do you plan in the next month, to do any shopping online: Yes. Includes only those who chose a media. QO1 -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6854239" y="3124200"/>
            <a:ext cx="49530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ahoma"/>
                <a:ea typeface="+mn-ea"/>
                <a:cs typeface="Arial"/>
              </a:rPr>
              <a:t>% </a:t>
            </a:r>
            <a:r>
              <a:rPr kumimoji="0" lang="en-US" sz="1600" b="1" i="0" u="none" strike="noStrike" kern="1200" cap="none" spc="0" normalizeH="0" baseline="0" noProof="0" dirty="0">
                <a:ln>
                  <a:noFill/>
                </a:ln>
                <a:solidFill>
                  <a:prstClr val="black"/>
                </a:solidFill>
                <a:effectLst/>
                <a:uLnTx/>
                <a:uFillTx/>
                <a:latin typeface="Tahoma"/>
                <a:ea typeface="+mn-ea"/>
                <a:cs typeface="Arial"/>
              </a:rPr>
              <a:t>A18+ Online Shoppers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ahoma"/>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ahoma"/>
                <a:ea typeface="+mn-ea"/>
                <a:cs typeface="Arial"/>
              </a:rPr>
              <a:t>Advertising medium which you feel most influences you to make a purchase decision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Tahoma"/>
              <a:ea typeface="+mn-ea"/>
              <a:cs typeface="Arial"/>
            </a:endParaRPr>
          </a:p>
        </p:txBody>
      </p:sp>
    </p:spTree>
    <p:extLst>
      <p:ext uri="{BB962C8B-B14F-4D97-AF65-F5344CB8AC3E}">
        <p14:creationId xmlns:p14="http://schemas.microsoft.com/office/powerpoint/2010/main" val="708495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E135-5FCC-8546-8987-88E9B45374A8}"/>
              </a:ext>
            </a:extLst>
          </p:cNvPr>
          <p:cNvSpPr>
            <a:spLocks noGrp="1"/>
          </p:cNvSpPr>
          <p:nvPr>
            <p:ph type="title"/>
          </p:nvPr>
        </p:nvSpPr>
        <p:spPr>
          <a:xfrm>
            <a:off x="419595" y="178514"/>
            <a:ext cx="11352809" cy="1089529"/>
          </a:xfrm>
        </p:spPr>
        <p:txBody>
          <a:bodyPr/>
          <a:lstStyle/>
          <a:p>
            <a:r>
              <a:rPr lang="en-US" sz="3600" dirty="0"/>
              <a:t>Have You Purchased, or Do you Plan To </a:t>
            </a:r>
            <a:br>
              <a:rPr lang="en-US" sz="3600" dirty="0"/>
            </a:br>
            <a:r>
              <a:rPr lang="en-US" sz="3600" dirty="0"/>
              <a:t>Purchase From the Following?</a:t>
            </a:r>
          </a:p>
        </p:txBody>
      </p:sp>
      <p:graphicFrame>
        <p:nvGraphicFramePr>
          <p:cNvPr id="6" name="Content Placeholder 5">
            <a:extLst>
              <a:ext uri="{FF2B5EF4-FFF2-40B4-BE49-F238E27FC236}">
                <a16:creationId xmlns:a16="http://schemas.microsoft.com/office/drawing/2014/main" id="{02EC6D08-86BC-634D-8E05-FC7DFF8CA03B}"/>
              </a:ext>
            </a:extLst>
          </p:cNvPr>
          <p:cNvGraphicFramePr>
            <a:graphicFrameLocks noGrp="1"/>
          </p:cNvGraphicFramePr>
          <p:nvPr>
            <p:ph idx="1"/>
          </p:nvPr>
        </p:nvGraphicFramePr>
        <p:xfrm>
          <a:off x="266451" y="1489179"/>
          <a:ext cx="11659096" cy="49101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45627DB-B712-1A44-8E48-2BD41ACD27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7" name="TextBox 6">
            <a:extLst>
              <a:ext uri="{FF2B5EF4-FFF2-40B4-BE49-F238E27FC236}">
                <a16:creationId xmlns:a16="http://schemas.microsoft.com/office/drawing/2014/main" id="{3EF2492A-5475-BC48-B9E7-CABFD181F634}"/>
              </a:ext>
            </a:extLst>
          </p:cNvPr>
          <p:cNvSpPr txBox="1"/>
          <p:nvPr/>
        </p:nvSpPr>
        <p:spPr>
          <a:xfrm>
            <a:off x="9719193" y="4800600"/>
            <a:ext cx="11721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 A18+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YES</a:t>
            </a:r>
          </a:p>
        </p:txBody>
      </p:sp>
      <p:sp>
        <p:nvSpPr>
          <p:cNvPr id="8" name="Text Placeholder 4">
            <a:extLst>
              <a:ext uri="{FF2B5EF4-FFF2-40B4-BE49-F238E27FC236}">
                <a16:creationId xmlns:a16="http://schemas.microsoft.com/office/drawing/2014/main" id="{1F9A8A3F-4EEA-442A-BC20-E4DC019A695C}"/>
              </a:ext>
            </a:extLst>
          </p:cNvPr>
          <p:cNvSpPr txBox="1">
            <a:spLocks/>
          </p:cNvSpPr>
          <p:nvPr/>
        </p:nvSpPr>
        <p:spPr>
          <a:xfrm>
            <a:off x="381001" y="6381690"/>
            <a:ext cx="8679872" cy="400110"/>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a:rPr>
              <a:t>Source: GfK TVB Purchase Funnel 2023 A18+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a:rPr>
              <a:t>C-3: “Now, please think about the holiday season. Have you purchased, or do you plan to purchase from the following?”</a:t>
            </a:r>
          </a:p>
        </p:txBody>
      </p:sp>
    </p:spTree>
    <p:extLst>
      <p:ext uri="{BB962C8B-B14F-4D97-AF65-F5344CB8AC3E}">
        <p14:creationId xmlns:p14="http://schemas.microsoft.com/office/powerpoint/2010/main" val="2100243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E7C1-C18D-2D46-A71B-8B4FA7577874}"/>
              </a:ext>
            </a:extLst>
          </p:cNvPr>
          <p:cNvSpPr>
            <a:spLocks noGrp="1"/>
          </p:cNvSpPr>
          <p:nvPr>
            <p:ph type="title"/>
          </p:nvPr>
        </p:nvSpPr>
        <p:spPr>
          <a:xfrm>
            <a:off x="419099" y="112775"/>
            <a:ext cx="11352809" cy="1200329"/>
          </a:xfrm>
        </p:spPr>
        <p:txBody>
          <a:bodyPr/>
          <a:lstStyle/>
          <a:p>
            <a:r>
              <a:rPr lang="en-US" dirty="0"/>
              <a:t>Are You Currently, Or Planning to Do More, Less, or The Same?</a:t>
            </a:r>
          </a:p>
        </p:txBody>
      </p:sp>
      <p:graphicFrame>
        <p:nvGraphicFramePr>
          <p:cNvPr id="6" name="Content Placeholder 5">
            <a:extLst>
              <a:ext uri="{FF2B5EF4-FFF2-40B4-BE49-F238E27FC236}">
                <a16:creationId xmlns:a16="http://schemas.microsoft.com/office/drawing/2014/main" id="{FC98AC9A-8AD1-024C-B229-F36B72E79D24}"/>
              </a:ext>
            </a:extLst>
          </p:cNvPr>
          <p:cNvGraphicFramePr>
            <a:graphicFrameLocks noGrp="1"/>
          </p:cNvGraphicFramePr>
          <p:nvPr>
            <p:ph idx="1"/>
          </p:nvPr>
        </p:nvGraphicFramePr>
        <p:xfrm>
          <a:off x="420688" y="1480443"/>
          <a:ext cx="10464189" cy="492286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239139B-EB2C-F648-8D0C-72B7F117D7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7" name="Text Placeholder 4">
            <a:extLst>
              <a:ext uri="{FF2B5EF4-FFF2-40B4-BE49-F238E27FC236}">
                <a16:creationId xmlns:a16="http://schemas.microsoft.com/office/drawing/2014/main" id="{D08C0E2C-E30C-2D4F-9F6F-E22378BC4A15}"/>
              </a:ext>
            </a:extLst>
          </p:cNvPr>
          <p:cNvSpPr>
            <a:spLocks noGrp="1"/>
          </p:cNvSpPr>
          <p:nvPr>
            <p:ph type="body" sz="quarter" idx="13"/>
          </p:nvPr>
        </p:nvSpPr>
        <p:spPr>
          <a:xfrm>
            <a:off x="381001" y="6236680"/>
            <a:ext cx="8697628" cy="553998"/>
          </a:xfrm>
        </p:spPr>
        <p:txBody>
          <a:bodyPr/>
          <a:lstStyle/>
          <a:p>
            <a:pPr>
              <a:lnSpc>
                <a:spcPct val="100000"/>
              </a:lnSpc>
            </a:pPr>
            <a:r>
              <a:rPr lang="en-US" dirty="0"/>
              <a:t>Source: GfK TVB Purchase Funnel 2023 In-store retail category, A18+ </a:t>
            </a:r>
            <a:br>
              <a:rPr lang="en-US" dirty="0"/>
            </a:br>
            <a:r>
              <a:rPr lang="en-US" dirty="0"/>
              <a:t>CI-1: “For each of the following, are you currently or planning to do more, less or the same compared to what you did a year ago?” Among those for whom the questions were applicable.</a:t>
            </a:r>
          </a:p>
        </p:txBody>
      </p:sp>
      <p:sp>
        <p:nvSpPr>
          <p:cNvPr id="3" name="TextBox 2">
            <a:extLst>
              <a:ext uri="{FF2B5EF4-FFF2-40B4-BE49-F238E27FC236}">
                <a16:creationId xmlns:a16="http://schemas.microsoft.com/office/drawing/2014/main" id="{E530D5AF-BE82-4E22-947D-4EA705C4132F}"/>
              </a:ext>
            </a:extLst>
          </p:cNvPr>
          <p:cNvSpPr txBox="1"/>
          <p:nvPr/>
        </p:nvSpPr>
        <p:spPr>
          <a:xfrm>
            <a:off x="9815145" y="2023835"/>
            <a:ext cx="16353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Same or more</a:t>
            </a:r>
          </a:p>
        </p:txBody>
      </p:sp>
      <p:sp>
        <p:nvSpPr>
          <p:cNvPr id="5" name="TextBox 4">
            <a:extLst>
              <a:ext uri="{FF2B5EF4-FFF2-40B4-BE49-F238E27FC236}">
                <a16:creationId xmlns:a16="http://schemas.microsoft.com/office/drawing/2014/main" id="{964E8082-D110-4672-A350-F42D743A0DB0}"/>
              </a:ext>
            </a:extLst>
          </p:cNvPr>
          <p:cNvSpPr txBox="1"/>
          <p:nvPr/>
        </p:nvSpPr>
        <p:spPr>
          <a:xfrm>
            <a:off x="10260863" y="2819411"/>
            <a:ext cx="744416"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74%</a:t>
            </a:r>
          </a:p>
        </p:txBody>
      </p:sp>
      <p:sp>
        <p:nvSpPr>
          <p:cNvPr id="8" name="TextBox 7">
            <a:extLst>
              <a:ext uri="{FF2B5EF4-FFF2-40B4-BE49-F238E27FC236}">
                <a16:creationId xmlns:a16="http://schemas.microsoft.com/office/drawing/2014/main" id="{C5E1F7B5-E296-48DA-9152-9BB8AE503940}"/>
              </a:ext>
            </a:extLst>
          </p:cNvPr>
          <p:cNvSpPr txBox="1"/>
          <p:nvPr/>
        </p:nvSpPr>
        <p:spPr>
          <a:xfrm>
            <a:off x="10260621" y="4725937"/>
            <a:ext cx="744416"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79%</a:t>
            </a:r>
          </a:p>
        </p:txBody>
      </p:sp>
    </p:spTree>
    <p:extLst>
      <p:ext uri="{BB962C8B-B14F-4D97-AF65-F5344CB8AC3E}">
        <p14:creationId xmlns:p14="http://schemas.microsoft.com/office/powerpoint/2010/main" val="3480359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nvPr>
        </p:nvGraphicFramePr>
        <p:xfrm>
          <a:off x="393724" y="85357"/>
          <a:ext cx="11514912" cy="632570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84912" y="151252"/>
            <a:ext cx="11352809" cy="1089529"/>
          </a:xfrm>
        </p:spPr>
        <p:txBody>
          <a:bodyPr/>
          <a:lstStyle/>
          <a:p>
            <a:r>
              <a:rPr lang="en-US" sz="3500" dirty="0"/>
              <a:t>What</a:t>
            </a:r>
            <a:r>
              <a:rPr lang="en-US" sz="3600" dirty="0"/>
              <a:t> </a:t>
            </a:r>
            <a:r>
              <a:rPr lang="en-US" sz="3500" dirty="0"/>
              <a:t>Influenced Consumers Most For Online Retail:</a:t>
            </a:r>
            <a:br>
              <a:rPr lang="en-US" sz="3500" dirty="0"/>
            </a:br>
            <a:r>
              <a:rPr lang="en-US" sz="3500" b="1" dirty="0"/>
              <a:t>Awareness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409663"/>
            <a:ext cx="9686749" cy="400110"/>
          </a:xfrm>
        </p:spPr>
        <p:txBody>
          <a:bodyPr/>
          <a:lstStyle/>
          <a:p>
            <a:r>
              <a:rPr lang="en-US" dirty="0"/>
              <a:t>Source: GfK TVB Purchase Funnel 2023 Online retail Category; </a:t>
            </a:r>
            <a:br>
              <a:rPr lang="en-US" dirty="0"/>
            </a:br>
            <a:r>
              <a:rPr lang="en-US" dirty="0"/>
              <a:t>QA4 Most important for media with at least 1 funnel stage at 2%+ shown; 2%, 1%, &amp; 0% not shown/labeled</a:t>
            </a:r>
          </a:p>
        </p:txBody>
      </p:sp>
      <p:sp>
        <p:nvSpPr>
          <p:cNvPr id="6" name="TextBox 5">
            <a:extLst>
              <a:ext uri="{FF2B5EF4-FFF2-40B4-BE49-F238E27FC236}">
                <a16:creationId xmlns:a16="http://schemas.microsoft.com/office/drawing/2014/main" id="{30D716AF-F6D5-6D4C-B6F4-F55922751D81}"/>
              </a:ext>
            </a:extLst>
          </p:cNvPr>
          <p:cNvSpPr txBox="1"/>
          <p:nvPr/>
        </p:nvSpPr>
        <p:spPr>
          <a:xfrm>
            <a:off x="5248098" y="1259169"/>
            <a:ext cx="222368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 A18+ Online Retail </a:t>
            </a:r>
          </a:p>
        </p:txBody>
      </p:sp>
    </p:spTree>
    <p:extLst>
      <p:ext uri="{BB962C8B-B14F-4D97-AF65-F5344CB8AC3E}">
        <p14:creationId xmlns:p14="http://schemas.microsoft.com/office/powerpoint/2010/main" val="3019257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234"/>
            <a:ext cx="11658599" cy="1089529"/>
          </a:xfrm>
        </p:spPr>
        <p:txBody>
          <a:bodyPr/>
          <a:lstStyle/>
          <a:p>
            <a:r>
              <a:rPr lang="en-US" sz="3600" dirty="0"/>
              <a:t>Of Those that Cited TV as the Most Important in Awareness Phase, 7 out of 10 Picked Broadcast TV</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37</a:t>
            </a:fld>
            <a:endParaRPr lang="en-US" dirty="0">
              <a:solidFill>
                <a:prstClr val="black"/>
              </a:solidFill>
            </a:endParaRPr>
          </a:p>
        </p:txBody>
      </p:sp>
      <p:graphicFrame>
        <p:nvGraphicFramePr>
          <p:cNvPr id="10" name="Content Placeholder 9"/>
          <p:cNvGraphicFramePr>
            <a:graphicFrameLocks noGrp="1"/>
          </p:cNvGraphicFramePr>
          <p:nvPr>
            <p:ph idx="1"/>
          </p:nvPr>
        </p:nvGraphicFramePr>
        <p:xfrm>
          <a:off x="-102331" y="1511937"/>
          <a:ext cx="7808913" cy="46840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9">
            <a:extLst>
              <a:ext uri="{FF2B5EF4-FFF2-40B4-BE49-F238E27FC236}">
                <a16:creationId xmlns:a16="http://schemas.microsoft.com/office/drawing/2014/main" id="{85292D97-7EF3-4F4E-8558-A186ED96773E}"/>
              </a:ext>
            </a:extLst>
          </p:cNvPr>
          <p:cNvGraphicFramePr>
            <a:graphicFrameLocks/>
          </p:cNvGraphicFramePr>
          <p:nvPr/>
        </p:nvGraphicFramePr>
        <p:xfrm>
          <a:off x="4818567" y="1520982"/>
          <a:ext cx="7808913" cy="46840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6A3CECF5-56E4-4AE6-8CA0-5CCE7D9AE43C}"/>
              </a:ext>
            </a:extLst>
          </p:cNvPr>
          <p:cNvSpPr>
            <a:spLocks noGrp="1"/>
          </p:cNvSpPr>
          <p:nvPr>
            <p:ph type="body" sz="quarter" idx="13"/>
          </p:nvPr>
        </p:nvSpPr>
        <p:spPr>
          <a:xfrm>
            <a:off x="381001" y="6227802"/>
            <a:ext cx="8679872" cy="553998"/>
          </a:xfrm>
        </p:spPr>
        <p:txBody>
          <a:bodyPr/>
          <a:lstStyle/>
          <a:p>
            <a:pPr indent="-463550" defTabSz="457200">
              <a:spcBef>
                <a:spcPts val="0"/>
              </a:spcBef>
            </a:pPr>
            <a:r>
              <a:rPr lang="en-US" dirty="0"/>
              <a:t>Source: GfK TVB Purchase Funnel 2023 In-store &amp; Online retail category A18+</a:t>
            </a:r>
          </a:p>
          <a:p>
            <a:pPr indent="-463550" defTabSz="457200">
              <a:spcBef>
                <a:spcPts val="0"/>
              </a:spcBef>
            </a:pPr>
            <a:r>
              <a:rPr lang="en-US" dirty="0"/>
              <a:t>QA4 “Thinking about the ads you saw/heard for the categories, which advertising media made you most aware of the category?” </a:t>
            </a:r>
          </a:p>
          <a:p>
            <a:pPr indent="-463550" defTabSz="457200">
              <a:spcBef>
                <a:spcPts val="0"/>
              </a:spcBef>
            </a:pPr>
            <a:r>
              <a:rPr lang="en-US" dirty="0"/>
              <a:t>How to read: Of those who chose television as most important for awareness, 68% chose broadcast TV.</a:t>
            </a:r>
          </a:p>
        </p:txBody>
      </p:sp>
    </p:spTree>
    <p:extLst>
      <p:ext uri="{BB962C8B-B14F-4D97-AF65-F5344CB8AC3E}">
        <p14:creationId xmlns:p14="http://schemas.microsoft.com/office/powerpoint/2010/main" val="2154303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02146"/>
            <a:ext cx="11352809" cy="590931"/>
          </a:xfrm>
        </p:spPr>
        <p:txBody>
          <a:bodyPr/>
          <a:lstStyle/>
          <a:p>
            <a:r>
              <a:rPr lang="en-US" sz="3600" dirty="0"/>
              <a:t>“Have TV ads influenced your search selections?”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38</a:t>
            </a:fld>
            <a:endParaRPr lang="en-US" dirty="0"/>
          </a:p>
        </p:txBody>
      </p:sp>
      <p:sp>
        <p:nvSpPr>
          <p:cNvPr id="7" name="Text Placeholder 4"/>
          <p:cNvSpPr>
            <a:spLocks noGrp="1"/>
          </p:cNvSpPr>
          <p:nvPr>
            <p:ph type="body" sz="quarter" idx="13"/>
          </p:nvPr>
        </p:nvSpPr>
        <p:spPr>
          <a:xfrm>
            <a:off x="381001" y="6227802"/>
            <a:ext cx="9372600" cy="553998"/>
          </a:xfrm>
        </p:spPr>
        <p:txBody>
          <a:bodyPr/>
          <a:lstStyle/>
          <a:p>
            <a:pPr>
              <a:lnSpc>
                <a:spcPct val="100000"/>
              </a:lnSpc>
            </a:pPr>
            <a:r>
              <a:rPr lang="en-US" dirty="0"/>
              <a:t>Source: GfK TVB Purchase Funnel 2023 In-store/online retail category A18+ </a:t>
            </a:r>
            <a:br>
              <a:rPr lang="en-US" dirty="0"/>
            </a:br>
            <a:r>
              <a:rPr lang="en-US" dirty="0"/>
              <a:t>QA10 “When doing an online search, how often, if at all, have TV ads you have seen influenced you in some ways in your search?” (Yes = combination of Every time, Most of the time &amp; Sometimes)</a:t>
            </a:r>
          </a:p>
        </p:txBody>
      </p:sp>
      <p:graphicFrame>
        <p:nvGraphicFramePr>
          <p:cNvPr id="16" name="Content Placeholder 8"/>
          <p:cNvGraphicFramePr>
            <a:graphicFrameLocks noGrp="1"/>
          </p:cNvGraphicFramePr>
          <p:nvPr>
            <p:ph idx="1"/>
            <p:extLst>
              <p:ext uri="{D42A27DB-BD31-4B8C-83A1-F6EECF244321}">
                <p14:modId xmlns:p14="http://schemas.microsoft.com/office/powerpoint/2010/main" val="1769443889"/>
              </p:ext>
            </p:extLst>
          </p:nvPr>
        </p:nvGraphicFramePr>
        <p:xfrm>
          <a:off x="-1114361" y="1189117"/>
          <a:ext cx="8497065" cy="4910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8">
            <a:extLst>
              <a:ext uri="{FF2B5EF4-FFF2-40B4-BE49-F238E27FC236}">
                <a16:creationId xmlns:a16="http://schemas.microsoft.com/office/drawing/2014/main" id="{F22C4ABC-C27E-400A-BA9F-92F2FF438152}"/>
              </a:ext>
            </a:extLst>
          </p:cNvPr>
          <p:cNvGraphicFramePr>
            <a:graphicFrameLocks/>
          </p:cNvGraphicFramePr>
          <p:nvPr>
            <p:extLst>
              <p:ext uri="{D42A27DB-BD31-4B8C-83A1-F6EECF244321}">
                <p14:modId xmlns:p14="http://schemas.microsoft.com/office/powerpoint/2010/main" val="545093977"/>
              </p:ext>
            </p:extLst>
          </p:nvPr>
        </p:nvGraphicFramePr>
        <p:xfrm>
          <a:off x="4581132" y="1189117"/>
          <a:ext cx="8565587" cy="4910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6333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3578"/>
            <a:ext cx="12192000" cy="1089529"/>
          </a:xfrm>
        </p:spPr>
        <p:txBody>
          <a:bodyPr/>
          <a:lstStyle/>
          <a:p>
            <a:r>
              <a:rPr lang="en-US" sz="3600" dirty="0"/>
              <a:t>Regardless of Physical Retail Methods, Shoppers </a:t>
            </a:r>
            <a:br>
              <a:rPr lang="en-US" sz="3600" dirty="0"/>
            </a:br>
            <a:r>
              <a:rPr lang="en-US" sz="3600" dirty="0"/>
              <a:t>Highly Trust Local TV Assets</a:t>
            </a:r>
          </a:p>
        </p:txBody>
      </p:sp>
      <p:graphicFrame>
        <p:nvGraphicFramePr>
          <p:cNvPr id="8" name="Content Placeholder 7"/>
          <p:cNvGraphicFramePr>
            <a:graphicFrameLocks noGrp="1"/>
          </p:cNvGraphicFramePr>
          <p:nvPr>
            <p:ph idx="1"/>
          </p:nvPr>
        </p:nvGraphicFramePr>
        <p:xfrm>
          <a:off x="296863" y="1295400"/>
          <a:ext cx="11352212" cy="507206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7" name="Text Placeholder 4"/>
          <p:cNvSpPr>
            <a:spLocks noGrp="1"/>
          </p:cNvSpPr>
          <p:nvPr>
            <p:ph type="body" sz="quarter" idx="13"/>
          </p:nvPr>
        </p:nvSpPr>
        <p:spPr>
          <a:xfrm>
            <a:off x="381001" y="6408324"/>
            <a:ext cx="8679872" cy="400110"/>
          </a:xfrm>
        </p:spPr>
        <p:txBody>
          <a:bodyPr/>
          <a:lstStyle/>
          <a:p>
            <a:pPr>
              <a:lnSpc>
                <a:spcPct val="100000"/>
              </a:lnSpc>
            </a:pPr>
            <a:r>
              <a:rPr lang="en-US" dirty="0"/>
              <a:t>Source: GfK TVB Purchase Funnel 2023 In-store retail category, A18+ </a:t>
            </a:r>
            <a:br>
              <a:rPr lang="en-US" dirty="0"/>
            </a:br>
            <a:r>
              <a:rPr lang="en-US" dirty="0"/>
              <a:t>B2 “I trust the news I see/hear on this media source” (Agree Strongly + Agree Somewhat)</a:t>
            </a:r>
          </a:p>
        </p:txBody>
      </p:sp>
    </p:spTree>
    <p:extLst>
      <p:ext uri="{BB962C8B-B14F-4D97-AF65-F5344CB8AC3E}">
        <p14:creationId xmlns:p14="http://schemas.microsoft.com/office/powerpoint/2010/main" val="42462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967"/>
          <a:stretch/>
        </p:blipFill>
        <p:spPr>
          <a:xfrm>
            <a:off x="177553" y="-1276"/>
            <a:ext cx="10502284" cy="6685473"/>
          </a:xfrm>
          <a:prstGeom prst="rect">
            <a:avLst/>
          </a:prstGeom>
        </p:spPr>
      </p:pic>
      <p:sp>
        <p:nvSpPr>
          <p:cNvPr id="7" name="Rectangle 6"/>
          <p:cNvSpPr/>
          <p:nvPr/>
        </p:nvSpPr>
        <p:spPr>
          <a:xfrm>
            <a:off x="177553" y="1"/>
            <a:ext cx="11936267" cy="628249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Tahoma"/>
              <a:ea typeface="+mn-ea"/>
              <a:cs typeface="Arial"/>
            </a:endParaRPr>
          </a:p>
        </p:txBody>
      </p:sp>
      <p:sp>
        <p:nvSpPr>
          <p:cNvPr id="3" name="Title 2"/>
          <p:cNvSpPr>
            <a:spLocks noGrp="1"/>
          </p:cNvSpPr>
          <p:nvPr>
            <p:ph type="title"/>
          </p:nvPr>
        </p:nvSpPr>
        <p:spPr>
          <a:xfrm>
            <a:off x="304800" y="255013"/>
            <a:ext cx="11620500" cy="1200329"/>
          </a:xfrm>
        </p:spPr>
        <p:txBody>
          <a:bodyPr/>
          <a:lstStyle/>
          <a:p>
            <a:r>
              <a:rPr lang="en-US" dirty="0"/>
              <a:t>Mother’s Day 2023 Spending Projected </a:t>
            </a:r>
            <a:br>
              <a:rPr lang="en-US" dirty="0"/>
            </a:br>
            <a:r>
              <a:rPr lang="en-US" dirty="0"/>
              <a:t>To Be An All-Time High</a:t>
            </a:r>
          </a:p>
        </p:txBody>
      </p:sp>
      <p:graphicFrame>
        <p:nvGraphicFramePr>
          <p:cNvPr id="8" name="Chart 7"/>
          <p:cNvGraphicFramePr/>
          <p:nvPr>
            <p:extLst>
              <p:ext uri="{D42A27DB-BD31-4B8C-83A1-F6EECF244321}">
                <p14:modId xmlns:p14="http://schemas.microsoft.com/office/powerpoint/2010/main" val="2589411949"/>
              </p:ext>
            </p:extLst>
          </p:nvPr>
        </p:nvGraphicFramePr>
        <p:xfrm>
          <a:off x="842962" y="1156356"/>
          <a:ext cx="10968038" cy="51682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2A38481B-7966-415F-9E23-473AF8220381}"/>
              </a:ext>
            </a:extLst>
          </p:cNvPr>
          <p:cNvSpPr txBox="1">
            <a:spLocks/>
          </p:cNvSpPr>
          <p:nvPr/>
        </p:nvSpPr>
        <p:spPr>
          <a:xfrm>
            <a:off x="419099" y="6535579"/>
            <a:ext cx="8641773" cy="246221"/>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a:rPr>
              <a:t>Source: NRF's Annual 2023 Mother's Day Spending Survey.</a:t>
            </a:r>
          </a:p>
        </p:txBody>
      </p:sp>
      <p:sp>
        <p:nvSpPr>
          <p:cNvPr id="13" name="Slide Number Placeholder 12">
            <a:extLst>
              <a:ext uri="{FF2B5EF4-FFF2-40B4-BE49-F238E27FC236}">
                <a16:creationId xmlns:a16="http://schemas.microsoft.com/office/drawing/2014/main" id="{AA6D729A-52C4-4E0E-979A-91E6B9D39C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2" name="Picture 1" descr="TVB_Logo_RGB_300_4_Line_Tag.jpg">
            <a:extLst>
              <a:ext uri="{FF2B5EF4-FFF2-40B4-BE49-F238E27FC236}">
                <a16:creationId xmlns:a16="http://schemas.microsoft.com/office/drawing/2014/main" id="{9470E486-29F7-C593-3DBE-FD115880B27C}"/>
              </a:ext>
            </a:extLst>
          </p:cNvPr>
          <p:cNvPicPr>
            <a:picLocks noChangeAspect="1"/>
          </p:cNvPicPr>
          <p:nvPr/>
        </p:nvPicPr>
        <p:blipFill>
          <a:blip r:embed="rId4" cstate="print"/>
          <a:stretch>
            <a:fillRect/>
          </a:stretch>
        </p:blipFill>
        <p:spPr>
          <a:xfrm>
            <a:off x="10198360" y="6356350"/>
            <a:ext cx="1434197" cy="405559"/>
          </a:xfrm>
          <a:prstGeom prst="rect">
            <a:avLst/>
          </a:prstGeom>
        </p:spPr>
      </p:pic>
    </p:spTree>
    <p:extLst>
      <p:ext uri="{BB962C8B-B14F-4D97-AF65-F5344CB8AC3E}">
        <p14:creationId xmlns:p14="http://schemas.microsoft.com/office/powerpoint/2010/main" val="1271163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2868"/>
            <a:ext cx="11430000" cy="1200329"/>
          </a:xfrm>
        </p:spPr>
        <p:txBody>
          <a:bodyPr/>
          <a:lstStyle/>
          <a:p>
            <a:r>
              <a:rPr lang="en-US" dirty="0"/>
              <a:t>Broadcast TV Websites/Apps Provide </a:t>
            </a:r>
            <a:br>
              <a:rPr lang="en-US" dirty="0"/>
            </a:br>
            <a:r>
              <a:rPr lang="en-US" dirty="0"/>
              <a:t>Multi-platform Opportunities</a:t>
            </a:r>
          </a:p>
        </p:txBody>
      </p:sp>
      <p:pic>
        <p:nvPicPr>
          <p:cNvPr id="1034" name="Picture 10" descr="Image result for fox 11 ap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53637" y="4359219"/>
            <a:ext cx="909483" cy="18990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ox 11 ap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600" y="4202902"/>
            <a:ext cx="1122264" cy="225176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0200"/>
          <a:stretch/>
        </p:blipFill>
        <p:spPr bwMode="auto">
          <a:xfrm>
            <a:off x="7010400" y="1616939"/>
            <a:ext cx="287495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abc local app"/>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28800" y="1554294"/>
            <a:ext cx="3979213" cy="248700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wtvj-tv app"/>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81800" y="4202902"/>
            <a:ext cx="3626574" cy="20382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192223" y="4348016"/>
            <a:ext cx="1008177" cy="19102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CDEFDE6-E0D7-4837-9BAC-C5447762A0E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503392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61" y="152400"/>
            <a:ext cx="11732819" cy="1089529"/>
          </a:xfrm>
        </p:spPr>
        <p:txBody>
          <a:bodyPr/>
          <a:lstStyle/>
          <a:p>
            <a:pPr>
              <a:tabLst>
                <a:tab pos="1258888" algn="l"/>
              </a:tabLst>
            </a:pPr>
            <a:r>
              <a:rPr lang="en-US" sz="3600" dirty="0"/>
              <a:t>Broadcast Websites Added More Reach to Broadcast TV than Cable or Streaming For </a:t>
            </a:r>
            <a:r>
              <a:rPr lang="en-US" sz="3600" dirty="0">
                <a:solidFill>
                  <a:srgbClr val="37803B"/>
                </a:solidFill>
              </a:rPr>
              <a:t>In-Store </a:t>
            </a:r>
            <a:r>
              <a:rPr lang="en-US" sz="3600" dirty="0"/>
              <a:t>Shoppers</a:t>
            </a:r>
          </a:p>
        </p:txBody>
      </p:sp>
      <p:graphicFrame>
        <p:nvGraphicFramePr>
          <p:cNvPr id="8" name="Content Placeholder 7"/>
          <p:cNvGraphicFramePr>
            <a:graphicFrameLocks noGrp="1"/>
          </p:cNvGraphicFramePr>
          <p:nvPr>
            <p:ph idx="1"/>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368723"/>
            <a:ext cx="9829800" cy="369332"/>
          </a:xfrm>
        </p:spPr>
        <p:txBody>
          <a:bodyPr/>
          <a:lstStyle/>
          <a:p>
            <a:r>
              <a:rPr lang="en-US" dirty="0"/>
              <a:t>Source: GfK TVB Media Comparisons Study 2023. M-S 4A-2A. Persons 18+ Have you recently or do you plan in the next month, to do any shopping in a retail store: Yes.</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895600" y="1403780"/>
            <a:ext cx="67818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A18+ </a:t>
            </a:r>
            <a:r>
              <a:rPr kumimoji="0" lang="en-US" sz="1800" b="1" i="0" u="none" strike="noStrike" kern="1200" cap="none" spc="0" normalizeH="0" baseline="0" noProof="0" dirty="0">
                <a:ln>
                  <a:noFill/>
                </a:ln>
                <a:solidFill>
                  <a:srgbClr val="37803B"/>
                </a:solidFill>
                <a:effectLst/>
                <a:uLnTx/>
                <a:uFillTx/>
                <a:latin typeface="Tahoma"/>
                <a:ea typeface="+mn-ea"/>
                <a:cs typeface="Arial"/>
              </a:rPr>
              <a:t>In-Store </a:t>
            </a:r>
            <a:r>
              <a:rPr kumimoji="0" lang="en-US" sz="1800" b="1" i="0" u="none" strike="noStrike" kern="1200" cap="none" spc="0" normalizeH="0" baseline="0" noProof="0" dirty="0">
                <a:ln>
                  <a:noFill/>
                </a:ln>
                <a:effectLst/>
                <a:uLnTx/>
                <a:uFillTx/>
                <a:latin typeface="Tahoma"/>
                <a:ea typeface="+mn-ea"/>
                <a:cs typeface="Arial"/>
              </a:rPr>
              <a:t>Shoppers</a:t>
            </a:r>
            <a:endParaRPr kumimoji="0" lang="en-US" sz="1800" b="0" i="0" u="none" strike="noStrike" kern="1200" cap="none" spc="0" normalizeH="0" baseline="0" noProof="0" dirty="0">
              <a:ln>
                <a:noFill/>
              </a:ln>
              <a:effectLst/>
              <a:uLnTx/>
              <a:uFillTx/>
              <a:latin typeface="Tahoma"/>
              <a:ea typeface="+mn-ea"/>
              <a:cs typeface="Arial"/>
            </a:endParaRPr>
          </a:p>
        </p:txBody>
      </p:sp>
    </p:spTree>
    <p:extLst>
      <p:ext uri="{BB962C8B-B14F-4D97-AF65-F5344CB8AC3E}">
        <p14:creationId xmlns:p14="http://schemas.microsoft.com/office/powerpoint/2010/main" val="2951588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pPr>
              <a:tabLst>
                <a:tab pos="1258888" algn="l"/>
              </a:tabLst>
            </a:pPr>
            <a:r>
              <a:rPr lang="en-US" sz="3600" dirty="0"/>
              <a:t>Broadcast Websites Added More Reach to Broadcast TV than Cable or Streaming For </a:t>
            </a:r>
            <a:r>
              <a:rPr lang="en-US" sz="3600" dirty="0">
                <a:solidFill>
                  <a:srgbClr val="37803B"/>
                </a:solidFill>
              </a:rPr>
              <a:t>Online </a:t>
            </a:r>
            <a:r>
              <a:rPr lang="en-US" sz="3600" dirty="0"/>
              <a:t>Shoppers</a:t>
            </a:r>
          </a:p>
        </p:txBody>
      </p:sp>
      <p:graphicFrame>
        <p:nvGraphicFramePr>
          <p:cNvPr id="8" name="Content Placeholder 7"/>
          <p:cNvGraphicFramePr>
            <a:graphicFrameLocks noGrp="1"/>
          </p:cNvGraphicFramePr>
          <p:nvPr>
            <p:ph idx="1"/>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368723"/>
            <a:ext cx="9369840" cy="369332"/>
          </a:xfrm>
        </p:spPr>
        <p:txBody>
          <a:bodyPr/>
          <a:lstStyle/>
          <a:p>
            <a:r>
              <a:rPr lang="en-US" dirty="0"/>
              <a:t>Source: GfK TVB Media Comparisons Study 2023. M-S 4A-2A. Persons 18+ Have you recently, or do you plan in the next month, to do any shopping online: Yes.</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969040" y="1383268"/>
            <a:ext cx="67818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A18+ </a:t>
            </a:r>
            <a:r>
              <a:rPr kumimoji="0" lang="en-US" sz="1800" b="1" i="0" u="none" strike="noStrike" kern="1200" cap="none" spc="0" normalizeH="0" baseline="0" noProof="0" dirty="0">
                <a:ln>
                  <a:noFill/>
                </a:ln>
                <a:solidFill>
                  <a:srgbClr val="37803B"/>
                </a:solidFill>
                <a:effectLst/>
                <a:uLnTx/>
                <a:uFillTx/>
                <a:latin typeface="Tahoma"/>
                <a:ea typeface="+mn-ea"/>
                <a:cs typeface="Arial"/>
              </a:rPr>
              <a:t>Online </a:t>
            </a:r>
            <a:r>
              <a:rPr kumimoji="0" lang="en-US" sz="1800" b="1" i="0" u="none" strike="noStrike" kern="1200" cap="none" spc="0" normalizeH="0" baseline="0" noProof="0" dirty="0">
                <a:ln>
                  <a:noFill/>
                </a:ln>
                <a:effectLst/>
                <a:uLnTx/>
                <a:uFillTx/>
                <a:latin typeface="Tahoma"/>
                <a:ea typeface="+mn-ea"/>
                <a:cs typeface="Arial"/>
              </a:rPr>
              <a:t>Shoppers</a:t>
            </a:r>
            <a:endParaRPr kumimoji="0" lang="en-US" sz="1800" b="0" i="0" u="none" strike="noStrike" kern="1200" cap="none" spc="0" normalizeH="0" baseline="0" noProof="0" dirty="0">
              <a:ln>
                <a:noFill/>
              </a:ln>
              <a:effectLst/>
              <a:uLnTx/>
              <a:uFillTx/>
              <a:latin typeface="Tahoma"/>
              <a:ea typeface="+mn-ea"/>
              <a:cs typeface="Arial"/>
            </a:endParaRPr>
          </a:p>
        </p:txBody>
      </p:sp>
    </p:spTree>
    <p:extLst>
      <p:ext uri="{BB962C8B-B14F-4D97-AF65-F5344CB8AC3E}">
        <p14:creationId xmlns:p14="http://schemas.microsoft.com/office/powerpoint/2010/main" val="865749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3093" y="1593452"/>
            <a:ext cx="11425813" cy="2086725"/>
          </a:xfrm>
        </p:spPr>
        <p:txBody>
          <a:bodyPr/>
          <a:lstStyle/>
          <a:p>
            <a:r>
              <a:rPr lang="en-US" sz="4800" dirty="0">
                <a:effectLst>
                  <a:outerShdw blurRad="38100" dist="38100" dir="2700000" algn="tl">
                    <a:srgbClr val="000000">
                      <a:alpha val="43137"/>
                    </a:srgbClr>
                  </a:outerShdw>
                </a:effectLst>
              </a:rPr>
              <a:t>Broadcast TV Assets Can Reach Those Who Stream Programming</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 on Ad-Free Platforms</a:t>
            </a:r>
          </a:p>
        </p:txBody>
      </p:sp>
    </p:spTree>
    <p:extLst>
      <p:ext uri="{BB962C8B-B14F-4D97-AF65-F5344CB8AC3E}">
        <p14:creationId xmlns:p14="http://schemas.microsoft.com/office/powerpoint/2010/main" val="3712760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In-Store Shoppers.</a:t>
            </a:r>
          </a:p>
        </p:txBody>
      </p:sp>
      <p:graphicFrame>
        <p:nvGraphicFramePr>
          <p:cNvPr id="7" name="Chart 6"/>
          <p:cNvGraphicFramePr/>
          <p:nvPr>
            <p:extLst>
              <p:ext uri="{D42A27DB-BD31-4B8C-83A1-F6EECF244321}">
                <p14:modId xmlns:p14="http://schemas.microsoft.com/office/powerpoint/2010/main" val="2769236781"/>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ahoma"/>
                <a:ea typeface="+mn-ea"/>
                <a:cs typeface="Arial"/>
              </a:rPr>
              <a:t>But Broadcast Assets </a:t>
            </a:r>
            <a:r>
              <a:rPr kumimoji="0" lang="en-US" sz="3200" b="1" i="0" u="none" strike="noStrike" kern="1200" cap="none" spc="0" normalizeH="0" baseline="0" noProof="0" dirty="0">
                <a:ln>
                  <a:noFill/>
                </a:ln>
                <a:solidFill>
                  <a:srgbClr val="0000FF"/>
                </a:solidFill>
                <a:effectLst/>
                <a:uLnTx/>
                <a:uFillTx/>
                <a:latin typeface="Tahoma"/>
                <a:ea typeface="+mn-ea"/>
                <a:cs typeface="Arial"/>
              </a:rPr>
              <a:t>Can</a:t>
            </a:r>
            <a:r>
              <a:rPr kumimoji="0" lang="en-US" sz="3200" b="0" i="0" u="none" strike="noStrike" kern="1200" cap="none" spc="0" normalizeH="0" baseline="0" noProof="0" dirty="0">
                <a:ln>
                  <a:noFill/>
                </a:ln>
                <a:solidFill>
                  <a:srgbClr val="0000FF"/>
                </a:solidFill>
                <a:effectLst/>
                <a:uLnTx/>
                <a:uFillTx/>
                <a:latin typeface="Tahoma"/>
                <a:ea typeface="+mn-ea"/>
                <a:cs typeface="Aria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1682753186"/>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50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Online Shoppers.</a:t>
            </a:r>
          </a:p>
        </p:txBody>
      </p:sp>
      <p:graphicFrame>
        <p:nvGraphicFramePr>
          <p:cNvPr id="7" name="Chart 6"/>
          <p:cNvGraphicFramePr/>
          <p:nvPr>
            <p:extLst>
              <p:ext uri="{D42A27DB-BD31-4B8C-83A1-F6EECF244321}">
                <p14:modId xmlns:p14="http://schemas.microsoft.com/office/powerpoint/2010/main" val="116572625"/>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ahoma"/>
                <a:ea typeface="+mn-ea"/>
                <a:cs typeface="Arial"/>
              </a:rPr>
              <a:t>But Broadcast Assets </a:t>
            </a:r>
            <a:r>
              <a:rPr kumimoji="0" lang="en-US" sz="3200" b="1" i="0" u="none" strike="noStrike" kern="1200" cap="none" spc="0" normalizeH="0" baseline="0" noProof="0" dirty="0">
                <a:ln>
                  <a:noFill/>
                </a:ln>
                <a:solidFill>
                  <a:srgbClr val="0000FF"/>
                </a:solidFill>
                <a:effectLst/>
                <a:uLnTx/>
                <a:uFillTx/>
                <a:latin typeface="Tahoma"/>
                <a:ea typeface="+mn-ea"/>
                <a:cs typeface="Arial"/>
              </a:rPr>
              <a:t>Can</a:t>
            </a:r>
            <a:r>
              <a:rPr kumimoji="0" lang="en-US" sz="3200" b="0" i="0" u="none" strike="noStrike" kern="1200" cap="none" spc="0" normalizeH="0" baseline="0" noProof="0" dirty="0">
                <a:ln>
                  <a:noFill/>
                </a:ln>
                <a:solidFill>
                  <a:srgbClr val="0000FF"/>
                </a:solidFill>
                <a:effectLst/>
                <a:uLnTx/>
                <a:uFillTx/>
                <a:latin typeface="Tahoma"/>
                <a:ea typeface="+mn-ea"/>
                <a:cs typeface="Aria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2596378613"/>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CEC9-3E00-452A-8B43-715B1B3E4EF1}"/>
              </a:ext>
            </a:extLst>
          </p:cNvPr>
          <p:cNvSpPr>
            <a:spLocks noGrp="1"/>
          </p:cNvSpPr>
          <p:nvPr>
            <p:ph type="title"/>
          </p:nvPr>
        </p:nvSpPr>
        <p:spPr>
          <a:xfrm>
            <a:off x="419595" y="147698"/>
            <a:ext cx="11352809" cy="646331"/>
          </a:xfrm>
        </p:spPr>
        <p:txBody>
          <a:bodyPr/>
          <a:lstStyle/>
          <a:p>
            <a:r>
              <a:rPr lang="en-US" dirty="0"/>
              <a:t>Key Mother’s Day Takeaways</a:t>
            </a:r>
          </a:p>
        </p:txBody>
      </p:sp>
      <p:sp>
        <p:nvSpPr>
          <p:cNvPr id="6" name="Content Placeholder 8">
            <a:extLst>
              <a:ext uri="{FF2B5EF4-FFF2-40B4-BE49-F238E27FC236}">
                <a16:creationId xmlns:a16="http://schemas.microsoft.com/office/drawing/2014/main" id="{2AB4404C-24DF-4E49-8002-ADF73DAF2C4C}"/>
              </a:ext>
            </a:extLst>
          </p:cNvPr>
          <p:cNvSpPr txBox="1">
            <a:spLocks/>
          </p:cNvSpPr>
          <p:nvPr/>
        </p:nvSpPr>
        <p:spPr>
          <a:xfrm>
            <a:off x="381000" y="914400"/>
            <a:ext cx="11201400" cy="5465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400"/>
              </a:spcBef>
              <a:spcAft>
                <a:spcPts val="400"/>
              </a:spcAft>
            </a:pPr>
            <a:r>
              <a:rPr lang="en-US" sz="2200" dirty="0"/>
              <a:t>Mother’s Day spending is projected to be at an all-time high in 2023. </a:t>
            </a:r>
          </a:p>
          <a:p>
            <a:pPr>
              <a:lnSpc>
                <a:spcPct val="100000"/>
              </a:lnSpc>
              <a:spcBef>
                <a:spcPts val="1400"/>
              </a:spcBef>
              <a:spcAft>
                <a:spcPts val="400"/>
              </a:spcAft>
            </a:pPr>
            <a:r>
              <a:rPr lang="en-US" sz="2200" dirty="0"/>
              <a:t>Mother’s Day is the top spending event in the first half of the year.</a:t>
            </a:r>
          </a:p>
          <a:p>
            <a:pPr>
              <a:lnSpc>
                <a:spcPct val="100000"/>
              </a:lnSpc>
              <a:spcBef>
                <a:spcPts val="1100"/>
              </a:spcBef>
              <a:spcAft>
                <a:spcPts val="400"/>
              </a:spcAft>
            </a:pPr>
            <a:r>
              <a:rPr lang="en-US" sz="2200" dirty="0"/>
              <a:t>TV advertising is imperative to influence Mother’s Day shoppers.</a:t>
            </a:r>
          </a:p>
          <a:p>
            <a:pPr>
              <a:lnSpc>
                <a:spcPct val="100000"/>
              </a:lnSpc>
              <a:spcBef>
                <a:spcPts val="1400"/>
              </a:spcBef>
              <a:spcAft>
                <a:spcPts val="400"/>
              </a:spcAft>
            </a:pPr>
            <a:r>
              <a:rPr lang="en-US" sz="2200" dirty="0">
                <a:latin typeface="Tahoma" panose="020B0604030504040204" pitchFamily="34" charset="0"/>
                <a:ea typeface="Tahoma" panose="020B0604030504040204" pitchFamily="34" charset="0"/>
                <a:cs typeface="Tahoma" panose="020B0604030504040204" pitchFamily="34" charset="0"/>
              </a:rPr>
              <a:t>9 out of 10 respondents said television influenced their search selections.</a:t>
            </a:r>
          </a:p>
          <a:p>
            <a:pPr>
              <a:lnSpc>
                <a:spcPct val="100000"/>
              </a:lnSpc>
              <a:spcBef>
                <a:spcPts val="1400"/>
              </a:spcBef>
              <a:spcAft>
                <a:spcPts val="400"/>
              </a:spcAft>
            </a:pPr>
            <a:r>
              <a:rPr lang="en-US" sz="2200" dirty="0"/>
              <a:t>Broadcast TV delivers top Mother’s Day ratings and reach.</a:t>
            </a:r>
            <a:endParaRPr lang="en-US" sz="22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1400"/>
              </a:spcBef>
              <a:spcAft>
                <a:spcPts val="400"/>
              </a:spcAft>
            </a:pPr>
            <a:r>
              <a:rPr lang="en-US" sz="2200" dirty="0"/>
              <a:t>Local TV allows advertisers to target their message in a trusted environment.</a:t>
            </a:r>
          </a:p>
          <a:p>
            <a:pPr>
              <a:lnSpc>
                <a:spcPct val="100000"/>
              </a:lnSpc>
              <a:spcBef>
                <a:spcPts val="1400"/>
              </a:spcBef>
              <a:spcAft>
                <a:spcPts val="400"/>
              </a:spcAft>
            </a:pPr>
            <a:r>
              <a:rPr lang="en-US" sz="2200" dirty="0"/>
              <a:t>Broadcast TV delivers both in-store and online shoppers. </a:t>
            </a:r>
          </a:p>
          <a:p>
            <a:pPr>
              <a:lnSpc>
                <a:spcPct val="100000"/>
              </a:lnSpc>
              <a:spcBef>
                <a:spcPts val="1400"/>
              </a:spcBef>
              <a:spcAft>
                <a:spcPts val="400"/>
              </a:spcAft>
            </a:pPr>
            <a:r>
              <a:rPr lang="en-US" sz="2200" dirty="0"/>
              <a:t>Online shoppers and in-store shoppers selected television as the most important influence.</a:t>
            </a:r>
          </a:p>
          <a:p>
            <a:pPr>
              <a:lnSpc>
                <a:spcPct val="100000"/>
              </a:lnSpc>
              <a:spcBef>
                <a:spcPts val="1400"/>
              </a:spcBef>
              <a:spcAft>
                <a:spcPts val="400"/>
              </a:spcAft>
            </a:pPr>
            <a:r>
              <a:rPr lang="en-US" sz="2200" dirty="0"/>
              <a:t>Broadcast TV assets can reach those who stream programming on ad-free platforms.</a:t>
            </a:r>
          </a:p>
          <a:p>
            <a:pPr>
              <a:lnSpc>
                <a:spcPct val="100000"/>
              </a:lnSpc>
              <a:spcBef>
                <a:spcPts val="1400"/>
              </a:spcBef>
              <a:spcAft>
                <a:spcPts val="400"/>
              </a:spcAft>
            </a:pPr>
            <a:endParaRPr lang="en-US" sz="2200" dirty="0"/>
          </a:p>
        </p:txBody>
      </p:sp>
      <p:sp>
        <p:nvSpPr>
          <p:cNvPr id="3" name="Slide Number Placeholder 2">
            <a:extLst>
              <a:ext uri="{FF2B5EF4-FFF2-40B4-BE49-F238E27FC236}">
                <a16:creationId xmlns:a16="http://schemas.microsoft.com/office/drawing/2014/main" id="{9C7E22F1-4EC7-436F-9DF3-1A0080BD96D3}"/>
              </a:ext>
            </a:extLst>
          </p:cNvPr>
          <p:cNvSpPr>
            <a:spLocks noGrp="1"/>
          </p:cNvSpPr>
          <p:nvPr>
            <p:ph type="sldNum" sz="quarter" idx="12"/>
          </p:nvPr>
        </p:nvSpPr>
        <p:spPr/>
        <p:txBody>
          <a:bodyPr/>
          <a:lstStyle/>
          <a:p>
            <a:fld id="{BB88B489-69ED-4F0A-A940-13A5E0BFFCBC}" type="slidenum">
              <a:rPr lang="en-US" smtClean="0"/>
              <a:pPr/>
              <a:t>46</a:t>
            </a:fld>
            <a:endParaRPr lang="en-US" dirty="0"/>
          </a:p>
        </p:txBody>
      </p:sp>
    </p:spTree>
    <p:extLst>
      <p:ext uri="{BB962C8B-B14F-4D97-AF65-F5344CB8AC3E}">
        <p14:creationId xmlns:p14="http://schemas.microsoft.com/office/powerpoint/2010/main" val="3545644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29200" y="4648200"/>
            <a:ext cx="2209800" cy="89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pic>
        <p:nvPicPr>
          <p:cNvPr id="5" name="Picture 4" descr="A couple of red flowers&#10;&#10;Description automatically generated with low confidence">
            <a:extLst>
              <a:ext uri="{FF2B5EF4-FFF2-40B4-BE49-F238E27FC236}">
                <a16:creationId xmlns:a16="http://schemas.microsoft.com/office/drawing/2014/main" id="{8B7068EA-0DCE-1011-3909-42DE10C83B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642" t="15230" r="-15287" b="1623"/>
          <a:stretch/>
        </p:blipFill>
        <p:spPr>
          <a:xfrm flipH="1">
            <a:off x="1772280" y="1419726"/>
            <a:ext cx="8667090" cy="4271210"/>
          </a:xfrm>
          <a:prstGeom prst="rect">
            <a:avLst/>
          </a:prstGeom>
          <a:solidFill>
            <a:schemeClr val="bg1"/>
          </a:solidFill>
          <a:effectLst>
            <a:innerShdw blurRad="114300">
              <a:prstClr val="black"/>
            </a:innerShdw>
          </a:effectLst>
        </p:spPr>
      </p:pic>
      <p:sp>
        <p:nvSpPr>
          <p:cNvPr id="2" name="Title 1"/>
          <p:cNvSpPr>
            <a:spLocks noGrp="1"/>
          </p:cNvSpPr>
          <p:nvPr>
            <p:ph type="ctrTitle"/>
          </p:nvPr>
        </p:nvSpPr>
        <p:spPr>
          <a:xfrm>
            <a:off x="4904844" y="2770501"/>
            <a:ext cx="5257800" cy="784830"/>
          </a:xfrm>
        </p:spPr>
        <p:txBody>
          <a:bodyPr/>
          <a:lstStyle/>
          <a:p>
            <a:r>
              <a:rPr lang="en-US" sz="5000" b="1" dirty="0">
                <a:solidFill>
                  <a:srgbClr val="DF134E"/>
                </a:solidFill>
              </a:rPr>
              <a:t>Thank You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5155330"/>
            <a:ext cx="1371600" cy="388526"/>
          </a:xfrm>
          <a:prstGeom prst="rect">
            <a:avLst/>
          </a:prstGeom>
          <a:effectLst>
            <a:reflection blurRad="6350" stA="50000" endA="300" endPos="55500" dist="876300" dir="5400000" sy="-100000" algn="bl" rotWithShape="0"/>
          </a:effectLst>
        </p:spPr>
      </p:pic>
    </p:spTree>
    <p:extLst>
      <p:ext uri="{BB962C8B-B14F-4D97-AF65-F5344CB8AC3E}">
        <p14:creationId xmlns:p14="http://schemas.microsoft.com/office/powerpoint/2010/main" val="346605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1200329"/>
          </a:xfrm>
        </p:spPr>
        <p:txBody>
          <a:bodyPr/>
          <a:lstStyle/>
          <a:p>
            <a:r>
              <a:rPr lang="en-US" dirty="0"/>
              <a:t>Mother’s Day is the Largest Spending Event </a:t>
            </a:r>
            <a:br>
              <a:rPr lang="en-US" dirty="0"/>
            </a:br>
            <a:r>
              <a:rPr lang="en-US" dirty="0"/>
              <a:t>In the First Half of the Year</a:t>
            </a:r>
          </a:p>
        </p:txBody>
      </p:sp>
      <p:graphicFrame>
        <p:nvGraphicFramePr>
          <p:cNvPr id="11" name="Content Placeholder 7">
            <a:extLst>
              <a:ext uri="{FF2B5EF4-FFF2-40B4-BE49-F238E27FC236}">
                <a16:creationId xmlns:a16="http://schemas.microsoft.com/office/drawing/2014/main" id="{BE9ECA1D-DD27-4BEB-9040-B0E567B5857C}"/>
              </a:ext>
            </a:extLst>
          </p:cNvPr>
          <p:cNvGraphicFramePr>
            <a:graphicFrameLocks/>
          </p:cNvGraphicFramePr>
          <p:nvPr>
            <p:extLst>
              <p:ext uri="{D42A27DB-BD31-4B8C-83A1-F6EECF244321}">
                <p14:modId xmlns:p14="http://schemas.microsoft.com/office/powerpoint/2010/main" val="2839138551"/>
              </p:ext>
            </p:extLst>
          </p:nvPr>
        </p:nvGraphicFramePr>
        <p:xfrm>
          <a:off x="287482" y="1371600"/>
          <a:ext cx="11484922"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4">
            <a:extLst>
              <a:ext uri="{FF2B5EF4-FFF2-40B4-BE49-F238E27FC236}">
                <a16:creationId xmlns:a16="http://schemas.microsoft.com/office/drawing/2014/main" id="{D4574946-5F20-4103-A89B-190042FCBD2C}"/>
              </a:ext>
            </a:extLst>
          </p:cNvPr>
          <p:cNvSpPr txBox="1">
            <a:spLocks/>
          </p:cNvSpPr>
          <p:nvPr/>
        </p:nvSpPr>
        <p:spPr>
          <a:xfrm>
            <a:off x="424023" y="6535579"/>
            <a:ext cx="8679872" cy="246221"/>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NRF and Prosper Insights &amp; Analytics 2022/2023 Seasonal Insights. Mother’s Day, Valentine’s Day and Easter updated for 2023.</a:t>
            </a:r>
          </a:p>
        </p:txBody>
      </p:sp>
      <p:sp>
        <p:nvSpPr>
          <p:cNvPr id="19" name="Slide Number Placeholder 18">
            <a:extLst>
              <a:ext uri="{FF2B5EF4-FFF2-40B4-BE49-F238E27FC236}">
                <a16:creationId xmlns:a16="http://schemas.microsoft.com/office/drawing/2014/main" id="{FA40251C-6768-4049-9F64-798BE1D03C09}"/>
              </a:ext>
            </a:extLst>
          </p:cNvPr>
          <p:cNvSpPr>
            <a:spLocks noGrp="1"/>
          </p:cNvSpPr>
          <p:nvPr>
            <p:ph type="sldNum" sz="quarter" idx="12"/>
          </p:nvPr>
        </p:nvSpPr>
        <p:spPr/>
        <p:txBody>
          <a:bodyPr/>
          <a:lstStyle/>
          <a:p>
            <a:fld id="{BB88B489-69ED-4F0A-A940-13A5E0BFFCBC}" type="slidenum">
              <a:rPr lang="en-US" smtClean="0"/>
              <a:pPr/>
              <a:t>5</a:t>
            </a:fld>
            <a:endParaRPr lang="en-US" dirty="0"/>
          </a:p>
        </p:txBody>
      </p:sp>
    </p:spTree>
    <p:extLst>
      <p:ext uri="{BB962C8B-B14F-4D97-AF65-F5344CB8AC3E}">
        <p14:creationId xmlns:p14="http://schemas.microsoft.com/office/powerpoint/2010/main" val="263844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5012"/>
            <a:ext cx="11430000" cy="646331"/>
          </a:xfrm>
        </p:spPr>
        <p:txBody>
          <a:bodyPr/>
          <a:lstStyle/>
          <a:p>
            <a:r>
              <a:rPr lang="en-US" dirty="0"/>
              <a:t>84% of Americans Will Celebrate Mother’s Day</a:t>
            </a:r>
          </a:p>
        </p:txBody>
      </p:sp>
      <p:sp>
        <p:nvSpPr>
          <p:cNvPr id="5" name="Text Placeholder 4"/>
          <p:cNvSpPr>
            <a:spLocks noGrp="1"/>
          </p:cNvSpPr>
          <p:nvPr>
            <p:ph type="body" sz="quarter" idx="13"/>
          </p:nvPr>
        </p:nvSpPr>
        <p:spPr/>
        <p:txBody>
          <a:bodyPr/>
          <a:lstStyle/>
          <a:p>
            <a:r>
              <a:rPr lang="en-US" dirty="0"/>
              <a:t>Source: </a:t>
            </a:r>
            <a:r>
              <a:rPr kumimoji="0" lang="en-US" sz="1000" b="0" i="0" u="none" strike="noStrike" kern="1200" cap="none" spc="0" normalizeH="0" baseline="0" noProof="0" dirty="0">
                <a:ln>
                  <a:noFill/>
                </a:ln>
                <a:solidFill>
                  <a:prstClr val="black"/>
                </a:solidFill>
                <a:effectLst/>
                <a:uLnTx/>
                <a:uFillTx/>
                <a:latin typeface="Tahoma"/>
                <a:ea typeface="+mn-ea"/>
                <a:cs typeface="Arial"/>
              </a:rPr>
              <a:t>NRF's Annual 2023 Mother's Day Spending Survey</a:t>
            </a:r>
            <a:r>
              <a:rPr lang="en-US" dirty="0"/>
              <a:t>.</a:t>
            </a:r>
          </a:p>
        </p:txBody>
      </p:sp>
      <p:graphicFrame>
        <p:nvGraphicFramePr>
          <p:cNvPr id="6" name="Chart 5"/>
          <p:cNvGraphicFramePr/>
          <p:nvPr>
            <p:extLst>
              <p:ext uri="{D42A27DB-BD31-4B8C-83A1-F6EECF244321}">
                <p14:modId xmlns:p14="http://schemas.microsoft.com/office/powerpoint/2010/main" val="1482845437"/>
              </p:ext>
            </p:extLst>
          </p:nvPr>
        </p:nvGraphicFramePr>
        <p:xfrm>
          <a:off x="2784764" y="1615058"/>
          <a:ext cx="6622472" cy="45894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13FE135-36E2-4E2C-9C03-1FFC150FD7D8}"/>
              </a:ext>
            </a:extLst>
          </p:cNvPr>
          <p:cNvSpPr txBox="1"/>
          <p:nvPr/>
        </p:nvSpPr>
        <p:spPr>
          <a:xfrm>
            <a:off x="3810000" y="1214807"/>
            <a:ext cx="4801379" cy="369332"/>
          </a:xfrm>
          <a:prstGeom prst="rect">
            <a:avLst/>
          </a:prstGeom>
          <a:noFill/>
        </p:spPr>
        <p:txBody>
          <a:bodyPr wrap="none" rtlCol="0">
            <a:spAutoFit/>
          </a:bodyPr>
          <a:lstStyle/>
          <a:p>
            <a:pPr algn="ctr"/>
            <a:r>
              <a:rPr lang="en-US" dirty="0"/>
              <a:t>Percent That Plan To Celebrate Mother’s Day</a:t>
            </a:r>
          </a:p>
        </p:txBody>
      </p:sp>
      <p:sp>
        <p:nvSpPr>
          <p:cNvPr id="7" name="Slide Number Placeholder 6">
            <a:extLst>
              <a:ext uri="{FF2B5EF4-FFF2-40B4-BE49-F238E27FC236}">
                <a16:creationId xmlns:a16="http://schemas.microsoft.com/office/drawing/2014/main" id="{7262793E-44AF-4604-8EA3-D0C7F4D5A5FC}"/>
              </a:ext>
            </a:extLst>
          </p:cNvPr>
          <p:cNvSpPr>
            <a:spLocks noGrp="1"/>
          </p:cNvSpPr>
          <p:nvPr>
            <p:ph type="sldNum" sz="quarter" idx="12"/>
          </p:nvPr>
        </p:nvSpPr>
        <p:spPr/>
        <p:txBody>
          <a:bodyPr/>
          <a:lstStyle/>
          <a:p>
            <a:fld id="{BB88B489-69ED-4F0A-A940-13A5E0BFFCBC}" type="slidenum">
              <a:rPr lang="en-US" smtClean="0"/>
              <a:pPr/>
              <a:t>6</a:t>
            </a:fld>
            <a:endParaRPr lang="en-US" dirty="0"/>
          </a:p>
        </p:txBody>
      </p:sp>
    </p:spTree>
    <p:extLst>
      <p:ext uri="{BB962C8B-B14F-4D97-AF65-F5344CB8AC3E}">
        <p14:creationId xmlns:p14="http://schemas.microsoft.com/office/powerpoint/2010/main" val="3714891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1271"/>
            <a:ext cx="11352809" cy="1200329"/>
          </a:xfrm>
        </p:spPr>
        <p:txBody>
          <a:bodyPr/>
          <a:lstStyle/>
          <a:p>
            <a:r>
              <a:rPr lang="en-US" dirty="0"/>
              <a:t>Mothers Are The Top Recipients for </a:t>
            </a:r>
            <a:br>
              <a:rPr lang="en-US" dirty="0"/>
            </a:br>
            <a:r>
              <a:rPr lang="en-US" dirty="0"/>
              <a:t>Mother’s Day Gifts </a:t>
            </a:r>
          </a:p>
        </p:txBody>
      </p:sp>
      <p:graphicFrame>
        <p:nvGraphicFramePr>
          <p:cNvPr id="6" name="Chart 5"/>
          <p:cNvGraphicFramePr/>
          <p:nvPr>
            <p:extLst>
              <p:ext uri="{D42A27DB-BD31-4B8C-83A1-F6EECF244321}">
                <p14:modId xmlns:p14="http://schemas.microsoft.com/office/powerpoint/2010/main" val="772490387"/>
              </p:ext>
            </p:extLst>
          </p:nvPr>
        </p:nvGraphicFramePr>
        <p:xfrm>
          <a:off x="498249" y="895712"/>
          <a:ext cx="11195502" cy="528020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a:extLst>
              <a:ext uri="{FF2B5EF4-FFF2-40B4-BE49-F238E27FC236}">
                <a16:creationId xmlns:a16="http://schemas.microsoft.com/office/drawing/2014/main" id="{F1D2AB0B-59AF-47A5-B536-6B6F6801917E}"/>
              </a:ext>
            </a:extLst>
          </p:cNvPr>
          <p:cNvSpPr txBox="1">
            <a:spLocks/>
          </p:cNvSpPr>
          <p:nvPr/>
        </p:nvSpPr>
        <p:spPr>
          <a:xfrm>
            <a:off x="419099" y="6535579"/>
            <a:ext cx="8641773" cy="246221"/>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Retailmenot.com 2023 Mother’s Day Survey.</a:t>
            </a:r>
          </a:p>
        </p:txBody>
      </p:sp>
      <p:sp>
        <p:nvSpPr>
          <p:cNvPr id="11" name="Slide Number Placeholder 10">
            <a:extLst>
              <a:ext uri="{FF2B5EF4-FFF2-40B4-BE49-F238E27FC236}">
                <a16:creationId xmlns:a16="http://schemas.microsoft.com/office/drawing/2014/main" id="{0A36D34E-C564-4475-8D65-81B8EF39A2AB}"/>
              </a:ext>
            </a:extLst>
          </p:cNvPr>
          <p:cNvSpPr>
            <a:spLocks noGrp="1"/>
          </p:cNvSpPr>
          <p:nvPr>
            <p:ph type="sldNum" sz="quarter" idx="12"/>
          </p:nvPr>
        </p:nvSpPr>
        <p:spPr/>
        <p:txBody>
          <a:bodyPr/>
          <a:lstStyle/>
          <a:p>
            <a:fld id="{BB88B489-69ED-4F0A-A940-13A5E0BFFCBC}" type="slidenum">
              <a:rPr lang="en-US" smtClean="0"/>
              <a:pPr/>
              <a:t>7</a:t>
            </a:fld>
            <a:endParaRPr lang="en-US" dirty="0"/>
          </a:p>
        </p:txBody>
      </p:sp>
    </p:spTree>
    <p:extLst>
      <p:ext uri="{BB962C8B-B14F-4D97-AF65-F5344CB8AC3E}">
        <p14:creationId xmlns:p14="http://schemas.microsoft.com/office/powerpoint/2010/main" val="175308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671"/>
            <a:ext cx="11430000" cy="1089529"/>
          </a:xfrm>
        </p:spPr>
        <p:txBody>
          <a:bodyPr/>
          <a:lstStyle/>
          <a:p>
            <a:r>
              <a:rPr lang="en-US" sz="3600" dirty="0"/>
              <a:t>71% of Consumers Plan to Shop </a:t>
            </a:r>
            <a:br>
              <a:rPr lang="en-US" sz="3600" dirty="0"/>
            </a:br>
            <a:r>
              <a:rPr lang="en-US" sz="3600" dirty="0"/>
              <a:t>Within The 2 Weeks Prior To Mother’s Day</a:t>
            </a:r>
          </a:p>
        </p:txBody>
      </p:sp>
      <p:sp>
        <p:nvSpPr>
          <p:cNvPr id="5" name="Text Placeholder 4"/>
          <p:cNvSpPr>
            <a:spLocks noGrp="1"/>
          </p:cNvSpPr>
          <p:nvPr>
            <p:ph type="body" sz="quarter" idx="13"/>
          </p:nvPr>
        </p:nvSpPr>
        <p:spPr>
          <a:xfrm>
            <a:off x="411078" y="6535579"/>
            <a:ext cx="8641773" cy="246221"/>
          </a:xfrm>
        </p:spPr>
        <p:txBody>
          <a:bodyPr/>
          <a:lstStyle/>
          <a:p>
            <a:r>
              <a:rPr lang="en-US" dirty="0"/>
              <a:t>Source: The </a:t>
            </a:r>
            <a:r>
              <a:rPr lang="en-US" dirty="0" err="1"/>
              <a:t>Optimove</a:t>
            </a:r>
            <a:r>
              <a:rPr lang="en-US" dirty="0"/>
              <a:t> 2023 Mother’s Day Consumer Summer Shopping Survey.</a:t>
            </a:r>
          </a:p>
        </p:txBody>
      </p:sp>
      <p:graphicFrame>
        <p:nvGraphicFramePr>
          <p:cNvPr id="7" name="Chart 6">
            <a:extLst>
              <a:ext uri="{FF2B5EF4-FFF2-40B4-BE49-F238E27FC236}">
                <a16:creationId xmlns:a16="http://schemas.microsoft.com/office/drawing/2014/main" id="{19ED24AE-A2F7-47C6-A798-5E0F8C0FB79D}"/>
              </a:ext>
            </a:extLst>
          </p:cNvPr>
          <p:cNvGraphicFramePr/>
          <p:nvPr>
            <p:extLst>
              <p:ext uri="{D42A27DB-BD31-4B8C-83A1-F6EECF244321}">
                <p14:modId xmlns:p14="http://schemas.microsoft.com/office/powerpoint/2010/main" val="550084613"/>
              </p:ext>
            </p:extLst>
          </p:nvPr>
        </p:nvGraphicFramePr>
        <p:xfrm>
          <a:off x="572491" y="1219200"/>
          <a:ext cx="11047018" cy="504716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EBEB1D8-05CC-4666-B416-C378FA1792B7}"/>
              </a:ext>
            </a:extLst>
          </p:cNvPr>
          <p:cNvSpPr txBox="1"/>
          <p:nvPr/>
        </p:nvSpPr>
        <p:spPr>
          <a:xfrm>
            <a:off x="2271074" y="1433156"/>
            <a:ext cx="764985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ahoma"/>
                <a:ea typeface="+mn-ea"/>
                <a:cs typeface="Arial"/>
              </a:rPr>
              <a:t>When do you usually purchase Mother's Day gifts for a mother?</a:t>
            </a:r>
          </a:p>
        </p:txBody>
      </p:sp>
      <p:sp>
        <p:nvSpPr>
          <p:cNvPr id="3" name="Slide Number Placeholder 2">
            <a:extLst>
              <a:ext uri="{FF2B5EF4-FFF2-40B4-BE49-F238E27FC236}">
                <a16:creationId xmlns:a16="http://schemas.microsoft.com/office/drawing/2014/main" id="{9E50A4C2-3B50-4B1E-BC54-A3B6D2318E5E}"/>
              </a:ext>
            </a:extLst>
          </p:cNvPr>
          <p:cNvSpPr>
            <a:spLocks noGrp="1"/>
          </p:cNvSpPr>
          <p:nvPr>
            <p:ph type="sldNum" sz="quarter" idx="12"/>
          </p:nvPr>
        </p:nvSpPr>
        <p:spPr/>
        <p:txBody>
          <a:bodyPr/>
          <a:lstStyle/>
          <a:p>
            <a:fld id="{BB88B489-69ED-4F0A-A940-13A5E0BFFCBC}" type="slidenum">
              <a:rPr lang="en-US" smtClean="0"/>
              <a:pPr/>
              <a:t>8</a:t>
            </a:fld>
            <a:endParaRPr lang="en-US" dirty="0"/>
          </a:p>
        </p:txBody>
      </p:sp>
    </p:spTree>
    <p:extLst>
      <p:ext uri="{BB962C8B-B14F-4D97-AF65-F5344CB8AC3E}">
        <p14:creationId xmlns:p14="http://schemas.microsoft.com/office/powerpoint/2010/main" val="48479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28600"/>
            <a:ext cx="11352809" cy="1144929"/>
          </a:xfrm>
        </p:spPr>
        <p:txBody>
          <a:bodyPr/>
          <a:lstStyle/>
          <a:p>
            <a:r>
              <a:rPr lang="en-US" sz="3800" dirty="0"/>
              <a:t>Online and Department Stores Are The Top Places To Shop for Mother’s Day </a:t>
            </a:r>
          </a:p>
        </p:txBody>
      </p:sp>
      <p:graphicFrame>
        <p:nvGraphicFramePr>
          <p:cNvPr id="6" name="Chart 5"/>
          <p:cNvGraphicFramePr/>
          <p:nvPr>
            <p:extLst>
              <p:ext uri="{D42A27DB-BD31-4B8C-83A1-F6EECF244321}">
                <p14:modId xmlns:p14="http://schemas.microsoft.com/office/powerpoint/2010/main" val="3419315313"/>
              </p:ext>
            </p:extLst>
          </p:nvPr>
        </p:nvGraphicFramePr>
        <p:xfrm>
          <a:off x="615498" y="901343"/>
          <a:ext cx="11195502" cy="528020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2F69AFB2-E59D-4FB1-B871-4D975C6A0144}"/>
              </a:ext>
            </a:extLst>
          </p:cNvPr>
          <p:cNvSpPr txBox="1">
            <a:spLocks/>
          </p:cNvSpPr>
          <p:nvPr/>
        </p:nvSpPr>
        <p:spPr>
          <a:xfrm>
            <a:off x="381001" y="6535579"/>
            <a:ext cx="9601200" cy="246221"/>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a:rPr>
              <a:t>Source: NRF's Annual 2023 Mother's Day Spending Survey.</a:t>
            </a:r>
          </a:p>
        </p:txBody>
      </p:sp>
      <p:sp>
        <p:nvSpPr>
          <p:cNvPr id="9" name="Slide Number Placeholder 8">
            <a:extLst>
              <a:ext uri="{FF2B5EF4-FFF2-40B4-BE49-F238E27FC236}">
                <a16:creationId xmlns:a16="http://schemas.microsoft.com/office/drawing/2014/main" id="{0D6E5034-FD35-4128-9288-E59F7EBE0990}"/>
              </a:ext>
            </a:extLst>
          </p:cNvPr>
          <p:cNvSpPr>
            <a:spLocks noGrp="1"/>
          </p:cNvSpPr>
          <p:nvPr>
            <p:ph type="sldNum" sz="quarter" idx="12"/>
          </p:nvPr>
        </p:nvSpPr>
        <p:spPr/>
        <p:txBody>
          <a:bodyPr/>
          <a:lstStyle/>
          <a:p>
            <a:fld id="{BB88B489-69ED-4F0A-A940-13A5E0BFFCBC}" type="slidenum">
              <a:rPr lang="en-US" smtClean="0"/>
              <a:pPr/>
              <a:t>9</a:t>
            </a:fld>
            <a:endParaRPr lang="en-US" dirty="0"/>
          </a:p>
        </p:txBody>
      </p:sp>
    </p:spTree>
    <p:extLst>
      <p:ext uri="{BB962C8B-B14F-4D97-AF65-F5344CB8AC3E}">
        <p14:creationId xmlns:p14="http://schemas.microsoft.com/office/powerpoint/2010/main" val="1848893532"/>
      </p:ext>
    </p:extLst>
  </p:cSld>
  <p:clrMapOvr>
    <a:masterClrMapping/>
  </p:clrMapOvr>
</p:sld>
</file>

<file path=ppt/theme/theme1.xml><?xml version="1.0" encoding="utf-8"?>
<a:theme xmlns:a="http://schemas.openxmlformats.org/drawingml/2006/main" name="NewTVBMaster16x9_2017">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VBMaster16x9_2017.potx" id="{9B1B4E55-6EA0-4FFA-A48A-156F9D47DDEE}" vid="{FD4E3E3E-B984-475A-AF6A-766FD69C7C2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gagementLab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5955</TotalTime>
  <Words>2636</Words>
  <Application>Microsoft Office PowerPoint</Application>
  <PresentationFormat>Widescreen</PresentationFormat>
  <Paragraphs>297</Paragraphs>
  <Slides>47</Slides>
  <Notes>14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47</vt:i4>
      </vt:variant>
    </vt:vector>
  </HeadingPairs>
  <TitlesOfParts>
    <vt:vector size="61" baseType="lpstr">
      <vt:lpstr>Arial</vt:lpstr>
      <vt:lpstr>Calibri</vt:lpstr>
      <vt:lpstr>Century Gothic</vt:lpstr>
      <vt:lpstr>Century Gothic Regular</vt:lpstr>
      <vt:lpstr>Tahoma</vt:lpstr>
      <vt:lpstr>Wingdings</vt:lpstr>
      <vt:lpstr>NewTVBMaster16x9_2017</vt:lpstr>
      <vt:lpstr>1_Office Theme</vt:lpstr>
      <vt:lpstr>2_Office Theme</vt:lpstr>
      <vt:lpstr>4_Office Theme</vt:lpstr>
      <vt:lpstr>5_Office Theme</vt:lpstr>
      <vt:lpstr>EngagementLabs</vt:lpstr>
      <vt:lpstr>3_Office Theme</vt:lpstr>
      <vt:lpstr>Office Theme</vt:lpstr>
      <vt:lpstr>PowerPoint Presentation</vt:lpstr>
      <vt:lpstr>Contents</vt:lpstr>
      <vt:lpstr>Mother’s Day 2023 Spending</vt:lpstr>
      <vt:lpstr>Mother’s Day 2023 Spending Projected  To Be An All-Time High</vt:lpstr>
      <vt:lpstr>Mother’s Day is the Largest Spending Event  In the First Half of the Year</vt:lpstr>
      <vt:lpstr>84% of Americans Will Celebrate Mother’s Day</vt:lpstr>
      <vt:lpstr>Mothers Are The Top Recipients for  Mother’s Day Gifts </vt:lpstr>
      <vt:lpstr>71% of Consumers Plan to Shop  Within The 2 Weeks Prior To Mother’s Day</vt:lpstr>
      <vt:lpstr>Online and Department Stores Are The Top Places To Shop for Mother’s Day </vt:lpstr>
      <vt:lpstr>Walmart, Amazon and Target Are Top Shopping Destinations for Mother’s Day Gifts</vt:lpstr>
      <vt:lpstr>Mother's Day Top Gift Categories</vt:lpstr>
      <vt:lpstr>TV Advertising Is Imperative To Influence Mother’s Day Shoppers</vt:lpstr>
      <vt:lpstr>What Influenced Consumers Most: Television</vt:lpstr>
      <vt:lpstr>Of Those that Cited TV as the Most Important in Awareness Phase, Two-Thirds Picked Broadcast TV</vt:lpstr>
      <vt:lpstr>“Have TV ads influenced your search selections?”</vt:lpstr>
      <vt:lpstr>TV Has Highest Reach of Platforms  Broadcast Leads the Way</vt:lpstr>
      <vt:lpstr>People Spend the Most Time with Television </vt:lpstr>
      <vt:lpstr>Broadcast Delivers Top Rated Programs </vt:lpstr>
      <vt:lpstr>Broadcast TV Dominated the Top-Rated Programs</vt:lpstr>
      <vt:lpstr>Broadcast TV’s Reach: Significantly Higher Than Cable</vt:lpstr>
      <vt:lpstr>Out of 5 choices, the top 4 were Broadcast Networks</vt:lpstr>
      <vt:lpstr>Local TV Allows Advertisers to Target their Message in a Trusted Environment</vt:lpstr>
      <vt:lpstr>One Size Does NOT Fit All. Local TV Recognizes Each Market’s Uniqueness</vt:lpstr>
      <vt:lpstr>Jewelry Shopping is a Local Decision</vt:lpstr>
      <vt:lpstr>The Primary Source for News: Broadcast Television</vt:lpstr>
      <vt:lpstr>Target Adults Who Enjoy Dining Out  With Local Broadcast </vt:lpstr>
      <vt:lpstr>The Primary Source For News Among  QSR/Casual Dining Patrons: Broadcast Television</vt:lpstr>
      <vt:lpstr>Local Broadcast Television News: #1 For Trust</vt:lpstr>
      <vt:lpstr>However Consumers Shop, TV Advertising is Key</vt:lpstr>
      <vt:lpstr>Retail Online = Online Only + Online &amp; In-store Retail In-Store = In-Store Only + Online &amp; In-store</vt:lpstr>
      <vt:lpstr>82% of Consumers Shop In a Retail Store,  73% Shop Online At Least Once A Month</vt:lpstr>
      <vt:lpstr>Television is The Top Advertising Medium That Influences Purchase Decisions For In-Store Shoppers</vt:lpstr>
      <vt:lpstr>Television is The Top Advertising Medium That Influences Purchase Decisions For Online Shoppers</vt:lpstr>
      <vt:lpstr>Have You Purchased, or Do you Plan To  Purchase From the Following?</vt:lpstr>
      <vt:lpstr>Are You Currently, Or Planning to Do More, Less, or The Same?</vt:lpstr>
      <vt:lpstr>What Influenced Consumers Most For Online Retail: Awareness</vt:lpstr>
      <vt:lpstr>Of Those that Cited TV as the Most Important in Awareness Phase, 7 out of 10 Picked Broadcast TV</vt:lpstr>
      <vt:lpstr>“Have TV ads influenced your search selections?”</vt:lpstr>
      <vt:lpstr>Regardless of Physical Retail Methods, Shoppers  Highly Trust Local TV Assets</vt:lpstr>
      <vt:lpstr>Broadcast TV Websites/Apps Provide  Multi-platform Opportunities</vt:lpstr>
      <vt:lpstr>Broadcast Websites Added More Reach to Broadcast TV than Cable or Streaming For In-Store Shoppers</vt:lpstr>
      <vt:lpstr>Broadcast Websites Added More Reach to Broadcast TV than Cable or Streaming For Online Shoppers</vt:lpstr>
      <vt:lpstr>Broadcast TV Assets Can Reach Those Who Stream Programming  on Ad-Free Platforms</vt:lpstr>
      <vt:lpstr>Streaming with NO Advertising:  Advertisers Cannot Reach these Viewers  </vt:lpstr>
      <vt:lpstr>Streaming with NO Advertising:  Advertisers Cannot Reach these Viewers  </vt:lpstr>
      <vt:lpstr>Key Mother’s Day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Claire Walter</cp:lastModifiedBy>
  <cp:revision>479</cp:revision>
  <cp:lastPrinted>2018-04-24T18:31:05Z</cp:lastPrinted>
  <dcterms:created xsi:type="dcterms:W3CDTF">2017-03-15T18:32:41Z</dcterms:created>
  <dcterms:modified xsi:type="dcterms:W3CDTF">2023-05-03T15:09:09Z</dcterms:modified>
</cp:coreProperties>
</file>