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3.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xml" ContentType="application/vnd.openxmlformats-officedocument.presentationml.notesSlide+xml"/>
  <Override PartName="/ppt/charts/chart23.xml" ContentType="application/vnd.openxmlformats-officedocument.drawingml.chart+xml"/>
  <Override PartName="/ppt/notesSlides/notesSlide4.xml" ContentType="application/vnd.openxmlformats-officedocument.presentationml.notesSlide+xml"/>
  <Override PartName="/ppt/charts/chart24.xml" ContentType="application/vnd.openxmlformats-officedocument.drawingml.chart+xml"/>
  <Override PartName="/ppt/notesSlides/notesSlide5.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xml" ContentType="application/vnd.openxmlformats-officedocument.themeOverr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xml" ContentType="application/vnd.openxmlformats-officedocument.themeOverrid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30.xml" ContentType="application/vnd.openxmlformats-officedocument.drawingml.chart+xml"/>
  <Override PartName="/ppt/theme/themeOverride5.xml" ContentType="application/vnd.openxmlformats-officedocument.themeOverr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7.xml" ContentType="application/vnd.openxmlformats-officedocument.presentationml.notesSlide+xml"/>
  <Override PartName="/ppt/charts/chart33.xml" ContentType="application/vnd.openxmlformats-officedocument.drawingml.chart+xml"/>
  <Override PartName="/ppt/theme/themeOverride6.xml" ContentType="application/vnd.openxmlformats-officedocument.themeOverride+xml"/>
  <Override PartName="/ppt/notesSlides/notesSlide8.xml" ContentType="application/vnd.openxmlformats-officedocument.presentationml.notesSlide+xml"/>
  <Override PartName="/ppt/charts/chart34.xml" ContentType="application/vnd.openxmlformats-officedocument.drawingml.chart+xml"/>
  <Override PartName="/ppt/theme/themeOverride7.xml" ContentType="application/vnd.openxmlformats-officedocument.themeOverride+xml"/>
  <Override PartName="/ppt/charts/chart35.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9.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9.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0.xml" ContentType="application/vnd.openxmlformats-officedocument.presentationml.notesSlide+xml"/>
  <Override PartName="/ppt/charts/chart40.xml" ContentType="application/vnd.openxmlformats-officedocument.drawingml.chart+xml"/>
  <Override PartName="/ppt/theme/themeOverride8.xml" ContentType="application/vnd.openxmlformats-officedocument.themeOverride+xml"/>
  <Override PartName="/ppt/notesSlides/notesSlide11.xml" ContentType="application/vnd.openxmlformats-officedocument.presentationml.notesSlide+xml"/>
  <Override PartName="/ppt/charts/chart41.xml" ContentType="application/vnd.openxmlformats-officedocument.drawingml.chart+xml"/>
  <Override PartName="/ppt/theme/themeOverride9.xml" ContentType="application/vnd.openxmlformats-officedocument.themeOverride+xml"/>
  <Override PartName="/ppt/charts/chart42.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4.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12.xml" ContentType="application/vnd.openxmlformats-officedocument.presentationml.notesSlide+xml"/>
  <Override PartName="/ppt/charts/chart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8.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9.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50.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13.xml" ContentType="application/vnd.openxmlformats-officedocument.presentationml.notesSlide+xml"/>
  <Override PartName="/ppt/charts/chart51.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14.xml" ContentType="application/vnd.openxmlformats-officedocument.presentationml.notesSlide+xml"/>
  <Override PartName="/ppt/charts/chart52.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15.xml" ContentType="application/vnd.openxmlformats-officedocument.presentationml.notesSlide+xml"/>
  <Override PartName="/ppt/charts/chart53.xml" ContentType="application/vnd.openxmlformats-officedocument.drawingml.chart+xml"/>
  <Override PartName="/ppt/theme/themeOverride10.xml" ContentType="application/vnd.openxmlformats-officedocument.themeOverride+xml"/>
  <Override PartName="/ppt/charts/chart54.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16.xml" ContentType="application/vnd.openxmlformats-officedocument.presentationml.notesSlide+xml"/>
  <Override PartName="/ppt/charts/chart55.xml" ContentType="application/vnd.openxmlformats-officedocument.drawingml.chart+xml"/>
  <Override PartName="/ppt/theme/themeOverride11.xml" ContentType="application/vnd.openxmlformats-officedocument.themeOverride+xml"/>
  <Override PartName="/ppt/charts/chart56.xml" ContentType="application/vnd.openxmlformats-officedocument.drawingml.chart+xml"/>
  <Override PartName="/ppt/charts/style46.xml" ContentType="application/vnd.ms-office.chartstyle+xml"/>
  <Override PartName="/ppt/charts/colors4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0" r:id="rId2"/>
    <p:sldMasterId id="2147483805" r:id="rId3"/>
    <p:sldMasterId id="2147483817" r:id="rId4"/>
  </p:sldMasterIdLst>
  <p:notesMasterIdLst>
    <p:notesMasterId r:id="rId64"/>
  </p:notesMasterIdLst>
  <p:sldIdLst>
    <p:sldId id="2321" r:id="rId5"/>
    <p:sldId id="590" r:id="rId6"/>
    <p:sldId id="2021" r:id="rId7"/>
    <p:sldId id="2311" r:id="rId8"/>
    <p:sldId id="2323" r:id="rId9"/>
    <p:sldId id="2237" r:id="rId10"/>
    <p:sldId id="2236" r:id="rId11"/>
    <p:sldId id="2316" r:id="rId12"/>
    <p:sldId id="2313" r:id="rId13"/>
    <p:sldId id="2312" r:id="rId14"/>
    <p:sldId id="2318" r:id="rId15"/>
    <p:sldId id="2315" r:id="rId16"/>
    <p:sldId id="2245" r:id="rId17"/>
    <p:sldId id="2297" r:id="rId18"/>
    <p:sldId id="2324" r:id="rId19"/>
    <p:sldId id="2242" r:id="rId20"/>
    <p:sldId id="2243" r:id="rId21"/>
    <p:sldId id="2317" r:id="rId22"/>
    <p:sldId id="2246" r:id="rId23"/>
    <p:sldId id="2159" r:id="rId24"/>
    <p:sldId id="2282" r:id="rId25"/>
    <p:sldId id="2283" r:id="rId26"/>
    <p:sldId id="2285" r:id="rId27"/>
    <p:sldId id="2286" r:id="rId28"/>
    <p:sldId id="2287" r:id="rId29"/>
    <p:sldId id="2240" r:id="rId30"/>
    <p:sldId id="2320" r:id="rId31"/>
    <p:sldId id="2165" r:id="rId32"/>
    <p:sldId id="2166" r:id="rId33"/>
    <p:sldId id="2123" r:id="rId34"/>
    <p:sldId id="2319" r:id="rId35"/>
    <p:sldId id="2149" r:id="rId36"/>
    <p:sldId id="2117" r:id="rId37"/>
    <p:sldId id="501" r:id="rId38"/>
    <p:sldId id="2292" r:id="rId39"/>
    <p:sldId id="2294" r:id="rId40"/>
    <p:sldId id="2293" r:id="rId41"/>
    <p:sldId id="2125" r:id="rId42"/>
    <p:sldId id="2013" r:id="rId43"/>
    <p:sldId id="2244" r:id="rId44"/>
    <p:sldId id="1052" r:id="rId45"/>
    <p:sldId id="2265" r:id="rId46"/>
    <p:sldId id="505" r:id="rId47"/>
    <p:sldId id="2290" r:id="rId48"/>
    <p:sldId id="988" r:id="rId49"/>
    <p:sldId id="316" r:id="rId50"/>
    <p:sldId id="1061" r:id="rId51"/>
    <p:sldId id="638" r:id="rId52"/>
    <p:sldId id="2171" r:id="rId53"/>
    <p:sldId id="2172" r:id="rId54"/>
    <p:sldId id="2289" r:id="rId55"/>
    <p:sldId id="487" r:id="rId56"/>
    <p:sldId id="940" r:id="rId57"/>
    <p:sldId id="2288" r:id="rId58"/>
    <p:sldId id="595" r:id="rId59"/>
    <p:sldId id="2291" r:id="rId60"/>
    <p:sldId id="882" r:id="rId61"/>
    <p:sldId id="2147" r:id="rId62"/>
    <p:sldId id="232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336" userDrawn="1">
          <p15:clr>
            <a:srgbClr val="A4A3A4"/>
          </p15:clr>
        </p15:guide>
        <p15:guide id="3" pos="3840" userDrawn="1">
          <p15:clr>
            <a:srgbClr val="A4A3A4"/>
          </p15:clr>
        </p15:guide>
        <p15:guide id="4" pos="264" userDrawn="1">
          <p15:clr>
            <a:srgbClr val="A4A3A4"/>
          </p15:clr>
        </p15:guide>
        <p15:guide id="5" orient="horz" pos="3960" userDrawn="1">
          <p15:clr>
            <a:srgbClr val="A4A3A4"/>
          </p15:clr>
        </p15:guide>
        <p15:guide id="6" orient="horz" pos="1248" userDrawn="1">
          <p15:clr>
            <a:srgbClr val="A4A3A4"/>
          </p15:clr>
        </p15:guide>
        <p15:guide id="7" orient="horz" pos="696" userDrawn="1">
          <p15:clr>
            <a:srgbClr val="A4A3A4"/>
          </p15:clr>
        </p15:guide>
        <p15:guide id="8" orient="horz" pos="4104" userDrawn="1">
          <p15:clr>
            <a:srgbClr val="A4A3A4"/>
          </p15:clr>
        </p15:guide>
        <p15:guide id="9" pos="2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sa Karim" initials="RK" lastIdx="1" clrIdx="0">
    <p:extLst>
      <p:ext uri="{19B8F6BF-5375-455C-9EA6-DF929625EA0E}">
        <p15:presenceInfo xmlns:p15="http://schemas.microsoft.com/office/powerpoint/2012/main" userId="Raisa Kar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5FF"/>
    <a:srgbClr val="A6A6A6"/>
    <a:srgbClr val="00B0F0"/>
    <a:srgbClr val="0000FF"/>
    <a:srgbClr val="36CF13"/>
    <a:srgbClr val="92D050"/>
    <a:srgbClr val="EE8012"/>
    <a:srgbClr val="430086"/>
    <a:srgbClr val="005493"/>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660"/>
  </p:normalViewPr>
  <p:slideViewPr>
    <p:cSldViewPr snapToGrid="0">
      <p:cViewPr varScale="1">
        <p:scale>
          <a:sx n="129" d="100"/>
          <a:sy n="129" d="100"/>
        </p:scale>
        <p:origin x="132" y="684"/>
      </p:cViewPr>
      <p:guideLst>
        <p:guide orient="horz" pos="2160"/>
        <p:guide orient="horz" pos="3336"/>
        <p:guide pos="3840"/>
        <p:guide pos="264"/>
        <p:guide orient="horz" pos="3960"/>
        <p:guide orient="horz" pos="1248"/>
        <p:guide orient="horz" pos="696"/>
        <p:guide orient="horz" pos="4104"/>
        <p:guide pos="216"/>
      </p:guideLst>
    </p:cSldViewPr>
  </p:slideViewPr>
  <p:notesTextViewPr>
    <p:cViewPr>
      <p:scale>
        <a:sx n="3" d="2"/>
        <a:sy n="3" d="2"/>
      </p:scale>
      <p:origin x="0" y="0"/>
    </p:cViewPr>
  </p:notesTextViewPr>
  <p:sorterViewPr>
    <p:cViewPr>
      <p:scale>
        <a:sx n="158" d="100"/>
        <a:sy n="158" d="100"/>
      </p:scale>
      <p:origin x="0" y="-51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5.xml"/><Relationship Id="rId1" Type="http://schemas.microsoft.com/office/2011/relationships/chartStyle" Target="style25.xml"/><Relationship Id="rId5" Type="http://schemas.openxmlformats.org/officeDocument/2006/relationships/chartUserShapes" Target="../drawings/drawing4.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5.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6.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7.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0.xml"/><Relationship Id="rId1" Type="http://schemas.microsoft.com/office/2011/relationships/chartStyle" Target="style30.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1.xml"/><Relationship Id="rId1" Type="http://schemas.microsoft.com/office/2011/relationships/chartStyle" Target="style3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2.xml"/><Relationship Id="rId1" Type="http://schemas.microsoft.com/office/2011/relationships/chartStyle" Target="style3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8.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9.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4.xml"/><Relationship Id="rId1" Type="http://schemas.microsoft.com/office/2011/relationships/chartStyle" Target="style34.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5.xml"/><Relationship Id="rId1" Type="http://schemas.microsoft.com/office/2011/relationships/chartStyle" Target="style35.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6.xml"/><Relationship Id="rId1" Type="http://schemas.microsoft.com/office/2011/relationships/chartStyle" Target="style36.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7.xml"/><Relationship Id="rId1" Type="http://schemas.microsoft.com/office/2011/relationships/chartStyle" Target="style37.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8.xml"/><Relationship Id="rId1" Type="http://schemas.microsoft.com/office/2011/relationships/chartStyle" Target="style38.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39.xml"/><Relationship Id="rId1" Type="http://schemas.microsoft.com/office/2011/relationships/chartStyle" Target="style39.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0.xml"/><Relationship Id="rId1" Type="http://schemas.microsoft.com/office/2011/relationships/chartStyle" Target="style40.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1.xml"/><Relationship Id="rId1" Type="http://schemas.microsoft.com/office/2011/relationships/chartStyle" Target="style41.xml"/></Relationships>
</file>

<file path=ppt/charts/_rels/chart5.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2.xml"/><Relationship Id="rId1" Type="http://schemas.microsoft.com/office/2011/relationships/chartStyle" Target="style42.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3.xml"/><Relationship Id="rId1" Type="http://schemas.microsoft.com/office/2011/relationships/chartStyle" Target="style43.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4.xml"/><Relationship Id="rId1" Type="http://schemas.microsoft.com/office/2011/relationships/chartStyle" Target="style44.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10.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45.xml"/><Relationship Id="rId1" Type="http://schemas.microsoft.com/office/2011/relationships/chartStyle" Target="style45.xml"/></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themeOverride" Target="../theme/themeOverride11.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46.xml"/><Relationship Id="rId1" Type="http://schemas.microsoft.com/office/2011/relationships/chartStyle" Target="style4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bg2"/>
                </a:solidFill>
                <a:latin typeface="+mj-lt"/>
                <a:ea typeface="+mn-ea"/>
                <a:cs typeface="+mn-cs"/>
              </a:defRPr>
            </a:pPr>
            <a:r>
              <a:rPr lang="en-US" sz="2000" b="1" i="0" u="none" strike="noStrike" baseline="0" dirty="0">
                <a:solidFill>
                  <a:schemeClr val="bg2"/>
                </a:solidFill>
                <a:effectLst/>
                <a:latin typeface="Chalkduster" panose="03050602040202020205" pitchFamily="66" charset="77"/>
              </a:rPr>
              <a:t>Percentage of Students in Different Education Levels</a:t>
            </a:r>
            <a:endParaRPr lang="en-US" sz="2000" b="1" i="0" baseline="0" dirty="0">
              <a:solidFill>
                <a:schemeClr val="bg2"/>
              </a:solidFill>
              <a:effectLst/>
              <a:latin typeface="Chalkduster" panose="03050602040202020205" pitchFamily="66" charset="77"/>
            </a:endParaRPr>
          </a:p>
        </c:rich>
      </c:tx>
      <c:layout>
        <c:manualLayout>
          <c:xMode val="edge"/>
          <c:yMode val="edge"/>
          <c:x val="0.17395039013665131"/>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2"/>
              </a:solidFill>
              <a:latin typeface="+mj-lt"/>
              <a:ea typeface="+mn-ea"/>
              <a:cs typeface="+mn-cs"/>
            </a:defRPr>
          </a:pPr>
          <a:endParaRPr lang="en-US"/>
        </a:p>
      </c:txPr>
    </c:title>
    <c:autoTitleDeleted val="0"/>
    <c:plotArea>
      <c:layout>
        <c:manualLayout>
          <c:layoutTarget val="inner"/>
          <c:xMode val="edge"/>
          <c:yMode val="edge"/>
          <c:x val="0.33372360681626861"/>
          <c:y val="0.16465874907007291"/>
          <c:w val="0.54479161248065622"/>
          <c:h val="0.77270918302218439"/>
        </c:manualLayout>
      </c:layout>
      <c:barChart>
        <c:barDir val="bar"/>
        <c:grouping val="clustered"/>
        <c:varyColors val="0"/>
        <c:ser>
          <c:idx val="0"/>
          <c:order val="0"/>
          <c:tx>
            <c:strRef>
              <c:f>Sheet1!$B$1</c:f>
              <c:strCache>
                <c:ptCount val="1"/>
                <c:pt idx="0">
                  <c:v>Column1</c:v>
                </c:pt>
              </c:strCache>
            </c:strRef>
          </c:tx>
          <c:spPr>
            <a:blipFill>
              <a:blip xmlns:r="http://schemas.openxmlformats.org/officeDocument/2006/relationships" r:embed="rId3"/>
              <a:stretch>
                <a:fillRect l="-2000" t="9000" r="-2000" b="-304000"/>
              </a:stretch>
            </a:blipFill>
            <a:ln>
              <a:noFill/>
            </a:ln>
            <a:effectLst/>
          </c:spPr>
          <c:invertIfNegative val="0"/>
          <c:dPt>
            <c:idx val="1"/>
            <c:invertIfNegative val="0"/>
            <c:bubble3D val="0"/>
            <c:spPr>
              <a:blipFill>
                <a:blip xmlns:r="http://schemas.openxmlformats.org/officeDocument/2006/relationships" r:embed="rId3"/>
                <a:stretch>
                  <a:fillRect l="-2000" t="9000" r="-2000" b="-304000"/>
                </a:stretch>
              </a:blipFill>
              <a:ln>
                <a:noFill/>
              </a:ln>
              <a:effectLst/>
            </c:spPr>
            <c:extLst>
              <c:ext xmlns:c16="http://schemas.microsoft.com/office/drawing/2014/chart" uri="{C3380CC4-5D6E-409C-BE32-E72D297353CC}">
                <c16:uniqueId val="{00000001-A251-4FE9-B615-7BF9F6AC692C}"/>
              </c:ext>
            </c:extLst>
          </c:dPt>
          <c:dPt>
            <c:idx val="2"/>
            <c:invertIfNegative val="0"/>
            <c:bubble3D val="0"/>
            <c:spPr>
              <a:blipFill>
                <a:blip xmlns:r="http://schemas.openxmlformats.org/officeDocument/2006/relationships" r:embed="rId3"/>
                <a:stretch>
                  <a:fillRect l="-2000" t="9000" r="-2000" b="-304000"/>
                </a:stretch>
              </a:blipFill>
              <a:ln>
                <a:noFill/>
              </a:ln>
              <a:effectLst/>
            </c:spPr>
            <c:extLst>
              <c:ext xmlns:c16="http://schemas.microsoft.com/office/drawing/2014/chart" uri="{C3380CC4-5D6E-409C-BE32-E72D297353CC}">
                <c16:uniqueId val="{00000003-A251-4FE9-B615-7BF9F6AC692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2"/>
                    </a:solidFill>
                    <a:latin typeface="Chalkduster" panose="03050602040202020205" pitchFamily="66"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Preschool</c:v>
                </c:pt>
                <c:pt idx="1">
                  <c:v>Elementary</c:v>
                </c:pt>
                <c:pt idx="2">
                  <c:v>Middle School</c:v>
                </c:pt>
                <c:pt idx="3">
                  <c:v>High School</c:v>
                </c:pt>
                <c:pt idx="4">
                  <c:v>College</c:v>
                </c:pt>
              </c:strCache>
            </c:strRef>
          </c:cat>
          <c:val>
            <c:numRef>
              <c:f>Sheet1!$B$2:$B$6</c:f>
              <c:numCache>
                <c:formatCode>0%</c:formatCode>
                <c:ptCount val="5"/>
                <c:pt idx="0">
                  <c:v>0.19</c:v>
                </c:pt>
                <c:pt idx="1">
                  <c:v>0.38</c:v>
                </c:pt>
                <c:pt idx="2">
                  <c:v>0.25</c:v>
                </c:pt>
                <c:pt idx="3">
                  <c:v>0.35</c:v>
                </c:pt>
                <c:pt idx="4">
                  <c:v>0.42</c:v>
                </c:pt>
              </c:numCache>
            </c:numRef>
          </c:val>
          <c:extLst>
            <c:ext xmlns:c16="http://schemas.microsoft.com/office/drawing/2014/chart" uri="{C3380CC4-5D6E-409C-BE32-E72D297353CC}">
              <c16:uniqueId val="{00000006-A251-4FE9-B615-7BF9F6AC692C}"/>
            </c:ext>
          </c:extLst>
        </c:ser>
        <c:dLbls>
          <c:dLblPos val="outEnd"/>
          <c:showLegendKey val="0"/>
          <c:showVal val="1"/>
          <c:showCatName val="0"/>
          <c:showSerName val="0"/>
          <c:showPercent val="0"/>
          <c:showBubbleSize val="0"/>
        </c:dLbls>
        <c:gapWidth val="100"/>
        <c:axId val="324562248"/>
        <c:axId val="324571104"/>
      </c:barChart>
      <c:valAx>
        <c:axId val="324571104"/>
        <c:scaling>
          <c:orientation val="minMax"/>
        </c:scaling>
        <c:delete val="1"/>
        <c:axPos val="t"/>
        <c:majorGridlines>
          <c:spPr>
            <a:ln w="9525" cap="flat" cmpd="sng" algn="ctr">
              <a:noFill/>
              <a:round/>
            </a:ln>
            <a:effectLst/>
          </c:spPr>
        </c:majorGridlines>
        <c:numFmt formatCode="0%" sourceLinked="1"/>
        <c:majorTickMark val="out"/>
        <c:minorTickMark val="none"/>
        <c:tickLblPos val="nextTo"/>
        <c:crossAx val="324562248"/>
        <c:crosses val="autoZero"/>
        <c:crossBetween val="between"/>
      </c:valAx>
      <c:catAx>
        <c:axId val="32456224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solidFill>
                <a:latin typeface="Chalkduster" panose="03050602040202020205" pitchFamily="66" charset="77"/>
                <a:ea typeface="+mn-ea"/>
                <a:cs typeface="+mn-cs"/>
              </a:defRPr>
            </a:pPr>
            <a:endParaRPr lang="en-US"/>
          </a:p>
        </c:txPr>
        <c:crossAx val="324571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i="0" baseline="0" dirty="0">
                <a:effectLst/>
                <a:latin typeface="+mj-lt"/>
                <a:cs typeface="Arial" panose="020B0604020202020204" pitchFamily="34" charset="0"/>
              </a:rPr>
              <a:t>Actions to tackle inflation                           (of those concerned)</a:t>
            </a:r>
          </a:p>
        </c:rich>
      </c:tx>
      <c:layout>
        <c:manualLayout>
          <c:xMode val="edge"/>
          <c:yMode val="edge"/>
          <c:x val="0.16187057266995461"/>
          <c:y val="0.10946391826748594"/>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9303766063954498"/>
          <c:y val="0.25376616607652686"/>
          <c:w val="0.54479161248065622"/>
          <c:h val="0.7461371239907354"/>
        </c:manualLayout>
      </c:layout>
      <c:barChart>
        <c:barDir val="bar"/>
        <c:grouping val="clustered"/>
        <c:varyColors val="0"/>
        <c:ser>
          <c:idx val="0"/>
          <c:order val="0"/>
          <c:tx>
            <c:strRef>
              <c:f>Sheet1!$B$1</c:f>
              <c:strCache>
                <c:ptCount val="1"/>
                <c:pt idx="0">
                  <c:v>Column1</c:v>
                </c:pt>
              </c:strCache>
            </c:strRef>
          </c:tx>
          <c:spPr>
            <a:blipFill dpi="0" rotWithShape="1">
              <a:blip xmlns:r="http://schemas.openxmlformats.org/officeDocument/2006/relationships" r:embed="rId3"/>
              <a:srcRect/>
              <a:stretch>
                <a:fillRect l="-1000" t="31000" r="-2000" b="-163000"/>
              </a:stretch>
            </a:blipFill>
            <a:ln>
              <a:noFill/>
            </a:ln>
            <a:effectLst/>
          </c:spPr>
          <c:invertIfNegative val="0"/>
          <c:dPt>
            <c:idx val="1"/>
            <c:invertIfNegative val="0"/>
            <c:bubble3D val="0"/>
            <c:spPr>
              <a:blipFill dpi="0" rotWithShape="1">
                <a:blip xmlns:r="http://schemas.openxmlformats.org/officeDocument/2006/relationships" r:embed="rId3"/>
                <a:srcRect/>
                <a:stretch>
                  <a:fillRect l="-1000" t="31000" r="-2000" b="-163000"/>
                </a:stretch>
              </a:blipFill>
              <a:ln>
                <a:noFill/>
              </a:ln>
              <a:effectLst/>
            </c:spPr>
            <c:extLst>
              <c:ext xmlns:c16="http://schemas.microsoft.com/office/drawing/2014/chart" uri="{C3380CC4-5D6E-409C-BE32-E72D297353CC}">
                <c16:uniqueId val="{00000001-686A-6446-836F-07BCF035C698}"/>
              </c:ext>
            </c:extLst>
          </c:dPt>
          <c:dPt>
            <c:idx val="2"/>
            <c:invertIfNegative val="0"/>
            <c:bubble3D val="0"/>
            <c:spPr>
              <a:blipFill dpi="0" rotWithShape="1">
                <a:blip xmlns:r="http://schemas.openxmlformats.org/officeDocument/2006/relationships" r:embed="rId3"/>
                <a:srcRect/>
                <a:stretch>
                  <a:fillRect l="-1000" t="31000" r="-2000" b="-163000"/>
                </a:stretch>
              </a:blipFill>
              <a:ln>
                <a:noFill/>
              </a:ln>
              <a:effectLst/>
            </c:spPr>
            <c:extLst>
              <c:ext xmlns:c16="http://schemas.microsoft.com/office/drawing/2014/chart" uri="{C3380CC4-5D6E-409C-BE32-E72D297353CC}">
                <c16:uniqueId val="{00000003-686A-6446-836F-07BCF035C698}"/>
              </c:ext>
            </c:extLst>
          </c:dPt>
          <c:dPt>
            <c:idx val="3"/>
            <c:invertIfNegative val="0"/>
            <c:bubble3D val="0"/>
            <c:spPr>
              <a:blipFill dpi="0" rotWithShape="1">
                <a:blip xmlns:r="http://schemas.openxmlformats.org/officeDocument/2006/relationships" r:embed="rId3"/>
                <a:srcRect/>
                <a:stretch>
                  <a:fillRect l="-1000" t="31000" r="-2000" b="-163000"/>
                </a:stretch>
              </a:blipFill>
              <a:ln>
                <a:noFill/>
              </a:ln>
              <a:effectLst/>
            </c:spPr>
            <c:extLst>
              <c:ext xmlns:c16="http://schemas.microsoft.com/office/drawing/2014/chart" uri="{C3380CC4-5D6E-409C-BE32-E72D297353CC}">
                <c16:uniqueId val="{00000005-686A-6446-836F-07BCF035C69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Look for early discounts</c:v>
                </c:pt>
                <c:pt idx="1">
                  <c:v>Buy cheaper brands</c:v>
                </c:pt>
                <c:pt idx="2">
                  <c:v>Change where you shop/retailers</c:v>
                </c:pt>
                <c:pt idx="3">
                  <c:v>Buy fewer supplies</c:v>
                </c:pt>
              </c:strCache>
            </c:strRef>
          </c:cat>
          <c:val>
            <c:numRef>
              <c:f>Sheet1!$B$2:$B$5</c:f>
              <c:numCache>
                <c:formatCode>0%</c:formatCode>
                <c:ptCount val="4"/>
                <c:pt idx="0">
                  <c:v>0.7</c:v>
                </c:pt>
                <c:pt idx="1">
                  <c:v>0.56999999999999995</c:v>
                </c:pt>
                <c:pt idx="2">
                  <c:v>0.42</c:v>
                </c:pt>
                <c:pt idx="3">
                  <c:v>0.41</c:v>
                </c:pt>
              </c:numCache>
            </c:numRef>
          </c:val>
          <c:extLst>
            <c:ext xmlns:c16="http://schemas.microsoft.com/office/drawing/2014/chart" uri="{C3380CC4-5D6E-409C-BE32-E72D297353CC}">
              <c16:uniqueId val="{00000006-686A-6446-836F-07BCF035C698}"/>
            </c:ext>
          </c:extLst>
        </c:ser>
        <c:dLbls>
          <c:dLblPos val="outEnd"/>
          <c:showLegendKey val="0"/>
          <c:showVal val="1"/>
          <c:showCatName val="0"/>
          <c:showSerName val="0"/>
          <c:showPercent val="0"/>
          <c:showBubbleSize val="0"/>
        </c:dLbls>
        <c:gapWidth val="66"/>
        <c:overlap val="-41"/>
        <c:axId val="324562248"/>
        <c:axId val="324571104"/>
      </c:barChart>
      <c:valAx>
        <c:axId val="324571104"/>
        <c:scaling>
          <c:orientation val="minMax"/>
          <c:max val="0.9"/>
        </c:scaling>
        <c:delete val="1"/>
        <c:axPos val="t"/>
        <c:majorGridlines>
          <c:spPr>
            <a:ln w="9525" cap="flat" cmpd="sng" algn="ctr">
              <a:noFill/>
              <a:round/>
            </a:ln>
            <a:effectLst/>
          </c:spPr>
        </c:majorGridlines>
        <c:numFmt formatCode="0%" sourceLinked="1"/>
        <c:majorTickMark val="out"/>
        <c:minorTickMark val="none"/>
        <c:tickLblPos val="nextTo"/>
        <c:crossAx val="324562248"/>
        <c:crosses val="autoZero"/>
        <c:crossBetween val="between"/>
      </c:valAx>
      <c:catAx>
        <c:axId val="32456224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4571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Overall</a:t>
            </a:r>
          </a:p>
        </c:rich>
      </c:tx>
      <c:layout>
        <c:manualLayout>
          <c:xMode val="edge"/>
          <c:yMode val="edge"/>
          <c:x val="0.3800615015711909"/>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Series 1</c:v>
                </c:pt>
              </c:strCache>
            </c:strRef>
          </c:tx>
          <c:spPr>
            <a:solidFill>
              <a:srgbClr val="316DB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BTS Shoppers</c:v>
                </c:pt>
              </c:strCache>
            </c:strRef>
          </c:cat>
          <c:val>
            <c:numRef>
              <c:f>Sheet1!$B$2</c:f>
              <c:numCache>
                <c:formatCode>0%</c:formatCode>
                <c:ptCount val="1"/>
                <c:pt idx="0">
                  <c:v>0.06</c:v>
                </c:pt>
              </c:numCache>
            </c:numRef>
          </c:val>
          <c:extLst>
            <c:ext xmlns:c16="http://schemas.microsoft.com/office/drawing/2014/chart" uri="{C3380CC4-5D6E-409C-BE32-E72D297353CC}">
              <c16:uniqueId val="{00000000-60B6-C447-9C18-0DA23741A7A0}"/>
            </c:ext>
          </c:extLst>
        </c:ser>
        <c:ser>
          <c:idx val="1"/>
          <c:order val="1"/>
          <c:tx>
            <c:strRef>
              <c:f>Sheet1!$C$1</c:f>
              <c:strCache>
                <c:ptCount val="1"/>
                <c:pt idx="0">
                  <c:v>Series 2</c:v>
                </c:pt>
              </c:strCache>
            </c:strRef>
          </c:tx>
          <c:spPr>
            <a:solidFill>
              <a:srgbClr val="A37AD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BTS Shoppers</c:v>
                </c:pt>
              </c:strCache>
            </c:strRef>
          </c:cat>
          <c:val>
            <c:numRef>
              <c:f>Sheet1!$C$2</c:f>
              <c:numCache>
                <c:formatCode>0%</c:formatCode>
                <c:ptCount val="1"/>
                <c:pt idx="0">
                  <c:v>0.08</c:v>
                </c:pt>
              </c:numCache>
            </c:numRef>
          </c:val>
          <c:extLst>
            <c:ext xmlns:c16="http://schemas.microsoft.com/office/drawing/2014/chart" uri="{C3380CC4-5D6E-409C-BE32-E72D297353CC}">
              <c16:uniqueId val="{00000001-60B6-C447-9C18-0DA23741A7A0}"/>
            </c:ext>
          </c:extLst>
        </c:ser>
        <c:ser>
          <c:idx val="2"/>
          <c:order val="2"/>
          <c:tx>
            <c:strRef>
              <c:f>Sheet1!$D$1</c:f>
              <c:strCache>
                <c:ptCount val="1"/>
                <c:pt idx="0">
                  <c:v>Series 3</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BTS Shoppers</c:v>
                </c:pt>
              </c:strCache>
            </c:strRef>
          </c:cat>
          <c:val>
            <c:numRef>
              <c:f>Sheet1!$D$2</c:f>
              <c:numCache>
                <c:formatCode>0%</c:formatCode>
                <c:ptCount val="1"/>
                <c:pt idx="0">
                  <c:v>0.25</c:v>
                </c:pt>
              </c:numCache>
            </c:numRef>
          </c:val>
          <c:extLst>
            <c:ext xmlns:c16="http://schemas.microsoft.com/office/drawing/2014/chart" uri="{C3380CC4-5D6E-409C-BE32-E72D297353CC}">
              <c16:uniqueId val="{00000002-60B6-C447-9C18-0DA23741A7A0}"/>
            </c:ext>
          </c:extLst>
        </c:ser>
        <c:ser>
          <c:idx val="3"/>
          <c:order val="3"/>
          <c:tx>
            <c:strRef>
              <c:f>Sheet1!$E$1</c:f>
              <c:strCache>
                <c:ptCount val="1"/>
                <c:pt idx="0">
                  <c:v>Series 4</c:v>
                </c:pt>
              </c:strCache>
            </c:strRef>
          </c:tx>
          <c:spPr>
            <a:solidFill>
              <a:srgbClr val="92D05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BTS Shoppers</c:v>
                </c:pt>
              </c:strCache>
            </c:strRef>
          </c:cat>
          <c:val>
            <c:numRef>
              <c:f>Sheet1!$E$2</c:f>
              <c:numCache>
                <c:formatCode>0%</c:formatCode>
                <c:ptCount val="1"/>
                <c:pt idx="0">
                  <c:v>0.3</c:v>
                </c:pt>
              </c:numCache>
            </c:numRef>
          </c:val>
          <c:extLst>
            <c:ext xmlns:c16="http://schemas.microsoft.com/office/drawing/2014/chart" uri="{C3380CC4-5D6E-409C-BE32-E72D297353CC}">
              <c16:uniqueId val="{00000003-60B6-C447-9C18-0DA23741A7A0}"/>
            </c:ext>
          </c:extLst>
        </c:ser>
        <c:ser>
          <c:idx val="4"/>
          <c:order val="4"/>
          <c:tx>
            <c:strRef>
              <c:f>Sheet1!$F$1</c:f>
              <c:strCache>
                <c:ptCount val="1"/>
                <c:pt idx="0">
                  <c:v>Series 5</c:v>
                </c:pt>
              </c:strCache>
            </c:strRef>
          </c:tx>
          <c:spPr>
            <a:solidFill>
              <a:srgbClr val="1C4E8B"/>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BTS Shoppers</c:v>
                </c:pt>
              </c:strCache>
            </c:strRef>
          </c:cat>
          <c:val>
            <c:numRef>
              <c:f>Sheet1!$F$2</c:f>
              <c:numCache>
                <c:formatCode>0%</c:formatCode>
                <c:ptCount val="1"/>
                <c:pt idx="0">
                  <c:v>0.31</c:v>
                </c:pt>
              </c:numCache>
            </c:numRef>
          </c:val>
          <c:extLst>
            <c:ext xmlns:c16="http://schemas.microsoft.com/office/drawing/2014/chart" uri="{C3380CC4-5D6E-409C-BE32-E72D297353CC}">
              <c16:uniqueId val="{00000004-60B6-C447-9C18-0DA23741A7A0}"/>
            </c:ext>
          </c:extLst>
        </c:ser>
        <c:dLbls>
          <c:showLegendKey val="0"/>
          <c:showVal val="0"/>
          <c:showCatName val="0"/>
          <c:showSerName val="0"/>
          <c:showPercent val="0"/>
          <c:showBubbleSize val="0"/>
        </c:dLbls>
        <c:gapWidth val="500"/>
        <c:overlap val="100"/>
        <c:axId val="1791685295"/>
        <c:axId val="1991635744"/>
      </c:barChart>
      <c:catAx>
        <c:axId val="179168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91635744"/>
        <c:crosses val="autoZero"/>
        <c:auto val="1"/>
        <c:lblAlgn val="ctr"/>
        <c:lblOffset val="100"/>
        <c:noMultiLvlLbl val="0"/>
      </c:catAx>
      <c:valAx>
        <c:axId val="1991635744"/>
        <c:scaling>
          <c:orientation val="minMax"/>
        </c:scaling>
        <c:delete val="1"/>
        <c:axPos val="l"/>
        <c:numFmt formatCode="0%" sourceLinked="1"/>
        <c:majorTickMark val="none"/>
        <c:minorTickMark val="none"/>
        <c:tickLblPos val="nextTo"/>
        <c:crossAx val="1791685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i="0" u="none" strike="noStrike" baseline="0" dirty="0">
                <a:effectLst/>
              </a:rPr>
              <a:t>Per Household Spending</a:t>
            </a:r>
            <a:endParaRPr lang="en-US" sz="1800" b="1" baseline="0" dirty="0"/>
          </a:p>
        </c:rich>
      </c:tx>
      <c:layout>
        <c:manualLayout>
          <c:xMode val="edge"/>
          <c:yMode val="edge"/>
          <c:x val="0.41323911459859752"/>
          <c:y val="9.701600731485712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815187618842621"/>
          <c:y val="0.1903942286826949"/>
          <c:w val="0.75184812381157373"/>
          <c:h val="0.74336657865810729"/>
        </c:manualLayout>
      </c:layout>
      <c:barChart>
        <c:barDir val="bar"/>
        <c:grouping val="clustered"/>
        <c:varyColors val="0"/>
        <c:ser>
          <c:idx val="0"/>
          <c:order val="0"/>
          <c:tx>
            <c:strRef>
              <c:f>Sheet1!$B$1</c:f>
              <c:strCache>
                <c:ptCount val="1"/>
                <c:pt idx="0">
                  <c:v>Column1</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Electronics</c:v>
                </c:pt>
                <c:pt idx="1">
                  <c:v>Clothing </c:v>
                </c:pt>
                <c:pt idx="2">
                  <c:v>Shoes </c:v>
                </c:pt>
                <c:pt idx="3">
                  <c:v>School Supplies</c:v>
                </c:pt>
              </c:strCache>
            </c:strRef>
          </c:cat>
          <c:val>
            <c:numRef>
              <c:f>Sheet1!$B$2:$B$5</c:f>
              <c:numCache>
                <c:formatCode>"$"#,##0_);[Red]\("$"#,##0\)</c:formatCode>
                <c:ptCount val="4"/>
                <c:pt idx="0">
                  <c:v>325.95999999999998</c:v>
                </c:pt>
                <c:pt idx="1">
                  <c:v>257.12</c:v>
                </c:pt>
                <c:pt idx="2">
                  <c:v>166.59</c:v>
                </c:pt>
                <c:pt idx="3">
                  <c:v>140.38999999999999</c:v>
                </c:pt>
              </c:numCache>
            </c:numRef>
          </c:val>
          <c:extLst>
            <c:ext xmlns:c16="http://schemas.microsoft.com/office/drawing/2014/chart" uri="{C3380CC4-5D6E-409C-BE32-E72D297353CC}">
              <c16:uniqueId val="{00000000-018F-4608-804A-96974823F89E}"/>
            </c:ext>
          </c:extLst>
        </c:ser>
        <c:dLbls>
          <c:dLblPos val="outEnd"/>
          <c:showLegendKey val="0"/>
          <c:showVal val="1"/>
          <c:showCatName val="0"/>
          <c:showSerName val="0"/>
          <c:showPercent val="0"/>
          <c:showBubbleSize val="0"/>
        </c:dLbls>
        <c:gapWidth val="123"/>
        <c:axId val="559104520"/>
        <c:axId val="559099816"/>
      </c:barChart>
      <c:catAx>
        <c:axId val="55910452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59099816"/>
        <c:crosses val="autoZero"/>
        <c:auto val="1"/>
        <c:lblAlgn val="ctr"/>
        <c:lblOffset val="100"/>
        <c:noMultiLvlLbl val="0"/>
      </c:catAx>
      <c:valAx>
        <c:axId val="559099816"/>
        <c:scaling>
          <c:orientation val="minMax"/>
        </c:scaling>
        <c:delete val="1"/>
        <c:axPos val="t"/>
        <c:numFmt formatCode="&quot;$&quot;#,##0_);[Red]\(&quot;$&quot;#,##0\)" sourceLinked="1"/>
        <c:majorTickMark val="none"/>
        <c:minorTickMark val="none"/>
        <c:tickLblPos val="nextTo"/>
        <c:crossAx val="5591045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chemeClr val="tx1"/>
                </a:solidFill>
                <a:latin typeface="+mn-lt"/>
                <a:ea typeface="+mn-ea"/>
                <a:cs typeface="+mn-cs"/>
              </a:defRPr>
            </a:pPr>
            <a:r>
              <a:rPr lang="en-US" sz="1300" b="1" i="0" u="none" strike="noStrike" kern="1200" spc="0" baseline="0" dirty="0">
                <a:solidFill>
                  <a:prstClr val="black"/>
                </a:solidFill>
              </a:rPr>
              <a:t>Which of the following devices do you plan to purchase for your school-aged children in the next 6 months?</a:t>
            </a:r>
            <a:endParaRPr lang="en-US" sz="1300" b="1" dirty="0"/>
          </a:p>
        </c:rich>
      </c:tx>
      <c:layout>
        <c:manualLayout>
          <c:xMode val="edge"/>
          <c:yMode val="edge"/>
          <c:x val="0.10018473781440955"/>
          <c:y val="7.8169271556766687E-2"/>
        </c:manualLayout>
      </c:layout>
      <c:overlay val="0"/>
      <c:spPr>
        <a:noFill/>
        <a:ln>
          <a:noFill/>
        </a:ln>
        <a:effectLst/>
      </c:spPr>
      <c:txPr>
        <a:bodyPr rot="0" spcFirstLastPara="1" vertOverflow="ellipsis" vert="horz" wrap="square" anchor="ctr" anchorCtr="1"/>
        <a:lstStyle/>
        <a:p>
          <a:pPr>
            <a:defRPr sz="13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955743618331623"/>
          <c:y val="0.16726439145529848"/>
          <c:w val="0.62401501550042759"/>
          <c:h val="0.77270918302218439"/>
        </c:manualLayout>
      </c:layout>
      <c:barChart>
        <c:barDir val="bar"/>
        <c:grouping val="clustered"/>
        <c:varyColors val="0"/>
        <c:ser>
          <c:idx val="0"/>
          <c:order val="0"/>
          <c:tx>
            <c:strRef>
              <c:f>Sheet1!$B$1</c:f>
              <c:strCache>
                <c:ptCount val="1"/>
                <c:pt idx="0">
                  <c:v>Column1</c:v>
                </c:pt>
              </c:strCache>
            </c:strRef>
          </c:tx>
          <c:spPr>
            <a:solidFill>
              <a:srgbClr val="0070C0"/>
            </a:solidFill>
            <a:ln>
              <a:solidFill>
                <a:schemeClr val="tx1"/>
              </a:solidFill>
            </a:ln>
            <a:effectLst/>
          </c:spPr>
          <c:invertIfNegative val="0"/>
          <c:dPt>
            <c:idx val="1"/>
            <c:invertIfNegative val="0"/>
            <c:bubble3D val="0"/>
            <c:spPr>
              <a:solidFill>
                <a:srgbClr val="0070C0"/>
              </a:solidFill>
              <a:ln>
                <a:solidFill>
                  <a:schemeClr val="tx1"/>
                </a:solidFill>
              </a:ln>
              <a:effectLst/>
            </c:spPr>
            <c:extLst>
              <c:ext xmlns:c16="http://schemas.microsoft.com/office/drawing/2014/chart" uri="{C3380CC4-5D6E-409C-BE32-E72D297353CC}">
                <c16:uniqueId val="{00000001-94C2-854A-9191-81D0FE5C2CE4}"/>
              </c:ext>
            </c:extLst>
          </c:dPt>
          <c:dPt>
            <c:idx val="2"/>
            <c:invertIfNegative val="0"/>
            <c:bubble3D val="0"/>
            <c:spPr>
              <a:solidFill>
                <a:srgbClr val="0070C0"/>
              </a:solidFill>
              <a:ln>
                <a:solidFill>
                  <a:schemeClr val="tx1"/>
                </a:solidFill>
              </a:ln>
              <a:effectLst/>
            </c:spPr>
            <c:extLst>
              <c:ext xmlns:c16="http://schemas.microsoft.com/office/drawing/2014/chart" uri="{C3380CC4-5D6E-409C-BE32-E72D297353CC}">
                <c16:uniqueId val="{00000003-94C2-854A-9191-81D0FE5C2CE4}"/>
              </c:ext>
            </c:extLst>
          </c:dPt>
          <c:dPt>
            <c:idx val="3"/>
            <c:invertIfNegative val="0"/>
            <c:bubble3D val="0"/>
            <c:spPr>
              <a:solidFill>
                <a:srgbClr val="0070C0"/>
              </a:solidFill>
              <a:ln>
                <a:solidFill>
                  <a:schemeClr val="tx1"/>
                </a:solidFill>
              </a:ln>
              <a:effectLst/>
            </c:spPr>
            <c:extLst>
              <c:ext xmlns:c16="http://schemas.microsoft.com/office/drawing/2014/chart" uri="{C3380CC4-5D6E-409C-BE32-E72D297353CC}">
                <c16:uniqueId val="{00000002-94C2-854A-9191-81D0FE5C2CE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Smart watch</c:v>
                </c:pt>
                <c:pt idx="1">
                  <c:v>Tablet</c:v>
                </c:pt>
                <c:pt idx="2">
                  <c:v>Laptop</c:v>
                </c:pt>
                <c:pt idx="3">
                  <c:v>Headphones</c:v>
                </c:pt>
                <c:pt idx="4">
                  <c:v>Smartphones</c:v>
                </c:pt>
              </c:strCache>
            </c:strRef>
          </c:cat>
          <c:val>
            <c:numRef>
              <c:f>Sheet1!$B$2:$B$7</c:f>
              <c:numCache>
                <c:formatCode>0%</c:formatCode>
                <c:ptCount val="5"/>
                <c:pt idx="0">
                  <c:v>0.12</c:v>
                </c:pt>
                <c:pt idx="1">
                  <c:v>0.15</c:v>
                </c:pt>
                <c:pt idx="2">
                  <c:v>0.19</c:v>
                </c:pt>
                <c:pt idx="3">
                  <c:v>0.2</c:v>
                </c:pt>
                <c:pt idx="4">
                  <c:v>0.21</c:v>
                </c:pt>
              </c:numCache>
            </c:numRef>
          </c:val>
          <c:extLst>
            <c:ext xmlns:c16="http://schemas.microsoft.com/office/drawing/2014/chart" uri="{C3380CC4-5D6E-409C-BE32-E72D297353CC}">
              <c16:uniqueId val="{00000000-018F-4608-804A-96974823F89E}"/>
            </c:ext>
          </c:extLst>
        </c:ser>
        <c:dLbls>
          <c:dLblPos val="outEnd"/>
          <c:showLegendKey val="0"/>
          <c:showVal val="1"/>
          <c:showCatName val="0"/>
          <c:showSerName val="0"/>
          <c:showPercent val="0"/>
          <c:showBubbleSize val="0"/>
        </c:dLbls>
        <c:gapWidth val="100"/>
        <c:axId val="324562248"/>
        <c:axId val="324571104"/>
      </c:barChart>
      <c:valAx>
        <c:axId val="324571104"/>
        <c:scaling>
          <c:orientation val="minMax"/>
        </c:scaling>
        <c:delete val="1"/>
        <c:axPos val="b"/>
        <c:majorGridlines>
          <c:spPr>
            <a:ln w="9525" cap="flat" cmpd="sng" algn="ctr">
              <a:noFill/>
              <a:round/>
            </a:ln>
            <a:effectLst/>
          </c:spPr>
        </c:majorGridlines>
        <c:numFmt formatCode="0%" sourceLinked="1"/>
        <c:majorTickMark val="out"/>
        <c:minorTickMark val="none"/>
        <c:tickLblPos val="nextTo"/>
        <c:crossAx val="324562248"/>
        <c:crosses val="autoZero"/>
        <c:crossBetween val="between"/>
      </c:valAx>
      <c:catAx>
        <c:axId val="32456224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24571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dirty="0">
                <a:solidFill>
                  <a:schemeClr val="tx1"/>
                </a:solidFill>
              </a:rPr>
              <a:t>Total Spending In</a:t>
            </a:r>
            <a:r>
              <a:rPr lang="en-US" b="0" baseline="0" dirty="0">
                <a:solidFill>
                  <a:schemeClr val="tx1"/>
                </a:solidFill>
              </a:rPr>
              <a:t> Billions</a:t>
            </a:r>
            <a:endParaRPr lang="en-US" b="0" dirty="0">
              <a:solidFill>
                <a:schemeClr val="tx1"/>
              </a:solidFill>
            </a:endParaRPr>
          </a:p>
        </c:rich>
      </c:tx>
      <c:layout>
        <c:manualLayout>
          <c:xMode val="edge"/>
          <c:yMode val="edge"/>
          <c:x val="0.35781732339001737"/>
          <c:y val="2.23375776685197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647644291988262E-2"/>
          <c:y val="0.12738964447625864"/>
          <c:w val="0.91969411484533514"/>
          <c:h val="0.69591236713391524"/>
        </c:manualLayout>
      </c:layout>
      <c:lineChart>
        <c:grouping val="standard"/>
        <c:varyColors val="0"/>
        <c:ser>
          <c:idx val="0"/>
          <c:order val="0"/>
          <c:tx>
            <c:strRef>
              <c:f>Sheet1!$B$1</c:f>
              <c:strCache>
                <c:ptCount val="1"/>
                <c:pt idx="0">
                  <c:v>Series 1</c:v>
                </c:pt>
              </c:strCache>
            </c:strRef>
          </c:tx>
          <c:spPr>
            <a:ln w="136525" cap="rnd">
              <a:solidFill>
                <a:schemeClr val="accent1"/>
              </a:solidFill>
              <a:round/>
            </a:ln>
            <a:effectLst>
              <a:outerShdw blurRad="50800" dist="38100" dir="2700000" algn="tl" rotWithShape="0">
                <a:prstClr val="black">
                  <a:alpha val="40000"/>
                </a:prstClr>
              </a:outerShdw>
            </a:effectLst>
          </c:spPr>
          <c:marker>
            <c:symbol val="circle"/>
            <c:size val="25"/>
            <c:spPr>
              <a:solidFill>
                <a:srgbClr val="00B0F0"/>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c:spPr>
          </c:marker>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2013</c:v>
                </c:pt>
                <c:pt idx="1">
                  <c:v>2014</c:v>
                </c:pt>
                <c:pt idx="2">
                  <c:v>2015</c:v>
                </c:pt>
                <c:pt idx="3">
                  <c:v>2016</c:v>
                </c:pt>
                <c:pt idx="4">
                  <c:v>2017</c:v>
                </c:pt>
                <c:pt idx="5">
                  <c:v>2018</c:v>
                </c:pt>
                <c:pt idx="6">
                  <c:v>2019</c:v>
                </c:pt>
                <c:pt idx="7">
                  <c:v>2020</c:v>
                </c:pt>
                <c:pt idx="8">
                  <c:v>2021</c:v>
                </c:pt>
                <c:pt idx="9">
                  <c:v>2022</c:v>
                </c:pt>
                <c:pt idx="10">
                  <c:v>2023</c:v>
                </c:pt>
              </c:strCache>
            </c:strRef>
          </c:cat>
          <c:val>
            <c:numRef>
              <c:f>Sheet1!$B$2:$B$12</c:f>
              <c:numCache>
                <c:formatCode>"$"#,##0.00_);[Red]\("$"#,##0.00\)</c:formatCode>
                <c:ptCount val="11"/>
                <c:pt idx="0">
                  <c:v>45.8</c:v>
                </c:pt>
                <c:pt idx="1">
                  <c:v>48.4</c:v>
                </c:pt>
                <c:pt idx="2">
                  <c:v>43.1</c:v>
                </c:pt>
                <c:pt idx="3">
                  <c:v>48.5</c:v>
                </c:pt>
                <c:pt idx="4">
                  <c:v>54.1</c:v>
                </c:pt>
                <c:pt idx="5">
                  <c:v>55.3</c:v>
                </c:pt>
                <c:pt idx="6">
                  <c:v>54.5</c:v>
                </c:pt>
                <c:pt idx="7">
                  <c:v>67.7</c:v>
                </c:pt>
                <c:pt idx="8">
                  <c:v>71</c:v>
                </c:pt>
                <c:pt idx="9">
                  <c:v>73.900000000000006</c:v>
                </c:pt>
                <c:pt idx="10" formatCode="General">
                  <c:v>94</c:v>
                </c:pt>
              </c:numCache>
            </c:numRef>
          </c:val>
          <c:smooth val="0"/>
          <c:extLst>
            <c:ext xmlns:c16="http://schemas.microsoft.com/office/drawing/2014/chart" uri="{C3380CC4-5D6E-409C-BE32-E72D297353CC}">
              <c16:uniqueId val="{00000001-40C2-4E9B-AD11-CC3879F703B2}"/>
            </c:ext>
          </c:extLst>
        </c:ser>
        <c:dLbls>
          <c:showLegendKey val="0"/>
          <c:showVal val="0"/>
          <c:showCatName val="0"/>
          <c:showSerName val="0"/>
          <c:showPercent val="0"/>
          <c:showBubbleSize val="0"/>
        </c:dLbls>
        <c:marker val="1"/>
        <c:smooth val="0"/>
        <c:axId val="386005568"/>
        <c:axId val="386001256"/>
      </c:lineChart>
      <c:catAx>
        <c:axId val="386005568"/>
        <c:scaling>
          <c:orientation val="minMax"/>
          <c:min val="1"/>
        </c:scaling>
        <c:delete val="0"/>
        <c:axPos val="b"/>
        <c:majorGridlines>
          <c:spPr>
            <a:ln w="9525" cap="flat" cmpd="sng" algn="ctr">
              <a:solidFill>
                <a:schemeClr val="accent6">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6001256"/>
        <c:crosses val="autoZero"/>
        <c:auto val="1"/>
        <c:lblAlgn val="ctr"/>
        <c:lblOffset val="100"/>
        <c:tickLblSkip val="1"/>
        <c:noMultiLvlLbl val="1"/>
      </c:catAx>
      <c:valAx>
        <c:axId val="386001256"/>
        <c:scaling>
          <c:orientation val="minMax"/>
          <c:min val="25"/>
        </c:scaling>
        <c:delete val="1"/>
        <c:axPos val="l"/>
        <c:numFmt formatCode="&quot;$&quot;#,##0_);[Red]\(&quot;$&quot;#,##0\)" sourceLinked="0"/>
        <c:majorTickMark val="out"/>
        <c:minorTickMark val="none"/>
        <c:tickLblPos val="nextTo"/>
        <c:crossAx val="38600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dirty="0">
                <a:solidFill>
                  <a:schemeClr val="tx1"/>
                </a:solidFill>
              </a:rPr>
              <a:t>Total Per Household Average</a:t>
            </a:r>
            <a:r>
              <a:rPr lang="en-US" b="0" baseline="0" dirty="0">
                <a:solidFill>
                  <a:schemeClr val="tx1"/>
                </a:solidFill>
              </a:rPr>
              <a:t> </a:t>
            </a:r>
            <a:r>
              <a:rPr lang="en-US" b="0" dirty="0">
                <a:solidFill>
                  <a:schemeClr val="tx1"/>
                </a:solidFill>
              </a:rPr>
              <a:t>Spending for Back-to-College</a:t>
            </a:r>
          </a:p>
        </c:rich>
      </c:tx>
      <c:layout>
        <c:manualLayout>
          <c:xMode val="edge"/>
          <c:yMode val="edge"/>
          <c:x val="0.2223418627834805"/>
          <c:y val="2.23375776685197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647644291988262E-2"/>
          <c:y val="0.12738964447625864"/>
          <c:w val="0.92200993468476311"/>
          <c:h val="0.69591236713391524"/>
        </c:manualLayout>
      </c:layout>
      <c:lineChart>
        <c:grouping val="standard"/>
        <c:varyColors val="0"/>
        <c:ser>
          <c:idx val="0"/>
          <c:order val="0"/>
          <c:tx>
            <c:strRef>
              <c:f>Sheet1!$B$1</c:f>
              <c:strCache>
                <c:ptCount val="1"/>
                <c:pt idx="0">
                  <c:v>Series 1</c:v>
                </c:pt>
              </c:strCache>
            </c:strRef>
          </c:tx>
          <c:spPr>
            <a:ln w="136525" cap="rnd">
              <a:solidFill>
                <a:schemeClr val="accent1"/>
              </a:solidFill>
              <a:round/>
            </a:ln>
            <a:effectLst>
              <a:outerShdw blurRad="50800" dist="38100" dir="2700000" algn="tl" rotWithShape="0">
                <a:prstClr val="black">
                  <a:alpha val="40000"/>
                </a:prstClr>
              </a:outerShdw>
            </a:effectLst>
          </c:spPr>
          <c:marker>
            <c:symbol val="circle"/>
            <c:size val="25"/>
            <c:spPr>
              <a:solidFill>
                <a:srgbClr val="00B0F0"/>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c:spPr>
          </c:marker>
          <c:dPt>
            <c:idx val="0"/>
            <c:marker>
              <c:symbol val="circle"/>
              <c:size val="25"/>
              <c:spPr>
                <a:solidFill>
                  <a:srgbClr val="00B0F0"/>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c:spPr>
            </c:marker>
            <c:bubble3D val="0"/>
            <c:extLst>
              <c:ext xmlns:c16="http://schemas.microsoft.com/office/drawing/2014/chart" uri="{C3380CC4-5D6E-409C-BE32-E72D297353CC}">
                <c16:uniqueId val="{00000000-40C2-4E9B-AD11-CC3879F703B2}"/>
              </c:ext>
            </c:extLst>
          </c:dPt>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2013</c:v>
                </c:pt>
                <c:pt idx="1">
                  <c:v>2014</c:v>
                </c:pt>
                <c:pt idx="2">
                  <c:v>2015</c:v>
                </c:pt>
                <c:pt idx="3">
                  <c:v>2016</c:v>
                </c:pt>
                <c:pt idx="4">
                  <c:v>2017</c:v>
                </c:pt>
                <c:pt idx="5">
                  <c:v>2018</c:v>
                </c:pt>
                <c:pt idx="6">
                  <c:v>2019</c:v>
                </c:pt>
                <c:pt idx="7">
                  <c:v>2020</c:v>
                </c:pt>
                <c:pt idx="8">
                  <c:v>2021</c:v>
                </c:pt>
                <c:pt idx="9">
                  <c:v>2022</c:v>
                </c:pt>
                <c:pt idx="10">
                  <c:v>2023</c:v>
                </c:pt>
              </c:strCache>
            </c:strRef>
          </c:cat>
          <c:val>
            <c:numRef>
              <c:f>Sheet1!$B$2:$B$12</c:f>
              <c:numCache>
                <c:formatCode>"$"#,##0.00_);[Red]\("$"#,##0.00\)</c:formatCode>
                <c:ptCount val="11"/>
                <c:pt idx="0">
                  <c:v>836.83</c:v>
                </c:pt>
                <c:pt idx="1">
                  <c:v>916.48</c:v>
                </c:pt>
                <c:pt idx="2">
                  <c:v>899.18</c:v>
                </c:pt>
                <c:pt idx="3">
                  <c:v>888.71</c:v>
                </c:pt>
                <c:pt idx="4">
                  <c:v>969.88</c:v>
                </c:pt>
                <c:pt idx="5">
                  <c:v>942.17</c:v>
                </c:pt>
                <c:pt idx="6">
                  <c:v>976.78</c:v>
                </c:pt>
                <c:pt idx="7">
                  <c:v>1059.2</c:v>
                </c:pt>
                <c:pt idx="8">
                  <c:v>1200.32</c:v>
                </c:pt>
                <c:pt idx="9" formatCode="General">
                  <c:v>1199.43</c:v>
                </c:pt>
                <c:pt idx="10" formatCode="#,##0">
                  <c:v>1367</c:v>
                </c:pt>
              </c:numCache>
            </c:numRef>
          </c:val>
          <c:smooth val="0"/>
          <c:extLst>
            <c:ext xmlns:c16="http://schemas.microsoft.com/office/drawing/2014/chart" uri="{C3380CC4-5D6E-409C-BE32-E72D297353CC}">
              <c16:uniqueId val="{00000001-40C2-4E9B-AD11-CC3879F703B2}"/>
            </c:ext>
          </c:extLst>
        </c:ser>
        <c:dLbls>
          <c:showLegendKey val="0"/>
          <c:showVal val="0"/>
          <c:showCatName val="0"/>
          <c:showSerName val="0"/>
          <c:showPercent val="0"/>
          <c:showBubbleSize val="0"/>
        </c:dLbls>
        <c:marker val="1"/>
        <c:smooth val="0"/>
        <c:axId val="386006352"/>
        <c:axId val="386000864"/>
      </c:lineChart>
      <c:catAx>
        <c:axId val="386006352"/>
        <c:scaling>
          <c:orientation val="minMax"/>
          <c:min val="1"/>
        </c:scaling>
        <c:delete val="0"/>
        <c:axPos val="b"/>
        <c:majorGridlines>
          <c:spPr>
            <a:ln w="9525" cap="flat" cmpd="sng" algn="ctr">
              <a:solidFill>
                <a:schemeClr val="accent6">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6000864"/>
        <c:crosses val="autoZero"/>
        <c:auto val="1"/>
        <c:lblAlgn val="ctr"/>
        <c:lblOffset val="100"/>
        <c:tickLblSkip val="1"/>
        <c:noMultiLvlLbl val="1"/>
      </c:catAx>
      <c:valAx>
        <c:axId val="386000864"/>
        <c:scaling>
          <c:orientation val="minMax"/>
          <c:min val="500"/>
        </c:scaling>
        <c:delete val="1"/>
        <c:axPos val="l"/>
        <c:numFmt formatCode="&quot;$&quot;#,##0_);[Red]\(&quot;$&quot;#,##0\)" sourceLinked="0"/>
        <c:majorTickMark val="out"/>
        <c:minorTickMark val="none"/>
        <c:tickLblPos val="nextTo"/>
        <c:crossAx val="38600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Reasons</a:t>
            </a:r>
            <a:r>
              <a:rPr lang="en-US" sz="1400" baseline="0" dirty="0">
                <a:solidFill>
                  <a:schemeClr val="tx1"/>
                </a:solidFill>
              </a:rPr>
              <a:t> for spending more</a:t>
            </a:r>
            <a:endParaRPr lang="en-US" sz="1400" dirty="0">
              <a:solidFill>
                <a:schemeClr val="tx1"/>
              </a:solidFill>
            </a:endParaRPr>
          </a:p>
        </c:rich>
      </c:tx>
      <c:layout>
        <c:manualLayout>
          <c:xMode val="edge"/>
          <c:yMode val="edge"/>
          <c:x val="0.3070790851450147"/>
          <c:y val="3.981753517859903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blipFill>
              <a:blip xmlns:r="http://schemas.openxmlformats.org/officeDocument/2006/relationships" r:embed="rId3"/>
              <a:stretch>
                <a:fillRect l="20000" t="-4000" r="-85000" b="-59000"/>
              </a:stretch>
            </a:blipFill>
            <a:ln>
              <a:noFill/>
            </a:ln>
            <a:effectLst/>
          </c:spPr>
          <c:invertIfNegative val="0"/>
          <c:dPt>
            <c:idx val="0"/>
            <c:invertIfNegative val="0"/>
            <c:bubble3D val="0"/>
            <c:spPr>
              <a:blipFill dpi="0" rotWithShape="1">
                <a:blip xmlns:r="http://schemas.openxmlformats.org/officeDocument/2006/relationships" r:embed="rId3"/>
                <a:srcRect/>
                <a:stretch>
                  <a:fillRect l="18000" t="-2000" r="-184000" b="-31000"/>
                </a:stretch>
              </a:blipFill>
              <a:ln>
                <a:noFill/>
              </a:ln>
              <a:effectLst/>
            </c:spPr>
            <c:extLst>
              <c:ext xmlns:c16="http://schemas.microsoft.com/office/drawing/2014/chart" uri="{C3380CC4-5D6E-409C-BE32-E72D297353CC}">
                <c16:uniqueId val="{00000004-9203-3740-9BD3-4C2A4CAFE732}"/>
              </c:ext>
            </c:extLst>
          </c:dPt>
          <c:dPt>
            <c:idx val="1"/>
            <c:invertIfNegative val="0"/>
            <c:bubble3D val="0"/>
            <c:spPr>
              <a:blipFill dpi="0" rotWithShape="1">
                <a:blip xmlns:r="http://schemas.openxmlformats.org/officeDocument/2006/relationships" r:embed="rId3"/>
                <a:srcRect/>
                <a:stretch>
                  <a:fillRect l="28000" t="-3000" r="-107000" b="-62000"/>
                </a:stretch>
              </a:blipFill>
              <a:ln>
                <a:noFill/>
              </a:ln>
              <a:effectLst/>
            </c:spPr>
            <c:extLst>
              <c:ext xmlns:c16="http://schemas.microsoft.com/office/drawing/2014/chart" uri="{C3380CC4-5D6E-409C-BE32-E72D297353CC}">
                <c16:uniqueId val="{00000005-9203-3740-9BD3-4C2A4CAFE732}"/>
              </c:ext>
            </c:extLst>
          </c:dPt>
          <c:dPt>
            <c:idx val="2"/>
            <c:invertIfNegative val="0"/>
            <c:bubble3D val="0"/>
            <c:spPr>
              <a:blipFill dpi="0" rotWithShape="1">
                <a:blip xmlns:r="http://schemas.openxmlformats.org/officeDocument/2006/relationships" r:embed="rId3"/>
                <a:srcRect/>
                <a:stretch>
                  <a:fillRect l="29000" t="-4000" r="-88000" b="-59000"/>
                </a:stretch>
              </a:blipFill>
              <a:ln>
                <a:noFill/>
              </a:ln>
              <a:effectLst/>
            </c:spPr>
            <c:extLst>
              <c:ext xmlns:c16="http://schemas.microsoft.com/office/drawing/2014/chart" uri="{C3380CC4-5D6E-409C-BE32-E72D297353CC}">
                <c16:uniqueId val="{00000006-9203-3740-9BD3-4C2A4CAFE732}"/>
              </c:ext>
            </c:extLst>
          </c:dPt>
          <c:dPt>
            <c:idx val="3"/>
            <c:invertIfNegative val="0"/>
            <c:bubble3D val="0"/>
            <c:spPr>
              <a:blipFill dpi="0" rotWithShape="1">
                <a:blip xmlns:r="http://schemas.openxmlformats.org/officeDocument/2006/relationships" r:embed="rId3"/>
                <a:srcRect/>
                <a:stretch>
                  <a:fillRect l="29000" t="-4000" r="-85000" b="-59000"/>
                </a:stretch>
              </a:blipFill>
              <a:ln>
                <a:noFill/>
              </a:ln>
              <a:effectLst/>
            </c:spPr>
            <c:extLst>
              <c:ext xmlns:c16="http://schemas.microsoft.com/office/drawing/2014/chart" uri="{C3380CC4-5D6E-409C-BE32-E72D297353CC}">
                <c16:uniqueId val="{00000007-9203-3740-9BD3-4C2A4CAFE73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expect that things will be more expensive </c:v>
                </c:pt>
                <c:pt idx="1">
                  <c:v>I expect to replace more items</c:v>
                </c:pt>
                <c:pt idx="2">
                  <c:v>The person did not attend college last year </c:v>
                </c:pt>
                <c:pt idx="3">
                  <c:v>I didn’t buy much last year and so I need to replace more items </c:v>
                </c:pt>
              </c:strCache>
            </c:strRef>
          </c:cat>
          <c:val>
            <c:numRef>
              <c:f>Sheet1!$B$2:$B$5</c:f>
              <c:numCache>
                <c:formatCode>0%</c:formatCode>
                <c:ptCount val="4"/>
                <c:pt idx="0">
                  <c:v>0.69</c:v>
                </c:pt>
                <c:pt idx="1">
                  <c:v>0.3</c:v>
                </c:pt>
                <c:pt idx="2">
                  <c:v>0.21</c:v>
                </c:pt>
                <c:pt idx="3">
                  <c:v>0.11</c:v>
                </c:pt>
              </c:numCache>
            </c:numRef>
          </c:val>
          <c:extLst>
            <c:ext xmlns:c16="http://schemas.microsoft.com/office/drawing/2014/chart" uri="{C3380CC4-5D6E-409C-BE32-E72D297353CC}">
              <c16:uniqueId val="{00000000-9203-3740-9BD3-4C2A4CAFE732}"/>
            </c:ext>
          </c:extLst>
        </c:ser>
        <c:dLbls>
          <c:showLegendKey val="0"/>
          <c:showVal val="0"/>
          <c:showCatName val="0"/>
          <c:showSerName val="0"/>
          <c:showPercent val="0"/>
          <c:showBubbleSize val="0"/>
        </c:dLbls>
        <c:gapWidth val="219"/>
        <c:overlap val="-27"/>
        <c:axId val="1535037087"/>
        <c:axId val="1362930703"/>
      </c:barChart>
      <c:catAx>
        <c:axId val="1535037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62930703"/>
        <c:crosses val="autoZero"/>
        <c:auto val="1"/>
        <c:lblAlgn val="ctr"/>
        <c:lblOffset val="100"/>
        <c:noMultiLvlLbl val="0"/>
      </c:catAx>
      <c:valAx>
        <c:axId val="1362930703"/>
        <c:scaling>
          <c:orientation val="minMax"/>
        </c:scaling>
        <c:delete val="1"/>
        <c:axPos val="l"/>
        <c:numFmt formatCode="0%" sourceLinked="1"/>
        <c:majorTickMark val="none"/>
        <c:minorTickMark val="none"/>
        <c:tickLblPos val="nextTo"/>
        <c:crossAx val="153503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Reasons</a:t>
            </a:r>
            <a:r>
              <a:rPr lang="en-US" sz="1400" baseline="0" dirty="0">
                <a:solidFill>
                  <a:schemeClr val="tx1"/>
                </a:solidFill>
              </a:rPr>
              <a:t> for spending less</a:t>
            </a:r>
            <a:endParaRPr lang="en-US" sz="1400" dirty="0">
              <a:solidFill>
                <a:schemeClr val="tx1"/>
              </a:solidFill>
            </a:endParaRPr>
          </a:p>
        </c:rich>
      </c:tx>
      <c:layout>
        <c:manualLayout>
          <c:xMode val="edge"/>
          <c:yMode val="edge"/>
          <c:x val="0.3070790851450147"/>
          <c:y val="3.981753517859903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blipFill>
              <a:blip xmlns:r="http://schemas.openxmlformats.org/officeDocument/2006/relationships" r:embed="rId3"/>
              <a:stretch>
                <a:fillRect l="20000" t="-4000" r="-85000" b="-59000"/>
              </a:stretch>
            </a:blipFill>
            <a:ln>
              <a:noFill/>
            </a:ln>
            <a:effectLst/>
          </c:spPr>
          <c:invertIfNegative val="0"/>
          <c:dPt>
            <c:idx val="0"/>
            <c:invertIfNegative val="0"/>
            <c:bubble3D val="0"/>
            <c:spPr>
              <a:blipFill dpi="0" rotWithShape="1">
                <a:blip xmlns:r="http://schemas.openxmlformats.org/officeDocument/2006/relationships" r:embed="rId3"/>
                <a:srcRect/>
                <a:stretch>
                  <a:fillRect l="18000" t="-3000" r="-178000" b="-46000"/>
                </a:stretch>
              </a:blipFill>
              <a:ln>
                <a:noFill/>
              </a:ln>
              <a:effectLst/>
            </c:spPr>
            <c:extLst>
              <c:ext xmlns:c16="http://schemas.microsoft.com/office/drawing/2014/chart" uri="{C3380CC4-5D6E-409C-BE32-E72D297353CC}">
                <c16:uniqueId val="{00000001-591C-7E49-B21F-45401DDF1DCE}"/>
              </c:ext>
            </c:extLst>
          </c:dPt>
          <c:dPt>
            <c:idx val="1"/>
            <c:invertIfNegative val="0"/>
            <c:bubble3D val="0"/>
            <c:spPr>
              <a:blipFill dpi="0" rotWithShape="1">
                <a:blip xmlns:r="http://schemas.openxmlformats.org/officeDocument/2006/relationships" r:embed="rId3"/>
                <a:srcRect/>
                <a:stretch>
                  <a:fillRect l="28000" t="-6000" r="-120000" b="-59000"/>
                </a:stretch>
              </a:blipFill>
              <a:ln>
                <a:noFill/>
              </a:ln>
              <a:effectLst/>
            </c:spPr>
            <c:extLst>
              <c:ext xmlns:c16="http://schemas.microsoft.com/office/drawing/2014/chart" uri="{C3380CC4-5D6E-409C-BE32-E72D297353CC}">
                <c16:uniqueId val="{00000003-591C-7E49-B21F-45401DDF1DCE}"/>
              </c:ext>
            </c:extLst>
          </c:dPt>
          <c:dPt>
            <c:idx val="2"/>
            <c:invertIfNegative val="0"/>
            <c:bubble3D val="0"/>
            <c:spPr>
              <a:blipFill dpi="0" rotWithShape="1">
                <a:blip xmlns:r="http://schemas.openxmlformats.org/officeDocument/2006/relationships" r:embed="rId3"/>
                <a:srcRect/>
                <a:stretch>
                  <a:fillRect l="28000" t="-3000" r="-107000" b="-62000"/>
                </a:stretch>
              </a:blipFill>
              <a:ln>
                <a:noFill/>
              </a:ln>
              <a:effectLst/>
            </c:spPr>
            <c:extLst>
              <c:ext xmlns:c16="http://schemas.microsoft.com/office/drawing/2014/chart" uri="{C3380CC4-5D6E-409C-BE32-E72D297353CC}">
                <c16:uniqueId val="{00000005-591C-7E49-B21F-45401DDF1DC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need fewer items </c:v>
                </c:pt>
                <c:pt idx="1">
                  <c:v>I need to buy less expensive items </c:v>
                </c:pt>
                <c:pt idx="2">
                  <c:v>I am uncertain about the economy </c:v>
                </c:pt>
                <c:pt idx="3">
                  <c:v>I expect to spend less because there will be better deals than last year </c:v>
                </c:pt>
              </c:strCache>
            </c:strRef>
          </c:cat>
          <c:val>
            <c:numRef>
              <c:f>Sheet1!$B$2:$B$5</c:f>
              <c:numCache>
                <c:formatCode>0%</c:formatCode>
                <c:ptCount val="4"/>
                <c:pt idx="0">
                  <c:v>0.55000000000000004</c:v>
                </c:pt>
                <c:pt idx="1">
                  <c:v>0.36</c:v>
                </c:pt>
                <c:pt idx="2">
                  <c:v>0.3</c:v>
                </c:pt>
                <c:pt idx="3">
                  <c:v>0.17</c:v>
                </c:pt>
              </c:numCache>
            </c:numRef>
          </c:val>
          <c:extLst>
            <c:ext xmlns:c16="http://schemas.microsoft.com/office/drawing/2014/chart" uri="{C3380CC4-5D6E-409C-BE32-E72D297353CC}">
              <c16:uniqueId val="{00000008-591C-7E49-B21F-45401DDF1DCE}"/>
            </c:ext>
          </c:extLst>
        </c:ser>
        <c:dLbls>
          <c:showLegendKey val="0"/>
          <c:showVal val="0"/>
          <c:showCatName val="0"/>
          <c:showSerName val="0"/>
          <c:showPercent val="0"/>
          <c:showBubbleSize val="0"/>
        </c:dLbls>
        <c:gapWidth val="219"/>
        <c:overlap val="-27"/>
        <c:axId val="1535037087"/>
        <c:axId val="1362930703"/>
      </c:barChart>
      <c:catAx>
        <c:axId val="1535037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62930703"/>
        <c:crosses val="autoZero"/>
        <c:auto val="1"/>
        <c:lblAlgn val="ctr"/>
        <c:lblOffset val="100"/>
        <c:noMultiLvlLbl val="0"/>
      </c:catAx>
      <c:valAx>
        <c:axId val="1362930703"/>
        <c:scaling>
          <c:orientation val="minMax"/>
        </c:scaling>
        <c:delete val="1"/>
        <c:axPos val="l"/>
        <c:numFmt formatCode="0%" sourceLinked="1"/>
        <c:majorTickMark val="none"/>
        <c:minorTickMark val="none"/>
        <c:tickLblPos val="nextTo"/>
        <c:crossAx val="153503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Expected</a:t>
            </a:r>
            <a:r>
              <a:rPr lang="en-US" baseline="0" dirty="0">
                <a:solidFill>
                  <a:schemeClr val="tx1"/>
                </a:solidFill>
              </a:rPr>
              <a:t> change in spend per college student</a:t>
            </a:r>
            <a:endParaRPr lang="en-US" dirty="0">
              <a:solidFill>
                <a:schemeClr val="tx1"/>
              </a:solidFill>
            </a:endParaRPr>
          </a:p>
        </c:rich>
      </c:tx>
      <c:layout>
        <c:manualLayout>
          <c:xMode val="edge"/>
          <c:yMode val="edge"/>
          <c:x val="0.12338511448029733"/>
          <c:y val="1.140250160072041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spPr>
            <a:solidFill>
              <a:srgbClr val="1C4E8B"/>
            </a:solidFill>
            <a:ln>
              <a:solidFill>
                <a:schemeClr val="tx1"/>
              </a:solidFill>
            </a:ln>
          </c:spPr>
          <c:dPt>
            <c:idx val="0"/>
            <c:bubble3D val="0"/>
            <c:spPr>
              <a:solidFill>
                <a:srgbClr val="316DB6"/>
              </a:solidFill>
              <a:ln w="19050">
                <a:solidFill>
                  <a:schemeClr val="tx1"/>
                </a:solidFill>
              </a:ln>
              <a:effectLst/>
            </c:spPr>
            <c:extLst>
              <c:ext xmlns:c16="http://schemas.microsoft.com/office/drawing/2014/chart" uri="{C3380CC4-5D6E-409C-BE32-E72D297353CC}">
                <c16:uniqueId val="{00000002-561A-1D4E-BA7F-63A5D90C5FFC}"/>
              </c:ext>
            </c:extLst>
          </c:dPt>
          <c:dPt>
            <c:idx val="1"/>
            <c:bubble3D val="0"/>
            <c:spPr>
              <a:solidFill>
                <a:srgbClr val="941100"/>
              </a:solidFill>
              <a:ln w="19050">
                <a:solidFill>
                  <a:schemeClr val="tx1"/>
                </a:solidFill>
              </a:ln>
              <a:effectLst/>
            </c:spPr>
            <c:extLst>
              <c:ext xmlns:c16="http://schemas.microsoft.com/office/drawing/2014/chart" uri="{C3380CC4-5D6E-409C-BE32-E72D297353CC}">
                <c16:uniqueId val="{00000003-561A-1D4E-BA7F-63A5D90C5FFC}"/>
              </c:ext>
            </c:extLst>
          </c:dPt>
          <c:dPt>
            <c:idx val="2"/>
            <c:bubble3D val="0"/>
            <c:spPr>
              <a:solidFill>
                <a:srgbClr val="A37AD0"/>
              </a:solidFill>
              <a:ln w="19050">
                <a:solidFill>
                  <a:schemeClr val="tx1"/>
                </a:solidFill>
              </a:ln>
              <a:effectLst/>
            </c:spPr>
            <c:extLst>
              <c:ext xmlns:c16="http://schemas.microsoft.com/office/drawing/2014/chart" uri="{C3380CC4-5D6E-409C-BE32-E72D297353CC}">
                <c16:uniqueId val="{00000001-561A-1D4E-BA7F-63A5D90C5FFC}"/>
              </c:ext>
            </c:extLst>
          </c:dPt>
          <c:cat>
            <c:strRef>
              <c:f>Sheet1!$A$2:$A$4</c:f>
              <c:strCache>
                <c:ptCount val="3"/>
                <c:pt idx="0">
                  <c:v>Spend more</c:v>
                </c:pt>
                <c:pt idx="1">
                  <c:v>Same</c:v>
                </c:pt>
                <c:pt idx="2">
                  <c:v>Spend less</c:v>
                </c:pt>
              </c:strCache>
            </c:strRef>
          </c:cat>
          <c:val>
            <c:numRef>
              <c:f>Sheet1!$B$2:$B$4</c:f>
              <c:numCache>
                <c:formatCode>0%</c:formatCode>
                <c:ptCount val="3"/>
                <c:pt idx="0">
                  <c:v>0.5</c:v>
                </c:pt>
                <c:pt idx="1">
                  <c:v>0.28000000000000003</c:v>
                </c:pt>
                <c:pt idx="2">
                  <c:v>0.22</c:v>
                </c:pt>
              </c:numCache>
            </c:numRef>
          </c:val>
          <c:extLst>
            <c:ext xmlns:c16="http://schemas.microsoft.com/office/drawing/2014/chart" uri="{C3380CC4-5D6E-409C-BE32-E72D297353CC}">
              <c16:uniqueId val="{00000000-561A-1D4E-BA7F-63A5D90C5F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i="0" u="none" strike="noStrike" kern="1200" spc="0" baseline="0" dirty="0">
                <a:solidFill>
                  <a:prstClr val="black"/>
                </a:solidFill>
                <a:effectLst/>
              </a:rPr>
              <a:t>Per Household Spending</a:t>
            </a:r>
            <a:endParaRPr lang="en-US" sz="1800" b="1" i="0" u="none" strike="noStrike" kern="1200" spc="0" baseline="0" dirty="0">
              <a:solidFill>
                <a:prstClr val="black"/>
              </a:solidFill>
            </a:endParaRPr>
          </a:p>
        </c:rich>
      </c:tx>
      <c:layout>
        <c:manualLayout>
          <c:xMode val="edge"/>
          <c:yMode val="edge"/>
          <c:x val="0.37983188261770834"/>
          <c:y val="3.83307985867030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212162409398871"/>
          <c:y val="0.11214727985008317"/>
          <c:w val="0.82787837590601132"/>
          <c:h val="0.79960657035592153"/>
        </c:manualLayout>
      </c:layout>
      <c:barChart>
        <c:barDir val="bar"/>
        <c:grouping val="clustered"/>
        <c:varyColors val="0"/>
        <c:ser>
          <c:idx val="0"/>
          <c:order val="0"/>
          <c:tx>
            <c:strRef>
              <c:f>Sheet1!$B$1</c:f>
              <c:strCache>
                <c:ptCount val="1"/>
                <c:pt idx="0">
                  <c:v>Column1</c:v>
                </c:pt>
              </c:strCache>
            </c:strRef>
          </c:tx>
          <c:spPr>
            <a:solidFill>
              <a:srgbClr val="00B0F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Electronics</c:v>
                </c:pt>
                <c:pt idx="1">
                  <c:v>Dorm/Apartment Furnishings</c:v>
                </c:pt>
                <c:pt idx="2">
                  <c:v>Clothing </c:v>
                </c:pt>
              </c:strCache>
            </c:strRef>
          </c:cat>
          <c:val>
            <c:numRef>
              <c:f>Sheet1!$B$2:$B$4</c:f>
              <c:numCache>
                <c:formatCode>"$"#,##0</c:formatCode>
                <c:ptCount val="3"/>
                <c:pt idx="0">
                  <c:v>336.65</c:v>
                </c:pt>
                <c:pt idx="1">
                  <c:v>190.8</c:v>
                </c:pt>
                <c:pt idx="2">
                  <c:v>182</c:v>
                </c:pt>
              </c:numCache>
            </c:numRef>
          </c:val>
          <c:extLst>
            <c:ext xmlns:c16="http://schemas.microsoft.com/office/drawing/2014/chart" uri="{C3380CC4-5D6E-409C-BE32-E72D297353CC}">
              <c16:uniqueId val="{00000000-018F-4608-804A-96974823F89E}"/>
            </c:ext>
          </c:extLst>
        </c:ser>
        <c:dLbls>
          <c:dLblPos val="outEnd"/>
          <c:showLegendKey val="0"/>
          <c:showVal val="1"/>
          <c:showCatName val="0"/>
          <c:showSerName val="0"/>
          <c:showPercent val="0"/>
          <c:showBubbleSize val="0"/>
        </c:dLbls>
        <c:gapWidth val="123"/>
        <c:axId val="559104520"/>
        <c:axId val="559099816"/>
      </c:barChart>
      <c:catAx>
        <c:axId val="55910452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59099816"/>
        <c:crosses val="autoZero"/>
        <c:auto val="1"/>
        <c:lblAlgn val="ctr"/>
        <c:lblOffset val="100"/>
        <c:noMultiLvlLbl val="0"/>
      </c:catAx>
      <c:valAx>
        <c:axId val="559099816"/>
        <c:scaling>
          <c:orientation val="minMax"/>
        </c:scaling>
        <c:delete val="1"/>
        <c:axPos val="t"/>
        <c:numFmt formatCode="&quot;$&quot;#,##0" sourceLinked="1"/>
        <c:majorTickMark val="none"/>
        <c:minorTickMark val="none"/>
        <c:tickLblPos val="nextTo"/>
        <c:crossAx val="5591045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dirty="0">
                <a:solidFill>
                  <a:schemeClr val="tx1"/>
                </a:solidFill>
              </a:rPr>
              <a:t>Total Spending In</a:t>
            </a:r>
            <a:r>
              <a:rPr lang="en-US" b="0" baseline="0" dirty="0">
                <a:solidFill>
                  <a:schemeClr val="tx1"/>
                </a:solidFill>
              </a:rPr>
              <a:t> Billions</a:t>
            </a:r>
            <a:endParaRPr lang="en-US" b="0" dirty="0">
              <a:solidFill>
                <a:schemeClr val="tx1"/>
              </a:solidFill>
            </a:endParaRPr>
          </a:p>
        </c:rich>
      </c:tx>
      <c:layout>
        <c:manualLayout>
          <c:xMode val="edge"/>
          <c:yMode val="edge"/>
          <c:x val="0.36592269282801532"/>
          <c:y val="1.985562459423975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647644291988262E-2"/>
          <c:y val="0.12738964447625864"/>
          <c:w val="0.89074634235077055"/>
          <c:h val="0.69591236713391524"/>
        </c:manualLayout>
      </c:layout>
      <c:lineChart>
        <c:grouping val="standard"/>
        <c:varyColors val="0"/>
        <c:ser>
          <c:idx val="0"/>
          <c:order val="0"/>
          <c:tx>
            <c:strRef>
              <c:f>Sheet1!$B$1</c:f>
              <c:strCache>
                <c:ptCount val="1"/>
                <c:pt idx="0">
                  <c:v>Series 1</c:v>
                </c:pt>
              </c:strCache>
            </c:strRef>
          </c:tx>
          <c:spPr>
            <a:ln w="136525" cap="rnd">
              <a:solidFill>
                <a:srgbClr val="92D050"/>
              </a:solidFill>
              <a:round/>
            </a:ln>
            <a:effectLst>
              <a:outerShdw blurRad="50800" dist="38100" dir="2700000" algn="tl" rotWithShape="0">
                <a:prstClr val="black">
                  <a:alpha val="40000"/>
                </a:prstClr>
              </a:outerShdw>
            </a:effectLst>
          </c:spPr>
          <c:marker>
            <c:symbol val="circle"/>
            <c:size val="25"/>
            <c:spPr>
              <a:solidFill>
                <a:srgbClr val="FFFF00"/>
              </a:solidFill>
              <a:ln w="9525">
                <a:solidFill>
                  <a:srgbClr val="7030A0"/>
                </a:solidFill>
              </a:ln>
              <a:effectLst>
                <a:outerShdw blurRad="50800" dist="38100" dir="2700000" algn="tl" rotWithShape="0">
                  <a:prstClr val="black">
                    <a:alpha val="40000"/>
                  </a:prstClr>
                </a:outerShdw>
              </a:effectLst>
              <a:scene3d>
                <a:camera prst="orthographicFront"/>
                <a:lightRig rig="threePt" dir="t"/>
              </a:scene3d>
              <a:sp3d>
                <a:bevelT/>
              </a:sp3d>
            </c:spPr>
          </c:marker>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2013</c:v>
                </c:pt>
                <c:pt idx="1">
                  <c:v>2014</c:v>
                </c:pt>
                <c:pt idx="2">
                  <c:v>2015</c:v>
                </c:pt>
                <c:pt idx="3">
                  <c:v>2016</c:v>
                </c:pt>
                <c:pt idx="4">
                  <c:v>2017</c:v>
                </c:pt>
                <c:pt idx="5">
                  <c:v>2018</c:v>
                </c:pt>
                <c:pt idx="6">
                  <c:v>2019</c:v>
                </c:pt>
                <c:pt idx="7">
                  <c:v>2020</c:v>
                </c:pt>
                <c:pt idx="8">
                  <c:v>2021</c:v>
                </c:pt>
                <c:pt idx="9">
                  <c:v>2022</c:v>
                </c:pt>
                <c:pt idx="10">
                  <c:v>2023</c:v>
                </c:pt>
              </c:strCache>
            </c:strRef>
          </c:cat>
          <c:val>
            <c:numRef>
              <c:f>Sheet1!$B$2:$B$12</c:f>
              <c:numCache>
                <c:formatCode>"$"#,##0.00_);[Red]\("$"#,##0.00\)</c:formatCode>
                <c:ptCount val="11"/>
                <c:pt idx="0">
                  <c:v>26.7</c:v>
                </c:pt>
                <c:pt idx="1">
                  <c:v>26.5</c:v>
                </c:pt>
                <c:pt idx="2">
                  <c:v>24.9</c:v>
                </c:pt>
                <c:pt idx="3">
                  <c:v>27.3</c:v>
                </c:pt>
                <c:pt idx="4">
                  <c:v>29.5</c:v>
                </c:pt>
                <c:pt idx="5">
                  <c:v>27.5</c:v>
                </c:pt>
                <c:pt idx="6">
                  <c:v>26.2</c:v>
                </c:pt>
                <c:pt idx="7">
                  <c:v>33.9</c:v>
                </c:pt>
                <c:pt idx="8">
                  <c:v>37.1</c:v>
                </c:pt>
                <c:pt idx="9" formatCode="General">
                  <c:v>36.9</c:v>
                </c:pt>
                <c:pt idx="10" formatCode="General">
                  <c:v>41.5</c:v>
                </c:pt>
              </c:numCache>
            </c:numRef>
          </c:val>
          <c:smooth val="0"/>
          <c:extLst>
            <c:ext xmlns:c16="http://schemas.microsoft.com/office/drawing/2014/chart" uri="{C3380CC4-5D6E-409C-BE32-E72D297353CC}">
              <c16:uniqueId val="{00000001-40C2-4E9B-AD11-CC3879F703B2}"/>
            </c:ext>
          </c:extLst>
        </c:ser>
        <c:dLbls>
          <c:showLegendKey val="0"/>
          <c:showVal val="0"/>
          <c:showCatName val="0"/>
          <c:showSerName val="0"/>
          <c:showPercent val="0"/>
          <c:showBubbleSize val="0"/>
        </c:dLbls>
        <c:marker val="1"/>
        <c:smooth val="0"/>
        <c:axId val="386005568"/>
        <c:axId val="386001256"/>
      </c:lineChart>
      <c:catAx>
        <c:axId val="386005568"/>
        <c:scaling>
          <c:orientation val="minMax"/>
          <c:min val="1"/>
        </c:scaling>
        <c:delete val="0"/>
        <c:axPos val="b"/>
        <c:majorGridlines>
          <c:spPr>
            <a:ln w="9525" cap="flat" cmpd="sng" algn="ctr">
              <a:solidFill>
                <a:schemeClr val="accent6">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6001256"/>
        <c:crosses val="autoZero"/>
        <c:auto val="1"/>
        <c:lblAlgn val="ctr"/>
        <c:lblOffset val="100"/>
        <c:tickLblSkip val="1"/>
        <c:noMultiLvlLbl val="1"/>
      </c:catAx>
      <c:valAx>
        <c:axId val="386001256"/>
        <c:scaling>
          <c:orientation val="minMax"/>
          <c:min val="20"/>
        </c:scaling>
        <c:delete val="1"/>
        <c:axPos val="l"/>
        <c:numFmt formatCode="&quot;$&quot;#,##0_);[Red]\(&quot;$&quot;#,##0\)" sourceLinked="0"/>
        <c:majorTickMark val="out"/>
        <c:minorTickMark val="none"/>
        <c:tickLblPos val="nextTo"/>
        <c:crossAx val="38600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33209848381598E-2"/>
          <c:y val="2.541162158160332E-2"/>
          <c:w val="0.9763335803032368"/>
          <c:h val="0.81364810840157564"/>
        </c:manualLayout>
      </c:layout>
      <c:lineChart>
        <c:grouping val="standard"/>
        <c:varyColors val="0"/>
        <c:ser>
          <c:idx val="0"/>
          <c:order val="0"/>
          <c:tx>
            <c:strRef>
              <c:f>Sheet1!$B$1</c:f>
              <c:strCache>
                <c:ptCount val="1"/>
                <c:pt idx="0">
                  <c:v>% Influenced by Media</c:v>
                </c:pt>
              </c:strCache>
            </c:strRef>
          </c:tx>
          <c:spPr>
            <a:ln w="34925" cap="rnd">
              <a:solidFill>
                <a:schemeClr val="accent1">
                  <a:lumMod val="60000"/>
                  <a:lumOff val="40000"/>
                </a:schemeClr>
              </a:solidFill>
              <a:round/>
            </a:ln>
            <a:effectLst>
              <a:outerShdw blurRad="50800" dist="38100" dir="2700000" algn="tl" rotWithShape="0">
                <a:prstClr val="black">
                  <a:alpha val="40000"/>
                </a:prstClr>
              </a:outerShdw>
            </a:effectLst>
          </c:spPr>
          <c:marker>
            <c:symbol val="circle"/>
            <c:size val="15"/>
            <c:spPr>
              <a:solidFill>
                <a:schemeClr val="accent1"/>
              </a:solidFill>
              <a:ln w="0">
                <a:solidFill>
                  <a:schemeClr val="bg1"/>
                </a:solidFill>
              </a:ln>
              <a:effectLst>
                <a:outerShdw blurRad="50800" dist="38100" dir="2700000" algn="tl" rotWithShape="0">
                  <a:prstClr val="black">
                    <a:alpha val="40000"/>
                  </a:prstClr>
                </a:outerShdw>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 Purchase</c:v>
                </c:pt>
              </c:strCache>
            </c:strRef>
          </c:cat>
          <c:val>
            <c:numRef>
              <c:f>Sheet1!$B$2:$B$6</c:f>
              <c:numCache>
                <c:formatCode>0.00%</c:formatCode>
                <c:ptCount val="5"/>
                <c:pt idx="0">
                  <c:v>0.95</c:v>
                </c:pt>
                <c:pt idx="1">
                  <c:v>0.92</c:v>
                </c:pt>
                <c:pt idx="2">
                  <c:v>0.9</c:v>
                </c:pt>
                <c:pt idx="3">
                  <c:v>0.9</c:v>
                </c:pt>
                <c:pt idx="4">
                  <c:v>0.87</c:v>
                </c:pt>
              </c:numCache>
            </c:numRef>
          </c:val>
          <c:smooth val="0"/>
          <c:extLst>
            <c:ext xmlns:c16="http://schemas.microsoft.com/office/drawing/2014/chart" uri="{C3380CC4-5D6E-409C-BE32-E72D297353CC}">
              <c16:uniqueId val="{00000000-D7E5-DB47-A7F1-B4DB7D53AEFA}"/>
            </c:ext>
          </c:extLst>
        </c:ser>
        <c:ser>
          <c:idx val="1"/>
          <c:order val="1"/>
          <c:tx>
            <c:strRef>
              <c:f>Sheet1!$C$1</c:f>
              <c:strCache>
                <c:ptCount val="1"/>
                <c:pt idx="0">
                  <c:v>% NOT Influenced by Media</c:v>
                </c:pt>
              </c:strCache>
            </c:strRef>
          </c:tx>
          <c:spPr>
            <a:ln w="28575" cap="rnd">
              <a:solidFill>
                <a:schemeClr val="accent2"/>
              </a:solidFill>
              <a:round/>
            </a:ln>
            <a:effectLst/>
          </c:spPr>
          <c:marker>
            <c:symbol val="triangle"/>
            <c:size val="26"/>
            <c:spPr>
              <a:solidFill>
                <a:srgbClr val="FF0909"/>
              </a:solidFill>
              <a:ln w="34925">
                <a:solidFill>
                  <a:schemeClr val="bg1"/>
                </a:solidFill>
              </a:ln>
              <a:effectLst>
                <a:outerShdw blurRad="50800" dist="38100" dir="2700000" algn="tl" rotWithShape="0">
                  <a:prstClr val="black">
                    <a:alpha val="40000"/>
                  </a:prstClr>
                </a:outerShdw>
              </a:effectLst>
            </c:spPr>
          </c:marker>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 Purchase</c:v>
                </c:pt>
              </c:strCache>
            </c:strRef>
          </c:cat>
          <c:val>
            <c:numRef>
              <c:f>Sheet1!$C$2:$C$6</c:f>
            </c:numRef>
          </c:val>
          <c:smooth val="0"/>
          <c:extLst>
            <c:ext xmlns:c16="http://schemas.microsoft.com/office/drawing/2014/chart" uri="{C3380CC4-5D6E-409C-BE32-E72D297353CC}">
              <c16:uniqueId val="{00000001-D7E5-DB47-A7F1-B4DB7D53AEFA}"/>
            </c:ext>
          </c:extLst>
        </c:ser>
        <c:dLbls>
          <c:showLegendKey val="0"/>
          <c:showVal val="0"/>
          <c:showCatName val="0"/>
          <c:showSerName val="0"/>
          <c:showPercent val="0"/>
          <c:showBubbleSize val="0"/>
        </c:dLbls>
        <c:marker val="1"/>
        <c:smooth val="0"/>
        <c:axId val="217564048"/>
        <c:axId val="217564832"/>
      </c:lineChart>
      <c:catAx>
        <c:axId val="217564048"/>
        <c:scaling>
          <c:orientation val="minMax"/>
        </c:scaling>
        <c:delete val="1"/>
        <c:axPos val="b"/>
        <c:numFmt formatCode="General" sourceLinked="1"/>
        <c:majorTickMark val="none"/>
        <c:minorTickMark val="none"/>
        <c:tickLblPos val="nextTo"/>
        <c:crossAx val="217564832"/>
        <c:crosses val="autoZero"/>
        <c:auto val="1"/>
        <c:lblAlgn val="ctr"/>
        <c:lblOffset val="100"/>
        <c:noMultiLvlLbl val="0"/>
      </c:catAx>
      <c:valAx>
        <c:axId val="217564832"/>
        <c:scaling>
          <c:orientation val="minMax"/>
          <c:max val="1"/>
        </c:scaling>
        <c:delete val="1"/>
        <c:axPos val="l"/>
        <c:numFmt formatCode="0%" sourceLinked="0"/>
        <c:majorTickMark val="none"/>
        <c:minorTickMark val="none"/>
        <c:tickLblPos val="nextTo"/>
        <c:crossAx val="217564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712401144336702"/>
          <c:w val="1"/>
          <c:h val="0.56830343054091403"/>
        </c:manualLayout>
      </c:layout>
      <c:barChart>
        <c:barDir val="col"/>
        <c:grouping val="stacked"/>
        <c:varyColors val="0"/>
        <c:ser>
          <c:idx val="0"/>
          <c:order val="0"/>
          <c:tx>
            <c:strRef>
              <c:f>Sheet1!$B$1</c:f>
              <c:strCache>
                <c:ptCount val="1"/>
                <c:pt idx="0">
                  <c:v>Television (Broadcast &amp; Cable)</c:v>
                </c:pt>
              </c:strCache>
            </c:strRef>
          </c:tx>
          <c:spPr>
            <a:solidFill>
              <a:srgbClr val="0000FF"/>
            </a:solidFill>
            <a:ln w="12700">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Sheet1!$B$2:$B$6</c:f>
              <c:numCache>
                <c:formatCode>0%</c:formatCode>
                <c:ptCount val="5"/>
                <c:pt idx="0">
                  <c:v>0.42699999999999999</c:v>
                </c:pt>
                <c:pt idx="1">
                  <c:v>0.378</c:v>
                </c:pt>
                <c:pt idx="2">
                  <c:v>0.36199999999999999</c:v>
                </c:pt>
                <c:pt idx="3">
                  <c:v>0.35899999999999999</c:v>
                </c:pt>
                <c:pt idx="4">
                  <c:v>0.35</c:v>
                </c:pt>
              </c:numCache>
            </c:numRef>
          </c:val>
          <c:extLst>
            <c:ext xmlns:c16="http://schemas.microsoft.com/office/drawing/2014/chart" uri="{C3380CC4-5D6E-409C-BE32-E72D297353CC}">
              <c16:uniqueId val="{00000000-5E14-3C4B-A511-3AFA47472990}"/>
            </c:ext>
          </c:extLst>
        </c:ser>
        <c:ser>
          <c:idx val="1"/>
          <c:order val="1"/>
          <c:tx>
            <c:strRef>
              <c:f>Sheet1!$C$1</c:f>
              <c:strCache>
                <c:ptCount val="1"/>
                <c:pt idx="0">
                  <c:v>Social Media</c:v>
                </c:pt>
              </c:strCache>
            </c:strRef>
          </c:tx>
          <c:spPr>
            <a:solidFill>
              <a:srgbClr val="FF0909"/>
            </a:solidFill>
            <a:ln w="9525">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Sheet1!$C$2:$C$6</c:f>
              <c:numCache>
                <c:formatCode>0%</c:formatCode>
                <c:ptCount val="5"/>
                <c:pt idx="0">
                  <c:v>0.05</c:v>
                </c:pt>
                <c:pt idx="1">
                  <c:v>5.5E-2</c:v>
                </c:pt>
                <c:pt idx="2">
                  <c:v>5.3999999999999999E-2</c:v>
                </c:pt>
                <c:pt idx="3">
                  <c:v>5.2999999999999999E-2</c:v>
                </c:pt>
                <c:pt idx="4">
                  <c:v>5.0999999999999997E-2</c:v>
                </c:pt>
              </c:numCache>
            </c:numRef>
          </c:val>
          <c:extLst>
            <c:ext xmlns:c16="http://schemas.microsoft.com/office/drawing/2014/chart" uri="{C3380CC4-5D6E-409C-BE32-E72D297353CC}">
              <c16:uniqueId val="{00000001-5E14-3C4B-A511-3AFA47472990}"/>
            </c:ext>
          </c:extLst>
        </c:ser>
        <c:ser>
          <c:idx val="2"/>
          <c:order val="2"/>
          <c:tx>
            <c:strRef>
              <c:f>Sheet1!$D$1</c:f>
              <c:strCache>
                <c:ptCount val="1"/>
                <c:pt idx="0">
                  <c:v>Radio</c:v>
                </c:pt>
              </c:strCache>
            </c:strRef>
          </c:tx>
          <c:spPr>
            <a:solidFill>
              <a:srgbClr val="FFAEFF"/>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Sheet1!$D$2:$D$6</c:f>
              <c:numCache>
                <c:formatCode>0%</c:formatCode>
                <c:ptCount val="5"/>
                <c:pt idx="0">
                  <c:v>4.3999999999999997E-2</c:v>
                </c:pt>
                <c:pt idx="1">
                  <c:v>4.3999999999999997E-2</c:v>
                </c:pt>
                <c:pt idx="2">
                  <c:v>0.04</c:v>
                </c:pt>
                <c:pt idx="3">
                  <c:v>4.1000000000000002E-2</c:v>
                </c:pt>
                <c:pt idx="4">
                  <c:v>4.1000000000000002E-2</c:v>
                </c:pt>
              </c:numCache>
            </c:numRef>
          </c:val>
          <c:extLst>
            <c:ext xmlns:c16="http://schemas.microsoft.com/office/drawing/2014/chart" uri="{C3380CC4-5D6E-409C-BE32-E72D297353CC}">
              <c16:uniqueId val="{00000002-5E14-3C4B-A511-3AFA47472990}"/>
            </c:ext>
          </c:extLst>
        </c:ser>
        <c:ser>
          <c:idx val="3"/>
          <c:order val="3"/>
          <c:tx>
            <c:strRef>
              <c:f>Sheet1!$E$1</c:f>
              <c:strCache>
                <c:ptCount val="1"/>
                <c:pt idx="0">
                  <c:v>Broadcast TV web/apps</c:v>
                </c:pt>
              </c:strCache>
            </c:strRef>
          </c:tx>
          <c:spPr>
            <a:solidFill>
              <a:srgbClr val="00B0F0"/>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Sheet1!$E$2:$E$6</c:f>
              <c:numCache>
                <c:formatCode>0%</c:formatCode>
                <c:ptCount val="5"/>
                <c:pt idx="0">
                  <c:v>4.1000000000000002E-2</c:v>
                </c:pt>
                <c:pt idx="1">
                  <c:v>4.3999999999999997E-2</c:v>
                </c:pt>
                <c:pt idx="2">
                  <c:v>4.3999999999999997E-2</c:v>
                </c:pt>
                <c:pt idx="3">
                  <c:v>4.2999999999999997E-2</c:v>
                </c:pt>
                <c:pt idx="4">
                  <c:v>4.1000000000000002E-2</c:v>
                </c:pt>
              </c:numCache>
            </c:numRef>
          </c:val>
          <c:extLst>
            <c:ext xmlns:c16="http://schemas.microsoft.com/office/drawing/2014/chart" uri="{C3380CC4-5D6E-409C-BE32-E72D297353CC}">
              <c16:uniqueId val="{00000003-5E14-3C4B-A511-3AFA47472990}"/>
            </c:ext>
          </c:extLst>
        </c:ser>
        <c:ser>
          <c:idx val="4"/>
          <c:order val="4"/>
          <c:tx>
            <c:strRef>
              <c:f>Sheet1!$F$1</c:f>
              <c:strCache>
                <c:ptCount val="1"/>
                <c:pt idx="0">
                  <c:v>Streaming TV shows online w/ads</c:v>
                </c:pt>
              </c:strCache>
            </c:strRef>
          </c:tx>
          <c:spPr>
            <a:solidFill>
              <a:srgbClr val="F5AD99"/>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Sheet1!$F$2:$F$6</c:f>
              <c:numCache>
                <c:formatCode>0%</c:formatCode>
                <c:ptCount val="5"/>
                <c:pt idx="0">
                  <c:v>3.7999999999999999E-2</c:v>
                </c:pt>
                <c:pt idx="1">
                  <c:v>3.7999999999999999E-2</c:v>
                </c:pt>
                <c:pt idx="2">
                  <c:v>3.7999999999999999E-2</c:v>
                </c:pt>
                <c:pt idx="3">
                  <c:v>3.9E-2</c:v>
                </c:pt>
                <c:pt idx="4">
                  <c:v>3.5999999999999997E-2</c:v>
                </c:pt>
              </c:numCache>
            </c:numRef>
          </c:val>
          <c:extLst>
            <c:ext xmlns:c16="http://schemas.microsoft.com/office/drawing/2014/chart" uri="{C3380CC4-5D6E-409C-BE32-E72D297353CC}">
              <c16:uniqueId val="{00000004-5E14-3C4B-A511-3AFA47472990}"/>
            </c:ext>
          </c:extLst>
        </c:ser>
        <c:ser>
          <c:idx val="5"/>
          <c:order val="5"/>
          <c:tx>
            <c:strRef>
              <c:f>Sheet1!$G$1</c:f>
              <c:strCache>
                <c:ptCount val="1"/>
                <c:pt idx="0">
                  <c:v>Ad in mail</c:v>
                </c:pt>
              </c:strCache>
            </c:strRef>
          </c:tx>
          <c:spPr>
            <a:solidFill>
              <a:srgbClr val="A46F04"/>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Sheet1!$G$2:$G$6</c:f>
              <c:numCache>
                <c:formatCode>0%</c:formatCode>
                <c:ptCount val="5"/>
                <c:pt idx="0">
                  <c:v>3.4000000000000002E-2</c:v>
                </c:pt>
                <c:pt idx="1">
                  <c:v>3.5999999999999997E-2</c:v>
                </c:pt>
                <c:pt idx="2">
                  <c:v>3.5999999999999997E-2</c:v>
                </c:pt>
                <c:pt idx="3">
                  <c:v>3.4000000000000002E-2</c:v>
                </c:pt>
                <c:pt idx="4">
                  <c:v>3.5999999999999997E-2</c:v>
                </c:pt>
              </c:numCache>
            </c:numRef>
          </c:val>
          <c:extLst>
            <c:ext xmlns:c16="http://schemas.microsoft.com/office/drawing/2014/chart" uri="{C3380CC4-5D6E-409C-BE32-E72D297353CC}">
              <c16:uniqueId val="{00000005-5E14-3C4B-A511-3AFA47472990}"/>
            </c:ext>
          </c:extLst>
        </c:ser>
        <c:ser>
          <c:idx val="6"/>
          <c:order val="6"/>
          <c:tx>
            <c:strRef>
              <c:f>Sheet1!$H$1</c:f>
              <c:strCache>
                <c:ptCount val="1"/>
                <c:pt idx="0">
                  <c:v>Outdoor</c:v>
                </c:pt>
              </c:strCache>
            </c:strRef>
          </c:tx>
          <c:spPr>
            <a:solidFill>
              <a:srgbClr val="E3B905"/>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Sheet1!$H$2:$H$6</c:f>
              <c:numCache>
                <c:formatCode>0%</c:formatCode>
                <c:ptCount val="5"/>
                <c:pt idx="0">
                  <c:v>3.4000000000000002E-2</c:v>
                </c:pt>
                <c:pt idx="1">
                  <c:v>3.2000000000000001E-2</c:v>
                </c:pt>
                <c:pt idx="2">
                  <c:v>0.03</c:v>
                </c:pt>
                <c:pt idx="3">
                  <c:v>2.8000000000000001E-2</c:v>
                </c:pt>
                <c:pt idx="4">
                  <c:v>3.1E-2</c:v>
                </c:pt>
              </c:numCache>
            </c:numRef>
          </c:val>
          <c:extLst>
            <c:ext xmlns:c16="http://schemas.microsoft.com/office/drawing/2014/chart" uri="{C3380CC4-5D6E-409C-BE32-E72D297353CC}">
              <c16:uniqueId val="{00000006-5E14-3C4B-A511-3AFA47472990}"/>
            </c:ext>
          </c:extLst>
        </c:ser>
        <c:ser>
          <c:idx val="7"/>
          <c:order val="7"/>
          <c:tx>
            <c:strRef>
              <c:f>Sheet1!$I$1</c:f>
              <c:strCache>
                <c:ptCount val="1"/>
                <c:pt idx="0">
                  <c:v>Newspaper (print only)</c:v>
                </c:pt>
              </c:strCache>
            </c:strRef>
          </c:tx>
          <c:spPr>
            <a:solidFill>
              <a:srgbClr val="FF6600"/>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Sheet1!$I$2:$I$6</c:f>
              <c:numCache>
                <c:formatCode>0%</c:formatCode>
                <c:ptCount val="5"/>
                <c:pt idx="0">
                  <c:v>3.1E-2</c:v>
                </c:pt>
                <c:pt idx="1">
                  <c:v>2.8000000000000001E-2</c:v>
                </c:pt>
                <c:pt idx="2">
                  <c:v>3.1E-2</c:v>
                </c:pt>
                <c:pt idx="3">
                  <c:v>2.8000000000000001E-2</c:v>
                </c:pt>
                <c:pt idx="4">
                  <c:v>2.7E-2</c:v>
                </c:pt>
              </c:numCache>
            </c:numRef>
          </c:val>
          <c:extLst>
            <c:ext xmlns:c16="http://schemas.microsoft.com/office/drawing/2014/chart" uri="{C3380CC4-5D6E-409C-BE32-E72D297353CC}">
              <c16:uniqueId val="{00000007-5E14-3C4B-A511-3AFA47472990}"/>
            </c:ext>
          </c:extLst>
        </c:ser>
        <c:ser>
          <c:idx val="8"/>
          <c:order val="8"/>
          <c:tx>
            <c:strRef>
              <c:f>Sheet1!$J$1</c:f>
              <c:strCache>
                <c:ptCount val="1"/>
                <c:pt idx="0">
                  <c:v>Streaming video other than TV/movies</c:v>
                </c:pt>
              </c:strCache>
            </c:strRef>
          </c:tx>
          <c:spPr>
            <a:solidFill>
              <a:srgbClr val="67A1A1"/>
            </a:solidFill>
            <a:ln w="9525">
              <a:solidFill>
                <a:schemeClr val="tx1"/>
              </a:solidFill>
            </a:ln>
            <a:effectLst>
              <a:outerShdw blurRad="50800" dist="38100" dir="2700000" algn="tl" rotWithShape="0">
                <a:prstClr val="black">
                  <a:alpha val="40000"/>
                </a:prst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14-3C4B-A511-3AFA4747299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14-3C4B-A511-3AFA4747299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14-3C4B-A511-3AFA4747299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Sheet1!$J$2:$J$6</c:f>
              <c:numCache>
                <c:formatCode>0%</c:formatCode>
                <c:ptCount val="5"/>
                <c:pt idx="0">
                  <c:v>2.7E-2</c:v>
                </c:pt>
                <c:pt idx="1">
                  <c:v>3.1E-2</c:v>
                </c:pt>
                <c:pt idx="2">
                  <c:v>2.9000000000000001E-2</c:v>
                </c:pt>
                <c:pt idx="3">
                  <c:v>0.03</c:v>
                </c:pt>
                <c:pt idx="4">
                  <c:v>2.9000000000000001E-2</c:v>
                </c:pt>
              </c:numCache>
            </c:numRef>
          </c:val>
          <c:extLst>
            <c:ext xmlns:c16="http://schemas.microsoft.com/office/drawing/2014/chart" uri="{C3380CC4-5D6E-409C-BE32-E72D297353CC}">
              <c16:uniqueId val="{0000000B-5E14-3C4B-A511-3AFA47472990}"/>
            </c:ext>
          </c:extLst>
        </c:ser>
        <c:ser>
          <c:idx val="9"/>
          <c:order val="9"/>
          <c:tx>
            <c:strRef>
              <c:f>Sheet1!$K$1</c:f>
              <c:strCache>
                <c:ptCount val="1"/>
                <c:pt idx="0">
                  <c:v>Email</c:v>
                </c:pt>
              </c:strCache>
            </c:strRef>
          </c:tx>
          <c:spPr>
            <a:solidFill>
              <a:srgbClr val="84F158"/>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Awareness</c:v>
                </c:pt>
                <c:pt idx="1">
                  <c:v>Interest</c:v>
                </c:pt>
                <c:pt idx="2">
                  <c:v>Visit Store/Website 
for Info</c:v>
                </c:pt>
                <c:pt idx="3">
                  <c:v>Consideration</c:v>
                </c:pt>
                <c:pt idx="4">
                  <c:v>Purchase</c:v>
                </c:pt>
              </c:strCache>
            </c:strRef>
          </c:cat>
          <c:val>
            <c:numRef>
              <c:f>Sheet1!$K$2:$K$6</c:f>
              <c:numCache>
                <c:formatCode>0%</c:formatCode>
                <c:ptCount val="5"/>
                <c:pt idx="0">
                  <c:v>2.5000000000000001E-2</c:v>
                </c:pt>
                <c:pt idx="1">
                  <c:v>2.8000000000000001E-2</c:v>
                </c:pt>
                <c:pt idx="2">
                  <c:v>2.8000000000000001E-2</c:v>
                </c:pt>
                <c:pt idx="3">
                  <c:v>0.03</c:v>
                </c:pt>
                <c:pt idx="4">
                  <c:v>2.5999999999999999E-2</c:v>
                </c:pt>
              </c:numCache>
            </c:numRef>
          </c:val>
          <c:extLst>
            <c:ext xmlns:c16="http://schemas.microsoft.com/office/drawing/2014/chart" uri="{C3380CC4-5D6E-409C-BE32-E72D297353CC}">
              <c16:uniqueId val="{00000001-6CA8-EF49-ABF0-89C83AC0A88D}"/>
            </c:ext>
          </c:extLst>
        </c:ser>
        <c:ser>
          <c:idx val="10"/>
          <c:order val="10"/>
          <c:tx>
            <c:strRef>
              <c:f>Sheet1!$L$1</c:f>
              <c:strCache>
                <c:ptCount val="1"/>
                <c:pt idx="0">
                  <c:v>Magazine (print only)</c:v>
                </c:pt>
              </c:strCache>
            </c:strRef>
          </c:tx>
          <c:spPr>
            <a:solidFill>
              <a:srgbClr val="FFFF00"/>
            </a:solidFill>
            <a:ln>
              <a:solidFill>
                <a:schemeClr val="tx1"/>
              </a:solidFill>
            </a:ln>
            <a:effectLst>
              <a:outerShdw blurRad="50800" dist="38100" dir="2700000" algn="tl" rotWithShape="0">
                <a:prstClr val="black">
                  <a:alpha val="40000"/>
                </a:prstClr>
              </a:outerShdw>
            </a:effectLst>
          </c:spPr>
          <c:invertIfNegative val="0"/>
          <c:dLbls>
            <c:delete val="1"/>
          </c:dLbls>
          <c:cat>
            <c:strRef>
              <c:f>Sheet1!$A$2:$A$6</c:f>
              <c:strCache>
                <c:ptCount val="5"/>
                <c:pt idx="0">
                  <c:v>Awareness</c:v>
                </c:pt>
                <c:pt idx="1">
                  <c:v>Interest</c:v>
                </c:pt>
                <c:pt idx="2">
                  <c:v>Visit Store/Website 
for Info</c:v>
                </c:pt>
                <c:pt idx="3">
                  <c:v>Consideration</c:v>
                </c:pt>
                <c:pt idx="4">
                  <c:v>Purchase</c:v>
                </c:pt>
              </c:strCache>
            </c:strRef>
          </c:cat>
          <c:val>
            <c:numRef>
              <c:f>Sheet1!$L$2:$L$6</c:f>
              <c:numCache>
                <c:formatCode>0%</c:formatCode>
                <c:ptCount val="5"/>
                <c:pt idx="0">
                  <c:v>2.1000000000000001E-2</c:v>
                </c:pt>
                <c:pt idx="1">
                  <c:v>2.1000000000000001E-2</c:v>
                </c:pt>
                <c:pt idx="2">
                  <c:v>2.1000000000000001E-2</c:v>
                </c:pt>
                <c:pt idx="3">
                  <c:v>0.02</c:v>
                </c:pt>
                <c:pt idx="4">
                  <c:v>1.7999999999999999E-2</c:v>
                </c:pt>
              </c:numCache>
            </c:numRef>
          </c:val>
          <c:extLst>
            <c:ext xmlns:c16="http://schemas.microsoft.com/office/drawing/2014/chart" uri="{C3380CC4-5D6E-409C-BE32-E72D297353CC}">
              <c16:uniqueId val="{00000002-6CA8-EF49-ABF0-89C83AC0A88D}"/>
            </c:ext>
          </c:extLst>
        </c:ser>
        <c:ser>
          <c:idx val="11"/>
          <c:order val="11"/>
          <c:tx>
            <c:strRef>
              <c:f>Sheet1!$M$1</c:f>
              <c:strCache>
                <c:ptCount val="1"/>
                <c:pt idx="0">
                  <c:v>Ad on a website</c:v>
                </c:pt>
              </c:strCache>
            </c:strRef>
          </c:tx>
          <c:spPr>
            <a:solidFill>
              <a:srgbClr val="663200"/>
            </a:solidFill>
            <a:ln>
              <a:solidFill>
                <a:schemeClr val="tx1"/>
              </a:solidFill>
            </a:ln>
            <a:effectLst>
              <a:outerShdw blurRad="50800" dist="38100" dir="2700000" algn="tl" rotWithShape="0">
                <a:prstClr val="black">
                  <a:alpha val="40000"/>
                </a:prstClr>
              </a:outerShdw>
            </a:effectLst>
          </c:spPr>
          <c:invertIfNegative val="0"/>
          <c:dLbls>
            <c:delete val="1"/>
          </c:dLbls>
          <c:cat>
            <c:strRef>
              <c:f>Sheet1!$A$2:$A$6</c:f>
              <c:strCache>
                <c:ptCount val="5"/>
                <c:pt idx="0">
                  <c:v>Awareness</c:v>
                </c:pt>
                <c:pt idx="1">
                  <c:v>Interest</c:v>
                </c:pt>
                <c:pt idx="2">
                  <c:v>Visit Store/Website 
for Info</c:v>
                </c:pt>
                <c:pt idx="3">
                  <c:v>Consideration</c:v>
                </c:pt>
                <c:pt idx="4">
                  <c:v>Purchase</c:v>
                </c:pt>
              </c:strCache>
            </c:strRef>
          </c:cat>
          <c:val>
            <c:numRef>
              <c:f>Sheet1!$M$2:$M$6</c:f>
              <c:numCache>
                <c:formatCode>0%</c:formatCode>
                <c:ptCount val="5"/>
                <c:pt idx="0">
                  <c:v>0.02</c:v>
                </c:pt>
                <c:pt idx="1">
                  <c:v>2.1999999999999999E-2</c:v>
                </c:pt>
                <c:pt idx="2">
                  <c:v>2.8000000000000001E-2</c:v>
                </c:pt>
                <c:pt idx="3">
                  <c:v>2.1999999999999999E-2</c:v>
                </c:pt>
                <c:pt idx="4">
                  <c:v>2.1999999999999999E-2</c:v>
                </c:pt>
              </c:numCache>
            </c:numRef>
          </c:val>
          <c:extLst>
            <c:ext xmlns:c16="http://schemas.microsoft.com/office/drawing/2014/chart" uri="{C3380CC4-5D6E-409C-BE32-E72D297353CC}">
              <c16:uniqueId val="{00000003-6CA8-EF49-ABF0-89C83AC0A88D}"/>
            </c:ext>
          </c:extLst>
        </c:ser>
        <c:ser>
          <c:idx val="12"/>
          <c:order val="12"/>
          <c:tx>
            <c:strRef>
              <c:f>Sheet1!$N$1</c:f>
              <c:strCache>
                <c:ptCount val="1"/>
                <c:pt idx="0">
                  <c:v>Movie theater</c:v>
                </c:pt>
              </c:strCache>
            </c:strRef>
          </c:tx>
          <c:spPr>
            <a:solidFill>
              <a:schemeClr val="accent1">
                <a:lumMod val="80000"/>
                <a:lumOff val="20000"/>
              </a:schemeClr>
            </a:solidFill>
            <a:ln>
              <a:solidFill>
                <a:schemeClr val="tx1"/>
              </a:solidFill>
            </a:ln>
            <a:effectLst>
              <a:outerShdw blurRad="50800" dist="38100" dir="2700000" algn="tl" rotWithShape="0">
                <a:prstClr val="black">
                  <a:alpha val="40000"/>
                </a:prstClr>
              </a:outerShdw>
            </a:effectLst>
          </c:spPr>
          <c:invertIfNegative val="0"/>
          <c:dLbls>
            <c:delete val="1"/>
          </c:dLbls>
          <c:cat>
            <c:strRef>
              <c:f>Sheet1!$A$2:$A$6</c:f>
              <c:strCache>
                <c:ptCount val="5"/>
                <c:pt idx="0">
                  <c:v>Awareness</c:v>
                </c:pt>
                <c:pt idx="1">
                  <c:v>Interest</c:v>
                </c:pt>
                <c:pt idx="2">
                  <c:v>Visit Store/Website 
for Info</c:v>
                </c:pt>
                <c:pt idx="3">
                  <c:v>Consideration</c:v>
                </c:pt>
                <c:pt idx="4">
                  <c:v>Purchase</c:v>
                </c:pt>
              </c:strCache>
            </c:strRef>
          </c:cat>
          <c:val>
            <c:numRef>
              <c:f>Sheet1!$N$2:$N$6</c:f>
              <c:numCache>
                <c:formatCode>0%</c:formatCode>
                <c:ptCount val="5"/>
                <c:pt idx="0">
                  <c:v>0.02</c:v>
                </c:pt>
                <c:pt idx="1">
                  <c:v>1.7000000000000001E-2</c:v>
                </c:pt>
                <c:pt idx="2">
                  <c:v>1.9E-2</c:v>
                </c:pt>
                <c:pt idx="3">
                  <c:v>1.7000000000000001E-2</c:v>
                </c:pt>
                <c:pt idx="4">
                  <c:v>1.7000000000000001E-2</c:v>
                </c:pt>
              </c:numCache>
            </c:numRef>
          </c:val>
          <c:extLst>
            <c:ext xmlns:c16="http://schemas.microsoft.com/office/drawing/2014/chart" uri="{C3380CC4-5D6E-409C-BE32-E72D297353CC}">
              <c16:uniqueId val="{00000001-C390-A14D-A60C-0CD6AE97D1C5}"/>
            </c:ext>
          </c:extLst>
        </c:ser>
        <c:dLbls>
          <c:dLblPos val="ctr"/>
          <c:showLegendKey val="0"/>
          <c:showVal val="1"/>
          <c:showCatName val="0"/>
          <c:showSerName val="0"/>
          <c:showPercent val="0"/>
          <c:showBubbleSize val="0"/>
        </c:dLbls>
        <c:gapWidth val="85"/>
        <c:overlap val="100"/>
        <c:axId val="217565616"/>
        <c:axId val="220259688"/>
      </c:barChart>
      <c:catAx>
        <c:axId val="2175656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20259688"/>
        <c:crosses val="autoZero"/>
        <c:auto val="1"/>
        <c:lblAlgn val="ctr"/>
        <c:lblOffset val="0"/>
        <c:noMultiLvlLbl val="0"/>
      </c:catAx>
      <c:valAx>
        <c:axId val="220259688"/>
        <c:scaling>
          <c:orientation val="minMax"/>
        </c:scaling>
        <c:delete val="1"/>
        <c:axPos val="l"/>
        <c:numFmt formatCode="0%" sourceLinked="1"/>
        <c:majorTickMark val="none"/>
        <c:minorTickMark val="none"/>
        <c:tickLblPos val="nextTo"/>
        <c:crossAx val="217565616"/>
        <c:crosses val="autoZero"/>
        <c:crossBetween val="between"/>
      </c:valAx>
      <c:spPr>
        <a:noFill/>
        <a:ln>
          <a:noFill/>
        </a:ln>
        <a:effectLst/>
      </c:spPr>
    </c:plotArea>
    <c:legend>
      <c:legendPos val="b"/>
      <c:layout>
        <c:manualLayout>
          <c:xMode val="edge"/>
          <c:yMode val="edge"/>
          <c:x val="3.3559072733357995E-2"/>
          <c:y val="0.79493173396785033"/>
          <c:w val="0.94966240377670907"/>
          <c:h val="0.19133449535692212"/>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All 8 Categories: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369068237089188"/>
          <c:y val="0.11658704858297175"/>
          <c:w val="0.34271619552806959"/>
          <c:h val="0.84454533576656665"/>
        </c:manualLayout>
      </c:layout>
      <c:pieChart>
        <c:varyColors val="1"/>
        <c:ser>
          <c:idx val="0"/>
          <c:order val="0"/>
          <c:tx>
            <c:strRef>
              <c:f>Sheet1!$B$1</c:f>
              <c:strCache>
                <c:ptCount val="1"/>
                <c:pt idx="0">
                  <c:v>All 6 Categories</c:v>
                </c:pt>
              </c:strCache>
            </c:strRef>
          </c:tx>
          <c:spPr>
            <a:solidFill>
              <a:schemeClr val="accent6">
                <a:lumMod val="60000"/>
                <a:lumOff val="40000"/>
              </a:schemeClr>
            </a:solidFill>
            <a:ln>
              <a:solidFill>
                <a:schemeClr val="tx1"/>
              </a:solidFill>
            </a:ln>
          </c:spPr>
          <c:dPt>
            <c:idx val="0"/>
            <c:bubble3D val="0"/>
            <c:spPr>
              <a:solidFill>
                <a:srgbClr val="99CC00"/>
              </a:solidFill>
              <a:ln w="19050">
                <a:solidFill>
                  <a:schemeClr val="tx1"/>
                </a:solidFill>
              </a:ln>
              <a:effectLst/>
            </c:spPr>
            <c:extLst>
              <c:ext xmlns:c16="http://schemas.microsoft.com/office/drawing/2014/chart" uri="{C3380CC4-5D6E-409C-BE32-E72D297353CC}">
                <c16:uniqueId val="{00000001-EB16-A540-81BA-1E4F4FC63A74}"/>
              </c:ext>
            </c:extLst>
          </c:dPt>
          <c:dPt>
            <c:idx val="1"/>
            <c:bubble3D val="0"/>
            <c:spPr>
              <a:solidFill>
                <a:srgbClr val="008000"/>
              </a:solidFill>
              <a:ln w="19050">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B16-A540-81BA-1E4F4FC63A74}"/>
              </c:ext>
            </c:extLst>
          </c:dPt>
          <c:dLbls>
            <c:dLbl>
              <c:idx val="0"/>
              <c:layout>
                <c:manualLayout>
                  <c:x val="-9.5076364642586994E-2"/>
                  <c:y val="0.28414774634139678"/>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7BED724B-A85C-44CE-BFB6-1F00A40E46CC}" type="CATEGORYNAME">
                      <a:rPr lang="en-US">
                        <a:solidFill>
                          <a:schemeClr val="bg1"/>
                        </a:solidFill>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[CATEGORY NAME]</a:t>
                    </a:fld>
                    <a:endParaRPr lang="en-US" baseline="0" dirty="0">
                      <a:solidFill>
                        <a:schemeClr val="bg1"/>
                      </a:solidFill>
                      <a:effectLst>
                        <a:outerShdw blurRad="38100" dist="38100" dir="2700000" algn="tl">
                          <a:srgbClr val="000000">
                            <a:alpha val="43137"/>
                          </a:srgbClr>
                        </a:outerShdw>
                      </a:effectLst>
                    </a:endParaRPr>
                  </a:p>
                  <a:p>
                    <a:pPr>
                      <a:defRPr sz="2000">
                        <a:solidFill>
                          <a:schemeClr val="bg1"/>
                        </a:solidFill>
                        <a:effectLst>
                          <a:outerShdw blurRad="38100" dist="38100" dir="2700000" algn="tl">
                            <a:srgbClr val="000000">
                              <a:alpha val="43137"/>
                            </a:srgbClr>
                          </a:outerShdw>
                        </a:effectLst>
                      </a:defRPr>
                    </a:pPr>
                    <a:fld id="{7CE3CEAC-4F1E-4553-B2A7-0B952D768FA9}" type="VALUE">
                      <a:rPr lang="en-US" b="1">
                        <a:solidFill>
                          <a:schemeClr val="bg1"/>
                        </a:solidFill>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B16-A540-81BA-1E4F4FC63A74}"/>
                </c:ext>
              </c:extLst>
            </c:dLbl>
            <c:dLbl>
              <c:idx val="1"/>
              <c:layout>
                <c:manualLayout>
                  <c:x val="0.1796703131526034"/>
                  <c:y val="-0.24803812018203125"/>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6FCABB7D-C89A-4122-BFF3-2CCDE32638BE}" type="CATEGORYNAME">
                      <a:rPr lang="en-US">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[CATEGORY NAME]</a:t>
                    </a:fld>
                    <a:endParaRPr lang="en-US" baseline="0" dirty="0">
                      <a:effectLst>
                        <a:outerShdw blurRad="38100" dist="38100" dir="2700000" algn="tl">
                          <a:srgbClr val="000000">
                            <a:alpha val="43137"/>
                          </a:srgbClr>
                        </a:outerShdw>
                      </a:effectLst>
                    </a:endParaRPr>
                  </a:p>
                  <a:p>
                    <a:pPr>
                      <a:defRPr sz="2000">
                        <a:solidFill>
                          <a:schemeClr val="bg1"/>
                        </a:solidFill>
                        <a:effectLst>
                          <a:outerShdw blurRad="38100" dist="38100" dir="2700000" algn="tl">
                            <a:srgbClr val="000000">
                              <a:alpha val="43137"/>
                            </a:srgbClr>
                          </a:outerShdw>
                        </a:effectLst>
                      </a:defRPr>
                    </a:pPr>
                    <a:fld id="{EA7D4FC5-D34C-4A1E-8E2D-FCDC2B99DE5C}" type="VALUE">
                      <a:rPr lang="en-US" b="1">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025172186706872"/>
                      <c:h val="0.14196242171189979"/>
                    </c:manualLayout>
                  </c15:layout>
                  <c15:dlblFieldTable/>
                  <c15:showDataLabelsRange val="0"/>
                </c:ext>
                <c:ext xmlns:c16="http://schemas.microsoft.com/office/drawing/2014/chart" uri="{C3380CC4-5D6E-409C-BE32-E72D297353CC}">
                  <c16:uniqueId val="{00000003-EB16-A540-81BA-1E4F4FC63A7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Cable TV</c:v>
                </c:pt>
                <c:pt idx="1">
                  <c:v>Broadcast TV</c:v>
                </c:pt>
              </c:strCache>
            </c:strRef>
          </c:cat>
          <c:val>
            <c:numRef>
              <c:f>Sheet1!$B$2:$B$3</c:f>
              <c:numCache>
                <c:formatCode>0.00%</c:formatCode>
                <c:ptCount val="2"/>
                <c:pt idx="0">
                  <c:v>0.34100000000000003</c:v>
                </c:pt>
                <c:pt idx="1">
                  <c:v>0.65900000000000003</c:v>
                </c:pt>
              </c:numCache>
            </c:numRef>
          </c:val>
          <c:extLst>
            <c:ext xmlns:c16="http://schemas.microsoft.com/office/drawing/2014/chart" uri="{C3380CC4-5D6E-409C-BE32-E72D297353CC}">
              <c16:uniqueId val="{00000004-EB16-A540-81BA-1E4F4FC63A7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i="0" baseline="0" dirty="0">
                <a:effectLst/>
              </a:rPr>
              <a:t>% Reached Yesterday</a:t>
            </a:r>
          </a:p>
          <a:p>
            <a:pPr>
              <a:defRPr sz="1600" b="1" i="0" u="none" strike="noStrike" kern="1200" spc="0" baseline="0">
                <a:solidFill>
                  <a:schemeClr val="tx1"/>
                </a:solidFill>
                <a:latin typeface="+mn-lt"/>
                <a:ea typeface="+mn-ea"/>
                <a:cs typeface="+mn-cs"/>
              </a:defRPr>
            </a:pPr>
            <a:r>
              <a:rPr lang="en-US" sz="1600" b="1" i="0" baseline="0" dirty="0">
                <a:effectLst/>
              </a:rPr>
              <a:t>Adults 18+</a:t>
            </a:r>
            <a:endParaRPr lang="en-US" sz="1600" dirty="0">
              <a:effectLst/>
            </a:endParaRPr>
          </a:p>
        </c:rich>
      </c:tx>
      <c:layout>
        <c:manualLayout>
          <c:xMode val="edge"/>
          <c:yMode val="edge"/>
          <c:x val="0.65182706328375628"/>
          <c:y val="0.70400650095686512"/>
        </c:manualLayout>
      </c:layout>
      <c:overlay val="0"/>
      <c:spPr>
        <a:noFill/>
        <a:ln>
          <a:noFill/>
        </a:ln>
        <a:effectLst/>
      </c:spPr>
    </c:title>
    <c:autoTitleDeleted val="0"/>
    <c:plotArea>
      <c:layout>
        <c:manualLayout>
          <c:layoutTarget val="inner"/>
          <c:xMode val="edge"/>
          <c:yMode val="edge"/>
          <c:x val="0.41263517060367455"/>
          <c:y val="4.685174663012872E-2"/>
          <c:w val="0.56515519431038874"/>
          <c:h val="0.94647963936426283"/>
        </c:manualLayout>
      </c:layout>
      <c:barChart>
        <c:barDir val="bar"/>
        <c:grouping val="clustered"/>
        <c:varyColors val="0"/>
        <c:ser>
          <c:idx val="0"/>
          <c:order val="0"/>
          <c:tx>
            <c:strRef>
              <c:f>Sheet1!$B$1</c:f>
              <c:strCache>
                <c:ptCount val="1"/>
                <c:pt idx="0">
                  <c:v>Column2</c:v>
                </c:pt>
              </c:strCache>
            </c:strRef>
          </c:tx>
          <c:spPr>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0"/>
            <c:invertIfNegative val="0"/>
            <c:bubble3D val="0"/>
            <c:spPr>
              <a:solidFill>
                <a:srgbClr val="80ABF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8C10-4739-997C-93A96924100C}"/>
              </c:ext>
            </c:extLst>
          </c:dPt>
          <c:dPt>
            <c:idx val="1"/>
            <c:invertIfNegative val="0"/>
            <c:bubble3D val="0"/>
            <c:spPr>
              <a:solidFill>
                <a:srgbClr val="3636F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8C10-4739-997C-93A96924100C}"/>
              </c:ext>
            </c:extLst>
          </c:dPt>
          <c:dPt>
            <c:idx val="2"/>
            <c:invertIfNegative val="0"/>
            <c:bubble3D val="0"/>
            <c:spPr>
              <a:solidFill>
                <a:srgbClr val="84F058"/>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8C10-4739-997C-93A96924100C}"/>
              </c:ext>
            </c:extLst>
          </c:dPt>
          <c:dPt>
            <c:idx val="3"/>
            <c:invertIfNegative val="0"/>
            <c:bubble3D val="0"/>
            <c:spPr>
              <a:solidFill>
                <a:srgbClr val="787878"/>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7-8C10-4739-997C-93A96924100C}"/>
              </c:ext>
            </c:extLst>
          </c:dPt>
          <c:dPt>
            <c:idx val="4"/>
            <c:invertIfNegative val="0"/>
            <c:bubble3D val="0"/>
            <c:spPr>
              <a:solidFill>
                <a:srgbClr val="FF0505"/>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9-8C10-4739-997C-93A96924100C}"/>
              </c:ext>
            </c:extLst>
          </c:dPt>
          <c:dPt>
            <c:idx val="5"/>
            <c:invertIfNegative val="0"/>
            <c:bubble3D val="0"/>
            <c:spPr>
              <a:solidFill>
                <a:srgbClr val="059005"/>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8C10-4739-997C-93A96924100C}"/>
              </c:ext>
            </c:extLst>
          </c:dPt>
          <c:dPt>
            <c:idx val="6"/>
            <c:invertIfNegative val="0"/>
            <c:bubble3D val="0"/>
            <c:spPr>
              <a:solidFill>
                <a:srgbClr val="CCE6B2"/>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8C10-4739-997C-93A96924100C}"/>
              </c:ext>
            </c:extLst>
          </c:dPt>
          <c:dPt>
            <c:idx val="7"/>
            <c:invertIfNegative val="0"/>
            <c:bubble3D val="0"/>
            <c:spPr>
              <a:solidFill>
                <a:srgbClr val="FFA4F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8C10-4739-997C-93A96924100C}"/>
              </c:ext>
            </c:extLst>
          </c:dPt>
          <c:dPt>
            <c:idx val="8"/>
            <c:invertIfNegative val="0"/>
            <c:bubble3D val="0"/>
            <c:spPr>
              <a:solidFill>
                <a:srgbClr val="909C5E"/>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8C10-4739-997C-93A96924100C}"/>
              </c:ext>
            </c:extLst>
          </c:dPt>
          <c:dPt>
            <c:idx val="9"/>
            <c:invertIfNegative val="0"/>
            <c:bubble3D val="0"/>
            <c:spPr>
              <a:solidFill>
                <a:srgbClr val="67A1A1"/>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8C10-4739-997C-93A96924100C}"/>
              </c:ext>
            </c:extLst>
          </c:dPt>
          <c:dPt>
            <c:idx val="10"/>
            <c:invertIfNegative val="0"/>
            <c:bubble3D val="0"/>
            <c:spPr>
              <a:solidFill>
                <a:srgbClr val="F5AD99"/>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8C10-4739-997C-93A96924100C}"/>
              </c:ext>
            </c:extLst>
          </c:dPt>
          <c:dPt>
            <c:idx val="11"/>
            <c:invertIfNegative val="0"/>
            <c:bubble3D val="0"/>
            <c:spPr>
              <a:solidFill>
                <a:srgbClr val="CCCC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8C10-4739-997C-93A96924100C}"/>
              </c:ext>
            </c:extLst>
          </c:dPt>
          <c:dPt>
            <c:idx val="12"/>
            <c:invertIfNegative val="0"/>
            <c:bubble3D val="0"/>
            <c:spPr>
              <a:solidFill>
                <a:srgbClr val="05A4D9"/>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9-8C10-4739-997C-93A96924100C}"/>
              </c:ext>
            </c:extLst>
          </c:dPt>
          <c:dPt>
            <c:idx val="13"/>
            <c:invertIfNegative val="0"/>
            <c:bubble3D val="0"/>
            <c:spPr>
              <a:solidFill>
                <a:srgbClr val="FF730A"/>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B-8C10-4739-997C-93A96924100C}"/>
              </c:ext>
            </c:extLst>
          </c:dPt>
          <c:dPt>
            <c:idx val="14"/>
            <c:invertIfNegative val="0"/>
            <c:bubble3D val="0"/>
            <c:spPr>
              <a:solidFill>
                <a:srgbClr val="AA68DD"/>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D-8C10-4739-997C-93A96924100C}"/>
              </c:ext>
            </c:extLst>
          </c:dPt>
          <c:dPt>
            <c:idx val="15"/>
            <c:invertIfNegative val="0"/>
            <c:bubble3D val="0"/>
            <c:spPr>
              <a:solidFill>
                <a:srgbClr val="FF6666"/>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F-8C10-4739-997C-93A96924100C}"/>
              </c:ext>
            </c:extLst>
          </c:dPt>
          <c:dPt>
            <c:idx val="16"/>
            <c:invertIfNegative val="0"/>
            <c:bubble3D val="0"/>
            <c:spPr>
              <a:solidFill>
                <a:srgbClr val="8A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1-8C10-4739-997C-93A96924100C}"/>
              </c:ext>
            </c:extLst>
          </c:dPt>
          <c:dPt>
            <c:idx val="17"/>
            <c:invertIfNegative val="0"/>
            <c:bubble3D val="0"/>
            <c:spPr>
              <a:solidFill>
                <a:srgbClr val="FFFF05"/>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6-EEB5-4FFB-995C-FA68E87033EF}"/>
              </c:ext>
            </c:extLst>
          </c:dPt>
          <c:dPt>
            <c:idx val="18"/>
            <c:invertIfNegative val="0"/>
            <c:bubble3D val="0"/>
            <c:spPr>
              <a:solidFill>
                <a:srgbClr val="B25E3C"/>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5-EEB5-4FFB-995C-FA68E87033EF}"/>
              </c:ext>
            </c:extLst>
          </c:dPt>
          <c:dPt>
            <c:idx val="19"/>
            <c:invertIfNegative val="0"/>
            <c:bubble3D val="0"/>
            <c:spPr>
              <a:solidFill>
                <a:srgbClr val="430086"/>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4-EEB5-4FFB-995C-FA68E87033EF}"/>
              </c:ext>
            </c:extLst>
          </c:dPt>
          <c:dPt>
            <c:idx val="20"/>
            <c:invertIfNegative val="0"/>
            <c:bubble3D val="0"/>
            <c:spPr>
              <a:solidFill>
                <a:srgbClr val="FFCCCC"/>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3-EEB5-4FFB-995C-FA68E87033EF}"/>
              </c:ext>
            </c:extLst>
          </c:dPt>
          <c:dPt>
            <c:idx val="21"/>
            <c:invertIfNegative val="0"/>
            <c:bubble3D val="0"/>
            <c:spPr>
              <a:solidFill>
                <a:srgbClr val="E80AA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B-9B3B-4EA2-BCE9-A1C02ABF2BE1}"/>
              </c:ext>
            </c:extLst>
          </c:dPt>
          <c:dPt>
            <c:idx val="22"/>
            <c:invertIfNegative val="0"/>
            <c:bubble3D val="0"/>
            <c:spPr>
              <a:solidFill>
                <a:srgbClr val="B8B4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D-9B3B-4EA2-BCE9-A1C02ABF2BE1}"/>
              </c:ext>
            </c:extLst>
          </c:dPt>
          <c:dLbls>
            <c:numFmt formatCode="0%" sourceLinked="0"/>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Television (Broadcast/Cable)</c:v>
                </c:pt>
                <c:pt idx="1">
                  <c:v>Broadcast TV</c:v>
                </c:pt>
                <c:pt idx="2">
                  <c:v>Email</c:v>
                </c:pt>
                <c:pt idx="3">
                  <c:v>Cable TV</c:v>
                </c:pt>
                <c:pt idx="4">
                  <c:v>Social Media</c:v>
                </c:pt>
                <c:pt idx="5">
                  <c:v>Search</c:v>
                </c:pt>
                <c:pt idx="6">
                  <c:v>Streaming Programs on TV With Ads</c:v>
                </c:pt>
                <c:pt idx="7">
                  <c:v>Radio</c:v>
                </c:pt>
                <c:pt idx="8">
                  <c:v>Streaming Programs on TV No Ads</c:v>
                </c:pt>
                <c:pt idx="9">
                  <c:v>Streaming Video Other Than TV Programs on Digital Media</c:v>
                </c:pt>
                <c:pt idx="10">
                  <c:v>Streaming Programs on Digital Media With Ads</c:v>
                </c:pt>
                <c:pt idx="11">
                  <c:v>Streaming Video Other Than TV Programs on TV</c:v>
                </c:pt>
                <c:pt idx="12">
                  <c:v>Broadcast TV News Websites/Apps</c:v>
                </c:pt>
                <c:pt idx="13">
                  <c:v>Newspapers</c:v>
                </c:pt>
                <c:pt idx="14">
                  <c:v>Any other news website</c:v>
                </c:pt>
                <c:pt idx="15">
                  <c:v>Streaming Audio</c:v>
                </c:pt>
                <c:pt idx="16">
                  <c:v>Streaming Programs on Digital Media No Ads</c:v>
                </c:pt>
                <c:pt idx="17">
                  <c:v>Magazines</c:v>
                </c:pt>
                <c:pt idx="18">
                  <c:v>Digital Newspaper</c:v>
                </c:pt>
                <c:pt idx="19">
                  <c:v>Cable News Channels' Websites/Apps</c:v>
                </c:pt>
                <c:pt idx="20">
                  <c:v>Podcasts</c:v>
                </c:pt>
                <c:pt idx="21">
                  <c:v>Local Radio Stations Websites/Apps</c:v>
                </c:pt>
                <c:pt idx="22">
                  <c:v>Digital Magazine</c:v>
                </c:pt>
              </c:strCache>
            </c:strRef>
          </c:cat>
          <c:val>
            <c:numRef>
              <c:f>Sheet1!$B$2:$B$24</c:f>
              <c:numCache>
                <c:formatCode>0.0%</c:formatCode>
                <c:ptCount val="23"/>
                <c:pt idx="0">
                  <c:v>0.76500000000000001</c:v>
                </c:pt>
                <c:pt idx="1">
                  <c:v>0.75900000000000001</c:v>
                </c:pt>
                <c:pt idx="2">
                  <c:v>0.64500000000000002</c:v>
                </c:pt>
                <c:pt idx="3">
                  <c:v>0.54200000000000004</c:v>
                </c:pt>
                <c:pt idx="4">
                  <c:v>0.54100000000000004</c:v>
                </c:pt>
                <c:pt idx="5">
                  <c:v>0.53800000000000003</c:v>
                </c:pt>
                <c:pt idx="6" formatCode="0%">
                  <c:v>0.47799999999999998</c:v>
                </c:pt>
                <c:pt idx="7" formatCode="0%">
                  <c:v>0.433</c:v>
                </c:pt>
                <c:pt idx="8">
                  <c:v>0.36399999999999999</c:v>
                </c:pt>
                <c:pt idx="9">
                  <c:v>0.35599999999999998</c:v>
                </c:pt>
                <c:pt idx="10">
                  <c:v>0.315</c:v>
                </c:pt>
                <c:pt idx="11">
                  <c:v>0.29499999999999998</c:v>
                </c:pt>
                <c:pt idx="12">
                  <c:v>0.23400000000000001</c:v>
                </c:pt>
                <c:pt idx="13">
                  <c:v>0.22900000000000001</c:v>
                </c:pt>
                <c:pt idx="14">
                  <c:v>0.20899999999999999</c:v>
                </c:pt>
                <c:pt idx="15">
                  <c:v>0.20399999999999999</c:v>
                </c:pt>
                <c:pt idx="16">
                  <c:v>0.191</c:v>
                </c:pt>
                <c:pt idx="17">
                  <c:v>0.188</c:v>
                </c:pt>
                <c:pt idx="18">
                  <c:v>0.17799999999999999</c:v>
                </c:pt>
                <c:pt idx="19">
                  <c:v>0.153</c:v>
                </c:pt>
                <c:pt idx="20">
                  <c:v>0.14399999999999999</c:v>
                </c:pt>
                <c:pt idx="21">
                  <c:v>0.13300000000000001</c:v>
                </c:pt>
                <c:pt idx="22">
                  <c:v>0.106</c:v>
                </c:pt>
              </c:numCache>
            </c:numRef>
          </c:val>
          <c:extLst>
            <c:ext xmlns:c16="http://schemas.microsoft.com/office/drawing/2014/chart" uri="{C3380CC4-5D6E-409C-BE32-E72D297353CC}">
              <c16:uniqueId val="{00000022-8C10-4739-997C-93A96924100C}"/>
            </c:ext>
          </c:extLst>
        </c:ser>
        <c:dLbls>
          <c:showLegendKey val="0"/>
          <c:showVal val="0"/>
          <c:showCatName val="0"/>
          <c:showSerName val="0"/>
          <c:showPercent val="0"/>
          <c:showBubbleSize val="0"/>
        </c:dLbls>
        <c:gapWidth val="34"/>
        <c:axId val="584619576"/>
        <c:axId val="584608600"/>
      </c:barChart>
      <c:catAx>
        <c:axId val="584619576"/>
        <c:scaling>
          <c:orientation val="maxMin"/>
        </c:scaling>
        <c:delete val="0"/>
        <c:axPos val="l"/>
        <c:numFmt formatCode="General" sourceLinked="1"/>
        <c:majorTickMark val="none"/>
        <c:minorTickMark val="none"/>
        <c:tickLblPos val="nextTo"/>
        <c:spPr>
          <a:solidFill>
            <a:schemeClr val="bg1"/>
          </a:solid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84608600"/>
        <c:crosses val="autoZero"/>
        <c:auto val="1"/>
        <c:lblAlgn val="ctr"/>
        <c:lblOffset val="100"/>
        <c:noMultiLvlLbl val="0"/>
      </c:catAx>
      <c:valAx>
        <c:axId val="584608600"/>
        <c:scaling>
          <c:orientation val="minMax"/>
        </c:scaling>
        <c:delete val="1"/>
        <c:axPos val="t"/>
        <c:numFmt formatCode="0.0%" sourceLinked="1"/>
        <c:majorTickMark val="none"/>
        <c:minorTickMark val="none"/>
        <c:tickLblPos val="none"/>
        <c:crossAx val="584619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i="0" baseline="0" dirty="0">
                <a:effectLst/>
              </a:rPr>
              <a:t>Daily Time Spent Yesterday A18+</a:t>
            </a:r>
          </a:p>
          <a:p>
            <a:pPr>
              <a:defRPr sz="1600" b="1" i="0" u="none" strike="noStrike" kern="1200" spc="0" baseline="0">
                <a:solidFill>
                  <a:schemeClr val="tx1"/>
                </a:solidFill>
                <a:latin typeface="+mn-lt"/>
                <a:ea typeface="+mn-ea"/>
                <a:cs typeface="+mn-cs"/>
              </a:defRPr>
            </a:pPr>
            <a:r>
              <a:rPr lang="en-US" sz="1600" b="1" i="0" baseline="0" dirty="0">
                <a:effectLst/>
              </a:rPr>
              <a:t>(In Hours:Minutes)</a:t>
            </a:r>
          </a:p>
        </c:rich>
      </c:tx>
      <c:layout>
        <c:manualLayout>
          <c:xMode val="edge"/>
          <c:yMode val="edge"/>
          <c:x val="0.65182706328375628"/>
          <c:y val="0.70400650095686512"/>
        </c:manualLayout>
      </c:layout>
      <c:overlay val="0"/>
      <c:spPr>
        <a:noFill/>
        <a:ln>
          <a:noFill/>
        </a:ln>
        <a:effectLst/>
      </c:spPr>
    </c:title>
    <c:autoTitleDeleted val="0"/>
    <c:plotArea>
      <c:layout>
        <c:manualLayout>
          <c:layoutTarget val="inner"/>
          <c:xMode val="edge"/>
          <c:yMode val="edge"/>
          <c:x val="0.41263517060367455"/>
          <c:y val="1.4988999536822607E-2"/>
          <c:w val="0.56515519431038874"/>
          <c:h val="0.97834240389069016"/>
        </c:manualLayout>
      </c:layout>
      <c:barChart>
        <c:barDir val="bar"/>
        <c:grouping val="clustered"/>
        <c:varyColors val="0"/>
        <c:ser>
          <c:idx val="0"/>
          <c:order val="0"/>
          <c:tx>
            <c:strRef>
              <c:f>Sheet1!$B$1</c:f>
              <c:strCache>
                <c:ptCount val="1"/>
                <c:pt idx="0">
                  <c:v>Column2</c:v>
                </c:pt>
              </c:strCache>
            </c:strRef>
          </c:tx>
          <c:spPr>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0"/>
            <c:invertIfNegative val="0"/>
            <c:bubble3D val="0"/>
            <c:spPr>
              <a:solidFill>
                <a:srgbClr val="80ABF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4F98-4912-BB9F-C1554857D4A0}"/>
              </c:ext>
            </c:extLst>
          </c:dPt>
          <c:dPt>
            <c:idx val="1"/>
            <c:invertIfNegative val="0"/>
            <c:bubble3D val="0"/>
            <c:spPr>
              <a:solidFill>
                <a:srgbClr val="3636F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4F98-4912-BB9F-C1554857D4A0}"/>
              </c:ext>
            </c:extLst>
          </c:dPt>
          <c:dPt>
            <c:idx val="2"/>
            <c:invertIfNegative val="0"/>
            <c:bubble3D val="0"/>
            <c:spPr>
              <a:solidFill>
                <a:srgbClr val="787878"/>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4F98-4912-BB9F-C1554857D4A0}"/>
              </c:ext>
            </c:extLst>
          </c:dPt>
          <c:dPt>
            <c:idx val="3"/>
            <c:invertIfNegative val="0"/>
            <c:bubble3D val="0"/>
            <c:spPr>
              <a:solidFill>
                <a:srgbClr val="CCE6B2"/>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7-4F98-4912-BB9F-C1554857D4A0}"/>
              </c:ext>
            </c:extLst>
          </c:dPt>
          <c:dPt>
            <c:idx val="4"/>
            <c:invertIfNegative val="0"/>
            <c:bubble3D val="0"/>
            <c:spPr>
              <a:solidFill>
                <a:srgbClr val="FF0505"/>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9-4F98-4912-BB9F-C1554857D4A0}"/>
              </c:ext>
            </c:extLst>
          </c:dPt>
          <c:dPt>
            <c:idx val="5"/>
            <c:invertIfNegative val="0"/>
            <c:bubble3D val="0"/>
            <c:spPr>
              <a:solidFill>
                <a:srgbClr val="84F058"/>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4F98-4912-BB9F-C1554857D4A0}"/>
              </c:ext>
            </c:extLst>
          </c:dPt>
          <c:dPt>
            <c:idx val="6"/>
            <c:invertIfNegative val="0"/>
            <c:bubble3D val="0"/>
            <c:spPr>
              <a:solidFill>
                <a:srgbClr val="FFA4F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4F98-4912-BB9F-C1554857D4A0}"/>
              </c:ext>
            </c:extLst>
          </c:dPt>
          <c:dPt>
            <c:idx val="7"/>
            <c:invertIfNegative val="0"/>
            <c:bubble3D val="0"/>
            <c:spPr>
              <a:solidFill>
                <a:srgbClr val="909C5E"/>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4F98-4912-BB9F-C1554857D4A0}"/>
              </c:ext>
            </c:extLst>
          </c:dPt>
          <c:dPt>
            <c:idx val="8"/>
            <c:invertIfNegative val="0"/>
            <c:bubble3D val="0"/>
            <c:spPr>
              <a:solidFill>
                <a:srgbClr val="F5AD99"/>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4F98-4912-BB9F-C1554857D4A0}"/>
              </c:ext>
            </c:extLst>
          </c:dPt>
          <c:dPt>
            <c:idx val="9"/>
            <c:invertIfNegative val="0"/>
            <c:bubble3D val="0"/>
            <c:spPr>
              <a:solidFill>
                <a:srgbClr val="CCCC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4F98-4912-BB9F-C1554857D4A0}"/>
              </c:ext>
            </c:extLst>
          </c:dPt>
          <c:dPt>
            <c:idx val="10"/>
            <c:invertIfNegative val="0"/>
            <c:bubble3D val="0"/>
            <c:spPr>
              <a:solidFill>
                <a:srgbClr val="67A1A1"/>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4F98-4912-BB9F-C1554857D4A0}"/>
              </c:ext>
            </c:extLst>
          </c:dPt>
          <c:dPt>
            <c:idx val="11"/>
            <c:invertIfNegative val="0"/>
            <c:bubble3D val="0"/>
            <c:spPr>
              <a:solidFill>
                <a:srgbClr val="059005"/>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4F98-4912-BB9F-C1554857D4A0}"/>
              </c:ext>
            </c:extLst>
          </c:dPt>
          <c:dPt>
            <c:idx val="12"/>
            <c:invertIfNegative val="0"/>
            <c:bubble3D val="0"/>
            <c:spPr>
              <a:solidFill>
                <a:srgbClr val="FF6666"/>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9-4F98-4912-BB9F-C1554857D4A0}"/>
              </c:ext>
            </c:extLst>
          </c:dPt>
          <c:dPt>
            <c:idx val="13"/>
            <c:invertIfNegative val="0"/>
            <c:bubble3D val="0"/>
            <c:spPr>
              <a:solidFill>
                <a:srgbClr val="8A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B-4F98-4912-BB9F-C1554857D4A0}"/>
              </c:ext>
            </c:extLst>
          </c:dPt>
          <c:dPt>
            <c:idx val="14"/>
            <c:invertIfNegative val="0"/>
            <c:bubble3D val="0"/>
            <c:spPr>
              <a:solidFill>
                <a:srgbClr val="05A4D9"/>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D-4F98-4912-BB9F-C1554857D4A0}"/>
              </c:ext>
            </c:extLst>
          </c:dPt>
          <c:dPt>
            <c:idx val="15"/>
            <c:invertIfNegative val="0"/>
            <c:bubble3D val="0"/>
            <c:spPr>
              <a:solidFill>
                <a:srgbClr val="FF730A"/>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F-4F98-4912-BB9F-C1554857D4A0}"/>
              </c:ext>
            </c:extLst>
          </c:dPt>
          <c:dPt>
            <c:idx val="16"/>
            <c:invertIfNegative val="0"/>
            <c:bubble3D val="0"/>
            <c:spPr>
              <a:solidFill>
                <a:srgbClr val="FFFF05"/>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1-4F98-4912-BB9F-C1554857D4A0}"/>
              </c:ext>
            </c:extLst>
          </c:dPt>
          <c:dPt>
            <c:idx val="17"/>
            <c:invertIfNegative val="0"/>
            <c:bubble3D val="0"/>
            <c:spPr>
              <a:solidFill>
                <a:srgbClr val="AA68DD"/>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3-4F98-4912-BB9F-C1554857D4A0}"/>
              </c:ext>
            </c:extLst>
          </c:dPt>
          <c:dPt>
            <c:idx val="18"/>
            <c:invertIfNegative val="0"/>
            <c:bubble3D val="0"/>
            <c:spPr>
              <a:solidFill>
                <a:srgbClr val="FFCCCC"/>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5-4F98-4912-BB9F-C1554857D4A0}"/>
              </c:ext>
            </c:extLst>
          </c:dPt>
          <c:dPt>
            <c:idx val="19"/>
            <c:invertIfNegative val="0"/>
            <c:bubble3D val="0"/>
            <c:spPr>
              <a:solidFill>
                <a:srgbClr val="E80AAF"/>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7-4F98-4912-BB9F-C1554857D4A0}"/>
              </c:ext>
            </c:extLst>
          </c:dPt>
          <c:dPt>
            <c:idx val="20"/>
            <c:invertIfNegative val="0"/>
            <c:bubble3D val="0"/>
            <c:spPr>
              <a:solidFill>
                <a:srgbClr val="B25E3C"/>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9-4F98-4912-BB9F-C1554857D4A0}"/>
              </c:ext>
            </c:extLst>
          </c:dPt>
          <c:dPt>
            <c:idx val="21"/>
            <c:invertIfNegative val="0"/>
            <c:bubble3D val="0"/>
            <c:spPr>
              <a:solidFill>
                <a:srgbClr val="430086"/>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B-4F98-4912-BB9F-C1554857D4A0}"/>
              </c:ext>
            </c:extLst>
          </c:dPt>
          <c:dPt>
            <c:idx val="22"/>
            <c:invertIfNegative val="0"/>
            <c:bubble3D val="0"/>
            <c:spPr>
              <a:solidFill>
                <a:srgbClr val="B8B4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D-4F98-4912-BB9F-C1554857D4A0}"/>
              </c:ext>
            </c:extLst>
          </c:dPt>
          <c:dLbls>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Sheet1!$A$2:$A$24</c:f>
              <c:strCache>
                <c:ptCount val="23"/>
                <c:pt idx="0">
                  <c:v>Television (Broadcast/Cable)</c:v>
                </c:pt>
                <c:pt idx="1">
                  <c:v>Broadcast TV</c:v>
                </c:pt>
                <c:pt idx="2">
                  <c:v>Cable TV</c:v>
                </c:pt>
                <c:pt idx="3">
                  <c:v>Streaming Programs on TV With Ads</c:v>
                </c:pt>
                <c:pt idx="4">
                  <c:v>Social Media</c:v>
                </c:pt>
                <c:pt idx="5">
                  <c:v>Email</c:v>
                </c:pt>
                <c:pt idx="6">
                  <c:v>Radio</c:v>
                </c:pt>
                <c:pt idx="7">
                  <c:v>Streaming Programs on TV No Ads</c:v>
                </c:pt>
                <c:pt idx="8">
                  <c:v>Streaming Programs on Digital Media With Ads</c:v>
                </c:pt>
                <c:pt idx="9">
                  <c:v>Streaming Video Other Than TV Programs on TV</c:v>
                </c:pt>
                <c:pt idx="10">
                  <c:v>Streaming Video Other Than TV Programs on Digital Media</c:v>
                </c:pt>
                <c:pt idx="11">
                  <c:v>Search</c:v>
                </c:pt>
                <c:pt idx="12">
                  <c:v>Streaming Audio</c:v>
                </c:pt>
                <c:pt idx="13">
                  <c:v>Streaming Programs on Digital Media No Ads</c:v>
                </c:pt>
                <c:pt idx="14">
                  <c:v>Broadcast TV News Websites/Apps</c:v>
                </c:pt>
                <c:pt idx="15">
                  <c:v>Newspapers</c:v>
                </c:pt>
                <c:pt idx="16">
                  <c:v>Magazines</c:v>
                </c:pt>
                <c:pt idx="17">
                  <c:v>Any other news website</c:v>
                </c:pt>
                <c:pt idx="18">
                  <c:v>Podcasts</c:v>
                </c:pt>
                <c:pt idx="19">
                  <c:v>Local Radio Stations Websites/Apps</c:v>
                </c:pt>
                <c:pt idx="20">
                  <c:v>Digital Newspaper</c:v>
                </c:pt>
                <c:pt idx="21">
                  <c:v>Cable News Channels' Websites/Apps</c:v>
                </c:pt>
                <c:pt idx="22">
                  <c:v>Digital Magazine</c:v>
                </c:pt>
              </c:strCache>
            </c:strRef>
          </c:cat>
          <c:val>
            <c:numRef>
              <c:f>Sheet1!$B$2:$B$24</c:f>
              <c:numCache>
                <c:formatCode>h:mm;@</c:formatCode>
                <c:ptCount val="23"/>
                <c:pt idx="0">
                  <c:v>0.2298611111111111</c:v>
                </c:pt>
                <c:pt idx="1">
                  <c:v>0.15069444444444444</c:v>
                </c:pt>
                <c:pt idx="2">
                  <c:v>7.9166666666666663E-2</c:v>
                </c:pt>
                <c:pt idx="3">
                  <c:v>5.9027777777777783E-2</c:v>
                </c:pt>
                <c:pt idx="4">
                  <c:v>4.3750000000000004E-2</c:v>
                </c:pt>
                <c:pt idx="5">
                  <c:v>4.0972222222222222E-2</c:v>
                </c:pt>
                <c:pt idx="6">
                  <c:v>3.888888888888889E-2</c:v>
                </c:pt>
                <c:pt idx="7">
                  <c:v>3.8194444444444441E-2</c:v>
                </c:pt>
                <c:pt idx="8">
                  <c:v>3.6111111111111115E-2</c:v>
                </c:pt>
                <c:pt idx="9">
                  <c:v>3.4027777777777775E-2</c:v>
                </c:pt>
                <c:pt idx="10">
                  <c:v>3.125E-2</c:v>
                </c:pt>
                <c:pt idx="11">
                  <c:v>2.6388888888888889E-2</c:v>
                </c:pt>
                <c:pt idx="12">
                  <c:v>1.3194444444444444E-2</c:v>
                </c:pt>
                <c:pt idx="13">
                  <c:v>1.3194444444444444E-2</c:v>
                </c:pt>
                <c:pt idx="14">
                  <c:v>1.1805555555555555E-2</c:v>
                </c:pt>
                <c:pt idx="15">
                  <c:v>1.1111111111111112E-2</c:v>
                </c:pt>
                <c:pt idx="16">
                  <c:v>9.0277777777777787E-3</c:v>
                </c:pt>
                <c:pt idx="17">
                  <c:v>8.3333333333333332E-3</c:v>
                </c:pt>
                <c:pt idx="18">
                  <c:v>6.9444444444444441E-3</c:v>
                </c:pt>
                <c:pt idx="19">
                  <c:v>6.2499999999999995E-3</c:v>
                </c:pt>
                <c:pt idx="20">
                  <c:v>5.5555555555555558E-3</c:v>
                </c:pt>
                <c:pt idx="21">
                  <c:v>5.5555555555555558E-3</c:v>
                </c:pt>
                <c:pt idx="22">
                  <c:v>3.472222222222222E-3</c:v>
                </c:pt>
              </c:numCache>
            </c:numRef>
          </c:val>
          <c:extLst>
            <c:ext xmlns:c16="http://schemas.microsoft.com/office/drawing/2014/chart" uri="{C3380CC4-5D6E-409C-BE32-E72D297353CC}">
              <c16:uniqueId val="{0000002E-4F98-4912-BB9F-C1554857D4A0}"/>
            </c:ext>
          </c:extLst>
        </c:ser>
        <c:dLbls>
          <c:showLegendKey val="0"/>
          <c:showVal val="0"/>
          <c:showCatName val="0"/>
          <c:showSerName val="0"/>
          <c:showPercent val="0"/>
          <c:showBubbleSize val="0"/>
        </c:dLbls>
        <c:gapWidth val="34"/>
        <c:axId val="584619576"/>
        <c:axId val="584608600"/>
      </c:barChart>
      <c:catAx>
        <c:axId val="584619576"/>
        <c:scaling>
          <c:orientation val="maxMin"/>
        </c:scaling>
        <c:delete val="0"/>
        <c:axPos val="l"/>
        <c:numFmt formatCode="General" sourceLinked="1"/>
        <c:majorTickMark val="none"/>
        <c:minorTickMark val="none"/>
        <c:tickLblPos val="nextTo"/>
        <c:spPr>
          <a:solidFill>
            <a:schemeClr val="bg1"/>
          </a:solid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84608600"/>
        <c:crosses val="autoZero"/>
        <c:auto val="1"/>
        <c:lblAlgn val="ctr"/>
        <c:lblOffset val="100"/>
        <c:noMultiLvlLbl val="0"/>
      </c:catAx>
      <c:valAx>
        <c:axId val="584608600"/>
        <c:scaling>
          <c:orientation val="minMax"/>
        </c:scaling>
        <c:delete val="1"/>
        <c:axPos val="t"/>
        <c:numFmt formatCode="h:mm;@" sourceLinked="1"/>
        <c:majorTickMark val="none"/>
        <c:minorTickMark val="none"/>
        <c:tickLblPos val="none"/>
        <c:crossAx val="584619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Adults 18+</a:t>
            </a:r>
          </a:p>
          <a:p>
            <a:pPr>
              <a:defRPr>
                <a:solidFill>
                  <a:schemeClr val="tx1"/>
                </a:solidFill>
              </a:defRPr>
            </a:pPr>
            <a:r>
              <a:rPr lang="en-US" dirty="0">
                <a:solidFill>
                  <a:schemeClr val="tx1"/>
                </a:solidFill>
              </a:rPr>
              <a:t>% Choose Network </a:t>
            </a:r>
          </a:p>
        </c:rich>
      </c:tx>
      <c:layout>
        <c:manualLayout>
          <c:xMode val="edge"/>
          <c:yMode val="edge"/>
          <c:x val="0.40100336451232194"/>
          <c:y val="9.007506510000329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3630533683289587E-2"/>
          <c:y val="0.18956587366135971"/>
          <c:w val="0.97051671041119858"/>
          <c:h val="0.76088039147507991"/>
        </c:manualLayout>
      </c:layout>
      <c:bubbleChart>
        <c:varyColors val="0"/>
        <c:ser>
          <c:idx val="0"/>
          <c:order val="0"/>
          <c:tx>
            <c:strRef>
              <c:f>Sheet1!$B$1</c:f>
              <c:strCache>
                <c:ptCount val="1"/>
                <c:pt idx="0">
                  <c:v>Y-Values</c:v>
                </c:pt>
              </c:strCache>
            </c:strRef>
          </c:tx>
          <c:spPr>
            <a:solidFill>
              <a:srgbClr val="3333FF"/>
            </a:solidFill>
            <a:ln>
              <a:noFill/>
            </a:ln>
            <a:effectLst/>
          </c:spPr>
          <c:invertIfNegative val="0"/>
          <c:dPt>
            <c:idx val="4"/>
            <c:invertIfNegative val="0"/>
            <c:bubble3D val="1"/>
            <c:spPr>
              <a:solidFill>
                <a:schemeClr val="bg1">
                  <a:lumMod val="50000"/>
                </a:schemeClr>
              </a:solidFill>
              <a:ln>
                <a:noFill/>
              </a:ln>
              <a:effectLst/>
            </c:spPr>
            <c:extLst>
              <c:ext xmlns:c16="http://schemas.microsoft.com/office/drawing/2014/chart" uri="{C3380CC4-5D6E-409C-BE32-E72D297353CC}">
                <c16:uniqueId val="{00000001-8A83-4C53-8253-21DEFB4747EF}"/>
              </c:ext>
            </c:extLst>
          </c:dPt>
          <c:dLbls>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8A83-4C53-8253-21DEFB4747E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Sheet1!$A$2:$A$6</c:f>
              <c:numCache>
                <c:formatCode>General</c:formatCode>
                <c:ptCount val="5"/>
                <c:pt idx="0">
                  <c:v>1</c:v>
                </c:pt>
                <c:pt idx="1">
                  <c:v>2</c:v>
                </c:pt>
                <c:pt idx="2">
                  <c:v>3</c:v>
                </c:pt>
                <c:pt idx="3">
                  <c:v>4</c:v>
                </c:pt>
                <c:pt idx="4">
                  <c:v>5</c:v>
                </c:pt>
              </c:numCache>
            </c:numRef>
          </c:xVal>
          <c:yVal>
            <c:numRef>
              <c:f>Sheet1!$B$2:$B$6</c:f>
              <c:numCache>
                <c:formatCode>General</c:formatCode>
                <c:ptCount val="5"/>
                <c:pt idx="0">
                  <c:v>0.39100000000000001</c:v>
                </c:pt>
                <c:pt idx="1">
                  <c:v>0.38700000000000001</c:v>
                </c:pt>
                <c:pt idx="2">
                  <c:v>0.34399999999999997</c:v>
                </c:pt>
                <c:pt idx="3">
                  <c:v>0.315</c:v>
                </c:pt>
                <c:pt idx="4">
                  <c:v>0.129</c:v>
                </c:pt>
              </c:numCache>
            </c:numRef>
          </c:yVal>
          <c:bubbleSize>
            <c:numRef>
              <c:f>Sheet1!$C$2:$C$6</c:f>
              <c:numCache>
                <c:formatCode>General</c:formatCode>
                <c:ptCount val="5"/>
                <c:pt idx="0">
                  <c:v>4</c:v>
                </c:pt>
                <c:pt idx="1">
                  <c:v>3.87</c:v>
                </c:pt>
                <c:pt idx="2">
                  <c:v>3.44</c:v>
                </c:pt>
                <c:pt idx="3">
                  <c:v>3.15</c:v>
                </c:pt>
                <c:pt idx="4">
                  <c:v>1.29</c:v>
                </c:pt>
              </c:numCache>
            </c:numRef>
          </c:bubbleSize>
          <c:bubble3D val="1"/>
          <c:extLst>
            <c:ext xmlns:c16="http://schemas.microsoft.com/office/drawing/2014/chart" uri="{C3380CC4-5D6E-409C-BE32-E72D297353CC}">
              <c16:uniqueId val="{00000002-8A83-4C53-8253-21DEFB4747EF}"/>
            </c:ext>
          </c:extLst>
        </c:ser>
        <c:dLbls>
          <c:dLblPos val="ctr"/>
          <c:showLegendKey val="0"/>
          <c:showVal val="1"/>
          <c:showCatName val="0"/>
          <c:showSerName val="0"/>
          <c:showPercent val="0"/>
          <c:showBubbleSize val="0"/>
        </c:dLbls>
        <c:bubbleScale val="100"/>
        <c:showNegBubbles val="0"/>
        <c:axId val="579808640"/>
        <c:axId val="579799624"/>
      </c:bubbleChart>
      <c:valAx>
        <c:axId val="579808640"/>
        <c:scaling>
          <c:orientation val="minMax"/>
          <c:max val="5.5"/>
          <c:min val="0.5"/>
        </c:scaling>
        <c:delete val="1"/>
        <c:axPos val="b"/>
        <c:numFmt formatCode="General" sourceLinked="1"/>
        <c:majorTickMark val="out"/>
        <c:minorTickMark val="none"/>
        <c:tickLblPos val="nextTo"/>
        <c:crossAx val="579799624"/>
        <c:crosses val="autoZero"/>
        <c:crossBetween val="midCat"/>
      </c:valAx>
      <c:valAx>
        <c:axId val="579799624"/>
        <c:scaling>
          <c:orientation val="minMax"/>
          <c:max val="0.55000000000000004"/>
        </c:scaling>
        <c:delete val="1"/>
        <c:axPos val="l"/>
        <c:numFmt formatCode="General" sourceLinked="1"/>
        <c:majorTickMark val="out"/>
        <c:minorTickMark val="none"/>
        <c:tickLblPos val="nextTo"/>
        <c:crossAx val="5798086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821024827584494E-2"/>
          <c:y val="9.5841844378700719E-2"/>
          <c:w val="0.96005680153441775"/>
          <c:h val="0.86240330116017505"/>
        </c:manualLayout>
      </c:layout>
      <c:areaChart>
        <c:grouping val="standard"/>
        <c:varyColors val="0"/>
        <c:ser>
          <c:idx val="0"/>
          <c:order val="0"/>
          <c:tx>
            <c:strRef>
              <c:f>Sheet1!$B$1</c:f>
              <c:strCache>
                <c:ptCount val="1"/>
                <c:pt idx="0">
                  <c:v># Broadcast &amp; Syndication Programs with Higher Ratings than Cable </c:v>
                </c:pt>
              </c:strCache>
            </c:strRef>
          </c:tx>
          <c:spPr>
            <a:solidFill>
              <a:schemeClr val="accent1"/>
            </a:solidFill>
            <a:ln>
              <a:noFill/>
            </a:ln>
            <a:effectLst/>
          </c:spPr>
          <c:dLbls>
            <c:dLbl>
              <c:idx val="0"/>
              <c:layout>
                <c:manualLayout>
                  <c:x val="2.1762472029398121E-2"/>
                  <c:y val="-0.181576470687537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DF-4F23-9AC2-0A69D3292227}"/>
                </c:ext>
              </c:extLst>
            </c:dLbl>
            <c:dLbl>
              <c:idx val="1"/>
              <c:layout>
                <c:manualLayout>
                  <c:x val="1.8829710625350975E-2"/>
                  <c:y val="-0.187472567705014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DF-4F23-9AC2-0A69D3292227}"/>
                </c:ext>
              </c:extLst>
            </c:dLbl>
            <c:dLbl>
              <c:idx val="2"/>
              <c:layout>
                <c:manualLayout>
                  <c:x val="1.2132049114852942E-2"/>
                  <c:y val="-0.211564189460090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DF-4F23-9AC2-0A69D3292227}"/>
                </c:ext>
              </c:extLst>
            </c:dLbl>
            <c:dLbl>
              <c:idx val="3"/>
              <c:layout>
                <c:manualLayout>
                  <c:x val="9.8927511019563583E-3"/>
                  <c:y val="-0.23360392830464208"/>
                </c:manualLayout>
              </c:layout>
              <c:spPr>
                <a:noFill/>
                <a:ln>
                  <a:noFill/>
                </a:ln>
                <a:effectLst/>
              </c:spPr>
              <c:txPr>
                <a:bodyPr rot="0" spcFirstLastPara="1" vertOverflow="ellipsis" vert="horz" wrap="square" lIns="38100" tIns="19050" rIns="38100" bIns="19050" anchor="t" anchorCtr="0">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940613097108716E-2"/>
                      <c:h val="6.815881946919522E-2"/>
                    </c:manualLayout>
                  </c15:layout>
                </c:ext>
                <c:ext xmlns:c16="http://schemas.microsoft.com/office/drawing/2014/chart" uri="{C3380CC4-5D6E-409C-BE32-E72D297353CC}">
                  <c16:uniqueId val="{00000003-5EDF-4F23-9AC2-0A69D3292227}"/>
                </c:ext>
              </c:extLst>
            </c:dLbl>
            <c:dLbl>
              <c:idx val="4"/>
              <c:layout>
                <c:manualLayout>
                  <c:x val="9.1090662653505617E-3"/>
                  <c:y val="-0.243911676129650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DF-4F23-9AC2-0A69D3292227}"/>
                </c:ext>
              </c:extLst>
            </c:dLbl>
            <c:dLbl>
              <c:idx val="5"/>
              <c:layout>
                <c:manualLayout>
                  <c:x val="-1.8202328581642404E-3"/>
                  <c:y val="-0.23347673329040253"/>
                </c:manualLayout>
              </c:layout>
              <c:spPr>
                <a:noFill/>
                <a:ln>
                  <a:noFill/>
                </a:ln>
                <a:effectLst/>
              </c:spPr>
              <c:txPr>
                <a:bodyPr rot="0" spcFirstLastPara="1" vertOverflow="ellipsis" vert="horz" wrap="square" lIns="38100" tIns="19050" rIns="38100" bIns="19050" anchor="t" anchorCtr="0">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9344878552295746E-2"/>
                      <c:h val="9.0581049391319085E-2"/>
                    </c:manualLayout>
                  </c15:layout>
                </c:ext>
                <c:ext xmlns:c16="http://schemas.microsoft.com/office/drawing/2014/chart" uri="{C3380CC4-5D6E-409C-BE32-E72D297353CC}">
                  <c16:uniqueId val="{00000000-55F0-4D77-B6A1-EC2B0B8EAC2F}"/>
                </c:ext>
              </c:extLst>
            </c:dLbl>
            <c:dLbl>
              <c:idx val="6"/>
              <c:layout>
                <c:manualLayout>
                  <c:x val="-5.9524445279217136E-3"/>
                  <c:y val="-0.2432104219699128"/>
                </c:manualLayout>
              </c:layout>
              <c:spPr>
                <a:noFill/>
                <a:ln>
                  <a:noFill/>
                </a:ln>
                <a:effectLst/>
              </c:spPr>
              <c:txPr>
                <a:bodyPr rot="0" spcFirstLastPara="1" vertOverflow="ellipsis" vert="horz" wrap="square" lIns="38100" tIns="19050" rIns="38100" bIns="19050" anchor="t" anchorCtr="0">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6111242087062567E-2"/>
                      <c:h val="7.309101045050484E-2"/>
                    </c:manualLayout>
                  </c15:layout>
                </c:ext>
                <c:ext xmlns:c16="http://schemas.microsoft.com/office/drawing/2014/chart" uri="{C3380CC4-5D6E-409C-BE32-E72D297353CC}">
                  <c16:uniqueId val="{00000001-55F0-4D77-B6A1-EC2B0B8EAC2F}"/>
                </c:ext>
              </c:extLst>
            </c:dLbl>
            <c:dLbl>
              <c:idx val="7"/>
              <c:layout>
                <c:manualLayout>
                  <c:x val="-7.6849741522939732E-3"/>
                  <c:y val="-0.248376731582713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DF-4F23-9AC2-0A69D3292227}"/>
                </c:ext>
              </c:extLst>
            </c:dLbl>
            <c:dLbl>
              <c:idx val="8"/>
              <c:layout>
                <c:manualLayout>
                  <c:x val="-9.8198966334896616E-3"/>
                  <c:y val="-0.26514420946456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F0-4D77-B6A1-EC2B0B8EAC2F}"/>
                </c:ext>
              </c:extLst>
            </c:dLbl>
            <c:dLbl>
              <c:idx val="9"/>
              <c:layout>
                <c:manualLayout>
                  <c:x val="-1.6164574336696696E-2"/>
                  <c:y val="-0.294107537022418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F0-4D77-B6A1-EC2B0B8EAC2F}"/>
                </c:ext>
              </c:extLst>
            </c:dLbl>
            <c:dLbl>
              <c:idx val="10"/>
              <c:layout>
                <c:manualLayout>
                  <c:x val="-5.5375569098148917E-3"/>
                  <c:y val="-0.379436616925179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DF-4F23-9AC2-0A69D3292227}"/>
                </c:ext>
              </c:extLst>
            </c:dLbl>
            <c:spPr>
              <a:noFill/>
              <a:ln>
                <a:noFill/>
              </a:ln>
              <a:effectLst/>
            </c:spPr>
            <c:txPr>
              <a:bodyPr rot="0" spcFirstLastPara="1" vertOverflow="ellipsis" vert="horz" wrap="square" lIns="38100" tIns="19050" rIns="38100" bIns="19050" anchor="t" anchorCtr="0">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Sheet1!$A$2:$A$12</c:f>
              <c:numCache>
                <c:formatCode>General</c:formatCode>
                <c:ptCount val="11"/>
              </c:numCache>
            </c:numRef>
          </c:cat>
          <c:val>
            <c:numRef>
              <c:f>Sheet1!$B$2:$B$12</c:f>
              <c:numCache>
                <c:formatCode>#,##0</c:formatCode>
                <c:ptCount val="11"/>
                <c:pt idx="0">
                  <c:v>162</c:v>
                </c:pt>
                <c:pt idx="1">
                  <c:v>165</c:v>
                </c:pt>
                <c:pt idx="2">
                  <c:v>197</c:v>
                </c:pt>
                <c:pt idx="3">
                  <c:v>217</c:v>
                </c:pt>
                <c:pt idx="4">
                  <c:v>220</c:v>
                </c:pt>
                <c:pt idx="5">
                  <c:v>370</c:v>
                </c:pt>
                <c:pt idx="6">
                  <c:v>398</c:v>
                </c:pt>
                <c:pt idx="7">
                  <c:v>519</c:v>
                </c:pt>
                <c:pt idx="8">
                  <c:v>539</c:v>
                </c:pt>
                <c:pt idx="9">
                  <c:v>539</c:v>
                </c:pt>
                <c:pt idx="10">
                  <c:v>1586</c:v>
                </c:pt>
              </c:numCache>
            </c:numRef>
          </c:val>
          <c:extLst>
            <c:ext xmlns:c16="http://schemas.microsoft.com/office/drawing/2014/chart" uri="{C3380CC4-5D6E-409C-BE32-E72D297353CC}">
              <c16:uniqueId val="{0000000B-5EDF-4F23-9AC2-0A69D3292227}"/>
            </c:ext>
          </c:extLst>
        </c:ser>
        <c:dLbls>
          <c:showLegendKey val="0"/>
          <c:showVal val="1"/>
          <c:showCatName val="0"/>
          <c:showSerName val="0"/>
          <c:showPercent val="0"/>
          <c:showBubbleSize val="0"/>
        </c:dLbls>
        <c:axId val="1236679000"/>
        <c:axId val="1239134080"/>
      </c:areaChart>
      <c:catAx>
        <c:axId val="12366790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9134080"/>
        <c:crosses val="autoZero"/>
        <c:auto val="1"/>
        <c:lblAlgn val="ctr"/>
        <c:lblOffset val="100"/>
        <c:noMultiLvlLbl val="0"/>
      </c:catAx>
      <c:valAx>
        <c:axId val="1239134080"/>
        <c:scaling>
          <c:orientation val="minMax"/>
          <c:max val="2100"/>
          <c:min val="0"/>
        </c:scaling>
        <c:delete val="1"/>
        <c:axPos val="l"/>
        <c:numFmt formatCode="#,##0" sourceLinked="1"/>
        <c:majorTickMark val="out"/>
        <c:minorTickMark val="none"/>
        <c:tickLblPos val="nextTo"/>
        <c:crossAx val="1236679000"/>
        <c:crosses val="autoZero"/>
        <c:crossBetween val="midCat"/>
      </c:valAx>
      <c:spPr>
        <a:noFill/>
        <a:ln>
          <a:noFill/>
        </a:ln>
        <a:effectLst/>
      </c:spPr>
    </c:plotArea>
    <c:legend>
      <c:legendPos val="t"/>
      <c:layout>
        <c:manualLayout>
          <c:xMode val="edge"/>
          <c:yMode val="edge"/>
          <c:x val="0.10823877489055257"/>
          <c:y val="0.19680893550940634"/>
          <c:w val="0.72190007499062614"/>
          <c:h val="8.908443625397889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60593248428734E-2"/>
          <c:y val="9.3429294005312843E-2"/>
          <c:w val="0.95903049390065342"/>
          <c:h val="0.67912088586196273"/>
        </c:manualLayout>
      </c:layout>
      <c:barChart>
        <c:barDir val="col"/>
        <c:grouping val="clustered"/>
        <c:varyColors val="0"/>
        <c:ser>
          <c:idx val="0"/>
          <c:order val="0"/>
          <c:tx>
            <c:strRef>
              <c:f>Sheet1!$B$1</c:f>
              <c:strCache>
                <c:ptCount val="1"/>
                <c:pt idx="0">
                  <c:v>Cable Rating for A18+</c:v>
                </c:pt>
              </c:strCache>
            </c:strRef>
          </c:tx>
          <c:spPr>
            <a:solidFill>
              <a:schemeClr val="accent2"/>
            </a:solidFill>
            <a:ln>
              <a:noFill/>
            </a:ln>
            <a:effectLst/>
            <a:scene3d>
              <a:camera prst="orthographicFront"/>
              <a:lightRig rig="threePt" dir="t"/>
            </a:scene3d>
            <a:sp3d>
              <a:bevelT/>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Cable Originals</c:v>
                </c:pt>
                <c:pt idx="1">
                  <c:v>Dr. Pimple Popper-TLC</c:v>
                </c:pt>
                <c:pt idx="2">
                  <c:v>My Lottery Dream Home-HGTV</c:v>
                </c:pt>
                <c:pt idx="3">
                  <c:v>Band of Brothers-AMC</c:v>
                </c:pt>
                <c:pt idx="4">
                  <c:v>1883: Yellowstone Origin-PAR</c:v>
                </c:pt>
                <c:pt idx="5">
                  <c:v>AEW: All Elite Wrestling-TBS</c:v>
                </c:pt>
                <c:pt idx="6">
                  <c:v>The Beat W/Ari Melber-MSNBC</c:v>
                </c:pt>
                <c:pt idx="7">
                  <c:v>Deadline: White House-MSNBC</c:v>
                </c:pt>
                <c:pt idx="8">
                  <c:v>WWE Monday Night Raw-USA</c:v>
                </c:pt>
                <c:pt idx="9">
                  <c:v>The Five-FNEWS</c:v>
                </c:pt>
                <c:pt idx="10">
                  <c:v>Jesse Watters Primetime-FNEWS</c:v>
                </c:pt>
              </c:strCache>
            </c:strRef>
          </c:cat>
          <c:val>
            <c:numRef>
              <c:f>Sheet1!$B$2:$B$12</c:f>
              <c:numCache>
                <c:formatCode>#,###,###,###,##0.00;[Red]\(#,###,###,###,##0.00\)</c:formatCode>
                <c:ptCount val="11"/>
                <c:pt idx="0">
                  <c:v>0.05</c:v>
                </c:pt>
                <c:pt idx="1">
                  <c:v>0.25</c:v>
                </c:pt>
                <c:pt idx="2">
                  <c:v>0.25</c:v>
                </c:pt>
                <c:pt idx="3">
                  <c:v>0.26</c:v>
                </c:pt>
                <c:pt idx="4">
                  <c:v>0.34</c:v>
                </c:pt>
                <c:pt idx="5">
                  <c:v>0.37</c:v>
                </c:pt>
                <c:pt idx="6">
                  <c:v>0.61</c:v>
                </c:pt>
                <c:pt idx="7">
                  <c:v>0.62</c:v>
                </c:pt>
                <c:pt idx="8" formatCode="0.00">
                  <c:v>0.72</c:v>
                </c:pt>
                <c:pt idx="9">
                  <c:v>0.83</c:v>
                </c:pt>
                <c:pt idx="10">
                  <c:v>0.84</c:v>
                </c:pt>
              </c:numCache>
            </c:numRef>
          </c:val>
          <c:extLst>
            <c:ext xmlns:c16="http://schemas.microsoft.com/office/drawing/2014/chart" uri="{C3380CC4-5D6E-409C-BE32-E72D297353CC}">
              <c16:uniqueId val="{00000000-2AAC-4B58-A27E-1EE25861B37C}"/>
            </c:ext>
          </c:extLst>
        </c:ser>
        <c:dLbls>
          <c:showLegendKey val="0"/>
          <c:showVal val="0"/>
          <c:showCatName val="0"/>
          <c:showSerName val="0"/>
          <c:showPercent val="0"/>
          <c:showBubbleSize val="0"/>
        </c:dLbls>
        <c:gapWidth val="86"/>
        <c:axId val="1239133688"/>
        <c:axId val="1239134472"/>
      </c:barChart>
      <c:catAx>
        <c:axId val="123913368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rebuchet MS" panose="020B0603020202020204" pitchFamily="34" charset="0"/>
                <a:ea typeface="+mn-ea"/>
                <a:cs typeface="+mn-cs"/>
              </a:defRPr>
            </a:pPr>
            <a:endParaRPr lang="en-US"/>
          </a:p>
        </c:txPr>
        <c:crossAx val="1239134472"/>
        <c:crosses val="autoZero"/>
        <c:auto val="1"/>
        <c:lblAlgn val="ctr"/>
        <c:lblOffset val="100"/>
        <c:noMultiLvlLbl val="0"/>
      </c:catAx>
      <c:valAx>
        <c:axId val="1239134472"/>
        <c:scaling>
          <c:orientation val="minMax"/>
          <c:max val="10"/>
          <c:min val="0"/>
        </c:scaling>
        <c:delete val="1"/>
        <c:axPos val="r"/>
        <c:numFmt formatCode="#,###,###,###,##0.00;[Red]\(#,###,###,###,##0.00\)" sourceLinked="1"/>
        <c:majorTickMark val="out"/>
        <c:minorTickMark val="none"/>
        <c:tickLblPos val="nextTo"/>
        <c:crossAx val="1239133688"/>
        <c:crosses val="autoZero"/>
        <c:crossBetween val="between"/>
      </c:valAx>
      <c:spPr>
        <a:noFill/>
        <a:ln>
          <a:noFill/>
        </a:ln>
        <a:effectLst/>
      </c:spPr>
    </c:plotArea>
    <c:legend>
      <c:legendPos val="b"/>
      <c:layout>
        <c:manualLayout>
          <c:xMode val="edge"/>
          <c:yMode val="edge"/>
          <c:x val="0.31328128149069301"/>
          <c:y val="0.90052904360439534"/>
          <c:w val="0.33197349060371856"/>
          <c:h val="7.827169809005891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057385147820091E-2"/>
          <c:y val="0.16006331953679945"/>
          <c:w val="0.93939479389566316"/>
          <c:h val="0.71520677156065515"/>
        </c:manualLayout>
      </c:layout>
      <c:barChart>
        <c:barDir val="col"/>
        <c:grouping val="stacked"/>
        <c:varyColors val="0"/>
        <c:ser>
          <c:idx val="0"/>
          <c:order val="0"/>
          <c:tx>
            <c:strRef>
              <c:f>Sheet1!$B$1</c:f>
              <c:strCache>
                <c:ptCount val="1"/>
                <c:pt idx="0">
                  <c:v>Broadcast</c:v>
                </c:pt>
              </c:strCache>
            </c:strRef>
          </c:tx>
          <c:spPr>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solidFill>
                <a:sysClr val="windowText" lastClr="000000"/>
              </a:solid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Top 25 Programs</c:v>
                </c:pt>
                <c:pt idx="1">
                  <c:v>Top 50 Programs</c:v>
                </c:pt>
              </c:strCache>
            </c:strRef>
          </c:cat>
          <c:val>
            <c:numRef>
              <c:f>Sheet1!$B$2:$B$3</c:f>
              <c:numCache>
                <c:formatCode>General</c:formatCode>
                <c:ptCount val="2"/>
                <c:pt idx="0">
                  <c:v>22</c:v>
                </c:pt>
                <c:pt idx="1">
                  <c:v>47</c:v>
                </c:pt>
              </c:numCache>
            </c:numRef>
          </c:val>
          <c:extLst>
            <c:ext xmlns:c16="http://schemas.microsoft.com/office/drawing/2014/chart" uri="{C3380CC4-5D6E-409C-BE32-E72D297353CC}">
              <c16:uniqueId val="{00000000-AD50-4C68-A07B-37DFC4C46B84}"/>
            </c:ext>
          </c:extLst>
        </c:ser>
        <c:ser>
          <c:idx val="1"/>
          <c:order val="1"/>
          <c:tx>
            <c:strRef>
              <c:f>Sheet1!$C$1</c:f>
              <c:strCache>
                <c:ptCount val="1"/>
                <c:pt idx="0">
                  <c:v>Cable</c:v>
                </c:pt>
              </c:strCache>
            </c:strRef>
          </c:tx>
          <c:spPr>
            <a:solidFill>
              <a:srgbClr val="C00000"/>
            </a:solidFill>
            <a:ln>
              <a:solidFill>
                <a:sysClr val="windowText" lastClr="000000"/>
              </a:solidFill>
            </a:ln>
            <a:effectLst/>
            <a:scene3d>
              <a:camera prst="orthographicFront"/>
              <a:lightRig rig="threePt" dir="t"/>
            </a:scene3d>
            <a:sp3d/>
          </c:spPr>
          <c:invertIfNegative val="0"/>
          <c:dLbls>
            <c:dLbl>
              <c:idx val="0"/>
              <c:layout>
                <c:manualLayout>
                  <c:x val="-5.5095641913033479E-3"/>
                  <c:y val="-8.26665909982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50-4C68-A07B-37DFC4C46B84}"/>
                </c:ext>
              </c:extLst>
            </c:dLbl>
            <c:dLbl>
              <c:idx val="1"/>
              <c:layout>
                <c:manualLayout>
                  <c:x val="-1.6666431678692627E-3"/>
                  <c:y val="-7.1090108465939647E-2"/>
                </c:manualLayout>
              </c:layout>
              <c:showLegendKey val="0"/>
              <c:showVal val="1"/>
              <c:showCatName val="0"/>
              <c:showSerName val="0"/>
              <c:showPercent val="0"/>
              <c:showBubbleSize val="0"/>
              <c:extLst>
                <c:ext xmlns:c15="http://schemas.microsoft.com/office/drawing/2012/chart" uri="{CE6537A1-D6FC-4f65-9D91-7224C49458BB}">
                  <c15:layout>
                    <c:manualLayout>
                      <c:w val="5.8450131233595805E-2"/>
                      <c:h val="6.6584119733124947E-2"/>
                    </c:manualLayout>
                  </c15:layout>
                </c:ext>
                <c:ext xmlns:c16="http://schemas.microsoft.com/office/drawing/2014/chart" uri="{C3380CC4-5D6E-409C-BE32-E72D297353CC}">
                  <c16:uniqueId val="{00000002-AD50-4C68-A07B-37DFC4C46B8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Top 25 Programs</c:v>
                </c:pt>
                <c:pt idx="1">
                  <c:v>Top 50 Programs</c:v>
                </c:pt>
              </c:strCache>
            </c:strRef>
          </c:cat>
          <c:val>
            <c:numRef>
              <c:f>Sheet1!$C$2:$C$3</c:f>
              <c:numCache>
                <c:formatCode>General</c:formatCode>
                <c:ptCount val="2"/>
                <c:pt idx="0">
                  <c:v>3</c:v>
                </c:pt>
                <c:pt idx="1">
                  <c:v>3</c:v>
                </c:pt>
              </c:numCache>
            </c:numRef>
          </c:val>
          <c:extLst>
            <c:ext xmlns:c16="http://schemas.microsoft.com/office/drawing/2014/chart" uri="{C3380CC4-5D6E-409C-BE32-E72D297353CC}">
              <c16:uniqueId val="{00000003-AD50-4C68-A07B-37DFC4C46B84}"/>
            </c:ext>
          </c:extLst>
        </c:ser>
        <c:dLbls>
          <c:showLegendKey val="0"/>
          <c:showVal val="0"/>
          <c:showCatName val="0"/>
          <c:showSerName val="0"/>
          <c:showPercent val="0"/>
          <c:showBubbleSize val="0"/>
        </c:dLbls>
        <c:gapWidth val="150"/>
        <c:overlap val="100"/>
        <c:axId val="1235664792"/>
        <c:axId val="1235666360"/>
      </c:barChart>
      <c:catAx>
        <c:axId val="123566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35666360"/>
        <c:crosses val="autoZero"/>
        <c:auto val="1"/>
        <c:lblAlgn val="ctr"/>
        <c:lblOffset val="0"/>
        <c:noMultiLvlLbl val="0"/>
      </c:catAx>
      <c:valAx>
        <c:axId val="1235666360"/>
        <c:scaling>
          <c:orientation val="minMax"/>
        </c:scaling>
        <c:delete val="1"/>
        <c:axPos val="l"/>
        <c:numFmt formatCode="General" sourceLinked="1"/>
        <c:majorTickMark val="none"/>
        <c:minorTickMark val="none"/>
        <c:tickLblPos val="nextTo"/>
        <c:crossAx val="1235664792"/>
        <c:crosses val="autoZero"/>
        <c:crossBetween val="between"/>
      </c:valAx>
      <c:spPr>
        <a:noFill/>
        <a:ln>
          <a:noFill/>
        </a:ln>
        <a:effectLst/>
      </c:spPr>
    </c:plotArea>
    <c:legend>
      <c:legendPos val="t"/>
      <c:layout>
        <c:manualLayout>
          <c:xMode val="edge"/>
          <c:yMode val="edge"/>
          <c:x val="0.29304243991267126"/>
          <c:y val="7.9657479827475897E-2"/>
          <c:w val="0.41391512017465754"/>
          <c:h val="7.445286542707968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710975834072346E-2"/>
          <c:y val="0.14937775197755218"/>
          <c:w val="0.94257804833185532"/>
          <c:h val="0.72965994777455045"/>
        </c:manualLayout>
      </c:layout>
      <c:barChart>
        <c:barDir val="col"/>
        <c:grouping val="stacked"/>
        <c:varyColors val="0"/>
        <c:ser>
          <c:idx val="0"/>
          <c:order val="0"/>
          <c:tx>
            <c:strRef>
              <c:f>Sheet1!$B$1</c:f>
              <c:strCache>
                <c:ptCount val="1"/>
                <c:pt idx="0">
                  <c:v>Broadcast</c:v>
                </c:pt>
              </c:strCache>
            </c:strRef>
          </c:tx>
          <c:spPr>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solidFill>
                <a:sysClr val="windowText" lastClr="000000"/>
              </a:solid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Top 25 Programs</c:v>
                </c:pt>
                <c:pt idx="1">
                  <c:v>Top 50 Programs</c:v>
                </c:pt>
              </c:strCache>
            </c:strRef>
          </c:cat>
          <c:val>
            <c:numRef>
              <c:f>Sheet1!$B$2:$B$3</c:f>
              <c:numCache>
                <c:formatCode>General</c:formatCode>
                <c:ptCount val="2"/>
                <c:pt idx="0">
                  <c:v>21</c:v>
                </c:pt>
                <c:pt idx="1">
                  <c:v>42</c:v>
                </c:pt>
              </c:numCache>
            </c:numRef>
          </c:val>
          <c:extLst>
            <c:ext xmlns:c16="http://schemas.microsoft.com/office/drawing/2014/chart" uri="{C3380CC4-5D6E-409C-BE32-E72D297353CC}">
              <c16:uniqueId val="{00000000-006E-42A3-B802-A7E464ED8F1B}"/>
            </c:ext>
          </c:extLst>
        </c:ser>
        <c:ser>
          <c:idx val="1"/>
          <c:order val="1"/>
          <c:tx>
            <c:strRef>
              <c:f>Sheet1!$C$1</c:f>
              <c:strCache>
                <c:ptCount val="1"/>
                <c:pt idx="0">
                  <c:v>Cable</c:v>
                </c:pt>
              </c:strCache>
            </c:strRef>
          </c:tx>
          <c:spPr>
            <a:solidFill>
              <a:srgbClr val="C00000"/>
            </a:solidFill>
            <a:ln>
              <a:solidFill>
                <a:sysClr val="windowText" lastClr="000000"/>
              </a:solidFill>
            </a:ln>
            <a:effectLst/>
            <a:scene3d>
              <a:camera prst="orthographicFront"/>
              <a:lightRig rig="threePt" dir="t"/>
            </a:scene3d>
            <a:sp3d/>
          </c:spPr>
          <c:invertIfNegative val="0"/>
          <c:dLbls>
            <c:dLbl>
              <c:idx val="0"/>
              <c:layout>
                <c:manualLayout>
                  <c:x val="2.6100887121883712E-3"/>
                  <c:y val="-8.6132495559482616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C00000"/>
                      </a:solidFill>
                      <a:effectLst/>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100035246473554"/>
                      <c:h val="0.13157949510383271"/>
                    </c:manualLayout>
                  </c15:layout>
                </c:ext>
                <c:ext xmlns:c16="http://schemas.microsoft.com/office/drawing/2014/chart" uri="{C3380CC4-5D6E-409C-BE32-E72D297353CC}">
                  <c16:uniqueId val="{00000001-006E-42A3-B802-A7E464ED8F1B}"/>
                </c:ext>
              </c:extLst>
            </c:dLbl>
            <c:dLbl>
              <c:idx val="1"/>
              <c:layout>
                <c:manualLayout>
                  <c:x val="-6.8867293430488917E-3"/>
                  <c:y val="-7.3002782799455657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C00000"/>
                      </a:solidFill>
                      <a:effectLst/>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631246872260821"/>
                      <c:h val="9.206233851951659E-2"/>
                    </c:manualLayout>
                  </c15:layout>
                </c:ext>
                <c:ext xmlns:c16="http://schemas.microsoft.com/office/drawing/2014/chart" uri="{C3380CC4-5D6E-409C-BE32-E72D297353CC}">
                  <c16:uniqueId val="{00000002-006E-42A3-B802-A7E464ED8F1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Top 25 Programs</c:v>
                </c:pt>
                <c:pt idx="1">
                  <c:v>Top 50 Programs</c:v>
                </c:pt>
              </c:strCache>
            </c:strRef>
          </c:cat>
          <c:val>
            <c:numRef>
              <c:f>Sheet1!$C$2:$C$3</c:f>
              <c:numCache>
                <c:formatCode>General</c:formatCode>
                <c:ptCount val="2"/>
                <c:pt idx="0">
                  <c:v>4</c:v>
                </c:pt>
                <c:pt idx="1">
                  <c:v>8</c:v>
                </c:pt>
              </c:numCache>
            </c:numRef>
          </c:val>
          <c:extLst>
            <c:ext xmlns:c16="http://schemas.microsoft.com/office/drawing/2014/chart" uri="{C3380CC4-5D6E-409C-BE32-E72D297353CC}">
              <c16:uniqueId val="{00000003-006E-42A3-B802-A7E464ED8F1B}"/>
            </c:ext>
          </c:extLst>
        </c:ser>
        <c:dLbls>
          <c:showLegendKey val="0"/>
          <c:showVal val="0"/>
          <c:showCatName val="0"/>
          <c:showSerName val="0"/>
          <c:showPercent val="0"/>
          <c:showBubbleSize val="0"/>
        </c:dLbls>
        <c:gapWidth val="150"/>
        <c:overlap val="100"/>
        <c:axId val="1235665968"/>
        <c:axId val="1235664008"/>
      </c:barChart>
      <c:catAx>
        <c:axId val="123566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35664008"/>
        <c:crosses val="autoZero"/>
        <c:auto val="1"/>
        <c:lblAlgn val="ctr"/>
        <c:lblOffset val="0"/>
        <c:noMultiLvlLbl val="0"/>
      </c:catAx>
      <c:valAx>
        <c:axId val="1235664008"/>
        <c:scaling>
          <c:orientation val="minMax"/>
        </c:scaling>
        <c:delete val="1"/>
        <c:axPos val="l"/>
        <c:numFmt formatCode="General" sourceLinked="1"/>
        <c:majorTickMark val="none"/>
        <c:minorTickMark val="none"/>
        <c:tickLblPos val="nextTo"/>
        <c:crossAx val="1235665968"/>
        <c:crosses val="autoZero"/>
        <c:crossBetween val="between"/>
      </c:valAx>
      <c:spPr>
        <a:noFill/>
        <a:ln>
          <a:noFill/>
        </a:ln>
        <a:effectLst/>
      </c:spPr>
    </c:plotArea>
    <c:legend>
      <c:legendPos val="t"/>
      <c:layout>
        <c:manualLayout>
          <c:xMode val="edge"/>
          <c:yMode val="edge"/>
          <c:x val="0.2960825034655607"/>
          <c:y val="9.9657924057184669E-2"/>
          <c:w val="0.39217446079574825"/>
          <c:h val="7.237761211883207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dirty="0">
                <a:solidFill>
                  <a:schemeClr val="tx1"/>
                </a:solidFill>
              </a:rPr>
              <a:t>Total Per Household Average</a:t>
            </a:r>
            <a:r>
              <a:rPr lang="en-US" b="0" baseline="0" dirty="0">
                <a:solidFill>
                  <a:schemeClr val="tx1"/>
                </a:solidFill>
              </a:rPr>
              <a:t> </a:t>
            </a:r>
            <a:r>
              <a:rPr lang="en-US" b="0" dirty="0">
                <a:solidFill>
                  <a:schemeClr val="tx1"/>
                </a:solidFill>
              </a:rPr>
              <a:t>Spending for Back-to-School</a:t>
            </a:r>
            <a:r>
              <a:rPr lang="en-US" b="0" baseline="0" dirty="0">
                <a:solidFill>
                  <a:schemeClr val="tx1"/>
                </a:solidFill>
              </a:rPr>
              <a:t> </a:t>
            </a:r>
            <a:endParaRPr lang="en-US" b="0" dirty="0">
              <a:solidFill>
                <a:schemeClr val="tx1"/>
              </a:solidFill>
            </a:endParaRPr>
          </a:p>
        </c:rich>
      </c:tx>
      <c:layout>
        <c:manualLayout>
          <c:xMode val="edge"/>
          <c:yMode val="edge"/>
          <c:x val="0.20497321398777066"/>
          <c:y val="2.23375776685197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647644291988262E-2"/>
          <c:y val="0.12738964447625864"/>
          <c:w val="0.89074634235077055"/>
          <c:h val="0.69591236713391524"/>
        </c:manualLayout>
      </c:layout>
      <c:lineChart>
        <c:grouping val="standard"/>
        <c:varyColors val="0"/>
        <c:ser>
          <c:idx val="0"/>
          <c:order val="0"/>
          <c:tx>
            <c:strRef>
              <c:f>Sheet1!$B$1</c:f>
              <c:strCache>
                <c:ptCount val="1"/>
                <c:pt idx="0">
                  <c:v>Series 1</c:v>
                </c:pt>
              </c:strCache>
            </c:strRef>
          </c:tx>
          <c:spPr>
            <a:ln w="136525" cap="rnd">
              <a:solidFill>
                <a:srgbClr val="92D050"/>
              </a:solidFill>
              <a:round/>
            </a:ln>
            <a:effectLst>
              <a:outerShdw blurRad="50800" dist="38100" dir="2700000" algn="tl" rotWithShape="0">
                <a:prstClr val="black">
                  <a:alpha val="40000"/>
                </a:prstClr>
              </a:outerShdw>
            </a:effectLst>
          </c:spPr>
          <c:marker>
            <c:symbol val="circle"/>
            <c:size val="25"/>
            <c:spPr>
              <a:solidFill>
                <a:srgbClr val="FFFF00"/>
              </a:solidFill>
              <a:ln w="9525">
                <a:solidFill>
                  <a:srgbClr val="7030A0"/>
                </a:solidFill>
              </a:ln>
              <a:effectLst>
                <a:outerShdw blurRad="50800" dist="38100" dir="2700000" algn="tl" rotWithShape="0">
                  <a:prstClr val="black">
                    <a:alpha val="40000"/>
                  </a:prstClr>
                </a:outerShdw>
              </a:effectLst>
              <a:scene3d>
                <a:camera prst="orthographicFront"/>
                <a:lightRig rig="threePt" dir="t"/>
              </a:scene3d>
              <a:sp3d>
                <a:bevelT/>
              </a:sp3d>
            </c:spPr>
          </c:marker>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2013</c:v>
                </c:pt>
                <c:pt idx="1">
                  <c:v>2014</c:v>
                </c:pt>
                <c:pt idx="2">
                  <c:v>2015</c:v>
                </c:pt>
                <c:pt idx="3">
                  <c:v>2016</c:v>
                </c:pt>
                <c:pt idx="4">
                  <c:v>2017</c:v>
                </c:pt>
                <c:pt idx="5">
                  <c:v>2018</c:v>
                </c:pt>
                <c:pt idx="6">
                  <c:v>2019</c:v>
                </c:pt>
                <c:pt idx="7">
                  <c:v>2020</c:v>
                </c:pt>
                <c:pt idx="8">
                  <c:v>2021</c:v>
                </c:pt>
                <c:pt idx="9">
                  <c:v>2022</c:v>
                </c:pt>
                <c:pt idx="10">
                  <c:v>2023</c:v>
                </c:pt>
              </c:strCache>
            </c:strRef>
          </c:cat>
          <c:val>
            <c:numRef>
              <c:f>Sheet1!$B$2:$B$12</c:f>
              <c:numCache>
                <c:formatCode>"$"#,##0.00_);[Red]\("$"#,##0.00\)</c:formatCode>
                <c:ptCount val="11"/>
                <c:pt idx="0">
                  <c:v>634.78</c:v>
                </c:pt>
                <c:pt idx="1">
                  <c:v>669.28</c:v>
                </c:pt>
                <c:pt idx="2">
                  <c:v>630.36</c:v>
                </c:pt>
                <c:pt idx="3">
                  <c:v>673.57</c:v>
                </c:pt>
                <c:pt idx="4">
                  <c:v>687.72</c:v>
                </c:pt>
                <c:pt idx="5">
                  <c:v>684.79</c:v>
                </c:pt>
                <c:pt idx="6">
                  <c:v>696.7</c:v>
                </c:pt>
                <c:pt idx="7">
                  <c:v>789.49</c:v>
                </c:pt>
                <c:pt idx="8">
                  <c:v>848.9</c:v>
                </c:pt>
                <c:pt idx="9" formatCode="General">
                  <c:v>864.35</c:v>
                </c:pt>
                <c:pt idx="10" formatCode="General">
                  <c:v>890.1</c:v>
                </c:pt>
              </c:numCache>
            </c:numRef>
          </c:val>
          <c:smooth val="0"/>
          <c:extLst>
            <c:ext xmlns:c16="http://schemas.microsoft.com/office/drawing/2014/chart" uri="{C3380CC4-5D6E-409C-BE32-E72D297353CC}">
              <c16:uniqueId val="{00000001-40C2-4E9B-AD11-CC3879F703B2}"/>
            </c:ext>
          </c:extLst>
        </c:ser>
        <c:dLbls>
          <c:showLegendKey val="0"/>
          <c:showVal val="0"/>
          <c:showCatName val="0"/>
          <c:showSerName val="0"/>
          <c:showPercent val="0"/>
          <c:showBubbleSize val="0"/>
        </c:dLbls>
        <c:marker val="1"/>
        <c:smooth val="0"/>
        <c:axId val="386006352"/>
        <c:axId val="386000864"/>
      </c:lineChart>
      <c:catAx>
        <c:axId val="386006352"/>
        <c:scaling>
          <c:orientation val="minMax"/>
          <c:min val="1"/>
        </c:scaling>
        <c:delete val="0"/>
        <c:axPos val="b"/>
        <c:majorGridlines>
          <c:spPr>
            <a:ln w="9525" cap="flat" cmpd="sng" algn="ctr">
              <a:solidFill>
                <a:schemeClr val="accent6">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86000864"/>
        <c:crosses val="autoZero"/>
        <c:auto val="1"/>
        <c:lblAlgn val="ctr"/>
        <c:lblOffset val="100"/>
        <c:tickLblSkip val="1"/>
        <c:noMultiLvlLbl val="1"/>
      </c:catAx>
      <c:valAx>
        <c:axId val="386000864"/>
        <c:scaling>
          <c:orientation val="minMax"/>
          <c:min val="500"/>
        </c:scaling>
        <c:delete val="1"/>
        <c:axPos val="l"/>
        <c:numFmt formatCode="&quot;$&quot;#,##0_);[Red]\(&quot;$&quot;#,##0\)" sourceLinked="0"/>
        <c:majorTickMark val="out"/>
        <c:minorTickMark val="none"/>
        <c:tickLblPos val="nextTo"/>
        <c:crossAx val="38600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u="sng"/>
            </a:pPr>
            <a:r>
              <a:rPr lang="en-US" u="none" dirty="0"/>
              <a:t>Percent Yes</a:t>
            </a:r>
          </a:p>
        </c:rich>
      </c:tx>
      <c:layout>
        <c:manualLayout>
          <c:xMode val="edge"/>
          <c:yMode val="edge"/>
          <c:x val="0.39922193868711664"/>
          <c:y val="6.0414998713208094E-3"/>
        </c:manualLayout>
      </c:layout>
      <c:overlay val="0"/>
    </c:title>
    <c:autoTitleDeleted val="0"/>
    <c:plotArea>
      <c:layout>
        <c:manualLayout>
          <c:layoutTarget val="inner"/>
          <c:xMode val="edge"/>
          <c:yMode val="edge"/>
          <c:x val="9.5196326335439271E-2"/>
          <c:y val="9.3763364439922059E-2"/>
          <c:w val="0.8347535467384829"/>
          <c:h val="0.78559406734226811"/>
        </c:manualLayout>
      </c:layout>
      <c:barChart>
        <c:barDir val="col"/>
        <c:grouping val="clustered"/>
        <c:varyColors val="0"/>
        <c:ser>
          <c:idx val="0"/>
          <c:order val="0"/>
          <c:tx>
            <c:strRef>
              <c:f>Sheet1!$A$2</c:f>
              <c:strCache>
                <c:ptCount val="1"/>
                <c:pt idx="0">
                  <c:v>Yes</c:v>
                </c:pt>
              </c:strCache>
            </c:strRef>
          </c:tx>
          <c:spPr>
            <a:solidFill>
              <a:schemeClr val="tx2"/>
            </a:solidFill>
            <a:ln w="19050">
              <a:solidFill>
                <a:sysClr val="windowText" lastClr="000000"/>
              </a:solid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2"/>
                <c:pt idx="0">
                  <c:v>Moms</c:v>
                </c:pt>
                <c:pt idx="1">
                  <c:v>A18-24</c:v>
                </c:pt>
              </c:strCache>
            </c:strRef>
          </c:cat>
          <c:val>
            <c:numRef>
              <c:f>Sheet1!$B$2:$D$2</c:f>
              <c:numCache>
                <c:formatCode>0%</c:formatCode>
                <c:ptCount val="2"/>
                <c:pt idx="0">
                  <c:v>0.69199999999999995</c:v>
                </c:pt>
                <c:pt idx="1">
                  <c:v>0.67100000000000004</c:v>
                </c:pt>
              </c:numCache>
            </c:numRef>
          </c:val>
          <c:extLst>
            <c:ext xmlns:c16="http://schemas.microsoft.com/office/drawing/2014/chart" uri="{C3380CC4-5D6E-409C-BE32-E72D297353CC}">
              <c16:uniqueId val="{00000000-B01A-46E9-B432-D652D836A979}"/>
            </c:ext>
          </c:extLst>
        </c:ser>
        <c:dLbls>
          <c:showLegendKey val="0"/>
          <c:showVal val="0"/>
          <c:showCatName val="0"/>
          <c:showSerName val="0"/>
          <c:showPercent val="0"/>
          <c:showBubbleSize val="0"/>
        </c:dLbls>
        <c:gapWidth val="60"/>
        <c:axId val="612776352"/>
        <c:axId val="612784192"/>
      </c:barChart>
      <c:catAx>
        <c:axId val="612776352"/>
        <c:scaling>
          <c:orientation val="minMax"/>
        </c:scaling>
        <c:delete val="0"/>
        <c:axPos val="b"/>
        <c:numFmt formatCode="General" sourceLinked="1"/>
        <c:majorTickMark val="none"/>
        <c:minorTickMark val="none"/>
        <c:tickLblPos val="nextTo"/>
        <c:spPr>
          <a:solidFill>
            <a:schemeClr val="bg1"/>
          </a:solidFill>
          <a:ln w="19050" cap="flat" cmpd="sng" algn="ctr">
            <a:solidFill>
              <a:sysClr val="windowText" lastClr="000000"/>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612784192"/>
        <c:crosses val="autoZero"/>
        <c:auto val="1"/>
        <c:lblAlgn val="ctr"/>
        <c:lblOffset val="100"/>
        <c:noMultiLvlLbl val="0"/>
      </c:catAx>
      <c:valAx>
        <c:axId val="612784192"/>
        <c:scaling>
          <c:orientation val="minMax"/>
          <c:min val="0"/>
        </c:scaling>
        <c:delete val="1"/>
        <c:axPos val="l"/>
        <c:numFmt formatCode="0%" sourceLinked="1"/>
        <c:majorTickMark val="out"/>
        <c:minorTickMark val="none"/>
        <c:tickLblPos val="nextTo"/>
        <c:crossAx val="61277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effectLst>
              <a:outerShdw blurRad="127000" dist="88900" dir="2700000" algn="tl" rotWithShape="0">
                <a:prstClr val="black">
                  <a:alpha val="40000"/>
                </a:prstClr>
              </a:outerShdw>
            </a:effectLst>
          </c:spPr>
          <c:dPt>
            <c:idx val="0"/>
            <c:bubble3D val="0"/>
            <c:spPr>
              <a:solidFill>
                <a:srgbClr val="00B05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1-5709-724B-8229-C506CE63BFBA}"/>
              </c:ext>
            </c:extLst>
          </c:dPt>
          <c:dPt>
            <c:idx val="1"/>
            <c:bubble3D val="0"/>
            <c:spPr>
              <a:solidFill>
                <a:srgbClr val="C0000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3-5709-724B-8229-C506CE63BFBA}"/>
              </c:ext>
            </c:extLst>
          </c:dPt>
          <c:dPt>
            <c:idx val="2"/>
            <c:bubble3D val="0"/>
            <c:spPr>
              <a:solidFill>
                <a:schemeClr val="accent3"/>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5-5709-724B-8229-C506CE63BFBA}"/>
              </c:ext>
            </c:extLst>
          </c:dPt>
          <c:dLbls>
            <c:dLbl>
              <c:idx val="0"/>
              <c:layout>
                <c:manualLayout>
                  <c:x val="0.23700599060261016"/>
                  <c:y val="0.15526856185873261"/>
                </c:manualLayout>
              </c:layout>
              <c:tx>
                <c:rich>
                  <a:bodyPr rot="0" spcFirstLastPara="1" vertOverflow="ellipsis" vert="horz" wrap="square" lIns="38100" tIns="19050" rIns="38100" bIns="19050" anchor="ctr" anchorCtr="1">
                    <a:spAutoFit/>
                  </a:bodyPr>
                  <a:lstStyle/>
                  <a:p>
                    <a:pPr>
                      <a:defRPr sz="3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48C167AB-0565-4C54-9CAF-9E93746F75C0}" type="CATEGORYNAME">
                      <a:rPr lang="en-US" sz="3200">
                        <a:effectLst>
                          <a:outerShdw blurRad="38100" dist="38100" dir="2700000" algn="tl">
                            <a:srgbClr val="000000">
                              <a:alpha val="43137"/>
                            </a:srgbClr>
                          </a:outerShdw>
                        </a:effectLst>
                      </a:rPr>
                      <a:pPr>
                        <a:defRPr sz="3200">
                          <a:solidFill>
                            <a:schemeClr val="bg1"/>
                          </a:solidFill>
                          <a:effectLst>
                            <a:outerShdw blurRad="38100" dist="38100" dir="2700000" algn="tl">
                              <a:srgbClr val="000000">
                                <a:alpha val="43137"/>
                              </a:srgbClr>
                            </a:outerShdw>
                          </a:effectLst>
                        </a:defRPr>
                      </a:pPr>
                      <a:t>[CATEGORY NAME]</a:t>
                    </a:fld>
                    <a:endParaRPr lang="en-US" sz="3200" baseline="0" dirty="0">
                      <a:effectLst>
                        <a:outerShdw blurRad="38100" dist="38100" dir="2700000" algn="tl">
                          <a:srgbClr val="000000">
                            <a:alpha val="43137"/>
                          </a:srgbClr>
                        </a:outerShdw>
                      </a:effectLst>
                    </a:endParaRPr>
                  </a:p>
                  <a:p>
                    <a:pPr>
                      <a:defRPr sz="3200">
                        <a:solidFill>
                          <a:schemeClr val="bg1"/>
                        </a:solidFill>
                        <a:effectLst>
                          <a:outerShdw blurRad="38100" dist="38100" dir="2700000" algn="tl">
                            <a:srgbClr val="000000">
                              <a:alpha val="43137"/>
                            </a:srgbClr>
                          </a:outerShdw>
                        </a:effectLst>
                      </a:defRPr>
                    </a:pPr>
                    <a:fld id="{C351A252-518E-4D76-82BE-39C0261C584E}" type="VALUE">
                      <a:rPr lang="en-US" sz="3200" b="1">
                        <a:effectLst>
                          <a:outerShdw blurRad="38100" dist="38100" dir="2700000" algn="tl">
                            <a:srgbClr val="000000">
                              <a:alpha val="43137"/>
                            </a:srgbClr>
                          </a:outerShdw>
                        </a:effectLst>
                      </a:rPr>
                      <a:pPr>
                        <a:defRPr sz="32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553400470612625"/>
                      <c:h val="0.38393835718134439"/>
                    </c:manualLayout>
                  </c15:layout>
                  <c15:dlblFieldTable/>
                  <c15:showDataLabelsRange val="0"/>
                </c:ext>
                <c:ext xmlns:c16="http://schemas.microsoft.com/office/drawing/2014/chart" uri="{C3380CC4-5D6E-409C-BE32-E72D297353CC}">
                  <c16:uniqueId val="{00000001-5709-724B-8229-C506CE63BFBA}"/>
                </c:ext>
              </c:extLst>
            </c:dLbl>
            <c:dLbl>
              <c:idx val="1"/>
              <c:layout>
                <c:manualLayout>
                  <c:x val="-0.12451806882113249"/>
                  <c:y val="-7.7627467562373945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DEFE1D2C-AF8F-4B86-A48E-4B67B89AC34C}" type="CATEGORYNAME">
                      <a:rPr lang="en-US" sz="2000">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[CATEGORY NAME]</a:t>
                    </a:fld>
                    <a:endParaRPr lang="en-US" sz="2000" baseline="0" dirty="0">
                      <a:effectLst>
                        <a:outerShdw blurRad="38100" dist="38100" dir="2700000" algn="tl">
                          <a:srgbClr val="000000">
                            <a:alpha val="43137"/>
                          </a:srgbClr>
                        </a:outerShdw>
                      </a:effectLst>
                    </a:endParaRPr>
                  </a:p>
                  <a:p>
                    <a:pPr>
                      <a:defRPr sz="2000">
                        <a:solidFill>
                          <a:schemeClr val="bg1"/>
                        </a:solidFill>
                        <a:effectLst>
                          <a:outerShdw blurRad="38100" dist="38100" dir="2700000" algn="tl">
                            <a:srgbClr val="000000">
                              <a:alpha val="43137"/>
                            </a:srgbClr>
                          </a:outerShdw>
                        </a:effectLst>
                      </a:defRPr>
                    </a:pPr>
                    <a:fld id="{B896EE82-FBB2-4EEB-B3CD-6CB4F20C6F55}" type="VALUE">
                      <a:rPr lang="en-US" sz="2000" b="1">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406241884841472"/>
                      <c:h val="0.24474632785195199"/>
                    </c:manualLayout>
                  </c15:layout>
                  <c15:dlblFieldTable/>
                  <c15:showDataLabelsRange val="0"/>
                </c:ext>
                <c:ext xmlns:c16="http://schemas.microsoft.com/office/drawing/2014/chart" uri="{C3380CC4-5D6E-409C-BE32-E72D297353CC}">
                  <c16:uniqueId val="{00000003-5709-724B-8229-C506CE63BFBA}"/>
                </c:ext>
              </c:extLst>
            </c:dLbl>
            <c:dLbl>
              <c:idx val="2"/>
              <c:layout>
                <c:manualLayout>
                  <c:x val="-0.19441250744788768"/>
                  <c:y val="-0.18058355601890544"/>
                </c:manualLayout>
              </c:layout>
              <c:tx>
                <c:rich>
                  <a:bodyPr/>
                  <a:lstStyle/>
                  <a:p>
                    <a:fld id="{EFA8B366-BC27-4F76-BEF6-9BEF2E69BAB1}" type="CATEGORYNAME">
                      <a:rPr lang="en-US" dirty="0"/>
                      <a:pPr/>
                      <a:t>[CATEGORY NAME]</a:t>
                    </a:fld>
                    <a:endParaRPr lang="en-US" baseline="0" dirty="0"/>
                  </a:p>
                  <a:p>
                    <a:fld id="{2D54E475-C81B-4425-8350-6D31CCC0F888}" type="VALUE">
                      <a:rPr lang="en-US" b="1" dirty="0"/>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594742945251552"/>
                      <c:h val="0.40737152547882066"/>
                    </c:manualLayout>
                  </c15:layout>
                  <c15:dlblFieldTable/>
                  <c15:showDataLabelsRange val="0"/>
                </c:ext>
                <c:ext xmlns:c16="http://schemas.microsoft.com/office/drawing/2014/chart" uri="{C3380CC4-5D6E-409C-BE32-E72D297353CC}">
                  <c16:uniqueId val="{00000005-5709-724B-8229-C506CE63BFB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Yes</c:v>
                </c:pt>
                <c:pt idx="1">
                  <c:v>No</c:v>
                </c:pt>
              </c:strCache>
            </c:strRef>
          </c:cat>
          <c:val>
            <c:numRef>
              <c:f>Sheet1!$B$2:$B$4</c:f>
              <c:numCache>
                <c:formatCode>0.00%</c:formatCode>
                <c:ptCount val="3"/>
                <c:pt idx="0">
                  <c:v>0.92</c:v>
                </c:pt>
                <c:pt idx="1">
                  <c:v>0.08</c:v>
                </c:pt>
              </c:numCache>
            </c:numRef>
          </c:val>
          <c:extLst>
            <c:ext xmlns:c16="http://schemas.microsoft.com/office/drawing/2014/chart" uri="{C3380CC4-5D6E-409C-BE32-E72D297353CC}">
              <c16:uniqueId val="{00000006-5709-724B-8229-C506CE63BFBA}"/>
            </c:ext>
          </c:extLst>
        </c:ser>
        <c:dLbls>
          <c:showLegendKey val="0"/>
          <c:showVal val="0"/>
          <c:showCatName val="0"/>
          <c:showSerName val="0"/>
          <c:showPercent val="0"/>
          <c:showBubbleSize val="0"/>
          <c:showLeaderLines val="1"/>
        </c:dLbls>
        <c:firstSliceAng val="156"/>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effectLst>
              <a:outerShdw blurRad="127000" dist="88900" dir="2700000" algn="tl" rotWithShape="0">
                <a:prstClr val="black">
                  <a:alpha val="40000"/>
                </a:prstClr>
              </a:outerShdw>
            </a:effectLst>
          </c:spPr>
          <c:dPt>
            <c:idx val="0"/>
            <c:bubble3D val="0"/>
            <c:spPr>
              <a:solidFill>
                <a:srgbClr val="00B05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1-921E-4534-B6B8-F381E564B6A5}"/>
              </c:ext>
            </c:extLst>
          </c:dPt>
          <c:dPt>
            <c:idx val="1"/>
            <c:bubble3D val="0"/>
            <c:spPr>
              <a:solidFill>
                <a:srgbClr val="C0000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3-921E-4534-B6B8-F381E564B6A5}"/>
              </c:ext>
            </c:extLst>
          </c:dPt>
          <c:dPt>
            <c:idx val="2"/>
            <c:bubble3D val="0"/>
            <c:spPr>
              <a:solidFill>
                <a:schemeClr val="accent3"/>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5-921E-4534-B6B8-F381E564B6A5}"/>
              </c:ext>
            </c:extLst>
          </c:dPt>
          <c:dLbls>
            <c:dLbl>
              <c:idx val="0"/>
              <c:layout>
                <c:manualLayout>
                  <c:x val="0.23700599060261016"/>
                  <c:y val="0.15526856185873261"/>
                </c:manualLayout>
              </c:layout>
              <c:tx>
                <c:rich>
                  <a:bodyPr rot="0" spcFirstLastPara="1" vertOverflow="ellipsis" vert="horz" wrap="square" lIns="38100" tIns="19050" rIns="38100" bIns="19050" anchor="ctr" anchorCtr="1">
                    <a:spAutoFit/>
                  </a:bodyPr>
                  <a:lstStyle/>
                  <a:p>
                    <a:pPr>
                      <a:defRPr sz="3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48C167AB-0565-4C54-9CAF-9E93746F75C0}" type="CATEGORYNAME">
                      <a:rPr lang="en-US" sz="3200">
                        <a:effectLst>
                          <a:outerShdw blurRad="38100" dist="38100" dir="2700000" algn="tl">
                            <a:srgbClr val="000000">
                              <a:alpha val="43137"/>
                            </a:srgbClr>
                          </a:outerShdw>
                        </a:effectLst>
                      </a:rPr>
                      <a:pPr>
                        <a:defRPr sz="3200">
                          <a:solidFill>
                            <a:schemeClr val="bg1"/>
                          </a:solidFill>
                          <a:effectLst>
                            <a:outerShdw blurRad="38100" dist="38100" dir="2700000" algn="tl">
                              <a:srgbClr val="000000">
                                <a:alpha val="43137"/>
                              </a:srgbClr>
                            </a:outerShdw>
                          </a:effectLst>
                        </a:defRPr>
                      </a:pPr>
                      <a:t>[CATEGORY NAME]</a:t>
                    </a:fld>
                    <a:endParaRPr lang="en-US" sz="3200" baseline="0" dirty="0">
                      <a:effectLst>
                        <a:outerShdw blurRad="38100" dist="38100" dir="2700000" algn="tl">
                          <a:srgbClr val="000000">
                            <a:alpha val="43137"/>
                          </a:srgbClr>
                        </a:outerShdw>
                      </a:effectLst>
                    </a:endParaRPr>
                  </a:p>
                  <a:p>
                    <a:pPr>
                      <a:defRPr sz="3200">
                        <a:solidFill>
                          <a:schemeClr val="bg1"/>
                        </a:solidFill>
                        <a:effectLst>
                          <a:outerShdw blurRad="38100" dist="38100" dir="2700000" algn="tl">
                            <a:srgbClr val="000000">
                              <a:alpha val="43137"/>
                            </a:srgbClr>
                          </a:outerShdw>
                        </a:effectLst>
                      </a:defRPr>
                    </a:pPr>
                    <a:fld id="{C351A252-518E-4D76-82BE-39C0261C584E}" type="VALUE">
                      <a:rPr lang="en-US" sz="3200" b="1">
                        <a:effectLst>
                          <a:outerShdw blurRad="38100" dist="38100" dir="2700000" algn="tl">
                            <a:srgbClr val="000000">
                              <a:alpha val="43137"/>
                            </a:srgbClr>
                          </a:outerShdw>
                        </a:effectLst>
                      </a:rPr>
                      <a:pPr>
                        <a:defRPr sz="32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553400470612625"/>
                      <c:h val="0.38393835718134439"/>
                    </c:manualLayout>
                  </c15:layout>
                  <c15:dlblFieldTable/>
                  <c15:showDataLabelsRange val="0"/>
                </c:ext>
                <c:ext xmlns:c16="http://schemas.microsoft.com/office/drawing/2014/chart" uri="{C3380CC4-5D6E-409C-BE32-E72D297353CC}">
                  <c16:uniqueId val="{00000001-921E-4534-B6B8-F381E564B6A5}"/>
                </c:ext>
              </c:extLst>
            </c:dLbl>
            <c:dLbl>
              <c:idx val="1"/>
              <c:layout>
                <c:manualLayout>
                  <c:x val="-0.16335091375891511"/>
                  <c:y val="-0.15641381220205713"/>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DEFE1D2C-AF8F-4B86-A48E-4B67B89AC34C}" type="CATEGORYNAME">
                      <a:rPr lang="en-US" sz="2000">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[CATEGORY NAME]</a:t>
                    </a:fld>
                    <a:endParaRPr lang="en-US" sz="2000" baseline="0" dirty="0">
                      <a:effectLst>
                        <a:outerShdw blurRad="38100" dist="38100" dir="2700000" algn="tl">
                          <a:srgbClr val="000000">
                            <a:alpha val="43137"/>
                          </a:srgbClr>
                        </a:outerShdw>
                      </a:effectLst>
                    </a:endParaRPr>
                  </a:p>
                  <a:p>
                    <a:pPr>
                      <a:defRPr sz="2000">
                        <a:solidFill>
                          <a:schemeClr val="bg1"/>
                        </a:solidFill>
                        <a:effectLst>
                          <a:outerShdw blurRad="38100" dist="38100" dir="2700000" algn="tl">
                            <a:srgbClr val="000000">
                              <a:alpha val="43137"/>
                            </a:srgbClr>
                          </a:outerShdw>
                        </a:effectLst>
                      </a:defRPr>
                    </a:pPr>
                    <a:fld id="{B896EE82-FBB2-4EEB-B3CD-6CB4F20C6F55}" type="VALUE">
                      <a:rPr lang="en-US" sz="2000" b="1">
                        <a:effectLst>
                          <a:outerShdw blurRad="38100" dist="38100" dir="2700000" algn="tl">
                            <a:srgbClr val="000000">
                              <a:alpha val="43137"/>
                            </a:srgbClr>
                          </a:outerShdw>
                        </a:effectLst>
                      </a:rPr>
                      <a:pPr>
                        <a:defRPr sz="20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816557956474733"/>
                      <c:h val="0.24474625597535213"/>
                    </c:manualLayout>
                  </c15:layout>
                  <c15:dlblFieldTable/>
                  <c15:showDataLabelsRange val="0"/>
                </c:ext>
                <c:ext xmlns:c16="http://schemas.microsoft.com/office/drawing/2014/chart" uri="{C3380CC4-5D6E-409C-BE32-E72D297353CC}">
                  <c16:uniqueId val="{00000003-921E-4534-B6B8-F381E564B6A5}"/>
                </c:ext>
              </c:extLst>
            </c:dLbl>
            <c:dLbl>
              <c:idx val="2"/>
              <c:layout>
                <c:manualLayout>
                  <c:x val="-0.19441250744788768"/>
                  <c:y val="-0.18058355601890544"/>
                </c:manualLayout>
              </c:layout>
              <c:tx>
                <c:rich>
                  <a:bodyPr/>
                  <a:lstStyle/>
                  <a:p>
                    <a:fld id="{EFA8B366-BC27-4F76-BEF6-9BEF2E69BAB1}" type="CATEGORYNAME">
                      <a:rPr lang="en-US" dirty="0"/>
                      <a:pPr/>
                      <a:t>[CATEGORY NAME]</a:t>
                    </a:fld>
                    <a:endParaRPr lang="en-US" baseline="0" dirty="0"/>
                  </a:p>
                  <a:p>
                    <a:fld id="{2D54E475-C81B-4425-8350-6D31CCC0F888}" type="VALUE">
                      <a:rPr lang="en-US" b="1" dirty="0"/>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594742945251552"/>
                      <c:h val="0.40737152547882066"/>
                    </c:manualLayout>
                  </c15:layout>
                  <c15:dlblFieldTable/>
                  <c15:showDataLabelsRange val="0"/>
                </c:ext>
                <c:ext xmlns:c16="http://schemas.microsoft.com/office/drawing/2014/chart" uri="{C3380CC4-5D6E-409C-BE32-E72D297353CC}">
                  <c16:uniqueId val="{00000005-921E-4534-B6B8-F381E564B6A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Yes</c:v>
                </c:pt>
                <c:pt idx="1">
                  <c:v>No</c:v>
                </c:pt>
              </c:strCache>
            </c:strRef>
          </c:cat>
          <c:val>
            <c:numRef>
              <c:f>Sheet1!$B$2:$B$4</c:f>
              <c:numCache>
                <c:formatCode>0.00%</c:formatCode>
                <c:ptCount val="3"/>
                <c:pt idx="0">
                  <c:v>0.89</c:v>
                </c:pt>
                <c:pt idx="1">
                  <c:v>0.11</c:v>
                </c:pt>
              </c:numCache>
            </c:numRef>
          </c:val>
          <c:extLst>
            <c:ext xmlns:c16="http://schemas.microsoft.com/office/drawing/2014/chart" uri="{C3380CC4-5D6E-409C-BE32-E72D297353CC}">
              <c16:uniqueId val="{00000006-921E-4534-B6B8-F381E564B6A5}"/>
            </c:ext>
          </c:extLst>
        </c:ser>
        <c:dLbls>
          <c:showLegendKey val="0"/>
          <c:showVal val="0"/>
          <c:showCatName val="0"/>
          <c:showSerName val="0"/>
          <c:showPercent val="0"/>
          <c:showBubbleSize val="0"/>
          <c:showLeaderLines val="1"/>
        </c:dLbls>
        <c:firstSliceAng val="156"/>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869528405723478E-3"/>
          <c:y val="8.6798704856682035E-2"/>
          <c:w val="0.98814896868205626"/>
          <c:h val="0.75107965208702288"/>
        </c:manualLayout>
      </c:layout>
      <c:barChart>
        <c:barDir val="col"/>
        <c:grouping val="clustered"/>
        <c:varyColors val="0"/>
        <c:ser>
          <c:idx val="0"/>
          <c:order val="0"/>
          <c:tx>
            <c:strRef>
              <c:f>Sheet1!$B$1</c:f>
              <c:strCache>
                <c:ptCount val="1"/>
                <c:pt idx="0">
                  <c:v>Column1</c:v>
                </c:pt>
              </c:strCache>
            </c:strRef>
          </c:tx>
          <c:spPr>
            <a:solidFill>
              <a:srgbClr val="4C4C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1"/>
            <c:invertIfNegative val="0"/>
            <c:bubble3D val="0"/>
            <c:spPr>
              <a:solidFill>
                <a:srgbClr val="FF0000"/>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5694-4E70-83FF-83F5882937B3}"/>
              </c:ext>
            </c:extLst>
          </c:dPt>
          <c:dPt>
            <c:idx val="2"/>
            <c:invertIfNegative val="0"/>
            <c:bubble3D val="0"/>
            <c:spPr>
              <a:solidFill>
                <a:srgbClr val="9F5FC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5694-4E70-83FF-83F5882937B3}"/>
              </c:ext>
            </c:extLst>
          </c:dPt>
          <c:dPt>
            <c:idx val="3"/>
            <c:invertIfNegative val="0"/>
            <c:bubble3D val="0"/>
            <c:spPr>
              <a:solidFill>
                <a:srgbClr val="B2E5FC"/>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5694-4E70-83FF-83F5882937B3}"/>
              </c:ext>
            </c:extLst>
          </c:dPt>
          <c:dPt>
            <c:idx val="4"/>
            <c:invertIfNegative val="0"/>
            <c:bubble3D val="0"/>
            <c:spPr>
              <a:solidFill>
                <a:srgbClr val="1515A3"/>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7-5694-4E70-83FF-83F5882937B3}"/>
              </c:ext>
            </c:extLst>
          </c:dPt>
          <c:dPt>
            <c:idx val="5"/>
            <c:invertIfNegative val="0"/>
            <c:bubble3D val="0"/>
            <c:spPr>
              <a:solidFill>
                <a:srgbClr val="FFBB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9-5694-4E70-83FF-83F5882937B3}"/>
              </c:ext>
            </c:extLst>
          </c:dPt>
          <c:dPt>
            <c:idx val="6"/>
            <c:invertIfNegative val="0"/>
            <c:bubble3D val="0"/>
            <c:spPr>
              <a:solidFill>
                <a:srgbClr val="95959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5694-4E70-83FF-83F5882937B3}"/>
              </c:ext>
            </c:extLst>
          </c:dPt>
          <c:dPt>
            <c:idx val="7"/>
            <c:invertIfNegative val="0"/>
            <c:bubble3D val="0"/>
            <c:spPr>
              <a:solidFill>
                <a:srgbClr val="95A9FD"/>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5694-4E70-83FF-83F5882937B3}"/>
              </c:ext>
            </c:extLst>
          </c:dPt>
          <c:dPt>
            <c:idx val="8"/>
            <c:invertIfNegative val="0"/>
            <c:bubble3D val="0"/>
            <c:spPr>
              <a:solidFill>
                <a:srgbClr val="D7FFA1"/>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5694-4E70-83FF-83F5882937B3}"/>
              </c:ext>
            </c:extLst>
          </c:dPt>
          <c:dPt>
            <c:idx val="9"/>
            <c:invertIfNegative val="0"/>
            <c:bubble3D val="0"/>
            <c:spPr>
              <a:solidFill>
                <a:srgbClr val="B25E3C"/>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5694-4E70-83FF-83F5882937B3}"/>
              </c:ext>
            </c:extLst>
          </c:dPt>
          <c:dPt>
            <c:idx val="10"/>
            <c:invertIfNegative val="0"/>
            <c:bubble3D val="0"/>
            <c:spPr>
              <a:solidFill>
                <a:srgbClr val="43008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5694-4E70-83FF-83F5882937B3}"/>
              </c:ext>
            </c:extLst>
          </c:dPt>
          <c:dPt>
            <c:idx val="11"/>
            <c:invertIfNegative val="0"/>
            <c:bubble3D val="0"/>
            <c:spPr>
              <a:solidFill>
                <a:srgbClr val="F60FBB"/>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5694-4E70-83FF-83F5882937B3}"/>
              </c:ext>
            </c:extLst>
          </c:dPt>
          <c:dPt>
            <c:idx val="12"/>
            <c:invertIfNegative val="0"/>
            <c:bubble3D val="0"/>
            <c:spPr>
              <a:solidFill>
                <a:srgbClr val="659643"/>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5694-4E70-83FF-83F5882937B3}"/>
              </c:ext>
            </c:extLst>
          </c:dPt>
          <c:dPt>
            <c:idx val="13"/>
            <c:invertIfNegative val="0"/>
            <c:bubble3D val="0"/>
            <c:spPr>
              <a:solidFill>
                <a:srgbClr val="FF73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8-0DA8-41D6-BF55-0DD55004A58B}"/>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4"/>
                <c:pt idx="0">
                  <c:v>Local Broadcast TV News</c:v>
                </c:pt>
                <c:pt idx="1">
                  <c:v>Social Media</c:v>
                </c:pt>
                <c:pt idx="2">
                  <c:v>All Other Internet 
News
Websites/Apps</c:v>
                </c:pt>
                <c:pt idx="3">
                  <c:v>Local TV
News Websites/Apps </c:v>
                </c:pt>
                <c:pt idx="4">
                  <c:v>Network Broadcast TV News</c:v>
                </c:pt>
                <c:pt idx="5">
                  <c:v>Radio 
Stations</c:v>
                </c:pt>
                <c:pt idx="6">
                  <c:v>Cable News Channels</c:v>
                </c:pt>
                <c:pt idx="7">
                  <c:v>Network Broadcast TV News Websites/Apps </c:v>
                </c:pt>
                <c:pt idx="8">
                  <c:v>Public TV News</c:v>
                </c:pt>
                <c:pt idx="9">
                  <c:v>National/Local Newspapers Websites/Apps </c:v>
                </c:pt>
                <c:pt idx="10">
                  <c:v>Cable TV 
News 
Websites/Apps </c:v>
                </c:pt>
                <c:pt idx="11">
                  <c:v>Radio Stations Websites/Apps </c:v>
                </c:pt>
                <c:pt idx="12">
                  <c:v>Local Newspapers</c:v>
                </c:pt>
                <c:pt idx="13">
                  <c:v>National Newspapers</c:v>
                </c:pt>
              </c:strCache>
            </c:strRef>
          </c:cat>
          <c:val>
            <c:numRef>
              <c:f>Sheet1!$B$2:$B$17</c:f>
              <c:numCache>
                <c:formatCode>0%</c:formatCode>
                <c:ptCount val="14"/>
                <c:pt idx="0">
                  <c:v>0.314</c:v>
                </c:pt>
                <c:pt idx="1">
                  <c:v>0.106</c:v>
                </c:pt>
                <c:pt idx="2">
                  <c:v>0.104</c:v>
                </c:pt>
                <c:pt idx="3">
                  <c:v>8.4000000000000005E-2</c:v>
                </c:pt>
                <c:pt idx="4">
                  <c:v>7.4999999999999997E-2</c:v>
                </c:pt>
                <c:pt idx="5">
                  <c:v>6.9000000000000006E-2</c:v>
                </c:pt>
                <c:pt idx="6">
                  <c:v>5.7000000000000002E-2</c:v>
                </c:pt>
                <c:pt idx="7">
                  <c:v>4.1000000000000002E-2</c:v>
                </c:pt>
                <c:pt idx="8">
                  <c:v>3.3000000000000002E-2</c:v>
                </c:pt>
                <c:pt idx="9">
                  <c:v>3.3000000000000002E-2</c:v>
                </c:pt>
                <c:pt idx="10">
                  <c:v>0.02</c:v>
                </c:pt>
                <c:pt idx="11">
                  <c:v>1.9E-2</c:v>
                </c:pt>
                <c:pt idx="12">
                  <c:v>1.7000000000000001E-2</c:v>
                </c:pt>
                <c:pt idx="13">
                  <c:v>1.4E-2</c:v>
                </c:pt>
              </c:numCache>
            </c:numRef>
          </c:val>
          <c:extLst>
            <c:ext xmlns:c16="http://schemas.microsoft.com/office/drawing/2014/chart" uri="{C3380CC4-5D6E-409C-BE32-E72D297353CC}">
              <c16:uniqueId val="{00000018-5694-4E70-83FF-83F5882937B3}"/>
            </c:ext>
          </c:extLst>
        </c:ser>
        <c:dLbls>
          <c:showLegendKey val="0"/>
          <c:showVal val="0"/>
          <c:showCatName val="0"/>
          <c:showSerName val="0"/>
          <c:showPercent val="0"/>
          <c:showBubbleSize val="0"/>
        </c:dLbls>
        <c:gapWidth val="60"/>
        <c:axId val="579812952"/>
        <c:axId val="579811776"/>
      </c:barChart>
      <c:catAx>
        <c:axId val="579812952"/>
        <c:scaling>
          <c:orientation val="minMax"/>
        </c:scaling>
        <c:delete val="0"/>
        <c:axPos val="b"/>
        <c:numFmt formatCode="General" sourceLinked="1"/>
        <c:majorTickMark val="none"/>
        <c:minorTickMark val="none"/>
        <c:tickLblPos val="nextTo"/>
        <c:spPr>
          <a:solidFill>
            <a:schemeClr val="bg1"/>
          </a:solid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79811776"/>
        <c:crosses val="autoZero"/>
        <c:auto val="1"/>
        <c:lblAlgn val="ctr"/>
        <c:lblOffset val="100"/>
        <c:noMultiLvlLbl val="0"/>
      </c:catAx>
      <c:valAx>
        <c:axId val="579811776"/>
        <c:scaling>
          <c:orientation val="minMax"/>
        </c:scaling>
        <c:delete val="1"/>
        <c:axPos val="l"/>
        <c:numFmt formatCode="0%" sourceLinked="1"/>
        <c:majorTickMark val="none"/>
        <c:minorTickMark val="none"/>
        <c:tickLblPos val="none"/>
        <c:crossAx val="579812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32803568797413"/>
          <c:y val="2.1303956402459374E-2"/>
          <c:w val="0.68867196431202593"/>
          <c:h val="0.97869604359754059"/>
        </c:manualLayout>
      </c:layout>
      <c:barChart>
        <c:barDir val="bar"/>
        <c:grouping val="clustered"/>
        <c:varyColors val="0"/>
        <c:ser>
          <c:idx val="0"/>
          <c:order val="0"/>
          <c:tx>
            <c:strRef>
              <c:f>Sheet1!$B$1</c:f>
              <c:strCache>
                <c:ptCount val="1"/>
                <c:pt idx="0">
                  <c:v>A18+</c:v>
                </c:pt>
              </c:strCache>
            </c:strRef>
          </c:tx>
          <c:spPr>
            <a:solidFill>
              <a:schemeClr val="tx2">
                <a:lumMod val="20000"/>
                <a:lumOff val="80000"/>
              </a:schemeClr>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0"/>
            <c:invertIfNegative val="0"/>
            <c:bubble3D val="0"/>
            <c:spPr>
              <a:solidFill>
                <a:srgbClr val="4C4C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E82A-4B61-89D1-68C5F975E6F8}"/>
              </c:ext>
            </c:extLst>
          </c:dPt>
          <c:dPt>
            <c:idx val="1"/>
            <c:invertIfNegative val="0"/>
            <c:bubble3D val="0"/>
            <c:spPr>
              <a:solidFill>
                <a:srgbClr val="5C8C3C"/>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E82A-4B61-89D1-68C5F975E6F8}"/>
              </c:ext>
            </c:extLst>
          </c:dPt>
          <c:dPt>
            <c:idx val="2"/>
            <c:invertIfNegative val="0"/>
            <c:bubble3D val="0"/>
            <c:spPr>
              <a:solidFill>
                <a:srgbClr val="FFAF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E82A-4B61-89D1-68C5F975E6F8}"/>
              </c:ext>
            </c:extLst>
          </c:dPt>
          <c:dPt>
            <c:idx val="3"/>
            <c:invertIfNegative val="0"/>
            <c:bubble3D val="0"/>
            <c:spPr>
              <a:solidFill>
                <a:srgbClr val="0A0A8D"/>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7-E82A-4B61-89D1-68C5F975E6F8}"/>
              </c:ext>
            </c:extLst>
          </c:dPt>
          <c:dPt>
            <c:idx val="4"/>
            <c:invertIfNegative val="0"/>
            <c:bubble3D val="0"/>
            <c:spPr>
              <a:solidFill>
                <a:srgbClr val="B2E5FC"/>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9-E82A-4B61-89D1-68C5F975E6F8}"/>
              </c:ext>
            </c:extLst>
          </c:dPt>
          <c:dPt>
            <c:idx val="5"/>
            <c:invertIfNegative val="0"/>
            <c:bubble3D val="0"/>
            <c:spPr>
              <a:solidFill>
                <a:srgbClr val="CAFA9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E82A-4B61-89D1-68C5F975E6F8}"/>
              </c:ext>
            </c:extLst>
          </c:dPt>
          <c:dPt>
            <c:idx val="6"/>
            <c:invertIfNegative val="0"/>
            <c:bubble3D val="0"/>
            <c:spPr>
              <a:solidFill>
                <a:srgbClr val="FF73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E82A-4B61-89D1-68C5F975E6F8}"/>
              </c:ext>
            </c:extLst>
          </c:dPt>
          <c:dPt>
            <c:idx val="7"/>
            <c:invertIfNegative val="0"/>
            <c:bubble3D val="0"/>
            <c:spPr>
              <a:solidFill>
                <a:srgbClr val="B25E3C"/>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E82A-4B61-89D1-68C5F975E6F8}"/>
              </c:ext>
            </c:extLst>
          </c:dPt>
          <c:dPt>
            <c:idx val="8"/>
            <c:invertIfNegative val="0"/>
            <c:bubble3D val="0"/>
            <c:spPr>
              <a:solidFill>
                <a:srgbClr val="95A9FD"/>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E82A-4B61-89D1-68C5F975E6F8}"/>
              </c:ext>
            </c:extLst>
          </c:dPt>
          <c:dPt>
            <c:idx val="9"/>
            <c:invertIfNegative val="0"/>
            <c:bubble3D val="0"/>
            <c:spPr>
              <a:solidFill>
                <a:srgbClr val="8B8B8B"/>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E82A-4B61-89D1-68C5F975E6F8}"/>
              </c:ext>
            </c:extLst>
          </c:dPt>
          <c:dPt>
            <c:idx val="10"/>
            <c:invertIfNegative val="0"/>
            <c:bubble3D val="0"/>
            <c:spPr>
              <a:solidFill>
                <a:srgbClr val="43008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E82A-4B61-89D1-68C5F975E6F8}"/>
              </c:ext>
            </c:extLst>
          </c:dPt>
          <c:dPt>
            <c:idx val="11"/>
            <c:invertIfNegative val="0"/>
            <c:bubble3D val="0"/>
            <c:spPr>
              <a:solidFill>
                <a:srgbClr val="F60FBB"/>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E82A-4B61-89D1-68C5F975E6F8}"/>
              </c:ext>
            </c:extLst>
          </c:dPt>
          <c:dPt>
            <c:idx val="12"/>
            <c:invertIfNegative val="0"/>
            <c:bubble3D val="0"/>
            <c:spPr>
              <a:solidFill>
                <a:srgbClr val="FF6F6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9-E82A-4B61-89D1-68C5F975E6F8}"/>
              </c:ext>
            </c:extLst>
          </c:dPt>
          <c:dPt>
            <c:idx val="13"/>
            <c:invertIfNegative val="0"/>
            <c:bubble3D val="0"/>
            <c:spPr>
              <a:solidFill>
                <a:srgbClr val="9F5FC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B-E82A-4B61-89D1-68C5F975E6F8}"/>
              </c:ext>
            </c:extLst>
          </c:dPt>
          <c:dPt>
            <c:idx val="14"/>
            <c:invertIfNegative val="0"/>
            <c:bubble3D val="0"/>
            <c:spPr>
              <a:solidFill>
                <a:srgbClr val="FFD9D9"/>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E-7649-4537-BD4B-F41E314B5032}"/>
              </c:ext>
            </c:extLst>
          </c:dPt>
          <c:dPt>
            <c:idx val="15"/>
            <c:invertIfNegative val="0"/>
            <c:bubble3D val="0"/>
            <c:spPr>
              <a:solidFill>
                <a:srgbClr val="FF0000"/>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F-7649-4537-BD4B-F41E314B5032}"/>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Local Broadcast TV News</c:v>
                </c:pt>
                <c:pt idx="1">
                  <c:v>Local Newspapers</c:v>
                </c:pt>
                <c:pt idx="2">
                  <c:v>Radio Stations</c:v>
                </c:pt>
                <c:pt idx="3">
                  <c:v>Network Broadcast TV News</c:v>
                </c:pt>
                <c:pt idx="4">
                  <c:v>Local TV News Websites/Apps</c:v>
                </c:pt>
                <c:pt idx="5">
                  <c:v>Public TV News</c:v>
                </c:pt>
                <c:pt idx="6">
                  <c:v>National Newspapers</c:v>
                </c:pt>
                <c:pt idx="7">
                  <c:v>National/Local Newspapers Websites/Apps</c:v>
                </c:pt>
                <c:pt idx="8">
                  <c:v>Network Broadcast TV News Websites/Apps </c:v>
                </c:pt>
                <c:pt idx="9">
                  <c:v>Cable News Channels</c:v>
                </c:pt>
                <c:pt idx="10">
                  <c:v>Cable TV News Websites/Apps</c:v>
                </c:pt>
                <c:pt idx="11">
                  <c:v>Radio Stations Websites/Apps </c:v>
                </c:pt>
                <c:pt idx="12">
                  <c:v>Streaming Radio</c:v>
                </c:pt>
                <c:pt idx="13">
                  <c:v>All Other Internet News Websites/Apps</c:v>
                </c:pt>
                <c:pt idx="14">
                  <c:v>Podcasts</c:v>
                </c:pt>
                <c:pt idx="15">
                  <c:v>Social Media</c:v>
                </c:pt>
              </c:strCache>
            </c:strRef>
          </c:cat>
          <c:val>
            <c:numRef>
              <c:f>Sheet1!$B$2:$B$17</c:f>
              <c:numCache>
                <c:formatCode>0%</c:formatCode>
                <c:ptCount val="16"/>
                <c:pt idx="0">
                  <c:v>0.73899999999999999</c:v>
                </c:pt>
                <c:pt idx="1">
                  <c:v>0.67100000000000004</c:v>
                </c:pt>
                <c:pt idx="2">
                  <c:v>0.65</c:v>
                </c:pt>
                <c:pt idx="3">
                  <c:v>0.64500000000000002</c:v>
                </c:pt>
                <c:pt idx="4">
                  <c:v>0.63800000000000001</c:v>
                </c:pt>
                <c:pt idx="5">
                  <c:v>0.63600000000000001</c:v>
                </c:pt>
                <c:pt idx="6">
                  <c:v>0.59399999999999997</c:v>
                </c:pt>
                <c:pt idx="7">
                  <c:v>0.59099999999999997</c:v>
                </c:pt>
                <c:pt idx="8">
                  <c:v>0.56499999999999995</c:v>
                </c:pt>
                <c:pt idx="9">
                  <c:v>0.56299999999999994</c:v>
                </c:pt>
                <c:pt idx="10">
                  <c:v>0.53900000000000003</c:v>
                </c:pt>
                <c:pt idx="11">
                  <c:v>0.53700000000000003</c:v>
                </c:pt>
                <c:pt idx="12">
                  <c:v>0.48499999999999999</c:v>
                </c:pt>
                <c:pt idx="13">
                  <c:v>0.46700000000000003</c:v>
                </c:pt>
                <c:pt idx="14">
                  <c:v>0.39500000000000002</c:v>
                </c:pt>
                <c:pt idx="15">
                  <c:v>0.36699999999999999</c:v>
                </c:pt>
              </c:numCache>
            </c:numRef>
          </c:val>
          <c:extLst>
            <c:ext xmlns:c16="http://schemas.microsoft.com/office/drawing/2014/chart" uri="{C3380CC4-5D6E-409C-BE32-E72D297353CC}">
              <c16:uniqueId val="{0000001C-E82A-4B61-89D1-68C5F975E6F8}"/>
            </c:ext>
          </c:extLst>
        </c:ser>
        <c:dLbls>
          <c:showLegendKey val="0"/>
          <c:showVal val="0"/>
          <c:showCatName val="0"/>
          <c:showSerName val="0"/>
          <c:showPercent val="0"/>
          <c:showBubbleSize val="0"/>
        </c:dLbls>
        <c:gapWidth val="60"/>
        <c:axId val="579810208"/>
        <c:axId val="584613304"/>
      </c:barChart>
      <c:catAx>
        <c:axId val="579810208"/>
        <c:scaling>
          <c:orientation val="maxMin"/>
        </c:scaling>
        <c:delete val="0"/>
        <c:axPos val="l"/>
        <c:numFmt formatCode="General" sourceLinked="1"/>
        <c:majorTickMark val="none"/>
        <c:minorTickMark val="none"/>
        <c:tickLblPos val="nextTo"/>
        <c:spPr>
          <a:solidFill>
            <a:schemeClr val="bg1"/>
          </a:solid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84613304"/>
        <c:crosses val="autoZero"/>
        <c:auto val="1"/>
        <c:lblAlgn val="ctr"/>
        <c:lblOffset val="100"/>
        <c:noMultiLvlLbl val="0"/>
      </c:catAx>
      <c:valAx>
        <c:axId val="584613304"/>
        <c:scaling>
          <c:orientation val="minMax"/>
        </c:scaling>
        <c:delete val="1"/>
        <c:axPos val="t"/>
        <c:numFmt formatCode="0%" sourceLinked="1"/>
        <c:majorTickMark val="none"/>
        <c:minorTickMark val="none"/>
        <c:tickLblPos val="none"/>
        <c:crossAx val="579810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64948453608249"/>
          <c:y val="3.7074299774280485E-2"/>
          <c:w val="0.40735404208494558"/>
          <c:h val="0.9417403860689878"/>
        </c:manualLayout>
      </c:layout>
      <c:pieChart>
        <c:varyColors val="1"/>
        <c:ser>
          <c:idx val="0"/>
          <c:order val="0"/>
          <c:tx>
            <c:strRef>
              <c:f>Sheet1!$B$1</c:f>
              <c:strCache>
                <c:ptCount val="1"/>
                <c:pt idx="0">
                  <c:v>Sales</c:v>
                </c:pt>
              </c:strCache>
            </c:strRef>
          </c:tx>
          <c:spPr>
            <a:solidFill>
              <a:srgbClr val="0180FF"/>
            </a:solidFill>
            <a:effectLst>
              <a:outerShdw blurRad="88900" dist="76200" dir="2700000" algn="tl" rotWithShape="0">
                <a:prstClr val="black">
                  <a:alpha val="40000"/>
                </a:prstClr>
              </a:outerShdw>
            </a:effectLst>
          </c:spPr>
          <c:dPt>
            <c:idx val="0"/>
            <c:bubble3D val="0"/>
            <c:spPr>
              <a:solidFill>
                <a:srgbClr val="0099FF"/>
              </a:solidFill>
              <a:ln w="19050">
                <a:solidFill>
                  <a:schemeClr val="lt1"/>
                </a:solidFill>
              </a:ln>
              <a:effectLst>
                <a:outerShdw blurRad="88900" dist="76200" dir="2700000" algn="tl" rotWithShape="0">
                  <a:prstClr val="black">
                    <a:alpha val="40000"/>
                  </a:prstClr>
                </a:outerShdw>
              </a:effectLst>
            </c:spPr>
            <c:extLst>
              <c:ext xmlns:c16="http://schemas.microsoft.com/office/drawing/2014/chart" uri="{C3380CC4-5D6E-409C-BE32-E72D297353CC}">
                <c16:uniqueId val="{00000001-B2F8-BA44-A7FE-11910BD9C4AA}"/>
              </c:ext>
            </c:extLst>
          </c:dPt>
          <c:dPt>
            <c:idx val="1"/>
            <c:bubble3D val="0"/>
            <c:spPr>
              <a:solidFill>
                <a:srgbClr val="FF0000"/>
              </a:solidFill>
              <a:ln w="19050">
                <a:solidFill>
                  <a:schemeClr val="lt1"/>
                </a:solidFill>
              </a:ln>
              <a:effectLst>
                <a:outerShdw blurRad="88900" dist="76200" dir="2700000" algn="tl" rotWithShape="0">
                  <a:prstClr val="black">
                    <a:alpha val="40000"/>
                  </a:prstClr>
                </a:outerShdw>
              </a:effectLst>
            </c:spPr>
            <c:extLst>
              <c:ext xmlns:c16="http://schemas.microsoft.com/office/drawing/2014/chart" uri="{C3380CC4-5D6E-409C-BE32-E72D297353CC}">
                <c16:uniqueId val="{00000003-B2F8-BA44-A7FE-11910BD9C4AA}"/>
              </c:ext>
            </c:extLst>
          </c:dPt>
          <c:dPt>
            <c:idx val="2"/>
            <c:bubble3D val="0"/>
            <c:spPr>
              <a:solidFill>
                <a:srgbClr val="548235"/>
              </a:solidFill>
              <a:ln w="19050">
                <a:solidFill>
                  <a:schemeClr val="lt1"/>
                </a:solidFill>
              </a:ln>
              <a:effectLst>
                <a:outerShdw blurRad="88900" dist="76200" dir="2700000" algn="tl" rotWithShape="0">
                  <a:prstClr val="black">
                    <a:alpha val="40000"/>
                  </a:prstClr>
                </a:outerShdw>
              </a:effectLst>
            </c:spPr>
            <c:extLst>
              <c:ext xmlns:c16="http://schemas.microsoft.com/office/drawing/2014/chart" uri="{C3380CC4-5D6E-409C-BE32-E72D297353CC}">
                <c16:uniqueId val="{00000005-B2F8-BA44-A7FE-11910BD9C4AA}"/>
              </c:ext>
            </c:extLst>
          </c:dPt>
          <c:dPt>
            <c:idx val="3"/>
            <c:bubble3D val="0"/>
            <c:spPr>
              <a:solidFill>
                <a:srgbClr val="FFA4FF"/>
              </a:solidFill>
              <a:ln w="19050">
                <a:solidFill>
                  <a:schemeClr val="lt1"/>
                </a:solidFill>
              </a:ln>
              <a:effectLst>
                <a:outerShdw blurRad="88900" dist="76200" dir="2700000" algn="tl" rotWithShape="0">
                  <a:prstClr val="black">
                    <a:alpha val="40000"/>
                  </a:prstClr>
                </a:outerShdw>
              </a:effectLst>
            </c:spPr>
            <c:extLst>
              <c:ext xmlns:c16="http://schemas.microsoft.com/office/drawing/2014/chart" uri="{C3380CC4-5D6E-409C-BE32-E72D297353CC}">
                <c16:uniqueId val="{00000007-B2F8-BA44-A7FE-11910BD9C4AA}"/>
              </c:ext>
            </c:extLst>
          </c:dPt>
          <c:dPt>
            <c:idx val="4"/>
            <c:bubble3D val="0"/>
            <c:spPr>
              <a:solidFill>
                <a:srgbClr val="FFFF00"/>
              </a:solidFill>
              <a:ln w="19050">
                <a:solidFill>
                  <a:schemeClr val="lt1"/>
                </a:solidFill>
              </a:ln>
              <a:effectLst>
                <a:outerShdw blurRad="88900" dist="76200" dir="2700000" algn="tl" rotWithShape="0">
                  <a:prstClr val="black">
                    <a:alpha val="40000"/>
                  </a:prstClr>
                </a:outerShdw>
              </a:effectLst>
            </c:spPr>
            <c:extLst>
              <c:ext xmlns:c16="http://schemas.microsoft.com/office/drawing/2014/chart" uri="{C3380CC4-5D6E-409C-BE32-E72D297353CC}">
                <c16:uniqueId val="{00000009-B2F8-BA44-A7FE-11910BD9C4AA}"/>
              </c:ext>
            </c:extLst>
          </c:dPt>
          <c:dPt>
            <c:idx val="5"/>
            <c:bubble3D val="0"/>
            <c:spPr>
              <a:solidFill>
                <a:srgbClr val="663300"/>
              </a:solidFill>
              <a:ln w="19050">
                <a:solidFill>
                  <a:schemeClr val="lt1"/>
                </a:solidFill>
              </a:ln>
              <a:effectLst>
                <a:outerShdw blurRad="88900" dist="76200" dir="2700000" algn="tl" rotWithShape="0">
                  <a:prstClr val="black">
                    <a:alpha val="40000"/>
                  </a:prstClr>
                </a:outerShdw>
              </a:effectLst>
            </c:spPr>
            <c:extLst>
              <c:ext xmlns:c16="http://schemas.microsoft.com/office/drawing/2014/chart" uri="{C3380CC4-5D6E-409C-BE32-E72D297353CC}">
                <c16:uniqueId val="{0000000B-B2F8-BA44-A7FE-11910BD9C4AA}"/>
              </c:ext>
            </c:extLst>
          </c:dPt>
          <c:dLbls>
            <c:dLbl>
              <c:idx val="0"/>
              <c:layout>
                <c:manualLayout>
                  <c:x val="5.5806748383256173E-2"/>
                  <c:y val="0.17742700606262804"/>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496DD872-CA32-40C9-9EEA-1193530D3D59}" type="CATEGORYNAME">
                      <a:rPr lang="en-US" sz="1800">
                        <a:solidFill>
                          <a:schemeClr val="bg1"/>
                        </a:solidFill>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solidFill>
                        <a:schemeClr val="bg1"/>
                      </a:solidFill>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9AE55402-7184-4CFE-8F53-2B23317A04BF}" type="VALUE">
                      <a:rPr lang="en-US" sz="1800" b="1">
                        <a:solidFill>
                          <a:schemeClr val="bg1"/>
                        </a:solidFill>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2F8-BA44-A7FE-11910BD9C4AA}"/>
                </c:ext>
              </c:extLst>
            </c:dLbl>
            <c:dLbl>
              <c:idx val="1"/>
              <c:layout>
                <c:manualLayout>
                  <c:x val="-0.15195416294612657"/>
                  <c:y val="-3.915154484937262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B2F8-BA44-A7FE-11910BD9C4AA}"/>
                </c:ext>
              </c:extLst>
            </c:dLbl>
            <c:dLbl>
              <c:idx val="2"/>
              <c:layout>
                <c:manualLayout>
                  <c:x val="-5.3513993740473248E-2"/>
                  <c:y val="-6.9870667410376841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140B12D2-1ED8-41B3-B5CB-8330539922AE}" type="CATEGORYNAME">
                      <a:rPr lang="en-US" sz="1800">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B623BBBE-6B19-46B9-8230-D9ABD947B616}" type="VALUE">
                      <a:rPr lang="en-US" sz="1800" b="1">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2F8-BA44-A7FE-11910BD9C4AA}"/>
                </c:ext>
              </c:extLst>
            </c:dLbl>
            <c:dLbl>
              <c:idx val="3"/>
              <c:layout>
                <c:manualLayout>
                  <c:x val="-1.6206672619530807E-2"/>
                  <c:y val="-3.8159421574198125E-2"/>
                </c:manualLayout>
              </c:layout>
              <c:tx>
                <c:rich>
                  <a:bodyPr/>
                  <a:lstStyle/>
                  <a:p>
                    <a:fld id="{E7D9497C-91AD-4DDE-9143-BA2AD57407F6}" type="CATEGORYNAME">
                      <a:rPr lang="en-US"/>
                      <a:pPr/>
                      <a:t>[CATEGORY NAME]</a:t>
                    </a:fld>
                    <a:endParaRPr lang="en-US" baseline="0" dirty="0"/>
                  </a:p>
                  <a:p>
                    <a:fld id="{91353AA9-EA3E-4FFF-8AA9-2B9FD1D7D006}" type="VALUE">
                      <a:rPr lang="en-US" b="1"/>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2F8-BA44-A7FE-11910BD9C4AA}"/>
                </c:ext>
              </c:extLst>
            </c:dLbl>
            <c:dLbl>
              <c:idx val="4"/>
              <c:layout>
                <c:manualLayout>
                  <c:x val="-1.3753280839895013E-2"/>
                  <c:y val="-2.8698177041249946E-2"/>
                </c:manualLayout>
              </c:layout>
              <c:tx>
                <c:rich>
                  <a:bodyPr/>
                  <a:lstStyle/>
                  <a:p>
                    <a:fld id="{7A05E995-F29C-427B-B6EA-8630FF5F24DB}" type="CATEGORYNAME">
                      <a:rPr lang="en-US"/>
                      <a:pPr/>
                      <a:t>[CATEGORY NAME]</a:t>
                    </a:fld>
                    <a:endParaRPr lang="en-US" baseline="0" dirty="0"/>
                  </a:p>
                  <a:p>
                    <a:fld id="{725B3B85-6F2E-4891-BB22-FA32490C7788}" type="VALUE">
                      <a:rPr lang="en-US" b="1"/>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B2F8-BA44-A7FE-11910BD9C4AA}"/>
                </c:ext>
              </c:extLst>
            </c:dLbl>
            <c:dLbl>
              <c:idx val="5"/>
              <c:layout>
                <c:manualLayout>
                  <c:x val="-2.41151428236419E-2"/>
                  <c:y val="-2.3152253806736186E-2"/>
                </c:manualLayout>
              </c:layout>
              <c:tx>
                <c:rich>
                  <a:bodyPr/>
                  <a:lstStyle/>
                  <a:p>
                    <a:fld id="{B8E2338D-0A05-4B9E-B83A-6A268B07A945}" type="CATEGORYNAME">
                      <a:rPr lang="en-US"/>
                      <a:pPr/>
                      <a:t>[CATEGORY NAME]</a:t>
                    </a:fld>
                    <a:endParaRPr lang="en-US" baseline="0" dirty="0"/>
                  </a:p>
                  <a:p>
                    <a:fld id="{3B15D484-8610-4AA8-B7BE-2949E1B17648}" type="VALUE">
                      <a:rPr lang="en-US" b="1"/>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B2F8-BA44-A7FE-11910BD9C4A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Sheet1!$A$2:$A$7</c:f>
              <c:strCache>
                <c:ptCount val="6"/>
                <c:pt idx="0">
                  <c:v>Local Television Station</c:v>
                </c:pt>
                <c:pt idx="1">
                  <c:v>Social media</c:v>
                </c:pt>
                <c:pt idx="2">
                  <c:v>Local 
Newspaper web/apps</c:v>
                </c:pt>
                <c:pt idx="3">
                  <c:v>Local Radio Station</c:v>
                </c:pt>
                <c:pt idx="4">
                  <c:v>Local 
magazine web/apps</c:v>
                </c:pt>
                <c:pt idx="5">
                  <c:v>Other Local 
Website/Apps</c:v>
                </c:pt>
              </c:strCache>
            </c:strRef>
          </c:cat>
          <c:val>
            <c:numRef>
              <c:f>Sheet1!$B$2:$B$7</c:f>
              <c:numCache>
                <c:formatCode>0.00%</c:formatCode>
                <c:ptCount val="6"/>
                <c:pt idx="0">
                  <c:v>0.33800000000000002</c:v>
                </c:pt>
                <c:pt idx="1">
                  <c:v>0.223</c:v>
                </c:pt>
                <c:pt idx="2">
                  <c:v>0.182</c:v>
                </c:pt>
                <c:pt idx="3">
                  <c:v>0.11899999999999999</c:v>
                </c:pt>
                <c:pt idx="4">
                  <c:v>7.4999999999999997E-2</c:v>
                </c:pt>
                <c:pt idx="5">
                  <c:v>6.3E-2</c:v>
                </c:pt>
              </c:numCache>
            </c:numRef>
          </c:val>
          <c:extLst>
            <c:ext xmlns:c16="http://schemas.microsoft.com/office/drawing/2014/chart" uri="{C3380CC4-5D6E-409C-BE32-E72D297353CC}">
              <c16:uniqueId val="{0000000C-B2F8-BA44-A7FE-11910BD9C4AA}"/>
            </c:ext>
          </c:extLst>
        </c:ser>
        <c:dLbls>
          <c:showLegendKey val="0"/>
          <c:showVal val="0"/>
          <c:showCatName val="0"/>
          <c:showSerName val="0"/>
          <c:showPercent val="0"/>
          <c:showBubbleSize val="0"/>
          <c:showLeaderLines val="1"/>
        </c:dLbls>
        <c:firstSliceAng val="288"/>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74799740941471"/>
          <c:y val="7.1595685776790305E-2"/>
          <c:w val="0.98651403054483966"/>
          <c:h val="0.72166291079210332"/>
        </c:manualLayout>
      </c:layout>
      <c:pieChart>
        <c:varyColors val="1"/>
        <c:ser>
          <c:idx val="0"/>
          <c:order val="0"/>
          <c:tx>
            <c:strRef>
              <c:f>Sheet1!$B$1</c:f>
              <c:strCache>
                <c:ptCount val="1"/>
                <c:pt idx="0">
                  <c:v>Column1</c:v>
                </c:pt>
              </c:strCache>
            </c:strRef>
          </c:tx>
          <c:spPr>
            <a:solidFill>
              <a:schemeClr val="tx2">
                <a:lumMod val="20000"/>
                <a:lumOff val="80000"/>
              </a:schemeClr>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dPt>
            <c:idx val="0"/>
            <c:bubble3D val="0"/>
            <c:spPr>
              <a:solidFill>
                <a:srgbClr val="4C4CFF"/>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0F50-4026-AD78-7A56CDFF5B0E}"/>
              </c:ext>
            </c:extLst>
          </c:dPt>
          <c:dPt>
            <c:idx val="1"/>
            <c:bubble3D val="0"/>
            <c:spPr>
              <a:solidFill>
                <a:schemeClr val="accent3"/>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0F50-4026-AD78-7A56CDFF5B0E}"/>
              </c:ext>
            </c:extLst>
          </c:dPt>
          <c:dPt>
            <c:idx val="2"/>
            <c:bubble3D val="0"/>
            <c:spPr>
              <a:solidFill>
                <a:srgbClr val="659643"/>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0F50-4026-AD78-7A56CDFF5B0E}"/>
              </c:ext>
            </c:extLst>
          </c:dPt>
          <c:dPt>
            <c:idx val="3"/>
            <c:bubble3D val="0"/>
            <c:spPr>
              <a:solidFill>
                <a:srgbClr val="FFBBFF"/>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7-0F50-4026-AD78-7A56CDFF5B0E}"/>
              </c:ext>
            </c:extLst>
          </c:dPt>
          <c:dPt>
            <c:idx val="4"/>
            <c:bubble3D val="0"/>
            <c:spPr>
              <a:solidFill>
                <a:srgbClr val="B2E5FC"/>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9-0F50-4026-AD78-7A56CDFF5B0E}"/>
              </c:ext>
            </c:extLst>
          </c:dPt>
          <c:dPt>
            <c:idx val="5"/>
            <c:bubble3D val="0"/>
            <c:spPr>
              <a:solidFill>
                <a:srgbClr val="0A0A8D"/>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0F50-4026-AD78-7A56CDFF5B0E}"/>
              </c:ext>
            </c:extLst>
          </c:dPt>
          <c:dPt>
            <c:idx val="6"/>
            <c:bubble3D val="0"/>
            <c:spPr>
              <a:solidFill>
                <a:srgbClr val="D7FFA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0F50-4026-AD78-7A56CDFF5B0E}"/>
              </c:ext>
            </c:extLst>
          </c:dPt>
          <c:dPt>
            <c:idx val="7"/>
            <c:bubble3D val="0"/>
            <c:spPr>
              <a:solidFill>
                <a:srgbClr val="959595"/>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0F50-4026-AD78-7A56CDFF5B0E}"/>
              </c:ext>
            </c:extLst>
          </c:dPt>
          <c:dPt>
            <c:idx val="8"/>
            <c:bubble3D val="0"/>
            <c:spPr>
              <a:solidFill>
                <a:srgbClr val="B671EB"/>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0F50-4026-AD78-7A56CDFF5B0E}"/>
              </c:ext>
            </c:extLst>
          </c:dPt>
          <c:dPt>
            <c:idx val="9"/>
            <c:bubble3D val="0"/>
            <c:spPr>
              <a:solidFill>
                <a:srgbClr val="FF7C0F"/>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0F50-4026-AD78-7A56CDFF5B0E}"/>
              </c:ext>
            </c:extLst>
          </c:dPt>
          <c:dPt>
            <c:idx val="10"/>
            <c:bubble3D val="0"/>
            <c:spPr>
              <a:solidFill>
                <a:srgbClr val="663300"/>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0F50-4026-AD78-7A56CDFF5B0E}"/>
              </c:ext>
            </c:extLst>
          </c:dPt>
          <c:dPt>
            <c:idx val="15"/>
            <c:bubble3D val="0"/>
            <c:spPr>
              <a:solidFill>
                <a:schemeClr val="bg2"/>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0F50-4026-AD78-7A56CDFF5B0E}"/>
              </c:ext>
            </c:extLst>
          </c:dPt>
          <c:dLbls>
            <c:dLbl>
              <c:idx val="0"/>
              <c:layout>
                <c:manualLayout>
                  <c:x val="-1.7853137675972401E-2"/>
                  <c:y val="0.14718322384982016"/>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2"/>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F50-4026-AD78-7A56CDFF5B0E}"/>
                </c:ext>
              </c:extLst>
            </c:dLbl>
            <c:dLbl>
              <c:idx val="1"/>
              <c:layout>
                <c:manualLayout>
                  <c:x val="-0.11579302587176603"/>
                  <c:y val="1.5165903447499666E-3"/>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F50-4026-AD78-7A56CDFF5B0E}"/>
                </c:ext>
              </c:extLst>
            </c:dLbl>
            <c:dLbl>
              <c:idx val="2"/>
              <c:layout>
                <c:manualLayout>
                  <c:x val="4.1437860040221455E-3"/>
                  <c:y val="-3.8115938970603842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397186147186145"/>
                      <c:h val="0.11557439402206955"/>
                    </c:manualLayout>
                  </c15:layout>
                </c:ext>
                <c:ext xmlns:c16="http://schemas.microsoft.com/office/drawing/2014/chart" uri="{C3380CC4-5D6E-409C-BE32-E72D297353CC}">
                  <c16:uniqueId val="{00000005-0F50-4026-AD78-7A56CDFF5B0E}"/>
                </c:ext>
              </c:extLst>
            </c:dLbl>
            <c:dLbl>
              <c:idx val="3"/>
              <c:layout>
                <c:manualLayout>
                  <c:x val="1.8649913079046856E-2"/>
                  <c:y val="-1.274249417411053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F50-4026-AD78-7A56CDFF5B0E}"/>
                </c:ext>
              </c:extLst>
            </c:dLbl>
            <c:dLbl>
              <c:idx val="4"/>
              <c:layout>
                <c:manualLayout>
                  <c:x val="2.7979599141016463E-2"/>
                  <c:y val="4.3807473819923552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F50-4026-AD78-7A56CDFF5B0E}"/>
                </c:ext>
              </c:extLst>
            </c:dLbl>
            <c:dLbl>
              <c:idx val="5"/>
              <c:layout>
                <c:manualLayout>
                  <c:x val="6.0208098987626149E-3"/>
                  <c:y val="-1.3756033149537696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397727272727273"/>
                      <c:h val="0.16744114067852645"/>
                    </c:manualLayout>
                  </c15:layout>
                </c:ext>
                <c:ext xmlns:c16="http://schemas.microsoft.com/office/drawing/2014/chart" uri="{C3380CC4-5D6E-409C-BE32-E72D297353CC}">
                  <c16:uniqueId val="{0000000B-0F50-4026-AD78-7A56CDFF5B0E}"/>
                </c:ext>
              </c:extLst>
            </c:dLbl>
            <c:dLbl>
              <c:idx val="6"/>
              <c:layout>
                <c:manualLayout>
                  <c:x val="-9.1997307154787475E-2"/>
                  <c:y val="4.6558378980773307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2962666598493369"/>
                      <c:h val="9.3904195142931496E-2"/>
                    </c:manualLayout>
                  </c15:layout>
                </c:ext>
                <c:ext xmlns:c16="http://schemas.microsoft.com/office/drawing/2014/chart" uri="{C3380CC4-5D6E-409C-BE32-E72D297353CC}">
                  <c16:uniqueId val="{0000000D-0F50-4026-AD78-7A56CDFF5B0E}"/>
                </c:ext>
              </c:extLst>
            </c:dLbl>
            <c:dLbl>
              <c:idx val="7"/>
              <c:layout>
                <c:manualLayout>
                  <c:x val="-7.2680403585915791E-3"/>
                  <c:y val="-5.5194965064760577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9.0010822510822514E-2"/>
                      <c:h val="0.15005783181443172"/>
                    </c:manualLayout>
                  </c15:layout>
                </c:ext>
                <c:ext xmlns:c16="http://schemas.microsoft.com/office/drawing/2014/chart" uri="{C3380CC4-5D6E-409C-BE32-E72D297353CC}">
                  <c16:uniqueId val="{0000000F-0F50-4026-AD78-7A56CDFF5B0E}"/>
                </c:ext>
              </c:extLst>
            </c:dLbl>
            <c:dLbl>
              <c:idx val="8"/>
              <c:layout>
                <c:manualLayout>
                  <c:x val="-6.9917936394314345E-2"/>
                  <c:y val="1.138126088428914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0F50-4026-AD78-7A56CDFF5B0E}"/>
                </c:ext>
              </c:extLst>
            </c:dLbl>
            <c:dLbl>
              <c:idx val="9"/>
              <c:layout>
                <c:manualLayout>
                  <c:x val="-1.8012663189828543E-2"/>
                  <c:y val="-6.063145709040157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0F50-4026-AD78-7A56CDFF5B0E}"/>
                </c:ext>
              </c:extLst>
            </c:dLbl>
            <c:dLbl>
              <c:idx val="10"/>
              <c:layout>
                <c:manualLayout>
                  <c:x val="6.1906082762381978E-2"/>
                  <c:y val="3.9742264052728946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0F50-4026-AD78-7A56CDFF5B0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0">
                  <c:v>Local Broadcast TV News</c:v>
                </c:pt>
                <c:pt idx="1">
                  <c:v>Social Media</c:v>
                </c:pt>
                <c:pt idx="2">
                  <c:v>Local Newspapers</c:v>
                </c:pt>
                <c:pt idx="3">
                  <c:v>Radio Stations</c:v>
                </c:pt>
                <c:pt idx="4">
                  <c:v>Local TV News Websites/Apps </c:v>
                </c:pt>
                <c:pt idx="5">
                  <c:v>Network Broadcast
TV News</c:v>
                </c:pt>
                <c:pt idx="6">
                  <c:v>Public TV News</c:v>
                </c:pt>
                <c:pt idx="7">
                  <c:v>Cable News Channels</c:v>
                </c:pt>
                <c:pt idx="8">
                  <c:v>All Other Internet News Websites/Apps</c:v>
                </c:pt>
                <c:pt idx="9">
                  <c:v>National Newspapers</c:v>
                </c:pt>
                <c:pt idx="10">
                  <c:v>Other</c:v>
                </c:pt>
              </c:strCache>
            </c:strRef>
          </c:cat>
          <c:val>
            <c:numRef>
              <c:f>Sheet1!$B$2:$B$12</c:f>
              <c:numCache>
                <c:formatCode>0.0%</c:formatCode>
                <c:ptCount val="11"/>
                <c:pt idx="0">
                  <c:v>0.35199999999999998</c:v>
                </c:pt>
                <c:pt idx="1">
                  <c:v>0.14499999999999999</c:v>
                </c:pt>
                <c:pt idx="2">
                  <c:v>9.1999999999999998E-2</c:v>
                </c:pt>
                <c:pt idx="3">
                  <c:v>6.8000000000000005E-2</c:v>
                </c:pt>
                <c:pt idx="4">
                  <c:v>0.06</c:v>
                </c:pt>
                <c:pt idx="5">
                  <c:v>5.5E-2</c:v>
                </c:pt>
                <c:pt idx="6">
                  <c:v>4.8000000000000001E-2</c:v>
                </c:pt>
                <c:pt idx="7">
                  <c:v>4.2000000000000003E-2</c:v>
                </c:pt>
                <c:pt idx="8">
                  <c:v>2.5000000000000001E-2</c:v>
                </c:pt>
                <c:pt idx="9">
                  <c:v>1.4E-2</c:v>
                </c:pt>
                <c:pt idx="10">
                  <c:v>9.8999999999999755E-2</c:v>
                </c:pt>
              </c:numCache>
            </c:numRef>
          </c:val>
          <c:extLst>
            <c:ext xmlns:c16="http://schemas.microsoft.com/office/drawing/2014/chart" uri="{C3380CC4-5D6E-409C-BE32-E72D297353CC}">
              <c16:uniqueId val="{00000018-0F50-4026-AD78-7A56CDFF5B0E}"/>
            </c:ext>
          </c:extLst>
        </c:ser>
        <c:ser>
          <c:idx val="1"/>
          <c:order val="1"/>
          <c:tx>
            <c:strRef>
              <c:f>Sheet1!$C$1</c:f>
              <c:strCache>
                <c:ptCount val="1"/>
                <c:pt idx="0">
                  <c:v>Column2</c:v>
                </c:pt>
              </c:strCache>
            </c:strRef>
          </c:tx>
          <c:cat>
            <c:strRef>
              <c:f>Sheet1!$A$2:$A$12</c:f>
              <c:strCache>
                <c:ptCount val="11"/>
                <c:pt idx="0">
                  <c:v>Local Broadcast TV News</c:v>
                </c:pt>
                <c:pt idx="1">
                  <c:v>Social Media</c:v>
                </c:pt>
                <c:pt idx="2">
                  <c:v>Local Newspapers</c:v>
                </c:pt>
                <c:pt idx="3">
                  <c:v>Radio Stations</c:v>
                </c:pt>
                <c:pt idx="4">
                  <c:v>Local TV News Websites/Apps </c:v>
                </c:pt>
                <c:pt idx="5">
                  <c:v>Network Broadcast
TV News</c:v>
                </c:pt>
                <c:pt idx="6">
                  <c:v>Public TV News</c:v>
                </c:pt>
                <c:pt idx="7">
                  <c:v>Cable News Channels</c:v>
                </c:pt>
                <c:pt idx="8">
                  <c:v>All Other Internet News Websites/Apps</c:v>
                </c:pt>
                <c:pt idx="9">
                  <c:v>National Newspapers</c:v>
                </c:pt>
                <c:pt idx="10">
                  <c:v>Other</c:v>
                </c:pt>
              </c:strCache>
            </c:strRef>
          </c:cat>
          <c:val>
            <c:numRef>
              <c:f>Sheet1!$C$2:$C$12</c:f>
              <c:numCache>
                <c:formatCode>General</c:formatCode>
                <c:ptCount val="11"/>
                <c:pt idx="10" formatCode="0.0%">
                  <c:v>0.90100000000000025</c:v>
                </c:pt>
              </c:numCache>
            </c:numRef>
          </c:val>
          <c:extLst>
            <c:ext xmlns:c16="http://schemas.microsoft.com/office/drawing/2014/chart" uri="{C3380CC4-5D6E-409C-BE32-E72D297353CC}">
              <c16:uniqueId val="{00000019-0F50-4026-AD78-7A56CDFF5B0E}"/>
            </c:ext>
          </c:extLst>
        </c:ser>
        <c:dLbls>
          <c:showLegendKey val="0"/>
          <c:showVal val="0"/>
          <c:showCatName val="0"/>
          <c:showSerName val="0"/>
          <c:showPercent val="0"/>
          <c:showBubbleSize val="0"/>
          <c:showLeaderLines val="1"/>
        </c:dLbls>
        <c:firstSliceAng val="29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dirty="0">
                <a:effectLst/>
              </a:rPr>
              <a:t>Where Consumers</a:t>
            </a:r>
            <a:r>
              <a:rPr lang="en-US" sz="1800" b="1" baseline="0" dirty="0">
                <a:effectLst/>
              </a:rPr>
              <a:t> Plan to Shop </a:t>
            </a:r>
            <a:endParaRPr lang="en-US" dirty="0"/>
          </a:p>
        </c:rich>
      </c:tx>
      <c:layout>
        <c:manualLayout>
          <c:xMode val="edge"/>
          <c:yMode val="edge"/>
          <c:x val="0.33920505082577962"/>
          <c:y val="9.4570790284517384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
          <c:y val="0.16838727154789748"/>
          <c:w val="1"/>
          <c:h val="0.63822224635349789"/>
        </c:manualLayout>
      </c:layout>
      <c:barChart>
        <c:barDir val="col"/>
        <c:grouping val="clustered"/>
        <c:varyColors val="0"/>
        <c:ser>
          <c:idx val="0"/>
          <c:order val="0"/>
          <c:tx>
            <c:strRef>
              <c:f>Sheet1!$B$1</c:f>
              <c:strCache>
                <c:ptCount val="1"/>
                <c:pt idx="0">
                  <c:v>Column1</c:v>
                </c:pt>
              </c:strCache>
            </c:strRef>
          </c:tx>
          <c:spPr>
            <a:solidFill>
              <a:schemeClr val="accent3"/>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Online</c:v>
                </c:pt>
                <c:pt idx="1">
                  <c:v>Department
Stores</c:v>
                </c:pt>
                <c:pt idx="2">
                  <c:v>Discount
Stores</c:v>
                </c:pt>
                <c:pt idx="3">
                  <c:v>Clothing
Stores</c:v>
                </c:pt>
                <c:pt idx="4">
                  <c:v>Electronic
Stores</c:v>
                </c:pt>
                <c:pt idx="5">
                  <c:v>Office Supply Stores </c:v>
                </c:pt>
                <c:pt idx="6">
                  <c:v>Local/Small Businesses</c:v>
                </c:pt>
                <c:pt idx="7">
                  <c:v>Thrift Stores/Resale Shops</c:v>
                </c:pt>
                <c:pt idx="8">
                  <c:v>Drug
Stores</c:v>
                </c:pt>
                <c:pt idx="9">
                  <c:v>Catalog</c:v>
                </c:pt>
              </c:strCache>
            </c:strRef>
          </c:cat>
          <c:val>
            <c:numRef>
              <c:f>Sheet1!$B$2:$B$11</c:f>
              <c:numCache>
                <c:formatCode>0%</c:formatCode>
                <c:ptCount val="10"/>
                <c:pt idx="0">
                  <c:v>0.55000000000000004</c:v>
                </c:pt>
                <c:pt idx="1">
                  <c:v>0.45</c:v>
                </c:pt>
                <c:pt idx="2">
                  <c:v>0.45</c:v>
                </c:pt>
                <c:pt idx="3">
                  <c:v>0.41</c:v>
                </c:pt>
                <c:pt idx="4">
                  <c:v>0.23</c:v>
                </c:pt>
                <c:pt idx="5">
                  <c:v>0.21</c:v>
                </c:pt>
                <c:pt idx="6">
                  <c:v>0.15</c:v>
                </c:pt>
                <c:pt idx="7">
                  <c:v>7.0000000000000007E-2</c:v>
                </c:pt>
                <c:pt idx="8">
                  <c:v>0.06</c:v>
                </c:pt>
                <c:pt idx="9">
                  <c:v>0.06</c:v>
                </c:pt>
              </c:numCache>
            </c:numRef>
          </c:val>
          <c:extLst>
            <c:ext xmlns:c16="http://schemas.microsoft.com/office/drawing/2014/chart" uri="{C3380CC4-5D6E-409C-BE32-E72D297353CC}">
              <c16:uniqueId val="{00000000-018F-4608-804A-96974823F89E}"/>
            </c:ext>
          </c:extLst>
        </c:ser>
        <c:dLbls>
          <c:dLblPos val="outEnd"/>
          <c:showLegendKey val="0"/>
          <c:showVal val="1"/>
          <c:showCatName val="0"/>
          <c:showSerName val="0"/>
          <c:showPercent val="0"/>
          <c:showBubbleSize val="0"/>
        </c:dLbls>
        <c:gapWidth val="123"/>
        <c:axId val="559104520"/>
        <c:axId val="559099816"/>
      </c:barChart>
      <c:catAx>
        <c:axId val="5591045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59099816"/>
        <c:crosses val="autoZero"/>
        <c:auto val="1"/>
        <c:lblAlgn val="ctr"/>
        <c:lblOffset val="0"/>
        <c:noMultiLvlLbl val="0"/>
      </c:catAx>
      <c:valAx>
        <c:axId val="559099816"/>
        <c:scaling>
          <c:orientation val="minMax"/>
        </c:scaling>
        <c:delete val="1"/>
        <c:axPos val="l"/>
        <c:numFmt formatCode="0%" sourceLinked="1"/>
        <c:majorTickMark val="none"/>
        <c:minorTickMark val="none"/>
        <c:tickLblPos val="nextTo"/>
        <c:crossAx val="5591045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dirty="0">
                <a:effectLst/>
              </a:rPr>
              <a:t>Where Consumers</a:t>
            </a:r>
            <a:r>
              <a:rPr lang="en-US" sz="1800" b="1" baseline="0" dirty="0">
                <a:effectLst/>
              </a:rPr>
              <a:t> Plan to Shop </a:t>
            </a:r>
            <a:endParaRPr lang="en-US" dirty="0"/>
          </a:p>
        </c:rich>
      </c:tx>
      <c:layout>
        <c:manualLayout>
          <c:xMode val="edge"/>
          <c:yMode val="edge"/>
          <c:x val="0.33920505082577962"/>
          <c:y val="9.4570790284517384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210024172374839E-3"/>
          <c:y val="0.16838727154789748"/>
          <c:w val="0.99078997582762518"/>
          <c:h val="0.62844137823213886"/>
        </c:manualLayout>
      </c:layout>
      <c:barChart>
        <c:barDir val="col"/>
        <c:grouping val="clustered"/>
        <c:varyColors val="0"/>
        <c:ser>
          <c:idx val="0"/>
          <c:order val="0"/>
          <c:tx>
            <c:strRef>
              <c:f>Sheet1!$B$1</c:f>
              <c:strCache>
                <c:ptCount val="1"/>
                <c:pt idx="0">
                  <c:v>Column1</c:v>
                </c:pt>
              </c:strCache>
            </c:strRef>
          </c:tx>
          <c:spPr>
            <a:solidFill>
              <a:schemeClr val="accent3"/>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Online</c:v>
                </c:pt>
                <c:pt idx="1">
                  <c:v>Department Store</c:v>
                </c:pt>
                <c:pt idx="2">
                  <c:v>Discount
Store</c:v>
                </c:pt>
                <c:pt idx="3">
                  <c:v>College Bookstore</c:v>
                </c:pt>
                <c:pt idx="4">
                  <c:v>Office Supply Store</c:v>
                </c:pt>
                <c:pt idx="5">
                  <c:v>Clothing
Store</c:v>
                </c:pt>
                <c:pt idx="6">
                  <c:v>Electronics Stores</c:v>
                </c:pt>
                <c:pt idx="7">
                  <c:v>Home Furnishings or                                                                            Home Décor Store</c:v>
                </c:pt>
                <c:pt idx="8">
                  <c:v>Local/Small Business </c:v>
                </c:pt>
                <c:pt idx="9">
                  <c:v>Drug
Stores</c:v>
                </c:pt>
                <c:pt idx="10">
                  <c:v>Thrift Stores/Resale Shops </c:v>
                </c:pt>
                <c:pt idx="11">
                  <c:v>Catalog</c:v>
                </c:pt>
              </c:strCache>
            </c:strRef>
          </c:cat>
          <c:val>
            <c:numRef>
              <c:f>Sheet1!$B$2:$B$13</c:f>
              <c:numCache>
                <c:formatCode>0%</c:formatCode>
                <c:ptCount val="12"/>
                <c:pt idx="0">
                  <c:v>0.49</c:v>
                </c:pt>
                <c:pt idx="1">
                  <c:v>0.35</c:v>
                </c:pt>
                <c:pt idx="2">
                  <c:v>0.33</c:v>
                </c:pt>
                <c:pt idx="3">
                  <c:v>0.26</c:v>
                </c:pt>
                <c:pt idx="4">
                  <c:v>0.25</c:v>
                </c:pt>
                <c:pt idx="5">
                  <c:v>0.25</c:v>
                </c:pt>
                <c:pt idx="6">
                  <c:v>0.18</c:v>
                </c:pt>
                <c:pt idx="7">
                  <c:v>0.14000000000000001</c:v>
                </c:pt>
                <c:pt idx="8">
                  <c:v>0.13</c:v>
                </c:pt>
                <c:pt idx="9">
                  <c:v>0.12</c:v>
                </c:pt>
                <c:pt idx="10">
                  <c:v>0.09</c:v>
                </c:pt>
                <c:pt idx="11">
                  <c:v>7.0000000000000007E-2</c:v>
                </c:pt>
              </c:numCache>
            </c:numRef>
          </c:val>
          <c:extLst>
            <c:ext xmlns:c16="http://schemas.microsoft.com/office/drawing/2014/chart" uri="{C3380CC4-5D6E-409C-BE32-E72D297353CC}">
              <c16:uniqueId val="{00000000-018F-4608-804A-96974823F89E}"/>
            </c:ext>
          </c:extLst>
        </c:ser>
        <c:dLbls>
          <c:dLblPos val="outEnd"/>
          <c:showLegendKey val="0"/>
          <c:showVal val="1"/>
          <c:showCatName val="0"/>
          <c:showSerName val="0"/>
          <c:showPercent val="0"/>
          <c:showBubbleSize val="0"/>
        </c:dLbls>
        <c:gapWidth val="123"/>
        <c:axId val="559104520"/>
        <c:axId val="559099816"/>
      </c:barChart>
      <c:catAx>
        <c:axId val="5591045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59099816"/>
        <c:crosses val="autoZero"/>
        <c:auto val="1"/>
        <c:lblAlgn val="ctr"/>
        <c:lblOffset val="0"/>
        <c:noMultiLvlLbl val="0"/>
      </c:catAx>
      <c:valAx>
        <c:axId val="559099816"/>
        <c:scaling>
          <c:orientation val="minMax"/>
        </c:scaling>
        <c:delete val="1"/>
        <c:axPos val="l"/>
        <c:numFmt formatCode="0%" sourceLinked="1"/>
        <c:majorTickMark val="none"/>
        <c:minorTickMark val="none"/>
        <c:tickLblPos val="nextTo"/>
        <c:crossAx val="5591045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0" i="0" u="none" strike="noStrike" baseline="0" dirty="0">
                <a:effectLst/>
              </a:rPr>
              <a:t>How often, if at all, do you shop in a retail store/online?</a:t>
            </a:r>
            <a:endParaRPr lang="en-US" sz="2000" dirty="0">
              <a:solidFill>
                <a:schemeClr val="tx1"/>
              </a:solidFill>
            </a:endParaRPr>
          </a:p>
          <a:p>
            <a:pPr>
              <a:defRPr sz="2000">
                <a:solidFill>
                  <a:schemeClr val="tx1"/>
                </a:solidFill>
              </a:defRPr>
            </a:pPr>
            <a:r>
              <a:rPr lang="en-US" sz="2000" dirty="0">
                <a:solidFill>
                  <a:schemeClr val="tx1"/>
                </a:solidFill>
              </a:rPr>
              <a:t>Adults 18+</a:t>
            </a:r>
            <a:endParaRPr lang="en-US" sz="2000" baseline="0" dirty="0">
              <a:solidFill>
                <a:schemeClr val="tx1"/>
              </a:solidFill>
            </a:endParaRPr>
          </a:p>
        </c:rich>
      </c:tx>
      <c:layout>
        <c:manualLayout>
          <c:xMode val="edge"/>
          <c:yMode val="edge"/>
          <c:x val="0.22060524070342483"/>
          <c:y val="5.578621222001570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6626498869836977E-2"/>
          <c:y val="0.19424743121863522"/>
          <c:w val="0.97179486894759426"/>
          <c:h val="0.57392553405332691"/>
        </c:manualLayout>
      </c:layout>
      <c:barChart>
        <c:barDir val="col"/>
        <c:grouping val="clustered"/>
        <c:varyColors val="0"/>
        <c:ser>
          <c:idx val="0"/>
          <c:order val="0"/>
          <c:tx>
            <c:strRef>
              <c:f>Sheet1!$B$1</c:f>
              <c:strCache>
                <c:ptCount val="1"/>
                <c:pt idx="0">
                  <c:v>Shop In A Retail Store</c:v>
                </c:pt>
              </c:strCache>
            </c:strRef>
          </c:tx>
          <c:spPr>
            <a:solidFill>
              <a:schemeClr val="accent5">
                <a:lumMod val="60000"/>
                <a:lumOff val="40000"/>
              </a:schemeClr>
            </a:solidFill>
            <a:ln w="19050">
              <a:solidFill>
                <a:schemeClr val="tx1"/>
              </a:solidFill>
            </a:ln>
            <a:effectLst/>
          </c:spPr>
          <c:invertIfNegative val="0"/>
          <c:dPt>
            <c:idx val="0"/>
            <c:invertIfNegative val="0"/>
            <c:bubble3D val="0"/>
            <c:extLst>
              <c:ext xmlns:c16="http://schemas.microsoft.com/office/drawing/2014/chart" uri="{C3380CC4-5D6E-409C-BE32-E72D297353CC}">
                <c16:uniqueId val="{00000001-93FB-4FDB-B38E-834DEE0F301C}"/>
              </c:ext>
            </c:extLst>
          </c:dPt>
          <c:dPt>
            <c:idx val="1"/>
            <c:invertIfNegative val="0"/>
            <c:bubble3D val="0"/>
            <c:extLst>
              <c:ext xmlns:c16="http://schemas.microsoft.com/office/drawing/2014/chart" uri="{C3380CC4-5D6E-409C-BE32-E72D297353CC}">
                <c16:uniqueId val="{00000003-93FB-4FDB-B38E-834DEE0F301C}"/>
              </c:ext>
            </c:extLst>
          </c:dPt>
          <c:dPt>
            <c:idx val="2"/>
            <c:invertIfNegative val="0"/>
            <c:bubble3D val="0"/>
            <c:extLst>
              <c:ext xmlns:c16="http://schemas.microsoft.com/office/drawing/2014/chart" uri="{C3380CC4-5D6E-409C-BE32-E72D297353CC}">
                <c16:uniqueId val="{00000005-93FB-4FDB-B38E-834DEE0F301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More than once a week</c:v>
                </c:pt>
                <c:pt idx="1">
                  <c:v>Every 
week </c:v>
                </c:pt>
                <c:pt idx="2">
                  <c:v>Almost every week</c:v>
                </c:pt>
                <c:pt idx="3">
                  <c:v>A few times 
a month</c:v>
                </c:pt>
                <c:pt idx="4">
                  <c:v>Once 
a month</c:v>
                </c:pt>
                <c:pt idx="5">
                  <c:v>A few times 
a year</c:v>
                </c:pt>
                <c:pt idx="6">
                  <c:v>Less 
often</c:v>
                </c:pt>
                <c:pt idx="7">
                  <c:v>Do 
not shop</c:v>
                </c:pt>
              </c:strCache>
            </c:strRef>
          </c:cat>
          <c:val>
            <c:numRef>
              <c:f>Sheet1!$B$2:$B$9</c:f>
              <c:numCache>
                <c:formatCode>0%</c:formatCode>
                <c:ptCount val="8"/>
                <c:pt idx="0">
                  <c:v>0.09</c:v>
                </c:pt>
                <c:pt idx="1">
                  <c:v>0.19</c:v>
                </c:pt>
                <c:pt idx="2">
                  <c:v>0.14000000000000001</c:v>
                </c:pt>
                <c:pt idx="3">
                  <c:v>0.26</c:v>
                </c:pt>
                <c:pt idx="4">
                  <c:v>0.14000000000000001</c:v>
                </c:pt>
                <c:pt idx="5">
                  <c:v>0.11</c:v>
                </c:pt>
                <c:pt idx="6">
                  <c:v>0.05</c:v>
                </c:pt>
                <c:pt idx="7">
                  <c:v>0.04</c:v>
                </c:pt>
              </c:numCache>
            </c:numRef>
          </c:val>
          <c:extLst>
            <c:ext xmlns:c16="http://schemas.microsoft.com/office/drawing/2014/chart" uri="{C3380CC4-5D6E-409C-BE32-E72D297353CC}">
              <c16:uniqueId val="{00000006-93FB-4FDB-B38E-834DEE0F301C}"/>
            </c:ext>
          </c:extLst>
        </c:ser>
        <c:ser>
          <c:idx val="1"/>
          <c:order val="1"/>
          <c:tx>
            <c:strRef>
              <c:f>Sheet1!$C$1</c:f>
              <c:strCache>
                <c:ptCount val="1"/>
                <c:pt idx="0">
                  <c:v>Shop Online</c:v>
                </c:pt>
              </c:strCache>
            </c:strRef>
          </c:tx>
          <c:spPr>
            <a:solidFill>
              <a:schemeClr val="accent2"/>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More than once a week</c:v>
                </c:pt>
                <c:pt idx="1">
                  <c:v>Every 
week </c:v>
                </c:pt>
                <c:pt idx="2">
                  <c:v>Almost every week</c:v>
                </c:pt>
                <c:pt idx="3">
                  <c:v>A few times 
a month</c:v>
                </c:pt>
                <c:pt idx="4">
                  <c:v>Once 
a month</c:v>
                </c:pt>
                <c:pt idx="5">
                  <c:v>A few times 
a year</c:v>
                </c:pt>
                <c:pt idx="6">
                  <c:v>Less 
often</c:v>
                </c:pt>
                <c:pt idx="7">
                  <c:v>Do 
not shop</c:v>
                </c:pt>
              </c:strCache>
            </c:strRef>
          </c:cat>
          <c:val>
            <c:numRef>
              <c:f>Sheet1!$C$2:$C$9</c:f>
              <c:numCache>
                <c:formatCode>0%</c:formatCode>
                <c:ptCount val="8"/>
                <c:pt idx="0">
                  <c:v>7.0000000000000007E-2</c:v>
                </c:pt>
                <c:pt idx="1">
                  <c:v>0.12</c:v>
                </c:pt>
                <c:pt idx="2">
                  <c:v>0.11</c:v>
                </c:pt>
                <c:pt idx="3">
                  <c:v>0.26</c:v>
                </c:pt>
                <c:pt idx="4">
                  <c:v>0.17</c:v>
                </c:pt>
                <c:pt idx="5">
                  <c:v>0.17</c:v>
                </c:pt>
                <c:pt idx="6">
                  <c:v>0.05</c:v>
                </c:pt>
                <c:pt idx="7">
                  <c:v>0.05</c:v>
                </c:pt>
              </c:numCache>
            </c:numRef>
          </c:val>
          <c:extLst>
            <c:ext xmlns:c16="http://schemas.microsoft.com/office/drawing/2014/chart" uri="{C3380CC4-5D6E-409C-BE32-E72D297353CC}">
              <c16:uniqueId val="{00000007-93FB-4FDB-B38E-834DEE0F301C}"/>
            </c:ext>
          </c:extLst>
        </c:ser>
        <c:dLbls>
          <c:dLblPos val="outEnd"/>
          <c:showLegendKey val="0"/>
          <c:showVal val="1"/>
          <c:showCatName val="0"/>
          <c:showSerName val="0"/>
          <c:showPercent val="0"/>
          <c:showBubbleSize val="0"/>
        </c:dLbls>
        <c:gapWidth val="100"/>
        <c:axId val="707121872"/>
        <c:axId val="707120304"/>
      </c:barChart>
      <c:catAx>
        <c:axId val="707121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120304"/>
        <c:crosses val="autoZero"/>
        <c:auto val="1"/>
        <c:lblAlgn val="ctr"/>
        <c:lblOffset val="0"/>
        <c:noMultiLvlLbl val="0"/>
      </c:catAx>
      <c:valAx>
        <c:axId val="707120304"/>
        <c:scaling>
          <c:orientation val="minMax"/>
          <c:min val="0"/>
        </c:scaling>
        <c:delete val="1"/>
        <c:axPos val="l"/>
        <c:numFmt formatCode="0%" sourceLinked="1"/>
        <c:majorTickMark val="out"/>
        <c:minorTickMark val="none"/>
        <c:tickLblPos val="nextTo"/>
        <c:crossAx val="707121872"/>
        <c:crosses val="autoZero"/>
        <c:crossBetween val="between"/>
      </c:valAx>
      <c:spPr>
        <a:noFill/>
        <a:ln w="25400">
          <a:noFill/>
        </a:ln>
        <a:effectLst/>
      </c:spPr>
    </c:plotArea>
    <c:legend>
      <c:legendPos val="r"/>
      <c:layout>
        <c:manualLayout>
          <c:xMode val="edge"/>
          <c:yMode val="edge"/>
          <c:x val="0.31979758658488761"/>
          <c:y val="0.92506176507905991"/>
          <c:w val="0.31997305899502226"/>
          <c:h val="7.138945410280814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Reasons</a:t>
            </a:r>
            <a:r>
              <a:rPr lang="en-US" sz="1400" baseline="0" dirty="0">
                <a:solidFill>
                  <a:schemeClr val="tx1"/>
                </a:solidFill>
              </a:rPr>
              <a:t> for spending more</a:t>
            </a:r>
            <a:endParaRPr lang="en-US" sz="1400" dirty="0">
              <a:solidFill>
                <a:schemeClr val="tx1"/>
              </a:solidFill>
            </a:endParaRPr>
          </a:p>
        </c:rich>
      </c:tx>
      <c:layout>
        <c:manualLayout>
          <c:xMode val="edge"/>
          <c:yMode val="edge"/>
          <c:x val="0.3070790851450147"/>
          <c:y val="3.981753517859903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blipFill>
              <a:blip xmlns:r="http://schemas.openxmlformats.org/officeDocument/2006/relationships" r:embed="rId3"/>
              <a:stretch>
                <a:fillRect l="20000" t="-4000" r="-85000" b="-59000"/>
              </a:stretch>
            </a:blipFill>
            <a:ln>
              <a:noFill/>
            </a:ln>
            <a:effectLst/>
          </c:spPr>
          <c:invertIfNegative val="0"/>
          <c:dPt>
            <c:idx val="0"/>
            <c:invertIfNegative val="0"/>
            <c:bubble3D val="0"/>
            <c:spPr>
              <a:blipFill dpi="0" rotWithShape="1">
                <a:blip xmlns:r="http://schemas.openxmlformats.org/officeDocument/2006/relationships" r:embed="rId3"/>
                <a:srcRect/>
                <a:stretch>
                  <a:fillRect l="18000" t="-2000" r="-184000" b="-31000"/>
                </a:stretch>
              </a:blipFill>
              <a:ln>
                <a:noFill/>
              </a:ln>
              <a:effectLst/>
            </c:spPr>
            <c:extLst>
              <c:ext xmlns:c16="http://schemas.microsoft.com/office/drawing/2014/chart" uri="{C3380CC4-5D6E-409C-BE32-E72D297353CC}">
                <c16:uniqueId val="{00000004-9203-3740-9BD3-4C2A4CAFE732}"/>
              </c:ext>
            </c:extLst>
          </c:dPt>
          <c:dPt>
            <c:idx val="1"/>
            <c:invertIfNegative val="0"/>
            <c:bubble3D val="0"/>
            <c:spPr>
              <a:blipFill dpi="0" rotWithShape="1">
                <a:blip xmlns:r="http://schemas.openxmlformats.org/officeDocument/2006/relationships" r:embed="rId3"/>
                <a:srcRect/>
                <a:stretch>
                  <a:fillRect l="28000" t="-3000" r="-107000" b="-62000"/>
                </a:stretch>
              </a:blipFill>
              <a:ln>
                <a:noFill/>
              </a:ln>
              <a:effectLst/>
            </c:spPr>
            <c:extLst>
              <c:ext xmlns:c16="http://schemas.microsoft.com/office/drawing/2014/chart" uri="{C3380CC4-5D6E-409C-BE32-E72D297353CC}">
                <c16:uniqueId val="{00000005-9203-3740-9BD3-4C2A4CAFE732}"/>
              </c:ext>
            </c:extLst>
          </c:dPt>
          <c:dPt>
            <c:idx val="2"/>
            <c:invertIfNegative val="0"/>
            <c:bubble3D val="0"/>
            <c:spPr>
              <a:blipFill dpi="0" rotWithShape="1">
                <a:blip xmlns:r="http://schemas.openxmlformats.org/officeDocument/2006/relationships" r:embed="rId3"/>
                <a:srcRect/>
                <a:stretch>
                  <a:fillRect l="29000" t="-4000" r="-88000" b="-59000"/>
                </a:stretch>
              </a:blipFill>
              <a:ln>
                <a:noFill/>
              </a:ln>
              <a:effectLst/>
            </c:spPr>
            <c:extLst>
              <c:ext xmlns:c16="http://schemas.microsoft.com/office/drawing/2014/chart" uri="{C3380CC4-5D6E-409C-BE32-E72D297353CC}">
                <c16:uniqueId val="{00000006-9203-3740-9BD3-4C2A4CAFE732}"/>
              </c:ext>
            </c:extLst>
          </c:dPt>
          <c:dPt>
            <c:idx val="3"/>
            <c:invertIfNegative val="0"/>
            <c:bubble3D val="0"/>
            <c:spPr>
              <a:blipFill dpi="0" rotWithShape="1">
                <a:blip xmlns:r="http://schemas.openxmlformats.org/officeDocument/2006/relationships" r:embed="rId3"/>
                <a:srcRect/>
                <a:stretch>
                  <a:fillRect l="29000" t="-4000" r="-85000" b="-59000"/>
                </a:stretch>
              </a:blipFill>
              <a:ln>
                <a:noFill/>
              </a:ln>
              <a:effectLst/>
            </c:spPr>
            <c:extLst>
              <c:ext xmlns:c16="http://schemas.microsoft.com/office/drawing/2014/chart" uri="{C3380CC4-5D6E-409C-BE32-E72D297353CC}">
                <c16:uniqueId val="{00000007-9203-3740-9BD3-4C2A4CAFE73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expect that things will be more expensive </c:v>
                </c:pt>
                <c:pt idx="1">
                  <c:v>I expect to replace more items (notebooks, pencils, etc.) </c:v>
                </c:pt>
                <c:pt idx="2">
                  <c:v>I didn’t buy much last year and so I need to replace more items </c:v>
                </c:pt>
                <c:pt idx="3">
                  <c:v>Child did not attend school last year </c:v>
                </c:pt>
              </c:strCache>
            </c:strRef>
          </c:cat>
          <c:val>
            <c:numRef>
              <c:f>Sheet1!$B$2:$B$5</c:f>
              <c:numCache>
                <c:formatCode>0%</c:formatCode>
                <c:ptCount val="4"/>
                <c:pt idx="0">
                  <c:v>0.82</c:v>
                </c:pt>
                <c:pt idx="1">
                  <c:v>0.36</c:v>
                </c:pt>
                <c:pt idx="2">
                  <c:v>0.12</c:v>
                </c:pt>
                <c:pt idx="3">
                  <c:v>0.1</c:v>
                </c:pt>
              </c:numCache>
            </c:numRef>
          </c:val>
          <c:extLst>
            <c:ext xmlns:c16="http://schemas.microsoft.com/office/drawing/2014/chart" uri="{C3380CC4-5D6E-409C-BE32-E72D297353CC}">
              <c16:uniqueId val="{00000000-9203-3740-9BD3-4C2A4CAFE732}"/>
            </c:ext>
          </c:extLst>
        </c:ser>
        <c:dLbls>
          <c:showLegendKey val="0"/>
          <c:showVal val="0"/>
          <c:showCatName val="0"/>
          <c:showSerName val="0"/>
          <c:showPercent val="0"/>
          <c:showBubbleSize val="0"/>
        </c:dLbls>
        <c:gapWidth val="219"/>
        <c:overlap val="-27"/>
        <c:axId val="1535037087"/>
        <c:axId val="1362930703"/>
      </c:barChart>
      <c:catAx>
        <c:axId val="1535037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62930703"/>
        <c:crosses val="autoZero"/>
        <c:auto val="1"/>
        <c:lblAlgn val="ctr"/>
        <c:lblOffset val="100"/>
        <c:noMultiLvlLbl val="0"/>
      </c:catAx>
      <c:valAx>
        <c:axId val="1362930703"/>
        <c:scaling>
          <c:orientation val="minMax"/>
        </c:scaling>
        <c:delete val="1"/>
        <c:axPos val="l"/>
        <c:numFmt formatCode="0%" sourceLinked="1"/>
        <c:majorTickMark val="none"/>
        <c:minorTickMark val="none"/>
        <c:tickLblPos val="nextTo"/>
        <c:crossAx val="153503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749137582277714"/>
          <c:y val="2.9233682487214484E-2"/>
          <c:w val="0.66567790673382787"/>
          <c:h val="0.9664244840629973"/>
        </c:manualLayout>
      </c:layout>
      <c:barChart>
        <c:barDir val="bar"/>
        <c:grouping val="clustered"/>
        <c:varyColors val="0"/>
        <c:ser>
          <c:idx val="0"/>
          <c:order val="0"/>
          <c:tx>
            <c:strRef>
              <c:f>Sheet1!$B$1</c:f>
              <c:strCache>
                <c:ptCount val="1"/>
                <c:pt idx="0">
                  <c:v>A18+</c:v>
                </c:pt>
              </c:strCache>
            </c:strRef>
          </c:tx>
          <c:spPr>
            <a:solidFill>
              <a:schemeClr val="tx2">
                <a:lumMod val="20000"/>
                <a:lumOff val="80000"/>
              </a:schemeClr>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0"/>
            <c:invertIfNegative val="0"/>
            <c:bubble3D val="0"/>
            <c:spPr>
              <a:solidFill>
                <a:srgbClr val="0505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22DA-47E7-95CF-1E80ECFDD40C}"/>
              </c:ext>
            </c:extLst>
          </c:dPt>
          <c:dPt>
            <c:idx val="1"/>
            <c:invertIfNegative val="0"/>
            <c:bubble3D val="0"/>
            <c:spPr>
              <a:solidFill>
                <a:srgbClr val="FF0A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22DA-47E7-95CF-1E80ECFDD40C}"/>
              </c:ext>
            </c:extLst>
          </c:dPt>
          <c:dPt>
            <c:idx val="2"/>
            <c:invertIfNegative val="0"/>
            <c:bubble3D val="0"/>
            <c:spPr>
              <a:solidFill>
                <a:srgbClr val="0AAFE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22DA-47E7-95CF-1E80ECFDD40C}"/>
              </c:ext>
            </c:extLst>
          </c:dPt>
          <c:dPt>
            <c:idx val="3"/>
            <c:invertIfNegative val="0"/>
            <c:bubble3D val="0"/>
            <c:spPr>
              <a:solidFill>
                <a:srgbClr val="8EFE60"/>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7-22DA-47E7-95CF-1E80ECFDD40C}"/>
              </c:ext>
            </c:extLst>
          </c:dPt>
          <c:dPt>
            <c:idx val="4"/>
            <c:invertIfNegative val="0"/>
            <c:bubble3D val="0"/>
            <c:spPr>
              <a:solidFill>
                <a:srgbClr val="A46F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9-22DA-47E7-95CF-1E80ECFDD40C}"/>
              </c:ext>
            </c:extLst>
          </c:dPt>
          <c:dPt>
            <c:idx val="5"/>
            <c:invertIfNegative val="0"/>
            <c:bubble3D val="0"/>
            <c:spPr>
              <a:solidFill>
                <a:srgbClr val="0A9B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22DA-47E7-95CF-1E80ECFDD40C}"/>
              </c:ext>
            </c:extLst>
          </c:dPt>
          <c:dPt>
            <c:idx val="6"/>
            <c:invertIfNegative val="0"/>
            <c:bubble3D val="0"/>
            <c:spPr>
              <a:solidFill>
                <a:srgbClr val="034910"/>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22DA-47E7-95CF-1E80ECFDD40C}"/>
              </c:ext>
            </c:extLst>
          </c:dPt>
          <c:dPt>
            <c:idx val="7"/>
            <c:invertIfNegative val="0"/>
            <c:bubble3D val="0"/>
            <c:spPr>
              <a:solidFill>
                <a:srgbClr val="FFE699"/>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22DA-47E7-95CF-1E80ECFDD40C}"/>
              </c:ext>
            </c:extLst>
          </c:dPt>
          <c:dPt>
            <c:idx val="8"/>
            <c:invertIfNegative val="0"/>
            <c:bubble3D val="0"/>
            <c:spPr>
              <a:solidFill>
                <a:srgbClr val="FF73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22DA-47E7-95CF-1E80ECFDD40C}"/>
              </c:ext>
            </c:extLst>
          </c:dPt>
          <c:dPt>
            <c:idx val="9"/>
            <c:invertIfNegative val="0"/>
            <c:bubble3D val="0"/>
            <c:spPr>
              <a:solidFill>
                <a:srgbClr val="67A1A1"/>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22DA-47E7-95CF-1E80ECFDD40C}"/>
              </c:ext>
            </c:extLst>
          </c:dPt>
          <c:dPt>
            <c:idx val="10"/>
            <c:invertIfNegative val="0"/>
            <c:bubble3D val="0"/>
            <c:spPr>
              <a:solidFill>
                <a:srgbClr val="FFAF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22DA-47E7-95CF-1E80ECFDD40C}"/>
              </c:ext>
            </c:extLst>
          </c:dPt>
          <c:dPt>
            <c:idx val="11"/>
            <c:invertIfNegative val="0"/>
            <c:bubble3D val="0"/>
            <c:spPr>
              <a:solidFill>
                <a:srgbClr val="FFD9D9"/>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22DA-47E7-95CF-1E80ECFDD40C}"/>
              </c:ext>
            </c:extLst>
          </c:dPt>
          <c:dPt>
            <c:idx val="12"/>
            <c:invertIfNegative val="0"/>
            <c:bubble3D val="0"/>
            <c:spPr>
              <a:solidFill>
                <a:srgbClr val="FFFF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9-22DA-47E7-95CF-1E80ECFDD40C}"/>
              </c:ext>
            </c:extLst>
          </c:dPt>
          <c:dPt>
            <c:idx val="13"/>
            <c:invertIfNegative val="0"/>
            <c:bubble3D val="0"/>
            <c:spPr>
              <a:solidFill>
                <a:srgbClr val="43008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B-22DA-47E7-95CF-1E80ECFDD40C}"/>
              </c:ext>
            </c:extLst>
          </c:dPt>
          <c:dPt>
            <c:idx val="14"/>
            <c:invertIfNegative val="0"/>
            <c:bubble3D val="0"/>
            <c:spPr>
              <a:solidFill>
                <a:srgbClr val="0505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D-22DA-47E7-95CF-1E80ECFDD40C}"/>
              </c:ext>
            </c:extLst>
          </c:dPt>
          <c:dPt>
            <c:idx val="15"/>
            <c:invertIfNegative val="0"/>
            <c:bubble3D val="0"/>
            <c:spPr>
              <a:solidFill>
                <a:srgbClr val="9966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F-22DA-47E7-95CF-1E80ECFDD40C}"/>
              </c:ext>
            </c:extLst>
          </c:dPt>
          <c:dPt>
            <c:idx val="16"/>
            <c:invertIfNegative val="0"/>
            <c:bubble3D val="0"/>
            <c:spPr>
              <a:solidFill>
                <a:srgbClr val="FF666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1-22DA-47E7-95CF-1E80ECFDD40C}"/>
              </c:ext>
            </c:extLst>
          </c:dPt>
          <c:dPt>
            <c:idx val="17"/>
            <c:invertIfNegative val="0"/>
            <c:bubble3D val="0"/>
            <c:spPr>
              <a:solidFill>
                <a:srgbClr val="E3B9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3-22DA-47E7-95CF-1E80ECFDD40C}"/>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Television</c:v>
                </c:pt>
                <c:pt idx="1">
                  <c:v>Social Media</c:v>
                </c:pt>
                <c:pt idx="2">
                  <c:v>Broadcast TV News Websites/Apps</c:v>
                </c:pt>
                <c:pt idx="3">
                  <c:v>Email</c:v>
                </c:pt>
                <c:pt idx="4">
                  <c:v>Direct Mail</c:v>
                </c:pt>
                <c:pt idx="5">
                  <c:v>Search</c:v>
                </c:pt>
                <c:pt idx="6">
                  <c:v>Streaming TV Programs or Movies</c:v>
                </c:pt>
                <c:pt idx="7">
                  <c:v>Review Websites/Apps</c:v>
                </c:pt>
                <c:pt idx="8">
                  <c:v>Newspapers</c:v>
                </c:pt>
                <c:pt idx="9">
                  <c:v>Non-TV/Movie Streaming Video</c:v>
                </c:pt>
                <c:pt idx="10">
                  <c:v>Radio</c:v>
                </c:pt>
                <c:pt idx="11">
                  <c:v>Podcasts</c:v>
                </c:pt>
                <c:pt idx="12">
                  <c:v>Magazines</c:v>
                </c:pt>
                <c:pt idx="13">
                  <c:v>Cable TV News Websites/Apps</c:v>
                </c:pt>
                <c:pt idx="14">
                  <c:v>Online Print</c:v>
                </c:pt>
                <c:pt idx="15">
                  <c:v>Movie Theater</c:v>
                </c:pt>
                <c:pt idx="16">
                  <c:v>Streaming Radio</c:v>
                </c:pt>
                <c:pt idx="17">
                  <c:v>Out-of-Home/Billboards</c:v>
                </c:pt>
              </c:strCache>
            </c:strRef>
          </c:cat>
          <c:val>
            <c:numRef>
              <c:f>Sheet1!$B$2:$B$19</c:f>
              <c:numCache>
                <c:formatCode>0.0%</c:formatCode>
                <c:ptCount val="18"/>
                <c:pt idx="0">
                  <c:v>0.23599999999999999</c:v>
                </c:pt>
                <c:pt idx="1">
                  <c:v>0.17100000000000001</c:v>
                </c:pt>
                <c:pt idx="2">
                  <c:v>8.7999999999999995E-2</c:v>
                </c:pt>
                <c:pt idx="3">
                  <c:v>7.3999999999999996E-2</c:v>
                </c:pt>
                <c:pt idx="4">
                  <c:v>7.0999999999999994E-2</c:v>
                </c:pt>
                <c:pt idx="5">
                  <c:v>5.3999999999999999E-2</c:v>
                </c:pt>
                <c:pt idx="6">
                  <c:v>5.1999999999999998E-2</c:v>
                </c:pt>
                <c:pt idx="7">
                  <c:v>4.4999999999999998E-2</c:v>
                </c:pt>
                <c:pt idx="8">
                  <c:v>4.4999999999999998E-2</c:v>
                </c:pt>
                <c:pt idx="9">
                  <c:v>0.04</c:v>
                </c:pt>
                <c:pt idx="10">
                  <c:v>2.8000000000000001E-2</c:v>
                </c:pt>
                <c:pt idx="11">
                  <c:v>0.02</c:v>
                </c:pt>
                <c:pt idx="12">
                  <c:v>0.02</c:v>
                </c:pt>
                <c:pt idx="13">
                  <c:v>1.6E-2</c:v>
                </c:pt>
                <c:pt idx="14">
                  <c:v>1.4E-2</c:v>
                </c:pt>
                <c:pt idx="15">
                  <c:v>1.0999999999999999E-2</c:v>
                </c:pt>
                <c:pt idx="16">
                  <c:v>8.9999999999999993E-3</c:v>
                </c:pt>
                <c:pt idx="17">
                  <c:v>6.0000000000000001E-3</c:v>
                </c:pt>
              </c:numCache>
            </c:numRef>
          </c:val>
          <c:extLst>
            <c:ext xmlns:c16="http://schemas.microsoft.com/office/drawing/2014/chart" uri="{C3380CC4-5D6E-409C-BE32-E72D297353CC}">
              <c16:uniqueId val="{00000024-22DA-47E7-95CF-1E80ECFDD40C}"/>
            </c:ext>
          </c:extLst>
        </c:ser>
        <c:dLbls>
          <c:showLegendKey val="0"/>
          <c:showVal val="0"/>
          <c:showCatName val="0"/>
          <c:showSerName val="0"/>
          <c:showPercent val="0"/>
          <c:showBubbleSize val="0"/>
        </c:dLbls>
        <c:gapWidth val="45"/>
        <c:axId val="579805112"/>
        <c:axId val="579800408"/>
      </c:barChart>
      <c:catAx>
        <c:axId val="579805112"/>
        <c:scaling>
          <c:orientation val="maxMin"/>
        </c:scaling>
        <c:delete val="0"/>
        <c:axPos val="l"/>
        <c:numFmt formatCode="General" sourceLinked="1"/>
        <c:majorTickMark val="none"/>
        <c:minorTickMark val="none"/>
        <c:tickLblPos val="nextTo"/>
        <c:spPr>
          <a:solidFill>
            <a:schemeClr val="bg1"/>
          </a:solidFill>
          <a:ln w="1905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79800408"/>
        <c:crosses val="autoZero"/>
        <c:auto val="1"/>
        <c:lblAlgn val="ctr"/>
        <c:lblOffset val="100"/>
        <c:noMultiLvlLbl val="0"/>
      </c:catAx>
      <c:valAx>
        <c:axId val="579800408"/>
        <c:scaling>
          <c:orientation val="minMax"/>
        </c:scaling>
        <c:delete val="1"/>
        <c:axPos val="t"/>
        <c:numFmt formatCode="0.0%" sourceLinked="1"/>
        <c:majorTickMark val="none"/>
        <c:minorTickMark val="none"/>
        <c:tickLblPos val="none"/>
        <c:crossAx val="579805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749137582277714"/>
          <c:y val="2.9233682487214484E-2"/>
          <c:w val="0.66567790673382787"/>
          <c:h val="0.9664244840629973"/>
        </c:manualLayout>
      </c:layout>
      <c:barChart>
        <c:barDir val="bar"/>
        <c:grouping val="clustered"/>
        <c:varyColors val="0"/>
        <c:ser>
          <c:idx val="0"/>
          <c:order val="0"/>
          <c:tx>
            <c:strRef>
              <c:f>Sheet1!$B$1</c:f>
              <c:strCache>
                <c:ptCount val="1"/>
                <c:pt idx="0">
                  <c:v>A18+</c:v>
                </c:pt>
              </c:strCache>
            </c:strRef>
          </c:tx>
          <c:spPr>
            <a:solidFill>
              <a:schemeClr val="tx2">
                <a:lumMod val="20000"/>
                <a:lumOff val="80000"/>
              </a:schemeClr>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0"/>
            <c:invertIfNegative val="0"/>
            <c:bubble3D val="0"/>
            <c:spPr>
              <a:solidFill>
                <a:srgbClr val="0505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22DA-47E7-95CF-1E80ECFDD40C}"/>
              </c:ext>
            </c:extLst>
          </c:dPt>
          <c:dPt>
            <c:idx val="1"/>
            <c:invertIfNegative val="0"/>
            <c:bubble3D val="0"/>
            <c:spPr>
              <a:solidFill>
                <a:srgbClr val="FF0A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22DA-47E7-95CF-1E80ECFDD40C}"/>
              </c:ext>
            </c:extLst>
          </c:dPt>
          <c:dPt>
            <c:idx val="2"/>
            <c:invertIfNegative val="0"/>
            <c:bubble3D val="0"/>
            <c:spPr>
              <a:solidFill>
                <a:srgbClr val="0AAFE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22DA-47E7-95CF-1E80ECFDD40C}"/>
              </c:ext>
            </c:extLst>
          </c:dPt>
          <c:dPt>
            <c:idx val="3"/>
            <c:invertIfNegative val="0"/>
            <c:bubble3D val="0"/>
            <c:spPr>
              <a:solidFill>
                <a:srgbClr val="8EFE60"/>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7-22DA-47E7-95CF-1E80ECFDD40C}"/>
              </c:ext>
            </c:extLst>
          </c:dPt>
          <c:dPt>
            <c:idx val="4"/>
            <c:invertIfNegative val="0"/>
            <c:bubble3D val="0"/>
            <c:spPr>
              <a:solidFill>
                <a:srgbClr val="A46F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9-22DA-47E7-95CF-1E80ECFDD40C}"/>
              </c:ext>
            </c:extLst>
          </c:dPt>
          <c:dPt>
            <c:idx val="5"/>
            <c:invertIfNegative val="0"/>
            <c:bubble3D val="0"/>
            <c:spPr>
              <a:solidFill>
                <a:srgbClr val="0A9B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22DA-47E7-95CF-1E80ECFDD40C}"/>
              </c:ext>
            </c:extLst>
          </c:dPt>
          <c:dPt>
            <c:idx val="6"/>
            <c:invertIfNegative val="0"/>
            <c:bubble3D val="0"/>
            <c:spPr>
              <a:solidFill>
                <a:srgbClr val="034910"/>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22DA-47E7-95CF-1E80ECFDD40C}"/>
              </c:ext>
            </c:extLst>
          </c:dPt>
          <c:dPt>
            <c:idx val="7"/>
            <c:invertIfNegative val="0"/>
            <c:bubble3D val="0"/>
            <c:spPr>
              <a:solidFill>
                <a:srgbClr val="FFE699"/>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22DA-47E7-95CF-1E80ECFDD40C}"/>
              </c:ext>
            </c:extLst>
          </c:dPt>
          <c:dPt>
            <c:idx val="8"/>
            <c:invertIfNegative val="0"/>
            <c:bubble3D val="0"/>
            <c:spPr>
              <a:solidFill>
                <a:srgbClr val="67A1A1"/>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22DA-47E7-95CF-1E80ECFDD40C}"/>
              </c:ext>
            </c:extLst>
          </c:dPt>
          <c:dPt>
            <c:idx val="9"/>
            <c:invertIfNegative val="0"/>
            <c:bubble3D val="0"/>
            <c:spPr>
              <a:solidFill>
                <a:srgbClr val="FF730A"/>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22DA-47E7-95CF-1E80ECFDD40C}"/>
              </c:ext>
            </c:extLst>
          </c:dPt>
          <c:dPt>
            <c:idx val="10"/>
            <c:invertIfNegative val="0"/>
            <c:bubble3D val="0"/>
            <c:spPr>
              <a:solidFill>
                <a:srgbClr val="FFAF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22DA-47E7-95CF-1E80ECFDD40C}"/>
              </c:ext>
            </c:extLst>
          </c:dPt>
          <c:dPt>
            <c:idx val="11"/>
            <c:invertIfNegative val="0"/>
            <c:bubble3D val="0"/>
            <c:spPr>
              <a:solidFill>
                <a:srgbClr val="FFD9D9"/>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22DA-47E7-95CF-1E80ECFDD40C}"/>
              </c:ext>
            </c:extLst>
          </c:dPt>
          <c:dPt>
            <c:idx val="12"/>
            <c:invertIfNegative val="0"/>
            <c:bubble3D val="0"/>
            <c:spPr>
              <a:solidFill>
                <a:srgbClr val="FFFF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9-22DA-47E7-95CF-1E80ECFDD40C}"/>
              </c:ext>
            </c:extLst>
          </c:dPt>
          <c:dPt>
            <c:idx val="13"/>
            <c:invertIfNegative val="0"/>
            <c:bubble3D val="0"/>
            <c:spPr>
              <a:solidFill>
                <a:srgbClr val="0505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B-22DA-47E7-95CF-1E80ECFDD40C}"/>
              </c:ext>
            </c:extLst>
          </c:dPt>
          <c:dPt>
            <c:idx val="14"/>
            <c:invertIfNegative val="0"/>
            <c:bubble3D val="0"/>
            <c:spPr>
              <a:solidFill>
                <a:srgbClr val="43008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D-22DA-47E7-95CF-1E80ECFDD40C}"/>
              </c:ext>
            </c:extLst>
          </c:dPt>
          <c:dPt>
            <c:idx val="15"/>
            <c:invertIfNegative val="0"/>
            <c:bubble3D val="0"/>
            <c:spPr>
              <a:solidFill>
                <a:srgbClr val="9966FF"/>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F-22DA-47E7-95CF-1E80ECFDD40C}"/>
              </c:ext>
            </c:extLst>
          </c:dPt>
          <c:dPt>
            <c:idx val="16"/>
            <c:invertIfNegative val="0"/>
            <c:bubble3D val="0"/>
            <c:spPr>
              <a:solidFill>
                <a:srgbClr val="FF6666"/>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1-22DA-47E7-95CF-1E80ECFDD40C}"/>
              </c:ext>
            </c:extLst>
          </c:dPt>
          <c:dPt>
            <c:idx val="17"/>
            <c:invertIfNegative val="0"/>
            <c:bubble3D val="0"/>
            <c:spPr>
              <a:solidFill>
                <a:srgbClr val="E3B905"/>
              </a:solidFill>
              <a:ln w="1270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3-22DA-47E7-95CF-1E80ECFDD40C}"/>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Television</c:v>
                </c:pt>
                <c:pt idx="1">
                  <c:v>Social Media</c:v>
                </c:pt>
                <c:pt idx="2">
                  <c:v>Broadcast TV News Websites/Apps</c:v>
                </c:pt>
                <c:pt idx="3">
                  <c:v>Email</c:v>
                </c:pt>
                <c:pt idx="4">
                  <c:v>Direct Mail</c:v>
                </c:pt>
                <c:pt idx="5">
                  <c:v>Search</c:v>
                </c:pt>
                <c:pt idx="6">
                  <c:v>Streaming TV Programs or Movies</c:v>
                </c:pt>
                <c:pt idx="7">
                  <c:v>Review Websites/Apps</c:v>
                </c:pt>
                <c:pt idx="8">
                  <c:v>Non-TV/Movie Streaming Video</c:v>
                </c:pt>
                <c:pt idx="9">
                  <c:v>Newspapers</c:v>
                </c:pt>
                <c:pt idx="10">
                  <c:v>Radio</c:v>
                </c:pt>
                <c:pt idx="11">
                  <c:v>Podcasts</c:v>
                </c:pt>
                <c:pt idx="12">
                  <c:v>Magazines</c:v>
                </c:pt>
                <c:pt idx="13">
                  <c:v>Online Print</c:v>
                </c:pt>
                <c:pt idx="14">
                  <c:v>Cable TV News Websites/Apps</c:v>
                </c:pt>
                <c:pt idx="15">
                  <c:v>Movie Theater</c:v>
                </c:pt>
                <c:pt idx="16">
                  <c:v>Streaming Radio</c:v>
                </c:pt>
                <c:pt idx="17">
                  <c:v>Out-of-Home/Billboards</c:v>
                </c:pt>
              </c:strCache>
            </c:strRef>
          </c:cat>
          <c:val>
            <c:numRef>
              <c:f>Sheet1!$B$2:$B$19</c:f>
              <c:numCache>
                <c:formatCode>0.0%</c:formatCode>
                <c:ptCount val="18"/>
                <c:pt idx="0">
                  <c:v>0.23300000000000001</c:v>
                </c:pt>
                <c:pt idx="1">
                  <c:v>0.183</c:v>
                </c:pt>
                <c:pt idx="2">
                  <c:v>8.5000000000000006E-2</c:v>
                </c:pt>
                <c:pt idx="3">
                  <c:v>7.6999999999999999E-2</c:v>
                </c:pt>
                <c:pt idx="4">
                  <c:v>6.3E-2</c:v>
                </c:pt>
                <c:pt idx="5">
                  <c:v>5.8999999999999997E-2</c:v>
                </c:pt>
                <c:pt idx="6">
                  <c:v>5.2999999999999999E-2</c:v>
                </c:pt>
                <c:pt idx="7">
                  <c:v>4.7E-2</c:v>
                </c:pt>
                <c:pt idx="8">
                  <c:v>4.2000000000000003E-2</c:v>
                </c:pt>
                <c:pt idx="9">
                  <c:v>3.5999999999999997E-2</c:v>
                </c:pt>
                <c:pt idx="10">
                  <c:v>2.7E-2</c:v>
                </c:pt>
                <c:pt idx="11">
                  <c:v>2.1000000000000001E-2</c:v>
                </c:pt>
                <c:pt idx="12">
                  <c:v>1.9E-2</c:v>
                </c:pt>
                <c:pt idx="13">
                  <c:v>1.6E-2</c:v>
                </c:pt>
                <c:pt idx="14">
                  <c:v>1.2999999999999999E-2</c:v>
                </c:pt>
                <c:pt idx="15">
                  <c:v>1.2E-2</c:v>
                </c:pt>
                <c:pt idx="16">
                  <c:v>0.01</c:v>
                </c:pt>
                <c:pt idx="17">
                  <c:v>5.0000000000000001E-3</c:v>
                </c:pt>
              </c:numCache>
            </c:numRef>
          </c:val>
          <c:extLst>
            <c:ext xmlns:c16="http://schemas.microsoft.com/office/drawing/2014/chart" uri="{C3380CC4-5D6E-409C-BE32-E72D297353CC}">
              <c16:uniqueId val="{00000024-22DA-47E7-95CF-1E80ECFDD40C}"/>
            </c:ext>
          </c:extLst>
        </c:ser>
        <c:dLbls>
          <c:showLegendKey val="0"/>
          <c:showVal val="0"/>
          <c:showCatName val="0"/>
          <c:showSerName val="0"/>
          <c:showPercent val="0"/>
          <c:showBubbleSize val="0"/>
        </c:dLbls>
        <c:gapWidth val="45"/>
        <c:axId val="579805112"/>
        <c:axId val="579800408"/>
      </c:barChart>
      <c:catAx>
        <c:axId val="579805112"/>
        <c:scaling>
          <c:orientation val="maxMin"/>
        </c:scaling>
        <c:delete val="0"/>
        <c:axPos val="l"/>
        <c:numFmt formatCode="General" sourceLinked="1"/>
        <c:majorTickMark val="none"/>
        <c:minorTickMark val="none"/>
        <c:tickLblPos val="nextTo"/>
        <c:spPr>
          <a:solidFill>
            <a:schemeClr val="bg1"/>
          </a:solidFill>
          <a:ln w="19050"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79800408"/>
        <c:crosses val="autoZero"/>
        <c:auto val="1"/>
        <c:lblAlgn val="ctr"/>
        <c:lblOffset val="100"/>
        <c:noMultiLvlLbl val="0"/>
      </c:catAx>
      <c:valAx>
        <c:axId val="579800408"/>
        <c:scaling>
          <c:orientation val="minMax"/>
        </c:scaling>
        <c:delete val="1"/>
        <c:axPos val="t"/>
        <c:numFmt formatCode="0.0%" sourceLinked="1"/>
        <c:majorTickMark val="none"/>
        <c:minorTickMark val="none"/>
        <c:tickLblPos val="none"/>
        <c:crossAx val="579805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73838589201085"/>
          <c:y val="1.0345943504224017E-2"/>
          <c:w val="0.54617875353279166"/>
          <c:h val="0.94309731072676795"/>
        </c:manualLayout>
      </c:layout>
      <c:barChart>
        <c:barDir val="bar"/>
        <c:grouping val="clustered"/>
        <c:varyColors val="0"/>
        <c:ser>
          <c:idx val="0"/>
          <c:order val="0"/>
          <c:tx>
            <c:strRef>
              <c:f>Sheet1!$B$1</c:f>
              <c:strCache>
                <c:ptCount val="1"/>
                <c:pt idx="0">
                  <c:v>Series 1</c:v>
                </c:pt>
              </c:strCache>
            </c:strRef>
          </c:tx>
          <c:spPr>
            <a:solidFill>
              <a:schemeClr val="accent1"/>
            </a:solidFill>
            <a:ln w="19050">
              <a:solidFill>
                <a:schemeClr val="tx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4"/>
                <c:pt idx="0">
                  <c:v>Browse in-store and purchase online</c:v>
                </c:pt>
                <c:pt idx="1">
                  <c:v>Browse online and purchase in-store</c:v>
                </c:pt>
                <c:pt idx="2">
                  <c:v>Browse and purchase online</c:v>
                </c:pt>
                <c:pt idx="3">
                  <c:v>Browse and purchase in-store</c:v>
                </c:pt>
              </c:strCache>
            </c:strRef>
          </c:cat>
          <c:val>
            <c:numRef>
              <c:f>Sheet1!$B$2:$B$15</c:f>
              <c:numCache>
                <c:formatCode>0.0%</c:formatCode>
                <c:ptCount val="4"/>
                <c:pt idx="0">
                  <c:v>0.20627701023425027</c:v>
                </c:pt>
                <c:pt idx="1">
                  <c:v>0.24533787023254422</c:v>
                </c:pt>
                <c:pt idx="2">
                  <c:v>0.43633821372329779</c:v>
                </c:pt>
                <c:pt idx="3">
                  <c:v>0.44020146475932093</c:v>
                </c:pt>
              </c:numCache>
            </c:numRef>
          </c:val>
          <c:extLst>
            <c:ext xmlns:c16="http://schemas.microsoft.com/office/drawing/2014/chart" uri="{C3380CC4-5D6E-409C-BE32-E72D297353CC}">
              <c16:uniqueId val="{00000000-E2E0-0F4F-8190-33C2986A0DCE}"/>
            </c:ext>
          </c:extLst>
        </c:ser>
        <c:dLbls>
          <c:showLegendKey val="0"/>
          <c:showVal val="0"/>
          <c:showCatName val="0"/>
          <c:showSerName val="0"/>
          <c:showPercent val="0"/>
          <c:showBubbleSize val="0"/>
        </c:dLbls>
        <c:gapWidth val="49"/>
        <c:axId val="72869216"/>
        <c:axId val="100725264"/>
      </c:barChart>
      <c:catAx>
        <c:axId val="728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0725264"/>
        <c:crosses val="autoZero"/>
        <c:auto val="1"/>
        <c:lblAlgn val="ctr"/>
        <c:lblOffset val="100"/>
        <c:noMultiLvlLbl val="0"/>
      </c:catAx>
      <c:valAx>
        <c:axId val="100725264"/>
        <c:scaling>
          <c:orientation val="minMax"/>
        </c:scaling>
        <c:delete val="1"/>
        <c:axPos val="b"/>
        <c:numFmt formatCode="0.0%" sourceLinked="1"/>
        <c:majorTickMark val="none"/>
        <c:minorTickMark val="none"/>
        <c:tickLblPos val="nextTo"/>
        <c:crossAx val="728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In-store retail</a:t>
            </a:r>
            <a:br>
              <a:rPr lang="en-US" sz="1400" b="1" dirty="0">
                <a:solidFill>
                  <a:schemeClr val="tx1"/>
                </a:solidFill>
              </a:rPr>
            </a:br>
            <a:r>
              <a:rPr lang="en-US" sz="1400" b="1" dirty="0">
                <a:solidFill>
                  <a:schemeClr val="tx1"/>
                </a:solidFill>
              </a:rPr>
              <a:t>% A18+ compared to last</a:t>
            </a:r>
            <a:r>
              <a:rPr lang="en-US" sz="1400" b="1" baseline="0" dirty="0">
                <a:solidFill>
                  <a:schemeClr val="tx1"/>
                </a:solidFill>
              </a:rPr>
              <a:t> year</a:t>
            </a:r>
            <a:endParaRPr lang="en-US" sz="1400" b="1" dirty="0">
              <a:solidFill>
                <a:schemeClr val="tx1"/>
              </a:solidFill>
            </a:endParaRPr>
          </a:p>
        </c:rich>
      </c:tx>
      <c:layout>
        <c:manualLayout>
          <c:xMode val="edge"/>
          <c:yMode val="edge"/>
          <c:x val="0.39131025741943509"/>
          <c:y val="3.10378305126720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Less</c:v>
                </c:pt>
              </c:strCache>
            </c:strRef>
          </c:tx>
          <c:spPr>
            <a:solidFill>
              <a:schemeClr val="accent3"/>
            </a:solidFill>
            <a:ln>
              <a:solidFill>
                <a:schemeClr val="tx2"/>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2"/>
                <c:pt idx="0">
                  <c:v>Shop online</c:v>
                </c:pt>
                <c:pt idx="1">
                  <c:v>Go into physical stores/ showrooms</c:v>
                </c:pt>
              </c:strCache>
            </c:strRef>
          </c:cat>
          <c:val>
            <c:numRef>
              <c:f>Sheet1!$B$2:$B$11</c:f>
              <c:numCache>
                <c:formatCode>0.0%</c:formatCode>
                <c:ptCount val="2"/>
                <c:pt idx="0">
                  <c:v>0.21</c:v>
                </c:pt>
                <c:pt idx="1">
                  <c:v>0.26</c:v>
                </c:pt>
              </c:numCache>
            </c:numRef>
          </c:val>
          <c:extLst>
            <c:ext xmlns:c16="http://schemas.microsoft.com/office/drawing/2014/chart" uri="{C3380CC4-5D6E-409C-BE32-E72D297353CC}">
              <c16:uniqueId val="{00000000-21EB-4247-B69D-00967BC6B086}"/>
            </c:ext>
          </c:extLst>
        </c:ser>
        <c:ser>
          <c:idx val="1"/>
          <c:order val="1"/>
          <c:tx>
            <c:strRef>
              <c:f>Sheet1!$C$1</c:f>
              <c:strCache>
                <c:ptCount val="1"/>
                <c:pt idx="0">
                  <c:v>Same</c:v>
                </c:pt>
              </c:strCache>
            </c:strRef>
          </c:tx>
          <c:spPr>
            <a:solidFill>
              <a:schemeClr val="accent1"/>
            </a:solidFill>
            <a:ln>
              <a:solidFill>
                <a:schemeClr val="tx2"/>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2"/>
                <c:pt idx="0">
                  <c:v>Shop online</c:v>
                </c:pt>
                <c:pt idx="1">
                  <c:v>Go into physical stores/ showrooms</c:v>
                </c:pt>
              </c:strCache>
            </c:strRef>
          </c:cat>
          <c:val>
            <c:numRef>
              <c:f>Sheet1!$C$2:$C$11</c:f>
              <c:numCache>
                <c:formatCode>0.0%</c:formatCode>
                <c:ptCount val="2"/>
                <c:pt idx="0">
                  <c:v>0.5</c:v>
                </c:pt>
                <c:pt idx="1">
                  <c:v>0.54</c:v>
                </c:pt>
              </c:numCache>
            </c:numRef>
          </c:val>
          <c:extLst>
            <c:ext xmlns:c16="http://schemas.microsoft.com/office/drawing/2014/chart" uri="{C3380CC4-5D6E-409C-BE32-E72D297353CC}">
              <c16:uniqueId val="{00000001-21EB-4247-B69D-00967BC6B086}"/>
            </c:ext>
          </c:extLst>
        </c:ser>
        <c:ser>
          <c:idx val="2"/>
          <c:order val="2"/>
          <c:tx>
            <c:strRef>
              <c:f>Sheet1!$D$1</c:f>
              <c:strCache>
                <c:ptCount val="1"/>
                <c:pt idx="0">
                  <c:v>More</c:v>
                </c:pt>
              </c:strCache>
            </c:strRef>
          </c:tx>
          <c:spPr>
            <a:solidFill>
              <a:schemeClr val="accent2"/>
            </a:solidFill>
            <a:ln>
              <a:solidFill>
                <a:schemeClr val="tx2"/>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2"/>
                <c:pt idx="0">
                  <c:v>Shop online</c:v>
                </c:pt>
                <c:pt idx="1">
                  <c:v>Go into physical stores/ showrooms</c:v>
                </c:pt>
              </c:strCache>
            </c:strRef>
          </c:cat>
          <c:val>
            <c:numRef>
              <c:f>Sheet1!$D$2:$D$11</c:f>
              <c:numCache>
                <c:formatCode>0.00%</c:formatCode>
                <c:ptCount val="2"/>
                <c:pt idx="0">
                  <c:v>0.28999999999999998</c:v>
                </c:pt>
                <c:pt idx="1">
                  <c:v>0.2</c:v>
                </c:pt>
              </c:numCache>
            </c:numRef>
          </c:val>
          <c:extLst>
            <c:ext xmlns:c16="http://schemas.microsoft.com/office/drawing/2014/chart" uri="{C3380CC4-5D6E-409C-BE32-E72D297353CC}">
              <c16:uniqueId val="{00000001-2638-4E8E-88DF-806F7A428AF6}"/>
            </c:ext>
          </c:extLst>
        </c:ser>
        <c:dLbls>
          <c:showLegendKey val="0"/>
          <c:showVal val="0"/>
          <c:showCatName val="0"/>
          <c:showSerName val="0"/>
          <c:showPercent val="0"/>
          <c:showBubbleSize val="0"/>
        </c:dLbls>
        <c:gapWidth val="42"/>
        <c:overlap val="100"/>
        <c:axId val="851146360"/>
        <c:axId val="851150280"/>
      </c:barChart>
      <c:catAx>
        <c:axId val="851146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51150280"/>
        <c:crosses val="autoZero"/>
        <c:auto val="1"/>
        <c:lblAlgn val="ctr"/>
        <c:lblOffset val="100"/>
        <c:noMultiLvlLbl val="0"/>
      </c:catAx>
      <c:valAx>
        <c:axId val="851150280"/>
        <c:scaling>
          <c:orientation val="minMax"/>
        </c:scaling>
        <c:delete val="1"/>
        <c:axPos val="b"/>
        <c:numFmt formatCode="0.0%" sourceLinked="1"/>
        <c:majorTickMark val="none"/>
        <c:minorTickMark val="none"/>
        <c:tickLblPos val="nextTo"/>
        <c:crossAx val="851146360"/>
        <c:crosses val="autoZero"/>
        <c:crossBetween val="between"/>
      </c:valAx>
      <c:spPr>
        <a:noFill/>
        <a:ln>
          <a:noFill/>
        </a:ln>
        <a:effectLst/>
      </c:spPr>
    </c:plotArea>
    <c:legend>
      <c:legendPos val="b"/>
      <c:layout>
        <c:manualLayout>
          <c:xMode val="edge"/>
          <c:yMode val="edge"/>
          <c:x val="0.42367311322233941"/>
          <c:y val="0.83981845136275524"/>
          <c:w val="0.2110233670759496"/>
          <c:h val="7.27670201847417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83597896155685E-3"/>
          <c:y val="0.207425515776747"/>
          <c:w val="0.98590459141499975"/>
          <c:h val="0.50637036015923609"/>
        </c:manualLayout>
      </c:layout>
      <c:barChart>
        <c:barDir val="col"/>
        <c:grouping val="stacked"/>
        <c:varyColors val="0"/>
        <c:ser>
          <c:idx val="0"/>
          <c:order val="0"/>
          <c:tx>
            <c:strRef>
              <c:f>Sheet1!$B$1</c:f>
              <c:strCache>
                <c:ptCount val="1"/>
                <c:pt idx="0">
                  <c:v>Television (Broadcast &amp; Cable)</c:v>
                </c:pt>
              </c:strCache>
            </c:strRef>
          </c:tx>
          <c:spPr>
            <a:solidFill>
              <a:srgbClr val="0000FF"/>
            </a:solidFill>
            <a:ln w="12700">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Sheet1!$B$2:$B$4</c:f>
              <c:numCache>
                <c:formatCode>0%</c:formatCode>
                <c:ptCount val="3"/>
                <c:pt idx="0">
                  <c:v>0.42</c:v>
                </c:pt>
                <c:pt idx="1">
                  <c:v>0.45200000000000001</c:v>
                </c:pt>
                <c:pt idx="2">
                  <c:v>0.47699999999999998</c:v>
                </c:pt>
              </c:numCache>
            </c:numRef>
          </c:val>
          <c:extLst>
            <c:ext xmlns:c16="http://schemas.microsoft.com/office/drawing/2014/chart" uri="{C3380CC4-5D6E-409C-BE32-E72D297353CC}">
              <c16:uniqueId val="{00000000-FABC-0443-8C45-8521BE81F6DB}"/>
            </c:ext>
          </c:extLst>
        </c:ser>
        <c:ser>
          <c:idx val="1"/>
          <c:order val="1"/>
          <c:tx>
            <c:strRef>
              <c:f>Sheet1!$C$1</c:f>
              <c:strCache>
                <c:ptCount val="1"/>
                <c:pt idx="0">
                  <c:v>Social media</c:v>
                </c:pt>
              </c:strCache>
            </c:strRef>
          </c:tx>
          <c:spPr>
            <a:solidFill>
              <a:srgbClr val="FF0000"/>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Sheet1!$C$2:$C$4</c:f>
              <c:numCache>
                <c:formatCode>0%</c:formatCode>
                <c:ptCount val="3"/>
                <c:pt idx="0">
                  <c:v>5.7000000000000002E-2</c:v>
                </c:pt>
                <c:pt idx="1">
                  <c:v>0.05</c:v>
                </c:pt>
                <c:pt idx="2">
                  <c:v>4.5999999999999999E-2</c:v>
                </c:pt>
              </c:numCache>
            </c:numRef>
          </c:val>
          <c:extLst>
            <c:ext xmlns:c16="http://schemas.microsoft.com/office/drawing/2014/chart" uri="{C3380CC4-5D6E-409C-BE32-E72D297353CC}">
              <c16:uniqueId val="{00000001-FABC-0443-8C45-8521BE81F6DB}"/>
            </c:ext>
          </c:extLst>
        </c:ser>
        <c:ser>
          <c:idx val="2"/>
          <c:order val="2"/>
          <c:tx>
            <c:strRef>
              <c:f>Sheet1!$D$1</c:f>
              <c:strCache>
                <c:ptCount val="1"/>
                <c:pt idx="0">
                  <c:v>Email</c:v>
                </c:pt>
              </c:strCache>
            </c:strRef>
          </c:tx>
          <c:spPr>
            <a:solidFill>
              <a:srgbClr val="84F058"/>
            </a:solidFill>
            <a:ln>
              <a:solidFill>
                <a:schemeClr val="tx1"/>
              </a:solidFill>
            </a:ln>
            <a:effectLst>
              <a:outerShdw blurRad="50800" dist="38100" dir="2700000" algn="tl" rotWithShape="0">
                <a:prstClr val="black">
                  <a:alpha val="40000"/>
                </a:prstClr>
              </a:outerShdw>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DF-024C-B296-319657F40DC9}"/>
                </c:ext>
              </c:extLst>
            </c:dLbl>
            <c:dLbl>
              <c:idx val="2"/>
              <c:delete val="1"/>
              <c:extLst>
                <c:ext xmlns:c15="http://schemas.microsoft.com/office/drawing/2012/chart" uri="{CE6537A1-D6FC-4f65-9D91-7224C49458BB}"/>
                <c:ext xmlns:c16="http://schemas.microsoft.com/office/drawing/2014/chart" uri="{C3380CC4-5D6E-409C-BE32-E72D297353CC}">
                  <c16:uniqueId val="{00000001-E3DF-024C-B296-319657F40DC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Sheet1!$D$2:$D$4</c:f>
              <c:numCache>
                <c:formatCode>0%</c:formatCode>
                <c:ptCount val="3"/>
                <c:pt idx="0">
                  <c:v>0.06</c:v>
                </c:pt>
                <c:pt idx="1">
                  <c:v>3.5000000000000003E-2</c:v>
                </c:pt>
                <c:pt idx="2">
                  <c:v>1.4999999999999999E-2</c:v>
                </c:pt>
              </c:numCache>
            </c:numRef>
          </c:val>
          <c:extLst>
            <c:ext xmlns:c16="http://schemas.microsoft.com/office/drawing/2014/chart" uri="{C3380CC4-5D6E-409C-BE32-E72D297353CC}">
              <c16:uniqueId val="{00000002-FABC-0443-8C45-8521BE81F6DB}"/>
            </c:ext>
          </c:extLst>
        </c:ser>
        <c:ser>
          <c:idx val="3"/>
          <c:order val="3"/>
          <c:tx>
            <c:strRef>
              <c:f>Sheet1!$E$1</c:f>
              <c:strCache>
                <c:ptCount val="1"/>
                <c:pt idx="0">
                  <c:v>Ad in mail</c:v>
                </c:pt>
              </c:strCache>
            </c:strRef>
          </c:tx>
          <c:spPr>
            <a:solidFill>
              <a:srgbClr val="A46F05"/>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Sheet1!$E$2:$E$4</c:f>
              <c:numCache>
                <c:formatCode>0%</c:formatCode>
                <c:ptCount val="3"/>
                <c:pt idx="0">
                  <c:v>5.1999999999999998E-2</c:v>
                </c:pt>
                <c:pt idx="1">
                  <c:v>3.6999999999999998E-2</c:v>
                </c:pt>
                <c:pt idx="2">
                  <c:v>5.8000000000000003E-2</c:v>
                </c:pt>
              </c:numCache>
            </c:numRef>
          </c:val>
          <c:extLst>
            <c:ext xmlns:c16="http://schemas.microsoft.com/office/drawing/2014/chart" uri="{C3380CC4-5D6E-409C-BE32-E72D297353CC}">
              <c16:uniqueId val="{00000005-FABC-0443-8C45-8521BE81F6DB}"/>
            </c:ext>
          </c:extLst>
        </c:ser>
        <c:ser>
          <c:idx val="4"/>
          <c:order val="4"/>
          <c:tx>
            <c:strRef>
              <c:f>Sheet1!$F$1</c:f>
              <c:strCache>
                <c:ptCount val="1"/>
                <c:pt idx="0">
                  <c:v>Streaming TV shows online w/ads</c:v>
                </c:pt>
              </c:strCache>
            </c:strRef>
          </c:tx>
          <c:spPr>
            <a:solidFill>
              <a:srgbClr val="F6AD99"/>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Sheet1!$F$2:$F$4</c:f>
              <c:numCache>
                <c:formatCode>0%</c:formatCode>
                <c:ptCount val="3"/>
                <c:pt idx="0">
                  <c:v>0.04</c:v>
                </c:pt>
                <c:pt idx="1">
                  <c:v>0.04</c:v>
                </c:pt>
                <c:pt idx="2">
                  <c:v>3.5000000000000003E-2</c:v>
                </c:pt>
              </c:numCache>
            </c:numRef>
          </c:val>
          <c:extLst>
            <c:ext xmlns:c16="http://schemas.microsoft.com/office/drawing/2014/chart" uri="{C3380CC4-5D6E-409C-BE32-E72D297353CC}">
              <c16:uniqueId val="{00000009-FABC-0443-8C45-8521BE81F6DB}"/>
            </c:ext>
          </c:extLst>
        </c:ser>
        <c:ser>
          <c:idx val="5"/>
          <c:order val="5"/>
          <c:tx>
            <c:strRef>
              <c:f>Sheet1!$G$1</c:f>
              <c:strCache>
                <c:ptCount val="1"/>
                <c:pt idx="0">
                  <c:v>Streaming video other than TV/Movies</c:v>
                </c:pt>
              </c:strCache>
            </c:strRef>
          </c:tx>
          <c:spPr>
            <a:solidFill>
              <a:srgbClr val="67A1A1"/>
            </a:solidFill>
            <a:ln>
              <a:solidFill>
                <a:schemeClr val="tx1"/>
              </a:solidFill>
            </a:ln>
            <a:effectLst>
              <a:outerShdw blurRad="50800" dist="38100" dir="2700000" algn="tl" rotWithShape="0">
                <a:prstClr val="black">
                  <a:alpha val="40000"/>
                </a:prst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E3DF-024C-B296-319657F40DC9}"/>
                </c:ext>
              </c:extLst>
            </c:dLbl>
            <c:dLbl>
              <c:idx val="2"/>
              <c:delete val="1"/>
              <c:extLst>
                <c:ext xmlns:c15="http://schemas.microsoft.com/office/drawing/2012/chart" uri="{CE6537A1-D6FC-4f65-9D91-7224C49458BB}"/>
                <c:ext xmlns:c16="http://schemas.microsoft.com/office/drawing/2014/chart" uri="{C3380CC4-5D6E-409C-BE32-E72D297353CC}">
                  <c16:uniqueId val="{00000003-E3DF-024C-B296-319657F40DC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Sheet1!$G$2:$G$4</c:f>
              <c:numCache>
                <c:formatCode>0%</c:formatCode>
                <c:ptCount val="3"/>
                <c:pt idx="0">
                  <c:v>0.03</c:v>
                </c:pt>
                <c:pt idx="1">
                  <c:v>8.9999999999999993E-3</c:v>
                </c:pt>
                <c:pt idx="2">
                  <c:v>2.3E-2</c:v>
                </c:pt>
              </c:numCache>
            </c:numRef>
          </c:val>
          <c:extLst>
            <c:ext xmlns:c16="http://schemas.microsoft.com/office/drawing/2014/chart" uri="{C3380CC4-5D6E-409C-BE32-E72D297353CC}">
              <c16:uniqueId val="{0000000B-FABC-0443-8C45-8521BE81F6DB}"/>
            </c:ext>
          </c:extLst>
        </c:ser>
        <c:ser>
          <c:idx val="6"/>
          <c:order val="6"/>
          <c:tx>
            <c:strRef>
              <c:f>Sheet1!$H$1</c:f>
              <c:strCache>
                <c:ptCount val="1"/>
                <c:pt idx="0">
                  <c:v>Radio</c:v>
                </c:pt>
              </c:strCache>
            </c:strRef>
          </c:tx>
          <c:spPr>
            <a:solidFill>
              <a:srgbClr val="FFA4FF"/>
            </a:solidFill>
            <a:ln>
              <a:solidFill>
                <a:schemeClr val="tx1"/>
              </a:solidFill>
            </a:ln>
            <a:effectLst>
              <a:outerShdw blurRad="50800" dist="38100" dir="2700000" algn="tl" rotWithShape="0">
                <a:prstClr val="black">
                  <a:alpha val="40000"/>
                </a:prstClr>
              </a:outerShdw>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C-572E-4472-9E57-6AD0B7AC369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Sheet1!$H$2:$H$4</c:f>
              <c:numCache>
                <c:formatCode>0%</c:formatCode>
                <c:ptCount val="3"/>
                <c:pt idx="0">
                  <c:v>0.03</c:v>
                </c:pt>
                <c:pt idx="1">
                  <c:v>4.7E-2</c:v>
                </c:pt>
                <c:pt idx="2">
                  <c:v>2.4E-2</c:v>
                </c:pt>
              </c:numCache>
            </c:numRef>
          </c:val>
          <c:extLst>
            <c:ext xmlns:c16="http://schemas.microsoft.com/office/drawing/2014/chart" uri="{C3380CC4-5D6E-409C-BE32-E72D297353CC}">
              <c16:uniqueId val="{0000000D-FABC-0443-8C45-8521BE81F6DB}"/>
            </c:ext>
          </c:extLst>
        </c:ser>
        <c:ser>
          <c:idx val="7"/>
          <c:order val="7"/>
          <c:tx>
            <c:strRef>
              <c:f>Sheet1!$I$1</c:f>
              <c:strCache>
                <c:ptCount val="1"/>
                <c:pt idx="0">
                  <c:v>Ad on a website</c:v>
                </c:pt>
              </c:strCache>
            </c:strRef>
          </c:tx>
          <c:spPr>
            <a:solidFill>
              <a:srgbClr val="663300"/>
            </a:solidFill>
            <a:ln w="9525">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Sheet1!$I$2:$I$4</c:f>
              <c:numCache>
                <c:formatCode>0%</c:formatCode>
                <c:ptCount val="3"/>
                <c:pt idx="0">
                  <c:v>2.9000000000000001E-2</c:v>
                </c:pt>
                <c:pt idx="1">
                  <c:v>4.4999999999999998E-2</c:v>
                </c:pt>
                <c:pt idx="2">
                  <c:v>6.9000000000000006E-2</c:v>
                </c:pt>
              </c:numCache>
            </c:numRef>
          </c:val>
          <c:extLst>
            <c:ext xmlns:c16="http://schemas.microsoft.com/office/drawing/2014/chart" uri="{C3380CC4-5D6E-409C-BE32-E72D297353CC}">
              <c16:uniqueId val="{00000011-FABC-0443-8C45-8521BE81F6DB}"/>
            </c:ext>
          </c:extLst>
        </c:ser>
        <c:ser>
          <c:idx val="8"/>
          <c:order val="8"/>
          <c:tx>
            <c:strRef>
              <c:f>Sheet1!$J$1</c:f>
              <c:strCache>
                <c:ptCount val="1"/>
                <c:pt idx="0">
                  <c:v>Internet display/banner ad</c:v>
                </c:pt>
              </c:strCache>
            </c:strRef>
          </c:tx>
          <c:spPr>
            <a:solidFill>
              <a:srgbClr val="FF7373"/>
            </a:solidFill>
            <a:ln>
              <a:solidFill>
                <a:schemeClr val="tx1"/>
              </a:solidFill>
            </a:ln>
            <a:effectLst>
              <a:outerShdw blurRad="50800" dist="38100" dir="2700000" algn="tl" rotWithShape="0">
                <a:prstClr val="black">
                  <a:alpha val="40000"/>
                </a:prst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92-3B4D-A648-419AE9881A8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2E-4472-9E57-6AD0B7AC369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Sheet1!$J$2:$J$4</c:f>
              <c:numCache>
                <c:formatCode>0%</c:formatCode>
                <c:ptCount val="3"/>
                <c:pt idx="0">
                  <c:v>0.03</c:v>
                </c:pt>
                <c:pt idx="1">
                  <c:v>3.3000000000000002E-2</c:v>
                </c:pt>
                <c:pt idx="2">
                  <c:v>1.7999999999999999E-2</c:v>
                </c:pt>
              </c:numCache>
            </c:numRef>
          </c:val>
          <c:extLst>
            <c:ext xmlns:c16="http://schemas.microsoft.com/office/drawing/2014/chart" uri="{C3380CC4-5D6E-409C-BE32-E72D297353CC}">
              <c16:uniqueId val="{00000014-FABC-0443-8C45-8521BE81F6DB}"/>
            </c:ext>
          </c:extLst>
        </c:ser>
        <c:ser>
          <c:idx val="9"/>
          <c:order val="9"/>
          <c:tx>
            <c:strRef>
              <c:f>Sheet1!$K$1</c:f>
              <c:strCache>
                <c:ptCount val="1"/>
                <c:pt idx="0">
                  <c:v>Magazine (print only)</c:v>
                </c:pt>
              </c:strCache>
            </c:strRef>
          </c:tx>
          <c:spPr>
            <a:solidFill>
              <a:srgbClr val="FFFF00"/>
            </a:solidFill>
            <a:ln w="9525">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C92-3B4D-A648-419AE9881A89}"/>
                </c:ext>
              </c:extLst>
            </c:dLbl>
            <c:dLbl>
              <c:idx val="2"/>
              <c:delete val="1"/>
              <c:extLst>
                <c:ext xmlns:c15="http://schemas.microsoft.com/office/drawing/2012/chart" uri="{CE6537A1-D6FC-4f65-9D91-7224C49458BB}"/>
                <c:ext xmlns:c16="http://schemas.microsoft.com/office/drawing/2014/chart" uri="{C3380CC4-5D6E-409C-BE32-E72D297353CC}">
                  <c16:uniqueId val="{00000009-572E-4472-9E57-6AD0B7AC369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Sheet1!$K$2:$K$4</c:f>
              <c:numCache>
                <c:formatCode>0%</c:formatCode>
                <c:ptCount val="3"/>
                <c:pt idx="0">
                  <c:v>0.02</c:v>
                </c:pt>
                <c:pt idx="1">
                  <c:v>2.8000000000000001E-2</c:v>
                </c:pt>
                <c:pt idx="2">
                  <c:v>1.4999999999999999E-2</c:v>
                </c:pt>
              </c:numCache>
            </c:numRef>
          </c:val>
          <c:extLst>
            <c:ext xmlns:c16="http://schemas.microsoft.com/office/drawing/2014/chart" uri="{C3380CC4-5D6E-409C-BE32-E72D297353CC}">
              <c16:uniqueId val="{00000000-572E-4472-9E57-6AD0B7AC3690}"/>
            </c:ext>
          </c:extLst>
        </c:ser>
        <c:ser>
          <c:idx val="10"/>
          <c:order val="10"/>
          <c:tx>
            <c:strRef>
              <c:f>Sheet1!$L$1</c:f>
              <c:strCache>
                <c:ptCount val="1"/>
                <c:pt idx="0">
                  <c:v>Internet video ad</c:v>
                </c:pt>
              </c:strCache>
            </c:strRef>
          </c:tx>
          <c:spPr>
            <a:solidFill>
              <a:srgbClr val="6E6EA2"/>
            </a:solidFill>
            <a:ln>
              <a:solidFill>
                <a:schemeClr val="tx1"/>
              </a:solidFill>
            </a:ln>
            <a:effectLst>
              <a:outerShdw blurRad="50800" dist="38100" dir="2700000" algn="tl" rotWithShape="0">
                <a:prstClr val="black">
                  <a:alpha val="40000"/>
                </a:prstClr>
              </a:outerShdw>
            </a:effectLst>
          </c:spPr>
          <c:invertIfNegative val="0"/>
          <c:cat>
            <c:strRef>
              <c:f>Sheet1!$A$2:$A$4</c:f>
              <c:strCache>
                <c:ptCount val="3"/>
                <c:pt idx="0">
                  <c:v>Browse &amp; Purchase Online</c:v>
                </c:pt>
                <c:pt idx="1">
                  <c:v>Browse Online,
Purchase In-store</c:v>
                </c:pt>
                <c:pt idx="2">
                  <c:v>Browse in-store,
Purchase Online</c:v>
                </c:pt>
              </c:strCache>
            </c:strRef>
          </c:cat>
          <c:val>
            <c:numRef>
              <c:f>Sheet1!$L$2:$L$4</c:f>
              <c:numCache>
                <c:formatCode>0%</c:formatCode>
                <c:ptCount val="3"/>
                <c:pt idx="0">
                  <c:v>0.02</c:v>
                </c:pt>
                <c:pt idx="1">
                  <c:v>0.02</c:v>
                </c:pt>
                <c:pt idx="2">
                  <c:v>2.1000000000000001E-2</c:v>
                </c:pt>
              </c:numCache>
            </c:numRef>
          </c:val>
          <c:extLst>
            <c:ext xmlns:c16="http://schemas.microsoft.com/office/drawing/2014/chart" uri="{C3380CC4-5D6E-409C-BE32-E72D297353CC}">
              <c16:uniqueId val="{00000001-572E-4472-9E57-6AD0B7AC3690}"/>
            </c:ext>
          </c:extLst>
        </c:ser>
        <c:ser>
          <c:idx val="11"/>
          <c:order val="11"/>
          <c:tx>
            <c:strRef>
              <c:f>Sheet1!$M$1</c:f>
              <c:strCache>
                <c:ptCount val="1"/>
                <c:pt idx="0">
                  <c:v>Newspaper (print only)</c:v>
                </c:pt>
              </c:strCache>
            </c:strRef>
          </c:tx>
          <c:spPr>
            <a:solidFill>
              <a:srgbClr val="FF6600"/>
            </a:solidFill>
            <a:ln>
              <a:solidFill>
                <a:schemeClr val="tx1"/>
              </a:solidFill>
            </a:ln>
            <a:effectLst>
              <a:outerShdw blurRad="50800" dist="38100" dir="2700000" algn="tl" rotWithShape="0">
                <a:prstClr val="black">
                  <a:alpha val="40000"/>
                </a:prstClr>
              </a:outerShdw>
            </a:effectLst>
          </c:spPr>
          <c:invertIfNegative val="0"/>
          <c:cat>
            <c:strRef>
              <c:f>Sheet1!$A$2:$A$4</c:f>
              <c:strCache>
                <c:ptCount val="3"/>
                <c:pt idx="0">
                  <c:v>Browse &amp; Purchase Online</c:v>
                </c:pt>
                <c:pt idx="1">
                  <c:v>Browse Online,
Purchase In-store</c:v>
                </c:pt>
                <c:pt idx="2">
                  <c:v>Browse in-store,
Purchase Online</c:v>
                </c:pt>
              </c:strCache>
            </c:strRef>
          </c:cat>
          <c:val>
            <c:numRef>
              <c:f>Sheet1!$M$2:$M$4</c:f>
              <c:numCache>
                <c:formatCode>0%</c:formatCode>
                <c:ptCount val="3"/>
                <c:pt idx="0">
                  <c:v>0.02</c:v>
                </c:pt>
                <c:pt idx="1">
                  <c:v>2.1000000000000001E-2</c:v>
                </c:pt>
                <c:pt idx="2">
                  <c:v>1.0999999999999999E-2</c:v>
                </c:pt>
              </c:numCache>
            </c:numRef>
          </c:val>
          <c:extLst>
            <c:ext xmlns:c16="http://schemas.microsoft.com/office/drawing/2014/chart" uri="{C3380CC4-5D6E-409C-BE32-E72D297353CC}">
              <c16:uniqueId val="{00000002-572E-4472-9E57-6AD0B7AC3690}"/>
            </c:ext>
          </c:extLst>
        </c:ser>
        <c:ser>
          <c:idx val="12"/>
          <c:order val="12"/>
          <c:tx>
            <c:strRef>
              <c:f>Sheet1!$N$1</c:f>
              <c:strCache>
                <c:ptCount val="1"/>
                <c:pt idx="0">
                  <c:v>Broadcast TV web/apps</c:v>
                </c:pt>
              </c:strCache>
            </c:strRef>
          </c:tx>
          <c:spPr>
            <a:solidFill>
              <a:srgbClr val="00B0F0"/>
            </a:solidFill>
            <a:ln>
              <a:solidFill>
                <a:schemeClr val="tx1"/>
              </a:solidFill>
            </a:ln>
            <a:effectLst>
              <a:outerShdw blurRad="50800" dist="38100" dir="2700000" algn="tl" rotWithShape="0">
                <a:prstClr val="black">
                  <a:alpha val="40000"/>
                </a:prstClr>
              </a:outerShdw>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72E-4472-9E57-6AD0B7AC369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DF-024C-B296-319657F40DC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Online</c:v>
                </c:pt>
                <c:pt idx="1">
                  <c:v>Browse Online,
Purchase In-store</c:v>
                </c:pt>
                <c:pt idx="2">
                  <c:v>Browse in-store,
Purchase Online</c:v>
                </c:pt>
              </c:strCache>
            </c:strRef>
          </c:cat>
          <c:val>
            <c:numRef>
              <c:f>Sheet1!$N$2:$N$4</c:f>
              <c:numCache>
                <c:formatCode>0%</c:formatCode>
                <c:ptCount val="3"/>
                <c:pt idx="0">
                  <c:v>0.02</c:v>
                </c:pt>
                <c:pt idx="1">
                  <c:v>3.5000000000000003E-2</c:v>
                </c:pt>
                <c:pt idx="2">
                  <c:v>3.2000000000000001E-2</c:v>
                </c:pt>
              </c:numCache>
            </c:numRef>
          </c:val>
          <c:extLst>
            <c:ext xmlns:c16="http://schemas.microsoft.com/office/drawing/2014/chart" uri="{C3380CC4-5D6E-409C-BE32-E72D297353CC}">
              <c16:uniqueId val="{00000003-572E-4472-9E57-6AD0B7AC3690}"/>
            </c:ext>
          </c:extLst>
        </c:ser>
        <c:ser>
          <c:idx val="13"/>
          <c:order val="13"/>
          <c:tx>
            <c:strRef>
              <c:f>Sheet1!$O$1</c:f>
              <c:strCache>
                <c:ptCount val="1"/>
                <c:pt idx="0">
                  <c:v>Internet search</c:v>
                </c:pt>
              </c:strCache>
            </c:strRef>
          </c:tx>
          <c:spPr>
            <a:solidFill>
              <a:srgbClr val="059005"/>
            </a:solidFill>
            <a:ln>
              <a:solidFill>
                <a:schemeClr val="tx1"/>
              </a:solidFill>
            </a:ln>
            <a:effectLst>
              <a:outerShdw blurRad="50800" dist="38100" dir="2700000" algn="tl" rotWithShape="0">
                <a:prstClr val="black">
                  <a:alpha val="40000"/>
                </a:prstClr>
              </a:outerShdw>
            </a:effectLst>
          </c:spPr>
          <c:invertIfNegative val="0"/>
          <c:cat>
            <c:strRef>
              <c:f>Sheet1!$A$2:$A$4</c:f>
              <c:strCache>
                <c:ptCount val="3"/>
                <c:pt idx="0">
                  <c:v>Browse &amp; Purchase Online</c:v>
                </c:pt>
                <c:pt idx="1">
                  <c:v>Browse Online,
Purchase In-store</c:v>
                </c:pt>
                <c:pt idx="2">
                  <c:v>Browse in-store,
Purchase Online</c:v>
                </c:pt>
              </c:strCache>
            </c:strRef>
          </c:cat>
          <c:val>
            <c:numRef>
              <c:f>Sheet1!$O$2:$O$4</c:f>
              <c:numCache>
                <c:formatCode>0%</c:formatCode>
                <c:ptCount val="3"/>
                <c:pt idx="0">
                  <c:v>0.02</c:v>
                </c:pt>
                <c:pt idx="1">
                  <c:v>1.7999999999999999E-2</c:v>
                </c:pt>
                <c:pt idx="2">
                  <c:v>0.02</c:v>
                </c:pt>
              </c:numCache>
            </c:numRef>
          </c:val>
          <c:extLst>
            <c:ext xmlns:c16="http://schemas.microsoft.com/office/drawing/2014/chart" uri="{C3380CC4-5D6E-409C-BE32-E72D297353CC}">
              <c16:uniqueId val="{00000004-572E-4472-9E57-6AD0B7AC3690}"/>
            </c:ext>
          </c:extLst>
        </c:ser>
        <c:dLbls>
          <c:showLegendKey val="0"/>
          <c:showVal val="0"/>
          <c:showCatName val="0"/>
          <c:showSerName val="0"/>
          <c:showPercent val="0"/>
          <c:showBubbleSize val="0"/>
        </c:dLbls>
        <c:gapWidth val="85"/>
        <c:overlap val="100"/>
        <c:axId val="586619552"/>
        <c:axId val="586623472"/>
      </c:barChart>
      <c:catAx>
        <c:axId val="5866195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86623472"/>
        <c:crosses val="autoZero"/>
        <c:auto val="1"/>
        <c:lblAlgn val="ctr"/>
        <c:lblOffset val="0"/>
        <c:noMultiLvlLbl val="0"/>
      </c:catAx>
      <c:valAx>
        <c:axId val="586623472"/>
        <c:scaling>
          <c:orientation val="minMax"/>
        </c:scaling>
        <c:delete val="1"/>
        <c:axPos val="l"/>
        <c:numFmt formatCode="0%" sourceLinked="1"/>
        <c:majorTickMark val="none"/>
        <c:minorTickMark val="none"/>
        <c:tickLblPos val="nextTo"/>
        <c:crossAx val="586619552"/>
        <c:crosses val="autoZero"/>
        <c:crossBetween val="between"/>
      </c:valAx>
      <c:spPr>
        <a:noFill/>
        <a:ln>
          <a:noFill/>
        </a:ln>
        <a:effectLst/>
      </c:spPr>
    </c:plotArea>
    <c:legend>
      <c:legendPos val="b"/>
      <c:layout>
        <c:manualLayout>
          <c:xMode val="edge"/>
          <c:yMode val="edge"/>
          <c:x val="6.9453070939665018E-2"/>
          <c:y val="0.82818792285820608"/>
          <c:w val="0.89525356337938145"/>
          <c:h val="0.13567379557241235"/>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4839637506586E-4"/>
          <c:y val="0.1632565049697251"/>
          <c:w val="0.98590459141499975"/>
          <c:h val="0.5766392409885891"/>
        </c:manualLayout>
      </c:layout>
      <c:barChart>
        <c:barDir val="col"/>
        <c:grouping val="stacked"/>
        <c:varyColors val="0"/>
        <c:ser>
          <c:idx val="0"/>
          <c:order val="0"/>
          <c:tx>
            <c:strRef>
              <c:f>Sheet1!$B$1</c:f>
              <c:strCache>
                <c:ptCount val="1"/>
                <c:pt idx="0">
                  <c:v>Television (Broadcast &amp; Cable)</c:v>
                </c:pt>
              </c:strCache>
            </c:strRef>
          </c:tx>
          <c:spPr>
            <a:solidFill>
              <a:srgbClr val="0000FF"/>
            </a:solidFill>
            <a:ln w="12700">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Sheet1!$B$2:$B$4</c:f>
              <c:numCache>
                <c:formatCode>0%</c:formatCode>
                <c:ptCount val="3"/>
                <c:pt idx="0">
                  <c:v>0.48199999999999998</c:v>
                </c:pt>
                <c:pt idx="1">
                  <c:v>0.48399999999999999</c:v>
                </c:pt>
                <c:pt idx="2">
                  <c:v>0.47199999999999998</c:v>
                </c:pt>
              </c:numCache>
            </c:numRef>
          </c:val>
          <c:extLst>
            <c:ext xmlns:c16="http://schemas.microsoft.com/office/drawing/2014/chart" uri="{C3380CC4-5D6E-409C-BE32-E72D297353CC}">
              <c16:uniqueId val="{00000000-FABC-0443-8C45-8521BE81F6DB}"/>
            </c:ext>
          </c:extLst>
        </c:ser>
        <c:ser>
          <c:idx val="1"/>
          <c:order val="1"/>
          <c:tx>
            <c:strRef>
              <c:f>Sheet1!$C$1</c:f>
              <c:strCache>
                <c:ptCount val="1"/>
                <c:pt idx="0">
                  <c:v>Ad in mail</c:v>
                </c:pt>
              </c:strCache>
            </c:strRef>
          </c:tx>
          <c:spPr>
            <a:solidFill>
              <a:srgbClr val="A46F05"/>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Sheet1!$C$2:$C$4</c:f>
              <c:numCache>
                <c:formatCode>0%</c:formatCode>
                <c:ptCount val="3"/>
                <c:pt idx="0">
                  <c:v>5.3999999999999999E-2</c:v>
                </c:pt>
                <c:pt idx="1">
                  <c:v>5.7000000000000002E-2</c:v>
                </c:pt>
                <c:pt idx="2">
                  <c:v>3.9E-2</c:v>
                </c:pt>
              </c:numCache>
            </c:numRef>
          </c:val>
          <c:extLst>
            <c:ext xmlns:c16="http://schemas.microsoft.com/office/drawing/2014/chart" uri="{C3380CC4-5D6E-409C-BE32-E72D297353CC}">
              <c16:uniqueId val="{00000001-FABC-0443-8C45-8521BE81F6DB}"/>
            </c:ext>
          </c:extLst>
        </c:ser>
        <c:ser>
          <c:idx val="2"/>
          <c:order val="2"/>
          <c:tx>
            <c:strRef>
              <c:f>Sheet1!$D$1</c:f>
              <c:strCache>
                <c:ptCount val="1"/>
                <c:pt idx="0">
                  <c:v>Social media</c:v>
                </c:pt>
              </c:strCache>
            </c:strRef>
          </c:tx>
          <c:spPr>
            <a:solidFill>
              <a:srgbClr val="FF0000"/>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Sheet1!$D$2:$D$4</c:f>
              <c:numCache>
                <c:formatCode>0%</c:formatCode>
                <c:ptCount val="3"/>
                <c:pt idx="0">
                  <c:v>4.8000000000000001E-2</c:v>
                </c:pt>
                <c:pt idx="1">
                  <c:v>5.1999999999999998E-2</c:v>
                </c:pt>
                <c:pt idx="2">
                  <c:v>5.5E-2</c:v>
                </c:pt>
              </c:numCache>
            </c:numRef>
          </c:val>
          <c:extLst>
            <c:ext xmlns:c16="http://schemas.microsoft.com/office/drawing/2014/chart" uri="{C3380CC4-5D6E-409C-BE32-E72D297353CC}">
              <c16:uniqueId val="{00000002-FABC-0443-8C45-8521BE81F6DB}"/>
            </c:ext>
          </c:extLst>
        </c:ser>
        <c:ser>
          <c:idx val="3"/>
          <c:order val="3"/>
          <c:tx>
            <c:strRef>
              <c:f>Sheet1!$E$1</c:f>
              <c:strCache>
                <c:ptCount val="1"/>
                <c:pt idx="0">
                  <c:v>Email</c:v>
                </c:pt>
              </c:strCache>
            </c:strRef>
          </c:tx>
          <c:spPr>
            <a:solidFill>
              <a:srgbClr val="84F058"/>
            </a:solidFill>
            <a:ln>
              <a:solidFill>
                <a:schemeClr val="tx1"/>
              </a:solidFill>
            </a:ln>
            <a:effectLst>
              <a:outerShdw blurRad="50800" dist="38100" dir="2700000" algn="tl" rotWithShape="0">
                <a:prstClr val="black">
                  <a:alpha val="40000"/>
                </a:prst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D-1FB3-4976-9836-824973F1E31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Sheet1!$E$2:$E$4</c:f>
              <c:numCache>
                <c:formatCode>0%</c:formatCode>
                <c:ptCount val="3"/>
                <c:pt idx="0">
                  <c:v>4.2000000000000003E-2</c:v>
                </c:pt>
                <c:pt idx="1">
                  <c:v>1.2999999999999999E-2</c:v>
                </c:pt>
                <c:pt idx="2">
                  <c:v>3.5999999999999997E-2</c:v>
                </c:pt>
              </c:numCache>
            </c:numRef>
          </c:val>
          <c:extLst>
            <c:ext xmlns:c16="http://schemas.microsoft.com/office/drawing/2014/chart" uri="{C3380CC4-5D6E-409C-BE32-E72D297353CC}">
              <c16:uniqueId val="{00000005-FABC-0443-8C45-8521BE81F6DB}"/>
            </c:ext>
          </c:extLst>
        </c:ser>
        <c:ser>
          <c:idx val="4"/>
          <c:order val="4"/>
          <c:tx>
            <c:strRef>
              <c:f>Sheet1!$F$1</c:f>
              <c:strCache>
                <c:ptCount val="1"/>
                <c:pt idx="0">
                  <c:v>Radio</c:v>
                </c:pt>
              </c:strCache>
            </c:strRef>
          </c:tx>
          <c:spPr>
            <a:solidFill>
              <a:srgbClr val="FFA4FF"/>
            </a:solidFill>
            <a:ln>
              <a:solidFill>
                <a:schemeClr val="tx1"/>
              </a:solidFill>
            </a:ln>
            <a:effectLst>
              <a:outerShdw blurRad="50800" dist="38100" dir="2700000" algn="tl" rotWithShape="0">
                <a:prstClr val="black">
                  <a:alpha val="40000"/>
                </a:prstClr>
              </a:outerShdw>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BC-0443-8C45-8521BE81F6D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Sheet1!$F$2:$F$4</c:f>
              <c:numCache>
                <c:formatCode>0%</c:formatCode>
                <c:ptCount val="3"/>
                <c:pt idx="0">
                  <c:v>3.7999999999999999E-2</c:v>
                </c:pt>
                <c:pt idx="1">
                  <c:v>2.9000000000000001E-2</c:v>
                </c:pt>
                <c:pt idx="2">
                  <c:v>3.9E-2</c:v>
                </c:pt>
              </c:numCache>
            </c:numRef>
          </c:val>
          <c:extLst>
            <c:ext xmlns:c16="http://schemas.microsoft.com/office/drawing/2014/chart" uri="{C3380CC4-5D6E-409C-BE32-E72D297353CC}">
              <c16:uniqueId val="{00000009-FABC-0443-8C45-8521BE81F6DB}"/>
            </c:ext>
          </c:extLst>
        </c:ser>
        <c:ser>
          <c:idx val="5"/>
          <c:order val="5"/>
          <c:tx>
            <c:strRef>
              <c:f>Sheet1!$G$1</c:f>
              <c:strCache>
                <c:ptCount val="1"/>
                <c:pt idx="0">
                  <c:v>Streaming TV shows online w/ads</c:v>
                </c:pt>
              </c:strCache>
            </c:strRef>
          </c:tx>
          <c:spPr>
            <a:solidFill>
              <a:srgbClr val="F5AD99"/>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Sheet1!$G$2:$G$4</c:f>
              <c:numCache>
                <c:formatCode>0%</c:formatCode>
                <c:ptCount val="3"/>
                <c:pt idx="0">
                  <c:v>3.6999999999999998E-2</c:v>
                </c:pt>
                <c:pt idx="1">
                  <c:v>3.5000000000000003E-2</c:v>
                </c:pt>
                <c:pt idx="2">
                  <c:v>4.2999999999999997E-2</c:v>
                </c:pt>
              </c:numCache>
            </c:numRef>
          </c:val>
          <c:extLst>
            <c:ext xmlns:c16="http://schemas.microsoft.com/office/drawing/2014/chart" uri="{C3380CC4-5D6E-409C-BE32-E72D297353CC}">
              <c16:uniqueId val="{0000000B-FABC-0443-8C45-8521BE81F6DB}"/>
            </c:ext>
          </c:extLst>
        </c:ser>
        <c:ser>
          <c:idx val="6"/>
          <c:order val="6"/>
          <c:tx>
            <c:strRef>
              <c:f>Sheet1!$H$1</c:f>
              <c:strCache>
                <c:ptCount val="1"/>
                <c:pt idx="0">
                  <c:v>Internet video ad</c:v>
                </c:pt>
              </c:strCache>
            </c:strRef>
          </c:tx>
          <c:spPr>
            <a:solidFill>
              <a:srgbClr val="6E6EA2"/>
            </a:solidFill>
            <a:ln w="9525">
              <a:solidFill>
                <a:schemeClr val="tx1"/>
              </a:solidFill>
            </a:ln>
            <a:effectLst>
              <a:outerShdw blurRad="50800" dist="38100" dir="2700000" algn="tl" rotWithShape="0">
                <a:prstClr val="black">
                  <a:alpha val="40000"/>
                </a:prstClr>
              </a:outerShdw>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11-1FB3-4976-9836-824973F1E31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Sheet1!$H$2:$H$4</c:f>
              <c:numCache>
                <c:formatCode>0%</c:formatCode>
                <c:ptCount val="3"/>
                <c:pt idx="0">
                  <c:v>2.5999999999999999E-2</c:v>
                </c:pt>
                <c:pt idx="1">
                  <c:v>2.5999999999999999E-2</c:v>
                </c:pt>
                <c:pt idx="2">
                  <c:v>2.1000000000000001E-2</c:v>
                </c:pt>
              </c:numCache>
            </c:numRef>
          </c:val>
          <c:extLst>
            <c:ext xmlns:c16="http://schemas.microsoft.com/office/drawing/2014/chart" uri="{C3380CC4-5D6E-409C-BE32-E72D297353CC}">
              <c16:uniqueId val="{0000000D-FABC-0443-8C45-8521BE81F6DB}"/>
            </c:ext>
          </c:extLst>
        </c:ser>
        <c:ser>
          <c:idx val="7"/>
          <c:order val="7"/>
          <c:tx>
            <c:strRef>
              <c:f>Sheet1!$I$1</c:f>
              <c:strCache>
                <c:ptCount val="1"/>
                <c:pt idx="0">
                  <c:v>Streaming video other than TV/movies</c:v>
                </c:pt>
              </c:strCache>
            </c:strRef>
          </c:tx>
          <c:spPr>
            <a:solidFill>
              <a:srgbClr val="67A1A1"/>
            </a:solidFill>
            <a:ln w="9525">
              <a:solidFill>
                <a:schemeClr val="tx1"/>
              </a:solidFill>
            </a:ln>
            <a:effectLst>
              <a:outerShdw blurRad="50800" dist="38100" dir="2700000" algn="tl" rotWithShape="0">
                <a:prstClr val="black">
                  <a:alpha val="40000"/>
                </a:prst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D090-4CF7-87EF-28FF19A02971}"/>
                </c:ext>
              </c:extLst>
            </c:dLbl>
            <c:dLbl>
              <c:idx val="2"/>
              <c:delete val="1"/>
              <c:extLst>
                <c:ext xmlns:c15="http://schemas.microsoft.com/office/drawing/2012/chart" uri="{CE6537A1-D6FC-4f65-9D91-7224C49458BB}"/>
                <c:ext xmlns:c16="http://schemas.microsoft.com/office/drawing/2014/chart" uri="{C3380CC4-5D6E-409C-BE32-E72D297353CC}">
                  <c16:uniqueId val="{0000000F-FABC-0443-8C45-8521BE81F6D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Sheet1!$I$2:$I$4</c:f>
              <c:numCache>
                <c:formatCode>0%</c:formatCode>
                <c:ptCount val="3"/>
                <c:pt idx="0">
                  <c:v>2.5000000000000001E-2</c:v>
                </c:pt>
                <c:pt idx="1">
                  <c:v>2.4E-2</c:v>
                </c:pt>
                <c:pt idx="2">
                  <c:v>8.9999999999999993E-3</c:v>
                </c:pt>
              </c:numCache>
            </c:numRef>
          </c:val>
          <c:extLst>
            <c:ext xmlns:c16="http://schemas.microsoft.com/office/drawing/2014/chart" uri="{C3380CC4-5D6E-409C-BE32-E72D297353CC}">
              <c16:uniqueId val="{00000011-FABC-0443-8C45-8521BE81F6DB}"/>
            </c:ext>
          </c:extLst>
        </c:ser>
        <c:ser>
          <c:idx val="8"/>
          <c:order val="8"/>
          <c:tx>
            <c:strRef>
              <c:f>Sheet1!$J$1</c:f>
              <c:strCache>
                <c:ptCount val="1"/>
                <c:pt idx="0">
                  <c:v>Broadcast TV web/apps</c:v>
                </c:pt>
              </c:strCache>
            </c:strRef>
          </c:tx>
          <c:spPr>
            <a:solidFill>
              <a:srgbClr val="00B0F0"/>
            </a:solidFill>
            <a:ln>
              <a:solidFill>
                <a:schemeClr val="tx1"/>
              </a:solidFill>
            </a:ln>
            <a:effectLst>
              <a:outerShdw blurRad="50800" dist="38100" dir="2700000" algn="tl" rotWithShape="0">
                <a:prstClr val="black">
                  <a:alpha val="40000"/>
                </a:prstClr>
              </a:outerShdw>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1FB3-4976-9836-824973F1E31E}"/>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1FB3-4976-9836-824973F1E31E}"/>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0-1FB3-4976-9836-824973F1E3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Sheet1!$J$2:$J$4</c:f>
              <c:numCache>
                <c:formatCode>0%</c:formatCode>
                <c:ptCount val="3"/>
                <c:pt idx="0">
                  <c:v>2.5000000000000001E-2</c:v>
                </c:pt>
                <c:pt idx="1">
                  <c:v>3.9E-2</c:v>
                </c:pt>
                <c:pt idx="2">
                  <c:v>3.4000000000000002E-2</c:v>
                </c:pt>
              </c:numCache>
            </c:numRef>
          </c:val>
          <c:extLst>
            <c:ext xmlns:c16="http://schemas.microsoft.com/office/drawing/2014/chart" uri="{C3380CC4-5D6E-409C-BE32-E72D297353CC}">
              <c16:uniqueId val="{00000014-FABC-0443-8C45-8521BE81F6DB}"/>
            </c:ext>
          </c:extLst>
        </c:ser>
        <c:ser>
          <c:idx val="9"/>
          <c:order val="9"/>
          <c:tx>
            <c:strRef>
              <c:f>Sheet1!$K$1</c:f>
              <c:strCache>
                <c:ptCount val="1"/>
                <c:pt idx="0">
                  <c:v>Newspapers (print only)</c:v>
                </c:pt>
              </c:strCache>
            </c:strRef>
          </c:tx>
          <c:spPr>
            <a:solidFill>
              <a:srgbClr val="FF6600"/>
            </a:solidFill>
            <a:ln>
              <a:solidFill>
                <a:schemeClr val="tx1"/>
              </a:solidFill>
            </a:ln>
            <a:effectLst>
              <a:outerShdw blurRad="50800" dist="38100" dir="2700000" algn="tl" rotWithShape="0">
                <a:prstClr val="black">
                  <a:alpha val="40000"/>
                </a:prstClr>
              </a:outerShdw>
            </a:effectLst>
          </c:spPr>
          <c:invertIfNegative val="0"/>
          <c:dLbls>
            <c:delete val="1"/>
          </c:dLbls>
          <c:cat>
            <c:strRef>
              <c:f>Sheet1!$A$2:$A$4</c:f>
              <c:strCache>
                <c:ptCount val="3"/>
                <c:pt idx="0">
                  <c:v>Browse &amp; Purchase In-store</c:v>
                </c:pt>
                <c:pt idx="1">
                  <c:v>Browse In-store,
Purchase Online</c:v>
                </c:pt>
                <c:pt idx="2">
                  <c:v>Browse Online,
Purchase In-store</c:v>
                </c:pt>
              </c:strCache>
            </c:strRef>
          </c:cat>
          <c:val>
            <c:numRef>
              <c:f>Sheet1!$K$2:$K$4</c:f>
              <c:numCache>
                <c:formatCode>0%</c:formatCode>
                <c:ptCount val="3"/>
                <c:pt idx="0">
                  <c:v>2.4E-2</c:v>
                </c:pt>
                <c:pt idx="1">
                  <c:v>0.01</c:v>
                </c:pt>
                <c:pt idx="2">
                  <c:v>2.1000000000000001E-2</c:v>
                </c:pt>
              </c:numCache>
            </c:numRef>
          </c:val>
          <c:extLst>
            <c:ext xmlns:c16="http://schemas.microsoft.com/office/drawing/2014/chart" uri="{C3380CC4-5D6E-409C-BE32-E72D297353CC}">
              <c16:uniqueId val="{00000000-1FB3-4976-9836-824973F1E31E}"/>
            </c:ext>
          </c:extLst>
        </c:ser>
        <c:ser>
          <c:idx val="10"/>
          <c:order val="10"/>
          <c:tx>
            <c:strRef>
              <c:f>Sheet1!$L$1</c:f>
              <c:strCache>
                <c:ptCount val="1"/>
                <c:pt idx="0">
                  <c:v>Outdoor</c:v>
                </c:pt>
              </c:strCache>
            </c:strRef>
          </c:tx>
          <c:spPr>
            <a:solidFill>
              <a:srgbClr val="E3B905"/>
            </a:solidFill>
            <a:ln>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1FB3-4976-9836-824973F1E31E}"/>
                </c:ext>
              </c:extLst>
            </c:dLbl>
            <c:dLbl>
              <c:idx val="1"/>
              <c:delete val="1"/>
              <c:extLst>
                <c:ext xmlns:c15="http://schemas.microsoft.com/office/drawing/2012/chart" uri="{CE6537A1-D6FC-4f65-9D91-7224C49458BB}"/>
                <c:ext xmlns:c16="http://schemas.microsoft.com/office/drawing/2014/chart" uri="{C3380CC4-5D6E-409C-BE32-E72D297353CC}">
                  <c16:uniqueId val="{0000000B-1FB3-4976-9836-824973F1E3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Sheet1!$L$2:$L$4</c:f>
              <c:numCache>
                <c:formatCode>0%</c:formatCode>
                <c:ptCount val="3"/>
                <c:pt idx="0">
                  <c:v>2.3E-2</c:v>
                </c:pt>
                <c:pt idx="1">
                  <c:v>0.02</c:v>
                </c:pt>
                <c:pt idx="2">
                  <c:v>3.5000000000000003E-2</c:v>
                </c:pt>
              </c:numCache>
            </c:numRef>
          </c:val>
          <c:extLst>
            <c:ext xmlns:c16="http://schemas.microsoft.com/office/drawing/2014/chart" uri="{C3380CC4-5D6E-409C-BE32-E72D297353CC}">
              <c16:uniqueId val="{00000001-1FB3-4976-9836-824973F1E31E}"/>
            </c:ext>
          </c:extLst>
        </c:ser>
        <c:ser>
          <c:idx val="11"/>
          <c:order val="11"/>
          <c:tx>
            <c:strRef>
              <c:f>Sheet1!$M$1</c:f>
              <c:strCache>
                <c:ptCount val="1"/>
                <c:pt idx="0">
                  <c:v>Magazine (print only)</c:v>
                </c:pt>
              </c:strCache>
            </c:strRef>
          </c:tx>
          <c:spPr>
            <a:solidFill>
              <a:srgbClr val="FFFF00"/>
            </a:solidFill>
            <a:ln>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1FB3-4976-9836-824973F1E31E}"/>
                </c:ext>
              </c:extLst>
            </c:dLbl>
            <c:dLbl>
              <c:idx val="1"/>
              <c:delete val="1"/>
              <c:extLst>
                <c:ext xmlns:c15="http://schemas.microsoft.com/office/drawing/2012/chart" uri="{CE6537A1-D6FC-4f65-9D91-7224C49458BB}"/>
                <c:ext xmlns:c16="http://schemas.microsoft.com/office/drawing/2014/chart" uri="{C3380CC4-5D6E-409C-BE32-E72D297353CC}">
                  <c16:uniqueId val="{0000000A-1FB3-4976-9836-824973F1E3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Sheet1!$M$2:$M$4</c:f>
              <c:numCache>
                <c:formatCode>0%</c:formatCode>
                <c:ptCount val="3"/>
                <c:pt idx="0">
                  <c:v>2.1999999999999999E-2</c:v>
                </c:pt>
                <c:pt idx="1">
                  <c:v>1.4999999999999999E-2</c:v>
                </c:pt>
                <c:pt idx="2">
                  <c:v>0.02</c:v>
                </c:pt>
              </c:numCache>
            </c:numRef>
          </c:val>
          <c:extLst>
            <c:ext xmlns:c16="http://schemas.microsoft.com/office/drawing/2014/chart" uri="{C3380CC4-5D6E-409C-BE32-E72D297353CC}">
              <c16:uniqueId val="{00000002-1FB3-4976-9836-824973F1E31E}"/>
            </c:ext>
          </c:extLst>
        </c:ser>
        <c:ser>
          <c:idx val="12"/>
          <c:order val="12"/>
          <c:tx>
            <c:strRef>
              <c:f>Sheet1!$N$1</c:f>
              <c:strCache>
                <c:ptCount val="1"/>
                <c:pt idx="0">
                  <c:v>Ad on a website</c:v>
                </c:pt>
              </c:strCache>
            </c:strRef>
          </c:tx>
          <c:spPr>
            <a:solidFill>
              <a:srgbClr val="663300"/>
            </a:solidFill>
            <a:ln>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1FB3-4976-9836-824973F1E3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Sheet1!$N$2:$N$4</c:f>
              <c:numCache>
                <c:formatCode>0%</c:formatCode>
                <c:ptCount val="3"/>
                <c:pt idx="0">
                  <c:v>1.9E-2</c:v>
                </c:pt>
                <c:pt idx="1">
                  <c:v>6.2E-2</c:v>
                </c:pt>
                <c:pt idx="2">
                  <c:v>3.6999999999999998E-2</c:v>
                </c:pt>
              </c:numCache>
            </c:numRef>
          </c:val>
          <c:extLst>
            <c:ext xmlns:c16="http://schemas.microsoft.com/office/drawing/2014/chart" uri="{C3380CC4-5D6E-409C-BE32-E72D297353CC}">
              <c16:uniqueId val="{00000003-1FB3-4976-9836-824973F1E31E}"/>
            </c:ext>
          </c:extLst>
        </c:ser>
        <c:dLbls>
          <c:dLblPos val="ctr"/>
          <c:showLegendKey val="0"/>
          <c:showVal val="1"/>
          <c:showCatName val="0"/>
          <c:showSerName val="0"/>
          <c:showPercent val="0"/>
          <c:showBubbleSize val="0"/>
        </c:dLbls>
        <c:gapWidth val="85"/>
        <c:overlap val="100"/>
        <c:axId val="851145576"/>
        <c:axId val="851150672"/>
      </c:barChart>
      <c:catAx>
        <c:axId val="8511455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51150672"/>
        <c:crosses val="autoZero"/>
        <c:auto val="1"/>
        <c:lblAlgn val="ctr"/>
        <c:lblOffset val="0"/>
        <c:noMultiLvlLbl val="0"/>
      </c:catAx>
      <c:valAx>
        <c:axId val="851150672"/>
        <c:scaling>
          <c:orientation val="minMax"/>
        </c:scaling>
        <c:delete val="1"/>
        <c:axPos val="l"/>
        <c:numFmt formatCode="0%" sourceLinked="1"/>
        <c:majorTickMark val="none"/>
        <c:minorTickMark val="none"/>
        <c:tickLblPos val="nextTo"/>
        <c:crossAx val="851145576"/>
        <c:crosses val="autoZero"/>
        <c:crossBetween val="between"/>
      </c:valAx>
      <c:spPr>
        <a:noFill/>
        <a:ln>
          <a:noFill/>
        </a:ln>
        <a:effectLst/>
      </c:spPr>
    </c:plotArea>
    <c:legend>
      <c:legendPos val="b"/>
      <c:layout>
        <c:manualLayout>
          <c:xMode val="edge"/>
          <c:yMode val="edge"/>
          <c:x val="8.792598675526132E-3"/>
          <c:y val="0.85428779288053724"/>
          <c:w val="0.9858889933331666"/>
          <c:h val="0.12764306633477202"/>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In-Store Retail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369068237089188"/>
          <c:y val="0.11658704858297175"/>
          <c:w val="0.34271619552806959"/>
          <c:h val="0.84454533576656665"/>
        </c:manualLayout>
      </c:layout>
      <c:pieChart>
        <c:varyColors val="1"/>
        <c:ser>
          <c:idx val="0"/>
          <c:order val="0"/>
          <c:tx>
            <c:strRef>
              <c:f>Sheet1!$B$1</c:f>
              <c:strCache>
                <c:ptCount val="1"/>
                <c:pt idx="0">
                  <c:v>All 6 Categories</c:v>
                </c:pt>
              </c:strCache>
            </c:strRef>
          </c:tx>
          <c:spPr>
            <a:solidFill>
              <a:schemeClr val="accent6">
                <a:lumMod val="60000"/>
                <a:lumOff val="40000"/>
              </a:schemeClr>
            </a:solidFill>
            <a:ln>
              <a:solidFill>
                <a:schemeClr val="tx1"/>
              </a:solidFill>
            </a:ln>
          </c:spPr>
          <c:dPt>
            <c:idx val="0"/>
            <c:bubble3D val="0"/>
            <c:spPr>
              <a:solidFill>
                <a:srgbClr val="008000"/>
              </a:solidFill>
              <a:ln w="19050">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B16-A540-81BA-1E4F4FC63A74}"/>
              </c:ext>
            </c:extLst>
          </c:dPt>
          <c:dPt>
            <c:idx val="1"/>
            <c:bubble3D val="0"/>
            <c:spPr>
              <a:solidFill>
                <a:srgbClr val="99CC00"/>
              </a:solidFill>
              <a:ln w="19050">
                <a:solidFill>
                  <a:schemeClr val="tx1"/>
                </a:solidFill>
              </a:ln>
              <a:effectLst/>
            </c:spPr>
            <c:extLst>
              <c:ext xmlns:c16="http://schemas.microsoft.com/office/drawing/2014/chart" uri="{C3380CC4-5D6E-409C-BE32-E72D297353CC}">
                <c16:uniqueId val="{00000003-EB16-A540-81BA-1E4F4FC63A74}"/>
              </c:ext>
            </c:extLst>
          </c:dPt>
          <c:dLbls>
            <c:dLbl>
              <c:idx val="0"/>
              <c:layout>
                <c:manualLayout>
                  <c:x val="-0.18272146200117742"/>
                  <c:y val="-0.12060506470072339"/>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6FCABB7D-C89A-4122-BFF3-2CCDE32638BE}" type="CATEGORYNAME">
                      <a:rPr lang="en-US" sz="1800">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EA7D4FC5-D34C-4A1E-8E2D-FCDC2B99DE5C}" type="VALUE">
                      <a:rPr lang="en-US" sz="1800" b="1">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025172186706872"/>
                      <c:h val="0.14196242171189979"/>
                    </c:manualLayout>
                  </c15:layout>
                  <c15:dlblFieldTable/>
                  <c15:showDataLabelsRange val="0"/>
                </c:ext>
                <c:ext xmlns:c16="http://schemas.microsoft.com/office/drawing/2014/chart" uri="{C3380CC4-5D6E-409C-BE32-E72D297353CC}">
                  <c16:uniqueId val="{00000001-EB16-A540-81BA-1E4F4FC63A74}"/>
                </c:ext>
              </c:extLst>
            </c:dLbl>
            <c:dLbl>
              <c:idx val="1"/>
              <c:layout>
                <c:manualLayout>
                  <c:x val="0.12368328344802913"/>
                  <c:y val="0.151292007648118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7BED724B-A85C-44CE-BFB6-1F00A40E46CC}" type="CATEGORYNAME">
                      <a:rPr lang="en-US" sz="1800">
                        <a:solidFill>
                          <a:schemeClr val="bg1"/>
                        </a:solidFill>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solidFill>
                        <a:schemeClr val="bg1"/>
                      </a:solidFill>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7CE3CEAC-4F1E-4553-B2A7-0B952D768FA9}" type="VALUE">
                      <a:rPr lang="en-US" sz="1800" b="1">
                        <a:solidFill>
                          <a:schemeClr val="bg1"/>
                        </a:solidFill>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B16-A540-81BA-1E4F4FC63A7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Broadcast TV</c:v>
                </c:pt>
                <c:pt idx="1">
                  <c:v>Cable TV</c:v>
                </c:pt>
              </c:strCache>
            </c:strRef>
          </c:cat>
          <c:val>
            <c:numRef>
              <c:f>Sheet1!$B$2:$B$3</c:f>
              <c:numCache>
                <c:formatCode>0.00%</c:formatCode>
                <c:ptCount val="2"/>
                <c:pt idx="0">
                  <c:v>0.68</c:v>
                </c:pt>
                <c:pt idx="1">
                  <c:v>0.32</c:v>
                </c:pt>
              </c:numCache>
            </c:numRef>
          </c:val>
          <c:extLst>
            <c:ext xmlns:c16="http://schemas.microsoft.com/office/drawing/2014/chart" uri="{C3380CC4-5D6E-409C-BE32-E72D297353CC}">
              <c16:uniqueId val="{00000004-EB16-A540-81BA-1E4F4FC63A7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Online Retail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369068237089188"/>
          <c:y val="0.11658704858297175"/>
          <c:w val="0.34271619552806959"/>
          <c:h val="0.84454533576656665"/>
        </c:manualLayout>
      </c:layout>
      <c:pieChart>
        <c:varyColors val="1"/>
        <c:ser>
          <c:idx val="0"/>
          <c:order val="0"/>
          <c:tx>
            <c:strRef>
              <c:f>Sheet1!$B$1</c:f>
              <c:strCache>
                <c:ptCount val="1"/>
                <c:pt idx="0">
                  <c:v>All 6 Categories</c:v>
                </c:pt>
              </c:strCache>
            </c:strRef>
          </c:tx>
          <c:spPr>
            <a:solidFill>
              <a:schemeClr val="accent6">
                <a:lumMod val="60000"/>
                <a:lumOff val="40000"/>
              </a:schemeClr>
            </a:solidFill>
            <a:ln>
              <a:solidFill>
                <a:schemeClr val="tx1"/>
              </a:solidFill>
            </a:ln>
          </c:spPr>
          <c:dPt>
            <c:idx val="0"/>
            <c:bubble3D val="0"/>
            <c:spPr>
              <a:solidFill>
                <a:srgbClr val="008000"/>
              </a:solidFill>
              <a:ln w="19050">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BD0-4DF9-87DE-C3BBEA0A247F}"/>
              </c:ext>
            </c:extLst>
          </c:dPt>
          <c:dPt>
            <c:idx val="1"/>
            <c:bubble3D val="0"/>
            <c:spPr>
              <a:solidFill>
                <a:srgbClr val="99CC00"/>
              </a:solidFill>
              <a:ln w="19050">
                <a:solidFill>
                  <a:schemeClr val="tx1"/>
                </a:solidFill>
              </a:ln>
              <a:effectLst/>
            </c:spPr>
            <c:extLst>
              <c:ext xmlns:c16="http://schemas.microsoft.com/office/drawing/2014/chart" uri="{C3380CC4-5D6E-409C-BE32-E72D297353CC}">
                <c16:uniqueId val="{00000003-FBD0-4DF9-87DE-C3BBEA0A247F}"/>
              </c:ext>
            </c:extLst>
          </c:dPt>
          <c:dLbls>
            <c:dLbl>
              <c:idx val="0"/>
              <c:layout>
                <c:manualLayout>
                  <c:x val="-0.18760050214415253"/>
                  <c:y val="-0.11518238148875284"/>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6FCABB7D-C89A-4122-BFF3-2CCDE32638BE}" type="CATEGORYNAME">
                      <a:rPr lang="en-US" sz="1800">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EA7D4FC5-D34C-4A1E-8E2D-FCDC2B99DE5C}" type="VALUE">
                      <a:rPr lang="en-US" sz="1800" b="1">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025172186706872"/>
                      <c:h val="0.14196242171189979"/>
                    </c:manualLayout>
                  </c15:layout>
                  <c15:dlblFieldTable/>
                  <c15:showDataLabelsRange val="0"/>
                </c:ext>
                <c:ext xmlns:c16="http://schemas.microsoft.com/office/drawing/2014/chart" uri="{C3380CC4-5D6E-409C-BE32-E72D297353CC}">
                  <c16:uniqueId val="{00000001-FBD0-4DF9-87DE-C3BBEA0A247F}"/>
                </c:ext>
              </c:extLst>
            </c:dLbl>
            <c:dLbl>
              <c:idx val="1"/>
              <c:layout>
                <c:manualLayout>
                  <c:x val="0.12368328344802913"/>
                  <c:y val="0.151292007648118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7BED724B-A85C-44CE-BFB6-1F00A40E46CC}" type="CATEGORYNAME">
                      <a:rPr lang="en-US" sz="1800">
                        <a:solidFill>
                          <a:schemeClr val="bg1"/>
                        </a:solidFill>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solidFill>
                        <a:schemeClr val="bg1"/>
                      </a:solidFill>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7CE3CEAC-4F1E-4553-B2A7-0B952D768FA9}" type="VALUE">
                      <a:rPr lang="en-US" sz="1800" b="1">
                        <a:solidFill>
                          <a:schemeClr val="bg1"/>
                        </a:solidFill>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BD0-4DF9-87DE-C3BBEA0A247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Broadcast TV</c:v>
                </c:pt>
                <c:pt idx="1">
                  <c:v>Cable TV</c:v>
                </c:pt>
              </c:strCache>
            </c:strRef>
          </c:cat>
          <c:val>
            <c:numRef>
              <c:f>Sheet1!$B$2:$B$3</c:f>
              <c:numCache>
                <c:formatCode>0.00%</c:formatCode>
                <c:ptCount val="2"/>
                <c:pt idx="0">
                  <c:v>0.68</c:v>
                </c:pt>
                <c:pt idx="1">
                  <c:v>0.32</c:v>
                </c:pt>
              </c:numCache>
            </c:numRef>
          </c:val>
          <c:extLst>
            <c:ext xmlns:c16="http://schemas.microsoft.com/office/drawing/2014/chart" uri="{C3380CC4-5D6E-409C-BE32-E72D297353CC}">
              <c16:uniqueId val="{00000004-FBD0-4DF9-87DE-C3BBEA0A24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In-store Retail</a:t>
            </a:r>
          </a:p>
          <a:p>
            <a:pPr>
              <a:defRPr b="1">
                <a:solidFill>
                  <a:schemeClr val="tx1"/>
                </a:solidFill>
              </a:defRPr>
            </a:pPr>
            <a:r>
              <a:rPr lang="en-US" sz="1400" b="1" dirty="0">
                <a:solidFill>
                  <a:schemeClr val="tx1"/>
                </a:solidFill>
              </a:rPr>
              <a:t>% A18+ Who do online searches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59544483489209"/>
          <c:y val="0.14348540580435942"/>
          <c:w val="0.36039707503700597"/>
          <c:h val="0.83323622131113639"/>
        </c:manualLayout>
      </c:layout>
      <c:pieChart>
        <c:varyColors val="1"/>
        <c:ser>
          <c:idx val="0"/>
          <c:order val="0"/>
          <c:tx>
            <c:strRef>
              <c:f>Sheet1!$B$1</c:f>
              <c:strCache>
                <c:ptCount val="1"/>
                <c:pt idx="0">
                  <c:v>Sales</c:v>
                </c:pt>
              </c:strCache>
            </c:strRef>
          </c:tx>
          <c:spPr>
            <a:effectLst>
              <a:outerShdw blurRad="127000" dist="88900" dir="2700000" algn="tl" rotWithShape="0">
                <a:prstClr val="black">
                  <a:alpha val="40000"/>
                </a:prstClr>
              </a:outerShdw>
            </a:effectLst>
          </c:spPr>
          <c:dPt>
            <c:idx val="0"/>
            <c:bubble3D val="0"/>
            <c:spPr>
              <a:solidFill>
                <a:srgbClr val="00B05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1-9A40-D345-A3A6-F0EA8F6A32D4}"/>
              </c:ext>
            </c:extLst>
          </c:dPt>
          <c:dPt>
            <c:idx val="1"/>
            <c:bubble3D val="0"/>
            <c:spPr>
              <a:solidFill>
                <a:srgbClr val="C0000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3-9A40-D345-A3A6-F0EA8F6A32D4}"/>
              </c:ext>
            </c:extLst>
          </c:dPt>
          <c:dPt>
            <c:idx val="2"/>
            <c:bubble3D val="0"/>
            <c:spPr>
              <a:solidFill>
                <a:schemeClr val="accent3"/>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5-9A40-D345-A3A6-F0EA8F6A32D4}"/>
              </c:ext>
            </c:extLst>
          </c:dPt>
          <c:dLbls>
            <c:dLbl>
              <c:idx val="0"/>
              <c:layout>
                <c:manualLayout>
                  <c:x val="0.16643892837801127"/>
                  <c:y val="2.0724676317585483E-2"/>
                </c:manualLayout>
              </c:layout>
              <c:tx>
                <c:rich>
                  <a:bodyPr/>
                  <a:lstStyle/>
                  <a:p>
                    <a:fld id="{48C167AB-0565-4C54-9CAF-9E93746F75C0}" type="CATEGORYNAME">
                      <a:rPr lang="en-US">
                        <a:effectLst>
                          <a:outerShdw blurRad="38100" dist="38100" dir="2700000" algn="tl">
                            <a:srgbClr val="000000">
                              <a:alpha val="43137"/>
                            </a:srgbClr>
                          </a:outerShdw>
                        </a:effectLst>
                      </a:rPr>
                      <a:pPr/>
                      <a:t>[CATEGORY NAME]</a:t>
                    </a:fld>
                    <a:endParaRPr lang="en-US" baseline="0" dirty="0">
                      <a:effectLst>
                        <a:outerShdw blurRad="38100" dist="38100" dir="2700000" algn="tl">
                          <a:srgbClr val="000000">
                            <a:alpha val="43137"/>
                          </a:srgbClr>
                        </a:outerShdw>
                      </a:effectLst>
                    </a:endParaRPr>
                  </a:p>
                  <a:p>
                    <a:fld id="{C351A252-518E-4D76-82BE-39C0261C584E}" type="VALUE">
                      <a:rPr lang="en-US" b="1">
                        <a:effectLst>
                          <a:outerShdw blurRad="38100" dist="38100" dir="2700000" algn="tl">
                            <a:srgbClr val="000000">
                              <a:alpha val="43137"/>
                            </a:srgbClr>
                          </a:outerShdw>
                        </a:effectLst>
                      </a:rPr>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9A40-D345-A3A6-F0EA8F6A32D4}"/>
                </c:ext>
              </c:extLst>
            </c:dLbl>
            <c:dLbl>
              <c:idx val="1"/>
              <c:layout>
                <c:manualLayout>
                  <c:x val="-0.12486258184748496"/>
                  <c:y val="-9.3113491538016152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DEFE1D2C-AF8F-4B86-A48E-4B67B89AC34C}" type="CATEGORYNAME">
                      <a:rPr lang="en-US" sz="1800">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B896EE82-FBB2-4EEB-B3CD-6CB4F20C6F55}" type="VALUE">
                      <a:rPr lang="en-US" sz="1800" b="1">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406241884841472"/>
                      <c:h val="0.24474632785195199"/>
                    </c:manualLayout>
                  </c15:layout>
                  <c15:dlblFieldTable/>
                  <c15:showDataLabelsRange val="0"/>
                </c:ext>
                <c:ext xmlns:c16="http://schemas.microsoft.com/office/drawing/2014/chart" uri="{C3380CC4-5D6E-409C-BE32-E72D297353CC}">
                  <c16:uniqueId val="{00000003-9A40-D345-A3A6-F0EA8F6A32D4}"/>
                </c:ext>
              </c:extLst>
            </c:dLbl>
            <c:dLbl>
              <c:idx val="2"/>
              <c:layout>
                <c:manualLayout>
                  <c:x val="-0.10827070530395318"/>
                  <c:y val="-9.440673447604425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EFA8B366-BC27-4F76-BEF6-9BEF2E69BAB1}" type="CATEGORYNAME">
                      <a:rPr lang="en-US" sz="1400" dirty="0"/>
                      <a:pPr>
                        <a:defRPr sz="1400">
                          <a:solidFill>
                            <a:schemeClr val="bg1"/>
                          </a:solidFill>
                          <a:effectLst>
                            <a:outerShdw blurRad="38100" dist="38100" dir="2700000" algn="tl">
                              <a:srgbClr val="000000">
                                <a:alpha val="43137"/>
                              </a:srgbClr>
                            </a:outerShdw>
                          </a:effectLst>
                        </a:defRPr>
                      </a:pPr>
                      <a:t>[CATEGORY NAME]</a:t>
                    </a:fld>
                    <a:endParaRPr lang="en-US" sz="1400" baseline="0" dirty="0"/>
                  </a:p>
                  <a:p>
                    <a:pPr>
                      <a:defRPr sz="1400">
                        <a:solidFill>
                          <a:schemeClr val="bg1"/>
                        </a:solidFill>
                        <a:effectLst>
                          <a:outerShdw blurRad="38100" dist="38100" dir="2700000" algn="tl">
                            <a:srgbClr val="000000">
                              <a:alpha val="43137"/>
                            </a:srgbClr>
                          </a:outerShdw>
                        </a:effectLst>
                      </a:defRPr>
                    </a:pPr>
                    <a:fld id="{2D54E475-C81B-4425-8350-6D31CCC0F888}" type="VALUE">
                      <a:rPr lang="en-US" sz="1400" b="1" smtClean="0"/>
                      <a:pPr>
                        <a:defRPr sz="14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316180141808487"/>
                      <c:h val="0.22373102827884436"/>
                    </c:manualLayout>
                  </c15:layout>
                  <c15:dlblFieldTable/>
                  <c15:showDataLabelsRange val="0"/>
                </c:ext>
                <c:ext xmlns:c16="http://schemas.microsoft.com/office/drawing/2014/chart" uri="{C3380CC4-5D6E-409C-BE32-E72D297353CC}">
                  <c16:uniqueId val="{00000005-9A40-D345-A3A6-F0EA8F6A32D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Yes</c:v>
                </c:pt>
                <c:pt idx="1">
                  <c:v>No</c:v>
                </c:pt>
              </c:strCache>
            </c:strRef>
          </c:cat>
          <c:val>
            <c:numRef>
              <c:f>Sheet1!$B$2:$B$4</c:f>
              <c:numCache>
                <c:formatCode>0.00%</c:formatCode>
                <c:ptCount val="3"/>
                <c:pt idx="0">
                  <c:v>0.88</c:v>
                </c:pt>
                <c:pt idx="1">
                  <c:v>0.12</c:v>
                </c:pt>
              </c:numCache>
            </c:numRef>
          </c:val>
          <c:extLst>
            <c:ext xmlns:c16="http://schemas.microsoft.com/office/drawing/2014/chart" uri="{C3380CC4-5D6E-409C-BE32-E72D297353CC}">
              <c16:uniqueId val="{00000006-9A40-D345-A3A6-F0EA8F6A32D4}"/>
            </c:ext>
          </c:extLst>
        </c:ser>
        <c:dLbls>
          <c:showLegendKey val="0"/>
          <c:showVal val="0"/>
          <c:showCatName val="0"/>
          <c:showSerName val="0"/>
          <c:showPercent val="0"/>
          <c:showBubbleSize val="0"/>
          <c:showLeaderLines val="1"/>
        </c:dLbls>
        <c:firstSliceAng val="12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Online Retail</a:t>
            </a:r>
          </a:p>
          <a:p>
            <a:pPr>
              <a:defRPr b="1">
                <a:solidFill>
                  <a:schemeClr val="tx1"/>
                </a:solidFill>
              </a:defRPr>
            </a:pPr>
            <a:r>
              <a:rPr lang="en-US" sz="1400" b="1" dirty="0">
                <a:solidFill>
                  <a:schemeClr val="tx1"/>
                </a:solidFill>
              </a:rPr>
              <a:t>% A18+ Who do online searches</a:t>
            </a:r>
          </a:p>
        </c:rich>
      </c:tx>
      <c:layout>
        <c:manualLayout>
          <c:xMode val="edge"/>
          <c:yMode val="edge"/>
          <c:x val="0.32448809404422602"/>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59544483489209"/>
          <c:y val="0.14348540580435942"/>
          <c:w val="0.36039707503700597"/>
          <c:h val="0.83323622131113639"/>
        </c:manualLayout>
      </c:layout>
      <c:pieChart>
        <c:varyColors val="1"/>
        <c:ser>
          <c:idx val="0"/>
          <c:order val="0"/>
          <c:tx>
            <c:strRef>
              <c:f>Sheet1!$B$1</c:f>
              <c:strCache>
                <c:ptCount val="1"/>
                <c:pt idx="0">
                  <c:v>Sales</c:v>
                </c:pt>
              </c:strCache>
            </c:strRef>
          </c:tx>
          <c:spPr>
            <a:solidFill>
              <a:srgbClr val="00B050"/>
            </a:solidFill>
            <a:effectLst>
              <a:outerShdw blurRad="127000" dist="88900" dir="2700000" algn="tl" rotWithShape="0">
                <a:prstClr val="black">
                  <a:alpha val="40000"/>
                </a:prstClr>
              </a:outerShdw>
            </a:effectLst>
          </c:spPr>
          <c:dPt>
            <c:idx val="0"/>
            <c:bubble3D val="0"/>
            <c:spPr>
              <a:solidFill>
                <a:srgbClr val="00B05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1-78CC-4449-B83D-7404C23CA3BA}"/>
              </c:ext>
            </c:extLst>
          </c:dPt>
          <c:dPt>
            <c:idx val="1"/>
            <c:bubble3D val="0"/>
            <c:spPr>
              <a:solidFill>
                <a:srgbClr val="C0000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3-78CC-4449-B83D-7404C23CA3BA}"/>
              </c:ext>
            </c:extLst>
          </c:dPt>
          <c:dPt>
            <c:idx val="2"/>
            <c:bubble3D val="0"/>
            <c:spPr>
              <a:solidFill>
                <a:srgbClr val="00B050"/>
              </a:solidFill>
              <a:ln w="19050">
                <a:solidFill>
                  <a:schemeClr val="lt1"/>
                </a:solidFill>
              </a:ln>
              <a:effectLst>
                <a:outerShdw blurRad="127000" dist="88900" dir="2700000" algn="tl" rotWithShape="0">
                  <a:prstClr val="black">
                    <a:alpha val="40000"/>
                  </a:prstClr>
                </a:outerShdw>
              </a:effectLst>
            </c:spPr>
            <c:extLst>
              <c:ext xmlns:c16="http://schemas.microsoft.com/office/drawing/2014/chart" uri="{C3380CC4-5D6E-409C-BE32-E72D297353CC}">
                <c16:uniqueId val="{00000005-78CC-4449-B83D-7404C23CA3BA}"/>
              </c:ext>
            </c:extLst>
          </c:dPt>
          <c:dLbls>
            <c:dLbl>
              <c:idx val="0"/>
              <c:layout>
                <c:manualLayout>
                  <c:x val="0.16643892837801127"/>
                  <c:y val="2.0724676317585483E-2"/>
                </c:manualLayout>
              </c:layout>
              <c:tx>
                <c:rich>
                  <a:bodyPr/>
                  <a:lstStyle/>
                  <a:p>
                    <a:fld id="{48C167AB-0565-4C54-9CAF-9E93746F75C0}" type="CATEGORYNAME">
                      <a:rPr lang="en-US">
                        <a:effectLst>
                          <a:outerShdw blurRad="38100" dist="38100" dir="2700000" algn="tl">
                            <a:srgbClr val="000000">
                              <a:alpha val="43137"/>
                            </a:srgbClr>
                          </a:outerShdw>
                        </a:effectLst>
                      </a:rPr>
                      <a:pPr/>
                      <a:t>[CATEGORY NAME]</a:t>
                    </a:fld>
                    <a:endParaRPr lang="en-US" baseline="0" dirty="0">
                      <a:effectLst>
                        <a:outerShdw blurRad="38100" dist="38100" dir="2700000" algn="tl">
                          <a:srgbClr val="000000">
                            <a:alpha val="43137"/>
                          </a:srgbClr>
                        </a:outerShdw>
                      </a:effectLst>
                    </a:endParaRPr>
                  </a:p>
                  <a:p>
                    <a:fld id="{C351A252-518E-4D76-82BE-39C0261C584E}" type="VALUE">
                      <a:rPr lang="en-US" b="1">
                        <a:effectLst>
                          <a:outerShdw blurRad="38100" dist="38100" dir="2700000" algn="tl">
                            <a:srgbClr val="000000">
                              <a:alpha val="43137"/>
                            </a:srgbClr>
                          </a:outerShdw>
                        </a:effectLst>
                      </a:rPr>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8CC-4449-B83D-7404C23CA3BA}"/>
                </c:ext>
              </c:extLst>
            </c:dLbl>
            <c:dLbl>
              <c:idx val="1"/>
              <c:layout>
                <c:manualLayout>
                  <c:x val="-0.12486258184748496"/>
                  <c:y val="-9.3113491538016152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DEFE1D2C-AF8F-4B86-A48E-4B67B89AC34C}" type="CATEGORYNAME">
                      <a:rPr lang="en-US" sz="1800">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[CATEGORY NAME]</a:t>
                    </a:fld>
                    <a:endParaRPr lang="en-US" sz="1800" baseline="0" dirty="0">
                      <a:effectLst>
                        <a:outerShdw blurRad="38100" dist="38100" dir="2700000" algn="tl">
                          <a:srgbClr val="000000">
                            <a:alpha val="43137"/>
                          </a:srgbClr>
                        </a:outerShdw>
                      </a:effectLst>
                    </a:endParaRPr>
                  </a:p>
                  <a:p>
                    <a:pPr>
                      <a:defRPr sz="1800">
                        <a:solidFill>
                          <a:schemeClr val="bg1"/>
                        </a:solidFill>
                        <a:effectLst>
                          <a:outerShdw blurRad="38100" dist="38100" dir="2700000" algn="tl">
                            <a:srgbClr val="000000">
                              <a:alpha val="43137"/>
                            </a:srgbClr>
                          </a:outerShdw>
                        </a:effectLst>
                      </a:defRPr>
                    </a:pPr>
                    <a:fld id="{B896EE82-FBB2-4EEB-B3CD-6CB4F20C6F55}" type="VALUE">
                      <a:rPr lang="en-US" sz="1800" b="1">
                        <a:effectLst>
                          <a:outerShdw blurRad="38100" dist="38100" dir="2700000" algn="tl">
                            <a:srgbClr val="000000">
                              <a:alpha val="43137"/>
                            </a:srgbClr>
                          </a:outerShdw>
                        </a:effectLst>
                      </a:rPr>
                      <a:pPr>
                        <a:defRPr sz="18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406241884841472"/>
                      <c:h val="0.24474632785195199"/>
                    </c:manualLayout>
                  </c15:layout>
                  <c15:dlblFieldTable/>
                  <c15:showDataLabelsRange val="0"/>
                </c:ext>
                <c:ext xmlns:c16="http://schemas.microsoft.com/office/drawing/2014/chart" uri="{C3380CC4-5D6E-409C-BE32-E72D297353CC}">
                  <c16:uniqueId val="{00000003-78CC-4449-B83D-7404C23CA3BA}"/>
                </c:ext>
              </c:extLst>
            </c:dLbl>
            <c:dLbl>
              <c:idx val="2"/>
              <c:layout>
                <c:manualLayout>
                  <c:x val="-0.10827070530395318"/>
                  <c:y val="-9.440673447604425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EFA8B366-BC27-4F76-BEF6-9BEF2E69BAB1}" type="CATEGORYNAME">
                      <a:rPr lang="en-US" sz="1400" dirty="0"/>
                      <a:pPr>
                        <a:defRPr sz="1400">
                          <a:solidFill>
                            <a:schemeClr val="bg1"/>
                          </a:solidFill>
                          <a:effectLst>
                            <a:outerShdw blurRad="38100" dist="38100" dir="2700000" algn="tl">
                              <a:srgbClr val="000000">
                                <a:alpha val="43137"/>
                              </a:srgbClr>
                            </a:outerShdw>
                          </a:effectLst>
                        </a:defRPr>
                      </a:pPr>
                      <a:t>[CATEGORY NAME]</a:t>
                    </a:fld>
                    <a:endParaRPr lang="en-US" sz="1400" baseline="0" dirty="0"/>
                  </a:p>
                  <a:p>
                    <a:pPr>
                      <a:defRPr sz="1400">
                        <a:solidFill>
                          <a:schemeClr val="bg1"/>
                        </a:solidFill>
                        <a:effectLst>
                          <a:outerShdw blurRad="38100" dist="38100" dir="2700000" algn="tl">
                            <a:srgbClr val="000000">
                              <a:alpha val="43137"/>
                            </a:srgbClr>
                          </a:outerShdw>
                        </a:effectLst>
                      </a:defRPr>
                    </a:pPr>
                    <a:fld id="{2D54E475-C81B-4425-8350-6D31CCC0F888}" type="VALUE">
                      <a:rPr lang="en-US" sz="1400" b="1" smtClean="0"/>
                      <a:pPr>
                        <a:defRPr sz="1400">
                          <a:solidFill>
                            <a:schemeClr val="bg1"/>
                          </a:solidFill>
                          <a:effectLst>
                            <a:outerShdw blurRad="38100" dist="38100" dir="2700000" algn="tl">
                              <a:srgbClr val="000000">
                                <a:alpha val="43137"/>
                              </a:srgbClr>
                            </a:outerShdw>
                          </a:effectLst>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316180141808487"/>
                      <c:h val="0.22373102827884436"/>
                    </c:manualLayout>
                  </c15:layout>
                  <c15:dlblFieldTable/>
                  <c15:showDataLabelsRange val="0"/>
                </c:ext>
                <c:ext xmlns:c16="http://schemas.microsoft.com/office/drawing/2014/chart" uri="{C3380CC4-5D6E-409C-BE32-E72D297353CC}">
                  <c16:uniqueId val="{00000005-78CC-4449-B83D-7404C23CA3B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Yes</c:v>
                </c:pt>
                <c:pt idx="1">
                  <c:v>No</c:v>
                </c:pt>
              </c:strCache>
            </c:strRef>
          </c:cat>
          <c:val>
            <c:numRef>
              <c:f>Sheet1!$B$2:$B$4</c:f>
              <c:numCache>
                <c:formatCode>0.00%</c:formatCode>
                <c:ptCount val="3"/>
                <c:pt idx="0">
                  <c:v>0.88</c:v>
                </c:pt>
                <c:pt idx="1">
                  <c:v>0.12</c:v>
                </c:pt>
              </c:numCache>
            </c:numRef>
          </c:val>
          <c:extLst>
            <c:ext xmlns:c16="http://schemas.microsoft.com/office/drawing/2014/chart" uri="{C3380CC4-5D6E-409C-BE32-E72D297353CC}">
              <c16:uniqueId val="{00000006-78CC-4449-B83D-7404C23CA3BA}"/>
            </c:ext>
          </c:extLst>
        </c:ser>
        <c:dLbls>
          <c:showLegendKey val="0"/>
          <c:showVal val="0"/>
          <c:showCatName val="0"/>
          <c:showSerName val="0"/>
          <c:showPercent val="0"/>
          <c:showBubbleSize val="0"/>
          <c:showLeaderLines val="1"/>
        </c:dLbls>
        <c:firstSliceAng val="12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Reasons</a:t>
            </a:r>
            <a:r>
              <a:rPr lang="en-US" sz="1400" baseline="0" dirty="0">
                <a:solidFill>
                  <a:schemeClr val="tx1"/>
                </a:solidFill>
              </a:rPr>
              <a:t> for spending less</a:t>
            </a:r>
            <a:endParaRPr lang="en-US" sz="1400" dirty="0">
              <a:solidFill>
                <a:schemeClr val="tx1"/>
              </a:solidFill>
            </a:endParaRPr>
          </a:p>
        </c:rich>
      </c:tx>
      <c:layout>
        <c:manualLayout>
          <c:xMode val="edge"/>
          <c:yMode val="edge"/>
          <c:x val="0.3070790851450147"/>
          <c:y val="3.981753517859903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blipFill>
              <a:blip xmlns:r="http://schemas.openxmlformats.org/officeDocument/2006/relationships" r:embed="rId3"/>
              <a:stretch>
                <a:fillRect l="20000" t="-4000" r="-85000" b="-59000"/>
              </a:stretch>
            </a:blipFill>
            <a:ln>
              <a:noFill/>
            </a:ln>
            <a:effectLst/>
          </c:spPr>
          <c:invertIfNegative val="0"/>
          <c:dPt>
            <c:idx val="0"/>
            <c:invertIfNegative val="0"/>
            <c:bubble3D val="0"/>
            <c:spPr>
              <a:blipFill dpi="0" rotWithShape="1">
                <a:blip xmlns:r="http://schemas.openxmlformats.org/officeDocument/2006/relationships" r:embed="rId3"/>
                <a:srcRect/>
                <a:stretch>
                  <a:fillRect l="18000" t="-2000" r="-184000" b="-31000"/>
                </a:stretch>
              </a:blipFill>
              <a:ln>
                <a:noFill/>
              </a:ln>
              <a:effectLst/>
            </c:spPr>
            <c:extLst>
              <c:ext xmlns:c16="http://schemas.microsoft.com/office/drawing/2014/chart" uri="{C3380CC4-5D6E-409C-BE32-E72D297353CC}">
                <c16:uniqueId val="{00000001-591C-7E49-B21F-45401DDF1DCE}"/>
              </c:ext>
            </c:extLst>
          </c:dPt>
          <c:dPt>
            <c:idx val="1"/>
            <c:invertIfNegative val="0"/>
            <c:bubble3D val="0"/>
            <c:spPr>
              <a:blipFill dpi="0" rotWithShape="1">
                <a:blip xmlns:r="http://schemas.openxmlformats.org/officeDocument/2006/relationships" r:embed="rId3"/>
                <a:srcRect/>
                <a:stretch>
                  <a:fillRect l="28000" t="-3000" r="-107000" b="-62000"/>
                </a:stretch>
              </a:blipFill>
              <a:ln>
                <a:noFill/>
              </a:ln>
              <a:effectLst/>
            </c:spPr>
            <c:extLst>
              <c:ext xmlns:c16="http://schemas.microsoft.com/office/drawing/2014/chart" uri="{C3380CC4-5D6E-409C-BE32-E72D297353CC}">
                <c16:uniqueId val="{00000003-591C-7E49-B21F-45401DDF1DCE}"/>
              </c:ext>
            </c:extLst>
          </c:dPt>
          <c:dPt>
            <c:idx val="2"/>
            <c:invertIfNegative val="0"/>
            <c:bubble3D val="0"/>
            <c:spPr>
              <a:blipFill dpi="0" rotWithShape="1">
                <a:blip xmlns:r="http://schemas.openxmlformats.org/officeDocument/2006/relationships" r:embed="rId3"/>
                <a:srcRect/>
                <a:stretch>
                  <a:fillRect l="29000" t="-4000" r="-88000" b="-59000"/>
                </a:stretch>
              </a:blipFill>
              <a:ln>
                <a:noFill/>
              </a:ln>
              <a:effectLst/>
            </c:spPr>
            <c:extLst>
              <c:ext xmlns:c16="http://schemas.microsoft.com/office/drawing/2014/chart" uri="{C3380CC4-5D6E-409C-BE32-E72D297353CC}">
                <c16:uniqueId val="{00000005-591C-7E49-B21F-45401DDF1DCE}"/>
              </c:ext>
            </c:extLst>
          </c:dPt>
          <c:dPt>
            <c:idx val="3"/>
            <c:invertIfNegative val="0"/>
            <c:bubble3D val="0"/>
            <c:spPr>
              <a:blipFill dpi="0" rotWithShape="1">
                <a:blip xmlns:r="http://schemas.openxmlformats.org/officeDocument/2006/relationships" r:embed="rId3"/>
                <a:srcRect/>
                <a:stretch>
                  <a:fillRect l="20000" t="-4000" r="-85000" b="-59000"/>
                </a:stretch>
              </a:blipFill>
              <a:ln>
                <a:noFill/>
              </a:ln>
              <a:effectLst/>
            </c:spPr>
            <c:extLst>
              <c:ext xmlns:c16="http://schemas.microsoft.com/office/drawing/2014/chart" uri="{C3380CC4-5D6E-409C-BE32-E72D297353CC}">
                <c16:uniqueId val="{00000007-591C-7E49-B21F-45401DDF1DC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have less monthly budget to spend on school supplies </c:v>
                </c:pt>
                <c:pt idx="1">
                  <c:v>I need fewer items </c:v>
                </c:pt>
                <c:pt idx="2">
                  <c:v>I am uncertain about the economy </c:v>
                </c:pt>
                <c:pt idx="3">
                  <c:v>I expect to spend less because there will be better deals than last year </c:v>
                </c:pt>
                <c:pt idx="4">
                  <c:v>Child not attending school this year </c:v>
                </c:pt>
              </c:strCache>
            </c:strRef>
          </c:cat>
          <c:val>
            <c:numRef>
              <c:f>Sheet1!$B$2:$B$6</c:f>
              <c:numCache>
                <c:formatCode>0%</c:formatCode>
                <c:ptCount val="5"/>
                <c:pt idx="0">
                  <c:v>0.48</c:v>
                </c:pt>
                <c:pt idx="1">
                  <c:v>0.45</c:v>
                </c:pt>
                <c:pt idx="2">
                  <c:v>0.39</c:v>
                </c:pt>
                <c:pt idx="3">
                  <c:v>0.17</c:v>
                </c:pt>
                <c:pt idx="4">
                  <c:v>7.0000000000000007E-2</c:v>
                </c:pt>
              </c:numCache>
            </c:numRef>
          </c:val>
          <c:extLst>
            <c:ext xmlns:c16="http://schemas.microsoft.com/office/drawing/2014/chart" uri="{C3380CC4-5D6E-409C-BE32-E72D297353CC}">
              <c16:uniqueId val="{00000008-591C-7E49-B21F-45401DDF1DCE}"/>
            </c:ext>
          </c:extLst>
        </c:ser>
        <c:dLbls>
          <c:showLegendKey val="0"/>
          <c:showVal val="0"/>
          <c:showCatName val="0"/>
          <c:showSerName val="0"/>
          <c:showPercent val="0"/>
          <c:showBubbleSize val="0"/>
        </c:dLbls>
        <c:gapWidth val="219"/>
        <c:overlap val="-27"/>
        <c:axId val="1535037087"/>
        <c:axId val="1362930703"/>
      </c:barChart>
      <c:catAx>
        <c:axId val="1535037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62930703"/>
        <c:crosses val="autoZero"/>
        <c:auto val="1"/>
        <c:lblAlgn val="ctr"/>
        <c:lblOffset val="100"/>
        <c:noMultiLvlLbl val="0"/>
      </c:catAx>
      <c:valAx>
        <c:axId val="1362930703"/>
        <c:scaling>
          <c:orientation val="minMax"/>
        </c:scaling>
        <c:delete val="1"/>
        <c:axPos val="l"/>
        <c:numFmt formatCode="0%" sourceLinked="1"/>
        <c:majorTickMark val="none"/>
        <c:minorTickMark val="none"/>
        <c:tickLblPos val="nextTo"/>
        <c:crossAx val="153503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1" dirty="0">
                <a:solidFill>
                  <a:schemeClr val="tx1"/>
                </a:solidFill>
              </a:rPr>
              <a:t> In-store retail</a:t>
            </a:r>
            <a:br>
              <a:rPr lang="en-US" sz="1600" b="1" dirty="0">
                <a:solidFill>
                  <a:schemeClr val="tx1"/>
                </a:solidFill>
              </a:rPr>
            </a:br>
            <a:r>
              <a:rPr lang="en-US" sz="1600" b="1" dirty="0">
                <a:solidFill>
                  <a:schemeClr val="tx1"/>
                </a:solidFill>
              </a:rPr>
              <a:t>% A18+ Agreeing</a:t>
            </a:r>
          </a:p>
        </c:rich>
      </c:tx>
      <c:layout>
        <c:manualLayout>
          <c:xMode val="edge"/>
          <c:yMode val="edge"/>
          <c:x val="0.44044799374782639"/>
          <c:y val="5.508607741782336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5765722312212646E-2"/>
          <c:y val="0.15273866920396478"/>
          <c:w val="0.97416036235231374"/>
          <c:h val="0.60605765465800698"/>
        </c:manualLayout>
      </c:layout>
      <c:barChart>
        <c:barDir val="col"/>
        <c:grouping val="clustered"/>
        <c:varyColors val="0"/>
        <c:ser>
          <c:idx val="0"/>
          <c:order val="0"/>
          <c:tx>
            <c:strRef>
              <c:f>Sheet1!$B$1</c:f>
              <c:strCache>
                <c:ptCount val="1"/>
                <c:pt idx="0">
                  <c:v>Local Broadcast TV</c:v>
                </c:pt>
              </c:strCache>
            </c:strRef>
          </c:tx>
          <c:spPr>
            <a:solidFill>
              <a:srgbClr val="0A0AFF"/>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Sheet1!$B$2:$B$4</c:f>
              <c:numCache>
                <c:formatCode>0.0%</c:formatCode>
                <c:ptCount val="3"/>
                <c:pt idx="0">
                  <c:v>0.78200000000000003</c:v>
                </c:pt>
                <c:pt idx="1">
                  <c:v>0.81200000000000006</c:v>
                </c:pt>
                <c:pt idx="2">
                  <c:v>0.81399999999999995</c:v>
                </c:pt>
              </c:numCache>
            </c:numRef>
          </c:val>
          <c:extLst>
            <c:ext xmlns:c16="http://schemas.microsoft.com/office/drawing/2014/chart" uri="{C3380CC4-5D6E-409C-BE32-E72D297353CC}">
              <c16:uniqueId val="{00000000-C3F4-4C47-87C6-12A10E578D41}"/>
            </c:ext>
          </c:extLst>
        </c:ser>
        <c:ser>
          <c:idx val="1"/>
          <c:order val="1"/>
          <c:tx>
            <c:strRef>
              <c:f>Sheet1!$C$1</c:f>
              <c:strCache>
                <c:ptCount val="1"/>
                <c:pt idx="0">
                  <c:v>Local Broadcast News Websites/Apps</c:v>
                </c:pt>
              </c:strCache>
            </c:strRef>
          </c:tx>
          <c:spPr>
            <a:solidFill>
              <a:srgbClr val="0099FF"/>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Sheet1!$C$2:$C$4</c:f>
              <c:numCache>
                <c:formatCode>0.00%</c:formatCode>
                <c:ptCount val="3"/>
                <c:pt idx="0">
                  <c:v>0.67500000000000004</c:v>
                </c:pt>
                <c:pt idx="1">
                  <c:v>0.70299999999999996</c:v>
                </c:pt>
                <c:pt idx="2">
                  <c:v>0.70799999999999996</c:v>
                </c:pt>
              </c:numCache>
            </c:numRef>
          </c:val>
          <c:extLst>
            <c:ext xmlns:c16="http://schemas.microsoft.com/office/drawing/2014/chart" uri="{C3380CC4-5D6E-409C-BE32-E72D297353CC}">
              <c16:uniqueId val="{00000001-C3F4-4C47-87C6-12A10E578D41}"/>
            </c:ext>
          </c:extLst>
        </c:ser>
        <c:ser>
          <c:idx val="2"/>
          <c:order val="2"/>
          <c:tx>
            <c:strRef>
              <c:f>Sheet1!$D$1</c:f>
              <c:strCache>
                <c:ptCount val="1"/>
                <c:pt idx="0">
                  <c:v>Cable News</c:v>
                </c:pt>
              </c:strCache>
            </c:strRef>
          </c:tx>
          <c:spPr>
            <a:solidFill>
              <a:srgbClr val="777777"/>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Browse &amp; Purchase In-store</c:v>
                </c:pt>
                <c:pt idx="1">
                  <c:v>Browse In-store, Purchase Online</c:v>
                </c:pt>
                <c:pt idx="2">
                  <c:v>Browse Online, Purchase In-store</c:v>
                </c:pt>
              </c:strCache>
            </c:strRef>
          </c:cat>
          <c:val>
            <c:numRef>
              <c:f>Sheet1!$D$2:$D$4</c:f>
              <c:numCache>
                <c:formatCode>0.00%</c:formatCode>
                <c:ptCount val="3"/>
                <c:pt idx="0">
                  <c:v>0.65800000000000003</c:v>
                </c:pt>
                <c:pt idx="1">
                  <c:v>0.68799999999999994</c:v>
                </c:pt>
                <c:pt idx="2">
                  <c:v>0.63400000000000001</c:v>
                </c:pt>
              </c:numCache>
            </c:numRef>
          </c:val>
          <c:extLst>
            <c:ext xmlns:c16="http://schemas.microsoft.com/office/drawing/2014/chart" uri="{C3380CC4-5D6E-409C-BE32-E72D297353CC}">
              <c16:uniqueId val="{00000002-C3F4-4C47-87C6-12A10E578D41}"/>
            </c:ext>
          </c:extLst>
        </c:ser>
        <c:ser>
          <c:idx val="3"/>
          <c:order val="3"/>
          <c:tx>
            <c:strRef>
              <c:f>Sheet1!$E$1</c:f>
              <c:strCache>
                <c:ptCount val="1"/>
                <c:pt idx="0">
                  <c:v>Newspapers websites/Apps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Sheet1!$E$2:$E$4</c:f>
            </c:numRef>
          </c:val>
          <c:extLst>
            <c:ext xmlns:c16="http://schemas.microsoft.com/office/drawing/2014/chart" uri="{C3380CC4-5D6E-409C-BE32-E72D297353CC}">
              <c16:uniqueId val="{00000003-C3F4-4C47-87C6-12A10E578D41}"/>
            </c:ext>
          </c:extLst>
        </c:ser>
        <c:ser>
          <c:idx val="4"/>
          <c:order val="4"/>
          <c:tx>
            <c:strRef>
              <c:f>Sheet1!$F$1</c:f>
              <c:strCache>
                <c:ptCount val="1"/>
                <c:pt idx="0">
                  <c:v>Social Media</c:v>
                </c:pt>
              </c:strCache>
            </c:strRef>
          </c:tx>
          <c:spPr>
            <a:solidFill>
              <a:srgbClr val="FF0909"/>
            </a:solidFill>
            <a:ln>
              <a:solidFill>
                <a:schemeClr val="tx1"/>
              </a:solid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Browse &amp; Purchase In-store</c:v>
                </c:pt>
                <c:pt idx="1">
                  <c:v>Browse In-store, Purchase Online</c:v>
                </c:pt>
                <c:pt idx="2">
                  <c:v>Browse Online, Purchase In-store</c:v>
                </c:pt>
              </c:strCache>
            </c:strRef>
          </c:cat>
          <c:val>
            <c:numRef>
              <c:f>Sheet1!$F$2:$F$4</c:f>
              <c:numCache>
                <c:formatCode>0.00%</c:formatCode>
                <c:ptCount val="3"/>
                <c:pt idx="0">
                  <c:v>0.34499999999999997</c:v>
                </c:pt>
                <c:pt idx="1">
                  <c:v>0.59299999999999997</c:v>
                </c:pt>
                <c:pt idx="2">
                  <c:v>0.53400000000000003</c:v>
                </c:pt>
              </c:numCache>
            </c:numRef>
          </c:val>
          <c:extLst>
            <c:ext xmlns:c16="http://schemas.microsoft.com/office/drawing/2014/chart" uri="{C3380CC4-5D6E-409C-BE32-E72D297353CC}">
              <c16:uniqueId val="{00000004-C3F4-4C47-87C6-12A10E578D41}"/>
            </c:ext>
          </c:extLst>
        </c:ser>
        <c:dLbls>
          <c:dLblPos val="outEnd"/>
          <c:showLegendKey val="0"/>
          <c:showVal val="1"/>
          <c:showCatName val="0"/>
          <c:showSerName val="0"/>
          <c:showPercent val="0"/>
          <c:showBubbleSize val="0"/>
        </c:dLbls>
        <c:gapWidth val="110"/>
        <c:axId val="854458968"/>
        <c:axId val="854450344"/>
      </c:barChart>
      <c:catAx>
        <c:axId val="8544589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854450344"/>
        <c:crosses val="autoZero"/>
        <c:auto val="1"/>
        <c:lblAlgn val="ctr"/>
        <c:lblOffset val="0"/>
        <c:noMultiLvlLbl val="0"/>
      </c:catAx>
      <c:valAx>
        <c:axId val="854450344"/>
        <c:scaling>
          <c:orientation val="minMax"/>
          <c:max val="1"/>
          <c:min val="0"/>
        </c:scaling>
        <c:delete val="1"/>
        <c:axPos val="l"/>
        <c:numFmt formatCode="0.0%" sourceLinked="1"/>
        <c:majorTickMark val="out"/>
        <c:minorTickMark val="none"/>
        <c:tickLblPos val="nextTo"/>
        <c:crossAx val="854458968"/>
        <c:crosses val="autoZero"/>
        <c:crossBetween val="between"/>
      </c:valAx>
      <c:spPr>
        <a:noFill/>
        <a:ln>
          <a:noFill/>
        </a:ln>
        <a:effectLst/>
      </c:spPr>
    </c:plotArea>
    <c:legend>
      <c:legendPos val="b"/>
      <c:layout>
        <c:manualLayout>
          <c:xMode val="edge"/>
          <c:yMode val="edge"/>
          <c:x val="1.9214052732630431E-2"/>
          <c:y val="0.8846106376459909"/>
          <c:w val="0.97654507430089166"/>
          <c:h val="7.65952851030933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4798978164345234E-2"/>
          <c:w val="1"/>
          <c:h val="0.7175331995215215"/>
        </c:manualLayout>
      </c:layout>
      <c:barChart>
        <c:barDir val="col"/>
        <c:grouping val="clustered"/>
        <c:varyColors val="0"/>
        <c:ser>
          <c:idx val="0"/>
          <c:order val="0"/>
          <c:tx>
            <c:strRef>
              <c:f>Sheet1!$B$1</c:f>
              <c:strCache>
                <c:ptCount val="1"/>
                <c:pt idx="0">
                  <c:v>Series 1</c:v>
                </c:pt>
              </c:strCache>
            </c:strRef>
          </c:tx>
          <c:spPr>
            <a:solidFill>
              <a:schemeClr val="accent1"/>
            </a:solidFill>
            <a:ln>
              <a:solidFill>
                <a:schemeClr val="tx1"/>
              </a:solidFill>
            </a:ln>
            <a:effectLst>
              <a:outerShdw blurRad="50800" dist="38100" dir="2700000" algn="tl" rotWithShape="0">
                <a:prstClr val="black">
                  <a:alpha val="40000"/>
                </a:prstClr>
              </a:outerShdw>
            </a:effectLst>
          </c:spPr>
          <c:invertIfNegative val="0"/>
          <c:dLbls>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DD58-460A-A4CD-4110C19721B3}"/>
                </c:ext>
              </c:extLst>
            </c:dLbl>
            <c:dLbl>
              <c:idx val="4"/>
              <c:tx>
                <c:rich>
                  <a:bodyPr/>
                  <a:lstStyle/>
                  <a:p>
                    <a:fld id="{F18DCA0A-9C88-48C7-A1AC-53671092DCCB}"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D91-4F57-816C-F0C9011E4F6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Broadcast TV 
Alone</c:v>
                </c:pt>
                <c:pt idx="1">
                  <c:v>Broadcast TV 
and Cable</c:v>
                </c:pt>
                <c:pt idx="2">
                  <c:v>Broadcast TV and 
Broadcast Websites</c:v>
                </c:pt>
                <c:pt idx="3">
                  <c:v>Broadcast TV and 
Streaming on 
a TV with Ads</c:v>
                </c:pt>
                <c:pt idx="4">
                  <c:v>Broadcast TV and Streaming on a TV                 with or without Ads</c:v>
                </c:pt>
              </c:strCache>
            </c:strRef>
          </c:cat>
          <c:val>
            <c:numRef>
              <c:f>Sheet1!$B$2:$B$6</c:f>
              <c:numCache>
                <c:formatCode>0.00%</c:formatCode>
                <c:ptCount val="5"/>
                <c:pt idx="0">
                  <c:v>0.78200000000000003</c:v>
                </c:pt>
                <c:pt idx="1">
                  <c:v>0.78900000000000003</c:v>
                </c:pt>
                <c:pt idx="2">
                  <c:v>0.83899999999999997</c:v>
                </c:pt>
                <c:pt idx="3">
                  <c:v>0.80700000000000005</c:v>
                </c:pt>
                <c:pt idx="4">
                  <c:v>0.81499999999999995</c:v>
                </c:pt>
              </c:numCache>
            </c:numRef>
          </c:val>
          <c:extLst>
            <c:ext xmlns:c16="http://schemas.microsoft.com/office/drawing/2014/chart" uri="{C3380CC4-5D6E-409C-BE32-E72D297353CC}">
              <c16:uniqueId val="{00000000-F751-4216-8686-8438860C945B}"/>
            </c:ext>
          </c:extLst>
        </c:ser>
        <c:dLbls>
          <c:dLblPos val="outEnd"/>
          <c:showLegendKey val="0"/>
          <c:showVal val="1"/>
          <c:showCatName val="0"/>
          <c:showSerName val="0"/>
          <c:showPercent val="0"/>
          <c:showBubbleSize val="0"/>
        </c:dLbls>
        <c:gapWidth val="170"/>
        <c:axId val="591968384"/>
        <c:axId val="591968776"/>
      </c:barChart>
      <c:catAx>
        <c:axId val="59196838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91968776"/>
        <c:crosses val="autoZero"/>
        <c:auto val="1"/>
        <c:lblAlgn val="ctr"/>
        <c:lblOffset val="0"/>
        <c:noMultiLvlLbl val="0"/>
      </c:catAx>
      <c:valAx>
        <c:axId val="591968776"/>
        <c:scaling>
          <c:orientation val="minMax"/>
          <c:min val="0.30000000000000004"/>
        </c:scaling>
        <c:delete val="1"/>
        <c:axPos val="l"/>
        <c:numFmt formatCode="0.00%" sourceLinked="1"/>
        <c:majorTickMark val="none"/>
        <c:minorTickMark val="none"/>
        <c:tickLblPos val="nextTo"/>
        <c:crossAx val="59196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4798978164345234E-2"/>
          <c:w val="1"/>
          <c:h val="0.7175331995215215"/>
        </c:manualLayout>
      </c:layout>
      <c:barChart>
        <c:barDir val="col"/>
        <c:grouping val="clustered"/>
        <c:varyColors val="0"/>
        <c:ser>
          <c:idx val="0"/>
          <c:order val="0"/>
          <c:tx>
            <c:strRef>
              <c:f>Sheet1!$B$1</c:f>
              <c:strCache>
                <c:ptCount val="1"/>
                <c:pt idx="0">
                  <c:v>Series 1</c:v>
                </c:pt>
              </c:strCache>
            </c:strRef>
          </c:tx>
          <c:spPr>
            <a:solidFill>
              <a:schemeClr val="accent1"/>
            </a:solidFill>
            <a:ln>
              <a:solidFill>
                <a:schemeClr val="tx1"/>
              </a:solidFill>
            </a:ln>
            <a:effectLst>
              <a:outerShdw blurRad="50800" dist="38100" dir="2700000" algn="tl" rotWithShape="0">
                <a:prstClr val="black">
                  <a:alpha val="40000"/>
                </a:prstClr>
              </a:outerShdw>
            </a:effectLst>
          </c:spPr>
          <c:invertIfNegative val="0"/>
          <c:dLbls>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DD58-460A-A4CD-4110C19721B3}"/>
                </c:ext>
              </c:extLst>
            </c:dLbl>
            <c:dLbl>
              <c:idx val="4"/>
              <c:tx>
                <c:rich>
                  <a:bodyPr/>
                  <a:lstStyle/>
                  <a:p>
                    <a:fld id="{F18DCA0A-9C88-48C7-A1AC-53671092DCCB}"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D91-4F57-816C-F0C9011E4F6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Broadcast TV 
Alone</c:v>
                </c:pt>
                <c:pt idx="1">
                  <c:v>Broadcast TV 
and Cable</c:v>
                </c:pt>
                <c:pt idx="2">
                  <c:v>Broadcast TV and 
Broadcast Websites</c:v>
                </c:pt>
                <c:pt idx="3">
                  <c:v>Broadcast TV and 
Streaming on 
a TV with Ads</c:v>
                </c:pt>
                <c:pt idx="4">
                  <c:v>Broadcast TV and Streaming on a TV                 with or without Ads</c:v>
                </c:pt>
              </c:strCache>
            </c:strRef>
          </c:cat>
          <c:val>
            <c:numRef>
              <c:f>Sheet1!$B$2:$B$6</c:f>
              <c:numCache>
                <c:formatCode>0.00%</c:formatCode>
                <c:ptCount val="5"/>
                <c:pt idx="0">
                  <c:v>0.77600000000000002</c:v>
                </c:pt>
                <c:pt idx="1">
                  <c:v>0.78300000000000003</c:v>
                </c:pt>
                <c:pt idx="2">
                  <c:v>0.83599999999999997</c:v>
                </c:pt>
                <c:pt idx="3">
                  <c:v>0.80500000000000005</c:v>
                </c:pt>
                <c:pt idx="4">
                  <c:v>0.81399999999999995</c:v>
                </c:pt>
              </c:numCache>
            </c:numRef>
          </c:val>
          <c:extLst>
            <c:ext xmlns:c16="http://schemas.microsoft.com/office/drawing/2014/chart" uri="{C3380CC4-5D6E-409C-BE32-E72D297353CC}">
              <c16:uniqueId val="{00000000-F751-4216-8686-8438860C945B}"/>
            </c:ext>
          </c:extLst>
        </c:ser>
        <c:dLbls>
          <c:dLblPos val="outEnd"/>
          <c:showLegendKey val="0"/>
          <c:showVal val="1"/>
          <c:showCatName val="0"/>
          <c:showSerName val="0"/>
          <c:showPercent val="0"/>
          <c:showBubbleSize val="0"/>
        </c:dLbls>
        <c:gapWidth val="170"/>
        <c:axId val="591968384"/>
        <c:axId val="591968776"/>
      </c:barChart>
      <c:catAx>
        <c:axId val="59196838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91968776"/>
        <c:crosses val="autoZero"/>
        <c:auto val="1"/>
        <c:lblAlgn val="ctr"/>
        <c:lblOffset val="0"/>
        <c:noMultiLvlLbl val="0"/>
      </c:catAx>
      <c:valAx>
        <c:axId val="591968776"/>
        <c:scaling>
          <c:orientation val="minMax"/>
          <c:min val="0.30000000000000004"/>
        </c:scaling>
        <c:delete val="1"/>
        <c:axPos val="l"/>
        <c:numFmt formatCode="0.00%" sourceLinked="1"/>
        <c:majorTickMark val="none"/>
        <c:minorTickMark val="none"/>
        <c:tickLblPos val="nextTo"/>
        <c:crossAx val="59196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i="0" baseline="0" dirty="0">
                <a:solidFill>
                  <a:srgbClr val="37803B"/>
                </a:solidFill>
                <a:effectLst/>
              </a:rPr>
              <a:t>In-Store</a:t>
            </a:r>
            <a:r>
              <a:rPr lang="en-US" sz="1600" b="1" i="0" baseline="0" dirty="0">
                <a:effectLst/>
              </a:rPr>
              <a:t> Shoppers</a:t>
            </a:r>
          </a:p>
          <a:p>
            <a:pPr>
              <a:defRPr sz="1600" b="1" i="0" u="none" strike="noStrike" kern="1200" spc="0" baseline="0">
                <a:solidFill>
                  <a:schemeClr val="tx1"/>
                </a:solidFill>
                <a:latin typeface="+mn-lt"/>
                <a:ea typeface="+mn-ea"/>
                <a:cs typeface="+mn-cs"/>
              </a:defRPr>
            </a:pPr>
            <a:r>
              <a:rPr lang="en-US" sz="1600" b="1" i="0" baseline="0" dirty="0">
                <a:effectLst/>
              </a:rPr>
              <a:t>% Reached Yesterday</a:t>
            </a:r>
            <a:endParaRPr lang="en-US" sz="1600" dirty="0">
              <a:effectLst/>
            </a:endParaRPr>
          </a:p>
        </c:rich>
      </c:tx>
      <c:layout>
        <c:manualLayout>
          <c:xMode val="edge"/>
          <c:yMode val="edge"/>
          <c:x val="0.33733415089915575"/>
          <c:y val="1.6374084980452817E-2"/>
        </c:manualLayout>
      </c:layout>
      <c:overlay val="0"/>
      <c:spPr>
        <a:noFill/>
        <a:ln>
          <a:noFill/>
        </a:ln>
        <a:effectLst/>
      </c:spPr>
    </c:title>
    <c:autoTitleDeleted val="0"/>
    <c:plotArea>
      <c:layout>
        <c:manualLayout>
          <c:layoutTarget val="inner"/>
          <c:xMode val="edge"/>
          <c:yMode val="edge"/>
          <c:x val="7.5268795707836549E-4"/>
          <c:y val="4.8952859691011874E-2"/>
          <c:w val="0.97929843941840111"/>
          <c:h val="0.68130133795803283"/>
        </c:manualLayout>
      </c:layout>
      <c:barChart>
        <c:barDir val="col"/>
        <c:grouping val="clustered"/>
        <c:varyColors val="0"/>
        <c:ser>
          <c:idx val="0"/>
          <c:order val="0"/>
          <c:tx>
            <c:strRef>
              <c:f>Sheet1!$B$1</c:f>
              <c:strCache>
                <c:ptCount val="1"/>
                <c:pt idx="0">
                  <c:v>Column2</c:v>
                </c:pt>
              </c:strCache>
            </c:strRef>
          </c:tx>
          <c:spPr>
            <a:solidFill>
              <a:schemeClr val="tx2">
                <a:lumMod val="20000"/>
                <a:lumOff val="8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0"/>
            <c:invertIfNegative val="0"/>
            <c:bubble3D val="0"/>
            <c:spPr>
              <a:solidFill>
                <a:srgbClr val="909C5E"/>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D702-4DE8-B879-81D65470CADF}"/>
              </c:ext>
            </c:extLst>
          </c:dPt>
          <c:dPt>
            <c:idx val="1"/>
            <c:invertIfNegative val="0"/>
            <c:bubble3D val="0"/>
            <c:spPr>
              <a:solidFill>
                <a:srgbClr val="8A000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D702-4DE8-B879-81D65470CADF}"/>
              </c:ext>
            </c:extLst>
          </c:dPt>
          <c:dPt>
            <c:idx val="2"/>
            <c:invertIfNegative val="0"/>
            <c:bubble3D val="0"/>
            <c:spPr>
              <a:solidFill>
                <a:srgbClr val="FF9900">
                  <a:lumMod val="50000"/>
                </a:srgb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D702-4DE8-B879-81D65470CADF}"/>
              </c:ext>
            </c:extLst>
          </c:dPt>
          <c:dPt>
            <c:idx val="5"/>
            <c:invertIfNegative val="0"/>
            <c:bubble3D val="0"/>
            <c:spPr>
              <a:solidFill>
                <a:schemeClr val="accent2">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D702-4DE8-B879-81D65470CADF}"/>
              </c:ext>
            </c:extLst>
          </c:dPt>
          <c:dPt>
            <c:idx val="6"/>
            <c:invertIfNegative val="0"/>
            <c:bubble3D val="0"/>
            <c:spPr>
              <a:solidFill>
                <a:schemeClr val="accent2">
                  <a:lumMod val="75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D702-4DE8-B879-81D65470CADF}"/>
              </c:ext>
            </c:extLst>
          </c:dPt>
          <c:dPt>
            <c:idx val="7"/>
            <c:invertIfNegative val="0"/>
            <c:bubble3D val="0"/>
            <c:spPr>
              <a:solidFill>
                <a:schemeClr val="accent2">
                  <a:lumMod val="60000"/>
                  <a:lumOff val="4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D702-4DE8-B879-81D65470CADF}"/>
              </c:ext>
            </c:extLst>
          </c:dPt>
          <c:dPt>
            <c:idx val="8"/>
            <c:invertIfNegative val="0"/>
            <c:bubble3D val="0"/>
            <c:spPr>
              <a:solidFill>
                <a:schemeClr val="accent2">
                  <a:lumMod val="40000"/>
                  <a:lumOff val="6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D702-4DE8-B879-81D65470CADF}"/>
              </c:ext>
            </c:extLst>
          </c:dPt>
          <c:dPt>
            <c:idx val="9"/>
            <c:invertIfNegative val="0"/>
            <c:bubble3D val="0"/>
            <c:spPr>
              <a:solidFill>
                <a:schemeClr val="accent2">
                  <a:lumMod val="20000"/>
                  <a:lumOff val="8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D702-4DE8-B879-81D65470CADF}"/>
              </c:ext>
            </c:extLst>
          </c:dPt>
          <c:dPt>
            <c:idx val="10"/>
            <c:invertIfNegative val="0"/>
            <c:bubble3D val="0"/>
            <c:spPr>
              <a:solidFill>
                <a:srgbClr val="FFFF0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D702-4DE8-B879-81D65470CADF}"/>
              </c:ext>
            </c:extLst>
          </c:dPt>
          <c:dPt>
            <c:idx val="11"/>
            <c:invertIfNegative val="0"/>
            <c:bubble3D val="0"/>
            <c:spPr>
              <a:solidFill>
                <a:schemeClr val="tx2">
                  <a:lumMod val="40000"/>
                  <a:lumOff val="6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D702-4DE8-B879-81D65470CADF}"/>
              </c:ext>
            </c:extLst>
          </c:dPt>
          <c:dPt>
            <c:idx val="12"/>
            <c:invertIfNegative val="0"/>
            <c:bubble3D val="0"/>
            <c:spPr>
              <a:solidFill>
                <a:schemeClr val="tx2">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9-D702-4DE8-B879-81D65470CADF}"/>
              </c:ext>
            </c:extLst>
          </c:dPt>
          <c:dPt>
            <c:idx val="13"/>
            <c:invertIfNegative val="0"/>
            <c:bubble3D val="0"/>
            <c:spPr>
              <a:solidFill>
                <a:schemeClr val="bg1">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B-D702-4DE8-B879-81D65470CADF}"/>
              </c:ext>
            </c:extLst>
          </c:dPt>
          <c:dPt>
            <c:idx val="14"/>
            <c:invertIfNegative val="0"/>
            <c:bubble3D val="0"/>
            <c:spPr>
              <a:solidFill>
                <a:schemeClr val="accent2">
                  <a:lumMod val="40000"/>
                  <a:lumOff val="6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D-D702-4DE8-B879-81D65470CADF}"/>
              </c:ext>
            </c:extLst>
          </c:dPt>
          <c:dPt>
            <c:idx val="15"/>
            <c:invertIfNegative val="0"/>
            <c:bubble3D val="0"/>
            <c:spPr>
              <a:solidFill>
                <a:srgbClr val="92D05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F-D702-4DE8-B879-81D65470CADF}"/>
              </c:ext>
            </c:extLst>
          </c:dPt>
          <c:dPt>
            <c:idx val="16"/>
            <c:invertIfNegative val="0"/>
            <c:bubble3D val="0"/>
            <c:spPr>
              <a:solidFill>
                <a:schemeClr val="accent2">
                  <a:lumMod val="20000"/>
                  <a:lumOff val="8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1-D702-4DE8-B879-81D65470CADF}"/>
              </c:ext>
            </c:extLst>
          </c:dPt>
          <c:dPt>
            <c:idx val="17"/>
            <c:invertIfNegative val="0"/>
            <c:bubble3D val="0"/>
            <c:spPr>
              <a:solidFill>
                <a:schemeClr val="tx2">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3-D702-4DE8-B879-81D65470CADF}"/>
              </c:ext>
            </c:extLst>
          </c:dPt>
          <c:dPt>
            <c:idx val="18"/>
            <c:invertIfNegative val="0"/>
            <c:bubble3D val="0"/>
            <c:spPr>
              <a:solidFill>
                <a:schemeClr val="bg1">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5-D702-4DE8-B879-81D65470CADF}"/>
              </c:ext>
            </c:extLst>
          </c:dPt>
          <c:dPt>
            <c:idx val="19"/>
            <c:invertIfNegative val="0"/>
            <c:bubble3D val="0"/>
            <c:spPr>
              <a:solidFill>
                <a:schemeClr val="bg2"/>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7-D702-4DE8-B879-81D65470CADF}"/>
              </c:ext>
            </c:extLst>
          </c:dPt>
          <c:dPt>
            <c:idx val="20"/>
            <c:invertIfNegative val="0"/>
            <c:bubble3D val="0"/>
            <c:spPr>
              <a:solidFill>
                <a:schemeClr val="bg1">
                  <a:lumMod val="75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9-D702-4DE8-B879-81D65470CADF}"/>
              </c:ext>
            </c:extLst>
          </c:dPt>
          <c:dPt>
            <c:idx val="21"/>
            <c:invertIfNegative val="0"/>
            <c:bubble3D val="0"/>
            <c:spPr>
              <a:solidFill>
                <a:srgbClr val="0070C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B-D702-4DE8-B879-81D65470CADF}"/>
              </c:ext>
            </c:extLst>
          </c:dPt>
          <c:dLbls>
            <c:numFmt formatCode="0%" sourceLinked="0"/>
            <c:spPr>
              <a:noFill/>
              <a:ln>
                <a:noFill/>
              </a:ln>
              <a:effectLst/>
            </c:spPr>
            <c:txPr>
              <a:bodyPr wrap="square" lIns="38100" tIns="19050" rIns="38100" bIns="19050" anchor="ctr">
                <a:spAutoFit/>
              </a:bodyPr>
              <a:lstStyle/>
              <a:p>
                <a:pPr>
                  <a:defRPr sz="2000" b="1">
                    <a:solidFill>
                      <a:schemeClr val="bg1"/>
                    </a:solidFill>
                    <a:effectLst>
                      <a:outerShdw blurRad="38100" dist="38100" dir="2700000" algn="tl">
                        <a:srgbClr val="000000">
                          <a:alpha val="43137"/>
                        </a:srgbClr>
                      </a:outerShdw>
                    </a:effectLs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Streaming Programs 
on TV No Ads </c:v>
                </c:pt>
                <c:pt idx="1">
                  <c:v>Streaming Programs
 on Digital Media
 No Ads</c:v>
                </c:pt>
                <c:pt idx="2">
                  <c:v>Total Streaming Programs
 on Any Device
 No Ads
</c:v>
                </c:pt>
              </c:strCache>
            </c:strRef>
          </c:cat>
          <c:val>
            <c:numRef>
              <c:f>Sheet1!$B$2:$B$4</c:f>
              <c:numCache>
                <c:formatCode>0.0%</c:formatCode>
                <c:ptCount val="3"/>
                <c:pt idx="0">
                  <c:v>0.374</c:v>
                </c:pt>
                <c:pt idx="1">
                  <c:v>0.191</c:v>
                </c:pt>
                <c:pt idx="2">
                  <c:v>0.46899999999999997</c:v>
                </c:pt>
              </c:numCache>
            </c:numRef>
          </c:val>
          <c:extLst>
            <c:ext xmlns:c16="http://schemas.microsoft.com/office/drawing/2014/chart" uri="{C3380CC4-5D6E-409C-BE32-E72D297353CC}">
              <c16:uniqueId val="{0000002C-D702-4DE8-B879-81D65470CADF}"/>
            </c:ext>
          </c:extLst>
        </c:ser>
        <c:dLbls>
          <c:showLegendKey val="0"/>
          <c:showVal val="0"/>
          <c:showCatName val="0"/>
          <c:showSerName val="0"/>
          <c:showPercent val="0"/>
          <c:showBubbleSize val="0"/>
        </c:dLbls>
        <c:gapWidth val="100"/>
        <c:axId val="579804328"/>
        <c:axId val="579802368"/>
      </c:barChart>
      <c:catAx>
        <c:axId val="579804328"/>
        <c:scaling>
          <c:orientation val="minMax"/>
        </c:scaling>
        <c:delete val="0"/>
        <c:axPos val="b"/>
        <c:numFmt formatCode="General" sourceLinked="1"/>
        <c:majorTickMark val="out"/>
        <c:minorTickMark val="none"/>
        <c:tickLblPos val="nextTo"/>
        <c:txPr>
          <a:bodyPr/>
          <a:lstStyle/>
          <a:p>
            <a:pPr>
              <a:defRPr sz="1400"/>
            </a:pPr>
            <a:endParaRPr lang="en-US"/>
          </a:p>
        </c:txPr>
        <c:crossAx val="579802368"/>
        <c:crosses val="autoZero"/>
        <c:auto val="1"/>
        <c:lblAlgn val="ctr"/>
        <c:lblOffset val="100"/>
        <c:noMultiLvlLbl val="0"/>
      </c:catAx>
      <c:valAx>
        <c:axId val="579802368"/>
        <c:scaling>
          <c:orientation val="minMax"/>
          <c:min val="0"/>
        </c:scaling>
        <c:delete val="1"/>
        <c:axPos val="l"/>
        <c:numFmt formatCode="0.0%" sourceLinked="1"/>
        <c:majorTickMark val="out"/>
        <c:minorTickMark val="none"/>
        <c:tickLblPos val="none"/>
        <c:crossAx val="579804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1" dirty="0">
                <a:solidFill>
                  <a:srgbClr val="37803B"/>
                </a:solidFill>
              </a:rPr>
              <a:t>In-Store</a:t>
            </a:r>
            <a:r>
              <a:rPr lang="en-US" sz="1600" b="1" dirty="0">
                <a:solidFill>
                  <a:schemeClr val="tx1"/>
                </a:solidFill>
              </a:rPr>
              <a:t> Shoppers</a:t>
            </a:r>
          </a:p>
          <a:p>
            <a:pPr>
              <a:defRPr sz="1600">
                <a:solidFill>
                  <a:schemeClr val="tx1"/>
                </a:solidFill>
              </a:defRPr>
            </a:pPr>
            <a:r>
              <a:rPr lang="en-US" sz="1600" b="1" dirty="0">
                <a:solidFill>
                  <a:schemeClr val="tx1"/>
                </a:solidFill>
              </a:rPr>
              <a:t>% Reach of Streamers with No Advertising</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 Broadcast Reach of Streamers with NO Advertising</c:v>
                </c:pt>
              </c:strCache>
            </c:strRef>
          </c:tx>
          <c:spPr>
            <a:solidFill>
              <a:schemeClr val="accent1"/>
            </a:solidFill>
            <a:ln w="19050">
              <a:solidFill>
                <a:schemeClr val="tx1"/>
              </a:solidFill>
            </a:ln>
            <a:effectLst>
              <a:outerShdw blurRad="50800" dist="38100" dir="2700000" algn="tl" rotWithShape="0">
                <a:prstClr val="black">
                  <a:alpha val="40000"/>
                </a:prstClr>
              </a:outerShdw>
            </a:effectLst>
          </c:spPr>
          <c:invertIfNegative val="0"/>
          <c:dPt>
            <c:idx val="0"/>
            <c:invertIfNegative val="0"/>
            <c:bubble3D val="0"/>
            <c:spPr>
              <a:solidFill>
                <a:schemeClr val="accent1"/>
              </a:solidFill>
              <a:ln w="19050">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F48-45C3-B882-7FFCBD287511}"/>
              </c:ext>
            </c:extLst>
          </c:dPt>
          <c:dPt>
            <c:idx val="1"/>
            <c:invertIfNegative val="0"/>
            <c:bubble3D val="0"/>
            <c:spPr>
              <a:solidFill>
                <a:srgbClr val="0000FF"/>
              </a:solidFill>
              <a:ln w="19050">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F48-45C3-B882-7FFCBD287511}"/>
              </c:ext>
            </c:extLst>
          </c:dPt>
          <c:dLbls>
            <c:spPr>
              <a:noFill/>
              <a:ln>
                <a:noFill/>
              </a:ln>
              <a:effectLst/>
            </c:spPr>
            <c:txPr>
              <a:bodyPr rot="0" spcFirstLastPara="1" vertOverflow="ellipsis" vert="horz" wrap="square" lIns="38100" tIns="19050" rIns="38100" bIns="19050" anchor="ctr" anchorCtr="0">
                <a:spAutoFit/>
              </a:bodyPr>
              <a:lstStyle/>
              <a:p>
                <a:pPr algn="just">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 TV</c:v>
                </c:pt>
                <c:pt idx="1">
                  <c:v>Broadcast TV +Broadcast Websites/Apps</c:v>
                </c:pt>
              </c:strCache>
            </c:strRef>
          </c:cat>
          <c:val>
            <c:numRef>
              <c:f>Sheet1!$B$2:$B$3</c:f>
              <c:numCache>
                <c:formatCode>0%</c:formatCode>
                <c:ptCount val="2"/>
                <c:pt idx="0">
                  <c:v>0.82699999999999996</c:v>
                </c:pt>
                <c:pt idx="1">
                  <c:v>0.9</c:v>
                </c:pt>
              </c:numCache>
            </c:numRef>
          </c:val>
          <c:extLst>
            <c:ext xmlns:c16="http://schemas.microsoft.com/office/drawing/2014/chart" uri="{C3380CC4-5D6E-409C-BE32-E72D297353CC}">
              <c16:uniqueId val="{00000004-9F48-45C3-B882-7FFCBD287511}"/>
            </c:ext>
          </c:extLst>
        </c:ser>
        <c:dLbls>
          <c:dLblPos val="inBase"/>
          <c:showLegendKey val="0"/>
          <c:showVal val="1"/>
          <c:showCatName val="0"/>
          <c:showSerName val="0"/>
          <c:showPercent val="0"/>
          <c:showBubbleSize val="0"/>
        </c:dLbls>
        <c:gapWidth val="100"/>
        <c:axId val="579801192"/>
        <c:axId val="579807072"/>
      </c:barChart>
      <c:valAx>
        <c:axId val="579807072"/>
        <c:scaling>
          <c:orientation val="minMax"/>
          <c:max val="1"/>
          <c:min val="0"/>
        </c:scaling>
        <c:delete val="1"/>
        <c:axPos val="t"/>
        <c:numFmt formatCode="0%" sourceLinked="1"/>
        <c:majorTickMark val="out"/>
        <c:minorTickMark val="none"/>
        <c:tickLblPos val="nextTo"/>
        <c:crossAx val="579801192"/>
        <c:crosses val="autoZero"/>
        <c:crossBetween val="between"/>
      </c:valAx>
      <c:catAx>
        <c:axId val="57980119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7980707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i="0" baseline="0" dirty="0">
                <a:solidFill>
                  <a:srgbClr val="37803B"/>
                </a:solidFill>
                <a:effectLst/>
              </a:rPr>
              <a:t>Online</a:t>
            </a:r>
            <a:r>
              <a:rPr lang="en-US" sz="1600" b="1" i="0" baseline="0" dirty="0">
                <a:effectLst/>
              </a:rPr>
              <a:t> Shoppers</a:t>
            </a:r>
          </a:p>
          <a:p>
            <a:pPr>
              <a:defRPr sz="1600" b="1" i="0" u="none" strike="noStrike" kern="1200" spc="0" baseline="0">
                <a:solidFill>
                  <a:schemeClr val="tx1"/>
                </a:solidFill>
                <a:latin typeface="+mn-lt"/>
                <a:ea typeface="+mn-ea"/>
                <a:cs typeface="+mn-cs"/>
              </a:defRPr>
            </a:pPr>
            <a:r>
              <a:rPr lang="en-US" sz="1600" b="1" i="0" baseline="0" dirty="0">
                <a:effectLst/>
              </a:rPr>
              <a:t>% Reached Yesterday</a:t>
            </a:r>
            <a:endParaRPr lang="en-US" sz="1600" dirty="0">
              <a:effectLst/>
            </a:endParaRPr>
          </a:p>
        </c:rich>
      </c:tx>
      <c:layout>
        <c:manualLayout>
          <c:xMode val="edge"/>
          <c:yMode val="edge"/>
          <c:x val="0.33733415089915575"/>
          <c:y val="1.6374084980452817E-2"/>
        </c:manualLayout>
      </c:layout>
      <c:overlay val="0"/>
      <c:spPr>
        <a:noFill/>
        <a:ln>
          <a:noFill/>
        </a:ln>
        <a:effectLst/>
      </c:spPr>
    </c:title>
    <c:autoTitleDeleted val="0"/>
    <c:plotArea>
      <c:layout>
        <c:manualLayout>
          <c:layoutTarget val="inner"/>
          <c:xMode val="edge"/>
          <c:yMode val="edge"/>
          <c:x val="7.5268795707836549E-4"/>
          <c:y val="4.8952859691011874E-2"/>
          <c:w val="0.97929843941840111"/>
          <c:h val="0.68130133795803283"/>
        </c:manualLayout>
      </c:layout>
      <c:barChart>
        <c:barDir val="col"/>
        <c:grouping val="clustered"/>
        <c:varyColors val="0"/>
        <c:ser>
          <c:idx val="0"/>
          <c:order val="0"/>
          <c:tx>
            <c:strRef>
              <c:f>Sheet1!$B$1</c:f>
              <c:strCache>
                <c:ptCount val="1"/>
                <c:pt idx="0">
                  <c:v>Column2</c:v>
                </c:pt>
              </c:strCache>
            </c:strRef>
          </c:tx>
          <c:spPr>
            <a:solidFill>
              <a:schemeClr val="tx2">
                <a:lumMod val="20000"/>
                <a:lumOff val="8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invertIfNegative val="0"/>
          <c:dPt>
            <c:idx val="0"/>
            <c:invertIfNegative val="0"/>
            <c:bubble3D val="0"/>
            <c:spPr>
              <a:solidFill>
                <a:srgbClr val="909C5E"/>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1-D702-4DE8-B879-81D65470CADF}"/>
              </c:ext>
            </c:extLst>
          </c:dPt>
          <c:dPt>
            <c:idx val="1"/>
            <c:invertIfNegative val="0"/>
            <c:bubble3D val="0"/>
            <c:spPr>
              <a:solidFill>
                <a:srgbClr val="8A000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3-D702-4DE8-B879-81D65470CADF}"/>
              </c:ext>
            </c:extLst>
          </c:dPt>
          <c:dPt>
            <c:idx val="2"/>
            <c:invertIfNegative val="0"/>
            <c:bubble3D val="0"/>
            <c:spPr>
              <a:solidFill>
                <a:srgbClr val="FF9900">
                  <a:lumMod val="50000"/>
                </a:srgb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5-D702-4DE8-B879-81D65470CADF}"/>
              </c:ext>
            </c:extLst>
          </c:dPt>
          <c:dPt>
            <c:idx val="5"/>
            <c:invertIfNegative val="0"/>
            <c:bubble3D val="0"/>
            <c:spPr>
              <a:solidFill>
                <a:schemeClr val="accent2">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B-D702-4DE8-B879-81D65470CADF}"/>
              </c:ext>
            </c:extLst>
          </c:dPt>
          <c:dPt>
            <c:idx val="6"/>
            <c:invertIfNegative val="0"/>
            <c:bubble3D val="0"/>
            <c:spPr>
              <a:solidFill>
                <a:schemeClr val="accent2">
                  <a:lumMod val="75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D-D702-4DE8-B879-81D65470CADF}"/>
              </c:ext>
            </c:extLst>
          </c:dPt>
          <c:dPt>
            <c:idx val="7"/>
            <c:invertIfNegative val="0"/>
            <c:bubble3D val="0"/>
            <c:spPr>
              <a:solidFill>
                <a:schemeClr val="accent2">
                  <a:lumMod val="60000"/>
                  <a:lumOff val="4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0F-D702-4DE8-B879-81D65470CADF}"/>
              </c:ext>
            </c:extLst>
          </c:dPt>
          <c:dPt>
            <c:idx val="8"/>
            <c:invertIfNegative val="0"/>
            <c:bubble3D val="0"/>
            <c:spPr>
              <a:solidFill>
                <a:schemeClr val="accent2">
                  <a:lumMod val="40000"/>
                  <a:lumOff val="6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1-D702-4DE8-B879-81D65470CADF}"/>
              </c:ext>
            </c:extLst>
          </c:dPt>
          <c:dPt>
            <c:idx val="9"/>
            <c:invertIfNegative val="0"/>
            <c:bubble3D val="0"/>
            <c:spPr>
              <a:solidFill>
                <a:schemeClr val="accent2">
                  <a:lumMod val="20000"/>
                  <a:lumOff val="8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3-D702-4DE8-B879-81D65470CADF}"/>
              </c:ext>
            </c:extLst>
          </c:dPt>
          <c:dPt>
            <c:idx val="10"/>
            <c:invertIfNegative val="0"/>
            <c:bubble3D val="0"/>
            <c:spPr>
              <a:solidFill>
                <a:srgbClr val="FFFF0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5-D702-4DE8-B879-81D65470CADF}"/>
              </c:ext>
            </c:extLst>
          </c:dPt>
          <c:dPt>
            <c:idx val="11"/>
            <c:invertIfNegative val="0"/>
            <c:bubble3D val="0"/>
            <c:spPr>
              <a:solidFill>
                <a:schemeClr val="tx2">
                  <a:lumMod val="40000"/>
                  <a:lumOff val="6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7-D702-4DE8-B879-81D65470CADF}"/>
              </c:ext>
            </c:extLst>
          </c:dPt>
          <c:dPt>
            <c:idx val="12"/>
            <c:invertIfNegative val="0"/>
            <c:bubble3D val="0"/>
            <c:spPr>
              <a:solidFill>
                <a:schemeClr val="tx2">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9-D702-4DE8-B879-81D65470CADF}"/>
              </c:ext>
            </c:extLst>
          </c:dPt>
          <c:dPt>
            <c:idx val="13"/>
            <c:invertIfNegative val="0"/>
            <c:bubble3D val="0"/>
            <c:spPr>
              <a:solidFill>
                <a:schemeClr val="bg1">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B-D702-4DE8-B879-81D65470CADF}"/>
              </c:ext>
            </c:extLst>
          </c:dPt>
          <c:dPt>
            <c:idx val="14"/>
            <c:invertIfNegative val="0"/>
            <c:bubble3D val="0"/>
            <c:spPr>
              <a:solidFill>
                <a:schemeClr val="accent2">
                  <a:lumMod val="40000"/>
                  <a:lumOff val="6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D-D702-4DE8-B879-81D65470CADF}"/>
              </c:ext>
            </c:extLst>
          </c:dPt>
          <c:dPt>
            <c:idx val="15"/>
            <c:invertIfNegative val="0"/>
            <c:bubble3D val="0"/>
            <c:spPr>
              <a:solidFill>
                <a:srgbClr val="92D05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1F-D702-4DE8-B879-81D65470CADF}"/>
              </c:ext>
            </c:extLst>
          </c:dPt>
          <c:dPt>
            <c:idx val="16"/>
            <c:invertIfNegative val="0"/>
            <c:bubble3D val="0"/>
            <c:spPr>
              <a:solidFill>
                <a:schemeClr val="accent2">
                  <a:lumMod val="20000"/>
                  <a:lumOff val="8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1-D702-4DE8-B879-81D65470CADF}"/>
              </c:ext>
            </c:extLst>
          </c:dPt>
          <c:dPt>
            <c:idx val="17"/>
            <c:invertIfNegative val="0"/>
            <c:bubble3D val="0"/>
            <c:spPr>
              <a:solidFill>
                <a:schemeClr val="tx2">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3-D702-4DE8-B879-81D65470CADF}"/>
              </c:ext>
            </c:extLst>
          </c:dPt>
          <c:dPt>
            <c:idx val="18"/>
            <c:invertIfNegative val="0"/>
            <c:bubble3D val="0"/>
            <c:spPr>
              <a:solidFill>
                <a:schemeClr val="bg1">
                  <a:lumMod val="50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5-D702-4DE8-B879-81D65470CADF}"/>
              </c:ext>
            </c:extLst>
          </c:dPt>
          <c:dPt>
            <c:idx val="19"/>
            <c:invertIfNegative val="0"/>
            <c:bubble3D val="0"/>
            <c:spPr>
              <a:solidFill>
                <a:schemeClr val="bg2"/>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7-D702-4DE8-B879-81D65470CADF}"/>
              </c:ext>
            </c:extLst>
          </c:dPt>
          <c:dPt>
            <c:idx val="20"/>
            <c:invertIfNegative val="0"/>
            <c:bubble3D val="0"/>
            <c:spPr>
              <a:solidFill>
                <a:schemeClr val="bg1">
                  <a:lumMod val="75000"/>
                </a:schemeClr>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9-D702-4DE8-B879-81D65470CADF}"/>
              </c:ext>
            </c:extLst>
          </c:dPt>
          <c:dPt>
            <c:idx val="21"/>
            <c:invertIfNegative val="0"/>
            <c:bubble3D val="0"/>
            <c:spPr>
              <a:solidFill>
                <a:srgbClr val="0070C0"/>
              </a:solidFill>
              <a:ln w="19050">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c:spPr>
            <c:extLst>
              <c:ext xmlns:c16="http://schemas.microsoft.com/office/drawing/2014/chart" uri="{C3380CC4-5D6E-409C-BE32-E72D297353CC}">
                <c16:uniqueId val="{0000002B-D702-4DE8-B879-81D65470CADF}"/>
              </c:ext>
            </c:extLst>
          </c:dPt>
          <c:dLbls>
            <c:numFmt formatCode="0%" sourceLinked="0"/>
            <c:spPr>
              <a:noFill/>
              <a:ln>
                <a:noFill/>
              </a:ln>
              <a:effectLst/>
            </c:spPr>
            <c:txPr>
              <a:bodyPr wrap="square" lIns="38100" tIns="19050" rIns="38100" bIns="19050" anchor="ctr">
                <a:spAutoFit/>
              </a:bodyPr>
              <a:lstStyle/>
              <a:p>
                <a:pPr>
                  <a:defRPr sz="2000" b="1">
                    <a:solidFill>
                      <a:schemeClr val="bg1"/>
                    </a:solidFill>
                    <a:effectLst>
                      <a:outerShdw blurRad="38100" dist="38100" dir="2700000" algn="tl">
                        <a:srgbClr val="000000">
                          <a:alpha val="43137"/>
                        </a:srgbClr>
                      </a:outerShdw>
                    </a:effectLs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Streaming Programs 
on TV No Ads </c:v>
                </c:pt>
                <c:pt idx="1">
                  <c:v>Streaming Programs
 on Digital Media
 No Ads</c:v>
                </c:pt>
                <c:pt idx="2">
                  <c:v>Total Streaming Programs
 on Any Device
 No Ads
</c:v>
                </c:pt>
              </c:strCache>
            </c:strRef>
          </c:cat>
          <c:val>
            <c:numRef>
              <c:f>Sheet1!$B$2:$B$4</c:f>
              <c:numCache>
                <c:formatCode>0.0%</c:formatCode>
                <c:ptCount val="3"/>
                <c:pt idx="0">
                  <c:v>0.38200000000000001</c:v>
                </c:pt>
                <c:pt idx="1">
                  <c:v>0.193</c:v>
                </c:pt>
                <c:pt idx="2">
                  <c:v>0.47899999999999998</c:v>
                </c:pt>
              </c:numCache>
            </c:numRef>
          </c:val>
          <c:extLst>
            <c:ext xmlns:c16="http://schemas.microsoft.com/office/drawing/2014/chart" uri="{C3380CC4-5D6E-409C-BE32-E72D297353CC}">
              <c16:uniqueId val="{0000002C-D702-4DE8-B879-81D65470CADF}"/>
            </c:ext>
          </c:extLst>
        </c:ser>
        <c:dLbls>
          <c:showLegendKey val="0"/>
          <c:showVal val="0"/>
          <c:showCatName val="0"/>
          <c:showSerName val="0"/>
          <c:showPercent val="0"/>
          <c:showBubbleSize val="0"/>
        </c:dLbls>
        <c:gapWidth val="100"/>
        <c:axId val="579804328"/>
        <c:axId val="579802368"/>
      </c:barChart>
      <c:catAx>
        <c:axId val="579804328"/>
        <c:scaling>
          <c:orientation val="minMax"/>
        </c:scaling>
        <c:delete val="0"/>
        <c:axPos val="b"/>
        <c:numFmt formatCode="General" sourceLinked="1"/>
        <c:majorTickMark val="out"/>
        <c:minorTickMark val="none"/>
        <c:tickLblPos val="nextTo"/>
        <c:txPr>
          <a:bodyPr/>
          <a:lstStyle/>
          <a:p>
            <a:pPr>
              <a:defRPr sz="1400"/>
            </a:pPr>
            <a:endParaRPr lang="en-US"/>
          </a:p>
        </c:txPr>
        <c:crossAx val="579802368"/>
        <c:crosses val="autoZero"/>
        <c:auto val="1"/>
        <c:lblAlgn val="ctr"/>
        <c:lblOffset val="100"/>
        <c:noMultiLvlLbl val="0"/>
      </c:catAx>
      <c:valAx>
        <c:axId val="579802368"/>
        <c:scaling>
          <c:orientation val="minMax"/>
          <c:min val="0"/>
        </c:scaling>
        <c:delete val="1"/>
        <c:axPos val="l"/>
        <c:numFmt formatCode="0.0%" sourceLinked="1"/>
        <c:majorTickMark val="out"/>
        <c:minorTickMark val="none"/>
        <c:tickLblPos val="none"/>
        <c:crossAx val="579804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1" dirty="0">
                <a:solidFill>
                  <a:srgbClr val="37803B"/>
                </a:solidFill>
              </a:rPr>
              <a:t>Online</a:t>
            </a:r>
            <a:r>
              <a:rPr lang="en-US" sz="1600" b="1" dirty="0">
                <a:solidFill>
                  <a:schemeClr val="tx1"/>
                </a:solidFill>
              </a:rPr>
              <a:t> Shoppers</a:t>
            </a:r>
          </a:p>
          <a:p>
            <a:pPr>
              <a:defRPr sz="1600">
                <a:solidFill>
                  <a:schemeClr val="tx1"/>
                </a:solidFill>
              </a:defRPr>
            </a:pPr>
            <a:r>
              <a:rPr lang="en-US" sz="1600" b="1" dirty="0">
                <a:solidFill>
                  <a:schemeClr val="tx1"/>
                </a:solidFill>
              </a:rPr>
              <a:t>% Reach of Streamers with No Advertising</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 Broadcast Reach of Streamers with NO Advertising</c:v>
                </c:pt>
              </c:strCache>
            </c:strRef>
          </c:tx>
          <c:spPr>
            <a:solidFill>
              <a:schemeClr val="accent1"/>
            </a:solidFill>
            <a:ln w="19050">
              <a:solidFill>
                <a:schemeClr val="tx1"/>
              </a:solidFill>
            </a:ln>
            <a:effectLst>
              <a:outerShdw blurRad="50800" dist="38100" dir="2700000" algn="tl" rotWithShape="0">
                <a:prstClr val="black">
                  <a:alpha val="40000"/>
                </a:prstClr>
              </a:outerShdw>
            </a:effectLst>
          </c:spPr>
          <c:invertIfNegative val="0"/>
          <c:dPt>
            <c:idx val="0"/>
            <c:invertIfNegative val="0"/>
            <c:bubble3D val="0"/>
            <c:spPr>
              <a:solidFill>
                <a:schemeClr val="accent1"/>
              </a:solidFill>
              <a:ln w="19050">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F48-45C3-B882-7FFCBD287511}"/>
              </c:ext>
            </c:extLst>
          </c:dPt>
          <c:dPt>
            <c:idx val="1"/>
            <c:invertIfNegative val="0"/>
            <c:bubble3D val="0"/>
            <c:spPr>
              <a:solidFill>
                <a:srgbClr val="0000FF"/>
              </a:solidFill>
              <a:ln w="19050">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F48-45C3-B882-7FFCBD287511}"/>
              </c:ext>
            </c:extLst>
          </c:dPt>
          <c:dLbls>
            <c:spPr>
              <a:noFill/>
              <a:ln>
                <a:noFill/>
              </a:ln>
              <a:effectLst/>
            </c:spPr>
            <c:txPr>
              <a:bodyPr rot="0" spcFirstLastPara="1" vertOverflow="ellipsis" vert="horz" wrap="square" lIns="38100" tIns="19050" rIns="38100" bIns="19050" anchor="ctr" anchorCtr="0">
                <a:spAutoFit/>
              </a:bodyPr>
              <a:lstStyle/>
              <a:p>
                <a:pPr algn="just">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 TV</c:v>
                </c:pt>
                <c:pt idx="1">
                  <c:v>Broadcast TV +Broadcast Websites/Apps</c:v>
                </c:pt>
              </c:strCache>
            </c:strRef>
          </c:cat>
          <c:val>
            <c:numRef>
              <c:f>Sheet1!$B$2:$B$3</c:f>
              <c:numCache>
                <c:formatCode>0%</c:formatCode>
                <c:ptCount val="2"/>
                <c:pt idx="0">
                  <c:v>0.82699999999999996</c:v>
                </c:pt>
                <c:pt idx="1">
                  <c:v>0.90400000000000003</c:v>
                </c:pt>
              </c:numCache>
            </c:numRef>
          </c:val>
          <c:extLst>
            <c:ext xmlns:c16="http://schemas.microsoft.com/office/drawing/2014/chart" uri="{C3380CC4-5D6E-409C-BE32-E72D297353CC}">
              <c16:uniqueId val="{00000004-9F48-45C3-B882-7FFCBD287511}"/>
            </c:ext>
          </c:extLst>
        </c:ser>
        <c:dLbls>
          <c:dLblPos val="inBase"/>
          <c:showLegendKey val="0"/>
          <c:showVal val="1"/>
          <c:showCatName val="0"/>
          <c:showSerName val="0"/>
          <c:showPercent val="0"/>
          <c:showBubbleSize val="0"/>
        </c:dLbls>
        <c:gapWidth val="100"/>
        <c:axId val="579801192"/>
        <c:axId val="579807072"/>
      </c:barChart>
      <c:valAx>
        <c:axId val="579807072"/>
        <c:scaling>
          <c:orientation val="minMax"/>
          <c:max val="1"/>
          <c:min val="0"/>
        </c:scaling>
        <c:delete val="1"/>
        <c:axPos val="t"/>
        <c:numFmt formatCode="0%" sourceLinked="1"/>
        <c:majorTickMark val="out"/>
        <c:minorTickMark val="none"/>
        <c:tickLblPos val="nextTo"/>
        <c:crossAx val="579801192"/>
        <c:crosses val="autoZero"/>
        <c:crossBetween val="between"/>
      </c:valAx>
      <c:catAx>
        <c:axId val="57980119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7980707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Expected</a:t>
            </a:r>
            <a:r>
              <a:rPr lang="en-US" baseline="0" dirty="0">
                <a:solidFill>
                  <a:schemeClr val="tx1"/>
                </a:solidFill>
              </a:rPr>
              <a:t> change in                        spend per child</a:t>
            </a:r>
            <a:endParaRPr lang="en-US" dirty="0">
              <a:solidFill>
                <a:schemeClr val="tx1"/>
              </a:solidFill>
            </a:endParaRPr>
          </a:p>
        </c:rich>
      </c:tx>
      <c:layout>
        <c:manualLayout>
          <c:xMode val="edge"/>
          <c:yMode val="edge"/>
          <c:x val="0.22753159715250162"/>
          <c:y val="1.140250160072041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spPr>
            <a:solidFill>
              <a:srgbClr val="1C4E8B"/>
            </a:solidFill>
            <a:ln>
              <a:solidFill>
                <a:schemeClr val="tx1"/>
              </a:solidFill>
            </a:ln>
          </c:spPr>
          <c:dPt>
            <c:idx val="0"/>
            <c:bubble3D val="0"/>
            <c:spPr>
              <a:solidFill>
                <a:srgbClr val="316DB6"/>
              </a:solidFill>
              <a:ln w="19050">
                <a:solidFill>
                  <a:schemeClr val="tx1"/>
                </a:solidFill>
              </a:ln>
              <a:effectLst/>
            </c:spPr>
            <c:extLst>
              <c:ext xmlns:c16="http://schemas.microsoft.com/office/drawing/2014/chart" uri="{C3380CC4-5D6E-409C-BE32-E72D297353CC}">
                <c16:uniqueId val="{00000002-561A-1D4E-BA7F-63A5D90C5FFC}"/>
              </c:ext>
            </c:extLst>
          </c:dPt>
          <c:dPt>
            <c:idx val="1"/>
            <c:bubble3D val="0"/>
            <c:spPr>
              <a:solidFill>
                <a:srgbClr val="941100"/>
              </a:solidFill>
              <a:ln w="19050">
                <a:solidFill>
                  <a:schemeClr val="tx1"/>
                </a:solidFill>
              </a:ln>
              <a:effectLst/>
            </c:spPr>
            <c:extLst>
              <c:ext xmlns:c16="http://schemas.microsoft.com/office/drawing/2014/chart" uri="{C3380CC4-5D6E-409C-BE32-E72D297353CC}">
                <c16:uniqueId val="{00000003-561A-1D4E-BA7F-63A5D90C5FFC}"/>
              </c:ext>
            </c:extLst>
          </c:dPt>
          <c:dPt>
            <c:idx val="2"/>
            <c:bubble3D val="0"/>
            <c:spPr>
              <a:solidFill>
                <a:srgbClr val="A37AD0"/>
              </a:solidFill>
              <a:ln w="19050">
                <a:solidFill>
                  <a:schemeClr val="tx1"/>
                </a:solidFill>
              </a:ln>
              <a:effectLst/>
            </c:spPr>
            <c:extLst>
              <c:ext xmlns:c16="http://schemas.microsoft.com/office/drawing/2014/chart" uri="{C3380CC4-5D6E-409C-BE32-E72D297353CC}">
                <c16:uniqueId val="{00000001-561A-1D4E-BA7F-63A5D90C5FFC}"/>
              </c:ext>
            </c:extLst>
          </c:dPt>
          <c:cat>
            <c:strRef>
              <c:f>Sheet1!$A$2:$A$4</c:f>
              <c:strCache>
                <c:ptCount val="3"/>
                <c:pt idx="0">
                  <c:v>Spend more</c:v>
                </c:pt>
                <c:pt idx="1">
                  <c:v>Same</c:v>
                </c:pt>
                <c:pt idx="2">
                  <c:v>Spend less</c:v>
                </c:pt>
              </c:strCache>
            </c:strRef>
          </c:cat>
          <c:val>
            <c:numRef>
              <c:f>Sheet1!$B$2:$B$4</c:f>
              <c:numCache>
                <c:formatCode>0%</c:formatCode>
                <c:ptCount val="3"/>
                <c:pt idx="0">
                  <c:v>0.52</c:v>
                </c:pt>
                <c:pt idx="1">
                  <c:v>0.31</c:v>
                </c:pt>
                <c:pt idx="2">
                  <c:v>0.17</c:v>
                </c:pt>
              </c:numCache>
            </c:numRef>
          </c:val>
          <c:extLst>
            <c:ext xmlns:c16="http://schemas.microsoft.com/office/drawing/2014/chart" uri="{C3380CC4-5D6E-409C-BE32-E72D297353CC}">
              <c16:uniqueId val="{00000000-561A-1D4E-BA7F-63A5D90C5F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0024172374839E-3"/>
          <c:y val="0.1903942286826949"/>
          <c:w val="0.99078997582762518"/>
          <c:h val="0.6162152930804401"/>
        </c:manualLayout>
      </c:layout>
      <c:barChart>
        <c:barDir val="col"/>
        <c:grouping val="clustered"/>
        <c:varyColors val="0"/>
        <c:ser>
          <c:idx val="0"/>
          <c:order val="0"/>
          <c:tx>
            <c:strRef>
              <c:f>Sheet1!$B$1</c:f>
              <c:strCache>
                <c:ptCount val="1"/>
                <c:pt idx="0">
                  <c:v>Column1</c:v>
                </c:pt>
              </c:strCache>
            </c:strRef>
          </c:tx>
          <c:spPr>
            <a:blipFill dpi="0" rotWithShape="1">
              <a:blip xmlns:r="http://schemas.openxmlformats.org/officeDocument/2006/relationships" r:embed="rId3"/>
              <a:srcRect/>
              <a:stretch>
                <a:fillRect l="26000" t="20000" r="-91000" b="-12000"/>
              </a:stretch>
            </a:blipFill>
            <a:ln>
              <a:noFill/>
            </a:ln>
            <a:effectLst/>
          </c:spPr>
          <c:invertIfNegative val="0"/>
          <c:pictureOptions>
            <c:pictureFormat val="stretch"/>
          </c:pictureOptions>
          <c:dPt>
            <c:idx val="0"/>
            <c:invertIfNegative val="0"/>
            <c:bubble3D val="0"/>
            <c:spPr>
              <a:blipFill dpi="0" rotWithShape="1">
                <a:blip xmlns:r="http://schemas.openxmlformats.org/officeDocument/2006/relationships" r:embed="rId3"/>
                <a:srcRect/>
                <a:stretch>
                  <a:fillRect l="31000" t="-1000" r="-72000" b="-12000"/>
                </a:stretch>
              </a:blipFill>
              <a:ln>
                <a:noFill/>
              </a:ln>
              <a:effectLst/>
            </c:spPr>
            <c:pictureOptions>
              <c:pictureFormat val="stretch"/>
            </c:pictureOptions>
            <c:extLst>
              <c:ext xmlns:c16="http://schemas.microsoft.com/office/drawing/2014/chart" uri="{C3380CC4-5D6E-409C-BE32-E72D297353CC}">
                <c16:uniqueId val="{00000008-613D-F843-B6BF-1F6DDD0BCABE}"/>
              </c:ext>
            </c:extLst>
          </c:dPt>
          <c:dPt>
            <c:idx val="1"/>
            <c:invertIfNegative val="0"/>
            <c:bubble3D val="0"/>
            <c:spPr>
              <a:blipFill dpi="0" rotWithShape="1">
                <a:blip xmlns:r="http://schemas.openxmlformats.org/officeDocument/2006/relationships" r:embed="rId3"/>
                <a:srcRect/>
                <a:stretch>
                  <a:fillRect l="30000" t="1000" r="-91000" b="-12000"/>
                </a:stretch>
              </a:blipFill>
              <a:ln>
                <a:noFill/>
              </a:ln>
              <a:effectLst/>
            </c:spPr>
            <c:pictureOptions>
              <c:pictureFormat val="stretch"/>
            </c:pictureOptions>
            <c:extLst>
              <c:ext xmlns:c16="http://schemas.microsoft.com/office/drawing/2014/chart" uri="{C3380CC4-5D6E-409C-BE32-E72D297353CC}">
                <c16:uniqueId val="{00000004-613D-F843-B6BF-1F6DDD0BCABE}"/>
              </c:ext>
            </c:extLst>
          </c:dPt>
          <c:dPt>
            <c:idx val="2"/>
            <c:invertIfNegative val="0"/>
            <c:bubble3D val="0"/>
            <c:spPr>
              <a:blipFill dpi="0" rotWithShape="1">
                <a:blip xmlns:r="http://schemas.openxmlformats.org/officeDocument/2006/relationships" r:embed="rId3"/>
                <a:srcRect/>
                <a:stretch>
                  <a:fillRect l="29000" t="-1000" r="-91000" b="-13000"/>
                </a:stretch>
              </a:blipFill>
              <a:ln>
                <a:noFill/>
              </a:ln>
              <a:effectLst/>
            </c:spPr>
            <c:pictureOptions>
              <c:pictureFormat val="stretch"/>
            </c:pictureOptions>
            <c:extLst>
              <c:ext xmlns:c16="http://schemas.microsoft.com/office/drawing/2014/chart" uri="{C3380CC4-5D6E-409C-BE32-E72D297353CC}">
                <c16:uniqueId val="{00000003-613D-F843-B6BF-1F6DDD0BCABE}"/>
              </c:ext>
            </c:extLst>
          </c:dPt>
          <c:dPt>
            <c:idx val="3"/>
            <c:invertIfNegative val="0"/>
            <c:bubble3D val="0"/>
            <c:spPr>
              <a:blipFill dpi="0" rotWithShape="1">
                <a:blip xmlns:r="http://schemas.openxmlformats.org/officeDocument/2006/relationships" r:embed="rId3"/>
                <a:srcRect/>
                <a:stretch>
                  <a:fillRect l="30000" t="-2000" r="-91000" b="-12000"/>
                </a:stretch>
              </a:blipFill>
              <a:ln>
                <a:noFill/>
              </a:ln>
              <a:effectLst/>
            </c:spPr>
            <c:pictureOptions>
              <c:pictureFormat val="stretch"/>
            </c:pictureOptions>
            <c:extLst>
              <c:ext xmlns:c16="http://schemas.microsoft.com/office/drawing/2014/chart" uri="{C3380CC4-5D6E-409C-BE32-E72D297353CC}">
                <c16:uniqueId val="{00000005-613D-F843-B6BF-1F6DDD0BCABE}"/>
              </c:ext>
            </c:extLst>
          </c:dPt>
          <c:dPt>
            <c:idx val="4"/>
            <c:invertIfNegative val="0"/>
            <c:bubble3D val="0"/>
            <c:spPr>
              <a:blipFill dpi="0" rotWithShape="1">
                <a:blip xmlns:r="http://schemas.openxmlformats.org/officeDocument/2006/relationships" r:embed="rId3"/>
                <a:srcRect/>
                <a:stretch>
                  <a:fillRect l="34000" r="-57000" b="-12000"/>
                </a:stretch>
              </a:blipFill>
              <a:ln>
                <a:noFill/>
              </a:ln>
              <a:effectLst/>
            </c:spPr>
            <c:pictureOptions>
              <c:pictureFormat val="stretch"/>
            </c:pictureOptions>
            <c:extLst>
              <c:ext xmlns:c16="http://schemas.microsoft.com/office/drawing/2014/chart" uri="{C3380CC4-5D6E-409C-BE32-E72D297353CC}">
                <c16:uniqueId val="{00000006-613D-F843-B6BF-1F6DDD0BCABE}"/>
              </c:ext>
            </c:extLst>
          </c:dPt>
          <c:dPt>
            <c:idx val="5"/>
            <c:invertIfNegative val="0"/>
            <c:bubble3D val="0"/>
            <c:spPr>
              <a:blipFill dpi="0" rotWithShape="1">
                <a:blip xmlns:r="http://schemas.openxmlformats.org/officeDocument/2006/relationships" r:embed="rId3"/>
                <a:srcRect/>
                <a:stretch>
                  <a:fillRect l="39000" r="-33000" b="-77000"/>
                </a:stretch>
              </a:blipFill>
              <a:ln>
                <a:noFill/>
              </a:ln>
              <a:effectLst/>
            </c:spPr>
            <c:pictureOptions>
              <c:pictureFormat val="stretch"/>
            </c:pictureOptions>
            <c:extLst>
              <c:ext xmlns:c16="http://schemas.microsoft.com/office/drawing/2014/chart" uri="{C3380CC4-5D6E-409C-BE32-E72D297353CC}">
                <c16:uniqueId val="{00000000-613D-F843-B6BF-1F6DDD0BCABE}"/>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Late June</c:v>
                </c:pt>
                <c:pt idx="1">
                  <c:v>Early July</c:v>
                </c:pt>
                <c:pt idx="2">
                  <c:v>Late July </c:v>
                </c:pt>
                <c:pt idx="3">
                  <c:v>Early August</c:v>
                </c:pt>
                <c:pt idx="4">
                  <c:v>Late August </c:v>
                </c:pt>
                <c:pt idx="5">
                  <c:v>Early September</c:v>
                </c:pt>
              </c:strCache>
            </c:strRef>
          </c:cat>
          <c:val>
            <c:numRef>
              <c:f>Sheet1!$B$2:$B$7</c:f>
              <c:numCache>
                <c:formatCode>0%</c:formatCode>
                <c:ptCount val="6"/>
                <c:pt idx="0">
                  <c:v>0.14000000000000001</c:v>
                </c:pt>
                <c:pt idx="1">
                  <c:v>0.21</c:v>
                </c:pt>
                <c:pt idx="2">
                  <c:v>0.27</c:v>
                </c:pt>
                <c:pt idx="3">
                  <c:v>0.26</c:v>
                </c:pt>
                <c:pt idx="4">
                  <c:v>0.09</c:v>
                </c:pt>
                <c:pt idx="5">
                  <c:v>0.03</c:v>
                </c:pt>
              </c:numCache>
            </c:numRef>
          </c:val>
          <c:extLst>
            <c:ext xmlns:c16="http://schemas.microsoft.com/office/drawing/2014/chart" uri="{C3380CC4-5D6E-409C-BE32-E72D297353CC}">
              <c16:uniqueId val="{00000000-018F-4608-804A-96974823F89E}"/>
            </c:ext>
          </c:extLst>
        </c:ser>
        <c:dLbls>
          <c:dLblPos val="outEnd"/>
          <c:showLegendKey val="0"/>
          <c:showVal val="1"/>
          <c:showCatName val="0"/>
          <c:showSerName val="0"/>
          <c:showPercent val="0"/>
          <c:showBubbleSize val="0"/>
        </c:dLbls>
        <c:gapWidth val="0"/>
        <c:overlap val="100"/>
        <c:axId val="559104520"/>
        <c:axId val="559099816"/>
      </c:barChart>
      <c:catAx>
        <c:axId val="5591045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59099816"/>
        <c:crosses val="autoZero"/>
        <c:auto val="1"/>
        <c:lblAlgn val="ctr"/>
        <c:lblOffset val="0"/>
        <c:noMultiLvlLbl val="0"/>
      </c:catAx>
      <c:valAx>
        <c:axId val="559099816"/>
        <c:scaling>
          <c:orientation val="minMax"/>
        </c:scaling>
        <c:delete val="1"/>
        <c:axPos val="l"/>
        <c:numFmt formatCode="0%" sourceLinked="1"/>
        <c:majorTickMark val="none"/>
        <c:minorTickMark val="none"/>
        <c:tickLblPos val="nextTo"/>
        <c:crossAx val="5591045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i="0" baseline="0" dirty="0">
                <a:effectLst/>
              </a:rPr>
              <a:t>For which items do you expect to see higher prices? </a:t>
            </a:r>
          </a:p>
        </c:rich>
      </c:tx>
      <c:layout>
        <c:manualLayout>
          <c:xMode val="edge"/>
          <c:yMode val="edge"/>
          <c:x val="0.22005675981657058"/>
          <c:y val="6.126152483833732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0917983845165808"/>
          <c:y val="0.18550379076027571"/>
          <c:w val="0.57547129848194667"/>
          <c:h val="0.77270918302218439"/>
        </c:manualLayout>
      </c:layout>
      <c:barChart>
        <c:barDir val="bar"/>
        <c:grouping val="clustered"/>
        <c:varyColors val="0"/>
        <c:ser>
          <c:idx val="0"/>
          <c:order val="0"/>
          <c:tx>
            <c:strRef>
              <c:f>Sheet1!$B$1</c:f>
              <c:strCache>
                <c:ptCount val="1"/>
                <c:pt idx="0">
                  <c:v>Column1</c:v>
                </c:pt>
              </c:strCache>
            </c:strRef>
          </c:tx>
          <c:spPr>
            <a:blipFill dpi="0" rotWithShape="1">
              <a:blip xmlns:r="http://schemas.openxmlformats.org/officeDocument/2006/relationships" r:embed="rId3"/>
              <a:srcRect/>
              <a:stretch>
                <a:fillRect l="-17000" t="-76000" r="-6000" b="-485000"/>
              </a:stretch>
            </a:blipFill>
            <a:ln>
              <a:noFill/>
            </a:ln>
            <a:effectLst/>
          </c:spPr>
          <c:invertIfNegative val="0"/>
          <c:pictureOptions>
            <c:pictureFormat val="stretch"/>
          </c:pictureOptions>
          <c:dPt>
            <c:idx val="0"/>
            <c:invertIfNegative val="0"/>
            <c:bubble3D val="0"/>
            <c:spPr>
              <a:blipFill dpi="0" rotWithShape="1">
                <a:blip xmlns:r="http://schemas.openxmlformats.org/officeDocument/2006/relationships" r:embed="rId3"/>
                <a:srcRect/>
                <a:stretch>
                  <a:fillRect l="-19000" t="-238000" r="-15000" b="-900000"/>
                </a:stretch>
              </a:blipFill>
              <a:ln>
                <a:noFill/>
              </a:ln>
              <a:effectLst/>
            </c:spPr>
            <c:pictureOptions>
              <c:pictureFormat val="stretch"/>
            </c:pictureOptions>
            <c:extLst>
              <c:ext xmlns:c16="http://schemas.microsoft.com/office/drawing/2014/chart" uri="{C3380CC4-5D6E-409C-BE32-E72D297353CC}">
                <c16:uniqueId val="{00000006-CD35-DE48-8F38-601FA70B8677}"/>
              </c:ext>
            </c:extLst>
          </c:dPt>
          <c:dPt>
            <c:idx val="1"/>
            <c:invertIfNegative val="0"/>
            <c:bubble3D val="0"/>
            <c:spPr>
              <a:blipFill dpi="0" rotWithShape="1">
                <a:blip xmlns:r="http://schemas.openxmlformats.org/officeDocument/2006/relationships" r:embed="rId3"/>
                <a:srcRect/>
                <a:stretch>
                  <a:fillRect l="-20000" t="-250000" r="-16000" b="-1000000"/>
                </a:stretch>
              </a:blipFill>
              <a:ln>
                <a:noFill/>
              </a:ln>
              <a:effectLst/>
            </c:spPr>
            <c:pictureOptions>
              <c:pictureFormat val="stretch"/>
            </c:pictureOptions>
            <c:extLst>
              <c:ext xmlns:c16="http://schemas.microsoft.com/office/drawing/2014/chart" uri="{C3380CC4-5D6E-409C-BE32-E72D297353CC}">
                <c16:uniqueId val="{00000001-94C2-854A-9191-81D0FE5C2CE4}"/>
              </c:ext>
            </c:extLst>
          </c:dPt>
          <c:dPt>
            <c:idx val="2"/>
            <c:invertIfNegative val="0"/>
            <c:bubble3D val="0"/>
            <c:spPr>
              <a:blipFill dpi="0" rotWithShape="1">
                <a:blip xmlns:r="http://schemas.openxmlformats.org/officeDocument/2006/relationships" r:embed="rId3"/>
                <a:srcRect/>
                <a:stretch>
                  <a:fillRect l="-19000" t="-256000" r="-16000" b="-1000000"/>
                </a:stretch>
              </a:blipFill>
              <a:ln>
                <a:noFill/>
              </a:ln>
              <a:effectLst/>
            </c:spPr>
            <c:pictureOptions>
              <c:pictureFormat val="stretch"/>
            </c:pictureOptions>
            <c:extLst>
              <c:ext xmlns:c16="http://schemas.microsoft.com/office/drawing/2014/chart" uri="{C3380CC4-5D6E-409C-BE32-E72D297353CC}">
                <c16:uniqueId val="{00000003-94C2-854A-9191-81D0FE5C2CE4}"/>
              </c:ext>
            </c:extLst>
          </c:dPt>
          <c:dPt>
            <c:idx val="3"/>
            <c:invertIfNegative val="0"/>
            <c:bubble3D val="0"/>
            <c:spPr>
              <a:blipFill dpi="0" rotWithShape="1">
                <a:blip xmlns:r="http://schemas.openxmlformats.org/officeDocument/2006/relationships" r:embed="rId3"/>
                <a:srcRect/>
                <a:stretch>
                  <a:fillRect l="-20000" t="-259000" r="-16000" b="-1000000"/>
                </a:stretch>
              </a:blipFill>
              <a:ln>
                <a:noFill/>
              </a:ln>
              <a:effectLst/>
            </c:spPr>
            <c:pictureOptions>
              <c:pictureFormat val="stretch"/>
            </c:pictureOptions>
            <c:extLst>
              <c:ext xmlns:c16="http://schemas.microsoft.com/office/drawing/2014/chart" uri="{C3380CC4-5D6E-409C-BE32-E72D297353CC}">
                <c16:uniqueId val="{00000002-94C2-854A-9191-81D0FE5C2CE4}"/>
              </c:ext>
            </c:extLst>
          </c:dPt>
          <c:dPt>
            <c:idx val="4"/>
            <c:invertIfNegative val="0"/>
            <c:bubble3D val="0"/>
            <c:spPr>
              <a:blipFill dpi="0" rotWithShape="1">
                <a:blip xmlns:r="http://schemas.openxmlformats.org/officeDocument/2006/relationships" r:embed="rId3"/>
                <a:srcRect/>
                <a:stretch>
                  <a:fillRect l="-20000" t="-259000" r="-15000" b="-1000000"/>
                </a:stretch>
              </a:blipFill>
              <a:ln>
                <a:noFill/>
              </a:ln>
              <a:effectLst/>
            </c:spPr>
            <c:pictureOptions>
              <c:pictureFormat val="stretch"/>
            </c:pictureOptions>
            <c:extLst>
              <c:ext xmlns:c16="http://schemas.microsoft.com/office/drawing/2014/chart" uri="{C3380CC4-5D6E-409C-BE32-E72D297353CC}">
                <c16:uniqueId val="{00000007-CD35-DE48-8F38-601FA70B867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Furniture </c:v>
                </c:pt>
                <c:pt idx="1">
                  <c:v>Electronics </c:v>
                </c:pt>
                <c:pt idx="2">
                  <c:v>Shoes</c:v>
                </c:pt>
                <c:pt idx="3">
                  <c:v>School Supplies </c:v>
                </c:pt>
                <c:pt idx="4">
                  <c:v>Clothing and Accessories</c:v>
                </c:pt>
              </c:strCache>
            </c:strRef>
          </c:cat>
          <c:val>
            <c:numRef>
              <c:f>Sheet1!$B$2:$B$6</c:f>
              <c:numCache>
                <c:formatCode>0%</c:formatCode>
                <c:ptCount val="5"/>
                <c:pt idx="0">
                  <c:v>0.25</c:v>
                </c:pt>
                <c:pt idx="1">
                  <c:v>0.61</c:v>
                </c:pt>
                <c:pt idx="2">
                  <c:v>0.69</c:v>
                </c:pt>
                <c:pt idx="3">
                  <c:v>0.79</c:v>
                </c:pt>
                <c:pt idx="4">
                  <c:v>0.83</c:v>
                </c:pt>
              </c:numCache>
            </c:numRef>
          </c:val>
          <c:extLst>
            <c:ext xmlns:c16="http://schemas.microsoft.com/office/drawing/2014/chart" uri="{C3380CC4-5D6E-409C-BE32-E72D297353CC}">
              <c16:uniqueId val="{00000000-018F-4608-804A-96974823F89E}"/>
            </c:ext>
          </c:extLst>
        </c:ser>
        <c:dLbls>
          <c:dLblPos val="outEnd"/>
          <c:showLegendKey val="0"/>
          <c:showVal val="1"/>
          <c:showCatName val="0"/>
          <c:showSerName val="0"/>
          <c:showPercent val="0"/>
          <c:showBubbleSize val="0"/>
        </c:dLbls>
        <c:gapWidth val="72"/>
        <c:axId val="324562248"/>
        <c:axId val="324571104"/>
      </c:barChart>
      <c:valAx>
        <c:axId val="324571104"/>
        <c:scaling>
          <c:orientation val="minMax"/>
        </c:scaling>
        <c:delete val="1"/>
        <c:axPos val="b"/>
        <c:majorGridlines>
          <c:spPr>
            <a:ln w="9525" cap="flat" cmpd="sng" algn="ctr">
              <a:noFill/>
              <a:round/>
            </a:ln>
            <a:effectLst/>
          </c:spPr>
        </c:majorGridlines>
        <c:numFmt formatCode="0%" sourceLinked="1"/>
        <c:majorTickMark val="out"/>
        <c:minorTickMark val="none"/>
        <c:tickLblPos val="nextTo"/>
        <c:crossAx val="324562248"/>
        <c:crosses val="autoZero"/>
        <c:crossBetween val="between"/>
      </c:valAx>
      <c:catAx>
        <c:axId val="32456224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24571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a:effectLst/>
              </a:rPr>
              <a:t>How will the state of the U.S. economy impact your </a:t>
            </a:r>
            <a:br>
              <a:rPr lang="en-US" sz="1862" b="1" i="0" u="none" strike="noStrike" baseline="0" dirty="0">
                <a:effectLst/>
              </a:rPr>
            </a:br>
            <a:r>
              <a:rPr lang="en-US" sz="1862" b="1" i="0" u="none" strike="noStrike" baseline="0" dirty="0">
                <a:effectLst/>
              </a:rPr>
              <a:t>back-to-class purchases?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2599882479263634E-2"/>
          <c:y val="0.1054754183993442"/>
          <c:w val="0.97144895491776484"/>
          <c:h val="0.6645793900660345"/>
        </c:manualLayout>
      </c:layout>
      <c:barChart>
        <c:barDir val="col"/>
        <c:grouping val="clustered"/>
        <c:varyColors val="0"/>
        <c:ser>
          <c:idx val="0"/>
          <c:order val="0"/>
          <c:tx>
            <c:strRef>
              <c:f>Sheet1!$B$1</c:f>
              <c:strCache>
                <c:ptCount val="1"/>
                <c:pt idx="0">
                  <c:v>Back to School </c:v>
                </c:pt>
              </c:strCache>
            </c:strRef>
          </c:tx>
          <c:spPr>
            <a:blipFill dpi="0" rotWithShape="1">
              <a:blip xmlns:r="http://schemas.openxmlformats.org/officeDocument/2006/relationships" r:embed="rId3"/>
              <a:srcRect/>
              <a:stretch>
                <a:fillRect l="38000" t="-1000" r="-38000" b="-12000"/>
              </a:stretch>
            </a:blipFill>
            <a:ln>
              <a:noFill/>
            </a:ln>
            <a:effectLst/>
          </c:spPr>
          <c:invertIfNegative val="0"/>
          <c:dPt>
            <c:idx val="0"/>
            <c:invertIfNegative val="0"/>
            <c:bubble3D val="0"/>
            <c:spPr>
              <a:blipFill dpi="0" rotWithShape="1">
                <a:blip xmlns:r="http://schemas.openxmlformats.org/officeDocument/2006/relationships" r:embed="rId3"/>
                <a:srcRect/>
                <a:stretch>
                  <a:fillRect l="36000" t="-1000" r="-61000" b="-12000"/>
                </a:stretch>
              </a:blipFill>
              <a:ln>
                <a:noFill/>
              </a:ln>
              <a:effectLst/>
            </c:spPr>
            <c:extLst>
              <c:ext xmlns:c16="http://schemas.microsoft.com/office/drawing/2014/chart" uri="{C3380CC4-5D6E-409C-BE32-E72D297353CC}">
                <c16:uniqueId val="{00000001-9160-284B-B6A8-C707A850574A}"/>
              </c:ext>
            </c:extLst>
          </c:dPt>
          <c:dPt>
            <c:idx val="1"/>
            <c:invertIfNegative val="0"/>
            <c:bubble3D val="0"/>
            <c:spPr>
              <a:blipFill dpi="0" rotWithShape="1">
                <a:blip xmlns:r="http://schemas.openxmlformats.org/officeDocument/2006/relationships" r:embed="rId3"/>
                <a:srcRect/>
                <a:stretch>
                  <a:fillRect l="36000" t="-1000" r="-61000" b="-12000"/>
                </a:stretch>
              </a:blipFill>
              <a:ln>
                <a:noFill/>
              </a:ln>
              <a:effectLst/>
            </c:spPr>
            <c:extLst>
              <c:ext xmlns:c16="http://schemas.microsoft.com/office/drawing/2014/chart" uri="{C3380CC4-5D6E-409C-BE32-E72D297353CC}">
                <c16:uniqueId val="{00000002-9160-284B-B6A8-C707A850574A}"/>
              </c:ext>
            </c:extLst>
          </c:dPt>
          <c:dPt>
            <c:idx val="2"/>
            <c:invertIfNegative val="0"/>
            <c:bubble3D val="0"/>
            <c:spPr>
              <a:blipFill dpi="0" rotWithShape="1">
                <a:blip xmlns:r="http://schemas.openxmlformats.org/officeDocument/2006/relationships" r:embed="rId3"/>
                <a:srcRect/>
                <a:stretch>
                  <a:fillRect l="37000" t="-1000" r="-47000" b="-12000"/>
                </a:stretch>
              </a:blipFill>
              <a:ln>
                <a:noFill/>
              </a:ln>
              <a:effectLst/>
            </c:spPr>
            <c:extLst>
              <c:ext xmlns:c16="http://schemas.microsoft.com/office/drawing/2014/chart" uri="{C3380CC4-5D6E-409C-BE32-E72D297353CC}">
                <c16:uniqueId val="{00000000-9160-284B-B6A8-C707A850574A}"/>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4"/>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Doing more comparative shopping online</c:v>
                </c:pt>
                <c:pt idx="1">
                  <c:v>Shopping for sales more often</c:v>
                </c:pt>
                <c:pt idx="2">
                  <c:v>Buying more store brand/generic products</c:v>
                </c:pt>
                <c:pt idx="3">
                  <c:v>Using coupons more </c:v>
                </c:pt>
              </c:strCache>
            </c:strRef>
          </c:cat>
          <c:val>
            <c:numRef>
              <c:f>Sheet1!$B$2:$B$5</c:f>
              <c:numCache>
                <c:formatCode>0%</c:formatCode>
                <c:ptCount val="4"/>
                <c:pt idx="0">
                  <c:v>0.45</c:v>
                </c:pt>
                <c:pt idx="1">
                  <c:v>0.45</c:v>
                </c:pt>
                <c:pt idx="2">
                  <c:v>0.39</c:v>
                </c:pt>
                <c:pt idx="3">
                  <c:v>0.27</c:v>
                </c:pt>
              </c:numCache>
            </c:numRef>
          </c:val>
          <c:extLst>
            <c:ext xmlns:c16="http://schemas.microsoft.com/office/drawing/2014/chart" uri="{C3380CC4-5D6E-409C-BE32-E72D297353CC}">
              <c16:uniqueId val="{00000000-134C-442E-8C80-730D00184A9D}"/>
            </c:ext>
          </c:extLst>
        </c:ser>
        <c:dLbls>
          <c:dLblPos val="inEnd"/>
          <c:showLegendKey val="0"/>
          <c:showVal val="1"/>
          <c:showCatName val="0"/>
          <c:showSerName val="0"/>
          <c:showPercent val="0"/>
          <c:showBubbleSize val="0"/>
        </c:dLbls>
        <c:gapWidth val="75"/>
        <c:overlap val="-56"/>
        <c:axId val="412845920"/>
        <c:axId val="412846904"/>
      </c:barChart>
      <c:catAx>
        <c:axId val="41284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2846904"/>
        <c:crosses val="autoZero"/>
        <c:auto val="1"/>
        <c:lblAlgn val="ctr"/>
        <c:lblOffset val="0"/>
        <c:noMultiLvlLbl val="0"/>
      </c:catAx>
      <c:valAx>
        <c:axId val="412846904"/>
        <c:scaling>
          <c:orientation val="minMax"/>
          <c:max val="0.55000000000000004"/>
          <c:min val="0"/>
        </c:scaling>
        <c:delete val="1"/>
        <c:axPos val="l"/>
        <c:numFmt formatCode="0%" sourceLinked="1"/>
        <c:majorTickMark val="out"/>
        <c:minorTickMark val="none"/>
        <c:tickLblPos val="nextTo"/>
        <c:crossAx val="41284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0.15064</cdr:x>
      <cdr:y>0.5462</cdr:y>
    </cdr:from>
    <cdr:to>
      <cdr:x>0.4312</cdr:x>
      <cdr:y>0.78676</cdr:y>
    </cdr:to>
    <cdr:sp macro="" textlink="">
      <cdr:nvSpPr>
        <cdr:cNvPr id="2" name="TextBox 1">
          <a:extLst xmlns:a="http://schemas.openxmlformats.org/drawingml/2006/main">
            <a:ext uri="{FF2B5EF4-FFF2-40B4-BE49-F238E27FC236}">
              <a16:creationId xmlns:a16="http://schemas.microsoft.com/office/drawing/2014/main" id="{97609EF6-B1D3-65B9-7AB7-513AE99CCD98}"/>
            </a:ext>
          </a:extLst>
        </cdr:cNvPr>
        <cdr:cNvSpPr txBox="1"/>
      </cdr:nvSpPr>
      <cdr:spPr>
        <a:xfrm xmlns:a="http://schemas.openxmlformats.org/drawingml/2006/main">
          <a:off x="642938" y="2867125"/>
          <a:ext cx="1197429" cy="12627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r>
            <a:rPr lang="en-US" sz="1800" kern="1200" dirty="0">
              <a:solidFill>
                <a:schemeClr val="bg1"/>
              </a:solidFill>
              <a:effectLst>
                <a:outerShdw blurRad="38100" dist="38100" dir="2700000" algn="tl">
                  <a:srgbClr val="000000">
                    <a:alpha val="43137"/>
                  </a:srgbClr>
                </a:outerShdw>
              </a:effectLst>
            </a:rPr>
            <a:t>31% expect to spend the same</a:t>
          </a:r>
        </a:p>
      </cdr:txBody>
    </cdr:sp>
  </cdr:relSizeAnchor>
  <cdr:relSizeAnchor xmlns:cdr="http://schemas.openxmlformats.org/drawingml/2006/chartDrawing">
    <cdr:from>
      <cdr:x>0.22162</cdr:x>
      <cdr:y>0.31188</cdr:y>
    </cdr:from>
    <cdr:to>
      <cdr:x>0.43331</cdr:x>
      <cdr:y>0.43009</cdr:y>
    </cdr:to>
    <cdr:sp macro="" textlink="">
      <cdr:nvSpPr>
        <cdr:cNvPr id="3" name="TextBox 2">
          <a:extLst xmlns:a="http://schemas.openxmlformats.org/drawingml/2006/main">
            <a:ext uri="{FF2B5EF4-FFF2-40B4-BE49-F238E27FC236}">
              <a16:creationId xmlns:a16="http://schemas.microsoft.com/office/drawing/2014/main" id="{BA4856F1-D698-9F85-2B3C-287B79E384AC}"/>
            </a:ext>
          </a:extLst>
        </cdr:cNvPr>
        <cdr:cNvSpPr txBox="1"/>
      </cdr:nvSpPr>
      <cdr:spPr>
        <a:xfrm xmlns:a="http://schemas.openxmlformats.org/drawingml/2006/main">
          <a:off x="945863" y="1637127"/>
          <a:ext cx="903515" cy="6204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0.21907</cdr:x>
      <cdr:y>0.32432</cdr:y>
    </cdr:from>
    <cdr:to>
      <cdr:x>0.43586</cdr:x>
      <cdr:y>0.43838</cdr:y>
    </cdr:to>
    <cdr:sp macro="" textlink="">
      <cdr:nvSpPr>
        <cdr:cNvPr id="4" name="TextBox 3">
          <a:extLst xmlns:a="http://schemas.openxmlformats.org/drawingml/2006/main">
            <a:ext uri="{FF2B5EF4-FFF2-40B4-BE49-F238E27FC236}">
              <a16:creationId xmlns:a16="http://schemas.microsoft.com/office/drawing/2014/main" id="{88E5556E-7608-7D62-B136-8FB714F369BC}"/>
            </a:ext>
          </a:extLst>
        </cdr:cNvPr>
        <cdr:cNvSpPr txBox="1"/>
      </cdr:nvSpPr>
      <cdr:spPr>
        <a:xfrm xmlns:a="http://schemas.openxmlformats.org/drawingml/2006/main">
          <a:off x="934978" y="1702441"/>
          <a:ext cx="925285" cy="5987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0.57359</cdr:x>
      <cdr:y>0.36787</cdr:y>
    </cdr:from>
    <cdr:to>
      <cdr:x>0.80314</cdr:x>
      <cdr:y>0.66235</cdr:y>
    </cdr:to>
    <cdr:sp macro="" textlink="">
      <cdr:nvSpPr>
        <cdr:cNvPr id="5" name="TextBox 4">
          <a:extLst xmlns:a="http://schemas.openxmlformats.org/drawingml/2006/main">
            <a:ext uri="{FF2B5EF4-FFF2-40B4-BE49-F238E27FC236}">
              <a16:creationId xmlns:a16="http://schemas.microsoft.com/office/drawing/2014/main" id="{CE26DB81-C11D-0B9F-0754-9BF25F7066A1}"/>
            </a:ext>
          </a:extLst>
        </cdr:cNvPr>
        <cdr:cNvSpPr txBox="1"/>
      </cdr:nvSpPr>
      <cdr:spPr>
        <a:xfrm xmlns:a="http://schemas.openxmlformats.org/drawingml/2006/main">
          <a:off x="2448092" y="1931041"/>
          <a:ext cx="979714" cy="15457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0.05474</cdr:x>
      <cdr:y>0.22361</cdr:y>
    </cdr:from>
    <cdr:to>
      <cdr:x>0.46059</cdr:x>
      <cdr:y>0.29741</cdr:y>
    </cdr:to>
    <cdr:sp macro="" textlink="">
      <cdr:nvSpPr>
        <cdr:cNvPr id="2" name="TextBox 1">
          <a:extLst xmlns:a="http://schemas.openxmlformats.org/drawingml/2006/main">
            <a:ext uri="{FF2B5EF4-FFF2-40B4-BE49-F238E27FC236}">
              <a16:creationId xmlns:a16="http://schemas.microsoft.com/office/drawing/2014/main" id="{48A68254-589D-3118-0ED2-9AA220BF21F3}"/>
            </a:ext>
          </a:extLst>
        </cdr:cNvPr>
        <cdr:cNvSpPr txBox="1"/>
      </cdr:nvSpPr>
      <cdr:spPr>
        <a:xfrm xmlns:a="http://schemas.openxmlformats.org/drawingml/2006/main">
          <a:off x="209858" y="923709"/>
          <a:ext cx="1555772" cy="3048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rPr>
            <a:t>5-very concerned</a:t>
          </a:r>
        </a:p>
      </cdr:txBody>
    </cdr:sp>
  </cdr:relSizeAnchor>
  <cdr:relSizeAnchor xmlns:cdr="http://schemas.openxmlformats.org/drawingml/2006/chartDrawing">
    <cdr:from>
      <cdr:x>0.34292</cdr:x>
      <cdr:y>0.45635</cdr:y>
    </cdr:from>
    <cdr:to>
      <cdr:x>0.58978</cdr:x>
      <cdr:y>0.56712</cdr:y>
    </cdr:to>
    <cdr:sp macro="" textlink="">
      <cdr:nvSpPr>
        <cdr:cNvPr id="3" name="TextBox 1">
          <a:extLst xmlns:a="http://schemas.openxmlformats.org/drawingml/2006/main">
            <a:ext uri="{FF2B5EF4-FFF2-40B4-BE49-F238E27FC236}">
              <a16:creationId xmlns:a16="http://schemas.microsoft.com/office/drawing/2014/main" id="{A9EBD83F-CC14-FA5A-4675-BDF8D988172C}"/>
            </a:ext>
          </a:extLst>
        </cdr:cNvPr>
        <cdr:cNvSpPr txBox="1"/>
      </cdr:nvSpPr>
      <cdr:spPr>
        <a:xfrm xmlns:a="http://schemas.openxmlformats.org/drawingml/2006/main">
          <a:off x="1314548" y="2058855"/>
          <a:ext cx="946298" cy="499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4</a:t>
          </a:r>
          <a:endParaRPr lang="en-US" sz="1100" dirty="0"/>
        </a:p>
      </cdr:txBody>
    </cdr:sp>
  </cdr:relSizeAnchor>
  <cdr:relSizeAnchor xmlns:cdr="http://schemas.openxmlformats.org/drawingml/2006/chartDrawing">
    <cdr:from>
      <cdr:x>0.34223</cdr:x>
      <cdr:y>0.68443</cdr:y>
    </cdr:from>
    <cdr:to>
      <cdr:x>0.58909</cdr:x>
      <cdr:y>0.7952</cdr:y>
    </cdr:to>
    <cdr:sp macro="" textlink="">
      <cdr:nvSpPr>
        <cdr:cNvPr id="4" name="TextBox 1">
          <a:extLst xmlns:a="http://schemas.openxmlformats.org/drawingml/2006/main">
            <a:ext uri="{FF2B5EF4-FFF2-40B4-BE49-F238E27FC236}">
              <a16:creationId xmlns:a16="http://schemas.microsoft.com/office/drawing/2014/main" id="{A9EBD83F-CC14-FA5A-4675-BDF8D988172C}"/>
            </a:ext>
          </a:extLst>
        </cdr:cNvPr>
        <cdr:cNvSpPr txBox="1"/>
      </cdr:nvSpPr>
      <cdr:spPr>
        <a:xfrm xmlns:a="http://schemas.openxmlformats.org/drawingml/2006/main">
          <a:off x="1311922" y="3087851"/>
          <a:ext cx="946298" cy="499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3</a:t>
          </a:r>
          <a:endParaRPr lang="en-US" sz="1100" dirty="0"/>
        </a:p>
      </cdr:txBody>
    </cdr:sp>
  </cdr:relSizeAnchor>
  <cdr:relSizeAnchor xmlns:cdr="http://schemas.openxmlformats.org/drawingml/2006/chartDrawing">
    <cdr:from>
      <cdr:x>0.34717</cdr:x>
      <cdr:y>0.80379</cdr:y>
    </cdr:from>
    <cdr:to>
      <cdr:x>0.59402</cdr:x>
      <cdr:y>0.91456</cdr:y>
    </cdr:to>
    <cdr:sp macro="" textlink="">
      <cdr:nvSpPr>
        <cdr:cNvPr id="5" name="TextBox 1">
          <a:extLst xmlns:a="http://schemas.openxmlformats.org/drawingml/2006/main">
            <a:ext uri="{FF2B5EF4-FFF2-40B4-BE49-F238E27FC236}">
              <a16:creationId xmlns:a16="http://schemas.microsoft.com/office/drawing/2014/main" id="{D410AD83-E77D-0F21-A091-767D19A3DBB2}"/>
            </a:ext>
          </a:extLst>
        </cdr:cNvPr>
        <cdr:cNvSpPr txBox="1"/>
      </cdr:nvSpPr>
      <cdr:spPr>
        <a:xfrm xmlns:a="http://schemas.openxmlformats.org/drawingml/2006/main">
          <a:off x="1330823" y="3626341"/>
          <a:ext cx="946298" cy="499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2</a:t>
          </a:r>
          <a:endParaRPr lang="en-US" sz="1100" dirty="0"/>
        </a:p>
      </cdr:txBody>
    </cdr:sp>
  </cdr:relSizeAnchor>
  <cdr:relSizeAnchor xmlns:cdr="http://schemas.openxmlformats.org/drawingml/2006/chartDrawing">
    <cdr:from>
      <cdr:x>0.00234</cdr:x>
      <cdr:y>0.85031</cdr:y>
    </cdr:from>
    <cdr:to>
      <cdr:x>0.54867</cdr:x>
      <cdr:y>0.90087</cdr:y>
    </cdr:to>
    <cdr:sp macro="" textlink="">
      <cdr:nvSpPr>
        <cdr:cNvPr id="6" name="TextBox 1">
          <a:extLst xmlns:a="http://schemas.openxmlformats.org/drawingml/2006/main">
            <a:ext uri="{FF2B5EF4-FFF2-40B4-BE49-F238E27FC236}">
              <a16:creationId xmlns:a16="http://schemas.microsoft.com/office/drawing/2014/main" id="{D410AD83-E77D-0F21-A091-767D19A3DBB2}"/>
            </a:ext>
          </a:extLst>
        </cdr:cNvPr>
        <cdr:cNvSpPr txBox="1"/>
      </cdr:nvSpPr>
      <cdr:spPr>
        <a:xfrm xmlns:a="http://schemas.openxmlformats.org/drawingml/2006/main">
          <a:off x="8982" y="3512513"/>
          <a:ext cx="2094300" cy="2088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t>1-Not at all concerned</a:t>
          </a:r>
        </a:p>
      </cdr:txBody>
    </cdr:sp>
  </cdr:relSizeAnchor>
</c:userShapes>
</file>

<file path=ppt/drawings/drawing3.xml><?xml version="1.0" encoding="utf-8"?>
<c:userShapes xmlns:c="http://schemas.openxmlformats.org/drawingml/2006/chart">
  <cdr:relSizeAnchor xmlns:cdr="http://schemas.openxmlformats.org/drawingml/2006/chartDrawing">
    <cdr:from>
      <cdr:x>0.1884</cdr:x>
      <cdr:y>0.58869</cdr:y>
    </cdr:from>
    <cdr:to>
      <cdr:x>0.46896</cdr:x>
      <cdr:y>0.82925</cdr:y>
    </cdr:to>
    <cdr:sp macro="" textlink="">
      <cdr:nvSpPr>
        <cdr:cNvPr id="2" name="TextBox 1">
          <a:extLst xmlns:a="http://schemas.openxmlformats.org/drawingml/2006/main">
            <a:ext uri="{FF2B5EF4-FFF2-40B4-BE49-F238E27FC236}">
              <a16:creationId xmlns:a16="http://schemas.microsoft.com/office/drawing/2014/main" id="{97609EF6-B1D3-65B9-7AB7-513AE99CCD98}"/>
            </a:ext>
          </a:extLst>
        </cdr:cNvPr>
        <cdr:cNvSpPr txBox="1"/>
      </cdr:nvSpPr>
      <cdr:spPr>
        <a:xfrm xmlns:a="http://schemas.openxmlformats.org/drawingml/2006/main">
          <a:off x="804114" y="3090150"/>
          <a:ext cx="1197429" cy="12627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effectLst>
                <a:outerShdw blurRad="38100" dist="38100" dir="2700000" algn="tl">
                  <a:srgbClr val="000000">
                    <a:alpha val="43137"/>
                  </a:srgbClr>
                </a:outerShdw>
              </a:effectLst>
            </a:rPr>
            <a:t>28% expect to spend the same</a:t>
          </a:r>
        </a:p>
      </cdr:txBody>
    </cdr:sp>
  </cdr:relSizeAnchor>
  <cdr:relSizeAnchor xmlns:cdr="http://schemas.openxmlformats.org/drawingml/2006/chartDrawing">
    <cdr:from>
      <cdr:x>0.22162</cdr:x>
      <cdr:y>0.31188</cdr:y>
    </cdr:from>
    <cdr:to>
      <cdr:x>0.43331</cdr:x>
      <cdr:y>0.43009</cdr:y>
    </cdr:to>
    <cdr:sp macro="" textlink="">
      <cdr:nvSpPr>
        <cdr:cNvPr id="3" name="TextBox 2">
          <a:extLst xmlns:a="http://schemas.openxmlformats.org/drawingml/2006/main">
            <a:ext uri="{FF2B5EF4-FFF2-40B4-BE49-F238E27FC236}">
              <a16:creationId xmlns:a16="http://schemas.microsoft.com/office/drawing/2014/main" id="{BA4856F1-D698-9F85-2B3C-287B79E384AC}"/>
            </a:ext>
          </a:extLst>
        </cdr:cNvPr>
        <cdr:cNvSpPr txBox="1"/>
      </cdr:nvSpPr>
      <cdr:spPr>
        <a:xfrm xmlns:a="http://schemas.openxmlformats.org/drawingml/2006/main">
          <a:off x="945863" y="1637127"/>
          <a:ext cx="903515" cy="6204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0.21907</cdr:x>
      <cdr:y>0.32432</cdr:y>
    </cdr:from>
    <cdr:to>
      <cdr:x>0.43586</cdr:x>
      <cdr:y>0.43838</cdr:y>
    </cdr:to>
    <cdr:sp macro="" textlink="">
      <cdr:nvSpPr>
        <cdr:cNvPr id="4" name="TextBox 3">
          <a:extLst xmlns:a="http://schemas.openxmlformats.org/drawingml/2006/main">
            <a:ext uri="{FF2B5EF4-FFF2-40B4-BE49-F238E27FC236}">
              <a16:creationId xmlns:a16="http://schemas.microsoft.com/office/drawing/2014/main" id="{88E5556E-7608-7D62-B136-8FB714F369BC}"/>
            </a:ext>
          </a:extLst>
        </cdr:cNvPr>
        <cdr:cNvSpPr txBox="1"/>
      </cdr:nvSpPr>
      <cdr:spPr>
        <a:xfrm xmlns:a="http://schemas.openxmlformats.org/drawingml/2006/main">
          <a:off x="934978" y="1702441"/>
          <a:ext cx="925285" cy="5987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0.57359</cdr:x>
      <cdr:y>0.36787</cdr:y>
    </cdr:from>
    <cdr:to>
      <cdr:x>0.80314</cdr:x>
      <cdr:y>0.66235</cdr:y>
    </cdr:to>
    <cdr:sp macro="" textlink="">
      <cdr:nvSpPr>
        <cdr:cNvPr id="5" name="TextBox 4">
          <a:extLst xmlns:a="http://schemas.openxmlformats.org/drawingml/2006/main">
            <a:ext uri="{FF2B5EF4-FFF2-40B4-BE49-F238E27FC236}">
              <a16:creationId xmlns:a16="http://schemas.microsoft.com/office/drawing/2014/main" id="{CE26DB81-C11D-0B9F-0754-9BF25F7066A1}"/>
            </a:ext>
          </a:extLst>
        </cdr:cNvPr>
        <cdr:cNvSpPr txBox="1"/>
      </cdr:nvSpPr>
      <cdr:spPr>
        <a:xfrm xmlns:a="http://schemas.openxmlformats.org/drawingml/2006/main">
          <a:off x="2448092" y="1931041"/>
          <a:ext cx="979714" cy="15457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0.60714</cdr:x>
      <cdr:y>0.14423</cdr:y>
    </cdr:from>
    <cdr:to>
      <cdr:x>0.75714</cdr:x>
      <cdr:y>0.34423</cdr:y>
    </cdr:to>
    <cdr:sp macro="" textlink="">
      <cdr:nvSpPr>
        <cdr:cNvPr id="2" name="Oval 1"/>
        <cdr:cNvSpPr/>
      </cdr:nvSpPr>
      <cdr:spPr bwMode="auto">
        <a:xfrm xmlns:a="http://schemas.openxmlformats.org/drawingml/2006/main">
          <a:off x="3701143" y="659424"/>
          <a:ext cx="914400" cy="914400"/>
        </a:xfrm>
        <a:prstGeom xmlns:a="http://schemas.openxmlformats.org/drawingml/2006/main" prst="ellipse">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D83C2-52D9-493A-B80B-4E5F2279B603}" type="datetimeFigureOut">
              <a:rPr lang="en-US" smtClean="0"/>
              <a:t>7/17/2023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A39B1-5838-4DFA-88F2-4FFB5B852CCB}" type="slidenum">
              <a:rPr lang="en-US" smtClean="0"/>
              <a:t>‹#›</a:t>
            </a:fld>
            <a:endParaRPr lang="en-US" dirty="0"/>
          </a:p>
        </p:txBody>
      </p:sp>
    </p:spTree>
    <p:extLst>
      <p:ext uri="{BB962C8B-B14F-4D97-AF65-F5344CB8AC3E}">
        <p14:creationId xmlns:p14="http://schemas.microsoft.com/office/powerpoint/2010/main" val="4253346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D9D8A-1CE7-47E5-A758-8D71A8C156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39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0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0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FF038-FE79-4731-8216-C523A2A3BC48}" type="slidenum">
              <a:rPr lang="en-US" smtClean="0"/>
              <a:t>48</a:t>
            </a:fld>
            <a:endParaRPr lang="en-US" dirty="0"/>
          </a:p>
        </p:txBody>
      </p:sp>
    </p:spTree>
    <p:extLst>
      <p:ext uri="{BB962C8B-B14F-4D97-AF65-F5344CB8AC3E}">
        <p14:creationId xmlns:p14="http://schemas.microsoft.com/office/powerpoint/2010/main" val="6672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196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196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64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64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90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12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50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99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FF038-FE79-4731-8216-C523A2A3BC48}"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59259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FF038-FE79-4731-8216-C523A2A3BC48}" type="slidenum">
              <a:rPr lang="en-US" smtClean="0"/>
              <a:t>34</a:t>
            </a:fld>
            <a:endParaRPr lang="en-US" dirty="0"/>
          </a:p>
        </p:txBody>
      </p:sp>
    </p:spTree>
    <p:extLst>
      <p:ext uri="{BB962C8B-B14F-4D97-AF65-F5344CB8AC3E}">
        <p14:creationId xmlns:p14="http://schemas.microsoft.com/office/powerpoint/2010/main" val="404448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FF038-FE79-4731-8216-C523A2A3B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4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FF038-FE79-4731-8216-C523A2A3BC48}" type="slidenum">
              <a:rPr lang="en-US" smtClean="0"/>
              <a:t>37</a:t>
            </a:fld>
            <a:endParaRPr lang="en-US" dirty="0"/>
          </a:p>
        </p:txBody>
      </p:sp>
    </p:spTree>
    <p:extLst>
      <p:ext uri="{BB962C8B-B14F-4D97-AF65-F5344CB8AC3E}">
        <p14:creationId xmlns:p14="http://schemas.microsoft.com/office/powerpoint/2010/main" val="2107175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p:cNvSpPr/>
          <p:nvPr/>
        </p:nvSpPr>
        <p:spPr>
          <a:xfrm flipH="1">
            <a:off x="-9526" y="-5"/>
            <a:ext cx="12201525" cy="3429000"/>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526" y="3428995"/>
            <a:ext cx="12201525" cy="355712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9727" y="3419275"/>
            <a:ext cx="12201729" cy="128217"/>
            <a:chOff x="-9727" y="3419275"/>
            <a:chExt cx="12201729" cy="128217"/>
          </a:xfrm>
        </p:grpSpPr>
        <p:sp>
          <p:nvSpPr>
            <p:cNvPr id="21" name="Rectangle 20"/>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1546728" y="1140676"/>
            <a:ext cx="9127230" cy="4813629"/>
            <a:chOff x="1546728" y="1140676"/>
            <a:chExt cx="9127230" cy="4813629"/>
          </a:xfrm>
          <a:effectLst>
            <a:reflection blurRad="63500" stA="58000" endPos="20000" dist="101600" dir="5400000" sy="-100000" algn="bl" rotWithShape="0"/>
          </a:effectLst>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6728" y="1140676"/>
              <a:ext cx="9127230" cy="4813629"/>
            </a:xfrm>
            <a:prstGeom prst="rect">
              <a:avLst/>
            </a:prstGeom>
            <a:effectLst>
              <a:outerShdw blurRad="50800" dist="38100" dir="5400000" algn="t" rotWithShape="0">
                <a:prstClr val="black">
                  <a:alpha val="40000"/>
                </a:prstClr>
              </a:outerShdw>
            </a:effectLst>
          </p:spPr>
        </p:pic>
        <p:sp>
          <p:nvSpPr>
            <p:cNvPr id="26" name="Rectangle 25"/>
            <p:cNvSpPr/>
            <p:nvPr userDrawn="1"/>
          </p:nvSpPr>
          <p:spPr>
            <a:xfrm>
              <a:off x="1778112" y="1419366"/>
              <a:ext cx="8629882" cy="4271749"/>
            </a:xfrm>
            <a:prstGeom prst="rect">
              <a:avLst/>
            </a:prstGeom>
            <a:solidFill>
              <a:schemeClr val="bg1"/>
            </a:solidFill>
            <a:ln>
              <a:noFill/>
            </a:ln>
            <a:effectLst>
              <a:innerShdw blurRad="241300">
                <a:prstClr val="black">
                  <a:alpha val="8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1778112" y="1879437"/>
            <a:ext cx="8629882" cy="646331"/>
          </a:xfrm>
        </p:spPr>
        <p:txBody>
          <a:bodyPr wrap="square" anchor="b">
            <a:spAutoFit/>
          </a:bodyPr>
          <a:lstStyle>
            <a:lvl1pPr algn="ctr">
              <a:defRPr sz="4000">
                <a:solidFill>
                  <a:srgbClr val="0000FF"/>
                </a:solidFill>
              </a:defRPr>
            </a:lvl1pPr>
          </a:lstStyle>
          <a:p>
            <a:r>
              <a:rPr lang="en-US"/>
              <a:t>Click to edit Master title style</a:t>
            </a:r>
            <a:endParaRPr lang="en-US" dirty="0"/>
          </a:p>
        </p:txBody>
      </p:sp>
      <p:sp>
        <p:nvSpPr>
          <p:cNvPr id="3" name="Subtitle 2"/>
          <p:cNvSpPr>
            <a:spLocks noGrp="1"/>
          </p:cNvSpPr>
          <p:nvPr>
            <p:ph type="subTitle" idx="1"/>
          </p:nvPr>
        </p:nvSpPr>
        <p:spPr>
          <a:xfrm>
            <a:off x="1778112" y="2807291"/>
            <a:ext cx="8629882" cy="424732"/>
          </a:xfrm>
        </p:spPr>
        <p:txBody>
          <a:bodyPr wrap="squar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8224" y="3936755"/>
            <a:ext cx="4762778" cy="1349127"/>
          </a:xfrm>
          <a:prstGeom prst="rect">
            <a:avLst/>
          </a:prstGeom>
          <a:effectLst>
            <a:reflection blurRad="6350" stA="50000" endA="300" endPos="55500" dist="1219200" dir="5400000" sy="-100000" algn="bl" rotWithShape="0"/>
          </a:effectLst>
        </p:spPr>
      </p:pic>
    </p:spTree>
    <p:extLst>
      <p:ext uri="{BB962C8B-B14F-4D97-AF65-F5344CB8AC3E}">
        <p14:creationId xmlns:p14="http://schemas.microsoft.com/office/powerpoint/2010/main" val="196324110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screen">
    <p:spTree>
      <p:nvGrpSpPr>
        <p:cNvPr id="1" name=""/>
        <p:cNvGrpSpPr/>
        <p:nvPr/>
      </p:nvGrpSpPr>
      <p:grpSpPr>
        <a:xfrm>
          <a:off x="0" y="0"/>
          <a:ext cx="0" cy="0"/>
          <a:chOff x="0" y="0"/>
          <a:chExt cx="0" cy="0"/>
        </a:xfrm>
      </p:grpSpPr>
      <p:sp>
        <p:nvSpPr>
          <p:cNvPr id="7" name="Rectangle 6"/>
          <p:cNvSpPr/>
          <p:nvPr userDrawn="1"/>
        </p:nvSpPr>
        <p:spPr>
          <a:xfrm flipH="1">
            <a:off x="-9526" y="-5"/>
            <a:ext cx="12201525" cy="3429000"/>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userDrawn="1"/>
        </p:nvSpPr>
        <p:spPr>
          <a:xfrm>
            <a:off x="-9526" y="3428995"/>
            <a:ext cx="12201525" cy="355712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9" name="Group 8"/>
          <p:cNvGrpSpPr/>
          <p:nvPr userDrawn="1"/>
        </p:nvGrpSpPr>
        <p:grpSpPr>
          <a:xfrm>
            <a:off x="-9727" y="3419275"/>
            <a:ext cx="12201729" cy="128217"/>
            <a:chOff x="-9727" y="3419275"/>
            <a:chExt cx="12201729" cy="128217"/>
          </a:xfrm>
        </p:grpSpPr>
        <p:sp>
          <p:nvSpPr>
            <p:cNvPr id="10" name="Rectangle 9"/>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1" name="Group 20"/>
          <p:cNvGrpSpPr/>
          <p:nvPr userDrawn="1"/>
        </p:nvGrpSpPr>
        <p:grpSpPr>
          <a:xfrm>
            <a:off x="1546728" y="1140676"/>
            <a:ext cx="9127230" cy="4813629"/>
            <a:chOff x="1546728" y="1140676"/>
            <a:chExt cx="9127230" cy="4813629"/>
          </a:xfrm>
          <a:effectLst>
            <a:reflection blurRad="63500" stA="58000" endPos="20000" dist="101600" dir="5400000" sy="-100000" algn="bl" rotWithShape="0"/>
          </a:effectLst>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6728" y="1140676"/>
              <a:ext cx="9127230" cy="4813629"/>
            </a:xfrm>
            <a:prstGeom prst="rect">
              <a:avLst/>
            </a:prstGeom>
            <a:effectLst>
              <a:outerShdw blurRad="50800" dist="38100" dir="5400000" algn="t" rotWithShape="0">
                <a:prstClr val="black">
                  <a:alpha val="40000"/>
                </a:prstClr>
              </a:outerShdw>
            </a:effectLst>
          </p:spPr>
        </p:pic>
        <p:sp>
          <p:nvSpPr>
            <p:cNvPr id="18" name="Rectangle 17"/>
            <p:cNvSpPr/>
            <p:nvPr userDrawn="1"/>
          </p:nvSpPr>
          <p:spPr>
            <a:xfrm>
              <a:off x="1778112" y="1419366"/>
              <a:ext cx="8629882" cy="4271749"/>
            </a:xfrm>
            <a:prstGeom prst="rect">
              <a:avLst/>
            </a:prstGeom>
            <a:solidFill>
              <a:schemeClr val="bg1"/>
            </a:solidFill>
            <a:ln>
              <a:noFill/>
            </a:ln>
            <a:effectLst>
              <a:innerShdw blurRad="241300">
                <a:prstClr val="black">
                  <a:alpha val="8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Text Placeholder 14"/>
          <p:cNvSpPr>
            <a:spLocks noGrp="1"/>
          </p:cNvSpPr>
          <p:nvPr userDrawn="1">
            <p:ph type="body" sz="quarter" idx="10"/>
          </p:nvPr>
        </p:nvSpPr>
        <p:spPr>
          <a:xfrm>
            <a:off x="2325979" y="3147550"/>
            <a:ext cx="7568727" cy="707886"/>
          </a:xfrm>
        </p:spPr>
        <p:txBody>
          <a:bodyPr wrap="square">
            <a:spAutoFit/>
          </a:bodyPr>
          <a:lstStyle>
            <a:lvl1pPr marL="0" indent="0" algn="ctr">
              <a:lnSpc>
                <a:spcPct val="100000"/>
              </a:lnSpc>
              <a:spcBef>
                <a:spcPts val="0"/>
              </a:spcBef>
              <a:spcAft>
                <a:spcPts val="1200"/>
              </a:spcAft>
              <a:buNone/>
              <a:defRPr sz="4000" b="0" cap="none" spc="0">
                <a:ln w="0"/>
                <a:solidFill>
                  <a:schemeClr val="accent1"/>
                </a:solidFill>
                <a:effectLst/>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Master text styles</a:t>
            </a:r>
          </a:p>
        </p:txBody>
      </p:sp>
      <p:pic>
        <p:nvPicPr>
          <p:cNvPr id="19" name="Picture 18" descr="TVB_Logo_RGB_300_4_Line_Tag.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25876" y="1603624"/>
            <a:ext cx="4343400" cy="1230332"/>
          </a:xfrm>
          <a:prstGeom prst="rect">
            <a:avLst/>
          </a:prstGeom>
        </p:spPr>
      </p:pic>
    </p:spTree>
    <p:extLst>
      <p:ext uri="{BB962C8B-B14F-4D97-AF65-F5344CB8AC3E}">
        <p14:creationId xmlns:p14="http://schemas.microsoft.com/office/powerpoint/2010/main" val="3065694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flipH="1">
            <a:off x="-9527" y="-5"/>
            <a:ext cx="12201525" cy="4642308"/>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userDrawn="1"/>
        </p:nvSpPr>
        <p:spPr>
          <a:xfrm>
            <a:off x="-9526" y="4642304"/>
            <a:ext cx="12201525" cy="2343814"/>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9" name="Group 8"/>
          <p:cNvGrpSpPr/>
          <p:nvPr userDrawn="1"/>
        </p:nvGrpSpPr>
        <p:grpSpPr>
          <a:xfrm>
            <a:off x="0" y="4642304"/>
            <a:ext cx="12201729" cy="128217"/>
            <a:chOff x="-9727" y="3419275"/>
            <a:chExt cx="12201729" cy="128217"/>
          </a:xfrm>
        </p:grpSpPr>
        <p:sp>
          <p:nvSpPr>
            <p:cNvPr id="10" name="Rectangle 9"/>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Text Placeholder 14"/>
          <p:cNvSpPr>
            <a:spLocks noGrp="1"/>
          </p:cNvSpPr>
          <p:nvPr>
            <p:ph type="body" sz="quarter" idx="10"/>
          </p:nvPr>
        </p:nvSpPr>
        <p:spPr>
          <a:xfrm>
            <a:off x="450376" y="647805"/>
            <a:ext cx="11341291" cy="938719"/>
          </a:xfrm>
        </p:spPr>
        <p:txBody>
          <a:bodyPr wrap="square">
            <a:spAutoFit/>
          </a:bodyPr>
          <a:lstStyle>
            <a:lvl1pPr marL="0" indent="0" algn="ctr">
              <a:lnSpc>
                <a:spcPct val="100000"/>
              </a:lnSpc>
              <a:spcBef>
                <a:spcPts val="0"/>
              </a:spcBef>
              <a:spcAft>
                <a:spcPts val="1200"/>
              </a:spcAft>
              <a:buNone/>
              <a:defRPr sz="5500" b="0" cap="none" spc="0">
                <a:ln w="0"/>
                <a:solidFill>
                  <a:schemeClr val="bg1"/>
                </a:solidFill>
                <a:effectLst/>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Master text styles</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93790" y="5133155"/>
            <a:ext cx="5228437" cy="1481032"/>
          </a:xfrm>
          <a:prstGeom prst="rect">
            <a:avLst/>
          </a:prstGeom>
        </p:spPr>
      </p:pic>
    </p:spTree>
    <p:extLst>
      <p:ext uri="{BB962C8B-B14F-4D97-AF65-F5344CB8AC3E}">
        <p14:creationId xmlns:p14="http://schemas.microsoft.com/office/powerpoint/2010/main" val="1417713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3" name="Content Placeholder 2"/>
          <p:cNvSpPr>
            <a:spLocks noGrp="1"/>
          </p:cNvSpPr>
          <p:nvPr>
            <p:ph idx="1"/>
          </p:nvPr>
        </p:nvSpPr>
        <p:spPr>
          <a:xfrm>
            <a:off x="420584" y="1253330"/>
            <a:ext cx="11351819" cy="4909963"/>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25199" y="6380100"/>
            <a:ext cx="988621" cy="365125"/>
          </a:xfrm>
        </p:spPr>
        <p:txBody>
          <a:bodyPr/>
          <a:lstStyle>
            <a:lvl1pPr>
              <a:defRPr sz="1000">
                <a:solidFill>
                  <a:schemeClr val="tx1"/>
                </a:solidFill>
              </a:defRPr>
            </a:lvl1pPr>
          </a:lstStyle>
          <a:p>
            <a:fld id="{BB88B489-69ED-4F0A-A940-13A5E0BFFCBC}" type="slidenum">
              <a:rPr lang="en-US" smtClean="0">
                <a:solidFill>
                  <a:prstClr val="black"/>
                </a:solidFill>
              </a:rPr>
              <a:pPr/>
              <a:t>‹#›</a:t>
            </a:fld>
            <a:endParaRPr lang="en-US" dirty="0">
              <a:solidFill>
                <a:prstClr val="black"/>
              </a:solidFill>
            </a:endParaRPr>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4" name="Text Placeholder 13"/>
          <p:cNvSpPr>
            <a:spLocks noGrp="1"/>
          </p:cNvSpPr>
          <p:nvPr>
            <p:ph type="body" sz="quarter" idx="13"/>
          </p:nvPr>
        </p:nvSpPr>
        <p:spPr>
          <a:xfrm>
            <a:off x="419099" y="6535579"/>
            <a:ext cx="8641773" cy="246221"/>
          </a:xfrm>
        </p:spPr>
        <p:txBody>
          <a:bodyPr anchor="b">
            <a:sp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pic>
        <p:nvPicPr>
          <p:cNvPr id="13" name="Picture 12" descr="TVB_Logo_RGB_300_4_Line_Tag.jpg"/>
          <p:cNvPicPr>
            <a:picLocks noChangeAspect="1"/>
          </p:cNvPicPr>
          <p:nvPr userDrawn="1"/>
        </p:nvPicPr>
        <p:blipFill>
          <a:blip r:embed="rId2" cstate="print"/>
          <a:stretch>
            <a:fillRect/>
          </a:stretch>
        </p:blipFill>
        <p:spPr>
          <a:xfrm>
            <a:off x="10198360" y="6356350"/>
            <a:ext cx="1434197" cy="405559"/>
          </a:xfrm>
          <a:prstGeom prst="rect">
            <a:avLst/>
          </a:prstGeom>
        </p:spPr>
      </p:pic>
    </p:spTree>
    <p:extLst>
      <p:ext uri="{BB962C8B-B14F-4D97-AF65-F5344CB8AC3E}">
        <p14:creationId xmlns:p14="http://schemas.microsoft.com/office/powerpoint/2010/main" val="1366022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for blue and green bkgn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13752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for blue and green bkgnd">
    <p:spTree>
      <p:nvGrpSpPr>
        <p:cNvPr id="1" name=""/>
        <p:cNvGrpSpPr/>
        <p:nvPr/>
      </p:nvGrpSpPr>
      <p:grpSpPr>
        <a:xfrm>
          <a:off x="0" y="0"/>
          <a:ext cx="0" cy="0"/>
          <a:chOff x="0" y="0"/>
          <a:chExt cx="0" cy="0"/>
        </a:xfrm>
      </p:grpSpPr>
      <p:sp>
        <p:nvSpPr>
          <p:cNvPr id="16" name="Rectangle 15"/>
          <p:cNvSpPr/>
          <p:nvPr userDrawn="1"/>
        </p:nvSpPr>
        <p:spPr>
          <a:xfrm flipH="1">
            <a:off x="6096000" y="5317"/>
            <a:ext cx="6105526" cy="1483015"/>
          </a:xfrm>
          <a:prstGeom prst="rect">
            <a:avLst/>
          </a:prstGeom>
          <a:solidFill>
            <a:srgbClr val="F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userDrawn="1"/>
        </p:nvSpPr>
        <p:spPr>
          <a:xfrm>
            <a:off x="1" y="5317"/>
            <a:ext cx="6095999" cy="1483015"/>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solidFill>
                  <a:prstClr val="black"/>
                </a:solidFill>
              </a:rPr>
              <a:pPr/>
              <a:t>‹#›</a:t>
            </a:fld>
            <a:endParaRPr lang="en-US" dirty="0">
              <a:solidFill>
                <a:prstClr val="black"/>
              </a:solidFill>
            </a:endParaRPr>
          </a:p>
        </p:txBody>
      </p:sp>
      <p:grpSp>
        <p:nvGrpSpPr>
          <p:cNvPr id="10" name="Group 9"/>
          <p:cNvGrpSpPr/>
          <p:nvPr userDrawn="1"/>
        </p:nvGrpSpPr>
        <p:grpSpPr>
          <a:xfrm rot="16200000" flipV="1">
            <a:off x="2667203" y="3381297"/>
            <a:ext cx="6880179" cy="128217"/>
            <a:chOff x="-9727" y="3419275"/>
            <a:chExt cx="12201729" cy="128217"/>
          </a:xfrm>
        </p:grpSpPr>
        <p:sp>
          <p:nvSpPr>
            <p:cNvPr id="11" name="Rectangle 10"/>
            <p:cNvSpPr/>
            <p:nvPr/>
          </p:nvSpPr>
          <p:spPr>
            <a:xfrm rot="10800000" flipH="1">
              <a:off x="-9727" y="3419276"/>
              <a:ext cx="3493790" cy="128216"/>
            </a:xfrm>
            <a:prstGeom prst="rect">
              <a:avLst/>
            </a:prstGeom>
            <a:solidFill>
              <a:srgbClr val="FE0000"/>
            </a:solid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sp>
          <p:nvSpPr>
            <p:cNvPr id="12" name="Rectangle 11"/>
            <p:cNvSpPr/>
            <p:nvPr/>
          </p:nvSpPr>
          <p:spPr>
            <a:xfrm rot="10800000" flipH="1">
              <a:off x="3484063" y="3419276"/>
              <a:ext cx="5058036" cy="128216"/>
            </a:xfrm>
            <a:prstGeom prst="rect">
              <a:avLst/>
            </a:prstGeom>
            <a:solidFill>
              <a:srgbClr val="36CF12"/>
            </a:solid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sp>
          <p:nvSpPr>
            <p:cNvPr id="13" name="Rectangle 12"/>
            <p:cNvSpPr/>
            <p:nvPr/>
          </p:nvSpPr>
          <p:spPr>
            <a:xfrm rot="10800000" flipH="1">
              <a:off x="8542098" y="3419275"/>
              <a:ext cx="3649904" cy="128216"/>
            </a:xfrm>
            <a:prstGeom prst="rect">
              <a:avLst/>
            </a:prstGeom>
            <a:solidFill>
              <a:srgbClr val="1322FE"/>
            </a:solid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sp>
        <p:nvSpPr>
          <p:cNvPr id="18" name="Text Placeholder 13"/>
          <p:cNvSpPr>
            <a:spLocks noGrp="1"/>
          </p:cNvSpPr>
          <p:nvPr>
            <p:ph type="body" sz="quarter" idx="13"/>
          </p:nvPr>
        </p:nvSpPr>
        <p:spPr>
          <a:xfrm>
            <a:off x="419099" y="6344537"/>
            <a:ext cx="5445673" cy="230832"/>
          </a:xfrm>
        </p:spPr>
        <p:txBody>
          <a:bodyPr wrap="square">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pic>
        <p:nvPicPr>
          <p:cNvPr id="19" name="Picture 18" descr="TVB_Logo_RGB_300_4_Line_Ta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8360" y="6356350"/>
            <a:ext cx="1434197" cy="405559"/>
          </a:xfrm>
          <a:prstGeom prst="rect">
            <a:avLst/>
          </a:prstGeom>
        </p:spPr>
      </p:pic>
      <p:sp>
        <p:nvSpPr>
          <p:cNvPr id="20" name="Text Placeholder 19"/>
          <p:cNvSpPr>
            <a:spLocks noGrp="1"/>
          </p:cNvSpPr>
          <p:nvPr>
            <p:ph type="body" sz="quarter" idx="14"/>
          </p:nvPr>
        </p:nvSpPr>
        <p:spPr>
          <a:xfrm>
            <a:off x="0" y="209549"/>
            <a:ext cx="6096000" cy="1104900"/>
          </a:xfrm>
        </p:spPr>
        <p:txBody>
          <a:bodyPr>
            <a:noAutofit/>
          </a:bodyPr>
          <a:lstStyle>
            <a:lvl1pPr marL="0" indent="0" algn="ctr">
              <a:buNone/>
              <a:defRPr sz="3600">
                <a:solidFill>
                  <a:schemeClr val="bg1"/>
                </a:solidFill>
              </a:defRPr>
            </a:lvl1pPr>
            <a:lvl2pPr marL="457200" indent="0" algn="ctr">
              <a:buNone/>
              <a:defRPr sz="3600">
                <a:solidFill>
                  <a:schemeClr val="bg1"/>
                </a:solidFill>
              </a:defRPr>
            </a:lvl2pPr>
            <a:lvl3pPr marL="914400" indent="0" algn="ctr">
              <a:buNone/>
              <a:defRPr sz="36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r>
              <a:rPr lang="en-US" dirty="0"/>
              <a:t>Click to edit Master text styles</a:t>
            </a:r>
          </a:p>
        </p:txBody>
      </p:sp>
      <p:sp>
        <p:nvSpPr>
          <p:cNvPr id="21" name="Text Placeholder 19"/>
          <p:cNvSpPr>
            <a:spLocks noGrp="1"/>
          </p:cNvSpPr>
          <p:nvPr>
            <p:ph type="body" sz="quarter" idx="15"/>
          </p:nvPr>
        </p:nvSpPr>
        <p:spPr>
          <a:xfrm>
            <a:off x="6017821" y="209549"/>
            <a:ext cx="6096000" cy="1104900"/>
          </a:xfrm>
        </p:spPr>
        <p:txBody>
          <a:bodyPr>
            <a:noAutofit/>
          </a:bodyPr>
          <a:lstStyle>
            <a:lvl1pPr marL="0" indent="0" algn="ctr">
              <a:buNone/>
              <a:defRPr sz="3600">
                <a:solidFill>
                  <a:schemeClr val="bg1"/>
                </a:solidFill>
              </a:defRPr>
            </a:lvl1pPr>
            <a:lvl2pPr marL="457200" indent="0" algn="ctr">
              <a:buNone/>
              <a:defRPr sz="3600">
                <a:solidFill>
                  <a:schemeClr val="bg1"/>
                </a:solidFill>
              </a:defRPr>
            </a:lvl2pPr>
            <a:lvl3pPr marL="914400" indent="0" algn="ctr">
              <a:buNone/>
              <a:defRPr sz="36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r>
              <a:rPr lang="en-US" dirty="0"/>
              <a:t>Click to edit Master text styles</a:t>
            </a:r>
          </a:p>
        </p:txBody>
      </p:sp>
      <p:sp>
        <p:nvSpPr>
          <p:cNvPr id="22" name="Content Placeholder 2"/>
          <p:cNvSpPr>
            <a:spLocks noGrp="1"/>
          </p:cNvSpPr>
          <p:nvPr>
            <p:ph idx="1"/>
          </p:nvPr>
        </p:nvSpPr>
        <p:spPr>
          <a:xfrm>
            <a:off x="262759" y="1692565"/>
            <a:ext cx="5600527" cy="4478090"/>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6"/>
          </p:nvPr>
        </p:nvSpPr>
        <p:spPr>
          <a:xfrm>
            <a:off x="6349813" y="1692565"/>
            <a:ext cx="5600527" cy="4478090"/>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853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master">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solidFill>
                  <a:prstClr val="black"/>
                </a:solidFill>
              </a:rPr>
              <a:pPr/>
              <a:t>‹#›</a:t>
            </a:fld>
            <a:endParaRPr lang="en-US" dirty="0">
              <a:solidFill>
                <a:prstClr val="black"/>
              </a:solidFill>
            </a:endParaRPr>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2" name="Picture 11" descr="TVB_Logo_RGB_300_4_Line_Ta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419099" y="6344538"/>
            <a:ext cx="8641773" cy="230832"/>
          </a:xfrm>
        </p:spPr>
        <p:txBody>
          <a:bodyPr>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5" name="Chart Placeholder 4"/>
          <p:cNvSpPr>
            <a:spLocks noGrp="1"/>
          </p:cNvSpPr>
          <p:nvPr>
            <p:ph type="chart" sz="quarter" idx="14"/>
          </p:nvPr>
        </p:nvSpPr>
        <p:spPr>
          <a:xfrm>
            <a:off x="419100" y="1093788"/>
            <a:ext cx="11353304" cy="4906962"/>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672701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master">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solidFill>
                  <a:prstClr val="black"/>
                </a:solidFill>
              </a:rPr>
              <a:pPr/>
              <a:t>‹#›</a:t>
            </a:fld>
            <a:endParaRPr lang="en-US" dirty="0">
              <a:solidFill>
                <a:prstClr val="black"/>
              </a:solidFill>
            </a:endParaRPr>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2" name="Picture 11" descr="TVB_Logo_RGB_300_4_Line_Ta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419099" y="6344538"/>
            <a:ext cx="8641773" cy="230832"/>
          </a:xfrm>
        </p:spPr>
        <p:txBody>
          <a:bodyPr>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4" name="Table Placeholder 3"/>
          <p:cNvSpPr>
            <a:spLocks noGrp="1"/>
          </p:cNvSpPr>
          <p:nvPr>
            <p:ph type="tbl" sz="quarter" idx="14"/>
          </p:nvPr>
        </p:nvSpPr>
        <p:spPr>
          <a:xfrm>
            <a:off x="419100" y="1103915"/>
            <a:ext cx="11353800" cy="4856163"/>
          </a:xfrm>
        </p:spPr>
        <p:txBody>
          <a:bodyPr/>
          <a:lstStyle/>
          <a:p>
            <a:endParaRPr lang="en-US" dirty="0"/>
          </a:p>
        </p:txBody>
      </p:sp>
    </p:spTree>
    <p:extLst>
      <p:ext uri="{BB962C8B-B14F-4D97-AF65-F5344CB8AC3E}">
        <p14:creationId xmlns:p14="http://schemas.microsoft.com/office/powerpoint/2010/main" val="3677526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18" name="Rectangle 17"/>
          <p:cNvSpPr/>
          <p:nvPr/>
        </p:nvSpPr>
        <p:spPr>
          <a:xfrm flipH="1">
            <a:off x="-9526" y="-5"/>
            <a:ext cx="12201525" cy="3429000"/>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9526" y="3428995"/>
            <a:ext cx="12201525" cy="355712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0" name="Group 19"/>
          <p:cNvGrpSpPr/>
          <p:nvPr/>
        </p:nvGrpSpPr>
        <p:grpSpPr>
          <a:xfrm>
            <a:off x="-9727" y="3419275"/>
            <a:ext cx="12201729" cy="128217"/>
            <a:chOff x="-9727" y="3419275"/>
            <a:chExt cx="12201729" cy="128217"/>
          </a:xfrm>
        </p:grpSpPr>
        <p:sp>
          <p:nvSpPr>
            <p:cNvPr id="21" name="Rectangle 20"/>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4" name="Group 23"/>
          <p:cNvGrpSpPr/>
          <p:nvPr/>
        </p:nvGrpSpPr>
        <p:grpSpPr>
          <a:xfrm>
            <a:off x="1546728" y="1140676"/>
            <a:ext cx="9127230" cy="4813629"/>
            <a:chOff x="1546728" y="1140676"/>
            <a:chExt cx="9127230" cy="4813629"/>
          </a:xfrm>
          <a:effectLst>
            <a:reflection blurRad="63500" stA="58000" endPos="20000" dist="101600" dir="5400000" sy="-100000" algn="bl" rotWithShape="0"/>
          </a:effectLst>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6728" y="1140676"/>
              <a:ext cx="9127230" cy="4813629"/>
            </a:xfrm>
            <a:prstGeom prst="rect">
              <a:avLst/>
            </a:prstGeom>
            <a:effectLst>
              <a:outerShdw blurRad="50800" dist="38100" dir="5400000" algn="t" rotWithShape="0">
                <a:prstClr val="black">
                  <a:alpha val="40000"/>
                </a:prstClr>
              </a:outerShdw>
            </a:effectLst>
          </p:spPr>
        </p:pic>
        <p:sp>
          <p:nvSpPr>
            <p:cNvPr id="26" name="Rectangle 25"/>
            <p:cNvSpPr/>
            <p:nvPr userDrawn="1"/>
          </p:nvSpPr>
          <p:spPr>
            <a:xfrm>
              <a:off x="1778112" y="1419366"/>
              <a:ext cx="8629882" cy="4271749"/>
            </a:xfrm>
            <a:prstGeom prst="rect">
              <a:avLst/>
            </a:prstGeom>
            <a:solidFill>
              <a:schemeClr val="bg1"/>
            </a:solidFill>
            <a:ln>
              <a:noFill/>
            </a:ln>
            <a:effectLst>
              <a:innerShdw blurRad="241300">
                <a:prstClr val="black">
                  <a:alpha val="8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ctrTitle"/>
          </p:nvPr>
        </p:nvSpPr>
        <p:spPr>
          <a:xfrm>
            <a:off x="1778112" y="1879437"/>
            <a:ext cx="8629882" cy="646331"/>
          </a:xfrm>
        </p:spPr>
        <p:txBody>
          <a:bodyPr wrap="square" anchor="b">
            <a:spAutoFit/>
          </a:bodyPr>
          <a:lstStyle>
            <a:lvl1pPr algn="ctr">
              <a:defRPr sz="4000">
                <a:solidFill>
                  <a:srgbClr val="0000FF"/>
                </a:solidFill>
              </a:defRPr>
            </a:lvl1pPr>
          </a:lstStyle>
          <a:p>
            <a:r>
              <a:rPr lang="en-US"/>
              <a:t>Click to edit Master title style</a:t>
            </a:r>
            <a:endParaRPr lang="en-US" dirty="0"/>
          </a:p>
        </p:txBody>
      </p:sp>
      <p:sp>
        <p:nvSpPr>
          <p:cNvPr id="3" name="Subtitle 2"/>
          <p:cNvSpPr>
            <a:spLocks noGrp="1"/>
          </p:cNvSpPr>
          <p:nvPr>
            <p:ph type="subTitle" idx="1"/>
          </p:nvPr>
        </p:nvSpPr>
        <p:spPr>
          <a:xfrm>
            <a:off x="1778112" y="2807291"/>
            <a:ext cx="8629882" cy="424732"/>
          </a:xfrm>
        </p:spPr>
        <p:txBody>
          <a:bodyPr wrap="squar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21955" y="4851189"/>
            <a:ext cx="1976776" cy="559951"/>
          </a:xfrm>
          <a:prstGeom prst="rect">
            <a:avLst/>
          </a:prstGeom>
          <a:effectLst>
            <a:reflection blurRad="6350" stA="50000" endA="300" endPos="55500" dist="1219200" dir="5400000" sy="-100000" algn="bl" rotWithShape="0"/>
          </a:effectLst>
        </p:spPr>
      </p:pic>
    </p:spTree>
    <p:extLst>
      <p:ext uri="{BB962C8B-B14F-4D97-AF65-F5344CB8AC3E}">
        <p14:creationId xmlns:p14="http://schemas.microsoft.com/office/powerpoint/2010/main" val="366263642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3" name="Content Placeholder 2"/>
          <p:cNvSpPr>
            <a:spLocks noGrp="1"/>
          </p:cNvSpPr>
          <p:nvPr>
            <p:ph idx="1"/>
          </p:nvPr>
        </p:nvSpPr>
        <p:spPr>
          <a:xfrm>
            <a:off x="420584" y="1253330"/>
            <a:ext cx="11351819" cy="4909963"/>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25199" y="6380100"/>
            <a:ext cx="988621" cy="365125"/>
          </a:xfrm>
        </p:spPr>
        <p:txBody>
          <a:bodyPr/>
          <a:lstStyle>
            <a:lvl1pPr>
              <a:defRPr sz="1000">
                <a:solidFill>
                  <a:schemeClr val="tx1"/>
                </a:solidFill>
              </a:defRPr>
            </a:lvl1pPr>
          </a:lstStyle>
          <a:p>
            <a:fld id="{BB88B489-69ED-4F0A-A940-13A5E0BFFCBC}" type="slidenum">
              <a:rPr lang="en-US" smtClean="0">
                <a:solidFill>
                  <a:prstClr val="black"/>
                </a:solidFill>
              </a:rPr>
              <a:pPr/>
              <a:t>‹#›</a:t>
            </a:fld>
            <a:endParaRPr lang="en-US" dirty="0">
              <a:solidFill>
                <a:prstClr val="black"/>
              </a:solidFill>
            </a:endParaRPr>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2" name="Picture 11" descr="TVB_Logo_RGB_300_4_Line_Ta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419099" y="6550968"/>
            <a:ext cx="8641773" cy="230832"/>
          </a:xfrm>
        </p:spPr>
        <p:txBody>
          <a:bodyPr anchor="b">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3839412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8" name="Rectangle 17"/>
          <p:cNvSpPr/>
          <p:nvPr/>
        </p:nvSpPr>
        <p:spPr>
          <a:xfrm flipH="1">
            <a:off x="-9527" y="-6"/>
            <a:ext cx="12201525" cy="5890663"/>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0" y="5890657"/>
            <a:ext cx="12201525" cy="96734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0" name="Group 19"/>
          <p:cNvGrpSpPr/>
          <p:nvPr/>
        </p:nvGrpSpPr>
        <p:grpSpPr>
          <a:xfrm>
            <a:off x="-9727" y="5890659"/>
            <a:ext cx="12201729" cy="128217"/>
            <a:chOff x="-9727" y="3419275"/>
            <a:chExt cx="12201729" cy="128217"/>
          </a:xfrm>
        </p:grpSpPr>
        <p:sp>
          <p:nvSpPr>
            <p:cNvPr id="21" name="Rectangle 20"/>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ctrTitle"/>
          </p:nvPr>
        </p:nvSpPr>
        <p:spPr>
          <a:xfrm>
            <a:off x="381000" y="1671688"/>
            <a:ext cx="11425813" cy="854080"/>
          </a:xfrm>
        </p:spPr>
        <p:txBody>
          <a:bodyPr wrap="square" anchor="ctr">
            <a:spAutoFit/>
          </a:bodyPr>
          <a:lstStyle>
            <a:lvl1pPr algn="ctr">
              <a:defRPr sz="5500">
                <a:solidFill>
                  <a:schemeClr val="bg1"/>
                </a:solidFill>
              </a:defRPr>
            </a:lvl1pPr>
          </a:lstStyle>
          <a:p>
            <a:r>
              <a:rPr lang="en-US"/>
              <a:t>Click to edit Master title style</a:t>
            </a:r>
            <a:endParaRPr lang="en-US"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8642" y="6150922"/>
            <a:ext cx="1702358" cy="482218"/>
          </a:xfrm>
          <a:prstGeom prst="rect">
            <a:avLst/>
          </a:prstGeom>
        </p:spPr>
      </p:pic>
    </p:spTree>
    <p:extLst>
      <p:ext uri="{BB962C8B-B14F-4D97-AF65-F5344CB8AC3E}">
        <p14:creationId xmlns:p14="http://schemas.microsoft.com/office/powerpoint/2010/main" val="59467789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240">
          <p15:clr>
            <a:srgbClr val="FBAE40"/>
          </p15:clr>
        </p15:guide>
        <p15:guide id="4" pos="74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8" name="Rectangle 17"/>
          <p:cNvSpPr/>
          <p:nvPr/>
        </p:nvSpPr>
        <p:spPr>
          <a:xfrm flipH="1">
            <a:off x="-9526" y="-5"/>
            <a:ext cx="12201525" cy="3429000"/>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526" y="3428995"/>
            <a:ext cx="12201525" cy="355712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9727" y="3419275"/>
            <a:ext cx="12201729" cy="128217"/>
            <a:chOff x="-9727" y="3419275"/>
            <a:chExt cx="12201729" cy="128217"/>
          </a:xfrm>
        </p:grpSpPr>
        <p:sp>
          <p:nvSpPr>
            <p:cNvPr id="21" name="Rectangle 20"/>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1546728" y="1140676"/>
            <a:ext cx="9127230" cy="4813629"/>
            <a:chOff x="1546728" y="1140676"/>
            <a:chExt cx="9127230" cy="4813629"/>
          </a:xfrm>
          <a:effectLst>
            <a:reflection blurRad="63500" stA="58000" endPos="20000" dist="101600" dir="5400000" sy="-100000" algn="bl" rotWithShape="0"/>
          </a:effectLst>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6728" y="1140676"/>
              <a:ext cx="9127230" cy="4813629"/>
            </a:xfrm>
            <a:prstGeom prst="rect">
              <a:avLst/>
            </a:prstGeom>
            <a:effectLst>
              <a:outerShdw blurRad="50800" dist="38100" dir="5400000" algn="t" rotWithShape="0">
                <a:prstClr val="black">
                  <a:alpha val="40000"/>
                </a:prstClr>
              </a:outerShdw>
            </a:effectLst>
          </p:spPr>
        </p:pic>
        <p:sp>
          <p:nvSpPr>
            <p:cNvPr id="26" name="Rectangle 25"/>
            <p:cNvSpPr/>
            <p:nvPr userDrawn="1"/>
          </p:nvSpPr>
          <p:spPr>
            <a:xfrm>
              <a:off x="1778112" y="1419366"/>
              <a:ext cx="8629882" cy="4271749"/>
            </a:xfrm>
            <a:prstGeom prst="rect">
              <a:avLst/>
            </a:prstGeom>
            <a:solidFill>
              <a:schemeClr val="bg1"/>
            </a:solidFill>
            <a:ln>
              <a:noFill/>
            </a:ln>
            <a:effectLst>
              <a:innerShdw blurRad="241300">
                <a:prstClr val="black">
                  <a:alpha val="8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1778112" y="1879437"/>
            <a:ext cx="8629882" cy="646331"/>
          </a:xfrm>
        </p:spPr>
        <p:txBody>
          <a:bodyPr wrap="square" anchor="b">
            <a:spAutoFit/>
          </a:bodyPr>
          <a:lstStyle>
            <a:lvl1pPr algn="ctr">
              <a:defRPr sz="4000">
                <a:solidFill>
                  <a:srgbClr val="0000FF"/>
                </a:solidFill>
              </a:defRPr>
            </a:lvl1pPr>
          </a:lstStyle>
          <a:p>
            <a:r>
              <a:rPr lang="en-US"/>
              <a:t>Click to edit Master title style</a:t>
            </a:r>
            <a:endParaRPr lang="en-US" dirty="0"/>
          </a:p>
        </p:txBody>
      </p:sp>
      <p:sp>
        <p:nvSpPr>
          <p:cNvPr id="3" name="Subtitle 2"/>
          <p:cNvSpPr>
            <a:spLocks noGrp="1"/>
          </p:cNvSpPr>
          <p:nvPr>
            <p:ph type="subTitle" idx="1"/>
          </p:nvPr>
        </p:nvSpPr>
        <p:spPr>
          <a:xfrm>
            <a:off x="1778112" y="2807291"/>
            <a:ext cx="8629882" cy="424732"/>
          </a:xfrm>
        </p:spPr>
        <p:txBody>
          <a:bodyPr wrap="squar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21955" y="4851189"/>
            <a:ext cx="1976776" cy="559951"/>
          </a:xfrm>
          <a:prstGeom prst="rect">
            <a:avLst/>
          </a:prstGeom>
          <a:effectLst>
            <a:reflection blurRad="6350" stA="50000" endA="300" endPos="55500" dist="1219200" dir="5400000" sy="-100000" algn="bl" rotWithShape="0"/>
          </a:effectLst>
        </p:spPr>
      </p:pic>
    </p:spTree>
    <p:extLst>
      <p:ext uri="{BB962C8B-B14F-4D97-AF65-F5344CB8AC3E}">
        <p14:creationId xmlns:p14="http://schemas.microsoft.com/office/powerpoint/2010/main" val="230548161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3" name="Content Placeholder 2"/>
          <p:cNvSpPr>
            <a:spLocks noGrp="1"/>
          </p:cNvSpPr>
          <p:nvPr>
            <p:ph idx="1"/>
          </p:nvPr>
        </p:nvSpPr>
        <p:spPr>
          <a:xfrm>
            <a:off x="609601" y="1066800"/>
            <a:ext cx="11353800" cy="4909963"/>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25199" y="6380100"/>
            <a:ext cx="988621" cy="365125"/>
          </a:xfrm>
        </p:spPr>
        <p:txBody>
          <a:bodyPr/>
          <a:lstStyle>
            <a:lvl1pPr>
              <a:defRPr sz="1000">
                <a:solidFill>
                  <a:schemeClr val="tx1"/>
                </a:solidFill>
              </a:defRPr>
            </a:lvl1pPr>
          </a:lstStyle>
          <a:p>
            <a:fld id="{BB88B489-69ED-4F0A-A940-13A5E0BFFCBC}" type="slidenum">
              <a:rPr lang="en-US" smtClean="0"/>
              <a:pPr/>
              <a:t>‹#›</a:t>
            </a:fld>
            <a:endParaRPr lang="en-US" dirty="0"/>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TVB_Logo_RGB_300_4_Line_Tag.jpg"/>
          <p:cNvPicPr>
            <a:picLocks noChangeAspect="1"/>
          </p:cNvPicPr>
          <p:nvPr userDrawn="1"/>
        </p:nvPicPr>
        <p:blipFill>
          <a:blip r:embed="rId2" cstate="print"/>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609601" y="6550968"/>
            <a:ext cx="8610599" cy="210941"/>
          </a:xfrm>
        </p:spPr>
        <p:txBody>
          <a:bodyPr wrap="square" anchor="b">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535591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3" name="Content Placeholder 2"/>
          <p:cNvSpPr>
            <a:spLocks noGrp="1"/>
          </p:cNvSpPr>
          <p:nvPr>
            <p:ph idx="1"/>
          </p:nvPr>
        </p:nvSpPr>
        <p:spPr>
          <a:xfrm>
            <a:off x="609601" y="1066800"/>
            <a:ext cx="11353800" cy="4909963"/>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25199" y="6380100"/>
            <a:ext cx="988621" cy="365125"/>
          </a:xfrm>
        </p:spPr>
        <p:txBody>
          <a:bodyPr/>
          <a:lstStyle>
            <a:lvl1pPr>
              <a:defRPr sz="1000">
                <a:solidFill>
                  <a:schemeClr val="tx1"/>
                </a:solidFill>
              </a:defRPr>
            </a:lvl1pPr>
          </a:lstStyle>
          <a:p>
            <a:fld id="{BB88B489-69ED-4F0A-A940-13A5E0BFFCBC}" type="slidenum">
              <a:rPr lang="en-US" smtClean="0"/>
              <a:pPr/>
              <a:t>‹#›</a:t>
            </a:fld>
            <a:endParaRPr lang="en-US" dirty="0"/>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TVB_Logo_RGB_300_4_Line_Tag.jpg"/>
          <p:cNvPicPr>
            <a:picLocks noChangeAspect="1"/>
          </p:cNvPicPr>
          <p:nvPr userDrawn="1"/>
        </p:nvPicPr>
        <p:blipFill>
          <a:blip r:embed="rId2" cstate="print"/>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430037" y="6550968"/>
            <a:ext cx="8610599" cy="210941"/>
          </a:xfrm>
        </p:spPr>
        <p:txBody>
          <a:bodyPr wrap="square" anchor="b">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1519425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screen">
    <p:spTree>
      <p:nvGrpSpPr>
        <p:cNvPr id="1" name=""/>
        <p:cNvGrpSpPr/>
        <p:nvPr/>
      </p:nvGrpSpPr>
      <p:grpSpPr>
        <a:xfrm>
          <a:off x="0" y="0"/>
          <a:ext cx="0" cy="0"/>
          <a:chOff x="0" y="0"/>
          <a:chExt cx="0" cy="0"/>
        </a:xfrm>
      </p:grpSpPr>
      <p:sp>
        <p:nvSpPr>
          <p:cNvPr id="7" name="Rectangle 6"/>
          <p:cNvSpPr/>
          <p:nvPr userDrawn="1"/>
        </p:nvSpPr>
        <p:spPr>
          <a:xfrm flipH="1">
            <a:off x="-9526" y="-5"/>
            <a:ext cx="12201525" cy="3429000"/>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526" y="3428995"/>
            <a:ext cx="12201525" cy="355712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727" y="3419275"/>
            <a:ext cx="12201729" cy="128217"/>
            <a:chOff x="-9727" y="3419275"/>
            <a:chExt cx="12201729" cy="128217"/>
          </a:xfrm>
        </p:grpSpPr>
        <p:sp>
          <p:nvSpPr>
            <p:cNvPr id="10" name="Rectangle 9"/>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userDrawn="1"/>
        </p:nvGrpSpPr>
        <p:grpSpPr>
          <a:xfrm>
            <a:off x="1546728" y="1140676"/>
            <a:ext cx="9127230" cy="4813629"/>
            <a:chOff x="1546728" y="1140676"/>
            <a:chExt cx="9127230" cy="4813629"/>
          </a:xfrm>
          <a:effectLst>
            <a:reflection blurRad="63500" stA="58000" endPos="20000" dist="101600" dir="5400000" sy="-100000" algn="bl" rotWithShape="0"/>
          </a:effectLst>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6728" y="1140676"/>
              <a:ext cx="9127230" cy="4813629"/>
            </a:xfrm>
            <a:prstGeom prst="rect">
              <a:avLst/>
            </a:prstGeom>
            <a:effectLst>
              <a:outerShdw blurRad="50800" dist="38100" dir="5400000" algn="t" rotWithShape="0">
                <a:prstClr val="black">
                  <a:alpha val="40000"/>
                </a:prstClr>
              </a:outerShdw>
            </a:effectLst>
          </p:spPr>
        </p:pic>
        <p:sp>
          <p:nvSpPr>
            <p:cNvPr id="18" name="Rectangle 17"/>
            <p:cNvSpPr/>
            <p:nvPr userDrawn="1"/>
          </p:nvSpPr>
          <p:spPr>
            <a:xfrm>
              <a:off x="1778112" y="1419366"/>
              <a:ext cx="8629882" cy="4271749"/>
            </a:xfrm>
            <a:prstGeom prst="rect">
              <a:avLst/>
            </a:prstGeom>
            <a:solidFill>
              <a:schemeClr val="bg1"/>
            </a:solidFill>
            <a:ln>
              <a:noFill/>
            </a:ln>
            <a:effectLst>
              <a:innerShdw blurRad="241300">
                <a:prstClr val="black">
                  <a:alpha val="8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 Placeholder 14"/>
          <p:cNvSpPr>
            <a:spLocks noGrp="1"/>
          </p:cNvSpPr>
          <p:nvPr userDrawn="1">
            <p:ph type="body" sz="quarter" idx="10"/>
          </p:nvPr>
        </p:nvSpPr>
        <p:spPr>
          <a:xfrm>
            <a:off x="2325979" y="3147550"/>
            <a:ext cx="7568727" cy="707886"/>
          </a:xfrm>
        </p:spPr>
        <p:txBody>
          <a:bodyPr wrap="square">
            <a:spAutoFit/>
          </a:bodyPr>
          <a:lstStyle>
            <a:lvl1pPr marL="0" indent="0" algn="ctr">
              <a:lnSpc>
                <a:spcPct val="100000"/>
              </a:lnSpc>
              <a:spcBef>
                <a:spcPts val="0"/>
              </a:spcBef>
              <a:spcAft>
                <a:spcPts val="1200"/>
              </a:spcAft>
              <a:buNone/>
              <a:defRPr sz="4000" b="0" cap="none" spc="0">
                <a:ln w="0"/>
                <a:solidFill>
                  <a:schemeClr val="accent1"/>
                </a:solidFill>
                <a:effectLst/>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Master text styles</a:t>
            </a:r>
          </a:p>
        </p:txBody>
      </p:sp>
      <p:pic>
        <p:nvPicPr>
          <p:cNvPr id="19" name="Picture 18" descr="TVB_Logo_RGB_300_4_Line_Tag.jpg"/>
          <p:cNvPicPr>
            <a:picLocks noChangeAspect="1"/>
          </p:cNvPicPr>
          <p:nvPr userDrawn="1"/>
        </p:nvPicPr>
        <p:blipFill>
          <a:blip r:embed="rId3" cstate="print"/>
          <a:stretch>
            <a:fillRect/>
          </a:stretch>
        </p:blipFill>
        <p:spPr>
          <a:xfrm>
            <a:off x="4025876" y="1603624"/>
            <a:ext cx="4343400" cy="1230332"/>
          </a:xfrm>
          <a:prstGeom prst="rect">
            <a:avLst/>
          </a:prstGeom>
        </p:spPr>
      </p:pic>
    </p:spTree>
    <p:extLst>
      <p:ext uri="{BB962C8B-B14F-4D97-AF65-F5344CB8AC3E}">
        <p14:creationId xmlns:p14="http://schemas.microsoft.com/office/powerpoint/2010/main" val="1642130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flipH="1">
            <a:off x="-9527" y="-5"/>
            <a:ext cx="12201525" cy="4642308"/>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526" y="4642304"/>
            <a:ext cx="12201525" cy="2343814"/>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0" y="4642304"/>
            <a:ext cx="12201729" cy="128217"/>
            <a:chOff x="-9727" y="3419275"/>
            <a:chExt cx="12201729" cy="128217"/>
          </a:xfrm>
        </p:grpSpPr>
        <p:sp>
          <p:nvSpPr>
            <p:cNvPr id="10" name="Rectangle 9"/>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 Placeholder 14"/>
          <p:cNvSpPr>
            <a:spLocks noGrp="1"/>
          </p:cNvSpPr>
          <p:nvPr>
            <p:ph type="body" sz="quarter" idx="10"/>
          </p:nvPr>
        </p:nvSpPr>
        <p:spPr>
          <a:xfrm>
            <a:off x="450376" y="647805"/>
            <a:ext cx="11341291" cy="938719"/>
          </a:xfrm>
        </p:spPr>
        <p:txBody>
          <a:bodyPr wrap="square">
            <a:spAutoFit/>
          </a:bodyPr>
          <a:lstStyle>
            <a:lvl1pPr marL="0" indent="0" algn="ctr">
              <a:lnSpc>
                <a:spcPct val="100000"/>
              </a:lnSpc>
              <a:spcBef>
                <a:spcPts val="0"/>
              </a:spcBef>
              <a:spcAft>
                <a:spcPts val="1200"/>
              </a:spcAft>
              <a:buNone/>
              <a:defRPr sz="5500" b="0" cap="none" spc="0">
                <a:ln w="0"/>
                <a:solidFill>
                  <a:schemeClr val="bg1"/>
                </a:solidFill>
                <a:effectLst/>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Master text styles</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3790" y="5133155"/>
            <a:ext cx="5228437" cy="1481032"/>
          </a:xfrm>
          <a:prstGeom prst="rect">
            <a:avLst/>
          </a:prstGeom>
        </p:spPr>
      </p:pic>
    </p:spTree>
    <p:extLst>
      <p:ext uri="{BB962C8B-B14F-4D97-AF65-F5344CB8AC3E}">
        <p14:creationId xmlns:p14="http://schemas.microsoft.com/office/powerpoint/2010/main" val="3683390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3" name="Content Placeholder 2"/>
          <p:cNvSpPr>
            <a:spLocks noGrp="1"/>
          </p:cNvSpPr>
          <p:nvPr>
            <p:ph idx="1"/>
          </p:nvPr>
        </p:nvSpPr>
        <p:spPr>
          <a:xfrm>
            <a:off x="420584" y="1253330"/>
            <a:ext cx="11351819" cy="4909963"/>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25199" y="6380100"/>
            <a:ext cx="988621" cy="365125"/>
          </a:xfrm>
        </p:spPr>
        <p:txBody>
          <a:bodyPr/>
          <a:lstStyle>
            <a:lvl1pPr>
              <a:defRPr sz="1000">
                <a:solidFill>
                  <a:schemeClr val="tx1"/>
                </a:solidFill>
              </a:defRPr>
            </a:lvl1pPr>
          </a:lstStyle>
          <a:p>
            <a:fld id="{BB88B489-69ED-4F0A-A940-13A5E0BFFCBC}" type="slidenum">
              <a:rPr lang="en-US" smtClean="0"/>
              <a:pPr/>
              <a:t>‹#›</a:t>
            </a:fld>
            <a:endParaRPr lang="en-US" dirty="0"/>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TVB_Logo_RGB_300_4_Line_Tag.jpg"/>
          <p:cNvPicPr>
            <a:picLocks noChangeAspect="1"/>
          </p:cNvPicPr>
          <p:nvPr userDrawn="1"/>
        </p:nvPicPr>
        <p:blipFill>
          <a:blip r:embed="rId2" cstate="print"/>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419099" y="6535579"/>
            <a:ext cx="8641773" cy="246221"/>
          </a:xfrm>
        </p:spPr>
        <p:txBody>
          <a:bodyPr anchor="b">
            <a:spAutoFit/>
          </a:bodyPr>
          <a:lstStyle>
            <a:lvl1pPr marL="0" indent="0">
              <a:lnSpc>
                <a:spcPct val="100000"/>
              </a:lnSpc>
              <a:spcBef>
                <a:spcPts val="0"/>
              </a:spcBef>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2795441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3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for blue and green bkgn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pPr/>
              <a:t>‹#›</a:t>
            </a:fld>
            <a:endParaRPr lang="en-US" dirty="0"/>
          </a:p>
        </p:txBody>
      </p:sp>
    </p:spTree>
    <p:extLst>
      <p:ext uri="{BB962C8B-B14F-4D97-AF65-F5344CB8AC3E}">
        <p14:creationId xmlns:p14="http://schemas.microsoft.com/office/powerpoint/2010/main" val="239345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for blue and green bkgnd">
    <p:spTree>
      <p:nvGrpSpPr>
        <p:cNvPr id="1" name=""/>
        <p:cNvGrpSpPr/>
        <p:nvPr/>
      </p:nvGrpSpPr>
      <p:grpSpPr>
        <a:xfrm>
          <a:off x="0" y="0"/>
          <a:ext cx="0" cy="0"/>
          <a:chOff x="0" y="0"/>
          <a:chExt cx="0" cy="0"/>
        </a:xfrm>
      </p:grpSpPr>
      <p:sp>
        <p:nvSpPr>
          <p:cNvPr id="16" name="Rectangle 15"/>
          <p:cNvSpPr/>
          <p:nvPr userDrawn="1"/>
        </p:nvSpPr>
        <p:spPr>
          <a:xfrm flipH="1">
            <a:off x="6096000" y="5317"/>
            <a:ext cx="6105526" cy="1483015"/>
          </a:xfrm>
          <a:prstGeom prst="rect">
            <a:avLst/>
          </a:prstGeom>
          <a:solidFill>
            <a:srgbClr val="F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1" y="5317"/>
            <a:ext cx="6095999" cy="1483015"/>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pPr/>
              <a:t>‹#›</a:t>
            </a:fld>
            <a:endParaRPr lang="en-US" dirty="0"/>
          </a:p>
        </p:txBody>
      </p:sp>
      <p:grpSp>
        <p:nvGrpSpPr>
          <p:cNvPr id="10" name="Group 9"/>
          <p:cNvGrpSpPr/>
          <p:nvPr userDrawn="1"/>
        </p:nvGrpSpPr>
        <p:grpSpPr>
          <a:xfrm rot="16200000" flipV="1">
            <a:off x="2667203" y="3381297"/>
            <a:ext cx="6880179" cy="128217"/>
            <a:chOff x="-9727" y="3419275"/>
            <a:chExt cx="12201729" cy="128217"/>
          </a:xfrm>
        </p:grpSpPr>
        <p:sp>
          <p:nvSpPr>
            <p:cNvPr id="11" name="Rectangle 10"/>
            <p:cNvSpPr/>
            <p:nvPr/>
          </p:nvSpPr>
          <p:spPr>
            <a:xfrm rot="10800000" flipH="1">
              <a:off x="-9727" y="3419276"/>
              <a:ext cx="3493790" cy="128216"/>
            </a:xfrm>
            <a:prstGeom prst="rect">
              <a:avLst/>
            </a:prstGeom>
            <a:solidFill>
              <a:srgbClr val="FE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n-ea"/>
                <a:cs typeface="Arial"/>
              </a:endParaRPr>
            </a:p>
          </p:txBody>
        </p:sp>
        <p:sp>
          <p:nvSpPr>
            <p:cNvPr id="12" name="Rectangle 11"/>
            <p:cNvSpPr/>
            <p:nvPr/>
          </p:nvSpPr>
          <p:spPr>
            <a:xfrm rot="10800000" flipH="1">
              <a:off x="3484063" y="3419276"/>
              <a:ext cx="5058036" cy="128216"/>
            </a:xfrm>
            <a:prstGeom prst="rect">
              <a:avLst/>
            </a:prstGeom>
            <a:solidFill>
              <a:srgbClr val="36CF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n-ea"/>
                <a:cs typeface="Arial"/>
              </a:endParaRPr>
            </a:p>
          </p:txBody>
        </p:sp>
        <p:sp>
          <p:nvSpPr>
            <p:cNvPr id="13" name="Rectangle 12"/>
            <p:cNvSpPr/>
            <p:nvPr/>
          </p:nvSpPr>
          <p:spPr>
            <a:xfrm rot="10800000" flipH="1">
              <a:off x="8542098" y="3419275"/>
              <a:ext cx="3649904" cy="128216"/>
            </a:xfrm>
            <a:prstGeom prst="rect">
              <a:avLst/>
            </a:prstGeom>
            <a:solidFill>
              <a:srgbClr val="1322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n-ea"/>
                <a:cs typeface="Arial"/>
              </a:endParaRPr>
            </a:p>
          </p:txBody>
        </p:sp>
      </p:grpSp>
      <p:sp>
        <p:nvSpPr>
          <p:cNvPr id="18" name="Text Placeholder 13"/>
          <p:cNvSpPr>
            <a:spLocks noGrp="1"/>
          </p:cNvSpPr>
          <p:nvPr>
            <p:ph type="body" sz="quarter" idx="13"/>
          </p:nvPr>
        </p:nvSpPr>
        <p:spPr>
          <a:xfrm>
            <a:off x="419099" y="6344537"/>
            <a:ext cx="5445673" cy="230832"/>
          </a:xfrm>
        </p:spPr>
        <p:txBody>
          <a:bodyPr wrap="square">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pic>
        <p:nvPicPr>
          <p:cNvPr id="19" name="Picture 18" descr="TVB_Logo_RGB_300_4_Line_Tag.jpg"/>
          <p:cNvPicPr>
            <a:picLocks noChangeAspect="1"/>
          </p:cNvPicPr>
          <p:nvPr userDrawn="1"/>
        </p:nvPicPr>
        <p:blipFill>
          <a:blip r:embed="rId2" cstate="print"/>
          <a:stretch>
            <a:fillRect/>
          </a:stretch>
        </p:blipFill>
        <p:spPr>
          <a:xfrm>
            <a:off x="10198360" y="6356350"/>
            <a:ext cx="1434197" cy="405559"/>
          </a:xfrm>
          <a:prstGeom prst="rect">
            <a:avLst/>
          </a:prstGeom>
        </p:spPr>
      </p:pic>
      <p:sp>
        <p:nvSpPr>
          <p:cNvPr id="20" name="Text Placeholder 19"/>
          <p:cNvSpPr>
            <a:spLocks noGrp="1"/>
          </p:cNvSpPr>
          <p:nvPr>
            <p:ph type="body" sz="quarter" idx="14"/>
          </p:nvPr>
        </p:nvSpPr>
        <p:spPr>
          <a:xfrm>
            <a:off x="0" y="209549"/>
            <a:ext cx="6096000" cy="1104900"/>
          </a:xfrm>
        </p:spPr>
        <p:txBody>
          <a:bodyPr>
            <a:noAutofit/>
          </a:bodyPr>
          <a:lstStyle>
            <a:lvl1pPr marL="0" indent="0" algn="ctr">
              <a:buNone/>
              <a:defRPr sz="3600">
                <a:solidFill>
                  <a:schemeClr val="bg1"/>
                </a:solidFill>
              </a:defRPr>
            </a:lvl1pPr>
            <a:lvl2pPr marL="457200" indent="0" algn="ctr">
              <a:buNone/>
              <a:defRPr sz="3600">
                <a:solidFill>
                  <a:schemeClr val="bg1"/>
                </a:solidFill>
              </a:defRPr>
            </a:lvl2pPr>
            <a:lvl3pPr marL="914400" indent="0" algn="ctr">
              <a:buNone/>
              <a:defRPr sz="36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r>
              <a:rPr lang="en-US" dirty="0"/>
              <a:t>Click to edit Master text styles</a:t>
            </a:r>
          </a:p>
        </p:txBody>
      </p:sp>
      <p:sp>
        <p:nvSpPr>
          <p:cNvPr id="21" name="Text Placeholder 19"/>
          <p:cNvSpPr>
            <a:spLocks noGrp="1"/>
          </p:cNvSpPr>
          <p:nvPr>
            <p:ph type="body" sz="quarter" idx="15"/>
          </p:nvPr>
        </p:nvSpPr>
        <p:spPr>
          <a:xfrm>
            <a:off x="6017821" y="209549"/>
            <a:ext cx="6096000" cy="1104900"/>
          </a:xfrm>
        </p:spPr>
        <p:txBody>
          <a:bodyPr>
            <a:noAutofit/>
          </a:bodyPr>
          <a:lstStyle>
            <a:lvl1pPr marL="0" indent="0" algn="ctr">
              <a:buNone/>
              <a:defRPr sz="3600">
                <a:solidFill>
                  <a:schemeClr val="bg1"/>
                </a:solidFill>
              </a:defRPr>
            </a:lvl1pPr>
            <a:lvl2pPr marL="457200" indent="0" algn="ctr">
              <a:buNone/>
              <a:defRPr sz="3600">
                <a:solidFill>
                  <a:schemeClr val="bg1"/>
                </a:solidFill>
              </a:defRPr>
            </a:lvl2pPr>
            <a:lvl3pPr marL="914400" indent="0" algn="ctr">
              <a:buNone/>
              <a:defRPr sz="36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r>
              <a:rPr lang="en-US" dirty="0"/>
              <a:t>Click to edit Master text styles</a:t>
            </a:r>
          </a:p>
        </p:txBody>
      </p:sp>
      <p:sp>
        <p:nvSpPr>
          <p:cNvPr id="22" name="Content Placeholder 2"/>
          <p:cNvSpPr>
            <a:spLocks noGrp="1"/>
          </p:cNvSpPr>
          <p:nvPr>
            <p:ph idx="1"/>
          </p:nvPr>
        </p:nvSpPr>
        <p:spPr>
          <a:xfrm>
            <a:off x="262759" y="1692565"/>
            <a:ext cx="5600527" cy="4478090"/>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6"/>
          </p:nvPr>
        </p:nvSpPr>
        <p:spPr>
          <a:xfrm>
            <a:off x="6349813" y="1692565"/>
            <a:ext cx="5600527" cy="4478090"/>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392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master">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pPr/>
              <a:t>‹#›</a:t>
            </a:fld>
            <a:endParaRPr lang="en-US" dirty="0"/>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TVB_Logo_RGB_300_4_Line_Tag.jpg"/>
          <p:cNvPicPr>
            <a:picLocks noChangeAspect="1"/>
          </p:cNvPicPr>
          <p:nvPr userDrawn="1"/>
        </p:nvPicPr>
        <p:blipFill>
          <a:blip r:embed="rId2" cstate="print"/>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419099" y="6344538"/>
            <a:ext cx="8641773" cy="230832"/>
          </a:xfrm>
        </p:spPr>
        <p:txBody>
          <a:bodyPr>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5" name="Chart Placeholder 4"/>
          <p:cNvSpPr>
            <a:spLocks noGrp="1"/>
          </p:cNvSpPr>
          <p:nvPr>
            <p:ph type="chart" sz="quarter" idx="14"/>
          </p:nvPr>
        </p:nvSpPr>
        <p:spPr>
          <a:xfrm>
            <a:off x="419100" y="1093788"/>
            <a:ext cx="11353304" cy="4906962"/>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915019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master">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6" name="Slide Number Placeholder 5"/>
          <p:cNvSpPr>
            <a:spLocks noGrp="1"/>
          </p:cNvSpPr>
          <p:nvPr>
            <p:ph type="sldNum" sz="quarter" idx="12"/>
          </p:nvPr>
        </p:nvSpPr>
        <p:spPr>
          <a:xfrm>
            <a:off x="9370621" y="6380100"/>
            <a:ext cx="2743200" cy="365125"/>
          </a:xfrm>
        </p:spPr>
        <p:txBody>
          <a:bodyPr/>
          <a:lstStyle>
            <a:lvl1pPr>
              <a:defRPr sz="1000">
                <a:solidFill>
                  <a:schemeClr val="tx1"/>
                </a:solidFill>
              </a:defRPr>
            </a:lvl1pPr>
          </a:lstStyle>
          <a:p>
            <a:fld id="{BB88B489-69ED-4F0A-A940-13A5E0BFFCBC}" type="slidenum">
              <a:rPr lang="en-US" smtClean="0"/>
              <a:pPr/>
              <a:t>‹#›</a:t>
            </a:fld>
            <a:endParaRPr lang="en-US" dirty="0"/>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TVB_Logo_RGB_300_4_Line_Tag.jpg"/>
          <p:cNvPicPr>
            <a:picLocks noChangeAspect="1"/>
          </p:cNvPicPr>
          <p:nvPr userDrawn="1"/>
        </p:nvPicPr>
        <p:blipFill>
          <a:blip r:embed="rId2" cstate="print"/>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419099" y="6344538"/>
            <a:ext cx="8641773" cy="230832"/>
          </a:xfrm>
        </p:spPr>
        <p:txBody>
          <a:bodyPr>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4" name="Table Placeholder 3"/>
          <p:cNvSpPr>
            <a:spLocks noGrp="1"/>
          </p:cNvSpPr>
          <p:nvPr>
            <p:ph type="tbl" sz="quarter" idx="14"/>
          </p:nvPr>
        </p:nvSpPr>
        <p:spPr>
          <a:xfrm>
            <a:off x="419100" y="1103915"/>
            <a:ext cx="11353800" cy="4856163"/>
          </a:xfrm>
        </p:spPr>
        <p:txBody>
          <a:bodyPr/>
          <a:lstStyle/>
          <a:p>
            <a:endParaRPr lang="en-US" dirty="0"/>
          </a:p>
        </p:txBody>
      </p:sp>
    </p:spTree>
    <p:extLst>
      <p:ext uri="{BB962C8B-B14F-4D97-AF65-F5344CB8AC3E}">
        <p14:creationId xmlns:p14="http://schemas.microsoft.com/office/powerpoint/2010/main" val="3333841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18" name="Rectangle 17"/>
          <p:cNvSpPr/>
          <p:nvPr/>
        </p:nvSpPr>
        <p:spPr>
          <a:xfrm flipH="1">
            <a:off x="-9526" y="-5"/>
            <a:ext cx="12201525" cy="3429000"/>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9526" y="3428995"/>
            <a:ext cx="12201525" cy="355712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0" name="Group 19"/>
          <p:cNvGrpSpPr/>
          <p:nvPr/>
        </p:nvGrpSpPr>
        <p:grpSpPr>
          <a:xfrm>
            <a:off x="-9727" y="3419275"/>
            <a:ext cx="12201729" cy="128217"/>
            <a:chOff x="-9727" y="3419275"/>
            <a:chExt cx="12201729" cy="128217"/>
          </a:xfrm>
        </p:grpSpPr>
        <p:sp>
          <p:nvSpPr>
            <p:cNvPr id="21" name="Rectangle 20"/>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4" name="Group 23"/>
          <p:cNvGrpSpPr/>
          <p:nvPr/>
        </p:nvGrpSpPr>
        <p:grpSpPr>
          <a:xfrm>
            <a:off x="1546728" y="1140676"/>
            <a:ext cx="9127230" cy="4813629"/>
            <a:chOff x="1546728" y="1140676"/>
            <a:chExt cx="9127230" cy="4813629"/>
          </a:xfrm>
          <a:effectLst>
            <a:reflection blurRad="63500" stA="58000" endPos="20000" dist="101600" dir="5400000" sy="-100000" algn="bl" rotWithShape="0"/>
          </a:effectLst>
        </p:grpSpPr>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6728" y="1140676"/>
              <a:ext cx="9127230" cy="4813629"/>
            </a:xfrm>
            <a:prstGeom prst="rect">
              <a:avLst/>
            </a:prstGeom>
            <a:effectLst>
              <a:outerShdw blurRad="50800" dist="38100" dir="5400000" algn="t" rotWithShape="0">
                <a:prstClr val="black">
                  <a:alpha val="40000"/>
                </a:prstClr>
              </a:outerShdw>
            </a:effectLst>
          </p:spPr>
        </p:pic>
        <p:sp>
          <p:nvSpPr>
            <p:cNvPr id="26" name="Rectangle 25"/>
            <p:cNvSpPr/>
            <p:nvPr userDrawn="1"/>
          </p:nvSpPr>
          <p:spPr>
            <a:xfrm>
              <a:off x="1778112" y="1419366"/>
              <a:ext cx="8629882" cy="4271749"/>
            </a:xfrm>
            <a:prstGeom prst="rect">
              <a:avLst/>
            </a:prstGeom>
            <a:solidFill>
              <a:schemeClr val="bg1"/>
            </a:solidFill>
            <a:ln>
              <a:noFill/>
            </a:ln>
            <a:effectLst>
              <a:innerShdw blurRad="241300">
                <a:prstClr val="black">
                  <a:alpha val="8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ctrTitle"/>
          </p:nvPr>
        </p:nvSpPr>
        <p:spPr>
          <a:xfrm>
            <a:off x="1778112" y="1879437"/>
            <a:ext cx="8629882" cy="646331"/>
          </a:xfrm>
        </p:spPr>
        <p:txBody>
          <a:bodyPr wrap="square" anchor="b">
            <a:spAutoFit/>
          </a:bodyPr>
          <a:lstStyle>
            <a:lvl1pPr algn="ctr">
              <a:defRPr sz="4000">
                <a:solidFill>
                  <a:srgbClr val="0000FF"/>
                </a:solidFill>
              </a:defRPr>
            </a:lvl1pPr>
          </a:lstStyle>
          <a:p>
            <a:r>
              <a:rPr lang="en-US"/>
              <a:t>Click to edit Master title style</a:t>
            </a:r>
            <a:endParaRPr lang="en-US" dirty="0"/>
          </a:p>
        </p:txBody>
      </p:sp>
      <p:sp>
        <p:nvSpPr>
          <p:cNvPr id="3" name="Subtitle 2"/>
          <p:cNvSpPr>
            <a:spLocks noGrp="1"/>
          </p:cNvSpPr>
          <p:nvPr>
            <p:ph type="subTitle" idx="1"/>
          </p:nvPr>
        </p:nvSpPr>
        <p:spPr>
          <a:xfrm>
            <a:off x="1778112" y="2807291"/>
            <a:ext cx="8629882" cy="424732"/>
          </a:xfrm>
        </p:spPr>
        <p:txBody>
          <a:bodyPr wrap="square">
            <a:sp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1955" y="4851189"/>
            <a:ext cx="1976776" cy="559951"/>
          </a:xfrm>
          <a:prstGeom prst="rect">
            <a:avLst/>
          </a:prstGeom>
          <a:effectLst>
            <a:reflection blurRad="6350" stA="50000" endA="300" endPos="55500" dist="1219200" dir="5400000" sy="-100000" algn="bl" rotWithShape="0"/>
          </a:effectLst>
        </p:spPr>
      </p:pic>
    </p:spTree>
    <p:extLst>
      <p:ext uri="{BB962C8B-B14F-4D97-AF65-F5344CB8AC3E}">
        <p14:creationId xmlns:p14="http://schemas.microsoft.com/office/powerpoint/2010/main" val="379601512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8" name="Rectangle 17"/>
          <p:cNvSpPr/>
          <p:nvPr/>
        </p:nvSpPr>
        <p:spPr>
          <a:xfrm flipH="1">
            <a:off x="-9527" y="-6"/>
            <a:ext cx="12201525" cy="5890663"/>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5890657"/>
            <a:ext cx="12201525" cy="967343"/>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9727" y="5890659"/>
            <a:ext cx="12201729" cy="128217"/>
            <a:chOff x="-9727" y="3419275"/>
            <a:chExt cx="12201729" cy="128217"/>
          </a:xfrm>
        </p:grpSpPr>
        <p:sp>
          <p:nvSpPr>
            <p:cNvPr id="21" name="Rectangle 20"/>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381000" y="1671688"/>
            <a:ext cx="11425813" cy="854080"/>
          </a:xfrm>
        </p:spPr>
        <p:txBody>
          <a:bodyPr wrap="square" anchor="ctr">
            <a:spAutoFit/>
          </a:bodyPr>
          <a:lstStyle>
            <a:lvl1pPr algn="ctr">
              <a:defRPr sz="5500">
                <a:solidFill>
                  <a:schemeClr val="bg1"/>
                </a:solidFill>
              </a:defRPr>
            </a:lvl1pPr>
          </a:lstStyle>
          <a:p>
            <a:r>
              <a:rPr lang="en-US"/>
              <a:t>Click to edit Master title style</a:t>
            </a: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08642" y="6150922"/>
            <a:ext cx="1702358" cy="482218"/>
          </a:xfrm>
          <a:prstGeom prst="rect">
            <a:avLst/>
          </a:prstGeom>
        </p:spPr>
      </p:pic>
    </p:spTree>
    <p:extLst>
      <p:ext uri="{BB962C8B-B14F-4D97-AF65-F5344CB8AC3E}">
        <p14:creationId xmlns:p14="http://schemas.microsoft.com/office/powerpoint/2010/main" val="285370261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240">
          <p15:clr>
            <a:srgbClr val="FBAE40"/>
          </p15:clr>
        </p15:guide>
        <p15:guide id="4" pos="74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D0B59-6E5A-BD47-8038-7C104747F0E5}"/>
              </a:ext>
            </a:extLst>
          </p:cNvPr>
          <p:cNvPicPr>
            <a:picLocks noChangeAspect="1"/>
          </p:cNvPicPr>
          <p:nvPr userDrawn="1"/>
        </p:nvPicPr>
        <p:blipFill rotWithShape="1">
          <a:blip r:embed="rId2"/>
          <a:srcRect t="-8876" b="24531"/>
          <a:stretch/>
        </p:blipFill>
        <p:spPr>
          <a:xfrm>
            <a:off x="0" y="10347"/>
            <a:ext cx="12192000" cy="6858000"/>
          </a:xfrm>
          <a:prstGeom prst="rect">
            <a:avLst/>
          </a:prstGeom>
        </p:spPr>
      </p:pic>
      <p:sp>
        <p:nvSpPr>
          <p:cNvPr id="6" name="Rectangle 5">
            <a:extLst>
              <a:ext uri="{FF2B5EF4-FFF2-40B4-BE49-F238E27FC236}">
                <a16:creationId xmlns:a16="http://schemas.microsoft.com/office/drawing/2014/main" id="{BDAEF31E-AA78-364C-A8C2-CC7A147B5A46}"/>
              </a:ext>
            </a:extLst>
          </p:cNvPr>
          <p:cNvSpPr/>
          <p:nvPr userDrawn="1"/>
        </p:nvSpPr>
        <p:spPr>
          <a:xfrm>
            <a:off x="0" y="1"/>
            <a:ext cx="12192000" cy="1316567"/>
          </a:xfrm>
          <a:prstGeom prst="rect">
            <a:avLst/>
          </a:prstGeom>
          <a:solidFill>
            <a:srgbClr val="111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entury Gothic Regular"/>
            </a:endParaRPr>
          </a:p>
        </p:txBody>
      </p:sp>
      <p:pic>
        <p:nvPicPr>
          <p:cNvPr id="7" name="Picture 6">
            <a:extLst>
              <a:ext uri="{FF2B5EF4-FFF2-40B4-BE49-F238E27FC236}">
                <a16:creationId xmlns:a16="http://schemas.microsoft.com/office/drawing/2014/main" id="{6AB115EC-6A09-6B40-8A68-D2A5134B6DC1}"/>
              </a:ext>
            </a:extLst>
          </p:cNvPr>
          <p:cNvPicPr>
            <a:picLocks noChangeAspect="1"/>
          </p:cNvPicPr>
          <p:nvPr userDrawn="1"/>
        </p:nvPicPr>
        <p:blipFill>
          <a:blip r:embed="rId3"/>
          <a:stretch>
            <a:fillRect/>
          </a:stretch>
        </p:blipFill>
        <p:spPr>
          <a:xfrm>
            <a:off x="1871138" y="517383"/>
            <a:ext cx="2534339" cy="482243"/>
          </a:xfrm>
          <a:prstGeom prst="rect">
            <a:avLst/>
          </a:prstGeom>
        </p:spPr>
      </p:pic>
      <p:sp>
        <p:nvSpPr>
          <p:cNvPr id="10" name="Text Placeholder 9">
            <a:extLst>
              <a:ext uri="{FF2B5EF4-FFF2-40B4-BE49-F238E27FC236}">
                <a16:creationId xmlns:a16="http://schemas.microsoft.com/office/drawing/2014/main" id="{620131B2-1DFF-1E4E-BE32-189DD10DBFC1}"/>
              </a:ext>
            </a:extLst>
          </p:cNvPr>
          <p:cNvSpPr>
            <a:spLocks noGrp="1"/>
          </p:cNvSpPr>
          <p:nvPr>
            <p:ph type="body" sz="quarter" idx="10" hasCustomPrompt="1"/>
          </p:nvPr>
        </p:nvSpPr>
        <p:spPr>
          <a:xfrm>
            <a:off x="575734" y="3175000"/>
            <a:ext cx="11040533" cy="508000"/>
          </a:xfrm>
          <a:prstGeom prst="rect">
            <a:avLst/>
          </a:prstGeom>
        </p:spPr>
        <p:txBody>
          <a:bodyPr/>
          <a:lstStyle>
            <a:lvl1pPr marL="0" indent="0" algn="ctr">
              <a:lnSpc>
                <a:spcPct val="100000"/>
              </a:lnSpc>
              <a:spcBef>
                <a:spcPts val="800"/>
              </a:spcBef>
              <a:buFontTx/>
              <a:buNone/>
              <a:defRPr sz="2667" cap="all" baseline="0">
                <a:solidFill>
                  <a:schemeClr val="bg1"/>
                </a:solidFill>
              </a:defRPr>
            </a:lvl1pPr>
          </a:lstStyle>
          <a:p>
            <a:pPr lvl="0"/>
            <a:r>
              <a:rPr lang="en-US" dirty="0"/>
              <a:t>BRAND NAME</a:t>
            </a:r>
          </a:p>
        </p:txBody>
      </p:sp>
      <p:sp>
        <p:nvSpPr>
          <p:cNvPr id="11" name="Text Placeholder 9">
            <a:extLst>
              <a:ext uri="{FF2B5EF4-FFF2-40B4-BE49-F238E27FC236}">
                <a16:creationId xmlns:a16="http://schemas.microsoft.com/office/drawing/2014/main" id="{85B378CF-8696-504D-8F1F-1F85239924C3}"/>
              </a:ext>
            </a:extLst>
          </p:cNvPr>
          <p:cNvSpPr>
            <a:spLocks noGrp="1"/>
          </p:cNvSpPr>
          <p:nvPr>
            <p:ph type="body" sz="quarter" idx="11" hasCustomPrompt="1"/>
          </p:nvPr>
        </p:nvSpPr>
        <p:spPr>
          <a:xfrm>
            <a:off x="575734" y="4767673"/>
            <a:ext cx="11040533" cy="508000"/>
          </a:xfrm>
          <a:prstGeom prst="rect">
            <a:avLst/>
          </a:prstGeom>
        </p:spPr>
        <p:txBody>
          <a:bodyPr/>
          <a:lstStyle>
            <a:lvl1pPr marL="0" indent="0" algn="ctr">
              <a:lnSpc>
                <a:spcPct val="100000"/>
              </a:lnSpc>
              <a:spcBef>
                <a:spcPts val="800"/>
              </a:spcBef>
              <a:buFontTx/>
              <a:buNone/>
              <a:defRPr sz="2133" cap="all" baseline="0">
                <a:solidFill>
                  <a:schemeClr val="bg1"/>
                </a:solidFill>
              </a:defRPr>
            </a:lvl1pPr>
          </a:lstStyle>
          <a:p>
            <a:pPr lvl="0"/>
            <a:r>
              <a:rPr lang="en-US" dirty="0"/>
              <a:t>DATE</a:t>
            </a:r>
          </a:p>
        </p:txBody>
      </p:sp>
      <p:pic>
        <p:nvPicPr>
          <p:cNvPr id="3" name="Picture 2">
            <a:extLst>
              <a:ext uri="{FF2B5EF4-FFF2-40B4-BE49-F238E27FC236}">
                <a16:creationId xmlns:a16="http://schemas.microsoft.com/office/drawing/2014/main" id="{3AF04975-ADD6-324C-BF5C-67BDA99D006C}"/>
              </a:ext>
            </a:extLst>
          </p:cNvPr>
          <p:cNvPicPr>
            <a:picLocks noChangeAspect="1"/>
          </p:cNvPicPr>
          <p:nvPr userDrawn="1"/>
        </p:nvPicPr>
        <p:blipFill>
          <a:blip r:embed="rId4"/>
          <a:stretch>
            <a:fillRect/>
          </a:stretch>
        </p:blipFill>
        <p:spPr>
          <a:xfrm>
            <a:off x="8098132" y="588612"/>
            <a:ext cx="1687275" cy="362989"/>
          </a:xfrm>
          <a:prstGeom prst="rect">
            <a:avLst/>
          </a:prstGeom>
        </p:spPr>
      </p:pic>
    </p:spTree>
    <p:extLst>
      <p:ext uri="{BB962C8B-B14F-4D97-AF65-F5344CB8AC3E}">
        <p14:creationId xmlns:p14="http://schemas.microsoft.com/office/powerpoint/2010/main" val="3746831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1"/>
      </p:bgRef>
    </p:bg>
    <p:spTree>
      <p:nvGrpSpPr>
        <p:cNvPr id="1" name=""/>
        <p:cNvGrpSpPr/>
        <p:nvPr/>
      </p:nvGrpSpPr>
      <p:grpSpPr>
        <a:xfrm>
          <a:off x="0" y="0"/>
          <a:ext cx="0" cy="0"/>
          <a:chOff x="0" y="0"/>
          <a:chExt cx="0" cy="0"/>
        </a:xfrm>
      </p:grpSpPr>
      <p:sp>
        <p:nvSpPr>
          <p:cNvPr id="7" name="Shape 67">
            <a:extLst>
              <a:ext uri="{FF2B5EF4-FFF2-40B4-BE49-F238E27FC236}">
                <a16:creationId xmlns:a16="http://schemas.microsoft.com/office/drawing/2014/main" id="{FEB75173-7C84-8044-9732-2CDF446DF710}"/>
              </a:ext>
            </a:extLst>
          </p:cNvPr>
          <p:cNvSpPr txBox="1"/>
          <p:nvPr userDrawn="1"/>
        </p:nvSpPr>
        <p:spPr>
          <a:xfrm>
            <a:off x="11026025" y="6369323"/>
            <a:ext cx="724611" cy="365124"/>
          </a:xfrm>
          <a:prstGeom prst="rect">
            <a:avLst/>
          </a:prstGeom>
          <a:noFill/>
          <a:ln>
            <a:noFill/>
          </a:ln>
        </p:spPr>
        <p:txBody>
          <a:bodyPr lIns="121900" tIns="60933" rIns="121900" bIns="60933" anchor="ctr" anchorCtr="0">
            <a:noAutofit/>
          </a:bodyPr>
          <a:lstStyle/>
          <a:p>
            <a:pPr marL="0" marR="0" lvl="0" indent="0" algn="r" rtl="0">
              <a:spcBef>
                <a:spcPts val="0"/>
              </a:spcBef>
              <a:buSzPct val="25000"/>
              <a:buNone/>
            </a:pPr>
            <a:fld id="{00000000-1234-1234-1234-123412341234}" type="slidenum">
              <a:rPr lang="fr-CA" sz="800" b="0" i="0" u="none" baseline="0" smtClean="0">
                <a:solidFill>
                  <a:schemeClr val="bg1"/>
                </a:solidFill>
                <a:latin typeface="Century Gothic Regular"/>
                <a:ea typeface="Calibri"/>
                <a:cs typeface="Calibri"/>
                <a:sym typeface="Calibri"/>
              </a:rPr>
              <a:pPr marL="0" marR="0" lvl="0" indent="0" algn="r" rtl="0">
                <a:spcBef>
                  <a:spcPts val="0"/>
                </a:spcBef>
                <a:buSzPct val="25000"/>
                <a:buNone/>
              </a:pPr>
              <a:t>‹#›</a:t>
            </a:fld>
            <a:r>
              <a:rPr lang="fr-CA" sz="1067" b="0" i="0" u="none" dirty="0">
                <a:solidFill>
                  <a:schemeClr val="bg1"/>
                </a:solidFill>
                <a:latin typeface="Century Gothic Regular"/>
                <a:ea typeface="Calibri"/>
                <a:cs typeface="Calibri"/>
                <a:sym typeface="Calibri"/>
              </a:rPr>
              <a:t> </a:t>
            </a:r>
          </a:p>
        </p:txBody>
      </p:sp>
      <p:sp>
        <p:nvSpPr>
          <p:cNvPr id="10" name="Shape 67">
            <a:extLst>
              <a:ext uri="{FF2B5EF4-FFF2-40B4-BE49-F238E27FC236}">
                <a16:creationId xmlns:a16="http://schemas.microsoft.com/office/drawing/2014/main" id="{DE71AEBC-E05F-A047-8B03-A911F69EC5EB}"/>
              </a:ext>
            </a:extLst>
          </p:cNvPr>
          <p:cNvSpPr txBox="1"/>
          <p:nvPr userDrawn="1"/>
        </p:nvSpPr>
        <p:spPr>
          <a:xfrm>
            <a:off x="11026025" y="6369323"/>
            <a:ext cx="724611" cy="365124"/>
          </a:xfrm>
          <a:prstGeom prst="rect">
            <a:avLst/>
          </a:prstGeom>
          <a:solidFill>
            <a:schemeClr val="bg1"/>
          </a:solidFill>
          <a:ln>
            <a:noFill/>
          </a:ln>
        </p:spPr>
        <p:txBody>
          <a:bodyPr lIns="121900" tIns="60933" rIns="121900" bIns="60933" anchor="ctr" anchorCtr="0">
            <a:noAutofit/>
          </a:bodyPr>
          <a:lstStyle/>
          <a:p>
            <a:pPr marL="0" marR="0" lvl="0" indent="0" algn="r" rtl="0">
              <a:spcBef>
                <a:spcPts val="0"/>
              </a:spcBef>
              <a:buSzPct val="25000"/>
              <a:buNone/>
            </a:pPr>
            <a:fld id="{00000000-1234-1234-1234-123412341234}" type="slidenum">
              <a:rPr lang="fr-CA" sz="800" b="0" i="0" u="none" baseline="0" smtClean="0">
                <a:solidFill>
                  <a:schemeClr val="tx1"/>
                </a:solidFill>
                <a:latin typeface="Century Gothic Regular"/>
                <a:ea typeface="Calibri"/>
                <a:cs typeface="Calibri"/>
                <a:sym typeface="Calibri"/>
              </a:rPr>
              <a:pPr marL="0" marR="0" lvl="0" indent="0" algn="r" rtl="0">
                <a:spcBef>
                  <a:spcPts val="0"/>
                </a:spcBef>
                <a:buSzPct val="25000"/>
                <a:buNone/>
              </a:pPr>
              <a:t>‹#›</a:t>
            </a:fld>
            <a:r>
              <a:rPr lang="fr-CA" sz="1067" b="0" i="0" u="none" dirty="0">
                <a:solidFill>
                  <a:schemeClr val="tx1"/>
                </a:solidFill>
                <a:latin typeface="Century Gothic Regular"/>
                <a:ea typeface="Calibri"/>
                <a:cs typeface="Calibri"/>
                <a:sym typeface="Calibri"/>
              </a:rPr>
              <a:t> </a:t>
            </a:r>
          </a:p>
        </p:txBody>
      </p:sp>
      <p:pic>
        <p:nvPicPr>
          <p:cNvPr id="12" name="Picture 11">
            <a:extLst>
              <a:ext uri="{FF2B5EF4-FFF2-40B4-BE49-F238E27FC236}">
                <a16:creationId xmlns:a16="http://schemas.microsoft.com/office/drawing/2014/main" id="{7E37501F-67B8-3344-8DF7-C723BF5F1D67}"/>
              </a:ext>
            </a:extLst>
          </p:cNvPr>
          <p:cNvPicPr>
            <a:picLocks noChangeAspect="1"/>
          </p:cNvPicPr>
          <p:nvPr userDrawn="1"/>
        </p:nvPicPr>
        <p:blipFill>
          <a:blip r:embed="rId2"/>
          <a:stretch>
            <a:fillRect/>
          </a:stretch>
        </p:blipFill>
        <p:spPr>
          <a:xfrm>
            <a:off x="503869" y="6447063"/>
            <a:ext cx="1236961" cy="235373"/>
          </a:xfrm>
          <a:prstGeom prst="rect">
            <a:avLst/>
          </a:prstGeom>
        </p:spPr>
      </p:pic>
      <p:sp>
        <p:nvSpPr>
          <p:cNvPr id="15" name="Title 14">
            <a:extLst>
              <a:ext uri="{FF2B5EF4-FFF2-40B4-BE49-F238E27FC236}">
                <a16:creationId xmlns:a16="http://schemas.microsoft.com/office/drawing/2014/main" id="{5F0B4CA7-AA1D-124A-A99A-7BF776BFED99}"/>
              </a:ext>
            </a:extLst>
          </p:cNvPr>
          <p:cNvSpPr>
            <a:spLocks noGrp="1"/>
          </p:cNvSpPr>
          <p:nvPr>
            <p:ph type="title"/>
          </p:nvPr>
        </p:nvSpPr>
        <p:spPr>
          <a:xfrm>
            <a:off x="575734" y="3210474"/>
            <a:ext cx="11040533" cy="437053"/>
          </a:xfrm>
          <a:prstGeom prst="rect">
            <a:avLst/>
          </a:prstGeom>
        </p:spPr>
        <p:txBody>
          <a:bodyPr/>
          <a:lstStyle>
            <a:lvl1pPr algn="ctr">
              <a:defRPr sz="2667" cap="all" baseline="0"/>
            </a:lvl1pPr>
          </a:lstStyle>
          <a:p>
            <a:endParaRPr lang="en-US" dirty="0"/>
          </a:p>
        </p:txBody>
      </p:sp>
    </p:spTree>
    <p:extLst>
      <p:ext uri="{BB962C8B-B14F-4D97-AF65-F5344CB8AC3E}">
        <p14:creationId xmlns:p14="http://schemas.microsoft.com/office/powerpoint/2010/main" val="13627853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guide id="4" pos="5488">
          <p15:clr>
            <a:srgbClr val="FBAE40"/>
          </p15:clr>
        </p15:guide>
        <p15:guide id="5" orient="horz" pos="146">
          <p15:clr>
            <a:srgbClr val="FBAE40"/>
          </p15:clr>
        </p15:guide>
        <p15:guide id="6" orient="horz" pos="30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TITLE GREY">
    <p:bg>
      <p:bgPr>
        <a:solidFill>
          <a:srgbClr val="3C3C3A"/>
        </a:solidFill>
        <a:effectLst/>
      </p:bgPr>
    </p:bg>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97AEE061-3BE3-8843-BFEA-3CCDC1A9CEF3}"/>
              </a:ext>
            </a:extLst>
          </p:cNvPr>
          <p:cNvSpPr>
            <a:spLocks noGrp="1"/>
          </p:cNvSpPr>
          <p:nvPr>
            <p:ph type="title"/>
          </p:nvPr>
        </p:nvSpPr>
        <p:spPr>
          <a:xfrm>
            <a:off x="575734" y="309034"/>
            <a:ext cx="11040533" cy="6239933"/>
          </a:xfrm>
          <a:prstGeom prst="rect">
            <a:avLst/>
          </a:prstGeom>
        </p:spPr>
        <p:txBody>
          <a:bodyPr anchor="ctr" anchorCtr="0"/>
          <a:lstStyle>
            <a:lvl1pPr algn="ctr">
              <a:defRPr sz="2667" cap="all" baseline="0">
                <a:solidFill>
                  <a:schemeClr val="bg1"/>
                </a:solidFill>
              </a:defRPr>
            </a:lvl1pPr>
          </a:lstStyle>
          <a:p>
            <a:endParaRPr lang="en-US" dirty="0"/>
          </a:p>
        </p:txBody>
      </p:sp>
      <p:sp>
        <p:nvSpPr>
          <p:cNvPr id="4" name="Shape 67">
            <a:extLst>
              <a:ext uri="{FF2B5EF4-FFF2-40B4-BE49-F238E27FC236}">
                <a16:creationId xmlns:a16="http://schemas.microsoft.com/office/drawing/2014/main" id="{DCBC168D-11B3-4D46-8AB6-C4B7B60090B4}"/>
              </a:ext>
            </a:extLst>
          </p:cNvPr>
          <p:cNvSpPr txBox="1"/>
          <p:nvPr userDrawn="1"/>
        </p:nvSpPr>
        <p:spPr>
          <a:xfrm>
            <a:off x="11026025" y="6369323"/>
            <a:ext cx="724611" cy="365124"/>
          </a:xfrm>
          <a:prstGeom prst="rect">
            <a:avLst/>
          </a:prstGeom>
          <a:noFill/>
          <a:ln>
            <a:noFill/>
          </a:ln>
        </p:spPr>
        <p:txBody>
          <a:bodyPr lIns="121900" tIns="60933" rIns="121900" bIns="60933" anchor="ctr" anchorCtr="0">
            <a:noAutofit/>
          </a:bodyPr>
          <a:lstStyle/>
          <a:p>
            <a:pPr marL="0" marR="0" lvl="0" indent="0" algn="r" rtl="0">
              <a:spcBef>
                <a:spcPts val="0"/>
              </a:spcBef>
              <a:buSzPct val="25000"/>
              <a:buNone/>
            </a:pPr>
            <a:fld id="{00000000-1234-1234-1234-123412341234}" type="slidenum">
              <a:rPr lang="fr-CA" sz="800" b="0" i="0" u="none" baseline="0" smtClean="0">
                <a:solidFill>
                  <a:schemeClr val="bg1"/>
                </a:solidFill>
                <a:latin typeface="Century Gothic Regular"/>
                <a:ea typeface="Calibri"/>
                <a:cs typeface="Calibri"/>
                <a:sym typeface="Calibri"/>
              </a:rPr>
              <a:pPr marL="0" marR="0" lvl="0" indent="0" algn="r" rtl="0">
                <a:spcBef>
                  <a:spcPts val="0"/>
                </a:spcBef>
                <a:buSzPct val="25000"/>
                <a:buNone/>
              </a:pPr>
              <a:t>‹#›</a:t>
            </a:fld>
            <a:r>
              <a:rPr lang="fr-CA" sz="1067" b="0" i="0" u="none" dirty="0">
                <a:solidFill>
                  <a:schemeClr val="bg1"/>
                </a:solidFill>
                <a:latin typeface="Century Gothic Regular"/>
                <a:ea typeface="Calibri"/>
                <a:cs typeface="Calibri"/>
                <a:sym typeface="Calibri"/>
              </a:rPr>
              <a:t> </a:t>
            </a:r>
          </a:p>
        </p:txBody>
      </p:sp>
      <p:pic>
        <p:nvPicPr>
          <p:cNvPr id="6" name="Picture 5">
            <a:extLst>
              <a:ext uri="{FF2B5EF4-FFF2-40B4-BE49-F238E27FC236}">
                <a16:creationId xmlns:a16="http://schemas.microsoft.com/office/drawing/2014/main" id="{AEF470E6-A983-5343-9BAC-7994D8575178}"/>
              </a:ext>
            </a:extLst>
          </p:cNvPr>
          <p:cNvPicPr>
            <a:picLocks noChangeAspect="1"/>
          </p:cNvPicPr>
          <p:nvPr userDrawn="1"/>
        </p:nvPicPr>
        <p:blipFill>
          <a:blip r:embed="rId2"/>
          <a:stretch>
            <a:fillRect/>
          </a:stretch>
        </p:blipFill>
        <p:spPr>
          <a:xfrm>
            <a:off x="503869" y="6447063"/>
            <a:ext cx="1236961" cy="235373"/>
          </a:xfrm>
          <a:prstGeom prst="rect">
            <a:avLst/>
          </a:prstGeom>
        </p:spPr>
      </p:pic>
    </p:spTree>
    <p:extLst>
      <p:ext uri="{BB962C8B-B14F-4D97-AF65-F5344CB8AC3E}">
        <p14:creationId xmlns:p14="http://schemas.microsoft.com/office/powerpoint/2010/main" val="38479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NTERED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1011F-3291-8D46-AF39-BE91297679D5}"/>
              </a:ext>
            </a:extLst>
          </p:cNvPr>
          <p:cNvPicPr>
            <a:picLocks noChangeAspect="1"/>
          </p:cNvPicPr>
          <p:nvPr userDrawn="1"/>
        </p:nvPicPr>
        <p:blipFill rotWithShape="1">
          <a:blip r:embed="rId2"/>
          <a:srcRect l="25644" t="5191" r="7767" b="19898"/>
          <a:stretch/>
        </p:blipFill>
        <p:spPr>
          <a:xfrm>
            <a:off x="-251251" y="-25666"/>
            <a:ext cx="12694501" cy="7140657"/>
          </a:xfrm>
          <a:prstGeom prst="rect">
            <a:avLst/>
          </a:prstGeom>
        </p:spPr>
      </p:pic>
      <p:sp>
        <p:nvSpPr>
          <p:cNvPr id="2" name="Title 1">
            <a:extLst>
              <a:ext uri="{FF2B5EF4-FFF2-40B4-BE49-F238E27FC236}">
                <a16:creationId xmlns:a16="http://schemas.microsoft.com/office/drawing/2014/main" id="{76324836-589E-B540-8C9C-2F62C84843E8}"/>
              </a:ext>
            </a:extLst>
          </p:cNvPr>
          <p:cNvSpPr>
            <a:spLocks noGrp="1"/>
          </p:cNvSpPr>
          <p:nvPr>
            <p:ph type="title" hasCustomPrompt="1"/>
          </p:nvPr>
        </p:nvSpPr>
        <p:spPr>
          <a:xfrm>
            <a:off x="575734" y="309034"/>
            <a:ext cx="11040533" cy="6239932"/>
          </a:xfrm>
          <a:prstGeom prst="rect">
            <a:avLst/>
          </a:prstGeom>
        </p:spPr>
        <p:txBody>
          <a:bodyPr lIns="0" tIns="0" rIns="0" bIns="0" anchor="ctr" anchorCtr="0"/>
          <a:lstStyle>
            <a:lvl1pPr algn="ctr">
              <a:defRPr sz="3200" cap="all" baseline="0">
                <a:solidFill>
                  <a:schemeClr val="bg1"/>
                </a:solidFill>
              </a:defRPr>
            </a:lvl1pPr>
          </a:lstStyle>
          <a:p>
            <a:r>
              <a:rPr lang="en-US" dirty="0"/>
              <a:t>CENTERED TITLE</a:t>
            </a:r>
          </a:p>
        </p:txBody>
      </p:sp>
    </p:spTree>
    <p:extLst>
      <p:ext uri="{BB962C8B-B14F-4D97-AF65-F5344CB8AC3E}">
        <p14:creationId xmlns:p14="http://schemas.microsoft.com/office/powerpoint/2010/main" val="274887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516475-CD06-6B48-90ED-A4E165F5110D}"/>
              </a:ext>
            </a:extLst>
          </p:cNvPr>
          <p:cNvSpPr>
            <a:spLocks noGrp="1"/>
          </p:cNvSpPr>
          <p:nvPr>
            <p:ph type="body" sz="quarter" idx="11" hasCustomPrompt="1"/>
          </p:nvPr>
        </p:nvSpPr>
        <p:spPr>
          <a:xfrm>
            <a:off x="575734" y="319635"/>
            <a:ext cx="11040533" cy="763200"/>
          </a:xfrm>
          <a:prstGeom prst="rect">
            <a:avLst/>
          </a:prstGeom>
        </p:spPr>
        <p:txBody>
          <a:bodyPr lIns="0" tIns="0" rIns="0" bIns="0"/>
          <a:lstStyle>
            <a:lvl1pPr marL="0" indent="0" algn="ctr">
              <a:buFontTx/>
              <a:buNone/>
              <a:defRPr sz="3467" cap="all" baseline="0">
                <a:solidFill>
                  <a:srgbClr val="FF6634"/>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SUMMARY TITLE</a:t>
            </a:r>
          </a:p>
        </p:txBody>
      </p:sp>
      <p:sp>
        <p:nvSpPr>
          <p:cNvPr id="7" name="Text Placeholder 6">
            <a:extLst>
              <a:ext uri="{FF2B5EF4-FFF2-40B4-BE49-F238E27FC236}">
                <a16:creationId xmlns:a16="http://schemas.microsoft.com/office/drawing/2014/main" id="{3C2B8B72-368D-5740-A575-E88093BE3BD4}"/>
              </a:ext>
            </a:extLst>
          </p:cNvPr>
          <p:cNvSpPr>
            <a:spLocks noGrp="1"/>
          </p:cNvSpPr>
          <p:nvPr>
            <p:ph type="body" sz="quarter" idx="12" hasCustomPrompt="1"/>
          </p:nvPr>
        </p:nvSpPr>
        <p:spPr>
          <a:xfrm>
            <a:off x="575734" y="1823498"/>
            <a:ext cx="11040533" cy="4325511"/>
          </a:xfrm>
          <a:prstGeom prst="rect">
            <a:avLst/>
          </a:prstGeom>
        </p:spPr>
        <p:txBody>
          <a:bodyPr lIns="0" tIns="0" rIns="0" bIns="0"/>
          <a:lstStyle>
            <a:lvl1pPr marL="0" indent="0" algn="ctr">
              <a:buFontTx/>
              <a:buNone/>
              <a:defRPr sz="2667" cap="none" baseline="0">
                <a:solidFill>
                  <a:srgbClr val="3C3C3A"/>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TITLE 1</a:t>
            </a:r>
          </a:p>
          <a:p>
            <a:pPr lvl="0"/>
            <a:r>
              <a:rPr lang="en-US" dirty="0"/>
              <a:t>TITLE 2</a:t>
            </a:r>
          </a:p>
          <a:p>
            <a:pPr lvl="0"/>
            <a:r>
              <a:rPr lang="en-US" dirty="0"/>
              <a:t>TITLE 3</a:t>
            </a:r>
          </a:p>
          <a:p>
            <a:pPr lvl="0"/>
            <a:r>
              <a:rPr lang="en-US" dirty="0"/>
              <a:t>TITLE 4</a:t>
            </a:r>
          </a:p>
        </p:txBody>
      </p:sp>
    </p:spTree>
    <p:extLst>
      <p:ext uri="{BB962C8B-B14F-4D97-AF65-F5344CB8AC3E}">
        <p14:creationId xmlns:p14="http://schemas.microsoft.com/office/powerpoint/2010/main" val="399922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881D3B-964C-E343-8839-12FABB67DAA3}"/>
              </a:ext>
            </a:extLst>
          </p:cNvPr>
          <p:cNvSpPr>
            <a:spLocks noGrp="1"/>
          </p:cNvSpPr>
          <p:nvPr>
            <p:ph type="body" sz="quarter" idx="10" hasCustomPrompt="1"/>
          </p:nvPr>
        </p:nvSpPr>
        <p:spPr>
          <a:xfrm>
            <a:off x="590400" y="316800"/>
            <a:ext cx="11025867" cy="547981"/>
          </a:xfrm>
          <a:prstGeom prst="rect">
            <a:avLst/>
          </a:prstGeom>
        </p:spPr>
        <p:txBody>
          <a:bodyPr lIns="0" tIns="0" rIns="0" bIns="0"/>
          <a:lstStyle>
            <a:lvl1pPr marL="0" indent="0" algn="ctr">
              <a:buFontTx/>
              <a:buNone/>
              <a:defRPr sz="3467" cap="all" baseline="0">
                <a:solidFill>
                  <a:srgbClr val="3C3C3A"/>
                </a:solidFill>
              </a:defRPr>
            </a:lvl1pPr>
            <a:lvl2pPr marL="609585" indent="0" algn="ctr">
              <a:buFontTx/>
              <a:buNone/>
              <a:defRPr cap="all" baseline="0"/>
            </a:lvl2pPr>
            <a:lvl3pPr marL="1219170" indent="0" algn="ctr">
              <a:buFontTx/>
              <a:buNone/>
              <a:defRPr cap="all" baseline="0"/>
            </a:lvl3pPr>
            <a:lvl4pPr marL="1828754" indent="0" algn="ctr">
              <a:buFontTx/>
              <a:buNone/>
              <a:defRPr cap="all" baseline="0"/>
            </a:lvl4pPr>
            <a:lvl5pPr marL="2438339" indent="0" algn="ctr">
              <a:buFontTx/>
              <a:buNone/>
              <a:defRPr cap="all" baseline="0"/>
            </a:lvl5pPr>
          </a:lstStyle>
          <a:p>
            <a:pPr lvl="0"/>
            <a:r>
              <a:rPr lang="en-US" dirty="0"/>
              <a:t>PAGE TITLE</a:t>
            </a:r>
          </a:p>
        </p:txBody>
      </p:sp>
    </p:spTree>
    <p:extLst>
      <p:ext uri="{BB962C8B-B14F-4D97-AF65-F5344CB8AC3E}">
        <p14:creationId xmlns:p14="http://schemas.microsoft.com/office/powerpoint/2010/main" val="77290994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guide id="4" pos="5488">
          <p15:clr>
            <a:srgbClr val="FBAE40"/>
          </p15:clr>
        </p15:guide>
        <p15:guide id="5" orient="horz" pos="146">
          <p15:clr>
            <a:srgbClr val="FBAE40"/>
          </p15:clr>
        </p15:guide>
        <p15:guide id="6" orient="horz" pos="3094">
          <p15:clr>
            <a:srgbClr val="FBAE40"/>
          </p15:clr>
        </p15:guide>
        <p15:guide id="7" orient="horz" pos="59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881D3B-964C-E343-8839-12FABB67DAA3}"/>
              </a:ext>
            </a:extLst>
          </p:cNvPr>
          <p:cNvSpPr>
            <a:spLocks noGrp="1"/>
          </p:cNvSpPr>
          <p:nvPr>
            <p:ph type="body" sz="quarter" idx="10" hasCustomPrompt="1"/>
          </p:nvPr>
        </p:nvSpPr>
        <p:spPr>
          <a:xfrm>
            <a:off x="590400" y="316800"/>
            <a:ext cx="11025867" cy="547981"/>
          </a:xfrm>
          <a:prstGeom prst="rect">
            <a:avLst/>
          </a:prstGeom>
        </p:spPr>
        <p:txBody>
          <a:bodyPr lIns="0" tIns="0" rIns="0" bIns="0"/>
          <a:lstStyle>
            <a:lvl1pPr marL="0" indent="0" algn="ctr">
              <a:buFontTx/>
              <a:buNone/>
              <a:defRPr sz="3467" cap="all" baseline="0">
                <a:solidFill>
                  <a:srgbClr val="3C3C3A"/>
                </a:solidFill>
              </a:defRPr>
            </a:lvl1pPr>
            <a:lvl2pPr marL="609585" indent="0" algn="ctr">
              <a:buFontTx/>
              <a:buNone/>
              <a:defRPr cap="all" baseline="0"/>
            </a:lvl2pPr>
            <a:lvl3pPr marL="1219170" indent="0" algn="ctr">
              <a:buFontTx/>
              <a:buNone/>
              <a:defRPr cap="all" baseline="0"/>
            </a:lvl3pPr>
            <a:lvl4pPr marL="1828754" indent="0" algn="ctr">
              <a:buFontTx/>
              <a:buNone/>
              <a:defRPr cap="all" baseline="0"/>
            </a:lvl4pPr>
            <a:lvl5pPr marL="2438339" indent="0" algn="ctr">
              <a:buFontTx/>
              <a:buNone/>
              <a:defRPr cap="all" baseline="0"/>
            </a:lvl5pPr>
          </a:lstStyle>
          <a:p>
            <a:pPr lvl="0"/>
            <a:r>
              <a:rPr lang="en-US" dirty="0"/>
              <a:t>PAGE TITLE</a:t>
            </a:r>
          </a:p>
        </p:txBody>
      </p:sp>
      <p:sp>
        <p:nvSpPr>
          <p:cNvPr id="11" name="Text Placeholder 10">
            <a:extLst>
              <a:ext uri="{FF2B5EF4-FFF2-40B4-BE49-F238E27FC236}">
                <a16:creationId xmlns:a16="http://schemas.microsoft.com/office/drawing/2014/main" id="{3C3D454D-7B88-A040-A33A-777A433D3418}"/>
              </a:ext>
            </a:extLst>
          </p:cNvPr>
          <p:cNvSpPr>
            <a:spLocks noGrp="1"/>
          </p:cNvSpPr>
          <p:nvPr>
            <p:ph type="body" sz="quarter" idx="11" hasCustomPrompt="1"/>
          </p:nvPr>
        </p:nvSpPr>
        <p:spPr>
          <a:xfrm>
            <a:off x="590400" y="1267885"/>
            <a:ext cx="5505600" cy="4331929"/>
          </a:xfrm>
          <a:prstGeom prst="rect">
            <a:avLst/>
          </a:prstGeom>
        </p:spPr>
        <p:txBody>
          <a:bodyPr lIns="0" tIns="0" rIns="0" bIns="0" anchor="t"/>
          <a:lstStyle>
            <a:lvl1pPr marL="0" indent="0">
              <a:lnSpc>
                <a:spcPct val="100000"/>
              </a:lnSpc>
              <a:spcBef>
                <a:spcPts val="800"/>
              </a:spcBef>
              <a:buFontTx/>
              <a:buNone/>
              <a:defRPr sz="2133" b="0" i="0" cap="all" baseline="0"/>
            </a:lvl1pPr>
            <a:lvl2pPr marL="379191" indent="-379191">
              <a:lnSpc>
                <a:spcPts val="2400"/>
              </a:lnSpc>
              <a:spcBef>
                <a:spcPts val="800"/>
              </a:spcBef>
              <a:buFont typeface="Arial" panose="020B0604020202020204" pitchFamily="34" charset="0"/>
              <a:buChar char="•"/>
              <a:defRPr sz="1600" baseline="0"/>
            </a:lvl2pPr>
            <a:lvl3pPr marL="1219170" indent="0">
              <a:buFontTx/>
              <a:buNone/>
              <a:defRPr baseline="0"/>
            </a:lvl3pPr>
            <a:lvl4pPr marL="1828754" indent="0">
              <a:buFontTx/>
              <a:buNone/>
              <a:defRPr baseline="0"/>
            </a:lvl4pPr>
            <a:lvl5pPr marL="2438339" indent="0">
              <a:buFontTx/>
              <a:buNone/>
              <a:defRPr baseline="0"/>
            </a:lvl5pPr>
          </a:lstStyle>
          <a:p>
            <a:pPr lvl="0"/>
            <a:r>
              <a:rPr lang="en-US" dirty="0"/>
              <a:t>Title</a:t>
            </a:r>
          </a:p>
          <a:p>
            <a:pPr lvl="1"/>
            <a:r>
              <a:rPr lang="en-US" dirty="0"/>
              <a:t>Second level</a:t>
            </a:r>
          </a:p>
          <a:p>
            <a:pPr lvl="1"/>
            <a:r>
              <a:rPr lang="en-US" dirty="0"/>
              <a:t>Third</a:t>
            </a:r>
          </a:p>
          <a:p>
            <a:pPr lvl="1"/>
            <a:r>
              <a:rPr lang="en-US" dirty="0"/>
              <a:t>Fourth</a:t>
            </a:r>
          </a:p>
        </p:txBody>
      </p:sp>
      <p:sp>
        <p:nvSpPr>
          <p:cNvPr id="14" name="Picture Placeholder 13">
            <a:extLst>
              <a:ext uri="{FF2B5EF4-FFF2-40B4-BE49-F238E27FC236}">
                <a16:creationId xmlns:a16="http://schemas.microsoft.com/office/drawing/2014/main" id="{2ACB100E-C2A5-3E41-AB26-9F0C17E0FFCE}"/>
              </a:ext>
            </a:extLst>
          </p:cNvPr>
          <p:cNvSpPr>
            <a:spLocks noGrp="1"/>
          </p:cNvSpPr>
          <p:nvPr>
            <p:ph type="pic" sz="quarter" idx="12"/>
          </p:nvPr>
        </p:nvSpPr>
        <p:spPr>
          <a:xfrm>
            <a:off x="6096000" y="1267884"/>
            <a:ext cx="5520267" cy="4332816"/>
          </a:xfrm>
          <a:prstGeom prst="rect">
            <a:avLst/>
          </a:prstGeom>
        </p:spPr>
        <p:txBody>
          <a:bodyPr/>
          <a:lstStyle/>
          <a:p>
            <a:endParaRPr lang="en-US" dirty="0"/>
          </a:p>
        </p:txBody>
      </p:sp>
    </p:spTree>
    <p:extLst>
      <p:ext uri="{BB962C8B-B14F-4D97-AF65-F5344CB8AC3E}">
        <p14:creationId xmlns:p14="http://schemas.microsoft.com/office/powerpoint/2010/main" val="33571296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guide id="4" pos="5488">
          <p15:clr>
            <a:srgbClr val="FBAE40"/>
          </p15:clr>
        </p15:guide>
        <p15:guide id="5" orient="horz" pos="146">
          <p15:clr>
            <a:srgbClr val="FBAE40"/>
          </p15:clr>
        </p15:guide>
        <p15:guide id="6" orient="horz" pos="3094">
          <p15:clr>
            <a:srgbClr val="FBAE40"/>
          </p15:clr>
        </p15:guide>
        <p15:guide id="7" orient="horz" pos="59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TEXT 2 SIDES">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93E16BD0-D774-8A45-85A5-B061B56B0FCE}"/>
              </a:ext>
            </a:extLst>
          </p:cNvPr>
          <p:cNvSpPr>
            <a:spLocks noGrp="1"/>
          </p:cNvSpPr>
          <p:nvPr>
            <p:ph type="body" sz="quarter" idx="10" hasCustomPrompt="1"/>
          </p:nvPr>
        </p:nvSpPr>
        <p:spPr>
          <a:xfrm>
            <a:off x="590400" y="316800"/>
            <a:ext cx="11025867" cy="547981"/>
          </a:xfrm>
          <a:prstGeom prst="rect">
            <a:avLst/>
          </a:prstGeom>
        </p:spPr>
        <p:txBody>
          <a:bodyPr lIns="0" tIns="0" rIns="0" bIns="0"/>
          <a:lstStyle>
            <a:lvl1pPr marL="0" indent="0" algn="ctr">
              <a:buFontTx/>
              <a:buNone/>
              <a:defRPr sz="3467" cap="all" baseline="0">
                <a:solidFill>
                  <a:srgbClr val="3C3C3A"/>
                </a:solidFill>
              </a:defRPr>
            </a:lvl1pPr>
            <a:lvl2pPr marL="609585" indent="0" algn="ctr">
              <a:buFontTx/>
              <a:buNone/>
              <a:defRPr cap="all" baseline="0"/>
            </a:lvl2pPr>
            <a:lvl3pPr marL="1219170" indent="0" algn="ctr">
              <a:buFontTx/>
              <a:buNone/>
              <a:defRPr cap="all" baseline="0"/>
            </a:lvl3pPr>
            <a:lvl4pPr marL="1828754" indent="0" algn="ctr">
              <a:buFontTx/>
              <a:buNone/>
              <a:defRPr cap="all" baseline="0"/>
            </a:lvl4pPr>
            <a:lvl5pPr marL="2438339" indent="0" algn="ctr">
              <a:buFontTx/>
              <a:buNone/>
              <a:defRPr cap="all" baseline="0"/>
            </a:lvl5pPr>
          </a:lstStyle>
          <a:p>
            <a:pPr lvl="0"/>
            <a:r>
              <a:rPr lang="en-US" dirty="0"/>
              <a:t>PAGE TITLE</a:t>
            </a:r>
          </a:p>
        </p:txBody>
      </p:sp>
      <p:sp>
        <p:nvSpPr>
          <p:cNvPr id="5" name="Text Placeholder 4">
            <a:extLst>
              <a:ext uri="{FF2B5EF4-FFF2-40B4-BE49-F238E27FC236}">
                <a16:creationId xmlns:a16="http://schemas.microsoft.com/office/drawing/2014/main" id="{6B96AC94-B06A-4548-9C16-2E30771BB429}"/>
              </a:ext>
            </a:extLst>
          </p:cNvPr>
          <p:cNvSpPr>
            <a:spLocks noGrp="1"/>
          </p:cNvSpPr>
          <p:nvPr>
            <p:ph type="body" sz="quarter" idx="11"/>
          </p:nvPr>
        </p:nvSpPr>
        <p:spPr>
          <a:xfrm>
            <a:off x="575733" y="1267884"/>
            <a:ext cx="5520267" cy="5281083"/>
          </a:xfrm>
          <a:prstGeom prst="rect">
            <a:avLst/>
          </a:prstGeom>
        </p:spPr>
        <p:txBody>
          <a:bodyPr/>
          <a:lstStyle>
            <a:lvl1pPr marL="0" indent="0">
              <a:buFontTx/>
              <a:buNone/>
              <a:defRPr sz="2133" b="1" i="0" cap="all" baseline="0">
                <a:solidFill>
                  <a:srgbClr val="3C3C3A"/>
                </a:solidFill>
              </a:defRPr>
            </a:lvl1pPr>
            <a:lvl2pPr marL="379191" indent="-379191">
              <a:lnSpc>
                <a:spcPts val="2400"/>
              </a:lnSpc>
              <a:spcBef>
                <a:spcPts val="800"/>
              </a:spcBef>
              <a:defRPr sz="1600" baseline="0">
                <a:solidFill>
                  <a:srgbClr val="3C3C3A"/>
                </a:solidFill>
              </a:defRPr>
            </a:lvl2pPr>
            <a:lvl3pPr>
              <a:defRPr baseline="0">
                <a:solidFill>
                  <a:srgbClr val="3C3C3A"/>
                </a:solidFill>
              </a:defRPr>
            </a:lvl3pPr>
            <a:lvl4pPr>
              <a:defRPr baseline="0">
                <a:solidFill>
                  <a:srgbClr val="3C3C3A"/>
                </a:solidFill>
              </a:defRPr>
            </a:lvl4pPr>
            <a:lvl5pPr>
              <a:defRPr baseline="0">
                <a:solidFill>
                  <a:srgbClr val="3C3C3A"/>
                </a:solidFill>
              </a:defRPr>
            </a:lvl5pPr>
          </a:lstStyle>
          <a:p>
            <a:pPr lvl="0"/>
            <a:r>
              <a:rPr lang="en-US" dirty="0"/>
              <a:t>Edit Master text styles</a:t>
            </a:r>
          </a:p>
          <a:p>
            <a:pPr lvl="1"/>
            <a:r>
              <a:rPr lang="en-US" dirty="0"/>
              <a:t>Second level</a:t>
            </a:r>
          </a:p>
        </p:txBody>
      </p:sp>
      <p:sp>
        <p:nvSpPr>
          <p:cNvPr id="6" name="Text Placeholder 4">
            <a:extLst>
              <a:ext uri="{FF2B5EF4-FFF2-40B4-BE49-F238E27FC236}">
                <a16:creationId xmlns:a16="http://schemas.microsoft.com/office/drawing/2014/main" id="{DC7320CF-2EF7-F04D-96C9-E9EF7949735F}"/>
              </a:ext>
            </a:extLst>
          </p:cNvPr>
          <p:cNvSpPr>
            <a:spLocks noGrp="1"/>
          </p:cNvSpPr>
          <p:nvPr>
            <p:ph type="body" sz="quarter" idx="12"/>
          </p:nvPr>
        </p:nvSpPr>
        <p:spPr>
          <a:xfrm>
            <a:off x="6099240" y="1267884"/>
            <a:ext cx="5520267" cy="5281083"/>
          </a:xfrm>
          <a:prstGeom prst="rect">
            <a:avLst/>
          </a:prstGeom>
        </p:spPr>
        <p:txBody>
          <a:bodyPr/>
          <a:lstStyle>
            <a:lvl1pPr marL="0" indent="0">
              <a:buFontTx/>
              <a:buNone/>
              <a:defRPr sz="2133" b="1" i="0" cap="all" baseline="0">
                <a:solidFill>
                  <a:srgbClr val="3C3C3A"/>
                </a:solidFill>
              </a:defRPr>
            </a:lvl1pPr>
            <a:lvl2pPr marL="379191" indent="-379191">
              <a:lnSpc>
                <a:spcPts val="2400"/>
              </a:lnSpc>
              <a:spcBef>
                <a:spcPts val="800"/>
              </a:spcBef>
              <a:defRPr sz="1600" baseline="0">
                <a:solidFill>
                  <a:srgbClr val="3C3C3A"/>
                </a:solidFill>
              </a:defRPr>
            </a:lvl2pPr>
            <a:lvl3pPr>
              <a:defRPr baseline="0">
                <a:solidFill>
                  <a:srgbClr val="3C3C3A"/>
                </a:solidFill>
              </a:defRPr>
            </a:lvl3pPr>
            <a:lvl4pPr>
              <a:defRPr baseline="0">
                <a:solidFill>
                  <a:srgbClr val="3C3C3A"/>
                </a:solidFill>
              </a:defRPr>
            </a:lvl4pPr>
            <a:lvl5pPr>
              <a:defRPr baseline="0">
                <a:solidFill>
                  <a:srgbClr val="3C3C3A"/>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635813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F80C84BC-C90F-DB46-8DCF-76A4DE59E54E}"/>
              </a:ext>
            </a:extLst>
          </p:cNvPr>
          <p:cNvSpPr>
            <a:spLocks noGrp="1"/>
          </p:cNvSpPr>
          <p:nvPr>
            <p:ph type="body" sz="quarter" idx="10" hasCustomPrompt="1"/>
          </p:nvPr>
        </p:nvSpPr>
        <p:spPr>
          <a:xfrm>
            <a:off x="590400" y="316800"/>
            <a:ext cx="11025867" cy="547981"/>
          </a:xfrm>
          <a:prstGeom prst="rect">
            <a:avLst/>
          </a:prstGeom>
        </p:spPr>
        <p:txBody>
          <a:bodyPr lIns="0" tIns="0" rIns="0" bIns="0"/>
          <a:lstStyle>
            <a:lvl1pPr marL="0" indent="0" algn="ctr">
              <a:buFontTx/>
              <a:buNone/>
              <a:defRPr sz="3467" cap="all" baseline="0">
                <a:solidFill>
                  <a:srgbClr val="3C3C3A"/>
                </a:solidFill>
              </a:defRPr>
            </a:lvl1pPr>
            <a:lvl2pPr marL="609585" indent="0" algn="ctr">
              <a:buFontTx/>
              <a:buNone/>
              <a:defRPr cap="all" baseline="0"/>
            </a:lvl2pPr>
            <a:lvl3pPr marL="1219170" indent="0" algn="ctr">
              <a:buFontTx/>
              <a:buNone/>
              <a:defRPr cap="all" baseline="0"/>
            </a:lvl3pPr>
            <a:lvl4pPr marL="1828754" indent="0" algn="ctr">
              <a:buFontTx/>
              <a:buNone/>
              <a:defRPr cap="all" baseline="0"/>
            </a:lvl4pPr>
            <a:lvl5pPr marL="2438339" indent="0" algn="ctr">
              <a:buFontTx/>
              <a:buNone/>
              <a:defRPr cap="all" baseline="0"/>
            </a:lvl5pPr>
          </a:lstStyle>
          <a:p>
            <a:pPr lvl="0"/>
            <a:r>
              <a:rPr lang="en-US" dirty="0"/>
              <a:t>PAGE TITLE</a:t>
            </a:r>
          </a:p>
        </p:txBody>
      </p:sp>
      <p:sp>
        <p:nvSpPr>
          <p:cNvPr id="6" name="Text Placeholder 5">
            <a:extLst>
              <a:ext uri="{FF2B5EF4-FFF2-40B4-BE49-F238E27FC236}">
                <a16:creationId xmlns:a16="http://schemas.microsoft.com/office/drawing/2014/main" id="{1784FD98-B23B-5B40-873B-F291E800C742}"/>
              </a:ext>
            </a:extLst>
          </p:cNvPr>
          <p:cNvSpPr>
            <a:spLocks noGrp="1"/>
          </p:cNvSpPr>
          <p:nvPr>
            <p:ph type="body" sz="quarter" idx="11" hasCustomPrompt="1"/>
          </p:nvPr>
        </p:nvSpPr>
        <p:spPr>
          <a:xfrm>
            <a:off x="575734" y="1267885"/>
            <a:ext cx="11040533" cy="2161116"/>
          </a:xfrm>
          <a:prstGeom prst="rect">
            <a:avLst/>
          </a:prstGeom>
        </p:spPr>
        <p:txBody>
          <a:bodyPr lIns="0" tIns="0" rIns="0" bIns="0"/>
          <a:lstStyle>
            <a:lvl1pPr marL="380990" indent="-380990">
              <a:defRPr sz="1600" baseline="0">
                <a:solidFill>
                  <a:srgbClr val="3C3C3A"/>
                </a:solidFill>
              </a:defRPr>
            </a:lvl1pPr>
            <a:lvl2pPr>
              <a:defRPr>
                <a:solidFill>
                  <a:srgbClr val="3C3C3A"/>
                </a:solidFill>
              </a:defRPr>
            </a:lvl2pPr>
            <a:lvl3pPr>
              <a:defRPr>
                <a:solidFill>
                  <a:srgbClr val="3C3C3A"/>
                </a:solidFill>
              </a:defRPr>
            </a:lvl3pPr>
            <a:lvl4pPr>
              <a:defRPr>
                <a:solidFill>
                  <a:srgbClr val="3C3C3A"/>
                </a:solidFill>
              </a:defRPr>
            </a:lvl4pPr>
            <a:lvl5pPr>
              <a:defRPr>
                <a:solidFill>
                  <a:srgbClr val="3C3C3A"/>
                </a:solidFill>
              </a:defRPr>
            </a:lvl5pPr>
          </a:lstStyle>
          <a:p>
            <a:pPr marL="285750" indent="-285750"/>
            <a:r>
              <a:rPr lang="en-US" sz="1600" dirty="0">
                <a:solidFill>
                  <a:srgbClr val="3C3C3A"/>
                </a:solidFill>
                <a:latin typeface="Century Gothic" panose="020B0502020202020204" pitchFamily="34" charset="0"/>
              </a:rPr>
              <a:t>Line 1 </a:t>
            </a:r>
          </a:p>
          <a:p>
            <a:pPr marL="285750" indent="-285750"/>
            <a:r>
              <a:rPr lang="en-US" sz="1600" dirty="0">
                <a:solidFill>
                  <a:srgbClr val="3C3C3A"/>
                </a:solidFill>
                <a:latin typeface="Century Gothic" panose="020B0502020202020204" pitchFamily="34" charset="0"/>
              </a:rPr>
              <a:t>Line 2</a:t>
            </a:r>
            <a:endParaRPr lang="en" sz="1600" dirty="0">
              <a:solidFill>
                <a:srgbClr val="3C3C3A"/>
              </a:solidFill>
              <a:latin typeface="Century Gothic" panose="020B0502020202020204" pitchFamily="34" charset="0"/>
            </a:endParaRPr>
          </a:p>
        </p:txBody>
      </p:sp>
    </p:spTree>
    <p:extLst>
      <p:ext uri="{BB962C8B-B14F-4D97-AF65-F5344CB8AC3E}">
        <p14:creationId xmlns:p14="http://schemas.microsoft.com/office/powerpoint/2010/main" val="2559248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TEX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AF1DF00B-6D06-704D-A295-FD936813EEFF}"/>
              </a:ext>
            </a:extLst>
          </p:cNvPr>
          <p:cNvSpPr>
            <a:spLocks noGrp="1"/>
          </p:cNvSpPr>
          <p:nvPr>
            <p:ph type="body" sz="quarter" idx="10" hasCustomPrompt="1"/>
          </p:nvPr>
        </p:nvSpPr>
        <p:spPr>
          <a:xfrm>
            <a:off x="590400" y="316800"/>
            <a:ext cx="11025867" cy="547981"/>
          </a:xfrm>
          <a:prstGeom prst="rect">
            <a:avLst/>
          </a:prstGeom>
        </p:spPr>
        <p:txBody>
          <a:bodyPr lIns="0" tIns="0" rIns="0" bIns="0"/>
          <a:lstStyle>
            <a:lvl1pPr marL="0" indent="0" algn="ctr">
              <a:buFontTx/>
              <a:buNone/>
              <a:defRPr sz="3467" cap="all" baseline="0">
                <a:solidFill>
                  <a:srgbClr val="3C3C3A"/>
                </a:solidFill>
              </a:defRPr>
            </a:lvl1pPr>
            <a:lvl2pPr marL="609585" indent="0" algn="ctr">
              <a:buFontTx/>
              <a:buNone/>
              <a:defRPr cap="all" baseline="0"/>
            </a:lvl2pPr>
            <a:lvl3pPr marL="1219170" indent="0" algn="ctr">
              <a:buFontTx/>
              <a:buNone/>
              <a:defRPr cap="all" baseline="0"/>
            </a:lvl3pPr>
            <a:lvl4pPr marL="1828754" indent="0" algn="ctr">
              <a:buFontTx/>
              <a:buNone/>
              <a:defRPr cap="all" baseline="0"/>
            </a:lvl4pPr>
            <a:lvl5pPr marL="2438339" indent="0" algn="ctr">
              <a:buFontTx/>
              <a:buNone/>
              <a:defRPr cap="all" baseline="0"/>
            </a:lvl5pPr>
          </a:lstStyle>
          <a:p>
            <a:pPr lvl="0"/>
            <a:r>
              <a:rPr lang="en-US" dirty="0"/>
              <a:t>PAGE TITLE</a:t>
            </a:r>
          </a:p>
        </p:txBody>
      </p:sp>
      <p:sp>
        <p:nvSpPr>
          <p:cNvPr id="5" name="Text Placeholder 4">
            <a:extLst>
              <a:ext uri="{FF2B5EF4-FFF2-40B4-BE49-F238E27FC236}">
                <a16:creationId xmlns:a16="http://schemas.microsoft.com/office/drawing/2014/main" id="{561DE9CF-6FE2-6C47-91A3-C5F437E46C34}"/>
              </a:ext>
            </a:extLst>
          </p:cNvPr>
          <p:cNvSpPr>
            <a:spLocks noGrp="1"/>
          </p:cNvSpPr>
          <p:nvPr>
            <p:ph type="body" sz="quarter" idx="11" hasCustomPrompt="1"/>
          </p:nvPr>
        </p:nvSpPr>
        <p:spPr>
          <a:xfrm>
            <a:off x="575735" y="1267884"/>
            <a:ext cx="11040533" cy="396589"/>
          </a:xfrm>
          <a:prstGeom prst="rect">
            <a:avLst/>
          </a:prstGeom>
        </p:spPr>
        <p:txBody>
          <a:bodyPr lIns="0" tIns="0" rIns="0" bIns="0"/>
          <a:lstStyle>
            <a:lvl1pPr marL="379191" indent="-379191" algn="l">
              <a:lnSpc>
                <a:spcPct val="100000"/>
              </a:lnSpc>
              <a:spcBef>
                <a:spcPts val="800"/>
              </a:spcBef>
              <a:buNone/>
              <a:defRPr sz="2133" b="1" i="1" baseline="0">
                <a:solidFill>
                  <a:srgbClr val="3C3C3A"/>
                </a:solidFill>
              </a:defRPr>
            </a:lvl1pPr>
          </a:lstStyle>
          <a:p>
            <a:pPr lvl="0"/>
            <a:r>
              <a:rPr lang="en-US" dirty="0"/>
              <a:t>Quote</a:t>
            </a:r>
          </a:p>
        </p:txBody>
      </p:sp>
      <p:sp>
        <p:nvSpPr>
          <p:cNvPr id="7" name="Text Placeholder 6">
            <a:extLst>
              <a:ext uri="{FF2B5EF4-FFF2-40B4-BE49-F238E27FC236}">
                <a16:creationId xmlns:a16="http://schemas.microsoft.com/office/drawing/2014/main" id="{5369D41B-B118-BD47-8695-54FDBDF88EAC}"/>
              </a:ext>
            </a:extLst>
          </p:cNvPr>
          <p:cNvSpPr>
            <a:spLocks noGrp="1"/>
          </p:cNvSpPr>
          <p:nvPr>
            <p:ph type="body" sz="quarter" idx="12"/>
          </p:nvPr>
        </p:nvSpPr>
        <p:spPr>
          <a:xfrm>
            <a:off x="590401" y="1781093"/>
            <a:ext cx="11025867" cy="1647908"/>
          </a:xfrm>
          <a:prstGeom prst="rect">
            <a:avLst/>
          </a:prstGeom>
        </p:spPr>
        <p:txBody>
          <a:bodyPr lIns="0" tIns="0" rIns="0" bIns="0"/>
          <a:lstStyle>
            <a:lvl1pPr marL="0" indent="0">
              <a:lnSpc>
                <a:spcPts val="2933"/>
              </a:lnSpc>
              <a:buFontTx/>
              <a:buNone/>
              <a:defRPr sz="2133" cap="none" baseline="0">
                <a:solidFill>
                  <a:srgbClr val="3C3C3A"/>
                </a:solidFill>
              </a:defRPr>
            </a:lvl1pPr>
          </a:lstStyle>
          <a:p>
            <a:pPr lvl="0"/>
            <a:r>
              <a:rPr lang="en-US" dirty="0"/>
              <a:t>Edit Master text styles</a:t>
            </a:r>
          </a:p>
        </p:txBody>
      </p:sp>
      <p:sp>
        <p:nvSpPr>
          <p:cNvPr id="8" name="Text Placeholder 6">
            <a:extLst>
              <a:ext uri="{FF2B5EF4-FFF2-40B4-BE49-F238E27FC236}">
                <a16:creationId xmlns:a16="http://schemas.microsoft.com/office/drawing/2014/main" id="{082CE734-41BD-6645-A857-BB93FF209117}"/>
              </a:ext>
            </a:extLst>
          </p:cNvPr>
          <p:cNvSpPr>
            <a:spLocks noGrp="1"/>
          </p:cNvSpPr>
          <p:nvPr>
            <p:ph type="body" sz="quarter" idx="13"/>
          </p:nvPr>
        </p:nvSpPr>
        <p:spPr>
          <a:xfrm>
            <a:off x="575735" y="3534926"/>
            <a:ext cx="11040533" cy="2720101"/>
          </a:xfrm>
          <a:prstGeom prst="rect">
            <a:avLst/>
          </a:prstGeom>
        </p:spPr>
        <p:txBody>
          <a:bodyPr lIns="0" tIns="0" rIns="0" bIns="0"/>
          <a:lstStyle>
            <a:lvl1pPr marL="0" indent="0">
              <a:lnSpc>
                <a:spcPts val="2400"/>
              </a:lnSpc>
              <a:buFontTx/>
              <a:buNone/>
              <a:defRPr sz="1600" cap="none" baseline="0">
                <a:solidFill>
                  <a:srgbClr val="3C3C3A"/>
                </a:solidFill>
              </a:defRPr>
            </a:lvl1pPr>
          </a:lstStyle>
          <a:p>
            <a:pPr lvl="0"/>
            <a:r>
              <a:rPr lang="en-US" dirty="0"/>
              <a:t>Edit Master text styles</a:t>
            </a:r>
          </a:p>
        </p:txBody>
      </p:sp>
    </p:spTree>
    <p:extLst>
      <p:ext uri="{BB962C8B-B14F-4D97-AF65-F5344CB8AC3E}">
        <p14:creationId xmlns:p14="http://schemas.microsoft.com/office/powerpoint/2010/main" val="53179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18" name="Rectangle 17"/>
          <p:cNvSpPr/>
          <p:nvPr/>
        </p:nvSpPr>
        <p:spPr>
          <a:xfrm flipH="1">
            <a:off x="-9528" y="-5"/>
            <a:ext cx="12201525" cy="3557222"/>
          </a:xfrm>
          <a:prstGeom prst="rect">
            <a:avLst/>
          </a:prstGeom>
          <a:solidFill>
            <a:srgbClr val="66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526" y="3557217"/>
            <a:ext cx="12201525" cy="3428902"/>
          </a:xfrm>
          <a:prstGeom prst="rect">
            <a:avLst/>
          </a:prstGeom>
          <a:solidFill>
            <a:srgbClr val="C8F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9727" y="3429000"/>
            <a:ext cx="12201729" cy="128217"/>
            <a:chOff x="-9727" y="3419275"/>
            <a:chExt cx="12201729" cy="128217"/>
          </a:xfrm>
        </p:grpSpPr>
        <p:sp>
          <p:nvSpPr>
            <p:cNvPr id="21" name="Rectangle 20"/>
            <p:cNvSpPr/>
            <p:nvPr/>
          </p:nvSpPr>
          <p:spPr>
            <a:xfrm rot="10800000" flipH="1">
              <a:off x="-9727" y="3419276"/>
              <a:ext cx="3493790" cy="1282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0800000" flipH="1">
              <a:off x="3484063" y="3419276"/>
              <a:ext cx="5058036" cy="1282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rot="10800000" flipH="1">
              <a:off x="8542098" y="3419275"/>
              <a:ext cx="3649904" cy="1282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381000" y="656804"/>
            <a:ext cx="11425813" cy="854080"/>
          </a:xfrm>
        </p:spPr>
        <p:txBody>
          <a:bodyPr wrap="square" anchor="t">
            <a:spAutoFit/>
          </a:bodyPr>
          <a:lstStyle>
            <a:lvl1pPr algn="ctr">
              <a:defRPr sz="5500">
                <a:solidFill>
                  <a:schemeClr val="bg1"/>
                </a:solidFill>
              </a:defRPr>
            </a:lvl1pPr>
          </a:lstStyle>
          <a:p>
            <a:r>
              <a:rPr lang="en-US"/>
              <a:t>Click to edit Master title style</a:t>
            </a:r>
            <a:endParaRPr lang="en-US"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3969" y="4358980"/>
            <a:ext cx="6444062" cy="1825376"/>
          </a:xfrm>
          <a:prstGeom prst="rect">
            <a:avLst/>
          </a:prstGeom>
        </p:spPr>
      </p:pic>
    </p:spTree>
    <p:extLst>
      <p:ext uri="{BB962C8B-B14F-4D97-AF65-F5344CB8AC3E}">
        <p14:creationId xmlns:p14="http://schemas.microsoft.com/office/powerpoint/2010/main" val="369947336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240">
          <p15:clr>
            <a:srgbClr val="FBAE40"/>
          </p15:clr>
        </p15:guide>
        <p15:guide id="4" pos="74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Main Content">
    <p:spTree>
      <p:nvGrpSpPr>
        <p:cNvPr id="1" name="Shape 63"/>
        <p:cNvGrpSpPr/>
        <p:nvPr/>
      </p:nvGrpSpPr>
      <p:grpSpPr>
        <a:xfrm>
          <a:off x="0" y="0"/>
          <a:ext cx="0" cy="0"/>
          <a:chOff x="0" y="0"/>
          <a:chExt cx="0" cy="0"/>
        </a:xfrm>
      </p:grpSpPr>
      <p:sp>
        <p:nvSpPr>
          <p:cNvPr id="67" name="Shape 67"/>
          <p:cNvSpPr txBox="1"/>
          <p:nvPr/>
        </p:nvSpPr>
        <p:spPr>
          <a:xfrm>
            <a:off x="11026025" y="6369323"/>
            <a:ext cx="724611" cy="365124"/>
          </a:xfrm>
          <a:prstGeom prst="rect">
            <a:avLst/>
          </a:prstGeom>
          <a:noFill/>
          <a:ln>
            <a:noFill/>
          </a:ln>
        </p:spPr>
        <p:txBody>
          <a:bodyPr lIns="121900" tIns="60933" rIns="121900" bIns="60933" anchor="ctr" anchorCtr="0">
            <a:noAutofit/>
          </a:bodyPr>
          <a:lstStyle/>
          <a:p>
            <a:pPr marL="0" marR="0" lvl="0" indent="0" algn="r" rtl="0">
              <a:spcBef>
                <a:spcPts val="0"/>
              </a:spcBef>
              <a:buSzPct val="25000"/>
              <a:buNone/>
            </a:pPr>
            <a:fld id="{00000000-1234-1234-1234-123412341234}" type="slidenum">
              <a:rPr lang="fr-CA" sz="800" b="0" i="0" u="none" baseline="0" smtClean="0">
                <a:solidFill>
                  <a:srgbClr val="3C3C3A"/>
                </a:solidFill>
                <a:latin typeface="Century Gothic Regular"/>
                <a:ea typeface="Calibri"/>
                <a:cs typeface="Calibri"/>
                <a:sym typeface="Calibri"/>
              </a:rPr>
              <a:pPr marL="0" marR="0" lvl="0" indent="0" algn="r" rtl="0">
                <a:spcBef>
                  <a:spcPts val="0"/>
                </a:spcBef>
                <a:buSzPct val="25000"/>
                <a:buNone/>
              </a:pPr>
              <a:t>‹#›</a:t>
            </a:fld>
            <a:r>
              <a:rPr lang="fr-CA" sz="1067" b="0" i="0" u="none" dirty="0">
                <a:solidFill>
                  <a:srgbClr val="3C3C3A"/>
                </a:solidFill>
                <a:latin typeface="Century Gothic Regular"/>
                <a:ea typeface="Calibri"/>
                <a:cs typeface="Calibri"/>
                <a:sym typeface="Calibri"/>
              </a:rPr>
              <a:t> </a:t>
            </a:r>
          </a:p>
        </p:txBody>
      </p:sp>
    </p:spTree>
    <p:extLst>
      <p:ext uri="{BB962C8B-B14F-4D97-AF65-F5344CB8AC3E}">
        <p14:creationId xmlns:p14="http://schemas.microsoft.com/office/powerpoint/2010/main" val="25700390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guide id="4" pos="5488">
          <p15:clr>
            <a:srgbClr val="FBAE40"/>
          </p15:clr>
        </p15:guide>
        <p15:guide id="5" orient="horz" pos="2981">
          <p15:clr>
            <a:srgbClr val="FBAE40"/>
          </p15:clr>
        </p15:guide>
        <p15:guide id="6" orient="horz" pos="1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55012"/>
            <a:ext cx="11430000" cy="646331"/>
          </a:xfrm>
        </p:spPr>
        <p:txBody>
          <a:bodyPr wrap="square" anchor="t">
            <a:spAutoFit/>
          </a:bodyPr>
          <a:lstStyle>
            <a:lvl1pPr algn="ctr">
              <a:defRPr sz="4000">
                <a:solidFill>
                  <a:srgbClr val="0000FF"/>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403594"/>
            <a:ext cx="11430000" cy="4351338"/>
          </a:xfrm>
        </p:spPr>
        <p:txBody>
          <a:bodyPr>
            <a:noAutofit/>
          </a:bodyPr>
          <a:lstStyle>
            <a:lvl1pPr marL="280988" indent="-280988">
              <a:buClr>
                <a:srgbClr val="0000FF"/>
              </a:buClr>
              <a:buFont typeface="Wingdings" panose="05000000000000000000" pitchFamily="2" charset="2"/>
              <a:buChar char="§"/>
              <a:defRPr sz="3000"/>
            </a:lvl1pPr>
            <a:lvl2pPr marL="685800" indent="-228600">
              <a:buClr>
                <a:srgbClr val="00B050"/>
              </a:buClr>
              <a:buFont typeface="Wingdings" panose="05000000000000000000" pitchFamily="2" charset="2"/>
              <a:buChar char="§"/>
              <a:defRPr sz="2400"/>
            </a:lvl2pPr>
            <a:lvl3pPr marL="1143000" indent="-228600">
              <a:buClr>
                <a:srgbClr val="FF0000"/>
              </a:buClr>
              <a:buFont typeface="Wingdings" panose="05000000000000000000" pitchFamily="2" charset="2"/>
              <a:buChar char="§"/>
              <a:defRPr sz="2000"/>
            </a:lvl3pPr>
            <a:lvl4pPr marL="1600200" indent="-228600">
              <a:buClr>
                <a:srgbClr val="7030A0"/>
              </a:buClr>
              <a:buFont typeface="Wingdings" panose="05000000000000000000" pitchFamily="2" charset="2"/>
              <a:buChar char="§"/>
              <a:defRPr sz="1800"/>
            </a:lvl4pPr>
            <a:lvl5pPr marL="2057400" indent="-228600">
              <a:buClr>
                <a:srgbClr val="FFC000"/>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560917" y="6356350"/>
            <a:ext cx="546212" cy="365125"/>
          </a:xfrm>
        </p:spPr>
        <p:txBody>
          <a:bodyPr/>
          <a:lstStyle>
            <a:lvl1pPr>
              <a:defRPr sz="1000"/>
            </a:lvl1pPr>
          </a:lstStyle>
          <a:p>
            <a:fld id="{CCDEFDE6-E0D7-4837-9BAC-C5447762A0EF}" type="slidenum">
              <a:rPr lang="en-US" smtClean="0"/>
              <a:pPr/>
              <a:t>‹#›</a:t>
            </a:fld>
            <a:endParaRPr lang="en-US" dirty="0"/>
          </a:p>
        </p:txBody>
      </p:sp>
      <p:sp>
        <p:nvSpPr>
          <p:cNvPr id="8" name="Text Placeholder 13"/>
          <p:cNvSpPr>
            <a:spLocks noGrp="1"/>
          </p:cNvSpPr>
          <p:nvPr>
            <p:ph type="body" sz="quarter" idx="13"/>
          </p:nvPr>
        </p:nvSpPr>
        <p:spPr>
          <a:xfrm>
            <a:off x="615498" y="6356350"/>
            <a:ext cx="8641773" cy="230832"/>
          </a:xfrm>
          <a:prstGeom prst="rect">
            <a:avLst/>
          </a:prstGeom>
        </p:spPr>
        <p:txBody>
          <a:bodyPr>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96751473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240">
          <p15:clr>
            <a:srgbClr val="FBAE40"/>
          </p15:clr>
        </p15:guide>
        <p15:guide id="4" pos="7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00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357096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240">
          <p15:clr>
            <a:srgbClr val="FBAE40"/>
          </p15:clr>
        </p15:guide>
        <p15:guide id="4" pos="7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825625"/>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CDEFDE6-E0D7-4837-9BAC-C5447762A0EF}" type="slidenum">
              <a:rPr lang="en-US" smtClean="0"/>
              <a:pPr/>
              <a:t>‹#›</a:t>
            </a:fld>
            <a:endParaRPr lang="en-US" dirty="0"/>
          </a:p>
        </p:txBody>
      </p:sp>
      <p:grpSp>
        <p:nvGrpSpPr>
          <p:cNvPr id="17" name="Group 16"/>
          <p:cNvGrpSpPr/>
          <p:nvPr/>
        </p:nvGrpSpPr>
        <p:grpSpPr>
          <a:xfrm>
            <a:off x="6070234" y="1105310"/>
            <a:ext cx="91723" cy="5760720"/>
            <a:chOff x="72034" y="0"/>
            <a:chExt cx="193017" cy="6858000"/>
          </a:xfrm>
        </p:grpSpPr>
        <p:sp>
          <p:nvSpPr>
            <p:cNvPr id="18" name="Rectangle 17"/>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itle 1"/>
          <p:cNvSpPr>
            <a:spLocks noGrp="1"/>
          </p:cNvSpPr>
          <p:nvPr>
            <p:ph type="title"/>
          </p:nvPr>
        </p:nvSpPr>
        <p:spPr>
          <a:xfrm>
            <a:off x="381000" y="255012"/>
            <a:ext cx="11430000" cy="590931"/>
          </a:xfrm>
        </p:spPr>
        <p:txBody>
          <a:bodyPr wrap="square" anchor="t">
            <a:spAutoFit/>
          </a:bodyPr>
          <a:lstStyle>
            <a:lvl1pPr algn="ctr">
              <a:defRPr sz="3600">
                <a:solidFill>
                  <a:srgbClr val="0000FF"/>
                </a:solidFill>
              </a:defRPr>
            </a:lvl1pPr>
          </a:lstStyle>
          <a:p>
            <a:r>
              <a:rPr lang="en-US"/>
              <a:t>Click to edit Master title style</a:t>
            </a:r>
            <a:endParaRPr lang="en-US" dirty="0"/>
          </a:p>
        </p:txBody>
      </p:sp>
      <p:sp>
        <p:nvSpPr>
          <p:cNvPr id="22" name="Rectangle 21"/>
          <p:cNvSpPr/>
          <p:nvPr/>
        </p:nvSpPr>
        <p:spPr>
          <a:xfrm>
            <a:off x="0" y="0"/>
            <a:ext cx="2914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598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p:nvSpPr>
        <p:spPr>
          <a:xfrm>
            <a:off x="0" y="0"/>
            <a:ext cx="2914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964803" y="4953837"/>
            <a:ext cx="2731477" cy="1904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CCDEFDE6-E0D7-4837-9BAC-C5447762A0EF}" type="slidenum">
              <a:rPr lang="en-US" smtClean="0"/>
              <a:pPr/>
              <a:t>‹#›</a:t>
            </a:fld>
            <a:endParaRPr lang="en-US" dirty="0"/>
          </a:p>
        </p:txBody>
      </p:sp>
      <p:sp>
        <p:nvSpPr>
          <p:cNvPr id="6" name="Title 1"/>
          <p:cNvSpPr>
            <a:spLocks noGrp="1"/>
          </p:cNvSpPr>
          <p:nvPr>
            <p:ph type="ctrTitle"/>
          </p:nvPr>
        </p:nvSpPr>
        <p:spPr>
          <a:xfrm>
            <a:off x="381000" y="656804"/>
            <a:ext cx="11425813" cy="854080"/>
          </a:xfrm>
        </p:spPr>
        <p:txBody>
          <a:bodyPr wrap="square" anchor="t">
            <a:spAutoFit/>
          </a:bodyPr>
          <a:lstStyle>
            <a:lvl1pPr algn="ctr">
              <a:defRPr sz="5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061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646331"/>
          </a:xfrm>
        </p:spPr>
        <p:txBody>
          <a:bodyPr wrap="square" anchor="t">
            <a:spAutoFit/>
          </a:bodyPr>
          <a:lstStyle>
            <a:lvl1pPr algn="ctr">
              <a:defRPr sz="4000">
                <a:solidFill>
                  <a:srgbClr val="0000FF"/>
                </a:solidFill>
              </a:defRPr>
            </a:lvl1pPr>
          </a:lstStyle>
          <a:p>
            <a:r>
              <a:rPr lang="en-US" dirty="0"/>
              <a:t>Click to edit Master title style</a:t>
            </a:r>
          </a:p>
        </p:txBody>
      </p:sp>
      <p:sp>
        <p:nvSpPr>
          <p:cNvPr id="3" name="Content Placeholder 2"/>
          <p:cNvSpPr>
            <a:spLocks noGrp="1"/>
          </p:cNvSpPr>
          <p:nvPr>
            <p:ph idx="1"/>
          </p:nvPr>
        </p:nvSpPr>
        <p:spPr>
          <a:xfrm>
            <a:off x="609601" y="1066800"/>
            <a:ext cx="11353800" cy="4909963"/>
          </a:xfrm>
        </p:spPr>
        <p:txBody>
          <a:bodyPr/>
          <a:lstStyle>
            <a:lvl1pPr marL="228600" indent="-228600">
              <a:buClr>
                <a:srgbClr val="0000FF"/>
              </a:buClr>
              <a:buFont typeface="Wingdings" panose="05000000000000000000" pitchFamily="2" charset="2"/>
              <a:buChar char="§"/>
              <a:defRPr sz="3000"/>
            </a:lvl1pPr>
            <a:lvl2pPr marL="685800" indent="-228600">
              <a:buClr>
                <a:schemeClr val="accent2"/>
              </a:buClr>
              <a:buFont typeface="Wingdings" panose="05000000000000000000" pitchFamily="2" charset="2"/>
              <a:buChar char="§"/>
              <a:defRPr/>
            </a:lvl2pPr>
            <a:lvl3pPr marL="1143000" indent="-228600">
              <a:buClr>
                <a:srgbClr val="FF0000"/>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rgbClr val="FFC00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25199" y="6380100"/>
            <a:ext cx="988621" cy="365125"/>
          </a:xfrm>
        </p:spPr>
        <p:txBody>
          <a:bodyPr/>
          <a:lstStyle>
            <a:lvl1pPr>
              <a:defRPr sz="1000">
                <a:solidFill>
                  <a:schemeClr val="tx1"/>
                </a:solidFill>
              </a:defRPr>
            </a:lvl1pPr>
          </a:lstStyle>
          <a:p>
            <a:fld id="{BB88B489-69ED-4F0A-A940-13A5E0BFFCBC}" type="slidenum">
              <a:rPr lang="en-US" smtClean="0">
                <a:solidFill>
                  <a:prstClr val="black"/>
                </a:solidFill>
              </a:rPr>
              <a:pPr/>
              <a:t>‹#›</a:t>
            </a:fld>
            <a:endParaRPr lang="en-US" dirty="0">
              <a:solidFill>
                <a:prstClr val="black"/>
              </a:solidFill>
            </a:endParaRPr>
          </a:p>
        </p:txBody>
      </p:sp>
      <p:grpSp>
        <p:nvGrpSpPr>
          <p:cNvPr id="8" name="Group 7"/>
          <p:cNvGrpSpPr/>
          <p:nvPr userDrawn="1"/>
        </p:nvGrpSpPr>
        <p:grpSpPr>
          <a:xfrm>
            <a:off x="106759" y="0"/>
            <a:ext cx="91723" cy="6858000"/>
            <a:chOff x="72034" y="0"/>
            <a:chExt cx="193017" cy="6858000"/>
          </a:xfrm>
        </p:grpSpPr>
        <p:sp>
          <p:nvSpPr>
            <p:cNvPr id="9" name="Rectangle 8"/>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2" name="Picture 11" descr="TVB_Logo_RGB_300_4_Line_Ta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8360" y="6356350"/>
            <a:ext cx="1434197" cy="405559"/>
          </a:xfrm>
          <a:prstGeom prst="rect">
            <a:avLst/>
          </a:prstGeom>
        </p:spPr>
      </p:pic>
      <p:sp>
        <p:nvSpPr>
          <p:cNvPr id="14" name="Text Placeholder 13"/>
          <p:cNvSpPr>
            <a:spLocks noGrp="1"/>
          </p:cNvSpPr>
          <p:nvPr>
            <p:ph type="body" sz="quarter" idx="13"/>
          </p:nvPr>
        </p:nvSpPr>
        <p:spPr>
          <a:xfrm>
            <a:off x="609601" y="6550968"/>
            <a:ext cx="8610599" cy="210941"/>
          </a:xfrm>
        </p:spPr>
        <p:txBody>
          <a:bodyPr wrap="square" anchor="b">
            <a:sp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2014352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13476" y="6356350"/>
            <a:ext cx="1003997"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CDEFDE6-E0D7-4837-9BAC-C5447762A0EF}" type="slidenum">
              <a:rPr lang="en-US" smtClean="0"/>
              <a:pPr/>
              <a:t>‹#›</a:t>
            </a:fld>
            <a:endParaRPr lang="en-US" dirty="0"/>
          </a:p>
        </p:txBody>
      </p:sp>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18690" y="6297489"/>
            <a:ext cx="1496784" cy="423986"/>
          </a:xfrm>
          <a:prstGeom prst="rect">
            <a:avLst/>
          </a:prstGeom>
        </p:spPr>
      </p:pic>
      <p:grpSp>
        <p:nvGrpSpPr>
          <p:cNvPr id="10" name="Group 9"/>
          <p:cNvGrpSpPr/>
          <p:nvPr/>
        </p:nvGrpSpPr>
        <p:grpSpPr>
          <a:xfrm>
            <a:off x="289277" y="0"/>
            <a:ext cx="91723" cy="6858000"/>
            <a:chOff x="72034" y="0"/>
            <a:chExt cx="193017" cy="6858000"/>
          </a:xfrm>
        </p:grpSpPr>
        <p:sp>
          <p:nvSpPr>
            <p:cNvPr id="11" name="Rectangle 10"/>
            <p:cNvSpPr/>
            <p:nvPr/>
          </p:nvSpPr>
          <p:spPr>
            <a:xfrm rot="5400000">
              <a:off x="-813303" y="885337"/>
              <a:ext cx="1963690" cy="193016"/>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5400000">
              <a:off x="-1252896" y="3288620"/>
              <a:ext cx="2842877" cy="193016"/>
            </a:xfrm>
            <a:prstGeom prst="rect">
              <a:avLst/>
            </a:prstGeom>
            <a:solidFill>
              <a:srgbClr val="36C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5400000">
              <a:off x="-857175" y="5735775"/>
              <a:ext cx="2051434" cy="193016"/>
            </a:xfrm>
            <a:prstGeom prst="rect">
              <a:avLst/>
            </a:prstGeom>
            <a:solidFill>
              <a:srgbClr val="132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27244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52"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0">
          <p15:clr>
            <a:srgbClr val="F26B43"/>
          </p15:clr>
        </p15:guide>
        <p15:guide id="4" pos="74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solidFill>
                <a:prstClr val="black"/>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8B489-69ED-4F0A-A940-13A5E0BFFC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02430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741" r:id="rId10"/>
    <p:sldLayoutId id="2147483753" r:id="rId11"/>
    <p:sldLayoutId id="214748383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8B489-69ED-4F0A-A940-13A5E0BFFCBC}" type="slidenum">
              <a:rPr lang="en-US" smtClean="0"/>
              <a:t>‹#›</a:t>
            </a:fld>
            <a:endParaRPr lang="en-US" dirty="0"/>
          </a:p>
        </p:txBody>
      </p:sp>
    </p:spTree>
    <p:extLst>
      <p:ext uri="{BB962C8B-B14F-4D97-AF65-F5344CB8AC3E}">
        <p14:creationId xmlns:p14="http://schemas.microsoft.com/office/powerpoint/2010/main" val="243948400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4"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67">
            <a:extLst>
              <a:ext uri="{FF2B5EF4-FFF2-40B4-BE49-F238E27FC236}">
                <a16:creationId xmlns:a16="http://schemas.microsoft.com/office/drawing/2014/main" id="{14C335FA-79F0-7A47-8BFA-797806C645AC}"/>
              </a:ext>
            </a:extLst>
          </p:cNvPr>
          <p:cNvSpPr txBox="1"/>
          <p:nvPr userDrawn="1"/>
        </p:nvSpPr>
        <p:spPr>
          <a:xfrm>
            <a:off x="11026025" y="6369323"/>
            <a:ext cx="724611" cy="365124"/>
          </a:xfrm>
          <a:prstGeom prst="rect">
            <a:avLst/>
          </a:prstGeom>
          <a:noFill/>
          <a:ln>
            <a:noFill/>
          </a:ln>
        </p:spPr>
        <p:txBody>
          <a:bodyPr lIns="121900" tIns="60933" rIns="121900" bIns="60933" anchor="ctr" anchorCtr="0">
            <a:noAutofit/>
          </a:bodyPr>
          <a:lstStyle/>
          <a:p>
            <a:pPr marL="0" marR="0" lvl="0" indent="0" algn="r" rtl="0">
              <a:spcBef>
                <a:spcPts val="0"/>
              </a:spcBef>
              <a:buSzPct val="25000"/>
              <a:buNone/>
            </a:pPr>
            <a:fld id="{00000000-1234-1234-1234-123412341234}" type="slidenum">
              <a:rPr lang="fr-CA" sz="800" b="0" i="0" u="none" baseline="0" smtClean="0">
                <a:solidFill>
                  <a:srgbClr val="3C3C3A"/>
                </a:solidFill>
                <a:latin typeface="Century Gothic Regular"/>
                <a:ea typeface="Calibri"/>
                <a:cs typeface="Calibri"/>
                <a:sym typeface="Calibri"/>
              </a:rPr>
              <a:pPr marL="0" marR="0" lvl="0" indent="0" algn="r" rtl="0">
                <a:spcBef>
                  <a:spcPts val="0"/>
                </a:spcBef>
                <a:buSzPct val="25000"/>
                <a:buNone/>
              </a:pPr>
              <a:t>‹#›</a:t>
            </a:fld>
            <a:r>
              <a:rPr lang="fr-CA" sz="1067" b="0" i="0" u="none" dirty="0">
                <a:solidFill>
                  <a:srgbClr val="3C3C3A"/>
                </a:solidFill>
                <a:latin typeface="Century Gothic Regular"/>
                <a:ea typeface="Calibri"/>
                <a:cs typeface="Calibri"/>
                <a:sym typeface="Calibri"/>
              </a:rPr>
              <a:t> </a:t>
            </a:r>
          </a:p>
        </p:txBody>
      </p:sp>
      <p:pic>
        <p:nvPicPr>
          <p:cNvPr id="9" name="Picture 8">
            <a:extLst>
              <a:ext uri="{FF2B5EF4-FFF2-40B4-BE49-F238E27FC236}">
                <a16:creationId xmlns:a16="http://schemas.microsoft.com/office/drawing/2014/main" id="{C02A761B-628F-0C41-A410-01D60491D799}"/>
              </a:ext>
            </a:extLst>
          </p:cNvPr>
          <p:cNvPicPr>
            <a:picLocks noChangeAspect="1"/>
          </p:cNvPicPr>
          <p:nvPr userDrawn="1"/>
        </p:nvPicPr>
        <p:blipFill>
          <a:blip r:embed="rId13"/>
          <a:stretch>
            <a:fillRect/>
          </a:stretch>
        </p:blipFill>
        <p:spPr>
          <a:xfrm>
            <a:off x="525017" y="6436931"/>
            <a:ext cx="1254760" cy="238760"/>
          </a:xfrm>
          <a:prstGeom prst="rect">
            <a:avLst/>
          </a:prstGeom>
        </p:spPr>
      </p:pic>
    </p:spTree>
    <p:extLst>
      <p:ext uri="{BB962C8B-B14F-4D97-AF65-F5344CB8AC3E}">
        <p14:creationId xmlns:p14="http://schemas.microsoft.com/office/powerpoint/2010/main" val="242499050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9" r:id="rId11"/>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3" orient="horz" pos="146">
          <p15:clr>
            <a:srgbClr val="F26B43"/>
          </p15:clr>
        </p15:guide>
        <p15:guide id="4" orient="horz" pos="3094">
          <p15:clr>
            <a:srgbClr val="F26B43"/>
          </p15:clr>
        </p15:guide>
        <p15:guide id="5" pos="272">
          <p15:clr>
            <a:srgbClr val="F26B43"/>
          </p15:clr>
        </p15:guide>
        <p15:guide id="6" pos="5488">
          <p15:clr>
            <a:srgbClr val="F26B43"/>
          </p15:clr>
        </p15:guide>
        <p15:guide id="7" orient="horz" pos="599">
          <p15:clr>
            <a:srgbClr val="F26B43"/>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chart" Target="../charts/chart18.xml"/><Relationship Id="rId4" Type="http://schemas.openxmlformats.org/officeDocument/2006/relationships/chart" Target="../charts/chart17.xml"/></Relationships>
</file>

<file path=ppt/slides/_rels/slide1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38.xml"/><Relationship Id="rId5" Type="http://schemas.openxmlformats.org/officeDocument/2006/relationships/slide" Target="slide30.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hart" Target="../charts/chart21.xml"/></Relationships>
</file>

<file path=ppt/slides/_rels/slide2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17/06/relationships/model3d" Target="../media/model3d1.glb"/></Relationships>
</file>

<file path=ppt/slides/_rels/slide40.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chart" Target="../charts/chart54.xml"/></Relationships>
</file>

<file path=ppt/slides/_rels/slide57.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chart" Target="../charts/chart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8.png"/><Relationship Id="rId1" Type="http://schemas.openxmlformats.org/officeDocument/2006/relationships/slideLayout" Target="../slideLayouts/slideLayout24.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ck to school banner with a backpack and basketball&#10;&#10;Description automatically generated">
            <a:extLst>
              <a:ext uri="{FF2B5EF4-FFF2-40B4-BE49-F238E27FC236}">
                <a16:creationId xmlns:a16="http://schemas.microsoft.com/office/drawing/2014/main" id="{FB79B18B-C0A8-95F7-BF8D-767E95F77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12210626" cy="5910943"/>
          </a:xfrm>
          <a:prstGeom prst="rect">
            <a:avLst/>
          </a:prstGeom>
        </p:spPr>
      </p:pic>
    </p:spTree>
    <p:extLst>
      <p:ext uri="{BB962C8B-B14F-4D97-AF65-F5344CB8AC3E}">
        <p14:creationId xmlns:p14="http://schemas.microsoft.com/office/powerpoint/2010/main" val="187588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850605" y="1420442"/>
          <a:ext cx="10504967" cy="487403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270932" y="330913"/>
            <a:ext cx="11817487" cy="1089529"/>
          </a:xfrm>
        </p:spPr>
        <p:txBody>
          <a:bodyPr/>
          <a:lstStyle/>
          <a:p>
            <a:r>
              <a:rPr lang="en-US" sz="3600"/>
              <a:t>83% of Shoppers Expect to See Higher Prices when Back-to-School and Back-to-College Shopping this Year </a:t>
            </a:r>
            <a:endParaRPr lang="en-US" sz="3600" dirty="0"/>
          </a:p>
        </p:txBody>
      </p:sp>
      <p:sp>
        <p:nvSpPr>
          <p:cNvPr id="5" name="Text Placeholder 4"/>
          <p:cNvSpPr>
            <a:spLocks noGrp="1"/>
          </p:cNvSpPr>
          <p:nvPr>
            <p:ph type="body" sz="quarter" idx="13"/>
          </p:nvPr>
        </p:nvSpPr>
        <p:spPr>
          <a:xfrm>
            <a:off x="342900" y="6535579"/>
            <a:ext cx="9881755" cy="246221"/>
          </a:xfrm>
        </p:spPr>
        <p:txBody>
          <a:bodyPr/>
          <a:lstStyle/>
          <a:p>
            <a:r>
              <a:rPr lang="en-US" dirty="0"/>
              <a:t>Source: NRF's Annual 2023 Back-to-School Spending Survey, conducted by Prosper Insights &amp; Analytics.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142462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DB23-DCF8-4AFD-AD44-5E838887AB71}"/>
              </a:ext>
            </a:extLst>
          </p:cNvPr>
          <p:cNvSpPr>
            <a:spLocks noGrp="1"/>
          </p:cNvSpPr>
          <p:nvPr>
            <p:ph type="title"/>
          </p:nvPr>
        </p:nvSpPr>
        <p:spPr>
          <a:xfrm>
            <a:off x="419595" y="280114"/>
            <a:ext cx="11352809" cy="1089529"/>
          </a:xfrm>
        </p:spPr>
        <p:txBody>
          <a:bodyPr/>
          <a:lstStyle/>
          <a:p>
            <a:r>
              <a:rPr lang="en-US" sz="3600" dirty="0"/>
              <a:t>Back-to-School Shoppers are Implementing </a:t>
            </a:r>
            <a:br>
              <a:rPr lang="en-US" sz="3600" dirty="0"/>
            </a:br>
            <a:r>
              <a:rPr lang="en-US" sz="3600" dirty="0"/>
              <a:t>Saving-Focused Shopping Behaviors </a:t>
            </a:r>
          </a:p>
        </p:txBody>
      </p:sp>
      <p:sp>
        <p:nvSpPr>
          <p:cNvPr id="4" name="Slide Number Placeholder 3">
            <a:extLst>
              <a:ext uri="{FF2B5EF4-FFF2-40B4-BE49-F238E27FC236}">
                <a16:creationId xmlns:a16="http://schemas.microsoft.com/office/drawing/2014/main" id="{1FD2FF70-A329-4102-B3A6-A200D5D683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a:extLst>
              <a:ext uri="{FF2B5EF4-FFF2-40B4-BE49-F238E27FC236}">
                <a16:creationId xmlns:a16="http://schemas.microsoft.com/office/drawing/2014/main" id="{9126DB99-A7E3-4437-B89C-2AE2061194CE}"/>
              </a:ext>
            </a:extLst>
          </p:cNvPr>
          <p:cNvSpPr>
            <a:spLocks noGrp="1"/>
          </p:cNvSpPr>
          <p:nvPr>
            <p:ph type="body" sz="quarter" idx="13"/>
          </p:nvPr>
        </p:nvSpPr>
        <p:spPr>
          <a:xfrm>
            <a:off x="342901" y="6535579"/>
            <a:ext cx="8717972" cy="246221"/>
          </a:xfrm>
        </p:spPr>
        <p:txBody>
          <a:bodyPr/>
          <a:lstStyle/>
          <a:p>
            <a:r>
              <a:rPr lang="en-US" dirty="0"/>
              <a:t>Source: NRF's Annual 2023 Back-to-School Spending Survey, conducted by Prosper Insights &amp; Analytics.</a:t>
            </a:r>
          </a:p>
        </p:txBody>
      </p:sp>
      <p:graphicFrame>
        <p:nvGraphicFramePr>
          <p:cNvPr id="9" name="Chart 8">
            <a:extLst>
              <a:ext uri="{FF2B5EF4-FFF2-40B4-BE49-F238E27FC236}">
                <a16:creationId xmlns:a16="http://schemas.microsoft.com/office/drawing/2014/main" id="{FF7E5F26-E484-4B40-842F-63EE6F1F6450}"/>
              </a:ext>
            </a:extLst>
          </p:cNvPr>
          <p:cNvGraphicFramePr/>
          <p:nvPr>
            <p:extLst>
              <p:ext uri="{D42A27DB-BD31-4B8C-83A1-F6EECF244321}">
                <p14:modId xmlns:p14="http://schemas.microsoft.com/office/powerpoint/2010/main" val="280654962"/>
              </p:ext>
            </p:extLst>
          </p:nvPr>
        </p:nvGraphicFramePr>
        <p:xfrm>
          <a:off x="552297" y="1295484"/>
          <a:ext cx="11087405" cy="508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3862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333" y="62240"/>
            <a:ext cx="11817487" cy="867930"/>
          </a:xfrm>
        </p:spPr>
        <p:txBody>
          <a:bodyPr/>
          <a:lstStyle/>
          <a:p>
            <a:r>
              <a:rPr lang="en-US" sz="2800" dirty="0"/>
              <a:t>BTS Shoppers Are Concerned With Inflation, </a:t>
            </a:r>
            <a:br>
              <a:rPr lang="en-US" sz="2800" dirty="0"/>
            </a:br>
            <a:r>
              <a:rPr lang="en-US" sz="2800" dirty="0"/>
              <a:t>70% of Whom Will Look Out For Early Discounts To Mitigate Rising Prices.</a:t>
            </a:r>
          </a:p>
        </p:txBody>
      </p:sp>
      <p:sp>
        <p:nvSpPr>
          <p:cNvPr id="5" name="Text Placeholder 4"/>
          <p:cNvSpPr>
            <a:spLocks noGrp="1"/>
          </p:cNvSpPr>
          <p:nvPr>
            <p:ph type="body" sz="quarter" idx="13"/>
          </p:nvPr>
        </p:nvSpPr>
        <p:spPr>
          <a:xfrm>
            <a:off x="270932" y="6383775"/>
            <a:ext cx="9805556" cy="400110"/>
          </a:xfrm>
        </p:spPr>
        <p:txBody>
          <a:bodyPr/>
          <a:lstStyle/>
          <a:p>
            <a:r>
              <a:rPr lang="en-US" dirty="0">
                <a:latin typeface="+mj-lt"/>
              </a:rPr>
              <a:t>Source: </a:t>
            </a:r>
            <a:r>
              <a:rPr lang="en-US" dirty="0">
                <a:effectLst/>
                <a:latin typeface="+mj-lt"/>
              </a:rPr>
              <a:t>KPMG Consumer Pulse Survey, fielded June 6, 2023–June 13, 2023. On a scale of 1 to 5, how concerned are you with inflationary pricing for back-to-school supplies?”; ”You mentioned you are concerned with inflationary pricing, what actions will you take because of these concerns?”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pic>
        <p:nvPicPr>
          <p:cNvPr id="9" name="Picture 8" descr="A white board with a white screen&#10;&#10;Description automatically generated">
            <a:extLst>
              <a:ext uri="{FF2B5EF4-FFF2-40B4-BE49-F238E27FC236}">
                <a16:creationId xmlns:a16="http://schemas.microsoft.com/office/drawing/2014/main" id="{B19425BD-DA2C-5192-99F7-E32019642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99" y="779601"/>
            <a:ext cx="11669320" cy="5876379"/>
          </a:xfrm>
          <a:prstGeom prst="rect">
            <a:avLst/>
          </a:prstGeom>
        </p:spPr>
      </p:pic>
      <p:graphicFrame>
        <p:nvGraphicFramePr>
          <p:cNvPr id="11" name="Chart 10">
            <a:extLst>
              <a:ext uri="{FF2B5EF4-FFF2-40B4-BE49-F238E27FC236}">
                <a16:creationId xmlns:a16="http://schemas.microsoft.com/office/drawing/2014/main" id="{9BA5BE1B-42E7-19A4-799F-440C33C0C567}"/>
              </a:ext>
            </a:extLst>
          </p:cNvPr>
          <p:cNvGraphicFramePr/>
          <p:nvPr>
            <p:extLst>
              <p:ext uri="{D42A27DB-BD31-4B8C-83A1-F6EECF244321}">
                <p14:modId xmlns:p14="http://schemas.microsoft.com/office/powerpoint/2010/main" val="2715804004"/>
              </p:ext>
            </p:extLst>
          </p:nvPr>
        </p:nvGraphicFramePr>
        <p:xfrm>
          <a:off x="5769705" y="1476456"/>
          <a:ext cx="5259801" cy="43015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7B87B30-C38A-A725-D1F5-9D35C6E60357}"/>
              </a:ext>
            </a:extLst>
          </p:cNvPr>
          <p:cNvGraphicFramePr/>
          <p:nvPr>
            <p:extLst>
              <p:ext uri="{D42A27DB-BD31-4B8C-83A1-F6EECF244321}">
                <p14:modId xmlns:p14="http://schemas.microsoft.com/office/powerpoint/2010/main" val="458467761"/>
              </p:ext>
            </p:extLst>
          </p:nvPr>
        </p:nvGraphicFramePr>
        <p:xfrm>
          <a:off x="1862224" y="1947553"/>
          <a:ext cx="3833398" cy="413084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F323FFC-508A-8223-0E01-83AC6F639759}"/>
              </a:ext>
            </a:extLst>
          </p:cNvPr>
          <p:cNvSpPr txBox="1"/>
          <p:nvPr/>
        </p:nvSpPr>
        <p:spPr>
          <a:xfrm>
            <a:off x="2161307" y="1543270"/>
            <a:ext cx="7974556" cy="369332"/>
          </a:xfrm>
          <a:prstGeom prst="rect">
            <a:avLst/>
          </a:prstGeom>
          <a:noFill/>
        </p:spPr>
        <p:txBody>
          <a:bodyPr wrap="square">
            <a:spAutoFit/>
          </a:bodyPr>
          <a:lstStyle/>
          <a:p>
            <a:r>
              <a:rPr lang="en-US" b="1" dirty="0"/>
              <a:t>Levels of Concern with Rising Prices and Actions to Tackle Inflation</a:t>
            </a:r>
          </a:p>
        </p:txBody>
      </p:sp>
    </p:spTree>
    <p:extLst>
      <p:ext uri="{BB962C8B-B14F-4D97-AF65-F5344CB8AC3E}">
        <p14:creationId xmlns:p14="http://schemas.microsoft.com/office/powerpoint/2010/main" val="4283300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4164952679"/>
              </p:ext>
            </p:extLst>
          </p:nvPr>
        </p:nvGraphicFramePr>
        <p:xfrm>
          <a:off x="569343" y="1100667"/>
          <a:ext cx="11024559" cy="51938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19099" y="342503"/>
            <a:ext cx="11620004" cy="1034129"/>
          </a:xfrm>
        </p:spPr>
        <p:txBody>
          <a:bodyPr/>
          <a:lstStyle/>
          <a:p>
            <a:r>
              <a:rPr lang="en-US" sz="3400" dirty="0"/>
              <a:t>Back-to-School Households Spend The </a:t>
            </a:r>
            <a:br>
              <a:rPr lang="en-US" sz="3400" dirty="0"/>
            </a:br>
            <a:r>
              <a:rPr lang="en-US" sz="3400" dirty="0"/>
              <a:t>Most Money On Electronics</a:t>
            </a:r>
          </a:p>
        </p:txBody>
      </p:sp>
      <p:sp>
        <p:nvSpPr>
          <p:cNvPr id="5" name="Text Placeholder 4"/>
          <p:cNvSpPr>
            <a:spLocks noGrp="1"/>
          </p:cNvSpPr>
          <p:nvPr>
            <p:ph type="body" sz="quarter" idx="13"/>
          </p:nvPr>
        </p:nvSpPr>
        <p:spPr>
          <a:xfrm>
            <a:off x="342900" y="6535579"/>
            <a:ext cx="9881755" cy="246221"/>
          </a:xfrm>
        </p:spPr>
        <p:txBody>
          <a:bodyPr/>
          <a:lstStyle/>
          <a:p>
            <a:r>
              <a:rPr lang="en-US" dirty="0">
                <a:latin typeface="+mj-lt"/>
              </a:rPr>
              <a:t>Source: </a:t>
            </a:r>
            <a:r>
              <a:rPr lang="en-US" b="0" i="0" dirty="0">
                <a:solidFill>
                  <a:srgbClr val="000000"/>
                </a:solidFill>
                <a:effectLst/>
                <a:latin typeface="+mj-lt"/>
              </a:rPr>
              <a:t>NRF's Annual 2023 Back-to-College Spending Survey, conducted by Prosper Insights &amp; Analytics.</a:t>
            </a:r>
            <a:endParaRPr lang="en-US" dirty="0">
              <a:latin typeface="+mj-lt"/>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362160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80346182"/>
              </p:ext>
            </p:extLst>
          </p:nvPr>
        </p:nvGraphicFramePr>
        <p:xfrm>
          <a:off x="419099" y="1420442"/>
          <a:ext cx="11772901" cy="4874038"/>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8" name="Text Placeholder 7">
            <a:extLst>
              <a:ext uri="{FF2B5EF4-FFF2-40B4-BE49-F238E27FC236}">
                <a16:creationId xmlns:a16="http://schemas.microsoft.com/office/drawing/2014/main" id="{235C4F03-593A-E7B6-4B52-7995FD43FFC6}"/>
              </a:ext>
            </a:extLst>
          </p:cNvPr>
          <p:cNvSpPr>
            <a:spLocks noGrp="1"/>
          </p:cNvSpPr>
          <p:nvPr>
            <p:ph type="body" sz="quarter" idx="13"/>
          </p:nvPr>
        </p:nvSpPr>
        <p:spPr>
          <a:xfrm>
            <a:off x="342901" y="6535579"/>
            <a:ext cx="8717972" cy="246221"/>
          </a:xfrm>
        </p:spPr>
        <p:txBody>
          <a:bodyPr/>
          <a:lstStyle/>
          <a:p>
            <a:r>
              <a:rPr lang="en-US" dirty="0"/>
              <a:t>Source: </a:t>
            </a:r>
            <a:r>
              <a:rPr lang="en-US" dirty="0" err="1"/>
              <a:t>CivicScience</a:t>
            </a:r>
            <a:r>
              <a:rPr lang="en-US" dirty="0"/>
              <a:t> Back-to-School Shoppers Get Head Start Amid Inflation Concerns and Learning Loss. Adults 18+. </a:t>
            </a:r>
          </a:p>
        </p:txBody>
      </p:sp>
      <p:sp>
        <p:nvSpPr>
          <p:cNvPr id="11" name="Title 10">
            <a:extLst>
              <a:ext uri="{FF2B5EF4-FFF2-40B4-BE49-F238E27FC236}">
                <a16:creationId xmlns:a16="http://schemas.microsoft.com/office/drawing/2014/main" id="{20D7B2C3-3287-0806-8ED6-A103E77E88FC}"/>
              </a:ext>
            </a:extLst>
          </p:cNvPr>
          <p:cNvSpPr>
            <a:spLocks noGrp="1"/>
          </p:cNvSpPr>
          <p:nvPr>
            <p:ph type="title"/>
          </p:nvPr>
        </p:nvSpPr>
        <p:spPr>
          <a:xfrm>
            <a:off x="419595" y="280114"/>
            <a:ext cx="11352809" cy="1200329"/>
          </a:xfrm>
        </p:spPr>
        <p:txBody>
          <a:bodyPr/>
          <a:lstStyle/>
          <a:p>
            <a:r>
              <a:rPr lang="en-US" dirty="0"/>
              <a:t>Smartphones, Headphones, and Laptops are The Top Electronics Being Purchased For Children</a:t>
            </a:r>
          </a:p>
        </p:txBody>
      </p:sp>
    </p:spTree>
    <p:extLst>
      <p:ext uri="{BB962C8B-B14F-4D97-AF65-F5344CB8AC3E}">
        <p14:creationId xmlns:p14="http://schemas.microsoft.com/office/powerpoint/2010/main" val="353414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3093" y="2549896"/>
            <a:ext cx="11425813" cy="757130"/>
          </a:xfrm>
        </p:spPr>
        <p:txBody>
          <a:bodyPr/>
          <a:lstStyle/>
          <a:p>
            <a:r>
              <a:rPr lang="en-US" sz="4800" dirty="0">
                <a:effectLst>
                  <a:outerShdw blurRad="38100" dist="38100" dir="2700000" algn="tl">
                    <a:srgbClr val="000000">
                      <a:alpha val="43137"/>
                    </a:srgbClr>
                  </a:outerShdw>
                </a:effectLst>
              </a:rPr>
              <a:t>Back-To-College</a:t>
            </a:r>
          </a:p>
        </p:txBody>
      </p:sp>
    </p:spTree>
    <p:extLst>
      <p:ext uri="{BB962C8B-B14F-4D97-AF65-F5344CB8AC3E}">
        <p14:creationId xmlns:p14="http://schemas.microsoft.com/office/powerpoint/2010/main" val="412620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55013"/>
            <a:ext cx="11620500" cy="1089529"/>
          </a:xfrm>
        </p:spPr>
        <p:txBody>
          <a:bodyPr/>
          <a:lstStyle/>
          <a:p>
            <a:r>
              <a:rPr lang="en-US" sz="3600" dirty="0"/>
              <a:t>Back-to-College Spending Is Expected to </a:t>
            </a:r>
            <a:br>
              <a:rPr lang="en-US" sz="3600" dirty="0"/>
            </a:br>
            <a:r>
              <a:rPr lang="en-US" sz="3600" dirty="0"/>
              <a:t>Reach An All Time-High In 2023</a:t>
            </a:r>
          </a:p>
        </p:txBody>
      </p:sp>
      <p:sp>
        <p:nvSpPr>
          <p:cNvPr id="5" name="Text Placeholder 4"/>
          <p:cNvSpPr>
            <a:spLocks noGrp="1"/>
          </p:cNvSpPr>
          <p:nvPr>
            <p:ph type="body" sz="quarter" idx="13"/>
          </p:nvPr>
        </p:nvSpPr>
        <p:spPr>
          <a:xfrm>
            <a:off x="419100" y="6529848"/>
            <a:ext cx="8641773" cy="246221"/>
          </a:xfrm>
        </p:spPr>
        <p:txBody>
          <a:bodyPr/>
          <a:lstStyle/>
          <a:p>
            <a:r>
              <a:rPr lang="en-US" dirty="0"/>
              <a:t>Source: NRF's Annual 2023 Back-to-School Spending Survey, conducted by Prosper Insights &amp; Analytics.</a:t>
            </a:r>
          </a:p>
        </p:txBody>
      </p:sp>
      <p:graphicFrame>
        <p:nvGraphicFramePr>
          <p:cNvPr id="8" name="Chart 7"/>
          <p:cNvGraphicFramePr/>
          <p:nvPr/>
        </p:nvGraphicFramePr>
        <p:xfrm>
          <a:off x="641082" y="1239828"/>
          <a:ext cx="10968038" cy="511693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6FFD1C50-C8FA-4C6E-DF38-2A5965BC80D6}"/>
              </a:ext>
            </a:extLst>
          </p:cNvPr>
          <p:cNvSpPr>
            <a:spLocks noGrp="1"/>
          </p:cNvSpPr>
          <p:nvPr>
            <p:ph type="sldNum" sz="quarter" idx="12"/>
          </p:nvPr>
        </p:nvSpPr>
        <p:spPr/>
        <p:txBody>
          <a:bodyPr/>
          <a:lstStyle/>
          <a:p>
            <a:fld id="{BB88B489-69ED-4F0A-A940-13A5E0BFFCB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70724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55013"/>
            <a:ext cx="11696700" cy="1089529"/>
          </a:xfrm>
        </p:spPr>
        <p:txBody>
          <a:bodyPr/>
          <a:lstStyle/>
          <a:p>
            <a:r>
              <a:rPr lang="en-US" sz="3600" dirty="0"/>
              <a:t>Per Household Spending For Back-To-College </a:t>
            </a:r>
            <a:br>
              <a:rPr lang="en-US" sz="3600" dirty="0"/>
            </a:br>
            <a:r>
              <a:rPr lang="en-US" sz="3600" dirty="0"/>
              <a:t>Is Expected to Be Record High In 2023</a:t>
            </a:r>
          </a:p>
        </p:txBody>
      </p:sp>
      <p:sp>
        <p:nvSpPr>
          <p:cNvPr id="5" name="Text Placeholder 4"/>
          <p:cNvSpPr>
            <a:spLocks noGrp="1"/>
          </p:cNvSpPr>
          <p:nvPr>
            <p:ph type="body" sz="quarter" idx="13"/>
          </p:nvPr>
        </p:nvSpPr>
        <p:spPr>
          <a:xfrm>
            <a:off x="419100" y="6529848"/>
            <a:ext cx="8641773" cy="246221"/>
          </a:xfrm>
        </p:spPr>
        <p:txBody>
          <a:bodyPr/>
          <a:lstStyle/>
          <a:p>
            <a:r>
              <a:rPr lang="en-US" dirty="0"/>
              <a:t>Source: NRF's Annual 2023 Back-to-School Spending Survey, conducted by Prosper Insights &amp; Analytics.</a:t>
            </a:r>
          </a:p>
        </p:txBody>
      </p:sp>
      <p:graphicFrame>
        <p:nvGraphicFramePr>
          <p:cNvPr id="8" name="Chart 7"/>
          <p:cNvGraphicFramePr/>
          <p:nvPr/>
        </p:nvGraphicFramePr>
        <p:xfrm>
          <a:off x="617556" y="1224023"/>
          <a:ext cx="10968038" cy="511693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508BF6CB-71B5-5BF3-33AE-3CD6D35B374A}"/>
              </a:ext>
            </a:extLst>
          </p:cNvPr>
          <p:cNvSpPr>
            <a:spLocks noGrp="1"/>
          </p:cNvSpPr>
          <p:nvPr>
            <p:ph type="sldNum" sz="quarter" idx="12"/>
          </p:nvPr>
        </p:nvSpPr>
        <p:spPr/>
        <p:txBody>
          <a:bodyPr/>
          <a:lstStyle/>
          <a:p>
            <a:fld id="{BB88B489-69ED-4F0A-A940-13A5E0BFFCB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18401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877" y="191190"/>
            <a:ext cx="11817487" cy="480131"/>
          </a:xfrm>
        </p:spPr>
        <p:txBody>
          <a:bodyPr/>
          <a:lstStyle/>
          <a:p>
            <a:r>
              <a:rPr lang="en-US" sz="2800" dirty="0"/>
              <a:t>50% of Back-to-College Shoppers Plan To Spend More Per Student</a:t>
            </a:r>
          </a:p>
        </p:txBody>
      </p:sp>
      <p:sp>
        <p:nvSpPr>
          <p:cNvPr id="5" name="Text Placeholder 4"/>
          <p:cNvSpPr>
            <a:spLocks noGrp="1"/>
          </p:cNvSpPr>
          <p:nvPr>
            <p:ph type="body" sz="quarter" idx="13"/>
          </p:nvPr>
        </p:nvSpPr>
        <p:spPr>
          <a:xfrm>
            <a:off x="342899" y="6400716"/>
            <a:ext cx="9704533" cy="621399"/>
          </a:xfrm>
        </p:spPr>
        <p:txBody>
          <a:bodyPr anchor="ctr"/>
          <a:lstStyle/>
          <a:p>
            <a:r>
              <a:rPr lang="en-US" sz="900" dirty="0">
                <a:latin typeface="+mj-lt"/>
              </a:rPr>
              <a:t>Source: </a:t>
            </a:r>
            <a:r>
              <a:rPr lang="en-US" sz="900" dirty="0">
                <a:effectLst/>
                <a:latin typeface="+mj-lt"/>
              </a:rPr>
              <a:t>KPMG Consumer Pulse Survey, fielded June 6, 2023–June 13, 2023. “You indicated that you have at least one college student in your household. On average, how much did you spend on back-to-school supplies per college student last year (2022)?, On average, how much do you plan on spending on back-to-school supplies per college student this year (2023)? Please include apparel/uniforms, footwear and dorm furnishings.”, “Why do you plan to spend less per college student?”, “Why do you plan to spend more per college student?”</a:t>
            </a:r>
          </a:p>
          <a:p>
            <a:endParaRPr lang="en-US" sz="900" dirty="0">
              <a:effectLst/>
              <a:latin typeface="+mj-lt"/>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pic>
        <p:nvPicPr>
          <p:cNvPr id="4" name="Picture 3" descr="A white board with a blue pen&#10;&#10;Description automatically generated">
            <a:extLst>
              <a:ext uri="{FF2B5EF4-FFF2-40B4-BE49-F238E27FC236}">
                <a16:creationId xmlns:a16="http://schemas.microsoft.com/office/drawing/2014/main" id="{E1B44640-041A-5052-0A12-A1EBE5526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69" y="682795"/>
            <a:ext cx="4886120" cy="5583139"/>
          </a:xfrm>
          <a:prstGeom prst="rect">
            <a:avLst/>
          </a:prstGeom>
        </p:spPr>
      </p:pic>
      <p:pic>
        <p:nvPicPr>
          <p:cNvPr id="18" name="Picture 17" descr="A white board with a blue pen&#10;&#10;Description automatically generated">
            <a:extLst>
              <a:ext uri="{FF2B5EF4-FFF2-40B4-BE49-F238E27FC236}">
                <a16:creationId xmlns:a16="http://schemas.microsoft.com/office/drawing/2014/main" id="{C60CEF1E-C4CD-74B7-BFF6-AE6CF83F5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332" y="3539679"/>
            <a:ext cx="5994400" cy="2726255"/>
          </a:xfrm>
          <a:prstGeom prst="rect">
            <a:avLst/>
          </a:prstGeom>
        </p:spPr>
      </p:pic>
      <p:pic>
        <p:nvPicPr>
          <p:cNvPr id="19" name="Picture 18" descr="A white board with a blue pen&#10;&#10;Description automatically generated">
            <a:extLst>
              <a:ext uri="{FF2B5EF4-FFF2-40B4-BE49-F238E27FC236}">
                <a16:creationId xmlns:a16="http://schemas.microsoft.com/office/drawing/2014/main" id="{1450561B-B833-1AD5-80DC-F676D6022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331" y="682795"/>
            <a:ext cx="5994401" cy="2726255"/>
          </a:xfrm>
          <a:prstGeom prst="rect">
            <a:avLst/>
          </a:prstGeom>
        </p:spPr>
      </p:pic>
      <p:graphicFrame>
        <p:nvGraphicFramePr>
          <p:cNvPr id="22" name="Chart 21">
            <a:extLst>
              <a:ext uri="{FF2B5EF4-FFF2-40B4-BE49-F238E27FC236}">
                <a16:creationId xmlns:a16="http://schemas.microsoft.com/office/drawing/2014/main" id="{A3A39F82-16D4-646B-DCB9-462EFA70319D}"/>
              </a:ext>
            </a:extLst>
          </p:cNvPr>
          <p:cNvGraphicFramePr/>
          <p:nvPr/>
        </p:nvGraphicFramePr>
        <p:xfrm>
          <a:off x="5801738" y="786900"/>
          <a:ext cx="5719595" cy="25350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7DFD29B0-628F-897F-463F-1BF22E837CAF}"/>
              </a:ext>
            </a:extLst>
          </p:cNvPr>
          <p:cNvGraphicFramePr/>
          <p:nvPr/>
        </p:nvGraphicFramePr>
        <p:xfrm>
          <a:off x="5816733" y="3635274"/>
          <a:ext cx="5719595" cy="25350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3" name="Chart 52">
            <a:extLst>
              <a:ext uri="{FF2B5EF4-FFF2-40B4-BE49-F238E27FC236}">
                <a16:creationId xmlns:a16="http://schemas.microsoft.com/office/drawing/2014/main" id="{286B2E1A-F864-0F0E-DB76-EEAF5A6C8090}"/>
              </a:ext>
            </a:extLst>
          </p:cNvPr>
          <p:cNvGraphicFramePr/>
          <p:nvPr/>
        </p:nvGraphicFramePr>
        <p:xfrm>
          <a:off x="1006927" y="901066"/>
          <a:ext cx="4268027" cy="5249199"/>
        </p:xfrm>
        <a:graphic>
          <a:graphicData uri="http://schemas.openxmlformats.org/drawingml/2006/chart">
            <c:chart xmlns:c="http://schemas.openxmlformats.org/drawingml/2006/chart" xmlns:r="http://schemas.openxmlformats.org/officeDocument/2006/relationships" r:id="rId5"/>
          </a:graphicData>
        </a:graphic>
      </p:graphicFrame>
      <p:sp>
        <p:nvSpPr>
          <p:cNvPr id="55" name="TextBox 54">
            <a:extLst>
              <a:ext uri="{FF2B5EF4-FFF2-40B4-BE49-F238E27FC236}">
                <a16:creationId xmlns:a16="http://schemas.microsoft.com/office/drawing/2014/main" id="{E27AE826-92F0-0F93-0F12-5086AFA12931}"/>
              </a:ext>
            </a:extLst>
          </p:cNvPr>
          <p:cNvSpPr txBox="1"/>
          <p:nvPr/>
        </p:nvSpPr>
        <p:spPr>
          <a:xfrm>
            <a:off x="1850052" y="2485720"/>
            <a:ext cx="1351434" cy="923330"/>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22% expect to spend </a:t>
            </a:r>
            <a:r>
              <a:rPr lang="en-US" dirty="0">
                <a:solidFill>
                  <a:schemeClr val="bg1"/>
                </a:solidFill>
                <a:effectLst>
                  <a:outerShdw blurRad="38100" dist="38100" dir="2700000" algn="tl">
                    <a:srgbClr val="000000">
                      <a:alpha val="43137"/>
                    </a:srgbClr>
                  </a:outerShdw>
                </a:effectLst>
              </a:rPr>
              <a:t>less</a:t>
            </a:r>
            <a:endParaRPr lang="en-US" sz="1800" dirty="0">
              <a:solidFill>
                <a:schemeClr val="bg1"/>
              </a:solidFill>
              <a:effectLst>
                <a:outerShdw blurRad="38100" dist="38100" dir="2700000" algn="tl">
                  <a:srgbClr val="000000">
                    <a:alpha val="43137"/>
                  </a:srgbClr>
                </a:outerShdw>
              </a:effectLst>
            </a:endParaRPr>
          </a:p>
        </p:txBody>
      </p:sp>
      <p:sp>
        <p:nvSpPr>
          <p:cNvPr id="57" name="TextBox 56">
            <a:extLst>
              <a:ext uri="{FF2B5EF4-FFF2-40B4-BE49-F238E27FC236}">
                <a16:creationId xmlns:a16="http://schemas.microsoft.com/office/drawing/2014/main" id="{E55F2370-65A1-936B-7638-4C051E4113ED}"/>
              </a:ext>
            </a:extLst>
          </p:cNvPr>
          <p:cNvSpPr txBox="1"/>
          <p:nvPr/>
        </p:nvSpPr>
        <p:spPr>
          <a:xfrm>
            <a:off x="3583480" y="3321964"/>
            <a:ext cx="1351434" cy="1200329"/>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50% expect to spend more</a:t>
            </a:r>
          </a:p>
        </p:txBody>
      </p:sp>
    </p:spTree>
    <p:extLst>
      <p:ext uri="{BB962C8B-B14F-4D97-AF65-F5344CB8AC3E}">
        <p14:creationId xmlns:p14="http://schemas.microsoft.com/office/powerpoint/2010/main" val="2530552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974447516"/>
              </p:ext>
            </p:extLst>
          </p:nvPr>
        </p:nvGraphicFramePr>
        <p:xfrm>
          <a:off x="569343" y="1100667"/>
          <a:ext cx="11024559" cy="51938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19099" y="342503"/>
            <a:ext cx="11620004" cy="563231"/>
          </a:xfrm>
        </p:spPr>
        <p:txBody>
          <a:bodyPr/>
          <a:lstStyle/>
          <a:p>
            <a:r>
              <a:rPr lang="en-US" sz="3400" dirty="0"/>
              <a:t>The Top Categories for Back-to-College Shopping are…</a:t>
            </a:r>
          </a:p>
        </p:txBody>
      </p:sp>
      <p:sp>
        <p:nvSpPr>
          <p:cNvPr id="5" name="Text Placeholder 4"/>
          <p:cNvSpPr>
            <a:spLocks noGrp="1"/>
          </p:cNvSpPr>
          <p:nvPr>
            <p:ph type="body" sz="quarter" idx="13"/>
          </p:nvPr>
        </p:nvSpPr>
        <p:spPr>
          <a:xfrm>
            <a:off x="419099" y="6535579"/>
            <a:ext cx="9805556" cy="246221"/>
          </a:xfrm>
        </p:spPr>
        <p:txBody>
          <a:bodyPr/>
          <a:lstStyle/>
          <a:p>
            <a:pPr>
              <a:spcBef>
                <a:spcPts val="0"/>
              </a:spcBef>
            </a:pPr>
            <a:r>
              <a:rPr lang="en-US" dirty="0"/>
              <a:t>Source: NRF's Annual 2023 Back-to-College Spending Survey, conducted by Prosper Insights &amp; Analytics.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72150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Contents</a:t>
            </a:r>
          </a:p>
        </p:txBody>
      </p:sp>
      <p:sp>
        <p:nvSpPr>
          <p:cNvPr id="4" name="Content Placeholder 3"/>
          <p:cNvSpPr>
            <a:spLocks noGrp="1"/>
          </p:cNvSpPr>
          <p:nvPr>
            <p:ph idx="1"/>
          </p:nvPr>
        </p:nvSpPr>
        <p:spPr>
          <a:xfrm>
            <a:off x="420584" y="1194607"/>
            <a:ext cx="11351819" cy="4909963"/>
          </a:xfrm>
        </p:spPr>
        <p:txBody>
          <a:bodyPr>
            <a:noAutofit/>
          </a:bodyPr>
          <a:lstStyle/>
          <a:p>
            <a:pPr>
              <a:lnSpc>
                <a:spcPct val="100000"/>
              </a:lnSpc>
              <a:spcBef>
                <a:spcPts val="1800"/>
              </a:spcBef>
              <a:spcAft>
                <a:spcPts val="1800"/>
              </a:spcAft>
            </a:pPr>
            <a:r>
              <a:rPr lang="en-US" sz="2800" dirty="0"/>
              <a:t>Back-to-Class 2023 Marketing Data/Projections (</a:t>
            </a:r>
            <a:r>
              <a:rPr lang="en-US" sz="2800" u="sng" dirty="0">
                <a:solidFill>
                  <a:srgbClr val="0000FF"/>
                </a:solidFill>
                <a:hlinkClick r:id="rId3" action="ppaction://hlinksldjump"/>
              </a:rPr>
              <a:t>Slides 3-19</a:t>
            </a:r>
            <a:r>
              <a:rPr lang="en-US" sz="2800" dirty="0"/>
              <a:t>)</a:t>
            </a:r>
          </a:p>
          <a:p>
            <a:pPr>
              <a:lnSpc>
                <a:spcPct val="100000"/>
              </a:lnSpc>
              <a:spcBef>
                <a:spcPts val="1800"/>
              </a:spcBef>
              <a:spcAft>
                <a:spcPts val="1800"/>
              </a:spcAft>
            </a:pPr>
            <a:r>
              <a:rPr lang="en-US" sz="2800" dirty="0"/>
              <a:t>TV Advertising Is Imperative To Influence Back-To-Class Shoppers             (</a:t>
            </a:r>
            <a:r>
              <a:rPr lang="en-US" sz="2800" dirty="0">
                <a:hlinkClick r:id="rId4" action="ppaction://hlinksldjump"/>
              </a:rPr>
              <a:t>Slides 20-29</a:t>
            </a:r>
            <a:r>
              <a:rPr lang="en-US" sz="2800" dirty="0"/>
              <a:t>)</a:t>
            </a:r>
          </a:p>
          <a:p>
            <a:pPr>
              <a:lnSpc>
                <a:spcPct val="100000"/>
              </a:lnSpc>
              <a:spcBef>
                <a:spcPts val="1800"/>
              </a:spcBef>
              <a:spcAft>
                <a:spcPts val="1800"/>
              </a:spcAft>
            </a:pPr>
            <a:r>
              <a:rPr lang="en-US" sz="2800" dirty="0"/>
              <a:t>Local TV Allows Advertisers to Target their Message in a Trusted Environment (</a:t>
            </a:r>
            <a:r>
              <a:rPr lang="en-US" sz="2800" dirty="0">
                <a:hlinkClick r:id="rId5" action="ppaction://hlinksldjump"/>
              </a:rPr>
              <a:t>Slides 30-37</a:t>
            </a:r>
            <a:r>
              <a:rPr lang="en-US" sz="2800" dirty="0"/>
              <a:t>)</a:t>
            </a:r>
          </a:p>
          <a:p>
            <a:pPr>
              <a:lnSpc>
                <a:spcPct val="100000"/>
              </a:lnSpc>
              <a:spcBef>
                <a:spcPts val="1800"/>
              </a:spcBef>
              <a:spcAft>
                <a:spcPts val="1800"/>
              </a:spcAft>
            </a:pPr>
            <a:r>
              <a:rPr lang="en-US" sz="2800" dirty="0">
                <a:solidFill>
                  <a:prstClr val="black"/>
                </a:solidFill>
              </a:rPr>
              <a:t>However Consumers Shop, TV Advertising is Key </a:t>
            </a:r>
            <a:r>
              <a:rPr lang="en-US" sz="2800" dirty="0"/>
              <a:t>(</a:t>
            </a:r>
            <a:r>
              <a:rPr lang="en-US" sz="2800" u="sng" dirty="0">
                <a:solidFill>
                  <a:srgbClr val="0000FF"/>
                </a:solidFill>
                <a:hlinkClick r:id="rId6" action="ppaction://hlinksldjump"/>
              </a:rPr>
              <a:t>Slides 38-57</a:t>
            </a:r>
            <a:r>
              <a:rPr lang="en-US" sz="2800" dirty="0"/>
              <a:t>)</a:t>
            </a:r>
          </a:p>
          <a:p>
            <a:pPr>
              <a:lnSpc>
                <a:spcPct val="100000"/>
              </a:lnSpc>
              <a:spcBef>
                <a:spcPts val="1800"/>
              </a:spcBef>
              <a:spcAft>
                <a:spcPts val="1800"/>
              </a:spcAft>
            </a:pPr>
            <a:endParaRPr lang="en-US" sz="2800"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468763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886" y="1783282"/>
            <a:ext cx="11414927" cy="1698927"/>
          </a:xfrm>
        </p:spPr>
        <p:txBody>
          <a:bodyPr/>
          <a:lstStyle/>
          <a:p>
            <a:r>
              <a:rPr lang="en-US" sz="5800" dirty="0">
                <a:effectLst>
                  <a:outerShdw blurRad="38100" dist="38100" dir="2700000" algn="tl">
                    <a:srgbClr val="000000">
                      <a:alpha val="43137"/>
                    </a:srgbClr>
                  </a:outerShdw>
                </a:effectLst>
              </a:rPr>
              <a:t>TV Advertising Is Imperative To Influence Back-To-Class Shoppers</a:t>
            </a:r>
            <a:endParaRPr lang="en-US" sz="5800" dirty="0"/>
          </a:p>
        </p:txBody>
      </p:sp>
    </p:spTree>
    <p:extLst>
      <p:ext uri="{BB962C8B-B14F-4D97-AF65-F5344CB8AC3E}">
        <p14:creationId xmlns:p14="http://schemas.microsoft.com/office/powerpoint/2010/main" val="3186644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p:cNvGraphicFramePr>
            <a:graphicFrameLocks/>
          </p:cNvGraphicFramePr>
          <p:nvPr/>
        </p:nvGraphicFramePr>
        <p:xfrm>
          <a:off x="308063" y="606783"/>
          <a:ext cx="11805757" cy="149931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8191" y="171069"/>
            <a:ext cx="11352809" cy="590931"/>
          </a:xfrm>
        </p:spPr>
        <p:txBody>
          <a:bodyPr/>
          <a:lstStyle/>
          <a:p>
            <a:r>
              <a:rPr lang="en-US" sz="3600" dirty="0"/>
              <a:t>What Influenced Consumers Most: Television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3" name="TextBox 2"/>
          <p:cNvSpPr txBox="1"/>
          <p:nvPr/>
        </p:nvSpPr>
        <p:spPr>
          <a:xfrm>
            <a:off x="9448800" y="765509"/>
            <a:ext cx="2563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 Influenced by media</a:t>
            </a:r>
          </a:p>
        </p:txBody>
      </p:sp>
      <p:sp>
        <p:nvSpPr>
          <p:cNvPr id="8" name="Text Placeholder 4">
            <a:extLst>
              <a:ext uri="{FF2B5EF4-FFF2-40B4-BE49-F238E27FC236}">
                <a16:creationId xmlns:a16="http://schemas.microsoft.com/office/drawing/2014/main" id="{44164D25-9139-470B-9E08-B1CCEBAB45A2}"/>
              </a:ext>
            </a:extLst>
          </p:cNvPr>
          <p:cNvSpPr txBox="1">
            <a:spLocks/>
          </p:cNvSpPr>
          <p:nvPr/>
        </p:nvSpPr>
        <p:spPr>
          <a:xfrm>
            <a:off x="342900" y="6381690"/>
            <a:ext cx="8717973" cy="400110"/>
          </a:xfrm>
          <a:prstGeom prst="rect">
            <a:avLst/>
          </a:prstGeom>
        </p:spPr>
        <p:txBody>
          <a:bodyPr vert="horz" wrap="square" lIns="91440" tIns="45720" rIns="91440" bIns="45720" rtlCol="0" anchor="b">
            <a:sp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a:rPr>
              <a:t>Source: GfK TVB Purchase Funnel 2023 A18+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a:rPr>
              <a:t>QA4/QA5/QA6/QA7/QA8  Most important for media with at least 1 funnel stage at 2%+ shown; 2%, 1%, &amp; 0% not shown/labeled </a:t>
            </a:r>
          </a:p>
        </p:txBody>
      </p:sp>
      <p:graphicFrame>
        <p:nvGraphicFramePr>
          <p:cNvPr id="12" name="Content Placeholder 11"/>
          <p:cNvGraphicFramePr>
            <a:graphicFrameLocks noGrp="1"/>
          </p:cNvGraphicFramePr>
          <p:nvPr>
            <p:ph idx="1"/>
          </p:nvPr>
        </p:nvGraphicFramePr>
        <p:xfrm>
          <a:off x="419595" y="765509"/>
          <a:ext cx="11353800" cy="5548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242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2164"/>
            <a:ext cx="11658599" cy="1089529"/>
          </a:xfrm>
        </p:spPr>
        <p:txBody>
          <a:bodyPr/>
          <a:lstStyle/>
          <a:p>
            <a:r>
              <a:rPr lang="en-US" sz="3600" dirty="0"/>
              <a:t>Of Those that Cited TV as the Most Important in Awareness Phase, Two-Thirds Picked Broadcast TV</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7" name="Text Placeholder 4"/>
          <p:cNvSpPr>
            <a:spLocks noGrp="1"/>
          </p:cNvSpPr>
          <p:nvPr>
            <p:ph type="body" sz="quarter" idx="13"/>
          </p:nvPr>
        </p:nvSpPr>
        <p:spPr>
          <a:xfrm>
            <a:off x="342900" y="6227802"/>
            <a:ext cx="9639301" cy="553998"/>
          </a:xfrm>
        </p:spPr>
        <p:txBody>
          <a:bodyPr anchor="t"/>
          <a:lstStyle/>
          <a:p>
            <a:pPr marL="463550" indent="-463550" defTabSz="457200">
              <a:spcBef>
                <a:spcPts val="0"/>
              </a:spcBef>
            </a:pPr>
            <a:r>
              <a:rPr lang="en-US" dirty="0"/>
              <a:t>Source: GfK TVB Purchase Funnel 2023 A18+</a:t>
            </a:r>
          </a:p>
          <a:p>
            <a:pPr marL="463550" indent="-463550" defTabSz="457200">
              <a:spcBef>
                <a:spcPts val="0"/>
              </a:spcBef>
            </a:pPr>
            <a:r>
              <a:rPr lang="en-US" dirty="0"/>
              <a:t>QA4 “Thinking about the ads you saw/heard for the categories, which advertising media made you most aware of the category?”</a:t>
            </a:r>
          </a:p>
          <a:p>
            <a:pPr marL="463550" indent="-463550" defTabSz="457200">
              <a:spcBef>
                <a:spcPts val="0"/>
              </a:spcBef>
            </a:pPr>
            <a:r>
              <a:rPr lang="en-US" dirty="0"/>
              <a:t>How to read: Of the 49% who chose television, 66% chose broadcast TV</a:t>
            </a:r>
          </a:p>
        </p:txBody>
      </p:sp>
      <p:graphicFrame>
        <p:nvGraphicFramePr>
          <p:cNvPr id="10" name="Content Placeholder 9"/>
          <p:cNvGraphicFramePr>
            <a:graphicFrameLocks noGrp="1"/>
          </p:cNvGraphicFramePr>
          <p:nvPr>
            <p:ph idx="1"/>
          </p:nvPr>
        </p:nvGraphicFramePr>
        <p:xfrm>
          <a:off x="420687" y="1600200"/>
          <a:ext cx="11542711" cy="46840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1137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52400"/>
            <a:ext cx="11352809" cy="1200329"/>
          </a:xfrm>
        </p:spPr>
        <p:txBody>
          <a:bodyPr/>
          <a:lstStyle/>
          <a:p>
            <a:r>
              <a:rPr lang="en-US" dirty="0"/>
              <a:t>TV Has Highest Reach of Platforms</a:t>
            </a:r>
            <a:br>
              <a:rPr lang="en-US" dirty="0"/>
            </a:br>
            <a:r>
              <a:rPr lang="en-US" dirty="0"/>
              <a:t> Broadcast Leads the Way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0" y="6361798"/>
            <a:ext cx="10180327" cy="420001"/>
          </a:xfrm>
        </p:spPr>
        <p:txBody>
          <a:bodyPr/>
          <a:lstStyle/>
          <a:p>
            <a:pPr>
              <a:lnSpc>
                <a:spcPct val="100000"/>
              </a:lnSpc>
            </a:pPr>
            <a:r>
              <a:rPr lang="en-US" dirty="0"/>
              <a:t>Source: GfK TVB Media Comparisons Study 2023. M-S 4A-2A. Persons 18+. Online/internet platforms such as email, social media, internet radio and websites, are totaled </a:t>
            </a:r>
            <a:br>
              <a:rPr lang="en-US" dirty="0"/>
            </a:br>
            <a:r>
              <a:rPr lang="en-US" dirty="0"/>
              <a:t>for any online device-PC, Smartphone and Tablets. Broadcast TV News Websites/Apps includes local TV station &amp; network websites/apps for news/weather/sports.</a:t>
            </a:r>
          </a:p>
        </p:txBody>
      </p:sp>
      <p:graphicFrame>
        <p:nvGraphicFramePr>
          <p:cNvPr id="6" name="Chart 5"/>
          <p:cNvGraphicFramePr/>
          <p:nvPr/>
        </p:nvGraphicFramePr>
        <p:xfrm>
          <a:off x="228600" y="1369643"/>
          <a:ext cx="11811000" cy="4878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1075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59444"/>
            <a:ext cx="11352809" cy="646331"/>
          </a:xfrm>
        </p:spPr>
        <p:txBody>
          <a:bodyPr/>
          <a:lstStyle/>
          <a:p>
            <a:r>
              <a:rPr lang="en-US" dirty="0"/>
              <a:t>People Spend the Most Time with Television </a:t>
            </a:r>
          </a:p>
        </p:txBody>
      </p:sp>
      <p:sp>
        <p:nvSpPr>
          <p:cNvPr id="4" name="Slide Number Placeholder 3"/>
          <p:cNvSpPr>
            <a:spLocks noGrp="1"/>
          </p:cNvSpPr>
          <p:nvPr>
            <p:ph type="sldNum" sz="quarter" idx="12"/>
          </p:nvPr>
        </p:nvSpPr>
        <p:spPr>
          <a:xfrm>
            <a:off x="11125199" y="6380100"/>
            <a:ext cx="98862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1" y="6227802"/>
            <a:ext cx="9837420" cy="553998"/>
          </a:xfrm>
        </p:spPr>
        <p:txBody>
          <a:bodyPr/>
          <a:lstStyle/>
          <a:p>
            <a:r>
              <a:rPr lang="en-US" dirty="0"/>
              <a:t>Source: GfK TVB Media Comparisons Study 2023. M-S 4A-2A. Persons 18+. Online/internet platforms such as email, social media, internet radio and websites, are totaled for any online device-PC, Smartphone and Tablets. Broadcast TV News Websites/Apps includes local TV station &amp; network websites/apps for news/weather/sports.</a:t>
            </a:r>
          </a:p>
        </p:txBody>
      </p:sp>
      <p:graphicFrame>
        <p:nvGraphicFramePr>
          <p:cNvPr id="6" name="Chart 5">
            <a:extLst>
              <a:ext uri="{FF2B5EF4-FFF2-40B4-BE49-F238E27FC236}">
                <a16:creationId xmlns:a16="http://schemas.microsoft.com/office/drawing/2014/main" id="{4CC447F9-4B3C-E4F6-89A0-87B83B37E409}"/>
              </a:ext>
            </a:extLst>
          </p:cNvPr>
          <p:cNvGraphicFramePr/>
          <p:nvPr/>
        </p:nvGraphicFramePr>
        <p:xfrm>
          <a:off x="228600" y="914401"/>
          <a:ext cx="11811000" cy="5181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359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67642"/>
            <a:ext cx="11352809" cy="600472"/>
          </a:xfrm>
        </p:spPr>
        <p:txBody>
          <a:bodyPr/>
          <a:lstStyle/>
          <a:p>
            <a:r>
              <a:rPr lang="en-US" sz="3600" dirty="0"/>
              <a:t>Out of 5 choices, the top 4 were Broadcast Networks</a:t>
            </a:r>
          </a:p>
        </p:txBody>
      </p:sp>
      <p:graphicFrame>
        <p:nvGraphicFramePr>
          <p:cNvPr id="10" name="Content Placeholder 9"/>
          <p:cNvGraphicFramePr>
            <a:graphicFrameLocks noGrp="1"/>
          </p:cNvGraphicFramePr>
          <p:nvPr>
            <p:ph idx="1"/>
          </p:nvPr>
        </p:nvGraphicFramePr>
        <p:xfrm>
          <a:off x="533400" y="1066800"/>
          <a:ext cx="11353800" cy="49101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EFDE6-E0D7-4837-9BAC-C5447762A0EF}"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3" name="Text Placeholder 2"/>
          <p:cNvSpPr>
            <a:spLocks noGrp="1"/>
          </p:cNvSpPr>
          <p:nvPr>
            <p:ph type="body" sz="quarter" idx="13"/>
          </p:nvPr>
        </p:nvSpPr>
        <p:spPr>
          <a:xfrm>
            <a:off x="342900" y="6324600"/>
            <a:ext cx="9601200" cy="457200"/>
          </a:xfrm>
        </p:spPr>
        <p:txBody>
          <a:bodyPr/>
          <a:lstStyle/>
          <a:p>
            <a:r>
              <a:rPr lang="en-US" dirty="0"/>
              <a:t>Source: GfK TVB Media Comparisons Study 2023. QTV4 – “Now think about all the television networks you watch, either regularly or occasionally. If you could choose only five networks, which five would you choose?” Respondents were given 50 choices of Broadcast and Cable Networks with an option to write in a network.</a:t>
            </a:r>
          </a:p>
        </p:txBody>
      </p:sp>
      <p:sp>
        <p:nvSpPr>
          <p:cNvPr id="15" name="Rectangle 14"/>
          <p:cNvSpPr/>
          <p:nvPr/>
        </p:nvSpPr>
        <p:spPr>
          <a:xfrm>
            <a:off x="1458412" y="866745"/>
            <a:ext cx="927517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a:rPr>
              <a:t>If you could choose only </a:t>
            </a:r>
            <a:r>
              <a:rPr kumimoji="0" lang="en-US" sz="2000" b="1" i="0" u="none" strike="noStrike" kern="1200" cap="none" spc="0" normalizeH="0" baseline="0" noProof="0" dirty="0">
                <a:ln>
                  <a:noFill/>
                </a:ln>
                <a:solidFill>
                  <a:prstClr val="black"/>
                </a:solidFill>
                <a:effectLst/>
                <a:uLnTx/>
                <a:uFillTx/>
                <a:latin typeface="Tahoma"/>
                <a:ea typeface="+mn-ea"/>
                <a:cs typeface="Arial"/>
              </a:rPr>
              <a:t>five</a:t>
            </a:r>
            <a:r>
              <a:rPr kumimoji="0" lang="en-US" sz="2000" b="0" i="0" u="none" strike="noStrike" kern="1200" cap="none" spc="0" normalizeH="0" baseline="0" noProof="0" dirty="0">
                <a:ln>
                  <a:noFill/>
                </a:ln>
                <a:solidFill>
                  <a:prstClr val="black"/>
                </a:solidFill>
                <a:effectLst/>
                <a:uLnTx/>
                <a:uFillTx/>
                <a:latin typeface="Tahoma"/>
                <a:ea typeface="+mn-ea"/>
                <a:cs typeface="Arial"/>
              </a:rPr>
              <a:t> networks, which five would you choose? </a:t>
            </a:r>
          </a:p>
        </p:txBody>
      </p:sp>
      <p:sp>
        <p:nvSpPr>
          <p:cNvPr id="16" name="TextBox 15"/>
          <p:cNvSpPr txBox="1"/>
          <p:nvPr/>
        </p:nvSpPr>
        <p:spPr>
          <a:xfrm>
            <a:off x="1062713" y="5029200"/>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Network “A”</a:t>
            </a:r>
          </a:p>
        </p:txBody>
      </p:sp>
      <p:sp>
        <p:nvSpPr>
          <p:cNvPr id="17" name="TextBox 16"/>
          <p:cNvSpPr txBox="1"/>
          <p:nvPr/>
        </p:nvSpPr>
        <p:spPr>
          <a:xfrm>
            <a:off x="3352801" y="5029200"/>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Network “B”</a:t>
            </a:r>
          </a:p>
        </p:txBody>
      </p:sp>
      <p:sp>
        <p:nvSpPr>
          <p:cNvPr id="18" name="TextBox 17"/>
          <p:cNvSpPr txBox="1"/>
          <p:nvPr/>
        </p:nvSpPr>
        <p:spPr>
          <a:xfrm>
            <a:off x="5562601" y="5036418"/>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Network “C”</a:t>
            </a:r>
          </a:p>
        </p:txBody>
      </p:sp>
      <p:sp>
        <p:nvSpPr>
          <p:cNvPr id="19" name="TextBox 18"/>
          <p:cNvSpPr txBox="1"/>
          <p:nvPr/>
        </p:nvSpPr>
        <p:spPr>
          <a:xfrm>
            <a:off x="7852689" y="5036418"/>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Network “D”</a:t>
            </a:r>
          </a:p>
        </p:txBody>
      </p:sp>
      <p:sp>
        <p:nvSpPr>
          <p:cNvPr id="20" name="TextBox 19"/>
          <p:cNvSpPr txBox="1"/>
          <p:nvPr/>
        </p:nvSpPr>
        <p:spPr>
          <a:xfrm>
            <a:off x="9982200" y="5036418"/>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Network “E”</a:t>
            </a:r>
          </a:p>
        </p:txBody>
      </p:sp>
      <p:cxnSp>
        <p:nvCxnSpPr>
          <p:cNvPr id="6" name="Straight Connector 5"/>
          <p:cNvCxnSpPr/>
          <p:nvPr/>
        </p:nvCxnSpPr>
        <p:spPr>
          <a:xfrm>
            <a:off x="838200" y="5029200"/>
            <a:ext cx="10490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19500" y="5943600"/>
            <a:ext cx="4953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Arial"/>
            </a:endParaRPr>
          </a:p>
        </p:txBody>
      </p:sp>
      <p:grpSp>
        <p:nvGrpSpPr>
          <p:cNvPr id="25" name="Group 24"/>
          <p:cNvGrpSpPr/>
          <p:nvPr/>
        </p:nvGrpSpPr>
        <p:grpSpPr>
          <a:xfrm>
            <a:off x="3695700" y="5964780"/>
            <a:ext cx="4872771" cy="338554"/>
            <a:chOff x="3429000" y="5986046"/>
            <a:chExt cx="4872771" cy="338554"/>
          </a:xfrm>
        </p:grpSpPr>
        <p:sp>
          <p:nvSpPr>
            <p:cNvPr id="13" name="TextBox 12"/>
            <p:cNvSpPr txBox="1"/>
            <p:nvPr/>
          </p:nvSpPr>
          <p:spPr>
            <a:xfrm>
              <a:off x="3651602" y="5986046"/>
              <a:ext cx="23339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Arial"/>
                </a:rPr>
                <a:t>BROADCAST NETWORK</a:t>
              </a:r>
            </a:p>
          </p:txBody>
        </p:sp>
        <p:sp>
          <p:nvSpPr>
            <p:cNvPr id="14" name="TextBox 13"/>
            <p:cNvSpPr txBox="1"/>
            <p:nvPr/>
          </p:nvSpPr>
          <p:spPr>
            <a:xfrm>
              <a:off x="6518911" y="5986046"/>
              <a:ext cx="17828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Arial"/>
                </a:rPr>
                <a:t>CABLE NETWORK</a:t>
              </a:r>
            </a:p>
          </p:txBody>
        </p:sp>
        <p:pic>
          <p:nvPicPr>
            <p:cNvPr id="8" name="Picture 7"/>
            <p:cNvPicPr>
              <a:picLocks noChangeAspect="1"/>
            </p:cNvPicPr>
            <p:nvPr/>
          </p:nvPicPr>
          <p:blipFill>
            <a:blip r:embed="rId4"/>
            <a:stretch>
              <a:fillRect/>
            </a:stretch>
          </p:blipFill>
          <p:spPr>
            <a:xfrm>
              <a:off x="6290311" y="6007718"/>
              <a:ext cx="327414" cy="295210"/>
            </a:xfrm>
            <a:prstGeom prst="rect">
              <a:avLst/>
            </a:prstGeom>
          </p:spPr>
        </p:pic>
        <p:pic>
          <p:nvPicPr>
            <p:cNvPr id="9" name="Picture 8"/>
            <p:cNvPicPr>
              <a:picLocks noChangeAspect="1"/>
            </p:cNvPicPr>
            <p:nvPr/>
          </p:nvPicPr>
          <p:blipFill>
            <a:blip r:embed="rId5"/>
            <a:stretch>
              <a:fillRect/>
            </a:stretch>
          </p:blipFill>
          <p:spPr>
            <a:xfrm>
              <a:off x="3429000" y="6005016"/>
              <a:ext cx="292704" cy="300615"/>
            </a:xfrm>
            <a:prstGeom prst="rect">
              <a:avLst/>
            </a:prstGeom>
          </p:spPr>
        </p:pic>
      </p:grpSp>
      <p:pic>
        <p:nvPicPr>
          <p:cNvPr id="5" name="Picture 4">
            <a:extLst>
              <a:ext uri="{FF2B5EF4-FFF2-40B4-BE49-F238E27FC236}">
                <a16:creationId xmlns:a16="http://schemas.microsoft.com/office/drawing/2014/main" id="{76F82290-406E-DADE-FBF6-993ADD7E433B}"/>
              </a:ext>
            </a:extLst>
          </p:cNvPr>
          <p:cNvPicPr>
            <a:picLocks noChangeAspect="1"/>
          </p:cNvPicPr>
          <p:nvPr/>
        </p:nvPicPr>
        <p:blipFill>
          <a:blip r:embed="rId6"/>
          <a:stretch>
            <a:fillRect/>
          </a:stretch>
        </p:blipFill>
        <p:spPr>
          <a:xfrm>
            <a:off x="3690385" y="5974483"/>
            <a:ext cx="292704" cy="303602"/>
          </a:xfrm>
          <a:prstGeom prst="rect">
            <a:avLst/>
          </a:prstGeom>
        </p:spPr>
      </p:pic>
    </p:spTree>
    <p:extLst>
      <p:ext uri="{BB962C8B-B14F-4D97-AF65-F5344CB8AC3E}">
        <p14:creationId xmlns:p14="http://schemas.microsoft.com/office/powerpoint/2010/main" val="1524251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8"/>
          <p:cNvGraphicFramePr>
            <a:graphicFrameLocks/>
          </p:cNvGraphicFramePr>
          <p:nvPr>
            <p:extLst>
              <p:ext uri="{D42A27DB-BD31-4B8C-83A1-F6EECF244321}">
                <p14:modId xmlns:p14="http://schemas.microsoft.com/office/powerpoint/2010/main" val="2761655726"/>
              </p:ext>
            </p:extLst>
          </p:nvPr>
        </p:nvGraphicFramePr>
        <p:xfrm>
          <a:off x="529389" y="967563"/>
          <a:ext cx="11516109" cy="37911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534644593"/>
              </p:ext>
            </p:extLst>
          </p:nvPr>
        </p:nvGraphicFramePr>
        <p:xfrm>
          <a:off x="283685" y="1331004"/>
          <a:ext cx="12007516" cy="423840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19595" y="280114"/>
            <a:ext cx="11352809" cy="1200329"/>
          </a:xfrm>
        </p:spPr>
        <p:txBody>
          <a:bodyPr/>
          <a:lstStyle/>
          <a:p>
            <a:r>
              <a:rPr lang="en-US" dirty="0"/>
              <a:t>Broadcast Programs During the Summer</a:t>
            </a:r>
            <a:br>
              <a:rPr lang="en-US" dirty="0"/>
            </a:br>
            <a:r>
              <a:rPr lang="en-US" dirty="0"/>
              <a:t>Far Outstrip Even Cable Originals</a:t>
            </a:r>
          </a:p>
        </p:txBody>
      </p:sp>
      <p:sp>
        <p:nvSpPr>
          <p:cNvPr id="5" name="Text Placeholder 4"/>
          <p:cNvSpPr>
            <a:spLocks noGrp="1"/>
          </p:cNvSpPr>
          <p:nvPr>
            <p:ph type="body" sz="quarter" idx="13"/>
          </p:nvPr>
        </p:nvSpPr>
        <p:spPr>
          <a:xfrm>
            <a:off x="342900" y="6528205"/>
            <a:ext cx="8717972" cy="246221"/>
          </a:xfrm>
        </p:spPr>
        <p:txBody>
          <a:bodyPr/>
          <a:lstStyle/>
          <a:p>
            <a:r>
              <a:rPr lang="en-US" dirty="0"/>
              <a:t>Source: Nielsen </a:t>
            </a:r>
            <a:r>
              <a:rPr lang="en-US" dirty="0" err="1"/>
              <a:t>NPower</a:t>
            </a:r>
            <a:r>
              <a:rPr lang="en-US" dirty="0"/>
              <a:t> 05/29/2023-06/25/2023. Adults 18+. Live+1 Ratings.</a:t>
            </a:r>
          </a:p>
        </p:txBody>
      </p:sp>
      <p:sp>
        <p:nvSpPr>
          <p:cNvPr id="9" name="TextBox 8"/>
          <p:cNvSpPr txBox="1"/>
          <p:nvPr/>
        </p:nvSpPr>
        <p:spPr>
          <a:xfrm>
            <a:off x="908522" y="5502295"/>
            <a:ext cx="10374956"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ahoma"/>
                <a:ea typeface="+mn-ea"/>
                <a:cs typeface="Arial"/>
              </a:rPr>
              <a:t>To be read: Fox News Channel’s “</a:t>
            </a:r>
            <a:r>
              <a:rPr lang="en-US" sz="1600" kern="0" dirty="0">
                <a:solidFill>
                  <a:prstClr val="black"/>
                </a:solidFill>
                <a:latin typeface="Tahoma"/>
                <a:cs typeface="Arial"/>
              </a:rPr>
              <a:t>Jesse Watters Primetime</a:t>
            </a:r>
            <a:r>
              <a:rPr kumimoji="0" lang="en-US" sz="1600" b="0" i="0" u="none" strike="noStrike" kern="0" cap="none" spc="0" normalizeH="0" baseline="0" noProof="0" dirty="0">
                <a:ln>
                  <a:noFill/>
                </a:ln>
                <a:solidFill>
                  <a:prstClr val="black"/>
                </a:solidFill>
                <a:effectLst/>
                <a:uLnTx/>
                <a:uFillTx/>
                <a:latin typeface="Tahoma"/>
                <a:ea typeface="+mn-ea"/>
                <a:cs typeface="Arial"/>
              </a:rPr>
              <a:t>" had a 0.84 average A18+ rating in </a:t>
            </a:r>
            <a:r>
              <a:rPr lang="en-US" sz="1600" kern="0" dirty="0">
                <a:solidFill>
                  <a:prstClr val="black"/>
                </a:solidFill>
                <a:latin typeface="Tahoma"/>
                <a:cs typeface="Arial"/>
              </a:rPr>
              <a:t>June</a:t>
            </a:r>
            <a:r>
              <a:rPr kumimoji="0" lang="en-US" sz="1600" b="0" i="0" u="none" strike="noStrike" kern="0" cap="none" spc="0" normalizeH="0" baseline="0" noProof="0" dirty="0">
                <a:ln>
                  <a:noFill/>
                </a:ln>
                <a:solidFill>
                  <a:prstClr val="black"/>
                </a:solidFill>
                <a:effectLst/>
                <a:uLnTx/>
                <a:uFillTx/>
                <a:latin typeface="Tahoma"/>
                <a:ea typeface="+mn-ea"/>
                <a:cs typeface="Arial"/>
              </a:rPr>
              <a:t>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ahoma"/>
                <a:ea typeface="+mn-ea"/>
                <a:cs typeface="Arial"/>
              </a:rPr>
              <a:t>During the same time period, there were 162 Broadcast &amp; Syndication programs that had higher average ratings.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3373451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pPr algn="ctr"/>
            <a:r>
              <a:rPr lang="en-US" dirty="0"/>
              <a:t>Broadcast TV: Tops in Summer Ratings</a:t>
            </a:r>
          </a:p>
        </p:txBody>
      </p:sp>
      <p:sp>
        <p:nvSpPr>
          <p:cNvPr id="5" name="Text Placeholder 4"/>
          <p:cNvSpPr>
            <a:spLocks noGrp="1"/>
          </p:cNvSpPr>
          <p:nvPr>
            <p:ph type="body" sz="quarter" idx="13"/>
          </p:nvPr>
        </p:nvSpPr>
        <p:spPr>
          <a:xfrm>
            <a:off x="342901" y="6535579"/>
            <a:ext cx="8717972" cy="246221"/>
          </a:xfrm>
        </p:spPr>
        <p:txBody>
          <a:bodyPr/>
          <a:lstStyle/>
          <a:p>
            <a:pPr eaLnBrk="0" hangingPunct="0"/>
            <a:r>
              <a:rPr lang="en-US" dirty="0"/>
              <a:t>Source: Nielsen </a:t>
            </a:r>
            <a:r>
              <a:rPr lang="en-US" dirty="0" err="1"/>
              <a:t>NPower</a:t>
            </a:r>
            <a:r>
              <a:rPr lang="en-US" dirty="0"/>
              <a:t> 5/29/23-6/25/23. Broadcast (Includes Syndication) &amp; Cable Live+1 Ratings. Moms= Women 18+ w/ children &lt;18. </a:t>
            </a:r>
          </a:p>
        </p:txBody>
      </p:sp>
      <p:graphicFrame>
        <p:nvGraphicFramePr>
          <p:cNvPr id="8" name="Chart 7"/>
          <p:cNvGraphicFramePr/>
          <p:nvPr>
            <p:extLst>
              <p:ext uri="{D42A27DB-BD31-4B8C-83A1-F6EECF244321}">
                <p14:modId xmlns:p14="http://schemas.microsoft.com/office/powerpoint/2010/main" val="1650641798"/>
              </p:ext>
            </p:extLst>
          </p:nvPr>
        </p:nvGraphicFramePr>
        <p:xfrm>
          <a:off x="800035" y="1600201"/>
          <a:ext cx="4610165" cy="387656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702787" y="5610728"/>
            <a:ext cx="8786425"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ahoma"/>
                <a:ea typeface="+mn-ea"/>
                <a:cs typeface="Arial"/>
              </a:rPr>
              <a:t>Broadcast delivered 47 of the top </a:t>
            </a:r>
            <a:r>
              <a:rPr kumimoji="0" lang="en-US" sz="1400" b="1" i="0" u="none" strike="noStrike" kern="0" cap="none" spc="0" normalizeH="0" baseline="0" noProof="0">
                <a:ln>
                  <a:noFill/>
                </a:ln>
                <a:solidFill>
                  <a:srgbClr val="000000"/>
                </a:solidFill>
                <a:effectLst/>
                <a:uLnTx/>
                <a:uFillTx/>
                <a:latin typeface="Tahoma"/>
                <a:ea typeface="+mn-ea"/>
                <a:cs typeface="Arial"/>
              </a:rPr>
              <a:t>50 programs </a:t>
            </a:r>
            <a:r>
              <a:rPr kumimoji="0" lang="en-US" sz="1400" b="1" i="0" u="none" strike="noStrike" kern="0" cap="none" spc="0" normalizeH="0" baseline="0" noProof="0" dirty="0">
                <a:ln>
                  <a:noFill/>
                </a:ln>
                <a:solidFill>
                  <a:srgbClr val="000000"/>
                </a:solidFill>
                <a:effectLst/>
                <a:uLnTx/>
                <a:uFillTx/>
                <a:latin typeface="Tahoma"/>
                <a:ea typeface="+mn-ea"/>
                <a:cs typeface="Arial"/>
              </a:rPr>
              <a:t>for Moms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ahoma"/>
                <a:ea typeface="+mn-ea"/>
                <a:cs typeface="Arial"/>
              </a:rPr>
              <a:t>and 42 of the top 50 for A18-24</a:t>
            </a:r>
          </a:p>
        </p:txBody>
      </p:sp>
      <p:sp>
        <p:nvSpPr>
          <p:cNvPr id="11" name="TextBox 10"/>
          <p:cNvSpPr txBox="1"/>
          <p:nvPr/>
        </p:nvSpPr>
        <p:spPr>
          <a:xfrm>
            <a:off x="1639402" y="1479984"/>
            <a:ext cx="2819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Moms</a:t>
            </a:r>
          </a:p>
        </p:txBody>
      </p:sp>
      <p:graphicFrame>
        <p:nvGraphicFramePr>
          <p:cNvPr id="9" name="Chart 8"/>
          <p:cNvGraphicFramePr/>
          <p:nvPr>
            <p:extLst>
              <p:ext uri="{D42A27DB-BD31-4B8C-83A1-F6EECF244321}">
                <p14:modId xmlns:p14="http://schemas.microsoft.com/office/powerpoint/2010/main" val="3998635797"/>
              </p:ext>
            </p:extLst>
          </p:nvPr>
        </p:nvGraphicFramePr>
        <p:xfrm>
          <a:off x="6488065" y="1498689"/>
          <a:ext cx="4865735" cy="39877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7511232" y="1479984"/>
            <a:ext cx="2819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Adults 18-24</a:t>
            </a:r>
          </a:p>
        </p:txBody>
      </p:sp>
      <p:sp>
        <p:nvSpPr>
          <p:cNvPr id="2" name="Rectangle 1">
            <a:extLst>
              <a:ext uri="{FF2B5EF4-FFF2-40B4-BE49-F238E27FC236}">
                <a16:creationId xmlns:a16="http://schemas.microsoft.com/office/drawing/2014/main" id="{4BD7DFEE-D04E-44D1-A8CD-EE122DA3EC13}"/>
              </a:ext>
            </a:extLst>
          </p:cNvPr>
          <p:cNvSpPr/>
          <p:nvPr/>
        </p:nvSpPr>
        <p:spPr>
          <a:xfrm>
            <a:off x="4267198" y="1037024"/>
            <a:ext cx="365760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rgbClr val="000000"/>
                </a:solidFill>
                <a:latin typeface="+mn-lt"/>
                <a:ea typeface="+mn-ea"/>
                <a:cs typeface="+mn-cs"/>
              </a:defRPr>
            </a:pPr>
            <a:r>
              <a:rPr kumimoji="0" lang="en-US" sz="2400" b="0" i="0" u="none" strike="noStrike" kern="1200" cap="none" spc="0" normalizeH="0" baseline="0" noProof="0" dirty="0">
                <a:ln>
                  <a:noFill/>
                </a:ln>
                <a:solidFill>
                  <a:srgbClr val="000000"/>
                </a:solidFill>
                <a:effectLst/>
                <a:uLnTx/>
                <a:uFillTx/>
                <a:latin typeface="Tahoma"/>
                <a:ea typeface="+mn-ea"/>
                <a:cs typeface="Arial"/>
              </a:rPr>
              <a:t># Of Top-Rated Programs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3960851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64715"/>
            <a:ext cx="11352809" cy="1089529"/>
          </a:xfrm>
        </p:spPr>
        <p:txBody>
          <a:bodyPr/>
          <a:lstStyle/>
          <a:p>
            <a:r>
              <a:rPr lang="en-US" sz="3600" dirty="0"/>
              <a:t>For Moms and A18-24, Television Ads Are Motivation To Do Further Research Online</a:t>
            </a:r>
          </a:p>
        </p:txBody>
      </p:sp>
      <p:sp>
        <p:nvSpPr>
          <p:cNvPr id="4" name="Slide Number Placeholder 3"/>
          <p:cNvSpPr>
            <a:spLocks noGrp="1"/>
          </p:cNvSpPr>
          <p:nvPr>
            <p:ph type="sldNum" sz="quarter" idx="12"/>
          </p:nvPr>
        </p:nvSpPr>
        <p:spPr/>
        <p:txBody>
          <a:bodyPr/>
          <a:lstStyle/>
          <a:p>
            <a:fld id="{BB88B489-69ED-4F0A-A940-13A5E0BFFCBC}" type="slidenum">
              <a:rPr lang="en-US" smtClean="0">
                <a:solidFill>
                  <a:prstClr val="black"/>
                </a:solidFill>
              </a:rPr>
              <a:pPr/>
              <a:t>28</a:t>
            </a:fld>
            <a:endParaRPr lang="en-US" dirty="0">
              <a:solidFill>
                <a:prstClr val="black"/>
              </a:solidFill>
            </a:endParaRPr>
          </a:p>
        </p:txBody>
      </p:sp>
      <p:sp>
        <p:nvSpPr>
          <p:cNvPr id="6" name="Rectangle 5"/>
          <p:cNvSpPr/>
          <p:nvPr/>
        </p:nvSpPr>
        <p:spPr>
          <a:xfrm>
            <a:off x="1714499" y="1295400"/>
            <a:ext cx="8763000" cy="523220"/>
          </a:xfrm>
          <a:prstGeom prst="rect">
            <a:avLst/>
          </a:prstGeom>
        </p:spPr>
        <p:txBody>
          <a:bodyPr wrap="square">
            <a:spAutoFit/>
          </a:bodyPr>
          <a:lstStyle/>
          <a:p>
            <a:pPr algn="ctr"/>
            <a:r>
              <a:rPr lang="en-US" sz="1400" b="1" dirty="0">
                <a:solidFill>
                  <a:prstClr val="black"/>
                </a:solidFill>
              </a:rPr>
              <a:t>Has an advertisement on television motivated you to go the Internet to find out more information about that product or service?</a:t>
            </a:r>
          </a:p>
        </p:txBody>
      </p:sp>
      <p:graphicFrame>
        <p:nvGraphicFramePr>
          <p:cNvPr id="8" name="Chart 7"/>
          <p:cNvGraphicFramePr/>
          <p:nvPr>
            <p:extLst>
              <p:ext uri="{D42A27DB-BD31-4B8C-83A1-F6EECF244321}">
                <p14:modId xmlns:p14="http://schemas.microsoft.com/office/powerpoint/2010/main" val="2423034658"/>
              </p:ext>
            </p:extLst>
          </p:nvPr>
        </p:nvGraphicFramePr>
        <p:xfrm>
          <a:off x="2466754" y="1920101"/>
          <a:ext cx="7070651" cy="420425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3"/>
          </p:nvPr>
        </p:nvSpPr>
        <p:spPr>
          <a:xfrm>
            <a:off x="342900" y="6361799"/>
            <a:ext cx="8877301" cy="400110"/>
          </a:xfrm>
        </p:spPr>
        <p:txBody>
          <a:bodyPr/>
          <a:lstStyle/>
          <a:p>
            <a:pPr>
              <a:lnSpc>
                <a:spcPct val="100000"/>
              </a:lnSpc>
            </a:pPr>
            <a:r>
              <a:rPr lang="en-US" dirty="0"/>
              <a:t>Source: GfK TVB Media Comparisons Study 2023. Women 18+ parent/legal guardian of children 0 -17 in HH. A18-24.                                                    Q3 - Has an advertisement on television motivated you to go the Internet to find out more information about that product or service?</a:t>
            </a:r>
          </a:p>
        </p:txBody>
      </p:sp>
    </p:spTree>
    <p:extLst>
      <p:ext uri="{BB962C8B-B14F-4D97-AF65-F5344CB8AC3E}">
        <p14:creationId xmlns:p14="http://schemas.microsoft.com/office/powerpoint/2010/main" val="3773834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280114"/>
            <a:ext cx="11352809" cy="590931"/>
          </a:xfrm>
        </p:spPr>
        <p:txBody>
          <a:bodyPr/>
          <a:lstStyle/>
          <a:p>
            <a:r>
              <a:rPr lang="en-US" sz="3600" dirty="0"/>
              <a:t>“Have TV ads influenced your search selections?”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895053289"/>
              </p:ext>
            </p:extLst>
          </p:nvPr>
        </p:nvGraphicFramePr>
        <p:xfrm>
          <a:off x="925033" y="1956391"/>
          <a:ext cx="4742119" cy="402988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BB88B489-69ED-4F0A-A940-13A5E0BFFCBC}" type="slidenum">
              <a:rPr lang="en-US" smtClean="0">
                <a:solidFill>
                  <a:prstClr val="black"/>
                </a:solidFill>
              </a:rPr>
              <a:pPr/>
              <a:t>29</a:t>
            </a:fld>
            <a:endParaRPr lang="en-US" dirty="0">
              <a:solidFill>
                <a:prstClr val="black"/>
              </a:solidFill>
            </a:endParaRPr>
          </a:p>
        </p:txBody>
      </p:sp>
      <p:sp>
        <p:nvSpPr>
          <p:cNvPr id="7" name="Text Placeholder 4"/>
          <p:cNvSpPr>
            <a:spLocks noGrp="1"/>
          </p:cNvSpPr>
          <p:nvPr>
            <p:ph type="body" sz="quarter" idx="13"/>
          </p:nvPr>
        </p:nvSpPr>
        <p:spPr>
          <a:xfrm>
            <a:off x="342901" y="6099562"/>
            <a:ext cx="9410700" cy="682238"/>
          </a:xfrm>
        </p:spPr>
        <p:txBody>
          <a:bodyPr/>
          <a:lstStyle/>
          <a:p>
            <a:r>
              <a:rPr lang="en-US" dirty="0"/>
              <a:t>Source: GfK TVB Purchase Funnel 2023 Moms (Women 18+ parent/legal guardian). A18-24 (n=860)</a:t>
            </a:r>
          </a:p>
          <a:p>
            <a:r>
              <a:rPr lang="en-US" dirty="0"/>
              <a:t>QA10 “When doing an online search, how often, if at all, have TV ads you have seen influenced you in some ways in your search?” (Yes = combination of Every time, Most of the time &amp; Sometimes) Among those who do online searches</a:t>
            </a:r>
          </a:p>
        </p:txBody>
      </p:sp>
      <p:sp>
        <p:nvSpPr>
          <p:cNvPr id="6" name="TextBox 5">
            <a:extLst>
              <a:ext uri="{FF2B5EF4-FFF2-40B4-BE49-F238E27FC236}">
                <a16:creationId xmlns:a16="http://schemas.microsoft.com/office/drawing/2014/main" id="{DBB6FC4F-A0C0-7045-9118-6BBF5791B87E}"/>
              </a:ext>
            </a:extLst>
          </p:cNvPr>
          <p:cNvSpPr txBox="1"/>
          <p:nvPr/>
        </p:nvSpPr>
        <p:spPr>
          <a:xfrm>
            <a:off x="2617857" y="1504554"/>
            <a:ext cx="1332416" cy="400110"/>
          </a:xfrm>
          <a:prstGeom prst="rect">
            <a:avLst/>
          </a:prstGeom>
          <a:noFill/>
        </p:spPr>
        <p:txBody>
          <a:bodyPr wrap="none" rtlCol="0">
            <a:spAutoFit/>
          </a:bodyPr>
          <a:lstStyle/>
          <a:p>
            <a:r>
              <a:rPr lang="en-US" sz="2000" b="1" dirty="0"/>
              <a:t>% Moms</a:t>
            </a:r>
          </a:p>
        </p:txBody>
      </p:sp>
      <p:graphicFrame>
        <p:nvGraphicFramePr>
          <p:cNvPr id="8" name="Content Placeholder 8">
            <a:extLst>
              <a:ext uri="{FF2B5EF4-FFF2-40B4-BE49-F238E27FC236}">
                <a16:creationId xmlns:a16="http://schemas.microsoft.com/office/drawing/2014/main" id="{FE2C0E23-5782-47DC-9E04-3D86A9CF94A6}"/>
              </a:ext>
            </a:extLst>
          </p:cNvPr>
          <p:cNvGraphicFramePr>
            <a:graphicFrameLocks/>
          </p:cNvGraphicFramePr>
          <p:nvPr>
            <p:extLst>
              <p:ext uri="{D42A27DB-BD31-4B8C-83A1-F6EECF244321}">
                <p14:modId xmlns:p14="http://schemas.microsoft.com/office/powerpoint/2010/main" val="1694508599"/>
              </p:ext>
            </p:extLst>
          </p:nvPr>
        </p:nvGraphicFramePr>
        <p:xfrm>
          <a:off x="6383080" y="1956391"/>
          <a:ext cx="4742119" cy="402988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C22CC08-FC29-46F8-A7D5-BCB647075E95}"/>
              </a:ext>
            </a:extLst>
          </p:cNvPr>
          <p:cNvSpPr txBox="1"/>
          <p:nvPr/>
        </p:nvSpPr>
        <p:spPr>
          <a:xfrm>
            <a:off x="7969577" y="1504554"/>
            <a:ext cx="1508746" cy="400110"/>
          </a:xfrm>
          <a:prstGeom prst="rect">
            <a:avLst/>
          </a:prstGeom>
          <a:noFill/>
        </p:spPr>
        <p:txBody>
          <a:bodyPr wrap="none" rtlCol="0">
            <a:spAutoFit/>
          </a:bodyPr>
          <a:lstStyle/>
          <a:p>
            <a:r>
              <a:rPr lang="en-US" sz="2000" b="1" dirty="0"/>
              <a:t>% A18-24</a:t>
            </a:r>
          </a:p>
        </p:txBody>
      </p:sp>
    </p:spTree>
    <p:extLst>
      <p:ext uri="{BB962C8B-B14F-4D97-AF65-F5344CB8AC3E}">
        <p14:creationId xmlns:p14="http://schemas.microsoft.com/office/powerpoint/2010/main" val="2006890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3093" y="2217497"/>
            <a:ext cx="11425813" cy="1421928"/>
          </a:xfrm>
        </p:spPr>
        <p:txBody>
          <a:bodyPr/>
          <a:lstStyle/>
          <a:p>
            <a:r>
              <a:rPr lang="en-US" sz="4800" dirty="0">
                <a:effectLst>
                  <a:outerShdw blurRad="38100" dist="38100" dir="2700000" algn="tl">
                    <a:srgbClr val="000000">
                      <a:alpha val="43137"/>
                    </a:srgbClr>
                  </a:outerShdw>
                </a:effectLst>
              </a:rPr>
              <a:t>Back-to-Class 2023</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Marketing Data/Projections</a:t>
            </a:r>
          </a:p>
        </p:txBody>
      </p:sp>
    </p:spTree>
    <p:extLst>
      <p:ext uri="{BB962C8B-B14F-4D97-AF65-F5344CB8AC3E}">
        <p14:creationId xmlns:p14="http://schemas.microsoft.com/office/powerpoint/2010/main" val="136632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3093" y="1925850"/>
            <a:ext cx="11425813" cy="1421928"/>
          </a:xfrm>
        </p:spPr>
        <p:txBody>
          <a:bodyPr/>
          <a:lstStyle/>
          <a:p>
            <a:r>
              <a:rPr lang="en-US" sz="4800" dirty="0">
                <a:effectLst>
                  <a:outerShdw blurRad="38100" dist="38100" dir="2700000" algn="tl">
                    <a:srgbClr val="000000">
                      <a:alpha val="43137"/>
                    </a:srgbClr>
                  </a:outerShdw>
                </a:effectLst>
              </a:rPr>
              <a:t>Local TV Allows Advertisers to Target their Message in a Trusted Environment</a:t>
            </a:r>
          </a:p>
        </p:txBody>
      </p:sp>
    </p:spTree>
    <p:extLst>
      <p:ext uri="{BB962C8B-B14F-4D97-AF65-F5344CB8AC3E}">
        <p14:creationId xmlns:p14="http://schemas.microsoft.com/office/powerpoint/2010/main" val="162683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254713"/>
            <a:ext cx="11352809" cy="646331"/>
          </a:xfrm>
        </p:spPr>
        <p:txBody>
          <a:bodyPr/>
          <a:lstStyle/>
          <a:p>
            <a:r>
              <a:rPr lang="en-US" dirty="0"/>
              <a:t>School Start Dates Vary from City to City</a:t>
            </a:r>
          </a:p>
        </p:txBody>
      </p:sp>
      <p:sp>
        <p:nvSpPr>
          <p:cNvPr id="200" name="Text Placeholder 4">
            <a:extLst>
              <a:ext uri="{FF2B5EF4-FFF2-40B4-BE49-F238E27FC236}">
                <a16:creationId xmlns:a16="http://schemas.microsoft.com/office/drawing/2014/main" id="{320C1CC0-C2B4-42D7-ADB5-AFCCF3747DE8}"/>
              </a:ext>
            </a:extLst>
          </p:cNvPr>
          <p:cNvSpPr>
            <a:spLocks noGrp="1"/>
          </p:cNvSpPr>
          <p:nvPr>
            <p:ph type="body" sz="quarter" idx="13"/>
          </p:nvPr>
        </p:nvSpPr>
        <p:spPr>
          <a:xfrm>
            <a:off x="342901" y="6545864"/>
            <a:ext cx="8717972" cy="246221"/>
          </a:xfrm>
        </p:spPr>
        <p:txBody>
          <a:bodyPr/>
          <a:lstStyle/>
          <a:p>
            <a:r>
              <a:rPr lang="en-US" dirty="0"/>
              <a:t>All dates &amp; methods of reopening are subject to change. Updated 7/6/2023.</a:t>
            </a:r>
          </a:p>
        </p:txBody>
      </p:sp>
      <p:sp>
        <p:nvSpPr>
          <p:cNvPr id="6" name="Slide Number Placeholder 5"/>
          <p:cNvSpPr>
            <a:spLocks noGrp="1"/>
          </p:cNvSpPr>
          <p:nvPr>
            <p:ph type="sldNum" sz="quarter" idx="12"/>
          </p:nvPr>
        </p:nvSpPr>
        <p:spPr>
          <a:xfrm>
            <a:off x="11125199" y="6390385"/>
            <a:ext cx="98862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grpSp>
        <p:nvGrpSpPr>
          <p:cNvPr id="213" name="Group 5">
            <a:extLst>
              <a:ext uri="{FF2B5EF4-FFF2-40B4-BE49-F238E27FC236}">
                <a16:creationId xmlns:a16="http://schemas.microsoft.com/office/drawing/2014/main" id="{6A4796B7-A6AB-44A6-8341-542D805568C1}"/>
              </a:ext>
            </a:extLst>
          </p:cNvPr>
          <p:cNvGrpSpPr>
            <a:grpSpLocks/>
          </p:cNvGrpSpPr>
          <p:nvPr/>
        </p:nvGrpSpPr>
        <p:grpSpPr bwMode="auto">
          <a:xfrm>
            <a:off x="1852463" y="1319933"/>
            <a:ext cx="8329613" cy="5004627"/>
            <a:chOff x="240" y="864"/>
            <a:chExt cx="5344" cy="3304"/>
          </a:xfrm>
          <a:gradFill flip="none" rotWithShape="1">
            <a:gsLst>
              <a:gs pos="16000">
                <a:schemeClr val="bg1"/>
              </a:gs>
              <a:gs pos="93000">
                <a:srgbClr val="C9DBFF"/>
              </a:gs>
            </a:gsLst>
            <a:path path="circle">
              <a:fillToRect l="100000" t="100000"/>
            </a:path>
            <a:tileRect r="-100000" b="-100000"/>
          </a:gradFill>
          <a:effectLst>
            <a:outerShdw blurRad="50800" dist="38100" dir="2700000" algn="tl" rotWithShape="0">
              <a:prstClr val="black">
                <a:alpha val="40000"/>
              </a:prstClr>
            </a:outerShdw>
          </a:effectLst>
        </p:grpSpPr>
        <p:sp>
          <p:nvSpPr>
            <p:cNvPr id="214" name="Freeform 6">
              <a:extLst>
                <a:ext uri="{FF2B5EF4-FFF2-40B4-BE49-F238E27FC236}">
                  <a16:creationId xmlns:a16="http://schemas.microsoft.com/office/drawing/2014/main" id="{121D57A3-23D7-43C9-8A38-AFCAA9326E80}"/>
                </a:ext>
              </a:extLst>
            </p:cNvPr>
            <p:cNvSpPr>
              <a:spLocks/>
            </p:cNvSpPr>
            <p:nvPr/>
          </p:nvSpPr>
          <p:spPr bwMode="auto">
            <a:xfrm>
              <a:off x="240" y="1711"/>
              <a:ext cx="821" cy="1399"/>
            </a:xfrm>
            <a:custGeom>
              <a:avLst/>
              <a:gdLst/>
              <a:ahLst/>
              <a:cxnLst>
                <a:cxn ang="0">
                  <a:pos x="58" y="72"/>
                </a:cxn>
                <a:cxn ang="0">
                  <a:pos x="120" y="174"/>
                </a:cxn>
                <a:cxn ang="0">
                  <a:pos x="121" y="179"/>
                </a:cxn>
                <a:cxn ang="0">
                  <a:pos x="123" y="182"/>
                </a:cxn>
                <a:cxn ang="0">
                  <a:pos x="125" y="184"/>
                </a:cxn>
                <a:cxn ang="0">
                  <a:pos x="119" y="187"/>
                </a:cxn>
                <a:cxn ang="0">
                  <a:pos x="115" y="196"/>
                </a:cxn>
                <a:cxn ang="0">
                  <a:pos x="111" y="205"/>
                </a:cxn>
                <a:cxn ang="0">
                  <a:pos x="113" y="207"/>
                </a:cxn>
                <a:cxn ang="0">
                  <a:pos x="113" y="210"/>
                </a:cxn>
                <a:cxn ang="0">
                  <a:pos x="109" y="211"/>
                </a:cxn>
                <a:cxn ang="0">
                  <a:pos x="67" y="203"/>
                </a:cxn>
                <a:cxn ang="0">
                  <a:pos x="65" y="189"/>
                </a:cxn>
                <a:cxn ang="0">
                  <a:pos x="62" y="182"/>
                </a:cxn>
                <a:cxn ang="0">
                  <a:pos x="56" y="177"/>
                </a:cxn>
                <a:cxn ang="0">
                  <a:pos x="52" y="173"/>
                </a:cxn>
                <a:cxn ang="0">
                  <a:pos x="43" y="166"/>
                </a:cxn>
                <a:cxn ang="0">
                  <a:pos x="31" y="156"/>
                </a:cxn>
                <a:cxn ang="0">
                  <a:pos x="26" y="153"/>
                </a:cxn>
                <a:cxn ang="0">
                  <a:pos x="28" y="145"/>
                </a:cxn>
                <a:cxn ang="0">
                  <a:pos x="25" y="137"/>
                </a:cxn>
                <a:cxn ang="0">
                  <a:pos x="19" y="124"/>
                </a:cxn>
                <a:cxn ang="0">
                  <a:pos x="15" y="120"/>
                </a:cxn>
                <a:cxn ang="0">
                  <a:pos x="14" y="115"/>
                </a:cxn>
                <a:cxn ang="0">
                  <a:pos x="13" y="110"/>
                </a:cxn>
                <a:cxn ang="0">
                  <a:pos x="18" y="107"/>
                </a:cxn>
                <a:cxn ang="0">
                  <a:pos x="17" y="104"/>
                </a:cxn>
                <a:cxn ang="0">
                  <a:pos x="13" y="95"/>
                </a:cxn>
                <a:cxn ang="0">
                  <a:pos x="13" y="87"/>
                </a:cxn>
                <a:cxn ang="0">
                  <a:pos x="17" y="88"/>
                </a:cxn>
                <a:cxn ang="0">
                  <a:pos x="19" y="90"/>
                </a:cxn>
                <a:cxn ang="0">
                  <a:pos x="20" y="86"/>
                </a:cxn>
                <a:cxn ang="0">
                  <a:pos x="18" y="82"/>
                </a:cxn>
                <a:cxn ang="0">
                  <a:pos x="20" y="81"/>
                </a:cxn>
                <a:cxn ang="0">
                  <a:pos x="22" y="79"/>
                </a:cxn>
                <a:cxn ang="0">
                  <a:pos x="17" y="75"/>
                </a:cxn>
                <a:cxn ang="0">
                  <a:pos x="14" y="75"/>
                </a:cxn>
                <a:cxn ang="0">
                  <a:pos x="15" y="78"/>
                </a:cxn>
                <a:cxn ang="0">
                  <a:pos x="13" y="82"/>
                </a:cxn>
                <a:cxn ang="0">
                  <a:pos x="9" y="80"/>
                </a:cxn>
                <a:cxn ang="0">
                  <a:pos x="8" y="76"/>
                </a:cxn>
                <a:cxn ang="0">
                  <a:pos x="6" y="72"/>
                </a:cxn>
                <a:cxn ang="0">
                  <a:pos x="8" y="70"/>
                </a:cxn>
                <a:cxn ang="0">
                  <a:pos x="6" y="64"/>
                </a:cxn>
                <a:cxn ang="0">
                  <a:pos x="4" y="58"/>
                </a:cxn>
                <a:cxn ang="0">
                  <a:pos x="2" y="48"/>
                </a:cxn>
                <a:cxn ang="0">
                  <a:pos x="5" y="40"/>
                </a:cxn>
                <a:cxn ang="0">
                  <a:pos x="2" y="33"/>
                </a:cxn>
                <a:cxn ang="0">
                  <a:pos x="0" y="28"/>
                </a:cxn>
                <a:cxn ang="0">
                  <a:pos x="3" y="19"/>
                </a:cxn>
                <a:cxn ang="0">
                  <a:pos x="4" y="19"/>
                </a:cxn>
                <a:cxn ang="0">
                  <a:pos x="6" y="21"/>
                </a:cxn>
                <a:cxn ang="0">
                  <a:pos x="9" y="13"/>
                </a:cxn>
                <a:cxn ang="0">
                  <a:pos x="12" y="0"/>
                </a:cxn>
              </a:cxnLst>
              <a:rect l="0" t="0" r="r" b="b"/>
              <a:pathLst>
                <a:path w="125" h="213">
                  <a:moveTo>
                    <a:pt x="12" y="0"/>
                  </a:moveTo>
                  <a:lnTo>
                    <a:pt x="70" y="15"/>
                  </a:lnTo>
                  <a:lnTo>
                    <a:pt x="58" y="72"/>
                  </a:lnTo>
                  <a:lnTo>
                    <a:pt x="119" y="169"/>
                  </a:lnTo>
                  <a:lnTo>
                    <a:pt x="120" y="170"/>
                  </a:lnTo>
                  <a:lnTo>
                    <a:pt x="120" y="174"/>
                  </a:lnTo>
                  <a:lnTo>
                    <a:pt x="120" y="176"/>
                  </a:lnTo>
                  <a:lnTo>
                    <a:pt x="121" y="177"/>
                  </a:lnTo>
                  <a:lnTo>
                    <a:pt x="121" y="179"/>
                  </a:lnTo>
                  <a:lnTo>
                    <a:pt x="122" y="180"/>
                  </a:lnTo>
                  <a:lnTo>
                    <a:pt x="123" y="181"/>
                  </a:lnTo>
                  <a:lnTo>
                    <a:pt x="123" y="182"/>
                  </a:lnTo>
                  <a:lnTo>
                    <a:pt x="124" y="183"/>
                  </a:lnTo>
                  <a:lnTo>
                    <a:pt x="125" y="184"/>
                  </a:lnTo>
                  <a:lnTo>
                    <a:pt x="125" y="184"/>
                  </a:lnTo>
                  <a:lnTo>
                    <a:pt x="124" y="185"/>
                  </a:lnTo>
                  <a:lnTo>
                    <a:pt x="122" y="186"/>
                  </a:lnTo>
                  <a:lnTo>
                    <a:pt x="119" y="187"/>
                  </a:lnTo>
                  <a:lnTo>
                    <a:pt x="117" y="189"/>
                  </a:lnTo>
                  <a:lnTo>
                    <a:pt x="116" y="192"/>
                  </a:lnTo>
                  <a:lnTo>
                    <a:pt x="115" y="196"/>
                  </a:lnTo>
                  <a:lnTo>
                    <a:pt x="114" y="201"/>
                  </a:lnTo>
                  <a:lnTo>
                    <a:pt x="113" y="204"/>
                  </a:lnTo>
                  <a:lnTo>
                    <a:pt x="111" y="205"/>
                  </a:lnTo>
                  <a:lnTo>
                    <a:pt x="111" y="206"/>
                  </a:lnTo>
                  <a:lnTo>
                    <a:pt x="111" y="207"/>
                  </a:lnTo>
                  <a:lnTo>
                    <a:pt x="113" y="207"/>
                  </a:lnTo>
                  <a:lnTo>
                    <a:pt x="114" y="209"/>
                  </a:lnTo>
                  <a:lnTo>
                    <a:pt x="114" y="210"/>
                  </a:lnTo>
                  <a:lnTo>
                    <a:pt x="113" y="210"/>
                  </a:lnTo>
                  <a:lnTo>
                    <a:pt x="110" y="213"/>
                  </a:lnTo>
                  <a:lnTo>
                    <a:pt x="109" y="213"/>
                  </a:lnTo>
                  <a:lnTo>
                    <a:pt x="109" y="211"/>
                  </a:lnTo>
                  <a:lnTo>
                    <a:pt x="109" y="211"/>
                  </a:lnTo>
                  <a:lnTo>
                    <a:pt x="67" y="206"/>
                  </a:lnTo>
                  <a:lnTo>
                    <a:pt x="67" y="203"/>
                  </a:lnTo>
                  <a:lnTo>
                    <a:pt x="68" y="202"/>
                  </a:lnTo>
                  <a:lnTo>
                    <a:pt x="67" y="193"/>
                  </a:lnTo>
                  <a:lnTo>
                    <a:pt x="65" y="189"/>
                  </a:lnTo>
                  <a:lnTo>
                    <a:pt x="63" y="187"/>
                  </a:lnTo>
                  <a:lnTo>
                    <a:pt x="63" y="185"/>
                  </a:lnTo>
                  <a:lnTo>
                    <a:pt x="62" y="182"/>
                  </a:lnTo>
                  <a:lnTo>
                    <a:pt x="60" y="180"/>
                  </a:lnTo>
                  <a:lnTo>
                    <a:pt x="57" y="177"/>
                  </a:lnTo>
                  <a:lnTo>
                    <a:pt x="56" y="177"/>
                  </a:lnTo>
                  <a:lnTo>
                    <a:pt x="56" y="176"/>
                  </a:lnTo>
                  <a:lnTo>
                    <a:pt x="56" y="175"/>
                  </a:lnTo>
                  <a:lnTo>
                    <a:pt x="52" y="173"/>
                  </a:lnTo>
                  <a:lnTo>
                    <a:pt x="47" y="168"/>
                  </a:lnTo>
                  <a:lnTo>
                    <a:pt x="45" y="167"/>
                  </a:lnTo>
                  <a:lnTo>
                    <a:pt x="43" y="166"/>
                  </a:lnTo>
                  <a:lnTo>
                    <a:pt x="35" y="158"/>
                  </a:lnTo>
                  <a:lnTo>
                    <a:pt x="33" y="157"/>
                  </a:lnTo>
                  <a:lnTo>
                    <a:pt x="31" y="156"/>
                  </a:lnTo>
                  <a:lnTo>
                    <a:pt x="28" y="155"/>
                  </a:lnTo>
                  <a:lnTo>
                    <a:pt x="27" y="154"/>
                  </a:lnTo>
                  <a:lnTo>
                    <a:pt x="26" y="153"/>
                  </a:lnTo>
                  <a:lnTo>
                    <a:pt x="25" y="151"/>
                  </a:lnTo>
                  <a:lnTo>
                    <a:pt x="26" y="149"/>
                  </a:lnTo>
                  <a:lnTo>
                    <a:pt x="28" y="145"/>
                  </a:lnTo>
                  <a:lnTo>
                    <a:pt x="27" y="142"/>
                  </a:lnTo>
                  <a:lnTo>
                    <a:pt x="27" y="140"/>
                  </a:lnTo>
                  <a:lnTo>
                    <a:pt x="25" y="137"/>
                  </a:lnTo>
                  <a:lnTo>
                    <a:pt x="20" y="130"/>
                  </a:lnTo>
                  <a:lnTo>
                    <a:pt x="19" y="128"/>
                  </a:lnTo>
                  <a:lnTo>
                    <a:pt x="19" y="124"/>
                  </a:lnTo>
                  <a:lnTo>
                    <a:pt x="18" y="122"/>
                  </a:lnTo>
                  <a:lnTo>
                    <a:pt x="16" y="122"/>
                  </a:lnTo>
                  <a:lnTo>
                    <a:pt x="15" y="120"/>
                  </a:lnTo>
                  <a:lnTo>
                    <a:pt x="15" y="119"/>
                  </a:lnTo>
                  <a:lnTo>
                    <a:pt x="15" y="117"/>
                  </a:lnTo>
                  <a:lnTo>
                    <a:pt x="14" y="115"/>
                  </a:lnTo>
                  <a:lnTo>
                    <a:pt x="14" y="113"/>
                  </a:lnTo>
                  <a:lnTo>
                    <a:pt x="13" y="112"/>
                  </a:lnTo>
                  <a:lnTo>
                    <a:pt x="13" y="110"/>
                  </a:lnTo>
                  <a:lnTo>
                    <a:pt x="14" y="109"/>
                  </a:lnTo>
                  <a:lnTo>
                    <a:pt x="14" y="108"/>
                  </a:lnTo>
                  <a:lnTo>
                    <a:pt x="18" y="107"/>
                  </a:lnTo>
                  <a:lnTo>
                    <a:pt x="20" y="106"/>
                  </a:lnTo>
                  <a:lnTo>
                    <a:pt x="20" y="106"/>
                  </a:lnTo>
                  <a:lnTo>
                    <a:pt x="17" y="104"/>
                  </a:lnTo>
                  <a:lnTo>
                    <a:pt x="15" y="100"/>
                  </a:lnTo>
                  <a:lnTo>
                    <a:pt x="14" y="97"/>
                  </a:lnTo>
                  <a:lnTo>
                    <a:pt x="13" y="95"/>
                  </a:lnTo>
                  <a:lnTo>
                    <a:pt x="13" y="91"/>
                  </a:lnTo>
                  <a:lnTo>
                    <a:pt x="13" y="88"/>
                  </a:lnTo>
                  <a:lnTo>
                    <a:pt x="13" y="87"/>
                  </a:lnTo>
                  <a:lnTo>
                    <a:pt x="13" y="85"/>
                  </a:lnTo>
                  <a:lnTo>
                    <a:pt x="15" y="87"/>
                  </a:lnTo>
                  <a:lnTo>
                    <a:pt x="17" y="88"/>
                  </a:lnTo>
                  <a:lnTo>
                    <a:pt x="18" y="89"/>
                  </a:lnTo>
                  <a:lnTo>
                    <a:pt x="18" y="90"/>
                  </a:lnTo>
                  <a:lnTo>
                    <a:pt x="19" y="90"/>
                  </a:lnTo>
                  <a:lnTo>
                    <a:pt x="20" y="90"/>
                  </a:lnTo>
                  <a:lnTo>
                    <a:pt x="20" y="87"/>
                  </a:lnTo>
                  <a:lnTo>
                    <a:pt x="20" y="86"/>
                  </a:lnTo>
                  <a:lnTo>
                    <a:pt x="20" y="85"/>
                  </a:lnTo>
                  <a:lnTo>
                    <a:pt x="19" y="84"/>
                  </a:lnTo>
                  <a:lnTo>
                    <a:pt x="18" y="82"/>
                  </a:lnTo>
                  <a:lnTo>
                    <a:pt x="18" y="81"/>
                  </a:lnTo>
                  <a:lnTo>
                    <a:pt x="18" y="80"/>
                  </a:lnTo>
                  <a:lnTo>
                    <a:pt x="20" y="81"/>
                  </a:lnTo>
                  <a:lnTo>
                    <a:pt x="22" y="82"/>
                  </a:lnTo>
                  <a:lnTo>
                    <a:pt x="22" y="80"/>
                  </a:lnTo>
                  <a:lnTo>
                    <a:pt x="22" y="79"/>
                  </a:lnTo>
                  <a:lnTo>
                    <a:pt x="21" y="78"/>
                  </a:lnTo>
                  <a:lnTo>
                    <a:pt x="19" y="76"/>
                  </a:lnTo>
                  <a:lnTo>
                    <a:pt x="17" y="75"/>
                  </a:lnTo>
                  <a:lnTo>
                    <a:pt x="15" y="75"/>
                  </a:lnTo>
                  <a:lnTo>
                    <a:pt x="15" y="75"/>
                  </a:lnTo>
                  <a:lnTo>
                    <a:pt x="14" y="75"/>
                  </a:lnTo>
                  <a:lnTo>
                    <a:pt x="14" y="76"/>
                  </a:lnTo>
                  <a:lnTo>
                    <a:pt x="15" y="77"/>
                  </a:lnTo>
                  <a:lnTo>
                    <a:pt x="15" y="78"/>
                  </a:lnTo>
                  <a:lnTo>
                    <a:pt x="15" y="80"/>
                  </a:lnTo>
                  <a:lnTo>
                    <a:pt x="14" y="81"/>
                  </a:lnTo>
                  <a:lnTo>
                    <a:pt x="13" y="82"/>
                  </a:lnTo>
                  <a:lnTo>
                    <a:pt x="12" y="82"/>
                  </a:lnTo>
                  <a:lnTo>
                    <a:pt x="11" y="81"/>
                  </a:lnTo>
                  <a:lnTo>
                    <a:pt x="9" y="80"/>
                  </a:lnTo>
                  <a:lnTo>
                    <a:pt x="9" y="78"/>
                  </a:lnTo>
                  <a:lnTo>
                    <a:pt x="9" y="78"/>
                  </a:lnTo>
                  <a:lnTo>
                    <a:pt x="8" y="76"/>
                  </a:lnTo>
                  <a:lnTo>
                    <a:pt x="7" y="76"/>
                  </a:lnTo>
                  <a:lnTo>
                    <a:pt x="7" y="74"/>
                  </a:lnTo>
                  <a:lnTo>
                    <a:pt x="6" y="72"/>
                  </a:lnTo>
                  <a:lnTo>
                    <a:pt x="6" y="71"/>
                  </a:lnTo>
                  <a:lnTo>
                    <a:pt x="7" y="71"/>
                  </a:lnTo>
                  <a:lnTo>
                    <a:pt x="8" y="70"/>
                  </a:lnTo>
                  <a:lnTo>
                    <a:pt x="9" y="69"/>
                  </a:lnTo>
                  <a:lnTo>
                    <a:pt x="7" y="66"/>
                  </a:lnTo>
                  <a:lnTo>
                    <a:pt x="6" y="64"/>
                  </a:lnTo>
                  <a:lnTo>
                    <a:pt x="5" y="63"/>
                  </a:lnTo>
                  <a:lnTo>
                    <a:pt x="5" y="61"/>
                  </a:lnTo>
                  <a:lnTo>
                    <a:pt x="4" y="58"/>
                  </a:lnTo>
                  <a:lnTo>
                    <a:pt x="3" y="55"/>
                  </a:lnTo>
                  <a:lnTo>
                    <a:pt x="3" y="53"/>
                  </a:lnTo>
                  <a:lnTo>
                    <a:pt x="2" y="48"/>
                  </a:lnTo>
                  <a:lnTo>
                    <a:pt x="4" y="45"/>
                  </a:lnTo>
                  <a:lnTo>
                    <a:pt x="4" y="41"/>
                  </a:lnTo>
                  <a:lnTo>
                    <a:pt x="5" y="40"/>
                  </a:lnTo>
                  <a:lnTo>
                    <a:pt x="4" y="37"/>
                  </a:lnTo>
                  <a:lnTo>
                    <a:pt x="2" y="34"/>
                  </a:lnTo>
                  <a:lnTo>
                    <a:pt x="2" y="33"/>
                  </a:lnTo>
                  <a:lnTo>
                    <a:pt x="2" y="31"/>
                  </a:lnTo>
                  <a:lnTo>
                    <a:pt x="0" y="30"/>
                  </a:lnTo>
                  <a:lnTo>
                    <a:pt x="0" y="28"/>
                  </a:lnTo>
                  <a:lnTo>
                    <a:pt x="0" y="26"/>
                  </a:lnTo>
                  <a:lnTo>
                    <a:pt x="1" y="21"/>
                  </a:lnTo>
                  <a:lnTo>
                    <a:pt x="3" y="19"/>
                  </a:lnTo>
                  <a:lnTo>
                    <a:pt x="3" y="17"/>
                  </a:lnTo>
                  <a:lnTo>
                    <a:pt x="4" y="17"/>
                  </a:lnTo>
                  <a:lnTo>
                    <a:pt x="4" y="19"/>
                  </a:lnTo>
                  <a:lnTo>
                    <a:pt x="5" y="20"/>
                  </a:lnTo>
                  <a:lnTo>
                    <a:pt x="5" y="21"/>
                  </a:lnTo>
                  <a:lnTo>
                    <a:pt x="6" y="21"/>
                  </a:lnTo>
                  <a:lnTo>
                    <a:pt x="7" y="21"/>
                  </a:lnTo>
                  <a:lnTo>
                    <a:pt x="7" y="19"/>
                  </a:lnTo>
                  <a:lnTo>
                    <a:pt x="9" y="13"/>
                  </a:lnTo>
                  <a:lnTo>
                    <a:pt x="10" y="8"/>
                  </a:lnTo>
                  <a:lnTo>
                    <a:pt x="12" y="2"/>
                  </a:lnTo>
                  <a:lnTo>
                    <a:pt x="12"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15" name="Freeform 7">
              <a:extLst>
                <a:ext uri="{FF2B5EF4-FFF2-40B4-BE49-F238E27FC236}">
                  <a16:creationId xmlns:a16="http://schemas.microsoft.com/office/drawing/2014/main" id="{DF5E9C1E-CE46-4756-B9F0-5A577132DF66}"/>
                </a:ext>
              </a:extLst>
            </p:cNvPr>
            <p:cNvSpPr>
              <a:spLocks/>
            </p:cNvSpPr>
            <p:nvPr/>
          </p:nvSpPr>
          <p:spPr bwMode="auto">
            <a:xfrm>
              <a:off x="240" y="1711"/>
              <a:ext cx="821" cy="1399"/>
            </a:xfrm>
            <a:custGeom>
              <a:avLst/>
              <a:gdLst/>
              <a:ahLst/>
              <a:cxnLst>
                <a:cxn ang="0">
                  <a:pos x="58" y="72"/>
                </a:cxn>
                <a:cxn ang="0">
                  <a:pos x="120" y="174"/>
                </a:cxn>
                <a:cxn ang="0">
                  <a:pos x="121" y="179"/>
                </a:cxn>
                <a:cxn ang="0">
                  <a:pos x="123" y="182"/>
                </a:cxn>
                <a:cxn ang="0">
                  <a:pos x="125" y="184"/>
                </a:cxn>
                <a:cxn ang="0">
                  <a:pos x="119" y="187"/>
                </a:cxn>
                <a:cxn ang="0">
                  <a:pos x="115" y="196"/>
                </a:cxn>
                <a:cxn ang="0">
                  <a:pos x="111" y="205"/>
                </a:cxn>
                <a:cxn ang="0">
                  <a:pos x="113" y="207"/>
                </a:cxn>
                <a:cxn ang="0">
                  <a:pos x="113" y="210"/>
                </a:cxn>
                <a:cxn ang="0">
                  <a:pos x="109" y="211"/>
                </a:cxn>
                <a:cxn ang="0">
                  <a:pos x="67" y="203"/>
                </a:cxn>
                <a:cxn ang="0">
                  <a:pos x="65" y="189"/>
                </a:cxn>
                <a:cxn ang="0">
                  <a:pos x="62" y="182"/>
                </a:cxn>
                <a:cxn ang="0">
                  <a:pos x="56" y="177"/>
                </a:cxn>
                <a:cxn ang="0">
                  <a:pos x="52" y="173"/>
                </a:cxn>
                <a:cxn ang="0">
                  <a:pos x="43" y="166"/>
                </a:cxn>
                <a:cxn ang="0">
                  <a:pos x="31" y="156"/>
                </a:cxn>
                <a:cxn ang="0">
                  <a:pos x="26" y="153"/>
                </a:cxn>
                <a:cxn ang="0">
                  <a:pos x="28" y="145"/>
                </a:cxn>
                <a:cxn ang="0">
                  <a:pos x="25" y="137"/>
                </a:cxn>
                <a:cxn ang="0">
                  <a:pos x="19" y="124"/>
                </a:cxn>
                <a:cxn ang="0">
                  <a:pos x="15" y="120"/>
                </a:cxn>
                <a:cxn ang="0">
                  <a:pos x="14" y="115"/>
                </a:cxn>
                <a:cxn ang="0">
                  <a:pos x="13" y="110"/>
                </a:cxn>
                <a:cxn ang="0">
                  <a:pos x="18" y="107"/>
                </a:cxn>
                <a:cxn ang="0">
                  <a:pos x="17" y="104"/>
                </a:cxn>
                <a:cxn ang="0">
                  <a:pos x="13" y="95"/>
                </a:cxn>
                <a:cxn ang="0">
                  <a:pos x="13" y="87"/>
                </a:cxn>
                <a:cxn ang="0">
                  <a:pos x="17" y="88"/>
                </a:cxn>
                <a:cxn ang="0">
                  <a:pos x="19" y="90"/>
                </a:cxn>
                <a:cxn ang="0">
                  <a:pos x="20" y="86"/>
                </a:cxn>
                <a:cxn ang="0">
                  <a:pos x="18" y="82"/>
                </a:cxn>
                <a:cxn ang="0">
                  <a:pos x="20" y="81"/>
                </a:cxn>
                <a:cxn ang="0">
                  <a:pos x="22" y="79"/>
                </a:cxn>
                <a:cxn ang="0">
                  <a:pos x="17" y="75"/>
                </a:cxn>
                <a:cxn ang="0">
                  <a:pos x="14" y="75"/>
                </a:cxn>
                <a:cxn ang="0">
                  <a:pos x="15" y="78"/>
                </a:cxn>
                <a:cxn ang="0">
                  <a:pos x="13" y="82"/>
                </a:cxn>
                <a:cxn ang="0">
                  <a:pos x="9" y="80"/>
                </a:cxn>
                <a:cxn ang="0">
                  <a:pos x="8" y="76"/>
                </a:cxn>
                <a:cxn ang="0">
                  <a:pos x="6" y="72"/>
                </a:cxn>
                <a:cxn ang="0">
                  <a:pos x="8" y="70"/>
                </a:cxn>
                <a:cxn ang="0">
                  <a:pos x="6" y="64"/>
                </a:cxn>
                <a:cxn ang="0">
                  <a:pos x="4" y="58"/>
                </a:cxn>
                <a:cxn ang="0">
                  <a:pos x="2" y="48"/>
                </a:cxn>
                <a:cxn ang="0">
                  <a:pos x="5" y="40"/>
                </a:cxn>
                <a:cxn ang="0">
                  <a:pos x="2" y="33"/>
                </a:cxn>
                <a:cxn ang="0">
                  <a:pos x="0" y="28"/>
                </a:cxn>
                <a:cxn ang="0">
                  <a:pos x="3" y="19"/>
                </a:cxn>
                <a:cxn ang="0">
                  <a:pos x="4" y="19"/>
                </a:cxn>
                <a:cxn ang="0">
                  <a:pos x="6" y="21"/>
                </a:cxn>
                <a:cxn ang="0">
                  <a:pos x="9" y="13"/>
                </a:cxn>
                <a:cxn ang="0">
                  <a:pos x="12" y="0"/>
                </a:cxn>
              </a:cxnLst>
              <a:rect l="0" t="0" r="r" b="b"/>
              <a:pathLst>
                <a:path w="125" h="213">
                  <a:moveTo>
                    <a:pt x="12" y="0"/>
                  </a:moveTo>
                  <a:lnTo>
                    <a:pt x="70" y="15"/>
                  </a:lnTo>
                  <a:lnTo>
                    <a:pt x="58" y="72"/>
                  </a:lnTo>
                  <a:lnTo>
                    <a:pt x="119" y="169"/>
                  </a:lnTo>
                  <a:lnTo>
                    <a:pt x="120" y="170"/>
                  </a:lnTo>
                  <a:lnTo>
                    <a:pt x="120" y="174"/>
                  </a:lnTo>
                  <a:lnTo>
                    <a:pt x="120" y="176"/>
                  </a:lnTo>
                  <a:lnTo>
                    <a:pt x="121" y="177"/>
                  </a:lnTo>
                  <a:lnTo>
                    <a:pt x="121" y="179"/>
                  </a:lnTo>
                  <a:lnTo>
                    <a:pt x="122" y="180"/>
                  </a:lnTo>
                  <a:lnTo>
                    <a:pt x="123" y="181"/>
                  </a:lnTo>
                  <a:lnTo>
                    <a:pt x="123" y="182"/>
                  </a:lnTo>
                  <a:lnTo>
                    <a:pt x="124" y="183"/>
                  </a:lnTo>
                  <a:lnTo>
                    <a:pt x="125" y="184"/>
                  </a:lnTo>
                  <a:lnTo>
                    <a:pt x="125" y="184"/>
                  </a:lnTo>
                  <a:lnTo>
                    <a:pt x="124" y="185"/>
                  </a:lnTo>
                  <a:lnTo>
                    <a:pt x="122" y="186"/>
                  </a:lnTo>
                  <a:lnTo>
                    <a:pt x="119" y="187"/>
                  </a:lnTo>
                  <a:lnTo>
                    <a:pt x="117" y="189"/>
                  </a:lnTo>
                  <a:lnTo>
                    <a:pt x="116" y="192"/>
                  </a:lnTo>
                  <a:lnTo>
                    <a:pt x="115" y="196"/>
                  </a:lnTo>
                  <a:lnTo>
                    <a:pt x="114" y="201"/>
                  </a:lnTo>
                  <a:lnTo>
                    <a:pt x="113" y="204"/>
                  </a:lnTo>
                  <a:lnTo>
                    <a:pt x="111" y="205"/>
                  </a:lnTo>
                  <a:lnTo>
                    <a:pt x="111" y="206"/>
                  </a:lnTo>
                  <a:lnTo>
                    <a:pt x="111" y="207"/>
                  </a:lnTo>
                  <a:lnTo>
                    <a:pt x="113" y="207"/>
                  </a:lnTo>
                  <a:lnTo>
                    <a:pt x="114" y="209"/>
                  </a:lnTo>
                  <a:lnTo>
                    <a:pt x="114" y="210"/>
                  </a:lnTo>
                  <a:lnTo>
                    <a:pt x="113" y="210"/>
                  </a:lnTo>
                  <a:lnTo>
                    <a:pt x="110" y="213"/>
                  </a:lnTo>
                  <a:lnTo>
                    <a:pt x="109" y="213"/>
                  </a:lnTo>
                  <a:lnTo>
                    <a:pt x="109" y="211"/>
                  </a:lnTo>
                  <a:lnTo>
                    <a:pt x="109" y="211"/>
                  </a:lnTo>
                  <a:lnTo>
                    <a:pt x="67" y="206"/>
                  </a:lnTo>
                  <a:lnTo>
                    <a:pt x="67" y="203"/>
                  </a:lnTo>
                  <a:lnTo>
                    <a:pt x="68" y="202"/>
                  </a:lnTo>
                  <a:lnTo>
                    <a:pt x="67" y="193"/>
                  </a:lnTo>
                  <a:lnTo>
                    <a:pt x="65" y="189"/>
                  </a:lnTo>
                  <a:lnTo>
                    <a:pt x="63" y="187"/>
                  </a:lnTo>
                  <a:lnTo>
                    <a:pt x="63" y="185"/>
                  </a:lnTo>
                  <a:lnTo>
                    <a:pt x="62" y="182"/>
                  </a:lnTo>
                  <a:lnTo>
                    <a:pt x="60" y="180"/>
                  </a:lnTo>
                  <a:lnTo>
                    <a:pt x="57" y="177"/>
                  </a:lnTo>
                  <a:lnTo>
                    <a:pt x="56" y="177"/>
                  </a:lnTo>
                  <a:lnTo>
                    <a:pt x="56" y="176"/>
                  </a:lnTo>
                  <a:lnTo>
                    <a:pt x="56" y="175"/>
                  </a:lnTo>
                  <a:lnTo>
                    <a:pt x="52" y="173"/>
                  </a:lnTo>
                  <a:lnTo>
                    <a:pt x="47" y="168"/>
                  </a:lnTo>
                  <a:lnTo>
                    <a:pt x="45" y="167"/>
                  </a:lnTo>
                  <a:lnTo>
                    <a:pt x="43" y="166"/>
                  </a:lnTo>
                  <a:lnTo>
                    <a:pt x="35" y="158"/>
                  </a:lnTo>
                  <a:lnTo>
                    <a:pt x="33" y="157"/>
                  </a:lnTo>
                  <a:lnTo>
                    <a:pt x="31" y="156"/>
                  </a:lnTo>
                  <a:lnTo>
                    <a:pt x="28" y="155"/>
                  </a:lnTo>
                  <a:lnTo>
                    <a:pt x="27" y="154"/>
                  </a:lnTo>
                  <a:lnTo>
                    <a:pt x="26" y="153"/>
                  </a:lnTo>
                  <a:lnTo>
                    <a:pt x="25" y="151"/>
                  </a:lnTo>
                  <a:lnTo>
                    <a:pt x="26" y="149"/>
                  </a:lnTo>
                  <a:lnTo>
                    <a:pt x="28" y="145"/>
                  </a:lnTo>
                  <a:lnTo>
                    <a:pt x="27" y="142"/>
                  </a:lnTo>
                  <a:lnTo>
                    <a:pt x="27" y="140"/>
                  </a:lnTo>
                  <a:lnTo>
                    <a:pt x="25" y="137"/>
                  </a:lnTo>
                  <a:lnTo>
                    <a:pt x="20" y="130"/>
                  </a:lnTo>
                  <a:lnTo>
                    <a:pt x="19" y="128"/>
                  </a:lnTo>
                  <a:lnTo>
                    <a:pt x="19" y="124"/>
                  </a:lnTo>
                  <a:lnTo>
                    <a:pt x="18" y="122"/>
                  </a:lnTo>
                  <a:lnTo>
                    <a:pt x="16" y="122"/>
                  </a:lnTo>
                  <a:lnTo>
                    <a:pt x="15" y="120"/>
                  </a:lnTo>
                  <a:lnTo>
                    <a:pt x="15" y="119"/>
                  </a:lnTo>
                  <a:lnTo>
                    <a:pt x="15" y="117"/>
                  </a:lnTo>
                  <a:lnTo>
                    <a:pt x="14" y="115"/>
                  </a:lnTo>
                  <a:lnTo>
                    <a:pt x="14" y="113"/>
                  </a:lnTo>
                  <a:lnTo>
                    <a:pt x="13" y="112"/>
                  </a:lnTo>
                  <a:lnTo>
                    <a:pt x="13" y="110"/>
                  </a:lnTo>
                  <a:lnTo>
                    <a:pt x="14" y="109"/>
                  </a:lnTo>
                  <a:lnTo>
                    <a:pt x="14" y="108"/>
                  </a:lnTo>
                  <a:lnTo>
                    <a:pt x="18" y="107"/>
                  </a:lnTo>
                  <a:lnTo>
                    <a:pt x="20" y="106"/>
                  </a:lnTo>
                  <a:lnTo>
                    <a:pt x="20" y="106"/>
                  </a:lnTo>
                  <a:lnTo>
                    <a:pt x="17" y="104"/>
                  </a:lnTo>
                  <a:lnTo>
                    <a:pt x="15" y="100"/>
                  </a:lnTo>
                  <a:lnTo>
                    <a:pt x="14" y="97"/>
                  </a:lnTo>
                  <a:lnTo>
                    <a:pt x="13" y="95"/>
                  </a:lnTo>
                  <a:lnTo>
                    <a:pt x="13" y="91"/>
                  </a:lnTo>
                  <a:lnTo>
                    <a:pt x="13" y="88"/>
                  </a:lnTo>
                  <a:lnTo>
                    <a:pt x="13" y="87"/>
                  </a:lnTo>
                  <a:lnTo>
                    <a:pt x="13" y="85"/>
                  </a:lnTo>
                  <a:lnTo>
                    <a:pt x="15" y="87"/>
                  </a:lnTo>
                  <a:lnTo>
                    <a:pt x="17" y="88"/>
                  </a:lnTo>
                  <a:lnTo>
                    <a:pt x="18" y="89"/>
                  </a:lnTo>
                  <a:lnTo>
                    <a:pt x="18" y="90"/>
                  </a:lnTo>
                  <a:lnTo>
                    <a:pt x="19" y="90"/>
                  </a:lnTo>
                  <a:lnTo>
                    <a:pt x="20" y="90"/>
                  </a:lnTo>
                  <a:lnTo>
                    <a:pt x="20" y="87"/>
                  </a:lnTo>
                  <a:lnTo>
                    <a:pt x="20" y="86"/>
                  </a:lnTo>
                  <a:lnTo>
                    <a:pt x="20" y="85"/>
                  </a:lnTo>
                  <a:lnTo>
                    <a:pt x="19" y="84"/>
                  </a:lnTo>
                  <a:lnTo>
                    <a:pt x="18" y="82"/>
                  </a:lnTo>
                  <a:lnTo>
                    <a:pt x="18" y="81"/>
                  </a:lnTo>
                  <a:lnTo>
                    <a:pt x="18" y="80"/>
                  </a:lnTo>
                  <a:lnTo>
                    <a:pt x="20" y="81"/>
                  </a:lnTo>
                  <a:lnTo>
                    <a:pt x="22" y="82"/>
                  </a:lnTo>
                  <a:lnTo>
                    <a:pt x="22" y="80"/>
                  </a:lnTo>
                  <a:lnTo>
                    <a:pt x="22" y="79"/>
                  </a:lnTo>
                  <a:lnTo>
                    <a:pt x="21" y="78"/>
                  </a:lnTo>
                  <a:lnTo>
                    <a:pt x="19" y="76"/>
                  </a:lnTo>
                  <a:lnTo>
                    <a:pt x="17" y="75"/>
                  </a:lnTo>
                  <a:lnTo>
                    <a:pt x="15" y="75"/>
                  </a:lnTo>
                  <a:lnTo>
                    <a:pt x="15" y="75"/>
                  </a:lnTo>
                  <a:lnTo>
                    <a:pt x="14" y="75"/>
                  </a:lnTo>
                  <a:lnTo>
                    <a:pt x="14" y="76"/>
                  </a:lnTo>
                  <a:lnTo>
                    <a:pt x="15" y="77"/>
                  </a:lnTo>
                  <a:lnTo>
                    <a:pt x="15" y="78"/>
                  </a:lnTo>
                  <a:lnTo>
                    <a:pt x="15" y="80"/>
                  </a:lnTo>
                  <a:lnTo>
                    <a:pt x="14" y="81"/>
                  </a:lnTo>
                  <a:lnTo>
                    <a:pt x="13" y="82"/>
                  </a:lnTo>
                  <a:lnTo>
                    <a:pt x="12" y="82"/>
                  </a:lnTo>
                  <a:lnTo>
                    <a:pt x="11" y="81"/>
                  </a:lnTo>
                  <a:lnTo>
                    <a:pt x="9" y="80"/>
                  </a:lnTo>
                  <a:lnTo>
                    <a:pt x="9" y="78"/>
                  </a:lnTo>
                  <a:lnTo>
                    <a:pt x="9" y="78"/>
                  </a:lnTo>
                  <a:lnTo>
                    <a:pt x="8" y="76"/>
                  </a:lnTo>
                  <a:lnTo>
                    <a:pt x="7" y="76"/>
                  </a:lnTo>
                  <a:lnTo>
                    <a:pt x="7" y="74"/>
                  </a:lnTo>
                  <a:lnTo>
                    <a:pt x="6" y="72"/>
                  </a:lnTo>
                  <a:lnTo>
                    <a:pt x="6" y="71"/>
                  </a:lnTo>
                  <a:lnTo>
                    <a:pt x="7" y="71"/>
                  </a:lnTo>
                  <a:lnTo>
                    <a:pt x="8" y="70"/>
                  </a:lnTo>
                  <a:lnTo>
                    <a:pt x="9" y="69"/>
                  </a:lnTo>
                  <a:lnTo>
                    <a:pt x="7" y="66"/>
                  </a:lnTo>
                  <a:lnTo>
                    <a:pt x="6" y="64"/>
                  </a:lnTo>
                  <a:lnTo>
                    <a:pt x="5" y="63"/>
                  </a:lnTo>
                  <a:lnTo>
                    <a:pt x="5" y="61"/>
                  </a:lnTo>
                  <a:lnTo>
                    <a:pt x="4" y="58"/>
                  </a:lnTo>
                  <a:lnTo>
                    <a:pt x="3" y="55"/>
                  </a:lnTo>
                  <a:lnTo>
                    <a:pt x="3" y="53"/>
                  </a:lnTo>
                  <a:lnTo>
                    <a:pt x="2" y="48"/>
                  </a:lnTo>
                  <a:lnTo>
                    <a:pt x="4" y="45"/>
                  </a:lnTo>
                  <a:lnTo>
                    <a:pt x="4" y="41"/>
                  </a:lnTo>
                  <a:lnTo>
                    <a:pt x="5" y="40"/>
                  </a:lnTo>
                  <a:lnTo>
                    <a:pt x="4" y="37"/>
                  </a:lnTo>
                  <a:lnTo>
                    <a:pt x="2" y="34"/>
                  </a:lnTo>
                  <a:lnTo>
                    <a:pt x="2" y="33"/>
                  </a:lnTo>
                  <a:lnTo>
                    <a:pt x="2" y="31"/>
                  </a:lnTo>
                  <a:lnTo>
                    <a:pt x="0" y="30"/>
                  </a:lnTo>
                  <a:lnTo>
                    <a:pt x="0" y="28"/>
                  </a:lnTo>
                  <a:lnTo>
                    <a:pt x="0" y="26"/>
                  </a:lnTo>
                  <a:lnTo>
                    <a:pt x="1" y="21"/>
                  </a:lnTo>
                  <a:lnTo>
                    <a:pt x="3" y="19"/>
                  </a:lnTo>
                  <a:lnTo>
                    <a:pt x="3" y="17"/>
                  </a:lnTo>
                  <a:lnTo>
                    <a:pt x="4" y="17"/>
                  </a:lnTo>
                  <a:lnTo>
                    <a:pt x="4" y="19"/>
                  </a:lnTo>
                  <a:lnTo>
                    <a:pt x="5" y="20"/>
                  </a:lnTo>
                  <a:lnTo>
                    <a:pt x="5" y="21"/>
                  </a:lnTo>
                  <a:lnTo>
                    <a:pt x="6" y="21"/>
                  </a:lnTo>
                  <a:lnTo>
                    <a:pt x="7" y="21"/>
                  </a:lnTo>
                  <a:lnTo>
                    <a:pt x="7" y="19"/>
                  </a:lnTo>
                  <a:lnTo>
                    <a:pt x="9" y="13"/>
                  </a:lnTo>
                  <a:lnTo>
                    <a:pt x="10" y="8"/>
                  </a:lnTo>
                  <a:lnTo>
                    <a:pt x="12" y="2"/>
                  </a:lnTo>
                  <a:lnTo>
                    <a:pt x="12"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16" name="Freeform 8">
              <a:extLst>
                <a:ext uri="{FF2B5EF4-FFF2-40B4-BE49-F238E27FC236}">
                  <a16:creationId xmlns:a16="http://schemas.microsoft.com/office/drawing/2014/main" id="{F00787A2-3C1B-42D9-8D81-10323DCE9644}"/>
                </a:ext>
              </a:extLst>
            </p:cNvPr>
            <p:cNvSpPr>
              <a:spLocks/>
            </p:cNvSpPr>
            <p:nvPr/>
          </p:nvSpPr>
          <p:spPr bwMode="auto">
            <a:xfrm>
              <a:off x="319" y="1193"/>
              <a:ext cx="788" cy="683"/>
            </a:xfrm>
            <a:custGeom>
              <a:avLst/>
              <a:gdLst/>
              <a:ahLst/>
              <a:cxnLst>
                <a:cxn ang="0">
                  <a:pos x="0" y="75"/>
                </a:cxn>
                <a:cxn ang="0">
                  <a:pos x="0" y="71"/>
                </a:cxn>
                <a:cxn ang="0">
                  <a:pos x="0" y="68"/>
                </a:cxn>
                <a:cxn ang="0">
                  <a:pos x="0" y="58"/>
                </a:cxn>
                <a:cxn ang="0">
                  <a:pos x="0" y="57"/>
                </a:cxn>
                <a:cxn ang="0">
                  <a:pos x="4" y="55"/>
                </a:cxn>
                <a:cxn ang="0">
                  <a:pos x="6" y="53"/>
                </a:cxn>
                <a:cxn ang="0">
                  <a:pos x="9" y="50"/>
                </a:cxn>
                <a:cxn ang="0">
                  <a:pos x="12" y="43"/>
                </a:cxn>
                <a:cxn ang="0">
                  <a:pos x="12" y="40"/>
                </a:cxn>
                <a:cxn ang="0">
                  <a:pos x="13" y="36"/>
                </a:cxn>
                <a:cxn ang="0">
                  <a:pos x="15" y="34"/>
                </a:cxn>
                <a:cxn ang="0">
                  <a:pos x="18" y="27"/>
                </a:cxn>
                <a:cxn ang="0">
                  <a:pos x="21" y="22"/>
                </a:cxn>
                <a:cxn ang="0">
                  <a:pos x="23" y="19"/>
                </a:cxn>
                <a:cxn ang="0">
                  <a:pos x="25" y="18"/>
                </a:cxn>
                <a:cxn ang="0">
                  <a:pos x="26" y="17"/>
                </a:cxn>
                <a:cxn ang="0">
                  <a:pos x="26" y="15"/>
                </a:cxn>
                <a:cxn ang="0">
                  <a:pos x="25" y="13"/>
                </a:cxn>
                <a:cxn ang="0">
                  <a:pos x="25" y="10"/>
                </a:cxn>
                <a:cxn ang="0">
                  <a:pos x="28" y="4"/>
                </a:cxn>
                <a:cxn ang="0">
                  <a:pos x="30" y="0"/>
                </a:cxn>
                <a:cxn ang="0">
                  <a:pos x="33" y="3"/>
                </a:cxn>
                <a:cxn ang="0">
                  <a:pos x="35" y="4"/>
                </a:cxn>
                <a:cxn ang="0">
                  <a:pos x="39" y="7"/>
                </a:cxn>
                <a:cxn ang="0">
                  <a:pos x="39" y="12"/>
                </a:cxn>
                <a:cxn ang="0">
                  <a:pos x="40" y="18"/>
                </a:cxn>
                <a:cxn ang="0">
                  <a:pos x="44" y="20"/>
                </a:cxn>
                <a:cxn ang="0">
                  <a:pos x="50" y="20"/>
                </a:cxn>
                <a:cxn ang="0">
                  <a:pos x="54" y="18"/>
                </a:cxn>
                <a:cxn ang="0">
                  <a:pos x="55" y="19"/>
                </a:cxn>
                <a:cxn ang="0">
                  <a:pos x="61" y="20"/>
                </a:cxn>
                <a:cxn ang="0">
                  <a:pos x="63" y="21"/>
                </a:cxn>
                <a:cxn ang="0">
                  <a:pos x="67" y="24"/>
                </a:cxn>
                <a:cxn ang="0">
                  <a:pos x="71" y="25"/>
                </a:cxn>
                <a:cxn ang="0">
                  <a:pos x="77" y="25"/>
                </a:cxn>
                <a:cxn ang="0">
                  <a:pos x="81" y="26"/>
                </a:cxn>
                <a:cxn ang="0">
                  <a:pos x="85" y="26"/>
                </a:cxn>
                <a:cxn ang="0">
                  <a:pos x="87" y="24"/>
                </a:cxn>
                <a:cxn ang="0">
                  <a:pos x="88" y="24"/>
                </a:cxn>
                <a:cxn ang="0">
                  <a:pos x="94" y="26"/>
                </a:cxn>
                <a:cxn ang="0">
                  <a:pos x="98" y="26"/>
                </a:cxn>
                <a:cxn ang="0">
                  <a:pos x="102" y="26"/>
                </a:cxn>
                <a:cxn ang="0">
                  <a:pos x="105" y="27"/>
                </a:cxn>
                <a:cxn ang="0">
                  <a:pos x="112" y="29"/>
                </a:cxn>
                <a:cxn ang="0">
                  <a:pos x="116" y="30"/>
                </a:cxn>
                <a:cxn ang="0">
                  <a:pos x="118" y="31"/>
                </a:cxn>
                <a:cxn ang="0">
                  <a:pos x="120" y="34"/>
                </a:cxn>
                <a:cxn ang="0">
                  <a:pos x="120" y="37"/>
                </a:cxn>
                <a:cxn ang="0">
                  <a:pos x="118" y="42"/>
                </a:cxn>
                <a:cxn ang="0">
                  <a:pos x="114" y="46"/>
                </a:cxn>
                <a:cxn ang="0">
                  <a:pos x="109" y="52"/>
                </a:cxn>
                <a:cxn ang="0">
                  <a:pos x="106" y="57"/>
                </a:cxn>
                <a:cxn ang="0">
                  <a:pos x="106" y="66"/>
                </a:cxn>
                <a:cxn ang="0">
                  <a:pos x="106" y="70"/>
                </a:cxn>
                <a:cxn ang="0">
                  <a:pos x="106" y="72"/>
                </a:cxn>
                <a:cxn ang="0">
                  <a:pos x="57" y="94"/>
                </a:cxn>
                <a:cxn ang="0">
                  <a:pos x="0" y="79"/>
                </a:cxn>
              </a:cxnLst>
              <a:rect l="0" t="0" r="r" b="b"/>
              <a:pathLst>
                <a:path w="120" h="104">
                  <a:moveTo>
                    <a:pt x="0" y="79"/>
                  </a:moveTo>
                  <a:lnTo>
                    <a:pt x="0" y="75"/>
                  </a:lnTo>
                  <a:lnTo>
                    <a:pt x="0" y="73"/>
                  </a:lnTo>
                  <a:lnTo>
                    <a:pt x="0" y="71"/>
                  </a:lnTo>
                  <a:lnTo>
                    <a:pt x="0" y="70"/>
                  </a:lnTo>
                  <a:lnTo>
                    <a:pt x="0" y="68"/>
                  </a:lnTo>
                  <a:lnTo>
                    <a:pt x="0" y="61"/>
                  </a:lnTo>
                  <a:lnTo>
                    <a:pt x="0" y="58"/>
                  </a:lnTo>
                  <a:lnTo>
                    <a:pt x="0" y="57"/>
                  </a:lnTo>
                  <a:lnTo>
                    <a:pt x="0" y="57"/>
                  </a:lnTo>
                  <a:lnTo>
                    <a:pt x="1" y="56"/>
                  </a:lnTo>
                  <a:lnTo>
                    <a:pt x="4" y="55"/>
                  </a:lnTo>
                  <a:lnTo>
                    <a:pt x="5" y="54"/>
                  </a:lnTo>
                  <a:lnTo>
                    <a:pt x="6" y="53"/>
                  </a:lnTo>
                  <a:lnTo>
                    <a:pt x="7" y="52"/>
                  </a:lnTo>
                  <a:lnTo>
                    <a:pt x="9" y="50"/>
                  </a:lnTo>
                  <a:lnTo>
                    <a:pt x="10" y="47"/>
                  </a:lnTo>
                  <a:lnTo>
                    <a:pt x="12" y="43"/>
                  </a:lnTo>
                  <a:lnTo>
                    <a:pt x="12" y="42"/>
                  </a:lnTo>
                  <a:lnTo>
                    <a:pt x="12" y="40"/>
                  </a:lnTo>
                  <a:lnTo>
                    <a:pt x="13" y="38"/>
                  </a:lnTo>
                  <a:lnTo>
                    <a:pt x="13" y="36"/>
                  </a:lnTo>
                  <a:lnTo>
                    <a:pt x="14" y="35"/>
                  </a:lnTo>
                  <a:lnTo>
                    <a:pt x="15" y="34"/>
                  </a:lnTo>
                  <a:lnTo>
                    <a:pt x="16" y="30"/>
                  </a:lnTo>
                  <a:lnTo>
                    <a:pt x="18" y="27"/>
                  </a:lnTo>
                  <a:lnTo>
                    <a:pt x="20" y="24"/>
                  </a:lnTo>
                  <a:lnTo>
                    <a:pt x="21" y="22"/>
                  </a:lnTo>
                  <a:lnTo>
                    <a:pt x="22" y="20"/>
                  </a:lnTo>
                  <a:lnTo>
                    <a:pt x="23" y="19"/>
                  </a:lnTo>
                  <a:lnTo>
                    <a:pt x="24" y="19"/>
                  </a:lnTo>
                  <a:lnTo>
                    <a:pt x="25" y="18"/>
                  </a:lnTo>
                  <a:lnTo>
                    <a:pt x="26" y="18"/>
                  </a:lnTo>
                  <a:lnTo>
                    <a:pt x="26" y="17"/>
                  </a:lnTo>
                  <a:lnTo>
                    <a:pt x="26" y="17"/>
                  </a:lnTo>
                  <a:lnTo>
                    <a:pt x="26" y="15"/>
                  </a:lnTo>
                  <a:lnTo>
                    <a:pt x="25" y="14"/>
                  </a:lnTo>
                  <a:lnTo>
                    <a:pt x="25" y="13"/>
                  </a:lnTo>
                  <a:lnTo>
                    <a:pt x="25" y="12"/>
                  </a:lnTo>
                  <a:lnTo>
                    <a:pt x="25" y="10"/>
                  </a:lnTo>
                  <a:lnTo>
                    <a:pt x="27" y="7"/>
                  </a:lnTo>
                  <a:lnTo>
                    <a:pt x="28" y="4"/>
                  </a:lnTo>
                  <a:lnTo>
                    <a:pt x="29" y="0"/>
                  </a:lnTo>
                  <a:lnTo>
                    <a:pt x="30" y="0"/>
                  </a:lnTo>
                  <a:lnTo>
                    <a:pt x="32" y="1"/>
                  </a:lnTo>
                  <a:lnTo>
                    <a:pt x="33" y="3"/>
                  </a:lnTo>
                  <a:lnTo>
                    <a:pt x="34" y="4"/>
                  </a:lnTo>
                  <a:lnTo>
                    <a:pt x="35" y="4"/>
                  </a:lnTo>
                  <a:lnTo>
                    <a:pt x="37" y="5"/>
                  </a:lnTo>
                  <a:lnTo>
                    <a:pt x="39" y="7"/>
                  </a:lnTo>
                  <a:lnTo>
                    <a:pt x="38" y="10"/>
                  </a:lnTo>
                  <a:lnTo>
                    <a:pt x="39" y="12"/>
                  </a:lnTo>
                  <a:lnTo>
                    <a:pt x="40" y="17"/>
                  </a:lnTo>
                  <a:lnTo>
                    <a:pt x="40" y="18"/>
                  </a:lnTo>
                  <a:lnTo>
                    <a:pt x="42" y="19"/>
                  </a:lnTo>
                  <a:lnTo>
                    <a:pt x="44" y="20"/>
                  </a:lnTo>
                  <a:lnTo>
                    <a:pt x="48" y="20"/>
                  </a:lnTo>
                  <a:lnTo>
                    <a:pt x="50" y="20"/>
                  </a:lnTo>
                  <a:lnTo>
                    <a:pt x="52" y="19"/>
                  </a:lnTo>
                  <a:lnTo>
                    <a:pt x="54" y="18"/>
                  </a:lnTo>
                  <a:lnTo>
                    <a:pt x="55" y="18"/>
                  </a:lnTo>
                  <a:lnTo>
                    <a:pt x="55" y="19"/>
                  </a:lnTo>
                  <a:lnTo>
                    <a:pt x="59" y="20"/>
                  </a:lnTo>
                  <a:lnTo>
                    <a:pt x="61" y="20"/>
                  </a:lnTo>
                  <a:lnTo>
                    <a:pt x="61" y="20"/>
                  </a:lnTo>
                  <a:lnTo>
                    <a:pt x="63" y="21"/>
                  </a:lnTo>
                  <a:lnTo>
                    <a:pt x="65" y="22"/>
                  </a:lnTo>
                  <a:lnTo>
                    <a:pt x="67" y="24"/>
                  </a:lnTo>
                  <a:lnTo>
                    <a:pt x="69" y="24"/>
                  </a:lnTo>
                  <a:lnTo>
                    <a:pt x="71" y="25"/>
                  </a:lnTo>
                  <a:lnTo>
                    <a:pt x="74" y="25"/>
                  </a:lnTo>
                  <a:lnTo>
                    <a:pt x="77" y="25"/>
                  </a:lnTo>
                  <a:lnTo>
                    <a:pt x="79" y="26"/>
                  </a:lnTo>
                  <a:lnTo>
                    <a:pt x="81" y="26"/>
                  </a:lnTo>
                  <a:lnTo>
                    <a:pt x="83" y="26"/>
                  </a:lnTo>
                  <a:lnTo>
                    <a:pt x="85" y="26"/>
                  </a:lnTo>
                  <a:lnTo>
                    <a:pt x="86" y="25"/>
                  </a:lnTo>
                  <a:lnTo>
                    <a:pt x="87" y="24"/>
                  </a:lnTo>
                  <a:lnTo>
                    <a:pt x="88" y="24"/>
                  </a:lnTo>
                  <a:lnTo>
                    <a:pt x="88" y="24"/>
                  </a:lnTo>
                  <a:lnTo>
                    <a:pt x="89" y="24"/>
                  </a:lnTo>
                  <a:lnTo>
                    <a:pt x="94" y="26"/>
                  </a:lnTo>
                  <a:lnTo>
                    <a:pt x="97" y="26"/>
                  </a:lnTo>
                  <a:lnTo>
                    <a:pt x="98" y="26"/>
                  </a:lnTo>
                  <a:lnTo>
                    <a:pt x="100" y="26"/>
                  </a:lnTo>
                  <a:lnTo>
                    <a:pt x="102" y="26"/>
                  </a:lnTo>
                  <a:lnTo>
                    <a:pt x="103" y="26"/>
                  </a:lnTo>
                  <a:lnTo>
                    <a:pt x="105" y="27"/>
                  </a:lnTo>
                  <a:lnTo>
                    <a:pt x="109" y="28"/>
                  </a:lnTo>
                  <a:lnTo>
                    <a:pt x="112" y="29"/>
                  </a:lnTo>
                  <a:lnTo>
                    <a:pt x="115" y="29"/>
                  </a:lnTo>
                  <a:lnTo>
                    <a:pt x="116" y="30"/>
                  </a:lnTo>
                  <a:lnTo>
                    <a:pt x="117" y="31"/>
                  </a:lnTo>
                  <a:lnTo>
                    <a:pt x="118" y="31"/>
                  </a:lnTo>
                  <a:lnTo>
                    <a:pt x="119" y="32"/>
                  </a:lnTo>
                  <a:lnTo>
                    <a:pt x="120" y="34"/>
                  </a:lnTo>
                  <a:lnTo>
                    <a:pt x="120" y="36"/>
                  </a:lnTo>
                  <a:lnTo>
                    <a:pt x="120" y="37"/>
                  </a:lnTo>
                  <a:lnTo>
                    <a:pt x="119" y="41"/>
                  </a:lnTo>
                  <a:lnTo>
                    <a:pt x="118" y="42"/>
                  </a:lnTo>
                  <a:lnTo>
                    <a:pt x="117" y="44"/>
                  </a:lnTo>
                  <a:lnTo>
                    <a:pt x="114" y="46"/>
                  </a:lnTo>
                  <a:lnTo>
                    <a:pt x="113" y="47"/>
                  </a:lnTo>
                  <a:lnTo>
                    <a:pt x="109" y="52"/>
                  </a:lnTo>
                  <a:lnTo>
                    <a:pt x="107" y="54"/>
                  </a:lnTo>
                  <a:lnTo>
                    <a:pt x="106" y="57"/>
                  </a:lnTo>
                  <a:lnTo>
                    <a:pt x="106" y="64"/>
                  </a:lnTo>
                  <a:lnTo>
                    <a:pt x="106" y="66"/>
                  </a:lnTo>
                  <a:lnTo>
                    <a:pt x="106" y="68"/>
                  </a:lnTo>
                  <a:lnTo>
                    <a:pt x="106" y="70"/>
                  </a:lnTo>
                  <a:lnTo>
                    <a:pt x="106" y="71"/>
                  </a:lnTo>
                  <a:lnTo>
                    <a:pt x="106" y="72"/>
                  </a:lnTo>
                  <a:lnTo>
                    <a:pt x="96" y="104"/>
                  </a:lnTo>
                  <a:lnTo>
                    <a:pt x="57" y="94"/>
                  </a:lnTo>
                  <a:lnTo>
                    <a:pt x="1" y="80"/>
                  </a:lnTo>
                  <a:lnTo>
                    <a:pt x="0" y="79"/>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17" name="Freeform 9">
              <a:extLst>
                <a:ext uri="{FF2B5EF4-FFF2-40B4-BE49-F238E27FC236}">
                  <a16:creationId xmlns:a16="http://schemas.microsoft.com/office/drawing/2014/main" id="{7DDABFE9-9D70-4B70-AE3B-AB48F48BFA2F}"/>
                </a:ext>
              </a:extLst>
            </p:cNvPr>
            <p:cNvSpPr>
              <a:spLocks/>
            </p:cNvSpPr>
            <p:nvPr/>
          </p:nvSpPr>
          <p:spPr bwMode="auto">
            <a:xfrm>
              <a:off x="319" y="1193"/>
              <a:ext cx="788" cy="683"/>
            </a:xfrm>
            <a:custGeom>
              <a:avLst/>
              <a:gdLst/>
              <a:ahLst/>
              <a:cxnLst>
                <a:cxn ang="0">
                  <a:pos x="0" y="75"/>
                </a:cxn>
                <a:cxn ang="0">
                  <a:pos x="0" y="71"/>
                </a:cxn>
                <a:cxn ang="0">
                  <a:pos x="0" y="68"/>
                </a:cxn>
                <a:cxn ang="0">
                  <a:pos x="0" y="58"/>
                </a:cxn>
                <a:cxn ang="0">
                  <a:pos x="0" y="57"/>
                </a:cxn>
                <a:cxn ang="0">
                  <a:pos x="4" y="55"/>
                </a:cxn>
                <a:cxn ang="0">
                  <a:pos x="6" y="53"/>
                </a:cxn>
                <a:cxn ang="0">
                  <a:pos x="9" y="50"/>
                </a:cxn>
                <a:cxn ang="0">
                  <a:pos x="12" y="43"/>
                </a:cxn>
                <a:cxn ang="0">
                  <a:pos x="12" y="40"/>
                </a:cxn>
                <a:cxn ang="0">
                  <a:pos x="13" y="36"/>
                </a:cxn>
                <a:cxn ang="0">
                  <a:pos x="15" y="34"/>
                </a:cxn>
                <a:cxn ang="0">
                  <a:pos x="18" y="27"/>
                </a:cxn>
                <a:cxn ang="0">
                  <a:pos x="21" y="22"/>
                </a:cxn>
                <a:cxn ang="0">
                  <a:pos x="23" y="19"/>
                </a:cxn>
                <a:cxn ang="0">
                  <a:pos x="25" y="18"/>
                </a:cxn>
                <a:cxn ang="0">
                  <a:pos x="26" y="17"/>
                </a:cxn>
                <a:cxn ang="0">
                  <a:pos x="26" y="15"/>
                </a:cxn>
                <a:cxn ang="0">
                  <a:pos x="25" y="13"/>
                </a:cxn>
                <a:cxn ang="0">
                  <a:pos x="25" y="10"/>
                </a:cxn>
                <a:cxn ang="0">
                  <a:pos x="28" y="4"/>
                </a:cxn>
                <a:cxn ang="0">
                  <a:pos x="30" y="0"/>
                </a:cxn>
                <a:cxn ang="0">
                  <a:pos x="33" y="3"/>
                </a:cxn>
                <a:cxn ang="0">
                  <a:pos x="35" y="4"/>
                </a:cxn>
                <a:cxn ang="0">
                  <a:pos x="39" y="7"/>
                </a:cxn>
                <a:cxn ang="0">
                  <a:pos x="39" y="12"/>
                </a:cxn>
                <a:cxn ang="0">
                  <a:pos x="40" y="18"/>
                </a:cxn>
                <a:cxn ang="0">
                  <a:pos x="44" y="20"/>
                </a:cxn>
                <a:cxn ang="0">
                  <a:pos x="50" y="20"/>
                </a:cxn>
                <a:cxn ang="0">
                  <a:pos x="54" y="18"/>
                </a:cxn>
                <a:cxn ang="0">
                  <a:pos x="55" y="19"/>
                </a:cxn>
                <a:cxn ang="0">
                  <a:pos x="61" y="20"/>
                </a:cxn>
                <a:cxn ang="0">
                  <a:pos x="63" y="21"/>
                </a:cxn>
                <a:cxn ang="0">
                  <a:pos x="67" y="24"/>
                </a:cxn>
                <a:cxn ang="0">
                  <a:pos x="71" y="25"/>
                </a:cxn>
                <a:cxn ang="0">
                  <a:pos x="77" y="25"/>
                </a:cxn>
                <a:cxn ang="0">
                  <a:pos x="81" y="26"/>
                </a:cxn>
                <a:cxn ang="0">
                  <a:pos x="85" y="26"/>
                </a:cxn>
                <a:cxn ang="0">
                  <a:pos x="87" y="24"/>
                </a:cxn>
                <a:cxn ang="0">
                  <a:pos x="88" y="24"/>
                </a:cxn>
                <a:cxn ang="0">
                  <a:pos x="94" y="26"/>
                </a:cxn>
                <a:cxn ang="0">
                  <a:pos x="98" y="26"/>
                </a:cxn>
                <a:cxn ang="0">
                  <a:pos x="102" y="26"/>
                </a:cxn>
                <a:cxn ang="0">
                  <a:pos x="105" y="27"/>
                </a:cxn>
                <a:cxn ang="0">
                  <a:pos x="112" y="29"/>
                </a:cxn>
                <a:cxn ang="0">
                  <a:pos x="116" y="30"/>
                </a:cxn>
                <a:cxn ang="0">
                  <a:pos x="118" y="31"/>
                </a:cxn>
                <a:cxn ang="0">
                  <a:pos x="120" y="34"/>
                </a:cxn>
                <a:cxn ang="0">
                  <a:pos x="120" y="37"/>
                </a:cxn>
                <a:cxn ang="0">
                  <a:pos x="118" y="42"/>
                </a:cxn>
                <a:cxn ang="0">
                  <a:pos x="114" y="46"/>
                </a:cxn>
                <a:cxn ang="0">
                  <a:pos x="109" y="52"/>
                </a:cxn>
                <a:cxn ang="0">
                  <a:pos x="106" y="57"/>
                </a:cxn>
                <a:cxn ang="0">
                  <a:pos x="106" y="66"/>
                </a:cxn>
                <a:cxn ang="0">
                  <a:pos x="106" y="70"/>
                </a:cxn>
                <a:cxn ang="0">
                  <a:pos x="106" y="72"/>
                </a:cxn>
                <a:cxn ang="0">
                  <a:pos x="57" y="94"/>
                </a:cxn>
                <a:cxn ang="0">
                  <a:pos x="0" y="79"/>
                </a:cxn>
              </a:cxnLst>
              <a:rect l="0" t="0" r="r" b="b"/>
              <a:pathLst>
                <a:path w="120" h="104">
                  <a:moveTo>
                    <a:pt x="0" y="79"/>
                  </a:moveTo>
                  <a:lnTo>
                    <a:pt x="0" y="75"/>
                  </a:lnTo>
                  <a:lnTo>
                    <a:pt x="0" y="73"/>
                  </a:lnTo>
                  <a:lnTo>
                    <a:pt x="0" y="71"/>
                  </a:lnTo>
                  <a:lnTo>
                    <a:pt x="0" y="70"/>
                  </a:lnTo>
                  <a:lnTo>
                    <a:pt x="0" y="68"/>
                  </a:lnTo>
                  <a:lnTo>
                    <a:pt x="0" y="61"/>
                  </a:lnTo>
                  <a:lnTo>
                    <a:pt x="0" y="58"/>
                  </a:lnTo>
                  <a:lnTo>
                    <a:pt x="0" y="57"/>
                  </a:lnTo>
                  <a:lnTo>
                    <a:pt x="0" y="57"/>
                  </a:lnTo>
                  <a:lnTo>
                    <a:pt x="1" y="56"/>
                  </a:lnTo>
                  <a:lnTo>
                    <a:pt x="4" y="55"/>
                  </a:lnTo>
                  <a:lnTo>
                    <a:pt x="5" y="54"/>
                  </a:lnTo>
                  <a:lnTo>
                    <a:pt x="6" y="53"/>
                  </a:lnTo>
                  <a:lnTo>
                    <a:pt x="7" y="52"/>
                  </a:lnTo>
                  <a:lnTo>
                    <a:pt x="9" y="50"/>
                  </a:lnTo>
                  <a:lnTo>
                    <a:pt x="10" y="47"/>
                  </a:lnTo>
                  <a:lnTo>
                    <a:pt x="12" y="43"/>
                  </a:lnTo>
                  <a:lnTo>
                    <a:pt x="12" y="42"/>
                  </a:lnTo>
                  <a:lnTo>
                    <a:pt x="12" y="40"/>
                  </a:lnTo>
                  <a:lnTo>
                    <a:pt x="13" y="38"/>
                  </a:lnTo>
                  <a:lnTo>
                    <a:pt x="13" y="36"/>
                  </a:lnTo>
                  <a:lnTo>
                    <a:pt x="14" y="35"/>
                  </a:lnTo>
                  <a:lnTo>
                    <a:pt x="15" y="34"/>
                  </a:lnTo>
                  <a:lnTo>
                    <a:pt x="16" y="30"/>
                  </a:lnTo>
                  <a:lnTo>
                    <a:pt x="18" y="27"/>
                  </a:lnTo>
                  <a:lnTo>
                    <a:pt x="20" y="24"/>
                  </a:lnTo>
                  <a:lnTo>
                    <a:pt x="21" y="22"/>
                  </a:lnTo>
                  <a:lnTo>
                    <a:pt x="22" y="20"/>
                  </a:lnTo>
                  <a:lnTo>
                    <a:pt x="23" y="19"/>
                  </a:lnTo>
                  <a:lnTo>
                    <a:pt x="24" y="19"/>
                  </a:lnTo>
                  <a:lnTo>
                    <a:pt x="25" y="18"/>
                  </a:lnTo>
                  <a:lnTo>
                    <a:pt x="26" y="18"/>
                  </a:lnTo>
                  <a:lnTo>
                    <a:pt x="26" y="17"/>
                  </a:lnTo>
                  <a:lnTo>
                    <a:pt x="26" y="17"/>
                  </a:lnTo>
                  <a:lnTo>
                    <a:pt x="26" y="15"/>
                  </a:lnTo>
                  <a:lnTo>
                    <a:pt x="25" y="14"/>
                  </a:lnTo>
                  <a:lnTo>
                    <a:pt x="25" y="13"/>
                  </a:lnTo>
                  <a:lnTo>
                    <a:pt x="25" y="12"/>
                  </a:lnTo>
                  <a:lnTo>
                    <a:pt x="25" y="10"/>
                  </a:lnTo>
                  <a:lnTo>
                    <a:pt x="27" y="7"/>
                  </a:lnTo>
                  <a:lnTo>
                    <a:pt x="28" y="4"/>
                  </a:lnTo>
                  <a:lnTo>
                    <a:pt x="29" y="0"/>
                  </a:lnTo>
                  <a:lnTo>
                    <a:pt x="30" y="0"/>
                  </a:lnTo>
                  <a:lnTo>
                    <a:pt x="32" y="1"/>
                  </a:lnTo>
                  <a:lnTo>
                    <a:pt x="33" y="3"/>
                  </a:lnTo>
                  <a:lnTo>
                    <a:pt x="34" y="4"/>
                  </a:lnTo>
                  <a:lnTo>
                    <a:pt x="35" y="4"/>
                  </a:lnTo>
                  <a:lnTo>
                    <a:pt x="37" y="5"/>
                  </a:lnTo>
                  <a:lnTo>
                    <a:pt x="39" y="7"/>
                  </a:lnTo>
                  <a:lnTo>
                    <a:pt x="38" y="10"/>
                  </a:lnTo>
                  <a:lnTo>
                    <a:pt x="39" y="12"/>
                  </a:lnTo>
                  <a:lnTo>
                    <a:pt x="40" y="17"/>
                  </a:lnTo>
                  <a:lnTo>
                    <a:pt x="40" y="18"/>
                  </a:lnTo>
                  <a:lnTo>
                    <a:pt x="42" y="19"/>
                  </a:lnTo>
                  <a:lnTo>
                    <a:pt x="44" y="20"/>
                  </a:lnTo>
                  <a:lnTo>
                    <a:pt x="48" y="20"/>
                  </a:lnTo>
                  <a:lnTo>
                    <a:pt x="50" y="20"/>
                  </a:lnTo>
                  <a:lnTo>
                    <a:pt x="52" y="19"/>
                  </a:lnTo>
                  <a:lnTo>
                    <a:pt x="54" y="18"/>
                  </a:lnTo>
                  <a:lnTo>
                    <a:pt x="55" y="18"/>
                  </a:lnTo>
                  <a:lnTo>
                    <a:pt x="55" y="19"/>
                  </a:lnTo>
                  <a:lnTo>
                    <a:pt x="59" y="20"/>
                  </a:lnTo>
                  <a:lnTo>
                    <a:pt x="61" y="20"/>
                  </a:lnTo>
                  <a:lnTo>
                    <a:pt x="61" y="20"/>
                  </a:lnTo>
                  <a:lnTo>
                    <a:pt x="63" y="21"/>
                  </a:lnTo>
                  <a:lnTo>
                    <a:pt x="65" y="22"/>
                  </a:lnTo>
                  <a:lnTo>
                    <a:pt x="67" y="24"/>
                  </a:lnTo>
                  <a:lnTo>
                    <a:pt x="69" y="24"/>
                  </a:lnTo>
                  <a:lnTo>
                    <a:pt x="71" y="25"/>
                  </a:lnTo>
                  <a:lnTo>
                    <a:pt x="74" y="25"/>
                  </a:lnTo>
                  <a:lnTo>
                    <a:pt x="77" y="25"/>
                  </a:lnTo>
                  <a:lnTo>
                    <a:pt x="79" y="26"/>
                  </a:lnTo>
                  <a:lnTo>
                    <a:pt x="81" y="26"/>
                  </a:lnTo>
                  <a:lnTo>
                    <a:pt x="83" y="26"/>
                  </a:lnTo>
                  <a:lnTo>
                    <a:pt x="85" y="26"/>
                  </a:lnTo>
                  <a:lnTo>
                    <a:pt x="86" y="25"/>
                  </a:lnTo>
                  <a:lnTo>
                    <a:pt x="87" y="24"/>
                  </a:lnTo>
                  <a:lnTo>
                    <a:pt x="88" y="24"/>
                  </a:lnTo>
                  <a:lnTo>
                    <a:pt x="88" y="24"/>
                  </a:lnTo>
                  <a:lnTo>
                    <a:pt x="89" y="24"/>
                  </a:lnTo>
                  <a:lnTo>
                    <a:pt x="94" y="26"/>
                  </a:lnTo>
                  <a:lnTo>
                    <a:pt x="97" y="26"/>
                  </a:lnTo>
                  <a:lnTo>
                    <a:pt x="98" y="26"/>
                  </a:lnTo>
                  <a:lnTo>
                    <a:pt x="100" y="26"/>
                  </a:lnTo>
                  <a:lnTo>
                    <a:pt x="102" y="26"/>
                  </a:lnTo>
                  <a:lnTo>
                    <a:pt x="103" y="26"/>
                  </a:lnTo>
                  <a:lnTo>
                    <a:pt x="105" y="27"/>
                  </a:lnTo>
                  <a:lnTo>
                    <a:pt x="109" y="28"/>
                  </a:lnTo>
                  <a:lnTo>
                    <a:pt x="112" y="29"/>
                  </a:lnTo>
                  <a:lnTo>
                    <a:pt x="115" y="29"/>
                  </a:lnTo>
                  <a:lnTo>
                    <a:pt x="116" y="30"/>
                  </a:lnTo>
                  <a:lnTo>
                    <a:pt x="117" y="31"/>
                  </a:lnTo>
                  <a:lnTo>
                    <a:pt x="118" y="31"/>
                  </a:lnTo>
                  <a:lnTo>
                    <a:pt x="119" y="32"/>
                  </a:lnTo>
                  <a:lnTo>
                    <a:pt x="120" y="34"/>
                  </a:lnTo>
                  <a:lnTo>
                    <a:pt x="120" y="36"/>
                  </a:lnTo>
                  <a:lnTo>
                    <a:pt x="120" y="37"/>
                  </a:lnTo>
                  <a:lnTo>
                    <a:pt x="119" y="41"/>
                  </a:lnTo>
                  <a:lnTo>
                    <a:pt x="118" y="42"/>
                  </a:lnTo>
                  <a:lnTo>
                    <a:pt x="117" y="44"/>
                  </a:lnTo>
                  <a:lnTo>
                    <a:pt x="114" y="46"/>
                  </a:lnTo>
                  <a:lnTo>
                    <a:pt x="113" y="47"/>
                  </a:lnTo>
                  <a:lnTo>
                    <a:pt x="109" y="52"/>
                  </a:lnTo>
                  <a:lnTo>
                    <a:pt x="107" y="54"/>
                  </a:lnTo>
                  <a:lnTo>
                    <a:pt x="106" y="57"/>
                  </a:lnTo>
                  <a:lnTo>
                    <a:pt x="106" y="64"/>
                  </a:lnTo>
                  <a:lnTo>
                    <a:pt x="106" y="66"/>
                  </a:lnTo>
                  <a:lnTo>
                    <a:pt x="106" y="68"/>
                  </a:lnTo>
                  <a:lnTo>
                    <a:pt x="106" y="70"/>
                  </a:lnTo>
                  <a:lnTo>
                    <a:pt x="106" y="71"/>
                  </a:lnTo>
                  <a:lnTo>
                    <a:pt x="106" y="72"/>
                  </a:lnTo>
                  <a:lnTo>
                    <a:pt x="96" y="104"/>
                  </a:lnTo>
                  <a:lnTo>
                    <a:pt x="57" y="94"/>
                  </a:lnTo>
                  <a:lnTo>
                    <a:pt x="1" y="80"/>
                  </a:lnTo>
                  <a:lnTo>
                    <a:pt x="0" y="79"/>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18" name="Freeform 10">
              <a:extLst>
                <a:ext uri="{FF2B5EF4-FFF2-40B4-BE49-F238E27FC236}">
                  <a16:creationId xmlns:a16="http://schemas.microsoft.com/office/drawing/2014/main" id="{14981EC2-2393-41F1-9540-2788FFD49A1B}"/>
                </a:ext>
              </a:extLst>
            </p:cNvPr>
            <p:cNvSpPr>
              <a:spLocks/>
            </p:cNvSpPr>
            <p:nvPr/>
          </p:nvSpPr>
          <p:spPr bwMode="auto">
            <a:xfrm>
              <a:off x="634" y="923"/>
              <a:ext cx="13" cy="13"/>
            </a:xfrm>
            <a:custGeom>
              <a:avLst/>
              <a:gdLst/>
              <a:ahLst/>
              <a:cxnLst>
                <a:cxn ang="0">
                  <a:pos x="1" y="0"/>
                </a:cxn>
                <a:cxn ang="0">
                  <a:pos x="1" y="0"/>
                </a:cxn>
                <a:cxn ang="0">
                  <a:pos x="0" y="1"/>
                </a:cxn>
                <a:cxn ang="0">
                  <a:pos x="0" y="1"/>
                </a:cxn>
                <a:cxn ang="0">
                  <a:pos x="0" y="2"/>
                </a:cxn>
                <a:cxn ang="0">
                  <a:pos x="1" y="2"/>
                </a:cxn>
                <a:cxn ang="0">
                  <a:pos x="1" y="2"/>
                </a:cxn>
                <a:cxn ang="0">
                  <a:pos x="2" y="2"/>
                </a:cxn>
                <a:cxn ang="0">
                  <a:pos x="2" y="1"/>
                </a:cxn>
                <a:cxn ang="0">
                  <a:pos x="1" y="1"/>
                </a:cxn>
                <a:cxn ang="0">
                  <a:pos x="1" y="0"/>
                </a:cxn>
              </a:cxnLst>
              <a:rect l="0" t="0" r="r" b="b"/>
              <a:pathLst>
                <a:path w="2" h="2">
                  <a:moveTo>
                    <a:pt x="1" y="0"/>
                  </a:moveTo>
                  <a:lnTo>
                    <a:pt x="1" y="0"/>
                  </a:lnTo>
                  <a:lnTo>
                    <a:pt x="0" y="1"/>
                  </a:lnTo>
                  <a:lnTo>
                    <a:pt x="0" y="1"/>
                  </a:lnTo>
                  <a:lnTo>
                    <a:pt x="0" y="2"/>
                  </a:lnTo>
                  <a:lnTo>
                    <a:pt x="1" y="2"/>
                  </a:lnTo>
                  <a:lnTo>
                    <a:pt x="1" y="2"/>
                  </a:lnTo>
                  <a:lnTo>
                    <a:pt x="2" y="2"/>
                  </a:lnTo>
                  <a:lnTo>
                    <a:pt x="2" y="1"/>
                  </a:lnTo>
                  <a:lnTo>
                    <a:pt x="1" y="1"/>
                  </a:lnTo>
                  <a:lnTo>
                    <a:pt x="1"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19" name="Freeform 11">
              <a:extLst>
                <a:ext uri="{FF2B5EF4-FFF2-40B4-BE49-F238E27FC236}">
                  <a16:creationId xmlns:a16="http://schemas.microsoft.com/office/drawing/2014/main" id="{15FF6A26-7107-466D-B498-41C3BA6D64A1}"/>
                </a:ext>
              </a:extLst>
            </p:cNvPr>
            <p:cNvSpPr>
              <a:spLocks/>
            </p:cNvSpPr>
            <p:nvPr/>
          </p:nvSpPr>
          <p:spPr bwMode="auto">
            <a:xfrm>
              <a:off x="634" y="923"/>
              <a:ext cx="13" cy="13"/>
            </a:xfrm>
            <a:custGeom>
              <a:avLst/>
              <a:gdLst/>
              <a:ahLst/>
              <a:cxnLst>
                <a:cxn ang="0">
                  <a:pos x="1" y="0"/>
                </a:cxn>
                <a:cxn ang="0">
                  <a:pos x="1" y="0"/>
                </a:cxn>
                <a:cxn ang="0">
                  <a:pos x="0" y="1"/>
                </a:cxn>
                <a:cxn ang="0">
                  <a:pos x="0" y="1"/>
                </a:cxn>
                <a:cxn ang="0">
                  <a:pos x="0" y="2"/>
                </a:cxn>
                <a:cxn ang="0">
                  <a:pos x="1" y="2"/>
                </a:cxn>
                <a:cxn ang="0">
                  <a:pos x="1" y="2"/>
                </a:cxn>
                <a:cxn ang="0">
                  <a:pos x="2" y="2"/>
                </a:cxn>
                <a:cxn ang="0">
                  <a:pos x="2" y="1"/>
                </a:cxn>
                <a:cxn ang="0">
                  <a:pos x="1" y="1"/>
                </a:cxn>
                <a:cxn ang="0">
                  <a:pos x="1" y="0"/>
                </a:cxn>
              </a:cxnLst>
              <a:rect l="0" t="0" r="r" b="b"/>
              <a:pathLst>
                <a:path w="2" h="2">
                  <a:moveTo>
                    <a:pt x="1" y="0"/>
                  </a:moveTo>
                  <a:lnTo>
                    <a:pt x="1" y="0"/>
                  </a:lnTo>
                  <a:lnTo>
                    <a:pt x="0" y="1"/>
                  </a:lnTo>
                  <a:lnTo>
                    <a:pt x="0" y="1"/>
                  </a:lnTo>
                  <a:lnTo>
                    <a:pt x="0" y="2"/>
                  </a:lnTo>
                  <a:lnTo>
                    <a:pt x="1" y="2"/>
                  </a:lnTo>
                  <a:lnTo>
                    <a:pt x="1" y="2"/>
                  </a:lnTo>
                  <a:lnTo>
                    <a:pt x="2" y="2"/>
                  </a:lnTo>
                  <a:lnTo>
                    <a:pt x="2" y="1"/>
                  </a:lnTo>
                  <a:lnTo>
                    <a:pt x="1" y="1"/>
                  </a:lnTo>
                  <a:lnTo>
                    <a:pt x="1"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0" name="Freeform 12">
              <a:extLst>
                <a:ext uri="{FF2B5EF4-FFF2-40B4-BE49-F238E27FC236}">
                  <a16:creationId xmlns:a16="http://schemas.microsoft.com/office/drawing/2014/main" id="{9E24CF04-43D6-4B92-88A2-D500553E3A0F}"/>
                </a:ext>
              </a:extLst>
            </p:cNvPr>
            <p:cNvSpPr>
              <a:spLocks/>
            </p:cNvSpPr>
            <p:nvPr/>
          </p:nvSpPr>
          <p:spPr bwMode="auto">
            <a:xfrm>
              <a:off x="667" y="904"/>
              <a:ext cx="6" cy="13"/>
            </a:xfrm>
            <a:custGeom>
              <a:avLst/>
              <a:gdLst/>
              <a:ahLst/>
              <a:cxnLst>
                <a:cxn ang="0">
                  <a:pos x="1" y="0"/>
                </a:cxn>
                <a:cxn ang="0">
                  <a:pos x="0" y="1"/>
                </a:cxn>
                <a:cxn ang="0">
                  <a:pos x="0" y="2"/>
                </a:cxn>
                <a:cxn ang="0">
                  <a:pos x="1" y="2"/>
                </a:cxn>
                <a:cxn ang="0">
                  <a:pos x="1" y="1"/>
                </a:cxn>
                <a:cxn ang="0">
                  <a:pos x="1" y="0"/>
                </a:cxn>
                <a:cxn ang="0">
                  <a:pos x="1" y="0"/>
                </a:cxn>
              </a:cxnLst>
              <a:rect l="0" t="0" r="r" b="b"/>
              <a:pathLst>
                <a:path w="1" h="2">
                  <a:moveTo>
                    <a:pt x="1" y="0"/>
                  </a:moveTo>
                  <a:lnTo>
                    <a:pt x="0" y="1"/>
                  </a:lnTo>
                  <a:lnTo>
                    <a:pt x="0" y="2"/>
                  </a:lnTo>
                  <a:lnTo>
                    <a:pt x="1" y="2"/>
                  </a:lnTo>
                  <a:lnTo>
                    <a:pt x="1" y="1"/>
                  </a:lnTo>
                  <a:lnTo>
                    <a:pt x="1" y="0"/>
                  </a:lnTo>
                  <a:lnTo>
                    <a:pt x="1"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1" name="Freeform 13">
              <a:extLst>
                <a:ext uri="{FF2B5EF4-FFF2-40B4-BE49-F238E27FC236}">
                  <a16:creationId xmlns:a16="http://schemas.microsoft.com/office/drawing/2014/main" id="{B430AD5E-6EFA-41A1-A418-5AD779B205D3}"/>
                </a:ext>
              </a:extLst>
            </p:cNvPr>
            <p:cNvSpPr>
              <a:spLocks/>
            </p:cNvSpPr>
            <p:nvPr/>
          </p:nvSpPr>
          <p:spPr bwMode="auto">
            <a:xfrm>
              <a:off x="667" y="904"/>
              <a:ext cx="6" cy="13"/>
            </a:xfrm>
            <a:custGeom>
              <a:avLst/>
              <a:gdLst/>
              <a:ahLst/>
              <a:cxnLst>
                <a:cxn ang="0">
                  <a:pos x="1" y="0"/>
                </a:cxn>
                <a:cxn ang="0">
                  <a:pos x="0" y="1"/>
                </a:cxn>
                <a:cxn ang="0">
                  <a:pos x="0" y="2"/>
                </a:cxn>
                <a:cxn ang="0">
                  <a:pos x="1" y="2"/>
                </a:cxn>
                <a:cxn ang="0">
                  <a:pos x="1" y="1"/>
                </a:cxn>
                <a:cxn ang="0">
                  <a:pos x="1" y="0"/>
                </a:cxn>
                <a:cxn ang="0">
                  <a:pos x="1" y="0"/>
                </a:cxn>
              </a:cxnLst>
              <a:rect l="0" t="0" r="r" b="b"/>
              <a:pathLst>
                <a:path w="1" h="2">
                  <a:moveTo>
                    <a:pt x="1" y="0"/>
                  </a:moveTo>
                  <a:lnTo>
                    <a:pt x="0" y="1"/>
                  </a:lnTo>
                  <a:lnTo>
                    <a:pt x="0" y="2"/>
                  </a:lnTo>
                  <a:lnTo>
                    <a:pt x="1" y="2"/>
                  </a:lnTo>
                  <a:lnTo>
                    <a:pt x="1" y="1"/>
                  </a:lnTo>
                  <a:lnTo>
                    <a:pt x="1" y="0"/>
                  </a:lnTo>
                  <a:lnTo>
                    <a:pt x="1"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2" name="Freeform 14">
              <a:extLst>
                <a:ext uri="{FF2B5EF4-FFF2-40B4-BE49-F238E27FC236}">
                  <a16:creationId xmlns:a16="http://schemas.microsoft.com/office/drawing/2014/main" id="{D250E263-EA1C-4BCA-8877-7C3D5C50DCC6}"/>
                </a:ext>
              </a:extLst>
            </p:cNvPr>
            <p:cNvSpPr>
              <a:spLocks/>
            </p:cNvSpPr>
            <p:nvPr/>
          </p:nvSpPr>
          <p:spPr bwMode="auto">
            <a:xfrm>
              <a:off x="667" y="956"/>
              <a:ext cx="6" cy="20"/>
            </a:xfrm>
            <a:custGeom>
              <a:avLst/>
              <a:gdLst/>
              <a:ahLst/>
              <a:cxnLst>
                <a:cxn ang="0">
                  <a:pos x="1" y="0"/>
                </a:cxn>
                <a:cxn ang="0">
                  <a:pos x="0" y="1"/>
                </a:cxn>
                <a:cxn ang="0">
                  <a:pos x="0" y="1"/>
                </a:cxn>
                <a:cxn ang="0">
                  <a:pos x="1" y="3"/>
                </a:cxn>
                <a:cxn ang="0">
                  <a:pos x="1" y="2"/>
                </a:cxn>
                <a:cxn ang="0">
                  <a:pos x="1" y="1"/>
                </a:cxn>
                <a:cxn ang="0">
                  <a:pos x="1" y="1"/>
                </a:cxn>
                <a:cxn ang="0">
                  <a:pos x="1" y="0"/>
                </a:cxn>
              </a:cxnLst>
              <a:rect l="0" t="0" r="r" b="b"/>
              <a:pathLst>
                <a:path w="1" h="3">
                  <a:moveTo>
                    <a:pt x="1" y="0"/>
                  </a:moveTo>
                  <a:lnTo>
                    <a:pt x="0" y="1"/>
                  </a:lnTo>
                  <a:lnTo>
                    <a:pt x="0" y="1"/>
                  </a:lnTo>
                  <a:lnTo>
                    <a:pt x="1" y="3"/>
                  </a:lnTo>
                  <a:lnTo>
                    <a:pt x="1" y="2"/>
                  </a:lnTo>
                  <a:lnTo>
                    <a:pt x="1" y="1"/>
                  </a:lnTo>
                  <a:lnTo>
                    <a:pt x="1" y="1"/>
                  </a:lnTo>
                  <a:lnTo>
                    <a:pt x="1"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3" name="Freeform 15">
              <a:extLst>
                <a:ext uri="{FF2B5EF4-FFF2-40B4-BE49-F238E27FC236}">
                  <a16:creationId xmlns:a16="http://schemas.microsoft.com/office/drawing/2014/main" id="{C34B20B8-201C-485F-A73C-EDD131BBA01D}"/>
                </a:ext>
              </a:extLst>
            </p:cNvPr>
            <p:cNvSpPr>
              <a:spLocks/>
            </p:cNvSpPr>
            <p:nvPr/>
          </p:nvSpPr>
          <p:spPr bwMode="auto">
            <a:xfrm>
              <a:off x="667" y="956"/>
              <a:ext cx="6" cy="20"/>
            </a:xfrm>
            <a:custGeom>
              <a:avLst/>
              <a:gdLst/>
              <a:ahLst/>
              <a:cxnLst>
                <a:cxn ang="0">
                  <a:pos x="1" y="0"/>
                </a:cxn>
                <a:cxn ang="0">
                  <a:pos x="0" y="1"/>
                </a:cxn>
                <a:cxn ang="0">
                  <a:pos x="0" y="1"/>
                </a:cxn>
                <a:cxn ang="0">
                  <a:pos x="1" y="3"/>
                </a:cxn>
                <a:cxn ang="0">
                  <a:pos x="1" y="2"/>
                </a:cxn>
                <a:cxn ang="0">
                  <a:pos x="1" y="1"/>
                </a:cxn>
                <a:cxn ang="0">
                  <a:pos x="1" y="1"/>
                </a:cxn>
                <a:cxn ang="0">
                  <a:pos x="1" y="0"/>
                </a:cxn>
              </a:cxnLst>
              <a:rect l="0" t="0" r="r" b="b"/>
              <a:pathLst>
                <a:path w="1" h="3">
                  <a:moveTo>
                    <a:pt x="1" y="0"/>
                  </a:moveTo>
                  <a:lnTo>
                    <a:pt x="0" y="1"/>
                  </a:lnTo>
                  <a:lnTo>
                    <a:pt x="0" y="1"/>
                  </a:lnTo>
                  <a:lnTo>
                    <a:pt x="1" y="3"/>
                  </a:lnTo>
                  <a:lnTo>
                    <a:pt x="1" y="2"/>
                  </a:lnTo>
                  <a:lnTo>
                    <a:pt x="1" y="1"/>
                  </a:lnTo>
                  <a:lnTo>
                    <a:pt x="1" y="1"/>
                  </a:lnTo>
                  <a:lnTo>
                    <a:pt x="1"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4" name="Freeform 16">
              <a:extLst>
                <a:ext uri="{FF2B5EF4-FFF2-40B4-BE49-F238E27FC236}">
                  <a16:creationId xmlns:a16="http://schemas.microsoft.com/office/drawing/2014/main" id="{D1864071-9EF3-4E13-9746-291A36F420D6}"/>
                </a:ext>
              </a:extLst>
            </p:cNvPr>
            <p:cNvSpPr>
              <a:spLocks/>
            </p:cNvSpPr>
            <p:nvPr/>
          </p:nvSpPr>
          <p:spPr bwMode="auto">
            <a:xfrm>
              <a:off x="503" y="864"/>
              <a:ext cx="669" cy="519"/>
            </a:xfrm>
            <a:custGeom>
              <a:avLst/>
              <a:gdLst/>
              <a:ahLst/>
              <a:cxnLst>
                <a:cxn ang="0">
                  <a:pos x="1" y="48"/>
                </a:cxn>
                <a:cxn ang="0">
                  <a:pos x="1" y="44"/>
                </a:cxn>
                <a:cxn ang="0">
                  <a:pos x="3" y="44"/>
                </a:cxn>
                <a:cxn ang="0">
                  <a:pos x="5" y="44"/>
                </a:cxn>
                <a:cxn ang="0">
                  <a:pos x="4" y="41"/>
                </a:cxn>
                <a:cxn ang="0">
                  <a:pos x="1" y="39"/>
                </a:cxn>
                <a:cxn ang="0">
                  <a:pos x="0" y="37"/>
                </a:cxn>
                <a:cxn ang="0">
                  <a:pos x="3" y="37"/>
                </a:cxn>
                <a:cxn ang="0">
                  <a:pos x="5" y="35"/>
                </a:cxn>
                <a:cxn ang="0">
                  <a:pos x="4" y="33"/>
                </a:cxn>
                <a:cxn ang="0">
                  <a:pos x="2" y="31"/>
                </a:cxn>
                <a:cxn ang="0">
                  <a:pos x="1" y="26"/>
                </a:cxn>
                <a:cxn ang="0">
                  <a:pos x="1" y="16"/>
                </a:cxn>
                <a:cxn ang="0">
                  <a:pos x="0" y="9"/>
                </a:cxn>
                <a:cxn ang="0">
                  <a:pos x="2" y="8"/>
                </a:cxn>
                <a:cxn ang="0">
                  <a:pos x="6" y="10"/>
                </a:cxn>
                <a:cxn ang="0">
                  <a:pos x="13" y="13"/>
                </a:cxn>
                <a:cxn ang="0">
                  <a:pos x="17" y="15"/>
                </a:cxn>
                <a:cxn ang="0">
                  <a:pos x="21" y="15"/>
                </a:cxn>
                <a:cxn ang="0">
                  <a:pos x="23" y="17"/>
                </a:cxn>
                <a:cxn ang="0">
                  <a:pos x="25" y="20"/>
                </a:cxn>
                <a:cxn ang="0">
                  <a:pos x="26" y="24"/>
                </a:cxn>
                <a:cxn ang="0">
                  <a:pos x="23" y="28"/>
                </a:cxn>
                <a:cxn ang="0">
                  <a:pos x="27" y="27"/>
                </a:cxn>
                <a:cxn ang="0">
                  <a:pos x="31" y="20"/>
                </a:cxn>
                <a:cxn ang="0">
                  <a:pos x="31" y="15"/>
                </a:cxn>
                <a:cxn ang="0">
                  <a:pos x="28" y="10"/>
                </a:cxn>
                <a:cxn ang="0">
                  <a:pos x="32" y="6"/>
                </a:cxn>
                <a:cxn ang="0">
                  <a:pos x="29" y="3"/>
                </a:cxn>
                <a:cxn ang="0">
                  <a:pos x="33" y="2"/>
                </a:cxn>
                <a:cxn ang="0">
                  <a:pos x="79" y="15"/>
                </a:cxn>
                <a:cxn ang="0">
                  <a:pos x="88" y="73"/>
                </a:cxn>
                <a:cxn ang="0">
                  <a:pos x="87" y="79"/>
                </a:cxn>
                <a:cxn ang="0">
                  <a:pos x="81" y="78"/>
                </a:cxn>
                <a:cxn ang="0">
                  <a:pos x="77" y="77"/>
                </a:cxn>
                <a:cxn ang="0">
                  <a:pos x="70" y="76"/>
                </a:cxn>
                <a:cxn ang="0">
                  <a:pos x="65" y="76"/>
                </a:cxn>
                <a:cxn ang="0">
                  <a:pos x="60" y="74"/>
                </a:cxn>
                <a:cxn ang="0">
                  <a:pos x="59" y="74"/>
                </a:cxn>
                <a:cxn ang="0">
                  <a:pos x="57" y="76"/>
                </a:cxn>
                <a:cxn ang="0">
                  <a:pos x="51" y="76"/>
                </a:cxn>
                <a:cxn ang="0">
                  <a:pos x="49" y="75"/>
                </a:cxn>
                <a:cxn ang="0">
                  <a:pos x="42" y="75"/>
                </a:cxn>
                <a:cxn ang="0">
                  <a:pos x="39" y="74"/>
                </a:cxn>
                <a:cxn ang="0">
                  <a:pos x="37" y="72"/>
                </a:cxn>
                <a:cxn ang="0">
                  <a:pos x="34" y="70"/>
                </a:cxn>
                <a:cxn ang="0">
                  <a:pos x="30" y="70"/>
                </a:cxn>
                <a:cxn ang="0">
                  <a:pos x="27" y="69"/>
                </a:cxn>
                <a:cxn ang="0">
                  <a:pos x="26" y="68"/>
                </a:cxn>
                <a:cxn ang="0">
                  <a:pos x="23" y="70"/>
                </a:cxn>
                <a:cxn ang="0">
                  <a:pos x="17" y="70"/>
                </a:cxn>
                <a:cxn ang="0">
                  <a:pos x="14" y="69"/>
                </a:cxn>
                <a:cxn ang="0">
                  <a:pos x="12" y="67"/>
                </a:cxn>
                <a:cxn ang="0">
                  <a:pos x="11" y="65"/>
                </a:cxn>
                <a:cxn ang="0">
                  <a:pos x="11" y="62"/>
                </a:cxn>
                <a:cxn ang="0">
                  <a:pos x="10" y="57"/>
                </a:cxn>
                <a:cxn ang="0">
                  <a:pos x="9" y="55"/>
                </a:cxn>
                <a:cxn ang="0">
                  <a:pos x="6" y="53"/>
                </a:cxn>
                <a:cxn ang="0">
                  <a:pos x="4" y="51"/>
                </a:cxn>
                <a:cxn ang="0">
                  <a:pos x="1" y="50"/>
                </a:cxn>
              </a:cxnLst>
              <a:rect l="0" t="0" r="r" b="b"/>
              <a:pathLst>
                <a:path w="102" h="79">
                  <a:moveTo>
                    <a:pt x="1" y="50"/>
                  </a:moveTo>
                  <a:lnTo>
                    <a:pt x="1" y="49"/>
                  </a:lnTo>
                  <a:lnTo>
                    <a:pt x="1" y="48"/>
                  </a:lnTo>
                  <a:lnTo>
                    <a:pt x="1" y="46"/>
                  </a:lnTo>
                  <a:lnTo>
                    <a:pt x="1" y="44"/>
                  </a:lnTo>
                  <a:lnTo>
                    <a:pt x="1" y="44"/>
                  </a:lnTo>
                  <a:lnTo>
                    <a:pt x="2" y="43"/>
                  </a:lnTo>
                  <a:lnTo>
                    <a:pt x="2" y="43"/>
                  </a:lnTo>
                  <a:lnTo>
                    <a:pt x="3" y="44"/>
                  </a:lnTo>
                  <a:lnTo>
                    <a:pt x="4" y="44"/>
                  </a:lnTo>
                  <a:lnTo>
                    <a:pt x="4" y="44"/>
                  </a:lnTo>
                  <a:lnTo>
                    <a:pt x="5" y="44"/>
                  </a:lnTo>
                  <a:lnTo>
                    <a:pt x="5" y="43"/>
                  </a:lnTo>
                  <a:lnTo>
                    <a:pt x="4" y="41"/>
                  </a:lnTo>
                  <a:lnTo>
                    <a:pt x="4" y="41"/>
                  </a:lnTo>
                  <a:lnTo>
                    <a:pt x="4" y="40"/>
                  </a:lnTo>
                  <a:lnTo>
                    <a:pt x="2" y="40"/>
                  </a:lnTo>
                  <a:lnTo>
                    <a:pt x="1" y="39"/>
                  </a:lnTo>
                  <a:lnTo>
                    <a:pt x="1" y="39"/>
                  </a:lnTo>
                  <a:lnTo>
                    <a:pt x="0" y="37"/>
                  </a:lnTo>
                  <a:lnTo>
                    <a:pt x="0" y="37"/>
                  </a:lnTo>
                  <a:lnTo>
                    <a:pt x="2" y="37"/>
                  </a:lnTo>
                  <a:lnTo>
                    <a:pt x="3" y="38"/>
                  </a:lnTo>
                  <a:lnTo>
                    <a:pt x="3" y="37"/>
                  </a:lnTo>
                  <a:lnTo>
                    <a:pt x="5" y="36"/>
                  </a:lnTo>
                  <a:lnTo>
                    <a:pt x="4" y="36"/>
                  </a:lnTo>
                  <a:lnTo>
                    <a:pt x="5" y="35"/>
                  </a:lnTo>
                  <a:lnTo>
                    <a:pt x="7" y="34"/>
                  </a:lnTo>
                  <a:lnTo>
                    <a:pt x="6" y="34"/>
                  </a:lnTo>
                  <a:lnTo>
                    <a:pt x="4" y="33"/>
                  </a:lnTo>
                  <a:lnTo>
                    <a:pt x="3" y="33"/>
                  </a:lnTo>
                  <a:lnTo>
                    <a:pt x="2" y="32"/>
                  </a:lnTo>
                  <a:lnTo>
                    <a:pt x="2" y="31"/>
                  </a:lnTo>
                  <a:lnTo>
                    <a:pt x="2" y="28"/>
                  </a:lnTo>
                  <a:lnTo>
                    <a:pt x="1" y="27"/>
                  </a:lnTo>
                  <a:lnTo>
                    <a:pt x="1" y="26"/>
                  </a:lnTo>
                  <a:lnTo>
                    <a:pt x="1" y="22"/>
                  </a:lnTo>
                  <a:lnTo>
                    <a:pt x="1" y="19"/>
                  </a:lnTo>
                  <a:lnTo>
                    <a:pt x="1" y="16"/>
                  </a:lnTo>
                  <a:lnTo>
                    <a:pt x="1" y="15"/>
                  </a:lnTo>
                  <a:lnTo>
                    <a:pt x="0" y="11"/>
                  </a:lnTo>
                  <a:lnTo>
                    <a:pt x="0" y="9"/>
                  </a:lnTo>
                  <a:lnTo>
                    <a:pt x="1" y="8"/>
                  </a:lnTo>
                  <a:lnTo>
                    <a:pt x="2" y="8"/>
                  </a:lnTo>
                  <a:lnTo>
                    <a:pt x="2" y="8"/>
                  </a:lnTo>
                  <a:lnTo>
                    <a:pt x="3" y="8"/>
                  </a:lnTo>
                  <a:lnTo>
                    <a:pt x="4" y="9"/>
                  </a:lnTo>
                  <a:lnTo>
                    <a:pt x="6" y="10"/>
                  </a:lnTo>
                  <a:lnTo>
                    <a:pt x="7" y="11"/>
                  </a:lnTo>
                  <a:lnTo>
                    <a:pt x="8" y="11"/>
                  </a:lnTo>
                  <a:lnTo>
                    <a:pt x="13" y="13"/>
                  </a:lnTo>
                  <a:lnTo>
                    <a:pt x="15" y="14"/>
                  </a:lnTo>
                  <a:lnTo>
                    <a:pt x="16" y="14"/>
                  </a:lnTo>
                  <a:lnTo>
                    <a:pt x="17" y="15"/>
                  </a:lnTo>
                  <a:lnTo>
                    <a:pt x="18" y="15"/>
                  </a:lnTo>
                  <a:lnTo>
                    <a:pt x="20" y="15"/>
                  </a:lnTo>
                  <a:lnTo>
                    <a:pt x="21" y="15"/>
                  </a:lnTo>
                  <a:lnTo>
                    <a:pt x="21" y="15"/>
                  </a:lnTo>
                  <a:lnTo>
                    <a:pt x="23" y="16"/>
                  </a:lnTo>
                  <a:lnTo>
                    <a:pt x="23" y="17"/>
                  </a:lnTo>
                  <a:lnTo>
                    <a:pt x="24" y="17"/>
                  </a:lnTo>
                  <a:lnTo>
                    <a:pt x="25" y="17"/>
                  </a:lnTo>
                  <a:lnTo>
                    <a:pt x="25" y="20"/>
                  </a:lnTo>
                  <a:lnTo>
                    <a:pt x="26" y="21"/>
                  </a:lnTo>
                  <a:lnTo>
                    <a:pt x="26" y="22"/>
                  </a:lnTo>
                  <a:lnTo>
                    <a:pt x="26" y="24"/>
                  </a:lnTo>
                  <a:lnTo>
                    <a:pt x="25" y="25"/>
                  </a:lnTo>
                  <a:lnTo>
                    <a:pt x="24" y="27"/>
                  </a:lnTo>
                  <a:lnTo>
                    <a:pt x="23" y="28"/>
                  </a:lnTo>
                  <a:lnTo>
                    <a:pt x="22" y="28"/>
                  </a:lnTo>
                  <a:lnTo>
                    <a:pt x="25" y="28"/>
                  </a:lnTo>
                  <a:lnTo>
                    <a:pt x="27" y="27"/>
                  </a:lnTo>
                  <a:lnTo>
                    <a:pt x="28" y="26"/>
                  </a:lnTo>
                  <a:lnTo>
                    <a:pt x="29" y="23"/>
                  </a:lnTo>
                  <a:lnTo>
                    <a:pt x="31" y="20"/>
                  </a:lnTo>
                  <a:lnTo>
                    <a:pt x="31" y="18"/>
                  </a:lnTo>
                  <a:lnTo>
                    <a:pt x="31" y="16"/>
                  </a:lnTo>
                  <a:lnTo>
                    <a:pt x="31" y="15"/>
                  </a:lnTo>
                  <a:lnTo>
                    <a:pt x="29" y="12"/>
                  </a:lnTo>
                  <a:lnTo>
                    <a:pt x="28" y="10"/>
                  </a:lnTo>
                  <a:lnTo>
                    <a:pt x="28" y="10"/>
                  </a:lnTo>
                  <a:lnTo>
                    <a:pt x="31" y="9"/>
                  </a:lnTo>
                  <a:lnTo>
                    <a:pt x="32" y="6"/>
                  </a:lnTo>
                  <a:lnTo>
                    <a:pt x="32" y="6"/>
                  </a:lnTo>
                  <a:lnTo>
                    <a:pt x="31" y="5"/>
                  </a:lnTo>
                  <a:lnTo>
                    <a:pt x="30" y="4"/>
                  </a:lnTo>
                  <a:lnTo>
                    <a:pt x="29" y="3"/>
                  </a:lnTo>
                  <a:lnTo>
                    <a:pt x="29" y="2"/>
                  </a:lnTo>
                  <a:lnTo>
                    <a:pt x="28" y="0"/>
                  </a:lnTo>
                  <a:lnTo>
                    <a:pt x="33" y="2"/>
                  </a:lnTo>
                  <a:lnTo>
                    <a:pt x="46" y="6"/>
                  </a:lnTo>
                  <a:lnTo>
                    <a:pt x="65" y="12"/>
                  </a:lnTo>
                  <a:lnTo>
                    <a:pt x="79" y="15"/>
                  </a:lnTo>
                  <a:lnTo>
                    <a:pt x="94" y="19"/>
                  </a:lnTo>
                  <a:lnTo>
                    <a:pt x="102" y="20"/>
                  </a:lnTo>
                  <a:lnTo>
                    <a:pt x="88" y="73"/>
                  </a:lnTo>
                  <a:lnTo>
                    <a:pt x="88" y="74"/>
                  </a:lnTo>
                  <a:lnTo>
                    <a:pt x="88" y="76"/>
                  </a:lnTo>
                  <a:lnTo>
                    <a:pt x="87" y="79"/>
                  </a:lnTo>
                  <a:lnTo>
                    <a:pt x="86" y="79"/>
                  </a:lnTo>
                  <a:lnTo>
                    <a:pt x="83" y="79"/>
                  </a:lnTo>
                  <a:lnTo>
                    <a:pt x="81" y="78"/>
                  </a:lnTo>
                  <a:lnTo>
                    <a:pt x="79" y="78"/>
                  </a:lnTo>
                  <a:lnTo>
                    <a:pt x="78" y="78"/>
                  </a:lnTo>
                  <a:lnTo>
                    <a:pt x="77" y="77"/>
                  </a:lnTo>
                  <a:lnTo>
                    <a:pt x="75" y="77"/>
                  </a:lnTo>
                  <a:lnTo>
                    <a:pt x="75" y="76"/>
                  </a:lnTo>
                  <a:lnTo>
                    <a:pt x="70" y="76"/>
                  </a:lnTo>
                  <a:lnTo>
                    <a:pt x="69" y="76"/>
                  </a:lnTo>
                  <a:lnTo>
                    <a:pt x="66" y="76"/>
                  </a:lnTo>
                  <a:lnTo>
                    <a:pt x="65" y="76"/>
                  </a:lnTo>
                  <a:lnTo>
                    <a:pt x="63" y="75"/>
                  </a:lnTo>
                  <a:lnTo>
                    <a:pt x="61" y="74"/>
                  </a:lnTo>
                  <a:lnTo>
                    <a:pt x="60" y="74"/>
                  </a:lnTo>
                  <a:lnTo>
                    <a:pt x="60" y="74"/>
                  </a:lnTo>
                  <a:lnTo>
                    <a:pt x="60" y="74"/>
                  </a:lnTo>
                  <a:lnTo>
                    <a:pt x="59" y="74"/>
                  </a:lnTo>
                  <a:lnTo>
                    <a:pt x="59" y="75"/>
                  </a:lnTo>
                  <a:lnTo>
                    <a:pt x="57" y="75"/>
                  </a:lnTo>
                  <a:lnTo>
                    <a:pt x="57" y="76"/>
                  </a:lnTo>
                  <a:lnTo>
                    <a:pt x="55" y="76"/>
                  </a:lnTo>
                  <a:lnTo>
                    <a:pt x="53" y="76"/>
                  </a:lnTo>
                  <a:lnTo>
                    <a:pt x="51" y="76"/>
                  </a:lnTo>
                  <a:lnTo>
                    <a:pt x="50" y="76"/>
                  </a:lnTo>
                  <a:lnTo>
                    <a:pt x="50" y="75"/>
                  </a:lnTo>
                  <a:lnTo>
                    <a:pt x="49" y="75"/>
                  </a:lnTo>
                  <a:lnTo>
                    <a:pt x="48" y="75"/>
                  </a:lnTo>
                  <a:lnTo>
                    <a:pt x="43" y="75"/>
                  </a:lnTo>
                  <a:lnTo>
                    <a:pt x="42" y="75"/>
                  </a:lnTo>
                  <a:lnTo>
                    <a:pt x="41" y="74"/>
                  </a:lnTo>
                  <a:lnTo>
                    <a:pt x="40" y="74"/>
                  </a:lnTo>
                  <a:lnTo>
                    <a:pt x="39" y="74"/>
                  </a:lnTo>
                  <a:lnTo>
                    <a:pt x="39" y="74"/>
                  </a:lnTo>
                  <a:lnTo>
                    <a:pt x="38" y="73"/>
                  </a:lnTo>
                  <a:lnTo>
                    <a:pt x="37" y="72"/>
                  </a:lnTo>
                  <a:lnTo>
                    <a:pt x="36" y="71"/>
                  </a:lnTo>
                  <a:lnTo>
                    <a:pt x="35" y="71"/>
                  </a:lnTo>
                  <a:lnTo>
                    <a:pt x="34" y="70"/>
                  </a:lnTo>
                  <a:lnTo>
                    <a:pt x="34" y="70"/>
                  </a:lnTo>
                  <a:lnTo>
                    <a:pt x="31" y="70"/>
                  </a:lnTo>
                  <a:lnTo>
                    <a:pt x="30" y="70"/>
                  </a:lnTo>
                  <a:lnTo>
                    <a:pt x="29" y="69"/>
                  </a:lnTo>
                  <a:lnTo>
                    <a:pt x="28" y="69"/>
                  </a:lnTo>
                  <a:lnTo>
                    <a:pt x="27" y="69"/>
                  </a:lnTo>
                  <a:lnTo>
                    <a:pt x="27" y="69"/>
                  </a:lnTo>
                  <a:lnTo>
                    <a:pt x="27" y="68"/>
                  </a:lnTo>
                  <a:lnTo>
                    <a:pt x="26" y="68"/>
                  </a:lnTo>
                  <a:lnTo>
                    <a:pt x="25" y="69"/>
                  </a:lnTo>
                  <a:lnTo>
                    <a:pt x="24" y="69"/>
                  </a:lnTo>
                  <a:lnTo>
                    <a:pt x="23" y="70"/>
                  </a:lnTo>
                  <a:lnTo>
                    <a:pt x="22" y="70"/>
                  </a:lnTo>
                  <a:lnTo>
                    <a:pt x="19" y="70"/>
                  </a:lnTo>
                  <a:lnTo>
                    <a:pt x="17" y="70"/>
                  </a:lnTo>
                  <a:lnTo>
                    <a:pt x="16" y="70"/>
                  </a:lnTo>
                  <a:lnTo>
                    <a:pt x="15" y="69"/>
                  </a:lnTo>
                  <a:lnTo>
                    <a:pt x="14" y="69"/>
                  </a:lnTo>
                  <a:lnTo>
                    <a:pt x="13" y="68"/>
                  </a:lnTo>
                  <a:lnTo>
                    <a:pt x="13" y="68"/>
                  </a:lnTo>
                  <a:lnTo>
                    <a:pt x="12" y="67"/>
                  </a:lnTo>
                  <a:lnTo>
                    <a:pt x="12" y="66"/>
                  </a:lnTo>
                  <a:lnTo>
                    <a:pt x="11" y="66"/>
                  </a:lnTo>
                  <a:lnTo>
                    <a:pt x="11" y="65"/>
                  </a:lnTo>
                  <a:lnTo>
                    <a:pt x="11" y="64"/>
                  </a:lnTo>
                  <a:lnTo>
                    <a:pt x="11" y="63"/>
                  </a:lnTo>
                  <a:lnTo>
                    <a:pt x="11" y="62"/>
                  </a:lnTo>
                  <a:lnTo>
                    <a:pt x="11" y="61"/>
                  </a:lnTo>
                  <a:lnTo>
                    <a:pt x="10" y="58"/>
                  </a:lnTo>
                  <a:lnTo>
                    <a:pt x="10" y="57"/>
                  </a:lnTo>
                  <a:lnTo>
                    <a:pt x="10" y="57"/>
                  </a:lnTo>
                  <a:lnTo>
                    <a:pt x="9" y="56"/>
                  </a:lnTo>
                  <a:lnTo>
                    <a:pt x="9" y="55"/>
                  </a:lnTo>
                  <a:lnTo>
                    <a:pt x="8" y="54"/>
                  </a:lnTo>
                  <a:lnTo>
                    <a:pt x="7" y="54"/>
                  </a:lnTo>
                  <a:lnTo>
                    <a:pt x="6" y="53"/>
                  </a:lnTo>
                  <a:lnTo>
                    <a:pt x="5" y="53"/>
                  </a:lnTo>
                  <a:lnTo>
                    <a:pt x="4" y="52"/>
                  </a:lnTo>
                  <a:lnTo>
                    <a:pt x="4" y="51"/>
                  </a:lnTo>
                  <a:lnTo>
                    <a:pt x="3" y="51"/>
                  </a:lnTo>
                  <a:lnTo>
                    <a:pt x="2" y="50"/>
                  </a:lnTo>
                  <a:lnTo>
                    <a:pt x="1" y="50"/>
                  </a:lnTo>
                  <a:lnTo>
                    <a:pt x="1" y="5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5" name="Freeform 17">
              <a:extLst>
                <a:ext uri="{FF2B5EF4-FFF2-40B4-BE49-F238E27FC236}">
                  <a16:creationId xmlns:a16="http://schemas.microsoft.com/office/drawing/2014/main" id="{AD54FA4E-AD3B-4B60-B728-8725144F291D}"/>
                </a:ext>
              </a:extLst>
            </p:cNvPr>
            <p:cNvSpPr>
              <a:spLocks/>
            </p:cNvSpPr>
            <p:nvPr/>
          </p:nvSpPr>
          <p:spPr bwMode="auto">
            <a:xfrm>
              <a:off x="503" y="864"/>
              <a:ext cx="669" cy="519"/>
            </a:xfrm>
            <a:custGeom>
              <a:avLst/>
              <a:gdLst/>
              <a:ahLst/>
              <a:cxnLst>
                <a:cxn ang="0">
                  <a:pos x="1" y="48"/>
                </a:cxn>
                <a:cxn ang="0">
                  <a:pos x="1" y="44"/>
                </a:cxn>
                <a:cxn ang="0">
                  <a:pos x="3" y="44"/>
                </a:cxn>
                <a:cxn ang="0">
                  <a:pos x="5" y="44"/>
                </a:cxn>
                <a:cxn ang="0">
                  <a:pos x="4" y="41"/>
                </a:cxn>
                <a:cxn ang="0">
                  <a:pos x="1" y="39"/>
                </a:cxn>
                <a:cxn ang="0">
                  <a:pos x="0" y="37"/>
                </a:cxn>
                <a:cxn ang="0">
                  <a:pos x="3" y="37"/>
                </a:cxn>
                <a:cxn ang="0">
                  <a:pos x="5" y="35"/>
                </a:cxn>
                <a:cxn ang="0">
                  <a:pos x="4" y="33"/>
                </a:cxn>
                <a:cxn ang="0">
                  <a:pos x="2" y="31"/>
                </a:cxn>
                <a:cxn ang="0">
                  <a:pos x="1" y="26"/>
                </a:cxn>
                <a:cxn ang="0">
                  <a:pos x="1" y="16"/>
                </a:cxn>
                <a:cxn ang="0">
                  <a:pos x="0" y="9"/>
                </a:cxn>
                <a:cxn ang="0">
                  <a:pos x="2" y="8"/>
                </a:cxn>
                <a:cxn ang="0">
                  <a:pos x="6" y="10"/>
                </a:cxn>
                <a:cxn ang="0">
                  <a:pos x="13" y="13"/>
                </a:cxn>
                <a:cxn ang="0">
                  <a:pos x="17" y="15"/>
                </a:cxn>
                <a:cxn ang="0">
                  <a:pos x="21" y="15"/>
                </a:cxn>
                <a:cxn ang="0">
                  <a:pos x="23" y="17"/>
                </a:cxn>
                <a:cxn ang="0">
                  <a:pos x="25" y="20"/>
                </a:cxn>
                <a:cxn ang="0">
                  <a:pos x="26" y="24"/>
                </a:cxn>
                <a:cxn ang="0">
                  <a:pos x="23" y="28"/>
                </a:cxn>
                <a:cxn ang="0">
                  <a:pos x="27" y="27"/>
                </a:cxn>
                <a:cxn ang="0">
                  <a:pos x="31" y="20"/>
                </a:cxn>
                <a:cxn ang="0">
                  <a:pos x="31" y="15"/>
                </a:cxn>
                <a:cxn ang="0">
                  <a:pos x="28" y="10"/>
                </a:cxn>
                <a:cxn ang="0">
                  <a:pos x="32" y="6"/>
                </a:cxn>
                <a:cxn ang="0">
                  <a:pos x="29" y="3"/>
                </a:cxn>
                <a:cxn ang="0">
                  <a:pos x="33" y="2"/>
                </a:cxn>
                <a:cxn ang="0">
                  <a:pos x="79" y="15"/>
                </a:cxn>
                <a:cxn ang="0">
                  <a:pos x="88" y="73"/>
                </a:cxn>
                <a:cxn ang="0">
                  <a:pos x="87" y="79"/>
                </a:cxn>
                <a:cxn ang="0">
                  <a:pos x="81" y="78"/>
                </a:cxn>
                <a:cxn ang="0">
                  <a:pos x="77" y="77"/>
                </a:cxn>
                <a:cxn ang="0">
                  <a:pos x="70" y="76"/>
                </a:cxn>
                <a:cxn ang="0">
                  <a:pos x="65" y="76"/>
                </a:cxn>
                <a:cxn ang="0">
                  <a:pos x="60" y="74"/>
                </a:cxn>
                <a:cxn ang="0">
                  <a:pos x="59" y="74"/>
                </a:cxn>
                <a:cxn ang="0">
                  <a:pos x="57" y="76"/>
                </a:cxn>
                <a:cxn ang="0">
                  <a:pos x="51" y="76"/>
                </a:cxn>
                <a:cxn ang="0">
                  <a:pos x="49" y="75"/>
                </a:cxn>
                <a:cxn ang="0">
                  <a:pos x="42" y="75"/>
                </a:cxn>
                <a:cxn ang="0">
                  <a:pos x="39" y="74"/>
                </a:cxn>
                <a:cxn ang="0">
                  <a:pos x="37" y="72"/>
                </a:cxn>
                <a:cxn ang="0">
                  <a:pos x="34" y="70"/>
                </a:cxn>
                <a:cxn ang="0">
                  <a:pos x="30" y="70"/>
                </a:cxn>
                <a:cxn ang="0">
                  <a:pos x="27" y="69"/>
                </a:cxn>
                <a:cxn ang="0">
                  <a:pos x="26" y="68"/>
                </a:cxn>
                <a:cxn ang="0">
                  <a:pos x="23" y="70"/>
                </a:cxn>
                <a:cxn ang="0">
                  <a:pos x="17" y="70"/>
                </a:cxn>
                <a:cxn ang="0">
                  <a:pos x="14" y="69"/>
                </a:cxn>
                <a:cxn ang="0">
                  <a:pos x="12" y="67"/>
                </a:cxn>
                <a:cxn ang="0">
                  <a:pos x="11" y="65"/>
                </a:cxn>
                <a:cxn ang="0">
                  <a:pos x="11" y="62"/>
                </a:cxn>
                <a:cxn ang="0">
                  <a:pos x="10" y="57"/>
                </a:cxn>
                <a:cxn ang="0">
                  <a:pos x="9" y="55"/>
                </a:cxn>
                <a:cxn ang="0">
                  <a:pos x="6" y="53"/>
                </a:cxn>
                <a:cxn ang="0">
                  <a:pos x="4" y="51"/>
                </a:cxn>
                <a:cxn ang="0">
                  <a:pos x="1" y="50"/>
                </a:cxn>
              </a:cxnLst>
              <a:rect l="0" t="0" r="r" b="b"/>
              <a:pathLst>
                <a:path w="102" h="79">
                  <a:moveTo>
                    <a:pt x="1" y="50"/>
                  </a:moveTo>
                  <a:lnTo>
                    <a:pt x="1" y="49"/>
                  </a:lnTo>
                  <a:lnTo>
                    <a:pt x="1" y="48"/>
                  </a:lnTo>
                  <a:lnTo>
                    <a:pt x="1" y="46"/>
                  </a:lnTo>
                  <a:lnTo>
                    <a:pt x="1" y="44"/>
                  </a:lnTo>
                  <a:lnTo>
                    <a:pt x="1" y="44"/>
                  </a:lnTo>
                  <a:lnTo>
                    <a:pt x="2" y="43"/>
                  </a:lnTo>
                  <a:lnTo>
                    <a:pt x="2" y="43"/>
                  </a:lnTo>
                  <a:lnTo>
                    <a:pt x="3" y="44"/>
                  </a:lnTo>
                  <a:lnTo>
                    <a:pt x="4" y="44"/>
                  </a:lnTo>
                  <a:lnTo>
                    <a:pt x="4" y="44"/>
                  </a:lnTo>
                  <a:lnTo>
                    <a:pt x="5" y="44"/>
                  </a:lnTo>
                  <a:lnTo>
                    <a:pt x="5" y="43"/>
                  </a:lnTo>
                  <a:lnTo>
                    <a:pt x="4" y="41"/>
                  </a:lnTo>
                  <a:lnTo>
                    <a:pt x="4" y="41"/>
                  </a:lnTo>
                  <a:lnTo>
                    <a:pt x="4" y="40"/>
                  </a:lnTo>
                  <a:lnTo>
                    <a:pt x="2" y="40"/>
                  </a:lnTo>
                  <a:lnTo>
                    <a:pt x="1" y="39"/>
                  </a:lnTo>
                  <a:lnTo>
                    <a:pt x="1" y="39"/>
                  </a:lnTo>
                  <a:lnTo>
                    <a:pt x="0" y="37"/>
                  </a:lnTo>
                  <a:lnTo>
                    <a:pt x="0" y="37"/>
                  </a:lnTo>
                  <a:lnTo>
                    <a:pt x="2" y="37"/>
                  </a:lnTo>
                  <a:lnTo>
                    <a:pt x="3" y="38"/>
                  </a:lnTo>
                  <a:lnTo>
                    <a:pt x="3" y="37"/>
                  </a:lnTo>
                  <a:lnTo>
                    <a:pt x="5" y="36"/>
                  </a:lnTo>
                  <a:lnTo>
                    <a:pt x="4" y="36"/>
                  </a:lnTo>
                  <a:lnTo>
                    <a:pt x="5" y="35"/>
                  </a:lnTo>
                  <a:lnTo>
                    <a:pt x="7" y="34"/>
                  </a:lnTo>
                  <a:lnTo>
                    <a:pt x="6" y="34"/>
                  </a:lnTo>
                  <a:lnTo>
                    <a:pt x="4" y="33"/>
                  </a:lnTo>
                  <a:lnTo>
                    <a:pt x="3" y="33"/>
                  </a:lnTo>
                  <a:lnTo>
                    <a:pt x="2" y="32"/>
                  </a:lnTo>
                  <a:lnTo>
                    <a:pt x="2" y="31"/>
                  </a:lnTo>
                  <a:lnTo>
                    <a:pt x="2" y="28"/>
                  </a:lnTo>
                  <a:lnTo>
                    <a:pt x="1" y="27"/>
                  </a:lnTo>
                  <a:lnTo>
                    <a:pt x="1" y="26"/>
                  </a:lnTo>
                  <a:lnTo>
                    <a:pt x="1" y="22"/>
                  </a:lnTo>
                  <a:lnTo>
                    <a:pt x="1" y="19"/>
                  </a:lnTo>
                  <a:lnTo>
                    <a:pt x="1" y="16"/>
                  </a:lnTo>
                  <a:lnTo>
                    <a:pt x="1" y="15"/>
                  </a:lnTo>
                  <a:lnTo>
                    <a:pt x="0" y="11"/>
                  </a:lnTo>
                  <a:lnTo>
                    <a:pt x="0" y="9"/>
                  </a:lnTo>
                  <a:lnTo>
                    <a:pt x="1" y="8"/>
                  </a:lnTo>
                  <a:lnTo>
                    <a:pt x="2" y="8"/>
                  </a:lnTo>
                  <a:lnTo>
                    <a:pt x="2" y="8"/>
                  </a:lnTo>
                  <a:lnTo>
                    <a:pt x="3" y="8"/>
                  </a:lnTo>
                  <a:lnTo>
                    <a:pt x="4" y="9"/>
                  </a:lnTo>
                  <a:lnTo>
                    <a:pt x="6" y="10"/>
                  </a:lnTo>
                  <a:lnTo>
                    <a:pt x="7" y="11"/>
                  </a:lnTo>
                  <a:lnTo>
                    <a:pt x="8" y="11"/>
                  </a:lnTo>
                  <a:lnTo>
                    <a:pt x="13" y="13"/>
                  </a:lnTo>
                  <a:lnTo>
                    <a:pt x="15" y="14"/>
                  </a:lnTo>
                  <a:lnTo>
                    <a:pt x="16" y="14"/>
                  </a:lnTo>
                  <a:lnTo>
                    <a:pt x="17" y="15"/>
                  </a:lnTo>
                  <a:lnTo>
                    <a:pt x="18" y="15"/>
                  </a:lnTo>
                  <a:lnTo>
                    <a:pt x="20" y="15"/>
                  </a:lnTo>
                  <a:lnTo>
                    <a:pt x="21" y="15"/>
                  </a:lnTo>
                  <a:lnTo>
                    <a:pt x="21" y="15"/>
                  </a:lnTo>
                  <a:lnTo>
                    <a:pt x="23" y="16"/>
                  </a:lnTo>
                  <a:lnTo>
                    <a:pt x="23" y="17"/>
                  </a:lnTo>
                  <a:lnTo>
                    <a:pt x="24" y="17"/>
                  </a:lnTo>
                  <a:lnTo>
                    <a:pt x="25" y="17"/>
                  </a:lnTo>
                  <a:lnTo>
                    <a:pt x="25" y="20"/>
                  </a:lnTo>
                  <a:lnTo>
                    <a:pt x="26" y="21"/>
                  </a:lnTo>
                  <a:lnTo>
                    <a:pt x="26" y="22"/>
                  </a:lnTo>
                  <a:lnTo>
                    <a:pt x="26" y="24"/>
                  </a:lnTo>
                  <a:lnTo>
                    <a:pt x="25" y="25"/>
                  </a:lnTo>
                  <a:lnTo>
                    <a:pt x="24" y="27"/>
                  </a:lnTo>
                  <a:lnTo>
                    <a:pt x="23" y="28"/>
                  </a:lnTo>
                  <a:lnTo>
                    <a:pt x="22" y="28"/>
                  </a:lnTo>
                  <a:lnTo>
                    <a:pt x="25" y="28"/>
                  </a:lnTo>
                  <a:lnTo>
                    <a:pt x="27" y="27"/>
                  </a:lnTo>
                  <a:lnTo>
                    <a:pt x="28" y="26"/>
                  </a:lnTo>
                  <a:lnTo>
                    <a:pt x="29" y="23"/>
                  </a:lnTo>
                  <a:lnTo>
                    <a:pt x="31" y="20"/>
                  </a:lnTo>
                  <a:lnTo>
                    <a:pt x="31" y="18"/>
                  </a:lnTo>
                  <a:lnTo>
                    <a:pt x="31" y="16"/>
                  </a:lnTo>
                  <a:lnTo>
                    <a:pt x="31" y="15"/>
                  </a:lnTo>
                  <a:lnTo>
                    <a:pt x="29" y="12"/>
                  </a:lnTo>
                  <a:lnTo>
                    <a:pt x="28" y="10"/>
                  </a:lnTo>
                  <a:lnTo>
                    <a:pt x="28" y="10"/>
                  </a:lnTo>
                  <a:lnTo>
                    <a:pt x="31" y="9"/>
                  </a:lnTo>
                  <a:lnTo>
                    <a:pt x="32" y="6"/>
                  </a:lnTo>
                  <a:lnTo>
                    <a:pt x="32" y="6"/>
                  </a:lnTo>
                  <a:lnTo>
                    <a:pt x="31" y="5"/>
                  </a:lnTo>
                  <a:lnTo>
                    <a:pt x="30" y="4"/>
                  </a:lnTo>
                  <a:lnTo>
                    <a:pt x="29" y="3"/>
                  </a:lnTo>
                  <a:lnTo>
                    <a:pt x="29" y="2"/>
                  </a:lnTo>
                  <a:lnTo>
                    <a:pt x="28" y="0"/>
                  </a:lnTo>
                  <a:lnTo>
                    <a:pt x="33" y="2"/>
                  </a:lnTo>
                  <a:lnTo>
                    <a:pt x="46" y="6"/>
                  </a:lnTo>
                  <a:lnTo>
                    <a:pt x="65" y="12"/>
                  </a:lnTo>
                  <a:lnTo>
                    <a:pt x="79" y="15"/>
                  </a:lnTo>
                  <a:lnTo>
                    <a:pt x="94" y="19"/>
                  </a:lnTo>
                  <a:lnTo>
                    <a:pt x="102" y="20"/>
                  </a:lnTo>
                  <a:lnTo>
                    <a:pt x="88" y="73"/>
                  </a:lnTo>
                  <a:lnTo>
                    <a:pt x="88" y="74"/>
                  </a:lnTo>
                  <a:lnTo>
                    <a:pt x="88" y="76"/>
                  </a:lnTo>
                  <a:lnTo>
                    <a:pt x="87" y="79"/>
                  </a:lnTo>
                  <a:lnTo>
                    <a:pt x="86" y="79"/>
                  </a:lnTo>
                  <a:lnTo>
                    <a:pt x="83" y="79"/>
                  </a:lnTo>
                  <a:lnTo>
                    <a:pt x="81" y="78"/>
                  </a:lnTo>
                  <a:lnTo>
                    <a:pt x="79" y="78"/>
                  </a:lnTo>
                  <a:lnTo>
                    <a:pt x="78" y="78"/>
                  </a:lnTo>
                  <a:lnTo>
                    <a:pt x="77" y="77"/>
                  </a:lnTo>
                  <a:lnTo>
                    <a:pt x="75" y="77"/>
                  </a:lnTo>
                  <a:lnTo>
                    <a:pt x="75" y="76"/>
                  </a:lnTo>
                  <a:lnTo>
                    <a:pt x="70" y="76"/>
                  </a:lnTo>
                  <a:lnTo>
                    <a:pt x="69" y="76"/>
                  </a:lnTo>
                  <a:lnTo>
                    <a:pt x="66" y="76"/>
                  </a:lnTo>
                  <a:lnTo>
                    <a:pt x="65" y="76"/>
                  </a:lnTo>
                  <a:lnTo>
                    <a:pt x="63" y="75"/>
                  </a:lnTo>
                  <a:lnTo>
                    <a:pt x="61" y="74"/>
                  </a:lnTo>
                  <a:lnTo>
                    <a:pt x="60" y="74"/>
                  </a:lnTo>
                  <a:lnTo>
                    <a:pt x="60" y="74"/>
                  </a:lnTo>
                  <a:lnTo>
                    <a:pt x="60" y="74"/>
                  </a:lnTo>
                  <a:lnTo>
                    <a:pt x="59" y="74"/>
                  </a:lnTo>
                  <a:lnTo>
                    <a:pt x="59" y="75"/>
                  </a:lnTo>
                  <a:lnTo>
                    <a:pt x="57" y="75"/>
                  </a:lnTo>
                  <a:lnTo>
                    <a:pt x="57" y="76"/>
                  </a:lnTo>
                  <a:lnTo>
                    <a:pt x="55" y="76"/>
                  </a:lnTo>
                  <a:lnTo>
                    <a:pt x="53" y="76"/>
                  </a:lnTo>
                  <a:lnTo>
                    <a:pt x="51" y="76"/>
                  </a:lnTo>
                  <a:lnTo>
                    <a:pt x="50" y="76"/>
                  </a:lnTo>
                  <a:lnTo>
                    <a:pt x="50" y="75"/>
                  </a:lnTo>
                  <a:lnTo>
                    <a:pt x="49" y="75"/>
                  </a:lnTo>
                  <a:lnTo>
                    <a:pt x="48" y="75"/>
                  </a:lnTo>
                  <a:lnTo>
                    <a:pt x="43" y="75"/>
                  </a:lnTo>
                  <a:lnTo>
                    <a:pt x="42" y="75"/>
                  </a:lnTo>
                  <a:lnTo>
                    <a:pt x="41" y="74"/>
                  </a:lnTo>
                  <a:lnTo>
                    <a:pt x="40" y="74"/>
                  </a:lnTo>
                  <a:lnTo>
                    <a:pt x="39" y="74"/>
                  </a:lnTo>
                  <a:lnTo>
                    <a:pt x="39" y="74"/>
                  </a:lnTo>
                  <a:lnTo>
                    <a:pt x="38" y="73"/>
                  </a:lnTo>
                  <a:lnTo>
                    <a:pt x="37" y="72"/>
                  </a:lnTo>
                  <a:lnTo>
                    <a:pt x="36" y="71"/>
                  </a:lnTo>
                  <a:lnTo>
                    <a:pt x="35" y="71"/>
                  </a:lnTo>
                  <a:lnTo>
                    <a:pt x="34" y="70"/>
                  </a:lnTo>
                  <a:lnTo>
                    <a:pt x="34" y="70"/>
                  </a:lnTo>
                  <a:lnTo>
                    <a:pt x="31" y="70"/>
                  </a:lnTo>
                  <a:lnTo>
                    <a:pt x="30" y="70"/>
                  </a:lnTo>
                  <a:lnTo>
                    <a:pt x="29" y="69"/>
                  </a:lnTo>
                  <a:lnTo>
                    <a:pt x="28" y="69"/>
                  </a:lnTo>
                  <a:lnTo>
                    <a:pt x="27" y="69"/>
                  </a:lnTo>
                  <a:lnTo>
                    <a:pt x="27" y="69"/>
                  </a:lnTo>
                  <a:lnTo>
                    <a:pt x="27" y="68"/>
                  </a:lnTo>
                  <a:lnTo>
                    <a:pt x="26" y="68"/>
                  </a:lnTo>
                  <a:lnTo>
                    <a:pt x="25" y="69"/>
                  </a:lnTo>
                  <a:lnTo>
                    <a:pt x="24" y="69"/>
                  </a:lnTo>
                  <a:lnTo>
                    <a:pt x="23" y="70"/>
                  </a:lnTo>
                  <a:lnTo>
                    <a:pt x="22" y="70"/>
                  </a:lnTo>
                  <a:lnTo>
                    <a:pt x="19" y="70"/>
                  </a:lnTo>
                  <a:lnTo>
                    <a:pt x="17" y="70"/>
                  </a:lnTo>
                  <a:lnTo>
                    <a:pt x="16" y="70"/>
                  </a:lnTo>
                  <a:lnTo>
                    <a:pt x="15" y="69"/>
                  </a:lnTo>
                  <a:lnTo>
                    <a:pt x="14" y="69"/>
                  </a:lnTo>
                  <a:lnTo>
                    <a:pt x="13" y="68"/>
                  </a:lnTo>
                  <a:lnTo>
                    <a:pt x="13" y="68"/>
                  </a:lnTo>
                  <a:lnTo>
                    <a:pt x="12" y="67"/>
                  </a:lnTo>
                  <a:lnTo>
                    <a:pt x="12" y="66"/>
                  </a:lnTo>
                  <a:lnTo>
                    <a:pt x="11" y="66"/>
                  </a:lnTo>
                  <a:lnTo>
                    <a:pt x="11" y="65"/>
                  </a:lnTo>
                  <a:lnTo>
                    <a:pt x="11" y="64"/>
                  </a:lnTo>
                  <a:lnTo>
                    <a:pt x="11" y="63"/>
                  </a:lnTo>
                  <a:lnTo>
                    <a:pt x="11" y="62"/>
                  </a:lnTo>
                  <a:lnTo>
                    <a:pt x="11" y="61"/>
                  </a:lnTo>
                  <a:lnTo>
                    <a:pt x="10" y="58"/>
                  </a:lnTo>
                  <a:lnTo>
                    <a:pt x="10" y="57"/>
                  </a:lnTo>
                  <a:lnTo>
                    <a:pt x="10" y="57"/>
                  </a:lnTo>
                  <a:lnTo>
                    <a:pt x="9" y="56"/>
                  </a:lnTo>
                  <a:lnTo>
                    <a:pt x="9" y="55"/>
                  </a:lnTo>
                  <a:lnTo>
                    <a:pt x="8" y="54"/>
                  </a:lnTo>
                  <a:lnTo>
                    <a:pt x="7" y="54"/>
                  </a:lnTo>
                  <a:lnTo>
                    <a:pt x="6" y="53"/>
                  </a:lnTo>
                  <a:lnTo>
                    <a:pt x="5" y="53"/>
                  </a:lnTo>
                  <a:lnTo>
                    <a:pt x="4" y="52"/>
                  </a:lnTo>
                  <a:lnTo>
                    <a:pt x="4" y="51"/>
                  </a:lnTo>
                  <a:lnTo>
                    <a:pt x="3" y="51"/>
                  </a:lnTo>
                  <a:lnTo>
                    <a:pt x="2" y="50"/>
                  </a:lnTo>
                  <a:lnTo>
                    <a:pt x="1" y="50"/>
                  </a:lnTo>
                  <a:lnTo>
                    <a:pt x="1" y="5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6" name="Freeform 18">
              <a:extLst>
                <a:ext uri="{FF2B5EF4-FFF2-40B4-BE49-F238E27FC236}">
                  <a16:creationId xmlns:a16="http://schemas.microsoft.com/office/drawing/2014/main" id="{55DF1AE5-1FE6-45C5-BABB-83A135CB505A}"/>
                </a:ext>
              </a:extLst>
            </p:cNvPr>
            <p:cNvSpPr>
              <a:spLocks/>
            </p:cNvSpPr>
            <p:nvPr/>
          </p:nvSpPr>
          <p:spPr bwMode="auto">
            <a:xfrm>
              <a:off x="949" y="995"/>
              <a:ext cx="611" cy="986"/>
            </a:xfrm>
            <a:custGeom>
              <a:avLst/>
              <a:gdLst/>
              <a:ahLst/>
              <a:cxnLst>
                <a:cxn ang="0">
                  <a:pos x="20" y="51"/>
                </a:cxn>
                <a:cxn ang="0">
                  <a:pos x="20" y="56"/>
                </a:cxn>
                <a:cxn ang="0">
                  <a:pos x="19" y="59"/>
                </a:cxn>
                <a:cxn ang="0">
                  <a:pos x="22" y="61"/>
                </a:cxn>
                <a:cxn ang="0">
                  <a:pos x="23" y="62"/>
                </a:cxn>
                <a:cxn ang="0">
                  <a:pos x="24" y="66"/>
                </a:cxn>
                <a:cxn ang="0">
                  <a:pos x="23" y="70"/>
                </a:cxn>
                <a:cxn ang="0">
                  <a:pos x="19" y="76"/>
                </a:cxn>
                <a:cxn ang="0">
                  <a:pos x="14" y="81"/>
                </a:cxn>
                <a:cxn ang="0">
                  <a:pos x="12" y="84"/>
                </a:cxn>
                <a:cxn ang="0">
                  <a:pos x="10" y="87"/>
                </a:cxn>
                <a:cxn ang="0">
                  <a:pos x="10" y="94"/>
                </a:cxn>
                <a:cxn ang="0">
                  <a:pos x="10" y="98"/>
                </a:cxn>
                <a:cxn ang="0">
                  <a:pos x="10" y="101"/>
                </a:cxn>
                <a:cxn ang="0">
                  <a:pos x="8" y="106"/>
                </a:cxn>
                <a:cxn ang="0">
                  <a:pos x="8" y="136"/>
                </a:cxn>
                <a:cxn ang="0">
                  <a:pos x="46" y="144"/>
                </a:cxn>
                <a:cxn ang="0">
                  <a:pos x="85" y="150"/>
                </a:cxn>
                <a:cxn ang="0">
                  <a:pos x="86" y="144"/>
                </a:cxn>
                <a:cxn ang="0">
                  <a:pos x="87" y="137"/>
                </a:cxn>
                <a:cxn ang="0">
                  <a:pos x="88" y="130"/>
                </a:cxn>
                <a:cxn ang="0">
                  <a:pos x="90" y="120"/>
                </a:cxn>
                <a:cxn ang="0">
                  <a:pos x="92" y="110"/>
                </a:cxn>
                <a:cxn ang="0">
                  <a:pos x="93" y="103"/>
                </a:cxn>
                <a:cxn ang="0">
                  <a:pos x="91" y="104"/>
                </a:cxn>
                <a:cxn ang="0">
                  <a:pos x="90" y="102"/>
                </a:cxn>
                <a:cxn ang="0">
                  <a:pos x="88" y="101"/>
                </a:cxn>
                <a:cxn ang="0">
                  <a:pos x="86" y="99"/>
                </a:cxn>
                <a:cxn ang="0">
                  <a:pos x="83" y="100"/>
                </a:cxn>
                <a:cxn ang="0">
                  <a:pos x="79" y="99"/>
                </a:cxn>
                <a:cxn ang="0">
                  <a:pos x="76" y="99"/>
                </a:cxn>
                <a:cxn ang="0">
                  <a:pos x="74" y="100"/>
                </a:cxn>
                <a:cxn ang="0">
                  <a:pos x="69" y="98"/>
                </a:cxn>
                <a:cxn ang="0">
                  <a:pos x="65" y="96"/>
                </a:cxn>
                <a:cxn ang="0">
                  <a:pos x="63" y="95"/>
                </a:cxn>
                <a:cxn ang="0">
                  <a:pos x="62" y="89"/>
                </a:cxn>
                <a:cxn ang="0">
                  <a:pos x="61" y="86"/>
                </a:cxn>
                <a:cxn ang="0">
                  <a:pos x="58" y="82"/>
                </a:cxn>
                <a:cxn ang="0">
                  <a:pos x="56" y="77"/>
                </a:cxn>
                <a:cxn ang="0">
                  <a:pos x="54" y="75"/>
                </a:cxn>
                <a:cxn ang="0">
                  <a:pos x="52" y="76"/>
                </a:cxn>
                <a:cxn ang="0">
                  <a:pos x="49" y="73"/>
                </a:cxn>
                <a:cxn ang="0">
                  <a:pos x="49" y="68"/>
                </a:cxn>
                <a:cxn ang="0">
                  <a:pos x="52" y="63"/>
                </a:cxn>
                <a:cxn ang="0">
                  <a:pos x="54" y="59"/>
                </a:cxn>
                <a:cxn ang="0">
                  <a:pos x="53" y="57"/>
                </a:cxn>
                <a:cxn ang="0">
                  <a:pos x="50" y="55"/>
                </a:cxn>
                <a:cxn ang="0">
                  <a:pos x="49" y="53"/>
                </a:cxn>
                <a:cxn ang="0">
                  <a:pos x="47" y="48"/>
                </a:cxn>
                <a:cxn ang="0">
                  <a:pos x="46" y="44"/>
                </a:cxn>
                <a:cxn ang="0">
                  <a:pos x="44" y="42"/>
                </a:cxn>
                <a:cxn ang="0">
                  <a:pos x="43" y="40"/>
                </a:cxn>
                <a:cxn ang="0">
                  <a:pos x="43" y="36"/>
                </a:cxn>
                <a:cxn ang="0">
                  <a:pos x="42" y="33"/>
                </a:cxn>
                <a:cxn ang="0">
                  <a:pos x="42" y="28"/>
                </a:cxn>
                <a:cxn ang="0">
                  <a:pos x="40" y="1"/>
                </a:cxn>
                <a:cxn ang="0">
                  <a:pos x="34" y="0"/>
                </a:cxn>
              </a:cxnLst>
              <a:rect l="0" t="0" r="r" b="b"/>
              <a:pathLst>
                <a:path w="93" h="150">
                  <a:moveTo>
                    <a:pt x="34" y="0"/>
                  </a:moveTo>
                  <a:lnTo>
                    <a:pt x="20" y="51"/>
                  </a:lnTo>
                  <a:lnTo>
                    <a:pt x="20" y="53"/>
                  </a:lnTo>
                  <a:lnTo>
                    <a:pt x="20" y="56"/>
                  </a:lnTo>
                  <a:lnTo>
                    <a:pt x="19" y="58"/>
                  </a:lnTo>
                  <a:lnTo>
                    <a:pt x="19" y="59"/>
                  </a:lnTo>
                  <a:lnTo>
                    <a:pt x="20" y="60"/>
                  </a:lnTo>
                  <a:lnTo>
                    <a:pt x="22" y="61"/>
                  </a:lnTo>
                  <a:lnTo>
                    <a:pt x="23" y="62"/>
                  </a:lnTo>
                  <a:lnTo>
                    <a:pt x="23" y="62"/>
                  </a:lnTo>
                  <a:lnTo>
                    <a:pt x="24" y="64"/>
                  </a:lnTo>
                  <a:lnTo>
                    <a:pt x="24" y="66"/>
                  </a:lnTo>
                  <a:lnTo>
                    <a:pt x="23" y="68"/>
                  </a:lnTo>
                  <a:lnTo>
                    <a:pt x="23" y="70"/>
                  </a:lnTo>
                  <a:lnTo>
                    <a:pt x="22" y="72"/>
                  </a:lnTo>
                  <a:lnTo>
                    <a:pt x="19" y="76"/>
                  </a:lnTo>
                  <a:lnTo>
                    <a:pt x="16" y="79"/>
                  </a:lnTo>
                  <a:lnTo>
                    <a:pt x="14" y="81"/>
                  </a:lnTo>
                  <a:lnTo>
                    <a:pt x="13" y="82"/>
                  </a:lnTo>
                  <a:lnTo>
                    <a:pt x="12" y="84"/>
                  </a:lnTo>
                  <a:lnTo>
                    <a:pt x="11" y="84"/>
                  </a:lnTo>
                  <a:lnTo>
                    <a:pt x="10" y="87"/>
                  </a:lnTo>
                  <a:lnTo>
                    <a:pt x="10" y="90"/>
                  </a:lnTo>
                  <a:lnTo>
                    <a:pt x="10" y="94"/>
                  </a:lnTo>
                  <a:lnTo>
                    <a:pt x="10" y="96"/>
                  </a:lnTo>
                  <a:lnTo>
                    <a:pt x="10" y="98"/>
                  </a:lnTo>
                  <a:lnTo>
                    <a:pt x="10" y="100"/>
                  </a:lnTo>
                  <a:lnTo>
                    <a:pt x="10" y="101"/>
                  </a:lnTo>
                  <a:lnTo>
                    <a:pt x="10" y="102"/>
                  </a:lnTo>
                  <a:lnTo>
                    <a:pt x="8" y="106"/>
                  </a:lnTo>
                  <a:lnTo>
                    <a:pt x="0" y="134"/>
                  </a:lnTo>
                  <a:lnTo>
                    <a:pt x="8" y="136"/>
                  </a:lnTo>
                  <a:lnTo>
                    <a:pt x="26" y="140"/>
                  </a:lnTo>
                  <a:lnTo>
                    <a:pt x="46" y="144"/>
                  </a:lnTo>
                  <a:lnTo>
                    <a:pt x="75" y="149"/>
                  </a:lnTo>
                  <a:lnTo>
                    <a:pt x="85" y="150"/>
                  </a:lnTo>
                  <a:lnTo>
                    <a:pt x="86" y="147"/>
                  </a:lnTo>
                  <a:lnTo>
                    <a:pt x="86" y="144"/>
                  </a:lnTo>
                  <a:lnTo>
                    <a:pt x="87" y="140"/>
                  </a:lnTo>
                  <a:lnTo>
                    <a:pt x="87" y="137"/>
                  </a:lnTo>
                  <a:lnTo>
                    <a:pt x="88" y="133"/>
                  </a:lnTo>
                  <a:lnTo>
                    <a:pt x="88" y="130"/>
                  </a:lnTo>
                  <a:lnTo>
                    <a:pt x="89" y="125"/>
                  </a:lnTo>
                  <a:lnTo>
                    <a:pt x="90" y="120"/>
                  </a:lnTo>
                  <a:lnTo>
                    <a:pt x="91" y="115"/>
                  </a:lnTo>
                  <a:lnTo>
                    <a:pt x="92" y="110"/>
                  </a:lnTo>
                  <a:lnTo>
                    <a:pt x="93" y="107"/>
                  </a:lnTo>
                  <a:lnTo>
                    <a:pt x="93" y="103"/>
                  </a:lnTo>
                  <a:lnTo>
                    <a:pt x="92" y="104"/>
                  </a:lnTo>
                  <a:lnTo>
                    <a:pt x="91" y="104"/>
                  </a:lnTo>
                  <a:lnTo>
                    <a:pt x="91" y="103"/>
                  </a:lnTo>
                  <a:lnTo>
                    <a:pt x="90" y="102"/>
                  </a:lnTo>
                  <a:lnTo>
                    <a:pt x="88" y="101"/>
                  </a:lnTo>
                  <a:lnTo>
                    <a:pt x="88" y="101"/>
                  </a:lnTo>
                  <a:lnTo>
                    <a:pt x="87" y="100"/>
                  </a:lnTo>
                  <a:lnTo>
                    <a:pt x="86" y="99"/>
                  </a:lnTo>
                  <a:lnTo>
                    <a:pt x="84" y="100"/>
                  </a:lnTo>
                  <a:lnTo>
                    <a:pt x="83" y="100"/>
                  </a:lnTo>
                  <a:lnTo>
                    <a:pt x="80" y="100"/>
                  </a:lnTo>
                  <a:lnTo>
                    <a:pt x="79" y="99"/>
                  </a:lnTo>
                  <a:lnTo>
                    <a:pt x="77" y="99"/>
                  </a:lnTo>
                  <a:lnTo>
                    <a:pt x="76" y="99"/>
                  </a:lnTo>
                  <a:lnTo>
                    <a:pt x="74" y="99"/>
                  </a:lnTo>
                  <a:lnTo>
                    <a:pt x="74" y="100"/>
                  </a:lnTo>
                  <a:lnTo>
                    <a:pt x="72" y="99"/>
                  </a:lnTo>
                  <a:lnTo>
                    <a:pt x="69" y="98"/>
                  </a:lnTo>
                  <a:lnTo>
                    <a:pt x="67" y="96"/>
                  </a:lnTo>
                  <a:lnTo>
                    <a:pt x="65" y="96"/>
                  </a:lnTo>
                  <a:lnTo>
                    <a:pt x="64" y="95"/>
                  </a:lnTo>
                  <a:lnTo>
                    <a:pt x="63" y="95"/>
                  </a:lnTo>
                  <a:lnTo>
                    <a:pt x="62" y="92"/>
                  </a:lnTo>
                  <a:lnTo>
                    <a:pt x="62" y="89"/>
                  </a:lnTo>
                  <a:lnTo>
                    <a:pt x="62" y="87"/>
                  </a:lnTo>
                  <a:lnTo>
                    <a:pt x="61" y="86"/>
                  </a:lnTo>
                  <a:lnTo>
                    <a:pt x="60" y="84"/>
                  </a:lnTo>
                  <a:lnTo>
                    <a:pt x="58" y="82"/>
                  </a:lnTo>
                  <a:lnTo>
                    <a:pt x="57" y="79"/>
                  </a:lnTo>
                  <a:lnTo>
                    <a:pt x="56" y="77"/>
                  </a:lnTo>
                  <a:lnTo>
                    <a:pt x="56" y="77"/>
                  </a:lnTo>
                  <a:lnTo>
                    <a:pt x="54" y="75"/>
                  </a:lnTo>
                  <a:lnTo>
                    <a:pt x="53" y="76"/>
                  </a:lnTo>
                  <a:lnTo>
                    <a:pt x="52" y="76"/>
                  </a:lnTo>
                  <a:lnTo>
                    <a:pt x="51" y="75"/>
                  </a:lnTo>
                  <a:lnTo>
                    <a:pt x="49" y="73"/>
                  </a:lnTo>
                  <a:lnTo>
                    <a:pt x="49" y="70"/>
                  </a:lnTo>
                  <a:lnTo>
                    <a:pt x="49" y="68"/>
                  </a:lnTo>
                  <a:lnTo>
                    <a:pt x="49" y="65"/>
                  </a:lnTo>
                  <a:lnTo>
                    <a:pt x="52" y="63"/>
                  </a:lnTo>
                  <a:lnTo>
                    <a:pt x="53" y="62"/>
                  </a:lnTo>
                  <a:lnTo>
                    <a:pt x="54" y="59"/>
                  </a:lnTo>
                  <a:lnTo>
                    <a:pt x="54" y="58"/>
                  </a:lnTo>
                  <a:lnTo>
                    <a:pt x="53" y="57"/>
                  </a:lnTo>
                  <a:lnTo>
                    <a:pt x="52" y="56"/>
                  </a:lnTo>
                  <a:lnTo>
                    <a:pt x="50" y="55"/>
                  </a:lnTo>
                  <a:lnTo>
                    <a:pt x="49" y="55"/>
                  </a:lnTo>
                  <a:lnTo>
                    <a:pt x="49" y="53"/>
                  </a:lnTo>
                  <a:lnTo>
                    <a:pt x="47" y="50"/>
                  </a:lnTo>
                  <a:lnTo>
                    <a:pt x="47" y="48"/>
                  </a:lnTo>
                  <a:lnTo>
                    <a:pt x="46" y="46"/>
                  </a:lnTo>
                  <a:lnTo>
                    <a:pt x="46" y="44"/>
                  </a:lnTo>
                  <a:lnTo>
                    <a:pt x="45" y="43"/>
                  </a:lnTo>
                  <a:lnTo>
                    <a:pt x="44" y="42"/>
                  </a:lnTo>
                  <a:lnTo>
                    <a:pt x="43" y="41"/>
                  </a:lnTo>
                  <a:lnTo>
                    <a:pt x="43" y="40"/>
                  </a:lnTo>
                  <a:lnTo>
                    <a:pt x="43" y="40"/>
                  </a:lnTo>
                  <a:lnTo>
                    <a:pt x="43" y="36"/>
                  </a:lnTo>
                  <a:lnTo>
                    <a:pt x="43" y="35"/>
                  </a:lnTo>
                  <a:lnTo>
                    <a:pt x="42" y="33"/>
                  </a:lnTo>
                  <a:lnTo>
                    <a:pt x="42" y="33"/>
                  </a:lnTo>
                  <a:lnTo>
                    <a:pt x="42" y="28"/>
                  </a:lnTo>
                  <a:lnTo>
                    <a:pt x="46" y="3"/>
                  </a:lnTo>
                  <a:lnTo>
                    <a:pt x="40" y="1"/>
                  </a:lnTo>
                  <a:lnTo>
                    <a:pt x="35" y="0"/>
                  </a:lnTo>
                  <a:lnTo>
                    <a:pt x="34"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7" name="Freeform 19">
              <a:extLst>
                <a:ext uri="{FF2B5EF4-FFF2-40B4-BE49-F238E27FC236}">
                  <a16:creationId xmlns:a16="http://schemas.microsoft.com/office/drawing/2014/main" id="{E3F590D4-D2CB-4DCB-8506-02107DF787F7}"/>
                </a:ext>
              </a:extLst>
            </p:cNvPr>
            <p:cNvSpPr>
              <a:spLocks/>
            </p:cNvSpPr>
            <p:nvPr/>
          </p:nvSpPr>
          <p:spPr bwMode="auto">
            <a:xfrm>
              <a:off x="949" y="995"/>
              <a:ext cx="611" cy="986"/>
            </a:xfrm>
            <a:custGeom>
              <a:avLst/>
              <a:gdLst/>
              <a:ahLst/>
              <a:cxnLst>
                <a:cxn ang="0">
                  <a:pos x="20" y="51"/>
                </a:cxn>
                <a:cxn ang="0">
                  <a:pos x="20" y="56"/>
                </a:cxn>
                <a:cxn ang="0">
                  <a:pos x="19" y="59"/>
                </a:cxn>
                <a:cxn ang="0">
                  <a:pos x="22" y="61"/>
                </a:cxn>
                <a:cxn ang="0">
                  <a:pos x="23" y="62"/>
                </a:cxn>
                <a:cxn ang="0">
                  <a:pos x="24" y="66"/>
                </a:cxn>
                <a:cxn ang="0">
                  <a:pos x="23" y="70"/>
                </a:cxn>
                <a:cxn ang="0">
                  <a:pos x="19" y="76"/>
                </a:cxn>
                <a:cxn ang="0">
                  <a:pos x="14" y="81"/>
                </a:cxn>
                <a:cxn ang="0">
                  <a:pos x="12" y="84"/>
                </a:cxn>
                <a:cxn ang="0">
                  <a:pos x="10" y="87"/>
                </a:cxn>
                <a:cxn ang="0">
                  <a:pos x="10" y="94"/>
                </a:cxn>
                <a:cxn ang="0">
                  <a:pos x="10" y="98"/>
                </a:cxn>
                <a:cxn ang="0">
                  <a:pos x="10" y="101"/>
                </a:cxn>
                <a:cxn ang="0">
                  <a:pos x="8" y="106"/>
                </a:cxn>
                <a:cxn ang="0">
                  <a:pos x="8" y="136"/>
                </a:cxn>
                <a:cxn ang="0">
                  <a:pos x="46" y="144"/>
                </a:cxn>
                <a:cxn ang="0">
                  <a:pos x="85" y="150"/>
                </a:cxn>
                <a:cxn ang="0">
                  <a:pos x="86" y="144"/>
                </a:cxn>
                <a:cxn ang="0">
                  <a:pos x="87" y="137"/>
                </a:cxn>
                <a:cxn ang="0">
                  <a:pos x="88" y="130"/>
                </a:cxn>
                <a:cxn ang="0">
                  <a:pos x="90" y="120"/>
                </a:cxn>
                <a:cxn ang="0">
                  <a:pos x="92" y="110"/>
                </a:cxn>
                <a:cxn ang="0">
                  <a:pos x="93" y="103"/>
                </a:cxn>
                <a:cxn ang="0">
                  <a:pos x="91" y="104"/>
                </a:cxn>
                <a:cxn ang="0">
                  <a:pos x="90" y="102"/>
                </a:cxn>
                <a:cxn ang="0">
                  <a:pos x="88" y="101"/>
                </a:cxn>
                <a:cxn ang="0">
                  <a:pos x="86" y="99"/>
                </a:cxn>
                <a:cxn ang="0">
                  <a:pos x="83" y="100"/>
                </a:cxn>
                <a:cxn ang="0">
                  <a:pos x="79" y="99"/>
                </a:cxn>
                <a:cxn ang="0">
                  <a:pos x="76" y="99"/>
                </a:cxn>
                <a:cxn ang="0">
                  <a:pos x="74" y="100"/>
                </a:cxn>
                <a:cxn ang="0">
                  <a:pos x="69" y="98"/>
                </a:cxn>
                <a:cxn ang="0">
                  <a:pos x="65" y="96"/>
                </a:cxn>
                <a:cxn ang="0">
                  <a:pos x="63" y="95"/>
                </a:cxn>
                <a:cxn ang="0">
                  <a:pos x="62" y="89"/>
                </a:cxn>
                <a:cxn ang="0">
                  <a:pos x="61" y="86"/>
                </a:cxn>
                <a:cxn ang="0">
                  <a:pos x="58" y="82"/>
                </a:cxn>
                <a:cxn ang="0">
                  <a:pos x="56" y="77"/>
                </a:cxn>
                <a:cxn ang="0">
                  <a:pos x="54" y="75"/>
                </a:cxn>
                <a:cxn ang="0">
                  <a:pos x="52" y="76"/>
                </a:cxn>
                <a:cxn ang="0">
                  <a:pos x="49" y="73"/>
                </a:cxn>
                <a:cxn ang="0">
                  <a:pos x="49" y="68"/>
                </a:cxn>
                <a:cxn ang="0">
                  <a:pos x="52" y="63"/>
                </a:cxn>
                <a:cxn ang="0">
                  <a:pos x="54" y="59"/>
                </a:cxn>
                <a:cxn ang="0">
                  <a:pos x="53" y="57"/>
                </a:cxn>
                <a:cxn ang="0">
                  <a:pos x="50" y="55"/>
                </a:cxn>
                <a:cxn ang="0">
                  <a:pos x="49" y="53"/>
                </a:cxn>
                <a:cxn ang="0">
                  <a:pos x="47" y="48"/>
                </a:cxn>
                <a:cxn ang="0">
                  <a:pos x="46" y="44"/>
                </a:cxn>
                <a:cxn ang="0">
                  <a:pos x="44" y="42"/>
                </a:cxn>
                <a:cxn ang="0">
                  <a:pos x="43" y="40"/>
                </a:cxn>
                <a:cxn ang="0">
                  <a:pos x="43" y="36"/>
                </a:cxn>
                <a:cxn ang="0">
                  <a:pos x="42" y="33"/>
                </a:cxn>
                <a:cxn ang="0">
                  <a:pos x="42" y="28"/>
                </a:cxn>
                <a:cxn ang="0">
                  <a:pos x="40" y="1"/>
                </a:cxn>
                <a:cxn ang="0">
                  <a:pos x="34" y="0"/>
                </a:cxn>
              </a:cxnLst>
              <a:rect l="0" t="0" r="r" b="b"/>
              <a:pathLst>
                <a:path w="93" h="150">
                  <a:moveTo>
                    <a:pt x="34" y="0"/>
                  </a:moveTo>
                  <a:lnTo>
                    <a:pt x="20" y="51"/>
                  </a:lnTo>
                  <a:lnTo>
                    <a:pt x="20" y="53"/>
                  </a:lnTo>
                  <a:lnTo>
                    <a:pt x="20" y="56"/>
                  </a:lnTo>
                  <a:lnTo>
                    <a:pt x="19" y="58"/>
                  </a:lnTo>
                  <a:lnTo>
                    <a:pt x="19" y="59"/>
                  </a:lnTo>
                  <a:lnTo>
                    <a:pt x="20" y="60"/>
                  </a:lnTo>
                  <a:lnTo>
                    <a:pt x="22" y="61"/>
                  </a:lnTo>
                  <a:lnTo>
                    <a:pt x="23" y="62"/>
                  </a:lnTo>
                  <a:lnTo>
                    <a:pt x="23" y="62"/>
                  </a:lnTo>
                  <a:lnTo>
                    <a:pt x="24" y="64"/>
                  </a:lnTo>
                  <a:lnTo>
                    <a:pt x="24" y="66"/>
                  </a:lnTo>
                  <a:lnTo>
                    <a:pt x="23" y="68"/>
                  </a:lnTo>
                  <a:lnTo>
                    <a:pt x="23" y="70"/>
                  </a:lnTo>
                  <a:lnTo>
                    <a:pt x="22" y="72"/>
                  </a:lnTo>
                  <a:lnTo>
                    <a:pt x="19" y="76"/>
                  </a:lnTo>
                  <a:lnTo>
                    <a:pt x="16" y="79"/>
                  </a:lnTo>
                  <a:lnTo>
                    <a:pt x="14" y="81"/>
                  </a:lnTo>
                  <a:lnTo>
                    <a:pt x="13" y="82"/>
                  </a:lnTo>
                  <a:lnTo>
                    <a:pt x="12" y="84"/>
                  </a:lnTo>
                  <a:lnTo>
                    <a:pt x="11" y="84"/>
                  </a:lnTo>
                  <a:lnTo>
                    <a:pt x="10" y="87"/>
                  </a:lnTo>
                  <a:lnTo>
                    <a:pt x="10" y="90"/>
                  </a:lnTo>
                  <a:lnTo>
                    <a:pt x="10" y="94"/>
                  </a:lnTo>
                  <a:lnTo>
                    <a:pt x="10" y="96"/>
                  </a:lnTo>
                  <a:lnTo>
                    <a:pt x="10" y="98"/>
                  </a:lnTo>
                  <a:lnTo>
                    <a:pt x="10" y="100"/>
                  </a:lnTo>
                  <a:lnTo>
                    <a:pt x="10" y="101"/>
                  </a:lnTo>
                  <a:lnTo>
                    <a:pt x="10" y="102"/>
                  </a:lnTo>
                  <a:lnTo>
                    <a:pt x="8" y="106"/>
                  </a:lnTo>
                  <a:lnTo>
                    <a:pt x="0" y="134"/>
                  </a:lnTo>
                  <a:lnTo>
                    <a:pt x="8" y="136"/>
                  </a:lnTo>
                  <a:lnTo>
                    <a:pt x="26" y="140"/>
                  </a:lnTo>
                  <a:lnTo>
                    <a:pt x="46" y="144"/>
                  </a:lnTo>
                  <a:lnTo>
                    <a:pt x="75" y="149"/>
                  </a:lnTo>
                  <a:lnTo>
                    <a:pt x="85" y="150"/>
                  </a:lnTo>
                  <a:lnTo>
                    <a:pt x="86" y="147"/>
                  </a:lnTo>
                  <a:lnTo>
                    <a:pt x="86" y="144"/>
                  </a:lnTo>
                  <a:lnTo>
                    <a:pt x="87" y="140"/>
                  </a:lnTo>
                  <a:lnTo>
                    <a:pt x="87" y="137"/>
                  </a:lnTo>
                  <a:lnTo>
                    <a:pt x="88" y="133"/>
                  </a:lnTo>
                  <a:lnTo>
                    <a:pt x="88" y="130"/>
                  </a:lnTo>
                  <a:lnTo>
                    <a:pt x="89" y="125"/>
                  </a:lnTo>
                  <a:lnTo>
                    <a:pt x="90" y="120"/>
                  </a:lnTo>
                  <a:lnTo>
                    <a:pt x="91" y="115"/>
                  </a:lnTo>
                  <a:lnTo>
                    <a:pt x="92" y="110"/>
                  </a:lnTo>
                  <a:lnTo>
                    <a:pt x="93" y="107"/>
                  </a:lnTo>
                  <a:lnTo>
                    <a:pt x="93" y="103"/>
                  </a:lnTo>
                  <a:lnTo>
                    <a:pt x="92" y="104"/>
                  </a:lnTo>
                  <a:lnTo>
                    <a:pt x="91" y="104"/>
                  </a:lnTo>
                  <a:lnTo>
                    <a:pt x="91" y="103"/>
                  </a:lnTo>
                  <a:lnTo>
                    <a:pt x="90" y="102"/>
                  </a:lnTo>
                  <a:lnTo>
                    <a:pt x="88" y="101"/>
                  </a:lnTo>
                  <a:lnTo>
                    <a:pt x="88" y="101"/>
                  </a:lnTo>
                  <a:lnTo>
                    <a:pt x="87" y="100"/>
                  </a:lnTo>
                  <a:lnTo>
                    <a:pt x="86" y="99"/>
                  </a:lnTo>
                  <a:lnTo>
                    <a:pt x="84" y="100"/>
                  </a:lnTo>
                  <a:lnTo>
                    <a:pt x="83" y="100"/>
                  </a:lnTo>
                  <a:lnTo>
                    <a:pt x="80" y="100"/>
                  </a:lnTo>
                  <a:lnTo>
                    <a:pt x="79" y="99"/>
                  </a:lnTo>
                  <a:lnTo>
                    <a:pt x="77" y="99"/>
                  </a:lnTo>
                  <a:lnTo>
                    <a:pt x="76" y="99"/>
                  </a:lnTo>
                  <a:lnTo>
                    <a:pt x="74" y="99"/>
                  </a:lnTo>
                  <a:lnTo>
                    <a:pt x="74" y="100"/>
                  </a:lnTo>
                  <a:lnTo>
                    <a:pt x="72" y="99"/>
                  </a:lnTo>
                  <a:lnTo>
                    <a:pt x="69" y="98"/>
                  </a:lnTo>
                  <a:lnTo>
                    <a:pt x="67" y="96"/>
                  </a:lnTo>
                  <a:lnTo>
                    <a:pt x="65" y="96"/>
                  </a:lnTo>
                  <a:lnTo>
                    <a:pt x="64" y="95"/>
                  </a:lnTo>
                  <a:lnTo>
                    <a:pt x="63" y="95"/>
                  </a:lnTo>
                  <a:lnTo>
                    <a:pt x="62" y="92"/>
                  </a:lnTo>
                  <a:lnTo>
                    <a:pt x="62" y="89"/>
                  </a:lnTo>
                  <a:lnTo>
                    <a:pt x="62" y="87"/>
                  </a:lnTo>
                  <a:lnTo>
                    <a:pt x="61" y="86"/>
                  </a:lnTo>
                  <a:lnTo>
                    <a:pt x="60" y="84"/>
                  </a:lnTo>
                  <a:lnTo>
                    <a:pt x="58" y="82"/>
                  </a:lnTo>
                  <a:lnTo>
                    <a:pt x="57" y="79"/>
                  </a:lnTo>
                  <a:lnTo>
                    <a:pt x="56" y="77"/>
                  </a:lnTo>
                  <a:lnTo>
                    <a:pt x="56" y="77"/>
                  </a:lnTo>
                  <a:lnTo>
                    <a:pt x="54" y="75"/>
                  </a:lnTo>
                  <a:lnTo>
                    <a:pt x="53" y="76"/>
                  </a:lnTo>
                  <a:lnTo>
                    <a:pt x="52" y="76"/>
                  </a:lnTo>
                  <a:lnTo>
                    <a:pt x="51" y="75"/>
                  </a:lnTo>
                  <a:lnTo>
                    <a:pt x="49" y="73"/>
                  </a:lnTo>
                  <a:lnTo>
                    <a:pt x="49" y="70"/>
                  </a:lnTo>
                  <a:lnTo>
                    <a:pt x="49" y="68"/>
                  </a:lnTo>
                  <a:lnTo>
                    <a:pt x="49" y="65"/>
                  </a:lnTo>
                  <a:lnTo>
                    <a:pt x="52" y="63"/>
                  </a:lnTo>
                  <a:lnTo>
                    <a:pt x="53" y="62"/>
                  </a:lnTo>
                  <a:lnTo>
                    <a:pt x="54" y="59"/>
                  </a:lnTo>
                  <a:lnTo>
                    <a:pt x="54" y="58"/>
                  </a:lnTo>
                  <a:lnTo>
                    <a:pt x="53" y="57"/>
                  </a:lnTo>
                  <a:lnTo>
                    <a:pt x="52" y="56"/>
                  </a:lnTo>
                  <a:lnTo>
                    <a:pt x="50" y="55"/>
                  </a:lnTo>
                  <a:lnTo>
                    <a:pt x="49" y="55"/>
                  </a:lnTo>
                  <a:lnTo>
                    <a:pt x="49" y="53"/>
                  </a:lnTo>
                  <a:lnTo>
                    <a:pt x="47" y="50"/>
                  </a:lnTo>
                  <a:lnTo>
                    <a:pt x="47" y="48"/>
                  </a:lnTo>
                  <a:lnTo>
                    <a:pt x="46" y="46"/>
                  </a:lnTo>
                  <a:lnTo>
                    <a:pt x="46" y="44"/>
                  </a:lnTo>
                  <a:lnTo>
                    <a:pt x="45" y="43"/>
                  </a:lnTo>
                  <a:lnTo>
                    <a:pt x="44" y="42"/>
                  </a:lnTo>
                  <a:lnTo>
                    <a:pt x="43" y="41"/>
                  </a:lnTo>
                  <a:lnTo>
                    <a:pt x="43" y="40"/>
                  </a:lnTo>
                  <a:lnTo>
                    <a:pt x="43" y="40"/>
                  </a:lnTo>
                  <a:lnTo>
                    <a:pt x="43" y="36"/>
                  </a:lnTo>
                  <a:lnTo>
                    <a:pt x="43" y="35"/>
                  </a:lnTo>
                  <a:lnTo>
                    <a:pt x="42" y="33"/>
                  </a:lnTo>
                  <a:lnTo>
                    <a:pt x="42" y="33"/>
                  </a:lnTo>
                  <a:lnTo>
                    <a:pt x="42" y="28"/>
                  </a:lnTo>
                  <a:lnTo>
                    <a:pt x="46" y="3"/>
                  </a:lnTo>
                  <a:lnTo>
                    <a:pt x="40" y="1"/>
                  </a:lnTo>
                  <a:lnTo>
                    <a:pt x="35" y="0"/>
                  </a:lnTo>
                  <a:lnTo>
                    <a:pt x="34"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8" name="Freeform 20">
              <a:extLst>
                <a:ext uri="{FF2B5EF4-FFF2-40B4-BE49-F238E27FC236}">
                  <a16:creationId xmlns:a16="http://schemas.microsoft.com/office/drawing/2014/main" id="{B2155DCF-5B5A-46EA-BA5E-44D1EFD6B5AA}"/>
                </a:ext>
              </a:extLst>
            </p:cNvPr>
            <p:cNvSpPr>
              <a:spLocks/>
            </p:cNvSpPr>
            <p:nvPr/>
          </p:nvSpPr>
          <p:spPr bwMode="auto">
            <a:xfrm>
              <a:off x="621" y="1810"/>
              <a:ext cx="630" cy="1018"/>
            </a:xfrm>
            <a:custGeom>
              <a:avLst/>
              <a:gdLst/>
              <a:ahLst/>
              <a:cxnLst>
                <a:cxn ang="0">
                  <a:pos x="12" y="0"/>
                </a:cxn>
                <a:cxn ang="0">
                  <a:pos x="25" y="4"/>
                </a:cxn>
                <a:cxn ang="0">
                  <a:pos x="39" y="7"/>
                </a:cxn>
                <a:cxn ang="0">
                  <a:pos x="55" y="11"/>
                </a:cxn>
                <a:cxn ang="0">
                  <a:pos x="71" y="15"/>
                </a:cxn>
                <a:cxn ang="0">
                  <a:pos x="87" y="18"/>
                </a:cxn>
                <a:cxn ang="0">
                  <a:pos x="96" y="20"/>
                </a:cxn>
                <a:cxn ang="0">
                  <a:pos x="74" y="133"/>
                </a:cxn>
                <a:cxn ang="0">
                  <a:pos x="73" y="134"/>
                </a:cxn>
                <a:cxn ang="0">
                  <a:pos x="72" y="135"/>
                </a:cxn>
                <a:cxn ang="0">
                  <a:pos x="71" y="135"/>
                </a:cxn>
                <a:cxn ang="0">
                  <a:pos x="69" y="136"/>
                </a:cxn>
                <a:cxn ang="0">
                  <a:pos x="68" y="135"/>
                </a:cxn>
                <a:cxn ang="0">
                  <a:pos x="67" y="134"/>
                </a:cxn>
                <a:cxn ang="0">
                  <a:pos x="67" y="134"/>
                </a:cxn>
                <a:cxn ang="0">
                  <a:pos x="67" y="133"/>
                </a:cxn>
                <a:cxn ang="0">
                  <a:pos x="65" y="132"/>
                </a:cxn>
                <a:cxn ang="0">
                  <a:pos x="64" y="133"/>
                </a:cxn>
                <a:cxn ang="0">
                  <a:pos x="63" y="134"/>
                </a:cxn>
                <a:cxn ang="0">
                  <a:pos x="63" y="134"/>
                </a:cxn>
                <a:cxn ang="0">
                  <a:pos x="63" y="135"/>
                </a:cxn>
                <a:cxn ang="0">
                  <a:pos x="64" y="137"/>
                </a:cxn>
                <a:cxn ang="0">
                  <a:pos x="64" y="142"/>
                </a:cxn>
                <a:cxn ang="0">
                  <a:pos x="64" y="145"/>
                </a:cxn>
                <a:cxn ang="0">
                  <a:pos x="63" y="147"/>
                </a:cxn>
                <a:cxn ang="0">
                  <a:pos x="62" y="149"/>
                </a:cxn>
                <a:cxn ang="0">
                  <a:pos x="62" y="151"/>
                </a:cxn>
                <a:cxn ang="0">
                  <a:pos x="61" y="153"/>
                </a:cxn>
                <a:cxn ang="0">
                  <a:pos x="62" y="155"/>
                </a:cxn>
                <a:cxn ang="0">
                  <a:pos x="0" y="57"/>
                </a:cxn>
                <a:cxn ang="0">
                  <a:pos x="11" y="2"/>
                </a:cxn>
                <a:cxn ang="0">
                  <a:pos x="12" y="0"/>
                </a:cxn>
              </a:cxnLst>
              <a:rect l="0" t="0" r="r" b="b"/>
              <a:pathLst>
                <a:path w="96" h="155">
                  <a:moveTo>
                    <a:pt x="12" y="0"/>
                  </a:moveTo>
                  <a:lnTo>
                    <a:pt x="25" y="4"/>
                  </a:lnTo>
                  <a:lnTo>
                    <a:pt x="39" y="7"/>
                  </a:lnTo>
                  <a:lnTo>
                    <a:pt x="55" y="11"/>
                  </a:lnTo>
                  <a:lnTo>
                    <a:pt x="71" y="15"/>
                  </a:lnTo>
                  <a:lnTo>
                    <a:pt x="87" y="18"/>
                  </a:lnTo>
                  <a:lnTo>
                    <a:pt x="96" y="20"/>
                  </a:lnTo>
                  <a:lnTo>
                    <a:pt x="74" y="133"/>
                  </a:lnTo>
                  <a:lnTo>
                    <a:pt x="73" y="134"/>
                  </a:lnTo>
                  <a:lnTo>
                    <a:pt x="72" y="135"/>
                  </a:lnTo>
                  <a:lnTo>
                    <a:pt x="71" y="135"/>
                  </a:lnTo>
                  <a:lnTo>
                    <a:pt x="69" y="136"/>
                  </a:lnTo>
                  <a:lnTo>
                    <a:pt x="68" y="135"/>
                  </a:lnTo>
                  <a:lnTo>
                    <a:pt x="67" y="134"/>
                  </a:lnTo>
                  <a:lnTo>
                    <a:pt x="67" y="134"/>
                  </a:lnTo>
                  <a:lnTo>
                    <a:pt x="67" y="133"/>
                  </a:lnTo>
                  <a:lnTo>
                    <a:pt x="65" y="132"/>
                  </a:lnTo>
                  <a:lnTo>
                    <a:pt x="64" y="133"/>
                  </a:lnTo>
                  <a:lnTo>
                    <a:pt x="63" y="134"/>
                  </a:lnTo>
                  <a:lnTo>
                    <a:pt x="63" y="134"/>
                  </a:lnTo>
                  <a:lnTo>
                    <a:pt x="63" y="135"/>
                  </a:lnTo>
                  <a:lnTo>
                    <a:pt x="64" y="137"/>
                  </a:lnTo>
                  <a:lnTo>
                    <a:pt x="64" y="142"/>
                  </a:lnTo>
                  <a:lnTo>
                    <a:pt x="64" y="145"/>
                  </a:lnTo>
                  <a:lnTo>
                    <a:pt x="63" y="147"/>
                  </a:lnTo>
                  <a:lnTo>
                    <a:pt x="62" y="149"/>
                  </a:lnTo>
                  <a:lnTo>
                    <a:pt x="62" y="151"/>
                  </a:lnTo>
                  <a:lnTo>
                    <a:pt x="61" y="153"/>
                  </a:lnTo>
                  <a:lnTo>
                    <a:pt x="62" y="155"/>
                  </a:lnTo>
                  <a:lnTo>
                    <a:pt x="0" y="57"/>
                  </a:lnTo>
                  <a:lnTo>
                    <a:pt x="11" y="2"/>
                  </a:lnTo>
                  <a:lnTo>
                    <a:pt x="12"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29" name="Freeform 21">
              <a:extLst>
                <a:ext uri="{FF2B5EF4-FFF2-40B4-BE49-F238E27FC236}">
                  <a16:creationId xmlns:a16="http://schemas.microsoft.com/office/drawing/2014/main" id="{988DB2C6-7AC7-454A-9755-42AED7EA6343}"/>
                </a:ext>
              </a:extLst>
            </p:cNvPr>
            <p:cNvSpPr>
              <a:spLocks/>
            </p:cNvSpPr>
            <p:nvPr/>
          </p:nvSpPr>
          <p:spPr bwMode="auto">
            <a:xfrm>
              <a:off x="621" y="1810"/>
              <a:ext cx="630" cy="1018"/>
            </a:xfrm>
            <a:custGeom>
              <a:avLst/>
              <a:gdLst/>
              <a:ahLst/>
              <a:cxnLst>
                <a:cxn ang="0">
                  <a:pos x="12" y="0"/>
                </a:cxn>
                <a:cxn ang="0">
                  <a:pos x="25" y="4"/>
                </a:cxn>
                <a:cxn ang="0">
                  <a:pos x="39" y="7"/>
                </a:cxn>
                <a:cxn ang="0">
                  <a:pos x="55" y="11"/>
                </a:cxn>
                <a:cxn ang="0">
                  <a:pos x="71" y="15"/>
                </a:cxn>
                <a:cxn ang="0">
                  <a:pos x="87" y="18"/>
                </a:cxn>
                <a:cxn ang="0">
                  <a:pos x="96" y="20"/>
                </a:cxn>
                <a:cxn ang="0">
                  <a:pos x="74" y="133"/>
                </a:cxn>
                <a:cxn ang="0">
                  <a:pos x="73" y="134"/>
                </a:cxn>
                <a:cxn ang="0">
                  <a:pos x="72" y="135"/>
                </a:cxn>
                <a:cxn ang="0">
                  <a:pos x="71" y="135"/>
                </a:cxn>
                <a:cxn ang="0">
                  <a:pos x="69" y="136"/>
                </a:cxn>
                <a:cxn ang="0">
                  <a:pos x="68" y="135"/>
                </a:cxn>
                <a:cxn ang="0">
                  <a:pos x="67" y="134"/>
                </a:cxn>
                <a:cxn ang="0">
                  <a:pos x="67" y="134"/>
                </a:cxn>
                <a:cxn ang="0">
                  <a:pos x="67" y="133"/>
                </a:cxn>
                <a:cxn ang="0">
                  <a:pos x="65" y="132"/>
                </a:cxn>
                <a:cxn ang="0">
                  <a:pos x="64" y="133"/>
                </a:cxn>
                <a:cxn ang="0">
                  <a:pos x="63" y="134"/>
                </a:cxn>
                <a:cxn ang="0">
                  <a:pos x="63" y="134"/>
                </a:cxn>
                <a:cxn ang="0">
                  <a:pos x="63" y="135"/>
                </a:cxn>
                <a:cxn ang="0">
                  <a:pos x="64" y="137"/>
                </a:cxn>
                <a:cxn ang="0">
                  <a:pos x="64" y="142"/>
                </a:cxn>
                <a:cxn ang="0">
                  <a:pos x="64" y="145"/>
                </a:cxn>
                <a:cxn ang="0">
                  <a:pos x="63" y="147"/>
                </a:cxn>
                <a:cxn ang="0">
                  <a:pos x="62" y="149"/>
                </a:cxn>
                <a:cxn ang="0">
                  <a:pos x="62" y="151"/>
                </a:cxn>
                <a:cxn ang="0">
                  <a:pos x="61" y="153"/>
                </a:cxn>
                <a:cxn ang="0">
                  <a:pos x="62" y="155"/>
                </a:cxn>
                <a:cxn ang="0">
                  <a:pos x="0" y="57"/>
                </a:cxn>
                <a:cxn ang="0">
                  <a:pos x="11" y="2"/>
                </a:cxn>
                <a:cxn ang="0">
                  <a:pos x="12" y="0"/>
                </a:cxn>
              </a:cxnLst>
              <a:rect l="0" t="0" r="r" b="b"/>
              <a:pathLst>
                <a:path w="96" h="155">
                  <a:moveTo>
                    <a:pt x="12" y="0"/>
                  </a:moveTo>
                  <a:lnTo>
                    <a:pt x="25" y="4"/>
                  </a:lnTo>
                  <a:lnTo>
                    <a:pt x="39" y="7"/>
                  </a:lnTo>
                  <a:lnTo>
                    <a:pt x="55" y="11"/>
                  </a:lnTo>
                  <a:lnTo>
                    <a:pt x="71" y="15"/>
                  </a:lnTo>
                  <a:lnTo>
                    <a:pt x="87" y="18"/>
                  </a:lnTo>
                  <a:lnTo>
                    <a:pt x="96" y="20"/>
                  </a:lnTo>
                  <a:lnTo>
                    <a:pt x="74" y="133"/>
                  </a:lnTo>
                  <a:lnTo>
                    <a:pt x="73" y="134"/>
                  </a:lnTo>
                  <a:lnTo>
                    <a:pt x="72" y="135"/>
                  </a:lnTo>
                  <a:lnTo>
                    <a:pt x="71" y="135"/>
                  </a:lnTo>
                  <a:lnTo>
                    <a:pt x="69" y="136"/>
                  </a:lnTo>
                  <a:lnTo>
                    <a:pt x="68" y="135"/>
                  </a:lnTo>
                  <a:lnTo>
                    <a:pt x="67" y="134"/>
                  </a:lnTo>
                  <a:lnTo>
                    <a:pt x="67" y="134"/>
                  </a:lnTo>
                  <a:lnTo>
                    <a:pt x="67" y="133"/>
                  </a:lnTo>
                  <a:lnTo>
                    <a:pt x="65" y="132"/>
                  </a:lnTo>
                  <a:lnTo>
                    <a:pt x="64" y="133"/>
                  </a:lnTo>
                  <a:lnTo>
                    <a:pt x="63" y="134"/>
                  </a:lnTo>
                  <a:lnTo>
                    <a:pt x="63" y="134"/>
                  </a:lnTo>
                  <a:lnTo>
                    <a:pt x="63" y="135"/>
                  </a:lnTo>
                  <a:lnTo>
                    <a:pt x="64" y="137"/>
                  </a:lnTo>
                  <a:lnTo>
                    <a:pt x="64" y="142"/>
                  </a:lnTo>
                  <a:lnTo>
                    <a:pt x="64" y="145"/>
                  </a:lnTo>
                  <a:lnTo>
                    <a:pt x="63" y="147"/>
                  </a:lnTo>
                  <a:lnTo>
                    <a:pt x="62" y="149"/>
                  </a:lnTo>
                  <a:lnTo>
                    <a:pt x="62" y="151"/>
                  </a:lnTo>
                  <a:lnTo>
                    <a:pt x="61" y="153"/>
                  </a:lnTo>
                  <a:lnTo>
                    <a:pt x="62" y="155"/>
                  </a:lnTo>
                  <a:lnTo>
                    <a:pt x="0" y="57"/>
                  </a:lnTo>
                  <a:lnTo>
                    <a:pt x="11" y="2"/>
                  </a:lnTo>
                  <a:lnTo>
                    <a:pt x="12"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0" name="Freeform 22">
              <a:extLst>
                <a:ext uri="{FF2B5EF4-FFF2-40B4-BE49-F238E27FC236}">
                  <a16:creationId xmlns:a16="http://schemas.microsoft.com/office/drawing/2014/main" id="{FF5253F3-ECE7-470B-9FEC-65C7244B0E4A}"/>
                </a:ext>
              </a:extLst>
            </p:cNvPr>
            <p:cNvSpPr>
              <a:spLocks/>
            </p:cNvSpPr>
            <p:nvPr/>
          </p:nvSpPr>
          <p:spPr bwMode="auto">
            <a:xfrm>
              <a:off x="1225" y="1015"/>
              <a:ext cx="1109" cy="664"/>
            </a:xfrm>
            <a:custGeom>
              <a:avLst/>
              <a:gdLst/>
              <a:ahLst/>
              <a:cxnLst>
                <a:cxn ang="0">
                  <a:pos x="0" y="24"/>
                </a:cxn>
                <a:cxn ang="0">
                  <a:pos x="0" y="30"/>
                </a:cxn>
                <a:cxn ang="0">
                  <a:pos x="1" y="32"/>
                </a:cxn>
                <a:cxn ang="0">
                  <a:pos x="1" y="34"/>
                </a:cxn>
                <a:cxn ang="0">
                  <a:pos x="0" y="37"/>
                </a:cxn>
                <a:cxn ang="0">
                  <a:pos x="3" y="40"/>
                </a:cxn>
                <a:cxn ang="0">
                  <a:pos x="4" y="41"/>
                </a:cxn>
                <a:cxn ang="0">
                  <a:pos x="5" y="46"/>
                </a:cxn>
                <a:cxn ang="0">
                  <a:pos x="7" y="52"/>
                </a:cxn>
                <a:cxn ang="0">
                  <a:pos x="10" y="53"/>
                </a:cxn>
                <a:cxn ang="0">
                  <a:pos x="12" y="55"/>
                </a:cxn>
                <a:cxn ang="0">
                  <a:pos x="12" y="57"/>
                </a:cxn>
                <a:cxn ang="0">
                  <a:pos x="11" y="59"/>
                </a:cxn>
                <a:cxn ang="0">
                  <a:pos x="9" y="61"/>
                </a:cxn>
                <a:cxn ang="0">
                  <a:pos x="7" y="65"/>
                </a:cxn>
                <a:cxn ang="0">
                  <a:pos x="7" y="70"/>
                </a:cxn>
                <a:cxn ang="0">
                  <a:pos x="9" y="72"/>
                </a:cxn>
                <a:cxn ang="0">
                  <a:pos x="11" y="73"/>
                </a:cxn>
                <a:cxn ang="0">
                  <a:pos x="12" y="72"/>
                </a:cxn>
                <a:cxn ang="0">
                  <a:pos x="14" y="73"/>
                </a:cxn>
                <a:cxn ang="0">
                  <a:pos x="15" y="76"/>
                </a:cxn>
                <a:cxn ang="0">
                  <a:pos x="16" y="79"/>
                </a:cxn>
                <a:cxn ang="0">
                  <a:pos x="19" y="82"/>
                </a:cxn>
                <a:cxn ang="0">
                  <a:pos x="20" y="86"/>
                </a:cxn>
                <a:cxn ang="0">
                  <a:pos x="21" y="90"/>
                </a:cxn>
                <a:cxn ang="0">
                  <a:pos x="23" y="93"/>
                </a:cxn>
                <a:cxn ang="0">
                  <a:pos x="25" y="93"/>
                </a:cxn>
                <a:cxn ang="0">
                  <a:pos x="29" y="96"/>
                </a:cxn>
                <a:cxn ang="0">
                  <a:pos x="33" y="96"/>
                </a:cxn>
                <a:cxn ang="0">
                  <a:pos x="37" y="96"/>
                </a:cxn>
                <a:cxn ang="0">
                  <a:pos x="39" y="97"/>
                </a:cxn>
                <a:cxn ang="0">
                  <a:pos x="42" y="97"/>
                </a:cxn>
                <a:cxn ang="0">
                  <a:pos x="44" y="97"/>
                </a:cxn>
                <a:cxn ang="0">
                  <a:pos x="45" y="97"/>
                </a:cxn>
                <a:cxn ang="0">
                  <a:pos x="48" y="99"/>
                </a:cxn>
                <a:cxn ang="0">
                  <a:pos x="49" y="101"/>
                </a:cxn>
                <a:cxn ang="0">
                  <a:pos x="51" y="100"/>
                </a:cxn>
                <a:cxn ang="0">
                  <a:pos x="52" y="92"/>
                </a:cxn>
                <a:cxn ang="0">
                  <a:pos x="82" y="95"/>
                </a:cxn>
                <a:cxn ang="0">
                  <a:pos x="112" y="98"/>
                </a:cxn>
                <a:cxn ang="0">
                  <a:pos x="142" y="99"/>
                </a:cxn>
                <a:cxn ang="0">
                  <a:pos x="162" y="100"/>
                </a:cxn>
                <a:cxn ang="0">
                  <a:pos x="165" y="65"/>
                </a:cxn>
                <a:cxn ang="0">
                  <a:pos x="169" y="18"/>
                </a:cxn>
                <a:cxn ang="0">
                  <a:pos x="112" y="14"/>
                </a:cxn>
                <a:cxn ang="0">
                  <a:pos x="53" y="7"/>
                </a:cxn>
                <a:cxn ang="0">
                  <a:pos x="7" y="0"/>
                </a:cxn>
              </a:cxnLst>
              <a:rect l="0" t="0" r="r" b="b"/>
              <a:pathLst>
                <a:path w="169" h="101">
                  <a:moveTo>
                    <a:pt x="4" y="0"/>
                  </a:moveTo>
                  <a:lnTo>
                    <a:pt x="0" y="24"/>
                  </a:lnTo>
                  <a:lnTo>
                    <a:pt x="0" y="26"/>
                  </a:lnTo>
                  <a:lnTo>
                    <a:pt x="0" y="30"/>
                  </a:lnTo>
                  <a:lnTo>
                    <a:pt x="1" y="31"/>
                  </a:lnTo>
                  <a:lnTo>
                    <a:pt x="1" y="32"/>
                  </a:lnTo>
                  <a:lnTo>
                    <a:pt x="1" y="33"/>
                  </a:lnTo>
                  <a:lnTo>
                    <a:pt x="1" y="34"/>
                  </a:lnTo>
                  <a:lnTo>
                    <a:pt x="1" y="36"/>
                  </a:lnTo>
                  <a:lnTo>
                    <a:pt x="0" y="37"/>
                  </a:lnTo>
                  <a:lnTo>
                    <a:pt x="1" y="38"/>
                  </a:lnTo>
                  <a:lnTo>
                    <a:pt x="3" y="40"/>
                  </a:lnTo>
                  <a:lnTo>
                    <a:pt x="3" y="41"/>
                  </a:lnTo>
                  <a:lnTo>
                    <a:pt x="4" y="41"/>
                  </a:lnTo>
                  <a:lnTo>
                    <a:pt x="4" y="42"/>
                  </a:lnTo>
                  <a:lnTo>
                    <a:pt x="5" y="46"/>
                  </a:lnTo>
                  <a:lnTo>
                    <a:pt x="6" y="49"/>
                  </a:lnTo>
                  <a:lnTo>
                    <a:pt x="7" y="52"/>
                  </a:lnTo>
                  <a:lnTo>
                    <a:pt x="9" y="53"/>
                  </a:lnTo>
                  <a:lnTo>
                    <a:pt x="10" y="53"/>
                  </a:lnTo>
                  <a:lnTo>
                    <a:pt x="11" y="54"/>
                  </a:lnTo>
                  <a:lnTo>
                    <a:pt x="12" y="55"/>
                  </a:lnTo>
                  <a:lnTo>
                    <a:pt x="12" y="56"/>
                  </a:lnTo>
                  <a:lnTo>
                    <a:pt x="12" y="57"/>
                  </a:lnTo>
                  <a:lnTo>
                    <a:pt x="11" y="58"/>
                  </a:lnTo>
                  <a:lnTo>
                    <a:pt x="11" y="59"/>
                  </a:lnTo>
                  <a:lnTo>
                    <a:pt x="10" y="60"/>
                  </a:lnTo>
                  <a:lnTo>
                    <a:pt x="9" y="61"/>
                  </a:lnTo>
                  <a:lnTo>
                    <a:pt x="7" y="63"/>
                  </a:lnTo>
                  <a:lnTo>
                    <a:pt x="7" y="65"/>
                  </a:lnTo>
                  <a:lnTo>
                    <a:pt x="7" y="67"/>
                  </a:lnTo>
                  <a:lnTo>
                    <a:pt x="7" y="70"/>
                  </a:lnTo>
                  <a:lnTo>
                    <a:pt x="9" y="71"/>
                  </a:lnTo>
                  <a:lnTo>
                    <a:pt x="9" y="72"/>
                  </a:lnTo>
                  <a:lnTo>
                    <a:pt x="10" y="73"/>
                  </a:lnTo>
                  <a:lnTo>
                    <a:pt x="11" y="73"/>
                  </a:lnTo>
                  <a:lnTo>
                    <a:pt x="12" y="72"/>
                  </a:lnTo>
                  <a:lnTo>
                    <a:pt x="12" y="72"/>
                  </a:lnTo>
                  <a:lnTo>
                    <a:pt x="13" y="73"/>
                  </a:lnTo>
                  <a:lnTo>
                    <a:pt x="14" y="73"/>
                  </a:lnTo>
                  <a:lnTo>
                    <a:pt x="14" y="74"/>
                  </a:lnTo>
                  <a:lnTo>
                    <a:pt x="15" y="76"/>
                  </a:lnTo>
                  <a:lnTo>
                    <a:pt x="15" y="77"/>
                  </a:lnTo>
                  <a:lnTo>
                    <a:pt x="16" y="79"/>
                  </a:lnTo>
                  <a:lnTo>
                    <a:pt x="18" y="81"/>
                  </a:lnTo>
                  <a:lnTo>
                    <a:pt x="19" y="82"/>
                  </a:lnTo>
                  <a:lnTo>
                    <a:pt x="19" y="83"/>
                  </a:lnTo>
                  <a:lnTo>
                    <a:pt x="20" y="86"/>
                  </a:lnTo>
                  <a:lnTo>
                    <a:pt x="20" y="88"/>
                  </a:lnTo>
                  <a:lnTo>
                    <a:pt x="21" y="90"/>
                  </a:lnTo>
                  <a:lnTo>
                    <a:pt x="21" y="92"/>
                  </a:lnTo>
                  <a:lnTo>
                    <a:pt x="23" y="93"/>
                  </a:lnTo>
                  <a:lnTo>
                    <a:pt x="24" y="93"/>
                  </a:lnTo>
                  <a:lnTo>
                    <a:pt x="25" y="93"/>
                  </a:lnTo>
                  <a:lnTo>
                    <a:pt x="27" y="95"/>
                  </a:lnTo>
                  <a:lnTo>
                    <a:pt x="29" y="96"/>
                  </a:lnTo>
                  <a:lnTo>
                    <a:pt x="31" y="97"/>
                  </a:lnTo>
                  <a:lnTo>
                    <a:pt x="33" y="96"/>
                  </a:lnTo>
                  <a:lnTo>
                    <a:pt x="33" y="96"/>
                  </a:lnTo>
                  <a:lnTo>
                    <a:pt x="37" y="96"/>
                  </a:lnTo>
                  <a:lnTo>
                    <a:pt x="38" y="96"/>
                  </a:lnTo>
                  <a:lnTo>
                    <a:pt x="39" y="97"/>
                  </a:lnTo>
                  <a:lnTo>
                    <a:pt x="41" y="97"/>
                  </a:lnTo>
                  <a:lnTo>
                    <a:pt x="42" y="97"/>
                  </a:lnTo>
                  <a:lnTo>
                    <a:pt x="43" y="97"/>
                  </a:lnTo>
                  <a:lnTo>
                    <a:pt x="44" y="97"/>
                  </a:lnTo>
                  <a:lnTo>
                    <a:pt x="45" y="97"/>
                  </a:lnTo>
                  <a:lnTo>
                    <a:pt x="45" y="97"/>
                  </a:lnTo>
                  <a:lnTo>
                    <a:pt x="46" y="98"/>
                  </a:lnTo>
                  <a:lnTo>
                    <a:pt x="48" y="99"/>
                  </a:lnTo>
                  <a:lnTo>
                    <a:pt x="49" y="100"/>
                  </a:lnTo>
                  <a:lnTo>
                    <a:pt x="49" y="101"/>
                  </a:lnTo>
                  <a:lnTo>
                    <a:pt x="50" y="101"/>
                  </a:lnTo>
                  <a:lnTo>
                    <a:pt x="51" y="100"/>
                  </a:lnTo>
                  <a:lnTo>
                    <a:pt x="51" y="100"/>
                  </a:lnTo>
                  <a:lnTo>
                    <a:pt x="52" y="92"/>
                  </a:lnTo>
                  <a:lnTo>
                    <a:pt x="69" y="94"/>
                  </a:lnTo>
                  <a:lnTo>
                    <a:pt x="82" y="95"/>
                  </a:lnTo>
                  <a:lnTo>
                    <a:pt x="96" y="97"/>
                  </a:lnTo>
                  <a:lnTo>
                    <a:pt x="112" y="98"/>
                  </a:lnTo>
                  <a:lnTo>
                    <a:pt x="123" y="99"/>
                  </a:lnTo>
                  <a:lnTo>
                    <a:pt x="142" y="99"/>
                  </a:lnTo>
                  <a:lnTo>
                    <a:pt x="158" y="100"/>
                  </a:lnTo>
                  <a:lnTo>
                    <a:pt x="162" y="100"/>
                  </a:lnTo>
                  <a:lnTo>
                    <a:pt x="162" y="94"/>
                  </a:lnTo>
                  <a:lnTo>
                    <a:pt x="165" y="65"/>
                  </a:lnTo>
                  <a:lnTo>
                    <a:pt x="167" y="40"/>
                  </a:lnTo>
                  <a:lnTo>
                    <a:pt x="169" y="18"/>
                  </a:lnTo>
                  <a:lnTo>
                    <a:pt x="136" y="16"/>
                  </a:lnTo>
                  <a:lnTo>
                    <a:pt x="112" y="14"/>
                  </a:lnTo>
                  <a:lnTo>
                    <a:pt x="85" y="11"/>
                  </a:lnTo>
                  <a:lnTo>
                    <a:pt x="53" y="7"/>
                  </a:lnTo>
                  <a:lnTo>
                    <a:pt x="22" y="3"/>
                  </a:lnTo>
                  <a:lnTo>
                    <a:pt x="7" y="0"/>
                  </a:lnTo>
                  <a:lnTo>
                    <a:pt x="4"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1" name="Freeform 23">
              <a:extLst>
                <a:ext uri="{FF2B5EF4-FFF2-40B4-BE49-F238E27FC236}">
                  <a16:creationId xmlns:a16="http://schemas.microsoft.com/office/drawing/2014/main" id="{5D1EB91A-0B26-470C-A45B-2CB2AAAAB97D}"/>
                </a:ext>
              </a:extLst>
            </p:cNvPr>
            <p:cNvSpPr>
              <a:spLocks/>
            </p:cNvSpPr>
            <p:nvPr/>
          </p:nvSpPr>
          <p:spPr bwMode="auto">
            <a:xfrm>
              <a:off x="1225" y="1015"/>
              <a:ext cx="1109" cy="664"/>
            </a:xfrm>
            <a:custGeom>
              <a:avLst/>
              <a:gdLst/>
              <a:ahLst/>
              <a:cxnLst>
                <a:cxn ang="0">
                  <a:pos x="0" y="24"/>
                </a:cxn>
                <a:cxn ang="0">
                  <a:pos x="0" y="30"/>
                </a:cxn>
                <a:cxn ang="0">
                  <a:pos x="1" y="32"/>
                </a:cxn>
                <a:cxn ang="0">
                  <a:pos x="1" y="34"/>
                </a:cxn>
                <a:cxn ang="0">
                  <a:pos x="0" y="37"/>
                </a:cxn>
                <a:cxn ang="0">
                  <a:pos x="3" y="40"/>
                </a:cxn>
                <a:cxn ang="0">
                  <a:pos x="4" y="41"/>
                </a:cxn>
                <a:cxn ang="0">
                  <a:pos x="5" y="46"/>
                </a:cxn>
                <a:cxn ang="0">
                  <a:pos x="7" y="52"/>
                </a:cxn>
                <a:cxn ang="0">
                  <a:pos x="10" y="53"/>
                </a:cxn>
                <a:cxn ang="0">
                  <a:pos x="12" y="55"/>
                </a:cxn>
                <a:cxn ang="0">
                  <a:pos x="12" y="57"/>
                </a:cxn>
                <a:cxn ang="0">
                  <a:pos x="11" y="59"/>
                </a:cxn>
                <a:cxn ang="0">
                  <a:pos x="9" y="61"/>
                </a:cxn>
                <a:cxn ang="0">
                  <a:pos x="7" y="65"/>
                </a:cxn>
                <a:cxn ang="0">
                  <a:pos x="7" y="70"/>
                </a:cxn>
                <a:cxn ang="0">
                  <a:pos x="9" y="72"/>
                </a:cxn>
                <a:cxn ang="0">
                  <a:pos x="11" y="73"/>
                </a:cxn>
                <a:cxn ang="0">
                  <a:pos x="12" y="72"/>
                </a:cxn>
                <a:cxn ang="0">
                  <a:pos x="14" y="73"/>
                </a:cxn>
                <a:cxn ang="0">
                  <a:pos x="15" y="76"/>
                </a:cxn>
                <a:cxn ang="0">
                  <a:pos x="16" y="79"/>
                </a:cxn>
                <a:cxn ang="0">
                  <a:pos x="19" y="82"/>
                </a:cxn>
                <a:cxn ang="0">
                  <a:pos x="20" y="86"/>
                </a:cxn>
                <a:cxn ang="0">
                  <a:pos x="21" y="90"/>
                </a:cxn>
                <a:cxn ang="0">
                  <a:pos x="23" y="93"/>
                </a:cxn>
                <a:cxn ang="0">
                  <a:pos x="25" y="93"/>
                </a:cxn>
                <a:cxn ang="0">
                  <a:pos x="29" y="96"/>
                </a:cxn>
                <a:cxn ang="0">
                  <a:pos x="33" y="96"/>
                </a:cxn>
                <a:cxn ang="0">
                  <a:pos x="37" y="96"/>
                </a:cxn>
                <a:cxn ang="0">
                  <a:pos x="39" y="97"/>
                </a:cxn>
                <a:cxn ang="0">
                  <a:pos x="42" y="97"/>
                </a:cxn>
                <a:cxn ang="0">
                  <a:pos x="44" y="97"/>
                </a:cxn>
                <a:cxn ang="0">
                  <a:pos x="45" y="97"/>
                </a:cxn>
                <a:cxn ang="0">
                  <a:pos x="48" y="99"/>
                </a:cxn>
                <a:cxn ang="0">
                  <a:pos x="49" y="101"/>
                </a:cxn>
                <a:cxn ang="0">
                  <a:pos x="51" y="100"/>
                </a:cxn>
                <a:cxn ang="0">
                  <a:pos x="52" y="92"/>
                </a:cxn>
                <a:cxn ang="0">
                  <a:pos x="82" y="95"/>
                </a:cxn>
                <a:cxn ang="0">
                  <a:pos x="112" y="98"/>
                </a:cxn>
                <a:cxn ang="0">
                  <a:pos x="142" y="99"/>
                </a:cxn>
                <a:cxn ang="0">
                  <a:pos x="162" y="100"/>
                </a:cxn>
                <a:cxn ang="0">
                  <a:pos x="165" y="65"/>
                </a:cxn>
                <a:cxn ang="0">
                  <a:pos x="169" y="18"/>
                </a:cxn>
                <a:cxn ang="0">
                  <a:pos x="112" y="14"/>
                </a:cxn>
                <a:cxn ang="0">
                  <a:pos x="53" y="7"/>
                </a:cxn>
                <a:cxn ang="0">
                  <a:pos x="7" y="0"/>
                </a:cxn>
              </a:cxnLst>
              <a:rect l="0" t="0" r="r" b="b"/>
              <a:pathLst>
                <a:path w="169" h="101">
                  <a:moveTo>
                    <a:pt x="4" y="0"/>
                  </a:moveTo>
                  <a:lnTo>
                    <a:pt x="0" y="24"/>
                  </a:lnTo>
                  <a:lnTo>
                    <a:pt x="0" y="26"/>
                  </a:lnTo>
                  <a:lnTo>
                    <a:pt x="0" y="30"/>
                  </a:lnTo>
                  <a:lnTo>
                    <a:pt x="1" y="31"/>
                  </a:lnTo>
                  <a:lnTo>
                    <a:pt x="1" y="32"/>
                  </a:lnTo>
                  <a:lnTo>
                    <a:pt x="1" y="33"/>
                  </a:lnTo>
                  <a:lnTo>
                    <a:pt x="1" y="34"/>
                  </a:lnTo>
                  <a:lnTo>
                    <a:pt x="1" y="36"/>
                  </a:lnTo>
                  <a:lnTo>
                    <a:pt x="0" y="37"/>
                  </a:lnTo>
                  <a:lnTo>
                    <a:pt x="1" y="38"/>
                  </a:lnTo>
                  <a:lnTo>
                    <a:pt x="3" y="40"/>
                  </a:lnTo>
                  <a:lnTo>
                    <a:pt x="3" y="41"/>
                  </a:lnTo>
                  <a:lnTo>
                    <a:pt x="4" y="41"/>
                  </a:lnTo>
                  <a:lnTo>
                    <a:pt x="4" y="42"/>
                  </a:lnTo>
                  <a:lnTo>
                    <a:pt x="5" y="46"/>
                  </a:lnTo>
                  <a:lnTo>
                    <a:pt x="6" y="49"/>
                  </a:lnTo>
                  <a:lnTo>
                    <a:pt x="7" y="52"/>
                  </a:lnTo>
                  <a:lnTo>
                    <a:pt x="9" y="53"/>
                  </a:lnTo>
                  <a:lnTo>
                    <a:pt x="10" y="53"/>
                  </a:lnTo>
                  <a:lnTo>
                    <a:pt x="11" y="54"/>
                  </a:lnTo>
                  <a:lnTo>
                    <a:pt x="12" y="55"/>
                  </a:lnTo>
                  <a:lnTo>
                    <a:pt x="12" y="56"/>
                  </a:lnTo>
                  <a:lnTo>
                    <a:pt x="12" y="57"/>
                  </a:lnTo>
                  <a:lnTo>
                    <a:pt x="11" y="58"/>
                  </a:lnTo>
                  <a:lnTo>
                    <a:pt x="11" y="59"/>
                  </a:lnTo>
                  <a:lnTo>
                    <a:pt x="10" y="60"/>
                  </a:lnTo>
                  <a:lnTo>
                    <a:pt x="9" y="61"/>
                  </a:lnTo>
                  <a:lnTo>
                    <a:pt x="7" y="63"/>
                  </a:lnTo>
                  <a:lnTo>
                    <a:pt x="7" y="65"/>
                  </a:lnTo>
                  <a:lnTo>
                    <a:pt x="7" y="67"/>
                  </a:lnTo>
                  <a:lnTo>
                    <a:pt x="7" y="70"/>
                  </a:lnTo>
                  <a:lnTo>
                    <a:pt x="9" y="71"/>
                  </a:lnTo>
                  <a:lnTo>
                    <a:pt x="9" y="72"/>
                  </a:lnTo>
                  <a:lnTo>
                    <a:pt x="10" y="73"/>
                  </a:lnTo>
                  <a:lnTo>
                    <a:pt x="11" y="73"/>
                  </a:lnTo>
                  <a:lnTo>
                    <a:pt x="12" y="72"/>
                  </a:lnTo>
                  <a:lnTo>
                    <a:pt x="12" y="72"/>
                  </a:lnTo>
                  <a:lnTo>
                    <a:pt x="13" y="73"/>
                  </a:lnTo>
                  <a:lnTo>
                    <a:pt x="14" y="73"/>
                  </a:lnTo>
                  <a:lnTo>
                    <a:pt x="14" y="74"/>
                  </a:lnTo>
                  <a:lnTo>
                    <a:pt x="15" y="76"/>
                  </a:lnTo>
                  <a:lnTo>
                    <a:pt x="15" y="77"/>
                  </a:lnTo>
                  <a:lnTo>
                    <a:pt x="16" y="79"/>
                  </a:lnTo>
                  <a:lnTo>
                    <a:pt x="18" y="81"/>
                  </a:lnTo>
                  <a:lnTo>
                    <a:pt x="19" y="82"/>
                  </a:lnTo>
                  <a:lnTo>
                    <a:pt x="19" y="83"/>
                  </a:lnTo>
                  <a:lnTo>
                    <a:pt x="20" y="86"/>
                  </a:lnTo>
                  <a:lnTo>
                    <a:pt x="20" y="88"/>
                  </a:lnTo>
                  <a:lnTo>
                    <a:pt x="21" y="90"/>
                  </a:lnTo>
                  <a:lnTo>
                    <a:pt x="21" y="92"/>
                  </a:lnTo>
                  <a:lnTo>
                    <a:pt x="23" y="93"/>
                  </a:lnTo>
                  <a:lnTo>
                    <a:pt x="24" y="93"/>
                  </a:lnTo>
                  <a:lnTo>
                    <a:pt x="25" y="93"/>
                  </a:lnTo>
                  <a:lnTo>
                    <a:pt x="27" y="95"/>
                  </a:lnTo>
                  <a:lnTo>
                    <a:pt x="29" y="96"/>
                  </a:lnTo>
                  <a:lnTo>
                    <a:pt x="31" y="97"/>
                  </a:lnTo>
                  <a:lnTo>
                    <a:pt x="33" y="96"/>
                  </a:lnTo>
                  <a:lnTo>
                    <a:pt x="33" y="96"/>
                  </a:lnTo>
                  <a:lnTo>
                    <a:pt x="37" y="96"/>
                  </a:lnTo>
                  <a:lnTo>
                    <a:pt x="38" y="96"/>
                  </a:lnTo>
                  <a:lnTo>
                    <a:pt x="39" y="97"/>
                  </a:lnTo>
                  <a:lnTo>
                    <a:pt x="41" y="97"/>
                  </a:lnTo>
                  <a:lnTo>
                    <a:pt x="42" y="97"/>
                  </a:lnTo>
                  <a:lnTo>
                    <a:pt x="43" y="97"/>
                  </a:lnTo>
                  <a:lnTo>
                    <a:pt x="44" y="97"/>
                  </a:lnTo>
                  <a:lnTo>
                    <a:pt x="45" y="97"/>
                  </a:lnTo>
                  <a:lnTo>
                    <a:pt x="45" y="97"/>
                  </a:lnTo>
                  <a:lnTo>
                    <a:pt x="46" y="98"/>
                  </a:lnTo>
                  <a:lnTo>
                    <a:pt x="48" y="99"/>
                  </a:lnTo>
                  <a:lnTo>
                    <a:pt x="49" y="100"/>
                  </a:lnTo>
                  <a:lnTo>
                    <a:pt x="49" y="101"/>
                  </a:lnTo>
                  <a:lnTo>
                    <a:pt x="50" y="101"/>
                  </a:lnTo>
                  <a:lnTo>
                    <a:pt x="51" y="100"/>
                  </a:lnTo>
                  <a:lnTo>
                    <a:pt x="51" y="100"/>
                  </a:lnTo>
                  <a:lnTo>
                    <a:pt x="52" y="92"/>
                  </a:lnTo>
                  <a:lnTo>
                    <a:pt x="69" y="94"/>
                  </a:lnTo>
                  <a:lnTo>
                    <a:pt x="82" y="95"/>
                  </a:lnTo>
                  <a:lnTo>
                    <a:pt x="96" y="97"/>
                  </a:lnTo>
                  <a:lnTo>
                    <a:pt x="112" y="98"/>
                  </a:lnTo>
                  <a:lnTo>
                    <a:pt x="123" y="99"/>
                  </a:lnTo>
                  <a:lnTo>
                    <a:pt x="142" y="99"/>
                  </a:lnTo>
                  <a:lnTo>
                    <a:pt x="158" y="100"/>
                  </a:lnTo>
                  <a:lnTo>
                    <a:pt x="162" y="100"/>
                  </a:lnTo>
                  <a:lnTo>
                    <a:pt x="162" y="94"/>
                  </a:lnTo>
                  <a:lnTo>
                    <a:pt x="165" y="65"/>
                  </a:lnTo>
                  <a:lnTo>
                    <a:pt x="167" y="40"/>
                  </a:lnTo>
                  <a:lnTo>
                    <a:pt x="169" y="18"/>
                  </a:lnTo>
                  <a:lnTo>
                    <a:pt x="136" y="16"/>
                  </a:lnTo>
                  <a:lnTo>
                    <a:pt x="112" y="14"/>
                  </a:lnTo>
                  <a:lnTo>
                    <a:pt x="85" y="11"/>
                  </a:lnTo>
                  <a:lnTo>
                    <a:pt x="53" y="7"/>
                  </a:lnTo>
                  <a:lnTo>
                    <a:pt x="22" y="3"/>
                  </a:lnTo>
                  <a:lnTo>
                    <a:pt x="7" y="0"/>
                  </a:lnTo>
                  <a:lnTo>
                    <a:pt x="4"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2" name="Freeform 24">
              <a:extLst>
                <a:ext uri="{FF2B5EF4-FFF2-40B4-BE49-F238E27FC236}">
                  <a16:creationId xmlns:a16="http://schemas.microsoft.com/office/drawing/2014/main" id="{BE3EC9C5-A6D0-4F48-9A8C-EDAE36EB0221}"/>
                </a:ext>
              </a:extLst>
            </p:cNvPr>
            <p:cNvSpPr>
              <a:spLocks/>
            </p:cNvSpPr>
            <p:nvPr/>
          </p:nvSpPr>
          <p:spPr bwMode="auto">
            <a:xfrm>
              <a:off x="1488" y="1619"/>
              <a:ext cx="801" cy="559"/>
            </a:xfrm>
            <a:custGeom>
              <a:avLst/>
              <a:gdLst/>
              <a:ahLst/>
              <a:cxnLst>
                <a:cxn ang="0">
                  <a:pos x="0" y="74"/>
                </a:cxn>
                <a:cxn ang="0">
                  <a:pos x="7" y="75"/>
                </a:cxn>
                <a:cxn ang="0">
                  <a:pos x="16" y="77"/>
                </a:cxn>
                <a:cxn ang="0">
                  <a:pos x="27" y="79"/>
                </a:cxn>
                <a:cxn ang="0">
                  <a:pos x="37" y="80"/>
                </a:cxn>
                <a:cxn ang="0">
                  <a:pos x="58" y="82"/>
                </a:cxn>
                <a:cxn ang="0">
                  <a:pos x="86" y="84"/>
                </a:cxn>
                <a:cxn ang="0">
                  <a:pos x="102" y="85"/>
                </a:cxn>
                <a:cxn ang="0">
                  <a:pos x="115" y="85"/>
                </a:cxn>
                <a:cxn ang="0">
                  <a:pos x="122" y="8"/>
                </a:cxn>
                <a:cxn ang="0">
                  <a:pos x="103" y="7"/>
                </a:cxn>
                <a:cxn ang="0">
                  <a:pos x="78" y="6"/>
                </a:cxn>
                <a:cxn ang="0">
                  <a:pos x="60" y="5"/>
                </a:cxn>
                <a:cxn ang="0">
                  <a:pos x="31" y="2"/>
                </a:cxn>
                <a:cxn ang="0">
                  <a:pos x="13" y="0"/>
                </a:cxn>
                <a:cxn ang="0">
                  <a:pos x="12" y="0"/>
                </a:cxn>
                <a:cxn ang="0">
                  <a:pos x="0" y="74"/>
                </a:cxn>
                <a:cxn ang="0">
                  <a:pos x="0" y="74"/>
                </a:cxn>
              </a:cxnLst>
              <a:rect l="0" t="0" r="r" b="b"/>
              <a:pathLst>
                <a:path w="122" h="85">
                  <a:moveTo>
                    <a:pt x="0" y="74"/>
                  </a:moveTo>
                  <a:lnTo>
                    <a:pt x="7" y="75"/>
                  </a:lnTo>
                  <a:lnTo>
                    <a:pt x="16" y="77"/>
                  </a:lnTo>
                  <a:lnTo>
                    <a:pt x="27" y="79"/>
                  </a:lnTo>
                  <a:lnTo>
                    <a:pt x="37" y="80"/>
                  </a:lnTo>
                  <a:lnTo>
                    <a:pt x="58" y="82"/>
                  </a:lnTo>
                  <a:lnTo>
                    <a:pt x="86" y="84"/>
                  </a:lnTo>
                  <a:lnTo>
                    <a:pt x="102" y="85"/>
                  </a:lnTo>
                  <a:lnTo>
                    <a:pt x="115" y="85"/>
                  </a:lnTo>
                  <a:lnTo>
                    <a:pt x="122" y="8"/>
                  </a:lnTo>
                  <a:lnTo>
                    <a:pt x="103" y="7"/>
                  </a:lnTo>
                  <a:lnTo>
                    <a:pt x="78" y="6"/>
                  </a:lnTo>
                  <a:lnTo>
                    <a:pt x="60" y="5"/>
                  </a:lnTo>
                  <a:lnTo>
                    <a:pt x="31" y="2"/>
                  </a:lnTo>
                  <a:lnTo>
                    <a:pt x="13" y="0"/>
                  </a:lnTo>
                  <a:lnTo>
                    <a:pt x="12" y="0"/>
                  </a:lnTo>
                  <a:lnTo>
                    <a:pt x="0" y="74"/>
                  </a:lnTo>
                  <a:lnTo>
                    <a:pt x="0" y="7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3" name="Freeform 25">
              <a:extLst>
                <a:ext uri="{FF2B5EF4-FFF2-40B4-BE49-F238E27FC236}">
                  <a16:creationId xmlns:a16="http://schemas.microsoft.com/office/drawing/2014/main" id="{CAED7440-CDA1-4667-9813-D6D9266E4E2E}"/>
                </a:ext>
              </a:extLst>
            </p:cNvPr>
            <p:cNvSpPr>
              <a:spLocks/>
            </p:cNvSpPr>
            <p:nvPr/>
          </p:nvSpPr>
          <p:spPr bwMode="auto">
            <a:xfrm>
              <a:off x="1488" y="1619"/>
              <a:ext cx="801" cy="559"/>
            </a:xfrm>
            <a:custGeom>
              <a:avLst/>
              <a:gdLst/>
              <a:ahLst/>
              <a:cxnLst>
                <a:cxn ang="0">
                  <a:pos x="0" y="74"/>
                </a:cxn>
                <a:cxn ang="0">
                  <a:pos x="7" y="75"/>
                </a:cxn>
                <a:cxn ang="0">
                  <a:pos x="16" y="77"/>
                </a:cxn>
                <a:cxn ang="0">
                  <a:pos x="27" y="79"/>
                </a:cxn>
                <a:cxn ang="0">
                  <a:pos x="37" y="80"/>
                </a:cxn>
                <a:cxn ang="0">
                  <a:pos x="58" y="82"/>
                </a:cxn>
                <a:cxn ang="0">
                  <a:pos x="86" y="84"/>
                </a:cxn>
                <a:cxn ang="0">
                  <a:pos x="102" y="85"/>
                </a:cxn>
                <a:cxn ang="0">
                  <a:pos x="115" y="85"/>
                </a:cxn>
                <a:cxn ang="0">
                  <a:pos x="122" y="8"/>
                </a:cxn>
                <a:cxn ang="0">
                  <a:pos x="103" y="7"/>
                </a:cxn>
                <a:cxn ang="0">
                  <a:pos x="78" y="6"/>
                </a:cxn>
                <a:cxn ang="0">
                  <a:pos x="60" y="5"/>
                </a:cxn>
                <a:cxn ang="0">
                  <a:pos x="31" y="2"/>
                </a:cxn>
                <a:cxn ang="0">
                  <a:pos x="13" y="0"/>
                </a:cxn>
                <a:cxn ang="0">
                  <a:pos x="12" y="0"/>
                </a:cxn>
                <a:cxn ang="0">
                  <a:pos x="0" y="74"/>
                </a:cxn>
                <a:cxn ang="0">
                  <a:pos x="0" y="74"/>
                </a:cxn>
              </a:cxnLst>
              <a:rect l="0" t="0" r="r" b="b"/>
              <a:pathLst>
                <a:path w="122" h="85">
                  <a:moveTo>
                    <a:pt x="0" y="74"/>
                  </a:moveTo>
                  <a:lnTo>
                    <a:pt x="7" y="75"/>
                  </a:lnTo>
                  <a:lnTo>
                    <a:pt x="16" y="77"/>
                  </a:lnTo>
                  <a:lnTo>
                    <a:pt x="27" y="79"/>
                  </a:lnTo>
                  <a:lnTo>
                    <a:pt x="37" y="80"/>
                  </a:lnTo>
                  <a:lnTo>
                    <a:pt x="58" y="82"/>
                  </a:lnTo>
                  <a:lnTo>
                    <a:pt x="86" y="84"/>
                  </a:lnTo>
                  <a:lnTo>
                    <a:pt x="102" y="85"/>
                  </a:lnTo>
                  <a:lnTo>
                    <a:pt x="115" y="85"/>
                  </a:lnTo>
                  <a:lnTo>
                    <a:pt x="122" y="8"/>
                  </a:lnTo>
                  <a:lnTo>
                    <a:pt x="103" y="7"/>
                  </a:lnTo>
                  <a:lnTo>
                    <a:pt x="78" y="6"/>
                  </a:lnTo>
                  <a:lnTo>
                    <a:pt x="60" y="5"/>
                  </a:lnTo>
                  <a:lnTo>
                    <a:pt x="31" y="2"/>
                  </a:lnTo>
                  <a:lnTo>
                    <a:pt x="13" y="0"/>
                  </a:lnTo>
                  <a:lnTo>
                    <a:pt x="12" y="0"/>
                  </a:lnTo>
                  <a:lnTo>
                    <a:pt x="0" y="74"/>
                  </a:lnTo>
                  <a:lnTo>
                    <a:pt x="0" y="7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4" name="Freeform 26">
              <a:extLst>
                <a:ext uri="{FF2B5EF4-FFF2-40B4-BE49-F238E27FC236}">
                  <a16:creationId xmlns:a16="http://schemas.microsoft.com/office/drawing/2014/main" id="{45DF2FFA-4DD1-470B-9606-5C80096026D8}"/>
                </a:ext>
              </a:extLst>
            </p:cNvPr>
            <p:cNvSpPr>
              <a:spLocks/>
            </p:cNvSpPr>
            <p:nvPr/>
          </p:nvSpPr>
          <p:spPr bwMode="auto">
            <a:xfrm>
              <a:off x="1126" y="1941"/>
              <a:ext cx="578" cy="710"/>
            </a:xfrm>
            <a:custGeom>
              <a:avLst/>
              <a:gdLst/>
              <a:ahLst/>
              <a:cxnLst>
                <a:cxn ang="0">
                  <a:pos x="0" y="96"/>
                </a:cxn>
                <a:cxn ang="0">
                  <a:pos x="19" y="0"/>
                </a:cxn>
                <a:cxn ang="0">
                  <a:pos x="27" y="1"/>
                </a:cxn>
                <a:cxn ang="0">
                  <a:pos x="37" y="3"/>
                </a:cxn>
                <a:cxn ang="0">
                  <a:pos x="51" y="5"/>
                </a:cxn>
                <a:cxn ang="0">
                  <a:pos x="58" y="6"/>
                </a:cxn>
                <a:cxn ang="0">
                  <a:pos x="55" y="25"/>
                </a:cxn>
                <a:cxn ang="0">
                  <a:pos x="79" y="29"/>
                </a:cxn>
                <a:cxn ang="0">
                  <a:pos x="86" y="30"/>
                </a:cxn>
                <a:cxn ang="0">
                  <a:pos x="88" y="30"/>
                </a:cxn>
                <a:cxn ang="0">
                  <a:pos x="77" y="108"/>
                </a:cxn>
                <a:cxn ang="0">
                  <a:pos x="51" y="105"/>
                </a:cxn>
                <a:cxn ang="0">
                  <a:pos x="34" y="102"/>
                </a:cxn>
                <a:cxn ang="0">
                  <a:pos x="8" y="97"/>
                </a:cxn>
                <a:cxn ang="0">
                  <a:pos x="1" y="96"/>
                </a:cxn>
                <a:cxn ang="0">
                  <a:pos x="0" y="96"/>
                </a:cxn>
              </a:cxnLst>
              <a:rect l="0" t="0" r="r" b="b"/>
              <a:pathLst>
                <a:path w="88" h="108">
                  <a:moveTo>
                    <a:pt x="0" y="96"/>
                  </a:moveTo>
                  <a:lnTo>
                    <a:pt x="19" y="0"/>
                  </a:lnTo>
                  <a:lnTo>
                    <a:pt x="27" y="1"/>
                  </a:lnTo>
                  <a:lnTo>
                    <a:pt x="37" y="3"/>
                  </a:lnTo>
                  <a:lnTo>
                    <a:pt x="51" y="5"/>
                  </a:lnTo>
                  <a:lnTo>
                    <a:pt x="58" y="6"/>
                  </a:lnTo>
                  <a:lnTo>
                    <a:pt x="55" y="25"/>
                  </a:lnTo>
                  <a:lnTo>
                    <a:pt x="79" y="29"/>
                  </a:lnTo>
                  <a:lnTo>
                    <a:pt x="86" y="30"/>
                  </a:lnTo>
                  <a:lnTo>
                    <a:pt x="88" y="30"/>
                  </a:lnTo>
                  <a:lnTo>
                    <a:pt x="77" y="108"/>
                  </a:lnTo>
                  <a:lnTo>
                    <a:pt x="51" y="105"/>
                  </a:lnTo>
                  <a:lnTo>
                    <a:pt x="34" y="102"/>
                  </a:lnTo>
                  <a:lnTo>
                    <a:pt x="8" y="97"/>
                  </a:lnTo>
                  <a:lnTo>
                    <a:pt x="1" y="96"/>
                  </a:lnTo>
                  <a:lnTo>
                    <a:pt x="0" y="96"/>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5" name="Freeform 27">
              <a:extLst>
                <a:ext uri="{FF2B5EF4-FFF2-40B4-BE49-F238E27FC236}">
                  <a16:creationId xmlns:a16="http://schemas.microsoft.com/office/drawing/2014/main" id="{37BEECEF-0EC3-4F66-A1E5-58B383686B7A}"/>
                </a:ext>
              </a:extLst>
            </p:cNvPr>
            <p:cNvSpPr>
              <a:spLocks/>
            </p:cNvSpPr>
            <p:nvPr/>
          </p:nvSpPr>
          <p:spPr bwMode="auto">
            <a:xfrm>
              <a:off x="1126" y="1941"/>
              <a:ext cx="578" cy="710"/>
            </a:xfrm>
            <a:custGeom>
              <a:avLst/>
              <a:gdLst/>
              <a:ahLst/>
              <a:cxnLst>
                <a:cxn ang="0">
                  <a:pos x="0" y="96"/>
                </a:cxn>
                <a:cxn ang="0">
                  <a:pos x="19" y="0"/>
                </a:cxn>
                <a:cxn ang="0">
                  <a:pos x="27" y="1"/>
                </a:cxn>
                <a:cxn ang="0">
                  <a:pos x="37" y="3"/>
                </a:cxn>
                <a:cxn ang="0">
                  <a:pos x="51" y="5"/>
                </a:cxn>
                <a:cxn ang="0">
                  <a:pos x="58" y="6"/>
                </a:cxn>
                <a:cxn ang="0">
                  <a:pos x="55" y="25"/>
                </a:cxn>
                <a:cxn ang="0">
                  <a:pos x="79" y="29"/>
                </a:cxn>
                <a:cxn ang="0">
                  <a:pos x="86" y="30"/>
                </a:cxn>
                <a:cxn ang="0">
                  <a:pos x="88" y="30"/>
                </a:cxn>
                <a:cxn ang="0">
                  <a:pos x="77" y="108"/>
                </a:cxn>
                <a:cxn ang="0">
                  <a:pos x="51" y="105"/>
                </a:cxn>
                <a:cxn ang="0">
                  <a:pos x="34" y="102"/>
                </a:cxn>
                <a:cxn ang="0">
                  <a:pos x="8" y="97"/>
                </a:cxn>
                <a:cxn ang="0">
                  <a:pos x="1" y="96"/>
                </a:cxn>
                <a:cxn ang="0">
                  <a:pos x="0" y="96"/>
                </a:cxn>
              </a:cxnLst>
              <a:rect l="0" t="0" r="r" b="b"/>
              <a:pathLst>
                <a:path w="88" h="108">
                  <a:moveTo>
                    <a:pt x="0" y="96"/>
                  </a:moveTo>
                  <a:lnTo>
                    <a:pt x="19" y="0"/>
                  </a:lnTo>
                  <a:lnTo>
                    <a:pt x="27" y="1"/>
                  </a:lnTo>
                  <a:lnTo>
                    <a:pt x="37" y="3"/>
                  </a:lnTo>
                  <a:lnTo>
                    <a:pt x="51" y="5"/>
                  </a:lnTo>
                  <a:lnTo>
                    <a:pt x="58" y="6"/>
                  </a:lnTo>
                  <a:lnTo>
                    <a:pt x="55" y="25"/>
                  </a:lnTo>
                  <a:lnTo>
                    <a:pt x="79" y="29"/>
                  </a:lnTo>
                  <a:lnTo>
                    <a:pt x="86" y="30"/>
                  </a:lnTo>
                  <a:lnTo>
                    <a:pt x="88" y="30"/>
                  </a:lnTo>
                  <a:lnTo>
                    <a:pt x="77" y="108"/>
                  </a:lnTo>
                  <a:lnTo>
                    <a:pt x="51" y="105"/>
                  </a:lnTo>
                  <a:lnTo>
                    <a:pt x="34" y="102"/>
                  </a:lnTo>
                  <a:lnTo>
                    <a:pt x="8" y="97"/>
                  </a:lnTo>
                  <a:lnTo>
                    <a:pt x="1" y="96"/>
                  </a:lnTo>
                  <a:lnTo>
                    <a:pt x="0" y="96"/>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6" name="Freeform 28">
              <a:extLst>
                <a:ext uri="{FF2B5EF4-FFF2-40B4-BE49-F238E27FC236}">
                  <a16:creationId xmlns:a16="http://schemas.microsoft.com/office/drawing/2014/main" id="{1D70212E-0CD6-404F-92ED-3856A9A1ECD5}"/>
                </a:ext>
              </a:extLst>
            </p:cNvPr>
            <p:cNvSpPr>
              <a:spLocks/>
            </p:cNvSpPr>
            <p:nvPr/>
          </p:nvSpPr>
          <p:spPr bwMode="auto">
            <a:xfrm>
              <a:off x="956" y="2572"/>
              <a:ext cx="676" cy="827"/>
            </a:xfrm>
            <a:custGeom>
              <a:avLst/>
              <a:gdLst/>
              <a:ahLst/>
              <a:cxnLst>
                <a:cxn ang="0">
                  <a:pos x="2" y="81"/>
                </a:cxn>
                <a:cxn ang="0">
                  <a:pos x="3" y="79"/>
                </a:cxn>
                <a:cxn ang="0">
                  <a:pos x="5" y="79"/>
                </a:cxn>
                <a:cxn ang="0">
                  <a:pos x="5" y="78"/>
                </a:cxn>
                <a:cxn ang="0">
                  <a:pos x="4" y="77"/>
                </a:cxn>
                <a:cxn ang="0">
                  <a:pos x="2" y="75"/>
                </a:cxn>
                <a:cxn ang="0">
                  <a:pos x="2" y="75"/>
                </a:cxn>
                <a:cxn ang="0">
                  <a:pos x="3" y="73"/>
                </a:cxn>
                <a:cxn ang="0">
                  <a:pos x="4" y="72"/>
                </a:cxn>
                <a:cxn ang="0">
                  <a:pos x="5" y="68"/>
                </a:cxn>
                <a:cxn ang="0">
                  <a:pos x="6" y="64"/>
                </a:cxn>
                <a:cxn ang="0">
                  <a:pos x="7" y="60"/>
                </a:cxn>
                <a:cxn ang="0">
                  <a:pos x="9" y="56"/>
                </a:cxn>
                <a:cxn ang="0">
                  <a:pos x="13" y="55"/>
                </a:cxn>
                <a:cxn ang="0">
                  <a:pos x="16" y="54"/>
                </a:cxn>
                <a:cxn ang="0">
                  <a:pos x="16" y="52"/>
                </a:cxn>
                <a:cxn ang="0">
                  <a:pos x="14" y="50"/>
                </a:cxn>
                <a:cxn ang="0">
                  <a:pos x="12" y="46"/>
                </a:cxn>
                <a:cxn ang="0">
                  <a:pos x="11" y="40"/>
                </a:cxn>
                <a:cxn ang="0">
                  <a:pos x="10" y="38"/>
                </a:cxn>
                <a:cxn ang="0">
                  <a:pos x="10" y="37"/>
                </a:cxn>
                <a:cxn ang="0">
                  <a:pos x="12" y="30"/>
                </a:cxn>
                <a:cxn ang="0">
                  <a:pos x="13" y="26"/>
                </a:cxn>
                <a:cxn ang="0">
                  <a:pos x="12" y="20"/>
                </a:cxn>
                <a:cxn ang="0">
                  <a:pos x="12" y="18"/>
                </a:cxn>
                <a:cxn ang="0">
                  <a:pos x="13" y="17"/>
                </a:cxn>
                <a:cxn ang="0">
                  <a:pos x="14" y="16"/>
                </a:cxn>
                <a:cxn ang="0">
                  <a:pos x="16" y="17"/>
                </a:cxn>
                <a:cxn ang="0">
                  <a:pos x="17" y="19"/>
                </a:cxn>
                <a:cxn ang="0">
                  <a:pos x="17" y="19"/>
                </a:cxn>
                <a:cxn ang="0">
                  <a:pos x="20" y="19"/>
                </a:cxn>
                <a:cxn ang="0">
                  <a:pos x="22" y="18"/>
                </a:cxn>
                <a:cxn ang="0">
                  <a:pos x="22" y="17"/>
                </a:cxn>
                <a:cxn ang="0">
                  <a:pos x="44" y="3"/>
                </a:cxn>
                <a:cxn ang="0">
                  <a:pos x="69" y="7"/>
                </a:cxn>
                <a:cxn ang="0">
                  <a:pos x="94" y="11"/>
                </a:cxn>
                <a:cxn ang="0">
                  <a:pos x="88" y="126"/>
                </a:cxn>
                <a:cxn ang="0">
                  <a:pos x="0" y="83"/>
                </a:cxn>
              </a:cxnLst>
              <a:rect l="0" t="0" r="r" b="b"/>
              <a:pathLst>
                <a:path w="103" h="126">
                  <a:moveTo>
                    <a:pt x="0" y="82"/>
                  </a:moveTo>
                  <a:lnTo>
                    <a:pt x="2" y="81"/>
                  </a:lnTo>
                  <a:lnTo>
                    <a:pt x="2" y="81"/>
                  </a:lnTo>
                  <a:lnTo>
                    <a:pt x="3" y="79"/>
                  </a:lnTo>
                  <a:lnTo>
                    <a:pt x="4" y="79"/>
                  </a:lnTo>
                  <a:lnTo>
                    <a:pt x="5" y="79"/>
                  </a:lnTo>
                  <a:lnTo>
                    <a:pt x="5" y="78"/>
                  </a:lnTo>
                  <a:lnTo>
                    <a:pt x="5" y="78"/>
                  </a:lnTo>
                  <a:lnTo>
                    <a:pt x="5" y="78"/>
                  </a:lnTo>
                  <a:lnTo>
                    <a:pt x="4" y="77"/>
                  </a:lnTo>
                  <a:lnTo>
                    <a:pt x="3" y="76"/>
                  </a:lnTo>
                  <a:lnTo>
                    <a:pt x="2" y="75"/>
                  </a:lnTo>
                  <a:lnTo>
                    <a:pt x="2" y="75"/>
                  </a:lnTo>
                  <a:lnTo>
                    <a:pt x="2" y="75"/>
                  </a:lnTo>
                  <a:lnTo>
                    <a:pt x="2" y="74"/>
                  </a:lnTo>
                  <a:lnTo>
                    <a:pt x="3" y="73"/>
                  </a:lnTo>
                  <a:lnTo>
                    <a:pt x="4" y="73"/>
                  </a:lnTo>
                  <a:lnTo>
                    <a:pt x="4" y="72"/>
                  </a:lnTo>
                  <a:lnTo>
                    <a:pt x="5" y="71"/>
                  </a:lnTo>
                  <a:lnTo>
                    <a:pt x="5" y="68"/>
                  </a:lnTo>
                  <a:lnTo>
                    <a:pt x="6" y="67"/>
                  </a:lnTo>
                  <a:lnTo>
                    <a:pt x="6" y="64"/>
                  </a:lnTo>
                  <a:lnTo>
                    <a:pt x="7" y="62"/>
                  </a:lnTo>
                  <a:lnTo>
                    <a:pt x="7" y="60"/>
                  </a:lnTo>
                  <a:lnTo>
                    <a:pt x="9" y="57"/>
                  </a:lnTo>
                  <a:lnTo>
                    <a:pt x="9" y="56"/>
                  </a:lnTo>
                  <a:lnTo>
                    <a:pt x="11" y="55"/>
                  </a:lnTo>
                  <a:lnTo>
                    <a:pt x="13" y="55"/>
                  </a:lnTo>
                  <a:lnTo>
                    <a:pt x="14" y="54"/>
                  </a:lnTo>
                  <a:lnTo>
                    <a:pt x="16" y="54"/>
                  </a:lnTo>
                  <a:lnTo>
                    <a:pt x="16" y="53"/>
                  </a:lnTo>
                  <a:lnTo>
                    <a:pt x="16" y="52"/>
                  </a:lnTo>
                  <a:lnTo>
                    <a:pt x="15" y="51"/>
                  </a:lnTo>
                  <a:lnTo>
                    <a:pt x="14" y="50"/>
                  </a:lnTo>
                  <a:lnTo>
                    <a:pt x="12" y="48"/>
                  </a:lnTo>
                  <a:lnTo>
                    <a:pt x="12" y="46"/>
                  </a:lnTo>
                  <a:lnTo>
                    <a:pt x="11" y="45"/>
                  </a:lnTo>
                  <a:lnTo>
                    <a:pt x="11" y="40"/>
                  </a:lnTo>
                  <a:lnTo>
                    <a:pt x="11" y="39"/>
                  </a:lnTo>
                  <a:lnTo>
                    <a:pt x="10" y="38"/>
                  </a:lnTo>
                  <a:lnTo>
                    <a:pt x="10" y="38"/>
                  </a:lnTo>
                  <a:lnTo>
                    <a:pt x="10" y="37"/>
                  </a:lnTo>
                  <a:lnTo>
                    <a:pt x="11" y="33"/>
                  </a:lnTo>
                  <a:lnTo>
                    <a:pt x="12" y="30"/>
                  </a:lnTo>
                  <a:lnTo>
                    <a:pt x="13" y="27"/>
                  </a:lnTo>
                  <a:lnTo>
                    <a:pt x="13" y="26"/>
                  </a:lnTo>
                  <a:lnTo>
                    <a:pt x="12" y="20"/>
                  </a:lnTo>
                  <a:lnTo>
                    <a:pt x="12" y="20"/>
                  </a:lnTo>
                  <a:lnTo>
                    <a:pt x="12" y="19"/>
                  </a:lnTo>
                  <a:lnTo>
                    <a:pt x="12" y="18"/>
                  </a:lnTo>
                  <a:lnTo>
                    <a:pt x="13" y="18"/>
                  </a:lnTo>
                  <a:lnTo>
                    <a:pt x="13" y="17"/>
                  </a:lnTo>
                  <a:lnTo>
                    <a:pt x="14" y="17"/>
                  </a:lnTo>
                  <a:lnTo>
                    <a:pt x="14" y="16"/>
                  </a:lnTo>
                  <a:lnTo>
                    <a:pt x="15" y="16"/>
                  </a:lnTo>
                  <a:lnTo>
                    <a:pt x="16" y="17"/>
                  </a:lnTo>
                  <a:lnTo>
                    <a:pt x="16" y="18"/>
                  </a:lnTo>
                  <a:lnTo>
                    <a:pt x="17" y="19"/>
                  </a:lnTo>
                  <a:lnTo>
                    <a:pt x="17" y="19"/>
                  </a:lnTo>
                  <a:lnTo>
                    <a:pt x="17" y="19"/>
                  </a:lnTo>
                  <a:lnTo>
                    <a:pt x="18" y="20"/>
                  </a:lnTo>
                  <a:lnTo>
                    <a:pt x="20" y="19"/>
                  </a:lnTo>
                  <a:lnTo>
                    <a:pt x="21" y="19"/>
                  </a:lnTo>
                  <a:lnTo>
                    <a:pt x="22" y="18"/>
                  </a:lnTo>
                  <a:lnTo>
                    <a:pt x="22" y="18"/>
                  </a:lnTo>
                  <a:lnTo>
                    <a:pt x="22" y="17"/>
                  </a:lnTo>
                  <a:lnTo>
                    <a:pt x="26" y="0"/>
                  </a:lnTo>
                  <a:lnTo>
                    <a:pt x="44" y="3"/>
                  </a:lnTo>
                  <a:lnTo>
                    <a:pt x="56" y="5"/>
                  </a:lnTo>
                  <a:lnTo>
                    <a:pt x="69" y="7"/>
                  </a:lnTo>
                  <a:lnTo>
                    <a:pt x="81" y="9"/>
                  </a:lnTo>
                  <a:lnTo>
                    <a:pt x="94" y="11"/>
                  </a:lnTo>
                  <a:lnTo>
                    <a:pt x="103" y="12"/>
                  </a:lnTo>
                  <a:lnTo>
                    <a:pt x="88" y="126"/>
                  </a:lnTo>
                  <a:lnTo>
                    <a:pt x="55" y="120"/>
                  </a:lnTo>
                  <a:lnTo>
                    <a:pt x="0" y="83"/>
                  </a:lnTo>
                  <a:lnTo>
                    <a:pt x="0" y="82"/>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7" name="Freeform 29">
              <a:extLst>
                <a:ext uri="{FF2B5EF4-FFF2-40B4-BE49-F238E27FC236}">
                  <a16:creationId xmlns:a16="http://schemas.microsoft.com/office/drawing/2014/main" id="{E46FD701-0916-43FF-B53B-7817EDE26C1B}"/>
                </a:ext>
              </a:extLst>
            </p:cNvPr>
            <p:cNvSpPr>
              <a:spLocks/>
            </p:cNvSpPr>
            <p:nvPr/>
          </p:nvSpPr>
          <p:spPr bwMode="auto">
            <a:xfrm>
              <a:off x="956" y="2572"/>
              <a:ext cx="676" cy="827"/>
            </a:xfrm>
            <a:custGeom>
              <a:avLst/>
              <a:gdLst/>
              <a:ahLst/>
              <a:cxnLst>
                <a:cxn ang="0">
                  <a:pos x="2" y="81"/>
                </a:cxn>
                <a:cxn ang="0">
                  <a:pos x="3" y="79"/>
                </a:cxn>
                <a:cxn ang="0">
                  <a:pos x="5" y="79"/>
                </a:cxn>
                <a:cxn ang="0">
                  <a:pos x="5" y="78"/>
                </a:cxn>
                <a:cxn ang="0">
                  <a:pos x="4" y="77"/>
                </a:cxn>
                <a:cxn ang="0">
                  <a:pos x="2" y="75"/>
                </a:cxn>
                <a:cxn ang="0">
                  <a:pos x="2" y="75"/>
                </a:cxn>
                <a:cxn ang="0">
                  <a:pos x="3" y="73"/>
                </a:cxn>
                <a:cxn ang="0">
                  <a:pos x="4" y="72"/>
                </a:cxn>
                <a:cxn ang="0">
                  <a:pos x="5" y="68"/>
                </a:cxn>
                <a:cxn ang="0">
                  <a:pos x="6" y="64"/>
                </a:cxn>
                <a:cxn ang="0">
                  <a:pos x="7" y="60"/>
                </a:cxn>
                <a:cxn ang="0">
                  <a:pos x="9" y="56"/>
                </a:cxn>
                <a:cxn ang="0">
                  <a:pos x="13" y="55"/>
                </a:cxn>
                <a:cxn ang="0">
                  <a:pos x="16" y="54"/>
                </a:cxn>
                <a:cxn ang="0">
                  <a:pos x="16" y="52"/>
                </a:cxn>
                <a:cxn ang="0">
                  <a:pos x="14" y="50"/>
                </a:cxn>
                <a:cxn ang="0">
                  <a:pos x="12" y="46"/>
                </a:cxn>
                <a:cxn ang="0">
                  <a:pos x="11" y="40"/>
                </a:cxn>
                <a:cxn ang="0">
                  <a:pos x="10" y="38"/>
                </a:cxn>
                <a:cxn ang="0">
                  <a:pos x="10" y="37"/>
                </a:cxn>
                <a:cxn ang="0">
                  <a:pos x="12" y="30"/>
                </a:cxn>
                <a:cxn ang="0">
                  <a:pos x="13" y="26"/>
                </a:cxn>
                <a:cxn ang="0">
                  <a:pos x="12" y="20"/>
                </a:cxn>
                <a:cxn ang="0">
                  <a:pos x="12" y="18"/>
                </a:cxn>
                <a:cxn ang="0">
                  <a:pos x="13" y="17"/>
                </a:cxn>
                <a:cxn ang="0">
                  <a:pos x="14" y="16"/>
                </a:cxn>
                <a:cxn ang="0">
                  <a:pos x="16" y="17"/>
                </a:cxn>
                <a:cxn ang="0">
                  <a:pos x="17" y="19"/>
                </a:cxn>
                <a:cxn ang="0">
                  <a:pos x="17" y="19"/>
                </a:cxn>
                <a:cxn ang="0">
                  <a:pos x="20" y="19"/>
                </a:cxn>
                <a:cxn ang="0">
                  <a:pos x="22" y="18"/>
                </a:cxn>
                <a:cxn ang="0">
                  <a:pos x="22" y="17"/>
                </a:cxn>
                <a:cxn ang="0">
                  <a:pos x="44" y="3"/>
                </a:cxn>
                <a:cxn ang="0">
                  <a:pos x="69" y="7"/>
                </a:cxn>
                <a:cxn ang="0">
                  <a:pos x="94" y="11"/>
                </a:cxn>
                <a:cxn ang="0">
                  <a:pos x="88" y="126"/>
                </a:cxn>
                <a:cxn ang="0">
                  <a:pos x="0" y="83"/>
                </a:cxn>
              </a:cxnLst>
              <a:rect l="0" t="0" r="r" b="b"/>
              <a:pathLst>
                <a:path w="103" h="126">
                  <a:moveTo>
                    <a:pt x="0" y="82"/>
                  </a:moveTo>
                  <a:lnTo>
                    <a:pt x="2" y="81"/>
                  </a:lnTo>
                  <a:lnTo>
                    <a:pt x="2" y="81"/>
                  </a:lnTo>
                  <a:lnTo>
                    <a:pt x="3" y="79"/>
                  </a:lnTo>
                  <a:lnTo>
                    <a:pt x="4" y="79"/>
                  </a:lnTo>
                  <a:lnTo>
                    <a:pt x="5" y="79"/>
                  </a:lnTo>
                  <a:lnTo>
                    <a:pt x="5" y="78"/>
                  </a:lnTo>
                  <a:lnTo>
                    <a:pt x="5" y="78"/>
                  </a:lnTo>
                  <a:lnTo>
                    <a:pt x="5" y="78"/>
                  </a:lnTo>
                  <a:lnTo>
                    <a:pt x="4" y="77"/>
                  </a:lnTo>
                  <a:lnTo>
                    <a:pt x="3" y="76"/>
                  </a:lnTo>
                  <a:lnTo>
                    <a:pt x="2" y="75"/>
                  </a:lnTo>
                  <a:lnTo>
                    <a:pt x="2" y="75"/>
                  </a:lnTo>
                  <a:lnTo>
                    <a:pt x="2" y="75"/>
                  </a:lnTo>
                  <a:lnTo>
                    <a:pt x="2" y="74"/>
                  </a:lnTo>
                  <a:lnTo>
                    <a:pt x="3" y="73"/>
                  </a:lnTo>
                  <a:lnTo>
                    <a:pt x="4" y="73"/>
                  </a:lnTo>
                  <a:lnTo>
                    <a:pt x="4" y="72"/>
                  </a:lnTo>
                  <a:lnTo>
                    <a:pt x="5" y="71"/>
                  </a:lnTo>
                  <a:lnTo>
                    <a:pt x="5" y="68"/>
                  </a:lnTo>
                  <a:lnTo>
                    <a:pt x="6" y="67"/>
                  </a:lnTo>
                  <a:lnTo>
                    <a:pt x="6" y="64"/>
                  </a:lnTo>
                  <a:lnTo>
                    <a:pt x="7" y="62"/>
                  </a:lnTo>
                  <a:lnTo>
                    <a:pt x="7" y="60"/>
                  </a:lnTo>
                  <a:lnTo>
                    <a:pt x="9" y="57"/>
                  </a:lnTo>
                  <a:lnTo>
                    <a:pt x="9" y="56"/>
                  </a:lnTo>
                  <a:lnTo>
                    <a:pt x="11" y="55"/>
                  </a:lnTo>
                  <a:lnTo>
                    <a:pt x="13" y="55"/>
                  </a:lnTo>
                  <a:lnTo>
                    <a:pt x="14" y="54"/>
                  </a:lnTo>
                  <a:lnTo>
                    <a:pt x="16" y="54"/>
                  </a:lnTo>
                  <a:lnTo>
                    <a:pt x="16" y="53"/>
                  </a:lnTo>
                  <a:lnTo>
                    <a:pt x="16" y="52"/>
                  </a:lnTo>
                  <a:lnTo>
                    <a:pt x="15" y="51"/>
                  </a:lnTo>
                  <a:lnTo>
                    <a:pt x="14" y="50"/>
                  </a:lnTo>
                  <a:lnTo>
                    <a:pt x="12" y="48"/>
                  </a:lnTo>
                  <a:lnTo>
                    <a:pt x="12" y="46"/>
                  </a:lnTo>
                  <a:lnTo>
                    <a:pt x="11" y="45"/>
                  </a:lnTo>
                  <a:lnTo>
                    <a:pt x="11" y="40"/>
                  </a:lnTo>
                  <a:lnTo>
                    <a:pt x="11" y="39"/>
                  </a:lnTo>
                  <a:lnTo>
                    <a:pt x="10" y="38"/>
                  </a:lnTo>
                  <a:lnTo>
                    <a:pt x="10" y="38"/>
                  </a:lnTo>
                  <a:lnTo>
                    <a:pt x="10" y="37"/>
                  </a:lnTo>
                  <a:lnTo>
                    <a:pt x="11" y="33"/>
                  </a:lnTo>
                  <a:lnTo>
                    <a:pt x="12" y="30"/>
                  </a:lnTo>
                  <a:lnTo>
                    <a:pt x="13" y="27"/>
                  </a:lnTo>
                  <a:lnTo>
                    <a:pt x="13" y="26"/>
                  </a:lnTo>
                  <a:lnTo>
                    <a:pt x="12" y="20"/>
                  </a:lnTo>
                  <a:lnTo>
                    <a:pt x="12" y="20"/>
                  </a:lnTo>
                  <a:lnTo>
                    <a:pt x="12" y="19"/>
                  </a:lnTo>
                  <a:lnTo>
                    <a:pt x="12" y="18"/>
                  </a:lnTo>
                  <a:lnTo>
                    <a:pt x="13" y="18"/>
                  </a:lnTo>
                  <a:lnTo>
                    <a:pt x="13" y="17"/>
                  </a:lnTo>
                  <a:lnTo>
                    <a:pt x="14" y="17"/>
                  </a:lnTo>
                  <a:lnTo>
                    <a:pt x="14" y="16"/>
                  </a:lnTo>
                  <a:lnTo>
                    <a:pt x="15" y="16"/>
                  </a:lnTo>
                  <a:lnTo>
                    <a:pt x="16" y="17"/>
                  </a:lnTo>
                  <a:lnTo>
                    <a:pt x="16" y="18"/>
                  </a:lnTo>
                  <a:lnTo>
                    <a:pt x="17" y="19"/>
                  </a:lnTo>
                  <a:lnTo>
                    <a:pt x="17" y="19"/>
                  </a:lnTo>
                  <a:lnTo>
                    <a:pt x="17" y="19"/>
                  </a:lnTo>
                  <a:lnTo>
                    <a:pt x="18" y="20"/>
                  </a:lnTo>
                  <a:lnTo>
                    <a:pt x="20" y="19"/>
                  </a:lnTo>
                  <a:lnTo>
                    <a:pt x="21" y="19"/>
                  </a:lnTo>
                  <a:lnTo>
                    <a:pt x="22" y="18"/>
                  </a:lnTo>
                  <a:lnTo>
                    <a:pt x="22" y="18"/>
                  </a:lnTo>
                  <a:lnTo>
                    <a:pt x="22" y="17"/>
                  </a:lnTo>
                  <a:lnTo>
                    <a:pt x="26" y="0"/>
                  </a:lnTo>
                  <a:lnTo>
                    <a:pt x="44" y="3"/>
                  </a:lnTo>
                  <a:lnTo>
                    <a:pt x="56" y="5"/>
                  </a:lnTo>
                  <a:lnTo>
                    <a:pt x="69" y="7"/>
                  </a:lnTo>
                  <a:lnTo>
                    <a:pt x="81" y="9"/>
                  </a:lnTo>
                  <a:lnTo>
                    <a:pt x="94" y="11"/>
                  </a:lnTo>
                  <a:lnTo>
                    <a:pt x="103" y="12"/>
                  </a:lnTo>
                  <a:lnTo>
                    <a:pt x="88" y="126"/>
                  </a:lnTo>
                  <a:lnTo>
                    <a:pt x="55" y="120"/>
                  </a:lnTo>
                  <a:lnTo>
                    <a:pt x="0" y="83"/>
                  </a:lnTo>
                  <a:lnTo>
                    <a:pt x="0" y="82"/>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8" name="Freeform 30">
              <a:extLst>
                <a:ext uri="{FF2B5EF4-FFF2-40B4-BE49-F238E27FC236}">
                  <a16:creationId xmlns:a16="http://schemas.microsoft.com/office/drawing/2014/main" id="{F3946473-1E06-4E6D-B92F-D4834D6C1FB6}"/>
                </a:ext>
              </a:extLst>
            </p:cNvPr>
            <p:cNvSpPr>
              <a:spLocks/>
            </p:cNvSpPr>
            <p:nvPr/>
          </p:nvSpPr>
          <p:spPr bwMode="auto">
            <a:xfrm>
              <a:off x="1632" y="2138"/>
              <a:ext cx="801" cy="572"/>
            </a:xfrm>
            <a:custGeom>
              <a:avLst/>
              <a:gdLst/>
              <a:ahLst/>
              <a:cxnLst>
                <a:cxn ang="0">
                  <a:pos x="11" y="0"/>
                </a:cxn>
                <a:cxn ang="0">
                  <a:pos x="20" y="1"/>
                </a:cxn>
                <a:cxn ang="0">
                  <a:pos x="41" y="3"/>
                </a:cxn>
                <a:cxn ang="0">
                  <a:pos x="64" y="5"/>
                </a:cxn>
                <a:cxn ang="0">
                  <a:pos x="88" y="6"/>
                </a:cxn>
                <a:cxn ang="0">
                  <a:pos x="94" y="6"/>
                </a:cxn>
                <a:cxn ang="0">
                  <a:pos x="122" y="7"/>
                </a:cxn>
                <a:cxn ang="0">
                  <a:pos x="118" y="87"/>
                </a:cxn>
                <a:cxn ang="0">
                  <a:pos x="101" y="86"/>
                </a:cxn>
                <a:cxn ang="0">
                  <a:pos x="77" y="85"/>
                </a:cxn>
                <a:cxn ang="0">
                  <a:pos x="56" y="84"/>
                </a:cxn>
                <a:cxn ang="0">
                  <a:pos x="32" y="82"/>
                </a:cxn>
                <a:cxn ang="0">
                  <a:pos x="14" y="80"/>
                </a:cxn>
                <a:cxn ang="0">
                  <a:pos x="0" y="78"/>
                </a:cxn>
                <a:cxn ang="0">
                  <a:pos x="11" y="6"/>
                </a:cxn>
                <a:cxn ang="0">
                  <a:pos x="11" y="2"/>
                </a:cxn>
                <a:cxn ang="0">
                  <a:pos x="11" y="0"/>
                </a:cxn>
              </a:cxnLst>
              <a:rect l="0" t="0" r="r" b="b"/>
              <a:pathLst>
                <a:path w="122" h="87">
                  <a:moveTo>
                    <a:pt x="11" y="0"/>
                  </a:moveTo>
                  <a:lnTo>
                    <a:pt x="20" y="1"/>
                  </a:lnTo>
                  <a:lnTo>
                    <a:pt x="41" y="3"/>
                  </a:lnTo>
                  <a:lnTo>
                    <a:pt x="64" y="5"/>
                  </a:lnTo>
                  <a:lnTo>
                    <a:pt x="88" y="6"/>
                  </a:lnTo>
                  <a:lnTo>
                    <a:pt x="94" y="6"/>
                  </a:lnTo>
                  <a:lnTo>
                    <a:pt x="122" y="7"/>
                  </a:lnTo>
                  <a:lnTo>
                    <a:pt x="118" y="87"/>
                  </a:lnTo>
                  <a:lnTo>
                    <a:pt x="101" y="86"/>
                  </a:lnTo>
                  <a:lnTo>
                    <a:pt x="77" y="85"/>
                  </a:lnTo>
                  <a:lnTo>
                    <a:pt x="56" y="84"/>
                  </a:lnTo>
                  <a:lnTo>
                    <a:pt x="32" y="82"/>
                  </a:lnTo>
                  <a:lnTo>
                    <a:pt x="14" y="80"/>
                  </a:lnTo>
                  <a:lnTo>
                    <a:pt x="0" y="78"/>
                  </a:lnTo>
                  <a:lnTo>
                    <a:pt x="11" y="6"/>
                  </a:lnTo>
                  <a:lnTo>
                    <a:pt x="11" y="2"/>
                  </a:lnTo>
                  <a:lnTo>
                    <a:pt x="11"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39" name="Freeform 31">
              <a:extLst>
                <a:ext uri="{FF2B5EF4-FFF2-40B4-BE49-F238E27FC236}">
                  <a16:creationId xmlns:a16="http://schemas.microsoft.com/office/drawing/2014/main" id="{1C3C8680-F83E-4237-9868-F0BC74766405}"/>
                </a:ext>
              </a:extLst>
            </p:cNvPr>
            <p:cNvSpPr>
              <a:spLocks/>
            </p:cNvSpPr>
            <p:nvPr/>
          </p:nvSpPr>
          <p:spPr bwMode="auto">
            <a:xfrm>
              <a:off x="1632" y="2138"/>
              <a:ext cx="801" cy="572"/>
            </a:xfrm>
            <a:custGeom>
              <a:avLst/>
              <a:gdLst/>
              <a:ahLst/>
              <a:cxnLst>
                <a:cxn ang="0">
                  <a:pos x="11" y="0"/>
                </a:cxn>
                <a:cxn ang="0">
                  <a:pos x="20" y="1"/>
                </a:cxn>
                <a:cxn ang="0">
                  <a:pos x="41" y="3"/>
                </a:cxn>
                <a:cxn ang="0">
                  <a:pos x="64" y="5"/>
                </a:cxn>
                <a:cxn ang="0">
                  <a:pos x="88" y="6"/>
                </a:cxn>
                <a:cxn ang="0">
                  <a:pos x="94" y="6"/>
                </a:cxn>
                <a:cxn ang="0">
                  <a:pos x="122" y="7"/>
                </a:cxn>
                <a:cxn ang="0">
                  <a:pos x="118" y="87"/>
                </a:cxn>
                <a:cxn ang="0">
                  <a:pos x="101" y="86"/>
                </a:cxn>
                <a:cxn ang="0">
                  <a:pos x="77" y="85"/>
                </a:cxn>
                <a:cxn ang="0">
                  <a:pos x="56" y="84"/>
                </a:cxn>
                <a:cxn ang="0">
                  <a:pos x="32" y="82"/>
                </a:cxn>
                <a:cxn ang="0">
                  <a:pos x="14" y="80"/>
                </a:cxn>
                <a:cxn ang="0">
                  <a:pos x="0" y="78"/>
                </a:cxn>
                <a:cxn ang="0">
                  <a:pos x="11" y="6"/>
                </a:cxn>
                <a:cxn ang="0">
                  <a:pos x="11" y="2"/>
                </a:cxn>
                <a:cxn ang="0">
                  <a:pos x="11" y="0"/>
                </a:cxn>
              </a:cxnLst>
              <a:rect l="0" t="0" r="r" b="b"/>
              <a:pathLst>
                <a:path w="122" h="87">
                  <a:moveTo>
                    <a:pt x="11" y="0"/>
                  </a:moveTo>
                  <a:lnTo>
                    <a:pt x="20" y="1"/>
                  </a:lnTo>
                  <a:lnTo>
                    <a:pt x="41" y="3"/>
                  </a:lnTo>
                  <a:lnTo>
                    <a:pt x="64" y="5"/>
                  </a:lnTo>
                  <a:lnTo>
                    <a:pt x="88" y="6"/>
                  </a:lnTo>
                  <a:lnTo>
                    <a:pt x="94" y="6"/>
                  </a:lnTo>
                  <a:lnTo>
                    <a:pt x="122" y="7"/>
                  </a:lnTo>
                  <a:lnTo>
                    <a:pt x="118" y="87"/>
                  </a:lnTo>
                  <a:lnTo>
                    <a:pt x="101" y="86"/>
                  </a:lnTo>
                  <a:lnTo>
                    <a:pt x="77" y="85"/>
                  </a:lnTo>
                  <a:lnTo>
                    <a:pt x="56" y="84"/>
                  </a:lnTo>
                  <a:lnTo>
                    <a:pt x="32" y="82"/>
                  </a:lnTo>
                  <a:lnTo>
                    <a:pt x="14" y="80"/>
                  </a:lnTo>
                  <a:lnTo>
                    <a:pt x="0" y="78"/>
                  </a:lnTo>
                  <a:lnTo>
                    <a:pt x="11" y="6"/>
                  </a:lnTo>
                  <a:lnTo>
                    <a:pt x="11" y="2"/>
                  </a:lnTo>
                  <a:lnTo>
                    <a:pt x="11"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0" name="Freeform 32">
              <a:extLst>
                <a:ext uri="{FF2B5EF4-FFF2-40B4-BE49-F238E27FC236}">
                  <a16:creationId xmlns:a16="http://schemas.microsoft.com/office/drawing/2014/main" id="{1542EBF9-53BA-449C-AECE-359D4D44FCF4}"/>
                </a:ext>
              </a:extLst>
            </p:cNvPr>
            <p:cNvSpPr>
              <a:spLocks/>
            </p:cNvSpPr>
            <p:nvPr/>
          </p:nvSpPr>
          <p:spPr bwMode="auto">
            <a:xfrm>
              <a:off x="1533" y="2651"/>
              <a:ext cx="762" cy="748"/>
            </a:xfrm>
            <a:custGeom>
              <a:avLst/>
              <a:gdLst/>
              <a:ahLst/>
              <a:cxnLst>
                <a:cxn ang="0">
                  <a:pos x="0" y="114"/>
                </a:cxn>
                <a:cxn ang="0">
                  <a:pos x="15" y="0"/>
                </a:cxn>
                <a:cxn ang="0">
                  <a:pos x="31" y="2"/>
                </a:cxn>
                <a:cxn ang="0">
                  <a:pos x="64" y="5"/>
                </a:cxn>
                <a:cxn ang="0">
                  <a:pos x="85" y="6"/>
                </a:cxn>
                <a:cxn ang="0">
                  <a:pos x="107" y="8"/>
                </a:cxn>
                <a:cxn ang="0">
                  <a:pos x="116" y="8"/>
                </a:cxn>
                <a:cxn ang="0">
                  <a:pos x="111" y="103"/>
                </a:cxn>
                <a:cxn ang="0">
                  <a:pos x="39" y="103"/>
                </a:cxn>
                <a:cxn ang="0">
                  <a:pos x="39" y="108"/>
                </a:cxn>
                <a:cxn ang="0">
                  <a:pos x="11" y="106"/>
                </a:cxn>
                <a:cxn ang="0">
                  <a:pos x="10" y="114"/>
                </a:cxn>
                <a:cxn ang="0">
                  <a:pos x="0" y="114"/>
                </a:cxn>
              </a:cxnLst>
              <a:rect l="0" t="0" r="r" b="b"/>
              <a:pathLst>
                <a:path w="116" h="114">
                  <a:moveTo>
                    <a:pt x="0" y="114"/>
                  </a:moveTo>
                  <a:lnTo>
                    <a:pt x="15" y="0"/>
                  </a:lnTo>
                  <a:lnTo>
                    <a:pt x="31" y="2"/>
                  </a:lnTo>
                  <a:lnTo>
                    <a:pt x="64" y="5"/>
                  </a:lnTo>
                  <a:lnTo>
                    <a:pt x="85" y="6"/>
                  </a:lnTo>
                  <a:lnTo>
                    <a:pt x="107" y="8"/>
                  </a:lnTo>
                  <a:lnTo>
                    <a:pt x="116" y="8"/>
                  </a:lnTo>
                  <a:lnTo>
                    <a:pt x="111" y="103"/>
                  </a:lnTo>
                  <a:lnTo>
                    <a:pt x="39" y="103"/>
                  </a:lnTo>
                  <a:lnTo>
                    <a:pt x="39" y="108"/>
                  </a:lnTo>
                  <a:lnTo>
                    <a:pt x="11" y="106"/>
                  </a:lnTo>
                  <a:lnTo>
                    <a:pt x="10" y="114"/>
                  </a:lnTo>
                  <a:lnTo>
                    <a:pt x="0" y="11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1" name="Freeform 33">
              <a:extLst>
                <a:ext uri="{FF2B5EF4-FFF2-40B4-BE49-F238E27FC236}">
                  <a16:creationId xmlns:a16="http://schemas.microsoft.com/office/drawing/2014/main" id="{F80A62FF-D8DF-4064-B62F-A371220E031C}"/>
                </a:ext>
              </a:extLst>
            </p:cNvPr>
            <p:cNvSpPr>
              <a:spLocks/>
            </p:cNvSpPr>
            <p:nvPr/>
          </p:nvSpPr>
          <p:spPr bwMode="auto">
            <a:xfrm>
              <a:off x="1533" y="2651"/>
              <a:ext cx="762" cy="748"/>
            </a:xfrm>
            <a:custGeom>
              <a:avLst/>
              <a:gdLst/>
              <a:ahLst/>
              <a:cxnLst>
                <a:cxn ang="0">
                  <a:pos x="0" y="114"/>
                </a:cxn>
                <a:cxn ang="0">
                  <a:pos x="15" y="0"/>
                </a:cxn>
                <a:cxn ang="0">
                  <a:pos x="31" y="2"/>
                </a:cxn>
                <a:cxn ang="0">
                  <a:pos x="64" y="5"/>
                </a:cxn>
                <a:cxn ang="0">
                  <a:pos x="85" y="6"/>
                </a:cxn>
                <a:cxn ang="0">
                  <a:pos x="107" y="8"/>
                </a:cxn>
                <a:cxn ang="0">
                  <a:pos x="116" y="8"/>
                </a:cxn>
                <a:cxn ang="0">
                  <a:pos x="111" y="103"/>
                </a:cxn>
                <a:cxn ang="0">
                  <a:pos x="39" y="103"/>
                </a:cxn>
                <a:cxn ang="0">
                  <a:pos x="39" y="108"/>
                </a:cxn>
                <a:cxn ang="0">
                  <a:pos x="11" y="106"/>
                </a:cxn>
                <a:cxn ang="0">
                  <a:pos x="10" y="114"/>
                </a:cxn>
                <a:cxn ang="0">
                  <a:pos x="0" y="114"/>
                </a:cxn>
              </a:cxnLst>
              <a:rect l="0" t="0" r="r" b="b"/>
              <a:pathLst>
                <a:path w="116" h="114">
                  <a:moveTo>
                    <a:pt x="0" y="114"/>
                  </a:moveTo>
                  <a:lnTo>
                    <a:pt x="15" y="0"/>
                  </a:lnTo>
                  <a:lnTo>
                    <a:pt x="31" y="2"/>
                  </a:lnTo>
                  <a:lnTo>
                    <a:pt x="64" y="5"/>
                  </a:lnTo>
                  <a:lnTo>
                    <a:pt x="85" y="6"/>
                  </a:lnTo>
                  <a:lnTo>
                    <a:pt x="107" y="8"/>
                  </a:lnTo>
                  <a:lnTo>
                    <a:pt x="116" y="8"/>
                  </a:lnTo>
                  <a:lnTo>
                    <a:pt x="111" y="103"/>
                  </a:lnTo>
                  <a:lnTo>
                    <a:pt x="39" y="103"/>
                  </a:lnTo>
                  <a:lnTo>
                    <a:pt x="39" y="108"/>
                  </a:lnTo>
                  <a:lnTo>
                    <a:pt x="11" y="106"/>
                  </a:lnTo>
                  <a:lnTo>
                    <a:pt x="10" y="114"/>
                  </a:lnTo>
                  <a:lnTo>
                    <a:pt x="0" y="11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2" name="Freeform 34">
              <a:extLst>
                <a:ext uri="{FF2B5EF4-FFF2-40B4-BE49-F238E27FC236}">
                  <a16:creationId xmlns:a16="http://schemas.microsoft.com/office/drawing/2014/main" id="{DB54F80A-AB8D-4567-BA5D-18115CE27263}"/>
                </a:ext>
              </a:extLst>
            </p:cNvPr>
            <p:cNvSpPr>
              <a:spLocks/>
            </p:cNvSpPr>
            <p:nvPr/>
          </p:nvSpPr>
          <p:spPr bwMode="auto">
            <a:xfrm>
              <a:off x="2295" y="1133"/>
              <a:ext cx="663" cy="454"/>
            </a:xfrm>
            <a:custGeom>
              <a:avLst/>
              <a:gdLst/>
              <a:ahLst/>
              <a:cxnLst>
                <a:cxn ang="0">
                  <a:pos x="0" y="64"/>
                </a:cxn>
                <a:cxn ang="0">
                  <a:pos x="6" y="0"/>
                </a:cxn>
                <a:cxn ang="0">
                  <a:pos x="13" y="1"/>
                </a:cxn>
                <a:cxn ang="0">
                  <a:pos x="29" y="2"/>
                </a:cxn>
                <a:cxn ang="0">
                  <a:pos x="44" y="2"/>
                </a:cxn>
                <a:cxn ang="0">
                  <a:pos x="68" y="2"/>
                </a:cxn>
                <a:cxn ang="0">
                  <a:pos x="85" y="3"/>
                </a:cxn>
                <a:cxn ang="0">
                  <a:pos x="95" y="3"/>
                </a:cxn>
                <a:cxn ang="0">
                  <a:pos x="95" y="9"/>
                </a:cxn>
                <a:cxn ang="0">
                  <a:pos x="95" y="12"/>
                </a:cxn>
                <a:cxn ang="0">
                  <a:pos x="95" y="16"/>
                </a:cxn>
                <a:cxn ang="0">
                  <a:pos x="94" y="19"/>
                </a:cxn>
                <a:cxn ang="0">
                  <a:pos x="93" y="22"/>
                </a:cxn>
                <a:cxn ang="0">
                  <a:pos x="94" y="24"/>
                </a:cxn>
                <a:cxn ang="0">
                  <a:pos x="95" y="25"/>
                </a:cxn>
                <a:cxn ang="0">
                  <a:pos x="96" y="26"/>
                </a:cxn>
                <a:cxn ang="0">
                  <a:pos x="97" y="27"/>
                </a:cxn>
                <a:cxn ang="0">
                  <a:pos x="98" y="29"/>
                </a:cxn>
                <a:cxn ang="0">
                  <a:pos x="98" y="29"/>
                </a:cxn>
                <a:cxn ang="0">
                  <a:pos x="99" y="34"/>
                </a:cxn>
                <a:cxn ang="0">
                  <a:pos x="99" y="38"/>
                </a:cxn>
                <a:cxn ang="0">
                  <a:pos x="98" y="44"/>
                </a:cxn>
                <a:cxn ang="0">
                  <a:pos x="98" y="48"/>
                </a:cxn>
                <a:cxn ang="0">
                  <a:pos x="99" y="51"/>
                </a:cxn>
                <a:cxn ang="0">
                  <a:pos x="100" y="53"/>
                </a:cxn>
                <a:cxn ang="0">
                  <a:pos x="99" y="55"/>
                </a:cxn>
                <a:cxn ang="0">
                  <a:pos x="99" y="58"/>
                </a:cxn>
                <a:cxn ang="0">
                  <a:pos x="100" y="63"/>
                </a:cxn>
                <a:cxn ang="0">
                  <a:pos x="101" y="66"/>
                </a:cxn>
                <a:cxn ang="0">
                  <a:pos x="101" y="69"/>
                </a:cxn>
                <a:cxn ang="0">
                  <a:pos x="0" y="64"/>
                </a:cxn>
              </a:cxnLst>
              <a:rect l="0" t="0" r="r" b="b"/>
              <a:pathLst>
                <a:path w="101" h="69">
                  <a:moveTo>
                    <a:pt x="0" y="64"/>
                  </a:moveTo>
                  <a:lnTo>
                    <a:pt x="6" y="0"/>
                  </a:lnTo>
                  <a:lnTo>
                    <a:pt x="13" y="1"/>
                  </a:lnTo>
                  <a:lnTo>
                    <a:pt x="29" y="2"/>
                  </a:lnTo>
                  <a:lnTo>
                    <a:pt x="44" y="2"/>
                  </a:lnTo>
                  <a:lnTo>
                    <a:pt x="68" y="2"/>
                  </a:lnTo>
                  <a:lnTo>
                    <a:pt x="85" y="3"/>
                  </a:lnTo>
                  <a:lnTo>
                    <a:pt x="95" y="3"/>
                  </a:lnTo>
                  <a:lnTo>
                    <a:pt x="95" y="9"/>
                  </a:lnTo>
                  <a:lnTo>
                    <a:pt x="95" y="12"/>
                  </a:lnTo>
                  <a:lnTo>
                    <a:pt x="95" y="16"/>
                  </a:lnTo>
                  <a:lnTo>
                    <a:pt x="94" y="19"/>
                  </a:lnTo>
                  <a:lnTo>
                    <a:pt x="93" y="22"/>
                  </a:lnTo>
                  <a:lnTo>
                    <a:pt x="94" y="24"/>
                  </a:lnTo>
                  <a:lnTo>
                    <a:pt x="95" y="25"/>
                  </a:lnTo>
                  <a:lnTo>
                    <a:pt x="96" y="26"/>
                  </a:lnTo>
                  <a:lnTo>
                    <a:pt x="97" y="27"/>
                  </a:lnTo>
                  <a:lnTo>
                    <a:pt x="98" y="29"/>
                  </a:lnTo>
                  <a:lnTo>
                    <a:pt x="98" y="29"/>
                  </a:lnTo>
                  <a:lnTo>
                    <a:pt x="99" y="34"/>
                  </a:lnTo>
                  <a:lnTo>
                    <a:pt x="99" y="38"/>
                  </a:lnTo>
                  <a:lnTo>
                    <a:pt x="98" y="44"/>
                  </a:lnTo>
                  <a:lnTo>
                    <a:pt x="98" y="48"/>
                  </a:lnTo>
                  <a:lnTo>
                    <a:pt x="99" y="51"/>
                  </a:lnTo>
                  <a:lnTo>
                    <a:pt x="100" y="53"/>
                  </a:lnTo>
                  <a:lnTo>
                    <a:pt x="99" y="55"/>
                  </a:lnTo>
                  <a:lnTo>
                    <a:pt x="99" y="58"/>
                  </a:lnTo>
                  <a:lnTo>
                    <a:pt x="100" y="63"/>
                  </a:lnTo>
                  <a:lnTo>
                    <a:pt x="101" y="66"/>
                  </a:lnTo>
                  <a:lnTo>
                    <a:pt x="101" y="69"/>
                  </a:lnTo>
                  <a:lnTo>
                    <a:pt x="0" y="6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3" name="Freeform 35">
              <a:extLst>
                <a:ext uri="{FF2B5EF4-FFF2-40B4-BE49-F238E27FC236}">
                  <a16:creationId xmlns:a16="http://schemas.microsoft.com/office/drawing/2014/main" id="{2E58BE33-1E35-46E9-8052-A63858FA550E}"/>
                </a:ext>
              </a:extLst>
            </p:cNvPr>
            <p:cNvSpPr>
              <a:spLocks/>
            </p:cNvSpPr>
            <p:nvPr/>
          </p:nvSpPr>
          <p:spPr bwMode="auto">
            <a:xfrm>
              <a:off x="2295" y="1133"/>
              <a:ext cx="663" cy="454"/>
            </a:xfrm>
            <a:custGeom>
              <a:avLst/>
              <a:gdLst/>
              <a:ahLst/>
              <a:cxnLst>
                <a:cxn ang="0">
                  <a:pos x="0" y="64"/>
                </a:cxn>
                <a:cxn ang="0">
                  <a:pos x="6" y="0"/>
                </a:cxn>
                <a:cxn ang="0">
                  <a:pos x="13" y="1"/>
                </a:cxn>
                <a:cxn ang="0">
                  <a:pos x="29" y="2"/>
                </a:cxn>
                <a:cxn ang="0">
                  <a:pos x="44" y="2"/>
                </a:cxn>
                <a:cxn ang="0">
                  <a:pos x="68" y="2"/>
                </a:cxn>
                <a:cxn ang="0">
                  <a:pos x="85" y="3"/>
                </a:cxn>
                <a:cxn ang="0">
                  <a:pos x="95" y="3"/>
                </a:cxn>
                <a:cxn ang="0">
                  <a:pos x="95" y="9"/>
                </a:cxn>
                <a:cxn ang="0">
                  <a:pos x="95" y="12"/>
                </a:cxn>
                <a:cxn ang="0">
                  <a:pos x="95" y="16"/>
                </a:cxn>
                <a:cxn ang="0">
                  <a:pos x="94" y="19"/>
                </a:cxn>
                <a:cxn ang="0">
                  <a:pos x="93" y="22"/>
                </a:cxn>
                <a:cxn ang="0">
                  <a:pos x="94" y="24"/>
                </a:cxn>
                <a:cxn ang="0">
                  <a:pos x="95" y="25"/>
                </a:cxn>
                <a:cxn ang="0">
                  <a:pos x="96" y="26"/>
                </a:cxn>
                <a:cxn ang="0">
                  <a:pos x="97" y="27"/>
                </a:cxn>
                <a:cxn ang="0">
                  <a:pos x="98" y="29"/>
                </a:cxn>
                <a:cxn ang="0">
                  <a:pos x="98" y="29"/>
                </a:cxn>
                <a:cxn ang="0">
                  <a:pos x="99" y="34"/>
                </a:cxn>
                <a:cxn ang="0">
                  <a:pos x="99" y="38"/>
                </a:cxn>
                <a:cxn ang="0">
                  <a:pos x="98" y="44"/>
                </a:cxn>
                <a:cxn ang="0">
                  <a:pos x="98" y="48"/>
                </a:cxn>
                <a:cxn ang="0">
                  <a:pos x="99" y="51"/>
                </a:cxn>
                <a:cxn ang="0">
                  <a:pos x="100" y="53"/>
                </a:cxn>
                <a:cxn ang="0">
                  <a:pos x="99" y="55"/>
                </a:cxn>
                <a:cxn ang="0">
                  <a:pos x="99" y="58"/>
                </a:cxn>
                <a:cxn ang="0">
                  <a:pos x="100" y="63"/>
                </a:cxn>
                <a:cxn ang="0">
                  <a:pos x="101" y="66"/>
                </a:cxn>
                <a:cxn ang="0">
                  <a:pos x="101" y="69"/>
                </a:cxn>
                <a:cxn ang="0">
                  <a:pos x="0" y="64"/>
                </a:cxn>
              </a:cxnLst>
              <a:rect l="0" t="0" r="r" b="b"/>
              <a:pathLst>
                <a:path w="101" h="69">
                  <a:moveTo>
                    <a:pt x="0" y="64"/>
                  </a:moveTo>
                  <a:lnTo>
                    <a:pt x="6" y="0"/>
                  </a:lnTo>
                  <a:lnTo>
                    <a:pt x="13" y="1"/>
                  </a:lnTo>
                  <a:lnTo>
                    <a:pt x="29" y="2"/>
                  </a:lnTo>
                  <a:lnTo>
                    <a:pt x="44" y="2"/>
                  </a:lnTo>
                  <a:lnTo>
                    <a:pt x="68" y="2"/>
                  </a:lnTo>
                  <a:lnTo>
                    <a:pt x="85" y="3"/>
                  </a:lnTo>
                  <a:lnTo>
                    <a:pt x="95" y="3"/>
                  </a:lnTo>
                  <a:lnTo>
                    <a:pt x="95" y="9"/>
                  </a:lnTo>
                  <a:lnTo>
                    <a:pt x="95" y="12"/>
                  </a:lnTo>
                  <a:lnTo>
                    <a:pt x="95" y="16"/>
                  </a:lnTo>
                  <a:lnTo>
                    <a:pt x="94" y="19"/>
                  </a:lnTo>
                  <a:lnTo>
                    <a:pt x="93" y="22"/>
                  </a:lnTo>
                  <a:lnTo>
                    <a:pt x="94" y="24"/>
                  </a:lnTo>
                  <a:lnTo>
                    <a:pt x="95" y="25"/>
                  </a:lnTo>
                  <a:lnTo>
                    <a:pt x="96" y="26"/>
                  </a:lnTo>
                  <a:lnTo>
                    <a:pt x="97" y="27"/>
                  </a:lnTo>
                  <a:lnTo>
                    <a:pt x="98" y="29"/>
                  </a:lnTo>
                  <a:lnTo>
                    <a:pt x="98" y="29"/>
                  </a:lnTo>
                  <a:lnTo>
                    <a:pt x="99" y="34"/>
                  </a:lnTo>
                  <a:lnTo>
                    <a:pt x="99" y="38"/>
                  </a:lnTo>
                  <a:lnTo>
                    <a:pt x="98" y="44"/>
                  </a:lnTo>
                  <a:lnTo>
                    <a:pt x="98" y="48"/>
                  </a:lnTo>
                  <a:lnTo>
                    <a:pt x="99" y="51"/>
                  </a:lnTo>
                  <a:lnTo>
                    <a:pt x="100" y="53"/>
                  </a:lnTo>
                  <a:lnTo>
                    <a:pt x="99" y="55"/>
                  </a:lnTo>
                  <a:lnTo>
                    <a:pt x="99" y="58"/>
                  </a:lnTo>
                  <a:lnTo>
                    <a:pt x="100" y="63"/>
                  </a:lnTo>
                  <a:lnTo>
                    <a:pt x="101" y="66"/>
                  </a:lnTo>
                  <a:lnTo>
                    <a:pt x="101" y="69"/>
                  </a:lnTo>
                  <a:lnTo>
                    <a:pt x="0" y="6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4" name="Freeform 36">
              <a:extLst>
                <a:ext uri="{FF2B5EF4-FFF2-40B4-BE49-F238E27FC236}">
                  <a16:creationId xmlns:a16="http://schemas.microsoft.com/office/drawing/2014/main" id="{0B647571-0274-4D59-B811-8F09410EA4EE}"/>
                </a:ext>
              </a:extLst>
            </p:cNvPr>
            <p:cNvSpPr>
              <a:spLocks/>
            </p:cNvSpPr>
            <p:nvPr/>
          </p:nvSpPr>
          <p:spPr bwMode="auto">
            <a:xfrm>
              <a:off x="2262" y="1554"/>
              <a:ext cx="729" cy="479"/>
            </a:xfrm>
            <a:custGeom>
              <a:avLst/>
              <a:gdLst/>
              <a:ahLst/>
              <a:cxnLst>
                <a:cxn ang="0">
                  <a:pos x="0" y="57"/>
                </a:cxn>
                <a:cxn ang="0">
                  <a:pos x="5" y="0"/>
                </a:cxn>
                <a:cxn ang="0">
                  <a:pos x="19" y="1"/>
                </a:cxn>
                <a:cxn ang="0">
                  <a:pos x="52" y="2"/>
                </a:cxn>
                <a:cxn ang="0">
                  <a:pos x="86" y="4"/>
                </a:cxn>
                <a:cxn ang="0">
                  <a:pos x="106" y="5"/>
                </a:cxn>
                <a:cxn ang="0">
                  <a:pos x="106" y="9"/>
                </a:cxn>
                <a:cxn ang="0">
                  <a:pos x="106" y="11"/>
                </a:cxn>
                <a:cxn ang="0">
                  <a:pos x="107" y="12"/>
                </a:cxn>
                <a:cxn ang="0">
                  <a:pos x="108" y="13"/>
                </a:cxn>
                <a:cxn ang="0">
                  <a:pos x="109" y="13"/>
                </a:cxn>
                <a:cxn ang="0">
                  <a:pos x="109" y="14"/>
                </a:cxn>
                <a:cxn ang="0">
                  <a:pos x="110" y="15"/>
                </a:cxn>
                <a:cxn ang="0">
                  <a:pos x="110" y="16"/>
                </a:cxn>
                <a:cxn ang="0">
                  <a:pos x="111" y="47"/>
                </a:cxn>
                <a:cxn ang="0">
                  <a:pos x="110" y="47"/>
                </a:cxn>
                <a:cxn ang="0">
                  <a:pos x="110" y="47"/>
                </a:cxn>
                <a:cxn ang="0">
                  <a:pos x="108" y="47"/>
                </a:cxn>
                <a:cxn ang="0">
                  <a:pos x="108" y="48"/>
                </a:cxn>
                <a:cxn ang="0">
                  <a:pos x="109" y="49"/>
                </a:cxn>
                <a:cxn ang="0">
                  <a:pos x="109" y="50"/>
                </a:cxn>
                <a:cxn ang="0">
                  <a:pos x="109" y="51"/>
                </a:cxn>
                <a:cxn ang="0">
                  <a:pos x="107" y="52"/>
                </a:cxn>
                <a:cxn ang="0">
                  <a:pos x="108" y="53"/>
                </a:cxn>
                <a:cxn ang="0">
                  <a:pos x="109" y="54"/>
                </a:cxn>
                <a:cxn ang="0">
                  <a:pos x="110" y="56"/>
                </a:cxn>
                <a:cxn ang="0">
                  <a:pos x="110" y="58"/>
                </a:cxn>
                <a:cxn ang="0">
                  <a:pos x="109" y="59"/>
                </a:cxn>
                <a:cxn ang="0">
                  <a:pos x="110" y="61"/>
                </a:cxn>
                <a:cxn ang="0">
                  <a:pos x="110" y="63"/>
                </a:cxn>
                <a:cxn ang="0">
                  <a:pos x="111" y="64"/>
                </a:cxn>
                <a:cxn ang="0">
                  <a:pos x="111" y="66"/>
                </a:cxn>
                <a:cxn ang="0">
                  <a:pos x="110" y="69"/>
                </a:cxn>
                <a:cxn ang="0">
                  <a:pos x="110" y="72"/>
                </a:cxn>
                <a:cxn ang="0">
                  <a:pos x="109" y="73"/>
                </a:cxn>
                <a:cxn ang="0">
                  <a:pos x="108" y="71"/>
                </a:cxn>
                <a:cxn ang="0">
                  <a:pos x="106" y="70"/>
                </a:cxn>
                <a:cxn ang="0">
                  <a:pos x="104" y="70"/>
                </a:cxn>
                <a:cxn ang="0">
                  <a:pos x="103" y="70"/>
                </a:cxn>
                <a:cxn ang="0">
                  <a:pos x="101" y="69"/>
                </a:cxn>
                <a:cxn ang="0">
                  <a:pos x="100" y="68"/>
                </a:cxn>
                <a:cxn ang="0">
                  <a:pos x="99" y="67"/>
                </a:cxn>
                <a:cxn ang="0">
                  <a:pos x="97" y="66"/>
                </a:cxn>
                <a:cxn ang="0">
                  <a:pos x="95" y="66"/>
                </a:cxn>
                <a:cxn ang="0">
                  <a:pos x="91" y="66"/>
                </a:cxn>
                <a:cxn ang="0">
                  <a:pos x="90" y="66"/>
                </a:cxn>
                <a:cxn ang="0">
                  <a:pos x="86" y="64"/>
                </a:cxn>
                <a:cxn ang="0">
                  <a:pos x="86" y="64"/>
                </a:cxn>
                <a:cxn ang="0">
                  <a:pos x="84" y="63"/>
                </a:cxn>
                <a:cxn ang="0">
                  <a:pos x="82" y="63"/>
                </a:cxn>
                <a:cxn ang="0">
                  <a:pos x="80" y="63"/>
                </a:cxn>
                <a:cxn ang="0">
                  <a:pos x="78" y="63"/>
                </a:cxn>
                <a:cxn ang="0">
                  <a:pos x="78" y="62"/>
                </a:cxn>
                <a:cxn ang="0">
                  <a:pos x="77" y="61"/>
                </a:cxn>
                <a:cxn ang="0">
                  <a:pos x="77" y="61"/>
                </a:cxn>
                <a:cxn ang="0">
                  <a:pos x="76" y="60"/>
                </a:cxn>
                <a:cxn ang="0">
                  <a:pos x="75" y="59"/>
                </a:cxn>
                <a:cxn ang="0">
                  <a:pos x="38" y="58"/>
                </a:cxn>
                <a:cxn ang="0">
                  <a:pos x="12" y="57"/>
                </a:cxn>
                <a:cxn ang="0">
                  <a:pos x="3" y="57"/>
                </a:cxn>
                <a:cxn ang="0">
                  <a:pos x="0" y="57"/>
                </a:cxn>
              </a:cxnLst>
              <a:rect l="0" t="0" r="r" b="b"/>
              <a:pathLst>
                <a:path w="111" h="73">
                  <a:moveTo>
                    <a:pt x="0" y="57"/>
                  </a:moveTo>
                  <a:lnTo>
                    <a:pt x="5" y="0"/>
                  </a:lnTo>
                  <a:lnTo>
                    <a:pt x="19" y="1"/>
                  </a:lnTo>
                  <a:lnTo>
                    <a:pt x="52" y="2"/>
                  </a:lnTo>
                  <a:lnTo>
                    <a:pt x="86" y="4"/>
                  </a:lnTo>
                  <a:lnTo>
                    <a:pt x="106" y="5"/>
                  </a:lnTo>
                  <a:lnTo>
                    <a:pt x="106" y="9"/>
                  </a:lnTo>
                  <a:lnTo>
                    <a:pt x="106" y="11"/>
                  </a:lnTo>
                  <a:lnTo>
                    <a:pt x="107" y="12"/>
                  </a:lnTo>
                  <a:lnTo>
                    <a:pt x="108" y="13"/>
                  </a:lnTo>
                  <a:lnTo>
                    <a:pt x="109" y="13"/>
                  </a:lnTo>
                  <a:lnTo>
                    <a:pt x="109" y="14"/>
                  </a:lnTo>
                  <a:lnTo>
                    <a:pt x="110" y="15"/>
                  </a:lnTo>
                  <a:lnTo>
                    <a:pt x="110" y="16"/>
                  </a:lnTo>
                  <a:lnTo>
                    <a:pt x="111" y="47"/>
                  </a:lnTo>
                  <a:lnTo>
                    <a:pt x="110" y="47"/>
                  </a:lnTo>
                  <a:lnTo>
                    <a:pt x="110" y="47"/>
                  </a:lnTo>
                  <a:lnTo>
                    <a:pt x="108" y="47"/>
                  </a:lnTo>
                  <a:lnTo>
                    <a:pt x="108" y="48"/>
                  </a:lnTo>
                  <a:lnTo>
                    <a:pt x="109" y="49"/>
                  </a:lnTo>
                  <a:lnTo>
                    <a:pt x="109" y="50"/>
                  </a:lnTo>
                  <a:lnTo>
                    <a:pt x="109" y="51"/>
                  </a:lnTo>
                  <a:lnTo>
                    <a:pt x="107" y="52"/>
                  </a:lnTo>
                  <a:lnTo>
                    <a:pt x="108" y="53"/>
                  </a:lnTo>
                  <a:lnTo>
                    <a:pt x="109" y="54"/>
                  </a:lnTo>
                  <a:lnTo>
                    <a:pt x="110" y="56"/>
                  </a:lnTo>
                  <a:lnTo>
                    <a:pt x="110" y="58"/>
                  </a:lnTo>
                  <a:lnTo>
                    <a:pt x="109" y="59"/>
                  </a:lnTo>
                  <a:lnTo>
                    <a:pt x="110" y="61"/>
                  </a:lnTo>
                  <a:lnTo>
                    <a:pt x="110" y="63"/>
                  </a:lnTo>
                  <a:lnTo>
                    <a:pt x="111" y="64"/>
                  </a:lnTo>
                  <a:lnTo>
                    <a:pt x="111" y="66"/>
                  </a:lnTo>
                  <a:lnTo>
                    <a:pt x="110" y="69"/>
                  </a:lnTo>
                  <a:lnTo>
                    <a:pt x="110" y="72"/>
                  </a:lnTo>
                  <a:lnTo>
                    <a:pt x="109" y="73"/>
                  </a:lnTo>
                  <a:lnTo>
                    <a:pt x="108" y="71"/>
                  </a:lnTo>
                  <a:lnTo>
                    <a:pt x="106" y="70"/>
                  </a:lnTo>
                  <a:lnTo>
                    <a:pt x="104" y="70"/>
                  </a:lnTo>
                  <a:lnTo>
                    <a:pt x="103" y="70"/>
                  </a:lnTo>
                  <a:lnTo>
                    <a:pt x="101" y="69"/>
                  </a:lnTo>
                  <a:lnTo>
                    <a:pt x="100" y="68"/>
                  </a:lnTo>
                  <a:lnTo>
                    <a:pt x="99" y="67"/>
                  </a:lnTo>
                  <a:lnTo>
                    <a:pt x="97" y="66"/>
                  </a:lnTo>
                  <a:lnTo>
                    <a:pt x="95" y="66"/>
                  </a:lnTo>
                  <a:lnTo>
                    <a:pt x="91" y="66"/>
                  </a:lnTo>
                  <a:lnTo>
                    <a:pt x="90" y="66"/>
                  </a:lnTo>
                  <a:lnTo>
                    <a:pt x="86" y="64"/>
                  </a:lnTo>
                  <a:lnTo>
                    <a:pt x="86" y="64"/>
                  </a:lnTo>
                  <a:lnTo>
                    <a:pt x="84" y="63"/>
                  </a:lnTo>
                  <a:lnTo>
                    <a:pt x="82" y="63"/>
                  </a:lnTo>
                  <a:lnTo>
                    <a:pt x="80" y="63"/>
                  </a:lnTo>
                  <a:lnTo>
                    <a:pt x="78" y="63"/>
                  </a:lnTo>
                  <a:lnTo>
                    <a:pt x="78" y="62"/>
                  </a:lnTo>
                  <a:lnTo>
                    <a:pt x="77" y="61"/>
                  </a:lnTo>
                  <a:lnTo>
                    <a:pt x="77" y="61"/>
                  </a:lnTo>
                  <a:lnTo>
                    <a:pt x="76" y="60"/>
                  </a:lnTo>
                  <a:lnTo>
                    <a:pt x="75" y="59"/>
                  </a:lnTo>
                  <a:lnTo>
                    <a:pt x="38" y="58"/>
                  </a:lnTo>
                  <a:lnTo>
                    <a:pt x="12" y="57"/>
                  </a:lnTo>
                  <a:lnTo>
                    <a:pt x="3" y="57"/>
                  </a:lnTo>
                  <a:lnTo>
                    <a:pt x="0" y="57"/>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5" name="Freeform 37">
              <a:extLst>
                <a:ext uri="{FF2B5EF4-FFF2-40B4-BE49-F238E27FC236}">
                  <a16:creationId xmlns:a16="http://schemas.microsoft.com/office/drawing/2014/main" id="{E5CE0208-A751-42B4-B99E-BEBC73AE1B19}"/>
                </a:ext>
              </a:extLst>
            </p:cNvPr>
            <p:cNvSpPr>
              <a:spLocks/>
            </p:cNvSpPr>
            <p:nvPr/>
          </p:nvSpPr>
          <p:spPr bwMode="auto">
            <a:xfrm>
              <a:off x="2262" y="1554"/>
              <a:ext cx="729" cy="479"/>
            </a:xfrm>
            <a:custGeom>
              <a:avLst/>
              <a:gdLst/>
              <a:ahLst/>
              <a:cxnLst>
                <a:cxn ang="0">
                  <a:pos x="0" y="57"/>
                </a:cxn>
                <a:cxn ang="0">
                  <a:pos x="5" y="0"/>
                </a:cxn>
                <a:cxn ang="0">
                  <a:pos x="19" y="1"/>
                </a:cxn>
                <a:cxn ang="0">
                  <a:pos x="52" y="2"/>
                </a:cxn>
                <a:cxn ang="0">
                  <a:pos x="86" y="4"/>
                </a:cxn>
                <a:cxn ang="0">
                  <a:pos x="106" y="5"/>
                </a:cxn>
                <a:cxn ang="0">
                  <a:pos x="106" y="9"/>
                </a:cxn>
                <a:cxn ang="0">
                  <a:pos x="106" y="11"/>
                </a:cxn>
                <a:cxn ang="0">
                  <a:pos x="107" y="12"/>
                </a:cxn>
                <a:cxn ang="0">
                  <a:pos x="108" y="13"/>
                </a:cxn>
                <a:cxn ang="0">
                  <a:pos x="109" y="13"/>
                </a:cxn>
                <a:cxn ang="0">
                  <a:pos x="109" y="14"/>
                </a:cxn>
                <a:cxn ang="0">
                  <a:pos x="110" y="15"/>
                </a:cxn>
                <a:cxn ang="0">
                  <a:pos x="110" y="16"/>
                </a:cxn>
                <a:cxn ang="0">
                  <a:pos x="111" y="47"/>
                </a:cxn>
                <a:cxn ang="0">
                  <a:pos x="110" y="47"/>
                </a:cxn>
                <a:cxn ang="0">
                  <a:pos x="110" y="47"/>
                </a:cxn>
                <a:cxn ang="0">
                  <a:pos x="108" y="47"/>
                </a:cxn>
                <a:cxn ang="0">
                  <a:pos x="108" y="48"/>
                </a:cxn>
                <a:cxn ang="0">
                  <a:pos x="109" y="49"/>
                </a:cxn>
                <a:cxn ang="0">
                  <a:pos x="109" y="50"/>
                </a:cxn>
                <a:cxn ang="0">
                  <a:pos x="109" y="51"/>
                </a:cxn>
                <a:cxn ang="0">
                  <a:pos x="107" y="52"/>
                </a:cxn>
                <a:cxn ang="0">
                  <a:pos x="108" y="53"/>
                </a:cxn>
                <a:cxn ang="0">
                  <a:pos x="109" y="54"/>
                </a:cxn>
                <a:cxn ang="0">
                  <a:pos x="110" y="56"/>
                </a:cxn>
                <a:cxn ang="0">
                  <a:pos x="110" y="58"/>
                </a:cxn>
                <a:cxn ang="0">
                  <a:pos x="109" y="59"/>
                </a:cxn>
                <a:cxn ang="0">
                  <a:pos x="110" y="61"/>
                </a:cxn>
                <a:cxn ang="0">
                  <a:pos x="110" y="63"/>
                </a:cxn>
                <a:cxn ang="0">
                  <a:pos x="111" y="64"/>
                </a:cxn>
                <a:cxn ang="0">
                  <a:pos x="111" y="66"/>
                </a:cxn>
                <a:cxn ang="0">
                  <a:pos x="110" y="69"/>
                </a:cxn>
                <a:cxn ang="0">
                  <a:pos x="110" y="72"/>
                </a:cxn>
                <a:cxn ang="0">
                  <a:pos x="109" y="73"/>
                </a:cxn>
                <a:cxn ang="0">
                  <a:pos x="108" y="71"/>
                </a:cxn>
                <a:cxn ang="0">
                  <a:pos x="106" y="70"/>
                </a:cxn>
                <a:cxn ang="0">
                  <a:pos x="104" y="70"/>
                </a:cxn>
                <a:cxn ang="0">
                  <a:pos x="103" y="70"/>
                </a:cxn>
                <a:cxn ang="0">
                  <a:pos x="101" y="69"/>
                </a:cxn>
                <a:cxn ang="0">
                  <a:pos x="100" y="68"/>
                </a:cxn>
                <a:cxn ang="0">
                  <a:pos x="99" y="67"/>
                </a:cxn>
                <a:cxn ang="0">
                  <a:pos x="97" y="66"/>
                </a:cxn>
                <a:cxn ang="0">
                  <a:pos x="95" y="66"/>
                </a:cxn>
                <a:cxn ang="0">
                  <a:pos x="91" y="66"/>
                </a:cxn>
                <a:cxn ang="0">
                  <a:pos x="90" y="66"/>
                </a:cxn>
                <a:cxn ang="0">
                  <a:pos x="86" y="64"/>
                </a:cxn>
                <a:cxn ang="0">
                  <a:pos x="86" y="64"/>
                </a:cxn>
                <a:cxn ang="0">
                  <a:pos x="84" y="63"/>
                </a:cxn>
                <a:cxn ang="0">
                  <a:pos x="82" y="63"/>
                </a:cxn>
                <a:cxn ang="0">
                  <a:pos x="80" y="63"/>
                </a:cxn>
                <a:cxn ang="0">
                  <a:pos x="78" y="63"/>
                </a:cxn>
                <a:cxn ang="0">
                  <a:pos x="78" y="62"/>
                </a:cxn>
                <a:cxn ang="0">
                  <a:pos x="77" y="61"/>
                </a:cxn>
                <a:cxn ang="0">
                  <a:pos x="77" y="61"/>
                </a:cxn>
                <a:cxn ang="0">
                  <a:pos x="76" y="60"/>
                </a:cxn>
                <a:cxn ang="0">
                  <a:pos x="75" y="59"/>
                </a:cxn>
                <a:cxn ang="0">
                  <a:pos x="38" y="58"/>
                </a:cxn>
                <a:cxn ang="0">
                  <a:pos x="12" y="57"/>
                </a:cxn>
                <a:cxn ang="0">
                  <a:pos x="3" y="57"/>
                </a:cxn>
                <a:cxn ang="0">
                  <a:pos x="0" y="57"/>
                </a:cxn>
              </a:cxnLst>
              <a:rect l="0" t="0" r="r" b="b"/>
              <a:pathLst>
                <a:path w="111" h="73">
                  <a:moveTo>
                    <a:pt x="0" y="57"/>
                  </a:moveTo>
                  <a:lnTo>
                    <a:pt x="5" y="0"/>
                  </a:lnTo>
                  <a:lnTo>
                    <a:pt x="19" y="1"/>
                  </a:lnTo>
                  <a:lnTo>
                    <a:pt x="52" y="2"/>
                  </a:lnTo>
                  <a:lnTo>
                    <a:pt x="86" y="4"/>
                  </a:lnTo>
                  <a:lnTo>
                    <a:pt x="106" y="5"/>
                  </a:lnTo>
                  <a:lnTo>
                    <a:pt x="106" y="9"/>
                  </a:lnTo>
                  <a:lnTo>
                    <a:pt x="106" y="11"/>
                  </a:lnTo>
                  <a:lnTo>
                    <a:pt x="107" y="12"/>
                  </a:lnTo>
                  <a:lnTo>
                    <a:pt x="108" y="13"/>
                  </a:lnTo>
                  <a:lnTo>
                    <a:pt x="109" y="13"/>
                  </a:lnTo>
                  <a:lnTo>
                    <a:pt x="109" y="14"/>
                  </a:lnTo>
                  <a:lnTo>
                    <a:pt x="110" y="15"/>
                  </a:lnTo>
                  <a:lnTo>
                    <a:pt x="110" y="16"/>
                  </a:lnTo>
                  <a:lnTo>
                    <a:pt x="111" y="47"/>
                  </a:lnTo>
                  <a:lnTo>
                    <a:pt x="110" y="47"/>
                  </a:lnTo>
                  <a:lnTo>
                    <a:pt x="110" y="47"/>
                  </a:lnTo>
                  <a:lnTo>
                    <a:pt x="108" y="47"/>
                  </a:lnTo>
                  <a:lnTo>
                    <a:pt x="108" y="48"/>
                  </a:lnTo>
                  <a:lnTo>
                    <a:pt x="109" y="49"/>
                  </a:lnTo>
                  <a:lnTo>
                    <a:pt x="109" y="50"/>
                  </a:lnTo>
                  <a:lnTo>
                    <a:pt x="109" y="51"/>
                  </a:lnTo>
                  <a:lnTo>
                    <a:pt x="107" y="52"/>
                  </a:lnTo>
                  <a:lnTo>
                    <a:pt x="108" y="53"/>
                  </a:lnTo>
                  <a:lnTo>
                    <a:pt x="109" y="54"/>
                  </a:lnTo>
                  <a:lnTo>
                    <a:pt x="110" y="56"/>
                  </a:lnTo>
                  <a:lnTo>
                    <a:pt x="110" y="58"/>
                  </a:lnTo>
                  <a:lnTo>
                    <a:pt x="109" y="59"/>
                  </a:lnTo>
                  <a:lnTo>
                    <a:pt x="110" y="61"/>
                  </a:lnTo>
                  <a:lnTo>
                    <a:pt x="110" y="63"/>
                  </a:lnTo>
                  <a:lnTo>
                    <a:pt x="111" y="64"/>
                  </a:lnTo>
                  <a:lnTo>
                    <a:pt x="111" y="66"/>
                  </a:lnTo>
                  <a:lnTo>
                    <a:pt x="110" y="69"/>
                  </a:lnTo>
                  <a:lnTo>
                    <a:pt x="110" y="72"/>
                  </a:lnTo>
                  <a:lnTo>
                    <a:pt x="109" y="73"/>
                  </a:lnTo>
                  <a:lnTo>
                    <a:pt x="108" y="71"/>
                  </a:lnTo>
                  <a:lnTo>
                    <a:pt x="106" y="70"/>
                  </a:lnTo>
                  <a:lnTo>
                    <a:pt x="104" y="70"/>
                  </a:lnTo>
                  <a:lnTo>
                    <a:pt x="103" y="70"/>
                  </a:lnTo>
                  <a:lnTo>
                    <a:pt x="101" y="69"/>
                  </a:lnTo>
                  <a:lnTo>
                    <a:pt x="100" y="68"/>
                  </a:lnTo>
                  <a:lnTo>
                    <a:pt x="99" y="67"/>
                  </a:lnTo>
                  <a:lnTo>
                    <a:pt x="97" y="66"/>
                  </a:lnTo>
                  <a:lnTo>
                    <a:pt x="95" y="66"/>
                  </a:lnTo>
                  <a:lnTo>
                    <a:pt x="91" y="66"/>
                  </a:lnTo>
                  <a:lnTo>
                    <a:pt x="90" y="66"/>
                  </a:lnTo>
                  <a:lnTo>
                    <a:pt x="86" y="64"/>
                  </a:lnTo>
                  <a:lnTo>
                    <a:pt x="86" y="64"/>
                  </a:lnTo>
                  <a:lnTo>
                    <a:pt x="84" y="63"/>
                  </a:lnTo>
                  <a:lnTo>
                    <a:pt x="82" y="63"/>
                  </a:lnTo>
                  <a:lnTo>
                    <a:pt x="80" y="63"/>
                  </a:lnTo>
                  <a:lnTo>
                    <a:pt x="78" y="63"/>
                  </a:lnTo>
                  <a:lnTo>
                    <a:pt x="78" y="62"/>
                  </a:lnTo>
                  <a:lnTo>
                    <a:pt x="77" y="61"/>
                  </a:lnTo>
                  <a:lnTo>
                    <a:pt x="77" y="61"/>
                  </a:lnTo>
                  <a:lnTo>
                    <a:pt x="76" y="60"/>
                  </a:lnTo>
                  <a:lnTo>
                    <a:pt x="75" y="59"/>
                  </a:lnTo>
                  <a:lnTo>
                    <a:pt x="38" y="58"/>
                  </a:lnTo>
                  <a:lnTo>
                    <a:pt x="12" y="57"/>
                  </a:lnTo>
                  <a:lnTo>
                    <a:pt x="3" y="57"/>
                  </a:lnTo>
                  <a:lnTo>
                    <a:pt x="0" y="57"/>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6" name="Freeform 38">
              <a:extLst>
                <a:ext uri="{FF2B5EF4-FFF2-40B4-BE49-F238E27FC236}">
                  <a16:creationId xmlns:a16="http://schemas.microsoft.com/office/drawing/2014/main" id="{BD3AA214-B307-46E7-AD20-0CA6DDC56E34}"/>
                </a:ext>
              </a:extLst>
            </p:cNvPr>
            <p:cNvSpPr>
              <a:spLocks/>
            </p:cNvSpPr>
            <p:nvPr/>
          </p:nvSpPr>
          <p:spPr bwMode="auto">
            <a:xfrm>
              <a:off x="2243" y="1928"/>
              <a:ext cx="840" cy="401"/>
            </a:xfrm>
            <a:custGeom>
              <a:avLst/>
              <a:gdLst/>
              <a:ahLst/>
              <a:cxnLst>
                <a:cxn ang="0">
                  <a:pos x="3" y="0"/>
                </a:cxn>
                <a:cxn ang="0">
                  <a:pos x="35" y="0"/>
                </a:cxn>
                <a:cxn ang="0">
                  <a:pos x="75" y="2"/>
                </a:cxn>
                <a:cxn ang="0">
                  <a:pos x="78" y="2"/>
                </a:cxn>
                <a:cxn ang="0">
                  <a:pos x="80" y="5"/>
                </a:cxn>
                <a:cxn ang="0">
                  <a:pos x="83" y="6"/>
                </a:cxn>
                <a:cxn ang="0">
                  <a:pos x="87" y="6"/>
                </a:cxn>
                <a:cxn ang="0">
                  <a:pos x="89" y="7"/>
                </a:cxn>
                <a:cxn ang="0">
                  <a:pos x="94" y="9"/>
                </a:cxn>
                <a:cxn ang="0">
                  <a:pos x="98" y="9"/>
                </a:cxn>
                <a:cxn ang="0">
                  <a:pos x="101" y="10"/>
                </a:cxn>
                <a:cxn ang="0">
                  <a:pos x="103" y="11"/>
                </a:cxn>
                <a:cxn ang="0">
                  <a:pos x="105" y="13"/>
                </a:cxn>
                <a:cxn ang="0">
                  <a:pos x="108" y="13"/>
                </a:cxn>
                <a:cxn ang="0">
                  <a:pos x="109" y="13"/>
                </a:cxn>
                <a:cxn ang="0">
                  <a:pos x="112" y="15"/>
                </a:cxn>
                <a:cxn ang="0">
                  <a:pos x="114" y="16"/>
                </a:cxn>
                <a:cxn ang="0">
                  <a:pos x="115" y="20"/>
                </a:cxn>
                <a:cxn ang="0">
                  <a:pos x="116" y="22"/>
                </a:cxn>
                <a:cxn ang="0">
                  <a:pos x="120" y="29"/>
                </a:cxn>
                <a:cxn ang="0">
                  <a:pos x="121" y="33"/>
                </a:cxn>
                <a:cxn ang="0">
                  <a:pos x="124" y="38"/>
                </a:cxn>
                <a:cxn ang="0">
                  <a:pos x="124" y="39"/>
                </a:cxn>
                <a:cxn ang="0">
                  <a:pos x="124" y="42"/>
                </a:cxn>
                <a:cxn ang="0">
                  <a:pos x="124" y="44"/>
                </a:cxn>
                <a:cxn ang="0">
                  <a:pos x="124" y="45"/>
                </a:cxn>
                <a:cxn ang="0">
                  <a:pos x="126" y="48"/>
                </a:cxn>
                <a:cxn ang="0">
                  <a:pos x="127" y="52"/>
                </a:cxn>
                <a:cxn ang="0">
                  <a:pos x="127" y="57"/>
                </a:cxn>
                <a:cxn ang="0">
                  <a:pos x="128" y="61"/>
                </a:cxn>
                <a:cxn ang="0">
                  <a:pos x="117" y="61"/>
                </a:cxn>
                <a:cxn ang="0">
                  <a:pos x="56" y="61"/>
                </a:cxn>
                <a:cxn ang="0">
                  <a:pos x="28" y="60"/>
                </a:cxn>
                <a:cxn ang="0">
                  <a:pos x="2" y="38"/>
                </a:cxn>
              </a:cxnLst>
              <a:rect l="0" t="0" r="r" b="b"/>
              <a:pathLst>
                <a:path w="128" h="61">
                  <a:moveTo>
                    <a:pt x="0" y="38"/>
                  </a:moveTo>
                  <a:lnTo>
                    <a:pt x="3" y="0"/>
                  </a:lnTo>
                  <a:lnTo>
                    <a:pt x="18" y="0"/>
                  </a:lnTo>
                  <a:lnTo>
                    <a:pt x="35" y="0"/>
                  </a:lnTo>
                  <a:lnTo>
                    <a:pt x="62" y="1"/>
                  </a:lnTo>
                  <a:lnTo>
                    <a:pt x="75" y="2"/>
                  </a:lnTo>
                  <a:lnTo>
                    <a:pt x="77" y="2"/>
                  </a:lnTo>
                  <a:lnTo>
                    <a:pt x="78" y="2"/>
                  </a:lnTo>
                  <a:lnTo>
                    <a:pt x="79" y="2"/>
                  </a:lnTo>
                  <a:lnTo>
                    <a:pt x="80" y="5"/>
                  </a:lnTo>
                  <a:lnTo>
                    <a:pt x="82" y="6"/>
                  </a:lnTo>
                  <a:lnTo>
                    <a:pt x="83" y="6"/>
                  </a:lnTo>
                  <a:lnTo>
                    <a:pt x="85" y="6"/>
                  </a:lnTo>
                  <a:lnTo>
                    <a:pt x="87" y="6"/>
                  </a:lnTo>
                  <a:lnTo>
                    <a:pt x="88" y="6"/>
                  </a:lnTo>
                  <a:lnTo>
                    <a:pt x="89" y="7"/>
                  </a:lnTo>
                  <a:lnTo>
                    <a:pt x="92" y="8"/>
                  </a:lnTo>
                  <a:lnTo>
                    <a:pt x="94" y="9"/>
                  </a:lnTo>
                  <a:lnTo>
                    <a:pt x="96" y="9"/>
                  </a:lnTo>
                  <a:lnTo>
                    <a:pt x="98" y="9"/>
                  </a:lnTo>
                  <a:lnTo>
                    <a:pt x="100" y="9"/>
                  </a:lnTo>
                  <a:lnTo>
                    <a:pt x="101" y="10"/>
                  </a:lnTo>
                  <a:lnTo>
                    <a:pt x="102" y="10"/>
                  </a:lnTo>
                  <a:lnTo>
                    <a:pt x="103" y="11"/>
                  </a:lnTo>
                  <a:lnTo>
                    <a:pt x="104" y="12"/>
                  </a:lnTo>
                  <a:lnTo>
                    <a:pt x="105" y="13"/>
                  </a:lnTo>
                  <a:lnTo>
                    <a:pt x="106" y="13"/>
                  </a:lnTo>
                  <a:lnTo>
                    <a:pt x="108" y="13"/>
                  </a:lnTo>
                  <a:lnTo>
                    <a:pt x="109" y="13"/>
                  </a:lnTo>
                  <a:lnTo>
                    <a:pt x="109" y="13"/>
                  </a:lnTo>
                  <a:lnTo>
                    <a:pt x="111" y="14"/>
                  </a:lnTo>
                  <a:lnTo>
                    <a:pt x="112" y="15"/>
                  </a:lnTo>
                  <a:lnTo>
                    <a:pt x="113" y="16"/>
                  </a:lnTo>
                  <a:lnTo>
                    <a:pt x="114" y="16"/>
                  </a:lnTo>
                  <a:lnTo>
                    <a:pt x="115" y="18"/>
                  </a:lnTo>
                  <a:lnTo>
                    <a:pt x="115" y="20"/>
                  </a:lnTo>
                  <a:lnTo>
                    <a:pt x="115" y="21"/>
                  </a:lnTo>
                  <a:lnTo>
                    <a:pt x="116" y="22"/>
                  </a:lnTo>
                  <a:lnTo>
                    <a:pt x="117" y="24"/>
                  </a:lnTo>
                  <a:lnTo>
                    <a:pt x="120" y="29"/>
                  </a:lnTo>
                  <a:lnTo>
                    <a:pt x="121" y="31"/>
                  </a:lnTo>
                  <a:lnTo>
                    <a:pt x="121" y="33"/>
                  </a:lnTo>
                  <a:lnTo>
                    <a:pt x="122" y="35"/>
                  </a:lnTo>
                  <a:lnTo>
                    <a:pt x="124" y="38"/>
                  </a:lnTo>
                  <a:lnTo>
                    <a:pt x="124" y="38"/>
                  </a:lnTo>
                  <a:lnTo>
                    <a:pt x="124" y="39"/>
                  </a:lnTo>
                  <a:lnTo>
                    <a:pt x="124" y="40"/>
                  </a:lnTo>
                  <a:lnTo>
                    <a:pt x="124" y="42"/>
                  </a:lnTo>
                  <a:lnTo>
                    <a:pt x="124" y="43"/>
                  </a:lnTo>
                  <a:lnTo>
                    <a:pt x="124" y="44"/>
                  </a:lnTo>
                  <a:lnTo>
                    <a:pt x="124" y="45"/>
                  </a:lnTo>
                  <a:lnTo>
                    <a:pt x="124" y="45"/>
                  </a:lnTo>
                  <a:lnTo>
                    <a:pt x="125" y="47"/>
                  </a:lnTo>
                  <a:lnTo>
                    <a:pt x="126" y="48"/>
                  </a:lnTo>
                  <a:lnTo>
                    <a:pt x="127" y="50"/>
                  </a:lnTo>
                  <a:lnTo>
                    <a:pt x="127" y="52"/>
                  </a:lnTo>
                  <a:lnTo>
                    <a:pt x="128" y="55"/>
                  </a:lnTo>
                  <a:lnTo>
                    <a:pt x="127" y="57"/>
                  </a:lnTo>
                  <a:lnTo>
                    <a:pt x="128" y="59"/>
                  </a:lnTo>
                  <a:lnTo>
                    <a:pt x="128" y="61"/>
                  </a:lnTo>
                  <a:lnTo>
                    <a:pt x="128" y="61"/>
                  </a:lnTo>
                  <a:lnTo>
                    <a:pt x="117" y="61"/>
                  </a:lnTo>
                  <a:lnTo>
                    <a:pt x="90" y="61"/>
                  </a:lnTo>
                  <a:lnTo>
                    <a:pt x="56" y="61"/>
                  </a:lnTo>
                  <a:lnTo>
                    <a:pt x="32" y="60"/>
                  </a:lnTo>
                  <a:lnTo>
                    <a:pt x="28" y="60"/>
                  </a:lnTo>
                  <a:lnTo>
                    <a:pt x="29" y="39"/>
                  </a:lnTo>
                  <a:lnTo>
                    <a:pt x="2" y="38"/>
                  </a:lnTo>
                  <a:lnTo>
                    <a:pt x="0" y="38"/>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7" name="Freeform 39">
              <a:extLst>
                <a:ext uri="{FF2B5EF4-FFF2-40B4-BE49-F238E27FC236}">
                  <a16:creationId xmlns:a16="http://schemas.microsoft.com/office/drawing/2014/main" id="{9AE4E160-5123-45E9-A865-9B7E2E03171B}"/>
                </a:ext>
              </a:extLst>
            </p:cNvPr>
            <p:cNvSpPr>
              <a:spLocks/>
            </p:cNvSpPr>
            <p:nvPr/>
          </p:nvSpPr>
          <p:spPr bwMode="auto">
            <a:xfrm>
              <a:off x="2243" y="1928"/>
              <a:ext cx="840" cy="401"/>
            </a:xfrm>
            <a:custGeom>
              <a:avLst/>
              <a:gdLst/>
              <a:ahLst/>
              <a:cxnLst>
                <a:cxn ang="0">
                  <a:pos x="3" y="0"/>
                </a:cxn>
                <a:cxn ang="0">
                  <a:pos x="35" y="0"/>
                </a:cxn>
                <a:cxn ang="0">
                  <a:pos x="75" y="2"/>
                </a:cxn>
                <a:cxn ang="0">
                  <a:pos x="78" y="2"/>
                </a:cxn>
                <a:cxn ang="0">
                  <a:pos x="80" y="5"/>
                </a:cxn>
                <a:cxn ang="0">
                  <a:pos x="83" y="6"/>
                </a:cxn>
                <a:cxn ang="0">
                  <a:pos x="87" y="6"/>
                </a:cxn>
                <a:cxn ang="0">
                  <a:pos x="89" y="7"/>
                </a:cxn>
                <a:cxn ang="0">
                  <a:pos x="94" y="9"/>
                </a:cxn>
                <a:cxn ang="0">
                  <a:pos x="98" y="9"/>
                </a:cxn>
                <a:cxn ang="0">
                  <a:pos x="101" y="10"/>
                </a:cxn>
                <a:cxn ang="0">
                  <a:pos x="103" y="11"/>
                </a:cxn>
                <a:cxn ang="0">
                  <a:pos x="105" y="13"/>
                </a:cxn>
                <a:cxn ang="0">
                  <a:pos x="108" y="13"/>
                </a:cxn>
                <a:cxn ang="0">
                  <a:pos x="109" y="13"/>
                </a:cxn>
                <a:cxn ang="0">
                  <a:pos x="112" y="15"/>
                </a:cxn>
                <a:cxn ang="0">
                  <a:pos x="114" y="16"/>
                </a:cxn>
                <a:cxn ang="0">
                  <a:pos x="115" y="20"/>
                </a:cxn>
                <a:cxn ang="0">
                  <a:pos x="116" y="22"/>
                </a:cxn>
                <a:cxn ang="0">
                  <a:pos x="120" y="29"/>
                </a:cxn>
                <a:cxn ang="0">
                  <a:pos x="121" y="33"/>
                </a:cxn>
                <a:cxn ang="0">
                  <a:pos x="124" y="38"/>
                </a:cxn>
                <a:cxn ang="0">
                  <a:pos x="124" y="39"/>
                </a:cxn>
                <a:cxn ang="0">
                  <a:pos x="124" y="42"/>
                </a:cxn>
                <a:cxn ang="0">
                  <a:pos x="124" y="44"/>
                </a:cxn>
                <a:cxn ang="0">
                  <a:pos x="124" y="45"/>
                </a:cxn>
                <a:cxn ang="0">
                  <a:pos x="126" y="48"/>
                </a:cxn>
                <a:cxn ang="0">
                  <a:pos x="127" y="52"/>
                </a:cxn>
                <a:cxn ang="0">
                  <a:pos x="127" y="57"/>
                </a:cxn>
                <a:cxn ang="0">
                  <a:pos x="128" y="61"/>
                </a:cxn>
                <a:cxn ang="0">
                  <a:pos x="117" y="61"/>
                </a:cxn>
                <a:cxn ang="0">
                  <a:pos x="56" y="61"/>
                </a:cxn>
                <a:cxn ang="0">
                  <a:pos x="28" y="60"/>
                </a:cxn>
                <a:cxn ang="0">
                  <a:pos x="2" y="38"/>
                </a:cxn>
              </a:cxnLst>
              <a:rect l="0" t="0" r="r" b="b"/>
              <a:pathLst>
                <a:path w="128" h="61">
                  <a:moveTo>
                    <a:pt x="0" y="38"/>
                  </a:moveTo>
                  <a:lnTo>
                    <a:pt x="3" y="0"/>
                  </a:lnTo>
                  <a:lnTo>
                    <a:pt x="18" y="0"/>
                  </a:lnTo>
                  <a:lnTo>
                    <a:pt x="35" y="0"/>
                  </a:lnTo>
                  <a:lnTo>
                    <a:pt x="62" y="1"/>
                  </a:lnTo>
                  <a:lnTo>
                    <a:pt x="75" y="2"/>
                  </a:lnTo>
                  <a:lnTo>
                    <a:pt x="77" y="2"/>
                  </a:lnTo>
                  <a:lnTo>
                    <a:pt x="78" y="2"/>
                  </a:lnTo>
                  <a:lnTo>
                    <a:pt x="79" y="2"/>
                  </a:lnTo>
                  <a:lnTo>
                    <a:pt x="80" y="5"/>
                  </a:lnTo>
                  <a:lnTo>
                    <a:pt x="82" y="6"/>
                  </a:lnTo>
                  <a:lnTo>
                    <a:pt x="83" y="6"/>
                  </a:lnTo>
                  <a:lnTo>
                    <a:pt x="85" y="6"/>
                  </a:lnTo>
                  <a:lnTo>
                    <a:pt x="87" y="6"/>
                  </a:lnTo>
                  <a:lnTo>
                    <a:pt x="88" y="6"/>
                  </a:lnTo>
                  <a:lnTo>
                    <a:pt x="89" y="7"/>
                  </a:lnTo>
                  <a:lnTo>
                    <a:pt x="92" y="8"/>
                  </a:lnTo>
                  <a:lnTo>
                    <a:pt x="94" y="9"/>
                  </a:lnTo>
                  <a:lnTo>
                    <a:pt x="96" y="9"/>
                  </a:lnTo>
                  <a:lnTo>
                    <a:pt x="98" y="9"/>
                  </a:lnTo>
                  <a:lnTo>
                    <a:pt x="100" y="9"/>
                  </a:lnTo>
                  <a:lnTo>
                    <a:pt x="101" y="10"/>
                  </a:lnTo>
                  <a:lnTo>
                    <a:pt x="102" y="10"/>
                  </a:lnTo>
                  <a:lnTo>
                    <a:pt x="103" y="11"/>
                  </a:lnTo>
                  <a:lnTo>
                    <a:pt x="104" y="12"/>
                  </a:lnTo>
                  <a:lnTo>
                    <a:pt x="105" y="13"/>
                  </a:lnTo>
                  <a:lnTo>
                    <a:pt x="106" y="13"/>
                  </a:lnTo>
                  <a:lnTo>
                    <a:pt x="108" y="13"/>
                  </a:lnTo>
                  <a:lnTo>
                    <a:pt x="109" y="13"/>
                  </a:lnTo>
                  <a:lnTo>
                    <a:pt x="109" y="13"/>
                  </a:lnTo>
                  <a:lnTo>
                    <a:pt x="111" y="14"/>
                  </a:lnTo>
                  <a:lnTo>
                    <a:pt x="112" y="15"/>
                  </a:lnTo>
                  <a:lnTo>
                    <a:pt x="113" y="16"/>
                  </a:lnTo>
                  <a:lnTo>
                    <a:pt x="114" y="16"/>
                  </a:lnTo>
                  <a:lnTo>
                    <a:pt x="115" y="18"/>
                  </a:lnTo>
                  <a:lnTo>
                    <a:pt x="115" y="20"/>
                  </a:lnTo>
                  <a:lnTo>
                    <a:pt x="115" y="21"/>
                  </a:lnTo>
                  <a:lnTo>
                    <a:pt x="116" y="22"/>
                  </a:lnTo>
                  <a:lnTo>
                    <a:pt x="117" y="24"/>
                  </a:lnTo>
                  <a:lnTo>
                    <a:pt x="120" y="29"/>
                  </a:lnTo>
                  <a:lnTo>
                    <a:pt x="121" y="31"/>
                  </a:lnTo>
                  <a:lnTo>
                    <a:pt x="121" y="33"/>
                  </a:lnTo>
                  <a:lnTo>
                    <a:pt x="122" y="35"/>
                  </a:lnTo>
                  <a:lnTo>
                    <a:pt x="124" y="38"/>
                  </a:lnTo>
                  <a:lnTo>
                    <a:pt x="124" y="38"/>
                  </a:lnTo>
                  <a:lnTo>
                    <a:pt x="124" y="39"/>
                  </a:lnTo>
                  <a:lnTo>
                    <a:pt x="124" y="40"/>
                  </a:lnTo>
                  <a:lnTo>
                    <a:pt x="124" y="42"/>
                  </a:lnTo>
                  <a:lnTo>
                    <a:pt x="124" y="43"/>
                  </a:lnTo>
                  <a:lnTo>
                    <a:pt x="124" y="44"/>
                  </a:lnTo>
                  <a:lnTo>
                    <a:pt x="124" y="45"/>
                  </a:lnTo>
                  <a:lnTo>
                    <a:pt x="124" y="45"/>
                  </a:lnTo>
                  <a:lnTo>
                    <a:pt x="125" y="47"/>
                  </a:lnTo>
                  <a:lnTo>
                    <a:pt x="126" y="48"/>
                  </a:lnTo>
                  <a:lnTo>
                    <a:pt x="127" y="50"/>
                  </a:lnTo>
                  <a:lnTo>
                    <a:pt x="127" y="52"/>
                  </a:lnTo>
                  <a:lnTo>
                    <a:pt x="128" y="55"/>
                  </a:lnTo>
                  <a:lnTo>
                    <a:pt x="127" y="57"/>
                  </a:lnTo>
                  <a:lnTo>
                    <a:pt x="128" y="59"/>
                  </a:lnTo>
                  <a:lnTo>
                    <a:pt x="128" y="61"/>
                  </a:lnTo>
                  <a:lnTo>
                    <a:pt x="128" y="61"/>
                  </a:lnTo>
                  <a:lnTo>
                    <a:pt x="117" y="61"/>
                  </a:lnTo>
                  <a:lnTo>
                    <a:pt x="90" y="61"/>
                  </a:lnTo>
                  <a:lnTo>
                    <a:pt x="56" y="61"/>
                  </a:lnTo>
                  <a:lnTo>
                    <a:pt x="32" y="60"/>
                  </a:lnTo>
                  <a:lnTo>
                    <a:pt x="28" y="60"/>
                  </a:lnTo>
                  <a:lnTo>
                    <a:pt x="29" y="39"/>
                  </a:lnTo>
                  <a:lnTo>
                    <a:pt x="2" y="38"/>
                  </a:lnTo>
                  <a:lnTo>
                    <a:pt x="0" y="38"/>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8" name="Freeform 40">
              <a:extLst>
                <a:ext uri="{FF2B5EF4-FFF2-40B4-BE49-F238E27FC236}">
                  <a16:creationId xmlns:a16="http://schemas.microsoft.com/office/drawing/2014/main" id="{AF96511D-259E-4A40-9DEF-9D01FB99497C}"/>
                </a:ext>
              </a:extLst>
            </p:cNvPr>
            <p:cNvSpPr>
              <a:spLocks/>
            </p:cNvSpPr>
            <p:nvPr/>
          </p:nvSpPr>
          <p:spPr bwMode="auto">
            <a:xfrm>
              <a:off x="2295" y="2703"/>
              <a:ext cx="906" cy="460"/>
            </a:xfrm>
            <a:custGeom>
              <a:avLst/>
              <a:gdLst/>
              <a:ahLst/>
              <a:cxnLst>
                <a:cxn ang="0">
                  <a:pos x="40" y="1"/>
                </a:cxn>
                <a:cxn ang="0">
                  <a:pos x="128" y="3"/>
                </a:cxn>
                <a:cxn ang="0">
                  <a:pos x="131" y="10"/>
                </a:cxn>
                <a:cxn ang="0">
                  <a:pos x="138" y="70"/>
                </a:cxn>
                <a:cxn ang="0">
                  <a:pos x="135" y="69"/>
                </a:cxn>
                <a:cxn ang="0">
                  <a:pos x="131" y="68"/>
                </a:cxn>
                <a:cxn ang="0">
                  <a:pos x="127" y="66"/>
                </a:cxn>
                <a:cxn ang="0">
                  <a:pos x="123" y="65"/>
                </a:cxn>
                <a:cxn ang="0">
                  <a:pos x="119" y="65"/>
                </a:cxn>
                <a:cxn ang="0">
                  <a:pos x="117" y="64"/>
                </a:cxn>
                <a:cxn ang="0">
                  <a:pos x="114" y="64"/>
                </a:cxn>
                <a:cxn ang="0">
                  <a:pos x="110" y="66"/>
                </a:cxn>
                <a:cxn ang="0">
                  <a:pos x="109" y="67"/>
                </a:cxn>
                <a:cxn ang="0">
                  <a:pos x="108" y="69"/>
                </a:cxn>
                <a:cxn ang="0">
                  <a:pos x="106" y="69"/>
                </a:cxn>
                <a:cxn ang="0">
                  <a:pos x="104" y="69"/>
                </a:cxn>
                <a:cxn ang="0">
                  <a:pos x="102" y="69"/>
                </a:cxn>
                <a:cxn ang="0">
                  <a:pos x="101" y="67"/>
                </a:cxn>
                <a:cxn ang="0">
                  <a:pos x="100" y="66"/>
                </a:cxn>
                <a:cxn ang="0">
                  <a:pos x="97" y="65"/>
                </a:cxn>
                <a:cxn ang="0">
                  <a:pos x="95" y="66"/>
                </a:cxn>
                <a:cxn ang="0">
                  <a:pos x="94" y="67"/>
                </a:cxn>
                <a:cxn ang="0">
                  <a:pos x="92" y="66"/>
                </a:cxn>
                <a:cxn ang="0">
                  <a:pos x="91" y="68"/>
                </a:cxn>
                <a:cxn ang="0">
                  <a:pos x="89" y="69"/>
                </a:cxn>
                <a:cxn ang="0">
                  <a:pos x="87" y="69"/>
                </a:cxn>
                <a:cxn ang="0">
                  <a:pos x="86" y="67"/>
                </a:cxn>
                <a:cxn ang="0">
                  <a:pos x="84" y="67"/>
                </a:cxn>
                <a:cxn ang="0">
                  <a:pos x="82" y="66"/>
                </a:cxn>
                <a:cxn ang="0">
                  <a:pos x="79" y="66"/>
                </a:cxn>
                <a:cxn ang="0">
                  <a:pos x="78" y="66"/>
                </a:cxn>
                <a:cxn ang="0">
                  <a:pos x="76" y="65"/>
                </a:cxn>
                <a:cxn ang="0">
                  <a:pos x="76" y="64"/>
                </a:cxn>
                <a:cxn ang="0">
                  <a:pos x="75" y="63"/>
                </a:cxn>
                <a:cxn ang="0">
                  <a:pos x="73" y="63"/>
                </a:cxn>
                <a:cxn ang="0">
                  <a:pos x="71" y="64"/>
                </a:cxn>
                <a:cxn ang="0">
                  <a:pos x="70" y="64"/>
                </a:cxn>
                <a:cxn ang="0">
                  <a:pos x="68" y="63"/>
                </a:cxn>
                <a:cxn ang="0">
                  <a:pos x="67" y="61"/>
                </a:cxn>
                <a:cxn ang="0">
                  <a:pos x="65" y="61"/>
                </a:cxn>
                <a:cxn ang="0">
                  <a:pos x="63" y="61"/>
                </a:cxn>
                <a:cxn ang="0">
                  <a:pos x="61" y="61"/>
                </a:cxn>
                <a:cxn ang="0">
                  <a:pos x="59" y="61"/>
                </a:cxn>
                <a:cxn ang="0">
                  <a:pos x="58" y="61"/>
                </a:cxn>
                <a:cxn ang="0">
                  <a:pos x="57" y="58"/>
                </a:cxn>
                <a:cxn ang="0">
                  <a:pos x="56" y="57"/>
                </a:cxn>
                <a:cxn ang="0">
                  <a:pos x="54" y="55"/>
                </a:cxn>
                <a:cxn ang="0">
                  <a:pos x="53" y="55"/>
                </a:cxn>
                <a:cxn ang="0">
                  <a:pos x="53" y="55"/>
                </a:cxn>
                <a:cxn ang="0">
                  <a:pos x="52" y="56"/>
                </a:cxn>
                <a:cxn ang="0">
                  <a:pos x="51" y="54"/>
                </a:cxn>
                <a:cxn ang="0">
                  <a:pos x="49" y="53"/>
                </a:cxn>
                <a:cxn ang="0">
                  <a:pos x="47" y="53"/>
                </a:cxn>
                <a:cxn ang="0">
                  <a:pos x="18" y="14"/>
                </a:cxn>
                <a:cxn ang="0">
                  <a:pos x="0" y="0"/>
                </a:cxn>
              </a:cxnLst>
              <a:rect l="0" t="0" r="r" b="b"/>
              <a:pathLst>
                <a:path w="138" h="70">
                  <a:moveTo>
                    <a:pt x="0" y="0"/>
                  </a:moveTo>
                  <a:lnTo>
                    <a:pt x="40" y="1"/>
                  </a:lnTo>
                  <a:lnTo>
                    <a:pt x="83" y="2"/>
                  </a:lnTo>
                  <a:lnTo>
                    <a:pt x="128" y="3"/>
                  </a:lnTo>
                  <a:lnTo>
                    <a:pt x="131" y="3"/>
                  </a:lnTo>
                  <a:lnTo>
                    <a:pt x="131" y="10"/>
                  </a:lnTo>
                  <a:lnTo>
                    <a:pt x="136" y="25"/>
                  </a:lnTo>
                  <a:lnTo>
                    <a:pt x="138" y="70"/>
                  </a:lnTo>
                  <a:lnTo>
                    <a:pt x="136" y="70"/>
                  </a:lnTo>
                  <a:lnTo>
                    <a:pt x="135" y="69"/>
                  </a:lnTo>
                  <a:lnTo>
                    <a:pt x="133" y="68"/>
                  </a:lnTo>
                  <a:lnTo>
                    <a:pt x="131" y="68"/>
                  </a:lnTo>
                  <a:lnTo>
                    <a:pt x="130" y="67"/>
                  </a:lnTo>
                  <a:lnTo>
                    <a:pt x="127" y="66"/>
                  </a:lnTo>
                  <a:lnTo>
                    <a:pt x="125" y="66"/>
                  </a:lnTo>
                  <a:lnTo>
                    <a:pt x="123" y="65"/>
                  </a:lnTo>
                  <a:lnTo>
                    <a:pt x="121" y="65"/>
                  </a:lnTo>
                  <a:lnTo>
                    <a:pt x="119" y="65"/>
                  </a:lnTo>
                  <a:lnTo>
                    <a:pt x="118" y="65"/>
                  </a:lnTo>
                  <a:lnTo>
                    <a:pt x="117" y="64"/>
                  </a:lnTo>
                  <a:lnTo>
                    <a:pt x="116" y="64"/>
                  </a:lnTo>
                  <a:lnTo>
                    <a:pt x="114" y="64"/>
                  </a:lnTo>
                  <a:lnTo>
                    <a:pt x="112" y="65"/>
                  </a:lnTo>
                  <a:lnTo>
                    <a:pt x="110" y="66"/>
                  </a:lnTo>
                  <a:lnTo>
                    <a:pt x="110" y="67"/>
                  </a:lnTo>
                  <a:lnTo>
                    <a:pt x="109" y="67"/>
                  </a:lnTo>
                  <a:lnTo>
                    <a:pt x="109" y="69"/>
                  </a:lnTo>
                  <a:lnTo>
                    <a:pt x="108" y="69"/>
                  </a:lnTo>
                  <a:lnTo>
                    <a:pt x="106" y="69"/>
                  </a:lnTo>
                  <a:lnTo>
                    <a:pt x="106" y="69"/>
                  </a:lnTo>
                  <a:lnTo>
                    <a:pt x="105" y="69"/>
                  </a:lnTo>
                  <a:lnTo>
                    <a:pt x="104" y="69"/>
                  </a:lnTo>
                  <a:lnTo>
                    <a:pt x="103" y="69"/>
                  </a:lnTo>
                  <a:lnTo>
                    <a:pt x="102" y="69"/>
                  </a:lnTo>
                  <a:lnTo>
                    <a:pt x="101" y="68"/>
                  </a:lnTo>
                  <a:lnTo>
                    <a:pt x="101" y="67"/>
                  </a:lnTo>
                  <a:lnTo>
                    <a:pt x="101" y="66"/>
                  </a:lnTo>
                  <a:lnTo>
                    <a:pt x="100" y="66"/>
                  </a:lnTo>
                  <a:lnTo>
                    <a:pt x="98" y="65"/>
                  </a:lnTo>
                  <a:lnTo>
                    <a:pt x="97" y="65"/>
                  </a:lnTo>
                  <a:lnTo>
                    <a:pt x="96" y="65"/>
                  </a:lnTo>
                  <a:lnTo>
                    <a:pt x="95" y="66"/>
                  </a:lnTo>
                  <a:lnTo>
                    <a:pt x="95" y="67"/>
                  </a:lnTo>
                  <a:lnTo>
                    <a:pt x="94" y="67"/>
                  </a:lnTo>
                  <a:lnTo>
                    <a:pt x="93" y="67"/>
                  </a:lnTo>
                  <a:lnTo>
                    <a:pt x="92" y="66"/>
                  </a:lnTo>
                  <a:lnTo>
                    <a:pt x="91" y="67"/>
                  </a:lnTo>
                  <a:lnTo>
                    <a:pt x="91" y="68"/>
                  </a:lnTo>
                  <a:lnTo>
                    <a:pt x="90" y="69"/>
                  </a:lnTo>
                  <a:lnTo>
                    <a:pt x="89" y="69"/>
                  </a:lnTo>
                  <a:lnTo>
                    <a:pt x="88" y="70"/>
                  </a:lnTo>
                  <a:lnTo>
                    <a:pt x="87" y="69"/>
                  </a:lnTo>
                  <a:lnTo>
                    <a:pt x="86" y="67"/>
                  </a:lnTo>
                  <a:lnTo>
                    <a:pt x="86" y="67"/>
                  </a:lnTo>
                  <a:lnTo>
                    <a:pt x="85" y="67"/>
                  </a:lnTo>
                  <a:lnTo>
                    <a:pt x="84" y="67"/>
                  </a:lnTo>
                  <a:lnTo>
                    <a:pt x="83" y="66"/>
                  </a:lnTo>
                  <a:lnTo>
                    <a:pt x="82" y="66"/>
                  </a:lnTo>
                  <a:lnTo>
                    <a:pt x="81" y="66"/>
                  </a:lnTo>
                  <a:lnTo>
                    <a:pt x="79" y="66"/>
                  </a:lnTo>
                  <a:lnTo>
                    <a:pt x="79" y="66"/>
                  </a:lnTo>
                  <a:lnTo>
                    <a:pt x="78" y="66"/>
                  </a:lnTo>
                  <a:lnTo>
                    <a:pt x="77" y="66"/>
                  </a:lnTo>
                  <a:lnTo>
                    <a:pt x="76" y="65"/>
                  </a:lnTo>
                  <a:lnTo>
                    <a:pt x="76" y="64"/>
                  </a:lnTo>
                  <a:lnTo>
                    <a:pt x="76" y="64"/>
                  </a:lnTo>
                  <a:lnTo>
                    <a:pt x="75" y="63"/>
                  </a:lnTo>
                  <a:lnTo>
                    <a:pt x="75" y="63"/>
                  </a:lnTo>
                  <a:lnTo>
                    <a:pt x="74" y="63"/>
                  </a:lnTo>
                  <a:lnTo>
                    <a:pt x="73" y="63"/>
                  </a:lnTo>
                  <a:lnTo>
                    <a:pt x="72" y="64"/>
                  </a:lnTo>
                  <a:lnTo>
                    <a:pt x="71" y="64"/>
                  </a:lnTo>
                  <a:lnTo>
                    <a:pt x="70" y="64"/>
                  </a:lnTo>
                  <a:lnTo>
                    <a:pt x="70" y="64"/>
                  </a:lnTo>
                  <a:lnTo>
                    <a:pt x="69" y="64"/>
                  </a:lnTo>
                  <a:lnTo>
                    <a:pt x="68" y="63"/>
                  </a:lnTo>
                  <a:lnTo>
                    <a:pt x="68" y="62"/>
                  </a:lnTo>
                  <a:lnTo>
                    <a:pt x="67" y="61"/>
                  </a:lnTo>
                  <a:lnTo>
                    <a:pt x="66" y="61"/>
                  </a:lnTo>
                  <a:lnTo>
                    <a:pt x="65" y="61"/>
                  </a:lnTo>
                  <a:lnTo>
                    <a:pt x="64" y="61"/>
                  </a:lnTo>
                  <a:lnTo>
                    <a:pt x="63" y="61"/>
                  </a:lnTo>
                  <a:lnTo>
                    <a:pt x="62" y="61"/>
                  </a:lnTo>
                  <a:lnTo>
                    <a:pt x="61" y="61"/>
                  </a:lnTo>
                  <a:lnTo>
                    <a:pt x="60" y="61"/>
                  </a:lnTo>
                  <a:lnTo>
                    <a:pt x="59" y="61"/>
                  </a:lnTo>
                  <a:lnTo>
                    <a:pt x="58" y="61"/>
                  </a:lnTo>
                  <a:lnTo>
                    <a:pt x="58" y="61"/>
                  </a:lnTo>
                  <a:lnTo>
                    <a:pt x="58" y="60"/>
                  </a:lnTo>
                  <a:lnTo>
                    <a:pt x="57" y="58"/>
                  </a:lnTo>
                  <a:lnTo>
                    <a:pt x="57" y="57"/>
                  </a:lnTo>
                  <a:lnTo>
                    <a:pt x="56" y="57"/>
                  </a:lnTo>
                  <a:lnTo>
                    <a:pt x="55" y="56"/>
                  </a:lnTo>
                  <a:lnTo>
                    <a:pt x="54" y="55"/>
                  </a:lnTo>
                  <a:lnTo>
                    <a:pt x="54" y="55"/>
                  </a:lnTo>
                  <a:lnTo>
                    <a:pt x="53" y="55"/>
                  </a:lnTo>
                  <a:lnTo>
                    <a:pt x="53" y="55"/>
                  </a:lnTo>
                  <a:lnTo>
                    <a:pt x="53" y="55"/>
                  </a:lnTo>
                  <a:lnTo>
                    <a:pt x="52" y="56"/>
                  </a:lnTo>
                  <a:lnTo>
                    <a:pt x="52" y="56"/>
                  </a:lnTo>
                  <a:lnTo>
                    <a:pt x="51" y="55"/>
                  </a:lnTo>
                  <a:lnTo>
                    <a:pt x="51" y="54"/>
                  </a:lnTo>
                  <a:lnTo>
                    <a:pt x="50" y="54"/>
                  </a:lnTo>
                  <a:lnTo>
                    <a:pt x="49" y="53"/>
                  </a:lnTo>
                  <a:lnTo>
                    <a:pt x="48" y="53"/>
                  </a:lnTo>
                  <a:lnTo>
                    <a:pt x="47" y="53"/>
                  </a:lnTo>
                  <a:lnTo>
                    <a:pt x="47" y="14"/>
                  </a:lnTo>
                  <a:lnTo>
                    <a:pt x="18" y="14"/>
                  </a:lnTo>
                  <a:lnTo>
                    <a:pt x="0" y="13"/>
                  </a:lnTo>
                  <a:lnTo>
                    <a:pt x="0"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49" name="Freeform 41">
              <a:extLst>
                <a:ext uri="{FF2B5EF4-FFF2-40B4-BE49-F238E27FC236}">
                  <a16:creationId xmlns:a16="http://schemas.microsoft.com/office/drawing/2014/main" id="{F1D7E898-A2A6-4141-8442-7451CCBA760B}"/>
                </a:ext>
              </a:extLst>
            </p:cNvPr>
            <p:cNvSpPr>
              <a:spLocks/>
            </p:cNvSpPr>
            <p:nvPr/>
          </p:nvSpPr>
          <p:spPr bwMode="auto">
            <a:xfrm>
              <a:off x="2295" y="2703"/>
              <a:ext cx="906" cy="460"/>
            </a:xfrm>
            <a:custGeom>
              <a:avLst/>
              <a:gdLst/>
              <a:ahLst/>
              <a:cxnLst>
                <a:cxn ang="0">
                  <a:pos x="40" y="1"/>
                </a:cxn>
                <a:cxn ang="0">
                  <a:pos x="128" y="3"/>
                </a:cxn>
                <a:cxn ang="0">
                  <a:pos x="131" y="10"/>
                </a:cxn>
                <a:cxn ang="0">
                  <a:pos x="138" y="70"/>
                </a:cxn>
                <a:cxn ang="0">
                  <a:pos x="135" y="69"/>
                </a:cxn>
                <a:cxn ang="0">
                  <a:pos x="131" y="68"/>
                </a:cxn>
                <a:cxn ang="0">
                  <a:pos x="127" y="66"/>
                </a:cxn>
                <a:cxn ang="0">
                  <a:pos x="123" y="65"/>
                </a:cxn>
                <a:cxn ang="0">
                  <a:pos x="119" y="65"/>
                </a:cxn>
                <a:cxn ang="0">
                  <a:pos x="117" y="64"/>
                </a:cxn>
                <a:cxn ang="0">
                  <a:pos x="114" y="64"/>
                </a:cxn>
                <a:cxn ang="0">
                  <a:pos x="110" y="66"/>
                </a:cxn>
                <a:cxn ang="0">
                  <a:pos x="109" y="67"/>
                </a:cxn>
                <a:cxn ang="0">
                  <a:pos x="108" y="69"/>
                </a:cxn>
                <a:cxn ang="0">
                  <a:pos x="106" y="69"/>
                </a:cxn>
                <a:cxn ang="0">
                  <a:pos x="104" y="69"/>
                </a:cxn>
                <a:cxn ang="0">
                  <a:pos x="102" y="69"/>
                </a:cxn>
                <a:cxn ang="0">
                  <a:pos x="101" y="67"/>
                </a:cxn>
                <a:cxn ang="0">
                  <a:pos x="100" y="66"/>
                </a:cxn>
                <a:cxn ang="0">
                  <a:pos x="97" y="65"/>
                </a:cxn>
                <a:cxn ang="0">
                  <a:pos x="95" y="66"/>
                </a:cxn>
                <a:cxn ang="0">
                  <a:pos x="94" y="67"/>
                </a:cxn>
                <a:cxn ang="0">
                  <a:pos x="92" y="66"/>
                </a:cxn>
                <a:cxn ang="0">
                  <a:pos x="91" y="68"/>
                </a:cxn>
                <a:cxn ang="0">
                  <a:pos x="89" y="69"/>
                </a:cxn>
                <a:cxn ang="0">
                  <a:pos x="87" y="69"/>
                </a:cxn>
                <a:cxn ang="0">
                  <a:pos x="86" y="67"/>
                </a:cxn>
                <a:cxn ang="0">
                  <a:pos x="84" y="67"/>
                </a:cxn>
                <a:cxn ang="0">
                  <a:pos x="82" y="66"/>
                </a:cxn>
                <a:cxn ang="0">
                  <a:pos x="79" y="66"/>
                </a:cxn>
                <a:cxn ang="0">
                  <a:pos x="78" y="66"/>
                </a:cxn>
                <a:cxn ang="0">
                  <a:pos x="76" y="65"/>
                </a:cxn>
                <a:cxn ang="0">
                  <a:pos x="76" y="64"/>
                </a:cxn>
                <a:cxn ang="0">
                  <a:pos x="75" y="63"/>
                </a:cxn>
                <a:cxn ang="0">
                  <a:pos x="73" y="63"/>
                </a:cxn>
                <a:cxn ang="0">
                  <a:pos x="71" y="64"/>
                </a:cxn>
                <a:cxn ang="0">
                  <a:pos x="70" y="64"/>
                </a:cxn>
                <a:cxn ang="0">
                  <a:pos x="68" y="63"/>
                </a:cxn>
                <a:cxn ang="0">
                  <a:pos x="67" y="61"/>
                </a:cxn>
                <a:cxn ang="0">
                  <a:pos x="65" y="61"/>
                </a:cxn>
                <a:cxn ang="0">
                  <a:pos x="63" y="61"/>
                </a:cxn>
                <a:cxn ang="0">
                  <a:pos x="61" y="61"/>
                </a:cxn>
                <a:cxn ang="0">
                  <a:pos x="59" y="61"/>
                </a:cxn>
                <a:cxn ang="0">
                  <a:pos x="58" y="61"/>
                </a:cxn>
                <a:cxn ang="0">
                  <a:pos x="57" y="58"/>
                </a:cxn>
                <a:cxn ang="0">
                  <a:pos x="56" y="57"/>
                </a:cxn>
                <a:cxn ang="0">
                  <a:pos x="54" y="55"/>
                </a:cxn>
                <a:cxn ang="0">
                  <a:pos x="53" y="55"/>
                </a:cxn>
                <a:cxn ang="0">
                  <a:pos x="53" y="55"/>
                </a:cxn>
                <a:cxn ang="0">
                  <a:pos x="52" y="56"/>
                </a:cxn>
                <a:cxn ang="0">
                  <a:pos x="51" y="54"/>
                </a:cxn>
                <a:cxn ang="0">
                  <a:pos x="49" y="53"/>
                </a:cxn>
                <a:cxn ang="0">
                  <a:pos x="47" y="53"/>
                </a:cxn>
                <a:cxn ang="0">
                  <a:pos x="18" y="14"/>
                </a:cxn>
                <a:cxn ang="0">
                  <a:pos x="0" y="0"/>
                </a:cxn>
              </a:cxnLst>
              <a:rect l="0" t="0" r="r" b="b"/>
              <a:pathLst>
                <a:path w="138" h="70">
                  <a:moveTo>
                    <a:pt x="0" y="0"/>
                  </a:moveTo>
                  <a:lnTo>
                    <a:pt x="40" y="1"/>
                  </a:lnTo>
                  <a:lnTo>
                    <a:pt x="83" y="2"/>
                  </a:lnTo>
                  <a:lnTo>
                    <a:pt x="128" y="3"/>
                  </a:lnTo>
                  <a:lnTo>
                    <a:pt x="131" y="3"/>
                  </a:lnTo>
                  <a:lnTo>
                    <a:pt x="131" y="10"/>
                  </a:lnTo>
                  <a:lnTo>
                    <a:pt x="136" y="25"/>
                  </a:lnTo>
                  <a:lnTo>
                    <a:pt x="138" y="70"/>
                  </a:lnTo>
                  <a:lnTo>
                    <a:pt x="136" y="70"/>
                  </a:lnTo>
                  <a:lnTo>
                    <a:pt x="135" y="69"/>
                  </a:lnTo>
                  <a:lnTo>
                    <a:pt x="133" y="68"/>
                  </a:lnTo>
                  <a:lnTo>
                    <a:pt x="131" y="68"/>
                  </a:lnTo>
                  <a:lnTo>
                    <a:pt x="130" y="67"/>
                  </a:lnTo>
                  <a:lnTo>
                    <a:pt x="127" y="66"/>
                  </a:lnTo>
                  <a:lnTo>
                    <a:pt x="125" y="66"/>
                  </a:lnTo>
                  <a:lnTo>
                    <a:pt x="123" y="65"/>
                  </a:lnTo>
                  <a:lnTo>
                    <a:pt x="121" y="65"/>
                  </a:lnTo>
                  <a:lnTo>
                    <a:pt x="119" y="65"/>
                  </a:lnTo>
                  <a:lnTo>
                    <a:pt x="118" y="65"/>
                  </a:lnTo>
                  <a:lnTo>
                    <a:pt x="117" y="64"/>
                  </a:lnTo>
                  <a:lnTo>
                    <a:pt x="116" y="64"/>
                  </a:lnTo>
                  <a:lnTo>
                    <a:pt x="114" y="64"/>
                  </a:lnTo>
                  <a:lnTo>
                    <a:pt x="112" y="65"/>
                  </a:lnTo>
                  <a:lnTo>
                    <a:pt x="110" y="66"/>
                  </a:lnTo>
                  <a:lnTo>
                    <a:pt x="110" y="67"/>
                  </a:lnTo>
                  <a:lnTo>
                    <a:pt x="109" y="67"/>
                  </a:lnTo>
                  <a:lnTo>
                    <a:pt x="109" y="69"/>
                  </a:lnTo>
                  <a:lnTo>
                    <a:pt x="108" y="69"/>
                  </a:lnTo>
                  <a:lnTo>
                    <a:pt x="106" y="69"/>
                  </a:lnTo>
                  <a:lnTo>
                    <a:pt x="106" y="69"/>
                  </a:lnTo>
                  <a:lnTo>
                    <a:pt x="105" y="69"/>
                  </a:lnTo>
                  <a:lnTo>
                    <a:pt x="104" y="69"/>
                  </a:lnTo>
                  <a:lnTo>
                    <a:pt x="103" y="69"/>
                  </a:lnTo>
                  <a:lnTo>
                    <a:pt x="102" y="69"/>
                  </a:lnTo>
                  <a:lnTo>
                    <a:pt x="101" y="68"/>
                  </a:lnTo>
                  <a:lnTo>
                    <a:pt x="101" y="67"/>
                  </a:lnTo>
                  <a:lnTo>
                    <a:pt x="101" y="66"/>
                  </a:lnTo>
                  <a:lnTo>
                    <a:pt x="100" y="66"/>
                  </a:lnTo>
                  <a:lnTo>
                    <a:pt x="98" y="65"/>
                  </a:lnTo>
                  <a:lnTo>
                    <a:pt x="97" y="65"/>
                  </a:lnTo>
                  <a:lnTo>
                    <a:pt x="96" y="65"/>
                  </a:lnTo>
                  <a:lnTo>
                    <a:pt x="95" y="66"/>
                  </a:lnTo>
                  <a:lnTo>
                    <a:pt x="95" y="67"/>
                  </a:lnTo>
                  <a:lnTo>
                    <a:pt x="94" y="67"/>
                  </a:lnTo>
                  <a:lnTo>
                    <a:pt x="93" y="67"/>
                  </a:lnTo>
                  <a:lnTo>
                    <a:pt x="92" y="66"/>
                  </a:lnTo>
                  <a:lnTo>
                    <a:pt x="91" y="67"/>
                  </a:lnTo>
                  <a:lnTo>
                    <a:pt x="91" y="68"/>
                  </a:lnTo>
                  <a:lnTo>
                    <a:pt x="90" y="69"/>
                  </a:lnTo>
                  <a:lnTo>
                    <a:pt x="89" y="69"/>
                  </a:lnTo>
                  <a:lnTo>
                    <a:pt x="88" y="70"/>
                  </a:lnTo>
                  <a:lnTo>
                    <a:pt x="87" y="69"/>
                  </a:lnTo>
                  <a:lnTo>
                    <a:pt x="86" y="67"/>
                  </a:lnTo>
                  <a:lnTo>
                    <a:pt x="86" y="67"/>
                  </a:lnTo>
                  <a:lnTo>
                    <a:pt x="85" y="67"/>
                  </a:lnTo>
                  <a:lnTo>
                    <a:pt x="84" y="67"/>
                  </a:lnTo>
                  <a:lnTo>
                    <a:pt x="83" y="66"/>
                  </a:lnTo>
                  <a:lnTo>
                    <a:pt x="82" y="66"/>
                  </a:lnTo>
                  <a:lnTo>
                    <a:pt x="81" y="66"/>
                  </a:lnTo>
                  <a:lnTo>
                    <a:pt x="79" y="66"/>
                  </a:lnTo>
                  <a:lnTo>
                    <a:pt x="79" y="66"/>
                  </a:lnTo>
                  <a:lnTo>
                    <a:pt x="78" y="66"/>
                  </a:lnTo>
                  <a:lnTo>
                    <a:pt x="77" y="66"/>
                  </a:lnTo>
                  <a:lnTo>
                    <a:pt x="76" y="65"/>
                  </a:lnTo>
                  <a:lnTo>
                    <a:pt x="76" y="64"/>
                  </a:lnTo>
                  <a:lnTo>
                    <a:pt x="76" y="64"/>
                  </a:lnTo>
                  <a:lnTo>
                    <a:pt x="75" y="63"/>
                  </a:lnTo>
                  <a:lnTo>
                    <a:pt x="75" y="63"/>
                  </a:lnTo>
                  <a:lnTo>
                    <a:pt x="74" y="63"/>
                  </a:lnTo>
                  <a:lnTo>
                    <a:pt x="73" y="63"/>
                  </a:lnTo>
                  <a:lnTo>
                    <a:pt x="72" y="64"/>
                  </a:lnTo>
                  <a:lnTo>
                    <a:pt x="71" y="64"/>
                  </a:lnTo>
                  <a:lnTo>
                    <a:pt x="70" y="64"/>
                  </a:lnTo>
                  <a:lnTo>
                    <a:pt x="70" y="64"/>
                  </a:lnTo>
                  <a:lnTo>
                    <a:pt x="69" y="64"/>
                  </a:lnTo>
                  <a:lnTo>
                    <a:pt x="68" y="63"/>
                  </a:lnTo>
                  <a:lnTo>
                    <a:pt x="68" y="62"/>
                  </a:lnTo>
                  <a:lnTo>
                    <a:pt x="67" y="61"/>
                  </a:lnTo>
                  <a:lnTo>
                    <a:pt x="66" y="61"/>
                  </a:lnTo>
                  <a:lnTo>
                    <a:pt x="65" y="61"/>
                  </a:lnTo>
                  <a:lnTo>
                    <a:pt x="64" y="61"/>
                  </a:lnTo>
                  <a:lnTo>
                    <a:pt x="63" y="61"/>
                  </a:lnTo>
                  <a:lnTo>
                    <a:pt x="62" y="61"/>
                  </a:lnTo>
                  <a:lnTo>
                    <a:pt x="61" y="61"/>
                  </a:lnTo>
                  <a:lnTo>
                    <a:pt x="60" y="61"/>
                  </a:lnTo>
                  <a:lnTo>
                    <a:pt x="59" y="61"/>
                  </a:lnTo>
                  <a:lnTo>
                    <a:pt x="58" y="61"/>
                  </a:lnTo>
                  <a:lnTo>
                    <a:pt x="58" y="61"/>
                  </a:lnTo>
                  <a:lnTo>
                    <a:pt x="58" y="60"/>
                  </a:lnTo>
                  <a:lnTo>
                    <a:pt x="57" y="58"/>
                  </a:lnTo>
                  <a:lnTo>
                    <a:pt x="57" y="57"/>
                  </a:lnTo>
                  <a:lnTo>
                    <a:pt x="56" y="57"/>
                  </a:lnTo>
                  <a:lnTo>
                    <a:pt x="55" y="56"/>
                  </a:lnTo>
                  <a:lnTo>
                    <a:pt x="54" y="55"/>
                  </a:lnTo>
                  <a:lnTo>
                    <a:pt x="54" y="55"/>
                  </a:lnTo>
                  <a:lnTo>
                    <a:pt x="53" y="55"/>
                  </a:lnTo>
                  <a:lnTo>
                    <a:pt x="53" y="55"/>
                  </a:lnTo>
                  <a:lnTo>
                    <a:pt x="53" y="55"/>
                  </a:lnTo>
                  <a:lnTo>
                    <a:pt x="52" y="56"/>
                  </a:lnTo>
                  <a:lnTo>
                    <a:pt x="52" y="56"/>
                  </a:lnTo>
                  <a:lnTo>
                    <a:pt x="51" y="55"/>
                  </a:lnTo>
                  <a:lnTo>
                    <a:pt x="51" y="54"/>
                  </a:lnTo>
                  <a:lnTo>
                    <a:pt x="50" y="54"/>
                  </a:lnTo>
                  <a:lnTo>
                    <a:pt x="49" y="53"/>
                  </a:lnTo>
                  <a:lnTo>
                    <a:pt x="48" y="53"/>
                  </a:lnTo>
                  <a:lnTo>
                    <a:pt x="47" y="53"/>
                  </a:lnTo>
                  <a:lnTo>
                    <a:pt x="47" y="14"/>
                  </a:lnTo>
                  <a:lnTo>
                    <a:pt x="18" y="14"/>
                  </a:lnTo>
                  <a:lnTo>
                    <a:pt x="0" y="13"/>
                  </a:lnTo>
                  <a:lnTo>
                    <a:pt x="0"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0" name="Freeform 42">
              <a:extLst>
                <a:ext uri="{FF2B5EF4-FFF2-40B4-BE49-F238E27FC236}">
                  <a16:creationId xmlns:a16="http://schemas.microsoft.com/office/drawing/2014/main" id="{48E5D8AE-C6E9-4365-BB97-8EDE16CE4B51}"/>
                </a:ext>
              </a:extLst>
            </p:cNvPr>
            <p:cNvSpPr>
              <a:spLocks/>
            </p:cNvSpPr>
            <p:nvPr/>
          </p:nvSpPr>
          <p:spPr bwMode="auto">
            <a:xfrm>
              <a:off x="1790" y="2788"/>
              <a:ext cx="1496" cy="1380"/>
            </a:xfrm>
            <a:custGeom>
              <a:avLst/>
              <a:gdLst/>
              <a:ahLst/>
              <a:cxnLst>
                <a:cxn ang="0">
                  <a:pos x="124" y="1"/>
                </a:cxn>
                <a:cxn ang="0">
                  <a:pos x="128" y="42"/>
                </a:cxn>
                <a:cxn ang="0">
                  <a:pos x="134" y="44"/>
                </a:cxn>
                <a:cxn ang="0">
                  <a:pos x="137" y="48"/>
                </a:cxn>
                <a:cxn ang="0">
                  <a:pos x="145" y="49"/>
                </a:cxn>
                <a:cxn ang="0">
                  <a:pos x="151" y="50"/>
                </a:cxn>
                <a:cxn ang="0">
                  <a:pos x="156" y="53"/>
                </a:cxn>
                <a:cxn ang="0">
                  <a:pos x="163" y="54"/>
                </a:cxn>
                <a:cxn ang="0">
                  <a:pos x="167" y="56"/>
                </a:cxn>
                <a:cxn ang="0">
                  <a:pos x="171" y="54"/>
                </a:cxn>
                <a:cxn ang="0">
                  <a:pos x="178" y="53"/>
                </a:cxn>
                <a:cxn ang="0">
                  <a:pos x="184" y="56"/>
                </a:cxn>
                <a:cxn ang="0">
                  <a:pos x="193" y="51"/>
                </a:cxn>
                <a:cxn ang="0">
                  <a:pos x="205" y="54"/>
                </a:cxn>
                <a:cxn ang="0">
                  <a:pos x="218" y="58"/>
                </a:cxn>
                <a:cxn ang="0">
                  <a:pos x="225" y="99"/>
                </a:cxn>
                <a:cxn ang="0">
                  <a:pos x="226" y="106"/>
                </a:cxn>
                <a:cxn ang="0">
                  <a:pos x="225" y="115"/>
                </a:cxn>
                <a:cxn ang="0">
                  <a:pos x="225" y="125"/>
                </a:cxn>
                <a:cxn ang="0">
                  <a:pos x="221" y="131"/>
                </a:cxn>
                <a:cxn ang="0">
                  <a:pos x="208" y="137"/>
                </a:cxn>
                <a:cxn ang="0">
                  <a:pos x="207" y="134"/>
                </a:cxn>
                <a:cxn ang="0">
                  <a:pos x="200" y="133"/>
                </a:cxn>
                <a:cxn ang="0">
                  <a:pos x="204" y="140"/>
                </a:cxn>
                <a:cxn ang="0">
                  <a:pos x="191" y="155"/>
                </a:cxn>
                <a:cxn ang="0">
                  <a:pos x="183" y="153"/>
                </a:cxn>
                <a:cxn ang="0">
                  <a:pos x="179" y="152"/>
                </a:cxn>
                <a:cxn ang="0">
                  <a:pos x="172" y="153"/>
                </a:cxn>
                <a:cxn ang="0">
                  <a:pos x="173" y="161"/>
                </a:cxn>
                <a:cxn ang="0">
                  <a:pos x="170" y="160"/>
                </a:cxn>
                <a:cxn ang="0">
                  <a:pos x="166" y="167"/>
                </a:cxn>
                <a:cxn ang="0">
                  <a:pos x="166" y="166"/>
                </a:cxn>
                <a:cxn ang="0">
                  <a:pos x="164" y="172"/>
                </a:cxn>
                <a:cxn ang="0">
                  <a:pos x="160" y="173"/>
                </a:cxn>
                <a:cxn ang="0">
                  <a:pos x="156" y="180"/>
                </a:cxn>
                <a:cxn ang="0">
                  <a:pos x="159" y="194"/>
                </a:cxn>
                <a:cxn ang="0">
                  <a:pos x="163" y="205"/>
                </a:cxn>
                <a:cxn ang="0">
                  <a:pos x="160" y="208"/>
                </a:cxn>
                <a:cxn ang="0">
                  <a:pos x="145" y="204"/>
                </a:cxn>
                <a:cxn ang="0">
                  <a:pos x="133" y="195"/>
                </a:cxn>
                <a:cxn ang="0">
                  <a:pos x="124" y="178"/>
                </a:cxn>
                <a:cxn ang="0">
                  <a:pos x="113" y="160"/>
                </a:cxn>
                <a:cxn ang="0">
                  <a:pos x="104" y="140"/>
                </a:cxn>
                <a:cxn ang="0">
                  <a:pos x="92" y="131"/>
                </a:cxn>
                <a:cxn ang="0">
                  <a:pos x="75" y="129"/>
                </a:cxn>
                <a:cxn ang="0">
                  <a:pos x="68" y="137"/>
                </a:cxn>
                <a:cxn ang="0">
                  <a:pos x="57" y="142"/>
                </a:cxn>
                <a:cxn ang="0">
                  <a:pos x="40" y="138"/>
                </a:cxn>
                <a:cxn ang="0">
                  <a:pos x="21" y="120"/>
                </a:cxn>
                <a:cxn ang="0">
                  <a:pos x="12" y="105"/>
                </a:cxn>
                <a:cxn ang="0">
                  <a:pos x="1" y="90"/>
                </a:cxn>
              </a:cxnLst>
              <a:rect l="0" t="0" r="r" b="b"/>
              <a:pathLst>
                <a:path w="228" h="210">
                  <a:moveTo>
                    <a:pt x="72" y="82"/>
                  </a:moveTo>
                  <a:lnTo>
                    <a:pt x="77" y="0"/>
                  </a:lnTo>
                  <a:lnTo>
                    <a:pt x="95" y="1"/>
                  </a:lnTo>
                  <a:lnTo>
                    <a:pt x="124" y="1"/>
                  </a:lnTo>
                  <a:lnTo>
                    <a:pt x="124" y="40"/>
                  </a:lnTo>
                  <a:lnTo>
                    <a:pt x="125" y="40"/>
                  </a:lnTo>
                  <a:lnTo>
                    <a:pt x="127" y="41"/>
                  </a:lnTo>
                  <a:lnTo>
                    <a:pt x="128" y="42"/>
                  </a:lnTo>
                  <a:lnTo>
                    <a:pt x="129" y="43"/>
                  </a:lnTo>
                  <a:lnTo>
                    <a:pt x="130" y="42"/>
                  </a:lnTo>
                  <a:lnTo>
                    <a:pt x="131" y="42"/>
                  </a:lnTo>
                  <a:lnTo>
                    <a:pt x="134" y="44"/>
                  </a:lnTo>
                  <a:lnTo>
                    <a:pt x="134" y="45"/>
                  </a:lnTo>
                  <a:lnTo>
                    <a:pt x="135" y="47"/>
                  </a:lnTo>
                  <a:lnTo>
                    <a:pt x="136" y="48"/>
                  </a:lnTo>
                  <a:lnTo>
                    <a:pt x="137" y="48"/>
                  </a:lnTo>
                  <a:lnTo>
                    <a:pt x="139" y="48"/>
                  </a:lnTo>
                  <a:lnTo>
                    <a:pt x="141" y="48"/>
                  </a:lnTo>
                  <a:lnTo>
                    <a:pt x="144" y="48"/>
                  </a:lnTo>
                  <a:lnTo>
                    <a:pt x="145" y="49"/>
                  </a:lnTo>
                  <a:lnTo>
                    <a:pt x="145" y="50"/>
                  </a:lnTo>
                  <a:lnTo>
                    <a:pt x="146" y="51"/>
                  </a:lnTo>
                  <a:lnTo>
                    <a:pt x="149" y="51"/>
                  </a:lnTo>
                  <a:lnTo>
                    <a:pt x="151" y="50"/>
                  </a:lnTo>
                  <a:lnTo>
                    <a:pt x="152" y="50"/>
                  </a:lnTo>
                  <a:lnTo>
                    <a:pt x="153" y="51"/>
                  </a:lnTo>
                  <a:lnTo>
                    <a:pt x="154" y="53"/>
                  </a:lnTo>
                  <a:lnTo>
                    <a:pt x="156" y="53"/>
                  </a:lnTo>
                  <a:lnTo>
                    <a:pt x="159" y="52"/>
                  </a:lnTo>
                  <a:lnTo>
                    <a:pt x="160" y="53"/>
                  </a:lnTo>
                  <a:lnTo>
                    <a:pt x="161" y="54"/>
                  </a:lnTo>
                  <a:lnTo>
                    <a:pt x="163" y="54"/>
                  </a:lnTo>
                  <a:lnTo>
                    <a:pt x="164" y="56"/>
                  </a:lnTo>
                  <a:lnTo>
                    <a:pt x="165" y="57"/>
                  </a:lnTo>
                  <a:lnTo>
                    <a:pt x="166" y="56"/>
                  </a:lnTo>
                  <a:lnTo>
                    <a:pt x="167" y="56"/>
                  </a:lnTo>
                  <a:lnTo>
                    <a:pt x="168" y="54"/>
                  </a:lnTo>
                  <a:lnTo>
                    <a:pt x="169" y="53"/>
                  </a:lnTo>
                  <a:lnTo>
                    <a:pt x="170" y="54"/>
                  </a:lnTo>
                  <a:lnTo>
                    <a:pt x="171" y="54"/>
                  </a:lnTo>
                  <a:lnTo>
                    <a:pt x="172" y="52"/>
                  </a:lnTo>
                  <a:lnTo>
                    <a:pt x="174" y="52"/>
                  </a:lnTo>
                  <a:lnTo>
                    <a:pt x="176" y="52"/>
                  </a:lnTo>
                  <a:lnTo>
                    <a:pt x="178" y="53"/>
                  </a:lnTo>
                  <a:lnTo>
                    <a:pt x="179" y="55"/>
                  </a:lnTo>
                  <a:lnTo>
                    <a:pt x="180" y="56"/>
                  </a:lnTo>
                  <a:lnTo>
                    <a:pt x="183" y="56"/>
                  </a:lnTo>
                  <a:lnTo>
                    <a:pt x="184" y="56"/>
                  </a:lnTo>
                  <a:lnTo>
                    <a:pt x="186" y="55"/>
                  </a:lnTo>
                  <a:lnTo>
                    <a:pt x="187" y="54"/>
                  </a:lnTo>
                  <a:lnTo>
                    <a:pt x="189" y="52"/>
                  </a:lnTo>
                  <a:lnTo>
                    <a:pt x="193" y="51"/>
                  </a:lnTo>
                  <a:lnTo>
                    <a:pt x="196" y="52"/>
                  </a:lnTo>
                  <a:lnTo>
                    <a:pt x="198" y="51"/>
                  </a:lnTo>
                  <a:lnTo>
                    <a:pt x="202" y="52"/>
                  </a:lnTo>
                  <a:lnTo>
                    <a:pt x="205" y="54"/>
                  </a:lnTo>
                  <a:lnTo>
                    <a:pt x="210" y="55"/>
                  </a:lnTo>
                  <a:lnTo>
                    <a:pt x="213" y="57"/>
                  </a:lnTo>
                  <a:lnTo>
                    <a:pt x="215" y="57"/>
                  </a:lnTo>
                  <a:lnTo>
                    <a:pt x="218" y="58"/>
                  </a:lnTo>
                  <a:lnTo>
                    <a:pt x="219" y="57"/>
                  </a:lnTo>
                  <a:lnTo>
                    <a:pt x="221" y="96"/>
                  </a:lnTo>
                  <a:lnTo>
                    <a:pt x="223" y="98"/>
                  </a:lnTo>
                  <a:lnTo>
                    <a:pt x="225" y="99"/>
                  </a:lnTo>
                  <a:lnTo>
                    <a:pt x="226" y="101"/>
                  </a:lnTo>
                  <a:lnTo>
                    <a:pt x="227" y="103"/>
                  </a:lnTo>
                  <a:lnTo>
                    <a:pt x="226" y="104"/>
                  </a:lnTo>
                  <a:lnTo>
                    <a:pt x="226" y="106"/>
                  </a:lnTo>
                  <a:lnTo>
                    <a:pt x="227" y="107"/>
                  </a:lnTo>
                  <a:lnTo>
                    <a:pt x="228" y="109"/>
                  </a:lnTo>
                  <a:lnTo>
                    <a:pt x="226" y="113"/>
                  </a:lnTo>
                  <a:lnTo>
                    <a:pt x="225" y="115"/>
                  </a:lnTo>
                  <a:lnTo>
                    <a:pt x="225" y="118"/>
                  </a:lnTo>
                  <a:lnTo>
                    <a:pt x="226" y="120"/>
                  </a:lnTo>
                  <a:lnTo>
                    <a:pt x="226" y="123"/>
                  </a:lnTo>
                  <a:lnTo>
                    <a:pt x="225" y="125"/>
                  </a:lnTo>
                  <a:lnTo>
                    <a:pt x="225" y="127"/>
                  </a:lnTo>
                  <a:lnTo>
                    <a:pt x="226" y="129"/>
                  </a:lnTo>
                  <a:lnTo>
                    <a:pt x="225" y="131"/>
                  </a:lnTo>
                  <a:lnTo>
                    <a:pt x="221" y="131"/>
                  </a:lnTo>
                  <a:lnTo>
                    <a:pt x="212" y="136"/>
                  </a:lnTo>
                  <a:lnTo>
                    <a:pt x="209" y="138"/>
                  </a:lnTo>
                  <a:lnTo>
                    <a:pt x="209" y="138"/>
                  </a:lnTo>
                  <a:lnTo>
                    <a:pt x="208" y="137"/>
                  </a:lnTo>
                  <a:lnTo>
                    <a:pt x="211" y="135"/>
                  </a:lnTo>
                  <a:lnTo>
                    <a:pt x="211" y="133"/>
                  </a:lnTo>
                  <a:lnTo>
                    <a:pt x="209" y="134"/>
                  </a:lnTo>
                  <a:lnTo>
                    <a:pt x="207" y="134"/>
                  </a:lnTo>
                  <a:lnTo>
                    <a:pt x="207" y="131"/>
                  </a:lnTo>
                  <a:lnTo>
                    <a:pt x="206" y="130"/>
                  </a:lnTo>
                  <a:lnTo>
                    <a:pt x="202" y="131"/>
                  </a:lnTo>
                  <a:lnTo>
                    <a:pt x="200" y="133"/>
                  </a:lnTo>
                  <a:lnTo>
                    <a:pt x="201" y="136"/>
                  </a:lnTo>
                  <a:lnTo>
                    <a:pt x="203" y="137"/>
                  </a:lnTo>
                  <a:lnTo>
                    <a:pt x="204" y="138"/>
                  </a:lnTo>
                  <a:lnTo>
                    <a:pt x="204" y="140"/>
                  </a:lnTo>
                  <a:lnTo>
                    <a:pt x="200" y="144"/>
                  </a:lnTo>
                  <a:lnTo>
                    <a:pt x="199" y="149"/>
                  </a:lnTo>
                  <a:lnTo>
                    <a:pt x="196" y="152"/>
                  </a:lnTo>
                  <a:lnTo>
                    <a:pt x="191" y="155"/>
                  </a:lnTo>
                  <a:lnTo>
                    <a:pt x="185" y="159"/>
                  </a:lnTo>
                  <a:lnTo>
                    <a:pt x="188" y="154"/>
                  </a:lnTo>
                  <a:lnTo>
                    <a:pt x="188" y="153"/>
                  </a:lnTo>
                  <a:lnTo>
                    <a:pt x="183" y="153"/>
                  </a:lnTo>
                  <a:lnTo>
                    <a:pt x="181" y="154"/>
                  </a:lnTo>
                  <a:lnTo>
                    <a:pt x="180" y="152"/>
                  </a:lnTo>
                  <a:lnTo>
                    <a:pt x="181" y="151"/>
                  </a:lnTo>
                  <a:lnTo>
                    <a:pt x="179" y="152"/>
                  </a:lnTo>
                  <a:lnTo>
                    <a:pt x="175" y="152"/>
                  </a:lnTo>
                  <a:lnTo>
                    <a:pt x="173" y="151"/>
                  </a:lnTo>
                  <a:lnTo>
                    <a:pt x="172" y="152"/>
                  </a:lnTo>
                  <a:lnTo>
                    <a:pt x="172" y="153"/>
                  </a:lnTo>
                  <a:lnTo>
                    <a:pt x="175" y="155"/>
                  </a:lnTo>
                  <a:lnTo>
                    <a:pt x="177" y="155"/>
                  </a:lnTo>
                  <a:lnTo>
                    <a:pt x="177" y="157"/>
                  </a:lnTo>
                  <a:lnTo>
                    <a:pt x="173" y="161"/>
                  </a:lnTo>
                  <a:lnTo>
                    <a:pt x="173" y="162"/>
                  </a:lnTo>
                  <a:lnTo>
                    <a:pt x="171" y="160"/>
                  </a:lnTo>
                  <a:lnTo>
                    <a:pt x="171" y="160"/>
                  </a:lnTo>
                  <a:lnTo>
                    <a:pt x="170" y="160"/>
                  </a:lnTo>
                  <a:lnTo>
                    <a:pt x="170" y="163"/>
                  </a:lnTo>
                  <a:lnTo>
                    <a:pt x="171" y="164"/>
                  </a:lnTo>
                  <a:lnTo>
                    <a:pt x="168" y="167"/>
                  </a:lnTo>
                  <a:lnTo>
                    <a:pt x="166" y="167"/>
                  </a:lnTo>
                  <a:lnTo>
                    <a:pt x="166" y="166"/>
                  </a:lnTo>
                  <a:lnTo>
                    <a:pt x="166" y="163"/>
                  </a:lnTo>
                  <a:lnTo>
                    <a:pt x="166" y="164"/>
                  </a:lnTo>
                  <a:lnTo>
                    <a:pt x="166" y="166"/>
                  </a:lnTo>
                  <a:lnTo>
                    <a:pt x="161" y="167"/>
                  </a:lnTo>
                  <a:lnTo>
                    <a:pt x="162" y="168"/>
                  </a:lnTo>
                  <a:lnTo>
                    <a:pt x="165" y="168"/>
                  </a:lnTo>
                  <a:lnTo>
                    <a:pt x="164" y="172"/>
                  </a:lnTo>
                  <a:lnTo>
                    <a:pt x="159" y="172"/>
                  </a:lnTo>
                  <a:lnTo>
                    <a:pt x="157" y="172"/>
                  </a:lnTo>
                  <a:lnTo>
                    <a:pt x="158" y="173"/>
                  </a:lnTo>
                  <a:lnTo>
                    <a:pt x="160" y="173"/>
                  </a:lnTo>
                  <a:lnTo>
                    <a:pt x="161" y="175"/>
                  </a:lnTo>
                  <a:lnTo>
                    <a:pt x="162" y="179"/>
                  </a:lnTo>
                  <a:lnTo>
                    <a:pt x="160" y="180"/>
                  </a:lnTo>
                  <a:lnTo>
                    <a:pt x="156" y="180"/>
                  </a:lnTo>
                  <a:lnTo>
                    <a:pt x="156" y="182"/>
                  </a:lnTo>
                  <a:lnTo>
                    <a:pt x="158" y="182"/>
                  </a:lnTo>
                  <a:lnTo>
                    <a:pt x="158" y="186"/>
                  </a:lnTo>
                  <a:lnTo>
                    <a:pt x="159" y="194"/>
                  </a:lnTo>
                  <a:lnTo>
                    <a:pt x="163" y="204"/>
                  </a:lnTo>
                  <a:lnTo>
                    <a:pt x="163" y="205"/>
                  </a:lnTo>
                  <a:lnTo>
                    <a:pt x="162" y="205"/>
                  </a:lnTo>
                  <a:lnTo>
                    <a:pt x="163" y="205"/>
                  </a:lnTo>
                  <a:lnTo>
                    <a:pt x="164" y="207"/>
                  </a:lnTo>
                  <a:lnTo>
                    <a:pt x="165" y="209"/>
                  </a:lnTo>
                  <a:lnTo>
                    <a:pt x="165" y="210"/>
                  </a:lnTo>
                  <a:lnTo>
                    <a:pt x="160" y="208"/>
                  </a:lnTo>
                  <a:lnTo>
                    <a:pt x="154" y="206"/>
                  </a:lnTo>
                  <a:lnTo>
                    <a:pt x="151" y="205"/>
                  </a:lnTo>
                  <a:lnTo>
                    <a:pt x="148" y="204"/>
                  </a:lnTo>
                  <a:lnTo>
                    <a:pt x="145" y="204"/>
                  </a:lnTo>
                  <a:lnTo>
                    <a:pt x="142" y="202"/>
                  </a:lnTo>
                  <a:lnTo>
                    <a:pt x="140" y="199"/>
                  </a:lnTo>
                  <a:lnTo>
                    <a:pt x="137" y="198"/>
                  </a:lnTo>
                  <a:lnTo>
                    <a:pt x="133" y="195"/>
                  </a:lnTo>
                  <a:lnTo>
                    <a:pt x="130" y="192"/>
                  </a:lnTo>
                  <a:lnTo>
                    <a:pt x="129" y="188"/>
                  </a:lnTo>
                  <a:lnTo>
                    <a:pt x="126" y="181"/>
                  </a:lnTo>
                  <a:lnTo>
                    <a:pt x="124" y="178"/>
                  </a:lnTo>
                  <a:lnTo>
                    <a:pt x="120" y="175"/>
                  </a:lnTo>
                  <a:lnTo>
                    <a:pt x="118" y="170"/>
                  </a:lnTo>
                  <a:lnTo>
                    <a:pt x="116" y="163"/>
                  </a:lnTo>
                  <a:lnTo>
                    <a:pt x="113" y="160"/>
                  </a:lnTo>
                  <a:lnTo>
                    <a:pt x="110" y="154"/>
                  </a:lnTo>
                  <a:lnTo>
                    <a:pt x="107" y="148"/>
                  </a:lnTo>
                  <a:lnTo>
                    <a:pt x="106" y="143"/>
                  </a:lnTo>
                  <a:lnTo>
                    <a:pt x="104" y="140"/>
                  </a:lnTo>
                  <a:lnTo>
                    <a:pt x="100" y="136"/>
                  </a:lnTo>
                  <a:lnTo>
                    <a:pt x="97" y="134"/>
                  </a:lnTo>
                  <a:lnTo>
                    <a:pt x="94" y="133"/>
                  </a:lnTo>
                  <a:lnTo>
                    <a:pt x="92" y="131"/>
                  </a:lnTo>
                  <a:lnTo>
                    <a:pt x="88" y="130"/>
                  </a:lnTo>
                  <a:lnTo>
                    <a:pt x="83" y="130"/>
                  </a:lnTo>
                  <a:lnTo>
                    <a:pt x="80" y="130"/>
                  </a:lnTo>
                  <a:lnTo>
                    <a:pt x="75" y="129"/>
                  </a:lnTo>
                  <a:lnTo>
                    <a:pt x="73" y="129"/>
                  </a:lnTo>
                  <a:lnTo>
                    <a:pt x="71" y="130"/>
                  </a:lnTo>
                  <a:lnTo>
                    <a:pt x="69" y="136"/>
                  </a:lnTo>
                  <a:lnTo>
                    <a:pt x="68" y="137"/>
                  </a:lnTo>
                  <a:lnTo>
                    <a:pt x="65" y="142"/>
                  </a:lnTo>
                  <a:lnTo>
                    <a:pt x="63" y="145"/>
                  </a:lnTo>
                  <a:lnTo>
                    <a:pt x="62" y="145"/>
                  </a:lnTo>
                  <a:lnTo>
                    <a:pt x="57" y="142"/>
                  </a:lnTo>
                  <a:lnTo>
                    <a:pt x="55" y="141"/>
                  </a:lnTo>
                  <a:lnTo>
                    <a:pt x="53" y="141"/>
                  </a:lnTo>
                  <a:lnTo>
                    <a:pt x="48" y="139"/>
                  </a:lnTo>
                  <a:lnTo>
                    <a:pt x="40" y="138"/>
                  </a:lnTo>
                  <a:lnTo>
                    <a:pt x="29" y="132"/>
                  </a:lnTo>
                  <a:lnTo>
                    <a:pt x="26" y="130"/>
                  </a:lnTo>
                  <a:lnTo>
                    <a:pt x="24" y="123"/>
                  </a:lnTo>
                  <a:lnTo>
                    <a:pt x="21" y="120"/>
                  </a:lnTo>
                  <a:lnTo>
                    <a:pt x="19" y="117"/>
                  </a:lnTo>
                  <a:lnTo>
                    <a:pt x="18" y="111"/>
                  </a:lnTo>
                  <a:lnTo>
                    <a:pt x="15" y="106"/>
                  </a:lnTo>
                  <a:lnTo>
                    <a:pt x="12" y="105"/>
                  </a:lnTo>
                  <a:lnTo>
                    <a:pt x="9" y="100"/>
                  </a:lnTo>
                  <a:lnTo>
                    <a:pt x="6" y="97"/>
                  </a:lnTo>
                  <a:lnTo>
                    <a:pt x="4" y="94"/>
                  </a:lnTo>
                  <a:lnTo>
                    <a:pt x="1" y="90"/>
                  </a:lnTo>
                  <a:lnTo>
                    <a:pt x="0" y="87"/>
                  </a:lnTo>
                  <a:lnTo>
                    <a:pt x="0" y="82"/>
                  </a:lnTo>
                  <a:lnTo>
                    <a:pt x="72" y="82"/>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1" name="Freeform 43">
              <a:extLst>
                <a:ext uri="{FF2B5EF4-FFF2-40B4-BE49-F238E27FC236}">
                  <a16:creationId xmlns:a16="http://schemas.microsoft.com/office/drawing/2014/main" id="{EED35E20-260C-49E2-9920-20C8DB903EFA}"/>
                </a:ext>
              </a:extLst>
            </p:cNvPr>
            <p:cNvSpPr>
              <a:spLocks/>
            </p:cNvSpPr>
            <p:nvPr/>
          </p:nvSpPr>
          <p:spPr bwMode="auto">
            <a:xfrm>
              <a:off x="1790" y="2788"/>
              <a:ext cx="1496" cy="1380"/>
            </a:xfrm>
            <a:custGeom>
              <a:avLst/>
              <a:gdLst/>
              <a:ahLst/>
              <a:cxnLst>
                <a:cxn ang="0">
                  <a:pos x="124" y="1"/>
                </a:cxn>
                <a:cxn ang="0">
                  <a:pos x="128" y="42"/>
                </a:cxn>
                <a:cxn ang="0">
                  <a:pos x="134" y="44"/>
                </a:cxn>
                <a:cxn ang="0">
                  <a:pos x="137" y="48"/>
                </a:cxn>
                <a:cxn ang="0">
                  <a:pos x="145" y="49"/>
                </a:cxn>
                <a:cxn ang="0">
                  <a:pos x="151" y="50"/>
                </a:cxn>
                <a:cxn ang="0">
                  <a:pos x="156" y="53"/>
                </a:cxn>
                <a:cxn ang="0">
                  <a:pos x="163" y="54"/>
                </a:cxn>
                <a:cxn ang="0">
                  <a:pos x="167" y="56"/>
                </a:cxn>
                <a:cxn ang="0">
                  <a:pos x="171" y="54"/>
                </a:cxn>
                <a:cxn ang="0">
                  <a:pos x="178" y="53"/>
                </a:cxn>
                <a:cxn ang="0">
                  <a:pos x="184" y="56"/>
                </a:cxn>
                <a:cxn ang="0">
                  <a:pos x="193" y="51"/>
                </a:cxn>
                <a:cxn ang="0">
                  <a:pos x="205" y="54"/>
                </a:cxn>
                <a:cxn ang="0">
                  <a:pos x="218" y="58"/>
                </a:cxn>
                <a:cxn ang="0">
                  <a:pos x="225" y="99"/>
                </a:cxn>
                <a:cxn ang="0">
                  <a:pos x="226" y="106"/>
                </a:cxn>
                <a:cxn ang="0">
                  <a:pos x="225" y="115"/>
                </a:cxn>
                <a:cxn ang="0">
                  <a:pos x="225" y="125"/>
                </a:cxn>
                <a:cxn ang="0">
                  <a:pos x="221" y="131"/>
                </a:cxn>
                <a:cxn ang="0">
                  <a:pos x="208" y="137"/>
                </a:cxn>
                <a:cxn ang="0">
                  <a:pos x="207" y="134"/>
                </a:cxn>
                <a:cxn ang="0">
                  <a:pos x="200" y="133"/>
                </a:cxn>
                <a:cxn ang="0">
                  <a:pos x="204" y="140"/>
                </a:cxn>
                <a:cxn ang="0">
                  <a:pos x="191" y="155"/>
                </a:cxn>
                <a:cxn ang="0">
                  <a:pos x="183" y="153"/>
                </a:cxn>
                <a:cxn ang="0">
                  <a:pos x="179" y="152"/>
                </a:cxn>
                <a:cxn ang="0">
                  <a:pos x="172" y="153"/>
                </a:cxn>
                <a:cxn ang="0">
                  <a:pos x="173" y="161"/>
                </a:cxn>
                <a:cxn ang="0">
                  <a:pos x="170" y="160"/>
                </a:cxn>
                <a:cxn ang="0">
                  <a:pos x="166" y="167"/>
                </a:cxn>
                <a:cxn ang="0">
                  <a:pos x="166" y="166"/>
                </a:cxn>
                <a:cxn ang="0">
                  <a:pos x="164" y="172"/>
                </a:cxn>
                <a:cxn ang="0">
                  <a:pos x="160" y="173"/>
                </a:cxn>
                <a:cxn ang="0">
                  <a:pos x="156" y="180"/>
                </a:cxn>
                <a:cxn ang="0">
                  <a:pos x="159" y="194"/>
                </a:cxn>
                <a:cxn ang="0">
                  <a:pos x="163" y="205"/>
                </a:cxn>
                <a:cxn ang="0">
                  <a:pos x="160" y="208"/>
                </a:cxn>
                <a:cxn ang="0">
                  <a:pos x="145" y="204"/>
                </a:cxn>
                <a:cxn ang="0">
                  <a:pos x="133" y="195"/>
                </a:cxn>
                <a:cxn ang="0">
                  <a:pos x="124" y="178"/>
                </a:cxn>
                <a:cxn ang="0">
                  <a:pos x="113" y="160"/>
                </a:cxn>
                <a:cxn ang="0">
                  <a:pos x="104" y="140"/>
                </a:cxn>
                <a:cxn ang="0">
                  <a:pos x="92" y="131"/>
                </a:cxn>
                <a:cxn ang="0">
                  <a:pos x="75" y="129"/>
                </a:cxn>
                <a:cxn ang="0">
                  <a:pos x="68" y="137"/>
                </a:cxn>
                <a:cxn ang="0">
                  <a:pos x="57" y="142"/>
                </a:cxn>
                <a:cxn ang="0">
                  <a:pos x="40" y="138"/>
                </a:cxn>
                <a:cxn ang="0">
                  <a:pos x="21" y="120"/>
                </a:cxn>
                <a:cxn ang="0">
                  <a:pos x="12" y="105"/>
                </a:cxn>
                <a:cxn ang="0">
                  <a:pos x="1" y="90"/>
                </a:cxn>
              </a:cxnLst>
              <a:rect l="0" t="0" r="r" b="b"/>
              <a:pathLst>
                <a:path w="228" h="210">
                  <a:moveTo>
                    <a:pt x="72" y="82"/>
                  </a:moveTo>
                  <a:lnTo>
                    <a:pt x="77" y="0"/>
                  </a:lnTo>
                  <a:lnTo>
                    <a:pt x="95" y="1"/>
                  </a:lnTo>
                  <a:lnTo>
                    <a:pt x="124" y="1"/>
                  </a:lnTo>
                  <a:lnTo>
                    <a:pt x="124" y="40"/>
                  </a:lnTo>
                  <a:lnTo>
                    <a:pt x="125" y="40"/>
                  </a:lnTo>
                  <a:lnTo>
                    <a:pt x="127" y="41"/>
                  </a:lnTo>
                  <a:lnTo>
                    <a:pt x="128" y="42"/>
                  </a:lnTo>
                  <a:lnTo>
                    <a:pt x="129" y="43"/>
                  </a:lnTo>
                  <a:lnTo>
                    <a:pt x="130" y="42"/>
                  </a:lnTo>
                  <a:lnTo>
                    <a:pt x="131" y="42"/>
                  </a:lnTo>
                  <a:lnTo>
                    <a:pt x="134" y="44"/>
                  </a:lnTo>
                  <a:lnTo>
                    <a:pt x="134" y="45"/>
                  </a:lnTo>
                  <a:lnTo>
                    <a:pt x="135" y="47"/>
                  </a:lnTo>
                  <a:lnTo>
                    <a:pt x="136" y="48"/>
                  </a:lnTo>
                  <a:lnTo>
                    <a:pt x="137" y="48"/>
                  </a:lnTo>
                  <a:lnTo>
                    <a:pt x="139" y="48"/>
                  </a:lnTo>
                  <a:lnTo>
                    <a:pt x="141" y="48"/>
                  </a:lnTo>
                  <a:lnTo>
                    <a:pt x="144" y="48"/>
                  </a:lnTo>
                  <a:lnTo>
                    <a:pt x="145" y="49"/>
                  </a:lnTo>
                  <a:lnTo>
                    <a:pt x="145" y="50"/>
                  </a:lnTo>
                  <a:lnTo>
                    <a:pt x="146" y="51"/>
                  </a:lnTo>
                  <a:lnTo>
                    <a:pt x="149" y="51"/>
                  </a:lnTo>
                  <a:lnTo>
                    <a:pt x="151" y="50"/>
                  </a:lnTo>
                  <a:lnTo>
                    <a:pt x="152" y="50"/>
                  </a:lnTo>
                  <a:lnTo>
                    <a:pt x="153" y="51"/>
                  </a:lnTo>
                  <a:lnTo>
                    <a:pt x="154" y="53"/>
                  </a:lnTo>
                  <a:lnTo>
                    <a:pt x="156" y="53"/>
                  </a:lnTo>
                  <a:lnTo>
                    <a:pt x="159" y="52"/>
                  </a:lnTo>
                  <a:lnTo>
                    <a:pt x="160" y="53"/>
                  </a:lnTo>
                  <a:lnTo>
                    <a:pt x="161" y="54"/>
                  </a:lnTo>
                  <a:lnTo>
                    <a:pt x="163" y="54"/>
                  </a:lnTo>
                  <a:lnTo>
                    <a:pt x="164" y="56"/>
                  </a:lnTo>
                  <a:lnTo>
                    <a:pt x="165" y="57"/>
                  </a:lnTo>
                  <a:lnTo>
                    <a:pt x="166" y="56"/>
                  </a:lnTo>
                  <a:lnTo>
                    <a:pt x="167" y="56"/>
                  </a:lnTo>
                  <a:lnTo>
                    <a:pt x="168" y="54"/>
                  </a:lnTo>
                  <a:lnTo>
                    <a:pt x="169" y="53"/>
                  </a:lnTo>
                  <a:lnTo>
                    <a:pt x="170" y="54"/>
                  </a:lnTo>
                  <a:lnTo>
                    <a:pt x="171" y="54"/>
                  </a:lnTo>
                  <a:lnTo>
                    <a:pt x="172" y="52"/>
                  </a:lnTo>
                  <a:lnTo>
                    <a:pt x="174" y="52"/>
                  </a:lnTo>
                  <a:lnTo>
                    <a:pt x="176" y="52"/>
                  </a:lnTo>
                  <a:lnTo>
                    <a:pt x="178" y="53"/>
                  </a:lnTo>
                  <a:lnTo>
                    <a:pt x="179" y="55"/>
                  </a:lnTo>
                  <a:lnTo>
                    <a:pt x="180" y="56"/>
                  </a:lnTo>
                  <a:lnTo>
                    <a:pt x="183" y="56"/>
                  </a:lnTo>
                  <a:lnTo>
                    <a:pt x="184" y="56"/>
                  </a:lnTo>
                  <a:lnTo>
                    <a:pt x="186" y="55"/>
                  </a:lnTo>
                  <a:lnTo>
                    <a:pt x="187" y="54"/>
                  </a:lnTo>
                  <a:lnTo>
                    <a:pt x="189" y="52"/>
                  </a:lnTo>
                  <a:lnTo>
                    <a:pt x="193" y="51"/>
                  </a:lnTo>
                  <a:lnTo>
                    <a:pt x="196" y="52"/>
                  </a:lnTo>
                  <a:lnTo>
                    <a:pt x="198" y="51"/>
                  </a:lnTo>
                  <a:lnTo>
                    <a:pt x="202" y="52"/>
                  </a:lnTo>
                  <a:lnTo>
                    <a:pt x="205" y="54"/>
                  </a:lnTo>
                  <a:lnTo>
                    <a:pt x="210" y="55"/>
                  </a:lnTo>
                  <a:lnTo>
                    <a:pt x="213" y="57"/>
                  </a:lnTo>
                  <a:lnTo>
                    <a:pt x="215" y="57"/>
                  </a:lnTo>
                  <a:lnTo>
                    <a:pt x="218" y="58"/>
                  </a:lnTo>
                  <a:lnTo>
                    <a:pt x="219" y="57"/>
                  </a:lnTo>
                  <a:lnTo>
                    <a:pt x="221" y="96"/>
                  </a:lnTo>
                  <a:lnTo>
                    <a:pt x="223" y="98"/>
                  </a:lnTo>
                  <a:lnTo>
                    <a:pt x="225" y="99"/>
                  </a:lnTo>
                  <a:lnTo>
                    <a:pt x="226" y="101"/>
                  </a:lnTo>
                  <a:lnTo>
                    <a:pt x="227" y="103"/>
                  </a:lnTo>
                  <a:lnTo>
                    <a:pt x="226" y="104"/>
                  </a:lnTo>
                  <a:lnTo>
                    <a:pt x="226" y="106"/>
                  </a:lnTo>
                  <a:lnTo>
                    <a:pt x="227" y="107"/>
                  </a:lnTo>
                  <a:lnTo>
                    <a:pt x="228" y="109"/>
                  </a:lnTo>
                  <a:lnTo>
                    <a:pt x="226" y="113"/>
                  </a:lnTo>
                  <a:lnTo>
                    <a:pt x="225" y="115"/>
                  </a:lnTo>
                  <a:lnTo>
                    <a:pt x="225" y="118"/>
                  </a:lnTo>
                  <a:lnTo>
                    <a:pt x="226" y="120"/>
                  </a:lnTo>
                  <a:lnTo>
                    <a:pt x="226" y="123"/>
                  </a:lnTo>
                  <a:lnTo>
                    <a:pt x="225" y="125"/>
                  </a:lnTo>
                  <a:lnTo>
                    <a:pt x="225" y="127"/>
                  </a:lnTo>
                  <a:lnTo>
                    <a:pt x="226" y="129"/>
                  </a:lnTo>
                  <a:lnTo>
                    <a:pt x="225" y="131"/>
                  </a:lnTo>
                  <a:lnTo>
                    <a:pt x="221" y="131"/>
                  </a:lnTo>
                  <a:lnTo>
                    <a:pt x="212" y="136"/>
                  </a:lnTo>
                  <a:lnTo>
                    <a:pt x="209" y="138"/>
                  </a:lnTo>
                  <a:lnTo>
                    <a:pt x="209" y="138"/>
                  </a:lnTo>
                  <a:lnTo>
                    <a:pt x="208" y="137"/>
                  </a:lnTo>
                  <a:lnTo>
                    <a:pt x="211" y="135"/>
                  </a:lnTo>
                  <a:lnTo>
                    <a:pt x="211" y="133"/>
                  </a:lnTo>
                  <a:lnTo>
                    <a:pt x="209" y="134"/>
                  </a:lnTo>
                  <a:lnTo>
                    <a:pt x="207" y="134"/>
                  </a:lnTo>
                  <a:lnTo>
                    <a:pt x="207" y="131"/>
                  </a:lnTo>
                  <a:lnTo>
                    <a:pt x="206" y="130"/>
                  </a:lnTo>
                  <a:lnTo>
                    <a:pt x="202" y="131"/>
                  </a:lnTo>
                  <a:lnTo>
                    <a:pt x="200" y="133"/>
                  </a:lnTo>
                  <a:lnTo>
                    <a:pt x="201" y="136"/>
                  </a:lnTo>
                  <a:lnTo>
                    <a:pt x="203" y="137"/>
                  </a:lnTo>
                  <a:lnTo>
                    <a:pt x="204" y="138"/>
                  </a:lnTo>
                  <a:lnTo>
                    <a:pt x="204" y="140"/>
                  </a:lnTo>
                  <a:lnTo>
                    <a:pt x="200" y="144"/>
                  </a:lnTo>
                  <a:lnTo>
                    <a:pt x="199" y="149"/>
                  </a:lnTo>
                  <a:lnTo>
                    <a:pt x="196" y="152"/>
                  </a:lnTo>
                  <a:lnTo>
                    <a:pt x="191" y="155"/>
                  </a:lnTo>
                  <a:lnTo>
                    <a:pt x="185" y="159"/>
                  </a:lnTo>
                  <a:lnTo>
                    <a:pt x="188" y="154"/>
                  </a:lnTo>
                  <a:lnTo>
                    <a:pt x="188" y="153"/>
                  </a:lnTo>
                  <a:lnTo>
                    <a:pt x="183" y="153"/>
                  </a:lnTo>
                  <a:lnTo>
                    <a:pt x="181" y="154"/>
                  </a:lnTo>
                  <a:lnTo>
                    <a:pt x="180" y="152"/>
                  </a:lnTo>
                  <a:lnTo>
                    <a:pt x="181" y="151"/>
                  </a:lnTo>
                  <a:lnTo>
                    <a:pt x="179" y="152"/>
                  </a:lnTo>
                  <a:lnTo>
                    <a:pt x="175" y="152"/>
                  </a:lnTo>
                  <a:lnTo>
                    <a:pt x="173" y="151"/>
                  </a:lnTo>
                  <a:lnTo>
                    <a:pt x="172" y="152"/>
                  </a:lnTo>
                  <a:lnTo>
                    <a:pt x="172" y="153"/>
                  </a:lnTo>
                  <a:lnTo>
                    <a:pt x="175" y="155"/>
                  </a:lnTo>
                  <a:lnTo>
                    <a:pt x="177" y="155"/>
                  </a:lnTo>
                  <a:lnTo>
                    <a:pt x="177" y="157"/>
                  </a:lnTo>
                  <a:lnTo>
                    <a:pt x="173" y="161"/>
                  </a:lnTo>
                  <a:lnTo>
                    <a:pt x="173" y="162"/>
                  </a:lnTo>
                  <a:lnTo>
                    <a:pt x="171" y="160"/>
                  </a:lnTo>
                  <a:lnTo>
                    <a:pt x="171" y="160"/>
                  </a:lnTo>
                  <a:lnTo>
                    <a:pt x="170" y="160"/>
                  </a:lnTo>
                  <a:lnTo>
                    <a:pt x="170" y="163"/>
                  </a:lnTo>
                  <a:lnTo>
                    <a:pt x="171" y="164"/>
                  </a:lnTo>
                  <a:lnTo>
                    <a:pt x="168" y="167"/>
                  </a:lnTo>
                  <a:lnTo>
                    <a:pt x="166" y="167"/>
                  </a:lnTo>
                  <a:lnTo>
                    <a:pt x="166" y="166"/>
                  </a:lnTo>
                  <a:lnTo>
                    <a:pt x="166" y="163"/>
                  </a:lnTo>
                  <a:lnTo>
                    <a:pt x="166" y="164"/>
                  </a:lnTo>
                  <a:lnTo>
                    <a:pt x="166" y="166"/>
                  </a:lnTo>
                  <a:lnTo>
                    <a:pt x="161" y="167"/>
                  </a:lnTo>
                  <a:lnTo>
                    <a:pt x="162" y="168"/>
                  </a:lnTo>
                  <a:lnTo>
                    <a:pt x="165" y="168"/>
                  </a:lnTo>
                  <a:lnTo>
                    <a:pt x="164" y="172"/>
                  </a:lnTo>
                  <a:lnTo>
                    <a:pt x="159" y="172"/>
                  </a:lnTo>
                  <a:lnTo>
                    <a:pt x="157" y="172"/>
                  </a:lnTo>
                  <a:lnTo>
                    <a:pt x="158" y="173"/>
                  </a:lnTo>
                  <a:lnTo>
                    <a:pt x="160" y="173"/>
                  </a:lnTo>
                  <a:lnTo>
                    <a:pt x="161" y="175"/>
                  </a:lnTo>
                  <a:lnTo>
                    <a:pt x="162" y="179"/>
                  </a:lnTo>
                  <a:lnTo>
                    <a:pt x="160" y="180"/>
                  </a:lnTo>
                  <a:lnTo>
                    <a:pt x="156" y="180"/>
                  </a:lnTo>
                  <a:lnTo>
                    <a:pt x="156" y="182"/>
                  </a:lnTo>
                  <a:lnTo>
                    <a:pt x="158" y="182"/>
                  </a:lnTo>
                  <a:lnTo>
                    <a:pt x="158" y="186"/>
                  </a:lnTo>
                  <a:lnTo>
                    <a:pt x="159" y="194"/>
                  </a:lnTo>
                  <a:lnTo>
                    <a:pt x="163" y="204"/>
                  </a:lnTo>
                  <a:lnTo>
                    <a:pt x="163" y="205"/>
                  </a:lnTo>
                  <a:lnTo>
                    <a:pt x="162" y="205"/>
                  </a:lnTo>
                  <a:lnTo>
                    <a:pt x="163" y="205"/>
                  </a:lnTo>
                  <a:lnTo>
                    <a:pt x="164" y="207"/>
                  </a:lnTo>
                  <a:lnTo>
                    <a:pt x="165" y="209"/>
                  </a:lnTo>
                  <a:lnTo>
                    <a:pt x="165" y="210"/>
                  </a:lnTo>
                  <a:lnTo>
                    <a:pt x="160" y="208"/>
                  </a:lnTo>
                  <a:lnTo>
                    <a:pt x="154" y="206"/>
                  </a:lnTo>
                  <a:lnTo>
                    <a:pt x="151" y="205"/>
                  </a:lnTo>
                  <a:lnTo>
                    <a:pt x="148" y="204"/>
                  </a:lnTo>
                  <a:lnTo>
                    <a:pt x="145" y="204"/>
                  </a:lnTo>
                  <a:lnTo>
                    <a:pt x="142" y="202"/>
                  </a:lnTo>
                  <a:lnTo>
                    <a:pt x="140" y="199"/>
                  </a:lnTo>
                  <a:lnTo>
                    <a:pt x="137" y="198"/>
                  </a:lnTo>
                  <a:lnTo>
                    <a:pt x="133" y="195"/>
                  </a:lnTo>
                  <a:lnTo>
                    <a:pt x="130" y="192"/>
                  </a:lnTo>
                  <a:lnTo>
                    <a:pt x="129" y="188"/>
                  </a:lnTo>
                  <a:lnTo>
                    <a:pt x="126" y="181"/>
                  </a:lnTo>
                  <a:lnTo>
                    <a:pt x="124" y="178"/>
                  </a:lnTo>
                  <a:lnTo>
                    <a:pt x="120" y="175"/>
                  </a:lnTo>
                  <a:lnTo>
                    <a:pt x="118" y="170"/>
                  </a:lnTo>
                  <a:lnTo>
                    <a:pt x="116" y="163"/>
                  </a:lnTo>
                  <a:lnTo>
                    <a:pt x="113" y="160"/>
                  </a:lnTo>
                  <a:lnTo>
                    <a:pt x="110" y="154"/>
                  </a:lnTo>
                  <a:lnTo>
                    <a:pt x="107" y="148"/>
                  </a:lnTo>
                  <a:lnTo>
                    <a:pt x="106" y="143"/>
                  </a:lnTo>
                  <a:lnTo>
                    <a:pt x="104" y="140"/>
                  </a:lnTo>
                  <a:lnTo>
                    <a:pt x="100" y="136"/>
                  </a:lnTo>
                  <a:lnTo>
                    <a:pt x="97" y="134"/>
                  </a:lnTo>
                  <a:lnTo>
                    <a:pt x="94" y="133"/>
                  </a:lnTo>
                  <a:lnTo>
                    <a:pt x="92" y="131"/>
                  </a:lnTo>
                  <a:lnTo>
                    <a:pt x="88" y="130"/>
                  </a:lnTo>
                  <a:lnTo>
                    <a:pt x="83" y="130"/>
                  </a:lnTo>
                  <a:lnTo>
                    <a:pt x="80" y="130"/>
                  </a:lnTo>
                  <a:lnTo>
                    <a:pt x="75" y="129"/>
                  </a:lnTo>
                  <a:lnTo>
                    <a:pt x="73" y="129"/>
                  </a:lnTo>
                  <a:lnTo>
                    <a:pt x="71" y="130"/>
                  </a:lnTo>
                  <a:lnTo>
                    <a:pt x="69" y="136"/>
                  </a:lnTo>
                  <a:lnTo>
                    <a:pt x="68" y="137"/>
                  </a:lnTo>
                  <a:lnTo>
                    <a:pt x="65" y="142"/>
                  </a:lnTo>
                  <a:lnTo>
                    <a:pt x="63" y="145"/>
                  </a:lnTo>
                  <a:lnTo>
                    <a:pt x="62" y="145"/>
                  </a:lnTo>
                  <a:lnTo>
                    <a:pt x="57" y="142"/>
                  </a:lnTo>
                  <a:lnTo>
                    <a:pt x="55" y="141"/>
                  </a:lnTo>
                  <a:lnTo>
                    <a:pt x="53" y="141"/>
                  </a:lnTo>
                  <a:lnTo>
                    <a:pt x="48" y="139"/>
                  </a:lnTo>
                  <a:lnTo>
                    <a:pt x="40" y="138"/>
                  </a:lnTo>
                  <a:lnTo>
                    <a:pt x="29" y="132"/>
                  </a:lnTo>
                  <a:lnTo>
                    <a:pt x="26" y="130"/>
                  </a:lnTo>
                  <a:lnTo>
                    <a:pt x="24" y="123"/>
                  </a:lnTo>
                  <a:lnTo>
                    <a:pt x="21" y="120"/>
                  </a:lnTo>
                  <a:lnTo>
                    <a:pt x="19" y="117"/>
                  </a:lnTo>
                  <a:lnTo>
                    <a:pt x="18" y="111"/>
                  </a:lnTo>
                  <a:lnTo>
                    <a:pt x="15" y="106"/>
                  </a:lnTo>
                  <a:lnTo>
                    <a:pt x="12" y="105"/>
                  </a:lnTo>
                  <a:lnTo>
                    <a:pt x="9" y="100"/>
                  </a:lnTo>
                  <a:lnTo>
                    <a:pt x="6" y="97"/>
                  </a:lnTo>
                  <a:lnTo>
                    <a:pt x="4" y="94"/>
                  </a:lnTo>
                  <a:lnTo>
                    <a:pt x="1" y="90"/>
                  </a:lnTo>
                  <a:lnTo>
                    <a:pt x="0" y="87"/>
                  </a:lnTo>
                  <a:lnTo>
                    <a:pt x="0" y="82"/>
                  </a:lnTo>
                  <a:lnTo>
                    <a:pt x="72" y="82"/>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2" name="Freeform 44">
              <a:extLst>
                <a:ext uri="{FF2B5EF4-FFF2-40B4-BE49-F238E27FC236}">
                  <a16:creationId xmlns:a16="http://schemas.microsoft.com/office/drawing/2014/main" id="{916A0D96-2C77-4DBA-9BED-412334F48173}"/>
                </a:ext>
              </a:extLst>
            </p:cNvPr>
            <p:cNvSpPr>
              <a:spLocks/>
            </p:cNvSpPr>
            <p:nvPr/>
          </p:nvSpPr>
          <p:spPr bwMode="auto">
            <a:xfrm>
              <a:off x="2932" y="3839"/>
              <a:ext cx="52" cy="53"/>
            </a:xfrm>
            <a:custGeom>
              <a:avLst/>
              <a:gdLst/>
              <a:ahLst/>
              <a:cxnLst>
                <a:cxn ang="0">
                  <a:pos x="8" y="0"/>
                </a:cxn>
                <a:cxn ang="0">
                  <a:pos x="6" y="1"/>
                </a:cxn>
                <a:cxn ang="0">
                  <a:pos x="3" y="3"/>
                </a:cxn>
                <a:cxn ang="0">
                  <a:pos x="1" y="6"/>
                </a:cxn>
                <a:cxn ang="0">
                  <a:pos x="0" y="7"/>
                </a:cxn>
                <a:cxn ang="0">
                  <a:pos x="0" y="8"/>
                </a:cxn>
                <a:cxn ang="0">
                  <a:pos x="1" y="7"/>
                </a:cxn>
                <a:cxn ang="0">
                  <a:pos x="3" y="5"/>
                </a:cxn>
                <a:cxn ang="0">
                  <a:pos x="4" y="3"/>
                </a:cxn>
                <a:cxn ang="0">
                  <a:pos x="6" y="2"/>
                </a:cxn>
                <a:cxn ang="0">
                  <a:pos x="7" y="1"/>
                </a:cxn>
                <a:cxn ang="0">
                  <a:pos x="8" y="0"/>
                </a:cxn>
                <a:cxn ang="0">
                  <a:pos x="8" y="0"/>
                </a:cxn>
              </a:cxnLst>
              <a:rect l="0" t="0" r="r" b="b"/>
              <a:pathLst>
                <a:path w="8" h="8">
                  <a:moveTo>
                    <a:pt x="8" y="0"/>
                  </a:moveTo>
                  <a:lnTo>
                    <a:pt x="6" y="1"/>
                  </a:lnTo>
                  <a:lnTo>
                    <a:pt x="3" y="3"/>
                  </a:lnTo>
                  <a:lnTo>
                    <a:pt x="1" y="6"/>
                  </a:lnTo>
                  <a:lnTo>
                    <a:pt x="0" y="7"/>
                  </a:lnTo>
                  <a:lnTo>
                    <a:pt x="0" y="8"/>
                  </a:lnTo>
                  <a:lnTo>
                    <a:pt x="1" y="7"/>
                  </a:lnTo>
                  <a:lnTo>
                    <a:pt x="3" y="5"/>
                  </a:lnTo>
                  <a:lnTo>
                    <a:pt x="4" y="3"/>
                  </a:lnTo>
                  <a:lnTo>
                    <a:pt x="6" y="2"/>
                  </a:lnTo>
                  <a:lnTo>
                    <a:pt x="7" y="1"/>
                  </a:lnTo>
                  <a:lnTo>
                    <a:pt x="8" y="0"/>
                  </a:lnTo>
                  <a:lnTo>
                    <a:pt x="8"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3" name="Freeform 45">
              <a:extLst>
                <a:ext uri="{FF2B5EF4-FFF2-40B4-BE49-F238E27FC236}">
                  <a16:creationId xmlns:a16="http://schemas.microsoft.com/office/drawing/2014/main" id="{5846D838-7D51-407E-86BE-17040323AC3F}"/>
                </a:ext>
              </a:extLst>
            </p:cNvPr>
            <p:cNvSpPr>
              <a:spLocks/>
            </p:cNvSpPr>
            <p:nvPr/>
          </p:nvSpPr>
          <p:spPr bwMode="auto">
            <a:xfrm>
              <a:off x="2932" y="3839"/>
              <a:ext cx="52" cy="53"/>
            </a:xfrm>
            <a:custGeom>
              <a:avLst/>
              <a:gdLst/>
              <a:ahLst/>
              <a:cxnLst>
                <a:cxn ang="0">
                  <a:pos x="8" y="0"/>
                </a:cxn>
                <a:cxn ang="0">
                  <a:pos x="6" y="1"/>
                </a:cxn>
                <a:cxn ang="0">
                  <a:pos x="3" y="3"/>
                </a:cxn>
                <a:cxn ang="0">
                  <a:pos x="1" y="6"/>
                </a:cxn>
                <a:cxn ang="0">
                  <a:pos x="0" y="7"/>
                </a:cxn>
                <a:cxn ang="0">
                  <a:pos x="0" y="8"/>
                </a:cxn>
                <a:cxn ang="0">
                  <a:pos x="1" y="7"/>
                </a:cxn>
                <a:cxn ang="0">
                  <a:pos x="3" y="5"/>
                </a:cxn>
                <a:cxn ang="0">
                  <a:pos x="4" y="3"/>
                </a:cxn>
                <a:cxn ang="0">
                  <a:pos x="6" y="2"/>
                </a:cxn>
                <a:cxn ang="0">
                  <a:pos x="7" y="1"/>
                </a:cxn>
                <a:cxn ang="0">
                  <a:pos x="8" y="0"/>
                </a:cxn>
                <a:cxn ang="0">
                  <a:pos x="8" y="0"/>
                </a:cxn>
              </a:cxnLst>
              <a:rect l="0" t="0" r="r" b="b"/>
              <a:pathLst>
                <a:path w="8" h="8">
                  <a:moveTo>
                    <a:pt x="8" y="0"/>
                  </a:moveTo>
                  <a:lnTo>
                    <a:pt x="6" y="1"/>
                  </a:lnTo>
                  <a:lnTo>
                    <a:pt x="3" y="3"/>
                  </a:lnTo>
                  <a:lnTo>
                    <a:pt x="1" y="6"/>
                  </a:lnTo>
                  <a:lnTo>
                    <a:pt x="0" y="7"/>
                  </a:lnTo>
                  <a:lnTo>
                    <a:pt x="0" y="8"/>
                  </a:lnTo>
                  <a:lnTo>
                    <a:pt x="1" y="7"/>
                  </a:lnTo>
                  <a:lnTo>
                    <a:pt x="3" y="5"/>
                  </a:lnTo>
                  <a:lnTo>
                    <a:pt x="4" y="3"/>
                  </a:lnTo>
                  <a:lnTo>
                    <a:pt x="6" y="2"/>
                  </a:lnTo>
                  <a:lnTo>
                    <a:pt x="7" y="1"/>
                  </a:lnTo>
                  <a:lnTo>
                    <a:pt x="8" y="0"/>
                  </a:lnTo>
                  <a:lnTo>
                    <a:pt x="8"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4" name="Freeform 46">
              <a:extLst>
                <a:ext uri="{FF2B5EF4-FFF2-40B4-BE49-F238E27FC236}">
                  <a16:creationId xmlns:a16="http://schemas.microsoft.com/office/drawing/2014/main" id="{7D28A442-319E-4124-BCA2-B3170136A543}"/>
                </a:ext>
              </a:extLst>
            </p:cNvPr>
            <p:cNvSpPr>
              <a:spLocks/>
            </p:cNvSpPr>
            <p:nvPr/>
          </p:nvSpPr>
          <p:spPr bwMode="auto">
            <a:xfrm>
              <a:off x="2886" y="3898"/>
              <a:ext cx="39" cy="53"/>
            </a:xfrm>
            <a:custGeom>
              <a:avLst/>
              <a:gdLst/>
              <a:ahLst/>
              <a:cxnLst>
                <a:cxn ang="0">
                  <a:pos x="5" y="1"/>
                </a:cxn>
                <a:cxn ang="0">
                  <a:pos x="2" y="4"/>
                </a:cxn>
                <a:cxn ang="0">
                  <a:pos x="1" y="6"/>
                </a:cxn>
                <a:cxn ang="0">
                  <a:pos x="0" y="7"/>
                </a:cxn>
                <a:cxn ang="0">
                  <a:pos x="1" y="8"/>
                </a:cxn>
                <a:cxn ang="0">
                  <a:pos x="2" y="7"/>
                </a:cxn>
                <a:cxn ang="0">
                  <a:pos x="4" y="4"/>
                </a:cxn>
                <a:cxn ang="0">
                  <a:pos x="5" y="2"/>
                </a:cxn>
                <a:cxn ang="0">
                  <a:pos x="6" y="1"/>
                </a:cxn>
                <a:cxn ang="0">
                  <a:pos x="6" y="0"/>
                </a:cxn>
                <a:cxn ang="0">
                  <a:pos x="5" y="0"/>
                </a:cxn>
                <a:cxn ang="0">
                  <a:pos x="5" y="1"/>
                </a:cxn>
              </a:cxnLst>
              <a:rect l="0" t="0" r="r" b="b"/>
              <a:pathLst>
                <a:path w="6" h="8">
                  <a:moveTo>
                    <a:pt x="5" y="1"/>
                  </a:moveTo>
                  <a:lnTo>
                    <a:pt x="2" y="4"/>
                  </a:lnTo>
                  <a:lnTo>
                    <a:pt x="1" y="6"/>
                  </a:lnTo>
                  <a:lnTo>
                    <a:pt x="0" y="7"/>
                  </a:lnTo>
                  <a:lnTo>
                    <a:pt x="1" y="8"/>
                  </a:lnTo>
                  <a:lnTo>
                    <a:pt x="2" y="7"/>
                  </a:lnTo>
                  <a:lnTo>
                    <a:pt x="4" y="4"/>
                  </a:lnTo>
                  <a:lnTo>
                    <a:pt x="5" y="2"/>
                  </a:lnTo>
                  <a:lnTo>
                    <a:pt x="6" y="1"/>
                  </a:lnTo>
                  <a:lnTo>
                    <a:pt x="6" y="0"/>
                  </a:lnTo>
                  <a:lnTo>
                    <a:pt x="5" y="0"/>
                  </a:lnTo>
                  <a:lnTo>
                    <a:pt x="5" y="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5" name="Freeform 47">
              <a:extLst>
                <a:ext uri="{FF2B5EF4-FFF2-40B4-BE49-F238E27FC236}">
                  <a16:creationId xmlns:a16="http://schemas.microsoft.com/office/drawing/2014/main" id="{A32D2724-F359-4AC1-8B10-72F0CEAC594D}"/>
                </a:ext>
              </a:extLst>
            </p:cNvPr>
            <p:cNvSpPr>
              <a:spLocks/>
            </p:cNvSpPr>
            <p:nvPr/>
          </p:nvSpPr>
          <p:spPr bwMode="auto">
            <a:xfrm>
              <a:off x="2886" y="3898"/>
              <a:ext cx="39" cy="53"/>
            </a:xfrm>
            <a:custGeom>
              <a:avLst/>
              <a:gdLst/>
              <a:ahLst/>
              <a:cxnLst>
                <a:cxn ang="0">
                  <a:pos x="5" y="1"/>
                </a:cxn>
                <a:cxn ang="0">
                  <a:pos x="2" y="4"/>
                </a:cxn>
                <a:cxn ang="0">
                  <a:pos x="1" y="6"/>
                </a:cxn>
                <a:cxn ang="0">
                  <a:pos x="0" y="7"/>
                </a:cxn>
                <a:cxn ang="0">
                  <a:pos x="1" y="8"/>
                </a:cxn>
                <a:cxn ang="0">
                  <a:pos x="2" y="7"/>
                </a:cxn>
                <a:cxn ang="0">
                  <a:pos x="4" y="4"/>
                </a:cxn>
                <a:cxn ang="0">
                  <a:pos x="5" y="2"/>
                </a:cxn>
                <a:cxn ang="0">
                  <a:pos x="6" y="1"/>
                </a:cxn>
                <a:cxn ang="0">
                  <a:pos x="6" y="0"/>
                </a:cxn>
                <a:cxn ang="0">
                  <a:pos x="5" y="0"/>
                </a:cxn>
                <a:cxn ang="0">
                  <a:pos x="5" y="1"/>
                </a:cxn>
              </a:cxnLst>
              <a:rect l="0" t="0" r="r" b="b"/>
              <a:pathLst>
                <a:path w="6" h="8">
                  <a:moveTo>
                    <a:pt x="5" y="1"/>
                  </a:moveTo>
                  <a:lnTo>
                    <a:pt x="2" y="4"/>
                  </a:lnTo>
                  <a:lnTo>
                    <a:pt x="1" y="6"/>
                  </a:lnTo>
                  <a:lnTo>
                    <a:pt x="0" y="7"/>
                  </a:lnTo>
                  <a:lnTo>
                    <a:pt x="1" y="8"/>
                  </a:lnTo>
                  <a:lnTo>
                    <a:pt x="2" y="7"/>
                  </a:lnTo>
                  <a:lnTo>
                    <a:pt x="4" y="4"/>
                  </a:lnTo>
                  <a:lnTo>
                    <a:pt x="5" y="2"/>
                  </a:lnTo>
                  <a:lnTo>
                    <a:pt x="6" y="1"/>
                  </a:lnTo>
                  <a:lnTo>
                    <a:pt x="6" y="0"/>
                  </a:lnTo>
                  <a:lnTo>
                    <a:pt x="5" y="0"/>
                  </a:lnTo>
                  <a:lnTo>
                    <a:pt x="5" y="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6" name="Freeform 48">
              <a:extLst>
                <a:ext uri="{FF2B5EF4-FFF2-40B4-BE49-F238E27FC236}">
                  <a16:creationId xmlns:a16="http://schemas.microsoft.com/office/drawing/2014/main" id="{5AD4E201-041E-48EE-8E9F-8B6217BDB01C}"/>
                </a:ext>
              </a:extLst>
            </p:cNvPr>
            <p:cNvSpPr>
              <a:spLocks/>
            </p:cNvSpPr>
            <p:nvPr/>
          </p:nvSpPr>
          <p:spPr bwMode="auto">
            <a:xfrm>
              <a:off x="2860" y="3957"/>
              <a:ext cx="33" cy="184"/>
            </a:xfrm>
            <a:custGeom>
              <a:avLst/>
              <a:gdLst/>
              <a:ahLst/>
              <a:cxnLst>
                <a:cxn ang="0">
                  <a:pos x="3" y="1"/>
                </a:cxn>
                <a:cxn ang="0">
                  <a:pos x="2" y="3"/>
                </a:cxn>
                <a:cxn ang="0">
                  <a:pos x="1" y="7"/>
                </a:cxn>
                <a:cxn ang="0">
                  <a:pos x="0" y="11"/>
                </a:cxn>
                <a:cxn ang="0">
                  <a:pos x="1" y="17"/>
                </a:cxn>
                <a:cxn ang="0">
                  <a:pos x="2" y="22"/>
                </a:cxn>
                <a:cxn ang="0">
                  <a:pos x="3" y="25"/>
                </a:cxn>
                <a:cxn ang="0">
                  <a:pos x="4" y="27"/>
                </a:cxn>
                <a:cxn ang="0">
                  <a:pos x="5" y="28"/>
                </a:cxn>
                <a:cxn ang="0">
                  <a:pos x="5" y="27"/>
                </a:cxn>
                <a:cxn ang="0">
                  <a:pos x="5" y="26"/>
                </a:cxn>
                <a:cxn ang="0">
                  <a:pos x="3" y="23"/>
                </a:cxn>
                <a:cxn ang="0">
                  <a:pos x="2" y="19"/>
                </a:cxn>
                <a:cxn ang="0">
                  <a:pos x="1" y="14"/>
                </a:cxn>
                <a:cxn ang="0">
                  <a:pos x="1" y="11"/>
                </a:cxn>
                <a:cxn ang="0">
                  <a:pos x="2" y="7"/>
                </a:cxn>
                <a:cxn ang="0">
                  <a:pos x="3" y="3"/>
                </a:cxn>
                <a:cxn ang="0">
                  <a:pos x="4" y="2"/>
                </a:cxn>
                <a:cxn ang="0">
                  <a:pos x="4" y="1"/>
                </a:cxn>
                <a:cxn ang="0">
                  <a:pos x="4" y="0"/>
                </a:cxn>
                <a:cxn ang="0">
                  <a:pos x="4" y="0"/>
                </a:cxn>
                <a:cxn ang="0">
                  <a:pos x="3" y="1"/>
                </a:cxn>
              </a:cxnLst>
              <a:rect l="0" t="0" r="r" b="b"/>
              <a:pathLst>
                <a:path w="5" h="28">
                  <a:moveTo>
                    <a:pt x="3" y="1"/>
                  </a:moveTo>
                  <a:lnTo>
                    <a:pt x="2" y="3"/>
                  </a:lnTo>
                  <a:lnTo>
                    <a:pt x="1" y="7"/>
                  </a:lnTo>
                  <a:lnTo>
                    <a:pt x="0" y="11"/>
                  </a:lnTo>
                  <a:lnTo>
                    <a:pt x="1" y="17"/>
                  </a:lnTo>
                  <a:lnTo>
                    <a:pt x="2" y="22"/>
                  </a:lnTo>
                  <a:lnTo>
                    <a:pt x="3" y="25"/>
                  </a:lnTo>
                  <a:lnTo>
                    <a:pt x="4" y="27"/>
                  </a:lnTo>
                  <a:lnTo>
                    <a:pt x="5" y="28"/>
                  </a:lnTo>
                  <a:lnTo>
                    <a:pt x="5" y="27"/>
                  </a:lnTo>
                  <a:lnTo>
                    <a:pt x="5" y="26"/>
                  </a:lnTo>
                  <a:lnTo>
                    <a:pt x="3" y="23"/>
                  </a:lnTo>
                  <a:lnTo>
                    <a:pt x="2" y="19"/>
                  </a:lnTo>
                  <a:lnTo>
                    <a:pt x="1" y="14"/>
                  </a:lnTo>
                  <a:lnTo>
                    <a:pt x="1" y="11"/>
                  </a:lnTo>
                  <a:lnTo>
                    <a:pt x="2" y="7"/>
                  </a:lnTo>
                  <a:lnTo>
                    <a:pt x="3" y="3"/>
                  </a:lnTo>
                  <a:lnTo>
                    <a:pt x="4" y="2"/>
                  </a:lnTo>
                  <a:lnTo>
                    <a:pt x="4" y="1"/>
                  </a:lnTo>
                  <a:lnTo>
                    <a:pt x="4" y="0"/>
                  </a:lnTo>
                  <a:lnTo>
                    <a:pt x="4" y="0"/>
                  </a:lnTo>
                  <a:lnTo>
                    <a:pt x="3" y="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7" name="Freeform 49">
              <a:extLst>
                <a:ext uri="{FF2B5EF4-FFF2-40B4-BE49-F238E27FC236}">
                  <a16:creationId xmlns:a16="http://schemas.microsoft.com/office/drawing/2014/main" id="{702176E5-FCF2-4470-8850-AED16AAA964D}"/>
                </a:ext>
              </a:extLst>
            </p:cNvPr>
            <p:cNvSpPr>
              <a:spLocks/>
            </p:cNvSpPr>
            <p:nvPr/>
          </p:nvSpPr>
          <p:spPr bwMode="auto">
            <a:xfrm>
              <a:off x="2860" y="3957"/>
              <a:ext cx="33" cy="184"/>
            </a:xfrm>
            <a:custGeom>
              <a:avLst/>
              <a:gdLst/>
              <a:ahLst/>
              <a:cxnLst>
                <a:cxn ang="0">
                  <a:pos x="3" y="1"/>
                </a:cxn>
                <a:cxn ang="0">
                  <a:pos x="2" y="3"/>
                </a:cxn>
                <a:cxn ang="0">
                  <a:pos x="1" y="7"/>
                </a:cxn>
                <a:cxn ang="0">
                  <a:pos x="0" y="11"/>
                </a:cxn>
                <a:cxn ang="0">
                  <a:pos x="1" y="17"/>
                </a:cxn>
                <a:cxn ang="0">
                  <a:pos x="2" y="22"/>
                </a:cxn>
                <a:cxn ang="0">
                  <a:pos x="3" y="25"/>
                </a:cxn>
                <a:cxn ang="0">
                  <a:pos x="4" y="27"/>
                </a:cxn>
                <a:cxn ang="0">
                  <a:pos x="5" y="28"/>
                </a:cxn>
                <a:cxn ang="0">
                  <a:pos x="5" y="27"/>
                </a:cxn>
                <a:cxn ang="0">
                  <a:pos x="5" y="26"/>
                </a:cxn>
                <a:cxn ang="0">
                  <a:pos x="3" y="23"/>
                </a:cxn>
                <a:cxn ang="0">
                  <a:pos x="2" y="19"/>
                </a:cxn>
                <a:cxn ang="0">
                  <a:pos x="1" y="14"/>
                </a:cxn>
                <a:cxn ang="0">
                  <a:pos x="1" y="11"/>
                </a:cxn>
                <a:cxn ang="0">
                  <a:pos x="2" y="7"/>
                </a:cxn>
                <a:cxn ang="0">
                  <a:pos x="3" y="3"/>
                </a:cxn>
                <a:cxn ang="0">
                  <a:pos x="4" y="2"/>
                </a:cxn>
                <a:cxn ang="0">
                  <a:pos x="4" y="1"/>
                </a:cxn>
                <a:cxn ang="0">
                  <a:pos x="4" y="0"/>
                </a:cxn>
                <a:cxn ang="0">
                  <a:pos x="4" y="0"/>
                </a:cxn>
                <a:cxn ang="0">
                  <a:pos x="3" y="1"/>
                </a:cxn>
              </a:cxnLst>
              <a:rect l="0" t="0" r="r" b="b"/>
              <a:pathLst>
                <a:path w="5" h="28">
                  <a:moveTo>
                    <a:pt x="3" y="1"/>
                  </a:moveTo>
                  <a:lnTo>
                    <a:pt x="2" y="3"/>
                  </a:lnTo>
                  <a:lnTo>
                    <a:pt x="1" y="7"/>
                  </a:lnTo>
                  <a:lnTo>
                    <a:pt x="0" y="11"/>
                  </a:lnTo>
                  <a:lnTo>
                    <a:pt x="1" y="17"/>
                  </a:lnTo>
                  <a:lnTo>
                    <a:pt x="2" y="22"/>
                  </a:lnTo>
                  <a:lnTo>
                    <a:pt x="3" y="25"/>
                  </a:lnTo>
                  <a:lnTo>
                    <a:pt x="4" y="27"/>
                  </a:lnTo>
                  <a:lnTo>
                    <a:pt x="5" y="28"/>
                  </a:lnTo>
                  <a:lnTo>
                    <a:pt x="5" y="27"/>
                  </a:lnTo>
                  <a:lnTo>
                    <a:pt x="5" y="26"/>
                  </a:lnTo>
                  <a:lnTo>
                    <a:pt x="3" y="23"/>
                  </a:lnTo>
                  <a:lnTo>
                    <a:pt x="2" y="19"/>
                  </a:lnTo>
                  <a:lnTo>
                    <a:pt x="1" y="14"/>
                  </a:lnTo>
                  <a:lnTo>
                    <a:pt x="1" y="11"/>
                  </a:lnTo>
                  <a:lnTo>
                    <a:pt x="2" y="7"/>
                  </a:lnTo>
                  <a:lnTo>
                    <a:pt x="3" y="3"/>
                  </a:lnTo>
                  <a:lnTo>
                    <a:pt x="4" y="2"/>
                  </a:lnTo>
                  <a:lnTo>
                    <a:pt x="4" y="1"/>
                  </a:lnTo>
                  <a:lnTo>
                    <a:pt x="4" y="0"/>
                  </a:lnTo>
                  <a:lnTo>
                    <a:pt x="4" y="0"/>
                  </a:lnTo>
                  <a:lnTo>
                    <a:pt x="3" y="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8" name="Freeform 50">
              <a:extLst>
                <a:ext uri="{FF2B5EF4-FFF2-40B4-BE49-F238E27FC236}">
                  <a16:creationId xmlns:a16="http://schemas.microsoft.com/office/drawing/2014/main" id="{537AD616-8377-4D3D-AEA5-C0053A477BD5}"/>
                </a:ext>
              </a:extLst>
            </p:cNvPr>
            <p:cNvSpPr>
              <a:spLocks/>
            </p:cNvSpPr>
            <p:nvPr/>
          </p:nvSpPr>
          <p:spPr bwMode="auto">
            <a:xfrm>
              <a:off x="2906" y="1147"/>
              <a:ext cx="650" cy="715"/>
            </a:xfrm>
            <a:custGeom>
              <a:avLst/>
              <a:gdLst/>
              <a:ahLst/>
              <a:cxnLst>
                <a:cxn ang="0">
                  <a:pos x="29" y="0"/>
                </a:cxn>
                <a:cxn ang="0">
                  <a:pos x="32" y="3"/>
                </a:cxn>
                <a:cxn ang="0">
                  <a:pos x="39" y="4"/>
                </a:cxn>
                <a:cxn ang="0">
                  <a:pos x="44" y="4"/>
                </a:cxn>
                <a:cxn ang="0">
                  <a:pos x="46" y="7"/>
                </a:cxn>
                <a:cxn ang="0">
                  <a:pos x="53" y="6"/>
                </a:cxn>
                <a:cxn ang="0">
                  <a:pos x="60" y="8"/>
                </a:cxn>
                <a:cxn ang="0">
                  <a:pos x="61" y="11"/>
                </a:cxn>
                <a:cxn ang="0">
                  <a:pos x="64" y="11"/>
                </a:cxn>
                <a:cxn ang="0">
                  <a:pos x="68" y="10"/>
                </a:cxn>
                <a:cxn ang="0">
                  <a:pos x="73" y="14"/>
                </a:cxn>
                <a:cxn ang="0">
                  <a:pos x="78" y="13"/>
                </a:cxn>
                <a:cxn ang="0">
                  <a:pos x="82" y="14"/>
                </a:cxn>
                <a:cxn ang="0">
                  <a:pos x="87" y="12"/>
                </a:cxn>
                <a:cxn ang="0">
                  <a:pos x="89" y="14"/>
                </a:cxn>
                <a:cxn ang="0">
                  <a:pos x="95" y="13"/>
                </a:cxn>
                <a:cxn ang="0">
                  <a:pos x="95" y="16"/>
                </a:cxn>
                <a:cxn ang="0">
                  <a:pos x="79" y="28"/>
                </a:cxn>
                <a:cxn ang="0">
                  <a:pos x="73" y="36"/>
                </a:cxn>
                <a:cxn ang="0">
                  <a:pos x="68" y="42"/>
                </a:cxn>
                <a:cxn ang="0">
                  <a:pos x="67" y="57"/>
                </a:cxn>
                <a:cxn ang="0">
                  <a:pos x="62" y="61"/>
                </a:cxn>
                <a:cxn ang="0">
                  <a:pos x="60" y="67"/>
                </a:cxn>
                <a:cxn ang="0">
                  <a:pos x="62" y="70"/>
                </a:cxn>
                <a:cxn ang="0">
                  <a:pos x="63" y="77"/>
                </a:cxn>
                <a:cxn ang="0">
                  <a:pos x="65" y="87"/>
                </a:cxn>
                <a:cxn ang="0">
                  <a:pos x="71" y="88"/>
                </a:cxn>
                <a:cxn ang="0">
                  <a:pos x="73" y="92"/>
                </a:cxn>
                <a:cxn ang="0">
                  <a:pos x="76" y="94"/>
                </a:cxn>
                <a:cxn ang="0">
                  <a:pos x="81" y="102"/>
                </a:cxn>
                <a:cxn ang="0">
                  <a:pos x="13" y="109"/>
                </a:cxn>
                <a:cxn ang="0">
                  <a:pos x="12" y="76"/>
                </a:cxn>
                <a:cxn ang="0">
                  <a:pos x="10" y="74"/>
                </a:cxn>
                <a:cxn ang="0">
                  <a:pos x="8" y="70"/>
                </a:cxn>
                <a:cxn ang="0">
                  <a:pos x="8" y="67"/>
                </a:cxn>
                <a:cxn ang="0">
                  <a:pos x="7" y="57"/>
                </a:cxn>
                <a:cxn ang="0">
                  <a:pos x="7" y="51"/>
                </a:cxn>
                <a:cxn ang="0">
                  <a:pos x="5" y="43"/>
                </a:cxn>
                <a:cxn ang="0">
                  <a:pos x="6" y="36"/>
                </a:cxn>
                <a:cxn ang="0">
                  <a:pos x="5" y="29"/>
                </a:cxn>
                <a:cxn ang="0">
                  <a:pos x="4" y="24"/>
                </a:cxn>
                <a:cxn ang="0">
                  <a:pos x="1" y="22"/>
                </a:cxn>
                <a:cxn ang="0">
                  <a:pos x="0" y="19"/>
                </a:cxn>
                <a:cxn ang="0">
                  <a:pos x="2" y="14"/>
                </a:cxn>
                <a:cxn ang="0">
                  <a:pos x="2" y="1"/>
                </a:cxn>
              </a:cxnLst>
              <a:rect l="0" t="0" r="r" b="b"/>
              <a:pathLst>
                <a:path w="99" h="109">
                  <a:moveTo>
                    <a:pt x="2" y="1"/>
                  </a:moveTo>
                  <a:lnTo>
                    <a:pt x="22" y="0"/>
                  </a:lnTo>
                  <a:lnTo>
                    <a:pt x="29" y="0"/>
                  </a:lnTo>
                  <a:lnTo>
                    <a:pt x="31" y="1"/>
                  </a:lnTo>
                  <a:lnTo>
                    <a:pt x="31" y="2"/>
                  </a:lnTo>
                  <a:lnTo>
                    <a:pt x="32" y="3"/>
                  </a:lnTo>
                  <a:lnTo>
                    <a:pt x="34" y="4"/>
                  </a:lnTo>
                  <a:lnTo>
                    <a:pt x="36" y="4"/>
                  </a:lnTo>
                  <a:lnTo>
                    <a:pt x="39" y="4"/>
                  </a:lnTo>
                  <a:lnTo>
                    <a:pt x="41" y="3"/>
                  </a:lnTo>
                  <a:lnTo>
                    <a:pt x="42" y="3"/>
                  </a:lnTo>
                  <a:lnTo>
                    <a:pt x="44" y="4"/>
                  </a:lnTo>
                  <a:lnTo>
                    <a:pt x="44" y="5"/>
                  </a:lnTo>
                  <a:lnTo>
                    <a:pt x="45" y="6"/>
                  </a:lnTo>
                  <a:lnTo>
                    <a:pt x="46" y="7"/>
                  </a:lnTo>
                  <a:lnTo>
                    <a:pt x="48" y="7"/>
                  </a:lnTo>
                  <a:lnTo>
                    <a:pt x="51" y="6"/>
                  </a:lnTo>
                  <a:lnTo>
                    <a:pt x="53" y="6"/>
                  </a:lnTo>
                  <a:lnTo>
                    <a:pt x="54" y="6"/>
                  </a:lnTo>
                  <a:lnTo>
                    <a:pt x="58" y="7"/>
                  </a:lnTo>
                  <a:lnTo>
                    <a:pt x="60" y="8"/>
                  </a:lnTo>
                  <a:lnTo>
                    <a:pt x="60" y="9"/>
                  </a:lnTo>
                  <a:lnTo>
                    <a:pt x="60" y="10"/>
                  </a:lnTo>
                  <a:lnTo>
                    <a:pt x="61" y="11"/>
                  </a:lnTo>
                  <a:lnTo>
                    <a:pt x="62" y="11"/>
                  </a:lnTo>
                  <a:lnTo>
                    <a:pt x="63" y="10"/>
                  </a:lnTo>
                  <a:lnTo>
                    <a:pt x="64" y="11"/>
                  </a:lnTo>
                  <a:lnTo>
                    <a:pt x="65" y="12"/>
                  </a:lnTo>
                  <a:lnTo>
                    <a:pt x="66" y="10"/>
                  </a:lnTo>
                  <a:lnTo>
                    <a:pt x="68" y="10"/>
                  </a:lnTo>
                  <a:lnTo>
                    <a:pt x="69" y="11"/>
                  </a:lnTo>
                  <a:lnTo>
                    <a:pt x="72" y="13"/>
                  </a:lnTo>
                  <a:lnTo>
                    <a:pt x="73" y="14"/>
                  </a:lnTo>
                  <a:lnTo>
                    <a:pt x="75" y="14"/>
                  </a:lnTo>
                  <a:lnTo>
                    <a:pt x="77" y="14"/>
                  </a:lnTo>
                  <a:lnTo>
                    <a:pt x="78" y="13"/>
                  </a:lnTo>
                  <a:lnTo>
                    <a:pt x="79" y="13"/>
                  </a:lnTo>
                  <a:lnTo>
                    <a:pt x="80" y="14"/>
                  </a:lnTo>
                  <a:lnTo>
                    <a:pt x="82" y="14"/>
                  </a:lnTo>
                  <a:lnTo>
                    <a:pt x="84" y="13"/>
                  </a:lnTo>
                  <a:lnTo>
                    <a:pt x="85" y="12"/>
                  </a:lnTo>
                  <a:lnTo>
                    <a:pt x="87" y="12"/>
                  </a:lnTo>
                  <a:lnTo>
                    <a:pt x="88" y="13"/>
                  </a:lnTo>
                  <a:lnTo>
                    <a:pt x="88" y="14"/>
                  </a:lnTo>
                  <a:lnTo>
                    <a:pt x="89" y="14"/>
                  </a:lnTo>
                  <a:lnTo>
                    <a:pt x="92" y="14"/>
                  </a:lnTo>
                  <a:lnTo>
                    <a:pt x="94" y="13"/>
                  </a:lnTo>
                  <a:lnTo>
                    <a:pt x="95" y="13"/>
                  </a:lnTo>
                  <a:lnTo>
                    <a:pt x="98" y="13"/>
                  </a:lnTo>
                  <a:lnTo>
                    <a:pt x="99" y="13"/>
                  </a:lnTo>
                  <a:lnTo>
                    <a:pt x="95" y="16"/>
                  </a:lnTo>
                  <a:lnTo>
                    <a:pt x="89" y="20"/>
                  </a:lnTo>
                  <a:lnTo>
                    <a:pt x="83" y="24"/>
                  </a:lnTo>
                  <a:lnTo>
                    <a:pt x="79" y="28"/>
                  </a:lnTo>
                  <a:lnTo>
                    <a:pt x="74" y="32"/>
                  </a:lnTo>
                  <a:lnTo>
                    <a:pt x="73" y="33"/>
                  </a:lnTo>
                  <a:lnTo>
                    <a:pt x="73" y="36"/>
                  </a:lnTo>
                  <a:lnTo>
                    <a:pt x="71" y="39"/>
                  </a:lnTo>
                  <a:lnTo>
                    <a:pt x="69" y="40"/>
                  </a:lnTo>
                  <a:lnTo>
                    <a:pt x="68" y="42"/>
                  </a:lnTo>
                  <a:lnTo>
                    <a:pt x="68" y="44"/>
                  </a:lnTo>
                  <a:lnTo>
                    <a:pt x="68" y="55"/>
                  </a:lnTo>
                  <a:lnTo>
                    <a:pt x="67" y="57"/>
                  </a:lnTo>
                  <a:lnTo>
                    <a:pt x="65" y="59"/>
                  </a:lnTo>
                  <a:lnTo>
                    <a:pt x="64" y="60"/>
                  </a:lnTo>
                  <a:lnTo>
                    <a:pt x="62" y="61"/>
                  </a:lnTo>
                  <a:lnTo>
                    <a:pt x="60" y="63"/>
                  </a:lnTo>
                  <a:lnTo>
                    <a:pt x="60" y="65"/>
                  </a:lnTo>
                  <a:lnTo>
                    <a:pt x="60" y="67"/>
                  </a:lnTo>
                  <a:lnTo>
                    <a:pt x="60" y="69"/>
                  </a:lnTo>
                  <a:lnTo>
                    <a:pt x="61" y="70"/>
                  </a:lnTo>
                  <a:lnTo>
                    <a:pt x="62" y="70"/>
                  </a:lnTo>
                  <a:lnTo>
                    <a:pt x="63" y="71"/>
                  </a:lnTo>
                  <a:lnTo>
                    <a:pt x="63" y="72"/>
                  </a:lnTo>
                  <a:lnTo>
                    <a:pt x="63" y="77"/>
                  </a:lnTo>
                  <a:lnTo>
                    <a:pt x="64" y="82"/>
                  </a:lnTo>
                  <a:lnTo>
                    <a:pt x="64" y="86"/>
                  </a:lnTo>
                  <a:lnTo>
                    <a:pt x="65" y="87"/>
                  </a:lnTo>
                  <a:lnTo>
                    <a:pt x="68" y="87"/>
                  </a:lnTo>
                  <a:lnTo>
                    <a:pt x="70" y="88"/>
                  </a:lnTo>
                  <a:lnTo>
                    <a:pt x="71" y="88"/>
                  </a:lnTo>
                  <a:lnTo>
                    <a:pt x="71" y="90"/>
                  </a:lnTo>
                  <a:lnTo>
                    <a:pt x="72" y="91"/>
                  </a:lnTo>
                  <a:lnTo>
                    <a:pt x="73" y="92"/>
                  </a:lnTo>
                  <a:lnTo>
                    <a:pt x="74" y="93"/>
                  </a:lnTo>
                  <a:lnTo>
                    <a:pt x="75" y="93"/>
                  </a:lnTo>
                  <a:lnTo>
                    <a:pt x="76" y="94"/>
                  </a:lnTo>
                  <a:lnTo>
                    <a:pt x="78" y="97"/>
                  </a:lnTo>
                  <a:lnTo>
                    <a:pt x="80" y="99"/>
                  </a:lnTo>
                  <a:lnTo>
                    <a:pt x="81" y="102"/>
                  </a:lnTo>
                  <a:lnTo>
                    <a:pt x="81" y="105"/>
                  </a:lnTo>
                  <a:lnTo>
                    <a:pt x="81" y="107"/>
                  </a:lnTo>
                  <a:lnTo>
                    <a:pt x="13" y="109"/>
                  </a:lnTo>
                  <a:lnTo>
                    <a:pt x="12" y="78"/>
                  </a:lnTo>
                  <a:lnTo>
                    <a:pt x="12" y="77"/>
                  </a:lnTo>
                  <a:lnTo>
                    <a:pt x="12" y="76"/>
                  </a:lnTo>
                  <a:lnTo>
                    <a:pt x="11" y="76"/>
                  </a:lnTo>
                  <a:lnTo>
                    <a:pt x="10" y="75"/>
                  </a:lnTo>
                  <a:lnTo>
                    <a:pt x="10" y="74"/>
                  </a:lnTo>
                  <a:lnTo>
                    <a:pt x="9" y="74"/>
                  </a:lnTo>
                  <a:lnTo>
                    <a:pt x="8" y="73"/>
                  </a:lnTo>
                  <a:lnTo>
                    <a:pt x="8" y="70"/>
                  </a:lnTo>
                  <a:lnTo>
                    <a:pt x="8" y="69"/>
                  </a:lnTo>
                  <a:lnTo>
                    <a:pt x="8" y="68"/>
                  </a:lnTo>
                  <a:lnTo>
                    <a:pt x="8" y="67"/>
                  </a:lnTo>
                  <a:lnTo>
                    <a:pt x="8" y="63"/>
                  </a:lnTo>
                  <a:lnTo>
                    <a:pt x="7" y="61"/>
                  </a:lnTo>
                  <a:lnTo>
                    <a:pt x="7" y="57"/>
                  </a:lnTo>
                  <a:lnTo>
                    <a:pt x="6" y="53"/>
                  </a:lnTo>
                  <a:lnTo>
                    <a:pt x="7" y="51"/>
                  </a:lnTo>
                  <a:lnTo>
                    <a:pt x="7" y="51"/>
                  </a:lnTo>
                  <a:lnTo>
                    <a:pt x="6" y="48"/>
                  </a:lnTo>
                  <a:lnTo>
                    <a:pt x="5" y="46"/>
                  </a:lnTo>
                  <a:lnTo>
                    <a:pt x="5" y="43"/>
                  </a:lnTo>
                  <a:lnTo>
                    <a:pt x="5" y="42"/>
                  </a:lnTo>
                  <a:lnTo>
                    <a:pt x="5" y="40"/>
                  </a:lnTo>
                  <a:lnTo>
                    <a:pt x="6" y="36"/>
                  </a:lnTo>
                  <a:lnTo>
                    <a:pt x="6" y="32"/>
                  </a:lnTo>
                  <a:lnTo>
                    <a:pt x="6" y="31"/>
                  </a:lnTo>
                  <a:lnTo>
                    <a:pt x="5" y="29"/>
                  </a:lnTo>
                  <a:lnTo>
                    <a:pt x="5" y="27"/>
                  </a:lnTo>
                  <a:lnTo>
                    <a:pt x="5" y="26"/>
                  </a:lnTo>
                  <a:lnTo>
                    <a:pt x="4" y="24"/>
                  </a:lnTo>
                  <a:lnTo>
                    <a:pt x="3" y="24"/>
                  </a:lnTo>
                  <a:lnTo>
                    <a:pt x="2" y="23"/>
                  </a:lnTo>
                  <a:lnTo>
                    <a:pt x="1" y="22"/>
                  </a:lnTo>
                  <a:lnTo>
                    <a:pt x="1" y="21"/>
                  </a:lnTo>
                  <a:lnTo>
                    <a:pt x="0" y="20"/>
                  </a:lnTo>
                  <a:lnTo>
                    <a:pt x="0" y="19"/>
                  </a:lnTo>
                  <a:lnTo>
                    <a:pt x="1" y="18"/>
                  </a:lnTo>
                  <a:lnTo>
                    <a:pt x="1" y="16"/>
                  </a:lnTo>
                  <a:lnTo>
                    <a:pt x="2" y="14"/>
                  </a:lnTo>
                  <a:lnTo>
                    <a:pt x="2" y="10"/>
                  </a:lnTo>
                  <a:lnTo>
                    <a:pt x="2" y="3"/>
                  </a:lnTo>
                  <a:lnTo>
                    <a:pt x="2" y="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59" name="Freeform 51">
              <a:extLst>
                <a:ext uri="{FF2B5EF4-FFF2-40B4-BE49-F238E27FC236}">
                  <a16:creationId xmlns:a16="http://schemas.microsoft.com/office/drawing/2014/main" id="{A9CBD51F-80B8-4AF7-AA13-97E04BE171E1}"/>
                </a:ext>
              </a:extLst>
            </p:cNvPr>
            <p:cNvSpPr>
              <a:spLocks/>
            </p:cNvSpPr>
            <p:nvPr/>
          </p:nvSpPr>
          <p:spPr bwMode="auto">
            <a:xfrm>
              <a:off x="2906" y="1147"/>
              <a:ext cx="650" cy="715"/>
            </a:xfrm>
            <a:custGeom>
              <a:avLst/>
              <a:gdLst/>
              <a:ahLst/>
              <a:cxnLst>
                <a:cxn ang="0">
                  <a:pos x="29" y="0"/>
                </a:cxn>
                <a:cxn ang="0">
                  <a:pos x="32" y="3"/>
                </a:cxn>
                <a:cxn ang="0">
                  <a:pos x="39" y="4"/>
                </a:cxn>
                <a:cxn ang="0">
                  <a:pos x="44" y="4"/>
                </a:cxn>
                <a:cxn ang="0">
                  <a:pos x="46" y="7"/>
                </a:cxn>
                <a:cxn ang="0">
                  <a:pos x="53" y="6"/>
                </a:cxn>
                <a:cxn ang="0">
                  <a:pos x="60" y="8"/>
                </a:cxn>
                <a:cxn ang="0">
                  <a:pos x="61" y="11"/>
                </a:cxn>
                <a:cxn ang="0">
                  <a:pos x="64" y="11"/>
                </a:cxn>
                <a:cxn ang="0">
                  <a:pos x="68" y="10"/>
                </a:cxn>
                <a:cxn ang="0">
                  <a:pos x="73" y="14"/>
                </a:cxn>
                <a:cxn ang="0">
                  <a:pos x="78" y="13"/>
                </a:cxn>
                <a:cxn ang="0">
                  <a:pos x="82" y="14"/>
                </a:cxn>
                <a:cxn ang="0">
                  <a:pos x="87" y="12"/>
                </a:cxn>
                <a:cxn ang="0">
                  <a:pos x="89" y="14"/>
                </a:cxn>
                <a:cxn ang="0">
                  <a:pos x="95" y="13"/>
                </a:cxn>
                <a:cxn ang="0">
                  <a:pos x="95" y="16"/>
                </a:cxn>
                <a:cxn ang="0">
                  <a:pos x="79" y="28"/>
                </a:cxn>
                <a:cxn ang="0">
                  <a:pos x="73" y="36"/>
                </a:cxn>
                <a:cxn ang="0">
                  <a:pos x="68" y="42"/>
                </a:cxn>
                <a:cxn ang="0">
                  <a:pos x="67" y="57"/>
                </a:cxn>
                <a:cxn ang="0">
                  <a:pos x="62" y="61"/>
                </a:cxn>
                <a:cxn ang="0">
                  <a:pos x="60" y="67"/>
                </a:cxn>
                <a:cxn ang="0">
                  <a:pos x="62" y="70"/>
                </a:cxn>
                <a:cxn ang="0">
                  <a:pos x="63" y="77"/>
                </a:cxn>
                <a:cxn ang="0">
                  <a:pos x="65" y="87"/>
                </a:cxn>
                <a:cxn ang="0">
                  <a:pos x="71" y="88"/>
                </a:cxn>
                <a:cxn ang="0">
                  <a:pos x="73" y="92"/>
                </a:cxn>
                <a:cxn ang="0">
                  <a:pos x="76" y="94"/>
                </a:cxn>
                <a:cxn ang="0">
                  <a:pos x="81" y="102"/>
                </a:cxn>
                <a:cxn ang="0">
                  <a:pos x="13" y="109"/>
                </a:cxn>
                <a:cxn ang="0">
                  <a:pos x="12" y="76"/>
                </a:cxn>
                <a:cxn ang="0">
                  <a:pos x="10" y="74"/>
                </a:cxn>
                <a:cxn ang="0">
                  <a:pos x="8" y="70"/>
                </a:cxn>
                <a:cxn ang="0">
                  <a:pos x="8" y="67"/>
                </a:cxn>
                <a:cxn ang="0">
                  <a:pos x="7" y="57"/>
                </a:cxn>
                <a:cxn ang="0">
                  <a:pos x="7" y="51"/>
                </a:cxn>
                <a:cxn ang="0">
                  <a:pos x="5" y="43"/>
                </a:cxn>
                <a:cxn ang="0">
                  <a:pos x="6" y="36"/>
                </a:cxn>
                <a:cxn ang="0">
                  <a:pos x="5" y="29"/>
                </a:cxn>
                <a:cxn ang="0">
                  <a:pos x="4" y="24"/>
                </a:cxn>
                <a:cxn ang="0">
                  <a:pos x="1" y="22"/>
                </a:cxn>
                <a:cxn ang="0">
                  <a:pos x="0" y="19"/>
                </a:cxn>
                <a:cxn ang="0">
                  <a:pos x="2" y="14"/>
                </a:cxn>
                <a:cxn ang="0">
                  <a:pos x="2" y="1"/>
                </a:cxn>
              </a:cxnLst>
              <a:rect l="0" t="0" r="r" b="b"/>
              <a:pathLst>
                <a:path w="99" h="109">
                  <a:moveTo>
                    <a:pt x="2" y="1"/>
                  </a:moveTo>
                  <a:lnTo>
                    <a:pt x="22" y="0"/>
                  </a:lnTo>
                  <a:lnTo>
                    <a:pt x="29" y="0"/>
                  </a:lnTo>
                  <a:lnTo>
                    <a:pt x="31" y="1"/>
                  </a:lnTo>
                  <a:lnTo>
                    <a:pt x="31" y="2"/>
                  </a:lnTo>
                  <a:lnTo>
                    <a:pt x="32" y="3"/>
                  </a:lnTo>
                  <a:lnTo>
                    <a:pt x="34" y="4"/>
                  </a:lnTo>
                  <a:lnTo>
                    <a:pt x="36" y="4"/>
                  </a:lnTo>
                  <a:lnTo>
                    <a:pt x="39" y="4"/>
                  </a:lnTo>
                  <a:lnTo>
                    <a:pt x="41" y="3"/>
                  </a:lnTo>
                  <a:lnTo>
                    <a:pt x="42" y="3"/>
                  </a:lnTo>
                  <a:lnTo>
                    <a:pt x="44" y="4"/>
                  </a:lnTo>
                  <a:lnTo>
                    <a:pt x="44" y="5"/>
                  </a:lnTo>
                  <a:lnTo>
                    <a:pt x="45" y="6"/>
                  </a:lnTo>
                  <a:lnTo>
                    <a:pt x="46" y="7"/>
                  </a:lnTo>
                  <a:lnTo>
                    <a:pt x="48" y="7"/>
                  </a:lnTo>
                  <a:lnTo>
                    <a:pt x="51" y="6"/>
                  </a:lnTo>
                  <a:lnTo>
                    <a:pt x="53" y="6"/>
                  </a:lnTo>
                  <a:lnTo>
                    <a:pt x="54" y="6"/>
                  </a:lnTo>
                  <a:lnTo>
                    <a:pt x="58" y="7"/>
                  </a:lnTo>
                  <a:lnTo>
                    <a:pt x="60" y="8"/>
                  </a:lnTo>
                  <a:lnTo>
                    <a:pt x="60" y="9"/>
                  </a:lnTo>
                  <a:lnTo>
                    <a:pt x="60" y="10"/>
                  </a:lnTo>
                  <a:lnTo>
                    <a:pt x="61" y="11"/>
                  </a:lnTo>
                  <a:lnTo>
                    <a:pt x="62" y="11"/>
                  </a:lnTo>
                  <a:lnTo>
                    <a:pt x="63" y="10"/>
                  </a:lnTo>
                  <a:lnTo>
                    <a:pt x="64" y="11"/>
                  </a:lnTo>
                  <a:lnTo>
                    <a:pt x="65" y="12"/>
                  </a:lnTo>
                  <a:lnTo>
                    <a:pt x="66" y="10"/>
                  </a:lnTo>
                  <a:lnTo>
                    <a:pt x="68" y="10"/>
                  </a:lnTo>
                  <a:lnTo>
                    <a:pt x="69" y="11"/>
                  </a:lnTo>
                  <a:lnTo>
                    <a:pt x="72" y="13"/>
                  </a:lnTo>
                  <a:lnTo>
                    <a:pt x="73" y="14"/>
                  </a:lnTo>
                  <a:lnTo>
                    <a:pt x="75" y="14"/>
                  </a:lnTo>
                  <a:lnTo>
                    <a:pt x="77" y="14"/>
                  </a:lnTo>
                  <a:lnTo>
                    <a:pt x="78" y="13"/>
                  </a:lnTo>
                  <a:lnTo>
                    <a:pt x="79" y="13"/>
                  </a:lnTo>
                  <a:lnTo>
                    <a:pt x="80" y="14"/>
                  </a:lnTo>
                  <a:lnTo>
                    <a:pt x="82" y="14"/>
                  </a:lnTo>
                  <a:lnTo>
                    <a:pt x="84" y="13"/>
                  </a:lnTo>
                  <a:lnTo>
                    <a:pt x="85" y="12"/>
                  </a:lnTo>
                  <a:lnTo>
                    <a:pt x="87" y="12"/>
                  </a:lnTo>
                  <a:lnTo>
                    <a:pt x="88" y="13"/>
                  </a:lnTo>
                  <a:lnTo>
                    <a:pt x="88" y="14"/>
                  </a:lnTo>
                  <a:lnTo>
                    <a:pt x="89" y="14"/>
                  </a:lnTo>
                  <a:lnTo>
                    <a:pt x="92" y="14"/>
                  </a:lnTo>
                  <a:lnTo>
                    <a:pt x="94" y="13"/>
                  </a:lnTo>
                  <a:lnTo>
                    <a:pt x="95" y="13"/>
                  </a:lnTo>
                  <a:lnTo>
                    <a:pt x="98" y="13"/>
                  </a:lnTo>
                  <a:lnTo>
                    <a:pt x="99" y="13"/>
                  </a:lnTo>
                  <a:lnTo>
                    <a:pt x="95" y="16"/>
                  </a:lnTo>
                  <a:lnTo>
                    <a:pt x="89" y="20"/>
                  </a:lnTo>
                  <a:lnTo>
                    <a:pt x="83" y="24"/>
                  </a:lnTo>
                  <a:lnTo>
                    <a:pt x="79" y="28"/>
                  </a:lnTo>
                  <a:lnTo>
                    <a:pt x="74" y="32"/>
                  </a:lnTo>
                  <a:lnTo>
                    <a:pt x="73" y="33"/>
                  </a:lnTo>
                  <a:lnTo>
                    <a:pt x="73" y="36"/>
                  </a:lnTo>
                  <a:lnTo>
                    <a:pt x="71" y="39"/>
                  </a:lnTo>
                  <a:lnTo>
                    <a:pt x="69" y="40"/>
                  </a:lnTo>
                  <a:lnTo>
                    <a:pt x="68" y="42"/>
                  </a:lnTo>
                  <a:lnTo>
                    <a:pt x="68" y="44"/>
                  </a:lnTo>
                  <a:lnTo>
                    <a:pt x="68" y="55"/>
                  </a:lnTo>
                  <a:lnTo>
                    <a:pt x="67" y="57"/>
                  </a:lnTo>
                  <a:lnTo>
                    <a:pt x="65" y="59"/>
                  </a:lnTo>
                  <a:lnTo>
                    <a:pt x="64" y="60"/>
                  </a:lnTo>
                  <a:lnTo>
                    <a:pt x="62" y="61"/>
                  </a:lnTo>
                  <a:lnTo>
                    <a:pt x="60" y="63"/>
                  </a:lnTo>
                  <a:lnTo>
                    <a:pt x="60" y="65"/>
                  </a:lnTo>
                  <a:lnTo>
                    <a:pt x="60" y="67"/>
                  </a:lnTo>
                  <a:lnTo>
                    <a:pt x="60" y="69"/>
                  </a:lnTo>
                  <a:lnTo>
                    <a:pt x="61" y="70"/>
                  </a:lnTo>
                  <a:lnTo>
                    <a:pt x="62" y="70"/>
                  </a:lnTo>
                  <a:lnTo>
                    <a:pt x="63" y="71"/>
                  </a:lnTo>
                  <a:lnTo>
                    <a:pt x="63" y="72"/>
                  </a:lnTo>
                  <a:lnTo>
                    <a:pt x="63" y="77"/>
                  </a:lnTo>
                  <a:lnTo>
                    <a:pt x="64" y="82"/>
                  </a:lnTo>
                  <a:lnTo>
                    <a:pt x="64" y="86"/>
                  </a:lnTo>
                  <a:lnTo>
                    <a:pt x="65" y="87"/>
                  </a:lnTo>
                  <a:lnTo>
                    <a:pt x="68" y="87"/>
                  </a:lnTo>
                  <a:lnTo>
                    <a:pt x="70" y="88"/>
                  </a:lnTo>
                  <a:lnTo>
                    <a:pt x="71" y="88"/>
                  </a:lnTo>
                  <a:lnTo>
                    <a:pt x="71" y="90"/>
                  </a:lnTo>
                  <a:lnTo>
                    <a:pt x="72" y="91"/>
                  </a:lnTo>
                  <a:lnTo>
                    <a:pt x="73" y="92"/>
                  </a:lnTo>
                  <a:lnTo>
                    <a:pt x="74" y="93"/>
                  </a:lnTo>
                  <a:lnTo>
                    <a:pt x="75" y="93"/>
                  </a:lnTo>
                  <a:lnTo>
                    <a:pt x="76" y="94"/>
                  </a:lnTo>
                  <a:lnTo>
                    <a:pt x="78" y="97"/>
                  </a:lnTo>
                  <a:lnTo>
                    <a:pt x="80" y="99"/>
                  </a:lnTo>
                  <a:lnTo>
                    <a:pt x="81" y="102"/>
                  </a:lnTo>
                  <a:lnTo>
                    <a:pt x="81" y="105"/>
                  </a:lnTo>
                  <a:lnTo>
                    <a:pt x="81" y="107"/>
                  </a:lnTo>
                  <a:lnTo>
                    <a:pt x="13" y="109"/>
                  </a:lnTo>
                  <a:lnTo>
                    <a:pt x="12" y="78"/>
                  </a:lnTo>
                  <a:lnTo>
                    <a:pt x="12" y="77"/>
                  </a:lnTo>
                  <a:lnTo>
                    <a:pt x="12" y="76"/>
                  </a:lnTo>
                  <a:lnTo>
                    <a:pt x="11" y="76"/>
                  </a:lnTo>
                  <a:lnTo>
                    <a:pt x="10" y="75"/>
                  </a:lnTo>
                  <a:lnTo>
                    <a:pt x="10" y="74"/>
                  </a:lnTo>
                  <a:lnTo>
                    <a:pt x="9" y="74"/>
                  </a:lnTo>
                  <a:lnTo>
                    <a:pt x="8" y="73"/>
                  </a:lnTo>
                  <a:lnTo>
                    <a:pt x="8" y="70"/>
                  </a:lnTo>
                  <a:lnTo>
                    <a:pt x="8" y="69"/>
                  </a:lnTo>
                  <a:lnTo>
                    <a:pt x="8" y="68"/>
                  </a:lnTo>
                  <a:lnTo>
                    <a:pt x="8" y="67"/>
                  </a:lnTo>
                  <a:lnTo>
                    <a:pt x="8" y="63"/>
                  </a:lnTo>
                  <a:lnTo>
                    <a:pt x="7" y="61"/>
                  </a:lnTo>
                  <a:lnTo>
                    <a:pt x="7" y="57"/>
                  </a:lnTo>
                  <a:lnTo>
                    <a:pt x="6" y="53"/>
                  </a:lnTo>
                  <a:lnTo>
                    <a:pt x="7" y="51"/>
                  </a:lnTo>
                  <a:lnTo>
                    <a:pt x="7" y="51"/>
                  </a:lnTo>
                  <a:lnTo>
                    <a:pt x="6" y="48"/>
                  </a:lnTo>
                  <a:lnTo>
                    <a:pt x="5" y="46"/>
                  </a:lnTo>
                  <a:lnTo>
                    <a:pt x="5" y="43"/>
                  </a:lnTo>
                  <a:lnTo>
                    <a:pt x="5" y="42"/>
                  </a:lnTo>
                  <a:lnTo>
                    <a:pt x="5" y="40"/>
                  </a:lnTo>
                  <a:lnTo>
                    <a:pt x="6" y="36"/>
                  </a:lnTo>
                  <a:lnTo>
                    <a:pt x="6" y="32"/>
                  </a:lnTo>
                  <a:lnTo>
                    <a:pt x="6" y="31"/>
                  </a:lnTo>
                  <a:lnTo>
                    <a:pt x="5" y="29"/>
                  </a:lnTo>
                  <a:lnTo>
                    <a:pt x="5" y="27"/>
                  </a:lnTo>
                  <a:lnTo>
                    <a:pt x="5" y="26"/>
                  </a:lnTo>
                  <a:lnTo>
                    <a:pt x="4" y="24"/>
                  </a:lnTo>
                  <a:lnTo>
                    <a:pt x="3" y="24"/>
                  </a:lnTo>
                  <a:lnTo>
                    <a:pt x="2" y="23"/>
                  </a:lnTo>
                  <a:lnTo>
                    <a:pt x="1" y="22"/>
                  </a:lnTo>
                  <a:lnTo>
                    <a:pt x="1" y="21"/>
                  </a:lnTo>
                  <a:lnTo>
                    <a:pt x="0" y="20"/>
                  </a:lnTo>
                  <a:lnTo>
                    <a:pt x="0" y="19"/>
                  </a:lnTo>
                  <a:lnTo>
                    <a:pt x="1" y="18"/>
                  </a:lnTo>
                  <a:lnTo>
                    <a:pt x="1" y="16"/>
                  </a:lnTo>
                  <a:lnTo>
                    <a:pt x="2" y="14"/>
                  </a:lnTo>
                  <a:lnTo>
                    <a:pt x="2" y="10"/>
                  </a:lnTo>
                  <a:lnTo>
                    <a:pt x="2" y="3"/>
                  </a:lnTo>
                  <a:lnTo>
                    <a:pt x="2" y="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0" name="Freeform 52">
              <a:extLst>
                <a:ext uri="{FF2B5EF4-FFF2-40B4-BE49-F238E27FC236}">
                  <a16:creationId xmlns:a16="http://schemas.microsoft.com/office/drawing/2014/main" id="{4EA543BB-7216-479A-B8F9-765ED30551D7}"/>
                </a:ext>
              </a:extLst>
            </p:cNvPr>
            <p:cNvSpPr>
              <a:spLocks/>
            </p:cNvSpPr>
            <p:nvPr/>
          </p:nvSpPr>
          <p:spPr bwMode="auto">
            <a:xfrm>
              <a:off x="2965" y="1849"/>
              <a:ext cx="597" cy="427"/>
            </a:xfrm>
            <a:custGeom>
              <a:avLst/>
              <a:gdLst/>
              <a:ahLst/>
              <a:cxnLst>
                <a:cxn ang="0">
                  <a:pos x="72" y="0"/>
                </a:cxn>
                <a:cxn ang="0">
                  <a:pos x="73" y="3"/>
                </a:cxn>
                <a:cxn ang="0">
                  <a:pos x="75" y="5"/>
                </a:cxn>
                <a:cxn ang="0">
                  <a:pos x="74" y="8"/>
                </a:cxn>
                <a:cxn ang="0">
                  <a:pos x="77" y="12"/>
                </a:cxn>
                <a:cxn ang="0">
                  <a:pos x="79" y="15"/>
                </a:cxn>
                <a:cxn ang="0">
                  <a:pos x="82" y="18"/>
                </a:cxn>
                <a:cxn ang="0">
                  <a:pos x="86" y="21"/>
                </a:cxn>
                <a:cxn ang="0">
                  <a:pos x="88" y="26"/>
                </a:cxn>
                <a:cxn ang="0">
                  <a:pos x="90" y="30"/>
                </a:cxn>
                <a:cxn ang="0">
                  <a:pos x="90" y="34"/>
                </a:cxn>
                <a:cxn ang="0">
                  <a:pos x="90" y="37"/>
                </a:cxn>
                <a:cxn ang="0">
                  <a:pos x="86" y="40"/>
                </a:cxn>
                <a:cxn ang="0">
                  <a:pos x="81" y="42"/>
                </a:cxn>
                <a:cxn ang="0">
                  <a:pos x="79" y="45"/>
                </a:cxn>
                <a:cxn ang="0">
                  <a:pos x="80" y="48"/>
                </a:cxn>
                <a:cxn ang="0">
                  <a:pos x="81" y="53"/>
                </a:cxn>
                <a:cxn ang="0">
                  <a:pos x="80" y="56"/>
                </a:cxn>
                <a:cxn ang="0">
                  <a:pos x="77" y="59"/>
                </a:cxn>
                <a:cxn ang="0">
                  <a:pos x="75" y="62"/>
                </a:cxn>
                <a:cxn ang="0">
                  <a:pos x="75" y="65"/>
                </a:cxn>
                <a:cxn ang="0">
                  <a:pos x="72" y="62"/>
                </a:cxn>
                <a:cxn ang="0">
                  <a:pos x="70" y="60"/>
                </a:cxn>
                <a:cxn ang="0">
                  <a:pos x="33" y="60"/>
                </a:cxn>
                <a:cxn ang="0">
                  <a:pos x="15" y="59"/>
                </a:cxn>
                <a:cxn ang="0">
                  <a:pos x="14" y="57"/>
                </a:cxn>
                <a:cxn ang="0">
                  <a:pos x="14" y="54"/>
                </a:cxn>
                <a:cxn ang="0">
                  <a:pos x="14" y="52"/>
                </a:cxn>
                <a:cxn ang="0">
                  <a:pos x="13" y="49"/>
                </a:cxn>
                <a:cxn ang="0">
                  <a:pos x="11" y="45"/>
                </a:cxn>
                <a:cxn ang="0">
                  <a:pos x="10" y="41"/>
                </a:cxn>
                <a:cxn ang="0">
                  <a:pos x="8" y="37"/>
                </a:cxn>
                <a:cxn ang="0">
                  <a:pos x="5" y="33"/>
                </a:cxn>
                <a:cxn ang="0">
                  <a:pos x="5" y="31"/>
                </a:cxn>
                <a:cxn ang="0">
                  <a:pos x="3" y="28"/>
                </a:cxn>
                <a:cxn ang="0">
                  <a:pos x="3" y="26"/>
                </a:cxn>
                <a:cxn ang="0">
                  <a:pos x="4" y="19"/>
                </a:cxn>
                <a:cxn ang="0">
                  <a:pos x="3" y="15"/>
                </a:cxn>
                <a:cxn ang="0">
                  <a:pos x="3" y="14"/>
                </a:cxn>
                <a:cxn ang="0">
                  <a:pos x="3" y="11"/>
                </a:cxn>
                <a:cxn ang="0">
                  <a:pos x="2" y="9"/>
                </a:cxn>
                <a:cxn ang="0">
                  <a:pos x="0" y="8"/>
                </a:cxn>
                <a:cxn ang="0">
                  <a:pos x="1" y="6"/>
                </a:cxn>
                <a:cxn ang="0">
                  <a:pos x="2" y="5"/>
                </a:cxn>
                <a:cxn ang="0">
                  <a:pos x="2" y="4"/>
                </a:cxn>
                <a:cxn ang="0">
                  <a:pos x="2" y="4"/>
                </a:cxn>
                <a:cxn ang="0">
                  <a:pos x="1" y="2"/>
                </a:cxn>
              </a:cxnLst>
              <a:rect l="0" t="0" r="r" b="b"/>
              <a:pathLst>
                <a:path w="91" h="65">
                  <a:moveTo>
                    <a:pt x="1" y="2"/>
                  </a:moveTo>
                  <a:lnTo>
                    <a:pt x="57" y="0"/>
                  </a:lnTo>
                  <a:lnTo>
                    <a:pt x="72" y="0"/>
                  </a:lnTo>
                  <a:lnTo>
                    <a:pt x="73" y="1"/>
                  </a:lnTo>
                  <a:lnTo>
                    <a:pt x="73" y="2"/>
                  </a:lnTo>
                  <a:lnTo>
                    <a:pt x="73" y="3"/>
                  </a:lnTo>
                  <a:lnTo>
                    <a:pt x="74" y="3"/>
                  </a:lnTo>
                  <a:lnTo>
                    <a:pt x="75" y="4"/>
                  </a:lnTo>
                  <a:lnTo>
                    <a:pt x="75" y="5"/>
                  </a:lnTo>
                  <a:lnTo>
                    <a:pt x="74" y="6"/>
                  </a:lnTo>
                  <a:lnTo>
                    <a:pt x="74" y="7"/>
                  </a:lnTo>
                  <a:lnTo>
                    <a:pt x="74" y="8"/>
                  </a:lnTo>
                  <a:lnTo>
                    <a:pt x="75" y="10"/>
                  </a:lnTo>
                  <a:lnTo>
                    <a:pt x="76" y="11"/>
                  </a:lnTo>
                  <a:lnTo>
                    <a:pt x="77" y="12"/>
                  </a:lnTo>
                  <a:lnTo>
                    <a:pt x="77" y="14"/>
                  </a:lnTo>
                  <a:lnTo>
                    <a:pt x="78" y="15"/>
                  </a:lnTo>
                  <a:lnTo>
                    <a:pt x="79" y="15"/>
                  </a:lnTo>
                  <a:lnTo>
                    <a:pt x="80" y="16"/>
                  </a:lnTo>
                  <a:lnTo>
                    <a:pt x="81" y="17"/>
                  </a:lnTo>
                  <a:lnTo>
                    <a:pt x="82" y="18"/>
                  </a:lnTo>
                  <a:lnTo>
                    <a:pt x="83" y="19"/>
                  </a:lnTo>
                  <a:lnTo>
                    <a:pt x="85" y="21"/>
                  </a:lnTo>
                  <a:lnTo>
                    <a:pt x="86" y="21"/>
                  </a:lnTo>
                  <a:lnTo>
                    <a:pt x="87" y="23"/>
                  </a:lnTo>
                  <a:lnTo>
                    <a:pt x="87" y="25"/>
                  </a:lnTo>
                  <a:lnTo>
                    <a:pt x="88" y="26"/>
                  </a:lnTo>
                  <a:lnTo>
                    <a:pt x="89" y="27"/>
                  </a:lnTo>
                  <a:lnTo>
                    <a:pt x="90" y="28"/>
                  </a:lnTo>
                  <a:lnTo>
                    <a:pt x="90" y="30"/>
                  </a:lnTo>
                  <a:lnTo>
                    <a:pt x="90" y="31"/>
                  </a:lnTo>
                  <a:lnTo>
                    <a:pt x="91" y="32"/>
                  </a:lnTo>
                  <a:lnTo>
                    <a:pt x="90" y="34"/>
                  </a:lnTo>
                  <a:lnTo>
                    <a:pt x="90" y="35"/>
                  </a:lnTo>
                  <a:lnTo>
                    <a:pt x="90" y="36"/>
                  </a:lnTo>
                  <a:lnTo>
                    <a:pt x="90" y="37"/>
                  </a:lnTo>
                  <a:lnTo>
                    <a:pt x="88" y="38"/>
                  </a:lnTo>
                  <a:lnTo>
                    <a:pt x="87" y="39"/>
                  </a:lnTo>
                  <a:lnTo>
                    <a:pt x="86" y="40"/>
                  </a:lnTo>
                  <a:lnTo>
                    <a:pt x="84" y="40"/>
                  </a:lnTo>
                  <a:lnTo>
                    <a:pt x="82" y="41"/>
                  </a:lnTo>
                  <a:lnTo>
                    <a:pt x="81" y="42"/>
                  </a:lnTo>
                  <a:lnTo>
                    <a:pt x="80" y="42"/>
                  </a:lnTo>
                  <a:lnTo>
                    <a:pt x="79" y="44"/>
                  </a:lnTo>
                  <a:lnTo>
                    <a:pt x="79" y="45"/>
                  </a:lnTo>
                  <a:lnTo>
                    <a:pt x="79" y="46"/>
                  </a:lnTo>
                  <a:lnTo>
                    <a:pt x="79" y="47"/>
                  </a:lnTo>
                  <a:lnTo>
                    <a:pt x="80" y="48"/>
                  </a:lnTo>
                  <a:lnTo>
                    <a:pt x="81" y="50"/>
                  </a:lnTo>
                  <a:lnTo>
                    <a:pt x="81" y="51"/>
                  </a:lnTo>
                  <a:lnTo>
                    <a:pt x="81" y="53"/>
                  </a:lnTo>
                  <a:lnTo>
                    <a:pt x="80" y="54"/>
                  </a:lnTo>
                  <a:lnTo>
                    <a:pt x="80" y="55"/>
                  </a:lnTo>
                  <a:lnTo>
                    <a:pt x="80" y="56"/>
                  </a:lnTo>
                  <a:lnTo>
                    <a:pt x="79" y="57"/>
                  </a:lnTo>
                  <a:lnTo>
                    <a:pt x="78" y="57"/>
                  </a:lnTo>
                  <a:lnTo>
                    <a:pt x="77" y="59"/>
                  </a:lnTo>
                  <a:lnTo>
                    <a:pt x="76" y="60"/>
                  </a:lnTo>
                  <a:lnTo>
                    <a:pt x="75" y="61"/>
                  </a:lnTo>
                  <a:lnTo>
                    <a:pt x="75" y="62"/>
                  </a:lnTo>
                  <a:lnTo>
                    <a:pt x="75" y="63"/>
                  </a:lnTo>
                  <a:lnTo>
                    <a:pt x="75" y="64"/>
                  </a:lnTo>
                  <a:lnTo>
                    <a:pt x="75" y="65"/>
                  </a:lnTo>
                  <a:lnTo>
                    <a:pt x="74" y="65"/>
                  </a:lnTo>
                  <a:lnTo>
                    <a:pt x="74" y="64"/>
                  </a:lnTo>
                  <a:lnTo>
                    <a:pt x="72" y="62"/>
                  </a:lnTo>
                  <a:lnTo>
                    <a:pt x="72" y="61"/>
                  </a:lnTo>
                  <a:lnTo>
                    <a:pt x="71" y="60"/>
                  </a:lnTo>
                  <a:lnTo>
                    <a:pt x="70" y="60"/>
                  </a:lnTo>
                  <a:lnTo>
                    <a:pt x="70" y="59"/>
                  </a:lnTo>
                  <a:lnTo>
                    <a:pt x="56" y="60"/>
                  </a:lnTo>
                  <a:lnTo>
                    <a:pt x="33" y="60"/>
                  </a:lnTo>
                  <a:lnTo>
                    <a:pt x="19" y="60"/>
                  </a:lnTo>
                  <a:lnTo>
                    <a:pt x="16" y="60"/>
                  </a:lnTo>
                  <a:lnTo>
                    <a:pt x="15" y="59"/>
                  </a:lnTo>
                  <a:lnTo>
                    <a:pt x="14" y="57"/>
                  </a:lnTo>
                  <a:lnTo>
                    <a:pt x="14" y="57"/>
                  </a:lnTo>
                  <a:lnTo>
                    <a:pt x="14" y="57"/>
                  </a:lnTo>
                  <a:lnTo>
                    <a:pt x="14" y="55"/>
                  </a:lnTo>
                  <a:lnTo>
                    <a:pt x="14" y="55"/>
                  </a:lnTo>
                  <a:lnTo>
                    <a:pt x="14" y="54"/>
                  </a:lnTo>
                  <a:lnTo>
                    <a:pt x="14" y="53"/>
                  </a:lnTo>
                  <a:lnTo>
                    <a:pt x="14" y="52"/>
                  </a:lnTo>
                  <a:lnTo>
                    <a:pt x="14" y="52"/>
                  </a:lnTo>
                  <a:lnTo>
                    <a:pt x="14" y="51"/>
                  </a:lnTo>
                  <a:lnTo>
                    <a:pt x="14" y="50"/>
                  </a:lnTo>
                  <a:lnTo>
                    <a:pt x="13" y="49"/>
                  </a:lnTo>
                  <a:lnTo>
                    <a:pt x="12" y="47"/>
                  </a:lnTo>
                  <a:lnTo>
                    <a:pt x="11" y="46"/>
                  </a:lnTo>
                  <a:lnTo>
                    <a:pt x="11" y="45"/>
                  </a:lnTo>
                  <a:lnTo>
                    <a:pt x="11" y="43"/>
                  </a:lnTo>
                  <a:lnTo>
                    <a:pt x="11" y="43"/>
                  </a:lnTo>
                  <a:lnTo>
                    <a:pt x="10" y="41"/>
                  </a:lnTo>
                  <a:lnTo>
                    <a:pt x="9" y="40"/>
                  </a:lnTo>
                  <a:lnTo>
                    <a:pt x="9" y="38"/>
                  </a:lnTo>
                  <a:lnTo>
                    <a:pt x="8" y="37"/>
                  </a:lnTo>
                  <a:lnTo>
                    <a:pt x="7" y="35"/>
                  </a:lnTo>
                  <a:lnTo>
                    <a:pt x="6" y="34"/>
                  </a:lnTo>
                  <a:lnTo>
                    <a:pt x="5" y="33"/>
                  </a:lnTo>
                  <a:lnTo>
                    <a:pt x="5" y="32"/>
                  </a:lnTo>
                  <a:lnTo>
                    <a:pt x="5" y="32"/>
                  </a:lnTo>
                  <a:lnTo>
                    <a:pt x="5" y="31"/>
                  </a:lnTo>
                  <a:lnTo>
                    <a:pt x="5" y="30"/>
                  </a:lnTo>
                  <a:lnTo>
                    <a:pt x="4" y="29"/>
                  </a:lnTo>
                  <a:lnTo>
                    <a:pt x="3" y="28"/>
                  </a:lnTo>
                  <a:lnTo>
                    <a:pt x="3" y="28"/>
                  </a:lnTo>
                  <a:lnTo>
                    <a:pt x="3" y="27"/>
                  </a:lnTo>
                  <a:lnTo>
                    <a:pt x="3" y="26"/>
                  </a:lnTo>
                  <a:lnTo>
                    <a:pt x="3" y="24"/>
                  </a:lnTo>
                  <a:lnTo>
                    <a:pt x="4" y="21"/>
                  </a:lnTo>
                  <a:lnTo>
                    <a:pt x="4" y="19"/>
                  </a:lnTo>
                  <a:lnTo>
                    <a:pt x="3" y="18"/>
                  </a:lnTo>
                  <a:lnTo>
                    <a:pt x="3" y="17"/>
                  </a:lnTo>
                  <a:lnTo>
                    <a:pt x="3" y="15"/>
                  </a:lnTo>
                  <a:lnTo>
                    <a:pt x="2" y="15"/>
                  </a:lnTo>
                  <a:lnTo>
                    <a:pt x="2" y="14"/>
                  </a:lnTo>
                  <a:lnTo>
                    <a:pt x="3" y="14"/>
                  </a:lnTo>
                  <a:lnTo>
                    <a:pt x="3" y="13"/>
                  </a:lnTo>
                  <a:lnTo>
                    <a:pt x="3" y="12"/>
                  </a:lnTo>
                  <a:lnTo>
                    <a:pt x="3" y="11"/>
                  </a:lnTo>
                  <a:lnTo>
                    <a:pt x="2" y="10"/>
                  </a:lnTo>
                  <a:lnTo>
                    <a:pt x="2" y="9"/>
                  </a:lnTo>
                  <a:lnTo>
                    <a:pt x="2" y="9"/>
                  </a:lnTo>
                  <a:lnTo>
                    <a:pt x="1" y="8"/>
                  </a:lnTo>
                  <a:lnTo>
                    <a:pt x="1" y="8"/>
                  </a:lnTo>
                  <a:lnTo>
                    <a:pt x="0" y="8"/>
                  </a:lnTo>
                  <a:lnTo>
                    <a:pt x="0" y="7"/>
                  </a:lnTo>
                  <a:lnTo>
                    <a:pt x="0" y="7"/>
                  </a:lnTo>
                  <a:lnTo>
                    <a:pt x="1" y="6"/>
                  </a:lnTo>
                  <a:lnTo>
                    <a:pt x="2" y="6"/>
                  </a:lnTo>
                  <a:lnTo>
                    <a:pt x="2" y="5"/>
                  </a:lnTo>
                  <a:lnTo>
                    <a:pt x="2" y="5"/>
                  </a:lnTo>
                  <a:lnTo>
                    <a:pt x="2" y="5"/>
                  </a:lnTo>
                  <a:lnTo>
                    <a:pt x="2" y="5"/>
                  </a:lnTo>
                  <a:lnTo>
                    <a:pt x="2" y="4"/>
                  </a:lnTo>
                  <a:lnTo>
                    <a:pt x="2" y="4"/>
                  </a:lnTo>
                  <a:lnTo>
                    <a:pt x="2" y="4"/>
                  </a:lnTo>
                  <a:lnTo>
                    <a:pt x="2" y="4"/>
                  </a:lnTo>
                  <a:lnTo>
                    <a:pt x="1" y="3"/>
                  </a:lnTo>
                  <a:lnTo>
                    <a:pt x="1" y="3"/>
                  </a:lnTo>
                  <a:lnTo>
                    <a:pt x="1" y="2"/>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1" name="Freeform 53">
              <a:extLst>
                <a:ext uri="{FF2B5EF4-FFF2-40B4-BE49-F238E27FC236}">
                  <a16:creationId xmlns:a16="http://schemas.microsoft.com/office/drawing/2014/main" id="{695E210B-B880-48EA-9185-A29DCFE24C36}"/>
                </a:ext>
              </a:extLst>
            </p:cNvPr>
            <p:cNvSpPr>
              <a:spLocks/>
            </p:cNvSpPr>
            <p:nvPr/>
          </p:nvSpPr>
          <p:spPr bwMode="auto">
            <a:xfrm>
              <a:off x="2965" y="1849"/>
              <a:ext cx="597" cy="427"/>
            </a:xfrm>
            <a:custGeom>
              <a:avLst/>
              <a:gdLst/>
              <a:ahLst/>
              <a:cxnLst>
                <a:cxn ang="0">
                  <a:pos x="72" y="0"/>
                </a:cxn>
                <a:cxn ang="0">
                  <a:pos x="73" y="3"/>
                </a:cxn>
                <a:cxn ang="0">
                  <a:pos x="75" y="5"/>
                </a:cxn>
                <a:cxn ang="0">
                  <a:pos x="74" y="8"/>
                </a:cxn>
                <a:cxn ang="0">
                  <a:pos x="77" y="12"/>
                </a:cxn>
                <a:cxn ang="0">
                  <a:pos x="79" y="15"/>
                </a:cxn>
                <a:cxn ang="0">
                  <a:pos x="82" y="18"/>
                </a:cxn>
                <a:cxn ang="0">
                  <a:pos x="86" y="21"/>
                </a:cxn>
                <a:cxn ang="0">
                  <a:pos x="88" y="26"/>
                </a:cxn>
                <a:cxn ang="0">
                  <a:pos x="90" y="30"/>
                </a:cxn>
                <a:cxn ang="0">
                  <a:pos x="90" y="34"/>
                </a:cxn>
                <a:cxn ang="0">
                  <a:pos x="90" y="37"/>
                </a:cxn>
                <a:cxn ang="0">
                  <a:pos x="86" y="40"/>
                </a:cxn>
                <a:cxn ang="0">
                  <a:pos x="81" y="42"/>
                </a:cxn>
                <a:cxn ang="0">
                  <a:pos x="79" y="45"/>
                </a:cxn>
                <a:cxn ang="0">
                  <a:pos x="80" y="48"/>
                </a:cxn>
                <a:cxn ang="0">
                  <a:pos x="81" y="53"/>
                </a:cxn>
                <a:cxn ang="0">
                  <a:pos x="80" y="56"/>
                </a:cxn>
                <a:cxn ang="0">
                  <a:pos x="77" y="59"/>
                </a:cxn>
                <a:cxn ang="0">
                  <a:pos x="75" y="62"/>
                </a:cxn>
                <a:cxn ang="0">
                  <a:pos x="75" y="65"/>
                </a:cxn>
                <a:cxn ang="0">
                  <a:pos x="72" y="62"/>
                </a:cxn>
                <a:cxn ang="0">
                  <a:pos x="70" y="60"/>
                </a:cxn>
                <a:cxn ang="0">
                  <a:pos x="33" y="60"/>
                </a:cxn>
                <a:cxn ang="0">
                  <a:pos x="15" y="59"/>
                </a:cxn>
                <a:cxn ang="0">
                  <a:pos x="14" y="57"/>
                </a:cxn>
                <a:cxn ang="0">
                  <a:pos x="14" y="54"/>
                </a:cxn>
                <a:cxn ang="0">
                  <a:pos x="14" y="52"/>
                </a:cxn>
                <a:cxn ang="0">
                  <a:pos x="13" y="49"/>
                </a:cxn>
                <a:cxn ang="0">
                  <a:pos x="11" y="45"/>
                </a:cxn>
                <a:cxn ang="0">
                  <a:pos x="10" y="41"/>
                </a:cxn>
                <a:cxn ang="0">
                  <a:pos x="8" y="37"/>
                </a:cxn>
                <a:cxn ang="0">
                  <a:pos x="5" y="33"/>
                </a:cxn>
                <a:cxn ang="0">
                  <a:pos x="5" y="31"/>
                </a:cxn>
                <a:cxn ang="0">
                  <a:pos x="3" y="28"/>
                </a:cxn>
                <a:cxn ang="0">
                  <a:pos x="3" y="26"/>
                </a:cxn>
                <a:cxn ang="0">
                  <a:pos x="4" y="19"/>
                </a:cxn>
                <a:cxn ang="0">
                  <a:pos x="3" y="15"/>
                </a:cxn>
                <a:cxn ang="0">
                  <a:pos x="3" y="14"/>
                </a:cxn>
                <a:cxn ang="0">
                  <a:pos x="3" y="11"/>
                </a:cxn>
                <a:cxn ang="0">
                  <a:pos x="2" y="9"/>
                </a:cxn>
                <a:cxn ang="0">
                  <a:pos x="0" y="8"/>
                </a:cxn>
                <a:cxn ang="0">
                  <a:pos x="1" y="6"/>
                </a:cxn>
                <a:cxn ang="0">
                  <a:pos x="2" y="5"/>
                </a:cxn>
                <a:cxn ang="0">
                  <a:pos x="2" y="4"/>
                </a:cxn>
                <a:cxn ang="0">
                  <a:pos x="2" y="4"/>
                </a:cxn>
                <a:cxn ang="0">
                  <a:pos x="1" y="2"/>
                </a:cxn>
              </a:cxnLst>
              <a:rect l="0" t="0" r="r" b="b"/>
              <a:pathLst>
                <a:path w="91" h="65">
                  <a:moveTo>
                    <a:pt x="1" y="2"/>
                  </a:moveTo>
                  <a:lnTo>
                    <a:pt x="57" y="0"/>
                  </a:lnTo>
                  <a:lnTo>
                    <a:pt x="72" y="0"/>
                  </a:lnTo>
                  <a:lnTo>
                    <a:pt x="73" y="1"/>
                  </a:lnTo>
                  <a:lnTo>
                    <a:pt x="73" y="2"/>
                  </a:lnTo>
                  <a:lnTo>
                    <a:pt x="73" y="3"/>
                  </a:lnTo>
                  <a:lnTo>
                    <a:pt x="74" y="3"/>
                  </a:lnTo>
                  <a:lnTo>
                    <a:pt x="75" y="4"/>
                  </a:lnTo>
                  <a:lnTo>
                    <a:pt x="75" y="5"/>
                  </a:lnTo>
                  <a:lnTo>
                    <a:pt x="74" y="6"/>
                  </a:lnTo>
                  <a:lnTo>
                    <a:pt x="74" y="7"/>
                  </a:lnTo>
                  <a:lnTo>
                    <a:pt x="74" y="8"/>
                  </a:lnTo>
                  <a:lnTo>
                    <a:pt x="75" y="10"/>
                  </a:lnTo>
                  <a:lnTo>
                    <a:pt x="76" y="11"/>
                  </a:lnTo>
                  <a:lnTo>
                    <a:pt x="77" y="12"/>
                  </a:lnTo>
                  <a:lnTo>
                    <a:pt x="77" y="14"/>
                  </a:lnTo>
                  <a:lnTo>
                    <a:pt x="78" y="15"/>
                  </a:lnTo>
                  <a:lnTo>
                    <a:pt x="79" y="15"/>
                  </a:lnTo>
                  <a:lnTo>
                    <a:pt x="80" y="16"/>
                  </a:lnTo>
                  <a:lnTo>
                    <a:pt x="81" y="17"/>
                  </a:lnTo>
                  <a:lnTo>
                    <a:pt x="82" y="18"/>
                  </a:lnTo>
                  <a:lnTo>
                    <a:pt x="83" y="19"/>
                  </a:lnTo>
                  <a:lnTo>
                    <a:pt x="85" y="21"/>
                  </a:lnTo>
                  <a:lnTo>
                    <a:pt x="86" y="21"/>
                  </a:lnTo>
                  <a:lnTo>
                    <a:pt x="87" y="23"/>
                  </a:lnTo>
                  <a:lnTo>
                    <a:pt x="87" y="25"/>
                  </a:lnTo>
                  <a:lnTo>
                    <a:pt x="88" y="26"/>
                  </a:lnTo>
                  <a:lnTo>
                    <a:pt x="89" y="27"/>
                  </a:lnTo>
                  <a:lnTo>
                    <a:pt x="90" y="28"/>
                  </a:lnTo>
                  <a:lnTo>
                    <a:pt x="90" y="30"/>
                  </a:lnTo>
                  <a:lnTo>
                    <a:pt x="90" y="31"/>
                  </a:lnTo>
                  <a:lnTo>
                    <a:pt x="91" y="32"/>
                  </a:lnTo>
                  <a:lnTo>
                    <a:pt x="90" y="34"/>
                  </a:lnTo>
                  <a:lnTo>
                    <a:pt x="90" y="35"/>
                  </a:lnTo>
                  <a:lnTo>
                    <a:pt x="90" y="36"/>
                  </a:lnTo>
                  <a:lnTo>
                    <a:pt x="90" y="37"/>
                  </a:lnTo>
                  <a:lnTo>
                    <a:pt x="88" y="38"/>
                  </a:lnTo>
                  <a:lnTo>
                    <a:pt x="87" y="39"/>
                  </a:lnTo>
                  <a:lnTo>
                    <a:pt x="86" y="40"/>
                  </a:lnTo>
                  <a:lnTo>
                    <a:pt x="84" y="40"/>
                  </a:lnTo>
                  <a:lnTo>
                    <a:pt x="82" y="41"/>
                  </a:lnTo>
                  <a:lnTo>
                    <a:pt x="81" y="42"/>
                  </a:lnTo>
                  <a:lnTo>
                    <a:pt x="80" y="42"/>
                  </a:lnTo>
                  <a:lnTo>
                    <a:pt x="79" y="44"/>
                  </a:lnTo>
                  <a:lnTo>
                    <a:pt x="79" y="45"/>
                  </a:lnTo>
                  <a:lnTo>
                    <a:pt x="79" y="46"/>
                  </a:lnTo>
                  <a:lnTo>
                    <a:pt x="79" y="47"/>
                  </a:lnTo>
                  <a:lnTo>
                    <a:pt x="80" y="48"/>
                  </a:lnTo>
                  <a:lnTo>
                    <a:pt x="81" y="50"/>
                  </a:lnTo>
                  <a:lnTo>
                    <a:pt x="81" y="51"/>
                  </a:lnTo>
                  <a:lnTo>
                    <a:pt x="81" y="53"/>
                  </a:lnTo>
                  <a:lnTo>
                    <a:pt x="80" y="54"/>
                  </a:lnTo>
                  <a:lnTo>
                    <a:pt x="80" y="55"/>
                  </a:lnTo>
                  <a:lnTo>
                    <a:pt x="80" y="56"/>
                  </a:lnTo>
                  <a:lnTo>
                    <a:pt x="79" y="57"/>
                  </a:lnTo>
                  <a:lnTo>
                    <a:pt x="78" y="57"/>
                  </a:lnTo>
                  <a:lnTo>
                    <a:pt x="77" y="59"/>
                  </a:lnTo>
                  <a:lnTo>
                    <a:pt x="76" y="60"/>
                  </a:lnTo>
                  <a:lnTo>
                    <a:pt x="75" y="61"/>
                  </a:lnTo>
                  <a:lnTo>
                    <a:pt x="75" y="62"/>
                  </a:lnTo>
                  <a:lnTo>
                    <a:pt x="75" y="63"/>
                  </a:lnTo>
                  <a:lnTo>
                    <a:pt x="75" y="64"/>
                  </a:lnTo>
                  <a:lnTo>
                    <a:pt x="75" y="65"/>
                  </a:lnTo>
                  <a:lnTo>
                    <a:pt x="74" y="65"/>
                  </a:lnTo>
                  <a:lnTo>
                    <a:pt x="74" y="64"/>
                  </a:lnTo>
                  <a:lnTo>
                    <a:pt x="72" y="62"/>
                  </a:lnTo>
                  <a:lnTo>
                    <a:pt x="72" y="61"/>
                  </a:lnTo>
                  <a:lnTo>
                    <a:pt x="71" y="60"/>
                  </a:lnTo>
                  <a:lnTo>
                    <a:pt x="70" y="60"/>
                  </a:lnTo>
                  <a:lnTo>
                    <a:pt x="70" y="59"/>
                  </a:lnTo>
                  <a:lnTo>
                    <a:pt x="56" y="60"/>
                  </a:lnTo>
                  <a:lnTo>
                    <a:pt x="33" y="60"/>
                  </a:lnTo>
                  <a:lnTo>
                    <a:pt x="19" y="60"/>
                  </a:lnTo>
                  <a:lnTo>
                    <a:pt x="16" y="60"/>
                  </a:lnTo>
                  <a:lnTo>
                    <a:pt x="15" y="59"/>
                  </a:lnTo>
                  <a:lnTo>
                    <a:pt x="14" y="57"/>
                  </a:lnTo>
                  <a:lnTo>
                    <a:pt x="14" y="57"/>
                  </a:lnTo>
                  <a:lnTo>
                    <a:pt x="14" y="57"/>
                  </a:lnTo>
                  <a:lnTo>
                    <a:pt x="14" y="55"/>
                  </a:lnTo>
                  <a:lnTo>
                    <a:pt x="14" y="55"/>
                  </a:lnTo>
                  <a:lnTo>
                    <a:pt x="14" y="54"/>
                  </a:lnTo>
                  <a:lnTo>
                    <a:pt x="14" y="53"/>
                  </a:lnTo>
                  <a:lnTo>
                    <a:pt x="14" y="52"/>
                  </a:lnTo>
                  <a:lnTo>
                    <a:pt x="14" y="52"/>
                  </a:lnTo>
                  <a:lnTo>
                    <a:pt x="14" y="51"/>
                  </a:lnTo>
                  <a:lnTo>
                    <a:pt x="14" y="50"/>
                  </a:lnTo>
                  <a:lnTo>
                    <a:pt x="13" y="49"/>
                  </a:lnTo>
                  <a:lnTo>
                    <a:pt x="12" y="47"/>
                  </a:lnTo>
                  <a:lnTo>
                    <a:pt x="11" y="46"/>
                  </a:lnTo>
                  <a:lnTo>
                    <a:pt x="11" y="45"/>
                  </a:lnTo>
                  <a:lnTo>
                    <a:pt x="11" y="43"/>
                  </a:lnTo>
                  <a:lnTo>
                    <a:pt x="11" y="43"/>
                  </a:lnTo>
                  <a:lnTo>
                    <a:pt x="10" y="41"/>
                  </a:lnTo>
                  <a:lnTo>
                    <a:pt x="9" y="40"/>
                  </a:lnTo>
                  <a:lnTo>
                    <a:pt x="9" y="38"/>
                  </a:lnTo>
                  <a:lnTo>
                    <a:pt x="8" y="37"/>
                  </a:lnTo>
                  <a:lnTo>
                    <a:pt x="7" y="35"/>
                  </a:lnTo>
                  <a:lnTo>
                    <a:pt x="6" y="34"/>
                  </a:lnTo>
                  <a:lnTo>
                    <a:pt x="5" y="33"/>
                  </a:lnTo>
                  <a:lnTo>
                    <a:pt x="5" y="32"/>
                  </a:lnTo>
                  <a:lnTo>
                    <a:pt x="5" y="32"/>
                  </a:lnTo>
                  <a:lnTo>
                    <a:pt x="5" y="31"/>
                  </a:lnTo>
                  <a:lnTo>
                    <a:pt x="5" y="30"/>
                  </a:lnTo>
                  <a:lnTo>
                    <a:pt x="4" y="29"/>
                  </a:lnTo>
                  <a:lnTo>
                    <a:pt x="3" y="28"/>
                  </a:lnTo>
                  <a:lnTo>
                    <a:pt x="3" y="28"/>
                  </a:lnTo>
                  <a:lnTo>
                    <a:pt x="3" y="27"/>
                  </a:lnTo>
                  <a:lnTo>
                    <a:pt x="3" y="26"/>
                  </a:lnTo>
                  <a:lnTo>
                    <a:pt x="3" y="24"/>
                  </a:lnTo>
                  <a:lnTo>
                    <a:pt x="4" y="21"/>
                  </a:lnTo>
                  <a:lnTo>
                    <a:pt x="4" y="19"/>
                  </a:lnTo>
                  <a:lnTo>
                    <a:pt x="3" y="18"/>
                  </a:lnTo>
                  <a:lnTo>
                    <a:pt x="3" y="17"/>
                  </a:lnTo>
                  <a:lnTo>
                    <a:pt x="3" y="15"/>
                  </a:lnTo>
                  <a:lnTo>
                    <a:pt x="2" y="15"/>
                  </a:lnTo>
                  <a:lnTo>
                    <a:pt x="2" y="14"/>
                  </a:lnTo>
                  <a:lnTo>
                    <a:pt x="3" y="14"/>
                  </a:lnTo>
                  <a:lnTo>
                    <a:pt x="3" y="13"/>
                  </a:lnTo>
                  <a:lnTo>
                    <a:pt x="3" y="12"/>
                  </a:lnTo>
                  <a:lnTo>
                    <a:pt x="3" y="11"/>
                  </a:lnTo>
                  <a:lnTo>
                    <a:pt x="2" y="10"/>
                  </a:lnTo>
                  <a:lnTo>
                    <a:pt x="2" y="9"/>
                  </a:lnTo>
                  <a:lnTo>
                    <a:pt x="2" y="9"/>
                  </a:lnTo>
                  <a:lnTo>
                    <a:pt x="1" y="8"/>
                  </a:lnTo>
                  <a:lnTo>
                    <a:pt x="1" y="8"/>
                  </a:lnTo>
                  <a:lnTo>
                    <a:pt x="0" y="8"/>
                  </a:lnTo>
                  <a:lnTo>
                    <a:pt x="0" y="7"/>
                  </a:lnTo>
                  <a:lnTo>
                    <a:pt x="0" y="7"/>
                  </a:lnTo>
                  <a:lnTo>
                    <a:pt x="1" y="6"/>
                  </a:lnTo>
                  <a:lnTo>
                    <a:pt x="2" y="6"/>
                  </a:lnTo>
                  <a:lnTo>
                    <a:pt x="2" y="5"/>
                  </a:lnTo>
                  <a:lnTo>
                    <a:pt x="2" y="5"/>
                  </a:lnTo>
                  <a:lnTo>
                    <a:pt x="2" y="5"/>
                  </a:lnTo>
                  <a:lnTo>
                    <a:pt x="2" y="5"/>
                  </a:lnTo>
                  <a:lnTo>
                    <a:pt x="2" y="4"/>
                  </a:lnTo>
                  <a:lnTo>
                    <a:pt x="2" y="4"/>
                  </a:lnTo>
                  <a:lnTo>
                    <a:pt x="2" y="4"/>
                  </a:lnTo>
                  <a:lnTo>
                    <a:pt x="2" y="4"/>
                  </a:lnTo>
                  <a:lnTo>
                    <a:pt x="1" y="3"/>
                  </a:lnTo>
                  <a:lnTo>
                    <a:pt x="1" y="3"/>
                  </a:lnTo>
                  <a:lnTo>
                    <a:pt x="1" y="2"/>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2" name="Freeform 54">
              <a:extLst>
                <a:ext uri="{FF2B5EF4-FFF2-40B4-BE49-F238E27FC236}">
                  <a16:creationId xmlns:a16="http://schemas.microsoft.com/office/drawing/2014/main" id="{980A9771-0C1E-4A5F-906C-455A9634230C}"/>
                </a:ext>
              </a:extLst>
            </p:cNvPr>
            <p:cNvSpPr>
              <a:spLocks/>
            </p:cNvSpPr>
            <p:nvPr/>
          </p:nvSpPr>
          <p:spPr bwMode="auto">
            <a:xfrm>
              <a:off x="3070" y="2237"/>
              <a:ext cx="663" cy="597"/>
            </a:xfrm>
            <a:custGeom>
              <a:avLst/>
              <a:gdLst/>
              <a:ahLst/>
              <a:cxnLst>
                <a:cxn ang="0">
                  <a:pos x="12" y="32"/>
                </a:cxn>
                <a:cxn ang="0">
                  <a:pos x="12" y="30"/>
                </a:cxn>
                <a:cxn ang="0">
                  <a:pos x="11" y="29"/>
                </a:cxn>
                <a:cxn ang="0">
                  <a:pos x="9" y="28"/>
                </a:cxn>
                <a:cxn ang="0">
                  <a:pos x="9" y="26"/>
                </a:cxn>
                <a:cxn ang="0">
                  <a:pos x="9" y="25"/>
                </a:cxn>
                <a:cxn ang="0">
                  <a:pos x="6" y="24"/>
                </a:cxn>
                <a:cxn ang="0">
                  <a:pos x="5" y="22"/>
                </a:cxn>
                <a:cxn ang="0">
                  <a:pos x="7" y="21"/>
                </a:cxn>
                <a:cxn ang="0">
                  <a:pos x="7" y="20"/>
                </a:cxn>
                <a:cxn ang="0">
                  <a:pos x="7" y="19"/>
                </a:cxn>
                <a:cxn ang="0">
                  <a:pos x="4" y="17"/>
                </a:cxn>
                <a:cxn ang="0">
                  <a:pos x="2" y="14"/>
                </a:cxn>
                <a:cxn ang="0">
                  <a:pos x="1" y="9"/>
                </a:cxn>
                <a:cxn ang="0">
                  <a:pos x="1" y="3"/>
                </a:cxn>
                <a:cxn ang="0">
                  <a:pos x="0" y="1"/>
                </a:cxn>
                <a:cxn ang="0">
                  <a:pos x="54" y="0"/>
                </a:cxn>
                <a:cxn ang="0">
                  <a:pos x="57" y="4"/>
                </a:cxn>
                <a:cxn ang="0">
                  <a:pos x="60" y="8"/>
                </a:cxn>
                <a:cxn ang="0">
                  <a:pos x="60" y="11"/>
                </a:cxn>
                <a:cxn ang="0">
                  <a:pos x="62" y="15"/>
                </a:cxn>
                <a:cxn ang="0">
                  <a:pos x="64" y="18"/>
                </a:cxn>
                <a:cxn ang="0">
                  <a:pos x="68" y="22"/>
                </a:cxn>
                <a:cxn ang="0">
                  <a:pos x="70" y="28"/>
                </a:cxn>
                <a:cxn ang="0">
                  <a:pos x="74" y="33"/>
                </a:cxn>
                <a:cxn ang="0">
                  <a:pos x="77" y="30"/>
                </a:cxn>
                <a:cxn ang="0">
                  <a:pos x="82" y="36"/>
                </a:cxn>
                <a:cxn ang="0">
                  <a:pos x="80" y="41"/>
                </a:cxn>
                <a:cxn ang="0">
                  <a:pos x="78" y="47"/>
                </a:cxn>
                <a:cxn ang="0">
                  <a:pos x="86" y="52"/>
                </a:cxn>
                <a:cxn ang="0">
                  <a:pos x="90" y="57"/>
                </a:cxn>
                <a:cxn ang="0">
                  <a:pos x="93" y="61"/>
                </a:cxn>
                <a:cxn ang="0">
                  <a:pos x="94" y="65"/>
                </a:cxn>
                <a:cxn ang="0">
                  <a:pos x="96" y="68"/>
                </a:cxn>
                <a:cxn ang="0">
                  <a:pos x="98" y="69"/>
                </a:cxn>
                <a:cxn ang="0">
                  <a:pos x="100" y="71"/>
                </a:cxn>
                <a:cxn ang="0">
                  <a:pos x="99" y="74"/>
                </a:cxn>
                <a:cxn ang="0">
                  <a:pos x="99" y="77"/>
                </a:cxn>
                <a:cxn ang="0">
                  <a:pos x="95" y="79"/>
                </a:cxn>
                <a:cxn ang="0">
                  <a:pos x="93" y="81"/>
                </a:cxn>
                <a:cxn ang="0">
                  <a:pos x="92" y="86"/>
                </a:cxn>
                <a:cxn ang="0">
                  <a:pos x="91" y="89"/>
                </a:cxn>
                <a:cxn ang="0">
                  <a:pos x="84" y="91"/>
                </a:cxn>
                <a:cxn ang="0">
                  <a:pos x="83" y="86"/>
                </a:cxn>
                <a:cxn ang="0">
                  <a:pos x="85" y="82"/>
                </a:cxn>
                <a:cxn ang="0">
                  <a:pos x="13" y="81"/>
                </a:cxn>
              </a:cxnLst>
              <a:rect l="0" t="0" r="r" b="b"/>
              <a:pathLst>
                <a:path w="101" h="91">
                  <a:moveTo>
                    <a:pt x="13" y="74"/>
                  </a:moveTo>
                  <a:lnTo>
                    <a:pt x="12" y="32"/>
                  </a:lnTo>
                  <a:lnTo>
                    <a:pt x="12" y="32"/>
                  </a:lnTo>
                  <a:lnTo>
                    <a:pt x="12" y="31"/>
                  </a:lnTo>
                  <a:lnTo>
                    <a:pt x="12" y="31"/>
                  </a:lnTo>
                  <a:lnTo>
                    <a:pt x="12" y="30"/>
                  </a:lnTo>
                  <a:lnTo>
                    <a:pt x="12" y="30"/>
                  </a:lnTo>
                  <a:lnTo>
                    <a:pt x="12" y="30"/>
                  </a:lnTo>
                  <a:lnTo>
                    <a:pt x="11" y="29"/>
                  </a:lnTo>
                  <a:lnTo>
                    <a:pt x="10" y="29"/>
                  </a:lnTo>
                  <a:lnTo>
                    <a:pt x="9" y="29"/>
                  </a:lnTo>
                  <a:lnTo>
                    <a:pt x="9" y="28"/>
                  </a:lnTo>
                  <a:lnTo>
                    <a:pt x="8" y="27"/>
                  </a:lnTo>
                  <a:lnTo>
                    <a:pt x="9" y="27"/>
                  </a:lnTo>
                  <a:lnTo>
                    <a:pt x="9" y="26"/>
                  </a:lnTo>
                  <a:lnTo>
                    <a:pt x="9" y="26"/>
                  </a:lnTo>
                  <a:lnTo>
                    <a:pt x="9" y="25"/>
                  </a:lnTo>
                  <a:lnTo>
                    <a:pt x="9" y="25"/>
                  </a:lnTo>
                  <a:lnTo>
                    <a:pt x="7" y="25"/>
                  </a:lnTo>
                  <a:lnTo>
                    <a:pt x="6" y="24"/>
                  </a:lnTo>
                  <a:lnTo>
                    <a:pt x="6" y="24"/>
                  </a:lnTo>
                  <a:lnTo>
                    <a:pt x="5" y="23"/>
                  </a:lnTo>
                  <a:lnTo>
                    <a:pt x="5" y="23"/>
                  </a:lnTo>
                  <a:lnTo>
                    <a:pt x="5" y="22"/>
                  </a:lnTo>
                  <a:lnTo>
                    <a:pt x="6" y="22"/>
                  </a:lnTo>
                  <a:lnTo>
                    <a:pt x="6" y="22"/>
                  </a:lnTo>
                  <a:lnTo>
                    <a:pt x="7" y="21"/>
                  </a:lnTo>
                  <a:lnTo>
                    <a:pt x="7" y="21"/>
                  </a:lnTo>
                  <a:lnTo>
                    <a:pt x="7" y="20"/>
                  </a:lnTo>
                  <a:lnTo>
                    <a:pt x="7" y="20"/>
                  </a:lnTo>
                  <a:lnTo>
                    <a:pt x="7" y="19"/>
                  </a:lnTo>
                  <a:lnTo>
                    <a:pt x="7" y="19"/>
                  </a:lnTo>
                  <a:lnTo>
                    <a:pt x="7" y="19"/>
                  </a:lnTo>
                  <a:lnTo>
                    <a:pt x="6" y="18"/>
                  </a:lnTo>
                  <a:lnTo>
                    <a:pt x="4" y="18"/>
                  </a:lnTo>
                  <a:lnTo>
                    <a:pt x="4" y="17"/>
                  </a:lnTo>
                  <a:lnTo>
                    <a:pt x="3" y="17"/>
                  </a:lnTo>
                  <a:lnTo>
                    <a:pt x="3" y="16"/>
                  </a:lnTo>
                  <a:lnTo>
                    <a:pt x="2" y="14"/>
                  </a:lnTo>
                  <a:lnTo>
                    <a:pt x="2" y="12"/>
                  </a:lnTo>
                  <a:lnTo>
                    <a:pt x="1" y="10"/>
                  </a:lnTo>
                  <a:lnTo>
                    <a:pt x="1" y="9"/>
                  </a:lnTo>
                  <a:lnTo>
                    <a:pt x="2" y="7"/>
                  </a:lnTo>
                  <a:lnTo>
                    <a:pt x="1" y="5"/>
                  </a:lnTo>
                  <a:lnTo>
                    <a:pt x="1" y="3"/>
                  </a:lnTo>
                  <a:lnTo>
                    <a:pt x="0" y="2"/>
                  </a:lnTo>
                  <a:lnTo>
                    <a:pt x="0" y="1"/>
                  </a:lnTo>
                  <a:lnTo>
                    <a:pt x="0" y="1"/>
                  </a:lnTo>
                  <a:lnTo>
                    <a:pt x="12" y="1"/>
                  </a:lnTo>
                  <a:lnTo>
                    <a:pt x="53" y="0"/>
                  </a:lnTo>
                  <a:lnTo>
                    <a:pt x="54" y="0"/>
                  </a:lnTo>
                  <a:lnTo>
                    <a:pt x="55" y="1"/>
                  </a:lnTo>
                  <a:lnTo>
                    <a:pt x="56" y="2"/>
                  </a:lnTo>
                  <a:lnTo>
                    <a:pt x="57" y="4"/>
                  </a:lnTo>
                  <a:lnTo>
                    <a:pt x="58" y="5"/>
                  </a:lnTo>
                  <a:lnTo>
                    <a:pt x="59" y="6"/>
                  </a:lnTo>
                  <a:lnTo>
                    <a:pt x="60" y="8"/>
                  </a:lnTo>
                  <a:lnTo>
                    <a:pt x="60" y="9"/>
                  </a:lnTo>
                  <a:lnTo>
                    <a:pt x="60" y="10"/>
                  </a:lnTo>
                  <a:lnTo>
                    <a:pt x="60" y="11"/>
                  </a:lnTo>
                  <a:lnTo>
                    <a:pt x="60" y="13"/>
                  </a:lnTo>
                  <a:lnTo>
                    <a:pt x="61" y="14"/>
                  </a:lnTo>
                  <a:lnTo>
                    <a:pt x="62" y="15"/>
                  </a:lnTo>
                  <a:lnTo>
                    <a:pt x="63" y="16"/>
                  </a:lnTo>
                  <a:lnTo>
                    <a:pt x="63" y="17"/>
                  </a:lnTo>
                  <a:lnTo>
                    <a:pt x="64" y="18"/>
                  </a:lnTo>
                  <a:lnTo>
                    <a:pt x="65" y="19"/>
                  </a:lnTo>
                  <a:lnTo>
                    <a:pt x="66" y="21"/>
                  </a:lnTo>
                  <a:lnTo>
                    <a:pt x="68" y="22"/>
                  </a:lnTo>
                  <a:lnTo>
                    <a:pt x="69" y="23"/>
                  </a:lnTo>
                  <a:lnTo>
                    <a:pt x="70" y="25"/>
                  </a:lnTo>
                  <a:lnTo>
                    <a:pt x="70" y="28"/>
                  </a:lnTo>
                  <a:lnTo>
                    <a:pt x="71" y="30"/>
                  </a:lnTo>
                  <a:lnTo>
                    <a:pt x="73" y="32"/>
                  </a:lnTo>
                  <a:lnTo>
                    <a:pt x="74" y="33"/>
                  </a:lnTo>
                  <a:lnTo>
                    <a:pt x="75" y="32"/>
                  </a:lnTo>
                  <a:lnTo>
                    <a:pt x="75" y="31"/>
                  </a:lnTo>
                  <a:lnTo>
                    <a:pt x="77" y="30"/>
                  </a:lnTo>
                  <a:lnTo>
                    <a:pt x="78" y="30"/>
                  </a:lnTo>
                  <a:lnTo>
                    <a:pt x="81" y="34"/>
                  </a:lnTo>
                  <a:lnTo>
                    <a:pt x="82" y="36"/>
                  </a:lnTo>
                  <a:lnTo>
                    <a:pt x="81" y="38"/>
                  </a:lnTo>
                  <a:lnTo>
                    <a:pt x="81" y="39"/>
                  </a:lnTo>
                  <a:lnTo>
                    <a:pt x="80" y="41"/>
                  </a:lnTo>
                  <a:lnTo>
                    <a:pt x="80" y="43"/>
                  </a:lnTo>
                  <a:lnTo>
                    <a:pt x="78" y="44"/>
                  </a:lnTo>
                  <a:lnTo>
                    <a:pt x="78" y="47"/>
                  </a:lnTo>
                  <a:lnTo>
                    <a:pt x="80" y="48"/>
                  </a:lnTo>
                  <a:lnTo>
                    <a:pt x="82" y="50"/>
                  </a:lnTo>
                  <a:lnTo>
                    <a:pt x="86" y="52"/>
                  </a:lnTo>
                  <a:lnTo>
                    <a:pt x="89" y="54"/>
                  </a:lnTo>
                  <a:lnTo>
                    <a:pt x="90" y="55"/>
                  </a:lnTo>
                  <a:lnTo>
                    <a:pt x="90" y="57"/>
                  </a:lnTo>
                  <a:lnTo>
                    <a:pt x="91" y="58"/>
                  </a:lnTo>
                  <a:lnTo>
                    <a:pt x="92" y="59"/>
                  </a:lnTo>
                  <a:lnTo>
                    <a:pt x="93" y="61"/>
                  </a:lnTo>
                  <a:lnTo>
                    <a:pt x="94" y="63"/>
                  </a:lnTo>
                  <a:lnTo>
                    <a:pt x="94" y="64"/>
                  </a:lnTo>
                  <a:lnTo>
                    <a:pt x="94" y="65"/>
                  </a:lnTo>
                  <a:lnTo>
                    <a:pt x="94" y="66"/>
                  </a:lnTo>
                  <a:lnTo>
                    <a:pt x="95" y="67"/>
                  </a:lnTo>
                  <a:lnTo>
                    <a:pt x="96" y="68"/>
                  </a:lnTo>
                  <a:lnTo>
                    <a:pt x="97" y="69"/>
                  </a:lnTo>
                  <a:lnTo>
                    <a:pt x="97" y="70"/>
                  </a:lnTo>
                  <a:lnTo>
                    <a:pt x="98" y="69"/>
                  </a:lnTo>
                  <a:lnTo>
                    <a:pt x="98" y="68"/>
                  </a:lnTo>
                  <a:lnTo>
                    <a:pt x="99" y="69"/>
                  </a:lnTo>
                  <a:lnTo>
                    <a:pt x="100" y="71"/>
                  </a:lnTo>
                  <a:lnTo>
                    <a:pt x="100" y="72"/>
                  </a:lnTo>
                  <a:lnTo>
                    <a:pt x="101" y="73"/>
                  </a:lnTo>
                  <a:lnTo>
                    <a:pt x="99" y="74"/>
                  </a:lnTo>
                  <a:lnTo>
                    <a:pt x="99" y="76"/>
                  </a:lnTo>
                  <a:lnTo>
                    <a:pt x="99" y="77"/>
                  </a:lnTo>
                  <a:lnTo>
                    <a:pt x="99" y="77"/>
                  </a:lnTo>
                  <a:lnTo>
                    <a:pt x="97" y="78"/>
                  </a:lnTo>
                  <a:lnTo>
                    <a:pt x="96" y="78"/>
                  </a:lnTo>
                  <a:lnTo>
                    <a:pt x="95" y="79"/>
                  </a:lnTo>
                  <a:lnTo>
                    <a:pt x="93" y="79"/>
                  </a:lnTo>
                  <a:lnTo>
                    <a:pt x="93" y="80"/>
                  </a:lnTo>
                  <a:lnTo>
                    <a:pt x="93" y="81"/>
                  </a:lnTo>
                  <a:lnTo>
                    <a:pt x="94" y="84"/>
                  </a:lnTo>
                  <a:lnTo>
                    <a:pt x="94" y="85"/>
                  </a:lnTo>
                  <a:lnTo>
                    <a:pt x="92" y="86"/>
                  </a:lnTo>
                  <a:lnTo>
                    <a:pt x="91" y="87"/>
                  </a:lnTo>
                  <a:lnTo>
                    <a:pt x="91" y="88"/>
                  </a:lnTo>
                  <a:lnTo>
                    <a:pt x="91" y="89"/>
                  </a:lnTo>
                  <a:lnTo>
                    <a:pt x="91" y="90"/>
                  </a:lnTo>
                  <a:lnTo>
                    <a:pt x="91" y="91"/>
                  </a:lnTo>
                  <a:lnTo>
                    <a:pt x="84" y="91"/>
                  </a:lnTo>
                  <a:lnTo>
                    <a:pt x="82" y="91"/>
                  </a:lnTo>
                  <a:lnTo>
                    <a:pt x="82" y="88"/>
                  </a:lnTo>
                  <a:lnTo>
                    <a:pt x="83" y="86"/>
                  </a:lnTo>
                  <a:lnTo>
                    <a:pt x="84" y="84"/>
                  </a:lnTo>
                  <a:lnTo>
                    <a:pt x="85" y="83"/>
                  </a:lnTo>
                  <a:lnTo>
                    <a:pt x="85" y="82"/>
                  </a:lnTo>
                  <a:lnTo>
                    <a:pt x="84" y="81"/>
                  </a:lnTo>
                  <a:lnTo>
                    <a:pt x="84" y="80"/>
                  </a:lnTo>
                  <a:lnTo>
                    <a:pt x="13" y="81"/>
                  </a:lnTo>
                  <a:lnTo>
                    <a:pt x="13" y="75"/>
                  </a:lnTo>
                  <a:lnTo>
                    <a:pt x="13" y="7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3" name="Freeform 55">
              <a:extLst>
                <a:ext uri="{FF2B5EF4-FFF2-40B4-BE49-F238E27FC236}">
                  <a16:creationId xmlns:a16="http://schemas.microsoft.com/office/drawing/2014/main" id="{3398B4A4-E89A-4012-97CC-7F1F1E2E557B}"/>
                </a:ext>
              </a:extLst>
            </p:cNvPr>
            <p:cNvSpPr>
              <a:spLocks/>
            </p:cNvSpPr>
            <p:nvPr/>
          </p:nvSpPr>
          <p:spPr bwMode="auto">
            <a:xfrm>
              <a:off x="3070" y="2237"/>
              <a:ext cx="663" cy="597"/>
            </a:xfrm>
            <a:custGeom>
              <a:avLst/>
              <a:gdLst/>
              <a:ahLst/>
              <a:cxnLst>
                <a:cxn ang="0">
                  <a:pos x="12" y="32"/>
                </a:cxn>
                <a:cxn ang="0">
                  <a:pos x="12" y="30"/>
                </a:cxn>
                <a:cxn ang="0">
                  <a:pos x="11" y="29"/>
                </a:cxn>
                <a:cxn ang="0">
                  <a:pos x="9" y="28"/>
                </a:cxn>
                <a:cxn ang="0">
                  <a:pos x="9" y="26"/>
                </a:cxn>
                <a:cxn ang="0">
                  <a:pos x="9" y="25"/>
                </a:cxn>
                <a:cxn ang="0">
                  <a:pos x="6" y="24"/>
                </a:cxn>
                <a:cxn ang="0">
                  <a:pos x="5" y="22"/>
                </a:cxn>
                <a:cxn ang="0">
                  <a:pos x="7" y="21"/>
                </a:cxn>
                <a:cxn ang="0">
                  <a:pos x="7" y="20"/>
                </a:cxn>
                <a:cxn ang="0">
                  <a:pos x="7" y="19"/>
                </a:cxn>
                <a:cxn ang="0">
                  <a:pos x="4" y="17"/>
                </a:cxn>
                <a:cxn ang="0">
                  <a:pos x="2" y="14"/>
                </a:cxn>
                <a:cxn ang="0">
                  <a:pos x="1" y="9"/>
                </a:cxn>
                <a:cxn ang="0">
                  <a:pos x="1" y="3"/>
                </a:cxn>
                <a:cxn ang="0">
                  <a:pos x="0" y="1"/>
                </a:cxn>
                <a:cxn ang="0">
                  <a:pos x="54" y="0"/>
                </a:cxn>
                <a:cxn ang="0">
                  <a:pos x="57" y="4"/>
                </a:cxn>
                <a:cxn ang="0">
                  <a:pos x="60" y="8"/>
                </a:cxn>
                <a:cxn ang="0">
                  <a:pos x="60" y="11"/>
                </a:cxn>
                <a:cxn ang="0">
                  <a:pos x="62" y="15"/>
                </a:cxn>
                <a:cxn ang="0">
                  <a:pos x="64" y="18"/>
                </a:cxn>
                <a:cxn ang="0">
                  <a:pos x="68" y="22"/>
                </a:cxn>
                <a:cxn ang="0">
                  <a:pos x="70" y="28"/>
                </a:cxn>
                <a:cxn ang="0">
                  <a:pos x="74" y="33"/>
                </a:cxn>
                <a:cxn ang="0">
                  <a:pos x="77" y="30"/>
                </a:cxn>
                <a:cxn ang="0">
                  <a:pos x="82" y="36"/>
                </a:cxn>
                <a:cxn ang="0">
                  <a:pos x="80" y="41"/>
                </a:cxn>
                <a:cxn ang="0">
                  <a:pos x="78" y="47"/>
                </a:cxn>
                <a:cxn ang="0">
                  <a:pos x="86" y="52"/>
                </a:cxn>
                <a:cxn ang="0">
                  <a:pos x="90" y="57"/>
                </a:cxn>
                <a:cxn ang="0">
                  <a:pos x="93" y="61"/>
                </a:cxn>
                <a:cxn ang="0">
                  <a:pos x="94" y="65"/>
                </a:cxn>
                <a:cxn ang="0">
                  <a:pos x="96" y="68"/>
                </a:cxn>
                <a:cxn ang="0">
                  <a:pos x="98" y="69"/>
                </a:cxn>
                <a:cxn ang="0">
                  <a:pos x="100" y="71"/>
                </a:cxn>
                <a:cxn ang="0">
                  <a:pos x="99" y="74"/>
                </a:cxn>
                <a:cxn ang="0">
                  <a:pos x="99" y="77"/>
                </a:cxn>
                <a:cxn ang="0">
                  <a:pos x="95" y="79"/>
                </a:cxn>
                <a:cxn ang="0">
                  <a:pos x="93" y="81"/>
                </a:cxn>
                <a:cxn ang="0">
                  <a:pos x="92" y="86"/>
                </a:cxn>
                <a:cxn ang="0">
                  <a:pos x="91" y="89"/>
                </a:cxn>
                <a:cxn ang="0">
                  <a:pos x="84" y="91"/>
                </a:cxn>
                <a:cxn ang="0">
                  <a:pos x="83" y="86"/>
                </a:cxn>
                <a:cxn ang="0">
                  <a:pos x="85" y="82"/>
                </a:cxn>
                <a:cxn ang="0">
                  <a:pos x="13" y="81"/>
                </a:cxn>
              </a:cxnLst>
              <a:rect l="0" t="0" r="r" b="b"/>
              <a:pathLst>
                <a:path w="101" h="91">
                  <a:moveTo>
                    <a:pt x="13" y="74"/>
                  </a:moveTo>
                  <a:lnTo>
                    <a:pt x="12" y="32"/>
                  </a:lnTo>
                  <a:lnTo>
                    <a:pt x="12" y="32"/>
                  </a:lnTo>
                  <a:lnTo>
                    <a:pt x="12" y="31"/>
                  </a:lnTo>
                  <a:lnTo>
                    <a:pt x="12" y="31"/>
                  </a:lnTo>
                  <a:lnTo>
                    <a:pt x="12" y="30"/>
                  </a:lnTo>
                  <a:lnTo>
                    <a:pt x="12" y="30"/>
                  </a:lnTo>
                  <a:lnTo>
                    <a:pt x="12" y="30"/>
                  </a:lnTo>
                  <a:lnTo>
                    <a:pt x="11" y="29"/>
                  </a:lnTo>
                  <a:lnTo>
                    <a:pt x="10" y="29"/>
                  </a:lnTo>
                  <a:lnTo>
                    <a:pt x="9" y="29"/>
                  </a:lnTo>
                  <a:lnTo>
                    <a:pt x="9" y="28"/>
                  </a:lnTo>
                  <a:lnTo>
                    <a:pt x="8" y="27"/>
                  </a:lnTo>
                  <a:lnTo>
                    <a:pt x="9" y="27"/>
                  </a:lnTo>
                  <a:lnTo>
                    <a:pt x="9" y="26"/>
                  </a:lnTo>
                  <a:lnTo>
                    <a:pt x="9" y="26"/>
                  </a:lnTo>
                  <a:lnTo>
                    <a:pt x="9" y="25"/>
                  </a:lnTo>
                  <a:lnTo>
                    <a:pt x="9" y="25"/>
                  </a:lnTo>
                  <a:lnTo>
                    <a:pt x="7" y="25"/>
                  </a:lnTo>
                  <a:lnTo>
                    <a:pt x="6" y="24"/>
                  </a:lnTo>
                  <a:lnTo>
                    <a:pt x="6" y="24"/>
                  </a:lnTo>
                  <a:lnTo>
                    <a:pt x="5" y="23"/>
                  </a:lnTo>
                  <a:lnTo>
                    <a:pt x="5" y="23"/>
                  </a:lnTo>
                  <a:lnTo>
                    <a:pt x="5" y="22"/>
                  </a:lnTo>
                  <a:lnTo>
                    <a:pt x="6" y="22"/>
                  </a:lnTo>
                  <a:lnTo>
                    <a:pt x="6" y="22"/>
                  </a:lnTo>
                  <a:lnTo>
                    <a:pt x="7" y="21"/>
                  </a:lnTo>
                  <a:lnTo>
                    <a:pt x="7" y="21"/>
                  </a:lnTo>
                  <a:lnTo>
                    <a:pt x="7" y="20"/>
                  </a:lnTo>
                  <a:lnTo>
                    <a:pt x="7" y="20"/>
                  </a:lnTo>
                  <a:lnTo>
                    <a:pt x="7" y="19"/>
                  </a:lnTo>
                  <a:lnTo>
                    <a:pt x="7" y="19"/>
                  </a:lnTo>
                  <a:lnTo>
                    <a:pt x="7" y="19"/>
                  </a:lnTo>
                  <a:lnTo>
                    <a:pt x="6" y="18"/>
                  </a:lnTo>
                  <a:lnTo>
                    <a:pt x="4" y="18"/>
                  </a:lnTo>
                  <a:lnTo>
                    <a:pt x="4" y="17"/>
                  </a:lnTo>
                  <a:lnTo>
                    <a:pt x="3" y="17"/>
                  </a:lnTo>
                  <a:lnTo>
                    <a:pt x="3" y="16"/>
                  </a:lnTo>
                  <a:lnTo>
                    <a:pt x="2" y="14"/>
                  </a:lnTo>
                  <a:lnTo>
                    <a:pt x="2" y="12"/>
                  </a:lnTo>
                  <a:lnTo>
                    <a:pt x="1" y="10"/>
                  </a:lnTo>
                  <a:lnTo>
                    <a:pt x="1" y="9"/>
                  </a:lnTo>
                  <a:lnTo>
                    <a:pt x="2" y="7"/>
                  </a:lnTo>
                  <a:lnTo>
                    <a:pt x="1" y="5"/>
                  </a:lnTo>
                  <a:lnTo>
                    <a:pt x="1" y="3"/>
                  </a:lnTo>
                  <a:lnTo>
                    <a:pt x="0" y="2"/>
                  </a:lnTo>
                  <a:lnTo>
                    <a:pt x="0" y="1"/>
                  </a:lnTo>
                  <a:lnTo>
                    <a:pt x="0" y="1"/>
                  </a:lnTo>
                  <a:lnTo>
                    <a:pt x="12" y="1"/>
                  </a:lnTo>
                  <a:lnTo>
                    <a:pt x="53" y="0"/>
                  </a:lnTo>
                  <a:lnTo>
                    <a:pt x="54" y="0"/>
                  </a:lnTo>
                  <a:lnTo>
                    <a:pt x="55" y="1"/>
                  </a:lnTo>
                  <a:lnTo>
                    <a:pt x="56" y="2"/>
                  </a:lnTo>
                  <a:lnTo>
                    <a:pt x="57" y="4"/>
                  </a:lnTo>
                  <a:lnTo>
                    <a:pt x="58" y="5"/>
                  </a:lnTo>
                  <a:lnTo>
                    <a:pt x="59" y="6"/>
                  </a:lnTo>
                  <a:lnTo>
                    <a:pt x="60" y="8"/>
                  </a:lnTo>
                  <a:lnTo>
                    <a:pt x="60" y="9"/>
                  </a:lnTo>
                  <a:lnTo>
                    <a:pt x="60" y="10"/>
                  </a:lnTo>
                  <a:lnTo>
                    <a:pt x="60" y="11"/>
                  </a:lnTo>
                  <a:lnTo>
                    <a:pt x="60" y="13"/>
                  </a:lnTo>
                  <a:lnTo>
                    <a:pt x="61" y="14"/>
                  </a:lnTo>
                  <a:lnTo>
                    <a:pt x="62" y="15"/>
                  </a:lnTo>
                  <a:lnTo>
                    <a:pt x="63" y="16"/>
                  </a:lnTo>
                  <a:lnTo>
                    <a:pt x="63" y="17"/>
                  </a:lnTo>
                  <a:lnTo>
                    <a:pt x="64" y="18"/>
                  </a:lnTo>
                  <a:lnTo>
                    <a:pt x="65" y="19"/>
                  </a:lnTo>
                  <a:lnTo>
                    <a:pt x="66" y="21"/>
                  </a:lnTo>
                  <a:lnTo>
                    <a:pt x="68" y="22"/>
                  </a:lnTo>
                  <a:lnTo>
                    <a:pt x="69" y="23"/>
                  </a:lnTo>
                  <a:lnTo>
                    <a:pt x="70" y="25"/>
                  </a:lnTo>
                  <a:lnTo>
                    <a:pt x="70" y="28"/>
                  </a:lnTo>
                  <a:lnTo>
                    <a:pt x="71" y="30"/>
                  </a:lnTo>
                  <a:lnTo>
                    <a:pt x="73" y="32"/>
                  </a:lnTo>
                  <a:lnTo>
                    <a:pt x="74" y="33"/>
                  </a:lnTo>
                  <a:lnTo>
                    <a:pt x="75" y="32"/>
                  </a:lnTo>
                  <a:lnTo>
                    <a:pt x="75" y="31"/>
                  </a:lnTo>
                  <a:lnTo>
                    <a:pt x="77" y="30"/>
                  </a:lnTo>
                  <a:lnTo>
                    <a:pt x="78" y="30"/>
                  </a:lnTo>
                  <a:lnTo>
                    <a:pt x="81" y="34"/>
                  </a:lnTo>
                  <a:lnTo>
                    <a:pt x="82" y="36"/>
                  </a:lnTo>
                  <a:lnTo>
                    <a:pt x="81" y="38"/>
                  </a:lnTo>
                  <a:lnTo>
                    <a:pt x="81" y="39"/>
                  </a:lnTo>
                  <a:lnTo>
                    <a:pt x="80" y="41"/>
                  </a:lnTo>
                  <a:lnTo>
                    <a:pt x="80" y="43"/>
                  </a:lnTo>
                  <a:lnTo>
                    <a:pt x="78" y="44"/>
                  </a:lnTo>
                  <a:lnTo>
                    <a:pt x="78" y="47"/>
                  </a:lnTo>
                  <a:lnTo>
                    <a:pt x="80" y="48"/>
                  </a:lnTo>
                  <a:lnTo>
                    <a:pt x="82" y="50"/>
                  </a:lnTo>
                  <a:lnTo>
                    <a:pt x="86" y="52"/>
                  </a:lnTo>
                  <a:lnTo>
                    <a:pt x="89" y="54"/>
                  </a:lnTo>
                  <a:lnTo>
                    <a:pt x="90" y="55"/>
                  </a:lnTo>
                  <a:lnTo>
                    <a:pt x="90" y="57"/>
                  </a:lnTo>
                  <a:lnTo>
                    <a:pt x="91" y="58"/>
                  </a:lnTo>
                  <a:lnTo>
                    <a:pt x="92" y="59"/>
                  </a:lnTo>
                  <a:lnTo>
                    <a:pt x="93" y="61"/>
                  </a:lnTo>
                  <a:lnTo>
                    <a:pt x="94" y="63"/>
                  </a:lnTo>
                  <a:lnTo>
                    <a:pt x="94" y="64"/>
                  </a:lnTo>
                  <a:lnTo>
                    <a:pt x="94" y="65"/>
                  </a:lnTo>
                  <a:lnTo>
                    <a:pt x="94" y="66"/>
                  </a:lnTo>
                  <a:lnTo>
                    <a:pt x="95" y="67"/>
                  </a:lnTo>
                  <a:lnTo>
                    <a:pt x="96" y="68"/>
                  </a:lnTo>
                  <a:lnTo>
                    <a:pt x="97" y="69"/>
                  </a:lnTo>
                  <a:lnTo>
                    <a:pt x="97" y="70"/>
                  </a:lnTo>
                  <a:lnTo>
                    <a:pt x="98" y="69"/>
                  </a:lnTo>
                  <a:lnTo>
                    <a:pt x="98" y="68"/>
                  </a:lnTo>
                  <a:lnTo>
                    <a:pt x="99" y="69"/>
                  </a:lnTo>
                  <a:lnTo>
                    <a:pt x="100" y="71"/>
                  </a:lnTo>
                  <a:lnTo>
                    <a:pt x="100" y="72"/>
                  </a:lnTo>
                  <a:lnTo>
                    <a:pt x="101" y="73"/>
                  </a:lnTo>
                  <a:lnTo>
                    <a:pt x="99" y="74"/>
                  </a:lnTo>
                  <a:lnTo>
                    <a:pt x="99" y="76"/>
                  </a:lnTo>
                  <a:lnTo>
                    <a:pt x="99" y="77"/>
                  </a:lnTo>
                  <a:lnTo>
                    <a:pt x="99" y="77"/>
                  </a:lnTo>
                  <a:lnTo>
                    <a:pt x="97" y="78"/>
                  </a:lnTo>
                  <a:lnTo>
                    <a:pt x="96" y="78"/>
                  </a:lnTo>
                  <a:lnTo>
                    <a:pt x="95" y="79"/>
                  </a:lnTo>
                  <a:lnTo>
                    <a:pt x="93" y="79"/>
                  </a:lnTo>
                  <a:lnTo>
                    <a:pt x="93" y="80"/>
                  </a:lnTo>
                  <a:lnTo>
                    <a:pt x="93" y="81"/>
                  </a:lnTo>
                  <a:lnTo>
                    <a:pt x="94" y="84"/>
                  </a:lnTo>
                  <a:lnTo>
                    <a:pt x="94" y="85"/>
                  </a:lnTo>
                  <a:lnTo>
                    <a:pt x="92" y="86"/>
                  </a:lnTo>
                  <a:lnTo>
                    <a:pt x="91" y="87"/>
                  </a:lnTo>
                  <a:lnTo>
                    <a:pt x="91" y="88"/>
                  </a:lnTo>
                  <a:lnTo>
                    <a:pt x="91" y="89"/>
                  </a:lnTo>
                  <a:lnTo>
                    <a:pt x="91" y="90"/>
                  </a:lnTo>
                  <a:lnTo>
                    <a:pt x="91" y="91"/>
                  </a:lnTo>
                  <a:lnTo>
                    <a:pt x="84" y="91"/>
                  </a:lnTo>
                  <a:lnTo>
                    <a:pt x="82" y="91"/>
                  </a:lnTo>
                  <a:lnTo>
                    <a:pt x="82" y="88"/>
                  </a:lnTo>
                  <a:lnTo>
                    <a:pt x="83" y="86"/>
                  </a:lnTo>
                  <a:lnTo>
                    <a:pt x="84" y="84"/>
                  </a:lnTo>
                  <a:lnTo>
                    <a:pt x="85" y="83"/>
                  </a:lnTo>
                  <a:lnTo>
                    <a:pt x="85" y="82"/>
                  </a:lnTo>
                  <a:lnTo>
                    <a:pt x="84" y="81"/>
                  </a:lnTo>
                  <a:lnTo>
                    <a:pt x="84" y="80"/>
                  </a:lnTo>
                  <a:lnTo>
                    <a:pt x="13" y="81"/>
                  </a:lnTo>
                  <a:lnTo>
                    <a:pt x="13" y="75"/>
                  </a:lnTo>
                  <a:lnTo>
                    <a:pt x="13" y="7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4" name="Freeform 56">
              <a:extLst>
                <a:ext uri="{FF2B5EF4-FFF2-40B4-BE49-F238E27FC236}">
                  <a16:creationId xmlns:a16="http://schemas.microsoft.com/office/drawing/2014/main" id="{B1564345-F5E4-44AE-B386-F0D2A4B31D6D}"/>
                </a:ext>
              </a:extLst>
            </p:cNvPr>
            <p:cNvSpPr>
              <a:spLocks/>
            </p:cNvSpPr>
            <p:nvPr/>
          </p:nvSpPr>
          <p:spPr bwMode="auto">
            <a:xfrm>
              <a:off x="2407" y="2322"/>
              <a:ext cx="748" cy="401"/>
            </a:xfrm>
            <a:custGeom>
              <a:avLst/>
              <a:gdLst/>
              <a:ahLst/>
              <a:cxnLst>
                <a:cxn ang="0">
                  <a:pos x="0" y="59"/>
                </a:cxn>
                <a:cxn ang="0">
                  <a:pos x="3" y="0"/>
                </a:cxn>
                <a:cxn ang="0">
                  <a:pos x="31" y="1"/>
                </a:cxn>
                <a:cxn ang="0">
                  <a:pos x="63" y="1"/>
                </a:cxn>
                <a:cxn ang="0">
                  <a:pos x="103" y="1"/>
                </a:cxn>
                <a:cxn ang="0">
                  <a:pos x="104" y="4"/>
                </a:cxn>
                <a:cxn ang="0">
                  <a:pos x="104" y="4"/>
                </a:cxn>
                <a:cxn ang="0">
                  <a:pos x="105" y="5"/>
                </a:cxn>
                <a:cxn ang="0">
                  <a:pos x="106" y="5"/>
                </a:cxn>
                <a:cxn ang="0">
                  <a:pos x="107" y="5"/>
                </a:cxn>
                <a:cxn ang="0">
                  <a:pos x="108" y="6"/>
                </a:cxn>
                <a:cxn ang="0">
                  <a:pos x="108" y="6"/>
                </a:cxn>
                <a:cxn ang="0">
                  <a:pos x="108" y="6"/>
                </a:cxn>
                <a:cxn ang="0">
                  <a:pos x="108" y="7"/>
                </a:cxn>
                <a:cxn ang="0">
                  <a:pos x="108" y="8"/>
                </a:cxn>
                <a:cxn ang="0">
                  <a:pos x="107" y="8"/>
                </a:cxn>
                <a:cxn ang="0">
                  <a:pos x="107" y="9"/>
                </a:cxn>
                <a:cxn ang="0">
                  <a:pos x="106" y="10"/>
                </a:cxn>
                <a:cxn ang="0">
                  <a:pos x="106" y="10"/>
                </a:cxn>
                <a:cxn ang="0">
                  <a:pos x="107" y="11"/>
                </a:cxn>
                <a:cxn ang="0">
                  <a:pos x="107" y="11"/>
                </a:cxn>
                <a:cxn ang="0">
                  <a:pos x="108" y="12"/>
                </a:cxn>
                <a:cxn ang="0">
                  <a:pos x="109" y="12"/>
                </a:cxn>
                <a:cxn ang="0">
                  <a:pos x="110" y="13"/>
                </a:cxn>
                <a:cxn ang="0">
                  <a:pos x="109" y="13"/>
                </a:cxn>
                <a:cxn ang="0">
                  <a:pos x="109" y="14"/>
                </a:cxn>
                <a:cxn ang="0">
                  <a:pos x="110" y="15"/>
                </a:cxn>
                <a:cxn ang="0">
                  <a:pos x="110" y="16"/>
                </a:cxn>
                <a:cxn ang="0">
                  <a:pos x="112" y="16"/>
                </a:cxn>
                <a:cxn ang="0">
                  <a:pos x="113" y="17"/>
                </a:cxn>
                <a:cxn ang="0">
                  <a:pos x="113" y="17"/>
                </a:cxn>
                <a:cxn ang="0">
                  <a:pos x="113" y="18"/>
                </a:cxn>
                <a:cxn ang="0">
                  <a:pos x="113" y="18"/>
                </a:cxn>
                <a:cxn ang="0">
                  <a:pos x="113" y="19"/>
                </a:cxn>
                <a:cxn ang="0">
                  <a:pos x="114" y="61"/>
                </a:cxn>
                <a:cxn ang="0">
                  <a:pos x="67" y="60"/>
                </a:cxn>
                <a:cxn ang="0">
                  <a:pos x="32" y="59"/>
                </a:cxn>
                <a:cxn ang="0">
                  <a:pos x="3" y="59"/>
                </a:cxn>
                <a:cxn ang="0">
                  <a:pos x="0" y="59"/>
                </a:cxn>
              </a:cxnLst>
              <a:rect l="0" t="0" r="r" b="b"/>
              <a:pathLst>
                <a:path w="114" h="61">
                  <a:moveTo>
                    <a:pt x="0" y="59"/>
                  </a:moveTo>
                  <a:lnTo>
                    <a:pt x="3" y="0"/>
                  </a:lnTo>
                  <a:lnTo>
                    <a:pt x="31" y="1"/>
                  </a:lnTo>
                  <a:lnTo>
                    <a:pt x="63" y="1"/>
                  </a:lnTo>
                  <a:lnTo>
                    <a:pt x="103" y="1"/>
                  </a:lnTo>
                  <a:lnTo>
                    <a:pt x="104" y="4"/>
                  </a:lnTo>
                  <a:lnTo>
                    <a:pt x="104" y="4"/>
                  </a:lnTo>
                  <a:lnTo>
                    <a:pt x="105" y="5"/>
                  </a:lnTo>
                  <a:lnTo>
                    <a:pt x="106" y="5"/>
                  </a:lnTo>
                  <a:lnTo>
                    <a:pt x="107" y="5"/>
                  </a:lnTo>
                  <a:lnTo>
                    <a:pt x="108" y="6"/>
                  </a:lnTo>
                  <a:lnTo>
                    <a:pt x="108" y="6"/>
                  </a:lnTo>
                  <a:lnTo>
                    <a:pt x="108" y="6"/>
                  </a:lnTo>
                  <a:lnTo>
                    <a:pt x="108" y="7"/>
                  </a:lnTo>
                  <a:lnTo>
                    <a:pt x="108" y="8"/>
                  </a:lnTo>
                  <a:lnTo>
                    <a:pt x="107" y="8"/>
                  </a:lnTo>
                  <a:lnTo>
                    <a:pt x="107" y="9"/>
                  </a:lnTo>
                  <a:lnTo>
                    <a:pt x="106" y="10"/>
                  </a:lnTo>
                  <a:lnTo>
                    <a:pt x="106" y="10"/>
                  </a:lnTo>
                  <a:lnTo>
                    <a:pt x="107" y="11"/>
                  </a:lnTo>
                  <a:lnTo>
                    <a:pt x="107" y="11"/>
                  </a:lnTo>
                  <a:lnTo>
                    <a:pt x="108" y="12"/>
                  </a:lnTo>
                  <a:lnTo>
                    <a:pt x="109" y="12"/>
                  </a:lnTo>
                  <a:lnTo>
                    <a:pt x="110" y="13"/>
                  </a:lnTo>
                  <a:lnTo>
                    <a:pt x="109" y="13"/>
                  </a:lnTo>
                  <a:lnTo>
                    <a:pt x="109" y="14"/>
                  </a:lnTo>
                  <a:lnTo>
                    <a:pt x="110" y="15"/>
                  </a:lnTo>
                  <a:lnTo>
                    <a:pt x="110" y="16"/>
                  </a:lnTo>
                  <a:lnTo>
                    <a:pt x="112" y="16"/>
                  </a:lnTo>
                  <a:lnTo>
                    <a:pt x="113" y="17"/>
                  </a:lnTo>
                  <a:lnTo>
                    <a:pt x="113" y="17"/>
                  </a:lnTo>
                  <a:lnTo>
                    <a:pt x="113" y="18"/>
                  </a:lnTo>
                  <a:lnTo>
                    <a:pt x="113" y="18"/>
                  </a:lnTo>
                  <a:lnTo>
                    <a:pt x="113" y="19"/>
                  </a:lnTo>
                  <a:lnTo>
                    <a:pt x="114" y="61"/>
                  </a:lnTo>
                  <a:lnTo>
                    <a:pt x="67" y="60"/>
                  </a:lnTo>
                  <a:lnTo>
                    <a:pt x="32" y="59"/>
                  </a:lnTo>
                  <a:lnTo>
                    <a:pt x="3" y="59"/>
                  </a:lnTo>
                  <a:lnTo>
                    <a:pt x="0" y="59"/>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5" name="Freeform 57">
              <a:extLst>
                <a:ext uri="{FF2B5EF4-FFF2-40B4-BE49-F238E27FC236}">
                  <a16:creationId xmlns:a16="http://schemas.microsoft.com/office/drawing/2014/main" id="{C312B43E-7F59-45C8-9B0D-0660728F1CCC}"/>
                </a:ext>
              </a:extLst>
            </p:cNvPr>
            <p:cNvSpPr>
              <a:spLocks/>
            </p:cNvSpPr>
            <p:nvPr/>
          </p:nvSpPr>
          <p:spPr bwMode="auto">
            <a:xfrm>
              <a:off x="2407" y="2322"/>
              <a:ext cx="748" cy="401"/>
            </a:xfrm>
            <a:custGeom>
              <a:avLst/>
              <a:gdLst/>
              <a:ahLst/>
              <a:cxnLst>
                <a:cxn ang="0">
                  <a:pos x="0" y="59"/>
                </a:cxn>
                <a:cxn ang="0">
                  <a:pos x="3" y="0"/>
                </a:cxn>
                <a:cxn ang="0">
                  <a:pos x="31" y="1"/>
                </a:cxn>
                <a:cxn ang="0">
                  <a:pos x="63" y="1"/>
                </a:cxn>
                <a:cxn ang="0">
                  <a:pos x="103" y="1"/>
                </a:cxn>
                <a:cxn ang="0">
                  <a:pos x="104" y="4"/>
                </a:cxn>
                <a:cxn ang="0">
                  <a:pos x="104" y="4"/>
                </a:cxn>
                <a:cxn ang="0">
                  <a:pos x="105" y="5"/>
                </a:cxn>
                <a:cxn ang="0">
                  <a:pos x="106" y="5"/>
                </a:cxn>
                <a:cxn ang="0">
                  <a:pos x="107" y="5"/>
                </a:cxn>
                <a:cxn ang="0">
                  <a:pos x="108" y="6"/>
                </a:cxn>
                <a:cxn ang="0">
                  <a:pos x="108" y="6"/>
                </a:cxn>
                <a:cxn ang="0">
                  <a:pos x="108" y="6"/>
                </a:cxn>
                <a:cxn ang="0">
                  <a:pos x="108" y="7"/>
                </a:cxn>
                <a:cxn ang="0">
                  <a:pos x="108" y="8"/>
                </a:cxn>
                <a:cxn ang="0">
                  <a:pos x="107" y="8"/>
                </a:cxn>
                <a:cxn ang="0">
                  <a:pos x="107" y="9"/>
                </a:cxn>
                <a:cxn ang="0">
                  <a:pos x="106" y="10"/>
                </a:cxn>
                <a:cxn ang="0">
                  <a:pos x="106" y="10"/>
                </a:cxn>
                <a:cxn ang="0">
                  <a:pos x="107" y="11"/>
                </a:cxn>
                <a:cxn ang="0">
                  <a:pos x="107" y="11"/>
                </a:cxn>
                <a:cxn ang="0">
                  <a:pos x="108" y="12"/>
                </a:cxn>
                <a:cxn ang="0">
                  <a:pos x="109" y="12"/>
                </a:cxn>
                <a:cxn ang="0">
                  <a:pos x="110" y="13"/>
                </a:cxn>
                <a:cxn ang="0">
                  <a:pos x="109" y="13"/>
                </a:cxn>
                <a:cxn ang="0">
                  <a:pos x="109" y="14"/>
                </a:cxn>
                <a:cxn ang="0">
                  <a:pos x="110" y="15"/>
                </a:cxn>
                <a:cxn ang="0">
                  <a:pos x="110" y="16"/>
                </a:cxn>
                <a:cxn ang="0">
                  <a:pos x="112" y="16"/>
                </a:cxn>
                <a:cxn ang="0">
                  <a:pos x="113" y="17"/>
                </a:cxn>
                <a:cxn ang="0">
                  <a:pos x="113" y="17"/>
                </a:cxn>
                <a:cxn ang="0">
                  <a:pos x="113" y="18"/>
                </a:cxn>
                <a:cxn ang="0">
                  <a:pos x="113" y="18"/>
                </a:cxn>
                <a:cxn ang="0">
                  <a:pos x="113" y="19"/>
                </a:cxn>
                <a:cxn ang="0">
                  <a:pos x="114" y="61"/>
                </a:cxn>
                <a:cxn ang="0">
                  <a:pos x="67" y="60"/>
                </a:cxn>
                <a:cxn ang="0">
                  <a:pos x="32" y="59"/>
                </a:cxn>
                <a:cxn ang="0">
                  <a:pos x="3" y="59"/>
                </a:cxn>
                <a:cxn ang="0">
                  <a:pos x="0" y="59"/>
                </a:cxn>
              </a:cxnLst>
              <a:rect l="0" t="0" r="r" b="b"/>
              <a:pathLst>
                <a:path w="114" h="61">
                  <a:moveTo>
                    <a:pt x="0" y="59"/>
                  </a:moveTo>
                  <a:lnTo>
                    <a:pt x="3" y="0"/>
                  </a:lnTo>
                  <a:lnTo>
                    <a:pt x="31" y="1"/>
                  </a:lnTo>
                  <a:lnTo>
                    <a:pt x="63" y="1"/>
                  </a:lnTo>
                  <a:lnTo>
                    <a:pt x="103" y="1"/>
                  </a:lnTo>
                  <a:lnTo>
                    <a:pt x="104" y="4"/>
                  </a:lnTo>
                  <a:lnTo>
                    <a:pt x="104" y="4"/>
                  </a:lnTo>
                  <a:lnTo>
                    <a:pt x="105" y="5"/>
                  </a:lnTo>
                  <a:lnTo>
                    <a:pt x="106" y="5"/>
                  </a:lnTo>
                  <a:lnTo>
                    <a:pt x="107" y="5"/>
                  </a:lnTo>
                  <a:lnTo>
                    <a:pt x="108" y="6"/>
                  </a:lnTo>
                  <a:lnTo>
                    <a:pt x="108" y="6"/>
                  </a:lnTo>
                  <a:lnTo>
                    <a:pt x="108" y="6"/>
                  </a:lnTo>
                  <a:lnTo>
                    <a:pt x="108" y="7"/>
                  </a:lnTo>
                  <a:lnTo>
                    <a:pt x="108" y="8"/>
                  </a:lnTo>
                  <a:lnTo>
                    <a:pt x="107" y="8"/>
                  </a:lnTo>
                  <a:lnTo>
                    <a:pt x="107" y="9"/>
                  </a:lnTo>
                  <a:lnTo>
                    <a:pt x="106" y="10"/>
                  </a:lnTo>
                  <a:lnTo>
                    <a:pt x="106" y="10"/>
                  </a:lnTo>
                  <a:lnTo>
                    <a:pt x="107" y="11"/>
                  </a:lnTo>
                  <a:lnTo>
                    <a:pt x="107" y="11"/>
                  </a:lnTo>
                  <a:lnTo>
                    <a:pt x="108" y="12"/>
                  </a:lnTo>
                  <a:lnTo>
                    <a:pt x="109" y="12"/>
                  </a:lnTo>
                  <a:lnTo>
                    <a:pt x="110" y="13"/>
                  </a:lnTo>
                  <a:lnTo>
                    <a:pt x="109" y="13"/>
                  </a:lnTo>
                  <a:lnTo>
                    <a:pt x="109" y="14"/>
                  </a:lnTo>
                  <a:lnTo>
                    <a:pt x="110" y="15"/>
                  </a:lnTo>
                  <a:lnTo>
                    <a:pt x="110" y="16"/>
                  </a:lnTo>
                  <a:lnTo>
                    <a:pt x="112" y="16"/>
                  </a:lnTo>
                  <a:lnTo>
                    <a:pt x="113" y="17"/>
                  </a:lnTo>
                  <a:lnTo>
                    <a:pt x="113" y="17"/>
                  </a:lnTo>
                  <a:lnTo>
                    <a:pt x="113" y="18"/>
                  </a:lnTo>
                  <a:lnTo>
                    <a:pt x="113" y="18"/>
                  </a:lnTo>
                  <a:lnTo>
                    <a:pt x="113" y="19"/>
                  </a:lnTo>
                  <a:lnTo>
                    <a:pt x="114" y="61"/>
                  </a:lnTo>
                  <a:lnTo>
                    <a:pt x="67" y="60"/>
                  </a:lnTo>
                  <a:lnTo>
                    <a:pt x="32" y="59"/>
                  </a:lnTo>
                  <a:lnTo>
                    <a:pt x="3" y="59"/>
                  </a:lnTo>
                  <a:lnTo>
                    <a:pt x="0" y="59"/>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6" name="Freeform 58">
              <a:extLst>
                <a:ext uri="{FF2B5EF4-FFF2-40B4-BE49-F238E27FC236}">
                  <a16:creationId xmlns:a16="http://schemas.microsoft.com/office/drawing/2014/main" id="{3F36E99A-B4D0-4782-86F9-AFCE9A210329}"/>
                </a:ext>
              </a:extLst>
            </p:cNvPr>
            <p:cNvSpPr>
              <a:spLocks/>
            </p:cNvSpPr>
            <p:nvPr/>
          </p:nvSpPr>
          <p:spPr bwMode="auto">
            <a:xfrm>
              <a:off x="3155" y="2762"/>
              <a:ext cx="519" cy="480"/>
            </a:xfrm>
            <a:custGeom>
              <a:avLst/>
              <a:gdLst/>
              <a:ahLst/>
              <a:cxnLst>
                <a:cxn ang="0">
                  <a:pos x="51" y="0"/>
                </a:cxn>
                <a:cxn ang="0">
                  <a:pos x="71" y="1"/>
                </a:cxn>
                <a:cxn ang="0">
                  <a:pos x="72" y="2"/>
                </a:cxn>
                <a:cxn ang="0">
                  <a:pos x="72" y="4"/>
                </a:cxn>
                <a:cxn ang="0">
                  <a:pos x="70" y="6"/>
                </a:cxn>
                <a:cxn ang="0">
                  <a:pos x="69" y="8"/>
                </a:cxn>
                <a:cxn ang="0">
                  <a:pos x="69" y="11"/>
                </a:cxn>
                <a:cxn ang="0">
                  <a:pos x="71" y="11"/>
                </a:cxn>
                <a:cxn ang="0">
                  <a:pos x="77" y="11"/>
                </a:cxn>
                <a:cxn ang="0">
                  <a:pos x="78" y="12"/>
                </a:cxn>
                <a:cxn ang="0">
                  <a:pos x="78" y="13"/>
                </a:cxn>
                <a:cxn ang="0">
                  <a:pos x="77" y="14"/>
                </a:cxn>
                <a:cxn ang="0">
                  <a:pos x="77" y="16"/>
                </a:cxn>
                <a:cxn ang="0">
                  <a:pos x="75" y="17"/>
                </a:cxn>
                <a:cxn ang="0">
                  <a:pos x="74" y="19"/>
                </a:cxn>
                <a:cxn ang="0">
                  <a:pos x="72" y="21"/>
                </a:cxn>
                <a:cxn ang="0">
                  <a:pos x="73" y="24"/>
                </a:cxn>
                <a:cxn ang="0">
                  <a:pos x="74" y="27"/>
                </a:cxn>
                <a:cxn ang="0">
                  <a:pos x="73" y="30"/>
                </a:cxn>
                <a:cxn ang="0">
                  <a:pos x="71" y="32"/>
                </a:cxn>
                <a:cxn ang="0">
                  <a:pos x="69" y="34"/>
                </a:cxn>
                <a:cxn ang="0">
                  <a:pos x="68" y="37"/>
                </a:cxn>
                <a:cxn ang="0">
                  <a:pos x="69" y="39"/>
                </a:cxn>
                <a:cxn ang="0">
                  <a:pos x="66" y="41"/>
                </a:cxn>
                <a:cxn ang="0">
                  <a:pos x="65" y="42"/>
                </a:cxn>
                <a:cxn ang="0">
                  <a:pos x="64" y="45"/>
                </a:cxn>
                <a:cxn ang="0">
                  <a:pos x="62" y="46"/>
                </a:cxn>
                <a:cxn ang="0">
                  <a:pos x="64" y="48"/>
                </a:cxn>
                <a:cxn ang="0">
                  <a:pos x="64" y="51"/>
                </a:cxn>
                <a:cxn ang="0">
                  <a:pos x="59" y="53"/>
                </a:cxn>
                <a:cxn ang="0">
                  <a:pos x="59" y="55"/>
                </a:cxn>
                <a:cxn ang="0">
                  <a:pos x="58" y="59"/>
                </a:cxn>
                <a:cxn ang="0">
                  <a:pos x="56" y="60"/>
                </a:cxn>
                <a:cxn ang="0">
                  <a:pos x="57" y="62"/>
                </a:cxn>
                <a:cxn ang="0">
                  <a:pos x="60" y="61"/>
                </a:cxn>
                <a:cxn ang="0">
                  <a:pos x="58" y="64"/>
                </a:cxn>
                <a:cxn ang="0">
                  <a:pos x="57" y="65"/>
                </a:cxn>
                <a:cxn ang="0">
                  <a:pos x="59" y="65"/>
                </a:cxn>
                <a:cxn ang="0">
                  <a:pos x="59" y="67"/>
                </a:cxn>
                <a:cxn ang="0">
                  <a:pos x="58" y="69"/>
                </a:cxn>
                <a:cxn ang="0">
                  <a:pos x="59" y="71"/>
                </a:cxn>
                <a:cxn ang="0">
                  <a:pos x="57" y="71"/>
                </a:cxn>
                <a:cxn ang="0">
                  <a:pos x="57" y="71"/>
                </a:cxn>
                <a:cxn ang="0">
                  <a:pos x="57" y="72"/>
                </a:cxn>
                <a:cxn ang="0">
                  <a:pos x="11" y="62"/>
                </a:cxn>
                <a:cxn ang="0">
                  <a:pos x="10" y="62"/>
                </a:cxn>
                <a:cxn ang="0">
                  <a:pos x="8" y="61"/>
                </a:cxn>
                <a:cxn ang="0">
                  <a:pos x="7" y="61"/>
                </a:cxn>
                <a:cxn ang="0">
                  <a:pos x="0" y="1"/>
                </a:cxn>
              </a:cxnLst>
              <a:rect l="0" t="0" r="r" b="b"/>
              <a:pathLst>
                <a:path w="79" h="73">
                  <a:moveTo>
                    <a:pt x="0" y="1"/>
                  </a:moveTo>
                  <a:lnTo>
                    <a:pt x="51" y="0"/>
                  </a:lnTo>
                  <a:lnTo>
                    <a:pt x="71" y="0"/>
                  </a:lnTo>
                  <a:lnTo>
                    <a:pt x="71" y="1"/>
                  </a:lnTo>
                  <a:lnTo>
                    <a:pt x="72" y="2"/>
                  </a:lnTo>
                  <a:lnTo>
                    <a:pt x="72" y="2"/>
                  </a:lnTo>
                  <a:lnTo>
                    <a:pt x="72" y="3"/>
                  </a:lnTo>
                  <a:lnTo>
                    <a:pt x="72" y="4"/>
                  </a:lnTo>
                  <a:lnTo>
                    <a:pt x="71" y="4"/>
                  </a:lnTo>
                  <a:lnTo>
                    <a:pt x="70" y="6"/>
                  </a:lnTo>
                  <a:lnTo>
                    <a:pt x="70" y="7"/>
                  </a:lnTo>
                  <a:lnTo>
                    <a:pt x="69" y="8"/>
                  </a:lnTo>
                  <a:lnTo>
                    <a:pt x="69" y="10"/>
                  </a:lnTo>
                  <a:lnTo>
                    <a:pt x="69" y="11"/>
                  </a:lnTo>
                  <a:lnTo>
                    <a:pt x="70" y="11"/>
                  </a:lnTo>
                  <a:lnTo>
                    <a:pt x="71" y="11"/>
                  </a:lnTo>
                  <a:lnTo>
                    <a:pt x="73" y="11"/>
                  </a:lnTo>
                  <a:lnTo>
                    <a:pt x="77" y="11"/>
                  </a:lnTo>
                  <a:lnTo>
                    <a:pt x="78" y="11"/>
                  </a:lnTo>
                  <a:lnTo>
                    <a:pt x="78" y="12"/>
                  </a:lnTo>
                  <a:lnTo>
                    <a:pt x="79" y="13"/>
                  </a:lnTo>
                  <a:lnTo>
                    <a:pt x="78" y="13"/>
                  </a:lnTo>
                  <a:lnTo>
                    <a:pt x="77" y="14"/>
                  </a:lnTo>
                  <a:lnTo>
                    <a:pt x="77" y="14"/>
                  </a:lnTo>
                  <a:lnTo>
                    <a:pt x="77" y="14"/>
                  </a:lnTo>
                  <a:lnTo>
                    <a:pt x="77" y="16"/>
                  </a:lnTo>
                  <a:lnTo>
                    <a:pt x="76" y="17"/>
                  </a:lnTo>
                  <a:lnTo>
                    <a:pt x="75" y="17"/>
                  </a:lnTo>
                  <a:lnTo>
                    <a:pt x="74" y="18"/>
                  </a:lnTo>
                  <a:lnTo>
                    <a:pt x="74" y="19"/>
                  </a:lnTo>
                  <a:lnTo>
                    <a:pt x="73" y="20"/>
                  </a:lnTo>
                  <a:lnTo>
                    <a:pt x="72" y="21"/>
                  </a:lnTo>
                  <a:lnTo>
                    <a:pt x="72" y="23"/>
                  </a:lnTo>
                  <a:lnTo>
                    <a:pt x="73" y="24"/>
                  </a:lnTo>
                  <a:lnTo>
                    <a:pt x="73" y="25"/>
                  </a:lnTo>
                  <a:lnTo>
                    <a:pt x="74" y="27"/>
                  </a:lnTo>
                  <a:lnTo>
                    <a:pt x="74" y="29"/>
                  </a:lnTo>
                  <a:lnTo>
                    <a:pt x="73" y="30"/>
                  </a:lnTo>
                  <a:lnTo>
                    <a:pt x="72" y="30"/>
                  </a:lnTo>
                  <a:lnTo>
                    <a:pt x="71" y="32"/>
                  </a:lnTo>
                  <a:lnTo>
                    <a:pt x="69" y="32"/>
                  </a:lnTo>
                  <a:lnTo>
                    <a:pt x="69" y="34"/>
                  </a:lnTo>
                  <a:lnTo>
                    <a:pt x="69" y="35"/>
                  </a:lnTo>
                  <a:lnTo>
                    <a:pt x="68" y="37"/>
                  </a:lnTo>
                  <a:lnTo>
                    <a:pt x="69" y="38"/>
                  </a:lnTo>
                  <a:lnTo>
                    <a:pt x="69" y="39"/>
                  </a:lnTo>
                  <a:lnTo>
                    <a:pt x="68" y="41"/>
                  </a:lnTo>
                  <a:lnTo>
                    <a:pt x="66" y="41"/>
                  </a:lnTo>
                  <a:lnTo>
                    <a:pt x="65" y="42"/>
                  </a:lnTo>
                  <a:lnTo>
                    <a:pt x="65" y="42"/>
                  </a:lnTo>
                  <a:lnTo>
                    <a:pt x="65" y="43"/>
                  </a:lnTo>
                  <a:lnTo>
                    <a:pt x="64" y="45"/>
                  </a:lnTo>
                  <a:lnTo>
                    <a:pt x="63" y="45"/>
                  </a:lnTo>
                  <a:lnTo>
                    <a:pt x="62" y="46"/>
                  </a:lnTo>
                  <a:lnTo>
                    <a:pt x="62" y="47"/>
                  </a:lnTo>
                  <a:lnTo>
                    <a:pt x="64" y="48"/>
                  </a:lnTo>
                  <a:lnTo>
                    <a:pt x="65" y="49"/>
                  </a:lnTo>
                  <a:lnTo>
                    <a:pt x="64" y="51"/>
                  </a:lnTo>
                  <a:lnTo>
                    <a:pt x="62" y="52"/>
                  </a:lnTo>
                  <a:lnTo>
                    <a:pt x="59" y="53"/>
                  </a:lnTo>
                  <a:lnTo>
                    <a:pt x="59" y="54"/>
                  </a:lnTo>
                  <a:lnTo>
                    <a:pt x="59" y="55"/>
                  </a:lnTo>
                  <a:lnTo>
                    <a:pt x="59" y="58"/>
                  </a:lnTo>
                  <a:lnTo>
                    <a:pt x="58" y="59"/>
                  </a:lnTo>
                  <a:lnTo>
                    <a:pt x="57" y="59"/>
                  </a:lnTo>
                  <a:lnTo>
                    <a:pt x="56" y="60"/>
                  </a:lnTo>
                  <a:lnTo>
                    <a:pt x="56" y="62"/>
                  </a:lnTo>
                  <a:lnTo>
                    <a:pt x="57" y="62"/>
                  </a:lnTo>
                  <a:lnTo>
                    <a:pt x="59" y="61"/>
                  </a:lnTo>
                  <a:lnTo>
                    <a:pt x="60" y="61"/>
                  </a:lnTo>
                  <a:lnTo>
                    <a:pt x="60" y="63"/>
                  </a:lnTo>
                  <a:lnTo>
                    <a:pt x="58" y="64"/>
                  </a:lnTo>
                  <a:lnTo>
                    <a:pt x="57" y="65"/>
                  </a:lnTo>
                  <a:lnTo>
                    <a:pt x="57" y="65"/>
                  </a:lnTo>
                  <a:lnTo>
                    <a:pt x="58" y="65"/>
                  </a:lnTo>
                  <a:lnTo>
                    <a:pt x="59" y="65"/>
                  </a:lnTo>
                  <a:lnTo>
                    <a:pt x="59" y="66"/>
                  </a:lnTo>
                  <a:lnTo>
                    <a:pt x="59" y="67"/>
                  </a:lnTo>
                  <a:lnTo>
                    <a:pt x="58" y="68"/>
                  </a:lnTo>
                  <a:lnTo>
                    <a:pt x="58" y="69"/>
                  </a:lnTo>
                  <a:lnTo>
                    <a:pt x="59" y="70"/>
                  </a:lnTo>
                  <a:lnTo>
                    <a:pt x="59" y="71"/>
                  </a:lnTo>
                  <a:lnTo>
                    <a:pt x="58" y="71"/>
                  </a:lnTo>
                  <a:lnTo>
                    <a:pt x="57" y="71"/>
                  </a:lnTo>
                  <a:lnTo>
                    <a:pt x="57" y="71"/>
                  </a:lnTo>
                  <a:lnTo>
                    <a:pt x="57" y="71"/>
                  </a:lnTo>
                  <a:lnTo>
                    <a:pt x="57" y="71"/>
                  </a:lnTo>
                  <a:lnTo>
                    <a:pt x="57" y="72"/>
                  </a:lnTo>
                  <a:lnTo>
                    <a:pt x="12" y="73"/>
                  </a:lnTo>
                  <a:lnTo>
                    <a:pt x="11" y="62"/>
                  </a:lnTo>
                  <a:lnTo>
                    <a:pt x="11" y="61"/>
                  </a:lnTo>
                  <a:lnTo>
                    <a:pt x="10" y="62"/>
                  </a:lnTo>
                  <a:lnTo>
                    <a:pt x="9" y="62"/>
                  </a:lnTo>
                  <a:lnTo>
                    <a:pt x="8" y="61"/>
                  </a:lnTo>
                  <a:lnTo>
                    <a:pt x="8" y="61"/>
                  </a:lnTo>
                  <a:lnTo>
                    <a:pt x="7" y="61"/>
                  </a:lnTo>
                  <a:lnTo>
                    <a:pt x="5" y="16"/>
                  </a:lnTo>
                  <a:lnTo>
                    <a:pt x="0" y="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7" name="Freeform 59">
              <a:extLst>
                <a:ext uri="{FF2B5EF4-FFF2-40B4-BE49-F238E27FC236}">
                  <a16:creationId xmlns:a16="http://schemas.microsoft.com/office/drawing/2014/main" id="{340A40D7-C196-493A-9EAF-44AAC68C2DC0}"/>
                </a:ext>
              </a:extLst>
            </p:cNvPr>
            <p:cNvSpPr>
              <a:spLocks/>
            </p:cNvSpPr>
            <p:nvPr/>
          </p:nvSpPr>
          <p:spPr bwMode="auto">
            <a:xfrm>
              <a:off x="3155" y="2762"/>
              <a:ext cx="519" cy="480"/>
            </a:xfrm>
            <a:custGeom>
              <a:avLst/>
              <a:gdLst/>
              <a:ahLst/>
              <a:cxnLst>
                <a:cxn ang="0">
                  <a:pos x="51" y="0"/>
                </a:cxn>
                <a:cxn ang="0">
                  <a:pos x="71" y="1"/>
                </a:cxn>
                <a:cxn ang="0">
                  <a:pos x="72" y="2"/>
                </a:cxn>
                <a:cxn ang="0">
                  <a:pos x="72" y="4"/>
                </a:cxn>
                <a:cxn ang="0">
                  <a:pos x="70" y="6"/>
                </a:cxn>
                <a:cxn ang="0">
                  <a:pos x="69" y="8"/>
                </a:cxn>
                <a:cxn ang="0">
                  <a:pos x="69" y="11"/>
                </a:cxn>
                <a:cxn ang="0">
                  <a:pos x="71" y="11"/>
                </a:cxn>
                <a:cxn ang="0">
                  <a:pos x="77" y="11"/>
                </a:cxn>
                <a:cxn ang="0">
                  <a:pos x="78" y="12"/>
                </a:cxn>
                <a:cxn ang="0">
                  <a:pos x="78" y="13"/>
                </a:cxn>
                <a:cxn ang="0">
                  <a:pos x="77" y="14"/>
                </a:cxn>
                <a:cxn ang="0">
                  <a:pos x="77" y="16"/>
                </a:cxn>
                <a:cxn ang="0">
                  <a:pos x="75" y="17"/>
                </a:cxn>
                <a:cxn ang="0">
                  <a:pos x="74" y="19"/>
                </a:cxn>
                <a:cxn ang="0">
                  <a:pos x="72" y="21"/>
                </a:cxn>
                <a:cxn ang="0">
                  <a:pos x="73" y="24"/>
                </a:cxn>
                <a:cxn ang="0">
                  <a:pos x="74" y="27"/>
                </a:cxn>
                <a:cxn ang="0">
                  <a:pos x="73" y="30"/>
                </a:cxn>
                <a:cxn ang="0">
                  <a:pos x="71" y="32"/>
                </a:cxn>
                <a:cxn ang="0">
                  <a:pos x="69" y="34"/>
                </a:cxn>
                <a:cxn ang="0">
                  <a:pos x="68" y="37"/>
                </a:cxn>
                <a:cxn ang="0">
                  <a:pos x="69" y="39"/>
                </a:cxn>
                <a:cxn ang="0">
                  <a:pos x="66" y="41"/>
                </a:cxn>
                <a:cxn ang="0">
                  <a:pos x="65" y="42"/>
                </a:cxn>
                <a:cxn ang="0">
                  <a:pos x="64" y="45"/>
                </a:cxn>
                <a:cxn ang="0">
                  <a:pos x="62" y="46"/>
                </a:cxn>
                <a:cxn ang="0">
                  <a:pos x="64" y="48"/>
                </a:cxn>
                <a:cxn ang="0">
                  <a:pos x="64" y="51"/>
                </a:cxn>
                <a:cxn ang="0">
                  <a:pos x="59" y="53"/>
                </a:cxn>
                <a:cxn ang="0">
                  <a:pos x="59" y="55"/>
                </a:cxn>
                <a:cxn ang="0">
                  <a:pos x="58" y="59"/>
                </a:cxn>
                <a:cxn ang="0">
                  <a:pos x="56" y="60"/>
                </a:cxn>
                <a:cxn ang="0">
                  <a:pos x="57" y="62"/>
                </a:cxn>
                <a:cxn ang="0">
                  <a:pos x="60" y="61"/>
                </a:cxn>
                <a:cxn ang="0">
                  <a:pos x="58" y="64"/>
                </a:cxn>
                <a:cxn ang="0">
                  <a:pos x="57" y="65"/>
                </a:cxn>
                <a:cxn ang="0">
                  <a:pos x="59" y="65"/>
                </a:cxn>
                <a:cxn ang="0">
                  <a:pos x="59" y="67"/>
                </a:cxn>
                <a:cxn ang="0">
                  <a:pos x="58" y="69"/>
                </a:cxn>
                <a:cxn ang="0">
                  <a:pos x="59" y="71"/>
                </a:cxn>
                <a:cxn ang="0">
                  <a:pos x="57" y="71"/>
                </a:cxn>
                <a:cxn ang="0">
                  <a:pos x="57" y="71"/>
                </a:cxn>
                <a:cxn ang="0">
                  <a:pos x="57" y="72"/>
                </a:cxn>
                <a:cxn ang="0">
                  <a:pos x="11" y="62"/>
                </a:cxn>
                <a:cxn ang="0">
                  <a:pos x="10" y="62"/>
                </a:cxn>
                <a:cxn ang="0">
                  <a:pos x="8" y="61"/>
                </a:cxn>
                <a:cxn ang="0">
                  <a:pos x="7" y="61"/>
                </a:cxn>
                <a:cxn ang="0">
                  <a:pos x="0" y="1"/>
                </a:cxn>
              </a:cxnLst>
              <a:rect l="0" t="0" r="r" b="b"/>
              <a:pathLst>
                <a:path w="79" h="73">
                  <a:moveTo>
                    <a:pt x="0" y="1"/>
                  </a:moveTo>
                  <a:lnTo>
                    <a:pt x="51" y="0"/>
                  </a:lnTo>
                  <a:lnTo>
                    <a:pt x="71" y="0"/>
                  </a:lnTo>
                  <a:lnTo>
                    <a:pt x="71" y="1"/>
                  </a:lnTo>
                  <a:lnTo>
                    <a:pt x="72" y="2"/>
                  </a:lnTo>
                  <a:lnTo>
                    <a:pt x="72" y="2"/>
                  </a:lnTo>
                  <a:lnTo>
                    <a:pt x="72" y="3"/>
                  </a:lnTo>
                  <a:lnTo>
                    <a:pt x="72" y="4"/>
                  </a:lnTo>
                  <a:lnTo>
                    <a:pt x="71" y="4"/>
                  </a:lnTo>
                  <a:lnTo>
                    <a:pt x="70" y="6"/>
                  </a:lnTo>
                  <a:lnTo>
                    <a:pt x="70" y="7"/>
                  </a:lnTo>
                  <a:lnTo>
                    <a:pt x="69" y="8"/>
                  </a:lnTo>
                  <a:lnTo>
                    <a:pt x="69" y="10"/>
                  </a:lnTo>
                  <a:lnTo>
                    <a:pt x="69" y="11"/>
                  </a:lnTo>
                  <a:lnTo>
                    <a:pt x="70" y="11"/>
                  </a:lnTo>
                  <a:lnTo>
                    <a:pt x="71" y="11"/>
                  </a:lnTo>
                  <a:lnTo>
                    <a:pt x="73" y="11"/>
                  </a:lnTo>
                  <a:lnTo>
                    <a:pt x="77" y="11"/>
                  </a:lnTo>
                  <a:lnTo>
                    <a:pt x="78" y="11"/>
                  </a:lnTo>
                  <a:lnTo>
                    <a:pt x="78" y="12"/>
                  </a:lnTo>
                  <a:lnTo>
                    <a:pt x="79" y="13"/>
                  </a:lnTo>
                  <a:lnTo>
                    <a:pt x="78" y="13"/>
                  </a:lnTo>
                  <a:lnTo>
                    <a:pt x="77" y="14"/>
                  </a:lnTo>
                  <a:lnTo>
                    <a:pt x="77" y="14"/>
                  </a:lnTo>
                  <a:lnTo>
                    <a:pt x="77" y="14"/>
                  </a:lnTo>
                  <a:lnTo>
                    <a:pt x="77" y="16"/>
                  </a:lnTo>
                  <a:lnTo>
                    <a:pt x="76" y="17"/>
                  </a:lnTo>
                  <a:lnTo>
                    <a:pt x="75" y="17"/>
                  </a:lnTo>
                  <a:lnTo>
                    <a:pt x="74" y="18"/>
                  </a:lnTo>
                  <a:lnTo>
                    <a:pt x="74" y="19"/>
                  </a:lnTo>
                  <a:lnTo>
                    <a:pt x="73" y="20"/>
                  </a:lnTo>
                  <a:lnTo>
                    <a:pt x="72" y="21"/>
                  </a:lnTo>
                  <a:lnTo>
                    <a:pt x="72" y="23"/>
                  </a:lnTo>
                  <a:lnTo>
                    <a:pt x="73" y="24"/>
                  </a:lnTo>
                  <a:lnTo>
                    <a:pt x="73" y="25"/>
                  </a:lnTo>
                  <a:lnTo>
                    <a:pt x="74" y="27"/>
                  </a:lnTo>
                  <a:lnTo>
                    <a:pt x="74" y="29"/>
                  </a:lnTo>
                  <a:lnTo>
                    <a:pt x="73" y="30"/>
                  </a:lnTo>
                  <a:lnTo>
                    <a:pt x="72" y="30"/>
                  </a:lnTo>
                  <a:lnTo>
                    <a:pt x="71" y="32"/>
                  </a:lnTo>
                  <a:lnTo>
                    <a:pt x="69" y="32"/>
                  </a:lnTo>
                  <a:lnTo>
                    <a:pt x="69" y="34"/>
                  </a:lnTo>
                  <a:lnTo>
                    <a:pt x="69" y="35"/>
                  </a:lnTo>
                  <a:lnTo>
                    <a:pt x="68" y="37"/>
                  </a:lnTo>
                  <a:lnTo>
                    <a:pt x="69" y="38"/>
                  </a:lnTo>
                  <a:lnTo>
                    <a:pt x="69" y="39"/>
                  </a:lnTo>
                  <a:lnTo>
                    <a:pt x="68" y="41"/>
                  </a:lnTo>
                  <a:lnTo>
                    <a:pt x="66" y="41"/>
                  </a:lnTo>
                  <a:lnTo>
                    <a:pt x="65" y="42"/>
                  </a:lnTo>
                  <a:lnTo>
                    <a:pt x="65" y="42"/>
                  </a:lnTo>
                  <a:lnTo>
                    <a:pt x="65" y="43"/>
                  </a:lnTo>
                  <a:lnTo>
                    <a:pt x="64" y="45"/>
                  </a:lnTo>
                  <a:lnTo>
                    <a:pt x="63" y="45"/>
                  </a:lnTo>
                  <a:lnTo>
                    <a:pt x="62" y="46"/>
                  </a:lnTo>
                  <a:lnTo>
                    <a:pt x="62" y="47"/>
                  </a:lnTo>
                  <a:lnTo>
                    <a:pt x="64" y="48"/>
                  </a:lnTo>
                  <a:lnTo>
                    <a:pt x="65" y="49"/>
                  </a:lnTo>
                  <a:lnTo>
                    <a:pt x="64" y="51"/>
                  </a:lnTo>
                  <a:lnTo>
                    <a:pt x="62" y="52"/>
                  </a:lnTo>
                  <a:lnTo>
                    <a:pt x="59" y="53"/>
                  </a:lnTo>
                  <a:lnTo>
                    <a:pt x="59" y="54"/>
                  </a:lnTo>
                  <a:lnTo>
                    <a:pt x="59" y="55"/>
                  </a:lnTo>
                  <a:lnTo>
                    <a:pt x="59" y="58"/>
                  </a:lnTo>
                  <a:lnTo>
                    <a:pt x="58" y="59"/>
                  </a:lnTo>
                  <a:lnTo>
                    <a:pt x="57" y="59"/>
                  </a:lnTo>
                  <a:lnTo>
                    <a:pt x="56" y="60"/>
                  </a:lnTo>
                  <a:lnTo>
                    <a:pt x="56" y="62"/>
                  </a:lnTo>
                  <a:lnTo>
                    <a:pt x="57" y="62"/>
                  </a:lnTo>
                  <a:lnTo>
                    <a:pt x="59" y="61"/>
                  </a:lnTo>
                  <a:lnTo>
                    <a:pt x="60" y="61"/>
                  </a:lnTo>
                  <a:lnTo>
                    <a:pt x="60" y="63"/>
                  </a:lnTo>
                  <a:lnTo>
                    <a:pt x="58" y="64"/>
                  </a:lnTo>
                  <a:lnTo>
                    <a:pt x="57" y="65"/>
                  </a:lnTo>
                  <a:lnTo>
                    <a:pt x="57" y="65"/>
                  </a:lnTo>
                  <a:lnTo>
                    <a:pt x="58" y="65"/>
                  </a:lnTo>
                  <a:lnTo>
                    <a:pt x="59" y="65"/>
                  </a:lnTo>
                  <a:lnTo>
                    <a:pt x="59" y="66"/>
                  </a:lnTo>
                  <a:lnTo>
                    <a:pt x="59" y="67"/>
                  </a:lnTo>
                  <a:lnTo>
                    <a:pt x="58" y="68"/>
                  </a:lnTo>
                  <a:lnTo>
                    <a:pt x="58" y="69"/>
                  </a:lnTo>
                  <a:lnTo>
                    <a:pt x="59" y="70"/>
                  </a:lnTo>
                  <a:lnTo>
                    <a:pt x="59" y="71"/>
                  </a:lnTo>
                  <a:lnTo>
                    <a:pt x="58" y="71"/>
                  </a:lnTo>
                  <a:lnTo>
                    <a:pt x="57" y="71"/>
                  </a:lnTo>
                  <a:lnTo>
                    <a:pt x="57" y="71"/>
                  </a:lnTo>
                  <a:lnTo>
                    <a:pt x="57" y="71"/>
                  </a:lnTo>
                  <a:lnTo>
                    <a:pt x="57" y="71"/>
                  </a:lnTo>
                  <a:lnTo>
                    <a:pt x="57" y="72"/>
                  </a:lnTo>
                  <a:lnTo>
                    <a:pt x="12" y="73"/>
                  </a:lnTo>
                  <a:lnTo>
                    <a:pt x="11" y="62"/>
                  </a:lnTo>
                  <a:lnTo>
                    <a:pt x="11" y="61"/>
                  </a:lnTo>
                  <a:lnTo>
                    <a:pt x="10" y="62"/>
                  </a:lnTo>
                  <a:lnTo>
                    <a:pt x="9" y="62"/>
                  </a:lnTo>
                  <a:lnTo>
                    <a:pt x="8" y="61"/>
                  </a:lnTo>
                  <a:lnTo>
                    <a:pt x="8" y="61"/>
                  </a:lnTo>
                  <a:lnTo>
                    <a:pt x="7" y="61"/>
                  </a:lnTo>
                  <a:lnTo>
                    <a:pt x="5" y="16"/>
                  </a:lnTo>
                  <a:lnTo>
                    <a:pt x="0" y="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8" name="Freeform 60">
              <a:extLst>
                <a:ext uri="{FF2B5EF4-FFF2-40B4-BE49-F238E27FC236}">
                  <a16:creationId xmlns:a16="http://schemas.microsoft.com/office/drawing/2014/main" id="{589C19ED-C45F-4B29-AF02-F8BB516FA78A}"/>
                </a:ext>
              </a:extLst>
            </p:cNvPr>
            <p:cNvSpPr>
              <a:spLocks/>
            </p:cNvSpPr>
            <p:nvPr/>
          </p:nvSpPr>
          <p:spPr bwMode="auto">
            <a:xfrm>
              <a:off x="3234" y="3235"/>
              <a:ext cx="584" cy="499"/>
            </a:xfrm>
            <a:custGeom>
              <a:avLst/>
              <a:gdLst/>
              <a:ahLst/>
              <a:cxnLst>
                <a:cxn ang="0">
                  <a:pos x="6" y="61"/>
                </a:cxn>
                <a:cxn ang="0">
                  <a:pos x="5" y="56"/>
                </a:cxn>
                <a:cxn ang="0">
                  <a:pos x="6" y="52"/>
                </a:cxn>
                <a:cxn ang="0">
                  <a:pos x="5" y="47"/>
                </a:cxn>
                <a:cxn ang="0">
                  <a:pos x="7" y="44"/>
                </a:cxn>
                <a:cxn ang="0">
                  <a:pos x="7" y="39"/>
                </a:cxn>
                <a:cxn ang="0">
                  <a:pos x="6" y="36"/>
                </a:cxn>
                <a:cxn ang="0">
                  <a:pos x="7" y="34"/>
                </a:cxn>
                <a:cxn ang="0">
                  <a:pos x="1" y="28"/>
                </a:cxn>
                <a:cxn ang="0">
                  <a:pos x="45" y="1"/>
                </a:cxn>
                <a:cxn ang="0">
                  <a:pos x="45" y="4"/>
                </a:cxn>
                <a:cxn ang="0">
                  <a:pos x="48" y="7"/>
                </a:cxn>
                <a:cxn ang="0">
                  <a:pos x="48" y="13"/>
                </a:cxn>
                <a:cxn ang="0">
                  <a:pos x="48" y="18"/>
                </a:cxn>
                <a:cxn ang="0">
                  <a:pos x="49" y="22"/>
                </a:cxn>
                <a:cxn ang="0">
                  <a:pos x="48" y="26"/>
                </a:cxn>
                <a:cxn ang="0">
                  <a:pos x="46" y="31"/>
                </a:cxn>
                <a:cxn ang="0">
                  <a:pos x="46" y="36"/>
                </a:cxn>
                <a:cxn ang="0">
                  <a:pos x="44" y="40"/>
                </a:cxn>
                <a:cxn ang="0">
                  <a:pos x="70" y="42"/>
                </a:cxn>
                <a:cxn ang="0">
                  <a:pos x="74" y="47"/>
                </a:cxn>
                <a:cxn ang="0">
                  <a:pos x="71" y="51"/>
                </a:cxn>
                <a:cxn ang="0">
                  <a:pos x="68" y="47"/>
                </a:cxn>
                <a:cxn ang="0">
                  <a:pos x="58" y="47"/>
                </a:cxn>
                <a:cxn ang="0">
                  <a:pos x="68" y="50"/>
                </a:cxn>
                <a:cxn ang="0">
                  <a:pos x="66" y="53"/>
                </a:cxn>
                <a:cxn ang="0">
                  <a:pos x="74" y="55"/>
                </a:cxn>
                <a:cxn ang="0">
                  <a:pos x="78" y="52"/>
                </a:cxn>
                <a:cxn ang="0">
                  <a:pos x="80" y="57"/>
                </a:cxn>
                <a:cxn ang="0">
                  <a:pos x="84" y="63"/>
                </a:cxn>
                <a:cxn ang="0">
                  <a:pos x="78" y="65"/>
                </a:cxn>
                <a:cxn ang="0">
                  <a:pos x="89" y="69"/>
                </a:cxn>
                <a:cxn ang="0">
                  <a:pos x="80" y="73"/>
                </a:cxn>
                <a:cxn ang="0">
                  <a:pos x="77" y="71"/>
                </a:cxn>
                <a:cxn ang="0">
                  <a:pos x="69" y="65"/>
                </a:cxn>
                <a:cxn ang="0">
                  <a:pos x="60" y="60"/>
                </a:cxn>
                <a:cxn ang="0">
                  <a:pos x="57" y="61"/>
                </a:cxn>
                <a:cxn ang="0">
                  <a:pos x="70" y="72"/>
                </a:cxn>
                <a:cxn ang="0">
                  <a:pos x="64" y="76"/>
                </a:cxn>
                <a:cxn ang="0">
                  <a:pos x="57" y="71"/>
                </a:cxn>
                <a:cxn ang="0">
                  <a:pos x="47" y="73"/>
                </a:cxn>
                <a:cxn ang="0">
                  <a:pos x="38" y="65"/>
                </a:cxn>
                <a:cxn ang="0">
                  <a:pos x="35" y="58"/>
                </a:cxn>
                <a:cxn ang="0">
                  <a:pos x="28" y="51"/>
                </a:cxn>
                <a:cxn ang="0">
                  <a:pos x="31" y="54"/>
                </a:cxn>
                <a:cxn ang="0">
                  <a:pos x="35" y="62"/>
                </a:cxn>
                <a:cxn ang="0">
                  <a:pos x="33" y="67"/>
                </a:cxn>
                <a:cxn ang="0">
                  <a:pos x="28" y="61"/>
                </a:cxn>
                <a:cxn ang="0">
                  <a:pos x="23" y="60"/>
                </a:cxn>
                <a:cxn ang="0">
                  <a:pos x="26" y="65"/>
                </a:cxn>
                <a:cxn ang="0">
                  <a:pos x="10" y="62"/>
                </a:cxn>
              </a:cxnLst>
              <a:rect l="0" t="0" r="r" b="b"/>
              <a:pathLst>
                <a:path w="89" h="76">
                  <a:moveTo>
                    <a:pt x="5" y="63"/>
                  </a:moveTo>
                  <a:lnTo>
                    <a:pt x="6" y="62"/>
                  </a:lnTo>
                  <a:lnTo>
                    <a:pt x="6" y="61"/>
                  </a:lnTo>
                  <a:lnTo>
                    <a:pt x="6" y="61"/>
                  </a:lnTo>
                  <a:lnTo>
                    <a:pt x="5" y="59"/>
                  </a:lnTo>
                  <a:lnTo>
                    <a:pt x="5" y="58"/>
                  </a:lnTo>
                  <a:lnTo>
                    <a:pt x="5" y="57"/>
                  </a:lnTo>
                  <a:lnTo>
                    <a:pt x="5" y="56"/>
                  </a:lnTo>
                  <a:lnTo>
                    <a:pt x="6" y="55"/>
                  </a:lnTo>
                  <a:lnTo>
                    <a:pt x="6" y="54"/>
                  </a:lnTo>
                  <a:lnTo>
                    <a:pt x="6" y="53"/>
                  </a:lnTo>
                  <a:lnTo>
                    <a:pt x="6" y="52"/>
                  </a:lnTo>
                  <a:lnTo>
                    <a:pt x="6" y="51"/>
                  </a:lnTo>
                  <a:lnTo>
                    <a:pt x="5" y="50"/>
                  </a:lnTo>
                  <a:lnTo>
                    <a:pt x="5" y="48"/>
                  </a:lnTo>
                  <a:lnTo>
                    <a:pt x="5" y="47"/>
                  </a:lnTo>
                  <a:lnTo>
                    <a:pt x="5" y="47"/>
                  </a:lnTo>
                  <a:lnTo>
                    <a:pt x="6" y="46"/>
                  </a:lnTo>
                  <a:lnTo>
                    <a:pt x="6" y="45"/>
                  </a:lnTo>
                  <a:lnTo>
                    <a:pt x="7" y="44"/>
                  </a:lnTo>
                  <a:lnTo>
                    <a:pt x="7" y="42"/>
                  </a:lnTo>
                  <a:lnTo>
                    <a:pt x="8" y="41"/>
                  </a:lnTo>
                  <a:lnTo>
                    <a:pt x="8" y="40"/>
                  </a:lnTo>
                  <a:lnTo>
                    <a:pt x="7" y="39"/>
                  </a:lnTo>
                  <a:lnTo>
                    <a:pt x="7" y="39"/>
                  </a:lnTo>
                  <a:lnTo>
                    <a:pt x="6" y="38"/>
                  </a:lnTo>
                  <a:lnTo>
                    <a:pt x="6" y="37"/>
                  </a:lnTo>
                  <a:lnTo>
                    <a:pt x="6" y="36"/>
                  </a:lnTo>
                  <a:lnTo>
                    <a:pt x="6" y="36"/>
                  </a:lnTo>
                  <a:lnTo>
                    <a:pt x="6" y="35"/>
                  </a:lnTo>
                  <a:lnTo>
                    <a:pt x="7" y="35"/>
                  </a:lnTo>
                  <a:lnTo>
                    <a:pt x="7" y="34"/>
                  </a:lnTo>
                  <a:lnTo>
                    <a:pt x="6" y="33"/>
                  </a:lnTo>
                  <a:lnTo>
                    <a:pt x="5" y="31"/>
                  </a:lnTo>
                  <a:lnTo>
                    <a:pt x="4" y="30"/>
                  </a:lnTo>
                  <a:lnTo>
                    <a:pt x="1" y="28"/>
                  </a:lnTo>
                  <a:lnTo>
                    <a:pt x="0" y="1"/>
                  </a:lnTo>
                  <a:lnTo>
                    <a:pt x="39" y="0"/>
                  </a:lnTo>
                  <a:lnTo>
                    <a:pt x="45" y="0"/>
                  </a:lnTo>
                  <a:lnTo>
                    <a:pt x="45" y="1"/>
                  </a:lnTo>
                  <a:lnTo>
                    <a:pt x="45" y="1"/>
                  </a:lnTo>
                  <a:lnTo>
                    <a:pt x="46" y="2"/>
                  </a:lnTo>
                  <a:lnTo>
                    <a:pt x="46" y="3"/>
                  </a:lnTo>
                  <a:lnTo>
                    <a:pt x="45" y="4"/>
                  </a:lnTo>
                  <a:lnTo>
                    <a:pt x="45" y="5"/>
                  </a:lnTo>
                  <a:lnTo>
                    <a:pt x="46" y="6"/>
                  </a:lnTo>
                  <a:lnTo>
                    <a:pt x="48" y="6"/>
                  </a:lnTo>
                  <a:lnTo>
                    <a:pt x="48" y="7"/>
                  </a:lnTo>
                  <a:lnTo>
                    <a:pt x="47" y="7"/>
                  </a:lnTo>
                  <a:lnTo>
                    <a:pt x="46" y="9"/>
                  </a:lnTo>
                  <a:lnTo>
                    <a:pt x="46" y="10"/>
                  </a:lnTo>
                  <a:lnTo>
                    <a:pt x="48" y="13"/>
                  </a:lnTo>
                  <a:lnTo>
                    <a:pt x="51" y="13"/>
                  </a:lnTo>
                  <a:lnTo>
                    <a:pt x="51" y="14"/>
                  </a:lnTo>
                  <a:lnTo>
                    <a:pt x="50" y="16"/>
                  </a:lnTo>
                  <a:lnTo>
                    <a:pt x="48" y="18"/>
                  </a:lnTo>
                  <a:lnTo>
                    <a:pt x="45" y="18"/>
                  </a:lnTo>
                  <a:lnTo>
                    <a:pt x="45" y="19"/>
                  </a:lnTo>
                  <a:lnTo>
                    <a:pt x="47" y="20"/>
                  </a:lnTo>
                  <a:lnTo>
                    <a:pt x="49" y="22"/>
                  </a:lnTo>
                  <a:lnTo>
                    <a:pt x="48" y="23"/>
                  </a:lnTo>
                  <a:lnTo>
                    <a:pt x="48" y="23"/>
                  </a:lnTo>
                  <a:lnTo>
                    <a:pt x="48" y="25"/>
                  </a:lnTo>
                  <a:lnTo>
                    <a:pt x="48" y="26"/>
                  </a:lnTo>
                  <a:lnTo>
                    <a:pt x="46" y="27"/>
                  </a:lnTo>
                  <a:lnTo>
                    <a:pt x="46" y="29"/>
                  </a:lnTo>
                  <a:lnTo>
                    <a:pt x="45" y="30"/>
                  </a:lnTo>
                  <a:lnTo>
                    <a:pt x="46" y="31"/>
                  </a:lnTo>
                  <a:lnTo>
                    <a:pt x="44" y="33"/>
                  </a:lnTo>
                  <a:lnTo>
                    <a:pt x="45" y="34"/>
                  </a:lnTo>
                  <a:lnTo>
                    <a:pt x="45" y="35"/>
                  </a:lnTo>
                  <a:lnTo>
                    <a:pt x="46" y="36"/>
                  </a:lnTo>
                  <a:lnTo>
                    <a:pt x="46" y="37"/>
                  </a:lnTo>
                  <a:lnTo>
                    <a:pt x="45" y="38"/>
                  </a:lnTo>
                  <a:lnTo>
                    <a:pt x="44" y="39"/>
                  </a:lnTo>
                  <a:lnTo>
                    <a:pt x="44" y="40"/>
                  </a:lnTo>
                  <a:lnTo>
                    <a:pt x="45" y="41"/>
                  </a:lnTo>
                  <a:lnTo>
                    <a:pt x="44" y="41"/>
                  </a:lnTo>
                  <a:lnTo>
                    <a:pt x="42" y="43"/>
                  </a:lnTo>
                  <a:lnTo>
                    <a:pt x="70" y="42"/>
                  </a:lnTo>
                  <a:lnTo>
                    <a:pt x="70" y="43"/>
                  </a:lnTo>
                  <a:lnTo>
                    <a:pt x="71" y="45"/>
                  </a:lnTo>
                  <a:lnTo>
                    <a:pt x="72" y="46"/>
                  </a:lnTo>
                  <a:lnTo>
                    <a:pt x="74" y="47"/>
                  </a:lnTo>
                  <a:lnTo>
                    <a:pt x="76" y="48"/>
                  </a:lnTo>
                  <a:lnTo>
                    <a:pt x="78" y="49"/>
                  </a:lnTo>
                  <a:lnTo>
                    <a:pt x="74" y="50"/>
                  </a:lnTo>
                  <a:lnTo>
                    <a:pt x="71" y="51"/>
                  </a:lnTo>
                  <a:lnTo>
                    <a:pt x="69" y="50"/>
                  </a:lnTo>
                  <a:lnTo>
                    <a:pt x="69" y="49"/>
                  </a:lnTo>
                  <a:lnTo>
                    <a:pt x="72" y="48"/>
                  </a:lnTo>
                  <a:lnTo>
                    <a:pt x="68" y="47"/>
                  </a:lnTo>
                  <a:lnTo>
                    <a:pt x="65" y="47"/>
                  </a:lnTo>
                  <a:lnTo>
                    <a:pt x="62" y="46"/>
                  </a:lnTo>
                  <a:lnTo>
                    <a:pt x="60" y="46"/>
                  </a:lnTo>
                  <a:lnTo>
                    <a:pt x="58" y="47"/>
                  </a:lnTo>
                  <a:lnTo>
                    <a:pt x="58" y="50"/>
                  </a:lnTo>
                  <a:lnTo>
                    <a:pt x="60" y="51"/>
                  </a:lnTo>
                  <a:lnTo>
                    <a:pt x="65" y="50"/>
                  </a:lnTo>
                  <a:lnTo>
                    <a:pt x="68" y="50"/>
                  </a:lnTo>
                  <a:lnTo>
                    <a:pt x="69" y="50"/>
                  </a:lnTo>
                  <a:lnTo>
                    <a:pt x="69" y="51"/>
                  </a:lnTo>
                  <a:lnTo>
                    <a:pt x="66" y="52"/>
                  </a:lnTo>
                  <a:lnTo>
                    <a:pt x="66" y="53"/>
                  </a:lnTo>
                  <a:lnTo>
                    <a:pt x="66" y="54"/>
                  </a:lnTo>
                  <a:lnTo>
                    <a:pt x="71" y="55"/>
                  </a:lnTo>
                  <a:lnTo>
                    <a:pt x="72" y="55"/>
                  </a:lnTo>
                  <a:lnTo>
                    <a:pt x="74" y="55"/>
                  </a:lnTo>
                  <a:lnTo>
                    <a:pt x="76" y="53"/>
                  </a:lnTo>
                  <a:lnTo>
                    <a:pt x="77" y="53"/>
                  </a:lnTo>
                  <a:lnTo>
                    <a:pt x="78" y="52"/>
                  </a:lnTo>
                  <a:lnTo>
                    <a:pt x="78" y="52"/>
                  </a:lnTo>
                  <a:lnTo>
                    <a:pt x="79" y="53"/>
                  </a:lnTo>
                  <a:lnTo>
                    <a:pt x="78" y="55"/>
                  </a:lnTo>
                  <a:lnTo>
                    <a:pt x="78" y="56"/>
                  </a:lnTo>
                  <a:lnTo>
                    <a:pt x="80" y="57"/>
                  </a:lnTo>
                  <a:lnTo>
                    <a:pt x="80" y="58"/>
                  </a:lnTo>
                  <a:lnTo>
                    <a:pt x="80" y="60"/>
                  </a:lnTo>
                  <a:lnTo>
                    <a:pt x="82" y="61"/>
                  </a:lnTo>
                  <a:lnTo>
                    <a:pt x="84" y="63"/>
                  </a:lnTo>
                  <a:lnTo>
                    <a:pt x="81" y="63"/>
                  </a:lnTo>
                  <a:lnTo>
                    <a:pt x="78" y="63"/>
                  </a:lnTo>
                  <a:lnTo>
                    <a:pt x="74" y="63"/>
                  </a:lnTo>
                  <a:lnTo>
                    <a:pt x="78" y="65"/>
                  </a:lnTo>
                  <a:lnTo>
                    <a:pt x="81" y="66"/>
                  </a:lnTo>
                  <a:lnTo>
                    <a:pt x="84" y="68"/>
                  </a:lnTo>
                  <a:lnTo>
                    <a:pt x="86" y="69"/>
                  </a:lnTo>
                  <a:lnTo>
                    <a:pt x="89" y="69"/>
                  </a:lnTo>
                  <a:lnTo>
                    <a:pt x="87" y="72"/>
                  </a:lnTo>
                  <a:lnTo>
                    <a:pt x="86" y="73"/>
                  </a:lnTo>
                  <a:lnTo>
                    <a:pt x="82" y="75"/>
                  </a:lnTo>
                  <a:lnTo>
                    <a:pt x="80" y="73"/>
                  </a:lnTo>
                  <a:lnTo>
                    <a:pt x="77" y="76"/>
                  </a:lnTo>
                  <a:lnTo>
                    <a:pt x="77" y="75"/>
                  </a:lnTo>
                  <a:lnTo>
                    <a:pt x="78" y="72"/>
                  </a:lnTo>
                  <a:lnTo>
                    <a:pt x="77" y="71"/>
                  </a:lnTo>
                  <a:lnTo>
                    <a:pt x="74" y="70"/>
                  </a:lnTo>
                  <a:lnTo>
                    <a:pt x="72" y="68"/>
                  </a:lnTo>
                  <a:lnTo>
                    <a:pt x="71" y="66"/>
                  </a:lnTo>
                  <a:lnTo>
                    <a:pt x="69" y="65"/>
                  </a:lnTo>
                  <a:lnTo>
                    <a:pt x="67" y="64"/>
                  </a:lnTo>
                  <a:lnTo>
                    <a:pt x="65" y="63"/>
                  </a:lnTo>
                  <a:lnTo>
                    <a:pt x="61" y="59"/>
                  </a:lnTo>
                  <a:lnTo>
                    <a:pt x="60" y="60"/>
                  </a:lnTo>
                  <a:lnTo>
                    <a:pt x="58" y="60"/>
                  </a:lnTo>
                  <a:lnTo>
                    <a:pt x="52" y="57"/>
                  </a:lnTo>
                  <a:lnTo>
                    <a:pt x="53" y="59"/>
                  </a:lnTo>
                  <a:lnTo>
                    <a:pt x="57" y="61"/>
                  </a:lnTo>
                  <a:lnTo>
                    <a:pt x="60" y="61"/>
                  </a:lnTo>
                  <a:lnTo>
                    <a:pt x="66" y="64"/>
                  </a:lnTo>
                  <a:lnTo>
                    <a:pt x="67" y="67"/>
                  </a:lnTo>
                  <a:lnTo>
                    <a:pt x="70" y="72"/>
                  </a:lnTo>
                  <a:lnTo>
                    <a:pt x="68" y="72"/>
                  </a:lnTo>
                  <a:lnTo>
                    <a:pt x="67" y="71"/>
                  </a:lnTo>
                  <a:lnTo>
                    <a:pt x="67" y="75"/>
                  </a:lnTo>
                  <a:lnTo>
                    <a:pt x="64" y="76"/>
                  </a:lnTo>
                  <a:lnTo>
                    <a:pt x="62" y="75"/>
                  </a:lnTo>
                  <a:lnTo>
                    <a:pt x="61" y="73"/>
                  </a:lnTo>
                  <a:lnTo>
                    <a:pt x="59" y="71"/>
                  </a:lnTo>
                  <a:lnTo>
                    <a:pt x="57" y="71"/>
                  </a:lnTo>
                  <a:lnTo>
                    <a:pt x="55" y="72"/>
                  </a:lnTo>
                  <a:lnTo>
                    <a:pt x="53" y="75"/>
                  </a:lnTo>
                  <a:lnTo>
                    <a:pt x="49" y="74"/>
                  </a:lnTo>
                  <a:lnTo>
                    <a:pt x="47" y="73"/>
                  </a:lnTo>
                  <a:lnTo>
                    <a:pt x="45" y="70"/>
                  </a:lnTo>
                  <a:lnTo>
                    <a:pt x="43" y="69"/>
                  </a:lnTo>
                  <a:lnTo>
                    <a:pt x="40" y="68"/>
                  </a:lnTo>
                  <a:lnTo>
                    <a:pt x="38" y="65"/>
                  </a:lnTo>
                  <a:lnTo>
                    <a:pt x="37" y="63"/>
                  </a:lnTo>
                  <a:lnTo>
                    <a:pt x="35" y="61"/>
                  </a:lnTo>
                  <a:lnTo>
                    <a:pt x="35" y="59"/>
                  </a:lnTo>
                  <a:lnTo>
                    <a:pt x="35" y="58"/>
                  </a:lnTo>
                  <a:lnTo>
                    <a:pt x="36" y="57"/>
                  </a:lnTo>
                  <a:lnTo>
                    <a:pt x="32" y="54"/>
                  </a:lnTo>
                  <a:lnTo>
                    <a:pt x="30" y="51"/>
                  </a:lnTo>
                  <a:lnTo>
                    <a:pt x="28" y="51"/>
                  </a:lnTo>
                  <a:lnTo>
                    <a:pt x="26" y="49"/>
                  </a:lnTo>
                  <a:lnTo>
                    <a:pt x="26" y="51"/>
                  </a:lnTo>
                  <a:lnTo>
                    <a:pt x="29" y="52"/>
                  </a:lnTo>
                  <a:lnTo>
                    <a:pt x="31" y="54"/>
                  </a:lnTo>
                  <a:lnTo>
                    <a:pt x="32" y="56"/>
                  </a:lnTo>
                  <a:lnTo>
                    <a:pt x="34" y="58"/>
                  </a:lnTo>
                  <a:lnTo>
                    <a:pt x="34" y="59"/>
                  </a:lnTo>
                  <a:lnTo>
                    <a:pt x="35" y="62"/>
                  </a:lnTo>
                  <a:lnTo>
                    <a:pt x="35" y="63"/>
                  </a:lnTo>
                  <a:lnTo>
                    <a:pt x="36" y="65"/>
                  </a:lnTo>
                  <a:lnTo>
                    <a:pt x="35" y="66"/>
                  </a:lnTo>
                  <a:lnTo>
                    <a:pt x="33" y="67"/>
                  </a:lnTo>
                  <a:lnTo>
                    <a:pt x="31" y="64"/>
                  </a:lnTo>
                  <a:lnTo>
                    <a:pt x="30" y="63"/>
                  </a:lnTo>
                  <a:lnTo>
                    <a:pt x="28" y="62"/>
                  </a:lnTo>
                  <a:lnTo>
                    <a:pt x="28" y="61"/>
                  </a:lnTo>
                  <a:lnTo>
                    <a:pt x="28" y="60"/>
                  </a:lnTo>
                  <a:lnTo>
                    <a:pt x="25" y="61"/>
                  </a:lnTo>
                  <a:lnTo>
                    <a:pt x="24" y="60"/>
                  </a:lnTo>
                  <a:lnTo>
                    <a:pt x="23" y="60"/>
                  </a:lnTo>
                  <a:lnTo>
                    <a:pt x="23" y="62"/>
                  </a:lnTo>
                  <a:lnTo>
                    <a:pt x="25" y="63"/>
                  </a:lnTo>
                  <a:lnTo>
                    <a:pt x="26" y="64"/>
                  </a:lnTo>
                  <a:lnTo>
                    <a:pt x="26" y="65"/>
                  </a:lnTo>
                  <a:lnTo>
                    <a:pt x="22" y="65"/>
                  </a:lnTo>
                  <a:lnTo>
                    <a:pt x="16" y="64"/>
                  </a:lnTo>
                  <a:lnTo>
                    <a:pt x="14" y="62"/>
                  </a:lnTo>
                  <a:lnTo>
                    <a:pt x="10" y="62"/>
                  </a:lnTo>
                  <a:lnTo>
                    <a:pt x="7" y="62"/>
                  </a:lnTo>
                  <a:lnTo>
                    <a:pt x="6" y="63"/>
                  </a:lnTo>
                  <a:lnTo>
                    <a:pt x="5" y="63"/>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69" name="Freeform 61">
              <a:extLst>
                <a:ext uri="{FF2B5EF4-FFF2-40B4-BE49-F238E27FC236}">
                  <a16:creationId xmlns:a16="http://schemas.microsoft.com/office/drawing/2014/main" id="{07B01F3C-5456-41C5-9415-D2132113F792}"/>
                </a:ext>
              </a:extLst>
            </p:cNvPr>
            <p:cNvSpPr>
              <a:spLocks/>
            </p:cNvSpPr>
            <p:nvPr/>
          </p:nvSpPr>
          <p:spPr bwMode="auto">
            <a:xfrm>
              <a:off x="3234" y="3235"/>
              <a:ext cx="584" cy="499"/>
            </a:xfrm>
            <a:custGeom>
              <a:avLst/>
              <a:gdLst/>
              <a:ahLst/>
              <a:cxnLst>
                <a:cxn ang="0">
                  <a:pos x="6" y="61"/>
                </a:cxn>
                <a:cxn ang="0">
                  <a:pos x="5" y="56"/>
                </a:cxn>
                <a:cxn ang="0">
                  <a:pos x="6" y="52"/>
                </a:cxn>
                <a:cxn ang="0">
                  <a:pos x="5" y="47"/>
                </a:cxn>
                <a:cxn ang="0">
                  <a:pos x="7" y="44"/>
                </a:cxn>
                <a:cxn ang="0">
                  <a:pos x="7" y="39"/>
                </a:cxn>
                <a:cxn ang="0">
                  <a:pos x="6" y="36"/>
                </a:cxn>
                <a:cxn ang="0">
                  <a:pos x="7" y="34"/>
                </a:cxn>
                <a:cxn ang="0">
                  <a:pos x="1" y="28"/>
                </a:cxn>
                <a:cxn ang="0">
                  <a:pos x="45" y="1"/>
                </a:cxn>
                <a:cxn ang="0">
                  <a:pos x="45" y="4"/>
                </a:cxn>
                <a:cxn ang="0">
                  <a:pos x="48" y="7"/>
                </a:cxn>
                <a:cxn ang="0">
                  <a:pos x="48" y="13"/>
                </a:cxn>
                <a:cxn ang="0">
                  <a:pos x="48" y="18"/>
                </a:cxn>
                <a:cxn ang="0">
                  <a:pos x="49" y="22"/>
                </a:cxn>
                <a:cxn ang="0">
                  <a:pos x="48" y="26"/>
                </a:cxn>
                <a:cxn ang="0">
                  <a:pos x="46" y="31"/>
                </a:cxn>
                <a:cxn ang="0">
                  <a:pos x="46" y="36"/>
                </a:cxn>
                <a:cxn ang="0">
                  <a:pos x="44" y="40"/>
                </a:cxn>
                <a:cxn ang="0">
                  <a:pos x="70" y="42"/>
                </a:cxn>
                <a:cxn ang="0">
                  <a:pos x="74" y="47"/>
                </a:cxn>
                <a:cxn ang="0">
                  <a:pos x="71" y="51"/>
                </a:cxn>
                <a:cxn ang="0">
                  <a:pos x="68" y="47"/>
                </a:cxn>
                <a:cxn ang="0">
                  <a:pos x="58" y="47"/>
                </a:cxn>
                <a:cxn ang="0">
                  <a:pos x="68" y="50"/>
                </a:cxn>
                <a:cxn ang="0">
                  <a:pos x="66" y="53"/>
                </a:cxn>
                <a:cxn ang="0">
                  <a:pos x="74" y="55"/>
                </a:cxn>
                <a:cxn ang="0">
                  <a:pos x="78" y="52"/>
                </a:cxn>
                <a:cxn ang="0">
                  <a:pos x="80" y="57"/>
                </a:cxn>
                <a:cxn ang="0">
                  <a:pos x="84" y="63"/>
                </a:cxn>
                <a:cxn ang="0">
                  <a:pos x="78" y="65"/>
                </a:cxn>
                <a:cxn ang="0">
                  <a:pos x="89" y="69"/>
                </a:cxn>
                <a:cxn ang="0">
                  <a:pos x="80" y="73"/>
                </a:cxn>
                <a:cxn ang="0">
                  <a:pos x="77" y="71"/>
                </a:cxn>
                <a:cxn ang="0">
                  <a:pos x="69" y="65"/>
                </a:cxn>
                <a:cxn ang="0">
                  <a:pos x="60" y="60"/>
                </a:cxn>
                <a:cxn ang="0">
                  <a:pos x="57" y="61"/>
                </a:cxn>
                <a:cxn ang="0">
                  <a:pos x="70" y="72"/>
                </a:cxn>
                <a:cxn ang="0">
                  <a:pos x="64" y="76"/>
                </a:cxn>
                <a:cxn ang="0">
                  <a:pos x="57" y="71"/>
                </a:cxn>
                <a:cxn ang="0">
                  <a:pos x="47" y="73"/>
                </a:cxn>
                <a:cxn ang="0">
                  <a:pos x="38" y="65"/>
                </a:cxn>
                <a:cxn ang="0">
                  <a:pos x="35" y="58"/>
                </a:cxn>
                <a:cxn ang="0">
                  <a:pos x="28" y="51"/>
                </a:cxn>
                <a:cxn ang="0">
                  <a:pos x="31" y="54"/>
                </a:cxn>
                <a:cxn ang="0">
                  <a:pos x="35" y="62"/>
                </a:cxn>
                <a:cxn ang="0">
                  <a:pos x="33" y="67"/>
                </a:cxn>
                <a:cxn ang="0">
                  <a:pos x="28" y="61"/>
                </a:cxn>
                <a:cxn ang="0">
                  <a:pos x="23" y="60"/>
                </a:cxn>
                <a:cxn ang="0">
                  <a:pos x="26" y="65"/>
                </a:cxn>
                <a:cxn ang="0">
                  <a:pos x="10" y="62"/>
                </a:cxn>
              </a:cxnLst>
              <a:rect l="0" t="0" r="r" b="b"/>
              <a:pathLst>
                <a:path w="89" h="76">
                  <a:moveTo>
                    <a:pt x="5" y="63"/>
                  </a:moveTo>
                  <a:lnTo>
                    <a:pt x="6" y="62"/>
                  </a:lnTo>
                  <a:lnTo>
                    <a:pt x="6" y="61"/>
                  </a:lnTo>
                  <a:lnTo>
                    <a:pt x="6" y="61"/>
                  </a:lnTo>
                  <a:lnTo>
                    <a:pt x="5" y="59"/>
                  </a:lnTo>
                  <a:lnTo>
                    <a:pt x="5" y="58"/>
                  </a:lnTo>
                  <a:lnTo>
                    <a:pt x="5" y="57"/>
                  </a:lnTo>
                  <a:lnTo>
                    <a:pt x="5" y="56"/>
                  </a:lnTo>
                  <a:lnTo>
                    <a:pt x="6" y="55"/>
                  </a:lnTo>
                  <a:lnTo>
                    <a:pt x="6" y="54"/>
                  </a:lnTo>
                  <a:lnTo>
                    <a:pt x="6" y="53"/>
                  </a:lnTo>
                  <a:lnTo>
                    <a:pt x="6" y="52"/>
                  </a:lnTo>
                  <a:lnTo>
                    <a:pt x="6" y="51"/>
                  </a:lnTo>
                  <a:lnTo>
                    <a:pt x="5" y="50"/>
                  </a:lnTo>
                  <a:lnTo>
                    <a:pt x="5" y="48"/>
                  </a:lnTo>
                  <a:lnTo>
                    <a:pt x="5" y="47"/>
                  </a:lnTo>
                  <a:lnTo>
                    <a:pt x="5" y="47"/>
                  </a:lnTo>
                  <a:lnTo>
                    <a:pt x="6" y="46"/>
                  </a:lnTo>
                  <a:lnTo>
                    <a:pt x="6" y="45"/>
                  </a:lnTo>
                  <a:lnTo>
                    <a:pt x="7" y="44"/>
                  </a:lnTo>
                  <a:lnTo>
                    <a:pt x="7" y="42"/>
                  </a:lnTo>
                  <a:lnTo>
                    <a:pt x="8" y="41"/>
                  </a:lnTo>
                  <a:lnTo>
                    <a:pt x="8" y="40"/>
                  </a:lnTo>
                  <a:lnTo>
                    <a:pt x="7" y="39"/>
                  </a:lnTo>
                  <a:lnTo>
                    <a:pt x="7" y="39"/>
                  </a:lnTo>
                  <a:lnTo>
                    <a:pt x="6" y="38"/>
                  </a:lnTo>
                  <a:lnTo>
                    <a:pt x="6" y="37"/>
                  </a:lnTo>
                  <a:lnTo>
                    <a:pt x="6" y="36"/>
                  </a:lnTo>
                  <a:lnTo>
                    <a:pt x="6" y="36"/>
                  </a:lnTo>
                  <a:lnTo>
                    <a:pt x="6" y="35"/>
                  </a:lnTo>
                  <a:lnTo>
                    <a:pt x="7" y="35"/>
                  </a:lnTo>
                  <a:lnTo>
                    <a:pt x="7" y="34"/>
                  </a:lnTo>
                  <a:lnTo>
                    <a:pt x="6" y="33"/>
                  </a:lnTo>
                  <a:lnTo>
                    <a:pt x="5" y="31"/>
                  </a:lnTo>
                  <a:lnTo>
                    <a:pt x="4" y="30"/>
                  </a:lnTo>
                  <a:lnTo>
                    <a:pt x="1" y="28"/>
                  </a:lnTo>
                  <a:lnTo>
                    <a:pt x="0" y="1"/>
                  </a:lnTo>
                  <a:lnTo>
                    <a:pt x="39" y="0"/>
                  </a:lnTo>
                  <a:lnTo>
                    <a:pt x="45" y="0"/>
                  </a:lnTo>
                  <a:lnTo>
                    <a:pt x="45" y="1"/>
                  </a:lnTo>
                  <a:lnTo>
                    <a:pt x="45" y="1"/>
                  </a:lnTo>
                  <a:lnTo>
                    <a:pt x="46" y="2"/>
                  </a:lnTo>
                  <a:lnTo>
                    <a:pt x="46" y="3"/>
                  </a:lnTo>
                  <a:lnTo>
                    <a:pt x="45" y="4"/>
                  </a:lnTo>
                  <a:lnTo>
                    <a:pt x="45" y="5"/>
                  </a:lnTo>
                  <a:lnTo>
                    <a:pt x="46" y="6"/>
                  </a:lnTo>
                  <a:lnTo>
                    <a:pt x="48" y="6"/>
                  </a:lnTo>
                  <a:lnTo>
                    <a:pt x="48" y="7"/>
                  </a:lnTo>
                  <a:lnTo>
                    <a:pt x="47" y="7"/>
                  </a:lnTo>
                  <a:lnTo>
                    <a:pt x="46" y="9"/>
                  </a:lnTo>
                  <a:lnTo>
                    <a:pt x="46" y="10"/>
                  </a:lnTo>
                  <a:lnTo>
                    <a:pt x="48" y="13"/>
                  </a:lnTo>
                  <a:lnTo>
                    <a:pt x="51" y="13"/>
                  </a:lnTo>
                  <a:lnTo>
                    <a:pt x="51" y="14"/>
                  </a:lnTo>
                  <a:lnTo>
                    <a:pt x="50" y="16"/>
                  </a:lnTo>
                  <a:lnTo>
                    <a:pt x="48" y="18"/>
                  </a:lnTo>
                  <a:lnTo>
                    <a:pt x="45" y="18"/>
                  </a:lnTo>
                  <a:lnTo>
                    <a:pt x="45" y="19"/>
                  </a:lnTo>
                  <a:lnTo>
                    <a:pt x="47" y="20"/>
                  </a:lnTo>
                  <a:lnTo>
                    <a:pt x="49" y="22"/>
                  </a:lnTo>
                  <a:lnTo>
                    <a:pt x="48" y="23"/>
                  </a:lnTo>
                  <a:lnTo>
                    <a:pt x="48" y="23"/>
                  </a:lnTo>
                  <a:lnTo>
                    <a:pt x="48" y="25"/>
                  </a:lnTo>
                  <a:lnTo>
                    <a:pt x="48" y="26"/>
                  </a:lnTo>
                  <a:lnTo>
                    <a:pt x="46" y="27"/>
                  </a:lnTo>
                  <a:lnTo>
                    <a:pt x="46" y="29"/>
                  </a:lnTo>
                  <a:lnTo>
                    <a:pt x="45" y="30"/>
                  </a:lnTo>
                  <a:lnTo>
                    <a:pt x="46" y="31"/>
                  </a:lnTo>
                  <a:lnTo>
                    <a:pt x="44" y="33"/>
                  </a:lnTo>
                  <a:lnTo>
                    <a:pt x="45" y="34"/>
                  </a:lnTo>
                  <a:lnTo>
                    <a:pt x="45" y="35"/>
                  </a:lnTo>
                  <a:lnTo>
                    <a:pt x="46" y="36"/>
                  </a:lnTo>
                  <a:lnTo>
                    <a:pt x="46" y="37"/>
                  </a:lnTo>
                  <a:lnTo>
                    <a:pt x="45" y="38"/>
                  </a:lnTo>
                  <a:lnTo>
                    <a:pt x="44" y="39"/>
                  </a:lnTo>
                  <a:lnTo>
                    <a:pt x="44" y="40"/>
                  </a:lnTo>
                  <a:lnTo>
                    <a:pt x="45" y="41"/>
                  </a:lnTo>
                  <a:lnTo>
                    <a:pt x="44" y="41"/>
                  </a:lnTo>
                  <a:lnTo>
                    <a:pt x="42" y="43"/>
                  </a:lnTo>
                  <a:lnTo>
                    <a:pt x="70" y="42"/>
                  </a:lnTo>
                  <a:lnTo>
                    <a:pt x="70" y="43"/>
                  </a:lnTo>
                  <a:lnTo>
                    <a:pt x="71" y="45"/>
                  </a:lnTo>
                  <a:lnTo>
                    <a:pt x="72" y="46"/>
                  </a:lnTo>
                  <a:lnTo>
                    <a:pt x="74" y="47"/>
                  </a:lnTo>
                  <a:lnTo>
                    <a:pt x="76" y="48"/>
                  </a:lnTo>
                  <a:lnTo>
                    <a:pt x="78" y="49"/>
                  </a:lnTo>
                  <a:lnTo>
                    <a:pt x="74" y="50"/>
                  </a:lnTo>
                  <a:lnTo>
                    <a:pt x="71" y="51"/>
                  </a:lnTo>
                  <a:lnTo>
                    <a:pt x="69" y="50"/>
                  </a:lnTo>
                  <a:lnTo>
                    <a:pt x="69" y="49"/>
                  </a:lnTo>
                  <a:lnTo>
                    <a:pt x="72" y="48"/>
                  </a:lnTo>
                  <a:lnTo>
                    <a:pt x="68" y="47"/>
                  </a:lnTo>
                  <a:lnTo>
                    <a:pt x="65" y="47"/>
                  </a:lnTo>
                  <a:lnTo>
                    <a:pt x="62" y="46"/>
                  </a:lnTo>
                  <a:lnTo>
                    <a:pt x="60" y="46"/>
                  </a:lnTo>
                  <a:lnTo>
                    <a:pt x="58" y="47"/>
                  </a:lnTo>
                  <a:lnTo>
                    <a:pt x="58" y="50"/>
                  </a:lnTo>
                  <a:lnTo>
                    <a:pt x="60" y="51"/>
                  </a:lnTo>
                  <a:lnTo>
                    <a:pt x="65" y="50"/>
                  </a:lnTo>
                  <a:lnTo>
                    <a:pt x="68" y="50"/>
                  </a:lnTo>
                  <a:lnTo>
                    <a:pt x="69" y="50"/>
                  </a:lnTo>
                  <a:lnTo>
                    <a:pt x="69" y="51"/>
                  </a:lnTo>
                  <a:lnTo>
                    <a:pt x="66" y="52"/>
                  </a:lnTo>
                  <a:lnTo>
                    <a:pt x="66" y="53"/>
                  </a:lnTo>
                  <a:lnTo>
                    <a:pt x="66" y="54"/>
                  </a:lnTo>
                  <a:lnTo>
                    <a:pt x="71" y="55"/>
                  </a:lnTo>
                  <a:lnTo>
                    <a:pt x="72" y="55"/>
                  </a:lnTo>
                  <a:lnTo>
                    <a:pt x="74" y="55"/>
                  </a:lnTo>
                  <a:lnTo>
                    <a:pt x="76" y="53"/>
                  </a:lnTo>
                  <a:lnTo>
                    <a:pt x="77" y="53"/>
                  </a:lnTo>
                  <a:lnTo>
                    <a:pt x="78" y="52"/>
                  </a:lnTo>
                  <a:lnTo>
                    <a:pt x="78" y="52"/>
                  </a:lnTo>
                  <a:lnTo>
                    <a:pt x="79" y="53"/>
                  </a:lnTo>
                  <a:lnTo>
                    <a:pt x="78" y="55"/>
                  </a:lnTo>
                  <a:lnTo>
                    <a:pt x="78" y="56"/>
                  </a:lnTo>
                  <a:lnTo>
                    <a:pt x="80" y="57"/>
                  </a:lnTo>
                  <a:lnTo>
                    <a:pt x="80" y="58"/>
                  </a:lnTo>
                  <a:lnTo>
                    <a:pt x="80" y="60"/>
                  </a:lnTo>
                  <a:lnTo>
                    <a:pt x="82" y="61"/>
                  </a:lnTo>
                  <a:lnTo>
                    <a:pt x="84" y="63"/>
                  </a:lnTo>
                  <a:lnTo>
                    <a:pt x="81" y="63"/>
                  </a:lnTo>
                  <a:lnTo>
                    <a:pt x="78" y="63"/>
                  </a:lnTo>
                  <a:lnTo>
                    <a:pt x="74" y="63"/>
                  </a:lnTo>
                  <a:lnTo>
                    <a:pt x="78" y="65"/>
                  </a:lnTo>
                  <a:lnTo>
                    <a:pt x="81" y="66"/>
                  </a:lnTo>
                  <a:lnTo>
                    <a:pt x="84" y="68"/>
                  </a:lnTo>
                  <a:lnTo>
                    <a:pt x="86" y="69"/>
                  </a:lnTo>
                  <a:lnTo>
                    <a:pt x="89" y="69"/>
                  </a:lnTo>
                  <a:lnTo>
                    <a:pt x="87" y="72"/>
                  </a:lnTo>
                  <a:lnTo>
                    <a:pt x="86" y="73"/>
                  </a:lnTo>
                  <a:lnTo>
                    <a:pt x="82" y="75"/>
                  </a:lnTo>
                  <a:lnTo>
                    <a:pt x="80" y="73"/>
                  </a:lnTo>
                  <a:lnTo>
                    <a:pt x="77" y="76"/>
                  </a:lnTo>
                  <a:lnTo>
                    <a:pt x="77" y="75"/>
                  </a:lnTo>
                  <a:lnTo>
                    <a:pt x="78" y="72"/>
                  </a:lnTo>
                  <a:lnTo>
                    <a:pt x="77" y="71"/>
                  </a:lnTo>
                  <a:lnTo>
                    <a:pt x="74" y="70"/>
                  </a:lnTo>
                  <a:lnTo>
                    <a:pt x="72" y="68"/>
                  </a:lnTo>
                  <a:lnTo>
                    <a:pt x="71" y="66"/>
                  </a:lnTo>
                  <a:lnTo>
                    <a:pt x="69" y="65"/>
                  </a:lnTo>
                  <a:lnTo>
                    <a:pt x="67" y="64"/>
                  </a:lnTo>
                  <a:lnTo>
                    <a:pt x="65" y="63"/>
                  </a:lnTo>
                  <a:lnTo>
                    <a:pt x="61" y="59"/>
                  </a:lnTo>
                  <a:lnTo>
                    <a:pt x="60" y="60"/>
                  </a:lnTo>
                  <a:lnTo>
                    <a:pt x="58" y="60"/>
                  </a:lnTo>
                  <a:lnTo>
                    <a:pt x="52" y="57"/>
                  </a:lnTo>
                  <a:lnTo>
                    <a:pt x="53" y="59"/>
                  </a:lnTo>
                  <a:lnTo>
                    <a:pt x="57" y="61"/>
                  </a:lnTo>
                  <a:lnTo>
                    <a:pt x="60" y="61"/>
                  </a:lnTo>
                  <a:lnTo>
                    <a:pt x="66" y="64"/>
                  </a:lnTo>
                  <a:lnTo>
                    <a:pt x="67" y="67"/>
                  </a:lnTo>
                  <a:lnTo>
                    <a:pt x="70" y="72"/>
                  </a:lnTo>
                  <a:lnTo>
                    <a:pt x="68" y="72"/>
                  </a:lnTo>
                  <a:lnTo>
                    <a:pt x="67" y="71"/>
                  </a:lnTo>
                  <a:lnTo>
                    <a:pt x="67" y="75"/>
                  </a:lnTo>
                  <a:lnTo>
                    <a:pt x="64" y="76"/>
                  </a:lnTo>
                  <a:lnTo>
                    <a:pt x="62" y="75"/>
                  </a:lnTo>
                  <a:lnTo>
                    <a:pt x="61" y="73"/>
                  </a:lnTo>
                  <a:lnTo>
                    <a:pt x="59" y="71"/>
                  </a:lnTo>
                  <a:lnTo>
                    <a:pt x="57" y="71"/>
                  </a:lnTo>
                  <a:lnTo>
                    <a:pt x="55" y="72"/>
                  </a:lnTo>
                  <a:lnTo>
                    <a:pt x="53" y="75"/>
                  </a:lnTo>
                  <a:lnTo>
                    <a:pt x="49" y="74"/>
                  </a:lnTo>
                  <a:lnTo>
                    <a:pt x="47" y="73"/>
                  </a:lnTo>
                  <a:lnTo>
                    <a:pt x="45" y="70"/>
                  </a:lnTo>
                  <a:lnTo>
                    <a:pt x="43" y="69"/>
                  </a:lnTo>
                  <a:lnTo>
                    <a:pt x="40" y="68"/>
                  </a:lnTo>
                  <a:lnTo>
                    <a:pt x="38" y="65"/>
                  </a:lnTo>
                  <a:lnTo>
                    <a:pt x="37" y="63"/>
                  </a:lnTo>
                  <a:lnTo>
                    <a:pt x="35" y="61"/>
                  </a:lnTo>
                  <a:lnTo>
                    <a:pt x="35" y="59"/>
                  </a:lnTo>
                  <a:lnTo>
                    <a:pt x="35" y="58"/>
                  </a:lnTo>
                  <a:lnTo>
                    <a:pt x="36" y="57"/>
                  </a:lnTo>
                  <a:lnTo>
                    <a:pt x="32" y="54"/>
                  </a:lnTo>
                  <a:lnTo>
                    <a:pt x="30" y="51"/>
                  </a:lnTo>
                  <a:lnTo>
                    <a:pt x="28" y="51"/>
                  </a:lnTo>
                  <a:lnTo>
                    <a:pt x="26" y="49"/>
                  </a:lnTo>
                  <a:lnTo>
                    <a:pt x="26" y="51"/>
                  </a:lnTo>
                  <a:lnTo>
                    <a:pt x="29" y="52"/>
                  </a:lnTo>
                  <a:lnTo>
                    <a:pt x="31" y="54"/>
                  </a:lnTo>
                  <a:lnTo>
                    <a:pt x="32" y="56"/>
                  </a:lnTo>
                  <a:lnTo>
                    <a:pt x="34" y="58"/>
                  </a:lnTo>
                  <a:lnTo>
                    <a:pt x="34" y="59"/>
                  </a:lnTo>
                  <a:lnTo>
                    <a:pt x="35" y="62"/>
                  </a:lnTo>
                  <a:lnTo>
                    <a:pt x="35" y="63"/>
                  </a:lnTo>
                  <a:lnTo>
                    <a:pt x="36" y="65"/>
                  </a:lnTo>
                  <a:lnTo>
                    <a:pt x="35" y="66"/>
                  </a:lnTo>
                  <a:lnTo>
                    <a:pt x="33" y="67"/>
                  </a:lnTo>
                  <a:lnTo>
                    <a:pt x="31" y="64"/>
                  </a:lnTo>
                  <a:lnTo>
                    <a:pt x="30" y="63"/>
                  </a:lnTo>
                  <a:lnTo>
                    <a:pt x="28" y="62"/>
                  </a:lnTo>
                  <a:lnTo>
                    <a:pt x="28" y="61"/>
                  </a:lnTo>
                  <a:lnTo>
                    <a:pt x="28" y="60"/>
                  </a:lnTo>
                  <a:lnTo>
                    <a:pt x="25" y="61"/>
                  </a:lnTo>
                  <a:lnTo>
                    <a:pt x="24" y="60"/>
                  </a:lnTo>
                  <a:lnTo>
                    <a:pt x="23" y="60"/>
                  </a:lnTo>
                  <a:lnTo>
                    <a:pt x="23" y="62"/>
                  </a:lnTo>
                  <a:lnTo>
                    <a:pt x="25" y="63"/>
                  </a:lnTo>
                  <a:lnTo>
                    <a:pt x="26" y="64"/>
                  </a:lnTo>
                  <a:lnTo>
                    <a:pt x="26" y="65"/>
                  </a:lnTo>
                  <a:lnTo>
                    <a:pt x="22" y="65"/>
                  </a:lnTo>
                  <a:lnTo>
                    <a:pt x="16" y="64"/>
                  </a:lnTo>
                  <a:lnTo>
                    <a:pt x="14" y="62"/>
                  </a:lnTo>
                  <a:lnTo>
                    <a:pt x="10" y="62"/>
                  </a:lnTo>
                  <a:lnTo>
                    <a:pt x="7" y="62"/>
                  </a:lnTo>
                  <a:lnTo>
                    <a:pt x="6" y="63"/>
                  </a:lnTo>
                  <a:lnTo>
                    <a:pt x="5" y="63"/>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0" name="Freeform 62">
              <a:extLst>
                <a:ext uri="{FF2B5EF4-FFF2-40B4-BE49-F238E27FC236}">
                  <a16:creationId xmlns:a16="http://schemas.microsoft.com/office/drawing/2014/main" id="{9F302905-1DA8-46DF-AD21-5DDDBAC10AB6}"/>
                </a:ext>
              </a:extLst>
            </p:cNvPr>
            <p:cNvSpPr>
              <a:spLocks/>
            </p:cNvSpPr>
            <p:nvPr/>
          </p:nvSpPr>
          <p:spPr bwMode="auto">
            <a:xfrm>
              <a:off x="3411" y="3668"/>
              <a:ext cx="26" cy="27"/>
            </a:xfrm>
            <a:custGeom>
              <a:avLst/>
              <a:gdLst/>
              <a:ahLst/>
              <a:cxnLst>
                <a:cxn ang="0">
                  <a:pos x="0" y="0"/>
                </a:cxn>
                <a:cxn ang="0">
                  <a:pos x="0" y="1"/>
                </a:cxn>
                <a:cxn ang="0">
                  <a:pos x="0" y="2"/>
                </a:cxn>
                <a:cxn ang="0">
                  <a:pos x="0" y="3"/>
                </a:cxn>
                <a:cxn ang="0">
                  <a:pos x="1" y="4"/>
                </a:cxn>
                <a:cxn ang="0">
                  <a:pos x="2" y="4"/>
                </a:cxn>
                <a:cxn ang="0">
                  <a:pos x="3" y="3"/>
                </a:cxn>
                <a:cxn ang="0">
                  <a:pos x="3" y="2"/>
                </a:cxn>
                <a:cxn ang="0">
                  <a:pos x="4" y="2"/>
                </a:cxn>
                <a:cxn ang="0">
                  <a:pos x="4" y="1"/>
                </a:cxn>
                <a:cxn ang="0">
                  <a:pos x="3" y="0"/>
                </a:cxn>
                <a:cxn ang="0">
                  <a:pos x="1" y="0"/>
                </a:cxn>
                <a:cxn ang="0">
                  <a:pos x="0" y="0"/>
                </a:cxn>
                <a:cxn ang="0">
                  <a:pos x="0" y="0"/>
                </a:cxn>
              </a:cxnLst>
              <a:rect l="0" t="0" r="r" b="b"/>
              <a:pathLst>
                <a:path w="4" h="4">
                  <a:moveTo>
                    <a:pt x="0" y="0"/>
                  </a:moveTo>
                  <a:lnTo>
                    <a:pt x="0" y="1"/>
                  </a:lnTo>
                  <a:lnTo>
                    <a:pt x="0" y="2"/>
                  </a:lnTo>
                  <a:lnTo>
                    <a:pt x="0" y="3"/>
                  </a:lnTo>
                  <a:lnTo>
                    <a:pt x="1" y="4"/>
                  </a:lnTo>
                  <a:lnTo>
                    <a:pt x="2" y="4"/>
                  </a:lnTo>
                  <a:lnTo>
                    <a:pt x="3" y="3"/>
                  </a:lnTo>
                  <a:lnTo>
                    <a:pt x="3" y="2"/>
                  </a:lnTo>
                  <a:lnTo>
                    <a:pt x="4" y="2"/>
                  </a:lnTo>
                  <a:lnTo>
                    <a:pt x="4" y="1"/>
                  </a:lnTo>
                  <a:lnTo>
                    <a:pt x="3" y="0"/>
                  </a:lnTo>
                  <a:lnTo>
                    <a:pt x="1" y="0"/>
                  </a:lnTo>
                  <a:lnTo>
                    <a:pt x="0" y="0"/>
                  </a:lnTo>
                  <a:lnTo>
                    <a:pt x="0"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1" name="Freeform 63">
              <a:extLst>
                <a:ext uri="{FF2B5EF4-FFF2-40B4-BE49-F238E27FC236}">
                  <a16:creationId xmlns:a16="http://schemas.microsoft.com/office/drawing/2014/main" id="{F02A0579-2EE5-4B95-89B4-E9FBF6540F29}"/>
                </a:ext>
              </a:extLst>
            </p:cNvPr>
            <p:cNvSpPr>
              <a:spLocks/>
            </p:cNvSpPr>
            <p:nvPr/>
          </p:nvSpPr>
          <p:spPr bwMode="auto">
            <a:xfrm>
              <a:off x="3411" y="3668"/>
              <a:ext cx="26" cy="27"/>
            </a:xfrm>
            <a:custGeom>
              <a:avLst/>
              <a:gdLst/>
              <a:ahLst/>
              <a:cxnLst>
                <a:cxn ang="0">
                  <a:pos x="0" y="0"/>
                </a:cxn>
                <a:cxn ang="0">
                  <a:pos x="0" y="1"/>
                </a:cxn>
                <a:cxn ang="0">
                  <a:pos x="0" y="2"/>
                </a:cxn>
                <a:cxn ang="0">
                  <a:pos x="0" y="3"/>
                </a:cxn>
                <a:cxn ang="0">
                  <a:pos x="1" y="4"/>
                </a:cxn>
                <a:cxn ang="0">
                  <a:pos x="2" y="4"/>
                </a:cxn>
                <a:cxn ang="0">
                  <a:pos x="3" y="3"/>
                </a:cxn>
                <a:cxn ang="0">
                  <a:pos x="3" y="2"/>
                </a:cxn>
                <a:cxn ang="0">
                  <a:pos x="4" y="2"/>
                </a:cxn>
                <a:cxn ang="0">
                  <a:pos x="4" y="1"/>
                </a:cxn>
                <a:cxn ang="0">
                  <a:pos x="3" y="0"/>
                </a:cxn>
                <a:cxn ang="0">
                  <a:pos x="1" y="0"/>
                </a:cxn>
                <a:cxn ang="0">
                  <a:pos x="0" y="0"/>
                </a:cxn>
                <a:cxn ang="0">
                  <a:pos x="0" y="0"/>
                </a:cxn>
              </a:cxnLst>
              <a:rect l="0" t="0" r="r" b="b"/>
              <a:pathLst>
                <a:path w="4" h="4">
                  <a:moveTo>
                    <a:pt x="0" y="0"/>
                  </a:moveTo>
                  <a:lnTo>
                    <a:pt x="0" y="1"/>
                  </a:lnTo>
                  <a:lnTo>
                    <a:pt x="0" y="2"/>
                  </a:lnTo>
                  <a:lnTo>
                    <a:pt x="0" y="3"/>
                  </a:lnTo>
                  <a:lnTo>
                    <a:pt x="1" y="4"/>
                  </a:lnTo>
                  <a:lnTo>
                    <a:pt x="2" y="4"/>
                  </a:lnTo>
                  <a:lnTo>
                    <a:pt x="3" y="3"/>
                  </a:lnTo>
                  <a:lnTo>
                    <a:pt x="3" y="2"/>
                  </a:lnTo>
                  <a:lnTo>
                    <a:pt x="4" y="2"/>
                  </a:lnTo>
                  <a:lnTo>
                    <a:pt x="4" y="1"/>
                  </a:lnTo>
                  <a:lnTo>
                    <a:pt x="3" y="0"/>
                  </a:lnTo>
                  <a:lnTo>
                    <a:pt x="1" y="0"/>
                  </a:lnTo>
                  <a:lnTo>
                    <a:pt x="0" y="0"/>
                  </a:lnTo>
                  <a:lnTo>
                    <a:pt x="0"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2" name="Freeform 64">
              <a:extLst>
                <a:ext uri="{FF2B5EF4-FFF2-40B4-BE49-F238E27FC236}">
                  <a16:creationId xmlns:a16="http://schemas.microsoft.com/office/drawing/2014/main" id="{4161ADEE-BA10-4F8B-BFD7-9AF351E26117}"/>
                </a:ext>
              </a:extLst>
            </p:cNvPr>
            <p:cNvSpPr>
              <a:spLocks/>
            </p:cNvSpPr>
            <p:nvPr/>
          </p:nvSpPr>
          <p:spPr bwMode="auto">
            <a:xfrm>
              <a:off x="3300" y="1390"/>
              <a:ext cx="512" cy="604"/>
            </a:xfrm>
            <a:custGeom>
              <a:avLst/>
              <a:gdLst/>
              <a:ahLst/>
              <a:cxnLst>
                <a:cxn ang="0">
                  <a:pos x="70" y="39"/>
                </a:cxn>
                <a:cxn ang="0">
                  <a:pos x="70" y="34"/>
                </a:cxn>
                <a:cxn ang="0">
                  <a:pos x="71" y="32"/>
                </a:cxn>
                <a:cxn ang="0">
                  <a:pos x="67" y="30"/>
                </a:cxn>
                <a:cxn ang="0">
                  <a:pos x="68" y="26"/>
                </a:cxn>
                <a:cxn ang="0">
                  <a:pos x="64" y="27"/>
                </a:cxn>
                <a:cxn ang="0">
                  <a:pos x="64" y="24"/>
                </a:cxn>
                <a:cxn ang="0">
                  <a:pos x="63" y="21"/>
                </a:cxn>
                <a:cxn ang="0">
                  <a:pos x="60" y="18"/>
                </a:cxn>
                <a:cxn ang="0">
                  <a:pos x="56" y="17"/>
                </a:cxn>
                <a:cxn ang="0">
                  <a:pos x="55" y="16"/>
                </a:cxn>
                <a:cxn ang="0">
                  <a:pos x="48" y="17"/>
                </a:cxn>
                <a:cxn ang="0">
                  <a:pos x="31" y="8"/>
                </a:cxn>
                <a:cxn ang="0">
                  <a:pos x="28" y="7"/>
                </a:cxn>
                <a:cxn ang="0">
                  <a:pos x="26" y="5"/>
                </a:cxn>
                <a:cxn ang="0">
                  <a:pos x="25" y="7"/>
                </a:cxn>
                <a:cxn ang="0">
                  <a:pos x="23" y="6"/>
                </a:cxn>
                <a:cxn ang="0">
                  <a:pos x="24" y="3"/>
                </a:cxn>
                <a:cxn ang="0">
                  <a:pos x="26" y="1"/>
                </a:cxn>
                <a:cxn ang="0">
                  <a:pos x="22" y="1"/>
                </a:cxn>
                <a:cxn ang="0">
                  <a:pos x="18" y="4"/>
                </a:cxn>
                <a:cxn ang="0">
                  <a:pos x="14" y="6"/>
                </a:cxn>
                <a:cxn ang="0">
                  <a:pos x="13" y="3"/>
                </a:cxn>
                <a:cxn ang="0">
                  <a:pos x="10" y="6"/>
                </a:cxn>
                <a:cxn ang="0">
                  <a:pos x="8" y="6"/>
                </a:cxn>
                <a:cxn ang="0">
                  <a:pos x="6" y="21"/>
                </a:cxn>
                <a:cxn ang="0">
                  <a:pos x="2" y="24"/>
                </a:cxn>
                <a:cxn ang="0">
                  <a:pos x="0" y="28"/>
                </a:cxn>
                <a:cxn ang="0">
                  <a:pos x="0" y="33"/>
                </a:cxn>
                <a:cxn ang="0">
                  <a:pos x="3" y="34"/>
                </a:cxn>
                <a:cxn ang="0">
                  <a:pos x="3" y="42"/>
                </a:cxn>
                <a:cxn ang="0">
                  <a:pos x="4" y="49"/>
                </a:cxn>
                <a:cxn ang="0">
                  <a:pos x="10" y="51"/>
                </a:cxn>
                <a:cxn ang="0">
                  <a:pos x="13" y="54"/>
                </a:cxn>
                <a:cxn ang="0">
                  <a:pos x="16" y="57"/>
                </a:cxn>
                <a:cxn ang="0">
                  <a:pos x="21" y="64"/>
                </a:cxn>
                <a:cxn ang="0">
                  <a:pos x="21" y="69"/>
                </a:cxn>
                <a:cxn ang="0">
                  <a:pos x="23" y="73"/>
                </a:cxn>
                <a:cxn ang="0">
                  <a:pos x="24" y="75"/>
                </a:cxn>
                <a:cxn ang="0">
                  <a:pos x="23" y="78"/>
                </a:cxn>
                <a:cxn ang="0">
                  <a:pos x="26" y="82"/>
                </a:cxn>
                <a:cxn ang="0">
                  <a:pos x="27" y="85"/>
                </a:cxn>
                <a:cxn ang="0">
                  <a:pos x="29" y="86"/>
                </a:cxn>
                <a:cxn ang="0">
                  <a:pos x="31" y="88"/>
                </a:cxn>
                <a:cxn ang="0">
                  <a:pos x="34" y="91"/>
                </a:cxn>
                <a:cxn ang="0">
                  <a:pos x="35" y="92"/>
                </a:cxn>
                <a:cxn ang="0">
                  <a:pos x="74" y="89"/>
                </a:cxn>
                <a:cxn ang="0">
                  <a:pos x="72" y="78"/>
                </a:cxn>
                <a:cxn ang="0">
                  <a:pos x="72" y="65"/>
                </a:cxn>
                <a:cxn ang="0">
                  <a:pos x="72" y="58"/>
                </a:cxn>
                <a:cxn ang="0">
                  <a:pos x="74" y="53"/>
                </a:cxn>
                <a:cxn ang="0">
                  <a:pos x="77" y="42"/>
                </a:cxn>
                <a:cxn ang="0">
                  <a:pos x="78" y="38"/>
                </a:cxn>
                <a:cxn ang="0">
                  <a:pos x="74" y="38"/>
                </a:cxn>
                <a:cxn ang="0">
                  <a:pos x="72" y="42"/>
                </a:cxn>
                <a:cxn ang="0">
                  <a:pos x="69" y="44"/>
                </a:cxn>
              </a:cxnLst>
              <a:rect l="0" t="0" r="r" b="b"/>
              <a:pathLst>
                <a:path w="78" h="92">
                  <a:moveTo>
                    <a:pt x="69" y="43"/>
                  </a:moveTo>
                  <a:lnTo>
                    <a:pt x="69" y="42"/>
                  </a:lnTo>
                  <a:lnTo>
                    <a:pt x="70" y="39"/>
                  </a:lnTo>
                  <a:lnTo>
                    <a:pt x="70" y="36"/>
                  </a:lnTo>
                  <a:lnTo>
                    <a:pt x="70" y="35"/>
                  </a:lnTo>
                  <a:lnTo>
                    <a:pt x="70" y="34"/>
                  </a:lnTo>
                  <a:lnTo>
                    <a:pt x="71" y="33"/>
                  </a:lnTo>
                  <a:lnTo>
                    <a:pt x="71" y="33"/>
                  </a:lnTo>
                  <a:lnTo>
                    <a:pt x="71" y="32"/>
                  </a:lnTo>
                  <a:lnTo>
                    <a:pt x="70" y="32"/>
                  </a:lnTo>
                  <a:lnTo>
                    <a:pt x="67" y="31"/>
                  </a:lnTo>
                  <a:lnTo>
                    <a:pt x="67" y="30"/>
                  </a:lnTo>
                  <a:lnTo>
                    <a:pt x="68" y="28"/>
                  </a:lnTo>
                  <a:lnTo>
                    <a:pt x="69" y="27"/>
                  </a:lnTo>
                  <a:lnTo>
                    <a:pt x="68" y="26"/>
                  </a:lnTo>
                  <a:lnTo>
                    <a:pt x="66" y="26"/>
                  </a:lnTo>
                  <a:lnTo>
                    <a:pt x="65" y="27"/>
                  </a:lnTo>
                  <a:lnTo>
                    <a:pt x="64" y="27"/>
                  </a:lnTo>
                  <a:lnTo>
                    <a:pt x="64" y="26"/>
                  </a:lnTo>
                  <a:lnTo>
                    <a:pt x="64" y="25"/>
                  </a:lnTo>
                  <a:lnTo>
                    <a:pt x="64" y="24"/>
                  </a:lnTo>
                  <a:lnTo>
                    <a:pt x="64" y="23"/>
                  </a:lnTo>
                  <a:lnTo>
                    <a:pt x="64" y="22"/>
                  </a:lnTo>
                  <a:lnTo>
                    <a:pt x="63" y="21"/>
                  </a:lnTo>
                  <a:lnTo>
                    <a:pt x="62" y="20"/>
                  </a:lnTo>
                  <a:lnTo>
                    <a:pt x="61" y="19"/>
                  </a:lnTo>
                  <a:lnTo>
                    <a:pt x="60" y="18"/>
                  </a:lnTo>
                  <a:lnTo>
                    <a:pt x="58" y="18"/>
                  </a:lnTo>
                  <a:lnTo>
                    <a:pt x="57" y="18"/>
                  </a:lnTo>
                  <a:lnTo>
                    <a:pt x="56" y="17"/>
                  </a:lnTo>
                  <a:lnTo>
                    <a:pt x="56" y="17"/>
                  </a:lnTo>
                  <a:lnTo>
                    <a:pt x="56" y="16"/>
                  </a:lnTo>
                  <a:lnTo>
                    <a:pt x="55" y="16"/>
                  </a:lnTo>
                  <a:lnTo>
                    <a:pt x="52" y="16"/>
                  </a:lnTo>
                  <a:lnTo>
                    <a:pt x="49" y="17"/>
                  </a:lnTo>
                  <a:lnTo>
                    <a:pt x="48" y="17"/>
                  </a:lnTo>
                  <a:lnTo>
                    <a:pt x="35" y="12"/>
                  </a:lnTo>
                  <a:lnTo>
                    <a:pt x="33" y="10"/>
                  </a:lnTo>
                  <a:lnTo>
                    <a:pt x="31" y="8"/>
                  </a:lnTo>
                  <a:lnTo>
                    <a:pt x="31" y="7"/>
                  </a:lnTo>
                  <a:lnTo>
                    <a:pt x="30" y="7"/>
                  </a:lnTo>
                  <a:lnTo>
                    <a:pt x="28" y="7"/>
                  </a:lnTo>
                  <a:lnTo>
                    <a:pt x="27" y="5"/>
                  </a:lnTo>
                  <a:lnTo>
                    <a:pt x="26" y="4"/>
                  </a:lnTo>
                  <a:lnTo>
                    <a:pt x="26" y="5"/>
                  </a:lnTo>
                  <a:lnTo>
                    <a:pt x="27" y="6"/>
                  </a:lnTo>
                  <a:lnTo>
                    <a:pt x="26" y="7"/>
                  </a:lnTo>
                  <a:lnTo>
                    <a:pt x="25" y="7"/>
                  </a:lnTo>
                  <a:lnTo>
                    <a:pt x="23" y="7"/>
                  </a:lnTo>
                  <a:lnTo>
                    <a:pt x="23" y="7"/>
                  </a:lnTo>
                  <a:lnTo>
                    <a:pt x="23" y="6"/>
                  </a:lnTo>
                  <a:lnTo>
                    <a:pt x="24" y="5"/>
                  </a:lnTo>
                  <a:lnTo>
                    <a:pt x="24" y="4"/>
                  </a:lnTo>
                  <a:lnTo>
                    <a:pt x="24" y="3"/>
                  </a:lnTo>
                  <a:lnTo>
                    <a:pt x="25" y="3"/>
                  </a:lnTo>
                  <a:lnTo>
                    <a:pt x="26" y="2"/>
                  </a:lnTo>
                  <a:lnTo>
                    <a:pt x="26" y="1"/>
                  </a:lnTo>
                  <a:lnTo>
                    <a:pt x="25" y="0"/>
                  </a:lnTo>
                  <a:lnTo>
                    <a:pt x="24" y="0"/>
                  </a:lnTo>
                  <a:lnTo>
                    <a:pt x="22" y="1"/>
                  </a:lnTo>
                  <a:lnTo>
                    <a:pt x="21" y="2"/>
                  </a:lnTo>
                  <a:lnTo>
                    <a:pt x="19" y="3"/>
                  </a:lnTo>
                  <a:lnTo>
                    <a:pt x="18" y="4"/>
                  </a:lnTo>
                  <a:lnTo>
                    <a:pt x="16" y="4"/>
                  </a:lnTo>
                  <a:lnTo>
                    <a:pt x="15" y="5"/>
                  </a:lnTo>
                  <a:lnTo>
                    <a:pt x="14" y="6"/>
                  </a:lnTo>
                  <a:lnTo>
                    <a:pt x="13" y="5"/>
                  </a:lnTo>
                  <a:lnTo>
                    <a:pt x="13" y="4"/>
                  </a:lnTo>
                  <a:lnTo>
                    <a:pt x="13" y="3"/>
                  </a:lnTo>
                  <a:lnTo>
                    <a:pt x="11" y="4"/>
                  </a:lnTo>
                  <a:lnTo>
                    <a:pt x="11" y="5"/>
                  </a:lnTo>
                  <a:lnTo>
                    <a:pt x="10" y="6"/>
                  </a:lnTo>
                  <a:lnTo>
                    <a:pt x="9" y="6"/>
                  </a:lnTo>
                  <a:lnTo>
                    <a:pt x="9" y="6"/>
                  </a:lnTo>
                  <a:lnTo>
                    <a:pt x="8" y="6"/>
                  </a:lnTo>
                  <a:lnTo>
                    <a:pt x="8" y="18"/>
                  </a:lnTo>
                  <a:lnTo>
                    <a:pt x="7" y="20"/>
                  </a:lnTo>
                  <a:lnTo>
                    <a:pt x="6" y="21"/>
                  </a:lnTo>
                  <a:lnTo>
                    <a:pt x="5" y="22"/>
                  </a:lnTo>
                  <a:lnTo>
                    <a:pt x="4" y="23"/>
                  </a:lnTo>
                  <a:lnTo>
                    <a:pt x="2" y="24"/>
                  </a:lnTo>
                  <a:lnTo>
                    <a:pt x="1" y="25"/>
                  </a:lnTo>
                  <a:lnTo>
                    <a:pt x="0" y="26"/>
                  </a:lnTo>
                  <a:lnTo>
                    <a:pt x="0" y="28"/>
                  </a:lnTo>
                  <a:lnTo>
                    <a:pt x="0" y="31"/>
                  </a:lnTo>
                  <a:lnTo>
                    <a:pt x="0" y="32"/>
                  </a:lnTo>
                  <a:lnTo>
                    <a:pt x="0" y="33"/>
                  </a:lnTo>
                  <a:lnTo>
                    <a:pt x="1" y="33"/>
                  </a:lnTo>
                  <a:lnTo>
                    <a:pt x="2" y="33"/>
                  </a:lnTo>
                  <a:lnTo>
                    <a:pt x="3" y="34"/>
                  </a:lnTo>
                  <a:lnTo>
                    <a:pt x="3" y="35"/>
                  </a:lnTo>
                  <a:lnTo>
                    <a:pt x="3" y="40"/>
                  </a:lnTo>
                  <a:lnTo>
                    <a:pt x="3" y="42"/>
                  </a:lnTo>
                  <a:lnTo>
                    <a:pt x="4" y="45"/>
                  </a:lnTo>
                  <a:lnTo>
                    <a:pt x="4" y="48"/>
                  </a:lnTo>
                  <a:lnTo>
                    <a:pt x="4" y="49"/>
                  </a:lnTo>
                  <a:lnTo>
                    <a:pt x="6" y="50"/>
                  </a:lnTo>
                  <a:lnTo>
                    <a:pt x="8" y="50"/>
                  </a:lnTo>
                  <a:lnTo>
                    <a:pt x="10" y="51"/>
                  </a:lnTo>
                  <a:lnTo>
                    <a:pt x="11" y="52"/>
                  </a:lnTo>
                  <a:lnTo>
                    <a:pt x="11" y="53"/>
                  </a:lnTo>
                  <a:lnTo>
                    <a:pt x="13" y="54"/>
                  </a:lnTo>
                  <a:lnTo>
                    <a:pt x="13" y="55"/>
                  </a:lnTo>
                  <a:lnTo>
                    <a:pt x="15" y="56"/>
                  </a:lnTo>
                  <a:lnTo>
                    <a:pt x="16" y="57"/>
                  </a:lnTo>
                  <a:lnTo>
                    <a:pt x="17" y="59"/>
                  </a:lnTo>
                  <a:lnTo>
                    <a:pt x="20" y="62"/>
                  </a:lnTo>
                  <a:lnTo>
                    <a:pt x="21" y="64"/>
                  </a:lnTo>
                  <a:lnTo>
                    <a:pt x="21" y="67"/>
                  </a:lnTo>
                  <a:lnTo>
                    <a:pt x="21" y="68"/>
                  </a:lnTo>
                  <a:lnTo>
                    <a:pt x="21" y="69"/>
                  </a:lnTo>
                  <a:lnTo>
                    <a:pt x="22" y="71"/>
                  </a:lnTo>
                  <a:lnTo>
                    <a:pt x="22" y="73"/>
                  </a:lnTo>
                  <a:lnTo>
                    <a:pt x="23" y="73"/>
                  </a:lnTo>
                  <a:lnTo>
                    <a:pt x="24" y="74"/>
                  </a:lnTo>
                  <a:lnTo>
                    <a:pt x="24" y="74"/>
                  </a:lnTo>
                  <a:lnTo>
                    <a:pt x="24" y="75"/>
                  </a:lnTo>
                  <a:lnTo>
                    <a:pt x="23" y="76"/>
                  </a:lnTo>
                  <a:lnTo>
                    <a:pt x="23" y="77"/>
                  </a:lnTo>
                  <a:lnTo>
                    <a:pt x="23" y="78"/>
                  </a:lnTo>
                  <a:lnTo>
                    <a:pt x="24" y="79"/>
                  </a:lnTo>
                  <a:lnTo>
                    <a:pt x="25" y="81"/>
                  </a:lnTo>
                  <a:lnTo>
                    <a:pt x="26" y="82"/>
                  </a:lnTo>
                  <a:lnTo>
                    <a:pt x="26" y="84"/>
                  </a:lnTo>
                  <a:lnTo>
                    <a:pt x="26" y="84"/>
                  </a:lnTo>
                  <a:lnTo>
                    <a:pt x="27" y="85"/>
                  </a:lnTo>
                  <a:lnTo>
                    <a:pt x="28" y="85"/>
                  </a:lnTo>
                  <a:lnTo>
                    <a:pt x="28" y="85"/>
                  </a:lnTo>
                  <a:lnTo>
                    <a:pt x="29" y="86"/>
                  </a:lnTo>
                  <a:lnTo>
                    <a:pt x="29" y="87"/>
                  </a:lnTo>
                  <a:lnTo>
                    <a:pt x="30" y="87"/>
                  </a:lnTo>
                  <a:lnTo>
                    <a:pt x="31" y="88"/>
                  </a:lnTo>
                  <a:lnTo>
                    <a:pt x="31" y="88"/>
                  </a:lnTo>
                  <a:lnTo>
                    <a:pt x="31" y="89"/>
                  </a:lnTo>
                  <a:lnTo>
                    <a:pt x="34" y="91"/>
                  </a:lnTo>
                  <a:lnTo>
                    <a:pt x="34" y="91"/>
                  </a:lnTo>
                  <a:lnTo>
                    <a:pt x="35" y="91"/>
                  </a:lnTo>
                  <a:lnTo>
                    <a:pt x="35" y="92"/>
                  </a:lnTo>
                  <a:lnTo>
                    <a:pt x="75" y="91"/>
                  </a:lnTo>
                  <a:lnTo>
                    <a:pt x="75" y="90"/>
                  </a:lnTo>
                  <a:lnTo>
                    <a:pt x="74" y="89"/>
                  </a:lnTo>
                  <a:lnTo>
                    <a:pt x="73" y="88"/>
                  </a:lnTo>
                  <a:lnTo>
                    <a:pt x="72" y="84"/>
                  </a:lnTo>
                  <a:lnTo>
                    <a:pt x="72" y="78"/>
                  </a:lnTo>
                  <a:lnTo>
                    <a:pt x="72" y="71"/>
                  </a:lnTo>
                  <a:lnTo>
                    <a:pt x="72" y="69"/>
                  </a:lnTo>
                  <a:lnTo>
                    <a:pt x="72" y="65"/>
                  </a:lnTo>
                  <a:lnTo>
                    <a:pt x="71" y="63"/>
                  </a:lnTo>
                  <a:lnTo>
                    <a:pt x="71" y="61"/>
                  </a:lnTo>
                  <a:lnTo>
                    <a:pt x="72" y="58"/>
                  </a:lnTo>
                  <a:lnTo>
                    <a:pt x="73" y="56"/>
                  </a:lnTo>
                  <a:lnTo>
                    <a:pt x="73" y="54"/>
                  </a:lnTo>
                  <a:lnTo>
                    <a:pt x="74" y="53"/>
                  </a:lnTo>
                  <a:lnTo>
                    <a:pt x="75" y="50"/>
                  </a:lnTo>
                  <a:lnTo>
                    <a:pt x="77" y="44"/>
                  </a:lnTo>
                  <a:lnTo>
                    <a:pt x="77" y="42"/>
                  </a:lnTo>
                  <a:lnTo>
                    <a:pt x="77" y="40"/>
                  </a:lnTo>
                  <a:lnTo>
                    <a:pt x="78" y="39"/>
                  </a:lnTo>
                  <a:lnTo>
                    <a:pt x="78" y="38"/>
                  </a:lnTo>
                  <a:lnTo>
                    <a:pt x="76" y="38"/>
                  </a:lnTo>
                  <a:lnTo>
                    <a:pt x="75" y="38"/>
                  </a:lnTo>
                  <a:lnTo>
                    <a:pt x="74" y="38"/>
                  </a:lnTo>
                  <a:lnTo>
                    <a:pt x="73" y="40"/>
                  </a:lnTo>
                  <a:lnTo>
                    <a:pt x="72" y="41"/>
                  </a:lnTo>
                  <a:lnTo>
                    <a:pt x="72" y="42"/>
                  </a:lnTo>
                  <a:lnTo>
                    <a:pt x="71" y="43"/>
                  </a:lnTo>
                  <a:lnTo>
                    <a:pt x="70" y="44"/>
                  </a:lnTo>
                  <a:lnTo>
                    <a:pt x="69" y="44"/>
                  </a:lnTo>
                  <a:lnTo>
                    <a:pt x="69" y="43"/>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3" name="Freeform 65">
              <a:extLst>
                <a:ext uri="{FF2B5EF4-FFF2-40B4-BE49-F238E27FC236}">
                  <a16:creationId xmlns:a16="http://schemas.microsoft.com/office/drawing/2014/main" id="{67084A83-4FD3-4A12-8D78-11E0250608ED}"/>
                </a:ext>
              </a:extLst>
            </p:cNvPr>
            <p:cNvSpPr>
              <a:spLocks/>
            </p:cNvSpPr>
            <p:nvPr/>
          </p:nvSpPr>
          <p:spPr bwMode="auto">
            <a:xfrm>
              <a:off x="3300" y="1390"/>
              <a:ext cx="512" cy="604"/>
            </a:xfrm>
            <a:custGeom>
              <a:avLst/>
              <a:gdLst/>
              <a:ahLst/>
              <a:cxnLst>
                <a:cxn ang="0">
                  <a:pos x="70" y="39"/>
                </a:cxn>
                <a:cxn ang="0">
                  <a:pos x="70" y="34"/>
                </a:cxn>
                <a:cxn ang="0">
                  <a:pos x="71" y="32"/>
                </a:cxn>
                <a:cxn ang="0">
                  <a:pos x="67" y="30"/>
                </a:cxn>
                <a:cxn ang="0">
                  <a:pos x="68" y="26"/>
                </a:cxn>
                <a:cxn ang="0">
                  <a:pos x="64" y="27"/>
                </a:cxn>
                <a:cxn ang="0">
                  <a:pos x="64" y="24"/>
                </a:cxn>
                <a:cxn ang="0">
                  <a:pos x="63" y="21"/>
                </a:cxn>
                <a:cxn ang="0">
                  <a:pos x="60" y="18"/>
                </a:cxn>
                <a:cxn ang="0">
                  <a:pos x="56" y="17"/>
                </a:cxn>
                <a:cxn ang="0">
                  <a:pos x="55" y="16"/>
                </a:cxn>
                <a:cxn ang="0">
                  <a:pos x="48" y="17"/>
                </a:cxn>
                <a:cxn ang="0">
                  <a:pos x="31" y="8"/>
                </a:cxn>
                <a:cxn ang="0">
                  <a:pos x="28" y="7"/>
                </a:cxn>
                <a:cxn ang="0">
                  <a:pos x="26" y="5"/>
                </a:cxn>
                <a:cxn ang="0">
                  <a:pos x="25" y="7"/>
                </a:cxn>
                <a:cxn ang="0">
                  <a:pos x="23" y="6"/>
                </a:cxn>
                <a:cxn ang="0">
                  <a:pos x="24" y="3"/>
                </a:cxn>
                <a:cxn ang="0">
                  <a:pos x="26" y="1"/>
                </a:cxn>
                <a:cxn ang="0">
                  <a:pos x="22" y="1"/>
                </a:cxn>
                <a:cxn ang="0">
                  <a:pos x="18" y="4"/>
                </a:cxn>
                <a:cxn ang="0">
                  <a:pos x="14" y="6"/>
                </a:cxn>
                <a:cxn ang="0">
                  <a:pos x="13" y="3"/>
                </a:cxn>
                <a:cxn ang="0">
                  <a:pos x="10" y="6"/>
                </a:cxn>
                <a:cxn ang="0">
                  <a:pos x="8" y="6"/>
                </a:cxn>
                <a:cxn ang="0">
                  <a:pos x="6" y="21"/>
                </a:cxn>
                <a:cxn ang="0">
                  <a:pos x="2" y="24"/>
                </a:cxn>
                <a:cxn ang="0">
                  <a:pos x="0" y="28"/>
                </a:cxn>
                <a:cxn ang="0">
                  <a:pos x="0" y="33"/>
                </a:cxn>
                <a:cxn ang="0">
                  <a:pos x="3" y="34"/>
                </a:cxn>
                <a:cxn ang="0">
                  <a:pos x="3" y="42"/>
                </a:cxn>
                <a:cxn ang="0">
                  <a:pos x="4" y="49"/>
                </a:cxn>
                <a:cxn ang="0">
                  <a:pos x="10" y="51"/>
                </a:cxn>
                <a:cxn ang="0">
                  <a:pos x="13" y="54"/>
                </a:cxn>
                <a:cxn ang="0">
                  <a:pos x="16" y="57"/>
                </a:cxn>
                <a:cxn ang="0">
                  <a:pos x="21" y="64"/>
                </a:cxn>
                <a:cxn ang="0">
                  <a:pos x="21" y="69"/>
                </a:cxn>
                <a:cxn ang="0">
                  <a:pos x="23" y="73"/>
                </a:cxn>
                <a:cxn ang="0">
                  <a:pos x="24" y="75"/>
                </a:cxn>
                <a:cxn ang="0">
                  <a:pos x="23" y="78"/>
                </a:cxn>
                <a:cxn ang="0">
                  <a:pos x="26" y="82"/>
                </a:cxn>
                <a:cxn ang="0">
                  <a:pos x="27" y="85"/>
                </a:cxn>
                <a:cxn ang="0">
                  <a:pos x="29" y="86"/>
                </a:cxn>
                <a:cxn ang="0">
                  <a:pos x="31" y="88"/>
                </a:cxn>
                <a:cxn ang="0">
                  <a:pos x="34" y="91"/>
                </a:cxn>
                <a:cxn ang="0">
                  <a:pos x="35" y="92"/>
                </a:cxn>
                <a:cxn ang="0">
                  <a:pos x="74" y="89"/>
                </a:cxn>
                <a:cxn ang="0">
                  <a:pos x="72" y="78"/>
                </a:cxn>
                <a:cxn ang="0">
                  <a:pos x="72" y="65"/>
                </a:cxn>
                <a:cxn ang="0">
                  <a:pos x="72" y="58"/>
                </a:cxn>
                <a:cxn ang="0">
                  <a:pos x="74" y="53"/>
                </a:cxn>
                <a:cxn ang="0">
                  <a:pos x="77" y="42"/>
                </a:cxn>
                <a:cxn ang="0">
                  <a:pos x="78" y="38"/>
                </a:cxn>
                <a:cxn ang="0">
                  <a:pos x="74" y="38"/>
                </a:cxn>
                <a:cxn ang="0">
                  <a:pos x="72" y="42"/>
                </a:cxn>
                <a:cxn ang="0">
                  <a:pos x="69" y="44"/>
                </a:cxn>
              </a:cxnLst>
              <a:rect l="0" t="0" r="r" b="b"/>
              <a:pathLst>
                <a:path w="78" h="92">
                  <a:moveTo>
                    <a:pt x="69" y="43"/>
                  </a:moveTo>
                  <a:lnTo>
                    <a:pt x="69" y="42"/>
                  </a:lnTo>
                  <a:lnTo>
                    <a:pt x="70" y="39"/>
                  </a:lnTo>
                  <a:lnTo>
                    <a:pt x="70" y="36"/>
                  </a:lnTo>
                  <a:lnTo>
                    <a:pt x="70" y="35"/>
                  </a:lnTo>
                  <a:lnTo>
                    <a:pt x="70" y="34"/>
                  </a:lnTo>
                  <a:lnTo>
                    <a:pt x="71" y="33"/>
                  </a:lnTo>
                  <a:lnTo>
                    <a:pt x="71" y="33"/>
                  </a:lnTo>
                  <a:lnTo>
                    <a:pt x="71" y="32"/>
                  </a:lnTo>
                  <a:lnTo>
                    <a:pt x="70" y="32"/>
                  </a:lnTo>
                  <a:lnTo>
                    <a:pt x="67" y="31"/>
                  </a:lnTo>
                  <a:lnTo>
                    <a:pt x="67" y="30"/>
                  </a:lnTo>
                  <a:lnTo>
                    <a:pt x="68" y="28"/>
                  </a:lnTo>
                  <a:lnTo>
                    <a:pt x="69" y="27"/>
                  </a:lnTo>
                  <a:lnTo>
                    <a:pt x="68" y="26"/>
                  </a:lnTo>
                  <a:lnTo>
                    <a:pt x="66" y="26"/>
                  </a:lnTo>
                  <a:lnTo>
                    <a:pt x="65" y="27"/>
                  </a:lnTo>
                  <a:lnTo>
                    <a:pt x="64" y="27"/>
                  </a:lnTo>
                  <a:lnTo>
                    <a:pt x="64" y="26"/>
                  </a:lnTo>
                  <a:lnTo>
                    <a:pt x="64" y="25"/>
                  </a:lnTo>
                  <a:lnTo>
                    <a:pt x="64" y="24"/>
                  </a:lnTo>
                  <a:lnTo>
                    <a:pt x="64" y="23"/>
                  </a:lnTo>
                  <a:lnTo>
                    <a:pt x="64" y="22"/>
                  </a:lnTo>
                  <a:lnTo>
                    <a:pt x="63" y="21"/>
                  </a:lnTo>
                  <a:lnTo>
                    <a:pt x="62" y="20"/>
                  </a:lnTo>
                  <a:lnTo>
                    <a:pt x="61" y="19"/>
                  </a:lnTo>
                  <a:lnTo>
                    <a:pt x="60" y="18"/>
                  </a:lnTo>
                  <a:lnTo>
                    <a:pt x="58" y="18"/>
                  </a:lnTo>
                  <a:lnTo>
                    <a:pt x="57" y="18"/>
                  </a:lnTo>
                  <a:lnTo>
                    <a:pt x="56" y="17"/>
                  </a:lnTo>
                  <a:lnTo>
                    <a:pt x="56" y="17"/>
                  </a:lnTo>
                  <a:lnTo>
                    <a:pt x="56" y="16"/>
                  </a:lnTo>
                  <a:lnTo>
                    <a:pt x="55" y="16"/>
                  </a:lnTo>
                  <a:lnTo>
                    <a:pt x="52" y="16"/>
                  </a:lnTo>
                  <a:lnTo>
                    <a:pt x="49" y="17"/>
                  </a:lnTo>
                  <a:lnTo>
                    <a:pt x="48" y="17"/>
                  </a:lnTo>
                  <a:lnTo>
                    <a:pt x="35" y="12"/>
                  </a:lnTo>
                  <a:lnTo>
                    <a:pt x="33" y="10"/>
                  </a:lnTo>
                  <a:lnTo>
                    <a:pt x="31" y="8"/>
                  </a:lnTo>
                  <a:lnTo>
                    <a:pt x="31" y="7"/>
                  </a:lnTo>
                  <a:lnTo>
                    <a:pt x="30" y="7"/>
                  </a:lnTo>
                  <a:lnTo>
                    <a:pt x="28" y="7"/>
                  </a:lnTo>
                  <a:lnTo>
                    <a:pt x="27" y="5"/>
                  </a:lnTo>
                  <a:lnTo>
                    <a:pt x="26" y="4"/>
                  </a:lnTo>
                  <a:lnTo>
                    <a:pt x="26" y="5"/>
                  </a:lnTo>
                  <a:lnTo>
                    <a:pt x="27" y="6"/>
                  </a:lnTo>
                  <a:lnTo>
                    <a:pt x="26" y="7"/>
                  </a:lnTo>
                  <a:lnTo>
                    <a:pt x="25" y="7"/>
                  </a:lnTo>
                  <a:lnTo>
                    <a:pt x="23" y="7"/>
                  </a:lnTo>
                  <a:lnTo>
                    <a:pt x="23" y="7"/>
                  </a:lnTo>
                  <a:lnTo>
                    <a:pt x="23" y="6"/>
                  </a:lnTo>
                  <a:lnTo>
                    <a:pt x="24" y="5"/>
                  </a:lnTo>
                  <a:lnTo>
                    <a:pt x="24" y="4"/>
                  </a:lnTo>
                  <a:lnTo>
                    <a:pt x="24" y="3"/>
                  </a:lnTo>
                  <a:lnTo>
                    <a:pt x="25" y="3"/>
                  </a:lnTo>
                  <a:lnTo>
                    <a:pt x="26" y="2"/>
                  </a:lnTo>
                  <a:lnTo>
                    <a:pt x="26" y="1"/>
                  </a:lnTo>
                  <a:lnTo>
                    <a:pt x="25" y="0"/>
                  </a:lnTo>
                  <a:lnTo>
                    <a:pt x="24" y="0"/>
                  </a:lnTo>
                  <a:lnTo>
                    <a:pt x="22" y="1"/>
                  </a:lnTo>
                  <a:lnTo>
                    <a:pt x="21" y="2"/>
                  </a:lnTo>
                  <a:lnTo>
                    <a:pt x="19" y="3"/>
                  </a:lnTo>
                  <a:lnTo>
                    <a:pt x="18" y="4"/>
                  </a:lnTo>
                  <a:lnTo>
                    <a:pt x="16" y="4"/>
                  </a:lnTo>
                  <a:lnTo>
                    <a:pt x="15" y="5"/>
                  </a:lnTo>
                  <a:lnTo>
                    <a:pt x="14" y="6"/>
                  </a:lnTo>
                  <a:lnTo>
                    <a:pt x="13" y="5"/>
                  </a:lnTo>
                  <a:lnTo>
                    <a:pt x="13" y="4"/>
                  </a:lnTo>
                  <a:lnTo>
                    <a:pt x="13" y="3"/>
                  </a:lnTo>
                  <a:lnTo>
                    <a:pt x="11" y="4"/>
                  </a:lnTo>
                  <a:lnTo>
                    <a:pt x="11" y="5"/>
                  </a:lnTo>
                  <a:lnTo>
                    <a:pt x="10" y="6"/>
                  </a:lnTo>
                  <a:lnTo>
                    <a:pt x="9" y="6"/>
                  </a:lnTo>
                  <a:lnTo>
                    <a:pt x="9" y="6"/>
                  </a:lnTo>
                  <a:lnTo>
                    <a:pt x="8" y="6"/>
                  </a:lnTo>
                  <a:lnTo>
                    <a:pt x="8" y="18"/>
                  </a:lnTo>
                  <a:lnTo>
                    <a:pt x="7" y="20"/>
                  </a:lnTo>
                  <a:lnTo>
                    <a:pt x="6" y="21"/>
                  </a:lnTo>
                  <a:lnTo>
                    <a:pt x="5" y="22"/>
                  </a:lnTo>
                  <a:lnTo>
                    <a:pt x="4" y="23"/>
                  </a:lnTo>
                  <a:lnTo>
                    <a:pt x="2" y="24"/>
                  </a:lnTo>
                  <a:lnTo>
                    <a:pt x="1" y="25"/>
                  </a:lnTo>
                  <a:lnTo>
                    <a:pt x="0" y="26"/>
                  </a:lnTo>
                  <a:lnTo>
                    <a:pt x="0" y="28"/>
                  </a:lnTo>
                  <a:lnTo>
                    <a:pt x="0" y="31"/>
                  </a:lnTo>
                  <a:lnTo>
                    <a:pt x="0" y="32"/>
                  </a:lnTo>
                  <a:lnTo>
                    <a:pt x="0" y="33"/>
                  </a:lnTo>
                  <a:lnTo>
                    <a:pt x="1" y="33"/>
                  </a:lnTo>
                  <a:lnTo>
                    <a:pt x="2" y="33"/>
                  </a:lnTo>
                  <a:lnTo>
                    <a:pt x="3" y="34"/>
                  </a:lnTo>
                  <a:lnTo>
                    <a:pt x="3" y="35"/>
                  </a:lnTo>
                  <a:lnTo>
                    <a:pt x="3" y="40"/>
                  </a:lnTo>
                  <a:lnTo>
                    <a:pt x="3" y="42"/>
                  </a:lnTo>
                  <a:lnTo>
                    <a:pt x="4" y="45"/>
                  </a:lnTo>
                  <a:lnTo>
                    <a:pt x="4" y="48"/>
                  </a:lnTo>
                  <a:lnTo>
                    <a:pt x="4" y="49"/>
                  </a:lnTo>
                  <a:lnTo>
                    <a:pt x="6" y="50"/>
                  </a:lnTo>
                  <a:lnTo>
                    <a:pt x="8" y="50"/>
                  </a:lnTo>
                  <a:lnTo>
                    <a:pt x="10" y="51"/>
                  </a:lnTo>
                  <a:lnTo>
                    <a:pt x="11" y="52"/>
                  </a:lnTo>
                  <a:lnTo>
                    <a:pt x="11" y="53"/>
                  </a:lnTo>
                  <a:lnTo>
                    <a:pt x="13" y="54"/>
                  </a:lnTo>
                  <a:lnTo>
                    <a:pt x="13" y="55"/>
                  </a:lnTo>
                  <a:lnTo>
                    <a:pt x="15" y="56"/>
                  </a:lnTo>
                  <a:lnTo>
                    <a:pt x="16" y="57"/>
                  </a:lnTo>
                  <a:lnTo>
                    <a:pt x="17" y="59"/>
                  </a:lnTo>
                  <a:lnTo>
                    <a:pt x="20" y="62"/>
                  </a:lnTo>
                  <a:lnTo>
                    <a:pt x="21" y="64"/>
                  </a:lnTo>
                  <a:lnTo>
                    <a:pt x="21" y="67"/>
                  </a:lnTo>
                  <a:lnTo>
                    <a:pt x="21" y="68"/>
                  </a:lnTo>
                  <a:lnTo>
                    <a:pt x="21" y="69"/>
                  </a:lnTo>
                  <a:lnTo>
                    <a:pt x="22" y="71"/>
                  </a:lnTo>
                  <a:lnTo>
                    <a:pt x="22" y="73"/>
                  </a:lnTo>
                  <a:lnTo>
                    <a:pt x="23" y="73"/>
                  </a:lnTo>
                  <a:lnTo>
                    <a:pt x="24" y="74"/>
                  </a:lnTo>
                  <a:lnTo>
                    <a:pt x="24" y="74"/>
                  </a:lnTo>
                  <a:lnTo>
                    <a:pt x="24" y="75"/>
                  </a:lnTo>
                  <a:lnTo>
                    <a:pt x="23" y="76"/>
                  </a:lnTo>
                  <a:lnTo>
                    <a:pt x="23" y="77"/>
                  </a:lnTo>
                  <a:lnTo>
                    <a:pt x="23" y="78"/>
                  </a:lnTo>
                  <a:lnTo>
                    <a:pt x="24" y="79"/>
                  </a:lnTo>
                  <a:lnTo>
                    <a:pt x="25" y="81"/>
                  </a:lnTo>
                  <a:lnTo>
                    <a:pt x="26" y="82"/>
                  </a:lnTo>
                  <a:lnTo>
                    <a:pt x="26" y="84"/>
                  </a:lnTo>
                  <a:lnTo>
                    <a:pt x="26" y="84"/>
                  </a:lnTo>
                  <a:lnTo>
                    <a:pt x="27" y="85"/>
                  </a:lnTo>
                  <a:lnTo>
                    <a:pt x="28" y="85"/>
                  </a:lnTo>
                  <a:lnTo>
                    <a:pt x="28" y="85"/>
                  </a:lnTo>
                  <a:lnTo>
                    <a:pt x="29" y="86"/>
                  </a:lnTo>
                  <a:lnTo>
                    <a:pt x="29" y="87"/>
                  </a:lnTo>
                  <a:lnTo>
                    <a:pt x="30" y="87"/>
                  </a:lnTo>
                  <a:lnTo>
                    <a:pt x="31" y="88"/>
                  </a:lnTo>
                  <a:lnTo>
                    <a:pt x="31" y="88"/>
                  </a:lnTo>
                  <a:lnTo>
                    <a:pt x="31" y="89"/>
                  </a:lnTo>
                  <a:lnTo>
                    <a:pt x="34" y="91"/>
                  </a:lnTo>
                  <a:lnTo>
                    <a:pt x="34" y="91"/>
                  </a:lnTo>
                  <a:lnTo>
                    <a:pt x="35" y="91"/>
                  </a:lnTo>
                  <a:lnTo>
                    <a:pt x="35" y="92"/>
                  </a:lnTo>
                  <a:lnTo>
                    <a:pt x="75" y="91"/>
                  </a:lnTo>
                  <a:lnTo>
                    <a:pt x="75" y="90"/>
                  </a:lnTo>
                  <a:lnTo>
                    <a:pt x="74" y="89"/>
                  </a:lnTo>
                  <a:lnTo>
                    <a:pt x="73" y="88"/>
                  </a:lnTo>
                  <a:lnTo>
                    <a:pt x="72" y="84"/>
                  </a:lnTo>
                  <a:lnTo>
                    <a:pt x="72" y="78"/>
                  </a:lnTo>
                  <a:lnTo>
                    <a:pt x="72" y="71"/>
                  </a:lnTo>
                  <a:lnTo>
                    <a:pt x="72" y="69"/>
                  </a:lnTo>
                  <a:lnTo>
                    <a:pt x="72" y="65"/>
                  </a:lnTo>
                  <a:lnTo>
                    <a:pt x="71" y="63"/>
                  </a:lnTo>
                  <a:lnTo>
                    <a:pt x="71" y="61"/>
                  </a:lnTo>
                  <a:lnTo>
                    <a:pt x="72" y="58"/>
                  </a:lnTo>
                  <a:lnTo>
                    <a:pt x="73" y="56"/>
                  </a:lnTo>
                  <a:lnTo>
                    <a:pt x="73" y="54"/>
                  </a:lnTo>
                  <a:lnTo>
                    <a:pt x="74" y="53"/>
                  </a:lnTo>
                  <a:lnTo>
                    <a:pt x="75" y="50"/>
                  </a:lnTo>
                  <a:lnTo>
                    <a:pt x="77" y="44"/>
                  </a:lnTo>
                  <a:lnTo>
                    <a:pt x="77" y="42"/>
                  </a:lnTo>
                  <a:lnTo>
                    <a:pt x="77" y="40"/>
                  </a:lnTo>
                  <a:lnTo>
                    <a:pt x="78" y="39"/>
                  </a:lnTo>
                  <a:lnTo>
                    <a:pt x="78" y="38"/>
                  </a:lnTo>
                  <a:lnTo>
                    <a:pt x="76" y="38"/>
                  </a:lnTo>
                  <a:lnTo>
                    <a:pt x="75" y="38"/>
                  </a:lnTo>
                  <a:lnTo>
                    <a:pt x="74" y="38"/>
                  </a:lnTo>
                  <a:lnTo>
                    <a:pt x="73" y="40"/>
                  </a:lnTo>
                  <a:lnTo>
                    <a:pt x="72" y="41"/>
                  </a:lnTo>
                  <a:lnTo>
                    <a:pt x="72" y="42"/>
                  </a:lnTo>
                  <a:lnTo>
                    <a:pt x="71" y="43"/>
                  </a:lnTo>
                  <a:lnTo>
                    <a:pt x="70" y="44"/>
                  </a:lnTo>
                  <a:lnTo>
                    <a:pt x="69" y="44"/>
                  </a:lnTo>
                  <a:lnTo>
                    <a:pt x="69" y="43"/>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4" name="Freeform 66">
              <a:extLst>
                <a:ext uri="{FF2B5EF4-FFF2-40B4-BE49-F238E27FC236}">
                  <a16:creationId xmlns:a16="http://schemas.microsoft.com/office/drawing/2014/main" id="{D5C726C3-A81C-4516-BB3C-15350B09F25C}"/>
                </a:ext>
              </a:extLst>
            </p:cNvPr>
            <p:cNvSpPr>
              <a:spLocks/>
            </p:cNvSpPr>
            <p:nvPr/>
          </p:nvSpPr>
          <p:spPr bwMode="auto">
            <a:xfrm>
              <a:off x="3799" y="1573"/>
              <a:ext cx="32" cy="60"/>
            </a:xfrm>
            <a:custGeom>
              <a:avLst/>
              <a:gdLst/>
              <a:ahLst/>
              <a:cxnLst>
                <a:cxn ang="0">
                  <a:pos x="2" y="9"/>
                </a:cxn>
                <a:cxn ang="0">
                  <a:pos x="2" y="9"/>
                </a:cxn>
                <a:cxn ang="0">
                  <a:pos x="3" y="8"/>
                </a:cxn>
                <a:cxn ang="0">
                  <a:pos x="3" y="7"/>
                </a:cxn>
                <a:cxn ang="0">
                  <a:pos x="4" y="5"/>
                </a:cxn>
                <a:cxn ang="0">
                  <a:pos x="5" y="3"/>
                </a:cxn>
                <a:cxn ang="0">
                  <a:pos x="4" y="1"/>
                </a:cxn>
                <a:cxn ang="0">
                  <a:pos x="4" y="0"/>
                </a:cxn>
                <a:cxn ang="0">
                  <a:pos x="3" y="1"/>
                </a:cxn>
                <a:cxn ang="0">
                  <a:pos x="1" y="2"/>
                </a:cxn>
                <a:cxn ang="0">
                  <a:pos x="1" y="4"/>
                </a:cxn>
                <a:cxn ang="0">
                  <a:pos x="0" y="5"/>
                </a:cxn>
                <a:cxn ang="0">
                  <a:pos x="0" y="7"/>
                </a:cxn>
                <a:cxn ang="0">
                  <a:pos x="0" y="8"/>
                </a:cxn>
                <a:cxn ang="0">
                  <a:pos x="0" y="9"/>
                </a:cxn>
                <a:cxn ang="0">
                  <a:pos x="1" y="9"/>
                </a:cxn>
                <a:cxn ang="0">
                  <a:pos x="2" y="9"/>
                </a:cxn>
              </a:cxnLst>
              <a:rect l="0" t="0" r="r" b="b"/>
              <a:pathLst>
                <a:path w="5" h="9">
                  <a:moveTo>
                    <a:pt x="2" y="9"/>
                  </a:moveTo>
                  <a:lnTo>
                    <a:pt x="2" y="9"/>
                  </a:lnTo>
                  <a:lnTo>
                    <a:pt x="3" y="8"/>
                  </a:lnTo>
                  <a:lnTo>
                    <a:pt x="3" y="7"/>
                  </a:lnTo>
                  <a:lnTo>
                    <a:pt x="4" y="5"/>
                  </a:lnTo>
                  <a:lnTo>
                    <a:pt x="5" y="3"/>
                  </a:lnTo>
                  <a:lnTo>
                    <a:pt x="4" y="1"/>
                  </a:lnTo>
                  <a:lnTo>
                    <a:pt x="4" y="0"/>
                  </a:lnTo>
                  <a:lnTo>
                    <a:pt x="3" y="1"/>
                  </a:lnTo>
                  <a:lnTo>
                    <a:pt x="1" y="2"/>
                  </a:lnTo>
                  <a:lnTo>
                    <a:pt x="1" y="4"/>
                  </a:lnTo>
                  <a:lnTo>
                    <a:pt x="0" y="5"/>
                  </a:lnTo>
                  <a:lnTo>
                    <a:pt x="0" y="7"/>
                  </a:lnTo>
                  <a:lnTo>
                    <a:pt x="0" y="8"/>
                  </a:lnTo>
                  <a:lnTo>
                    <a:pt x="0" y="9"/>
                  </a:lnTo>
                  <a:lnTo>
                    <a:pt x="1" y="9"/>
                  </a:lnTo>
                  <a:lnTo>
                    <a:pt x="2" y="9"/>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5" name="Freeform 67">
              <a:extLst>
                <a:ext uri="{FF2B5EF4-FFF2-40B4-BE49-F238E27FC236}">
                  <a16:creationId xmlns:a16="http://schemas.microsoft.com/office/drawing/2014/main" id="{E493C2D6-1572-4307-911B-0AFE536C480B}"/>
                </a:ext>
              </a:extLst>
            </p:cNvPr>
            <p:cNvSpPr>
              <a:spLocks/>
            </p:cNvSpPr>
            <p:nvPr/>
          </p:nvSpPr>
          <p:spPr bwMode="auto">
            <a:xfrm>
              <a:off x="3799" y="1573"/>
              <a:ext cx="32" cy="60"/>
            </a:xfrm>
            <a:custGeom>
              <a:avLst/>
              <a:gdLst/>
              <a:ahLst/>
              <a:cxnLst>
                <a:cxn ang="0">
                  <a:pos x="2" y="9"/>
                </a:cxn>
                <a:cxn ang="0">
                  <a:pos x="2" y="9"/>
                </a:cxn>
                <a:cxn ang="0">
                  <a:pos x="3" y="8"/>
                </a:cxn>
                <a:cxn ang="0">
                  <a:pos x="3" y="7"/>
                </a:cxn>
                <a:cxn ang="0">
                  <a:pos x="4" y="5"/>
                </a:cxn>
                <a:cxn ang="0">
                  <a:pos x="5" y="3"/>
                </a:cxn>
                <a:cxn ang="0">
                  <a:pos x="4" y="1"/>
                </a:cxn>
                <a:cxn ang="0">
                  <a:pos x="4" y="0"/>
                </a:cxn>
                <a:cxn ang="0">
                  <a:pos x="3" y="1"/>
                </a:cxn>
                <a:cxn ang="0">
                  <a:pos x="1" y="2"/>
                </a:cxn>
                <a:cxn ang="0">
                  <a:pos x="1" y="4"/>
                </a:cxn>
                <a:cxn ang="0">
                  <a:pos x="0" y="5"/>
                </a:cxn>
                <a:cxn ang="0">
                  <a:pos x="0" y="7"/>
                </a:cxn>
                <a:cxn ang="0">
                  <a:pos x="0" y="8"/>
                </a:cxn>
                <a:cxn ang="0">
                  <a:pos x="0" y="9"/>
                </a:cxn>
                <a:cxn ang="0">
                  <a:pos x="1" y="9"/>
                </a:cxn>
                <a:cxn ang="0">
                  <a:pos x="2" y="9"/>
                </a:cxn>
              </a:cxnLst>
              <a:rect l="0" t="0" r="r" b="b"/>
              <a:pathLst>
                <a:path w="5" h="9">
                  <a:moveTo>
                    <a:pt x="2" y="9"/>
                  </a:moveTo>
                  <a:lnTo>
                    <a:pt x="2" y="9"/>
                  </a:lnTo>
                  <a:lnTo>
                    <a:pt x="3" y="8"/>
                  </a:lnTo>
                  <a:lnTo>
                    <a:pt x="3" y="7"/>
                  </a:lnTo>
                  <a:lnTo>
                    <a:pt x="4" y="5"/>
                  </a:lnTo>
                  <a:lnTo>
                    <a:pt x="5" y="3"/>
                  </a:lnTo>
                  <a:lnTo>
                    <a:pt x="4" y="1"/>
                  </a:lnTo>
                  <a:lnTo>
                    <a:pt x="4" y="0"/>
                  </a:lnTo>
                  <a:lnTo>
                    <a:pt x="3" y="1"/>
                  </a:lnTo>
                  <a:lnTo>
                    <a:pt x="1" y="2"/>
                  </a:lnTo>
                  <a:lnTo>
                    <a:pt x="1" y="4"/>
                  </a:lnTo>
                  <a:lnTo>
                    <a:pt x="0" y="5"/>
                  </a:lnTo>
                  <a:lnTo>
                    <a:pt x="0" y="7"/>
                  </a:lnTo>
                  <a:lnTo>
                    <a:pt x="0" y="8"/>
                  </a:lnTo>
                  <a:lnTo>
                    <a:pt x="0" y="9"/>
                  </a:lnTo>
                  <a:lnTo>
                    <a:pt x="1" y="9"/>
                  </a:lnTo>
                  <a:lnTo>
                    <a:pt x="2" y="9"/>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6" name="Freeform 68">
              <a:extLst>
                <a:ext uri="{FF2B5EF4-FFF2-40B4-BE49-F238E27FC236}">
                  <a16:creationId xmlns:a16="http://schemas.microsoft.com/office/drawing/2014/main" id="{B947324F-87BE-4878-9C84-9F8E61E7424A}"/>
                </a:ext>
              </a:extLst>
            </p:cNvPr>
            <p:cNvSpPr>
              <a:spLocks/>
            </p:cNvSpPr>
            <p:nvPr/>
          </p:nvSpPr>
          <p:spPr bwMode="auto">
            <a:xfrm>
              <a:off x="3825" y="1554"/>
              <a:ext cx="19" cy="19"/>
            </a:xfrm>
            <a:custGeom>
              <a:avLst/>
              <a:gdLst/>
              <a:ahLst/>
              <a:cxnLst>
                <a:cxn ang="0">
                  <a:pos x="2" y="3"/>
                </a:cxn>
                <a:cxn ang="0">
                  <a:pos x="2" y="2"/>
                </a:cxn>
                <a:cxn ang="0">
                  <a:pos x="3" y="1"/>
                </a:cxn>
                <a:cxn ang="0">
                  <a:pos x="2" y="0"/>
                </a:cxn>
                <a:cxn ang="0">
                  <a:pos x="1" y="0"/>
                </a:cxn>
                <a:cxn ang="0">
                  <a:pos x="1" y="1"/>
                </a:cxn>
                <a:cxn ang="0">
                  <a:pos x="0" y="2"/>
                </a:cxn>
                <a:cxn ang="0">
                  <a:pos x="1" y="3"/>
                </a:cxn>
                <a:cxn ang="0">
                  <a:pos x="2" y="3"/>
                </a:cxn>
              </a:cxnLst>
              <a:rect l="0" t="0" r="r" b="b"/>
              <a:pathLst>
                <a:path w="3" h="3">
                  <a:moveTo>
                    <a:pt x="2" y="3"/>
                  </a:moveTo>
                  <a:lnTo>
                    <a:pt x="2" y="2"/>
                  </a:lnTo>
                  <a:lnTo>
                    <a:pt x="3" y="1"/>
                  </a:lnTo>
                  <a:lnTo>
                    <a:pt x="2" y="0"/>
                  </a:lnTo>
                  <a:lnTo>
                    <a:pt x="1" y="0"/>
                  </a:lnTo>
                  <a:lnTo>
                    <a:pt x="1" y="1"/>
                  </a:lnTo>
                  <a:lnTo>
                    <a:pt x="0" y="2"/>
                  </a:lnTo>
                  <a:lnTo>
                    <a:pt x="1" y="3"/>
                  </a:lnTo>
                  <a:lnTo>
                    <a:pt x="2" y="3"/>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7" name="Freeform 69">
              <a:extLst>
                <a:ext uri="{FF2B5EF4-FFF2-40B4-BE49-F238E27FC236}">
                  <a16:creationId xmlns:a16="http://schemas.microsoft.com/office/drawing/2014/main" id="{A70F6C68-F808-4E5F-9202-A75CE12D361D}"/>
                </a:ext>
              </a:extLst>
            </p:cNvPr>
            <p:cNvSpPr>
              <a:spLocks/>
            </p:cNvSpPr>
            <p:nvPr/>
          </p:nvSpPr>
          <p:spPr bwMode="auto">
            <a:xfrm>
              <a:off x="3825" y="1554"/>
              <a:ext cx="19" cy="19"/>
            </a:xfrm>
            <a:custGeom>
              <a:avLst/>
              <a:gdLst/>
              <a:ahLst/>
              <a:cxnLst>
                <a:cxn ang="0">
                  <a:pos x="2" y="3"/>
                </a:cxn>
                <a:cxn ang="0">
                  <a:pos x="2" y="2"/>
                </a:cxn>
                <a:cxn ang="0">
                  <a:pos x="3" y="1"/>
                </a:cxn>
                <a:cxn ang="0">
                  <a:pos x="2" y="0"/>
                </a:cxn>
                <a:cxn ang="0">
                  <a:pos x="1" y="0"/>
                </a:cxn>
                <a:cxn ang="0">
                  <a:pos x="1" y="1"/>
                </a:cxn>
                <a:cxn ang="0">
                  <a:pos x="0" y="2"/>
                </a:cxn>
                <a:cxn ang="0">
                  <a:pos x="1" y="3"/>
                </a:cxn>
                <a:cxn ang="0">
                  <a:pos x="2" y="3"/>
                </a:cxn>
              </a:cxnLst>
              <a:rect l="0" t="0" r="r" b="b"/>
              <a:pathLst>
                <a:path w="3" h="3">
                  <a:moveTo>
                    <a:pt x="2" y="3"/>
                  </a:moveTo>
                  <a:lnTo>
                    <a:pt x="2" y="2"/>
                  </a:lnTo>
                  <a:lnTo>
                    <a:pt x="3" y="1"/>
                  </a:lnTo>
                  <a:lnTo>
                    <a:pt x="2" y="0"/>
                  </a:lnTo>
                  <a:lnTo>
                    <a:pt x="1" y="0"/>
                  </a:lnTo>
                  <a:lnTo>
                    <a:pt x="1" y="1"/>
                  </a:lnTo>
                  <a:lnTo>
                    <a:pt x="0" y="2"/>
                  </a:lnTo>
                  <a:lnTo>
                    <a:pt x="1" y="3"/>
                  </a:lnTo>
                  <a:lnTo>
                    <a:pt x="2" y="3"/>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8" name="Freeform 70">
              <a:extLst>
                <a:ext uri="{FF2B5EF4-FFF2-40B4-BE49-F238E27FC236}">
                  <a16:creationId xmlns:a16="http://schemas.microsoft.com/office/drawing/2014/main" id="{1190CFEA-58DE-44F6-B919-8415244C1D7E}"/>
                </a:ext>
              </a:extLst>
            </p:cNvPr>
            <p:cNvSpPr>
              <a:spLocks/>
            </p:cNvSpPr>
            <p:nvPr/>
          </p:nvSpPr>
          <p:spPr bwMode="auto">
            <a:xfrm>
              <a:off x="3497" y="1291"/>
              <a:ext cx="617" cy="309"/>
            </a:xfrm>
            <a:custGeom>
              <a:avLst/>
              <a:gdLst/>
              <a:ahLst/>
              <a:cxnLst>
                <a:cxn ang="0">
                  <a:pos x="3" y="20"/>
                </a:cxn>
                <a:cxn ang="0">
                  <a:pos x="10" y="16"/>
                </a:cxn>
                <a:cxn ang="0">
                  <a:pos x="16" y="13"/>
                </a:cxn>
                <a:cxn ang="0">
                  <a:pos x="22" y="6"/>
                </a:cxn>
                <a:cxn ang="0">
                  <a:pos x="30" y="0"/>
                </a:cxn>
                <a:cxn ang="0">
                  <a:pos x="34" y="1"/>
                </a:cxn>
                <a:cxn ang="0">
                  <a:pos x="29" y="4"/>
                </a:cxn>
                <a:cxn ang="0">
                  <a:pos x="25" y="12"/>
                </a:cxn>
                <a:cxn ang="0">
                  <a:pos x="27" y="14"/>
                </a:cxn>
                <a:cxn ang="0">
                  <a:pos x="31" y="10"/>
                </a:cxn>
                <a:cxn ang="0">
                  <a:pos x="31" y="12"/>
                </a:cxn>
                <a:cxn ang="0">
                  <a:pos x="37" y="13"/>
                </a:cxn>
                <a:cxn ang="0">
                  <a:pos x="40" y="15"/>
                </a:cxn>
                <a:cxn ang="0">
                  <a:pos x="46" y="19"/>
                </a:cxn>
                <a:cxn ang="0">
                  <a:pos x="51" y="17"/>
                </a:cxn>
                <a:cxn ang="0">
                  <a:pos x="54" y="19"/>
                </a:cxn>
                <a:cxn ang="0">
                  <a:pos x="57" y="16"/>
                </a:cxn>
                <a:cxn ang="0">
                  <a:pos x="62" y="12"/>
                </a:cxn>
                <a:cxn ang="0">
                  <a:pos x="67" y="12"/>
                </a:cxn>
                <a:cxn ang="0">
                  <a:pos x="76" y="10"/>
                </a:cxn>
                <a:cxn ang="0">
                  <a:pos x="77" y="15"/>
                </a:cxn>
                <a:cxn ang="0">
                  <a:pos x="81" y="15"/>
                </a:cxn>
                <a:cxn ang="0">
                  <a:pos x="85" y="15"/>
                </a:cxn>
                <a:cxn ang="0">
                  <a:pos x="88" y="18"/>
                </a:cxn>
                <a:cxn ang="0">
                  <a:pos x="91" y="21"/>
                </a:cxn>
                <a:cxn ang="0">
                  <a:pos x="94" y="24"/>
                </a:cxn>
                <a:cxn ang="0">
                  <a:pos x="88" y="26"/>
                </a:cxn>
                <a:cxn ang="0">
                  <a:pos x="81" y="27"/>
                </a:cxn>
                <a:cxn ang="0">
                  <a:pos x="75" y="25"/>
                </a:cxn>
                <a:cxn ang="0">
                  <a:pos x="73" y="26"/>
                </a:cxn>
                <a:cxn ang="0">
                  <a:pos x="74" y="29"/>
                </a:cxn>
                <a:cxn ang="0">
                  <a:pos x="69" y="26"/>
                </a:cxn>
                <a:cxn ang="0">
                  <a:pos x="64" y="26"/>
                </a:cxn>
                <a:cxn ang="0">
                  <a:pos x="58" y="30"/>
                </a:cxn>
                <a:cxn ang="0">
                  <a:pos x="56" y="32"/>
                </a:cxn>
                <a:cxn ang="0">
                  <a:pos x="53" y="33"/>
                </a:cxn>
                <a:cxn ang="0">
                  <a:pos x="49" y="39"/>
                </a:cxn>
                <a:cxn ang="0">
                  <a:pos x="49" y="34"/>
                </a:cxn>
                <a:cxn ang="0">
                  <a:pos x="47" y="35"/>
                </a:cxn>
                <a:cxn ang="0">
                  <a:pos x="46" y="35"/>
                </a:cxn>
                <a:cxn ang="0">
                  <a:pos x="41" y="47"/>
                </a:cxn>
                <a:cxn ang="0">
                  <a:pos x="38" y="46"/>
                </a:cxn>
                <a:cxn ang="0">
                  <a:pos x="37" y="45"/>
                </a:cxn>
                <a:cxn ang="0">
                  <a:pos x="39" y="43"/>
                </a:cxn>
                <a:cxn ang="0">
                  <a:pos x="38" y="41"/>
                </a:cxn>
                <a:cxn ang="0">
                  <a:pos x="36" y="41"/>
                </a:cxn>
                <a:cxn ang="0">
                  <a:pos x="34" y="42"/>
                </a:cxn>
                <a:cxn ang="0">
                  <a:pos x="34" y="40"/>
                </a:cxn>
                <a:cxn ang="0">
                  <a:pos x="34" y="39"/>
                </a:cxn>
                <a:cxn ang="0">
                  <a:pos x="33" y="37"/>
                </a:cxn>
                <a:cxn ang="0">
                  <a:pos x="31" y="34"/>
                </a:cxn>
                <a:cxn ang="0">
                  <a:pos x="28" y="33"/>
                </a:cxn>
                <a:cxn ang="0">
                  <a:pos x="26" y="33"/>
                </a:cxn>
                <a:cxn ang="0">
                  <a:pos x="26" y="32"/>
                </a:cxn>
                <a:cxn ang="0">
                  <a:pos x="26" y="31"/>
                </a:cxn>
                <a:cxn ang="0">
                  <a:pos x="22" y="31"/>
                </a:cxn>
                <a:cxn ang="0">
                  <a:pos x="18" y="32"/>
                </a:cxn>
                <a:cxn ang="0">
                  <a:pos x="2" y="24"/>
                </a:cxn>
                <a:cxn ang="0">
                  <a:pos x="0" y="22"/>
                </a:cxn>
              </a:cxnLst>
              <a:rect l="0" t="0" r="r" b="b"/>
              <a:pathLst>
                <a:path w="94" h="47">
                  <a:moveTo>
                    <a:pt x="0" y="22"/>
                  </a:moveTo>
                  <a:lnTo>
                    <a:pt x="1" y="21"/>
                  </a:lnTo>
                  <a:lnTo>
                    <a:pt x="3" y="20"/>
                  </a:lnTo>
                  <a:lnTo>
                    <a:pt x="7" y="17"/>
                  </a:lnTo>
                  <a:lnTo>
                    <a:pt x="9" y="16"/>
                  </a:lnTo>
                  <a:lnTo>
                    <a:pt x="10" y="16"/>
                  </a:lnTo>
                  <a:lnTo>
                    <a:pt x="12" y="16"/>
                  </a:lnTo>
                  <a:lnTo>
                    <a:pt x="13" y="15"/>
                  </a:lnTo>
                  <a:lnTo>
                    <a:pt x="16" y="13"/>
                  </a:lnTo>
                  <a:lnTo>
                    <a:pt x="18" y="12"/>
                  </a:lnTo>
                  <a:lnTo>
                    <a:pt x="20" y="10"/>
                  </a:lnTo>
                  <a:lnTo>
                    <a:pt x="22" y="6"/>
                  </a:lnTo>
                  <a:lnTo>
                    <a:pt x="25" y="4"/>
                  </a:lnTo>
                  <a:lnTo>
                    <a:pt x="27" y="2"/>
                  </a:lnTo>
                  <a:lnTo>
                    <a:pt x="30" y="0"/>
                  </a:lnTo>
                  <a:lnTo>
                    <a:pt x="32" y="0"/>
                  </a:lnTo>
                  <a:lnTo>
                    <a:pt x="34" y="0"/>
                  </a:lnTo>
                  <a:lnTo>
                    <a:pt x="34" y="1"/>
                  </a:lnTo>
                  <a:lnTo>
                    <a:pt x="33" y="2"/>
                  </a:lnTo>
                  <a:lnTo>
                    <a:pt x="31" y="3"/>
                  </a:lnTo>
                  <a:lnTo>
                    <a:pt x="29" y="4"/>
                  </a:lnTo>
                  <a:lnTo>
                    <a:pt x="27" y="6"/>
                  </a:lnTo>
                  <a:lnTo>
                    <a:pt x="26" y="8"/>
                  </a:lnTo>
                  <a:lnTo>
                    <a:pt x="25" y="12"/>
                  </a:lnTo>
                  <a:lnTo>
                    <a:pt x="25" y="14"/>
                  </a:lnTo>
                  <a:lnTo>
                    <a:pt x="25" y="15"/>
                  </a:lnTo>
                  <a:lnTo>
                    <a:pt x="27" y="14"/>
                  </a:lnTo>
                  <a:lnTo>
                    <a:pt x="28" y="13"/>
                  </a:lnTo>
                  <a:lnTo>
                    <a:pt x="30" y="11"/>
                  </a:lnTo>
                  <a:lnTo>
                    <a:pt x="31" y="10"/>
                  </a:lnTo>
                  <a:lnTo>
                    <a:pt x="30" y="11"/>
                  </a:lnTo>
                  <a:lnTo>
                    <a:pt x="30" y="12"/>
                  </a:lnTo>
                  <a:lnTo>
                    <a:pt x="31" y="12"/>
                  </a:lnTo>
                  <a:lnTo>
                    <a:pt x="33" y="12"/>
                  </a:lnTo>
                  <a:lnTo>
                    <a:pt x="35" y="12"/>
                  </a:lnTo>
                  <a:lnTo>
                    <a:pt x="37" y="13"/>
                  </a:lnTo>
                  <a:lnTo>
                    <a:pt x="38" y="14"/>
                  </a:lnTo>
                  <a:lnTo>
                    <a:pt x="39" y="14"/>
                  </a:lnTo>
                  <a:lnTo>
                    <a:pt x="40" y="15"/>
                  </a:lnTo>
                  <a:lnTo>
                    <a:pt x="42" y="16"/>
                  </a:lnTo>
                  <a:lnTo>
                    <a:pt x="44" y="18"/>
                  </a:lnTo>
                  <a:lnTo>
                    <a:pt x="46" y="19"/>
                  </a:lnTo>
                  <a:lnTo>
                    <a:pt x="47" y="19"/>
                  </a:lnTo>
                  <a:lnTo>
                    <a:pt x="49" y="18"/>
                  </a:lnTo>
                  <a:lnTo>
                    <a:pt x="51" y="17"/>
                  </a:lnTo>
                  <a:lnTo>
                    <a:pt x="51" y="17"/>
                  </a:lnTo>
                  <a:lnTo>
                    <a:pt x="52" y="18"/>
                  </a:lnTo>
                  <a:lnTo>
                    <a:pt x="54" y="19"/>
                  </a:lnTo>
                  <a:lnTo>
                    <a:pt x="54" y="18"/>
                  </a:lnTo>
                  <a:lnTo>
                    <a:pt x="55" y="17"/>
                  </a:lnTo>
                  <a:lnTo>
                    <a:pt x="57" y="16"/>
                  </a:lnTo>
                  <a:lnTo>
                    <a:pt x="58" y="15"/>
                  </a:lnTo>
                  <a:lnTo>
                    <a:pt x="60" y="14"/>
                  </a:lnTo>
                  <a:lnTo>
                    <a:pt x="62" y="12"/>
                  </a:lnTo>
                  <a:lnTo>
                    <a:pt x="63" y="12"/>
                  </a:lnTo>
                  <a:lnTo>
                    <a:pt x="65" y="12"/>
                  </a:lnTo>
                  <a:lnTo>
                    <a:pt x="67" y="12"/>
                  </a:lnTo>
                  <a:lnTo>
                    <a:pt x="70" y="12"/>
                  </a:lnTo>
                  <a:lnTo>
                    <a:pt x="73" y="10"/>
                  </a:lnTo>
                  <a:lnTo>
                    <a:pt x="76" y="10"/>
                  </a:lnTo>
                  <a:lnTo>
                    <a:pt x="76" y="12"/>
                  </a:lnTo>
                  <a:lnTo>
                    <a:pt x="77" y="14"/>
                  </a:lnTo>
                  <a:lnTo>
                    <a:pt x="77" y="15"/>
                  </a:lnTo>
                  <a:lnTo>
                    <a:pt x="79" y="16"/>
                  </a:lnTo>
                  <a:lnTo>
                    <a:pt x="80" y="15"/>
                  </a:lnTo>
                  <a:lnTo>
                    <a:pt x="81" y="15"/>
                  </a:lnTo>
                  <a:lnTo>
                    <a:pt x="82" y="16"/>
                  </a:lnTo>
                  <a:lnTo>
                    <a:pt x="84" y="16"/>
                  </a:lnTo>
                  <a:lnTo>
                    <a:pt x="85" y="15"/>
                  </a:lnTo>
                  <a:lnTo>
                    <a:pt x="87" y="15"/>
                  </a:lnTo>
                  <a:lnTo>
                    <a:pt x="88" y="16"/>
                  </a:lnTo>
                  <a:lnTo>
                    <a:pt x="88" y="18"/>
                  </a:lnTo>
                  <a:lnTo>
                    <a:pt x="89" y="19"/>
                  </a:lnTo>
                  <a:lnTo>
                    <a:pt x="90" y="19"/>
                  </a:lnTo>
                  <a:lnTo>
                    <a:pt x="91" y="21"/>
                  </a:lnTo>
                  <a:lnTo>
                    <a:pt x="93" y="22"/>
                  </a:lnTo>
                  <a:lnTo>
                    <a:pt x="93" y="23"/>
                  </a:lnTo>
                  <a:lnTo>
                    <a:pt x="94" y="24"/>
                  </a:lnTo>
                  <a:lnTo>
                    <a:pt x="92" y="25"/>
                  </a:lnTo>
                  <a:lnTo>
                    <a:pt x="90" y="26"/>
                  </a:lnTo>
                  <a:lnTo>
                    <a:pt x="88" y="26"/>
                  </a:lnTo>
                  <a:lnTo>
                    <a:pt x="84" y="26"/>
                  </a:lnTo>
                  <a:lnTo>
                    <a:pt x="81" y="27"/>
                  </a:lnTo>
                  <a:lnTo>
                    <a:pt x="81" y="27"/>
                  </a:lnTo>
                  <a:lnTo>
                    <a:pt x="80" y="27"/>
                  </a:lnTo>
                  <a:lnTo>
                    <a:pt x="77" y="26"/>
                  </a:lnTo>
                  <a:lnTo>
                    <a:pt x="75" y="25"/>
                  </a:lnTo>
                  <a:lnTo>
                    <a:pt x="74" y="25"/>
                  </a:lnTo>
                  <a:lnTo>
                    <a:pt x="73" y="26"/>
                  </a:lnTo>
                  <a:lnTo>
                    <a:pt x="73" y="26"/>
                  </a:lnTo>
                  <a:lnTo>
                    <a:pt x="74" y="27"/>
                  </a:lnTo>
                  <a:lnTo>
                    <a:pt x="75" y="29"/>
                  </a:lnTo>
                  <a:lnTo>
                    <a:pt x="74" y="29"/>
                  </a:lnTo>
                  <a:lnTo>
                    <a:pt x="72" y="29"/>
                  </a:lnTo>
                  <a:lnTo>
                    <a:pt x="70" y="27"/>
                  </a:lnTo>
                  <a:lnTo>
                    <a:pt x="69" y="26"/>
                  </a:lnTo>
                  <a:lnTo>
                    <a:pt x="67" y="26"/>
                  </a:lnTo>
                  <a:lnTo>
                    <a:pt x="65" y="26"/>
                  </a:lnTo>
                  <a:lnTo>
                    <a:pt x="64" y="26"/>
                  </a:lnTo>
                  <a:lnTo>
                    <a:pt x="63" y="28"/>
                  </a:lnTo>
                  <a:lnTo>
                    <a:pt x="61" y="29"/>
                  </a:lnTo>
                  <a:lnTo>
                    <a:pt x="58" y="30"/>
                  </a:lnTo>
                  <a:lnTo>
                    <a:pt x="57" y="30"/>
                  </a:lnTo>
                  <a:lnTo>
                    <a:pt x="56" y="31"/>
                  </a:lnTo>
                  <a:lnTo>
                    <a:pt x="56" y="32"/>
                  </a:lnTo>
                  <a:lnTo>
                    <a:pt x="56" y="32"/>
                  </a:lnTo>
                  <a:lnTo>
                    <a:pt x="54" y="33"/>
                  </a:lnTo>
                  <a:lnTo>
                    <a:pt x="53" y="33"/>
                  </a:lnTo>
                  <a:lnTo>
                    <a:pt x="51" y="35"/>
                  </a:lnTo>
                  <a:lnTo>
                    <a:pt x="50" y="37"/>
                  </a:lnTo>
                  <a:lnTo>
                    <a:pt x="49" y="39"/>
                  </a:lnTo>
                  <a:lnTo>
                    <a:pt x="48" y="38"/>
                  </a:lnTo>
                  <a:lnTo>
                    <a:pt x="49" y="36"/>
                  </a:lnTo>
                  <a:lnTo>
                    <a:pt x="49" y="34"/>
                  </a:lnTo>
                  <a:lnTo>
                    <a:pt x="49" y="33"/>
                  </a:lnTo>
                  <a:lnTo>
                    <a:pt x="48" y="35"/>
                  </a:lnTo>
                  <a:lnTo>
                    <a:pt x="47" y="35"/>
                  </a:lnTo>
                  <a:lnTo>
                    <a:pt x="47" y="34"/>
                  </a:lnTo>
                  <a:lnTo>
                    <a:pt x="46" y="34"/>
                  </a:lnTo>
                  <a:lnTo>
                    <a:pt x="46" y="35"/>
                  </a:lnTo>
                  <a:lnTo>
                    <a:pt x="43" y="41"/>
                  </a:lnTo>
                  <a:lnTo>
                    <a:pt x="42" y="44"/>
                  </a:lnTo>
                  <a:lnTo>
                    <a:pt x="41" y="47"/>
                  </a:lnTo>
                  <a:lnTo>
                    <a:pt x="40" y="47"/>
                  </a:lnTo>
                  <a:lnTo>
                    <a:pt x="39" y="47"/>
                  </a:lnTo>
                  <a:lnTo>
                    <a:pt x="38" y="46"/>
                  </a:lnTo>
                  <a:lnTo>
                    <a:pt x="37" y="46"/>
                  </a:lnTo>
                  <a:lnTo>
                    <a:pt x="37" y="45"/>
                  </a:lnTo>
                  <a:lnTo>
                    <a:pt x="37" y="45"/>
                  </a:lnTo>
                  <a:lnTo>
                    <a:pt x="38" y="44"/>
                  </a:lnTo>
                  <a:lnTo>
                    <a:pt x="38" y="43"/>
                  </a:lnTo>
                  <a:lnTo>
                    <a:pt x="39" y="43"/>
                  </a:lnTo>
                  <a:lnTo>
                    <a:pt x="39" y="43"/>
                  </a:lnTo>
                  <a:lnTo>
                    <a:pt x="39" y="42"/>
                  </a:lnTo>
                  <a:lnTo>
                    <a:pt x="38" y="41"/>
                  </a:lnTo>
                  <a:lnTo>
                    <a:pt x="38" y="41"/>
                  </a:lnTo>
                  <a:lnTo>
                    <a:pt x="37" y="41"/>
                  </a:lnTo>
                  <a:lnTo>
                    <a:pt x="36" y="41"/>
                  </a:lnTo>
                  <a:lnTo>
                    <a:pt x="35" y="42"/>
                  </a:lnTo>
                  <a:lnTo>
                    <a:pt x="35" y="42"/>
                  </a:lnTo>
                  <a:lnTo>
                    <a:pt x="34" y="42"/>
                  </a:lnTo>
                  <a:lnTo>
                    <a:pt x="34" y="42"/>
                  </a:lnTo>
                  <a:lnTo>
                    <a:pt x="34" y="41"/>
                  </a:lnTo>
                  <a:lnTo>
                    <a:pt x="34" y="40"/>
                  </a:lnTo>
                  <a:lnTo>
                    <a:pt x="34" y="40"/>
                  </a:lnTo>
                  <a:lnTo>
                    <a:pt x="34" y="39"/>
                  </a:lnTo>
                  <a:lnTo>
                    <a:pt x="34" y="39"/>
                  </a:lnTo>
                  <a:lnTo>
                    <a:pt x="34" y="38"/>
                  </a:lnTo>
                  <a:lnTo>
                    <a:pt x="34" y="38"/>
                  </a:lnTo>
                  <a:lnTo>
                    <a:pt x="33" y="37"/>
                  </a:lnTo>
                  <a:lnTo>
                    <a:pt x="33" y="36"/>
                  </a:lnTo>
                  <a:lnTo>
                    <a:pt x="32" y="35"/>
                  </a:lnTo>
                  <a:lnTo>
                    <a:pt x="31" y="34"/>
                  </a:lnTo>
                  <a:lnTo>
                    <a:pt x="31" y="34"/>
                  </a:lnTo>
                  <a:lnTo>
                    <a:pt x="30" y="33"/>
                  </a:lnTo>
                  <a:lnTo>
                    <a:pt x="28" y="33"/>
                  </a:lnTo>
                  <a:lnTo>
                    <a:pt x="27" y="33"/>
                  </a:lnTo>
                  <a:lnTo>
                    <a:pt x="26" y="33"/>
                  </a:lnTo>
                  <a:lnTo>
                    <a:pt x="26" y="33"/>
                  </a:lnTo>
                  <a:lnTo>
                    <a:pt x="26" y="33"/>
                  </a:lnTo>
                  <a:lnTo>
                    <a:pt x="26" y="32"/>
                  </a:lnTo>
                  <a:lnTo>
                    <a:pt x="26" y="32"/>
                  </a:lnTo>
                  <a:lnTo>
                    <a:pt x="26" y="32"/>
                  </a:lnTo>
                  <a:lnTo>
                    <a:pt x="26" y="31"/>
                  </a:lnTo>
                  <a:lnTo>
                    <a:pt x="26" y="31"/>
                  </a:lnTo>
                  <a:lnTo>
                    <a:pt x="26" y="31"/>
                  </a:lnTo>
                  <a:lnTo>
                    <a:pt x="25" y="31"/>
                  </a:lnTo>
                  <a:lnTo>
                    <a:pt x="22" y="31"/>
                  </a:lnTo>
                  <a:lnTo>
                    <a:pt x="21" y="31"/>
                  </a:lnTo>
                  <a:lnTo>
                    <a:pt x="19" y="32"/>
                  </a:lnTo>
                  <a:lnTo>
                    <a:pt x="18" y="32"/>
                  </a:lnTo>
                  <a:lnTo>
                    <a:pt x="5" y="27"/>
                  </a:lnTo>
                  <a:lnTo>
                    <a:pt x="3" y="25"/>
                  </a:lnTo>
                  <a:lnTo>
                    <a:pt x="2" y="24"/>
                  </a:lnTo>
                  <a:lnTo>
                    <a:pt x="1" y="23"/>
                  </a:lnTo>
                  <a:lnTo>
                    <a:pt x="1" y="22"/>
                  </a:lnTo>
                  <a:lnTo>
                    <a:pt x="0" y="22"/>
                  </a:lnTo>
                  <a:lnTo>
                    <a:pt x="0" y="22"/>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79" name="Freeform 71">
              <a:extLst>
                <a:ext uri="{FF2B5EF4-FFF2-40B4-BE49-F238E27FC236}">
                  <a16:creationId xmlns:a16="http://schemas.microsoft.com/office/drawing/2014/main" id="{7826A13E-D24F-46D3-BD46-1279D7973814}"/>
                </a:ext>
              </a:extLst>
            </p:cNvPr>
            <p:cNvSpPr>
              <a:spLocks/>
            </p:cNvSpPr>
            <p:nvPr/>
          </p:nvSpPr>
          <p:spPr bwMode="auto">
            <a:xfrm>
              <a:off x="3497" y="1291"/>
              <a:ext cx="617" cy="309"/>
            </a:xfrm>
            <a:custGeom>
              <a:avLst/>
              <a:gdLst/>
              <a:ahLst/>
              <a:cxnLst>
                <a:cxn ang="0">
                  <a:pos x="3" y="20"/>
                </a:cxn>
                <a:cxn ang="0">
                  <a:pos x="10" y="16"/>
                </a:cxn>
                <a:cxn ang="0">
                  <a:pos x="16" y="13"/>
                </a:cxn>
                <a:cxn ang="0">
                  <a:pos x="22" y="6"/>
                </a:cxn>
                <a:cxn ang="0">
                  <a:pos x="30" y="0"/>
                </a:cxn>
                <a:cxn ang="0">
                  <a:pos x="34" y="1"/>
                </a:cxn>
                <a:cxn ang="0">
                  <a:pos x="29" y="4"/>
                </a:cxn>
                <a:cxn ang="0">
                  <a:pos x="25" y="12"/>
                </a:cxn>
                <a:cxn ang="0">
                  <a:pos x="27" y="14"/>
                </a:cxn>
                <a:cxn ang="0">
                  <a:pos x="31" y="10"/>
                </a:cxn>
                <a:cxn ang="0">
                  <a:pos x="31" y="12"/>
                </a:cxn>
                <a:cxn ang="0">
                  <a:pos x="37" y="13"/>
                </a:cxn>
                <a:cxn ang="0">
                  <a:pos x="40" y="15"/>
                </a:cxn>
                <a:cxn ang="0">
                  <a:pos x="46" y="19"/>
                </a:cxn>
                <a:cxn ang="0">
                  <a:pos x="51" y="17"/>
                </a:cxn>
                <a:cxn ang="0">
                  <a:pos x="54" y="19"/>
                </a:cxn>
                <a:cxn ang="0">
                  <a:pos x="57" y="16"/>
                </a:cxn>
                <a:cxn ang="0">
                  <a:pos x="62" y="12"/>
                </a:cxn>
                <a:cxn ang="0">
                  <a:pos x="67" y="12"/>
                </a:cxn>
                <a:cxn ang="0">
                  <a:pos x="76" y="10"/>
                </a:cxn>
                <a:cxn ang="0">
                  <a:pos x="77" y="15"/>
                </a:cxn>
                <a:cxn ang="0">
                  <a:pos x="81" y="15"/>
                </a:cxn>
                <a:cxn ang="0">
                  <a:pos x="85" y="15"/>
                </a:cxn>
                <a:cxn ang="0">
                  <a:pos x="88" y="18"/>
                </a:cxn>
                <a:cxn ang="0">
                  <a:pos x="91" y="21"/>
                </a:cxn>
                <a:cxn ang="0">
                  <a:pos x="94" y="24"/>
                </a:cxn>
                <a:cxn ang="0">
                  <a:pos x="88" y="26"/>
                </a:cxn>
                <a:cxn ang="0">
                  <a:pos x="81" y="27"/>
                </a:cxn>
                <a:cxn ang="0">
                  <a:pos x="75" y="25"/>
                </a:cxn>
                <a:cxn ang="0">
                  <a:pos x="73" y="26"/>
                </a:cxn>
                <a:cxn ang="0">
                  <a:pos x="74" y="29"/>
                </a:cxn>
                <a:cxn ang="0">
                  <a:pos x="69" y="26"/>
                </a:cxn>
                <a:cxn ang="0">
                  <a:pos x="64" y="26"/>
                </a:cxn>
                <a:cxn ang="0">
                  <a:pos x="58" y="30"/>
                </a:cxn>
                <a:cxn ang="0">
                  <a:pos x="56" y="32"/>
                </a:cxn>
                <a:cxn ang="0">
                  <a:pos x="53" y="33"/>
                </a:cxn>
                <a:cxn ang="0">
                  <a:pos x="49" y="39"/>
                </a:cxn>
                <a:cxn ang="0">
                  <a:pos x="49" y="34"/>
                </a:cxn>
                <a:cxn ang="0">
                  <a:pos x="47" y="35"/>
                </a:cxn>
                <a:cxn ang="0">
                  <a:pos x="46" y="35"/>
                </a:cxn>
                <a:cxn ang="0">
                  <a:pos x="41" y="47"/>
                </a:cxn>
                <a:cxn ang="0">
                  <a:pos x="38" y="46"/>
                </a:cxn>
                <a:cxn ang="0">
                  <a:pos x="37" y="45"/>
                </a:cxn>
                <a:cxn ang="0">
                  <a:pos x="39" y="43"/>
                </a:cxn>
                <a:cxn ang="0">
                  <a:pos x="38" y="41"/>
                </a:cxn>
                <a:cxn ang="0">
                  <a:pos x="36" y="41"/>
                </a:cxn>
                <a:cxn ang="0">
                  <a:pos x="34" y="42"/>
                </a:cxn>
                <a:cxn ang="0">
                  <a:pos x="34" y="40"/>
                </a:cxn>
                <a:cxn ang="0">
                  <a:pos x="34" y="39"/>
                </a:cxn>
                <a:cxn ang="0">
                  <a:pos x="33" y="37"/>
                </a:cxn>
                <a:cxn ang="0">
                  <a:pos x="31" y="34"/>
                </a:cxn>
                <a:cxn ang="0">
                  <a:pos x="28" y="33"/>
                </a:cxn>
                <a:cxn ang="0">
                  <a:pos x="26" y="33"/>
                </a:cxn>
                <a:cxn ang="0">
                  <a:pos x="26" y="32"/>
                </a:cxn>
                <a:cxn ang="0">
                  <a:pos x="26" y="31"/>
                </a:cxn>
                <a:cxn ang="0">
                  <a:pos x="22" y="31"/>
                </a:cxn>
                <a:cxn ang="0">
                  <a:pos x="18" y="32"/>
                </a:cxn>
                <a:cxn ang="0">
                  <a:pos x="2" y="24"/>
                </a:cxn>
                <a:cxn ang="0">
                  <a:pos x="0" y="22"/>
                </a:cxn>
              </a:cxnLst>
              <a:rect l="0" t="0" r="r" b="b"/>
              <a:pathLst>
                <a:path w="94" h="47">
                  <a:moveTo>
                    <a:pt x="0" y="22"/>
                  </a:moveTo>
                  <a:lnTo>
                    <a:pt x="1" y="21"/>
                  </a:lnTo>
                  <a:lnTo>
                    <a:pt x="3" y="20"/>
                  </a:lnTo>
                  <a:lnTo>
                    <a:pt x="7" y="17"/>
                  </a:lnTo>
                  <a:lnTo>
                    <a:pt x="9" y="16"/>
                  </a:lnTo>
                  <a:lnTo>
                    <a:pt x="10" y="16"/>
                  </a:lnTo>
                  <a:lnTo>
                    <a:pt x="12" y="16"/>
                  </a:lnTo>
                  <a:lnTo>
                    <a:pt x="13" y="15"/>
                  </a:lnTo>
                  <a:lnTo>
                    <a:pt x="16" y="13"/>
                  </a:lnTo>
                  <a:lnTo>
                    <a:pt x="18" y="12"/>
                  </a:lnTo>
                  <a:lnTo>
                    <a:pt x="20" y="10"/>
                  </a:lnTo>
                  <a:lnTo>
                    <a:pt x="22" y="6"/>
                  </a:lnTo>
                  <a:lnTo>
                    <a:pt x="25" y="4"/>
                  </a:lnTo>
                  <a:lnTo>
                    <a:pt x="27" y="2"/>
                  </a:lnTo>
                  <a:lnTo>
                    <a:pt x="30" y="0"/>
                  </a:lnTo>
                  <a:lnTo>
                    <a:pt x="32" y="0"/>
                  </a:lnTo>
                  <a:lnTo>
                    <a:pt x="34" y="0"/>
                  </a:lnTo>
                  <a:lnTo>
                    <a:pt x="34" y="1"/>
                  </a:lnTo>
                  <a:lnTo>
                    <a:pt x="33" y="2"/>
                  </a:lnTo>
                  <a:lnTo>
                    <a:pt x="31" y="3"/>
                  </a:lnTo>
                  <a:lnTo>
                    <a:pt x="29" y="4"/>
                  </a:lnTo>
                  <a:lnTo>
                    <a:pt x="27" y="6"/>
                  </a:lnTo>
                  <a:lnTo>
                    <a:pt x="26" y="8"/>
                  </a:lnTo>
                  <a:lnTo>
                    <a:pt x="25" y="12"/>
                  </a:lnTo>
                  <a:lnTo>
                    <a:pt x="25" y="14"/>
                  </a:lnTo>
                  <a:lnTo>
                    <a:pt x="25" y="15"/>
                  </a:lnTo>
                  <a:lnTo>
                    <a:pt x="27" y="14"/>
                  </a:lnTo>
                  <a:lnTo>
                    <a:pt x="28" y="13"/>
                  </a:lnTo>
                  <a:lnTo>
                    <a:pt x="30" y="11"/>
                  </a:lnTo>
                  <a:lnTo>
                    <a:pt x="31" y="10"/>
                  </a:lnTo>
                  <a:lnTo>
                    <a:pt x="30" y="11"/>
                  </a:lnTo>
                  <a:lnTo>
                    <a:pt x="30" y="12"/>
                  </a:lnTo>
                  <a:lnTo>
                    <a:pt x="31" y="12"/>
                  </a:lnTo>
                  <a:lnTo>
                    <a:pt x="33" y="12"/>
                  </a:lnTo>
                  <a:lnTo>
                    <a:pt x="35" y="12"/>
                  </a:lnTo>
                  <a:lnTo>
                    <a:pt x="37" y="13"/>
                  </a:lnTo>
                  <a:lnTo>
                    <a:pt x="38" y="14"/>
                  </a:lnTo>
                  <a:lnTo>
                    <a:pt x="39" y="14"/>
                  </a:lnTo>
                  <a:lnTo>
                    <a:pt x="40" y="15"/>
                  </a:lnTo>
                  <a:lnTo>
                    <a:pt x="42" y="16"/>
                  </a:lnTo>
                  <a:lnTo>
                    <a:pt x="44" y="18"/>
                  </a:lnTo>
                  <a:lnTo>
                    <a:pt x="46" y="19"/>
                  </a:lnTo>
                  <a:lnTo>
                    <a:pt x="47" y="19"/>
                  </a:lnTo>
                  <a:lnTo>
                    <a:pt x="49" y="18"/>
                  </a:lnTo>
                  <a:lnTo>
                    <a:pt x="51" y="17"/>
                  </a:lnTo>
                  <a:lnTo>
                    <a:pt x="51" y="17"/>
                  </a:lnTo>
                  <a:lnTo>
                    <a:pt x="52" y="18"/>
                  </a:lnTo>
                  <a:lnTo>
                    <a:pt x="54" y="19"/>
                  </a:lnTo>
                  <a:lnTo>
                    <a:pt x="54" y="18"/>
                  </a:lnTo>
                  <a:lnTo>
                    <a:pt x="55" y="17"/>
                  </a:lnTo>
                  <a:lnTo>
                    <a:pt x="57" y="16"/>
                  </a:lnTo>
                  <a:lnTo>
                    <a:pt x="58" y="15"/>
                  </a:lnTo>
                  <a:lnTo>
                    <a:pt x="60" y="14"/>
                  </a:lnTo>
                  <a:lnTo>
                    <a:pt x="62" y="12"/>
                  </a:lnTo>
                  <a:lnTo>
                    <a:pt x="63" y="12"/>
                  </a:lnTo>
                  <a:lnTo>
                    <a:pt x="65" y="12"/>
                  </a:lnTo>
                  <a:lnTo>
                    <a:pt x="67" y="12"/>
                  </a:lnTo>
                  <a:lnTo>
                    <a:pt x="70" y="12"/>
                  </a:lnTo>
                  <a:lnTo>
                    <a:pt x="73" y="10"/>
                  </a:lnTo>
                  <a:lnTo>
                    <a:pt x="76" y="10"/>
                  </a:lnTo>
                  <a:lnTo>
                    <a:pt x="76" y="12"/>
                  </a:lnTo>
                  <a:lnTo>
                    <a:pt x="77" y="14"/>
                  </a:lnTo>
                  <a:lnTo>
                    <a:pt x="77" y="15"/>
                  </a:lnTo>
                  <a:lnTo>
                    <a:pt x="79" y="16"/>
                  </a:lnTo>
                  <a:lnTo>
                    <a:pt x="80" y="15"/>
                  </a:lnTo>
                  <a:lnTo>
                    <a:pt x="81" y="15"/>
                  </a:lnTo>
                  <a:lnTo>
                    <a:pt x="82" y="16"/>
                  </a:lnTo>
                  <a:lnTo>
                    <a:pt x="84" y="16"/>
                  </a:lnTo>
                  <a:lnTo>
                    <a:pt x="85" y="15"/>
                  </a:lnTo>
                  <a:lnTo>
                    <a:pt x="87" y="15"/>
                  </a:lnTo>
                  <a:lnTo>
                    <a:pt x="88" y="16"/>
                  </a:lnTo>
                  <a:lnTo>
                    <a:pt x="88" y="18"/>
                  </a:lnTo>
                  <a:lnTo>
                    <a:pt x="89" y="19"/>
                  </a:lnTo>
                  <a:lnTo>
                    <a:pt x="90" y="19"/>
                  </a:lnTo>
                  <a:lnTo>
                    <a:pt x="91" y="21"/>
                  </a:lnTo>
                  <a:lnTo>
                    <a:pt x="93" y="22"/>
                  </a:lnTo>
                  <a:lnTo>
                    <a:pt x="93" y="23"/>
                  </a:lnTo>
                  <a:lnTo>
                    <a:pt x="94" y="24"/>
                  </a:lnTo>
                  <a:lnTo>
                    <a:pt x="92" y="25"/>
                  </a:lnTo>
                  <a:lnTo>
                    <a:pt x="90" y="26"/>
                  </a:lnTo>
                  <a:lnTo>
                    <a:pt x="88" y="26"/>
                  </a:lnTo>
                  <a:lnTo>
                    <a:pt x="84" y="26"/>
                  </a:lnTo>
                  <a:lnTo>
                    <a:pt x="81" y="27"/>
                  </a:lnTo>
                  <a:lnTo>
                    <a:pt x="81" y="27"/>
                  </a:lnTo>
                  <a:lnTo>
                    <a:pt x="80" y="27"/>
                  </a:lnTo>
                  <a:lnTo>
                    <a:pt x="77" y="26"/>
                  </a:lnTo>
                  <a:lnTo>
                    <a:pt x="75" y="25"/>
                  </a:lnTo>
                  <a:lnTo>
                    <a:pt x="74" y="25"/>
                  </a:lnTo>
                  <a:lnTo>
                    <a:pt x="73" y="26"/>
                  </a:lnTo>
                  <a:lnTo>
                    <a:pt x="73" y="26"/>
                  </a:lnTo>
                  <a:lnTo>
                    <a:pt x="74" y="27"/>
                  </a:lnTo>
                  <a:lnTo>
                    <a:pt x="75" y="29"/>
                  </a:lnTo>
                  <a:lnTo>
                    <a:pt x="74" y="29"/>
                  </a:lnTo>
                  <a:lnTo>
                    <a:pt x="72" y="29"/>
                  </a:lnTo>
                  <a:lnTo>
                    <a:pt x="70" y="27"/>
                  </a:lnTo>
                  <a:lnTo>
                    <a:pt x="69" y="26"/>
                  </a:lnTo>
                  <a:lnTo>
                    <a:pt x="67" y="26"/>
                  </a:lnTo>
                  <a:lnTo>
                    <a:pt x="65" y="26"/>
                  </a:lnTo>
                  <a:lnTo>
                    <a:pt x="64" y="26"/>
                  </a:lnTo>
                  <a:lnTo>
                    <a:pt x="63" y="28"/>
                  </a:lnTo>
                  <a:lnTo>
                    <a:pt x="61" y="29"/>
                  </a:lnTo>
                  <a:lnTo>
                    <a:pt x="58" y="30"/>
                  </a:lnTo>
                  <a:lnTo>
                    <a:pt x="57" y="30"/>
                  </a:lnTo>
                  <a:lnTo>
                    <a:pt x="56" y="31"/>
                  </a:lnTo>
                  <a:lnTo>
                    <a:pt x="56" y="32"/>
                  </a:lnTo>
                  <a:lnTo>
                    <a:pt x="56" y="32"/>
                  </a:lnTo>
                  <a:lnTo>
                    <a:pt x="54" y="33"/>
                  </a:lnTo>
                  <a:lnTo>
                    <a:pt x="53" y="33"/>
                  </a:lnTo>
                  <a:lnTo>
                    <a:pt x="51" y="35"/>
                  </a:lnTo>
                  <a:lnTo>
                    <a:pt x="50" y="37"/>
                  </a:lnTo>
                  <a:lnTo>
                    <a:pt x="49" y="39"/>
                  </a:lnTo>
                  <a:lnTo>
                    <a:pt x="48" y="38"/>
                  </a:lnTo>
                  <a:lnTo>
                    <a:pt x="49" y="36"/>
                  </a:lnTo>
                  <a:lnTo>
                    <a:pt x="49" y="34"/>
                  </a:lnTo>
                  <a:lnTo>
                    <a:pt x="49" y="33"/>
                  </a:lnTo>
                  <a:lnTo>
                    <a:pt x="48" y="35"/>
                  </a:lnTo>
                  <a:lnTo>
                    <a:pt x="47" y="35"/>
                  </a:lnTo>
                  <a:lnTo>
                    <a:pt x="47" y="34"/>
                  </a:lnTo>
                  <a:lnTo>
                    <a:pt x="46" y="34"/>
                  </a:lnTo>
                  <a:lnTo>
                    <a:pt x="46" y="35"/>
                  </a:lnTo>
                  <a:lnTo>
                    <a:pt x="43" y="41"/>
                  </a:lnTo>
                  <a:lnTo>
                    <a:pt x="42" y="44"/>
                  </a:lnTo>
                  <a:lnTo>
                    <a:pt x="41" y="47"/>
                  </a:lnTo>
                  <a:lnTo>
                    <a:pt x="40" y="47"/>
                  </a:lnTo>
                  <a:lnTo>
                    <a:pt x="39" y="47"/>
                  </a:lnTo>
                  <a:lnTo>
                    <a:pt x="38" y="46"/>
                  </a:lnTo>
                  <a:lnTo>
                    <a:pt x="37" y="46"/>
                  </a:lnTo>
                  <a:lnTo>
                    <a:pt x="37" y="45"/>
                  </a:lnTo>
                  <a:lnTo>
                    <a:pt x="37" y="45"/>
                  </a:lnTo>
                  <a:lnTo>
                    <a:pt x="38" y="44"/>
                  </a:lnTo>
                  <a:lnTo>
                    <a:pt x="38" y="43"/>
                  </a:lnTo>
                  <a:lnTo>
                    <a:pt x="39" y="43"/>
                  </a:lnTo>
                  <a:lnTo>
                    <a:pt x="39" y="43"/>
                  </a:lnTo>
                  <a:lnTo>
                    <a:pt x="39" y="42"/>
                  </a:lnTo>
                  <a:lnTo>
                    <a:pt x="38" y="41"/>
                  </a:lnTo>
                  <a:lnTo>
                    <a:pt x="38" y="41"/>
                  </a:lnTo>
                  <a:lnTo>
                    <a:pt x="37" y="41"/>
                  </a:lnTo>
                  <a:lnTo>
                    <a:pt x="36" y="41"/>
                  </a:lnTo>
                  <a:lnTo>
                    <a:pt x="35" y="42"/>
                  </a:lnTo>
                  <a:lnTo>
                    <a:pt x="35" y="42"/>
                  </a:lnTo>
                  <a:lnTo>
                    <a:pt x="34" y="42"/>
                  </a:lnTo>
                  <a:lnTo>
                    <a:pt x="34" y="42"/>
                  </a:lnTo>
                  <a:lnTo>
                    <a:pt x="34" y="41"/>
                  </a:lnTo>
                  <a:lnTo>
                    <a:pt x="34" y="40"/>
                  </a:lnTo>
                  <a:lnTo>
                    <a:pt x="34" y="40"/>
                  </a:lnTo>
                  <a:lnTo>
                    <a:pt x="34" y="39"/>
                  </a:lnTo>
                  <a:lnTo>
                    <a:pt x="34" y="39"/>
                  </a:lnTo>
                  <a:lnTo>
                    <a:pt x="34" y="38"/>
                  </a:lnTo>
                  <a:lnTo>
                    <a:pt x="34" y="38"/>
                  </a:lnTo>
                  <a:lnTo>
                    <a:pt x="33" y="37"/>
                  </a:lnTo>
                  <a:lnTo>
                    <a:pt x="33" y="36"/>
                  </a:lnTo>
                  <a:lnTo>
                    <a:pt x="32" y="35"/>
                  </a:lnTo>
                  <a:lnTo>
                    <a:pt x="31" y="34"/>
                  </a:lnTo>
                  <a:lnTo>
                    <a:pt x="31" y="34"/>
                  </a:lnTo>
                  <a:lnTo>
                    <a:pt x="30" y="33"/>
                  </a:lnTo>
                  <a:lnTo>
                    <a:pt x="28" y="33"/>
                  </a:lnTo>
                  <a:lnTo>
                    <a:pt x="27" y="33"/>
                  </a:lnTo>
                  <a:lnTo>
                    <a:pt x="26" y="33"/>
                  </a:lnTo>
                  <a:lnTo>
                    <a:pt x="26" y="33"/>
                  </a:lnTo>
                  <a:lnTo>
                    <a:pt x="26" y="33"/>
                  </a:lnTo>
                  <a:lnTo>
                    <a:pt x="26" y="32"/>
                  </a:lnTo>
                  <a:lnTo>
                    <a:pt x="26" y="32"/>
                  </a:lnTo>
                  <a:lnTo>
                    <a:pt x="26" y="32"/>
                  </a:lnTo>
                  <a:lnTo>
                    <a:pt x="26" y="31"/>
                  </a:lnTo>
                  <a:lnTo>
                    <a:pt x="26" y="31"/>
                  </a:lnTo>
                  <a:lnTo>
                    <a:pt x="26" y="31"/>
                  </a:lnTo>
                  <a:lnTo>
                    <a:pt x="25" y="31"/>
                  </a:lnTo>
                  <a:lnTo>
                    <a:pt x="22" y="31"/>
                  </a:lnTo>
                  <a:lnTo>
                    <a:pt x="21" y="31"/>
                  </a:lnTo>
                  <a:lnTo>
                    <a:pt x="19" y="32"/>
                  </a:lnTo>
                  <a:lnTo>
                    <a:pt x="18" y="32"/>
                  </a:lnTo>
                  <a:lnTo>
                    <a:pt x="5" y="27"/>
                  </a:lnTo>
                  <a:lnTo>
                    <a:pt x="3" y="25"/>
                  </a:lnTo>
                  <a:lnTo>
                    <a:pt x="2" y="24"/>
                  </a:lnTo>
                  <a:lnTo>
                    <a:pt x="1" y="23"/>
                  </a:lnTo>
                  <a:lnTo>
                    <a:pt x="1" y="22"/>
                  </a:lnTo>
                  <a:lnTo>
                    <a:pt x="0" y="22"/>
                  </a:lnTo>
                  <a:lnTo>
                    <a:pt x="0" y="22"/>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0" name="Freeform 74">
              <a:extLst>
                <a:ext uri="{FF2B5EF4-FFF2-40B4-BE49-F238E27FC236}">
                  <a16:creationId xmlns:a16="http://schemas.microsoft.com/office/drawing/2014/main" id="{7809FB52-EDD9-4FC7-A969-102804BCB950}"/>
                </a:ext>
              </a:extLst>
            </p:cNvPr>
            <p:cNvSpPr>
              <a:spLocks/>
            </p:cNvSpPr>
            <p:nvPr/>
          </p:nvSpPr>
          <p:spPr bwMode="auto">
            <a:xfrm>
              <a:off x="3877" y="1488"/>
              <a:ext cx="420" cy="552"/>
            </a:xfrm>
            <a:custGeom>
              <a:avLst/>
              <a:gdLst/>
              <a:ahLst/>
              <a:cxnLst>
                <a:cxn ang="0">
                  <a:pos x="6" y="74"/>
                </a:cxn>
                <a:cxn ang="0">
                  <a:pos x="8" y="60"/>
                </a:cxn>
                <a:cxn ang="0">
                  <a:pos x="7" y="55"/>
                </a:cxn>
                <a:cxn ang="0">
                  <a:pos x="6" y="50"/>
                </a:cxn>
                <a:cxn ang="0">
                  <a:pos x="3" y="44"/>
                </a:cxn>
                <a:cxn ang="0">
                  <a:pos x="1" y="42"/>
                </a:cxn>
                <a:cxn ang="0">
                  <a:pos x="3" y="32"/>
                </a:cxn>
                <a:cxn ang="0">
                  <a:pos x="4" y="28"/>
                </a:cxn>
                <a:cxn ang="0">
                  <a:pos x="4" y="24"/>
                </a:cxn>
                <a:cxn ang="0">
                  <a:pos x="7" y="22"/>
                </a:cxn>
                <a:cxn ang="0">
                  <a:pos x="9" y="13"/>
                </a:cxn>
                <a:cxn ang="0">
                  <a:pos x="10" y="15"/>
                </a:cxn>
                <a:cxn ang="0">
                  <a:pos x="10" y="20"/>
                </a:cxn>
                <a:cxn ang="0">
                  <a:pos x="11" y="17"/>
                </a:cxn>
                <a:cxn ang="0">
                  <a:pos x="12" y="21"/>
                </a:cxn>
                <a:cxn ang="0">
                  <a:pos x="13" y="15"/>
                </a:cxn>
                <a:cxn ang="0">
                  <a:pos x="16" y="13"/>
                </a:cxn>
                <a:cxn ang="0">
                  <a:pos x="19" y="12"/>
                </a:cxn>
                <a:cxn ang="0">
                  <a:pos x="17" y="7"/>
                </a:cxn>
                <a:cxn ang="0">
                  <a:pos x="22" y="0"/>
                </a:cxn>
                <a:cxn ang="0">
                  <a:pos x="30" y="5"/>
                </a:cxn>
                <a:cxn ang="0">
                  <a:pos x="32" y="5"/>
                </a:cxn>
                <a:cxn ang="0">
                  <a:pos x="37" y="8"/>
                </a:cxn>
                <a:cxn ang="0">
                  <a:pos x="43" y="12"/>
                </a:cxn>
                <a:cxn ang="0">
                  <a:pos x="45" y="15"/>
                </a:cxn>
                <a:cxn ang="0">
                  <a:pos x="44" y="18"/>
                </a:cxn>
                <a:cxn ang="0">
                  <a:pos x="42" y="22"/>
                </a:cxn>
                <a:cxn ang="0">
                  <a:pos x="39" y="28"/>
                </a:cxn>
                <a:cxn ang="0">
                  <a:pos x="39" y="32"/>
                </a:cxn>
                <a:cxn ang="0">
                  <a:pos x="36" y="35"/>
                </a:cxn>
                <a:cxn ang="0">
                  <a:pos x="37" y="41"/>
                </a:cxn>
                <a:cxn ang="0">
                  <a:pos x="42" y="41"/>
                </a:cxn>
                <a:cxn ang="0">
                  <a:pos x="45" y="37"/>
                </a:cxn>
                <a:cxn ang="0">
                  <a:pos x="47" y="35"/>
                </a:cxn>
                <a:cxn ang="0">
                  <a:pos x="46" y="33"/>
                </a:cxn>
                <a:cxn ang="0">
                  <a:pos x="49" y="30"/>
                </a:cxn>
                <a:cxn ang="0">
                  <a:pos x="53" y="30"/>
                </a:cxn>
                <a:cxn ang="0">
                  <a:pos x="63" y="50"/>
                </a:cxn>
                <a:cxn ang="0">
                  <a:pos x="63" y="56"/>
                </a:cxn>
                <a:cxn ang="0">
                  <a:pos x="61" y="59"/>
                </a:cxn>
                <a:cxn ang="0">
                  <a:pos x="58" y="59"/>
                </a:cxn>
                <a:cxn ang="0">
                  <a:pos x="57" y="62"/>
                </a:cxn>
                <a:cxn ang="0">
                  <a:pos x="53" y="68"/>
                </a:cxn>
                <a:cxn ang="0">
                  <a:pos x="52" y="71"/>
                </a:cxn>
                <a:cxn ang="0">
                  <a:pos x="51" y="74"/>
                </a:cxn>
                <a:cxn ang="0">
                  <a:pos x="0" y="84"/>
                </a:cxn>
              </a:cxnLst>
              <a:rect l="0" t="0" r="r" b="b"/>
              <a:pathLst>
                <a:path w="64" h="84">
                  <a:moveTo>
                    <a:pt x="0" y="84"/>
                  </a:moveTo>
                  <a:lnTo>
                    <a:pt x="1" y="81"/>
                  </a:lnTo>
                  <a:lnTo>
                    <a:pt x="6" y="74"/>
                  </a:lnTo>
                  <a:lnTo>
                    <a:pt x="9" y="67"/>
                  </a:lnTo>
                  <a:lnTo>
                    <a:pt x="9" y="63"/>
                  </a:lnTo>
                  <a:lnTo>
                    <a:pt x="8" y="60"/>
                  </a:lnTo>
                  <a:lnTo>
                    <a:pt x="7" y="58"/>
                  </a:lnTo>
                  <a:lnTo>
                    <a:pt x="6" y="56"/>
                  </a:lnTo>
                  <a:lnTo>
                    <a:pt x="7" y="55"/>
                  </a:lnTo>
                  <a:lnTo>
                    <a:pt x="7" y="54"/>
                  </a:lnTo>
                  <a:lnTo>
                    <a:pt x="7" y="53"/>
                  </a:lnTo>
                  <a:lnTo>
                    <a:pt x="6" y="50"/>
                  </a:lnTo>
                  <a:lnTo>
                    <a:pt x="2" y="46"/>
                  </a:lnTo>
                  <a:lnTo>
                    <a:pt x="2" y="45"/>
                  </a:lnTo>
                  <a:lnTo>
                    <a:pt x="3" y="44"/>
                  </a:lnTo>
                  <a:lnTo>
                    <a:pt x="3" y="44"/>
                  </a:lnTo>
                  <a:lnTo>
                    <a:pt x="2" y="44"/>
                  </a:lnTo>
                  <a:lnTo>
                    <a:pt x="1" y="42"/>
                  </a:lnTo>
                  <a:lnTo>
                    <a:pt x="3" y="38"/>
                  </a:lnTo>
                  <a:lnTo>
                    <a:pt x="3" y="34"/>
                  </a:lnTo>
                  <a:lnTo>
                    <a:pt x="3" y="32"/>
                  </a:lnTo>
                  <a:lnTo>
                    <a:pt x="2" y="30"/>
                  </a:lnTo>
                  <a:lnTo>
                    <a:pt x="3" y="29"/>
                  </a:lnTo>
                  <a:lnTo>
                    <a:pt x="4" y="28"/>
                  </a:lnTo>
                  <a:lnTo>
                    <a:pt x="4" y="27"/>
                  </a:lnTo>
                  <a:lnTo>
                    <a:pt x="4" y="26"/>
                  </a:lnTo>
                  <a:lnTo>
                    <a:pt x="4" y="24"/>
                  </a:lnTo>
                  <a:lnTo>
                    <a:pt x="5" y="23"/>
                  </a:lnTo>
                  <a:lnTo>
                    <a:pt x="6" y="22"/>
                  </a:lnTo>
                  <a:lnTo>
                    <a:pt x="7" y="22"/>
                  </a:lnTo>
                  <a:lnTo>
                    <a:pt x="7" y="20"/>
                  </a:lnTo>
                  <a:lnTo>
                    <a:pt x="8" y="16"/>
                  </a:lnTo>
                  <a:lnTo>
                    <a:pt x="9" y="13"/>
                  </a:lnTo>
                  <a:lnTo>
                    <a:pt x="10" y="13"/>
                  </a:lnTo>
                  <a:lnTo>
                    <a:pt x="10" y="15"/>
                  </a:lnTo>
                  <a:lnTo>
                    <a:pt x="10" y="15"/>
                  </a:lnTo>
                  <a:lnTo>
                    <a:pt x="10" y="16"/>
                  </a:lnTo>
                  <a:lnTo>
                    <a:pt x="10" y="18"/>
                  </a:lnTo>
                  <a:lnTo>
                    <a:pt x="10" y="20"/>
                  </a:lnTo>
                  <a:lnTo>
                    <a:pt x="11" y="20"/>
                  </a:lnTo>
                  <a:lnTo>
                    <a:pt x="11" y="19"/>
                  </a:lnTo>
                  <a:lnTo>
                    <a:pt x="11" y="17"/>
                  </a:lnTo>
                  <a:lnTo>
                    <a:pt x="12" y="18"/>
                  </a:lnTo>
                  <a:lnTo>
                    <a:pt x="12" y="20"/>
                  </a:lnTo>
                  <a:lnTo>
                    <a:pt x="12" y="21"/>
                  </a:lnTo>
                  <a:lnTo>
                    <a:pt x="13" y="20"/>
                  </a:lnTo>
                  <a:lnTo>
                    <a:pt x="13" y="17"/>
                  </a:lnTo>
                  <a:lnTo>
                    <a:pt x="13" y="15"/>
                  </a:lnTo>
                  <a:lnTo>
                    <a:pt x="14" y="13"/>
                  </a:lnTo>
                  <a:lnTo>
                    <a:pt x="14" y="13"/>
                  </a:lnTo>
                  <a:lnTo>
                    <a:pt x="16" y="13"/>
                  </a:lnTo>
                  <a:lnTo>
                    <a:pt x="17" y="13"/>
                  </a:lnTo>
                  <a:lnTo>
                    <a:pt x="19" y="13"/>
                  </a:lnTo>
                  <a:lnTo>
                    <a:pt x="19" y="12"/>
                  </a:lnTo>
                  <a:lnTo>
                    <a:pt x="18" y="11"/>
                  </a:lnTo>
                  <a:lnTo>
                    <a:pt x="17" y="10"/>
                  </a:lnTo>
                  <a:lnTo>
                    <a:pt x="17" y="7"/>
                  </a:lnTo>
                  <a:lnTo>
                    <a:pt x="18" y="4"/>
                  </a:lnTo>
                  <a:lnTo>
                    <a:pt x="20" y="1"/>
                  </a:lnTo>
                  <a:lnTo>
                    <a:pt x="22" y="0"/>
                  </a:lnTo>
                  <a:lnTo>
                    <a:pt x="24" y="1"/>
                  </a:lnTo>
                  <a:lnTo>
                    <a:pt x="28" y="3"/>
                  </a:lnTo>
                  <a:lnTo>
                    <a:pt x="30" y="5"/>
                  </a:lnTo>
                  <a:lnTo>
                    <a:pt x="31" y="5"/>
                  </a:lnTo>
                  <a:lnTo>
                    <a:pt x="32" y="5"/>
                  </a:lnTo>
                  <a:lnTo>
                    <a:pt x="32" y="5"/>
                  </a:lnTo>
                  <a:lnTo>
                    <a:pt x="34" y="6"/>
                  </a:lnTo>
                  <a:lnTo>
                    <a:pt x="35" y="7"/>
                  </a:lnTo>
                  <a:lnTo>
                    <a:pt x="37" y="8"/>
                  </a:lnTo>
                  <a:lnTo>
                    <a:pt x="40" y="9"/>
                  </a:lnTo>
                  <a:lnTo>
                    <a:pt x="42" y="10"/>
                  </a:lnTo>
                  <a:lnTo>
                    <a:pt x="43" y="12"/>
                  </a:lnTo>
                  <a:lnTo>
                    <a:pt x="44" y="12"/>
                  </a:lnTo>
                  <a:lnTo>
                    <a:pt x="43" y="13"/>
                  </a:lnTo>
                  <a:lnTo>
                    <a:pt x="45" y="15"/>
                  </a:lnTo>
                  <a:lnTo>
                    <a:pt x="46" y="17"/>
                  </a:lnTo>
                  <a:lnTo>
                    <a:pt x="47" y="18"/>
                  </a:lnTo>
                  <a:lnTo>
                    <a:pt x="44" y="18"/>
                  </a:lnTo>
                  <a:lnTo>
                    <a:pt x="43" y="19"/>
                  </a:lnTo>
                  <a:lnTo>
                    <a:pt x="43" y="20"/>
                  </a:lnTo>
                  <a:lnTo>
                    <a:pt x="42" y="22"/>
                  </a:lnTo>
                  <a:lnTo>
                    <a:pt x="42" y="24"/>
                  </a:lnTo>
                  <a:lnTo>
                    <a:pt x="41" y="27"/>
                  </a:lnTo>
                  <a:lnTo>
                    <a:pt x="39" y="28"/>
                  </a:lnTo>
                  <a:lnTo>
                    <a:pt x="39" y="29"/>
                  </a:lnTo>
                  <a:lnTo>
                    <a:pt x="39" y="31"/>
                  </a:lnTo>
                  <a:lnTo>
                    <a:pt x="39" y="32"/>
                  </a:lnTo>
                  <a:lnTo>
                    <a:pt x="38" y="33"/>
                  </a:lnTo>
                  <a:lnTo>
                    <a:pt x="38" y="34"/>
                  </a:lnTo>
                  <a:lnTo>
                    <a:pt x="36" y="35"/>
                  </a:lnTo>
                  <a:lnTo>
                    <a:pt x="36" y="37"/>
                  </a:lnTo>
                  <a:lnTo>
                    <a:pt x="36" y="39"/>
                  </a:lnTo>
                  <a:lnTo>
                    <a:pt x="37" y="41"/>
                  </a:lnTo>
                  <a:lnTo>
                    <a:pt x="38" y="42"/>
                  </a:lnTo>
                  <a:lnTo>
                    <a:pt x="39" y="43"/>
                  </a:lnTo>
                  <a:lnTo>
                    <a:pt x="42" y="41"/>
                  </a:lnTo>
                  <a:lnTo>
                    <a:pt x="43" y="40"/>
                  </a:lnTo>
                  <a:lnTo>
                    <a:pt x="44" y="38"/>
                  </a:lnTo>
                  <a:lnTo>
                    <a:pt x="45" y="37"/>
                  </a:lnTo>
                  <a:lnTo>
                    <a:pt x="46" y="37"/>
                  </a:lnTo>
                  <a:lnTo>
                    <a:pt x="46" y="36"/>
                  </a:lnTo>
                  <a:lnTo>
                    <a:pt x="47" y="35"/>
                  </a:lnTo>
                  <a:lnTo>
                    <a:pt x="47" y="34"/>
                  </a:lnTo>
                  <a:lnTo>
                    <a:pt x="46" y="34"/>
                  </a:lnTo>
                  <a:lnTo>
                    <a:pt x="46" y="33"/>
                  </a:lnTo>
                  <a:lnTo>
                    <a:pt x="48" y="33"/>
                  </a:lnTo>
                  <a:lnTo>
                    <a:pt x="49" y="31"/>
                  </a:lnTo>
                  <a:lnTo>
                    <a:pt x="49" y="30"/>
                  </a:lnTo>
                  <a:lnTo>
                    <a:pt x="51" y="29"/>
                  </a:lnTo>
                  <a:lnTo>
                    <a:pt x="52" y="29"/>
                  </a:lnTo>
                  <a:lnTo>
                    <a:pt x="53" y="30"/>
                  </a:lnTo>
                  <a:lnTo>
                    <a:pt x="55" y="33"/>
                  </a:lnTo>
                  <a:lnTo>
                    <a:pt x="59" y="40"/>
                  </a:lnTo>
                  <a:lnTo>
                    <a:pt x="63" y="50"/>
                  </a:lnTo>
                  <a:lnTo>
                    <a:pt x="64" y="54"/>
                  </a:lnTo>
                  <a:lnTo>
                    <a:pt x="63" y="55"/>
                  </a:lnTo>
                  <a:lnTo>
                    <a:pt x="63" y="56"/>
                  </a:lnTo>
                  <a:lnTo>
                    <a:pt x="63" y="58"/>
                  </a:lnTo>
                  <a:lnTo>
                    <a:pt x="62" y="58"/>
                  </a:lnTo>
                  <a:lnTo>
                    <a:pt x="61" y="59"/>
                  </a:lnTo>
                  <a:lnTo>
                    <a:pt x="60" y="59"/>
                  </a:lnTo>
                  <a:lnTo>
                    <a:pt x="59" y="58"/>
                  </a:lnTo>
                  <a:lnTo>
                    <a:pt x="58" y="59"/>
                  </a:lnTo>
                  <a:lnTo>
                    <a:pt x="57" y="60"/>
                  </a:lnTo>
                  <a:lnTo>
                    <a:pt x="57" y="61"/>
                  </a:lnTo>
                  <a:lnTo>
                    <a:pt x="57" y="62"/>
                  </a:lnTo>
                  <a:lnTo>
                    <a:pt x="55" y="64"/>
                  </a:lnTo>
                  <a:lnTo>
                    <a:pt x="54" y="66"/>
                  </a:lnTo>
                  <a:lnTo>
                    <a:pt x="53" y="68"/>
                  </a:lnTo>
                  <a:lnTo>
                    <a:pt x="53" y="70"/>
                  </a:lnTo>
                  <a:lnTo>
                    <a:pt x="53" y="70"/>
                  </a:lnTo>
                  <a:lnTo>
                    <a:pt x="52" y="71"/>
                  </a:lnTo>
                  <a:lnTo>
                    <a:pt x="51" y="72"/>
                  </a:lnTo>
                  <a:lnTo>
                    <a:pt x="51" y="73"/>
                  </a:lnTo>
                  <a:lnTo>
                    <a:pt x="51" y="74"/>
                  </a:lnTo>
                  <a:lnTo>
                    <a:pt x="52" y="75"/>
                  </a:lnTo>
                  <a:lnTo>
                    <a:pt x="52" y="76"/>
                  </a:lnTo>
                  <a:lnTo>
                    <a:pt x="0" y="8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1" name="Freeform 75">
              <a:extLst>
                <a:ext uri="{FF2B5EF4-FFF2-40B4-BE49-F238E27FC236}">
                  <a16:creationId xmlns:a16="http://schemas.microsoft.com/office/drawing/2014/main" id="{BBD8EDA4-789F-4908-B86E-FC3CAC7AF367}"/>
                </a:ext>
              </a:extLst>
            </p:cNvPr>
            <p:cNvSpPr>
              <a:spLocks/>
            </p:cNvSpPr>
            <p:nvPr/>
          </p:nvSpPr>
          <p:spPr bwMode="auto">
            <a:xfrm>
              <a:off x="3877" y="1488"/>
              <a:ext cx="420" cy="552"/>
            </a:xfrm>
            <a:custGeom>
              <a:avLst/>
              <a:gdLst/>
              <a:ahLst/>
              <a:cxnLst>
                <a:cxn ang="0">
                  <a:pos x="6" y="74"/>
                </a:cxn>
                <a:cxn ang="0">
                  <a:pos x="8" y="60"/>
                </a:cxn>
                <a:cxn ang="0">
                  <a:pos x="7" y="55"/>
                </a:cxn>
                <a:cxn ang="0">
                  <a:pos x="6" y="50"/>
                </a:cxn>
                <a:cxn ang="0">
                  <a:pos x="3" y="44"/>
                </a:cxn>
                <a:cxn ang="0">
                  <a:pos x="1" y="42"/>
                </a:cxn>
                <a:cxn ang="0">
                  <a:pos x="3" y="32"/>
                </a:cxn>
                <a:cxn ang="0">
                  <a:pos x="4" y="28"/>
                </a:cxn>
                <a:cxn ang="0">
                  <a:pos x="4" y="24"/>
                </a:cxn>
                <a:cxn ang="0">
                  <a:pos x="7" y="22"/>
                </a:cxn>
                <a:cxn ang="0">
                  <a:pos x="9" y="13"/>
                </a:cxn>
                <a:cxn ang="0">
                  <a:pos x="10" y="15"/>
                </a:cxn>
                <a:cxn ang="0">
                  <a:pos x="10" y="20"/>
                </a:cxn>
                <a:cxn ang="0">
                  <a:pos x="11" y="17"/>
                </a:cxn>
                <a:cxn ang="0">
                  <a:pos x="12" y="21"/>
                </a:cxn>
                <a:cxn ang="0">
                  <a:pos x="13" y="15"/>
                </a:cxn>
                <a:cxn ang="0">
                  <a:pos x="16" y="13"/>
                </a:cxn>
                <a:cxn ang="0">
                  <a:pos x="19" y="12"/>
                </a:cxn>
                <a:cxn ang="0">
                  <a:pos x="17" y="7"/>
                </a:cxn>
                <a:cxn ang="0">
                  <a:pos x="22" y="0"/>
                </a:cxn>
                <a:cxn ang="0">
                  <a:pos x="30" y="5"/>
                </a:cxn>
                <a:cxn ang="0">
                  <a:pos x="32" y="5"/>
                </a:cxn>
                <a:cxn ang="0">
                  <a:pos x="37" y="8"/>
                </a:cxn>
                <a:cxn ang="0">
                  <a:pos x="43" y="12"/>
                </a:cxn>
                <a:cxn ang="0">
                  <a:pos x="45" y="15"/>
                </a:cxn>
                <a:cxn ang="0">
                  <a:pos x="44" y="18"/>
                </a:cxn>
                <a:cxn ang="0">
                  <a:pos x="42" y="22"/>
                </a:cxn>
                <a:cxn ang="0">
                  <a:pos x="39" y="28"/>
                </a:cxn>
                <a:cxn ang="0">
                  <a:pos x="39" y="32"/>
                </a:cxn>
                <a:cxn ang="0">
                  <a:pos x="36" y="35"/>
                </a:cxn>
                <a:cxn ang="0">
                  <a:pos x="37" y="41"/>
                </a:cxn>
                <a:cxn ang="0">
                  <a:pos x="42" y="41"/>
                </a:cxn>
                <a:cxn ang="0">
                  <a:pos x="45" y="37"/>
                </a:cxn>
                <a:cxn ang="0">
                  <a:pos x="47" y="35"/>
                </a:cxn>
                <a:cxn ang="0">
                  <a:pos x="46" y="33"/>
                </a:cxn>
                <a:cxn ang="0">
                  <a:pos x="49" y="30"/>
                </a:cxn>
                <a:cxn ang="0">
                  <a:pos x="53" y="30"/>
                </a:cxn>
                <a:cxn ang="0">
                  <a:pos x="63" y="50"/>
                </a:cxn>
                <a:cxn ang="0">
                  <a:pos x="63" y="56"/>
                </a:cxn>
                <a:cxn ang="0">
                  <a:pos x="61" y="59"/>
                </a:cxn>
                <a:cxn ang="0">
                  <a:pos x="58" y="59"/>
                </a:cxn>
                <a:cxn ang="0">
                  <a:pos x="57" y="62"/>
                </a:cxn>
                <a:cxn ang="0">
                  <a:pos x="53" y="68"/>
                </a:cxn>
                <a:cxn ang="0">
                  <a:pos x="52" y="71"/>
                </a:cxn>
                <a:cxn ang="0">
                  <a:pos x="51" y="74"/>
                </a:cxn>
                <a:cxn ang="0">
                  <a:pos x="0" y="84"/>
                </a:cxn>
              </a:cxnLst>
              <a:rect l="0" t="0" r="r" b="b"/>
              <a:pathLst>
                <a:path w="64" h="84">
                  <a:moveTo>
                    <a:pt x="0" y="84"/>
                  </a:moveTo>
                  <a:lnTo>
                    <a:pt x="1" y="81"/>
                  </a:lnTo>
                  <a:lnTo>
                    <a:pt x="6" y="74"/>
                  </a:lnTo>
                  <a:lnTo>
                    <a:pt x="9" y="67"/>
                  </a:lnTo>
                  <a:lnTo>
                    <a:pt x="9" y="63"/>
                  </a:lnTo>
                  <a:lnTo>
                    <a:pt x="8" y="60"/>
                  </a:lnTo>
                  <a:lnTo>
                    <a:pt x="7" y="58"/>
                  </a:lnTo>
                  <a:lnTo>
                    <a:pt x="6" y="56"/>
                  </a:lnTo>
                  <a:lnTo>
                    <a:pt x="7" y="55"/>
                  </a:lnTo>
                  <a:lnTo>
                    <a:pt x="7" y="54"/>
                  </a:lnTo>
                  <a:lnTo>
                    <a:pt x="7" y="53"/>
                  </a:lnTo>
                  <a:lnTo>
                    <a:pt x="6" y="50"/>
                  </a:lnTo>
                  <a:lnTo>
                    <a:pt x="2" y="46"/>
                  </a:lnTo>
                  <a:lnTo>
                    <a:pt x="2" y="45"/>
                  </a:lnTo>
                  <a:lnTo>
                    <a:pt x="3" y="44"/>
                  </a:lnTo>
                  <a:lnTo>
                    <a:pt x="3" y="44"/>
                  </a:lnTo>
                  <a:lnTo>
                    <a:pt x="2" y="44"/>
                  </a:lnTo>
                  <a:lnTo>
                    <a:pt x="1" y="42"/>
                  </a:lnTo>
                  <a:lnTo>
                    <a:pt x="3" y="38"/>
                  </a:lnTo>
                  <a:lnTo>
                    <a:pt x="3" y="34"/>
                  </a:lnTo>
                  <a:lnTo>
                    <a:pt x="3" y="32"/>
                  </a:lnTo>
                  <a:lnTo>
                    <a:pt x="2" y="30"/>
                  </a:lnTo>
                  <a:lnTo>
                    <a:pt x="3" y="29"/>
                  </a:lnTo>
                  <a:lnTo>
                    <a:pt x="4" y="28"/>
                  </a:lnTo>
                  <a:lnTo>
                    <a:pt x="4" y="27"/>
                  </a:lnTo>
                  <a:lnTo>
                    <a:pt x="4" y="26"/>
                  </a:lnTo>
                  <a:lnTo>
                    <a:pt x="4" y="24"/>
                  </a:lnTo>
                  <a:lnTo>
                    <a:pt x="5" y="23"/>
                  </a:lnTo>
                  <a:lnTo>
                    <a:pt x="6" y="22"/>
                  </a:lnTo>
                  <a:lnTo>
                    <a:pt x="7" y="22"/>
                  </a:lnTo>
                  <a:lnTo>
                    <a:pt x="7" y="20"/>
                  </a:lnTo>
                  <a:lnTo>
                    <a:pt x="8" y="16"/>
                  </a:lnTo>
                  <a:lnTo>
                    <a:pt x="9" y="13"/>
                  </a:lnTo>
                  <a:lnTo>
                    <a:pt x="10" y="13"/>
                  </a:lnTo>
                  <a:lnTo>
                    <a:pt x="10" y="15"/>
                  </a:lnTo>
                  <a:lnTo>
                    <a:pt x="10" y="15"/>
                  </a:lnTo>
                  <a:lnTo>
                    <a:pt x="10" y="16"/>
                  </a:lnTo>
                  <a:lnTo>
                    <a:pt x="10" y="18"/>
                  </a:lnTo>
                  <a:lnTo>
                    <a:pt x="10" y="20"/>
                  </a:lnTo>
                  <a:lnTo>
                    <a:pt x="11" y="20"/>
                  </a:lnTo>
                  <a:lnTo>
                    <a:pt x="11" y="19"/>
                  </a:lnTo>
                  <a:lnTo>
                    <a:pt x="11" y="17"/>
                  </a:lnTo>
                  <a:lnTo>
                    <a:pt x="12" y="18"/>
                  </a:lnTo>
                  <a:lnTo>
                    <a:pt x="12" y="20"/>
                  </a:lnTo>
                  <a:lnTo>
                    <a:pt x="12" y="21"/>
                  </a:lnTo>
                  <a:lnTo>
                    <a:pt x="13" y="20"/>
                  </a:lnTo>
                  <a:lnTo>
                    <a:pt x="13" y="17"/>
                  </a:lnTo>
                  <a:lnTo>
                    <a:pt x="13" y="15"/>
                  </a:lnTo>
                  <a:lnTo>
                    <a:pt x="14" y="13"/>
                  </a:lnTo>
                  <a:lnTo>
                    <a:pt x="14" y="13"/>
                  </a:lnTo>
                  <a:lnTo>
                    <a:pt x="16" y="13"/>
                  </a:lnTo>
                  <a:lnTo>
                    <a:pt x="17" y="13"/>
                  </a:lnTo>
                  <a:lnTo>
                    <a:pt x="19" y="13"/>
                  </a:lnTo>
                  <a:lnTo>
                    <a:pt x="19" y="12"/>
                  </a:lnTo>
                  <a:lnTo>
                    <a:pt x="18" y="11"/>
                  </a:lnTo>
                  <a:lnTo>
                    <a:pt x="17" y="10"/>
                  </a:lnTo>
                  <a:lnTo>
                    <a:pt x="17" y="7"/>
                  </a:lnTo>
                  <a:lnTo>
                    <a:pt x="18" y="4"/>
                  </a:lnTo>
                  <a:lnTo>
                    <a:pt x="20" y="1"/>
                  </a:lnTo>
                  <a:lnTo>
                    <a:pt x="22" y="0"/>
                  </a:lnTo>
                  <a:lnTo>
                    <a:pt x="24" y="1"/>
                  </a:lnTo>
                  <a:lnTo>
                    <a:pt x="28" y="3"/>
                  </a:lnTo>
                  <a:lnTo>
                    <a:pt x="30" y="5"/>
                  </a:lnTo>
                  <a:lnTo>
                    <a:pt x="31" y="5"/>
                  </a:lnTo>
                  <a:lnTo>
                    <a:pt x="32" y="5"/>
                  </a:lnTo>
                  <a:lnTo>
                    <a:pt x="32" y="5"/>
                  </a:lnTo>
                  <a:lnTo>
                    <a:pt x="34" y="6"/>
                  </a:lnTo>
                  <a:lnTo>
                    <a:pt x="35" y="7"/>
                  </a:lnTo>
                  <a:lnTo>
                    <a:pt x="37" y="8"/>
                  </a:lnTo>
                  <a:lnTo>
                    <a:pt x="40" y="9"/>
                  </a:lnTo>
                  <a:lnTo>
                    <a:pt x="42" y="10"/>
                  </a:lnTo>
                  <a:lnTo>
                    <a:pt x="43" y="12"/>
                  </a:lnTo>
                  <a:lnTo>
                    <a:pt x="44" y="12"/>
                  </a:lnTo>
                  <a:lnTo>
                    <a:pt x="43" y="13"/>
                  </a:lnTo>
                  <a:lnTo>
                    <a:pt x="45" y="15"/>
                  </a:lnTo>
                  <a:lnTo>
                    <a:pt x="46" y="17"/>
                  </a:lnTo>
                  <a:lnTo>
                    <a:pt x="47" y="18"/>
                  </a:lnTo>
                  <a:lnTo>
                    <a:pt x="44" y="18"/>
                  </a:lnTo>
                  <a:lnTo>
                    <a:pt x="43" y="19"/>
                  </a:lnTo>
                  <a:lnTo>
                    <a:pt x="43" y="20"/>
                  </a:lnTo>
                  <a:lnTo>
                    <a:pt x="42" y="22"/>
                  </a:lnTo>
                  <a:lnTo>
                    <a:pt x="42" y="24"/>
                  </a:lnTo>
                  <a:lnTo>
                    <a:pt x="41" y="27"/>
                  </a:lnTo>
                  <a:lnTo>
                    <a:pt x="39" y="28"/>
                  </a:lnTo>
                  <a:lnTo>
                    <a:pt x="39" y="29"/>
                  </a:lnTo>
                  <a:lnTo>
                    <a:pt x="39" y="31"/>
                  </a:lnTo>
                  <a:lnTo>
                    <a:pt x="39" y="32"/>
                  </a:lnTo>
                  <a:lnTo>
                    <a:pt x="38" y="33"/>
                  </a:lnTo>
                  <a:lnTo>
                    <a:pt x="38" y="34"/>
                  </a:lnTo>
                  <a:lnTo>
                    <a:pt x="36" y="35"/>
                  </a:lnTo>
                  <a:lnTo>
                    <a:pt x="36" y="37"/>
                  </a:lnTo>
                  <a:lnTo>
                    <a:pt x="36" y="39"/>
                  </a:lnTo>
                  <a:lnTo>
                    <a:pt x="37" y="41"/>
                  </a:lnTo>
                  <a:lnTo>
                    <a:pt x="38" y="42"/>
                  </a:lnTo>
                  <a:lnTo>
                    <a:pt x="39" y="43"/>
                  </a:lnTo>
                  <a:lnTo>
                    <a:pt x="42" y="41"/>
                  </a:lnTo>
                  <a:lnTo>
                    <a:pt x="43" y="40"/>
                  </a:lnTo>
                  <a:lnTo>
                    <a:pt x="44" y="38"/>
                  </a:lnTo>
                  <a:lnTo>
                    <a:pt x="45" y="37"/>
                  </a:lnTo>
                  <a:lnTo>
                    <a:pt x="46" y="37"/>
                  </a:lnTo>
                  <a:lnTo>
                    <a:pt x="46" y="36"/>
                  </a:lnTo>
                  <a:lnTo>
                    <a:pt x="47" y="35"/>
                  </a:lnTo>
                  <a:lnTo>
                    <a:pt x="47" y="34"/>
                  </a:lnTo>
                  <a:lnTo>
                    <a:pt x="46" y="34"/>
                  </a:lnTo>
                  <a:lnTo>
                    <a:pt x="46" y="33"/>
                  </a:lnTo>
                  <a:lnTo>
                    <a:pt x="48" y="33"/>
                  </a:lnTo>
                  <a:lnTo>
                    <a:pt x="49" y="31"/>
                  </a:lnTo>
                  <a:lnTo>
                    <a:pt x="49" y="30"/>
                  </a:lnTo>
                  <a:lnTo>
                    <a:pt x="51" y="29"/>
                  </a:lnTo>
                  <a:lnTo>
                    <a:pt x="52" y="29"/>
                  </a:lnTo>
                  <a:lnTo>
                    <a:pt x="53" y="30"/>
                  </a:lnTo>
                  <a:lnTo>
                    <a:pt x="55" y="33"/>
                  </a:lnTo>
                  <a:lnTo>
                    <a:pt x="59" y="40"/>
                  </a:lnTo>
                  <a:lnTo>
                    <a:pt x="63" y="50"/>
                  </a:lnTo>
                  <a:lnTo>
                    <a:pt x="64" y="54"/>
                  </a:lnTo>
                  <a:lnTo>
                    <a:pt x="63" y="55"/>
                  </a:lnTo>
                  <a:lnTo>
                    <a:pt x="63" y="56"/>
                  </a:lnTo>
                  <a:lnTo>
                    <a:pt x="63" y="58"/>
                  </a:lnTo>
                  <a:lnTo>
                    <a:pt x="62" y="58"/>
                  </a:lnTo>
                  <a:lnTo>
                    <a:pt x="61" y="59"/>
                  </a:lnTo>
                  <a:lnTo>
                    <a:pt x="60" y="59"/>
                  </a:lnTo>
                  <a:lnTo>
                    <a:pt x="59" y="58"/>
                  </a:lnTo>
                  <a:lnTo>
                    <a:pt x="58" y="59"/>
                  </a:lnTo>
                  <a:lnTo>
                    <a:pt x="57" y="60"/>
                  </a:lnTo>
                  <a:lnTo>
                    <a:pt x="57" y="61"/>
                  </a:lnTo>
                  <a:lnTo>
                    <a:pt x="57" y="62"/>
                  </a:lnTo>
                  <a:lnTo>
                    <a:pt x="55" y="64"/>
                  </a:lnTo>
                  <a:lnTo>
                    <a:pt x="54" y="66"/>
                  </a:lnTo>
                  <a:lnTo>
                    <a:pt x="53" y="68"/>
                  </a:lnTo>
                  <a:lnTo>
                    <a:pt x="53" y="70"/>
                  </a:lnTo>
                  <a:lnTo>
                    <a:pt x="53" y="70"/>
                  </a:lnTo>
                  <a:lnTo>
                    <a:pt x="52" y="71"/>
                  </a:lnTo>
                  <a:lnTo>
                    <a:pt x="51" y="72"/>
                  </a:lnTo>
                  <a:lnTo>
                    <a:pt x="51" y="73"/>
                  </a:lnTo>
                  <a:lnTo>
                    <a:pt x="51" y="74"/>
                  </a:lnTo>
                  <a:lnTo>
                    <a:pt x="52" y="75"/>
                  </a:lnTo>
                  <a:lnTo>
                    <a:pt x="52" y="76"/>
                  </a:lnTo>
                  <a:lnTo>
                    <a:pt x="0" y="8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2" name="Freeform 76">
              <a:extLst>
                <a:ext uri="{FF2B5EF4-FFF2-40B4-BE49-F238E27FC236}">
                  <a16:creationId xmlns:a16="http://schemas.microsoft.com/office/drawing/2014/main" id="{BF81C9C1-26C1-415D-965B-70BA823F04BE}"/>
                </a:ext>
              </a:extLst>
            </p:cNvPr>
            <p:cNvSpPr>
              <a:spLocks/>
            </p:cNvSpPr>
            <p:nvPr/>
          </p:nvSpPr>
          <p:spPr bwMode="auto">
            <a:xfrm>
              <a:off x="3457" y="1987"/>
              <a:ext cx="407" cy="729"/>
            </a:xfrm>
            <a:custGeom>
              <a:avLst/>
              <a:gdLst/>
              <a:ahLst/>
              <a:cxnLst>
                <a:cxn ang="0">
                  <a:pos x="51" y="2"/>
                </a:cxn>
                <a:cxn ang="0">
                  <a:pos x="53" y="6"/>
                </a:cxn>
                <a:cxn ang="0">
                  <a:pos x="55" y="9"/>
                </a:cxn>
                <a:cxn ang="0">
                  <a:pos x="60" y="71"/>
                </a:cxn>
                <a:cxn ang="0">
                  <a:pos x="59" y="74"/>
                </a:cxn>
                <a:cxn ang="0">
                  <a:pos x="60" y="76"/>
                </a:cxn>
                <a:cxn ang="0">
                  <a:pos x="60" y="78"/>
                </a:cxn>
                <a:cxn ang="0">
                  <a:pos x="58" y="81"/>
                </a:cxn>
                <a:cxn ang="0">
                  <a:pos x="57" y="86"/>
                </a:cxn>
                <a:cxn ang="0">
                  <a:pos x="55" y="92"/>
                </a:cxn>
                <a:cxn ang="0">
                  <a:pos x="54" y="97"/>
                </a:cxn>
                <a:cxn ang="0">
                  <a:pos x="51" y="100"/>
                </a:cxn>
                <a:cxn ang="0">
                  <a:pos x="50" y="103"/>
                </a:cxn>
                <a:cxn ang="0">
                  <a:pos x="51" y="107"/>
                </a:cxn>
                <a:cxn ang="0">
                  <a:pos x="45" y="109"/>
                </a:cxn>
                <a:cxn ang="0">
                  <a:pos x="42" y="110"/>
                </a:cxn>
                <a:cxn ang="0">
                  <a:pos x="40" y="107"/>
                </a:cxn>
                <a:cxn ang="0">
                  <a:pos x="39" y="106"/>
                </a:cxn>
                <a:cxn ang="0">
                  <a:pos x="38" y="108"/>
                </a:cxn>
                <a:cxn ang="0">
                  <a:pos x="36" y="106"/>
                </a:cxn>
                <a:cxn ang="0">
                  <a:pos x="35" y="104"/>
                </a:cxn>
                <a:cxn ang="0">
                  <a:pos x="35" y="101"/>
                </a:cxn>
                <a:cxn ang="0">
                  <a:pos x="34" y="98"/>
                </a:cxn>
                <a:cxn ang="0">
                  <a:pos x="31" y="95"/>
                </a:cxn>
                <a:cxn ang="0">
                  <a:pos x="30" y="92"/>
                </a:cxn>
                <a:cxn ang="0">
                  <a:pos x="26" y="89"/>
                </a:cxn>
                <a:cxn ang="0">
                  <a:pos x="20" y="85"/>
                </a:cxn>
                <a:cxn ang="0">
                  <a:pos x="19" y="83"/>
                </a:cxn>
                <a:cxn ang="0">
                  <a:pos x="21" y="81"/>
                </a:cxn>
                <a:cxn ang="0">
                  <a:pos x="22" y="76"/>
                </a:cxn>
                <a:cxn ang="0">
                  <a:pos x="23" y="74"/>
                </a:cxn>
                <a:cxn ang="0">
                  <a:pos x="20" y="69"/>
                </a:cxn>
                <a:cxn ang="0">
                  <a:pos x="16" y="69"/>
                </a:cxn>
                <a:cxn ang="0">
                  <a:pos x="15" y="71"/>
                </a:cxn>
                <a:cxn ang="0">
                  <a:pos x="13" y="69"/>
                </a:cxn>
                <a:cxn ang="0">
                  <a:pos x="11" y="66"/>
                </a:cxn>
                <a:cxn ang="0">
                  <a:pos x="11" y="63"/>
                </a:cxn>
                <a:cxn ang="0">
                  <a:pos x="10" y="61"/>
                </a:cxn>
                <a:cxn ang="0">
                  <a:pos x="7" y="59"/>
                </a:cxn>
                <a:cxn ang="0">
                  <a:pos x="5" y="55"/>
                </a:cxn>
                <a:cxn ang="0">
                  <a:pos x="2" y="52"/>
                </a:cxn>
                <a:cxn ang="0">
                  <a:pos x="1" y="51"/>
                </a:cxn>
                <a:cxn ang="0">
                  <a:pos x="1" y="48"/>
                </a:cxn>
                <a:cxn ang="0">
                  <a:pos x="1" y="46"/>
                </a:cxn>
                <a:cxn ang="0">
                  <a:pos x="0" y="44"/>
                </a:cxn>
                <a:cxn ang="0">
                  <a:pos x="1" y="40"/>
                </a:cxn>
                <a:cxn ang="0">
                  <a:pos x="3" y="36"/>
                </a:cxn>
                <a:cxn ang="0">
                  <a:pos x="5" y="34"/>
                </a:cxn>
                <a:cxn ang="0">
                  <a:pos x="6" y="32"/>
                </a:cxn>
                <a:cxn ang="0">
                  <a:pos x="6" y="30"/>
                </a:cxn>
                <a:cxn ang="0">
                  <a:pos x="5" y="26"/>
                </a:cxn>
                <a:cxn ang="0">
                  <a:pos x="5" y="22"/>
                </a:cxn>
                <a:cxn ang="0">
                  <a:pos x="8" y="20"/>
                </a:cxn>
                <a:cxn ang="0">
                  <a:pos x="12" y="18"/>
                </a:cxn>
                <a:cxn ang="0">
                  <a:pos x="15" y="16"/>
                </a:cxn>
                <a:cxn ang="0">
                  <a:pos x="16" y="12"/>
                </a:cxn>
                <a:cxn ang="0">
                  <a:pos x="15" y="10"/>
                </a:cxn>
                <a:cxn ang="0">
                  <a:pos x="15" y="7"/>
                </a:cxn>
                <a:cxn ang="0">
                  <a:pos x="12" y="4"/>
                </a:cxn>
              </a:cxnLst>
              <a:rect l="0" t="0" r="r" b="b"/>
              <a:pathLst>
                <a:path w="62" h="111">
                  <a:moveTo>
                    <a:pt x="11" y="1"/>
                  </a:moveTo>
                  <a:lnTo>
                    <a:pt x="51" y="0"/>
                  </a:lnTo>
                  <a:lnTo>
                    <a:pt x="51" y="2"/>
                  </a:lnTo>
                  <a:lnTo>
                    <a:pt x="52" y="4"/>
                  </a:lnTo>
                  <a:lnTo>
                    <a:pt x="52" y="5"/>
                  </a:lnTo>
                  <a:lnTo>
                    <a:pt x="53" y="6"/>
                  </a:lnTo>
                  <a:lnTo>
                    <a:pt x="53" y="7"/>
                  </a:lnTo>
                  <a:lnTo>
                    <a:pt x="55" y="8"/>
                  </a:lnTo>
                  <a:lnTo>
                    <a:pt x="55" y="9"/>
                  </a:lnTo>
                  <a:lnTo>
                    <a:pt x="62" y="71"/>
                  </a:lnTo>
                  <a:lnTo>
                    <a:pt x="61" y="71"/>
                  </a:lnTo>
                  <a:lnTo>
                    <a:pt x="60" y="71"/>
                  </a:lnTo>
                  <a:lnTo>
                    <a:pt x="59" y="72"/>
                  </a:lnTo>
                  <a:lnTo>
                    <a:pt x="59" y="73"/>
                  </a:lnTo>
                  <a:lnTo>
                    <a:pt x="59" y="74"/>
                  </a:lnTo>
                  <a:lnTo>
                    <a:pt x="60" y="74"/>
                  </a:lnTo>
                  <a:lnTo>
                    <a:pt x="60" y="75"/>
                  </a:lnTo>
                  <a:lnTo>
                    <a:pt x="60" y="76"/>
                  </a:lnTo>
                  <a:lnTo>
                    <a:pt x="60" y="76"/>
                  </a:lnTo>
                  <a:lnTo>
                    <a:pt x="60" y="77"/>
                  </a:lnTo>
                  <a:lnTo>
                    <a:pt x="60" y="78"/>
                  </a:lnTo>
                  <a:lnTo>
                    <a:pt x="59" y="79"/>
                  </a:lnTo>
                  <a:lnTo>
                    <a:pt x="58" y="80"/>
                  </a:lnTo>
                  <a:lnTo>
                    <a:pt x="58" y="81"/>
                  </a:lnTo>
                  <a:lnTo>
                    <a:pt x="58" y="82"/>
                  </a:lnTo>
                  <a:lnTo>
                    <a:pt x="57" y="84"/>
                  </a:lnTo>
                  <a:lnTo>
                    <a:pt x="57" y="86"/>
                  </a:lnTo>
                  <a:lnTo>
                    <a:pt x="57" y="88"/>
                  </a:lnTo>
                  <a:lnTo>
                    <a:pt x="56" y="89"/>
                  </a:lnTo>
                  <a:lnTo>
                    <a:pt x="55" y="92"/>
                  </a:lnTo>
                  <a:lnTo>
                    <a:pt x="55" y="93"/>
                  </a:lnTo>
                  <a:lnTo>
                    <a:pt x="55" y="96"/>
                  </a:lnTo>
                  <a:lnTo>
                    <a:pt x="54" y="97"/>
                  </a:lnTo>
                  <a:lnTo>
                    <a:pt x="55" y="99"/>
                  </a:lnTo>
                  <a:lnTo>
                    <a:pt x="54" y="100"/>
                  </a:lnTo>
                  <a:lnTo>
                    <a:pt x="51" y="100"/>
                  </a:lnTo>
                  <a:lnTo>
                    <a:pt x="50" y="100"/>
                  </a:lnTo>
                  <a:lnTo>
                    <a:pt x="49" y="101"/>
                  </a:lnTo>
                  <a:lnTo>
                    <a:pt x="50" y="103"/>
                  </a:lnTo>
                  <a:lnTo>
                    <a:pt x="51" y="104"/>
                  </a:lnTo>
                  <a:lnTo>
                    <a:pt x="52" y="106"/>
                  </a:lnTo>
                  <a:lnTo>
                    <a:pt x="51" y="107"/>
                  </a:lnTo>
                  <a:lnTo>
                    <a:pt x="48" y="107"/>
                  </a:lnTo>
                  <a:lnTo>
                    <a:pt x="46" y="108"/>
                  </a:lnTo>
                  <a:lnTo>
                    <a:pt x="45" y="109"/>
                  </a:lnTo>
                  <a:lnTo>
                    <a:pt x="43" y="111"/>
                  </a:lnTo>
                  <a:lnTo>
                    <a:pt x="43" y="111"/>
                  </a:lnTo>
                  <a:lnTo>
                    <a:pt x="42" y="110"/>
                  </a:lnTo>
                  <a:lnTo>
                    <a:pt x="41" y="110"/>
                  </a:lnTo>
                  <a:lnTo>
                    <a:pt x="41" y="108"/>
                  </a:lnTo>
                  <a:lnTo>
                    <a:pt x="40" y="107"/>
                  </a:lnTo>
                  <a:lnTo>
                    <a:pt x="40" y="107"/>
                  </a:lnTo>
                  <a:lnTo>
                    <a:pt x="40" y="106"/>
                  </a:lnTo>
                  <a:lnTo>
                    <a:pt x="39" y="106"/>
                  </a:lnTo>
                  <a:lnTo>
                    <a:pt x="39" y="107"/>
                  </a:lnTo>
                  <a:lnTo>
                    <a:pt x="39" y="108"/>
                  </a:lnTo>
                  <a:lnTo>
                    <a:pt x="38" y="108"/>
                  </a:lnTo>
                  <a:lnTo>
                    <a:pt x="38" y="107"/>
                  </a:lnTo>
                  <a:lnTo>
                    <a:pt x="37" y="107"/>
                  </a:lnTo>
                  <a:lnTo>
                    <a:pt x="36" y="106"/>
                  </a:lnTo>
                  <a:lnTo>
                    <a:pt x="35" y="105"/>
                  </a:lnTo>
                  <a:lnTo>
                    <a:pt x="35" y="104"/>
                  </a:lnTo>
                  <a:lnTo>
                    <a:pt x="35" y="104"/>
                  </a:lnTo>
                  <a:lnTo>
                    <a:pt x="35" y="103"/>
                  </a:lnTo>
                  <a:lnTo>
                    <a:pt x="35" y="103"/>
                  </a:lnTo>
                  <a:lnTo>
                    <a:pt x="35" y="101"/>
                  </a:lnTo>
                  <a:lnTo>
                    <a:pt x="35" y="101"/>
                  </a:lnTo>
                  <a:lnTo>
                    <a:pt x="35" y="100"/>
                  </a:lnTo>
                  <a:lnTo>
                    <a:pt x="34" y="98"/>
                  </a:lnTo>
                  <a:lnTo>
                    <a:pt x="33" y="97"/>
                  </a:lnTo>
                  <a:lnTo>
                    <a:pt x="32" y="96"/>
                  </a:lnTo>
                  <a:lnTo>
                    <a:pt x="31" y="95"/>
                  </a:lnTo>
                  <a:lnTo>
                    <a:pt x="31" y="95"/>
                  </a:lnTo>
                  <a:lnTo>
                    <a:pt x="31" y="93"/>
                  </a:lnTo>
                  <a:lnTo>
                    <a:pt x="30" y="92"/>
                  </a:lnTo>
                  <a:lnTo>
                    <a:pt x="29" y="91"/>
                  </a:lnTo>
                  <a:lnTo>
                    <a:pt x="27" y="90"/>
                  </a:lnTo>
                  <a:lnTo>
                    <a:pt x="26" y="89"/>
                  </a:lnTo>
                  <a:lnTo>
                    <a:pt x="22" y="87"/>
                  </a:lnTo>
                  <a:lnTo>
                    <a:pt x="21" y="86"/>
                  </a:lnTo>
                  <a:lnTo>
                    <a:pt x="20" y="85"/>
                  </a:lnTo>
                  <a:lnTo>
                    <a:pt x="19" y="84"/>
                  </a:lnTo>
                  <a:lnTo>
                    <a:pt x="19" y="84"/>
                  </a:lnTo>
                  <a:lnTo>
                    <a:pt x="19" y="83"/>
                  </a:lnTo>
                  <a:lnTo>
                    <a:pt x="19" y="82"/>
                  </a:lnTo>
                  <a:lnTo>
                    <a:pt x="20" y="81"/>
                  </a:lnTo>
                  <a:lnTo>
                    <a:pt x="21" y="81"/>
                  </a:lnTo>
                  <a:lnTo>
                    <a:pt x="21" y="79"/>
                  </a:lnTo>
                  <a:lnTo>
                    <a:pt x="21" y="78"/>
                  </a:lnTo>
                  <a:lnTo>
                    <a:pt x="22" y="76"/>
                  </a:lnTo>
                  <a:lnTo>
                    <a:pt x="22" y="75"/>
                  </a:lnTo>
                  <a:lnTo>
                    <a:pt x="23" y="75"/>
                  </a:lnTo>
                  <a:lnTo>
                    <a:pt x="23" y="74"/>
                  </a:lnTo>
                  <a:lnTo>
                    <a:pt x="22" y="72"/>
                  </a:lnTo>
                  <a:lnTo>
                    <a:pt x="21" y="70"/>
                  </a:lnTo>
                  <a:lnTo>
                    <a:pt x="20" y="69"/>
                  </a:lnTo>
                  <a:lnTo>
                    <a:pt x="19" y="69"/>
                  </a:lnTo>
                  <a:lnTo>
                    <a:pt x="18" y="68"/>
                  </a:lnTo>
                  <a:lnTo>
                    <a:pt x="16" y="69"/>
                  </a:lnTo>
                  <a:lnTo>
                    <a:pt x="16" y="70"/>
                  </a:lnTo>
                  <a:lnTo>
                    <a:pt x="16" y="70"/>
                  </a:lnTo>
                  <a:lnTo>
                    <a:pt x="15" y="71"/>
                  </a:lnTo>
                  <a:lnTo>
                    <a:pt x="14" y="70"/>
                  </a:lnTo>
                  <a:lnTo>
                    <a:pt x="13" y="70"/>
                  </a:lnTo>
                  <a:lnTo>
                    <a:pt x="13" y="69"/>
                  </a:lnTo>
                  <a:lnTo>
                    <a:pt x="12" y="68"/>
                  </a:lnTo>
                  <a:lnTo>
                    <a:pt x="12" y="67"/>
                  </a:lnTo>
                  <a:lnTo>
                    <a:pt x="11" y="66"/>
                  </a:lnTo>
                  <a:lnTo>
                    <a:pt x="11" y="64"/>
                  </a:lnTo>
                  <a:lnTo>
                    <a:pt x="11" y="64"/>
                  </a:lnTo>
                  <a:lnTo>
                    <a:pt x="11" y="63"/>
                  </a:lnTo>
                  <a:lnTo>
                    <a:pt x="11" y="62"/>
                  </a:lnTo>
                  <a:lnTo>
                    <a:pt x="11" y="61"/>
                  </a:lnTo>
                  <a:lnTo>
                    <a:pt x="10" y="61"/>
                  </a:lnTo>
                  <a:lnTo>
                    <a:pt x="9" y="60"/>
                  </a:lnTo>
                  <a:lnTo>
                    <a:pt x="7" y="59"/>
                  </a:lnTo>
                  <a:lnTo>
                    <a:pt x="7" y="59"/>
                  </a:lnTo>
                  <a:lnTo>
                    <a:pt x="6" y="57"/>
                  </a:lnTo>
                  <a:lnTo>
                    <a:pt x="5" y="56"/>
                  </a:lnTo>
                  <a:lnTo>
                    <a:pt x="5" y="55"/>
                  </a:lnTo>
                  <a:lnTo>
                    <a:pt x="4" y="54"/>
                  </a:lnTo>
                  <a:lnTo>
                    <a:pt x="4" y="53"/>
                  </a:lnTo>
                  <a:lnTo>
                    <a:pt x="2" y="52"/>
                  </a:lnTo>
                  <a:lnTo>
                    <a:pt x="2" y="52"/>
                  </a:lnTo>
                  <a:lnTo>
                    <a:pt x="2" y="52"/>
                  </a:lnTo>
                  <a:lnTo>
                    <a:pt x="1" y="51"/>
                  </a:lnTo>
                  <a:lnTo>
                    <a:pt x="1" y="49"/>
                  </a:lnTo>
                  <a:lnTo>
                    <a:pt x="1" y="49"/>
                  </a:lnTo>
                  <a:lnTo>
                    <a:pt x="1" y="48"/>
                  </a:lnTo>
                  <a:lnTo>
                    <a:pt x="1" y="48"/>
                  </a:lnTo>
                  <a:lnTo>
                    <a:pt x="1" y="47"/>
                  </a:lnTo>
                  <a:lnTo>
                    <a:pt x="1" y="46"/>
                  </a:lnTo>
                  <a:lnTo>
                    <a:pt x="0" y="45"/>
                  </a:lnTo>
                  <a:lnTo>
                    <a:pt x="0" y="44"/>
                  </a:lnTo>
                  <a:lnTo>
                    <a:pt x="0" y="44"/>
                  </a:lnTo>
                  <a:lnTo>
                    <a:pt x="0" y="43"/>
                  </a:lnTo>
                  <a:lnTo>
                    <a:pt x="1" y="42"/>
                  </a:lnTo>
                  <a:lnTo>
                    <a:pt x="1" y="40"/>
                  </a:lnTo>
                  <a:lnTo>
                    <a:pt x="1" y="39"/>
                  </a:lnTo>
                  <a:lnTo>
                    <a:pt x="2" y="38"/>
                  </a:lnTo>
                  <a:lnTo>
                    <a:pt x="3" y="36"/>
                  </a:lnTo>
                  <a:lnTo>
                    <a:pt x="4" y="36"/>
                  </a:lnTo>
                  <a:lnTo>
                    <a:pt x="4" y="36"/>
                  </a:lnTo>
                  <a:lnTo>
                    <a:pt x="5" y="34"/>
                  </a:lnTo>
                  <a:lnTo>
                    <a:pt x="5" y="33"/>
                  </a:lnTo>
                  <a:lnTo>
                    <a:pt x="5" y="32"/>
                  </a:lnTo>
                  <a:lnTo>
                    <a:pt x="6" y="32"/>
                  </a:lnTo>
                  <a:lnTo>
                    <a:pt x="6" y="32"/>
                  </a:lnTo>
                  <a:lnTo>
                    <a:pt x="6" y="31"/>
                  </a:lnTo>
                  <a:lnTo>
                    <a:pt x="6" y="30"/>
                  </a:lnTo>
                  <a:lnTo>
                    <a:pt x="6" y="29"/>
                  </a:lnTo>
                  <a:lnTo>
                    <a:pt x="5" y="27"/>
                  </a:lnTo>
                  <a:lnTo>
                    <a:pt x="5" y="26"/>
                  </a:lnTo>
                  <a:lnTo>
                    <a:pt x="4" y="26"/>
                  </a:lnTo>
                  <a:lnTo>
                    <a:pt x="4" y="25"/>
                  </a:lnTo>
                  <a:lnTo>
                    <a:pt x="5" y="22"/>
                  </a:lnTo>
                  <a:lnTo>
                    <a:pt x="5" y="21"/>
                  </a:lnTo>
                  <a:lnTo>
                    <a:pt x="6" y="21"/>
                  </a:lnTo>
                  <a:lnTo>
                    <a:pt x="8" y="20"/>
                  </a:lnTo>
                  <a:lnTo>
                    <a:pt x="10" y="19"/>
                  </a:lnTo>
                  <a:lnTo>
                    <a:pt x="11" y="19"/>
                  </a:lnTo>
                  <a:lnTo>
                    <a:pt x="12" y="18"/>
                  </a:lnTo>
                  <a:lnTo>
                    <a:pt x="14" y="17"/>
                  </a:lnTo>
                  <a:lnTo>
                    <a:pt x="15" y="16"/>
                  </a:lnTo>
                  <a:lnTo>
                    <a:pt x="15" y="16"/>
                  </a:lnTo>
                  <a:lnTo>
                    <a:pt x="15" y="15"/>
                  </a:lnTo>
                  <a:lnTo>
                    <a:pt x="15" y="14"/>
                  </a:lnTo>
                  <a:lnTo>
                    <a:pt x="16" y="12"/>
                  </a:lnTo>
                  <a:lnTo>
                    <a:pt x="16" y="11"/>
                  </a:lnTo>
                  <a:lnTo>
                    <a:pt x="15" y="11"/>
                  </a:lnTo>
                  <a:lnTo>
                    <a:pt x="15" y="10"/>
                  </a:lnTo>
                  <a:lnTo>
                    <a:pt x="15" y="9"/>
                  </a:lnTo>
                  <a:lnTo>
                    <a:pt x="15" y="8"/>
                  </a:lnTo>
                  <a:lnTo>
                    <a:pt x="15" y="7"/>
                  </a:lnTo>
                  <a:lnTo>
                    <a:pt x="14" y="6"/>
                  </a:lnTo>
                  <a:lnTo>
                    <a:pt x="13" y="4"/>
                  </a:lnTo>
                  <a:lnTo>
                    <a:pt x="12" y="4"/>
                  </a:lnTo>
                  <a:lnTo>
                    <a:pt x="11" y="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3" name="Freeform 77">
              <a:extLst>
                <a:ext uri="{FF2B5EF4-FFF2-40B4-BE49-F238E27FC236}">
                  <a16:creationId xmlns:a16="http://schemas.microsoft.com/office/drawing/2014/main" id="{678D82F0-FE00-4918-AD08-32463E1B0C27}"/>
                </a:ext>
              </a:extLst>
            </p:cNvPr>
            <p:cNvSpPr>
              <a:spLocks/>
            </p:cNvSpPr>
            <p:nvPr/>
          </p:nvSpPr>
          <p:spPr bwMode="auto">
            <a:xfrm>
              <a:off x="3457" y="1987"/>
              <a:ext cx="407" cy="729"/>
            </a:xfrm>
            <a:custGeom>
              <a:avLst/>
              <a:gdLst/>
              <a:ahLst/>
              <a:cxnLst>
                <a:cxn ang="0">
                  <a:pos x="51" y="2"/>
                </a:cxn>
                <a:cxn ang="0">
                  <a:pos x="53" y="6"/>
                </a:cxn>
                <a:cxn ang="0">
                  <a:pos x="55" y="9"/>
                </a:cxn>
                <a:cxn ang="0">
                  <a:pos x="60" y="71"/>
                </a:cxn>
                <a:cxn ang="0">
                  <a:pos x="59" y="74"/>
                </a:cxn>
                <a:cxn ang="0">
                  <a:pos x="60" y="76"/>
                </a:cxn>
                <a:cxn ang="0">
                  <a:pos x="60" y="78"/>
                </a:cxn>
                <a:cxn ang="0">
                  <a:pos x="58" y="81"/>
                </a:cxn>
                <a:cxn ang="0">
                  <a:pos x="57" y="86"/>
                </a:cxn>
                <a:cxn ang="0">
                  <a:pos x="55" y="92"/>
                </a:cxn>
                <a:cxn ang="0">
                  <a:pos x="54" y="97"/>
                </a:cxn>
                <a:cxn ang="0">
                  <a:pos x="51" y="100"/>
                </a:cxn>
                <a:cxn ang="0">
                  <a:pos x="50" y="103"/>
                </a:cxn>
                <a:cxn ang="0">
                  <a:pos x="51" y="107"/>
                </a:cxn>
                <a:cxn ang="0">
                  <a:pos x="45" y="109"/>
                </a:cxn>
                <a:cxn ang="0">
                  <a:pos x="42" y="110"/>
                </a:cxn>
                <a:cxn ang="0">
                  <a:pos x="40" y="107"/>
                </a:cxn>
                <a:cxn ang="0">
                  <a:pos x="39" y="106"/>
                </a:cxn>
                <a:cxn ang="0">
                  <a:pos x="38" y="108"/>
                </a:cxn>
                <a:cxn ang="0">
                  <a:pos x="36" y="106"/>
                </a:cxn>
                <a:cxn ang="0">
                  <a:pos x="35" y="104"/>
                </a:cxn>
                <a:cxn ang="0">
                  <a:pos x="35" y="101"/>
                </a:cxn>
                <a:cxn ang="0">
                  <a:pos x="34" y="98"/>
                </a:cxn>
                <a:cxn ang="0">
                  <a:pos x="31" y="95"/>
                </a:cxn>
                <a:cxn ang="0">
                  <a:pos x="30" y="92"/>
                </a:cxn>
                <a:cxn ang="0">
                  <a:pos x="26" y="89"/>
                </a:cxn>
                <a:cxn ang="0">
                  <a:pos x="20" y="85"/>
                </a:cxn>
                <a:cxn ang="0">
                  <a:pos x="19" y="83"/>
                </a:cxn>
                <a:cxn ang="0">
                  <a:pos x="21" y="81"/>
                </a:cxn>
                <a:cxn ang="0">
                  <a:pos x="22" y="76"/>
                </a:cxn>
                <a:cxn ang="0">
                  <a:pos x="23" y="74"/>
                </a:cxn>
                <a:cxn ang="0">
                  <a:pos x="20" y="69"/>
                </a:cxn>
                <a:cxn ang="0">
                  <a:pos x="16" y="69"/>
                </a:cxn>
                <a:cxn ang="0">
                  <a:pos x="15" y="71"/>
                </a:cxn>
                <a:cxn ang="0">
                  <a:pos x="13" y="69"/>
                </a:cxn>
                <a:cxn ang="0">
                  <a:pos x="11" y="66"/>
                </a:cxn>
                <a:cxn ang="0">
                  <a:pos x="11" y="63"/>
                </a:cxn>
                <a:cxn ang="0">
                  <a:pos x="10" y="61"/>
                </a:cxn>
                <a:cxn ang="0">
                  <a:pos x="7" y="59"/>
                </a:cxn>
                <a:cxn ang="0">
                  <a:pos x="5" y="55"/>
                </a:cxn>
                <a:cxn ang="0">
                  <a:pos x="2" y="52"/>
                </a:cxn>
                <a:cxn ang="0">
                  <a:pos x="1" y="51"/>
                </a:cxn>
                <a:cxn ang="0">
                  <a:pos x="1" y="48"/>
                </a:cxn>
                <a:cxn ang="0">
                  <a:pos x="1" y="46"/>
                </a:cxn>
                <a:cxn ang="0">
                  <a:pos x="0" y="44"/>
                </a:cxn>
                <a:cxn ang="0">
                  <a:pos x="1" y="40"/>
                </a:cxn>
                <a:cxn ang="0">
                  <a:pos x="3" y="36"/>
                </a:cxn>
                <a:cxn ang="0">
                  <a:pos x="5" y="34"/>
                </a:cxn>
                <a:cxn ang="0">
                  <a:pos x="6" y="32"/>
                </a:cxn>
                <a:cxn ang="0">
                  <a:pos x="6" y="30"/>
                </a:cxn>
                <a:cxn ang="0">
                  <a:pos x="5" y="26"/>
                </a:cxn>
                <a:cxn ang="0">
                  <a:pos x="5" y="22"/>
                </a:cxn>
                <a:cxn ang="0">
                  <a:pos x="8" y="20"/>
                </a:cxn>
                <a:cxn ang="0">
                  <a:pos x="12" y="18"/>
                </a:cxn>
                <a:cxn ang="0">
                  <a:pos x="15" y="16"/>
                </a:cxn>
                <a:cxn ang="0">
                  <a:pos x="16" y="12"/>
                </a:cxn>
                <a:cxn ang="0">
                  <a:pos x="15" y="10"/>
                </a:cxn>
                <a:cxn ang="0">
                  <a:pos x="15" y="7"/>
                </a:cxn>
                <a:cxn ang="0">
                  <a:pos x="12" y="4"/>
                </a:cxn>
              </a:cxnLst>
              <a:rect l="0" t="0" r="r" b="b"/>
              <a:pathLst>
                <a:path w="62" h="111">
                  <a:moveTo>
                    <a:pt x="11" y="1"/>
                  </a:moveTo>
                  <a:lnTo>
                    <a:pt x="51" y="0"/>
                  </a:lnTo>
                  <a:lnTo>
                    <a:pt x="51" y="2"/>
                  </a:lnTo>
                  <a:lnTo>
                    <a:pt x="52" y="4"/>
                  </a:lnTo>
                  <a:lnTo>
                    <a:pt x="52" y="5"/>
                  </a:lnTo>
                  <a:lnTo>
                    <a:pt x="53" y="6"/>
                  </a:lnTo>
                  <a:lnTo>
                    <a:pt x="53" y="7"/>
                  </a:lnTo>
                  <a:lnTo>
                    <a:pt x="55" y="8"/>
                  </a:lnTo>
                  <a:lnTo>
                    <a:pt x="55" y="9"/>
                  </a:lnTo>
                  <a:lnTo>
                    <a:pt x="62" y="71"/>
                  </a:lnTo>
                  <a:lnTo>
                    <a:pt x="61" y="71"/>
                  </a:lnTo>
                  <a:lnTo>
                    <a:pt x="60" y="71"/>
                  </a:lnTo>
                  <a:lnTo>
                    <a:pt x="59" y="72"/>
                  </a:lnTo>
                  <a:lnTo>
                    <a:pt x="59" y="73"/>
                  </a:lnTo>
                  <a:lnTo>
                    <a:pt x="59" y="74"/>
                  </a:lnTo>
                  <a:lnTo>
                    <a:pt x="60" y="74"/>
                  </a:lnTo>
                  <a:lnTo>
                    <a:pt x="60" y="75"/>
                  </a:lnTo>
                  <a:lnTo>
                    <a:pt x="60" y="76"/>
                  </a:lnTo>
                  <a:lnTo>
                    <a:pt x="60" y="76"/>
                  </a:lnTo>
                  <a:lnTo>
                    <a:pt x="60" y="77"/>
                  </a:lnTo>
                  <a:lnTo>
                    <a:pt x="60" y="78"/>
                  </a:lnTo>
                  <a:lnTo>
                    <a:pt x="59" y="79"/>
                  </a:lnTo>
                  <a:lnTo>
                    <a:pt x="58" y="80"/>
                  </a:lnTo>
                  <a:lnTo>
                    <a:pt x="58" y="81"/>
                  </a:lnTo>
                  <a:lnTo>
                    <a:pt x="58" y="82"/>
                  </a:lnTo>
                  <a:lnTo>
                    <a:pt x="57" y="84"/>
                  </a:lnTo>
                  <a:lnTo>
                    <a:pt x="57" y="86"/>
                  </a:lnTo>
                  <a:lnTo>
                    <a:pt x="57" y="88"/>
                  </a:lnTo>
                  <a:lnTo>
                    <a:pt x="56" y="89"/>
                  </a:lnTo>
                  <a:lnTo>
                    <a:pt x="55" y="92"/>
                  </a:lnTo>
                  <a:lnTo>
                    <a:pt x="55" y="93"/>
                  </a:lnTo>
                  <a:lnTo>
                    <a:pt x="55" y="96"/>
                  </a:lnTo>
                  <a:lnTo>
                    <a:pt x="54" y="97"/>
                  </a:lnTo>
                  <a:lnTo>
                    <a:pt x="55" y="99"/>
                  </a:lnTo>
                  <a:lnTo>
                    <a:pt x="54" y="100"/>
                  </a:lnTo>
                  <a:lnTo>
                    <a:pt x="51" y="100"/>
                  </a:lnTo>
                  <a:lnTo>
                    <a:pt x="50" y="100"/>
                  </a:lnTo>
                  <a:lnTo>
                    <a:pt x="49" y="101"/>
                  </a:lnTo>
                  <a:lnTo>
                    <a:pt x="50" y="103"/>
                  </a:lnTo>
                  <a:lnTo>
                    <a:pt x="51" y="104"/>
                  </a:lnTo>
                  <a:lnTo>
                    <a:pt x="52" y="106"/>
                  </a:lnTo>
                  <a:lnTo>
                    <a:pt x="51" y="107"/>
                  </a:lnTo>
                  <a:lnTo>
                    <a:pt x="48" y="107"/>
                  </a:lnTo>
                  <a:lnTo>
                    <a:pt x="46" y="108"/>
                  </a:lnTo>
                  <a:lnTo>
                    <a:pt x="45" y="109"/>
                  </a:lnTo>
                  <a:lnTo>
                    <a:pt x="43" y="111"/>
                  </a:lnTo>
                  <a:lnTo>
                    <a:pt x="43" y="111"/>
                  </a:lnTo>
                  <a:lnTo>
                    <a:pt x="42" y="110"/>
                  </a:lnTo>
                  <a:lnTo>
                    <a:pt x="41" y="110"/>
                  </a:lnTo>
                  <a:lnTo>
                    <a:pt x="41" y="108"/>
                  </a:lnTo>
                  <a:lnTo>
                    <a:pt x="40" y="107"/>
                  </a:lnTo>
                  <a:lnTo>
                    <a:pt x="40" y="107"/>
                  </a:lnTo>
                  <a:lnTo>
                    <a:pt x="40" y="106"/>
                  </a:lnTo>
                  <a:lnTo>
                    <a:pt x="39" y="106"/>
                  </a:lnTo>
                  <a:lnTo>
                    <a:pt x="39" y="107"/>
                  </a:lnTo>
                  <a:lnTo>
                    <a:pt x="39" y="108"/>
                  </a:lnTo>
                  <a:lnTo>
                    <a:pt x="38" y="108"/>
                  </a:lnTo>
                  <a:lnTo>
                    <a:pt x="38" y="107"/>
                  </a:lnTo>
                  <a:lnTo>
                    <a:pt x="37" y="107"/>
                  </a:lnTo>
                  <a:lnTo>
                    <a:pt x="36" y="106"/>
                  </a:lnTo>
                  <a:lnTo>
                    <a:pt x="35" y="105"/>
                  </a:lnTo>
                  <a:lnTo>
                    <a:pt x="35" y="104"/>
                  </a:lnTo>
                  <a:lnTo>
                    <a:pt x="35" y="104"/>
                  </a:lnTo>
                  <a:lnTo>
                    <a:pt x="35" y="103"/>
                  </a:lnTo>
                  <a:lnTo>
                    <a:pt x="35" y="103"/>
                  </a:lnTo>
                  <a:lnTo>
                    <a:pt x="35" y="101"/>
                  </a:lnTo>
                  <a:lnTo>
                    <a:pt x="35" y="101"/>
                  </a:lnTo>
                  <a:lnTo>
                    <a:pt x="35" y="100"/>
                  </a:lnTo>
                  <a:lnTo>
                    <a:pt x="34" y="98"/>
                  </a:lnTo>
                  <a:lnTo>
                    <a:pt x="33" y="97"/>
                  </a:lnTo>
                  <a:lnTo>
                    <a:pt x="32" y="96"/>
                  </a:lnTo>
                  <a:lnTo>
                    <a:pt x="31" y="95"/>
                  </a:lnTo>
                  <a:lnTo>
                    <a:pt x="31" y="95"/>
                  </a:lnTo>
                  <a:lnTo>
                    <a:pt x="31" y="93"/>
                  </a:lnTo>
                  <a:lnTo>
                    <a:pt x="30" y="92"/>
                  </a:lnTo>
                  <a:lnTo>
                    <a:pt x="29" y="91"/>
                  </a:lnTo>
                  <a:lnTo>
                    <a:pt x="27" y="90"/>
                  </a:lnTo>
                  <a:lnTo>
                    <a:pt x="26" y="89"/>
                  </a:lnTo>
                  <a:lnTo>
                    <a:pt x="22" y="87"/>
                  </a:lnTo>
                  <a:lnTo>
                    <a:pt x="21" y="86"/>
                  </a:lnTo>
                  <a:lnTo>
                    <a:pt x="20" y="85"/>
                  </a:lnTo>
                  <a:lnTo>
                    <a:pt x="19" y="84"/>
                  </a:lnTo>
                  <a:lnTo>
                    <a:pt x="19" y="84"/>
                  </a:lnTo>
                  <a:lnTo>
                    <a:pt x="19" y="83"/>
                  </a:lnTo>
                  <a:lnTo>
                    <a:pt x="19" y="82"/>
                  </a:lnTo>
                  <a:lnTo>
                    <a:pt x="20" y="81"/>
                  </a:lnTo>
                  <a:lnTo>
                    <a:pt x="21" y="81"/>
                  </a:lnTo>
                  <a:lnTo>
                    <a:pt x="21" y="79"/>
                  </a:lnTo>
                  <a:lnTo>
                    <a:pt x="21" y="78"/>
                  </a:lnTo>
                  <a:lnTo>
                    <a:pt x="22" y="76"/>
                  </a:lnTo>
                  <a:lnTo>
                    <a:pt x="22" y="75"/>
                  </a:lnTo>
                  <a:lnTo>
                    <a:pt x="23" y="75"/>
                  </a:lnTo>
                  <a:lnTo>
                    <a:pt x="23" y="74"/>
                  </a:lnTo>
                  <a:lnTo>
                    <a:pt x="22" y="72"/>
                  </a:lnTo>
                  <a:lnTo>
                    <a:pt x="21" y="70"/>
                  </a:lnTo>
                  <a:lnTo>
                    <a:pt x="20" y="69"/>
                  </a:lnTo>
                  <a:lnTo>
                    <a:pt x="19" y="69"/>
                  </a:lnTo>
                  <a:lnTo>
                    <a:pt x="18" y="68"/>
                  </a:lnTo>
                  <a:lnTo>
                    <a:pt x="16" y="69"/>
                  </a:lnTo>
                  <a:lnTo>
                    <a:pt x="16" y="70"/>
                  </a:lnTo>
                  <a:lnTo>
                    <a:pt x="16" y="70"/>
                  </a:lnTo>
                  <a:lnTo>
                    <a:pt x="15" y="71"/>
                  </a:lnTo>
                  <a:lnTo>
                    <a:pt x="14" y="70"/>
                  </a:lnTo>
                  <a:lnTo>
                    <a:pt x="13" y="70"/>
                  </a:lnTo>
                  <a:lnTo>
                    <a:pt x="13" y="69"/>
                  </a:lnTo>
                  <a:lnTo>
                    <a:pt x="12" y="68"/>
                  </a:lnTo>
                  <a:lnTo>
                    <a:pt x="12" y="67"/>
                  </a:lnTo>
                  <a:lnTo>
                    <a:pt x="11" y="66"/>
                  </a:lnTo>
                  <a:lnTo>
                    <a:pt x="11" y="64"/>
                  </a:lnTo>
                  <a:lnTo>
                    <a:pt x="11" y="64"/>
                  </a:lnTo>
                  <a:lnTo>
                    <a:pt x="11" y="63"/>
                  </a:lnTo>
                  <a:lnTo>
                    <a:pt x="11" y="62"/>
                  </a:lnTo>
                  <a:lnTo>
                    <a:pt x="11" y="61"/>
                  </a:lnTo>
                  <a:lnTo>
                    <a:pt x="10" y="61"/>
                  </a:lnTo>
                  <a:lnTo>
                    <a:pt x="9" y="60"/>
                  </a:lnTo>
                  <a:lnTo>
                    <a:pt x="7" y="59"/>
                  </a:lnTo>
                  <a:lnTo>
                    <a:pt x="7" y="59"/>
                  </a:lnTo>
                  <a:lnTo>
                    <a:pt x="6" y="57"/>
                  </a:lnTo>
                  <a:lnTo>
                    <a:pt x="5" y="56"/>
                  </a:lnTo>
                  <a:lnTo>
                    <a:pt x="5" y="55"/>
                  </a:lnTo>
                  <a:lnTo>
                    <a:pt x="4" y="54"/>
                  </a:lnTo>
                  <a:lnTo>
                    <a:pt x="4" y="53"/>
                  </a:lnTo>
                  <a:lnTo>
                    <a:pt x="2" y="52"/>
                  </a:lnTo>
                  <a:lnTo>
                    <a:pt x="2" y="52"/>
                  </a:lnTo>
                  <a:lnTo>
                    <a:pt x="2" y="52"/>
                  </a:lnTo>
                  <a:lnTo>
                    <a:pt x="1" y="51"/>
                  </a:lnTo>
                  <a:lnTo>
                    <a:pt x="1" y="49"/>
                  </a:lnTo>
                  <a:lnTo>
                    <a:pt x="1" y="49"/>
                  </a:lnTo>
                  <a:lnTo>
                    <a:pt x="1" y="48"/>
                  </a:lnTo>
                  <a:lnTo>
                    <a:pt x="1" y="48"/>
                  </a:lnTo>
                  <a:lnTo>
                    <a:pt x="1" y="47"/>
                  </a:lnTo>
                  <a:lnTo>
                    <a:pt x="1" y="46"/>
                  </a:lnTo>
                  <a:lnTo>
                    <a:pt x="0" y="45"/>
                  </a:lnTo>
                  <a:lnTo>
                    <a:pt x="0" y="44"/>
                  </a:lnTo>
                  <a:lnTo>
                    <a:pt x="0" y="44"/>
                  </a:lnTo>
                  <a:lnTo>
                    <a:pt x="0" y="43"/>
                  </a:lnTo>
                  <a:lnTo>
                    <a:pt x="1" y="42"/>
                  </a:lnTo>
                  <a:lnTo>
                    <a:pt x="1" y="40"/>
                  </a:lnTo>
                  <a:lnTo>
                    <a:pt x="1" y="39"/>
                  </a:lnTo>
                  <a:lnTo>
                    <a:pt x="2" y="38"/>
                  </a:lnTo>
                  <a:lnTo>
                    <a:pt x="3" y="36"/>
                  </a:lnTo>
                  <a:lnTo>
                    <a:pt x="4" y="36"/>
                  </a:lnTo>
                  <a:lnTo>
                    <a:pt x="4" y="36"/>
                  </a:lnTo>
                  <a:lnTo>
                    <a:pt x="5" y="34"/>
                  </a:lnTo>
                  <a:lnTo>
                    <a:pt x="5" y="33"/>
                  </a:lnTo>
                  <a:lnTo>
                    <a:pt x="5" y="32"/>
                  </a:lnTo>
                  <a:lnTo>
                    <a:pt x="6" y="32"/>
                  </a:lnTo>
                  <a:lnTo>
                    <a:pt x="6" y="32"/>
                  </a:lnTo>
                  <a:lnTo>
                    <a:pt x="6" y="31"/>
                  </a:lnTo>
                  <a:lnTo>
                    <a:pt x="6" y="30"/>
                  </a:lnTo>
                  <a:lnTo>
                    <a:pt x="6" y="29"/>
                  </a:lnTo>
                  <a:lnTo>
                    <a:pt x="5" y="27"/>
                  </a:lnTo>
                  <a:lnTo>
                    <a:pt x="5" y="26"/>
                  </a:lnTo>
                  <a:lnTo>
                    <a:pt x="4" y="26"/>
                  </a:lnTo>
                  <a:lnTo>
                    <a:pt x="4" y="25"/>
                  </a:lnTo>
                  <a:lnTo>
                    <a:pt x="5" y="22"/>
                  </a:lnTo>
                  <a:lnTo>
                    <a:pt x="5" y="21"/>
                  </a:lnTo>
                  <a:lnTo>
                    <a:pt x="6" y="21"/>
                  </a:lnTo>
                  <a:lnTo>
                    <a:pt x="8" y="20"/>
                  </a:lnTo>
                  <a:lnTo>
                    <a:pt x="10" y="19"/>
                  </a:lnTo>
                  <a:lnTo>
                    <a:pt x="11" y="19"/>
                  </a:lnTo>
                  <a:lnTo>
                    <a:pt x="12" y="18"/>
                  </a:lnTo>
                  <a:lnTo>
                    <a:pt x="14" y="17"/>
                  </a:lnTo>
                  <a:lnTo>
                    <a:pt x="15" y="16"/>
                  </a:lnTo>
                  <a:lnTo>
                    <a:pt x="15" y="16"/>
                  </a:lnTo>
                  <a:lnTo>
                    <a:pt x="15" y="15"/>
                  </a:lnTo>
                  <a:lnTo>
                    <a:pt x="15" y="14"/>
                  </a:lnTo>
                  <a:lnTo>
                    <a:pt x="16" y="12"/>
                  </a:lnTo>
                  <a:lnTo>
                    <a:pt x="16" y="11"/>
                  </a:lnTo>
                  <a:lnTo>
                    <a:pt x="15" y="11"/>
                  </a:lnTo>
                  <a:lnTo>
                    <a:pt x="15" y="10"/>
                  </a:lnTo>
                  <a:lnTo>
                    <a:pt x="15" y="9"/>
                  </a:lnTo>
                  <a:lnTo>
                    <a:pt x="15" y="8"/>
                  </a:lnTo>
                  <a:lnTo>
                    <a:pt x="15" y="7"/>
                  </a:lnTo>
                  <a:lnTo>
                    <a:pt x="14" y="6"/>
                  </a:lnTo>
                  <a:lnTo>
                    <a:pt x="13" y="4"/>
                  </a:lnTo>
                  <a:lnTo>
                    <a:pt x="12" y="4"/>
                  </a:lnTo>
                  <a:lnTo>
                    <a:pt x="11" y="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4" name="Freeform 78">
              <a:extLst>
                <a:ext uri="{FF2B5EF4-FFF2-40B4-BE49-F238E27FC236}">
                  <a16:creationId xmlns:a16="http://schemas.microsoft.com/office/drawing/2014/main" id="{073ACF8F-B9B9-47BA-A55C-27683B262253}"/>
                </a:ext>
              </a:extLst>
            </p:cNvPr>
            <p:cNvSpPr>
              <a:spLocks/>
            </p:cNvSpPr>
            <p:nvPr/>
          </p:nvSpPr>
          <p:spPr bwMode="auto">
            <a:xfrm>
              <a:off x="3818" y="2006"/>
              <a:ext cx="309" cy="559"/>
            </a:xfrm>
            <a:custGeom>
              <a:avLst/>
              <a:gdLst/>
              <a:ahLst/>
              <a:cxnLst>
                <a:cxn ang="0">
                  <a:pos x="1" y="6"/>
                </a:cxn>
                <a:cxn ang="0">
                  <a:pos x="4" y="6"/>
                </a:cxn>
                <a:cxn ang="0">
                  <a:pos x="6" y="6"/>
                </a:cxn>
                <a:cxn ang="0">
                  <a:pos x="8" y="5"/>
                </a:cxn>
                <a:cxn ang="0">
                  <a:pos x="36" y="0"/>
                </a:cxn>
                <a:cxn ang="0">
                  <a:pos x="47" y="59"/>
                </a:cxn>
                <a:cxn ang="0">
                  <a:pos x="46" y="60"/>
                </a:cxn>
                <a:cxn ang="0">
                  <a:pos x="47" y="61"/>
                </a:cxn>
                <a:cxn ang="0">
                  <a:pos x="47" y="62"/>
                </a:cxn>
                <a:cxn ang="0">
                  <a:pos x="47" y="63"/>
                </a:cxn>
                <a:cxn ang="0">
                  <a:pos x="45" y="64"/>
                </a:cxn>
                <a:cxn ang="0">
                  <a:pos x="44" y="65"/>
                </a:cxn>
                <a:cxn ang="0">
                  <a:pos x="41" y="63"/>
                </a:cxn>
                <a:cxn ang="0">
                  <a:pos x="37" y="65"/>
                </a:cxn>
                <a:cxn ang="0">
                  <a:pos x="37" y="69"/>
                </a:cxn>
                <a:cxn ang="0">
                  <a:pos x="35" y="72"/>
                </a:cxn>
                <a:cxn ang="0">
                  <a:pos x="32" y="75"/>
                </a:cxn>
                <a:cxn ang="0">
                  <a:pos x="29" y="78"/>
                </a:cxn>
                <a:cxn ang="0">
                  <a:pos x="27" y="75"/>
                </a:cxn>
                <a:cxn ang="0">
                  <a:pos x="25" y="74"/>
                </a:cxn>
                <a:cxn ang="0">
                  <a:pos x="25" y="77"/>
                </a:cxn>
                <a:cxn ang="0">
                  <a:pos x="22" y="78"/>
                </a:cxn>
                <a:cxn ang="0">
                  <a:pos x="20" y="79"/>
                </a:cxn>
                <a:cxn ang="0">
                  <a:pos x="18" y="78"/>
                </a:cxn>
                <a:cxn ang="0">
                  <a:pos x="16" y="81"/>
                </a:cxn>
                <a:cxn ang="0">
                  <a:pos x="13" y="81"/>
                </a:cxn>
                <a:cxn ang="0">
                  <a:pos x="12" y="79"/>
                </a:cxn>
                <a:cxn ang="0">
                  <a:pos x="10" y="80"/>
                </a:cxn>
                <a:cxn ang="0">
                  <a:pos x="8" y="83"/>
                </a:cxn>
                <a:cxn ang="0">
                  <a:pos x="5" y="84"/>
                </a:cxn>
                <a:cxn ang="0">
                  <a:pos x="3" y="85"/>
                </a:cxn>
                <a:cxn ang="0">
                  <a:pos x="2" y="83"/>
                </a:cxn>
                <a:cxn ang="0">
                  <a:pos x="2" y="80"/>
                </a:cxn>
                <a:cxn ang="0">
                  <a:pos x="3" y="78"/>
                </a:cxn>
                <a:cxn ang="0">
                  <a:pos x="3" y="76"/>
                </a:cxn>
                <a:cxn ang="0">
                  <a:pos x="4" y="76"/>
                </a:cxn>
                <a:cxn ang="0">
                  <a:pos x="5" y="74"/>
                </a:cxn>
                <a:cxn ang="0">
                  <a:pos x="5" y="74"/>
                </a:cxn>
                <a:cxn ang="0">
                  <a:pos x="5" y="73"/>
                </a:cxn>
                <a:cxn ang="0">
                  <a:pos x="5" y="70"/>
                </a:cxn>
                <a:cxn ang="0">
                  <a:pos x="4" y="70"/>
                </a:cxn>
                <a:cxn ang="0">
                  <a:pos x="4" y="70"/>
                </a:cxn>
                <a:cxn ang="0">
                  <a:pos x="4" y="69"/>
                </a:cxn>
                <a:cxn ang="0">
                  <a:pos x="5" y="67"/>
                </a:cxn>
                <a:cxn ang="0">
                  <a:pos x="6" y="67"/>
                </a:cxn>
                <a:cxn ang="0">
                  <a:pos x="7" y="66"/>
                </a:cxn>
                <a:cxn ang="0">
                  <a:pos x="0" y="5"/>
                </a:cxn>
              </a:cxnLst>
              <a:rect l="0" t="0" r="r" b="b"/>
              <a:pathLst>
                <a:path w="47" h="85">
                  <a:moveTo>
                    <a:pt x="0" y="5"/>
                  </a:moveTo>
                  <a:lnTo>
                    <a:pt x="1" y="6"/>
                  </a:lnTo>
                  <a:lnTo>
                    <a:pt x="2" y="6"/>
                  </a:lnTo>
                  <a:lnTo>
                    <a:pt x="4" y="6"/>
                  </a:lnTo>
                  <a:lnTo>
                    <a:pt x="5" y="6"/>
                  </a:lnTo>
                  <a:lnTo>
                    <a:pt x="6" y="6"/>
                  </a:lnTo>
                  <a:lnTo>
                    <a:pt x="8" y="5"/>
                  </a:lnTo>
                  <a:lnTo>
                    <a:pt x="8" y="5"/>
                  </a:lnTo>
                  <a:lnTo>
                    <a:pt x="9" y="4"/>
                  </a:lnTo>
                  <a:lnTo>
                    <a:pt x="36" y="0"/>
                  </a:lnTo>
                  <a:lnTo>
                    <a:pt x="47" y="58"/>
                  </a:lnTo>
                  <a:lnTo>
                    <a:pt x="47" y="59"/>
                  </a:lnTo>
                  <a:lnTo>
                    <a:pt x="46" y="60"/>
                  </a:lnTo>
                  <a:lnTo>
                    <a:pt x="46" y="60"/>
                  </a:lnTo>
                  <a:lnTo>
                    <a:pt x="47" y="61"/>
                  </a:lnTo>
                  <a:lnTo>
                    <a:pt x="47" y="61"/>
                  </a:lnTo>
                  <a:lnTo>
                    <a:pt x="47" y="61"/>
                  </a:lnTo>
                  <a:lnTo>
                    <a:pt x="47" y="62"/>
                  </a:lnTo>
                  <a:lnTo>
                    <a:pt x="47" y="62"/>
                  </a:lnTo>
                  <a:lnTo>
                    <a:pt x="47" y="63"/>
                  </a:lnTo>
                  <a:lnTo>
                    <a:pt x="47" y="63"/>
                  </a:lnTo>
                  <a:lnTo>
                    <a:pt x="45" y="64"/>
                  </a:lnTo>
                  <a:lnTo>
                    <a:pt x="45" y="64"/>
                  </a:lnTo>
                  <a:lnTo>
                    <a:pt x="44" y="65"/>
                  </a:lnTo>
                  <a:lnTo>
                    <a:pt x="42" y="64"/>
                  </a:lnTo>
                  <a:lnTo>
                    <a:pt x="41" y="63"/>
                  </a:lnTo>
                  <a:lnTo>
                    <a:pt x="39" y="64"/>
                  </a:lnTo>
                  <a:lnTo>
                    <a:pt x="37" y="65"/>
                  </a:lnTo>
                  <a:lnTo>
                    <a:pt x="38" y="68"/>
                  </a:lnTo>
                  <a:lnTo>
                    <a:pt x="37" y="69"/>
                  </a:lnTo>
                  <a:lnTo>
                    <a:pt x="35" y="70"/>
                  </a:lnTo>
                  <a:lnTo>
                    <a:pt x="35" y="72"/>
                  </a:lnTo>
                  <a:lnTo>
                    <a:pt x="33" y="73"/>
                  </a:lnTo>
                  <a:lnTo>
                    <a:pt x="32" y="75"/>
                  </a:lnTo>
                  <a:lnTo>
                    <a:pt x="31" y="77"/>
                  </a:lnTo>
                  <a:lnTo>
                    <a:pt x="29" y="78"/>
                  </a:lnTo>
                  <a:lnTo>
                    <a:pt x="27" y="77"/>
                  </a:lnTo>
                  <a:lnTo>
                    <a:pt x="27" y="75"/>
                  </a:lnTo>
                  <a:lnTo>
                    <a:pt x="26" y="74"/>
                  </a:lnTo>
                  <a:lnTo>
                    <a:pt x="25" y="74"/>
                  </a:lnTo>
                  <a:lnTo>
                    <a:pt x="25" y="76"/>
                  </a:lnTo>
                  <a:lnTo>
                    <a:pt x="25" y="77"/>
                  </a:lnTo>
                  <a:lnTo>
                    <a:pt x="24" y="77"/>
                  </a:lnTo>
                  <a:lnTo>
                    <a:pt x="22" y="78"/>
                  </a:lnTo>
                  <a:lnTo>
                    <a:pt x="22" y="79"/>
                  </a:lnTo>
                  <a:lnTo>
                    <a:pt x="20" y="79"/>
                  </a:lnTo>
                  <a:lnTo>
                    <a:pt x="19" y="78"/>
                  </a:lnTo>
                  <a:lnTo>
                    <a:pt x="18" y="78"/>
                  </a:lnTo>
                  <a:lnTo>
                    <a:pt x="16" y="80"/>
                  </a:lnTo>
                  <a:lnTo>
                    <a:pt x="16" y="81"/>
                  </a:lnTo>
                  <a:lnTo>
                    <a:pt x="15" y="81"/>
                  </a:lnTo>
                  <a:lnTo>
                    <a:pt x="13" y="81"/>
                  </a:lnTo>
                  <a:lnTo>
                    <a:pt x="13" y="80"/>
                  </a:lnTo>
                  <a:lnTo>
                    <a:pt x="12" y="79"/>
                  </a:lnTo>
                  <a:lnTo>
                    <a:pt x="11" y="80"/>
                  </a:lnTo>
                  <a:lnTo>
                    <a:pt x="10" y="80"/>
                  </a:lnTo>
                  <a:lnTo>
                    <a:pt x="9" y="82"/>
                  </a:lnTo>
                  <a:lnTo>
                    <a:pt x="8" y="83"/>
                  </a:lnTo>
                  <a:lnTo>
                    <a:pt x="7" y="83"/>
                  </a:lnTo>
                  <a:lnTo>
                    <a:pt x="5" y="84"/>
                  </a:lnTo>
                  <a:lnTo>
                    <a:pt x="4" y="84"/>
                  </a:lnTo>
                  <a:lnTo>
                    <a:pt x="3" y="85"/>
                  </a:lnTo>
                  <a:lnTo>
                    <a:pt x="1" y="84"/>
                  </a:lnTo>
                  <a:lnTo>
                    <a:pt x="2" y="83"/>
                  </a:lnTo>
                  <a:lnTo>
                    <a:pt x="2" y="82"/>
                  </a:lnTo>
                  <a:lnTo>
                    <a:pt x="2" y="80"/>
                  </a:lnTo>
                  <a:lnTo>
                    <a:pt x="2" y="79"/>
                  </a:lnTo>
                  <a:lnTo>
                    <a:pt x="3" y="78"/>
                  </a:lnTo>
                  <a:lnTo>
                    <a:pt x="3" y="77"/>
                  </a:lnTo>
                  <a:lnTo>
                    <a:pt x="3" y="76"/>
                  </a:lnTo>
                  <a:lnTo>
                    <a:pt x="3" y="76"/>
                  </a:lnTo>
                  <a:lnTo>
                    <a:pt x="4" y="76"/>
                  </a:lnTo>
                  <a:lnTo>
                    <a:pt x="4" y="75"/>
                  </a:lnTo>
                  <a:lnTo>
                    <a:pt x="5" y="74"/>
                  </a:lnTo>
                  <a:lnTo>
                    <a:pt x="5" y="74"/>
                  </a:lnTo>
                  <a:lnTo>
                    <a:pt x="5" y="74"/>
                  </a:lnTo>
                  <a:lnTo>
                    <a:pt x="5" y="74"/>
                  </a:lnTo>
                  <a:lnTo>
                    <a:pt x="5" y="73"/>
                  </a:lnTo>
                  <a:lnTo>
                    <a:pt x="5" y="71"/>
                  </a:lnTo>
                  <a:lnTo>
                    <a:pt x="5" y="70"/>
                  </a:lnTo>
                  <a:lnTo>
                    <a:pt x="5" y="70"/>
                  </a:lnTo>
                  <a:lnTo>
                    <a:pt x="4" y="70"/>
                  </a:lnTo>
                  <a:lnTo>
                    <a:pt x="4" y="70"/>
                  </a:lnTo>
                  <a:lnTo>
                    <a:pt x="4" y="70"/>
                  </a:lnTo>
                  <a:lnTo>
                    <a:pt x="4" y="69"/>
                  </a:lnTo>
                  <a:lnTo>
                    <a:pt x="4" y="69"/>
                  </a:lnTo>
                  <a:lnTo>
                    <a:pt x="5" y="67"/>
                  </a:lnTo>
                  <a:lnTo>
                    <a:pt x="5" y="67"/>
                  </a:lnTo>
                  <a:lnTo>
                    <a:pt x="6" y="67"/>
                  </a:lnTo>
                  <a:lnTo>
                    <a:pt x="6" y="67"/>
                  </a:lnTo>
                  <a:lnTo>
                    <a:pt x="7" y="67"/>
                  </a:lnTo>
                  <a:lnTo>
                    <a:pt x="7" y="66"/>
                  </a:lnTo>
                  <a:lnTo>
                    <a:pt x="1" y="6"/>
                  </a:lnTo>
                  <a:lnTo>
                    <a:pt x="0" y="5"/>
                  </a:lnTo>
                  <a:close/>
                </a:path>
              </a:pathLst>
            </a:custGeom>
            <a:grpFill/>
            <a:ln w="3175"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5" name="Freeform 79">
              <a:extLst>
                <a:ext uri="{FF2B5EF4-FFF2-40B4-BE49-F238E27FC236}">
                  <a16:creationId xmlns:a16="http://schemas.microsoft.com/office/drawing/2014/main" id="{590A8164-71CD-453A-B93A-FFCEEA1CD05F}"/>
                </a:ext>
              </a:extLst>
            </p:cNvPr>
            <p:cNvSpPr>
              <a:spLocks/>
            </p:cNvSpPr>
            <p:nvPr/>
          </p:nvSpPr>
          <p:spPr bwMode="auto">
            <a:xfrm>
              <a:off x="4055" y="1902"/>
              <a:ext cx="453" cy="512"/>
            </a:xfrm>
            <a:custGeom>
              <a:avLst/>
              <a:gdLst/>
              <a:ahLst/>
              <a:cxnLst>
                <a:cxn ang="0">
                  <a:pos x="24" y="15"/>
                </a:cxn>
                <a:cxn ang="0">
                  <a:pos x="28" y="14"/>
                </a:cxn>
                <a:cxn ang="0">
                  <a:pos x="30" y="14"/>
                </a:cxn>
                <a:cxn ang="0">
                  <a:pos x="35" y="14"/>
                </a:cxn>
                <a:cxn ang="0">
                  <a:pos x="37" y="13"/>
                </a:cxn>
                <a:cxn ang="0">
                  <a:pos x="35" y="15"/>
                </a:cxn>
                <a:cxn ang="0">
                  <a:pos x="32" y="17"/>
                </a:cxn>
                <a:cxn ang="0">
                  <a:pos x="39" y="15"/>
                </a:cxn>
                <a:cxn ang="0">
                  <a:pos x="42" y="13"/>
                </a:cxn>
                <a:cxn ang="0">
                  <a:pos x="46" y="12"/>
                </a:cxn>
                <a:cxn ang="0">
                  <a:pos x="53" y="9"/>
                </a:cxn>
                <a:cxn ang="0">
                  <a:pos x="63" y="1"/>
                </a:cxn>
                <a:cxn ang="0">
                  <a:pos x="68" y="29"/>
                </a:cxn>
                <a:cxn ang="0">
                  <a:pos x="66" y="31"/>
                </a:cxn>
                <a:cxn ang="0">
                  <a:pos x="68" y="34"/>
                </a:cxn>
                <a:cxn ang="0">
                  <a:pos x="68" y="38"/>
                </a:cxn>
                <a:cxn ang="0">
                  <a:pos x="63" y="51"/>
                </a:cxn>
                <a:cxn ang="0">
                  <a:pos x="62" y="54"/>
                </a:cxn>
                <a:cxn ang="0">
                  <a:pos x="62" y="56"/>
                </a:cxn>
                <a:cxn ang="0">
                  <a:pos x="60" y="58"/>
                </a:cxn>
                <a:cxn ang="0">
                  <a:pos x="54" y="63"/>
                </a:cxn>
                <a:cxn ang="0">
                  <a:pos x="54" y="67"/>
                </a:cxn>
                <a:cxn ang="0">
                  <a:pos x="52" y="67"/>
                </a:cxn>
                <a:cxn ang="0">
                  <a:pos x="53" y="70"/>
                </a:cxn>
                <a:cxn ang="0">
                  <a:pos x="51" y="72"/>
                </a:cxn>
                <a:cxn ang="0">
                  <a:pos x="50" y="73"/>
                </a:cxn>
                <a:cxn ang="0">
                  <a:pos x="49" y="70"/>
                </a:cxn>
                <a:cxn ang="0">
                  <a:pos x="48" y="72"/>
                </a:cxn>
                <a:cxn ang="0">
                  <a:pos x="48" y="74"/>
                </a:cxn>
                <a:cxn ang="0">
                  <a:pos x="46" y="77"/>
                </a:cxn>
                <a:cxn ang="0">
                  <a:pos x="43" y="78"/>
                </a:cxn>
                <a:cxn ang="0">
                  <a:pos x="39" y="77"/>
                </a:cxn>
                <a:cxn ang="0">
                  <a:pos x="37" y="76"/>
                </a:cxn>
                <a:cxn ang="0">
                  <a:pos x="36" y="75"/>
                </a:cxn>
                <a:cxn ang="0">
                  <a:pos x="34" y="77"/>
                </a:cxn>
                <a:cxn ang="0">
                  <a:pos x="32" y="77"/>
                </a:cxn>
                <a:cxn ang="0">
                  <a:pos x="30" y="77"/>
                </a:cxn>
                <a:cxn ang="0">
                  <a:pos x="29" y="77"/>
                </a:cxn>
                <a:cxn ang="0">
                  <a:pos x="27" y="76"/>
                </a:cxn>
                <a:cxn ang="0">
                  <a:pos x="24" y="77"/>
                </a:cxn>
                <a:cxn ang="0">
                  <a:pos x="21" y="76"/>
                </a:cxn>
                <a:cxn ang="0">
                  <a:pos x="21" y="74"/>
                </a:cxn>
                <a:cxn ang="0">
                  <a:pos x="17" y="72"/>
                </a:cxn>
                <a:cxn ang="0">
                  <a:pos x="15" y="72"/>
                </a:cxn>
                <a:cxn ang="0">
                  <a:pos x="13" y="73"/>
                </a:cxn>
                <a:cxn ang="0">
                  <a:pos x="11" y="73"/>
                </a:cxn>
                <a:cxn ang="0">
                  <a:pos x="0" y="17"/>
                </a:cxn>
              </a:cxnLst>
              <a:rect l="0" t="0" r="r" b="b"/>
              <a:pathLst>
                <a:path w="69" h="78">
                  <a:moveTo>
                    <a:pt x="0" y="17"/>
                  </a:moveTo>
                  <a:lnTo>
                    <a:pt x="25" y="13"/>
                  </a:lnTo>
                  <a:lnTo>
                    <a:pt x="24" y="15"/>
                  </a:lnTo>
                  <a:lnTo>
                    <a:pt x="27" y="14"/>
                  </a:lnTo>
                  <a:lnTo>
                    <a:pt x="28" y="14"/>
                  </a:lnTo>
                  <a:lnTo>
                    <a:pt x="28" y="14"/>
                  </a:lnTo>
                  <a:lnTo>
                    <a:pt x="29" y="13"/>
                  </a:lnTo>
                  <a:lnTo>
                    <a:pt x="29" y="13"/>
                  </a:lnTo>
                  <a:lnTo>
                    <a:pt x="30" y="14"/>
                  </a:lnTo>
                  <a:lnTo>
                    <a:pt x="31" y="14"/>
                  </a:lnTo>
                  <a:lnTo>
                    <a:pt x="34" y="15"/>
                  </a:lnTo>
                  <a:lnTo>
                    <a:pt x="35" y="14"/>
                  </a:lnTo>
                  <a:lnTo>
                    <a:pt x="35" y="13"/>
                  </a:lnTo>
                  <a:lnTo>
                    <a:pt x="36" y="13"/>
                  </a:lnTo>
                  <a:lnTo>
                    <a:pt x="37" y="13"/>
                  </a:lnTo>
                  <a:lnTo>
                    <a:pt x="37" y="14"/>
                  </a:lnTo>
                  <a:lnTo>
                    <a:pt x="36" y="15"/>
                  </a:lnTo>
                  <a:lnTo>
                    <a:pt x="35" y="15"/>
                  </a:lnTo>
                  <a:lnTo>
                    <a:pt x="33" y="16"/>
                  </a:lnTo>
                  <a:lnTo>
                    <a:pt x="32" y="16"/>
                  </a:lnTo>
                  <a:lnTo>
                    <a:pt x="32" y="17"/>
                  </a:lnTo>
                  <a:lnTo>
                    <a:pt x="33" y="17"/>
                  </a:lnTo>
                  <a:lnTo>
                    <a:pt x="37" y="16"/>
                  </a:lnTo>
                  <a:lnTo>
                    <a:pt x="39" y="15"/>
                  </a:lnTo>
                  <a:lnTo>
                    <a:pt x="40" y="14"/>
                  </a:lnTo>
                  <a:lnTo>
                    <a:pt x="41" y="13"/>
                  </a:lnTo>
                  <a:lnTo>
                    <a:pt x="42" y="13"/>
                  </a:lnTo>
                  <a:lnTo>
                    <a:pt x="43" y="13"/>
                  </a:lnTo>
                  <a:lnTo>
                    <a:pt x="45" y="13"/>
                  </a:lnTo>
                  <a:lnTo>
                    <a:pt x="46" y="12"/>
                  </a:lnTo>
                  <a:lnTo>
                    <a:pt x="47" y="11"/>
                  </a:lnTo>
                  <a:lnTo>
                    <a:pt x="49" y="10"/>
                  </a:lnTo>
                  <a:lnTo>
                    <a:pt x="53" y="9"/>
                  </a:lnTo>
                  <a:lnTo>
                    <a:pt x="56" y="6"/>
                  </a:lnTo>
                  <a:lnTo>
                    <a:pt x="62" y="2"/>
                  </a:lnTo>
                  <a:lnTo>
                    <a:pt x="63" y="1"/>
                  </a:lnTo>
                  <a:lnTo>
                    <a:pt x="64" y="0"/>
                  </a:lnTo>
                  <a:lnTo>
                    <a:pt x="69" y="27"/>
                  </a:lnTo>
                  <a:lnTo>
                    <a:pt x="68" y="29"/>
                  </a:lnTo>
                  <a:lnTo>
                    <a:pt x="67" y="29"/>
                  </a:lnTo>
                  <a:lnTo>
                    <a:pt x="66" y="30"/>
                  </a:lnTo>
                  <a:lnTo>
                    <a:pt x="66" y="31"/>
                  </a:lnTo>
                  <a:lnTo>
                    <a:pt x="67" y="32"/>
                  </a:lnTo>
                  <a:lnTo>
                    <a:pt x="68" y="33"/>
                  </a:lnTo>
                  <a:lnTo>
                    <a:pt x="68" y="34"/>
                  </a:lnTo>
                  <a:lnTo>
                    <a:pt x="68" y="36"/>
                  </a:lnTo>
                  <a:lnTo>
                    <a:pt x="67" y="37"/>
                  </a:lnTo>
                  <a:lnTo>
                    <a:pt x="68" y="38"/>
                  </a:lnTo>
                  <a:lnTo>
                    <a:pt x="67" y="40"/>
                  </a:lnTo>
                  <a:lnTo>
                    <a:pt x="65" y="46"/>
                  </a:lnTo>
                  <a:lnTo>
                    <a:pt x="63" y="51"/>
                  </a:lnTo>
                  <a:lnTo>
                    <a:pt x="62" y="52"/>
                  </a:lnTo>
                  <a:lnTo>
                    <a:pt x="61" y="52"/>
                  </a:lnTo>
                  <a:lnTo>
                    <a:pt x="62" y="54"/>
                  </a:lnTo>
                  <a:lnTo>
                    <a:pt x="62" y="55"/>
                  </a:lnTo>
                  <a:lnTo>
                    <a:pt x="62" y="56"/>
                  </a:lnTo>
                  <a:lnTo>
                    <a:pt x="62" y="56"/>
                  </a:lnTo>
                  <a:lnTo>
                    <a:pt x="61" y="58"/>
                  </a:lnTo>
                  <a:lnTo>
                    <a:pt x="61" y="58"/>
                  </a:lnTo>
                  <a:lnTo>
                    <a:pt x="60" y="58"/>
                  </a:lnTo>
                  <a:lnTo>
                    <a:pt x="58" y="58"/>
                  </a:lnTo>
                  <a:lnTo>
                    <a:pt x="57" y="59"/>
                  </a:lnTo>
                  <a:lnTo>
                    <a:pt x="54" y="63"/>
                  </a:lnTo>
                  <a:lnTo>
                    <a:pt x="54" y="64"/>
                  </a:lnTo>
                  <a:lnTo>
                    <a:pt x="54" y="66"/>
                  </a:lnTo>
                  <a:lnTo>
                    <a:pt x="54" y="67"/>
                  </a:lnTo>
                  <a:lnTo>
                    <a:pt x="54" y="67"/>
                  </a:lnTo>
                  <a:lnTo>
                    <a:pt x="52" y="67"/>
                  </a:lnTo>
                  <a:lnTo>
                    <a:pt x="52" y="67"/>
                  </a:lnTo>
                  <a:lnTo>
                    <a:pt x="51" y="68"/>
                  </a:lnTo>
                  <a:lnTo>
                    <a:pt x="52" y="70"/>
                  </a:lnTo>
                  <a:lnTo>
                    <a:pt x="53" y="70"/>
                  </a:lnTo>
                  <a:lnTo>
                    <a:pt x="53" y="71"/>
                  </a:lnTo>
                  <a:lnTo>
                    <a:pt x="53" y="72"/>
                  </a:lnTo>
                  <a:lnTo>
                    <a:pt x="51" y="72"/>
                  </a:lnTo>
                  <a:lnTo>
                    <a:pt x="51" y="72"/>
                  </a:lnTo>
                  <a:lnTo>
                    <a:pt x="51" y="73"/>
                  </a:lnTo>
                  <a:lnTo>
                    <a:pt x="50" y="73"/>
                  </a:lnTo>
                  <a:lnTo>
                    <a:pt x="50" y="71"/>
                  </a:lnTo>
                  <a:lnTo>
                    <a:pt x="50" y="70"/>
                  </a:lnTo>
                  <a:lnTo>
                    <a:pt x="49" y="70"/>
                  </a:lnTo>
                  <a:lnTo>
                    <a:pt x="49" y="71"/>
                  </a:lnTo>
                  <a:lnTo>
                    <a:pt x="48" y="71"/>
                  </a:lnTo>
                  <a:lnTo>
                    <a:pt x="48" y="72"/>
                  </a:lnTo>
                  <a:lnTo>
                    <a:pt x="49" y="73"/>
                  </a:lnTo>
                  <a:lnTo>
                    <a:pt x="49" y="73"/>
                  </a:lnTo>
                  <a:lnTo>
                    <a:pt x="48" y="74"/>
                  </a:lnTo>
                  <a:lnTo>
                    <a:pt x="47" y="75"/>
                  </a:lnTo>
                  <a:lnTo>
                    <a:pt x="47" y="77"/>
                  </a:lnTo>
                  <a:lnTo>
                    <a:pt x="46" y="77"/>
                  </a:lnTo>
                  <a:lnTo>
                    <a:pt x="45" y="78"/>
                  </a:lnTo>
                  <a:lnTo>
                    <a:pt x="44" y="78"/>
                  </a:lnTo>
                  <a:lnTo>
                    <a:pt x="43" y="78"/>
                  </a:lnTo>
                  <a:lnTo>
                    <a:pt x="41" y="78"/>
                  </a:lnTo>
                  <a:lnTo>
                    <a:pt x="40" y="78"/>
                  </a:lnTo>
                  <a:lnTo>
                    <a:pt x="39" y="77"/>
                  </a:lnTo>
                  <a:lnTo>
                    <a:pt x="39" y="77"/>
                  </a:lnTo>
                  <a:lnTo>
                    <a:pt x="38" y="76"/>
                  </a:lnTo>
                  <a:lnTo>
                    <a:pt x="37" y="76"/>
                  </a:lnTo>
                  <a:lnTo>
                    <a:pt x="37" y="76"/>
                  </a:lnTo>
                  <a:lnTo>
                    <a:pt x="36" y="75"/>
                  </a:lnTo>
                  <a:lnTo>
                    <a:pt x="36" y="75"/>
                  </a:lnTo>
                  <a:lnTo>
                    <a:pt x="35" y="75"/>
                  </a:lnTo>
                  <a:lnTo>
                    <a:pt x="35" y="76"/>
                  </a:lnTo>
                  <a:lnTo>
                    <a:pt x="34" y="77"/>
                  </a:lnTo>
                  <a:lnTo>
                    <a:pt x="33" y="77"/>
                  </a:lnTo>
                  <a:lnTo>
                    <a:pt x="33" y="78"/>
                  </a:lnTo>
                  <a:lnTo>
                    <a:pt x="32" y="77"/>
                  </a:lnTo>
                  <a:lnTo>
                    <a:pt x="31" y="77"/>
                  </a:lnTo>
                  <a:lnTo>
                    <a:pt x="31" y="77"/>
                  </a:lnTo>
                  <a:lnTo>
                    <a:pt x="30" y="77"/>
                  </a:lnTo>
                  <a:lnTo>
                    <a:pt x="30" y="78"/>
                  </a:lnTo>
                  <a:lnTo>
                    <a:pt x="29" y="78"/>
                  </a:lnTo>
                  <a:lnTo>
                    <a:pt x="29" y="77"/>
                  </a:lnTo>
                  <a:lnTo>
                    <a:pt x="28" y="76"/>
                  </a:lnTo>
                  <a:lnTo>
                    <a:pt x="28" y="76"/>
                  </a:lnTo>
                  <a:lnTo>
                    <a:pt x="27" y="76"/>
                  </a:lnTo>
                  <a:lnTo>
                    <a:pt x="26" y="76"/>
                  </a:lnTo>
                  <a:lnTo>
                    <a:pt x="25" y="77"/>
                  </a:lnTo>
                  <a:lnTo>
                    <a:pt x="24" y="77"/>
                  </a:lnTo>
                  <a:lnTo>
                    <a:pt x="23" y="77"/>
                  </a:lnTo>
                  <a:lnTo>
                    <a:pt x="22" y="76"/>
                  </a:lnTo>
                  <a:lnTo>
                    <a:pt x="21" y="76"/>
                  </a:lnTo>
                  <a:lnTo>
                    <a:pt x="21" y="75"/>
                  </a:lnTo>
                  <a:lnTo>
                    <a:pt x="21" y="75"/>
                  </a:lnTo>
                  <a:lnTo>
                    <a:pt x="21" y="74"/>
                  </a:lnTo>
                  <a:lnTo>
                    <a:pt x="19" y="73"/>
                  </a:lnTo>
                  <a:lnTo>
                    <a:pt x="18" y="72"/>
                  </a:lnTo>
                  <a:lnTo>
                    <a:pt x="17" y="72"/>
                  </a:lnTo>
                  <a:lnTo>
                    <a:pt x="16" y="72"/>
                  </a:lnTo>
                  <a:lnTo>
                    <a:pt x="15" y="72"/>
                  </a:lnTo>
                  <a:lnTo>
                    <a:pt x="15" y="72"/>
                  </a:lnTo>
                  <a:lnTo>
                    <a:pt x="14" y="72"/>
                  </a:lnTo>
                  <a:lnTo>
                    <a:pt x="14" y="72"/>
                  </a:lnTo>
                  <a:lnTo>
                    <a:pt x="13" y="73"/>
                  </a:lnTo>
                  <a:lnTo>
                    <a:pt x="13" y="73"/>
                  </a:lnTo>
                  <a:lnTo>
                    <a:pt x="12" y="73"/>
                  </a:lnTo>
                  <a:lnTo>
                    <a:pt x="11" y="73"/>
                  </a:lnTo>
                  <a:lnTo>
                    <a:pt x="11" y="74"/>
                  </a:lnTo>
                  <a:lnTo>
                    <a:pt x="11" y="76"/>
                  </a:lnTo>
                  <a:lnTo>
                    <a:pt x="0" y="17"/>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6" name="Freeform 80">
              <a:extLst>
                <a:ext uri="{FF2B5EF4-FFF2-40B4-BE49-F238E27FC236}">
                  <a16:creationId xmlns:a16="http://schemas.microsoft.com/office/drawing/2014/main" id="{F1359819-BF52-4CCD-8BFD-B581BF40560C}"/>
                </a:ext>
              </a:extLst>
            </p:cNvPr>
            <p:cNvSpPr>
              <a:spLocks/>
            </p:cNvSpPr>
            <p:nvPr/>
          </p:nvSpPr>
          <p:spPr bwMode="auto">
            <a:xfrm>
              <a:off x="4055" y="1902"/>
              <a:ext cx="453" cy="512"/>
            </a:xfrm>
            <a:custGeom>
              <a:avLst/>
              <a:gdLst/>
              <a:ahLst/>
              <a:cxnLst>
                <a:cxn ang="0">
                  <a:pos x="24" y="15"/>
                </a:cxn>
                <a:cxn ang="0">
                  <a:pos x="28" y="14"/>
                </a:cxn>
                <a:cxn ang="0">
                  <a:pos x="30" y="14"/>
                </a:cxn>
                <a:cxn ang="0">
                  <a:pos x="35" y="14"/>
                </a:cxn>
                <a:cxn ang="0">
                  <a:pos x="37" y="13"/>
                </a:cxn>
                <a:cxn ang="0">
                  <a:pos x="35" y="15"/>
                </a:cxn>
                <a:cxn ang="0">
                  <a:pos x="32" y="17"/>
                </a:cxn>
                <a:cxn ang="0">
                  <a:pos x="39" y="15"/>
                </a:cxn>
                <a:cxn ang="0">
                  <a:pos x="42" y="13"/>
                </a:cxn>
                <a:cxn ang="0">
                  <a:pos x="46" y="12"/>
                </a:cxn>
                <a:cxn ang="0">
                  <a:pos x="53" y="9"/>
                </a:cxn>
                <a:cxn ang="0">
                  <a:pos x="63" y="1"/>
                </a:cxn>
                <a:cxn ang="0">
                  <a:pos x="68" y="29"/>
                </a:cxn>
                <a:cxn ang="0">
                  <a:pos x="66" y="31"/>
                </a:cxn>
                <a:cxn ang="0">
                  <a:pos x="68" y="34"/>
                </a:cxn>
                <a:cxn ang="0">
                  <a:pos x="68" y="38"/>
                </a:cxn>
                <a:cxn ang="0">
                  <a:pos x="63" y="51"/>
                </a:cxn>
                <a:cxn ang="0">
                  <a:pos x="62" y="54"/>
                </a:cxn>
                <a:cxn ang="0">
                  <a:pos x="62" y="56"/>
                </a:cxn>
                <a:cxn ang="0">
                  <a:pos x="60" y="58"/>
                </a:cxn>
                <a:cxn ang="0">
                  <a:pos x="54" y="63"/>
                </a:cxn>
                <a:cxn ang="0">
                  <a:pos x="54" y="67"/>
                </a:cxn>
                <a:cxn ang="0">
                  <a:pos x="52" y="67"/>
                </a:cxn>
                <a:cxn ang="0">
                  <a:pos x="53" y="70"/>
                </a:cxn>
                <a:cxn ang="0">
                  <a:pos x="51" y="72"/>
                </a:cxn>
                <a:cxn ang="0">
                  <a:pos x="50" y="73"/>
                </a:cxn>
                <a:cxn ang="0">
                  <a:pos x="49" y="70"/>
                </a:cxn>
                <a:cxn ang="0">
                  <a:pos x="48" y="72"/>
                </a:cxn>
                <a:cxn ang="0">
                  <a:pos x="48" y="74"/>
                </a:cxn>
                <a:cxn ang="0">
                  <a:pos x="46" y="77"/>
                </a:cxn>
                <a:cxn ang="0">
                  <a:pos x="43" y="78"/>
                </a:cxn>
                <a:cxn ang="0">
                  <a:pos x="39" y="77"/>
                </a:cxn>
                <a:cxn ang="0">
                  <a:pos x="37" y="76"/>
                </a:cxn>
                <a:cxn ang="0">
                  <a:pos x="36" y="75"/>
                </a:cxn>
                <a:cxn ang="0">
                  <a:pos x="34" y="77"/>
                </a:cxn>
                <a:cxn ang="0">
                  <a:pos x="32" y="77"/>
                </a:cxn>
                <a:cxn ang="0">
                  <a:pos x="30" y="77"/>
                </a:cxn>
                <a:cxn ang="0">
                  <a:pos x="29" y="77"/>
                </a:cxn>
                <a:cxn ang="0">
                  <a:pos x="27" y="76"/>
                </a:cxn>
                <a:cxn ang="0">
                  <a:pos x="24" y="77"/>
                </a:cxn>
                <a:cxn ang="0">
                  <a:pos x="21" y="76"/>
                </a:cxn>
                <a:cxn ang="0">
                  <a:pos x="21" y="74"/>
                </a:cxn>
                <a:cxn ang="0">
                  <a:pos x="17" y="72"/>
                </a:cxn>
                <a:cxn ang="0">
                  <a:pos x="15" y="72"/>
                </a:cxn>
                <a:cxn ang="0">
                  <a:pos x="13" y="73"/>
                </a:cxn>
                <a:cxn ang="0">
                  <a:pos x="11" y="73"/>
                </a:cxn>
                <a:cxn ang="0">
                  <a:pos x="0" y="17"/>
                </a:cxn>
              </a:cxnLst>
              <a:rect l="0" t="0" r="r" b="b"/>
              <a:pathLst>
                <a:path w="69" h="78">
                  <a:moveTo>
                    <a:pt x="0" y="17"/>
                  </a:moveTo>
                  <a:lnTo>
                    <a:pt x="25" y="13"/>
                  </a:lnTo>
                  <a:lnTo>
                    <a:pt x="24" y="15"/>
                  </a:lnTo>
                  <a:lnTo>
                    <a:pt x="27" y="14"/>
                  </a:lnTo>
                  <a:lnTo>
                    <a:pt x="28" y="14"/>
                  </a:lnTo>
                  <a:lnTo>
                    <a:pt x="28" y="14"/>
                  </a:lnTo>
                  <a:lnTo>
                    <a:pt x="29" y="13"/>
                  </a:lnTo>
                  <a:lnTo>
                    <a:pt x="29" y="13"/>
                  </a:lnTo>
                  <a:lnTo>
                    <a:pt x="30" y="14"/>
                  </a:lnTo>
                  <a:lnTo>
                    <a:pt x="31" y="14"/>
                  </a:lnTo>
                  <a:lnTo>
                    <a:pt x="34" y="15"/>
                  </a:lnTo>
                  <a:lnTo>
                    <a:pt x="35" y="14"/>
                  </a:lnTo>
                  <a:lnTo>
                    <a:pt x="35" y="13"/>
                  </a:lnTo>
                  <a:lnTo>
                    <a:pt x="36" y="13"/>
                  </a:lnTo>
                  <a:lnTo>
                    <a:pt x="37" y="13"/>
                  </a:lnTo>
                  <a:lnTo>
                    <a:pt x="37" y="14"/>
                  </a:lnTo>
                  <a:lnTo>
                    <a:pt x="36" y="15"/>
                  </a:lnTo>
                  <a:lnTo>
                    <a:pt x="35" y="15"/>
                  </a:lnTo>
                  <a:lnTo>
                    <a:pt x="33" y="16"/>
                  </a:lnTo>
                  <a:lnTo>
                    <a:pt x="32" y="16"/>
                  </a:lnTo>
                  <a:lnTo>
                    <a:pt x="32" y="17"/>
                  </a:lnTo>
                  <a:lnTo>
                    <a:pt x="33" y="17"/>
                  </a:lnTo>
                  <a:lnTo>
                    <a:pt x="37" y="16"/>
                  </a:lnTo>
                  <a:lnTo>
                    <a:pt x="39" y="15"/>
                  </a:lnTo>
                  <a:lnTo>
                    <a:pt x="40" y="14"/>
                  </a:lnTo>
                  <a:lnTo>
                    <a:pt x="41" y="13"/>
                  </a:lnTo>
                  <a:lnTo>
                    <a:pt x="42" y="13"/>
                  </a:lnTo>
                  <a:lnTo>
                    <a:pt x="43" y="13"/>
                  </a:lnTo>
                  <a:lnTo>
                    <a:pt x="45" y="13"/>
                  </a:lnTo>
                  <a:lnTo>
                    <a:pt x="46" y="12"/>
                  </a:lnTo>
                  <a:lnTo>
                    <a:pt x="47" y="11"/>
                  </a:lnTo>
                  <a:lnTo>
                    <a:pt x="49" y="10"/>
                  </a:lnTo>
                  <a:lnTo>
                    <a:pt x="53" y="9"/>
                  </a:lnTo>
                  <a:lnTo>
                    <a:pt x="56" y="6"/>
                  </a:lnTo>
                  <a:lnTo>
                    <a:pt x="62" y="2"/>
                  </a:lnTo>
                  <a:lnTo>
                    <a:pt x="63" y="1"/>
                  </a:lnTo>
                  <a:lnTo>
                    <a:pt x="64" y="0"/>
                  </a:lnTo>
                  <a:lnTo>
                    <a:pt x="69" y="27"/>
                  </a:lnTo>
                  <a:lnTo>
                    <a:pt x="68" y="29"/>
                  </a:lnTo>
                  <a:lnTo>
                    <a:pt x="67" y="29"/>
                  </a:lnTo>
                  <a:lnTo>
                    <a:pt x="66" y="30"/>
                  </a:lnTo>
                  <a:lnTo>
                    <a:pt x="66" y="31"/>
                  </a:lnTo>
                  <a:lnTo>
                    <a:pt x="67" y="32"/>
                  </a:lnTo>
                  <a:lnTo>
                    <a:pt x="68" y="33"/>
                  </a:lnTo>
                  <a:lnTo>
                    <a:pt x="68" y="34"/>
                  </a:lnTo>
                  <a:lnTo>
                    <a:pt x="68" y="36"/>
                  </a:lnTo>
                  <a:lnTo>
                    <a:pt x="67" y="37"/>
                  </a:lnTo>
                  <a:lnTo>
                    <a:pt x="68" y="38"/>
                  </a:lnTo>
                  <a:lnTo>
                    <a:pt x="67" y="40"/>
                  </a:lnTo>
                  <a:lnTo>
                    <a:pt x="65" y="46"/>
                  </a:lnTo>
                  <a:lnTo>
                    <a:pt x="63" y="51"/>
                  </a:lnTo>
                  <a:lnTo>
                    <a:pt x="62" y="52"/>
                  </a:lnTo>
                  <a:lnTo>
                    <a:pt x="61" y="52"/>
                  </a:lnTo>
                  <a:lnTo>
                    <a:pt x="62" y="54"/>
                  </a:lnTo>
                  <a:lnTo>
                    <a:pt x="62" y="55"/>
                  </a:lnTo>
                  <a:lnTo>
                    <a:pt x="62" y="56"/>
                  </a:lnTo>
                  <a:lnTo>
                    <a:pt x="62" y="56"/>
                  </a:lnTo>
                  <a:lnTo>
                    <a:pt x="61" y="58"/>
                  </a:lnTo>
                  <a:lnTo>
                    <a:pt x="61" y="58"/>
                  </a:lnTo>
                  <a:lnTo>
                    <a:pt x="60" y="58"/>
                  </a:lnTo>
                  <a:lnTo>
                    <a:pt x="58" y="58"/>
                  </a:lnTo>
                  <a:lnTo>
                    <a:pt x="57" y="59"/>
                  </a:lnTo>
                  <a:lnTo>
                    <a:pt x="54" y="63"/>
                  </a:lnTo>
                  <a:lnTo>
                    <a:pt x="54" y="64"/>
                  </a:lnTo>
                  <a:lnTo>
                    <a:pt x="54" y="66"/>
                  </a:lnTo>
                  <a:lnTo>
                    <a:pt x="54" y="67"/>
                  </a:lnTo>
                  <a:lnTo>
                    <a:pt x="54" y="67"/>
                  </a:lnTo>
                  <a:lnTo>
                    <a:pt x="52" y="67"/>
                  </a:lnTo>
                  <a:lnTo>
                    <a:pt x="52" y="67"/>
                  </a:lnTo>
                  <a:lnTo>
                    <a:pt x="51" y="68"/>
                  </a:lnTo>
                  <a:lnTo>
                    <a:pt x="52" y="70"/>
                  </a:lnTo>
                  <a:lnTo>
                    <a:pt x="53" y="70"/>
                  </a:lnTo>
                  <a:lnTo>
                    <a:pt x="53" y="71"/>
                  </a:lnTo>
                  <a:lnTo>
                    <a:pt x="53" y="72"/>
                  </a:lnTo>
                  <a:lnTo>
                    <a:pt x="51" y="72"/>
                  </a:lnTo>
                  <a:lnTo>
                    <a:pt x="51" y="72"/>
                  </a:lnTo>
                  <a:lnTo>
                    <a:pt x="51" y="73"/>
                  </a:lnTo>
                  <a:lnTo>
                    <a:pt x="50" y="73"/>
                  </a:lnTo>
                  <a:lnTo>
                    <a:pt x="50" y="71"/>
                  </a:lnTo>
                  <a:lnTo>
                    <a:pt x="50" y="70"/>
                  </a:lnTo>
                  <a:lnTo>
                    <a:pt x="49" y="70"/>
                  </a:lnTo>
                  <a:lnTo>
                    <a:pt x="49" y="71"/>
                  </a:lnTo>
                  <a:lnTo>
                    <a:pt x="48" y="71"/>
                  </a:lnTo>
                  <a:lnTo>
                    <a:pt x="48" y="72"/>
                  </a:lnTo>
                  <a:lnTo>
                    <a:pt x="49" y="73"/>
                  </a:lnTo>
                  <a:lnTo>
                    <a:pt x="49" y="73"/>
                  </a:lnTo>
                  <a:lnTo>
                    <a:pt x="48" y="74"/>
                  </a:lnTo>
                  <a:lnTo>
                    <a:pt x="47" y="75"/>
                  </a:lnTo>
                  <a:lnTo>
                    <a:pt x="47" y="77"/>
                  </a:lnTo>
                  <a:lnTo>
                    <a:pt x="46" y="77"/>
                  </a:lnTo>
                  <a:lnTo>
                    <a:pt x="45" y="78"/>
                  </a:lnTo>
                  <a:lnTo>
                    <a:pt x="44" y="78"/>
                  </a:lnTo>
                  <a:lnTo>
                    <a:pt x="43" y="78"/>
                  </a:lnTo>
                  <a:lnTo>
                    <a:pt x="41" y="78"/>
                  </a:lnTo>
                  <a:lnTo>
                    <a:pt x="40" y="78"/>
                  </a:lnTo>
                  <a:lnTo>
                    <a:pt x="39" y="77"/>
                  </a:lnTo>
                  <a:lnTo>
                    <a:pt x="39" y="77"/>
                  </a:lnTo>
                  <a:lnTo>
                    <a:pt x="38" y="76"/>
                  </a:lnTo>
                  <a:lnTo>
                    <a:pt x="37" y="76"/>
                  </a:lnTo>
                  <a:lnTo>
                    <a:pt x="37" y="76"/>
                  </a:lnTo>
                  <a:lnTo>
                    <a:pt x="36" y="75"/>
                  </a:lnTo>
                  <a:lnTo>
                    <a:pt x="36" y="75"/>
                  </a:lnTo>
                  <a:lnTo>
                    <a:pt x="35" y="75"/>
                  </a:lnTo>
                  <a:lnTo>
                    <a:pt x="35" y="76"/>
                  </a:lnTo>
                  <a:lnTo>
                    <a:pt x="34" y="77"/>
                  </a:lnTo>
                  <a:lnTo>
                    <a:pt x="33" y="77"/>
                  </a:lnTo>
                  <a:lnTo>
                    <a:pt x="33" y="78"/>
                  </a:lnTo>
                  <a:lnTo>
                    <a:pt x="32" y="77"/>
                  </a:lnTo>
                  <a:lnTo>
                    <a:pt x="31" y="77"/>
                  </a:lnTo>
                  <a:lnTo>
                    <a:pt x="31" y="77"/>
                  </a:lnTo>
                  <a:lnTo>
                    <a:pt x="30" y="77"/>
                  </a:lnTo>
                  <a:lnTo>
                    <a:pt x="30" y="78"/>
                  </a:lnTo>
                  <a:lnTo>
                    <a:pt x="29" y="78"/>
                  </a:lnTo>
                  <a:lnTo>
                    <a:pt x="29" y="77"/>
                  </a:lnTo>
                  <a:lnTo>
                    <a:pt x="28" y="76"/>
                  </a:lnTo>
                  <a:lnTo>
                    <a:pt x="28" y="76"/>
                  </a:lnTo>
                  <a:lnTo>
                    <a:pt x="27" y="76"/>
                  </a:lnTo>
                  <a:lnTo>
                    <a:pt x="26" y="76"/>
                  </a:lnTo>
                  <a:lnTo>
                    <a:pt x="25" y="77"/>
                  </a:lnTo>
                  <a:lnTo>
                    <a:pt x="24" y="77"/>
                  </a:lnTo>
                  <a:lnTo>
                    <a:pt x="23" y="77"/>
                  </a:lnTo>
                  <a:lnTo>
                    <a:pt x="22" y="76"/>
                  </a:lnTo>
                  <a:lnTo>
                    <a:pt x="21" y="76"/>
                  </a:lnTo>
                  <a:lnTo>
                    <a:pt x="21" y="75"/>
                  </a:lnTo>
                  <a:lnTo>
                    <a:pt x="21" y="75"/>
                  </a:lnTo>
                  <a:lnTo>
                    <a:pt x="21" y="74"/>
                  </a:lnTo>
                  <a:lnTo>
                    <a:pt x="19" y="73"/>
                  </a:lnTo>
                  <a:lnTo>
                    <a:pt x="18" y="72"/>
                  </a:lnTo>
                  <a:lnTo>
                    <a:pt x="17" y="72"/>
                  </a:lnTo>
                  <a:lnTo>
                    <a:pt x="16" y="72"/>
                  </a:lnTo>
                  <a:lnTo>
                    <a:pt x="15" y="72"/>
                  </a:lnTo>
                  <a:lnTo>
                    <a:pt x="15" y="72"/>
                  </a:lnTo>
                  <a:lnTo>
                    <a:pt x="14" y="72"/>
                  </a:lnTo>
                  <a:lnTo>
                    <a:pt x="14" y="72"/>
                  </a:lnTo>
                  <a:lnTo>
                    <a:pt x="13" y="73"/>
                  </a:lnTo>
                  <a:lnTo>
                    <a:pt x="13" y="73"/>
                  </a:lnTo>
                  <a:lnTo>
                    <a:pt x="12" y="73"/>
                  </a:lnTo>
                  <a:lnTo>
                    <a:pt x="11" y="73"/>
                  </a:lnTo>
                  <a:lnTo>
                    <a:pt x="11" y="74"/>
                  </a:lnTo>
                  <a:lnTo>
                    <a:pt x="11" y="76"/>
                  </a:lnTo>
                  <a:lnTo>
                    <a:pt x="0" y="17"/>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7" name="Freeform 81">
              <a:extLst>
                <a:ext uri="{FF2B5EF4-FFF2-40B4-BE49-F238E27FC236}">
                  <a16:creationId xmlns:a16="http://schemas.microsoft.com/office/drawing/2014/main" id="{F17C1981-B46D-4A20-A472-DC52852F85F3}"/>
                </a:ext>
              </a:extLst>
            </p:cNvPr>
            <p:cNvSpPr>
              <a:spLocks/>
            </p:cNvSpPr>
            <p:nvPr/>
          </p:nvSpPr>
          <p:spPr bwMode="auto">
            <a:xfrm>
              <a:off x="3687" y="2375"/>
              <a:ext cx="735" cy="381"/>
            </a:xfrm>
            <a:custGeom>
              <a:avLst/>
              <a:gdLst/>
              <a:ahLst/>
              <a:cxnLst>
                <a:cxn ang="0">
                  <a:pos x="5" y="56"/>
                </a:cxn>
                <a:cxn ang="0">
                  <a:pos x="6" y="53"/>
                </a:cxn>
                <a:cxn ang="0">
                  <a:pos x="7" y="51"/>
                </a:cxn>
                <a:cxn ang="0">
                  <a:pos x="9" y="50"/>
                </a:cxn>
                <a:cxn ang="0">
                  <a:pos x="15" y="47"/>
                </a:cxn>
                <a:cxn ang="0">
                  <a:pos x="17" y="46"/>
                </a:cxn>
                <a:cxn ang="0">
                  <a:pos x="14" y="43"/>
                </a:cxn>
                <a:cxn ang="0">
                  <a:pos x="15" y="41"/>
                </a:cxn>
                <a:cxn ang="0">
                  <a:pos x="20" y="40"/>
                </a:cxn>
                <a:cxn ang="0">
                  <a:pos x="19" y="38"/>
                </a:cxn>
                <a:cxn ang="0">
                  <a:pos x="20" y="36"/>
                </a:cxn>
                <a:cxn ang="0">
                  <a:pos x="20" y="33"/>
                </a:cxn>
                <a:cxn ang="0">
                  <a:pos x="22" y="29"/>
                </a:cxn>
                <a:cxn ang="0">
                  <a:pos x="26" y="28"/>
                </a:cxn>
                <a:cxn ang="0">
                  <a:pos x="30" y="25"/>
                </a:cxn>
                <a:cxn ang="0">
                  <a:pos x="32" y="24"/>
                </a:cxn>
                <a:cxn ang="0">
                  <a:pos x="33" y="26"/>
                </a:cxn>
                <a:cxn ang="0">
                  <a:pos x="36" y="26"/>
                </a:cxn>
                <a:cxn ang="0">
                  <a:pos x="38" y="23"/>
                </a:cxn>
                <a:cxn ang="0">
                  <a:pos x="41" y="24"/>
                </a:cxn>
                <a:cxn ang="0">
                  <a:pos x="43" y="22"/>
                </a:cxn>
                <a:cxn ang="0">
                  <a:pos x="45" y="20"/>
                </a:cxn>
                <a:cxn ang="0">
                  <a:pos x="47" y="20"/>
                </a:cxn>
                <a:cxn ang="0">
                  <a:pos x="49" y="22"/>
                </a:cxn>
                <a:cxn ang="0">
                  <a:pos x="53" y="18"/>
                </a:cxn>
                <a:cxn ang="0">
                  <a:pos x="55" y="16"/>
                </a:cxn>
                <a:cxn ang="0">
                  <a:pos x="57" y="13"/>
                </a:cxn>
                <a:cxn ang="0">
                  <a:pos x="59" y="9"/>
                </a:cxn>
                <a:cxn ang="0">
                  <a:pos x="62" y="9"/>
                </a:cxn>
                <a:cxn ang="0">
                  <a:pos x="67" y="8"/>
                </a:cxn>
                <a:cxn ang="0">
                  <a:pos x="67" y="6"/>
                </a:cxn>
                <a:cxn ang="0">
                  <a:pos x="66" y="4"/>
                </a:cxn>
                <a:cxn ang="0">
                  <a:pos x="68" y="1"/>
                </a:cxn>
                <a:cxn ang="0">
                  <a:pos x="70" y="0"/>
                </a:cxn>
                <a:cxn ang="0">
                  <a:pos x="77" y="1"/>
                </a:cxn>
                <a:cxn ang="0">
                  <a:pos x="78" y="4"/>
                </a:cxn>
                <a:cxn ang="0">
                  <a:pos x="83" y="4"/>
                </a:cxn>
                <a:cxn ang="0">
                  <a:pos x="87" y="5"/>
                </a:cxn>
                <a:cxn ang="0">
                  <a:pos x="91" y="3"/>
                </a:cxn>
                <a:cxn ang="0">
                  <a:pos x="93" y="4"/>
                </a:cxn>
                <a:cxn ang="0">
                  <a:pos x="96" y="5"/>
                </a:cxn>
                <a:cxn ang="0">
                  <a:pos x="100" y="6"/>
                </a:cxn>
                <a:cxn ang="0">
                  <a:pos x="102" y="9"/>
                </a:cxn>
                <a:cxn ang="0">
                  <a:pos x="106" y="14"/>
                </a:cxn>
                <a:cxn ang="0">
                  <a:pos x="110" y="21"/>
                </a:cxn>
                <a:cxn ang="0">
                  <a:pos x="111" y="27"/>
                </a:cxn>
                <a:cxn ang="0">
                  <a:pos x="102" y="35"/>
                </a:cxn>
                <a:cxn ang="0">
                  <a:pos x="98" y="39"/>
                </a:cxn>
                <a:cxn ang="0">
                  <a:pos x="95" y="43"/>
                </a:cxn>
                <a:cxn ang="0">
                  <a:pos x="49" y="49"/>
                </a:cxn>
                <a:cxn ang="0">
                  <a:pos x="20" y="51"/>
                </a:cxn>
                <a:cxn ang="0">
                  <a:pos x="0" y="58"/>
                </a:cxn>
              </a:cxnLst>
              <a:rect l="0" t="0" r="r" b="b"/>
              <a:pathLst>
                <a:path w="112" h="58">
                  <a:moveTo>
                    <a:pt x="0" y="58"/>
                  </a:moveTo>
                  <a:lnTo>
                    <a:pt x="2" y="57"/>
                  </a:lnTo>
                  <a:lnTo>
                    <a:pt x="3" y="57"/>
                  </a:lnTo>
                  <a:lnTo>
                    <a:pt x="5" y="56"/>
                  </a:lnTo>
                  <a:lnTo>
                    <a:pt x="5" y="56"/>
                  </a:lnTo>
                  <a:lnTo>
                    <a:pt x="5" y="55"/>
                  </a:lnTo>
                  <a:lnTo>
                    <a:pt x="5" y="53"/>
                  </a:lnTo>
                  <a:lnTo>
                    <a:pt x="6" y="53"/>
                  </a:lnTo>
                  <a:lnTo>
                    <a:pt x="6" y="53"/>
                  </a:lnTo>
                  <a:lnTo>
                    <a:pt x="6" y="52"/>
                  </a:lnTo>
                  <a:lnTo>
                    <a:pt x="6" y="51"/>
                  </a:lnTo>
                  <a:lnTo>
                    <a:pt x="7" y="51"/>
                  </a:lnTo>
                  <a:lnTo>
                    <a:pt x="8" y="52"/>
                  </a:lnTo>
                  <a:lnTo>
                    <a:pt x="8" y="52"/>
                  </a:lnTo>
                  <a:lnTo>
                    <a:pt x="8" y="51"/>
                  </a:lnTo>
                  <a:lnTo>
                    <a:pt x="9" y="50"/>
                  </a:lnTo>
                  <a:lnTo>
                    <a:pt x="10" y="50"/>
                  </a:lnTo>
                  <a:lnTo>
                    <a:pt x="11" y="49"/>
                  </a:lnTo>
                  <a:lnTo>
                    <a:pt x="14" y="48"/>
                  </a:lnTo>
                  <a:lnTo>
                    <a:pt x="15" y="47"/>
                  </a:lnTo>
                  <a:lnTo>
                    <a:pt x="16" y="47"/>
                  </a:lnTo>
                  <a:lnTo>
                    <a:pt x="16" y="47"/>
                  </a:lnTo>
                  <a:lnTo>
                    <a:pt x="17" y="46"/>
                  </a:lnTo>
                  <a:lnTo>
                    <a:pt x="17" y="46"/>
                  </a:lnTo>
                  <a:lnTo>
                    <a:pt x="16" y="45"/>
                  </a:lnTo>
                  <a:lnTo>
                    <a:pt x="16" y="44"/>
                  </a:lnTo>
                  <a:lnTo>
                    <a:pt x="15" y="44"/>
                  </a:lnTo>
                  <a:lnTo>
                    <a:pt x="14" y="43"/>
                  </a:lnTo>
                  <a:lnTo>
                    <a:pt x="14" y="42"/>
                  </a:lnTo>
                  <a:lnTo>
                    <a:pt x="14" y="42"/>
                  </a:lnTo>
                  <a:lnTo>
                    <a:pt x="15" y="41"/>
                  </a:lnTo>
                  <a:lnTo>
                    <a:pt x="15" y="41"/>
                  </a:lnTo>
                  <a:lnTo>
                    <a:pt x="16" y="41"/>
                  </a:lnTo>
                  <a:lnTo>
                    <a:pt x="18" y="41"/>
                  </a:lnTo>
                  <a:lnTo>
                    <a:pt x="19" y="41"/>
                  </a:lnTo>
                  <a:lnTo>
                    <a:pt x="20" y="40"/>
                  </a:lnTo>
                  <a:lnTo>
                    <a:pt x="20" y="40"/>
                  </a:lnTo>
                  <a:lnTo>
                    <a:pt x="20" y="40"/>
                  </a:lnTo>
                  <a:lnTo>
                    <a:pt x="19" y="39"/>
                  </a:lnTo>
                  <a:lnTo>
                    <a:pt x="19" y="38"/>
                  </a:lnTo>
                  <a:lnTo>
                    <a:pt x="19" y="38"/>
                  </a:lnTo>
                  <a:lnTo>
                    <a:pt x="19" y="37"/>
                  </a:lnTo>
                  <a:lnTo>
                    <a:pt x="20" y="37"/>
                  </a:lnTo>
                  <a:lnTo>
                    <a:pt x="20" y="36"/>
                  </a:lnTo>
                  <a:lnTo>
                    <a:pt x="20" y="35"/>
                  </a:lnTo>
                  <a:lnTo>
                    <a:pt x="20" y="34"/>
                  </a:lnTo>
                  <a:lnTo>
                    <a:pt x="20" y="33"/>
                  </a:lnTo>
                  <a:lnTo>
                    <a:pt x="20" y="33"/>
                  </a:lnTo>
                  <a:lnTo>
                    <a:pt x="20" y="31"/>
                  </a:lnTo>
                  <a:lnTo>
                    <a:pt x="21" y="30"/>
                  </a:lnTo>
                  <a:lnTo>
                    <a:pt x="22" y="29"/>
                  </a:lnTo>
                  <a:lnTo>
                    <a:pt x="22" y="29"/>
                  </a:lnTo>
                  <a:lnTo>
                    <a:pt x="23" y="29"/>
                  </a:lnTo>
                  <a:lnTo>
                    <a:pt x="23" y="29"/>
                  </a:lnTo>
                  <a:lnTo>
                    <a:pt x="24" y="29"/>
                  </a:lnTo>
                  <a:lnTo>
                    <a:pt x="26" y="28"/>
                  </a:lnTo>
                  <a:lnTo>
                    <a:pt x="28" y="28"/>
                  </a:lnTo>
                  <a:lnTo>
                    <a:pt x="29" y="27"/>
                  </a:lnTo>
                  <a:lnTo>
                    <a:pt x="29" y="26"/>
                  </a:lnTo>
                  <a:lnTo>
                    <a:pt x="30" y="25"/>
                  </a:lnTo>
                  <a:lnTo>
                    <a:pt x="30" y="25"/>
                  </a:lnTo>
                  <a:lnTo>
                    <a:pt x="31" y="24"/>
                  </a:lnTo>
                  <a:lnTo>
                    <a:pt x="32" y="24"/>
                  </a:lnTo>
                  <a:lnTo>
                    <a:pt x="32" y="24"/>
                  </a:lnTo>
                  <a:lnTo>
                    <a:pt x="33" y="25"/>
                  </a:lnTo>
                  <a:lnTo>
                    <a:pt x="33" y="25"/>
                  </a:lnTo>
                  <a:lnTo>
                    <a:pt x="33" y="26"/>
                  </a:lnTo>
                  <a:lnTo>
                    <a:pt x="33" y="26"/>
                  </a:lnTo>
                  <a:lnTo>
                    <a:pt x="34" y="26"/>
                  </a:lnTo>
                  <a:lnTo>
                    <a:pt x="35" y="26"/>
                  </a:lnTo>
                  <a:lnTo>
                    <a:pt x="36" y="26"/>
                  </a:lnTo>
                  <a:lnTo>
                    <a:pt x="36" y="26"/>
                  </a:lnTo>
                  <a:lnTo>
                    <a:pt x="36" y="25"/>
                  </a:lnTo>
                  <a:lnTo>
                    <a:pt x="36" y="25"/>
                  </a:lnTo>
                  <a:lnTo>
                    <a:pt x="37" y="24"/>
                  </a:lnTo>
                  <a:lnTo>
                    <a:pt x="38" y="23"/>
                  </a:lnTo>
                  <a:lnTo>
                    <a:pt x="39" y="23"/>
                  </a:lnTo>
                  <a:lnTo>
                    <a:pt x="39" y="23"/>
                  </a:lnTo>
                  <a:lnTo>
                    <a:pt x="40" y="24"/>
                  </a:lnTo>
                  <a:lnTo>
                    <a:pt x="41" y="24"/>
                  </a:lnTo>
                  <a:lnTo>
                    <a:pt x="42" y="24"/>
                  </a:lnTo>
                  <a:lnTo>
                    <a:pt x="42" y="24"/>
                  </a:lnTo>
                  <a:lnTo>
                    <a:pt x="43" y="23"/>
                  </a:lnTo>
                  <a:lnTo>
                    <a:pt x="43" y="22"/>
                  </a:lnTo>
                  <a:lnTo>
                    <a:pt x="44" y="22"/>
                  </a:lnTo>
                  <a:lnTo>
                    <a:pt x="44" y="22"/>
                  </a:lnTo>
                  <a:lnTo>
                    <a:pt x="45" y="21"/>
                  </a:lnTo>
                  <a:lnTo>
                    <a:pt x="45" y="20"/>
                  </a:lnTo>
                  <a:lnTo>
                    <a:pt x="45" y="19"/>
                  </a:lnTo>
                  <a:lnTo>
                    <a:pt x="46" y="19"/>
                  </a:lnTo>
                  <a:lnTo>
                    <a:pt x="46" y="19"/>
                  </a:lnTo>
                  <a:lnTo>
                    <a:pt x="47" y="20"/>
                  </a:lnTo>
                  <a:lnTo>
                    <a:pt x="47" y="21"/>
                  </a:lnTo>
                  <a:lnTo>
                    <a:pt x="48" y="22"/>
                  </a:lnTo>
                  <a:lnTo>
                    <a:pt x="48" y="22"/>
                  </a:lnTo>
                  <a:lnTo>
                    <a:pt x="49" y="22"/>
                  </a:lnTo>
                  <a:lnTo>
                    <a:pt x="50" y="22"/>
                  </a:lnTo>
                  <a:lnTo>
                    <a:pt x="51" y="22"/>
                  </a:lnTo>
                  <a:lnTo>
                    <a:pt x="52" y="21"/>
                  </a:lnTo>
                  <a:lnTo>
                    <a:pt x="53" y="18"/>
                  </a:lnTo>
                  <a:lnTo>
                    <a:pt x="54" y="18"/>
                  </a:lnTo>
                  <a:lnTo>
                    <a:pt x="55" y="17"/>
                  </a:lnTo>
                  <a:lnTo>
                    <a:pt x="55" y="17"/>
                  </a:lnTo>
                  <a:lnTo>
                    <a:pt x="55" y="16"/>
                  </a:lnTo>
                  <a:lnTo>
                    <a:pt x="55" y="15"/>
                  </a:lnTo>
                  <a:lnTo>
                    <a:pt x="56" y="15"/>
                  </a:lnTo>
                  <a:lnTo>
                    <a:pt x="57" y="14"/>
                  </a:lnTo>
                  <a:lnTo>
                    <a:pt x="57" y="13"/>
                  </a:lnTo>
                  <a:lnTo>
                    <a:pt x="57" y="13"/>
                  </a:lnTo>
                  <a:lnTo>
                    <a:pt x="57" y="11"/>
                  </a:lnTo>
                  <a:lnTo>
                    <a:pt x="58" y="10"/>
                  </a:lnTo>
                  <a:lnTo>
                    <a:pt x="59" y="9"/>
                  </a:lnTo>
                  <a:lnTo>
                    <a:pt x="60" y="8"/>
                  </a:lnTo>
                  <a:lnTo>
                    <a:pt x="61" y="8"/>
                  </a:lnTo>
                  <a:lnTo>
                    <a:pt x="61" y="8"/>
                  </a:lnTo>
                  <a:lnTo>
                    <a:pt x="62" y="9"/>
                  </a:lnTo>
                  <a:lnTo>
                    <a:pt x="64" y="10"/>
                  </a:lnTo>
                  <a:lnTo>
                    <a:pt x="65" y="9"/>
                  </a:lnTo>
                  <a:lnTo>
                    <a:pt x="66" y="9"/>
                  </a:lnTo>
                  <a:lnTo>
                    <a:pt x="67" y="8"/>
                  </a:lnTo>
                  <a:lnTo>
                    <a:pt x="68" y="8"/>
                  </a:lnTo>
                  <a:lnTo>
                    <a:pt x="67" y="7"/>
                  </a:lnTo>
                  <a:lnTo>
                    <a:pt x="67" y="7"/>
                  </a:lnTo>
                  <a:lnTo>
                    <a:pt x="67" y="6"/>
                  </a:lnTo>
                  <a:lnTo>
                    <a:pt x="66" y="6"/>
                  </a:lnTo>
                  <a:lnTo>
                    <a:pt x="66" y="5"/>
                  </a:lnTo>
                  <a:lnTo>
                    <a:pt x="65" y="5"/>
                  </a:lnTo>
                  <a:lnTo>
                    <a:pt x="66" y="4"/>
                  </a:lnTo>
                  <a:lnTo>
                    <a:pt x="67" y="3"/>
                  </a:lnTo>
                  <a:lnTo>
                    <a:pt x="67" y="3"/>
                  </a:lnTo>
                  <a:lnTo>
                    <a:pt x="68" y="1"/>
                  </a:lnTo>
                  <a:lnTo>
                    <a:pt x="68" y="1"/>
                  </a:lnTo>
                  <a:lnTo>
                    <a:pt x="69" y="1"/>
                  </a:lnTo>
                  <a:lnTo>
                    <a:pt x="70" y="0"/>
                  </a:lnTo>
                  <a:lnTo>
                    <a:pt x="70" y="0"/>
                  </a:lnTo>
                  <a:lnTo>
                    <a:pt x="70" y="0"/>
                  </a:lnTo>
                  <a:lnTo>
                    <a:pt x="71" y="0"/>
                  </a:lnTo>
                  <a:lnTo>
                    <a:pt x="73" y="0"/>
                  </a:lnTo>
                  <a:lnTo>
                    <a:pt x="75" y="1"/>
                  </a:lnTo>
                  <a:lnTo>
                    <a:pt x="77" y="1"/>
                  </a:lnTo>
                  <a:lnTo>
                    <a:pt x="77" y="2"/>
                  </a:lnTo>
                  <a:lnTo>
                    <a:pt x="77" y="3"/>
                  </a:lnTo>
                  <a:lnTo>
                    <a:pt x="77" y="4"/>
                  </a:lnTo>
                  <a:lnTo>
                    <a:pt x="78" y="4"/>
                  </a:lnTo>
                  <a:lnTo>
                    <a:pt x="79" y="5"/>
                  </a:lnTo>
                  <a:lnTo>
                    <a:pt x="80" y="5"/>
                  </a:lnTo>
                  <a:lnTo>
                    <a:pt x="82" y="4"/>
                  </a:lnTo>
                  <a:lnTo>
                    <a:pt x="83" y="4"/>
                  </a:lnTo>
                  <a:lnTo>
                    <a:pt x="84" y="4"/>
                  </a:lnTo>
                  <a:lnTo>
                    <a:pt x="85" y="5"/>
                  </a:lnTo>
                  <a:lnTo>
                    <a:pt x="86" y="6"/>
                  </a:lnTo>
                  <a:lnTo>
                    <a:pt x="87" y="5"/>
                  </a:lnTo>
                  <a:lnTo>
                    <a:pt x="88" y="5"/>
                  </a:lnTo>
                  <a:lnTo>
                    <a:pt x="89" y="6"/>
                  </a:lnTo>
                  <a:lnTo>
                    <a:pt x="90" y="5"/>
                  </a:lnTo>
                  <a:lnTo>
                    <a:pt x="91" y="3"/>
                  </a:lnTo>
                  <a:lnTo>
                    <a:pt x="92" y="3"/>
                  </a:lnTo>
                  <a:lnTo>
                    <a:pt x="93" y="3"/>
                  </a:lnTo>
                  <a:lnTo>
                    <a:pt x="93" y="4"/>
                  </a:lnTo>
                  <a:lnTo>
                    <a:pt x="93" y="4"/>
                  </a:lnTo>
                  <a:lnTo>
                    <a:pt x="94" y="4"/>
                  </a:lnTo>
                  <a:lnTo>
                    <a:pt x="95" y="5"/>
                  </a:lnTo>
                  <a:lnTo>
                    <a:pt x="95" y="5"/>
                  </a:lnTo>
                  <a:lnTo>
                    <a:pt x="96" y="5"/>
                  </a:lnTo>
                  <a:lnTo>
                    <a:pt x="97" y="6"/>
                  </a:lnTo>
                  <a:lnTo>
                    <a:pt x="98" y="6"/>
                  </a:lnTo>
                  <a:lnTo>
                    <a:pt x="99" y="7"/>
                  </a:lnTo>
                  <a:lnTo>
                    <a:pt x="100" y="6"/>
                  </a:lnTo>
                  <a:lnTo>
                    <a:pt x="102" y="7"/>
                  </a:lnTo>
                  <a:lnTo>
                    <a:pt x="102" y="8"/>
                  </a:lnTo>
                  <a:lnTo>
                    <a:pt x="102" y="9"/>
                  </a:lnTo>
                  <a:lnTo>
                    <a:pt x="102" y="9"/>
                  </a:lnTo>
                  <a:lnTo>
                    <a:pt x="104" y="10"/>
                  </a:lnTo>
                  <a:lnTo>
                    <a:pt x="105" y="11"/>
                  </a:lnTo>
                  <a:lnTo>
                    <a:pt x="106" y="12"/>
                  </a:lnTo>
                  <a:lnTo>
                    <a:pt x="106" y="14"/>
                  </a:lnTo>
                  <a:lnTo>
                    <a:pt x="107" y="15"/>
                  </a:lnTo>
                  <a:lnTo>
                    <a:pt x="108" y="17"/>
                  </a:lnTo>
                  <a:lnTo>
                    <a:pt x="109" y="19"/>
                  </a:lnTo>
                  <a:lnTo>
                    <a:pt x="110" y="21"/>
                  </a:lnTo>
                  <a:lnTo>
                    <a:pt x="111" y="24"/>
                  </a:lnTo>
                  <a:lnTo>
                    <a:pt x="112" y="26"/>
                  </a:lnTo>
                  <a:lnTo>
                    <a:pt x="112" y="27"/>
                  </a:lnTo>
                  <a:lnTo>
                    <a:pt x="111" y="27"/>
                  </a:lnTo>
                  <a:lnTo>
                    <a:pt x="108" y="31"/>
                  </a:lnTo>
                  <a:lnTo>
                    <a:pt x="106" y="33"/>
                  </a:lnTo>
                  <a:lnTo>
                    <a:pt x="104" y="34"/>
                  </a:lnTo>
                  <a:lnTo>
                    <a:pt x="102" y="35"/>
                  </a:lnTo>
                  <a:lnTo>
                    <a:pt x="102" y="36"/>
                  </a:lnTo>
                  <a:lnTo>
                    <a:pt x="102" y="37"/>
                  </a:lnTo>
                  <a:lnTo>
                    <a:pt x="100" y="39"/>
                  </a:lnTo>
                  <a:lnTo>
                    <a:pt x="98" y="39"/>
                  </a:lnTo>
                  <a:lnTo>
                    <a:pt x="97" y="41"/>
                  </a:lnTo>
                  <a:lnTo>
                    <a:pt x="96" y="42"/>
                  </a:lnTo>
                  <a:lnTo>
                    <a:pt x="96" y="42"/>
                  </a:lnTo>
                  <a:lnTo>
                    <a:pt x="95" y="43"/>
                  </a:lnTo>
                  <a:lnTo>
                    <a:pt x="94" y="44"/>
                  </a:lnTo>
                  <a:lnTo>
                    <a:pt x="93" y="45"/>
                  </a:lnTo>
                  <a:lnTo>
                    <a:pt x="92" y="45"/>
                  </a:lnTo>
                  <a:lnTo>
                    <a:pt x="49" y="49"/>
                  </a:lnTo>
                  <a:lnTo>
                    <a:pt x="47" y="50"/>
                  </a:lnTo>
                  <a:lnTo>
                    <a:pt x="25" y="52"/>
                  </a:lnTo>
                  <a:lnTo>
                    <a:pt x="24" y="51"/>
                  </a:lnTo>
                  <a:lnTo>
                    <a:pt x="20" y="51"/>
                  </a:lnTo>
                  <a:lnTo>
                    <a:pt x="21" y="55"/>
                  </a:lnTo>
                  <a:lnTo>
                    <a:pt x="21" y="55"/>
                  </a:lnTo>
                  <a:lnTo>
                    <a:pt x="1" y="58"/>
                  </a:lnTo>
                  <a:lnTo>
                    <a:pt x="0" y="58"/>
                  </a:lnTo>
                  <a:lnTo>
                    <a:pt x="0" y="58"/>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8" name="Freeform 82">
              <a:extLst>
                <a:ext uri="{FF2B5EF4-FFF2-40B4-BE49-F238E27FC236}">
                  <a16:creationId xmlns:a16="http://schemas.microsoft.com/office/drawing/2014/main" id="{F2D3B497-E2DA-4A51-9D89-BA876B18707D}"/>
                </a:ext>
              </a:extLst>
            </p:cNvPr>
            <p:cNvSpPr>
              <a:spLocks/>
            </p:cNvSpPr>
            <p:nvPr/>
          </p:nvSpPr>
          <p:spPr bwMode="auto">
            <a:xfrm>
              <a:off x="3687" y="2375"/>
              <a:ext cx="735" cy="381"/>
            </a:xfrm>
            <a:custGeom>
              <a:avLst/>
              <a:gdLst/>
              <a:ahLst/>
              <a:cxnLst>
                <a:cxn ang="0">
                  <a:pos x="5" y="56"/>
                </a:cxn>
                <a:cxn ang="0">
                  <a:pos x="6" y="53"/>
                </a:cxn>
                <a:cxn ang="0">
                  <a:pos x="7" y="51"/>
                </a:cxn>
                <a:cxn ang="0">
                  <a:pos x="9" y="50"/>
                </a:cxn>
                <a:cxn ang="0">
                  <a:pos x="15" y="47"/>
                </a:cxn>
                <a:cxn ang="0">
                  <a:pos x="17" y="46"/>
                </a:cxn>
                <a:cxn ang="0">
                  <a:pos x="14" y="43"/>
                </a:cxn>
                <a:cxn ang="0">
                  <a:pos x="15" y="41"/>
                </a:cxn>
                <a:cxn ang="0">
                  <a:pos x="20" y="40"/>
                </a:cxn>
                <a:cxn ang="0">
                  <a:pos x="19" y="38"/>
                </a:cxn>
                <a:cxn ang="0">
                  <a:pos x="20" y="36"/>
                </a:cxn>
                <a:cxn ang="0">
                  <a:pos x="20" y="33"/>
                </a:cxn>
                <a:cxn ang="0">
                  <a:pos x="22" y="29"/>
                </a:cxn>
                <a:cxn ang="0">
                  <a:pos x="26" y="28"/>
                </a:cxn>
                <a:cxn ang="0">
                  <a:pos x="30" y="25"/>
                </a:cxn>
                <a:cxn ang="0">
                  <a:pos x="32" y="24"/>
                </a:cxn>
                <a:cxn ang="0">
                  <a:pos x="33" y="26"/>
                </a:cxn>
                <a:cxn ang="0">
                  <a:pos x="36" y="26"/>
                </a:cxn>
                <a:cxn ang="0">
                  <a:pos x="38" y="23"/>
                </a:cxn>
                <a:cxn ang="0">
                  <a:pos x="41" y="24"/>
                </a:cxn>
                <a:cxn ang="0">
                  <a:pos x="43" y="22"/>
                </a:cxn>
                <a:cxn ang="0">
                  <a:pos x="45" y="20"/>
                </a:cxn>
                <a:cxn ang="0">
                  <a:pos x="47" y="20"/>
                </a:cxn>
                <a:cxn ang="0">
                  <a:pos x="49" y="22"/>
                </a:cxn>
                <a:cxn ang="0">
                  <a:pos x="53" y="18"/>
                </a:cxn>
                <a:cxn ang="0">
                  <a:pos x="55" y="16"/>
                </a:cxn>
                <a:cxn ang="0">
                  <a:pos x="57" y="13"/>
                </a:cxn>
                <a:cxn ang="0">
                  <a:pos x="59" y="9"/>
                </a:cxn>
                <a:cxn ang="0">
                  <a:pos x="62" y="9"/>
                </a:cxn>
                <a:cxn ang="0">
                  <a:pos x="67" y="8"/>
                </a:cxn>
                <a:cxn ang="0">
                  <a:pos x="67" y="6"/>
                </a:cxn>
                <a:cxn ang="0">
                  <a:pos x="66" y="4"/>
                </a:cxn>
                <a:cxn ang="0">
                  <a:pos x="68" y="1"/>
                </a:cxn>
                <a:cxn ang="0">
                  <a:pos x="70" y="0"/>
                </a:cxn>
                <a:cxn ang="0">
                  <a:pos x="77" y="1"/>
                </a:cxn>
                <a:cxn ang="0">
                  <a:pos x="78" y="4"/>
                </a:cxn>
                <a:cxn ang="0">
                  <a:pos x="83" y="4"/>
                </a:cxn>
                <a:cxn ang="0">
                  <a:pos x="87" y="5"/>
                </a:cxn>
                <a:cxn ang="0">
                  <a:pos x="91" y="3"/>
                </a:cxn>
                <a:cxn ang="0">
                  <a:pos x="93" y="4"/>
                </a:cxn>
                <a:cxn ang="0">
                  <a:pos x="96" y="5"/>
                </a:cxn>
                <a:cxn ang="0">
                  <a:pos x="100" y="6"/>
                </a:cxn>
                <a:cxn ang="0">
                  <a:pos x="102" y="9"/>
                </a:cxn>
                <a:cxn ang="0">
                  <a:pos x="106" y="14"/>
                </a:cxn>
                <a:cxn ang="0">
                  <a:pos x="110" y="21"/>
                </a:cxn>
                <a:cxn ang="0">
                  <a:pos x="111" y="27"/>
                </a:cxn>
                <a:cxn ang="0">
                  <a:pos x="102" y="35"/>
                </a:cxn>
                <a:cxn ang="0">
                  <a:pos x="98" y="39"/>
                </a:cxn>
                <a:cxn ang="0">
                  <a:pos x="95" y="43"/>
                </a:cxn>
                <a:cxn ang="0">
                  <a:pos x="49" y="49"/>
                </a:cxn>
                <a:cxn ang="0">
                  <a:pos x="20" y="51"/>
                </a:cxn>
                <a:cxn ang="0">
                  <a:pos x="0" y="58"/>
                </a:cxn>
              </a:cxnLst>
              <a:rect l="0" t="0" r="r" b="b"/>
              <a:pathLst>
                <a:path w="112" h="58">
                  <a:moveTo>
                    <a:pt x="0" y="58"/>
                  </a:moveTo>
                  <a:lnTo>
                    <a:pt x="2" y="57"/>
                  </a:lnTo>
                  <a:lnTo>
                    <a:pt x="3" y="57"/>
                  </a:lnTo>
                  <a:lnTo>
                    <a:pt x="5" y="56"/>
                  </a:lnTo>
                  <a:lnTo>
                    <a:pt x="5" y="56"/>
                  </a:lnTo>
                  <a:lnTo>
                    <a:pt x="5" y="55"/>
                  </a:lnTo>
                  <a:lnTo>
                    <a:pt x="5" y="53"/>
                  </a:lnTo>
                  <a:lnTo>
                    <a:pt x="6" y="53"/>
                  </a:lnTo>
                  <a:lnTo>
                    <a:pt x="6" y="53"/>
                  </a:lnTo>
                  <a:lnTo>
                    <a:pt x="6" y="52"/>
                  </a:lnTo>
                  <a:lnTo>
                    <a:pt x="6" y="51"/>
                  </a:lnTo>
                  <a:lnTo>
                    <a:pt x="7" y="51"/>
                  </a:lnTo>
                  <a:lnTo>
                    <a:pt x="8" y="52"/>
                  </a:lnTo>
                  <a:lnTo>
                    <a:pt x="8" y="52"/>
                  </a:lnTo>
                  <a:lnTo>
                    <a:pt x="8" y="51"/>
                  </a:lnTo>
                  <a:lnTo>
                    <a:pt x="9" y="50"/>
                  </a:lnTo>
                  <a:lnTo>
                    <a:pt x="10" y="50"/>
                  </a:lnTo>
                  <a:lnTo>
                    <a:pt x="11" y="49"/>
                  </a:lnTo>
                  <a:lnTo>
                    <a:pt x="14" y="48"/>
                  </a:lnTo>
                  <a:lnTo>
                    <a:pt x="15" y="47"/>
                  </a:lnTo>
                  <a:lnTo>
                    <a:pt x="16" y="47"/>
                  </a:lnTo>
                  <a:lnTo>
                    <a:pt x="16" y="47"/>
                  </a:lnTo>
                  <a:lnTo>
                    <a:pt x="17" y="46"/>
                  </a:lnTo>
                  <a:lnTo>
                    <a:pt x="17" y="46"/>
                  </a:lnTo>
                  <a:lnTo>
                    <a:pt x="16" y="45"/>
                  </a:lnTo>
                  <a:lnTo>
                    <a:pt x="16" y="44"/>
                  </a:lnTo>
                  <a:lnTo>
                    <a:pt x="15" y="44"/>
                  </a:lnTo>
                  <a:lnTo>
                    <a:pt x="14" y="43"/>
                  </a:lnTo>
                  <a:lnTo>
                    <a:pt x="14" y="42"/>
                  </a:lnTo>
                  <a:lnTo>
                    <a:pt x="14" y="42"/>
                  </a:lnTo>
                  <a:lnTo>
                    <a:pt x="15" y="41"/>
                  </a:lnTo>
                  <a:lnTo>
                    <a:pt x="15" y="41"/>
                  </a:lnTo>
                  <a:lnTo>
                    <a:pt x="16" y="41"/>
                  </a:lnTo>
                  <a:lnTo>
                    <a:pt x="18" y="41"/>
                  </a:lnTo>
                  <a:lnTo>
                    <a:pt x="19" y="41"/>
                  </a:lnTo>
                  <a:lnTo>
                    <a:pt x="20" y="40"/>
                  </a:lnTo>
                  <a:lnTo>
                    <a:pt x="20" y="40"/>
                  </a:lnTo>
                  <a:lnTo>
                    <a:pt x="20" y="40"/>
                  </a:lnTo>
                  <a:lnTo>
                    <a:pt x="19" y="39"/>
                  </a:lnTo>
                  <a:lnTo>
                    <a:pt x="19" y="38"/>
                  </a:lnTo>
                  <a:lnTo>
                    <a:pt x="19" y="38"/>
                  </a:lnTo>
                  <a:lnTo>
                    <a:pt x="19" y="37"/>
                  </a:lnTo>
                  <a:lnTo>
                    <a:pt x="20" y="37"/>
                  </a:lnTo>
                  <a:lnTo>
                    <a:pt x="20" y="36"/>
                  </a:lnTo>
                  <a:lnTo>
                    <a:pt x="20" y="35"/>
                  </a:lnTo>
                  <a:lnTo>
                    <a:pt x="20" y="34"/>
                  </a:lnTo>
                  <a:lnTo>
                    <a:pt x="20" y="33"/>
                  </a:lnTo>
                  <a:lnTo>
                    <a:pt x="20" y="33"/>
                  </a:lnTo>
                  <a:lnTo>
                    <a:pt x="20" y="31"/>
                  </a:lnTo>
                  <a:lnTo>
                    <a:pt x="21" y="30"/>
                  </a:lnTo>
                  <a:lnTo>
                    <a:pt x="22" y="29"/>
                  </a:lnTo>
                  <a:lnTo>
                    <a:pt x="22" y="29"/>
                  </a:lnTo>
                  <a:lnTo>
                    <a:pt x="23" y="29"/>
                  </a:lnTo>
                  <a:lnTo>
                    <a:pt x="23" y="29"/>
                  </a:lnTo>
                  <a:lnTo>
                    <a:pt x="24" y="29"/>
                  </a:lnTo>
                  <a:lnTo>
                    <a:pt x="26" y="28"/>
                  </a:lnTo>
                  <a:lnTo>
                    <a:pt x="28" y="28"/>
                  </a:lnTo>
                  <a:lnTo>
                    <a:pt x="29" y="27"/>
                  </a:lnTo>
                  <a:lnTo>
                    <a:pt x="29" y="26"/>
                  </a:lnTo>
                  <a:lnTo>
                    <a:pt x="30" y="25"/>
                  </a:lnTo>
                  <a:lnTo>
                    <a:pt x="30" y="25"/>
                  </a:lnTo>
                  <a:lnTo>
                    <a:pt x="31" y="24"/>
                  </a:lnTo>
                  <a:lnTo>
                    <a:pt x="32" y="24"/>
                  </a:lnTo>
                  <a:lnTo>
                    <a:pt x="32" y="24"/>
                  </a:lnTo>
                  <a:lnTo>
                    <a:pt x="33" y="25"/>
                  </a:lnTo>
                  <a:lnTo>
                    <a:pt x="33" y="25"/>
                  </a:lnTo>
                  <a:lnTo>
                    <a:pt x="33" y="26"/>
                  </a:lnTo>
                  <a:lnTo>
                    <a:pt x="33" y="26"/>
                  </a:lnTo>
                  <a:lnTo>
                    <a:pt x="34" y="26"/>
                  </a:lnTo>
                  <a:lnTo>
                    <a:pt x="35" y="26"/>
                  </a:lnTo>
                  <a:lnTo>
                    <a:pt x="36" y="26"/>
                  </a:lnTo>
                  <a:lnTo>
                    <a:pt x="36" y="26"/>
                  </a:lnTo>
                  <a:lnTo>
                    <a:pt x="36" y="25"/>
                  </a:lnTo>
                  <a:lnTo>
                    <a:pt x="36" y="25"/>
                  </a:lnTo>
                  <a:lnTo>
                    <a:pt x="37" y="24"/>
                  </a:lnTo>
                  <a:lnTo>
                    <a:pt x="38" y="23"/>
                  </a:lnTo>
                  <a:lnTo>
                    <a:pt x="39" y="23"/>
                  </a:lnTo>
                  <a:lnTo>
                    <a:pt x="39" y="23"/>
                  </a:lnTo>
                  <a:lnTo>
                    <a:pt x="40" y="24"/>
                  </a:lnTo>
                  <a:lnTo>
                    <a:pt x="41" y="24"/>
                  </a:lnTo>
                  <a:lnTo>
                    <a:pt x="42" y="24"/>
                  </a:lnTo>
                  <a:lnTo>
                    <a:pt x="42" y="24"/>
                  </a:lnTo>
                  <a:lnTo>
                    <a:pt x="43" y="23"/>
                  </a:lnTo>
                  <a:lnTo>
                    <a:pt x="43" y="22"/>
                  </a:lnTo>
                  <a:lnTo>
                    <a:pt x="44" y="22"/>
                  </a:lnTo>
                  <a:lnTo>
                    <a:pt x="44" y="22"/>
                  </a:lnTo>
                  <a:lnTo>
                    <a:pt x="45" y="21"/>
                  </a:lnTo>
                  <a:lnTo>
                    <a:pt x="45" y="20"/>
                  </a:lnTo>
                  <a:lnTo>
                    <a:pt x="45" y="19"/>
                  </a:lnTo>
                  <a:lnTo>
                    <a:pt x="46" y="19"/>
                  </a:lnTo>
                  <a:lnTo>
                    <a:pt x="46" y="19"/>
                  </a:lnTo>
                  <a:lnTo>
                    <a:pt x="47" y="20"/>
                  </a:lnTo>
                  <a:lnTo>
                    <a:pt x="47" y="21"/>
                  </a:lnTo>
                  <a:lnTo>
                    <a:pt x="48" y="22"/>
                  </a:lnTo>
                  <a:lnTo>
                    <a:pt x="48" y="22"/>
                  </a:lnTo>
                  <a:lnTo>
                    <a:pt x="49" y="22"/>
                  </a:lnTo>
                  <a:lnTo>
                    <a:pt x="50" y="22"/>
                  </a:lnTo>
                  <a:lnTo>
                    <a:pt x="51" y="22"/>
                  </a:lnTo>
                  <a:lnTo>
                    <a:pt x="52" y="21"/>
                  </a:lnTo>
                  <a:lnTo>
                    <a:pt x="53" y="18"/>
                  </a:lnTo>
                  <a:lnTo>
                    <a:pt x="54" y="18"/>
                  </a:lnTo>
                  <a:lnTo>
                    <a:pt x="55" y="17"/>
                  </a:lnTo>
                  <a:lnTo>
                    <a:pt x="55" y="17"/>
                  </a:lnTo>
                  <a:lnTo>
                    <a:pt x="55" y="16"/>
                  </a:lnTo>
                  <a:lnTo>
                    <a:pt x="55" y="15"/>
                  </a:lnTo>
                  <a:lnTo>
                    <a:pt x="56" y="15"/>
                  </a:lnTo>
                  <a:lnTo>
                    <a:pt x="57" y="14"/>
                  </a:lnTo>
                  <a:lnTo>
                    <a:pt x="57" y="13"/>
                  </a:lnTo>
                  <a:lnTo>
                    <a:pt x="57" y="13"/>
                  </a:lnTo>
                  <a:lnTo>
                    <a:pt x="57" y="11"/>
                  </a:lnTo>
                  <a:lnTo>
                    <a:pt x="58" y="10"/>
                  </a:lnTo>
                  <a:lnTo>
                    <a:pt x="59" y="9"/>
                  </a:lnTo>
                  <a:lnTo>
                    <a:pt x="60" y="8"/>
                  </a:lnTo>
                  <a:lnTo>
                    <a:pt x="61" y="8"/>
                  </a:lnTo>
                  <a:lnTo>
                    <a:pt x="61" y="8"/>
                  </a:lnTo>
                  <a:lnTo>
                    <a:pt x="62" y="9"/>
                  </a:lnTo>
                  <a:lnTo>
                    <a:pt x="64" y="10"/>
                  </a:lnTo>
                  <a:lnTo>
                    <a:pt x="65" y="9"/>
                  </a:lnTo>
                  <a:lnTo>
                    <a:pt x="66" y="9"/>
                  </a:lnTo>
                  <a:lnTo>
                    <a:pt x="67" y="8"/>
                  </a:lnTo>
                  <a:lnTo>
                    <a:pt x="68" y="8"/>
                  </a:lnTo>
                  <a:lnTo>
                    <a:pt x="67" y="7"/>
                  </a:lnTo>
                  <a:lnTo>
                    <a:pt x="67" y="7"/>
                  </a:lnTo>
                  <a:lnTo>
                    <a:pt x="67" y="6"/>
                  </a:lnTo>
                  <a:lnTo>
                    <a:pt x="66" y="6"/>
                  </a:lnTo>
                  <a:lnTo>
                    <a:pt x="66" y="5"/>
                  </a:lnTo>
                  <a:lnTo>
                    <a:pt x="65" y="5"/>
                  </a:lnTo>
                  <a:lnTo>
                    <a:pt x="66" y="4"/>
                  </a:lnTo>
                  <a:lnTo>
                    <a:pt x="67" y="3"/>
                  </a:lnTo>
                  <a:lnTo>
                    <a:pt x="67" y="3"/>
                  </a:lnTo>
                  <a:lnTo>
                    <a:pt x="68" y="1"/>
                  </a:lnTo>
                  <a:lnTo>
                    <a:pt x="68" y="1"/>
                  </a:lnTo>
                  <a:lnTo>
                    <a:pt x="69" y="1"/>
                  </a:lnTo>
                  <a:lnTo>
                    <a:pt x="70" y="0"/>
                  </a:lnTo>
                  <a:lnTo>
                    <a:pt x="70" y="0"/>
                  </a:lnTo>
                  <a:lnTo>
                    <a:pt x="70" y="0"/>
                  </a:lnTo>
                  <a:lnTo>
                    <a:pt x="71" y="0"/>
                  </a:lnTo>
                  <a:lnTo>
                    <a:pt x="73" y="0"/>
                  </a:lnTo>
                  <a:lnTo>
                    <a:pt x="75" y="1"/>
                  </a:lnTo>
                  <a:lnTo>
                    <a:pt x="77" y="1"/>
                  </a:lnTo>
                  <a:lnTo>
                    <a:pt x="77" y="2"/>
                  </a:lnTo>
                  <a:lnTo>
                    <a:pt x="77" y="3"/>
                  </a:lnTo>
                  <a:lnTo>
                    <a:pt x="77" y="4"/>
                  </a:lnTo>
                  <a:lnTo>
                    <a:pt x="78" y="4"/>
                  </a:lnTo>
                  <a:lnTo>
                    <a:pt x="79" y="5"/>
                  </a:lnTo>
                  <a:lnTo>
                    <a:pt x="80" y="5"/>
                  </a:lnTo>
                  <a:lnTo>
                    <a:pt x="82" y="4"/>
                  </a:lnTo>
                  <a:lnTo>
                    <a:pt x="83" y="4"/>
                  </a:lnTo>
                  <a:lnTo>
                    <a:pt x="84" y="4"/>
                  </a:lnTo>
                  <a:lnTo>
                    <a:pt x="85" y="5"/>
                  </a:lnTo>
                  <a:lnTo>
                    <a:pt x="86" y="6"/>
                  </a:lnTo>
                  <a:lnTo>
                    <a:pt x="87" y="5"/>
                  </a:lnTo>
                  <a:lnTo>
                    <a:pt x="88" y="5"/>
                  </a:lnTo>
                  <a:lnTo>
                    <a:pt x="89" y="6"/>
                  </a:lnTo>
                  <a:lnTo>
                    <a:pt x="90" y="5"/>
                  </a:lnTo>
                  <a:lnTo>
                    <a:pt x="91" y="3"/>
                  </a:lnTo>
                  <a:lnTo>
                    <a:pt x="92" y="3"/>
                  </a:lnTo>
                  <a:lnTo>
                    <a:pt x="93" y="3"/>
                  </a:lnTo>
                  <a:lnTo>
                    <a:pt x="93" y="4"/>
                  </a:lnTo>
                  <a:lnTo>
                    <a:pt x="93" y="4"/>
                  </a:lnTo>
                  <a:lnTo>
                    <a:pt x="94" y="4"/>
                  </a:lnTo>
                  <a:lnTo>
                    <a:pt x="95" y="5"/>
                  </a:lnTo>
                  <a:lnTo>
                    <a:pt x="95" y="5"/>
                  </a:lnTo>
                  <a:lnTo>
                    <a:pt x="96" y="5"/>
                  </a:lnTo>
                  <a:lnTo>
                    <a:pt x="97" y="6"/>
                  </a:lnTo>
                  <a:lnTo>
                    <a:pt x="98" y="6"/>
                  </a:lnTo>
                  <a:lnTo>
                    <a:pt x="99" y="7"/>
                  </a:lnTo>
                  <a:lnTo>
                    <a:pt x="100" y="6"/>
                  </a:lnTo>
                  <a:lnTo>
                    <a:pt x="102" y="7"/>
                  </a:lnTo>
                  <a:lnTo>
                    <a:pt x="102" y="8"/>
                  </a:lnTo>
                  <a:lnTo>
                    <a:pt x="102" y="9"/>
                  </a:lnTo>
                  <a:lnTo>
                    <a:pt x="102" y="9"/>
                  </a:lnTo>
                  <a:lnTo>
                    <a:pt x="104" y="10"/>
                  </a:lnTo>
                  <a:lnTo>
                    <a:pt x="105" y="11"/>
                  </a:lnTo>
                  <a:lnTo>
                    <a:pt x="106" y="12"/>
                  </a:lnTo>
                  <a:lnTo>
                    <a:pt x="106" y="14"/>
                  </a:lnTo>
                  <a:lnTo>
                    <a:pt x="107" y="15"/>
                  </a:lnTo>
                  <a:lnTo>
                    <a:pt x="108" y="17"/>
                  </a:lnTo>
                  <a:lnTo>
                    <a:pt x="109" y="19"/>
                  </a:lnTo>
                  <a:lnTo>
                    <a:pt x="110" y="21"/>
                  </a:lnTo>
                  <a:lnTo>
                    <a:pt x="111" y="24"/>
                  </a:lnTo>
                  <a:lnTo>
                    <a:pt x="112" y="26"/>
                  </a:lnTo>
                  <a:lnTo>
                    <a:pt x="112" y="27"/>
                  </a:lnTo>
                  <a:lnTo>
                    <a:pt x="111" y="27"/>
                  </a:lnTo>
                  <a:lnTo>
                    <a:pt x="108" y="31"/>
                  </a:lnTo>
                  <a:lnTo>
                    <a:pt x="106" y="33"/>
                  </a:lnTo>
                  <a:lnTo>
                    <a:pt x="104" y="34"/>
                  </a:lnTo>
                  <a:lnTo>
                    <a:pt x="102" y="35"/>
                  </a:lnTo>
                  <a:lnTo>
                    <a:pt x="102" y="36"/>
                  </a:lnTo>
                  <a:lnTo>
                    <a:pt x="102" y="37"/>
                  </a:lnTo>
                  <a:lnTo>
                    <a:pt x="100" y="39"/>
                  </a:lnTo>
                  <a:lnTo>
                    <a:pt x="98" y="39"/>
                  </a:lnTo>
                  <a:lnTo>
                    <a:pt x="97" y="41"/>
                  </a:lnTo>
                  <a:lnTo>
                    <a:pt x="96" y="42"/>
                  </a:lnTo>
                  <a:lnTo>
                    <a:pt x="96" y="42"/>
                  </a:lnTo>
                  <a:lnTo>
                    <a:pt x="95" y="43"/>
                  </a:lnTo>
                  <a:lnTo>
                    <a:pt x="94" y="44"/>
                  </a:lnTo>
                  <a:lnTo>
                    <a:pt x="93" y="45"/>
                  </a:lnTo>
                  <a:lnTo>
                    <a:pt x="92" y="45"/>
                  </a:lnTo>
                  <a:lnTo>
                    <a:pt x="49" y="49"/>
                  </a:lnTo>
                  <a:lnTo>
                    <a:pt x="47" y="50"/>
                  </a:lnTo>
                  <a:lnTo>
                    <a:pt x="25" y="52"/>
                  </a:lnTo>
                  <a:lnTo>
                    <a:pt x="24" y="51"/>
                  </a:lnTo>
                  <a:lnTo>
                    <a:pt x="20" y="51"/>
                  </a:lnTo>
                  <a:lnTo>
                    <a:pt x="21" y="55"/>
                  </a:lnTo>
                  <a:lnTo>
                    <a:pt x="21" y="55"/>
                  </a:lnTo>
                  <a:lnTo>
                    <a:pt x="1" y="58"/>
                  </a:lnTo>
                  <a:lnTo>
                    <a:pt x="0" y="58"/>
                  </a:lnTo>
                  <a:lnTo>
                    <a:pt x="0" y="58"/>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89" name="Freeform 83">
              <a:extLst>
                <a:ext uri="{FF2B5EF4-FFF2-40B4-BE49-F238E27FC236}">
                  <a16:creationId xmlns:a16="http://schemas.microsoft.com/office/drawing/2014/main" id="{7862D4E9-960D-46BA-BD4A-CAE524603E34}"/>
                </a:ext>
              </a:extLst>
            </p:cNvPr>
            <p:cNvSpPr>
              <a:spLocks/>
            </p:cNvSpPr>
            <p:nvPr/>
          </p:nvSpPr>
          <p:spPr bwMode="auto">
            <a:xfrm>
              <a:off x="3628" y="2644"/>
              <a:ext cx="853" cy="289"/>
            </a:xfrm>
            <a:custGeom>
              <a:avLst/>
              <a:gdLst/>
              <a:ahLst/>
              <a:cxnLst>
                <a:cxn ang="0">
                  <a:pos x="30" y="14"/>
                </a:cxn>
                <a:cxn ang="0">
                  <a:pos x="29" y="10"/>
                </a:cxn>
                <a:cxn ang="0">
                  <a:pos x="34" y="11"/>
                </a:cxn>
                <a:cxn ang="0">
                  <a:pos x="56" y="9"/>
                </a:cxn>
                <a:cxn ang="0">
                  <a:pos x="98" y="5"/>
                </a:cxn>
                <a:cxn ang="0">
                  <a:pos x="130" y="0"/>
                </a:cxn>
                <a:cxn ang="0">
                  <a:pos x="128" y="3"/>
                </a:cxn>
                <a:cxn ang="0">
                  <a:pos x="127" y="5"/>
                </a:cxn>
                <a:cxn ang="0">
                  <a:pos x="128" y="8"/>
                </a:cxn>
                <a:cxn ang="0">
                  <a:pos x="126" y="7"/>
                </a:cxn>
                <a:cxn ang="0">
                  <a:pos x="124" y="9"/>
                </a:cxn>
                <a:cxn ang="0">
                  <a:pos x="122" y="12"/>
                </a:cxn>
                <a:cxn ang="0">
                  <a:pos x="120" y="15"/>
                </a:cxn>
                <a:cxn ang="0">
                  <a:pos x="118" y="14"/>
                </a:cxn>
                <a:cxn ang="0">
                  <a:pos x="115" y="15"/>
                </a:cxn>
                <a:cxn ang="0">
                  <a:pos x="113" y="17"/>
                </a:cxn>
                <a:cxn ang="0">
                  <a:pos x="111" y="19"/>
                </a:cxn>
                <a:cxn ang="0">
                  <a:pos x="109" y="18"/>
                </a:cxn>
                <a:cxn ang="0">
                  <a:pos x="106" y="24"/>
                </a:cxn>
                <a:cxn ang="0">
                  <a:pos x="103" y="26"/>
                </a:cxn>
                <a:cxn ang="0">
                  <a:pos x="100" y="26"/>
                </a:cxn>
                <a:cxn ang="0">
                  <a:pos x="99" y="29"/>
                </a:cxn>
                <a:cxn ang="0">
                  <a:pos x="98" y="31"/>
                </a:cxn>
                <a:cxn ang="0">
                  <a:pos x="97" y="32"/>
                </a:cxn>
                <a:cxn ang="0">
                  <a:pos x="96" y="36"/>
                </a:cxn>
                <a:cxn ang="0">
                  <a:pos x="58" y="40"/>
                </a:cxn>
                <a:cxn ang="0">
                  <a:pos x="2" y="44"/>
                </a:cxn>
                <a:cxn ang="0">
                  <a:pos x="0" y="42"/>
                </a:cxn>
                <a:cxn ang="0">
                  <a:pos x="0" y="41"/>
                </a:cxn>
                <a:cxn ang="0">
                  <a:pos x="0" y="39"/>
                </a:cxn>
                <a:cxn ang="0">
                  <a:pos x="1" y="38"/>
                </a:cxn>
                <a:cxn ang="0">
                  <a:pos x="2" y="37"/>
                </a:cxn>
                <a:cxn ang="0">
                  <a:pos x="3" y="36"/>
                </a:cxn>
                <a:cxn ang="0">
                  <a:pos x="4" y="35"/>
                </a:cxn>
                <a:cxn ang="0">
                  <a:pos x="4" y="34"/>
                </a:cxn>
                <a:cxn ang="0">
                  <a:pos x="5" y="32"/>
                </a:cxn>
                <a:cxn ang="0">
                  <a:pos x="5" y="32"/>
                </a:cxn>
                <a:cxn ang="0">
                  <a:pos x="6" y="31"/>
                </a:cxn>
                <a:cxn ang="0">
                  <a:pos x="7" y="31"/>
                </a:cxn>
                <a:cxn ang="0">
                  <a:pos x="6" y="29"/>
                </a:cxn>
                <a:cxn ang="0">
                  <a:pos x="6" y="29"/>
                </a:cxn>
                <a:cxn ang="0">
                  <a:pos x="6" y="26"/>
                </a:cxn>
                <a:cxn ang="0">
                  <a:pos x="6" y="25"/>
                </a:cxn>
                <a:cxn ang="0">
                  <a:pos x="7" y="24"/>
                </a:cxn>
                <a:cxn ang="0">
                  <a:pos x="8" y="23"/>
                </a:cxn>
                <a:cxn ang="0">
                  <a:pos x="9" y="22"/>
                </a:cxn>
                <a:cxn ang="0">
                  <a:pos x="8" y="20"/>
                </a:cxn>
                <a:cxn ang="0">
                  <a:pos x="8" y="18"/>
                </a:cxn>
                <a:cxn ang="0">
                  <a:pos x="8" y="17"/>
                </a:cxn>
              </a:cxnLst>
              <a:rect l="0" t="0" r="r" b="b"/>
              <a:pathLst>
                <a:path w="130" h="44">
                  <a:moveTo>
                    <a:pt x="8" y="17"/>
                  </a:moveTo>
                  <a:lnTo>
                    <a:pt x="30" y="14"/>
                  </a:lnTo>
                  <a:lnTo>
                    <a:pt x="29" y="12"/>
                  </a:lnTo>
                  <a:lnTo>
                    <a:pt x="29" y="10"/>
                  </a:lnTo>
                  <a:lnTo>
                    <a:pt x="34" y="10"/>
                  </a:lnTo>
                  <a:lnTo>
                    <a:pt x="34" y="11"/>
                  </a:lnTo>
                  <a:lnTo>
                    <a:pt x="43" y="10"/>
                  </a:lnTo>
                  <a:lnTo>
                    <a:pt x="56" y="9"/>
                  </a:lnTo>
                  <a:lnTo>
                    <a:pt x="58" y="8"/>
                  </a:lnTo>
                  <a:lnTo>
                    <a:pt x="98" y="5"/>
                  </a:lnTo>
                  <a:lnTo>
                    <a:pt x="108" y="3"/>
                  </a:lnTo>
                  <a:lnTo>
                    <a:pt x="130" y="0"/>
                  </a:lnTo>
                  <a:lnTo>
                    <a:pt x="128" y="2"/>
                  </a:lnTo>
                  <a:lnTo>
                    <a:pt x="128" y="3"/>
                  </a:lnTo>
                  <a:lnTo>
                    <a:pt x="128" y="4"/>
                  </a:lnTo>
                  <a:lnTo>
                    <a:pt x="127" y="5"/>
                  </a:lnTo>
                  <a:lnTo>
                    <a:pt x="128" y="7"/>
                  </a:lnTo>
                  <a:lnTo>
                    <a:pt x="128" y="8"/>
                  </a:lnTo>
                  <a:lnTo>
                    <a:pt x="127" y="8"/>
                  </a:lnTo>
                  <a:lnTo>
                    <a:pt x="126" y="7"/>
                  </a:lnTo>
                  <a:lnTo>
                    <a:pt x="125" y="8"/>
                  </a:lnTo>
                  <a:lnTo>
                    <a:pt x="124" y="9"/>
                  </a:lnTo>
                  <a:lnTo>
                    <a:pt x="123" y="11"/>
                  </a:lnTo>
                  <a:lnTo>
                    <a:pt x="122" y="12"/>
                  </a:lnTo>
                  <a:lnTo>
                    <a:pt x="121" y="14"/>
                  </a:lnTo>
                  <a:lnTo>
                    <a:pt x="120" y="15"/>
                  </a:lnTo>
                  <a:lnTo>
                    <a:pt x="119" y="14"/>
                  </a:lnTo>
                  <a:lnTo>
                    <a:pt x="118" y="14"/>
                  </a:lnTo>
                  <a:lnTo>
                    <a:pt x="116" y="14"/>
                  </a:lnTo>
                  <a:lnTo>
                    <a:pt x="115" y="15"/>
                  </a:lnTo>
                  <a:lnTo>
                    <a:pt x="114" y="16"/>
                  </a:lnTo>
                  <a:lnTo>
                    <a:pt x="113" y="17"/>
                  </a:lnTo>
                  <a:lnTo>
                    <a:pt x="113" y="19"/>
                  </a:lnTo>
                  <a:lnTo>
                    <a:pt x="111" y="19"/>
                  </a:lnTo>
                  <a:lnTo>
                    <a:pt x="110" y="18"/>
                  </a:lnTo>
                  <a:lnTo>
                    <a:pt x="109" y="18"/>
                  </a:lnTo>
                  <a:lnTo>
                    <a:pt x="108" y="20"/>
                  </a:lnTo>
                  <a:lnTo>
                    <a:pt x="106" y="24"/>
                  </a:lnTo>
                  <a:lnTo>
                    <a:pt x="105" y="25"/>
                  </a:lnTo>
                  <a:lnTo>
                    <a:pt x="103" y="26"/>
                  </a:lnTo>
                  <a:lnTo>
                    <a:pt x="102" y="26"/>
                  </a:lnTo>
                  <a:lnTo>
                    <a:pt x="100" y="26"/>
                  </a:lnTo>
                  <a:lnTo>
                    <a:pt x="100" y="28"/>
                  </a:lnTo>
                  <a:lnTo>
                    <a:pt x="99" y="29"/>
                  </a:lnTo>
                  <a:lnTo>
                    <a:pt x="98" y="30"/>
                  </a:lnTo>
                  <a:lnTo>
                    <a:pt x="98" y="31"/>
                  </a:lnTo>
                  <a:lnTo>
                    <a:pt x="98" y="32"/>
                  </a:lnTo>
                  <a:lnTo>
                    <a:pt x="97" y="32"/>
                  </a:lnTo>
                  <a:lnTo>
                    <a:pt x="96" y="32"/>
                  </a:lnTo>
                  <a:lnTo>
                    <a:pt x="96" y="36"/>
                  </a:lnTo>
                  <a:lnTo>
                    <a:pt x="91" y="37"/>
                  </a:lnTo>
                  <a:lnTo>
                    <a:pt x="58" y="40"/>
                  </a:lnTo>
                  <a:lnTo>
                    <a:pt x="31" y="42"/>
                  </a:lnTo>
                  <a:lnTo>
                    <a:pt x="2" y="44"/>
                  </a:lnTo>
                  <a:lnTo>
                    <a:pt x="1" y="43"/>
                  </a:lnTo>
                  <a:lnTo>
                    <a:pt x="0" y="42"/>
                  </a:lnTo>
                  <a:lnTo>
                    <a:pt x="0" y="41"/>
                  </a:lnTo>
                  <a:lnTo>
                    <a:pt x="0" y="41"/>
                  </a:lnTo>
                  <a:lnTo>
                    <a:pt x="0" y="40"/>
                  </a:lnTo>
                  <a:lnTo>
                    <a:pt x="0" y="39"/>
                  </a:lnTo>
                  <a:lnTo>
                    <a:pt x="0" y="39"/>
                  </a:lnTo>
                  <a:lnTo>
                    <a:pt x="1" y="38"/>
                  </a:lnTo>
                  <a:lnTo>
                    <a:pt x="1" y="38"/>
                  </a:lnTo>
                  <a:lnTo>
                    <a:pt x="2" y="37"/>
                  </a:lnTo>
                  <a:lnTo>
                    <a:pt x="2" y="36"/>
                  </a:lnTo>
                  <a:lnTo>
                    <a:pt x="3" y="36"/>
                  </a:lnTo>
                  <a:lnTo>
                    <a:pt x="3" y="36"/>
                  </a:lnTo>
                  <a:lnTo>
                    <a:pt x="4" y="35"/>
                  </a:lnTo>
                  <a:lnTo>
                    <a:pt x="4" y="34"/>
                  </a:lnTo>
                  <a:lnTo>
                    <a:pt x="4" y="34"/>
                  </a:lnTo>
                  <a:lnTo>
                    <a:pt x="4" y="33"/>
                  </a:lnTo>
                  <a:lnTo>
                    <a:pt x="5" y="32"/>
                  </a:lnTo>
                  <a:lnTo>
                    <a:pt x="5" y="32"/>
                  </a:lnTo>
                  <a:lnTo>
                    <a:pt x="5" y="32"/>
                  </a:lnTo>
                  <a:lnTo>
                    <a:pt x="5" y="32"/>
                  </a:lnTo>
                  <a:lnTo>
                    <a:pt x="6" y="31"/>
                  </a:lnTo>
                  <a:lnTo>
                    <a:pt x="6" y="31"/>
                  </a:lnTo>
                  <a:lnTo>
                    <a:pt x="7" y="31"/>
                  </a:lnTo>
                  <a:lnTo>
                    <a:pt x="6" y="30"/>
                  </a:lnTo>
                  <a:lnTo>
                    <a:pt x="6" y="29"/>
                  </a:lnTo>
                  <a:lnTo>
                    <a:pt x="6" y="29"/>
                  </a:lnTo>
                  <a:lnTo>
                    <a:pt x="6" y="29"/>
                  </a:lnTo>
                  <a:lnTo>
                    <a:pt x="6" y="27"/>
                  </a:lnTo>
                  <a:lnTo>
                    <a:pt x="6" y="26"/>
                  </a:lnTo>
                  <a:lnTo>
                    <a:pt x="6" y="26"/>
                  </a:lnTo>
                  <a:lnTo>
                    <a:pt x="6" y="25"/>
                  </a:lnTo>
                  <a:lnTo>
                    <a:pt x="6" y="24"/>
                  </a:lnTo>
                  <a:lnTo>
                    <a:pt x="7" y="24"/>
                  </a:lnTo>
                  <a:lnTo>
                    <a:pt x="8" y="23"/>
                  </a:lnTo>
                  <a:lnTo>
                    <a:pt x="8" y="23"/>
                  </a:lnTo>
                  <a:lnTo>
                    <a:pt x="9" y="22"/>
                  </a:lnTo>
                  <a:lnTo>
                    <a:pt x="9" y="22"/>
                  </a:lnTo>
                  <a:lnTo>
                    <a:pt x="8" y="21"/>
                  </a:lnTo>
                  <a:lnTo>
                    <a:pt x="8" y="20"/>
                  </a:lnTo>
                  <a:lnTo>
                    <a:pt x="8" y="19"/>
                  </a:lnTo>
                  <a:lnTo>
                    <a:pt x="8" y="18"/>
                  </a:lnTo>
                  <a:lnTo>
                    <a:pt x="8" y="18"/>
                  </a:lnTo>
                  <a:lnTo>
                    <a:pt x="8" y="17"/>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90" name="Freeform 84">
              <a:extLst>
                <a:ext uri="{FF2B5EF4-FFF2-40B4-BE49-F238E27FC236}">
                  <a16:creationId xmlns:a16="http://schemas.microsoft.com/office/drawing/2014/main" id="{EE46E2BD-81F2-4C93-8104-3B1A6137047A}"/>
                </a:ext>
              </a:extLst>
            </p:cNvPr>
            <p:cNvSpPr>
              <a:spLocks/>
            </p:cNvSpPr>
            <p:nvPr/>
          </p:nvSpPr>
          <p:spPr bwMode="auto">
            <a:xfrm>
              <a:off x="3628" y="2644"/>
              <a:ext cx="853" cy="289"/>
            </a:xfrm>
            <a:custGeom>
              <a:avLst/>
              <a:gdLst/>
              <a:ahLst/>
              <a:cxnLst>
                <a:cxn ang="0">
                  <a:pos x="30" y="14"/>
                </a:cxn>
                <a:cxn ang="0">
                  <a:pos x="29" y="10"/>
                </a:cxn>
                <a:cxn ang="0">
                  <a:pos x="34" y="11"/>
                </a:cxn>
                <a:cxn ang="0">
                  <a:pos x="56" y="9"/>
                </a:cxn>
                <a:cxn ang="0">
                  <a:pos x="98" y="5"/>
                </a:cxn>
                <a:cxn ang="0">
                  <a:pos x="130" y="0"/>
                </a:cxn>
                <a:cxn ang="0">
                  <a:pos x="128" y="3"/>
                </a:cxn>
                <a:cxn ang="0">
                  <a:pos x="127" y="5"/>
                </a:cxn>
                <a:cxn ang="0">
                  <a:pos x="128" y="8"/>
                </a:cxn>
                <a:cxn ang="0">
                  <a:pos x="126" y="7"/>
                </a:cxn>
                <a:cxn ang="0">
                  <a:pos x="124" y="9"/>
                </a:cxn>
                <a:cxn ang="0">
                  <a:pos x="122" y="12"/>
                </a:cxn>
                <a:cxn ang="0">
                  <a:pos x="120" y="15"/>
                </a:cxn>
                <a:cxn ang="0">
                  <a:pos x="118" y="14"/>
                </a:cxn>
                <a:cxn ang="0">
                  <a:pos x="115" y="15"/>
                </a:cxn>
                <a:cxn ang="0">
                  <a:pos x="113" y="17"/>
                </a:cxn>
                <a:cxn ang="0">
                  <a:pos x="111" y="19"/>
                </a:cxn>
                <a:cxn ang="0">
                  <a:pos x="109" y="18"/>
                </a:cxn>
                <a:cxn ang="0">
                  <a:pos x="106" y="24"/>
                </a:cxn>
                <a:cxn ang="0">
                  <a:pos x="103" y="26"/>
                </a:cxn>
                <a:cxn ang="0">
                  <a:pos x="100" y="26"/>
                </a:cxn>
                <a:cxn ang="0">
                  <a:pos x="99" y="29"/>
                </a:cxn>
                <a:cxn ang="0">
                  <a:pos x="98" y="31"/>
                </a:cxn>
                <a:cxn ang="0">
                  <a:pos x="97" y="32"/>
                </a:cxn>
                <a:cxn ang="0">
                  <a:pos x="96" y="36"/>
                </a:cxn>
                <a:cxn ang="0">
                  <a:pos x="58" y="40"/>
                </a:cxn>
                <a:cxn ang="0">
                  <a:pos x="2" y="44"/>
                </a:cxn>
                <a:cxn ang="0">
                  <a:pos x="0" y="42"/>
                </a:cxn>
                <a:cxn ang="0">
                  <a:pos x="0" y="41"/>
                </a:cxn>
                <a:cxn ang="0">
                  <a:pos x="0" y="39"/>
                </a:cxn>
                <a:cxn ang="0">
                  <a:pos x="1" y="38"/>
                </a:cxn>
                <a:cxn ang="0">
                  <a:pos x="2" y="37"/>
                </a:cxn>
                <a:cxn ang="0">
                  <a:pos x="3" y="36"/>
                </a:cxn>
                <a:cxn ang="0">
                  <a:pos x="4" y="35"/>
                </a:cxn>
                <a:cxn ang="0">
                  <a:pos x="4" y="34"/>
                </a:cxn>
                <a:cxn ang="0">
                  <a:pos x="5" y="32"/>
                </a:cxn>
                <a:cxn ang="0">
                  <a:pos x="5" y="32"/>
                </a:cxn>
                <a:cxn ang="0">
                  <a:pos x="6" y="31"/>
                </a:cxn>
                <a:cxn ang="0">
                  <a:pos x="7" y="31"/>
                </a:cxn>
                <a:cxn ang="0">
                  <a:pos x="6" y="29"/>
                </a:cxn>
                <a:cxn ang="0">
                  <a:pos x="6" y="29"/>
                </a:cxn>
                <a:cxn ang="0">
                  <a:pos x="6" y="26"/>
                </a:cxn>
                <a:cxn ang="0">
                  <a:pos x="6" y="25"/>
                </a:cxn>
                <a:cxn ang="0">
                  <a:pos x="7" y="24"/>
                </a:cxn>
                <a:cxn ang="0">
                  <a:pos x="8" y="23"/>
                </a:cxn>
                <a:cxn ang="0">
                  <a:pos x="9" y="22"/>
                </a:cxn>
                <a:cxn ang="0">
                  <a:pos x="8" y="20"/>
                </a:cxn>
                <a:cxn ang="0">
                  <a:pos x="8" y="18"/>
                </a:cxn>
                <a:cxn ang="0">
                  <a:pos x="8" y="17"/>
                </a:cxn>
              </a:cxnLst>
              <a:rect l="0" t="0" r="r" b="b"/>
              <a:pathLst>
                <a:path w="130" h="44">
                  <a:moveTo>
                    <a:pt x="8" y="17"/>
                  </a:moveTo>
                  <a:lnTo>
                    <a:pt x="30" y="14"/>
                  </a:lnTo>
                  <a:lnTo>
                    <a:pt x="29" y="12"/>
                  </a:lnTo>
                  <a:lnTo>
                    <a:pt x="29" y="10"/>
                  </a:lnTo>
                  <a:lnTo>
                    <a:pt x="34" y="10"/>
                  </a:lnTo>
                  <a:lnTo>
                    <a:pt x="34" y="11"/>
                  </a:lnTo>
                  <a:lnTo>
                    <a:pt x="43" y="10"/>
                  </a:lnTo>
                  <a:lnTo>
                    <a:pt x="56" y="9"/>
                  </a:lnTo>
                  <a:lnTo>
                    <a:pt x="58" y="8"/>
                  </a:lnTo>
                  <a:lnTo>
                    <a:pt x="98" y="5"/>
                  </a:lnTo>
                  <a:lnTo>
                    <a:pt x="108" y="3"/>
                  </a:lnTo>
                  <a:lnTo>
                    <a:pt x="130" y="0"/>
                  </a:lnTo>
                  <a:lnTo>
                    <a:pt x="128" y="2"/>
                  </a:lnTo>
                  <a:lnTo>
                    <a:pt x="128" y="3"/>
                  </a:lnTo>
                  <a:lnTo>
                    <a:pt x="128" y="4"/>
                  </a:lnTo>
                  <a:lnTo>
                    <a:pt x="127" y="5"/>
                  </a:lnTo>
                  <a:lnTo>
                    <a:pt x="128" y="7"/>
                  </a:lnTo>
                  <a:lnTo>
                    <a:pt x="128" y="8"/>
                  </a:lnTo>
                  <a:lnTo>
                    <a:pt x="127" y="8"/>
                  </a:lnTo>
                  <a:lnTo>
                    <a:pt x="126" y="7"/>
                  </a:lnTo>
                  <a:lnTo>
                    <a:pt x="125" y="8"/>
                  </a:lnTo>
                  <a:lnTo>
                    <a:pt x="124" y="9"/>
                  </a:lnTo>
                  <a:lnTo>
                    <a:pt x="123" y="11"/>
                  </a:lnTo>
                  <a:lnTo>
                    <a:pt x="122" y="12"/>
                  </a:lnTo>
                  <a:lnTo>
                    <a:pt x="121" y="14"/>
                  </a:lnTo>
                  <a:lnTo>
                    <a:pt x="120" y="15"/>
                  </a:lnTo>
                  <a:lnTo>
                    <a:pt x="119" y="14"/>
                  </a:lnTo>
                  <a:lnTo>
                    <a:pt x="118" y="14"/>
                  </a:lnTo>
                  <a:lnTo>
                    <a:pt x="116" y="14"/>
                  </a:lnTo>
                  <a:lnTo>
                    <a:pt x="115" y="15"/>
                  </a:lnTo>
                  <a:lnTo>
                    <a:pt x="114" y="16"/>
                  </a:lnTo>
                  <a:lnTo>
                    <a:pt x="113" y="17"/>
                  </a:lnTo>
                  <a:lnTo>
                    <a:pt x="113" y="19"/>
                  </a:lnTo>
                  <a:lnTo>
                    <a:pt x="111" y="19"/>
                  </a:lnTo>
                  <a:lnTo>
                    <a:pt x="110" y="18"/>
                  </a:lnTo>
                  <a:lnTo>
                    <a:pt x="109" y="18"/>
                  </a:lnTo>
                  <a:lnTo>
                    <a:pt x="108" y="20"/>
                  </a:lnTo>
                  <a:lnTo>
                    <a:pt x="106" y="24"/>
                  </a:lnTo>
                  <a:lnTo>
                    <a:pt x="105" y="25"/>
                  </a:lnTo>
                  <a:lnTo>
                    <a:pt x="103" y="26"/>
                  </a:lnTo>
                  <a:lnTo>
                    <a:pt x="102" y="26"/>
                  </a:lnTo>
                  <a:lnTo>
                    <a:pt x="100" y="26"/>
                  </a:lnTo>
                  <a:lnTo>
                    <a:pt x="100" y="28"/>
                  </a:lnTo>
                  <a:lnTo>
                    <a:pt x="99" y="29"/>
                  </a:lnTo>
                  <a:lnTo>
                    <a:pt x="98" y="30"/>
                  </a:lnTo>
                  <a:lnTo>
                    <a:pt x="98" y="31"/>
                  </a:lnTo>
                  <a:lnTo>
                    <a:pt x="98" y="32"/>
                  </a:lnTo>
                  <a:lnTo>
                    <a:pt x="97" y="32"/>
                  </a:lnTo>
                  <a:lnTo>
                    <a:pt x="96" y="32"/>
                  </a:lnTo>
                  <a:lnTo>
                    <a:pt x="96" y="36"/>
                  </a:lnTo>
                  <a:lnTo>
                    <a:pt x="91" y="37"/>
                  </a:lnTo>
                  <a:lnTo>
                    <a:pt x="58" y="40"/>
                  </a:lnTo>
                  <a:lnTo>
                    <a:pt x="31" y="42"/>
                  </a:lnTo>
                  <a:lnTo>
                    <a:pt x="2" y="44"/>
                  </a:lnTo>
                  <a:lnTo>
                    <a:pt x="1" y="43"/>
                  </a:lnTo>
                  <a:lnTo>
                    <a:pt x="0" y="42"/>
                  </a:lnTo>
                  <a:lnTo>
                    <a:pt x="0" y="41"/>
                  </a:lnTo>
                  <a:lnTo>
                    <a:pt x="0" y="41"/>
                  </a:lnTo>
                  <a:lnTo>
                    <a:pt x="0" y="40"/>
                  </a:lnTo>
                  <a:lnTo>
                    <a:pt x="0" y="39"/>
                  </a:lnTo>
                  <a:lnTo>
                    <a:pt x="0" y="39"/>
                  </a:lnTo>
                  <a:lnTo>
                    <a:pt x="1" y="38"/>
                  </a:lnTo>
                  <a:lnTo>
                    <a:pt x="1" y="38"/>
                  </a:lnTo>
                  <a:lnTo>
                    <a:pt x="2" y="37"/>
                  </a:lnTo>
                  <a:lnTo>
                    <a:pt x="2" y="36"/>
                  </a:lnTo>
                  <a:lnTo>
                    <a:pt x="3" y="36"/>
                  </a:lnTo>
                  <a:lnTo>
                    <a:pt x="3" y="36"/>
                  </a:lnTo>
                  <a:lnTo>
                    <a:pt x="4" y="35"/>
                  </a:lnTo>
                  <a:lnTo>
                    <a:pt x="4" y="34"/>
                  </a:lnTo>
                  <a:lnTo>
                    <a:pt x="4" y="34"/>
                  </a:lnTo>
                  <a:lnTo>
                    <a:pt x="4" y="33"/>
                  </a:lnTo>
                  <a:lnTo>
                    <a:pt x="5" y="32"/>
                  </a:lnTo>
                  <a:lnTo>
                    <a:pt x="5" y="32"/>
                  </a:lnTo>
                  <a:lnTo>
                    <a:pt x="5" y="32"/>
                  </a:lnTo>
                  <a:lnTo>
                    <a:pt x="5" y="32"/>
                  </a:lnTo>
                  <a:lnTo>
                    <a:pt x="6" y="31"/>
                  </a:lnTo>
                  <a:lnTo>
                    <a:pt x="6" y="31"/>
                  </a:lnTo>
                  <a:lnTo>
                    <a:pt x="7" y="31"/>
                  </a:lnTo>
                  <a:lnTo>
                    <a:pt x="6" y="30"/>
                  </a:lnTo>
                  <a:lnTo>
                    <a:pt x="6" y="29"/>
                  </a:lnTo>
                  <a:lnTo>
                    <a:pt x="6" y="29"/>
                  </a:lnTo>
                  <a:lnTo>
                    <a:pt x="6" y="29"/>
                  </a:lnTo>
                  <a:lnTo>
                    <a:pt x="6" y="27"/>
                  </a:lnTo>
                  <a:lnTo>
                    <a:pt x="6" y="26"/>
                  </a:lnTo>
                  <a:lnTo>
                    <a:pt x="6" y="26"/>
                  </a:lnTo>
                  <a:lnTo>
                    <a:pt x="6" y="25"/>
                  </a:lnTo>
                  <a:lnTo>
                    <a:pt x="6" y="24"/>
                  </a:lnTo>
                  <a:lnTo>
                    <a:pt x="7" y="24"/>
                  </a:lnTo>
                  <a:lnTo>
                    <a:pt x="8" y="23"/>
                  </a:lnTo>
                  <a:lnTo>
                    <a:pt x="8" y="23"/>
                  </a:lnTo>
                  <a:lnTo>
                    <a:pt x="9" y="22"/>
                  </a:lnTo>
                  <a:lnTo>
                    <a:pt x="9" y="22"/>
                  </a:lnTo>
                  <a:lnTo>
                    <a:pt x="8" y="21"/>
                  </a:lnTo>
                  <a:lnTo>
                    <a:pt x="8" y="20"/>
                  </a:lnTo>
                  <a:lnTo>
                    <a:pt x="8" y="19"/>
                  </a:lnTo>
                  <a:lnTo>
                    <a:pt x="8" y="18"/>
                  </a:lnTo>
                  <a:lnTo>
                    <a:pt x="8" y="18"/>
                  </a:lnTo>
                  <a:lnTo>
                    <a:pt x="8" y="17"/>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91" name="Freeform 85">
              <a:extLst>
                <a:ext uri="{FF2B5EF4-FFF2-40B4-BE49-F238E27FC236}">
                  <a16:creationId xmlns:a16="http://schemas.microsoft.com/office/drawing/2014/main" id="{C81C6B37-ADFA-413E-8312-F6E429B25F80}"/>
                </a:ext>
              </a:extLst>
            </p:cNvPr>
            <p:cNvSpPr>
              <a:spLocks/>
            </p:cNvSpPr>
            <p:nvPr/>
          </p:nvSpPr>
          <p:spPr bwMode="auto">
            <a:xfrm>
              <a:off x="3510" y="2920"/>
              <a:ext cx="341" cy="643"/>
            </a:xfrm>
            <a:custGeom>
              <a:avLst/>
              <a:gdLst/>
              <a:ahLst/>
              <a:cxnLst>
                <a:cxn ang="0">
                  <a:pos x="49" y="1"/>
                </a:cxn>
                <a:cxn ang="0">
                  <a:pos x="49" y="63"/>
                </a:cxn>
                <a:cxn ang="0">
                  <a:pos x="48" y="95"/>
                </a:cxn>
                <a:cxn ang="0">
                  <a:pos x="47" y="97"/>
                </a:cxn>
                <a:cxn ang="0">
                  <a:pos x="43" y="95"/>
                </a:cxn>
                <a:cxn ang="0">
                  <a:pos x="43" y="97"/>
                </a:cxn>
                <a:cxn ang="0">
                  <a:pos x="39" y="97"/>
                </a:cxn>
                <a:cxn ang="0">
                  <a:pos x="38" y="98"/>
                </a:cxn>
                <a:cxn ang="0">
                  <a:pos x="35" y="97"/>
                </a:cxn>
                <a:cxn ang="0">
                  <a:pos x="29" y="91"/>
                </a:cxn>
                <a:cxn ang="0">
                  <a:pos x="2" y="89"/>
                </a:cxn>
                <a:cxn ang="0">
                  <a:pos x="2" y="87"/>
                </a:cxn>
                <a:cxn ang="0">
                  <a:pos x="4" y="85"/>
                </a:cxn>
                <a:cxn ang="0">
                  <a:pos x="3" y="82"/>
                </a:cxn>
                <a:cxn ang="0">
                  <a:pos x="4" y="79"/>
                </a:cxn>
                <a:cxn ang="0">
                  <a:pos x="4" y="75"/>
                </a:cxn>
                <a:cxn ang="0">
                  <a:pos x="6" y="73"/>
                </a:cxn>
                <a:cxn ang="0">
                  <a:pos x="6" y="71"/>
                </a:cxn>
                <a:cxn ang="0">
                  <a:pos x="6" y="69"/>
                </a:cxn>
                <a:cxn ang="0">
                  <a:pos x="4" y="68"/>
                </a:cxn>
                <a:cxn ang="0">
                  <a:pos x="4" y="66"/>
                </a:cxn>
                <a:cxn ang="0">
                  <a:pos x="6" y="66"/>
                </a:cxn>
                <a:cxn ang="0">
                  <a:pos x="10" y="63"/>
                </a:cxn>
                <a:cxn ang="0">
                  <a:pos x="8" y="61"/>
                </a:cxn>
                <a:cxn ang="0">
                  <a:pos x="5" y="59"/>
                </a:cxn>
                <a:cxn ang="0">
                  <a:pos x="4" y="57"/>
                </a:cxn>
                <a:cxn ang="0">
                  <a:pos x="5" y="55"/>
                </a:cxn>
                <a:cxn ang="0">
                  <a:pos x="5" y="54"/>
                </a:cxn>
                <a:cxn ang="0">
                  <a:pos x="3" y="53"/>
                </a:cxn>
                <a:cxn ang="0">
                  <a:pos x="4" y="51"/>
                </a:cxn>
                <a:cxn ang="0">
                  <a:pos x="3" y="49"/>
                </a:cxn>
                <a:cxn ang="0">
                  <a:pos x="3" y="47"/>
                </a:cxn>
                <a:cxn ang="0">
                  <a:pos x="4" y="45"/>
                </a:cxn>
                <a:cxn ang="0">
                  <a:pos x="4" y="44"/>
                </a:cxn>
                <a:cxn ang="0">
                  <a:pos x="5" y="41"/>
                </a:cxn>
                <a:cxn ang="0">
                  <a:pos x="5" y="39"/>
                </a:cxn>
                <a:cxn ang="0">
                  <a:pos x="6" y="37"/>
                </a:cxn>
                <a:cxn ang="0">
                  <a:pos x="2" y="37"/>
                </a:cxn>
                <a:cxn ang="0">
                  <a:pos x="5" y="34"/>
                </a:cxn>
                <a:cxn ang="0">
                  <a:pos x="5" y="31"/>
                </a:cxn>
                <a:cxn ang="0">
                  <a:pos x="7" y="28"/>
                </a:cxn>
                <a:cxn ang="0">
                  <a:pos x="11" y="26"/>
                </a:cxn>
                <a:cxn ang="0">
                  <a:pos x="9" y="23"/>
                </a:cxn>
                <a:cxn ang="0">
                  <a:pos x="8" y="22"/>
                </a:cxn>
                <a:cxn ang="0">
                  <a:pos x="11" y="19"/>
                </a:cxn>
                <a:cxn ang="0">
                  <a:pos x="12" y="17"/>
                </a:cxn>
                <a:cxn ang="0">
                  <a:pos x="15" y="15"/>
                </a:cxn>
                <a:cxn ang="0">
                  <a:pos x="14" y="12"/>
                </a:cxn>
                <a:cxn ang="0">
                  <a:pos x="16" y="8"/>
                </a:cxn>
                <a:cxn ang="0">
                  <a:pos x="18" y="6"/>
                </a:cxn>
                <a:cxn ang="0">
                  <a:pos x="20" y="4"/>
                </a:cxn>
              </a:cxnLst>
              <a:rect l="0" t="0" r="r" b="b"/>
              <a:pathLst>
                <a:path w="52" h="98">
                  <a:moveTo>
                    <a:pt x="20" y="2"/>
                  </a:moveTo>
                  <a:lnTo>
                    <a:pt x="47" y="0"/>
                  </a:lnTo>
                  <a:lnTo>
                    <a:pt x="48" y="1"/>
                  </a:lnTo>
                  <a:lnTo>
                    <a:pt x="49" y="1"/>
                  </a:lnTo>
                  <a:lnTo>
                    <a:pt x="49" y="2"/>
                  </a:lnTo>
                  <a:lnTo>
                    <a:pt x="49" y="3"/>
                  </a:lnTo>
                  <a:lnTo>
                    <a:pt x="49" y="4"/>
                  </a:lnTo>
                  <a:lnTo>
                    <a:pt x="49" y="63"/>
                  </a:lnTo>
                  <a:lnTo>
                    <a:pt x="52" y="95"/>
                  </a:lnTo>
                  <a:lnTo>
                    <a:pt x="50" y="96"/>
                  </a:lnTo>
                  <a:lnTo>
                    <a:pt x="49" y="96"/>
                  </a:lnTo>
                  <a:lnTo>
                    <a:pt x="48" y="95"/>
                  </a:lnTo>
                  <a:lnTo>
                    <a:pt x="48" y="95"/>
                  </a:lnTo>
                  <a:lnTo>
                    <a:pt x="47" y="95"/>
                  </a:lnTo>
                  <a:lnTo>
                    <a:pt x="47" y="96"/>
                  </a:lnTo>
                  <a:lnTo>
                    <a:pt x="47" y="97"/>
                  </a:lnTo>
                  <a:lnTo>
                    <a:pt x="46" y="97"/>
                  </a:lnTo>
                  <a:lnTo>
                    <a:pt x="45" y="97"/>
                  </a:lnTo>
                  <a:lnTo>
                    <a:pt x="44" y="96"/>
                  </a:lnTo>
                  <a:lnTo>
                    <a:pt x="43" y="95"/>
                  </a:lnTo>
                  <a:lnTo>
                    <a:pt x="42" y="95"/>
                  </a:lnTo>
                  <a:lnTo>
                    <a:pt x="41" y="95"/>
                  </a:lnTo>
                  <a:lnTo>
                    <a:pt x="42" y="96"/>
                  </a:lnTo>
                  <a:lnTo>
                    <a:pt x="43" y="97"/>
                  </a:lnTo>
                  <a:lnTo>
                    <a:pt x="43" y="97"/>
                  </a:lnTo>
                  <a:lnTo>
                    <a:pt x="41" y="98"/>
                  </a:lnTo>
                  <a:lnTo>
                    <a:pt x="41" y="98"/>
                  </a:lnTo>
                  <a:lnTo>
                    <a:pt x="39" y="97"/>
                  </a:lnTo>
                  <a:lnTo>
                    <a:pt x="39" y="96"/>
                  </a:lnTo>
                  <a:lnTo>
                    <a:pt x="38" y="96"/>
                  </a:lnTo>
                  <a:lnTo>
                    <a:pt x="38" y="97"/>
                  </a:lnTo>
                  <a:lnTo>
                    <a:pt x="38" y="98"/>
                  </a:lnTo>
                  <a:lnTo>
                    <a:pt x="38" y="98"/>
                  </a:lnTo>
                  <a:lnTo>
                    <a:pt x="37" y="98"/>
                  </a:lnTo>
                  <a:lnTo>
                    <a:pt x="37" y="98"/>
                  </a:lnTo>
                  <a:lnTo>
                    <a:pt x="35" y="97"/>
                  </a:lnTo>
                  <a:lnTo>
                    <a:pt x="32" y="96"/>
                  </a:lnTo>
                  <a:lnTo>
                    <a:pt x="30" y="94"/>
                  </a:lnTo>
                  <a:lnTo>
                    <a:pt x="29" y="93"/>
                  </a:lnTo>
                  <a:lnTo>
                    <a:pt x="29" y="91"/>
                  </a:lnTo>
                  <a:lnTo>
                    <a:pt x="28" y="90"/>
                  </a:lnTo>
                  <a:lnTo>
                    <a:pt x="0" y="91"/>
                  </a:lnTo>
                  <a:lnTo>
                    <a:pt x="2" y="89"/>
                  </a:lnTo>
                  <a:lnTo>
                    <a:pt x="2" y="89"/>
                  </a:lnTo>
                  <a:lnTo>
                    <a:pt x="3" y="89"/>
                  </a:lnTo>
                  <a:lnTo>
                    <a:pt x="2" y="88"/>
                  </a:lnTo>
                  <a:lnTo>
                    <a:pt x="2" y="88"/>
                  </a:lnTo>
                  <a:lnTo>
                    <a:pt x="2" y="87"/>
                  </a:lnTo>
                  <a:lnTo>
                    <a:pt x="3" y="87"/>
                  </a:lnTo>
                  <a:lnTo>
                    <a:pt x="3" y="86"/>
                  </a:lnTo>
                  <a:lnTo>
                    <a:pt x="3" y="86"/>
                  </a:lnTo>
                  <a:lnTo>
                    <a:pt x="4" y="85"/>
                  </a:lnTo>
                  <a:lnTo>
                    <a:pt x="4" y="85"/>
                  </a:lnTo>
                  <a:lnTo>
                    <a:pt x="3" y="84"/>
                  </a:lnTo>
                  <a:lnTo>
                    <a:pt x="3" y="83"/>
                  </a:lnTo>
                  <a:lnTo>
                    <a:pt x="3" y="82"/>
                  </a:lnTo>
                  <a:lnTo>
                    <a:pt x="2" y="81"/>
                  </a:lnTo>
                  <a:lnTo>
                    <a:pt x="3" y="80"/>
                  </a:lnTo>
                  <a:lnTo>
                    <a:pt x="4" y="79"/>
                  </a:lnTo>
                  <a:lnTo>
                    <a:pt x="4" y="79"/>
                  </a:lnTo>
                  <a:lnTo>
                    <a:pt x="3" y="78"/>
                  </a:lnTo>
                  <a:lnTo>
                    <a:pt x="4" y="77"/>
                  </a:lnTo>
                  <a:lnTo>
                    <a:pt x="4" y="76"/>
                  </a:lnTo>
                  <a:lnTo>
                    <a:pt x="4" y="75"/>
                  </a:lnTo>
                  <a:lnTo>
                    <a:pt x="4" y="75"/>
                  </a:lnTo>
                  <a:lnTo>
                    <a:pt x="4" y="74"/>
                  </a:lnTo>
                  <a:lnTo>
                    <a:pt x="6" y="74"/>
                  </a:lnTo>
                  <a:lnTo>
                    <a:pt x="6" y="73"/>
                  </a:lnTo>
                  <a:lnTo>
                    <a:pt x="6" y="73"/>
                  </a:lnTo>
                  <a:lnTo>
                    <a:pt x="6" y="72"/>
                  </a:lnTo>
                  <a:lnTo>
                    <a:pt x="6" y="72"/>
                  </a:lnTo>
                  <a:lnTo>
                    <a:pt x="6" y="71"/>
                  </a:lnTo>
                  <a:lnTo>
                    <a:pt x="6" y="71"/>
                  </a:lnTo>
                  <a:lnTo>
                    <a:pt x="7" y="70"/>
                  </a:lnTo>
                  <a:lnTo>
                    <a:pt x="7" y="70"/>
                  </a:lnTo>
                  <a:lnTo>
                    <a:pt x="6" y="69"/>
                  </a:lnTo>
                  <a:lnTo>
                    <a:pt x="6" y="69"/>
                  </a:lnTo>
                  <a:lnTo>
                    <a:pt x="5" y="68"/>
                  </a:lnTo>
                  <a:lnTo>
                    <a:pt x="5" y="68"/>
                  </a:lnTo>
                  <a:lnTo>
                    <a:pt x="4" y="68"/>
                  </a:lnTo>
                  <a:lnTo>
                    <a:pt x="3" y="67"/>
                  </a:lnTo>
                  <a:lnTo>
                    <a:pt x="3" y="67"/>
                  </a:lnTo>
                  <a:lnTo>
                    <a:pt x="3" y="67"/>
                  </a:lnTo>
                  <a:lnTo>
                    <a:pt x="4" y="66"/>
                  </a:lnTo>
                  <a:lnTo>
                    <a:pt x="4" y="66"/>
                  </a:lnTo>
                  <a:lnTo>
                    <a:pt x="5" y="66"/>
                  </a:lnTo>
                  <a:lnTo>
                    <a:pt x="5" y="66"/>
                  </a:lnTo>
                  <a:lnTo>
                    <a:pt x="6" y="66"/>
                  </a:lnTo>
                  <a:lnTo>
                    <a:pt x="7" y="66"/>
                  </a:lnTo>
                  <a:lnTo>
                    <a:pt x="8" y="64"/>
                  </a:lnTo>
                  <a:lnTo>
                    <a:pt x="9" y="63"/>
                  </a:lnTo>
                  <a:lnTo>
                    <a:pt x="10" y="63"/>
                  </a:lnTo>
                  <a:lnTo>
                    <a:pt x="10" y="62"/>
                  </a:lnTo>
                  <a:lnTo>
                    <a:pt x="10" y="62"/>
                  </a:lnTo>
                  <a:lnTo>
                    <a:pt x="9" y="62"/>
                  </a:lnTo>
                  <a:lnTo>
                    <a:pt x="8" y="61"/>
                  </a:lnTo>
                  <a:lnTo>
                    <a:pt x="7" y="61"/>
                  </a:lnTo>
                  <a:lnTo>
                    <a:pt x="6" y="61"/>
                  </a:lnTo>
                  <a:lnTo>
                    <a:pt x="5" y="60"/>
                  </a:lnTo>
                  <a:lnTo>
                    <a:pt x="5" y="59"/>
                  </a:lnTo>
                  <a:lnTo>
                    <a:pt x="4" y="59"/>
                  </a:lnTo>
                  <a:lnTo>
                    <a:pt x="4" y="58"/>
                  </a:lnTo>
                  <a:lnTo>
                    <a:pt x="4" y="57"/>
                  </a:lnTo>
                  <a:lnTo>
                    <a:pt x="4" y="57"/>
                  </a:lnTo>
                  <a:lnTo>
                    <a:pt x="4" y="57"/>
                  </a:lnTo>
                  <a:lnTo>
                    <a:pt x="4" y="56"/>
                  </a:lnTo>
                  <a:lnTo>
                    <a:pt x="5" y="56"/>
                  </a:lnTo>
                  <a:lnTo>
                    <a:pt x="5" y="55"/>
                  </a:lnTo>
                  <a:lnTo>
                    <a:pt x="6" y="55"/>
                  </a:lnTo>
                  <a:lnTo>
                    <a:pt x="6" y="54"/>
                  </a:lnTo>
                  <a:lnTo>
                    <a:pt x="6" y="54"/>
                  </a:lnTo>
                  <a:lnTo>
                    <a:pt x="5" y="54"/>
                  </a:lnTo>
                  <a:lnTo>
                    <a:pt x="4" y="54"/>
                  </a:lnTo>
                  <a:lnTo>
                    <a:pt x="4" y="54"/>
                  </a:lnTo>
                  <a:lnTo>
                    <a:pt x="3" y="53"/>
                  </a:lnTo>
                  <a:lnTo>
                    <a:pt x="3" y="53"/>
                  </a:lnTo>
                  <a:lnTo>
                    <a:pt x="3" y="52"/>
                  </a:lnTo>
                  <a:lnTo>
                    <a:pt x="3" y="52"/>
                  </a:lnTo>
                  <a:lnTo>
                    <a:pt x="4" y="52"/>
                  </a:lnTo>
                  <a:lnTo>
                    <a:pt x="4" y="51"/>
                  </a:lnTo>
                  <a:lnTo>
                    <a:pt x="4" y="51"/>
                  </a:lnTo>
                  <a:lnTo>
                    <a:pt x="4" y="50"/>
                  </a:lnTo>
                  <a:lnTo>
                    <a:pt x="4" y="50"/>
                  </a:lnTo>
                  <a:lnTo>
                    <a:pt x="3" y="49"/>
                  </a:lnTo>
                  <a:lnTo>
                    <a:pt x="3" y="49"/>
                  </a:lnTo>
                  <a:lnTo>
                    <a:pt x="3" y="48"/>
                  </a:lnTo>
                  <a:lnTo>
                    <a:pt x="3" y="47"/>
                  </a:lnTo>
                  <a:lnTo>
                    <a:pt x="3" y="47"/>
                  </a:lnTo>
                  <a:lnTo>
                    <a:pt x="4" y="47"/>
                  </a:lnTo>
                  <a:lnTo>
                    <a:pt x="5" y="47"/>
                  </a:lnTo>
                  <a:lnTo>
                    <a:pt x="5" y="46"/>
                  </a:lnTo>
                  <a:lnTo>
                    <a:pt x="4" y="45"/>
                  </a:lnTo>
                  <a:lnTo>
                    <a:pt x="4" y="45"/>
                  </a:lnTo>
                  <a:lnTo>
                    <a:pt x="4" y="45"/>
                  </a:lnTo>
                  <a:lnTo>
                    <a:pt x="4" y="44"/>
                  </a:lnTo>
                  <a:lnTo>
                    <a:pt x="4" y="44"/>
                  </a:lnTo>
                  <a:lnTo>
                    <a:pt x="5" y="43"/>
                  </a:lnTo>
                  <a:lnTo>
                    <a:pt x="6" y="42"/>
                  </a:lnTo>
                  <a:lnTo>
                    <a:pt x="5" y="42"/>
                  </a:lnTo>
                  <a:lnTo>
                    <a:pt x="5" y="41"/>
                  </a:lnTo>
                  <a:lnTo>
                    <a:pt x="3" y="41"/>
                  </a:lnTo>
                  <a:lnTo>
                    <a:pt x="3" y="41"/>
                  </a:lnTo>
                  <a:lnTo>
                    <a:pt x="3" y="40"/>
                  </a:lnTo>
                  <a:lnTo>
                    <a:pt x="5" y="39"/>
                  </a:lnTo>
                  <a:lnTo>
                    <a:pt x="6" y="39"/>
                  </a:lnTo>
                  <a:lnTo>
                    <a:pt x="6" y="38"/>
                  </a:lnTo>
                  <a:lnTo>
                    <a:pt x="6" y="37"/>
                  </a:lnTo>
                  <a:lnTo>
                    <a:pt x="6" y="37"/>
                  </a:lnTo>
                  <a:lnTo>
                    <a:pt x="4" y="38"/>
                  </a:lnTo>
                  <a:lnTo>
                    <a:pt x="3" y="38"/>
                  </a:lnTo>
                  <a:lnTo>
                    <a:pt x="2" y="38"/>
                  </a:lnTo>
                  <a:lnTo>
                    <a:pt x="2" y="37"/>
                  </a:lnTo>
                  <a:lnTo>
                    <a:pt x="2" y="36"/>
                  </a:lnTo>
                  <a:lnTo>
                    <a:pt x="3" y="35"/>
                  </a:lnTo>
                  <a:lnTo>
                    <a:pt x="4" y="35"/>
                  </a:lnTo>
                  <a:lnTo>
                    <a:pt x="5" y="34"/>
                  </a:lnTo>
                  <a:lnTo>
                    <a:pt x="5" y="34"/>
                  </a:lnTo>
                  <a:lnTo>
                    <a:pt x="5" y="32"/>
                  </a:lnTo>
                  <a:lnTo>
                    <a:pt x="5" y="31"/>
                  </a:lnTo>
                  <a:lnTo>
                    <a:pt x="5" y="31"/>
                  </a:lnTo>
                  <a:lnTo>
                    <a:pt x="5" y="30"/>
                  </a:lnTo>
                  <a:lnTo>
                    <a:pt x="5" y="29"/>
                  </a:lnTo>
                  <a:lnTo>
                    <a:pt x="6" y="28"/>
                  </a:lnTo>
                  <a:lnTo>
                    <a:pt x="7" y="28"/>
                  </a:lnTo>
                  <a:lnTo>
                    <a:pt x="8" y="28"/>
                  </a:lnTo>
                  <a:lnTo>
                    <a:pt x="10" y="27"/>
                  </a:lnTo>
                  <a:lnTo>
                    <a:pt x="10" y="27"/>
                  </a:lnTo>
                  <a:lnTo>
                    <a:pt x="11" y="26"/>
                  </a:lnTo>
                  <a:lnTo>
                    <a:pt x="10" y="25"/>
                  </a:lnTo>
                  <a:lnTo>
                    <a:pt x="10" y="24"/>
                  </a:lnTo>
                  <a:lnTo>
                    <a:pt x="9" y="24"/>
                  </a:lnTo>
                  <a:lnTo>
                    <a:pt x="9" y="23"/>
                  </a:lnTo>
                  <a:lnTo>
                    <a:pt x="8" y="23"/>
                  </a:lnTo>
                  <a:lnTo>
                    <a:pt x="8" y="23"/>
                  </a:lnTo>
                  <a:lnTo>
                    <a:pt x="8" y="22"/>
                  </a:lnTo>
                  <a:lnTo>
                    <a:pt x="8" y="22"/>
                  </a:lnTo>
                  <a:lnTo>
                    <a:pt x="9" y="21"/>
                  </a:lnTo>
                  <a:lnTo>
                    <a:pt x="10" y="21"/>
                  </a:lnTo>
                  <a:lnTo>
                    <a:pt x="11" y="20"/>
                  </a:lnTo>
                  <a:lnTo>
                    <a:pt x="11" y="19"/>
                  </a:lnTo>
                  <a:lnTo>
                    <a:pt x="11" y="19"/>
                  </a:lnTo>
                  <a:lnTo>
                    <a:pt x="11" y="18"/>
                  </a:lnTo>
                  <a:lnTo>
                    <a:pt x="11" y="17"/>
                  </a:lnTo>
                  <a:lnTo>
                    <a:pt x="12" y="17"/>
                  </a:lnTo>
                  <a:lnTo>
                    <a:pt x="13" y="17"/>
                  </a:lnTo>
                  <a:lnTo>
                    <a:pt x="14" y="17"/>
                  </a:lnTo>
                  <a:lnTo>
                    <a:pt x="15" y="16"/>
                  </a:lnTo>
                  <a:lnTo>
                    <a:pt x="15" y="15"/>
                  </a:lnTo>
                  <a:lnTo>
                    <a:pt x="15" y="15"/>
                  </a:lnTo>
                  <a:lnTo>
                    <a:pt x="15" y="14"/>
                  </a:lnTo>
                  <a:lnTo>
                    <a:pt x="14" y="13"/>
                  </a:lnTo>
                  <a:lnTo>
                    <a:pt x="14" y="12"/>
                  </a:lnTo>
                  <a:lnTo>
                    <a:pt x="15" y="12"/>
                  </a:lnTo>
                  <a:lnTo>
                    <a:pt x="15" y="10"/>
                  </a:lnTo>
                  <a:lnTo>
                    <a:pt x="15" y="9"/>
                  </a:lnTo>
                  <a:lnTo>
                    <a:pt x="16" y="8"/>
                  </a:lnTo>
                  <a:lnTo>
                    <a:pt x="17" y="8"/>
                  </a:lnTo>
                  <a:lnTo>
                    <a:pt x="17" y="8"/>
                  </a:lnTo>
                  <a:lnTo>
                    <a:pt x="17" y="7"/>
                  </a:lnTo>
                  <a:lnTo>
                    <a:pt x="18" y="6"/>
                  </a:lnTo>
                  <a:lnTo>
                    <a:pt x="19" y="6"/>
                  </a:lnTo>
                  <a:lnTo>
                    <a:pt x="20" y="5"/>
                  </a:lnTo>
                  <a:lnTo>
                    <a:pt x="20" y="5"/>
                  </a:lnTo>
                  <a:lnTo>
                    <a:pt x="20" y="4"/>
                  </a:lnTo>
                  <a:lnTo>
                    <a:pt x="20" y="3"/>
                  </a:lnTo>
                  <a:lnTo>
                    <a:pt x="20" y="2"/>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92" name="Freeform 86">
              <a:extLst>
                <a:ext uri="{FF2B5EF4-FFF2-40B4-BE49-F238E27FC236}">
                  <a16:creationId xmlns:a16="http://schemas.microsoft.com/office/drawing/2014/main" id="{1F39677C-DB4E-44E4-A2C9-E4D0D18BCF5D}"/>
                </a:ext>
              </a:extLst>
            </p:cNvPr>
            <p:cNvSpPr>
              <a:spLocks/>
            </p:cNvSpPr>
            <p:nvPr/>
          </p:nvSpPr>
          <p:spPr bwMode="auto">
            <a:xfrm>
              <a:off x="3510" y="2920"/>
              <a:ext cx="341" cy="643"/>
            </a:xfrm>
            <a:custGeom>
              <a:avLst/>
              <a:gdLst/>
              <a:ahLst/>
              <a:cxnLst>
                <a:cxn ang="0">
                  <a:pos x="49" y="1"/>
                </a:cxn>
                <a:cxn ang="0">
                  <a:pos x="49" y="63"/>
                </a:cxn>
                <a:cxn ang="0">
                  <a:pos x="48" y="95"/>
                </a:cxn>
                <a:cxn ang="0">
                  <a:pos x="47" y="97"/>
                </a:cxn>
                <a:cxn ang="0">
                  <a:pos x="43" y="95"/>
                </a:cxn>
                <a:cxn ang="0">
                  <a:pos x="43" y="97"/>
                </a:cxn>
                <a:cxn ang="0">
                  <a:pos x="39" y="97"/>
                </a:cxn>
                <a:cxn ang="0">
                  <a:pos x="38" y="98"/>
                </a:cxn>
                <a:cxn ang="0">
                  <a:pos x="35" y="97"/>
                </a:cxn>
                <a:cxn ang="0">
                  <a:pos x="29" y="91"/>
                </a:cxn>
                <a:cxn ang="0">
                  <a:pos x="2" y="89"/>
                </a:cxn>
                <a:cxn ang="0">
                  <a:pos x="2" y="87"/>
                </a:cxn>
                <a:cxn ang="0">
                  <a:pos x="4" y="85"/>
                </a:cxn>
                <a:cxn ang="0">
                  <a:pos x="3" y="82"/>
                </a:cxn>
                <a:cxn ang="0">
                  <a:pos x="4" y="79"/>
                </a:cxn>
                <a:cxn ang="0">
                  <a:pos x="4" y="75"/>
                </a:cxn>
                <a:cxn ang="0">
                  <a:pos x="6" y="73"/>
                </a:cxn>
                <a:cxn ang="0">
                  <a:pos x="6" y="71"/>
                </a:cxn>
                <a:cxn ang="0">
                  <a:pos x="6" y="69"/>
                </a:cxn>
                <a:cxn ang="0">
                  <a:pos x="4" y="68"/>
                </a:cxn>
                <a:cxn ang="0">
                  <a:pos x="4" y="66"/>
                </a:cxn>
                <a:cxn ang="0">
                  <a:pos x="6" y="66"/>
                </a:cxn>
                <a:cxn ang="0">
                  <a:pos x="10" y="63"/>
                </a:cxn>
                <a:cxn ang="0">
                  <a:pos x="8" y="61"/>
                </a:cxn>
                <a:cxn ang="0">
                  <a:pos x="5" y="59"/>
                </a:cxn>
                <a:cxn ang="0">
                  <a:pos x="4" y="57"/>
                </a:cxn>
                <a:cxn ang="0">
                  <a:pos x="5" y="55"/>
                </a:cxn>
                <a:cxn ang="0">
                  <a:pos x="5" y="54"/>
                </a:cxn>
                <a:cxn ang="0">
                  <a:pos x="3" y="53"/>
                </a:cxn>
                <a:cxn ang="0">
                  <a:pos x="4" y="51"/>
                </a:cxn>
                <a:cxn ang="0">
                  <a:pos x="3" y="49"/>
                </a:cxn>
                <a:cxn ang="0">
                  <a:pos x="3" y="47"/>
                </a:cxn>
                <a:cxn ang="0">
                  <a:pos x="4" y="45"/>
                </a:cxn>
                <a:cxn ang="0">
                  <a:pos x="4" y="44"/>
                </a:cxn>
                <a:cxn ang="0">
                  <a:pos x="5" y="41"/>
                </a:cxn>
                <a:cxn ang="0">
                  <a:pos x="5" y="39"/>
                </a:cxn>
                <a:cxn ang="0">
                  <a:pos x="6" y="37"/>
                </a:cxn>
                <a:cxn ang="0">
                  <a:pos x="2" y="37"/>
                </a:cxn>
                <a:cxn ang="0">
                  <a:pos x="5" y="34"/>
                </a:cxn>
                <a:cxn ang="0">
                  <a:pos x="5" y="31"/>
                </a:cxn>
                <a:cxn ang="0">
                  <a:pos x="7" y="28"/>
                </a:cxn>
                <a:cxn ang="0">
                  <a:pos x="11" y="26"/>
                </a:cxn>
                <a:cxn ang="0">
                  <a:pos x="9" y="23"/>
                </a:cxn>
                <a:cxn ang="0">
                  <a:pos x="8" y="22"/>
                </a:cxn>
                <a:cxn ang="0">
                  <a:pos x="11" y="19"/>
                </a:cxn>
                <a:cxn ang="0">
                  <a:pos x="12" y="17"/>
                </a:cxn>
                <a:cxn ang="0">
                  <a:pos x="15" y="15"/>
                </a:cxn>
                <a:cxn ang="0">
                  <a:pos x="14" y="12"/>
                </a:cxn>
                <a:cxn ang="0">
                  <a:pos x="16" y="8"/>
                </a:cxn>
                <a:cxn ang="0">
                  <a:pos x="18" y="6"/>
                </a:cxn>
                <a:cxn ang="0">
                  <a:pos x="20" y="4"/>
                </a:cxn>
              </a:cxnLst>
              <a:rect l="0" t="0" r="r" b="b"/>
              <a:pathLst>
                <a:path w="52" h="98">
                  <a:moveTo>
                    <a:pt x="20" y="2"/>
                  </a:moveTo>
                  <a:lnTo>
                    <a:pt x="47" y="0"/>
                  </a:lnTo>
                  <a:lnTo>
                    <a:pt x="48" y="1"/>
                  </a:lnTo>
                  <a:lnTo>
                    <a:pt x="49" y="1"/>
                  </a:lnTo>
                  <a:lnTo>
                    <a:pt x="49" y="2"/>
                  </a:lnTo>
                  <a:lnTo>
                    <a:pt x="49" y="3"/>
                  </a:lnTo>
                  <a:lnTo>
                    <a:pt x="49" y="4"/>
                  </a:lnTo>
                  <a:lnTo>
                    <a:pt x="49" y="63"/>
                  </a:lnTo>
                  <a:lnTo>
                    <a:pt x="52" y="95"/>
                  </a:lnTo>
                  <a:lnTo>
                    <a:pt x="50" y="96"/>
                  </a:lnTo>
                  <a:lnTo>
                    <a:pt x="49" y="96"/>
                  </a:lnTo>
                  <a:lnTo>
                    <a:pt x="48" y="95"/>
                  </a:lnTo>
                  <a:lnTo>
                    <a:pt x="48" y="95"/>
                  </a:lnTo>
                  <a:lnTo>
                    <a:pt x="47" y="95"/>
                  </a:lnTo>
                  <a:lnTo>
                    <a:pt x="47" y="96"/>
                  </a:lnTo>
                  <a:lnTo>
                    <a:pt x="47" y="97"/>
                  </a:lnTo>
                  <a:lnTo>
                    <a:pt x="46" y="97"/>
                  </a:lnTo>
                  <a:lnTo>
                    <a:pt x="45" y="97"/>
                  </a:lnTo>
                  <a:lnTo>
                    <a:pt x="44" y="96"/>
                  </a:lnTo>
                  <a:lnTo>
                    <a:pt x="43" y="95"/>
                  </a:lnTo>
                  <a:lnTo>
                    <a:pt x="42" y="95"/>
                  </a:lnTo>
                  <a:lnTo>
                    <a:pt x="41" y="95"/>
                  </a:lnTo>
                  <a:lnTo>
                    <a:pt x="42" y="96"/>
                  </a:lnTo>
                  <a:lnTo>
                    <a:pt x="43" y="97"/>
                  </a:lnTo>
                  <a:lnTo>
                    <a:pt x="43" y="97"/>
                  </a:lnTo>
                  <a:lnTo>
                    <a:pt x="41" y="98"/>
                  </a:lnTo>
                  <a:lnTo>
                    <a:pt x="41" y="98"/>
                  </a:lnTo>
                  <a:lnTo>
                    <a:pt x="39" y="97"/>
                  </a:lnTo>
                  <a:lnTo>
                    <a:pt x="39" y="96"/>
                  </a:lnTo>
                  <a:lnTo>
                    <a:pt x="38" y="96"/>
                  </a:lnTo>
                  <a:lnTo>
                    <a:pt x="38" y="97"/>
                  </a:lnTo>
                  <a:lnTo>
                    <a:pt x="38" y="98"/>
                  </a:lnTo>
                  <a:lnTo>
                    <a:pt x="38" y="98"/>
                  </a:lnTo>
                  <a:lnTo>
                    <a:pt x="37" y="98"/>
                  </a:lnTo>
                  <a:lnTo>
                    <a:pt x="37" y="98"/>
                  </a:lnTo>
                  <a:lnTo>
                    <a:pt x="35" y="97"/>
                  </a:lnTo>
                  <a:lnTo>
                    <a:pt x="32" y="96"/>
                  </a:lnTo>
                  <a:lnTo>
                    <a:pt x="30" y="94"/>
                  </a:lnTo>
                  <a:lnTo>
                    <a:pt x="29" y="93"/>
                  </a:lnTo>
                  <a:lnTo>
                    <a:pt x="29" y="91"/>
                  </a:lnTo>
                  <a:lnTo>
                    <a:pt x="28" y="90"/>
                  </a:lnTo>
                  <a:lnTo>
                    <a:pt x="0" y="91"/>
                  </a:lnTo>
                  <a:lnTo>
                    <a:pt x="2" y="89"/>
                  </a:lnTo>
                  <a:lnTo>
                    <a:pt x="2" y="89"/>
                  </a:lnTo>
                  <a:lnTo>
                    <a:pt x="3" y="89"/>
                  </a:lnTo>
                  <a:lnTo>
                    <a:pt x="2" y="88"/>
                  </a:lnTo>
                  <a:lnTo>
                    <a:pt x="2" y="88"/>
                  </a:lnTo>
                  <a:lnTo>
                    <a:pt x="2" y="87"/>
                  </a:lnTo>
                  <a:lnTo>
                    <a:pt x="3" y="87"/>
                  </a:lnTo>
                  <a:lnTo>
                    <a:pt x="3" y="86"/>
                  </a:lnTo>
                  <a:lnTo>
                    <a:pt x="3" y="86"/>
                  </a:lnTo>
                  <a:lnTo>
                    <a:pt x="4" y="85"/>
                  </a:lnTo>
                  <a:lnTo>
                    <a:pt x="4" y="85"/>
                  </a:lnTo>
                  <a:lnTo>
                    <a:pt x="3" y="84"/>
                  </a:lnTo>
                  <a:lnTo>
                    <a:pt x="3" y="83"/>
                  </a:lnTo>
                  <a:lnTo>
                    <a:pt x="3" y="82"/>
                  </a:lnTo>
                  <a:lnTo>
                    <a:pt x="2" y="81"/>
                  </a:lnTo>
                  <a:lnTo>
                    <a:pt x="3" y="80"/>
                  </a:lnTo>
                  <a:lnTo>
                    <a:pt x="4" y="79"/>
                  </a:lnTo>
                  <a:lnTo>
                    <a:pt x="4" y="79"/>
                  </a:lnTo>
                  <a:lnTo>
                    <a:pt x="3" y="78"/>
                  </a:lnTo>
                  <a:lnTo>
                    <a:pt x="4" y="77"/>
                  </a:lnTo>
                  <a:lnTo>
                    <a:pt x="4" y="76"/>
                  </a:lnTo>
                  <a:lnTo>
                    <a:pt x="4" y="75"/>
                  </a:lnTo>
                  <a:lnTo>
                    <a:pt x="4" y="75"/>
                  </a:lnTo>
                  <a:lnTo>
                    <a:pt x="4" y="74"/>
                  </a:lnTo>
                  <a:lnTo>
                    <a:pt x="6" y="74"/>
                  </a:lnTo>
                  <a:lnTo>
                    <a:pt x="6" y="73"/>
                  </a:lnTo>
                  <a:lnTo>
                    <a:pt x="6" y="73"/>
                  </a:lnTo>
                  <a:lnTo>
                    <a:pt x="6" y="72"/>
                  </a:lnTo>
                  <a:lnTo>
                    <a:pt x="6" y="72"/>
                  </a:lnTo>
                  <a:lnTo>
                    <a:pt x="6" y="71"/>
                  </a:lnTo>
                  <a:lnTo>
                    <a:pt x="6" y="71"/>
                  </a:lnTo>
                  <a:lnTo>
                    <a:pt x="7" y="70"/>
                  </a:lnTo>
                  <a:lnTo>
                    <a:pt x="7" y="70"/>
                  </a:lnTo>
                  <a:lnTo>
                    <a:pt x="6" y="69"/>
                  </a:lnTo>
                  <a:lnTo>
                    <a:pt x="6" y="69"/>
                  </a:lnTo>
                  <a:lnTo>
                    <a:pt x="5" y="68"/>
                  </a:lnTo>
                  <a:lnTo>
                    <a:pt x="5" y="68"/>
                  </a:lnTo>
                  <a:lnTo>
                    <a:pt x="4" y="68"/>
                  </a:lnTo>
                  <a:lnTo>
                    <a:pt x="3" y="67"/>
                  </a:lnTo>
                  <a:lnTo>
                    <a:pt x="3" y="67"/>
                  </a:lnTo>
                  <a:lnTo>
                    <a:pt x="3" y="67"/>
                  </a:lnTo>
                  <a:lnTo>
                    <a:pt x="4" y="66"/>
                  </a:lnTo>
                  <a:lnTo>
                    <a:pt x="4" y="66"/>
                  </a:lnTo>
                  <a:lnTo>
                    <a:pt x="5" y="66"/>
                  </a:lnTo>
                  <a:lnTo>
                    <a:pt x="5" y="66"/>
                  </a:lnTo>
                  <a:lnTo>
                    <a:pt x="6" y="66"/>
                  </a:lnTo>
                  <a:lnTo>
                    <a:pt x="7" y="66"/>
                  </a:lnTo>
                  <a:lnTo>
                    <a:pt x="8" y="64"/>
                  </a:lnTo>
                  <a:lnTo>
                    <a:pt x="9" y="63"/>
                  </a:lnTo>
                  <a:lnTo>
                    <a:pt x="10" y="63"/>
                  </a:lnTo>
                  <a:lnTo>
                    <a:pt x="10" y="62"/>
                  </a:lnTo>
                  <a:lnTo>
                    <a:pt x="10" y="62"/>
                  </a:lnTo>
                  <a:lnTo>
                    <a:pt x="9" y="62"/>
                  </a:lnTo>
                  <a:lnTo>
                    <a:pt x="8" y="61"/>
                  </a:lnTo>
                  <a:lnTo>
                    <a:pt x="7" y="61"/>
                  </a:lnTo>
                  <a:lnTo>
                    <a:pt x="6" y="61"/>
                  </a:lnTo>
                  <a:lnTo>
                    <a:pt x="5" y="60"/>
                  </a:lnTo>
                  <a:lnTo>
                    <a:pt x="5" y="59"/>
                  </a:lnTo>
                  <a:lnTo>
                    <a:pt x="4" y="59"/>
                  </a:lnTo>
                  <a:lnTo>
                    <a:pt x="4" y="58"/>
                  </a:lnTo>
                  <a:lnTo>
                    <a:pt x="4" y="57"/>
                  </a:lnTo>
                  <a:lnTo>
                    <a:pt x="4" y="57"/>
                  </a:lnTo>
                  <a:lnTo>
                    <a:pt x="4" y="57"/>
                  </a:lnTo>
                  <a:lnTo>
                    <a:pt x="4" y="56"/>
                  </a:lnTo>
                  <a:lnTo>
                    <a:pt x="5" y="56"/>
                  </a:lnTo>
                  <a:lnTo>
                    <a:pt x="5" y="55"/>
                  </a:lnTo>
                  <a:lnTo>
                    <a:pt x="6" y="55"/>
                  </a:lnTo>
                  <a:lnTo>
                    <a:pt x="6" y="54"/>
                  </a:lnTo>
                  <a:lnTo>
                    <a:pt x="6" y="54"/>
                  </a:lnTo>
                  <a:lnTo>
                    <a:pt x="5" y="54"/>
                  </a:lnTo>
                  <a:lnTo>
                    <a:pt x="4" y="54"/>
                  </a:lnTo>
                  <a:lnTo>
                    <a:pt x="4" y="54"/>
                  </a:lnTo>
                  <a:lnTo>
                    <a:pt x="3" y="53"/>
                  </a:lnTo>
                  <a:lnTo>
                    <a:pt x="3" y="53"/>
                  </a:lnTo>
                  <a:lnTo>
                    <a:pt x="3" y="52"/>
                  </a:lnTo>
                  <a:lnTo>
                    <a:pt x="3" y="52"/>
                  </a:lnTo>
                  <a:lnTo>
                    <a:pt x="4" y="52"/>
                  </a:lnTo>
                  <a:lnTo>
                    <a:pt x="4" y="51"/>
                  </a:lnTo>
                  <a:lnTo>
                    <a:pt x="4" y="51"/>
                  </a:lnTo>
                  <a:lnTo>
                    <a:pt x="4" y="50"/>
                  </a:lnTo>
                  <a:lnTo>
                    <a:pt x="4" y="50"/>
                  </a:lnTo>
                  <a:lnTo>
                    <a:pt x="3" y="49"/>
                  </a:lnTo>
                  <a:lnTo>
                    <a:pt x="3" y="49"/>
                  </a:lnTo>
                  <a:lnTo>
                    <a:pt x="3" y="48"/>
                  </a:lnTo>
                  <a:lnTo>
                    <a:pt x="3" y="47"/>
                  </a:lnTo>
                  <a:lnTo>
                    <a:pt x="3" y="47"/>
                  </a:lnTo>
                  <a:lnTo>
                    <a:pt x="4" y="47"/>
                  </a:lnTo>
                  <a:lnTo>
                    <a:pt x="5" y="47"/>
                  </a:lnTo>
                  <a:lnTo>
                    <a:pt x="5" y="46"/>
                  </a:lnTo>
                  <a:lnTo>
                    <a:pt x="4" y="45"/>
                  </a:lnTo>
                  <a:lnTo>
                    <a:pt x="4" y="45"/>
                  </a:lnTo>
                  <a:lnTo>
                    <a:pt x="4" y="45"/>
                  </a:lnTo>
                  <a:lnTo>
                    <a:pt x="4" y="44"/>
                  </a:lnTo>
                  <a:lnTo>
                    <a:pt x="4" y="44"/>
                  </a:lnTo>
                  <a:lnTo>
                    <a:pt x="5" y="43"/>
                  </a:lnTo>
                  <a:lnTo>
                    <a:pt x="6" y="42"/>
                  </a:lnTo>
                  <a:lnTo>
                    <a:pt x="5" y="42"/>
                  </a:lnTo>
                  <a:lnTo>
                    <a:pt x="5" y="41"/>
                  </a:lnTo>
                  <a:lnTo>
                    <a:pt x="3" y="41"/>
                  </a:lnTo>
                  <a:lnTo>
                    <a:pt x="3" y="41"/>
                  </a:lnTo>
                  <a:lnTo>
                    <a:pt x="3" y="40"/>
                  </a:lnTo>
                  <a:lnTo>
                    <a:pt x="5" y="39"/>
                  </a:lnTo>
                  <a:lnTo>
                    <a:pt x="6" y="39"/>
                  </a:lnTo>
                  <a:lnTo>
                    <a:pt x="6" y="38"/>
                  </a:lnTo>
                  <a:lnTo>
                    <a:pt x="6" y="37"/>
                  </a:lnTo>
                  <a:lnTo>
                    <a:pt x="6" y="37"/>
                  </a:lnTo>
                  <a:lnTo>
                    <a:pt x="4" y="38"/>
                  </a:lnTo>
                  <a:lnTo>
                    <a:pt x="3" y="38"/>
                  </a:lnTo>
                  <a:lnTo>
                    <a:pt x="2" y="38"/>
                  </a:lnTo>
                  <a:lnTo>
                    <a:pt x="2" y="37"/>
                  </a:lnTo>
                  <a:lnTo>
                    <a:pt x="2" y="36"/>
                  </a:lnTo>
                  <a:lnTo>
                    <a:pt x="3" y="35"/>
                  </a:lnTo>
                  <a:lnTo>
                    <a:pt x="4" y="35"/>
                  </a:lnTo>
                  <a:lnTo>
                    <a:pt x="5" y="34"/>
                  </a:lnTo>
                  <a:lnTo>
                    <a:pt x="5" y="34"/>
                  </a:lnTo>
                  <a:lnTo>
                    <a:pt x="5" y="32"/>
                  </a:lnTo>
                  <a:lnTo>
                    <a:pt x="5" y="31"/>
                  </a:lnTo>
                  <a:lnTo>
                    <a:pt x="5" y="31"/>
                  </a:lnTo>
                  <a:lnTo>
                    <a:pt x="5" y="30"/>
                  </a:lnTo>
                  <a:lnTo>
                    <a:pt x="5" y="29"/>
                  </a:lnTo>
                  <a:lnTo>
                    <a:pt x="6" y="28"/>
                  </a:lnTo>
                  <a:lnTo>
                    <a:pt x="7" y="28"/>
                  </a:lnTo>
                  <a:lnTo>
                    <a:pt x="8" y="28"/>
                  </a:lnTo>
                  <a:lnTo>
                    <a:pt x="10" y="27"/>
                  </a:lnTo>
                  <a:lnTo>
                    <a:pt x="10" y="27"/>
                  </a:lnTo>
                  <a:lnTo>
                    <a:pt x="11" y="26"/>
                  </a:lnTo>
                  <a:lnTo>
                    <a:pt x="10" y="25"/>
                  </a:lnTo>
                  <a:lnTo>
                    <a:pt x="10" y="24"/>
                  </a:lnTo>
                  <a:lnTo>
                    <a:pt x="9" y="24"/>
                  </a:lnTo>
                  <a:lnTo>
                    <a:pt x="9" y="23"/>
                  </a:lnTo>
                  <a:lnTo>
                    <a:pt x="8" y="23"/>
                  </a:lnTo>
                  <a:lnTo>
                    <a:pt x="8" y="23"/>
                  </a:lnTo>
                  <a:lnTo>
                    <a:pt x="8" y="22"/>
                  </a:lnTo>
                  <a:lnTo>
                    <a:pt x="8" y="22"/>
                  </a:lnTo>
                  <a:lnTo>
                    <a:pt x="9" y="21"/>
                  </a:lnTo>
                  <a:lnTo>
                    <a:pt x="10" y="21"/>
                  </a:lnTo>
                  <a:lnTo>
                    <a:pt x="11" y="20"/>
                  </a:lnTo>
                  <a:lnTo>
                    <a:pt x="11" y="19"/>
                  </a:lnTo>
                  <a:lnTo>
                    <a:pt x="11" y="19"/>
                  </a:lnTo>
                  <a:lnTo>
                    <a:pt x="11" y="18"/>
                  </a:lnTo>
                  <a:lnTo>
                    <a:pt x="11" y="17"/>
                  </a:lnTo>
                  <a:lnTo>
                    <a:pt x="12" y="17"/>
                  </a:lnTo>
                  <a:lnTo>
                    <a:pt x="13" y="17"/>
                  </a:lnTo>
                  <a:lnTo>
                    <a:pt x="14" y="17"/>
                  </a:lnTo>
                  <a:lnTo>
                    <a:pt x="15" y="16"/>
                  </a:lnTo>
                  <a:lnTo>
                    <a:pt x="15" y="15"/>
                  </a:lnTo>
                  <a:lnTo>
                    <a:pt x="15" y="15"/>
                  </a:lnTo>
                  <a:lnTo>
                    <a:pt x="15" y="14"/>
                  </a:lnTo>
                  <a:lnTo>
                    <a:pt x="14" y="13"/>
                  </a:lnTo>
                  <a:lnTo>
                    <a:pt x="14" y="12"/>
                  </a:lnTo>
                  <a:lnTo>
                    <a:pt x="15" y="12"/>
                  </a:lnTo>
                  <a:lnTo>
                    <a:pt x="15" y="10"/>
                  </a:lnTo>
                  <a:lnTo>
                    <a:pt x="15" y="9"/>
                  </a:lnTo>
                  <a:lnTo>
                    <a:pt x="16" y="8"/>
                  </a:lnTo>
                  <a:lnTo>
                    <a:pt x="17" y="8"/>
                  </a:lnTo>
                  <a:lnTo>
                    <a:pt x="17" y="8"/>
                  </a:lnTo>
                  <a:lnTo>
                    <a:pt x="17" y="7"/>
                  </a:lnTo>
                  <a:lnTo>
                    <a:pt x="18" y="6"/>
                  </a:lnTo>
                  <a:lnTo>
                    <a:pt x="19" y="6"/>
                  </a:lnTo>
                  <a:lnTo>
                    <a:pt x="20" y="5"/>
                  </a:lnTo>
                  <a:lnTo>
                    <a:pt x="20" y="5"/>
                  </a:lnTo>
                  <a:lnTo>
                    <a:pt x="20" y="4"/>
                  </a:lnTo>
                  <a:lnTo>
                    <a:pt x="20" y="3"/>
                  </a:lnTo>
                  <a:lnTo>
                    <a:pt x="20" y="2"/>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93" name="Freeform 87">
              <a:extLst>
                <a:ext uri="{FF2B5EF4-FFF2-40B4-BE49-F238E27FC236}">
                  <a16:creationId xmlns:a16="http://schemas.microsoft.com/office/drawing/2014/main" id="{0B930604-ED51-45C0-A4E6-8A371832956A}"/>
                </a:ext>
              </a:extLst>
            </p:cNvPr>
            <p:cNvSpPr>
              <a:spLocks/>
            </p:cNvSpPr>
            <p:nvPr/>
          </p:nvSpPr>
          <p:spPr bwMode="auto">
            <a:xfrm>
              <a:off x="3818" y="2900"/>
              <a:ext cx="434" cy="650"/>
            </a:xfrm>
            <a:custGeom>
              <a:avLst/>
              <a:gdLst/>
              <a:ahLst/>
              <a:cxnLst>
                <a:cxn ang="0">
                  <a:pos x="2" y="66"/>
                </a:cxn>
                <a:cxn ang="0">
                  <a:pos x="2" y="6"/>
                </a:cxn>
                <a:cxn ang="0">
                  <a:pos x="1" y="4"/>
                </a:cxn>
                <a:cxn ang="0">
                  <a:pos x="0" y="3"/>
                </a:cxn>
                <a:cxn ang="0">
                  <a:pos x="42" y="0"/>
                </a:cxn>
                <a:cxn ang="0">
                  <a:pos x="58" y="44"/>
                </a:cxn>
                <a:cxn ang="0">
                  <a:pos x="59" y="48"/>
                </a:cxn>
                <a:cxn ang="0">
                  <a:pos x="62" y="51"/>
                </a:cxn>
                <a:cxn ang="0">
                  <a:pos x="62" y="53"/>
                </a:cxn>
                <a:cxn ang="0">
                  <a:pos x="62" y="55"/>
                </a:cxn>
                <a:cxn ang="0">
                  <a:pos x="62" y="58"/>
                </a:cxn>
                <a:cxn ang="0">
                  <a:pos x="61" y="61"/>
                </a:cxn>
                <a:cxn ang="0">
                  <a:pos x="62" y="64"/>
                </a:cxn>
                <a:cxn ang="0">
                  <a:pos x="64" y="68"/>
                </a:cxn>
                <a:cxn ang="0">
                  <a:pos x="64" y="71"/>
                </a:cxn>
                <a:cxn ang="0">
                  <a:pos x="64" y="74"/>
                </a:cxn>
                <a:cxn ang="0">
                  <a:pos x="65" y="77"/>
                </a:cxn>
                <a:cxn ang="0">
                  <a:pos x="19" y="85"/>
                </a:cxn>
                <a:cxn ang="0">
                  <a:pos x="19" y="89"/>
                </a:cxn>
                <a:cxn ang="0">
                  <a:pos x="22" y="91"/>
                </a:cxn>
                <a:cxn ang="0">
                  <a:pos x="23" y="93"/>
                </a:cxn>
                <a:cxn ang="0">
                  <a:pos x="22" y="95"/>
                </a:cxn>
                <a:cxn ang="0">
                  <a:pos x="20" y="97"/>
                </a:cxn>
                <a:cxn ang="0">
                  <a:pos x="15" y="99"/>
                </a:cxn>
                <a:cxn ang="0">
                  <a:pos x="12" y="99"/>
                </a:cxn>
                <a:cxn ang="0">
                  <a:pos x="13" y="98"/>
                </a:cxn>
                <a:cxn ang="0">
                  <a:pos x="15" y="98"/>
                </a:cxn>
                <a:cxn ang="0">
                  <a:pos x="14" y="97"/>
                </a:cxn>
                <a:cxn ang="0">
                  <a:pos x="13" y="94"/>
                </a:cxn>
                <a:cxn ang="0">
                  <a:pos x="11" y="92"/>
                </a:cxn>
                <a:cxn ang="0">
                  <a:pos x="9" y="91"/>
                </a:cxn>
                <a:cxn ang="0">
                  <a:pos x="8" y="94"/>
                </a:cxn>
                <a:cxn ang="0">
                  <a:pos x="8" y="97"/>
                </a:cxn>
                <a:cxn ang="0">
                  <a:pos x="7" y="97"/>
                </a:cxn>
                <a:cxn ang="0">
                  <a:pos x="6" y="97"/>
                </a:cxn>
                <a:cxn ang="0">
                  <a:pos x="5" y="98"/>
                </a:cxn>
              </a:cxnLst>
              <a:rect l="0" t="0" r="r" b="b"/>
              <a:pathLst>
                <a:path w="66" h="99">
                  <a:moveTo>
                    <a:pt x="5" y="98"/>
                  </a:moveTo>
                  <a:lnTo>
                    <a:pt x="2" y="66"/>
                  </a:lnTo>
                  <a:lnTo>
                    <a:pt x="2" y="8"/>
                  </a:lnTo>
                  <a:lnTo>
                    <a:pt x="2" y="6"/>
                  </a:lnTo>
                  <a:lnTo>
                    <a:pt x="2" y="5"/>
                  </a:lnTo>
                  <a:lnTo>
                    <a:pt x="1" y="4"/>
                  </a:lnTo>
                  <a:lnTo>
                    <a:pt x="1" y="4"/>
                  </a:lnTo>
                  <a:lnTo>
                    <a:pt x="0" y="3"/>
                  </a:lnTo>
                  <a:lnTo>
                    <a:pt x="29" y="1"/>
                  </a:lnTo>
                  <a:lnTo>
                    <a:pt x="42" y="0"/>
                  </a:lnTo>
                  <a:lnTo>
                    <a:pt x="56" y="43"/>
                  </a:lnTo>
                  <a:lnTo>
                    <a:pt x="58" y="44"/>
                  </a:lnTo>
                  <a:lnTo>
                    <a:pt x="59" y="45"/>
                  </a:lnTo>
                  <a:lnTo>
                    <a:pt x="59" y="48"/>
                  </a:lnTo>
                  <a:lnTo>
                    <a:pt x="61" y="50"/>
                  </a:lnTo>
                  <a:lnTo>
                    <a:pt x="62" y="51"/>
                  </a:lnTo>
                  <a:lnTo>
                    <a:pt x="63" y="52"/>
                  </a:lnTo>
                  <a:lnTo>
                    <a:pt x="62" y="53"/>
                  </a:lnTo>
                  <a:lnTo>
                    <a:pt x="62" y="54"/>
                  </a:lnTo>
                  <a:lnTo>
                    <a:pt x="62" y="55"/>
                  </a:lnTo>
                  <a:lnTo>
                    <a:pt x="62" y="57"/>
                  </a:lnTo>
                  <a:lnTo>
                    <a:pt x="62" y="58"/>
                  </a:lnTo>
                  <a:lnTo>
                    <a:pt x="61" y="59"/>
                  </a:lnTo>
                  <a:lnTo>
                    <a:pt x="61" y="61"/>
                  </a:lnTo>
                  <a:lnTo>
                    <a:pt x="61" y="63"/>
                  </a:lnTo>
                  <a:lnTo>
                    <a:pt x="62" y="64"/>
                  </a:lnTo>
                  <a:lnTo>
                    <a:pt x="63" y="66"/>
                  </a:lnTo>
                  <a:lnTo>
                    <a:pt x="64" y="68"/>
                  </a:lnTo>
                  <a:lnTo>
                    <a:pt x="64" y="69"/>
                  </a:lnTo>
                  <a:lnTo>
                    <a:pt x="64" y="71"/>
                  </a:lnTo>
                  <a:lnTo>
                    <a:pt x="64" y="72"/>
                  </a:lnTo>
                  <a:lnTo>
                    <a:pt x="64" y="74"/>
                  </a:lnTo>
                  <a:lnTo>
                    <a:pt x="64" y="75"/>
                  </a:lnTo>
                  <a:lnTo>
                    <a:pt x="65" y="77"/>
                  </a:lnTo>
                  <a:lnTo>
                    <a:pt x="66" y="80"/>
                  </a:lnTo>
                  <a:lnTo>
                    <a:pt x="19" y="85"/>
                  </a:lnTo>
                  <a:lnTo>
                    <a:pt x="19" y="87"/>
                  </a:lnTo>
                  <a:lnTo>
                    <a:pt x="19" y="89"/>
                  </a:lnTo>
                  <a:lnTo>
                    <a:pt x="21" y="90"/>
                  </a:lnTo>
                  <a:lnTo>
                    <a:pt x="22" y="91"/>
                  </a:lnTo>
                  <a:lnTo>
                    <a:pt x="23" y="92"/>
                  </a:lnTo>
                  <a:lnTo>
                    <a:pt x="23" y="93"/>
                  </a:lnTo>
                  <a:lnTo>
                    <a:pt x="23" y="94"/>
                  </a:lnTo>
                  <a:lnTo>
                    <a:pt x="22" y="95"/>
                  </a:lnTo>
                  <a:lnTo>
                    <a:pt x="21" y="96"/>
                  </a:lnTo>
                  <a:lnTo>
                    <a:pt x="20" y="97"/>
                  </a:lnTo>
                  <a:lnTo>
                    <a:pt x="18" y="98"/>
                  </a:lnTo>
                  <a:lnTo>
                    <a:pt x="15" y="99"/>
                  </a:lnTo>
                  <a:lnTo>
                    <a:pt x="13" y="99"/>
                  </a:lnTo>
                  <a:lnTo>
                    <a:pt x="12" y="99"/>
                  </a:lnTo>
                  <a:lnTo>
                    <a:pt x="12" y="99"/>
                  </a:lnTo>
                  <a:lnTo>
                    <a:pt x="13" y="98"/>
                  </a:lnTo>
                  <a:lnTo>
                    <a:pt x="14" y="98"/>
                  </a:lnTo>
                  <a:lnTo>
                    <a:pt x="15" y="98"/>
                  </a:lnTo>
                  <a:lnTo>
                    <a:pt x="15" y="98"/>
                  </a:lnTo>
                  <a:lnTo>
                    <a:pt x="14" y="97"/>
                  </a:lnTo>
                  <a:lnTo>
                    <a:pt x="14" y="96"/>
                  </a:lnTo>
                  <a:lnTo>
                    <a:pt x="13" y="94"/>
                  </a:lnTo>
                  <a:lnTo>
                    <a:pt x="11" y="92"/>
                  </a:lnTo>
                  <a:lnTo>
                    <a:pt x="11" y="92"/>
                  </a:lnTo>
                  <a:lnTo>
                    <a:pt x="10" y="91"/>
                  </a:lnTo>
                  <a:lnTo>
                    <a:pt x="9" y="91"/>
                  </a:lnTo>
                  <a:lnTo>
                    <a:pt x="8" y="92"/>
                  </a:lnTo>
                  <a:lnTo>
                    <a:pt x="8" y="94"/>
                  </a:lnTo>
                  <a:lnTo>
                    <a:pt x="8" y="96"/>
                  </a:lnTo>
                  <a:lnTo>
                    <a:pt x="8" y="97"/>
                  </a:lnTo>
                  <a:lnTo>
                    <a:pt x="8" y="97"/>
                  </a:lnTo>
                  <a:lnTo>
                    <a:pt x="7" y="97"/>
                  </a:lnTo>
                  <a:lnTo>
                    <a:pt x="7" y="97"/>
                  </a:lnTo>
                  <a:lnTo>
                    <a:pt x="6" y="97"/>
                  </a:lnTo>
                  <a:lnTo>
                    <a:pt x="5" y="98"/>
                  </a:lnTo>
                  <a:lnTo>
                    <a:pt x="5" y="98"/>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94" name="Freeform 88">
              <a:extLst>
                <a:ext uri="{FF2B5EF4-FFF2-40B4-BE49-F238E27FC236}">
                  <a16:creationId xmlns:a16="http://schemas.microsoft.com/office/drawing/2014/main" id="{A69AA37E-DD0B-4209-AA8A-B6A822D94E3F}"/>
                </a:ext>
              </a:extLst>
            </p:cNvPr>
            <p:cNvSpPr>
              <a:spLocks/>
            </p:cNvSpPr>
            <p:nvPr/>
          </p:nvSpPr>
          <p:spPr bwMode="auto">
            <a:xfrm>
              <a:off x="3818" y="2900"/>
              <a:ext cx="434" cy="650"/>
            </a:xfrm>
            <a:custGeom>
              <a:avLst/>
              <a:gdLst/>
              <a:ahLst/>
              <a:cxnLst>
                <a:cxn ang="0">
                  <a:pos x="2" y="66"/>
                </a:cxn>
                <a:cxn ang="0">
                  <a:pos x="2" y="6"/>
                </a:cxn>
                <a:cxn ang="0">
                  <a:pos x="1" y="4"/>
                </a:cxn>
                <a:cxn ang="0">
                  <a:pos x="0" y="3"/>
                </a:cxn>
                <a:cxn ang="0">
                  <a:pos x="42" y="0"/>
                </a:cxn>
                <a:cxn ang="0">
                  <a:pos x="58" y="44"/>
                </a:cxn>
                <a:cxn ang="0">
                  <a:pos x="59" y="48"/>
                </a:cxn>
                <a:cxn ang="0">
                  <a:pos x="62" y="51"/>
                </a:cxn>
                <a:cxn ang="0">
                  <a:pos x="62" y="53"/>
                </a:cxn>
                <a:cxn ang="0">
                  <a:pos x="62" y="55"/>
                </a:cxn>
                <a:cxn ang="0">
                  <a:pos x="62" y="58"/>
                </a:cxn>
                <a:cxn ang="0">
                  <a:pos x="61" y="61"/>
                </a:cxn>
                <a:cxn ang="0">
                  <a:pos x="62" y="64"/>
                </a:cxn>
                <a:cxn ang="0">
                  <a:pos x="64" y="68"/>
                </a:cxn>
                <a:cxn ang="0">
                  <a:pos x="64" y="71"/>
                </a:cxn>
                <a:cxn ang="0">
                  <a:pos x="64" y="74"/>
                </a:cxn>
                <a:cxn ang="0">
                  <a:pos x="65" y="77"/>
                </a:cxn>
                <a:cxn ang="0">
                  <a:pos x="19" y="85"/>
                </a:cxn>
                <a:cxn ang="0">
                  <a:pos x="19" y="89"/>
                </a:cxn>
                <a:cxn ang="0">
                  <a:pos x="22" y="91"/>
                </a:cxn>
                <a:cxn ang="0">
                  <a:pos x="23" y="93"/>
                </a:cxn>
                <a:cxn ang="0">
                  <a:pos x="22" y="95"/>
                </a:cxn>
                <a:cxn ang="0">
                  <a:pos x="20" y="97"/>
                </a:cxn>
                <a:cxn ang="0">
                  <a:pos x="15" y="99"/>
                </a:cxn>
                <a:cxn ang="0">
                  <a:pos x="12" y="99"/>
                </a:cxn>
                <a:cxn ang="0">
                  <a:pos x="13" y="98"/>
                </a:cxn>
                <a:cxn ang="0">
                  <a:pos x="15" y="98"/>
                </a:cxn>
                <a:cxn ang="0">
                  <a:pos x="14" y="97"/>
                </a:cxn>
                <a:cxn ang="0">
                  <a:pos x="13" y="94"/>
                </a:cxn>
                <a:cxn ang="0">
                  <a:pos x="11" y="92"/>
                </a:cxn>
                <a:cxn ang="0">
                  <a:pos x="9" y="91"/>
                </a:cxn>
                <a:cxn ang="0">
                  <a:pos x="8" y="94"/>
                </a:cxn>
                <a:cxn ang="0">
                  <a:pos x="8" y="97"/>
                </a:cxn>
                <a:cxn ang="0">
                  <a:pos x="7" y="97"/>
                </a:cxn>
                <a:cxn ang="0">
                  <a:pos x="6" y="97"/>
                </a:cxn>
                <a:cxn ang="0">
                  <a:pos x="5" y="98"/>
                </a:cxn>
              </a:cxnLst>
              <a:rect l="0" t="0" r="r" b="b"/>
              <a:pathLst>
                <a:path w="66" h="99">
                  <a:moveTo>
                    <a:pt x="5" y="98"/>
                  </a:moveTo>
                  <a:lnTo>
                    <a:pt x="2" y="66"/>
                  </a:lnTo>
                  <a:lnTo>
                    <a:pt x="2" y="8"/>
                  </a:lnTo>
                  <a:lnTo>
                    <a:pt x="2" y="6"/>
                  </a:lnTo>
                  <a:lnTo>
                    <a:pt x="2" y="5"/>
                  </a:lnTo>
                  <a:lnTo>
                    <a:pt x="1" y="4"/>
                  </a:lnTo>
                  <a:lnTo>
                    <a:pt x="1" y="4"/>
                  </a:lnTo>
                  <a:lnTo>
                    <a:pt x="0" y="3"/>
                  </a:lnTo>
                  <a:lnTo>
                    <a:pt x="29" y="1"/>
                  </a:lnTo>
                  <a:lnTo>
                    <a:pt x="42" y="0"/>
                  </a:lnTo>
                  <a:lnTo>
                    <a:pt x="56" y="43"/>
                  </a:lnTo>
                  <a:lnTo>
                    <a:pt x="58" y="44"/>
                  </a:lnTo>
                  <a:lnTo>
                    <a:pt x="59" y="45"/>
                  </a:lnTo>
                  <a:lnTo>
                    <a:pt x="59" y="48"/>
                  </a:lnTo>
                  <a:lnTo>
                    <a:pt x="61" y="50"/>
                  </a:lnTo>
                  <a:lnTo>
                    <a:pt x="62" y="51"/>
                  </a:lnTo>
                  <a:lnTo>
                    <a:pt x="63" y="52"/>
                  </a:lnTo>
                  <a:lnTo>
                    <a:pt x="62" y="53"/>
                  </a:lnTo>
                  <a:lnTo>
                    <a:pt x="62" y="54"/>
                  </a:lnTo>
                  <a:lnTo>
                    <a:pt x="62" y="55"/>
                  </a:lnTo>
                  <a:lnTo>
                    <a:pt x="62" y="57"/>
                  </a:lnTo>
                  <a:lnTo>
                    <a:pt x="62" y="58"/>
                  </a:lnTo>
                  <a:lnTo>
                    <a:pt x="61" y="59"/>
                  </a:lnTo>
                  <a:lnTo>
                    <a:pt x="61" y="61"/>
                  </a:lnTo>
                  <a:lnTo>
                    <a:pt x="61" y="63"/>
                  </a:lnTo>
                  <a:lnTo>
                    <a:pt x="62" y="64"/>
                  </a:lnTo>
                  <a:lnTo>
                    <a:pt x="63" y="66"/>
                  </a:lnTo>
                  <a:lnTo>
                    <a:pt x="64" y="68"/>
                  </a:lnTo>
                  <a:lnTo>
                    <a:pt x="64" y="69"/>
                  </a:lnTo>
                  <a:lnTo>
                    <a:pt x="64" y="71"/>
                  </a:lnTo>
                  <a:lnTo>
                    <a:pt x="64" y="72"/>
                  </a:lnTo>
                  <a:lnTo>
                    <a:pt x="64" y="74"/>
                  </a:lnTo>
                  <a:lnTo>
                    <a:pt x="64" y="75"/>
                  </a:lnTo>
                  <a:lnTo>
                    <a:pt x="65" y="77"/>
                  </a:lnTo>
                  <a:lnTo>
                    <a:pt x="66" y="80"/>
                  </a:lnTo>
                  <a:lnTo>
                    <a:pt x="19" y="85"/>
                  </a:lnTo>
                  <a:lnTo>
                    <a:pt x="19" y="87"/>
                  </a:lnTo>
                  <a:lnTo>
                    <a:pt x="19" y="89"/>
                  </a:lnTo>
                  <a:lnTo>
                    <a:pt x="21" y="90"/>
                  </a:lnTo>
                  <a:lnTo>
                    <a:pt x="22" y="91"/>
                  </a:lnTo>
                  <a:lnTo>
                    <a:pt x="23" y="92"/>
                  </a:lnTo>
                  <a:lnTo>
                    <a:pt x="23" y="93"/>
                  </a:lnTo>
                  <a:lnTo>
                    <a:pt x="23" y="94"/>
                  </a:lnTo>
                  <a:lnTo>
                    <a:pt x="22" y="95"/>
                  </a:lnTo>
                  <a:lnTo>
                    <a:pt x="21" y="96"/>
                  </a:lnTo>
                  <a:lnTo>
                    <a:pt x="20" y="97"/>
                  </a:lnTo>
                  <a:lnTo>
                    <a:pt x="18" y="98"/>
                  </a:lnTo>
                  <a:lnTo>
                    <a:pt x="15" y="99"/>
                  </a:lnTo>
                  <a:lnTo>
                    <a:pt x="13" y="99"/>
                  </a:lnTo>
                  <a:lnTo>
                    <a:pt x="12" y="99"/>
                  </a:lnTo>
                  <a:lnTo>
                    <a:pt x="12" y="99"/>
                  </a:lnTo>
                  <a:lnTo>
                    <a:pt x="13" y="98"/>
                  </a:lnTo>
                  <a:lnTo>
                    <a:pt x="14" y="98"/>
                  </a:lnTo>
                  <a:lnTo>
                    <a:pt x="15" y="98"/>
                  </a:lnTo>
                  <a:lnTo>
                    <a:pt x="15" y="98"/>
                  </a:lnTo>
                  <a:lnTo>
                    <a:pt x="14" y="97"/>
                  </a:lnTo>
                  <a:lnTo>
                    <a:pt x="14" y="96"/>
                  </a:lnTo>
                  <a:lnTo>
                    <a:pt x="13" y="94"/>
                  </a:lnTo>
                  <a:lnTo>
                    <a:pt x="11" y="92"/>
                  </a:lnTo>
                  <a:lnTo>
                    <a:pt x="11" y="92"/>
                  </a:lnTo>
                  <a:lnTo>
                    <a:pt x="10" y="91"/>
                  </a:lnTo>
                  <a:lnTo>
                    <a:pt x="9" y="91"/>
                  </a:lnTo>
                  <a:lnTo>
                    <a:pt x="8" y="92"/>
                  </a:lnTo>
                  <a:lnTo>
                    <a:pt x="8" y="94"/>
                  </a:lnTo>
                  <a:lnTo>
                    <a:pt x="8" y="96"/>
                  </a:lnTo>
                  <a:lnTo>
                    <a:pt x="8" y="97"/>
                  </a:lnTo>
                  <a:lnTo>
                    <a:pt x="8" y="97"/>
                  </a:lnTo>
                  <a:lnTo>
                    <a:pt x="7" y="97"/>
                  </a:lnTo>
                  <a:lnTo>
                    <a:pt x="7" y="97"/>
                  </a:lnTo>
                  <a:lnTo>
                    <a:pt x="6" y="97"/>
                  </a:lnTo>
                  <a:lnTo>
                    <a:pt x="5" y="98"/>
                  </a:lnTo>
                  <a:lnTo>
                    <a:pt x="5" y="98"/>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295" name="Freeform 89">
              <a:extLst>
                <a:ext uri="{FF2B5EF4-FFF2-40B4-BE49-F238E27FC236}">
                  <a16:creationId xmlns:a16="http://schemas.microsoft.com/office/drawing/2014/main" id="{F470A7F4-A316-4194-9756-A8BCCCDE870B}"/>
                </a:ext>
              </a:extLst>
            </p:cNvPr>
            <p:cNvSpPr>
              <a:spLocks/>
            </p:cNvSpPr>
            <p:nvPr/>
          </p:nvSpPr>
          <p:spPr bwMode="auto">
            <a:xfrm>
              <a:off x="4094" y="2861"/>
              <a:ext cx="565" cy="604"/>
            </a:xfrm>
            <a:custGeom>
              <a:avLst/>
              <a:gdLst/>
              <a:ahLst/>
              <a:cxnLst>
                <a:cxn ang="0">
                  <a:pos x="16" y="50"/>
                </a:cxn>
                <a:cxn ang="0">
                  <a:pos x="17" y="53"/>
                </a:cxn>
                <a:cxn ang="0">
                  <a:pos x="18" y="54"/>
                </a:cxn>
                <a:cxn ang="0">
                  <a:pos x="20" y="57"/>
                </a:cxn>
                <a:cxn ang="0">
                  <a:pos x="21" y="58"/>
                </a:cxn>
                <a:cxn ang="0">
                  <a:pos x="20" y="59"/>
                </a:cxn>
                <a:cxn ang="0">
                  <a:pos x="20" y="64"/>
                </a:cxn>
                <a:cxn ang="0">
                  <a:pos x="19" y="68"/>
                </a:cxn>
                <a:cxn ang="0">
                  <a:pos x="20" y="71"/>
                </a:cxn>
                <a:cxn ang="0">
                  <a:pos x="22" y="75"/>
                </a:cxn>
                <a:cxn ang="0">
                  <a:pos x="22" y="78"/>
                </a:cxn>
                <a:cxn ang="0">
                  <a:pos x="22" y="80"/>
                </a:cxn>
                <a:cxn ang="0">
                  <a:pos x="23" y="83"/>
                </a:cxn>
                <a:cxn ang="0">
                  <a:pos x="24" y="86"/>
                </a:cxn>
                <a:cxn ang="0">
                  <a:pos x="27" y="91"/>
                </a:cxn>
                <a:cxn ang="0">
                  <a:pos x="65" y="87"/>
                </a:cxn>
                <a:cxn ang="0">
                  <a:pos x="68" y="89"/>
                </a:cxn>
                <a:cxn ang="0">
                  <a:pos x="70" y="92"/>
                </a:cxn>
                <a:cxn ang="0">
                  <a:pos x="73" y="91"/>
                </a:cxn>
                <a:cxn ang="0">
                  <a:pos x="73" y="85"/>
                </a:cxn>
                <a:cxn ang="0">
                  <a:pos x="72" y="81"/>
                </a:cxn>
                <a:cxn ang="0">
                  <a:pos x="74" y="80"/>
                </a:cxn>
                <a:cxn ang="0">
                  <a:pos x="78" y="82"/>
                </a:cxn>
                <a:cxn ang="0">
                  <a:pos x="83" y="82"/>
                </a:cxn>
                <a:cxn ang="0">
                  <a:pos x="80" y="78"/>
                </a:cxn>
                <a:cxn ang="0">
                  <a:pos x="82" y="76"/>
                </a:cxn>
                <a:cxn ang="0">
                  <a:pos x="80" y="76"/>
                </a:cxn>
                <a:cxn ang="0">
                  <a:pos x="82" y="74"/>
                </a:cxn>
                <a:cxn ang="0">
                  <a:pos x="82" y="73"/>
                </a:cxn>
                <a:cxn ang="0">
                  <a:pos x="81" y="70"/>
                </a:cxn>
                <a:cxn ang="0">
                  <a:pos x="82" y="66"/>
                </a:cxn>
                <a:cxn ang="0">
                  <a:pos x="85" y="65"/>
                </a:cxn>
                <a:cxn ang="0">
                  <a:pos x="86" y="63"/>
                </a:cxn>
                <a:cxn ang="0">
                  <a:pos x="84" y="61"/>
                </a:cxn>
                <a:cxn ang="0">
                  <a:pos x="82" y="60"/>
                </a:cxn>
                <a:cxn ang="0">
                  <a:pos x="83" y="58"/>
                </a:cxn>
                <a:cxn ang="0">
                  <a:pos x="83" y="56"/>
                </a:cxn>
                <a:cxn ang="0">
                  <a:pos x="84" y="54"/>
                </a:cxn>
                <a:cxn ang="0">
                  <a:pos x="86" y="52"/>
                </a:cxn>
                <a:cxn ang="0">
                  <a:pos x="85" y="50"/>
                </a:cxn>
                <a:cxn ang="0">
                  <a:pos x="83" y="46"/>
                </a:cxn>
                <a:cxn ang="0">
                  <a:pos x="80" y="45"/>
                </a:cxn>
                <a:cxn ang="0">
                  <a:pos x="78" y="39"/>
                </a:cxn>
                <a:cxn ang="0">
                  <a:pos x="76" y="35"/>
                </a:cxn>
                <a:cxn ang="0">
                  <a:pos x="71" y="32"/>
                </a:cxn>
                <a:cxn ang="0">
                  <a:pos x="67" y="29"/>
                </a:cxn>
                <a:cxn ang="0">
                  <a:pos x="62" y="25"/>
                </a:cxn>
                <a:cxn ang="0">
                  <a:pos x="56" y="21"/>
                </a:cxn>
                <a:cxn ang="0">
                  <a:pos x="52" y="16"/>
                </a:cxn>
                <a:cxn ang="0">
                  <a:pos x="46" y="11"/>
                </a:cxn>
                <a:cxn ang="0">
                  <a:pos x="39" y="8"/>
                </a:cxn>
                <a:cxn ang="0">
                  <a:pos x="41" y="2"/>
                </a:cxn>
                <a:cxn ang="0">
                  <a:pos x="34" y="1"/>
                </a:cxn>
                <a:cxn ang="0">
                  <a:pos x="0" y="6"/>
                </a:cxn>
              </a:cxnLst>
              <a:rect l="0" t="0" r="r" b="b"/>
              <a:pathLst>
                <a:path w="86" h="92">
                  <a:moveTo>
                    <a:pt x="0" y="6"/>
                  </a:moveTo>
                  <a:lnTo>
                    <a:pt x="14" y="49"/>
                  </a:lnTo>
                  <a:lnTo>
                    <a:pt x="16" y="50"/>
                  </a:lnTo>
                  <a:lnTo>
                    <a:pt x="17" y="51"/>
                  </a:lnTo>
                  <a:lnTo>
                    <a:pt x="17" y="52"/>
                  </a:lnTo>
                  <a:lnTo>
                    <a:pt x="17" y="53"/>
                  </a:lnTo>
                  <a:lnTo>
                    <a:pt x="17" y="53"/>
                  </a:lnTo>
                  <a:lnTo>
                    <a:pt x="18" y="54"/>
                  </a:lnTo>
                  <a:lnTo>
                    <a:pt x="18" y="54"/>
                  </a:lnTo>
                  <a:lnTo>
                    <a:pt x="19" y="56"/>
                  </a:lnTo>
                  <a:lnTo>
                    <a:pt x="19" y="56"/>
                  </a:lnTo>
                  <a:lnTo>
                    <a:pt x="20" y="57"/>
                  </a:lnTo>
                  <a:lnTo>
                    <a:pt x="20" y="57"/>
                  </a:lnTo>
                  <a:lnTo>
                    <a:pt x="21" y="58"/>
                  </a:lnTo>
                  <a:lnTo>
                    <a:pt x="21" y="58"/>
                  </a:lnTo>
                  <a:lnTo>
                    <a:pt x="20" y="58"/>
                  </a:lnTo>
                  <a:lnTo>
                    <a:pt x="20" y="59"/>
                  </a:lnTo>
                  <a:lnTo>
                    <a:pt x="20" y="59"/>
                  </a:lnTo>
                  <a:lnTo>
                    <a:pt x="20" y="60"/>
                  </a:lnTo>
                  <a:lnTo>
                    <a:pt x="20" y="62"/>
                  </a:lnTo>
                  <a:lnTo>
                    <a:pt x="20" y="64"/>
                  </a:lnTo>
                  <a:lnTo>
                    <a:pt x="19" y="65"/>
                  </a:lnTo>
                  <a:lnTo>
                    <a:pt x="19" y="67"/>
                  </a:lnTo>
                  <a:lnTo>
                    <a:pt x="19" y="68"/>
                  </a:lnTo>
                  <a:lnTo>
                    <a:pt x="19" y="69"/>
                  </a:lnTo>
                  <a:lnTo>
                    <a:pt x="20" y="70"/>
                  </a:lnTo>
                  <a:lnTo>
                    <a:pt x="20" y="71"/>
                  </a:lnTo>
                  <a:lnTo>
                    <a:pt x="21" y="72"/>
                  </a:lnTo>
                  <a:lnTo>
                    <a:pt x="22" y="73"/>
                  </a:lnTo>
                  <a:lnTo>
                    <a:pt x="22" y="75"/>
                  </a:lnTo>
                  <a:lnTo>
                    <a:pt x="22" y="76"/>
                  </a:lnTo>
                  <a:lnTo>
                    <a:pt x="22" y="77"/>
                  </a:lnTo>
                  <a:lnTo>
                    <a:pt x="22" y="78"/>
                  </a:lnTo>
                  <a:lnTo>
                    <a:pt x="22" y="79"/>
                  </a:lnTo>
                  <a:lnTo>
                    <a:pt x="22" y="80"/>
                  </a:lnTo>
                  <a:lnTo>
                    <a:pt x="22" y="80"/>
                  </a:lnTo>
                  <a:lnTo>
                    <a:pt x="22" y="81"/>
                  </a:lnTo>
                  <a:lnTo>
                    <a:pt x="23" y="82"/>
                  </a:lnTo>
                  <a:lnTo>
                    <a:pt x="23" y="83"/>
                  </a:lnTo>
                  <a:lnTo>
                    <a:pt x="23" y="85"/>
                  </a:lnTo>
                  <a:lnTo>
                    <a:pt x="24" y="86"/>
                  </a:lnTo>
                  <a:lnTo>
                    <a:pt x="24" y="86"/>
                  </a:lnTo>
                  <a:lnTo>
                    <a:pt x="26" y="89"/>
                  </a:lnTo>
                  <a:lnTo>
                    <a:pt x="27" y="90"/>
                  </a:lnTo>
                  <a:lnTo>
                    <a:pt x="27" y="91"/>
                  </a:lnTo>
                  <a:lnTo>
                    <a:pt x="27" y="92"/>
                  </a:lnTo>
                  <a:lnTo>
                    <a:pt x="27" y="92"/>
                  </a:lnTo>
                  <a:lnTo>
                    <a:pt x="65" y="87"/>
                  </a:lnTo>
                  <a:lnTo>
                    <a:pt x="67" y="87"/>
                  </a:lnTo>
                  <a:lnTo>
                    <a:pt x="67" y="89"/>
                  </a:lnTo>
                  <a:lnTo>
                    <a:pt x="68" y="89"/>
                  </a:lnTo>
                  <a:lnTo>
                    <a:pt x="68" y="89"/>
                  </a:lnTo>
                  <a:lnTo>
                    <a:pt x="68" y="91"/>
                  </a:lnTo>
                  <a:lnTo>
                    <a:pt x="70" y="92"/>
                  </a:lnTo>
                  <a:lnTo>
                    <a:pt x="71" y="92"/>
                  </a:lnTo>
                  <a:lnTo>
                    <a:pt x="73" y="92"/>
                  </a:lnTo>
                  <a:lnTo>
                    <a:pt x="73" y="91"/>
                  </a:lnTo>
                  <a:lnTo>
                    <a:pt x="74" y="90"/>
                  </a:lnTo>
                  <a:lnTo>
                    <a:pt x="74" y="88"/>
                  </a:lnTo>
                  <a:lnTo>
                    <a:pt x="73" y="85"/>
                  </a:lnTo>
                  <a:lnTo>
                    <a:pt x="72" y="84"/>
                  </a:lnTo>
                  <a:lnTo>
                    <a:pt x="72" y="82"/>
                  </a:lnTo>
                  <a:lnTo>
                    <a:pt x="72" y="81"/>
                  </a:lnTo>
                  <a:lnTo>
                    <a:pt x="72" y="81"/>
                  </a:lnTo>
                  <a:lnTo>
                    <a:pt x="74" y="81"/>
                  </a:lnTo>
                  <a:lnTo>
                    <a:pt x="74" y="80"/>
                  </a:lnTo>
                  <a:lnTo>
                    <a:pt x="75" y="80"/>
                  </a:lnTo>
                  <a:lnTo>
                    <a:pt x="76" y="82"/>
                  </a:lnTo>
                  <a:lnTo>
                    <a:pt x="78" y="82"/>
                  </a:lnTo>
                  <a:lnTo>
                    <a:pt x="79" y="82"/>
                  </a:lnTo>
                  <a:lnTo>
                    <a:pt x="81" y="82"/>
                  </a:lnTo>
                  <a:lnTo>
                    <a:pt x="83" y="82"/>
                  </a:lnTo>
                  <a:lnTo>
                    <a:pt x="81" y="79"/>
                  </a:lnTo>
                  <a:lnTo>
                    <a:pt x="80" y="78"/>
                  </a:lnTo>
                  <a:lnTo>
                    <a:pt x="80" y="78"/>
                  </a:lnTo>
                  <a:lnTo>
                    <a:pt x="80" y="78"/>
                  </a:lnTo>
                  <a:lnTo>
                    <a:pt x="81" y="77"/>
                  </a:lnTo>
                  <a:lnTo>
                    <a:pt x="82" y="76"/>
                  </a:lnTo>
                  <a:lnTo>
                    <a:pt x="82" y="75"/>
                  </a:lnTo>
                  <a:lnTo>
                    <a:pt x="81" y="75"/>
                  </a:lnTo>
                  <a:lnTo>
                    <a:pt x="80" y="76"/>
                  </a:lnTo>
                  <a:lnTo>
                    <a:pt x="80" y="75"/>
                  </a:lnTo>
                  <a:lnTo>
                    <a:pt x="80" y="75"/>
                  </a:lnTo>
                  <a:lnTo>
                    <a:pt x="82" y="74"/>
                  </a:lnTo>
                  <a:lnTo>
                    <a:pt x="82" y="73"/>
                  </a:lnTo>
                  <a:lnTo>
                    <a:pt x="82" y="73"/>
                  </a:lnTo>
                  <a:lnTo>
                    <a:pt x="82" y="73"/>
                  </a:lnTo>
                  <a:lnTo>
                    <a:pt x="82" y="71"/>
                  </a:lnTo>
                  <a:lnTo>
                    <a:pt x="81" y="71"/>
                  </a:lnTo>
                  <a:lnTo>
                    <a:pt x="81" y="70"/>
                  </a:lnTo>
                  <a:lnTo>
                    <a:pt x="82" y="69"/>
                  </a:lnTo>
                  <a:lnTo>
                    <a:pt x="82" y="68"/>
                  </a:lnTo>
                  <a:lnTo>
                    <a:pt x="82" y="66"/>
                  </a:lnTo>
                  <a:lnTo>
                    <a:pt x="83" y="66"/>
                  </a:lnTo>
                  <a:lnTo>
                    <a:pt x="84" y="65"/>
                  </a:lnTo>
                  <a:lnTo>
                    <a:pt x="85" y="65"/>
                  </a:lnTo>
                  <a:lnTo>
                    <a:pt x="85" y="64"/>
                  </a:lnTo>
                  <a:lnTo>
                    <a:pt x="85" y="64"/>
                  </a:lnTo>
                  <a:lnTo>
                    <a:pt x="86" y="63"/>
                  </a:lnTo>
                  <a:lnTo>
                    <a:pt x="85" y="62"/>
                  </a:lnTo>
                  <a:lnTo>
                    <a:pt x="85" y="62"/>
                  </a:lnTo>
                  <a:lnTo>
                    <a:pt x="84" y="61"/>
                  </a:lnTo>
                  <a:lnTo>
                    <a:pt x="82" y="61"/>
                  </a:lnTo>
                  <a:lnTo>
                    <a:pt x="82" y="60"/>
                  </a:lnTo>
                  <a:lnTo>
                    <a:pt x="82" y="60"/>
                  </a:lnTo>
                  <a:lnTo>
                    <a:pt x="84" y="59"/>
                  </a:lnTo>
                  <a:lnTo>
                    <a:pt x="83" y="59"/>
                  </a:lnTo>
                  <a:lnTo>
                    <a:pt x="83" y="58"/>
                  </a:lnTo>
                  <a:lnTo>
                    <a:pt x="83" y="58"/>
                  </a:lnTo>
                  <a:lnTo>
                    <a:pt x="83" y="57"/>
                  </a:lnTo>
                  <a:lnTo>
                    <a:pt x="83" y="56"/>
                  </a:lnTo>
                  <a:lnTo>
                    <a:pt x="83" y="56"/>
                  </a:lnTo>
                  <a:lnTo>
                    <a:pt x="85" y="55"/>
                  </a:lnTo>
                  <a:lnTo>
                    <a:pt x="84" y="54"/>
                  </a:lnTo>
                  <a:lnTo>
                    <a:pt x="84" y="54"/>
                  </a:lnTo>
                  <a:lnTo>
                    <a:pt x="85" y="53"/>
                  </a:lnTo>
                  <a:lnTo>
                    <a:pt x="86" y="52"/>
                  </a:lnTo>
                  <a:lnTo>
                    <a:pt x="86" y="51"/>
                  </a:lnTo>
                  <a:lnTo>
                    <a:pt x="86" y="51"/>
                  </a:lnTo>
                  <a:lnTo>
                    <a:pt x="85" y="50"/>
                  </a:lnTo>
                  <a:lnTo>
                    <a:pt x="84" y="49"/>
                  </a:lnTo>
                  <a:lnTo>
                    <a:pt x="83" y="48"/>
                  </a:lnTo>
                  <a:lnTo>
                    <a:pt x="83" y="46"/>
                  </a:lnTo>
                  <a:lnTo>
                    <a:pt x="82" y="46"/>
                  </a:lnTo>
                  <a:lnTo>
                    <a:pt x="80" y="45"/>
                  </a:lnTo>
                  <a:lnTo>
                    <a:pt x="80" y="45"/>
                  </a:lnTo>
                  <a:lnTo>
                    <a:pt x="79" y="44"/>
                  </a:lnTo>
                  <a:lnTo>
                    <a:pt x="79" y="41"/>
                  </a:lnTo>
                  <a:lnTo>
                    <a:pt x="78" y="39"/>
                  </a:lnTo>
                  <a:lnTo>
                    <a:pt x="77" y="37"/>
                  </a:lnTo>
                  <a:lnTo>
                    <a:pt x="76" y="36"/>
                  </a:lnTo>
                  <a:lnTo>
                    <a:pt x="76" y="35"/>
                  </a:lnTo>
                  <a:lnTo>
                    <a:pt x="75" y="33"/>
                  </a:lnTo>
                  <a:lnTo>
                    <a:pt x="73" y="32"/>
                  </a:lnTo>
                  <a:lnTo>
                    <a:pt x="71" y="32"/>
                  </a:lnTo>
                  <a:lnTo>
                    <a:pt x="69" y="31"/>
                  </a:lnTo>
                  <a:lnTo>
                    <a:pt x="68" y="31"/>
                  </a:lnTo>
                  <a:lnTo>
                    <a:pt x="67" y="29"/>
                  </a:lnTo>
                  <a:lnTo>
                    <a:pt x="65" y="28"/>
                  </a:lnTo>
                  <a:lnTo>
                    <a:pt x="64" y="27"/>
                  </a:lnTo>
                  <a:lnTo>
                    <a:pt x="62" y="25"/>
                  </a:lnTo>
                  <a:lnTo>
                    <a:pt x="60" y="24"/>
                  </a:lnTo>
                  <a:lnTo>
                    <a:pt x="58" y="23"/>
                  </a:lnTo>
                  <a:lnTo>
                    <a:pt x="56" y="21"/>
                  </a:lnTo>
                  <a:lnTo>
                    <a:pt x="55" y="21"/>
                  </a:lnTo>
                  <a:lnTo>
                    <a:pt x="54" y="18"/>
                  </a:lnTo>
                  <a:lnTo>
                    <a:pt x="52" y="16"/>
                  </a:lnTo>
                  <a:lnTo>
                    <a:pt x="50" y="14"/>
                  </a:lnTo>
                  <a:lnTo>
                    <a:pt x="48" y="12"/>
                  </a:lnTo>
                  <a:lnTo>
                    <a:pt x="46" y="11"/>
                  </a:lnTo>
                  <a:lnTo>
                    <a:pt x="43" y="10"/>
                  </a:lnTo>
                  <a:lnTo>
                    <a:pt x="41" y="9"/>
                  </a:lnTo>
                  <a:lnTo>
                    <a:pt x="39" y="8"/>
                  </a:lnTo>
                  <a:lnTo>
                    <a:pt x="37" y="6"/>
                  </a:lnTo>
                  <a:lnTo>
                    <a:pt x="38" y="4"/>
                  </a:lnTo>
                  <a:lnTo>
                    <a:pt x="41" y="2"/>
                  </a:lnTo>
                  <a:lnTo>
                    <a:pt x="42" y="1"/>
                  </a:lnTo>
                  <a:lnTo>
                    <a:pt x="43" y="0"/>
                  </a:lnTo>
                  <a:lnTo>
                    <a:pt x="34" y="1"/>
                  </a:lnTo>
                  <a:lnTo>
                    <a:pt x="33" y="2"/>
                  </a:lnTo>
                  <a:lnTo>
                    <a:pt x="24" y="3"/>
                  </a:lnTo>
                  <a:lnTo>
                    <a:pt x="0" y="6"/>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17" name="Freeform 90">
              <a:extLst>
                <a:ext uri="{FF2B5EF4-FFF2-40B4-BE49-F238E27FC236}">
                  <a16:creationId xmlns:a16="http://schemas.microsoft.com/office/drawing/2014/main" id="{D5B03FFA-43A5-43FD-8DD7-DEFC3446FEF8}"/>
                </a:ext>
              </a:extLst>
            </p:cNvPr>
            <p:cNvSpPr>
              <a:spLocks/>
            </p:cNvSpPr>
            <p:nvPr/>
          </p:nvSpPr>
          <p:spPr bwMode="auto">
            <a:xfrm>
              <a:off x="4094" y="2861"/>
              <a:ext cx="565" cy="604"/>
            </a:xfrm>
            <a:custGeom>
              <a:avLst/>
              <a:gdLst/>
              <a:ahLst/>
              <a:cxnLst>
                <a:cxn ang="0">
                  <a:pos x="16" y="50"/>
                </a:cxn>
                <a:cxn ang="0">
                  <a:pos x="17" y="53"/>
                </a:cxn>
                <a:cxn ang="0">
                  <a:pos x="18" y="54"/>
                </a:cxn>
                <a:cxn ang="0">
                  <a:pos x="20" y="57"/>
                </a:cxn>
                <a:cxn ang="0">
                  <a:pos x="21" y="58"/>
                </a:cxn>
                <a:cxn ang="0">
                  <a:pos x="20" y="59"/>
                </a:cxn>
                <a:cxn ang="0">
                  <a:pos x="20" y="64"/>
                </a:cxn>
                <a:cxn ang="0">
                  <a:pos x="19" y="68"/>
                </a:cxn>
                <a:cxn ang="0">
                  <a:pos x="20" y="71"/>
                </a:cxn>
                <a:cxn ang="0">
                  <a:pos x="22" y="75"/>
                </a:cxn>
                <a:cxn ang="0">
                  <a:pos x="22" y="78"/>
                </a:cxn>
                <a:cxn ang="0">
                  <a:pos x="22" y="80"/>
                </a:cxn>
                <a:cxn ang="0">
                  <a:pos x="23" y="83"/>
                </a:cxn>
                <a:cxn ang="0">
                  <a:pos x="24" y="86"/>
                </a:cxn>
                <a:cxn ang="0">
                  <a:pos x="27" y="91"/>
                </a:cxn>
                <a:cxn ang="0">
                  <a:pos x="65" y="87"/>
                </a:cxn>
                <a:cxn ang="0">
                  <a:pos x="68" y="89"/>
                </a:cxn>
                <a:cxn ang="0">
                  <a:pos x="70" y="92"/>
                </a:cxn>
                <a:cxn ang="0">
                  <a:pos x="73" y="91"/>
                </a:cxn>
                <a:cxn ang="0">
                  <a:pos x="73" y="85"/>
                </a:cxn>
                <a:cxn ang="0">
                  <a:pos x="72" y="81"/>
                </a:cxn>
                <a:cxn ang="0">
                  <a:pos x="74" y="80"/>
                </a:cxn>
                <a:cxn ang="0">
                  <a:pos x="78" y="82"/>
                </a:cxn>
                <a:cxn ang="0">
                  <a:pos x="83" y="82"/>
                </a:cxn>
                <a:cxn ang="0">
                  <a:pos x="80" y="78"/>
                </a:cxn>
                <a:cxn ang="0">
                  <a:pos x="82" y="76"/>
                </a:cxn>
                <a:cxn ang="0">
                  <a:pos x="80" y="76"/>
                </a:cxn>
                <a:cxn ang="0">
                  <a:pos x="82" y="74"/>
                </a:cxn>
                <a:cxn ang="0">
                  <a:pos x="82" y="73"/>
                </a:cxn>
                <a:cxn ang="0">
                  <a:pos x="81" y="70"/>
                </a:cxn>
                <a:cxn ang="0">
                  <a:pos x="82" y="66"/>
                </a:cxn>
                <a:cxn ang="0">
                  <a:pos x="85" y="65"/>
                </a:cxn>
                <a:cxn ang="0">
                  <a:pos x="86" y="63"/>
                </a:cxn>
                <a:cxn ang="0">
                  <a:pos x="84" y="61"/>
                </a:cxn>
                <a:cxn ang="0">
                  <a:pos x="82" y="60"/>
                </a:cxn>
                <a:cxn ang="0">
                  <a:pos x="83" y="58"/>
                </a:cxn>
                <a:cxn ang="0">
                  <a:pos x="83" y="56"/>
                </a:cxn>
                <a:cxn ang="0">
                  <a:pos x="84" y="54"/>
                </a:cxn>
                <a:cxn ang="0">
                  <a:pos x="86" y="52"/>
                </a:cxn>
                <a:cxn ang="0">
                  <a:pos x="85" y="50"/>
                </a:cxn>
                <a:cxn ang="0">
                  <a:pos x="83" y="46"/>
                </a:cxn>
                <a:cxn ang="0">
                  <a:pos x="80" y="45"/>
                </a:cxn>
                <a:cxn ang="0">
                  <a:pos x="78" y="39"/>
                </a:cxn>
                <a:cxn ang="0">
                  <a:pos x="76" y="35"/>
                </a:cxn>
                <a:cxn ang="0">
                  <a:pos x="71" y="32"/>
                </a:cxn>
                <a:cxn ang="0">
                  <a:pos x="67" y="29"/>
                </a:cxn>
                <a:cxn ang="0">
                  <a:pos x="62" y="25"/>
                </a:cxn>
                <a:cxn ang="0">
                  <a:pos x="56" y="21"/>
                </a:cxn>
                <a:cxn ang="0">
                  <a:pos x="52" y="16"/>
                </a:cxn>
                <a:cxn ang="0">
                  <a:pos x="46" y="11"/>
                </a:cxn>
                <a:cxn ang="0">
                  <a:pos x="39" y="8"/>
                </a:cxn>
                <a:cxn ang="0">
                  <a:pos x="41" y="2"/>
                </a:cxn>
                <a:cxn ang="0">
                  <a:pos x="34" y="1"/>
                </a:cxn>
                <a:cxn ang="0">
                  <a:pos x="0" y="6"/>
                </a:cxn>
              </a:cxnLst>
              <a:rect l="0" t="0" r="r" b="b"/>
              <a:pathLst>
                <a:path w="86" h="92">
                  <a:moveTo>
                    <a:pt x="0" y="6"/>
                  </a:moveTo>
                  <a:lnTo>
                    <a:pt x="14" y="49"/>
                  </a:lnTo>
                  <a:lnTo>
                    <a:pt x="16" y="50"/>
                  </a:lnTo>
                  <a:lnTo>
                    <a:pt x="17" y="51"/>
                  </a:lnTo>
                  <a:lnTo>
                    <a:pt x="17" y="52"/>
                  </a:lnTo>
                  <a:lnTo>
                    <a:pt x="17" y="53"/>
                  </a:lnTo>
                  <a:lnTo>
                    <a:pt x="17" y="53"/>
                  </a:lnTo>
                  <a:lnTo>
                    <a:pt x="18" y="54"/>
                  </a:lnTo>
                  <a:lnTo>
                    <a:pt x="18" y="54"/>
                  </a:lnTo>
                  <a:lnTo>
                    <a:pt x="19" y="56"/>
                  </a:lnTo>
                  <a:lnTo>
                    <a:pt x="19" y="56"/>
                  </a:lnTo>
                  <a:lnTo>
                    <a:pt x="20" y="57"/>
                  </a:lnTo>
                  <a:lnTo>
                    <a:pt x="20" y="57"/>
                  </a:lnTo>
                  <a:lnTo>
                    <a:pt x="21" y="58"/>
                  </a:lnTo>
                  <a:lnTo>
                    <a:pt x="21" y="58"/>
                  </a:lnTo>
                  <a:lnTo>
                    <a:pt x="20" y="58"/>
                  </a:lnTo>
                  <a:lnTo>
                    <a:pt x="20" y="59"/>
                  </a:lnTo>
                  <a:lnTo>
                    <a:pt x="20" y="59"/>
                  </a:lnTo>
                  <a:lnTo>
                    <a:pt x="20" y="60"/>
                  </a:lnTo>
                  <a:lnTo>
                    <a:pt x="20" y="62"/>
                  </a:lnTo>
                  <a:lnTo>
                    <a:pt x="20" y="64"/>
                  </a:lnTo>
                  <a:lnTo>
                    <a:pt x="19" y="65"/>
                  </a:lnTo>
                  <a:lnTo>
                    <a:pt x="19" y="67"/>
                  </a:lnTo>
                  <a:lnTo>
                    <a:pt x="19" y="68"/>
                  </a:lnTo>
                  <a:lnTo>
                    <a:pt x="19" y="69"/>
                  </a:lnTo>
                  <a:lnTo>
                    <a:pt x="20" y="70"/>
                  </a:lnTo>
                  <a:lnTo>
                    <a:pt x="20" y="71"/>
                  </a:lnTo>
                  <a:lnTo>
                    <a:pt x="21" y="72"/>
                  </a:lnTo>
                  <a:lnTo>
                    <a:pt x="22" y="73"/>
                  </a:lnTo>
                  <a:lnTo>
                    <a:pt x="22" y="75"/>
                  </a:lnTo>
                  <a:lnTo>
                    <a:pt x="22" y="76"/>
                  </a:lnTo>
                  <a:lnTo>
                    <a:pt x="22" y="77"/>
                  </a:lnTo>
                  <a:lnTo>
                    <a:pt x="22" y="78"/>
                  </a:lnTo>
                  <a:lnTo>
                    <a:pt x="22" y="79"/>
                  </a:lnTo>
                  <a:lnTo>
                    <a:pt x="22" y="80"/>
                  </a:lnTo>
                  <a:lnTo>
                    <a:pt x="22" y="80"/>
                  </a:lnTo>
                  <a:lnTo>
                    <a:pt x="22" y="81"/>
                  </a:lnTo>
                  <a:lnTo>
                    <a:pt x="23" y="82"/>
                  </a:lnTo>
                  <a:lnTo>
                    <a:pt x="23" y="83"/>
                  </a:lnTo>
                  <a:lnTo>
                    <a:pt x="23" y="85"/>
                  </a:lnTo>
                  <a:lnTo>
                    <a:pt x="24" y="86"/>
                  </a:lnTo>
                  <a:lnTo>
                    <a:pt x="24" y="86"/>
                  </a:lnTo>
                  <a:lnTo>
                    <a:pt x="26" y="89"/>
                  </a:lnTo>
                  <a:lnTo>
                    <a:pt x="27" y="90"/>
                  </a:lnTo>
                  <a:lnTo>
                    <a:pt x="27" y="91"/>
                  </a:lnTo>
                  <a:lnTo>
                    <a:pt x="27" y="92"/>
                  </a:lnTo>
                  <a:lnTo>
                    <a:pt x="27" y="92"/>
                  </a:lnTo>
                  <a:lnTo>
                    <a:pt x="65" y="87"/>
                  </a:lnTo>
                  <a:lnTo>
                    <a:pt x="67" y="87"/>
                  </a:lnTo>
                  <a:lnTo>
                    <a:pt x="67" y="89"/>
                  </a:lnTo>
                  <a:lnTo>
                    <a:pt x="68" y="89"/>
                  </a:lnTo>
                  <a:lnTo>
                    <a:pt x="68" y="89"/>
                  </a:lnTo>
                  <a:lnTo>
                    <a:pt x="68" y="91"/>
                  </a:lnTo>
                  <a:lnTo>
                    <a:pt x="70" y="92"/>
                  </a:lnTo>
                  <a:lnTo>
                    <a:pt x="71" y="92"/>
                  </a:lnTo>
                  <a:lnTo>
                    <a:pt x="73" y="92"/>
                  </a:lnTo>
                  <a:lnTo>
                    <a:pt x="73" y="91"/>
                  </a:lnTo>
                  <a:lnTo>
                    <a:pt x="74" y="90"/>
                  </a:lnTo>
                  <a:lnTo>
                    <a:pt x="74" y="88"/>
                  </a:lnTo>
                  <a:lnTo>
                    <a:pt x="73" y="85"/>
                  </a:lnTo>
                  <a:lnTo>
                    <a:pt x="72" y="84"/>
                  </a:lnTo>
                  <a:lnTo>
                    <a:pt x="72" y="82"/>
                  </a:lnTo>
                  <a:lnTo>
                    <a:pt x="72" y="81"/>
                  </a:lnTo>
                  <a:lnTo>
                    <a:pt x="72" y="81"/>
                  </a:lnTo>
                  <a:lnTo>
                    <a:pt x="74" y="81"/>
                  </a:lnTo>
                  <a:lnTo>
                    <a:pt x="74" y="80"/>
                  </a:lnTo>
                  <a:lnTo>
                    <a:pt x="75" y="80"/>
                  </a:lnTo>
                  <a:lnTo>
                    <a:pt x="76" y="82"/>
                  </a:lnTo>
                  <a:lnTo>
                    <a:pt x="78" y="82"/>
                  </a:lnTo>
                  <a:lnTo>
                    <a:pt x="79" y="82"/>
                  </a:lnTo>
                  <a:lnTo>
                    <a:pt x="81" y="82"/>
                  </a:lnTo>
                  <a:lnTo>
                    <a:pt x="83" y="82"/>
                  </a:lnTo>
                  <a:lnTo>
                    <a:pt x="81" y="79"/>
                  </a:lnTo>
                  <a:lnTo>
                    <a:pt x="80" y="78"/>
                  </a:lnTo>
                  <a:lnTo>
                    <a:pt x="80" y="78"/>
                  </a:lnTo>
                  <a:lnTo>
                    <a:pt x="80" y="78"/>
                  </a:lnTo>
                  <a:lnTo>
                    <a:pt x="81" y="77"/>
                  </a:lnTo>
                  <a:lnTo>
                    <a:pt x="82" y="76"/>
                  </a:lnTo>
                  <a:lnTo>
                    <a:pt x="82" y="75"/>
                  </a:lnTo>
                  <a:lnTo>
                    <a:pt x="81" y="75"/>
                  </a:lnTo>
                  <a:lnTo>
                    <a:pt x="80" y="76"/>
                  </a:lnTo>
                  <a:lnTo>
                    <a:pt x="80" y="75"/>
                  </a:lnTo>
                  <a:lnTo>
                    <a:pt x="80" y="75"/>
                  </a:lnTo>
                  <a:lnTo>
                    <a:pt x="82" y="74"/>
                  </a:lnTo>
                  <a:lnTo>
                    <a:pt x="82" y="73"/>
                  </a:lnTo>
                  <a:lnTo>
                    <a:pt x="82" y="73"/>
                  </a:lnTo>
                  <a:lnTo>
                    <a:pt x="82" y="73"/>
                  </a:lnTo>
                  <a:lnTo>
                    <a:pt x="82" y="71"/>
                  </a:lnTo>
                  <a:lnTo>
                    <a:pt x="81" y="71"/>
                  </a:lnTo>
                  <a:lnTo>
                    <a:pt x="81" y="70"/>
                  </a:lnTo>
                  <a:lnTo>
                    <a:pt x="82" y="69"/>
                  </a:lnTo>
                  <a:lnTo>
                    <a:pt x="82" y="68"/>
                  </a:lnTo>
                  <a:lnTo>
                    <a:pt x="82" y="66"/>
                  </a:lnTo>
                  <a:lnTo>
                    <a:pt x="83" y="66"/>
                  </a:lnTo>
                  <a:lnTo>
                    <a:pt x="84" y="65"/>
                  </a:lnTo>
                  <a:lnTo>
                    <a:pt x="85" y="65"/>
                  </a:lnTo>
                  <a:lnTo>
                    <a:pt x="85" y="64"/>
                  </a:lnTo>
                  <a:lnTo>
                    <a:pt x="85" y="64"/>
                  </a:lnTo>
                  <a:lnTo>
                    <a:pt x="86" y="63"/>
                  </a:lnTo>
                  <a:lnTo>
                    <a:pt x="85" y="62"/>
                  </a:lnTo>
                  <a:lnTo>
                    <a:pt x="85" y="62"/>
                  </a:lnTo>
                  <a:lnTo>
                    <a:pt x="84" y="61"/>
                  </a:lnTo>
                  <a:lnTo>
                    <a:pt x="82" y="61"/>
                  </a:lnTo>
                  <a:lnTo>
                    <a:pt x="82" y="60"/>
                  </a:lnTo>
                  <a:lnTo>
                    <a:pt x="82" y="60"/>
                  </a:lnTo>
                  <a:lnTo>
                    <a:pt x="84" y="59"/>
                  </a:lnTo>
                  <a:lnTo>
                    <a:pt x="83" y="59"/>
                  </a:lnTo>
                  <a:lnTo>
                    <a:pt x="83" y="58"/>
                  </a:lnTo>
                  <a:lnTo>
                    <a:pt x="83" y="58"/>
                  </a:lnTo>
                  <a:lnTo>
                    <a:pt x="83" y="57"/>
                  </a:lnTo>
                  <a:lnTo>
                    <a:pt x="83" y="56"/>
                  </a:lnTo>
                  <a:lnTo>
                    <a:pt x="83" y="56"/>
                  </a:lnTo>
                  <a:lnTo>
                    <a:pt x="85" y="55"/>
                  </a:lnTo>
                  <a:lnTo>
                    <a:pt x="84" y="54"/>
                  </a:lnTo>
                  <a:lnTo>
                    <a:pt x="84" y="54"/>
                  </a:lnTo>
                  <a:lnTo>
                    <a:pt x="85" y="53"/>
                  </a:lnTo>
                  <a:lnTo>
                    <a:pt x="86" y="52"/>
                  </a:lnTo>
                  <a:lnTo>
                    <a:pt x="86" y="51"/>
                  </a:lnTo>
                  <a:lnTo>
                    <a:pt x="86" y="51"/>
                  </a:lnTo>
                  <a:lnTo>
                    <a:pt x="85" y="50"/>
                  </a:lnTo>
                  <a:lnTo>
                    <a:pt x="84" y="49"/>
                  </a:lnTo>
                  <a:lnTo>
                    <a:pt x="83" y="48"/>
                  </a:lnTo>
                  <a:lnTo>
                    <a:pt x="83" y="46"/>
                  </a:lnTo>
                  <a:lnTo>
                    <a:pt x="82" y="46"/>
                  </a:lnTo>
                  <a:lnTo>
                    <a:pt x="80" y="45"/>
                  </a:lnTo>
                  <a:lnTo>
                    <a:pt x="80" y="45"/>
                  </a:lnTo>
                  <a:lnTo>
                    <a:pt x="79" y="44"/>
                  </a:lnTo>
                  <a:lnTo>
                    <a:pt x="79" y="41"/>
                  </a:lnTo>
                  <a:lnTo>
                    <a:pt x="78" y="39"/>
                  </a:lnTo>
                  <a:lnTo>
                    <a:pt x="77" y="37"/>
                  </a:lnTo>
                  <a:lnTo>
                    <a:pt x="76" y="36"/>
                  </a:lnTo>
                  <a:lnTo>
                    <a:pt x="76" y="35"/>
                  </a:lnTo>
                  <a:lnTo>
                    <a:pt x="75" y="33"/>
                  </a:lnTo>
                  <a:lnTo>
                    <a:pt x="73" y="32"/>
                  </a:lnTo>
                  <a:lnTo>
                    <a:pt x="71" y="32"/>
                  </a:lnTo>
                  <a:lnTo>
                    <a:pt x="69" y="31"/>
                  </a:lnTo>
                  <a:lnTo>
                    <a:pt x="68" y="31"/>
                  </a:lnTo>
                  <a:lnTo>
                    <a:pt x="67" y="29"/>
                  </a:lnTo>
                  <a:lnTo>
                    <a:pt x="65" y="28"/>
                  </a:lnTo>
                  <a:lnTo>
                    <a:pt x="64" y="27"/>
                  </a:lnTo>
                  <a:lnTo>
                    <a:pt x="62" y="25"/>
                  </a:lnTo>
                  <a:lnTo>
                    <a:pt x="60" y="24"/>
                  </a:lnTo>
                  <a:lnTo>
                    <a:pt x="58" y="23"/>
                  </a:lnTo>
                  <a:lnTo>
                    <a:pt x="56" y="21"/>
                  </a:lnTo>
                  <a:lnTo>
                    <a:pt x="55" y="21"/>
                  </a:lnTo>
                  <a:lnTo>
                    <a:pt x="54" y="18"/>
                  </a:lnTo>
                  <a:lnTo>
                    <a:pt x="52" y="16"/>
                  </a:lnTo>
                  <a:lnTo>
                    <a:pt x="50" y="14"/>
                  </a:lnTo>
                  <a:lnTo>
                    <a:pt x="48" y="12"/>
                  </a:lnTo>
                  <a:lnTo>
                    <a:pt x="46" y="11"/>
                  </a:lnTo>
                  <a:lnTo>
                    <a:pt x="43" y="10"/>
                  </a:lnTo>
                  <a:lnTo>
                    <a:pt x="41" y="9"/>
                  </a:lnTo>
                  <a:lnTo>
                    <a:pt x="39" y="8"/>
                  </a:lnTo>
                  <a:lnTo>
                    <a:pt x="37" y="6"/>
                  </a:lnTo>
                  <a:lnTo>
                    <a:pt x="38" y="4"/>
                  </a:lnTo>
                  <a:lnTo>
                    <a:pt x="41" y="2"/>
                  </a:lnTo>
                  <a:lnTo>
                    <a:pt x="42" y="1"/>
                  </a:lnTo>
                  <a:lnTo>
                    <a:pt x="43" y="0"/>
                  </a:lnTo>
                  <a:lnTo>
                    <a:pt x="34" y="1"/>
                  </a:lnTo>
                  <a:lnTo>
                    <a:pt x="33" y="2"/>
                  </a:lnTo>
                  <a:lnTo>
                    <a:pt x="24" y="3"/>
                  </a:lnTo>
                  <a:lnTo>
                    <a:pt x="0" y="6"/>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18" name="Freeform 91">
              <a:extLst>
                <a:ext uri="{FF2B5EF4-FFF2-40B4-BE49-F238E27FC236}">
                  <a16:creationId xmlns:a16="http://schemas.microsoft.com/office/drawing/2014/main" id="{4F43264A-6EBE-4313-A136-04E576C096FE}"/>
                </a:ext>
              </a:extLst>
            </p:cNvPr>
            <p:cNvSpPr>
              <a:spLocks/>
            </p:cNvSpPr>
            <p:nvPr/>
          </p:nvSpPr>
          <p:spPr bwMode="auto">
            <a:xfrm>
              <a:off x="3943" y="3386"/>
              <a:ext cx="972" cy="703"/>
            </a:xfrm>
            <a:custGeom>
              <a:avLst/>
              <a:gdLst/>
              <a:ahLst/>
              <a:cxnLst>
                <a:cxn ang="0">
                  <a:pos x="4" y="19"/>
                </a:cxn>
                <a:cxn ang="0">
                  <a:pos x="1" y="15"/>
                </a:cxn>
                <a:cxn ang="0">
                  <a:pos x="0" y="13"/>
                </a:cxn>
                <a:cxn ang="0">
                  <a:pos x="47" y="6"/>
                </a:cxn>
                <a:cxn ang="0">
                  <a:pos x="50" y="10"/>
                </a:cxn>
                <a:cxn ang="0">
                  <a:pos x="91" y="9"/>
                </a:cxn>
                <a:cxn ang="0">
                  <a:pos x="93" y="12"/>
                </a:cxn>
                <a:cxn ang="0">
                  <a:pos x="97" y="10"/>
                </a:cxn>
                <a:cxn ang="0">
                  <a:pos x="96" y="5"/>
                </a:cxn>
                <a:cxn ang="0">
                  <a:pos x="95" y="2"/>
                </a:cxn>
                <a:cxn ang="0">
                  <a:pos x="96" y="1"/>
                </a:cxn>
                <a:cxn ang="0">
                  <a:pos x="101" y="2"/>
                </a:cxn>
                <a:cxn ang="0">
                  <a:pos x="106" y="2"/>
                </a:cxn>
                <a:cxn ang="0">
                  <a:pos x="120" y="28"/>
                </a:cxn>
                <a:cxn ang="0">
                  <a:pos x="127" y="40"/>
                </a:cxn>
                <a:cxn ang="0">
                  <a:pos x="143" y="63"/>
                </a:cxn>
                <a:cxn ang="0">
                  <a:pos x="147" y="87"/>
                </a:cxn>
                <a:cxn ang="0">
                  <a:pos x="143" y="101"/>
                </a:cxn>
                <a:cxn ang="0">
                  <a:pos x="131" y="107"/>
                </a:cxn>
                <a:cxn ang="0">
                  <a:pos x="128" y="104"/>
                </a:cxn>
                <a:cxn ang="0">
                  <a:pos x="129" y="100"/>
                </a:cxn>
                <a:cxn ang="0">
                  <a:pos x="129" y="97"/>
                </a:cxn>
                <a:cxn ang="0">
                  <a:pos x="114" y="89"/>
                </a:cxn>
                <a:cxn ang="0">
                  <a:pos x="110" y="78"/>
                </a:cxn>
                <a:cxn ang="0">
                  <a:pos x="108" y="71"/>
                </a:cxn>
                <a:cxn ang="0">
                  <a:pos x="106" y="70"/>
                </a:cxn>
                <a:cxn ang="0">
                  <a:pos x="104" y="73"/>
                </a:cxn>
                <a:cxn ang="0">
                  <a:pos x="99" y="72"/>
                </a:cxn>
                <a:cxn ang="0">
                  <a:pos x="93" y="63"/>
                </a:cxn>
                <a:cxn ang="0">
                  <a:pos x="98" y="56"/>
                </a:cxn>
                <a:cxn ang="0">
                  <a:pos x="94" y="54"/>
                </a:cxn>
                <a:cxn ang="0">
                  <a:pos x="94" y="58"/>
                </a:cxn>
                <a:cxn ang="0">
                  <a:pos x="89" y="54"/>
                </a:cxn>
                <a:cxn ang="0">
                  <a:pos x="86" y="33"/>
                </a:cxn>
                <a:cxn ang="0">
                  <a:pos x="74" y="24"/>
                </a:cxn>
                <a:cxn ang="0">
                  <a:pos x="68" y="22"/>
                </a:cxn>
                <a:cxn ang="0">
                  <a:pos x="61" y="18"/>
                </a:cxn>
                <a:cxn ang="0">
                  <a:pos x="52" y="24"/>
                </a:cxn>
                <a:cxn ang="0">
                  <a:pos x="40" y="30"/>
                </a:cxn>
                <a:cxn ang="0">
                  <a:pos x="36" y="26"/>
                </a:cxn>
                <a:cxn ang="0">
                  <a:pos x="40" y="28"/>
                </a:cxn>
                <a:cxn ang="0">
                  <a:pos x="35" y="21"/>
                </a:cxn>
                <a:cxn ang="0">
                  <a:pos x="38" y="19"/>
                </a:cxn>
                <a:cxn ang="0">
                  <a:pos x="29" y="18"/>
                </a:cxn>
                <a:cxn ang="0">
                  <a:pos x="28" y="16"/>
                </a:cxn>
                <a:cxn ang="0">
                  <a:pos x="25" y="18"/>
                </a:cxn>
                <a:cxn ang="0">
                  <a:pos x="13" y="20"/>
                </a:cxn>
                <a:cxn ang="0">
                  <a:pos x="12" y="18"/>
                </a:cxn>
                <a:cxn ang="0">
                  <a:pos x="9" y="20"/>
                </a:cxn>
                <a:cxn ang="0">
                  <a:pos x="1" y="23"/>
                </a:cxn>
              </a:cxnLst>
              <a:rect l="0" t="0" r="r" b="b"/>
              <a:pathLst>
                <a:path w="148" h="107">
                  <a:moveTo>
                    <a:pt x="1" y="23"/>
                  </a:moveTo>
                  <a:lnTo>
                    <a:pt x="2" y="22"/>
                  </a:lnTo>
                  <a:lnTo>
                    <a:pt x="3" y="20"/>
                  </a:lnTo>
                  <a:lnTo>
                    <a:pt x="4" y="19"/>
                  </a:lnTo>
                  <a:lnTo>
                    <a:pt x="4" y="18"/>
                  </a:lnTo>
                  <a:lnTo>
                    <a:pt x="4" y="17"/>
                  </a:lnTo>
                  <a:lnTo>
                    <a:pt x="3" y="16"/>
                  </a:lnTo>
                  <a:lnTo>
                    <a:pt x="1" y="15"/>
                  </a:lnTo>
                  <a:lnTo>
                    <a:pt x="0" y="15"/>
                  </a:lnTo>
                  <a:lnTo>
                    <a:pt x="0" y="15"/>
                  </a:lnTo>
                  <a:lnTo>
                    <a:pt x="0" y="13"/>
                  </a:lnTo>
                  <a:lnTo>
                    <a:pt x="0" y="13"/>
                  </a:lnTo>
                  <a:lnTo>
                    <a:pt x="0" y="12"/>
                  </a:lnTo>
                  <a:lnTo>
                    <a:pt x="0" y="11"/>
                  </a:lnTo>
                  <a:lnTo>
                    <a:pt x="43" y="7"/>
                  </a:lnTo>
                  <a:lnTo>
                    <a:pt x="47" y="6"/>
                  </a:lnTo>
                  <a:lnTo>
                    <a:pt x="47" y="7"/>
                  </a:lnTo>
                  <a:lnTo>
                    <a:pt x="48" y="8"/>
                  </a:lnTo>
                  <a:lnTo>
                    <a:pt x="50" y="9"/>
                  </a:lnTo>
                  <a:lnTo>
                    <a:pt x="50" y="10"/>
                  </a:lnTo>
                  <a:lnTo>
                    <a:pt x="50" y="12"/>
                  </a:lnTo>
                  <a:lnTo>
                    <a:pt x="90" y="7"/>
                  </a:lnTo>
                  <a:lnTo>
                    <a:pt x="91" y="8"/>
                  </a:lnTo>
                  <a:lnTo>
                    <a:pt x="91" y="9"/>
                  </a:lnTo>
                  <a:lnTo>
                    <a:pt x="91" y="9"/>
                  </a:lnTo>
                  <a:lnTo>
                    <a:pt x="91" y="11"/>
                  </a:lnTo>
                  <a:lnTo>
                    <a:pt x="92" y="11"/>
                  </a:lnTo>
                  <a:lnTo>
                    <a:pt x="93" y="12"/>
                  </a:lnTo>
                  <a:lnTo>
                    <a:pt x="94" y="12"/>
                  </a:lnTo>
                  <a:lnTo>
                    <a:pt x="96" y="12"/>
                  </a:lnTo>
                  <a:lnTo>
                    <a:pt x="96" y="12"/>
                  </a:lnTo>
                  <a:lnTo>
                    <a:pt x="97" y="10"/>
                  </a:lnTo>
                  <a:lnTo>
                    <a:pt x="97" y="9"/>
                  </a:lnTo>
                  <a:lnTo>
                    <a:pt x="97" y="8"/>
                  </a:lnTo>
                  <a:lnTo>
                    <a:pt x="96" y="6"/>
                  </a:lnTo>
                  <a:lnTo>
                    <a:pt x="96" y="5"/>
                  </a:lnTo>
                  <a:lnTo>
                    <a:pt x="95" y="4"/>
                  </a:lnTo>
                  <a:lnTo>
                    <a:pt x="95" y="3"/>
                  </a:lnTo>
                  <a:lnTo>
                    <a:pt x="95" y="2"/>
                  </a:lnTo>
                  <a:lnTo>
                    <a:pt x="95" y="2"/>
                  </a:lnTo>
                  <a:lnTo>
                    <a:pt x="95" y="1"/>
                  </a:lnTo>
                  <a:lnTo>
                    <a:pt x="96" y="1"/>
                  </a:lnTo>
                  <a:lnTo>
                    <a:pt x="96" y="1"/>
                  </a:lnTo>
                  <a:lnTo>
                    <a:pt x="96" y="1"/>
                  </a:lnTo>
                  <a:lnTo>
                    <a:pt x="97" y="0"/>
                  </a:lnTo>
                  <a:lnTo>
                    <a:pt x="98" y="1"/>
                  </a:lnTo>
                  <a:lnTo>
                    <a:pt x="99" y="1"/>
                  </a:lnTo>
                  <a:lnTo>
                    <a:pt x="101" y="2"/>
                  </a:lnTo>
                  <a:lnTo>
                    <a:pt x="102" y="2"/>
                  </a:lnTo>
                  <a:lnTo>
                    <a:pt x="103" y="2"/>
                  </a:lnTo>
                  <a:lnTo>
                    <a:pt x="105" y="2"/>
                  </a:lnTo>
                  <a:lnTo>
                    <a:pt x="106" y="2"/>
                  </a:lnTo>
                  <a:lnTo>
                    <a:pt x="108" y="6"/>
                  </a:lnTo>
                  <a:lnTo>
                    <a:pt x="110" y="10"/>
                  </a:lnTo>
                  <a:lnTo>
                    <a:pt x="116" y="22"/>
                  </a:lnTo>
                  <a:lnTo>
                    <a:pt x="120" y="28"/>
                  </a:lnTo>
                  <a:lnTo>
                    <a:pt x="122" y="30"/>
                  </a:lnTo>
                  <a:lnTo>
                    <a:pt x="125" y="34"/>
                  </a:lnTo>
                  <a:lnTo>
                    <a:pt x="125" y="35"/>
                  </a:lnTo>
                  <a:lnTo>
                    <a:pt x="127" y="40"/>
                  </a:lnTo>
                  <a:lnTo>
                    <a:pt x="128" y="43"/>
                  </a:lnTo>
                  <a:lnTo>
                    <a:pt x="131" y="47"/>
                  </a:lnTo>
                  <a:lnTo>
                    <a:pt x="133" y="52"/>
                  </a:lnTo>
                  <a:lnTo>
                    <a:pt x="143" y="63"/>
                  </a:lnTo>
                  <a:lnTo>
                    <a:pt x="143" y="66"/>
                  </a:lnTo>
                  <a:lnTo>
                    <a:pt x="147" y="80"/>
                  </a:lnTo>
                  <a:lnTo>
                    <a:pt x="148" y="88"/>
                  </a:lnTo>
                  <a:lnTo>
                    <a:pt x="147" y="87"/>
                  </a:lnTo>
                  <a:lnTo>
                    <a:pt x="147" y="92"/>
                  </a:lnTo>
                  <a:lnTo>
                    <a:pt x="146" y="96"/>
                  </a:lnTo>
                  <a:lnTo>
                    <a:pt x="144" y="98"/>
                  </a:lnTo>
                  <a:lnTo>
                    <a:pt x="143" y="101"/>
                  </a:lnTo>
                  <a:lnTo>
                    <a:pt x="142" y="101"/>
                  </a:lnTo>
                  <a:lnTo>
                    <a:pt x="136" y="106"/>
                  </a:lnTo>
                  <a:lnTo>
                    <a:pt x="133" y="106"/>
                  </a:lnTo>
                  <a:lnTo>
                    <a:pt x="131" y="107"/>
                  </a:lnTo>
                  <a:lnTo>
                    <a:pt x="128" y="107"/>
                  </a:lnTo>
                  <a:lnTo>
                    <a:pt x="125" y="106"/>
                  </a:lnTo>
                  <a:lnTo>
                    <a:pt x="126" y="104"/>
                  </a:lnTo>
                  <a:lnTo>
                    <a:pt x="128" y="104"/>
                  </a:lnTo>
                  <a:lnTo>
                    <a:pt x="129" y="105"/>
                  </a:lnTo>
                  <a:lnTo>
                    <a:pt x="130" y="104"/>
                  </a:lnTo>
                  <a:lnTo>
                    <a:pt x="128" y="102"/>
                  </a:lnTo>
                  <a:lnTo>
                    <a:pt x="129" y="100"/>
                  </a:lnTo>
                  <a:lnTo>
                    <a:pt x="130" y="100"/>
                  </a:lnTo>
                  <a:lnTo>
                    <a:pt x="131" y="98"/>
                  </a:lnTo>
                  <a:lnTo>
                    <a:pt x="129" y="98"/>
                  </a:lnTo>
                  <a:lnTo>
                    <a:pt x="129" y="97"/>
                  </a:lnTo>
                  <a:lnTo>
                    <a:pt x="129" y="95"/>
                  </a:lnTo>
                  <a:lnTo>
                    <a:pt x="128" y="94"/>
                  </a:lnTo>
                  <a:lnTo>
                    <a:pt x="122" y="93"/>
                  </a:lnTo>
                  <a:lnTo>
                    <a:pt x="114" y="89"/>
                  </a:lnTo>
                  <a:lnTo>
                    <a:pt x="111" y="84"/>
                  </a:lnTo>
                  <a:lnTo>
                    <a:pt x="112" y="78"/>
                  </a:lnTo>
                  <a:lnTo>
                    <a:pt x="112" y="76"/>
                  </a:lnTo>
                  <a:lnTo>
                    <a:pt x="110" y="78"/>
                  </a:lnTo>
                  <a:lnTo>
                    <a:pt x="109" y="80"/>
                  </a:lnTo>
                  <a:lnTo>
                    <a:pt x="108" y="79"/>
                  </a:lnTo>
                  <a:lnTo>
                    <a:pt x="107" y="73"/>
                  </a:lnTo>
                  <a:lnTo>
                    <a:pt x="108" y="71"/>
                  </a:lnTo>
                  <a:lnTo>
                    <a:pt x="108" y="70"/>
                  </a:lnTo>
                  <a:lnTo>
                    <a:pt x="108" y="68"/>
                  </a:lnTo>
                  <a:lnTo>
                    <a:pt x="107" y="70"/>
                  </a:lnTo>
                  <a:lnTo>
                    <a:pt x="106" y="70"/>
                  </a:lnTo>
                  <a:lnTo>
                    <a:pt x="105" y="71"/>
                  </a:lnTo>
                  <a:lnTo>
                    <a:pt x="103" y="71"/>
                  </a:lnTo>
                  <a:lnTo>
                    <a:pt x="103" y="70"/>
                  </a:lnTo>
                  <a:lnTo>
                    <a:pt x="104" y="73"/>
                  </a:lnTo>
                  <a:lnTo>
                    <a:pt x="103" y="74"/>
                  </a:lnTo>
                  <a:lnTo>
                    <a:pt x="102" y="73"/>
                  </a:lnTo>
                  <a:lnTo>
                    <a:pt x="99" y="71"/>
                  </a:lnTo>
                  <a:lnTo>
                    <a:pt x="99" y="72"/>
                  </a:lnTo>
                  <a:lnTo>
                    <a:pt x="97" y="67"/>
                  </a:lnTo>
                  <a:lnTo>
                    <a:pt x="94" y="64"/>
                  </a:lnTo>
                  <a:lnTo>
                    <a:pt x="93" y="64"/>
                  </a:lnTo>
                  <a:lnTo>
                    <a:pt x="93" y="63"/>
                  </a:lnTo>
                  <a:lnTo>
                    <a:pt x="95" y="61"/>
                  </a:lnTo>
                  <a:lnTo>
                    <a:pt x="97" y="58"/>
                  </a:lnTo>
                  <a:lnTo>
                    <a:pt x="97" y="57"/>
                  </a:lnTo>
                  <a:lnTo>
                    <a:pt x="98" y="56"/>
                  </a:lnTo>
                  <a:lnTo>
                    <a:pt x="98" y="54"/>
                  </a:lnTo>
                  <a:lnTo>
                    <a:pt x="96" y="53"/>
                  </a:lnTo>
                  <a:lnTo>
                    <a:pt x="95" y="56"/>
                  </a:lnTo>
                  <a:lnTo>
                    <a:pt x="94" y="54"/>
                  </a:lnTo>
                  <a:lnTo>
                    <a:pt x="93" y="55"/>
                  </a:lnTo>
                  <a:lnTo>
                    <a:pt x="93" y="55"/>
                  </a:lnTo>
                  <a:lnTo>
                    <a:pt x="94" y="57"/>
                  </a:lnTo>
                  <a:lnTo>
                    <a:pt x="94" y="58"/>
                  </a:lnTo>
                  <a:lnTo>
                    <a:pt x="93" y="59"/>
                  </a:lnTo>
                  <a:lnTo>
                    <a:pt x="93" y="60"/>
                  </a:lnTo>
                  <a:lnTo>
                    <a:pt x="91" y="59"/>
                  </a:lnTo>
                  <a:lnTo>
                    <a:pt x="89" y="54"/>
                  </a:lnTo>
                  <a:lnTo>
                    <a:pt x="90" y="50"/>
                  </a:lnTo>
                  <a:lnTo>
                    <a:pt x="90" y="44"/>
                  </a:lnTo>
                  <a:lnTo>
                    <a:pt x="89" y="37"/>
                  </a:lnTo>
                  <a:lnTo>
                    <a:pt x="86" y="33"/>
                  </a:lnTo>
                  <a:lnTo>
                    <a:pt x="78" y="29"/>
                  </a:lnTo>
                  <a:lnTo>
                    <a:pt x="75" y="27"/>
                  </a:lnTo>
                  <a:lnTo>
                    <a:pt x="74" y="27"/>
                  </a:lnTo>
                  <a:lnTo>
                    <a:pt x="74" y="24"/>
                  </a:lnTo>
                  <a:lnTo>
                    <a:pt x="74" y="23"/>
                  </a:lnTo>
                  <a:lnTo>
                    <a:pt x="71" y="23"/>
                  </a:lnTo>
                  <a:lnTo>
                    <a:pt x="69" y="22"/>
                  </a:lnTo>
                  <a:lnTo>
                    <a:pt x="68" y="22"/>
                  </a:lnTo>
                  <a:lnTo>
                    <a:pt x="67" y="21"/>
                  </a:lnTo>
                  <a:lnTo>
                    <a:pt x="65" y="19"/>
                  </a:lnTo>
                  <a:lnTo>
                    <a:pt x="63" y="18"/>
                  </a:lnTo>
                  <a:lnTo>
                    <a:pt x="61" y="18"/>
                  </a:lnTo>
                  <a:lnTo>
                    <a:pt x="60" y="18"/>
                  </a:lnTo>
                  <a:lnTo>
                    <a:pt x="58" y="20"/>
                  </a:lnTo>
                  <a:lnTo>
                    <a:pt x="54" y="24"/>
                  </a:lnTo>
                  <a:lnTo>
                    <a:pt x="52" y="24"/>
                  </a:lnTo>
                  <a:lnTo>
                    <a:pt x="49" y="27"/>
                  </a:lnTo>
                  <a:lnTo>
                    <a:pt x="47" y="28"/>
                  </a:lnTo>
                  <a:lnTo>
                    <a:pt x="43" y="30"/>
                  </a:lnTo>
                  <a:lnTo>
                    <a:pt x="40" y="30"/>
                  </a:lnTo>
                  <a:lnTo>
                    <a:pt x="39" y="30"/>
                  </a:lnTo>
                  <a:lnTo>
                    <a:pt x="37" y="29"/>
                  </a:lnTo>
                  <a:lnTo>
                    <a:pt x="36" y="25"/>
                  </a:lnTo>
                  <a:lnTo>
                    <a:pt x="36" y="26"/>
                  </a:lnTo>
                  <a:lnTo>
                    <a:pt x="37" y="26"/>
                  </a:lnTo>
                  <a:lnTo>
                    <a:pt x="37" y="28"/>
                  </a:lnTo>
                  <a:lnTo>
                    <a:pt x="39" y="29"/>
                  </a:lnTo>
                  <a:lnTo>
                    <a:pt x="40" y="28"/>
                  </a:lnTo>
                  <a:lnTo>
                    <a:pt x="40" y="24"/>
                  </a:lnTo>
                  <a:lnTo>
                    <a:pt x="39" y="22"/>
                  </a:lnTo>
                  <a:lnTo>
                    <a:pt x="38" y="21"/>
                  </a:lnTo>
                  <a:lnTo>
                    <a:pt x="35" y="21"/>
                  </a:lnTo>
                  <a:lnTo>
                    <a:pt x="34" y="21"/>
                  </a:lnTo>
                  <a:lnTo>
                    <a:pt x="34" y="21"/>
                  </a:lnTo>
                  <a:lnTo>
                    <a:pt x="34" y="20"/>
                  </a:lnTo>
                  <a:lnTo>
                    <a:pt x="38" y="19"/>
                  </a:lnTo>
                  <a:lnTo>
                    <a:pt x="37" y="18"/>
                  </a:lnTo>
                  <a:lnTo>
                    <a:pt x="31" y="19"/>
                  </a:lnTo>
                  <a:lnTo>
                    <a:pt x="29" y="19"/>
                  </a:lnTo>
                  <a:lnTo>
                    <a:pt x="29" y="18"/>
                  </a:lnTo>
                  <a:lnTo>
                    <a:pt x="29" y="17"/>
                  </a:lnTo>
                  <a:lnTo>
                    <a:pt x="30" y="17"/>
                  </a:lnTo>
                  <a:lnTo>
                    <a:pt x="30" y="16"/>
                  </a:lnTo>
                  <a:lnTo>
                    <a:pt x="28" y="16"/>
                  </a:lnTo>
                  <a:lnTo>
                    <a:pt x="27" y="17"/>
                  </a:lnTo>
                  <a:lnTo>
                    <a:pt x="26" y="18"/>
                  </a:lnTo>
                  <a:lnTo>
                    <a:pt x="27" y="19"/>
                  </a:lnTo>
                  <a:lnTo>
                    <a:pt x="25" y="18"/>
                  </a:lnTo>
                  <a:lnTo>
                    <a:pt x="24" y="18"/>
                  </a:lnTo>
                  <a:lnTo>
                    <a:pt x="18" y="19"/>
                  </a:lnTo>
                  <a:lnTo>
                    <a:pt x="16" y="20"/>
                  </a:lnTo>
                  <a:lnTo>
                    <a:pt x="13" y="20"/>
                  </a:lnTo>
                  <a:lnTo>
                    <a:pt x="12" y="21"/>
                  </a:lnTo>
                  <a:lnTo>
                    <a:pt x="12" y="20"/>
                  </a:lnTo>
                  <a:lnTo>
                    <a:pt x="13" y="19"/>
                  </a:lnTo>
                  <a:lnTo>
                    <a:pt x="12" y="18"/>
                  </a:lnTo>
                  <a:lnTo>
                    <a:pt x="12" y="17"/>
                  </a:lnTo>
                  <a:lnTo>
                    <a:pt x="9" y="18"/>
                  </a:lnTo>
                  <a:lnTo>
                    <a:pt x="9" y="19"/>
                  </a:lnTo>
                  <a:lnTo>
                    <a:pt x="9" y="20"/>
                  </a:lnTo>
                  <a:lnTo>
                    <a:pt x="9" y="21"/>
                  </a:lnTo>
                  <a:lnTo>
                    <a:pt x="8" y="22"/>
                  </a:lnTo>
                  <a:lnTo>
                    <a:pt x="2" y="23"/>
                  </a:lnTo>
                  <a:lnTo>
                    <a:pt x="1" y="23"/>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19" name="Freeform 92">
              <a:extLst>
                <a:ext uri="{FF2B5EF4-FFF2-40B4-BE49-F238E27FC236}">
                  <a16:creationId xmlns:a16="http://schemas.microsoft.com/office/drawing/2014/main" id="{44D76500-D294-4D34-8C1C-2FBB5888A7B3}"/>
                </a:ext>
              </a:extLst>
            </p:cNvPr>
            <p:cNvSpPr>
              <a:spLocks/>
            </p:cNvSpPr>
            <p:nvPr/>
          </p:nvSpPr>
          <p:spPr bwMode="auto">
            <a:xfrm>
              <a:off x="3943" y="3386"/>
              <a:ext cx="972" cy="703"/>
            </a:xfrm>
            <a:custGeom>
              <a:avLst/>
              <a:gdLst/>
              <a:ahLst/>
              <a:cxnLst>
                <a:cxn ang="0">
                  <a:pos x="4" y="19"/>
                </a:cxn>
                <a:cxn ang="0">
                  <a:pos x="1" y="15"/>
                </a:cxn>
                <a:cxn ang="0">
                  <a:pos x="0" y="13"/>
                </a:cxn>
                <a:cxn ang="0">
                  <a:pos x="47" y="6"/>
                </a:cxn>
                <a:cxn ang="0">
                  <a:pos x="50" y="10"/>
                </a:cxn>
                <a:cxn ang="0">
                  <a:pos x="91" y="9"/>
                </a:cxn>
                <a:cxn ang="0">
                  <a:pos x="93" y="12"/>
                </a:cxn>
                <a:cxn ang="0">
                  <a:pos x="97" y="10"/>
                </a:cxn>
                <a:cxn ang="0">
                  <a:pos x="96" y="5"/>
                </a:cxn>
                <a:cxn ang="0">
                  <a:pos x="95" y="2"/>
                </a:cxn>
                <a:cxn ang="0">
                  <a:pos x="96" y="1"/>
                </a:cxn>
                <a:cxn ang="0">
                  <a:pos x="101" y="2"/>
                </a:cxn>
                <a:cxn ang="0">
                  <a:pos x="106" y="2"/>
                </a:cxn>
                <a:cxn ang="0">
                  <a:pos x="120" y="28"/>
                </a:cxn>
                <a:cxn ang="0">
                  <a:pos x="127" y="40"/>
                </a:cxn>
                <a:cxn ang="0">
                  <a:pos x="143" y="63"/>
                </a:cxn>
                <a:cxn ang="0">
                  <a:pos x="147" y="87"/>
                </a:cxn>
                <a:cxn ang="0">
                  <a:pos x="143" y="101"/>
                </a:cxn>
                <a:cxn ang="0">
                  <a:pos x="131" y="107"/>
                </a:cxn>
                <a:cxn ang="0">
                  <a:pos x="128" y="104"/>
                </a:cxn>
                <a:cxn ang="0">
                  <a:pos x="129" y="100"/>
                </a:cxn>
                <a:cxn ang="0">
                  <a:pos x="129" y="97"/>
                </a:cxn>
                <a:cxn ang="0">
                  <a:pos x="114" y="89"/>
                </a:cxn>
                <a:cxn ang="0">
                  <a:pos x="110" y="78"/>
                </a:cxn>
                <a:cxn ang="0">
                  <a:pos x="108" y="71"/>
                </a:cxn>
                <a:cxn ang="0">
                  <a:pos x="106" y="70"/>
                </a:cxn>
                <a:cxn ang="0">
                  <a:pos x="104" y="73"/>
                </a:cxn>
                <a:cxn ang="0">
                  <a:pos x="99" y="72"/>
                </a:cxn>
                <a:cxn ang="0">
                  <a:pos x="93" y="63"/>
                </a:cxn>
                <a:cxn ang="0">
                  <a:pos x="98" y="56"/>
                </a:cxn>
                <a:cxn ang="0">
                  <a:pos x="94" y="54"/>
                </a:cxn>
                <a:cxn ang="0">
                  <a:pos x="94" y="58"/>
                </a:cxn>
                <a:cxn ang="0">
                  <a:pos x="89" y="54"/>
                </a:cxn>
                <a:cxn ang="0">
                  <a:pos x="86" y="33"/>
                </a:cxn>
                <a:cxn ang="0">
                  <a:pos x="74" y="24"/>
                </a:cxn>
                <a:cxn ang="0">
                  <a:pos x="68" y="22"/>
                </a:cxn>
                <a:cxn ang="0">
                  <a:pos x="61" y="18"/>
                </a:cxn>
                <a:cxn ang="0">
                  <a:pos x="52" y="24"/>
                </a:cxn>
                <a:cxn ang="0">
                  <a:pos x="40" y="30"/>
                </a:cxn>
                <a:cxn ang="0">
                  <a:pos x="36" y="26"/>
                </a:cxn>
                <a:cxn ang="0">
                  <a:pos x="40" y="28"/>
                </a:cxn>
                <a:cxn ang="0">
                  <a:pos x="35" y="21"/>
                </a:cxn>
                <a:cxn ang="0">
                  <a:pos x="38" y="19"/>
                </a:cxn>
                <a:cxn ang="0">
                  <a:pos x="29" y="18"/>
                </a:cxn>
                <a:cxn ang="0">
                  <a:pos x="28" y="16"/>
                </a:cxn>
                <a:cxn ang="0">
                  <a:pos x="25" y="18"/>
                </a:cxn>
                <a:cxn ang="0">
                  <a:pos x="13" y="20"/>
                </a:cxn>
                <a:cxn ang="0">
                  <a:pos x="12" y="18"/>
                </a:cxn>
                <a:cxn ang="0">
                  <a:pos x="9" y="20"/>
                </a:cxn>
                <a:cxn ang="0">
                  <a:pos x="1" y="23"/>
                </a:cxn>
              </a:cxnLst>
              <a:rect l="0" t="0" r="r" b="b"/>
              <a:pathLst>
                <a:path w="148" h="107">
                  <a:moveTo>
                    <a:pt x="1" y="23"/>
                  </a:moveTo>
                  <a:lnTo>
                    <a:pt x="2" y="22"/>
                  </a:lnTo>
                  <a:lnTo>
                    <a:pt x="3" y="20"/>
                  </a:lnTo>
                  <a:lnTo>
                    <a:pt x="4" y="19"/>
                  </a:lnTo>
                  <a:lnTo>
                    <a:pt x="4" y="18"/>
                  </a:lnTo>
                  <a:lnTo>
                    <a:pt x="4" y="17"/>
                  </a:lnTo>
                  <a:lnTo>
                    <a:pt x="3" y="16"/>
                  </a:lnTo>
                  <a:lnTo>
                    <a:pt x="1" y="15"/>
                  </a:lnTo>
                  <a:lnTo>
                    <a:pt x="0" y="15"/>
                  </a:lnTo>
                  <a:lnTo>
                    <a:pt x="0" y="15"/>
                  </a:lnTo>
                  <a:lnTo>
                    <a:pt x="0" y="13"/>
                  </a:lnTo>
                  <a:lnTo>
                    <a:pt x="0" y="13"/>
                  </a:lnTo>
                  <a:lnTo>
                    <a:pt x="0" y="12"/>
                  </a:lnTo>
                  <a:lnTo>
                    <a:pt x="0" y="11"/>
                  </a:lnTo>
                  <a:lnTo>
                    <a:pt x="43" y="7"/>
                  </a:lnTo>
                  <a:lnTo>
                    <a:pt x="47" y="6"/>
                  </a:lnTo>
                  <a:lnTo>
                    <a:pt x="47" y="7"/>
                  </a:lnTo>
                  <a:lnTo>
                    <a:pt x="48" y="8"/>
                  </a:lnTo>
                  <a:lnTo>
                    <a:pt x="50" y="9"/>
                  </a:lnTo>
                  <a:lnTo>
                    <a:pt x="50" y="10"/>
                  </a:lnTo>
                  <a:lnTo>
                    <a:pt x="50" y="12"/>
                  </a:lnTo>
                  <a:lnTo>
                    <a:pt x="90" y="7"/>
                  </a:lnTo>
                  <a:lnTo>
                    <a:pt x="91" y="8"/>
                  </a:lnTo>
                  <a:lnTo>
                    <a:pt x="91" y="9"/>
                  </a:lnTo>
                  <a:lnTo>
                    <a:pt x="91" y="9"/>
                  </a:lnTo>
                  <a:lnTo>
                    <a:pt x="91" y="11"/>
                  </a:lnTo>
                  <a:lnTo>
                    <a:pt x="92" y="11"/>
                  </a:lnTo>
                  <a:lnTo>
                    <a:pt x="93" y="12"/>
                  </a:lnTo>
                  <a:lnTo>
                    <a:pt x="94" y="12"/>
                  </a:lnTo>
                  <a:lnTo>
                    <a:pt x="96" y="12"/>
                  </a:lnTo>
                  <a:lnTo>
                    <a:pt x="96" y="12"/>
                  </a:lnTo>
                  <a:lnTo>
                    <a:pt x="97" y="10"/>
                  </a:lnTo>
                  <a:lnTo>
                    <a:pt x="97" y="9"/>
                  </a:lnTo>
                  <a:lnTo>
                    <a:pt x="97" y="8"/>
                  </a:lnTo>
                  <a:lnTo>
                    <a:pt x="96" y="6"/>
                  </a:lnTo>
                  <a:lnTo>
                    <a:pt x="96" y="5"/>
                  </a:lnTo>
                  <a:lnTo>
                    <a:pt x="95" y="4"/>
                  </a:lnTo>
                  <a:lnTo>
                    <a:pt x="95" y="3"/>
                  </a:lnTo>
                  <a:lnTo>
                    <a:pt x="95" y="2"/>
                  </a:lnTo>
                  <a:lnTo>
                    <a:pt x="95" y="2"/>
                  </a:lnTo>
                  <a:lnTo>
                    <a:pt x="95" y="1"/>
                  </a:lnTo>
                  <a:lnTo>
                    <a:pt x="96" y="1"/>
                  </a:lnTo>
                  <a:lnTo>
                    <a:pt x="96" y="1"/>
                  </a:lnTo>
                  <a:lnTo>
                    <a:pt x="96" y="1"/>
                  </a:lnTo>
                  <a:lnTo>
                    <a:pt x="97" y="0"/>
                  </a:lnTo>
                  <a:lnTo>
                    <a:pt x="98" y="1"/>
                  </a:lnTo>
                  <a:lnTo>
                    <a:pt x="99" y="1"/>
                  </a:lnTo>
                  <a:lnTo>
                    <a:pt x="101" y="2"/>
                  </a:lnTo>
                  <a:lnTo>
                    <a:pt x="102" y="2"/>
                  </a:lnTo>
                  <a:lnTo>
                    <a:pt x="103" y="2"/>
                  </a:lnTo>
                  <a:lnTo>
                    <a:pt x="105" y="2"/>
                  </a:lnTo>
                  <a:lnTo>
                    <a:pt x="106" y="2"/>
                  </a:lnTo>
                  <a:lnTo>
                    <a:pt x="108" y="6"/>
                  </a:lnTo>
                  <a:lnTo>
                    <a:pt x="110" y="10"/>
                  </a:lnTo>
                  <a:lnTo>
                    <a:pt x="116" y="22"/>
                  </a:lnTo>
                  <a:lnTo>
                    <a:pt x="120" y="28"/>
                  </a:lnTo>
                  <a:lnTo>
                    <a:pt x="122" y="30"/>
                  </a:lnTo>
                  <a:lnTo>
                    <a:pt x="125" y="34"/>
                  </a:lnTo>
                  <a:lnTo>
                    <a:pt x="125" y="35"/>
                  </a:lnTo>
                  <a:lnTo>
                    <a:pt x="127" y="40"/>
                  </a:lnTo>
                  <a:lnTo>
                    <a:pt x="128" y="43"/>
                  </a:lnTo>
                  <a:lnTo>
                    <a:pt x="131" y="47"/>
                  </a:lnTo>
                  <a:lnTo>
                    <a:pt x="133" y="52"/>
                  </a:lnTo>
                  <a:lnTo>
                    <a:pt x="143" y="63"/>
                  </a:lnTo>
                  <a:lnTo>
                    <a:pt x="143" y="66"/>
                  </a:lnTo>
                  <a:lnTo>
                    <a:pt x="147" y="80"/>
                  </a:lnTo>
                  <a:lnTo>
                    <a:pt x="148" y="88"/>
                  </a:lnTo>
                  <a:lnTo>
                    <a:pt x="147" y="87"/>
                  </a:lnTo>
                  <a:lnTo>
                    <a:pt x="147" y="92"/>
                  </a:lnTo>
                  <a:lnTo>
                    <a:pt x="146" y="96"/>
                  </a:lnTo>
                  <a:lnTo>
                    <a:pt x="144" y="98"/>
                  </a:lnTo>
                  <a:lnTo>
                    <a:pt x="143" y="101"/>
                  </a:lnTo>
                  <a:lnTo>
                    <a:pt x="142" y="101"/>
                  </a:lnTo>
                  <a:lnTo>
                    <a:pt x="136" y="106"/>
                  </a:lnTo>
                  <a:lnTo>
                    <a:pt x="133" y="106"/>
                  </a:lnTo>
                  <a:lnTo>
                    <a:pt x="131" y="107"/>
                  </a:lnTo>
                  <a:lnTo>
                    <a:pt x="128" y="107"/>
                  </a:lnTo>
                  <a:lnTo>
                    <a:pt x="125" y="106"/>
                  </a:lnTo>
                  <a:lnTo>
                    <a:pt x="126" y="104"/>
                  </a:lnTo>
                  <a:lnTo>
                    <a:pt x="128" y="104"/>
                  </a:lnTo>
                  <a:lnTo>
                    <a:pt x="129" y="105"/>
                  </a:lnTo>
                  <a:lnTo>
                    <a:pt x="130" y="104"/>
                  </a:lnTo>
                  <a:lnTo>
                    <a:pt x="128" y="102"/>
                  </a:lnTo>
                  <a:lnTo>
                    <a:pt x="129" y="100"/>
                  </a:lnTo>
                  <a:lnTo>
                    <a:pt x="130" y="100"/>
                  </a:lnTo>
                  <a:lnTo>
                    <a:pt x="131" y="98"/>
                  </a:lnTo>
                  <a:lnTo>
                    <a:pt x="129" y="98"/>
                  </a:lnTo>
                  <a:lnTo>
                    <a:pt x="129" y="97"/>
                  </a:lnTo>
                  <a:lnTo>
                    <a:pt x="129" y="95"/>
                  </a:lnTo>
                  <a:lnTo>
                    <a:pt x="128" y="94"/>
                  </a:lnTo>
                  <a:lnTo>
                    <a:pt x="122" y="93"/>
                  </a:lnTo>
                  <a:lnTo>
                    <a:pt x="114" y="89"/>
                  </a:lnTo>
                  <a:lnTo>
                    <a:pt x="111" y="84"/>
                  </a:lnTo>
                  <a:lnTo>
                    <a:pt x="112" y="78"/>
                  </a:lnTo>
                  <a:lnTo>
                    <a:pt x="112" y="76"/>
                  </a:lnTo>
                  <a:lnTo>
                    <a:pt x="110" y="78"/>
                  </a:lnTo>
                  <a:lnTo>
                    <a:pt x="109" y="80"/>
                  </a:lnTo>
                  <a:lnTo>
                    <a:pt x="108" y="79"/>
                  </a:lnTo>
                  <a:lnTo>
                    <a:pt x="107" y="73"/>
                  </a:lnTo>
                  <a:lnTo>
                    <a:pt x="108" y="71"/>
                  </a:lnTo>
                  <a:lnTo>
                    <a:pt x="108" y="70"/>
                  </a:lnTo>
                  <a:lnTo>
                    <a:pt x="108" y="68"/>
                  </a:lnTo>
                  <a:lnTo>
                    <a:pt x="107" y="70"/>
                  </a:lnTo>
                  <a:lnTo>
                    <a:pt x="106" y="70"/>
                  </a:lnTo>
                  <a:lnTo>
                    <a:pt x="105" y="71"/>
                  </a:lnTo>
                  <a:lnTo>
                    <a:pt x="103" y="71"/>
                  </a:lnTo>
                  <a:lnTo>
                    <a:pt x="103" y="70"/>
                  </a:lnTo>
                  <a:lnTo>
                    <a:pt x="104" y="73"/>
                  </a:lnTo>
                  <a:lnTo>
                    <a:pt x="103" y="74"/>
                  </a:lnTo>
                  <a:lnTo>
                    <a:pt x="102" y="73"/>
                  </a:lnTo>
                  <a:lnTo>
                    <a:pt x="99" y="71"/>
                  </a:lnTo>
                  <a:lnTo>
                    <a:pt x="99" y="72"/>
                  </a:lnTo>
                  <a:lnTo>
                    <a:pt x="97" y="67"/>
                  </a:lnTo>
                  <a:lnTo>
                    <a:pt x="94" y="64"/>
                  </a:lnTo>
                  <a:lnTo>
                    <a:pt x="93" y="64"/>
                  </a:lnTo>
                  <a:lnTo>
                    <a:pt x="93" y="63"/>
                  </a:lnTo>
                  <a:lnTo>
                    <a:pt x="95" y="61"/>
                  </a:lnTo>
                  <a:lnTo>
                    <a:pt x="97" y="58"/>
                  </a:lnTo>
                  <a:lnTo>
                    <a:pt x="97" y="57"/>
                  </a:lnTo>
                  <a:lnTo>
                    <a:pt x="98" y="56"/>
                  </a:lnTo>
                  <a:lnTo>
                    <a:pt x="98" y="54"/>
                  </a:lnTo>
                  <a:lnTo>
                    <a:pt x="96" y="53"/>
                  </a:lnTo>
                  <a:lnTo>
                    <a:pt x="95" y="56"/>
                  </a:lnTo>
                  <a:lnTo>
                    <a:pt x="94" y="54"/>
                  </a:lnTo>
                  <a:lnTo>
                    <a:pt x="93" y="55"/>
                  </a:lnTo>
                  <a:lnTo>
                    <a:pt x="93" y="55"/>
                  </a:lnTo>
                  <a:lnTo>
                    <a:pt x="94" y="57"/>
                  </a:lnTo>
                  <a:lnTo>
                    <a:pt x="94" y="58"/>
                  </a:lnTo>
                  <a:lnTo>
                    <a:pt x="93" y="59"/>
                  </a:lnTo>
                  <a:lnTo>
                    <a:pt x="93" y="60"/>
                  </a:lnTo>
                  <a:lnTo>
                    <a:pt x="91" y="59"/>
                  </a:lnTo>
                  <a:lnTo>
                    <a:pt x="89" y="54"/>
                  </a:lnTo>
                  <a:lnTo>
                    <a:pt x="90" y="50"/>
                  </a:lnTo>
                  <a:lnTo>
                    <a:pt x="90" y="44"/>
                  </a:lnTo>
                  <a:lnTo>
                    <a:pt x="89" y="37"/>
                  </a:lnTo>
                  <a:lnTo>
                    <a:pt x="86" y="33"/>
                  </a:lnTo>
                  <a:lnTo>
                    <a:pt x="78" y="29"/>
                  </a:lnTo>
                  <a:lnTo>
                    <a:pt x="75" y="27"/>
                  </a:lnTo>
                  <a:lnTo>
                    <a:pt x="74" y="27"/>
                  </a:lnTo>
                  <a:lnTo>
                    <a:pt x="74" y="24"/>
                  </a:lnTo>
                  <a:lnTo>
                    <a:pt x="74" y="23"/>
                  </a:lnTo>
                  <a:lnTo>
                    <a:pt x="71" y="23"/>
                  </a:lnTo>
                  <a:lnTo>
                    <a:pt x="69" y="22"/>
                  </a:lnTo>
                  <a:lnTo>
                    <a:pt x="68" y="22"/>
                  </a:lnTo>
                  <a:lnTo>
                    <a:pt x="67" y="21"/>
                  </a:lnTo>
                  <a:lnTo>
                    <a:pt x="65" y="19"/>
                  </a:lnTo>
                  <a:lnTo>
                    <a:pt x="63" y="18"/>
                  </a:lnTo>
                  <a:lnTo>
                    <a:pt x="61" y="18"/>
                  </a:lnTo>
                  <a:lnTo>
                    <a:pt x="60" y="18"/>
                  </a:lnTo>
                  <a:lnTo>
                    <a:pt x="58" y="20"/>
                  </a:lnTo>
                  <a:lnTo>
                    <a:pt x="54" y="24"/>
                  </a:lnTo>
                  <a:lnTo>
                    <a:pt x="52" y="24"/>
                  </a:lnTo>
                  <a:lnTo>
                    <a:pt x="49" y="27"/>
                  </a:lnTo>
                  <a:lnTo>
                    <a:pt x="47" y="28"/>
                  </a:lnTo>
                  <a:lnTo>
                    <a:pt x="43" y="30"/>
                  </a:lnTo>
                  <a:lnTo>
                    <a:pt x="40" y="30"/>
                  </a:lnTo>
                  <a:lnTo>
                    <a:pt x="39" y="30"/>
                  </a:lnTo>
                  <a:lnTo>
                    <a:pt x="37" y="29"/>
                  </a:lnTo>
                  <a:lnTo>
                    <a:pt x="36" y="25"/>
                  </a:lnTo>
                  <a:lnTo>
                    <a:pt x="36" y="26"/>
                  </a:lnTo>
                  <a:lnTo>
                    <a:pt x="37" y="26"/>
                  </a:lnTo>
                  <a:lnTo>
                    <a:pt x="37" y="28"/>
                  </a:lnTo>
                  <a:lnTo>
                    <a:pt x="39" y="29"/>
                  </a:lnTo>
                  <a:lnTo>
                    <a:pt x="40" y="28"/>
                  </a:lnTo>
                  <a:lnTo>
                    <a:pt x="40" y="24"/>
                  </a:lnTo>
                  <a:lnTo>
                    <a:pt x="39" y="22"/>
                  </a:lnTo>
                  <a:lnTo>
                    <a:pt x="38" y="21"/>
                  </a:lnTo>
                  <a:lnTo>
                    <a:pt x="35" y="21"/>
                  </a:lnTo>
                  <a:lnTo>
                    <a:pt x="34" y="21"/>
                  </a:lnTo>
                  <a:lnTo>
                    <a:pt x="34" y="21"/>
                  </a:lnTo>
                  <a:lnTo>
                    <a:pt x="34" y="20"/>
                  </a:lnTo>
                  <a:lnTo>
                    <a:pt x="38" y="19"/>
                  </a:lnTo>
                  <a:lnTo>
                    <a:pt x="37" y="18"/>
                  </a:lnTo>
                  <a:lnTo>
                    <a:pt x="31" y="19"/>
                  </a:lnTo>
                  <a:lnTo>
                    <a:pt x="29" y="19"/>
                  </a:lnTo>
                  <a:lnTo>
                    <a:pt x="29" y="18"/>
                  </a:lnTo>
                  <a:lnTo>
                    <a:pt x="29" y="17"/>
                  </a:lnTo>
                  <a:lnTo>
                    <a:pt x="30" y="17"/>
                  </a:lnTo>
                  <a:lnTo>
                    <a:pt x="30" y="16"/>
                  </a:lnTo>
                  <a:lnTo>
                    <a:pt x="28" y="16"/>
                  </a:lnTo>
                  <a:lnTo>
                    <a:pt x="27" y="17"/>
                  </a:lnTo>
                  <a:lnTo>
                    <a:pt x="26" y="18"/>
                  </a:lnTo>
                  <a:lnTo>
                    <a:pt x="27" y="19"/>
                  </a:lnTo>
                  <a:lnTo>
                    <a:pt x="25" y="18"/>
                  </a:lnTo>
                  <a:lnTo>
                    <a:pt x="24" y="18"/>
                  </a:lnTo>
                  <a:lnTo>
                    <a:pt x="18" y="19"/>
                  </a:lnTo>
                  <a:lnTo>
                    <a:pt x="16" y="20"/>
                  </a:lnTo>
                  <a:lnTo>
                    <a:pt x="13" y="20"/>
                  </a:lnTo>
                  <a:lnTo>
                    <a:pt x="12" y="21"/>
                  </a:lnTo>
                  <a:lnTo>
                    <a:pt x="12" y="20"/>
                  </a:lnTo>
                  <a:lnTo>
                    <a:pt x="13" y="19"/>
                  </a:lnTo>
                  <a:lnTo>
                    <a:pt x="12" y="18"/>
                  </a:lnTo>
                  <a:lnTo>
                    <a:pt x="12" y="17"/>
                  </a:lnTo>
                  <a:lnTo>
                    <a:pt x="9" y="18"/>
                  </a:lnTo>
                  <a:lnTo>
                    <a:pt x="9" y="19"/>
                  </a:lnTo>
                  <a:lnTo>
                    <a:pt x="9" y="20"/>
                  </a:lnTo>
                  <a:lnTo>
                    <a:pt x="9" y="21"/>
                  </a:lnTo>
                  <a:lnTo>
                    <a:pt x="8" y="22"/>
                  </a:lnTo>
                  <a:lnTo>
                    <a:pt x="2" y="23"/>
                  </a:lnTo>
                  <a:lnTo>
                    <a:pt x="1" y="23"/>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0" name="Freeform 93">
              <a:extLst>
                <a:ext uri="{FF2B5EF4-FFF2-40B4-BE49-F238E27FC236}">
                  <a16:creationId xmlns:a16="http://schemas.microsoft.com/office/drawing/2014/main" id="{55C852F7-ED54-4F30-AA1A-B6695F916D7F}"/>
                </a:ext>
              </a:extLst>
            </p:cNvPr>
            <p:cNvSpPr>
              <a:spLocks/>
            </p:cNvSpPr>
            <p:nvPr/>
          </p:nvSpPr>
          <p:spPr bwMode="auto">
            <a:xfrm>
              <a:off x="4751" y="3596"/>
              <a:ext cx="65" cy="79"/>
            </a:xfrm>
            <a:custGeom>
              <a:avLst/>
              <a:gdLst/>
              <a:ahLst/>
              <a:cxnLst>
                <a:cxn ang="0">
                  <a:pos x="0" y="0"/>
                </a:cxn>
                <a:cxn ang="0">
                  <a:pos x="1" y="1"/>
                </a:cxn>
                <a:cxn ang="0">
                  <a:pos x="2" y="2"/>
                </a:cxn>
                <a:cxn ang="0">
                  <a:pos x="4" y="4"/>
                </a:cxn>
                <a:cxn ang="0">
                  <a:pos x="5" y="5"/>
                </a:cxn>
                <a:cxn ang="0">
                  <a:pos x="6" y="8"/>
                </a:cxn>
                <a:cxn ang="0">
                  <a:pos x="7" y="9"/>
                </a:cxn>
                <a:cxn ang="0">
                  <a:pos x="8" y="10"/>
                </a:cxn>
                <a:cxn ang="0">
                  <a:pos x="9" y="11"/>
                </a:cxn>
                <a:cxn ang="0">
                  <a:pos x="10" y="12"/>
                </a:cxn>
              </a:cxnLst>
              <a:rect l="0" t="0" r="r" b="b"/>
              <a:pathLst>
                <a:path w="10" h="12">
                  <a:moveTo>
                    <a:pt x="0" y="0"/>
                  </a:moveTo>
                  <a:lnTo>
                    <a:pt x="1" y="1"/>
                  </a:lnTo>
                  <a:lnTo>
                    <a:pt x="2" y="2"/>
                  </a:lnTo>
                  <a:lnTo>
                    <a:pt x="4" y="4"/>
                  </a:lnTo>
                  <a:lnTo>
                    <a:pt x="5" y="5"/>
                  </a:lnTo>
                  <a:lnTo>
                    <a:pt x="6" y="8"/>
                  </a:lnTo>
                  <a:lnTo>
                    <a:pt x="7" y="9"/>
                  </a:lnTo>
                  <a:lnTo>
                    <a:pt x="8" y="10"/>
                  </a:lnTo>
                  <a:lnTo>
                    <a:pt x="9" y="11"/>
                  </a:lnTo>
                  <a:lnTo>
                    <a:pt x="10" y="12"/>
                  </a:lnTo>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1" name="Freeform 94">
              <a:extLst>
                <a:ext uri="{FF2B5EF4-FFF2-40B4-BE49-F238E27FC236}">
                  <a16:creationId xmlns:a16="http://schemas.microsoft.com/office/drawing/2014/main" id="{40AB53D8-40CA-4FF1-93BD-370E9DC19332}"/>
                </a:ext>
              </a:extLst>
            </p:cNvPr>
            <p:cNvSpPr>
              <a:spLocks/>
            </p:cNvSpPr>
            <p:nvPr/>
          </p:nvSpPr>
          <p:spPr bwMode="auto">
            <a:xfrm>
              <a:off x="4258" y="2513"/>
              <a:ext cx="860" cy="400"/>
            </a:xfrm>
            <a:custGeom>
              <a:avLst/>
              <a:gdLst/>
              <a:ahLst/>
              <a:cxnLst>
                <a:cxn ang="0">
                  <a:pos x="102" y="57"/>
                </a:cxn>
                <a:cxn ang="0">
                  <a:pos x="101" y="53"/>
                </a:cxn>
                <a:cxn ang="0">
                  <a:pos x="104" y="55"/>
                </a:cxn>
                <a:cxn ang="0">
                  <a:pos x="104" y="53"/>
                </a:cxn>
                <a:cxn ang="0">
                  <a:pos x="111" y="41"/>
                </a:cxn>
                <a:cxn ang="0">
                  <a:pos x="122" y="33"/>
                </a:cxn>
                <a:cxn ang="0">
                  <a:pos x="118" y="32"/>
                </a:cxn>
                <a:cxn ang="0">
                  <a:pos x="110" y="31"/>
                </a:cxn>
                <a:cxn ang="0">
                  <a:pos x="117" y="30"/>
                </a:cxn>
                <a:cxn ang="0">
                  <a:pos x="118" y="26"/>
                </a:cxn>
                <a:cxn ang="0">
                  <a:pos x="115" y="25"/>
                </a:cxn>
                <a:cxn ang="0">
                  <a:pos x="120" y="26"/>
                </a:cxn>
                <a:cxn ang="0">
                  <a:pos x="128" y="25"/>
                </a:cxn>
                <a:cxn ang="0">
                  <a:pos x="130" y="17"/>
                </a:cxn>
                <a:cxn ang="0">
                  <a:pos x="129" y="11"/>
                </a:cxn>
                <a:cxn ang="0">
                  <a:pos x="126" y="13"/>
                </a:cxn>
                <a:cxn ang="0">
                  <a:pos x="125" y="16"/>
                </a:cxn>
                <a:cxn ang="0">
                  <a:pos x="121" y="12"/>
                </a:cxn>
                <a:cxn ang="0">
                  <a:pos x="114" y="15"/>
                </a:cxn>
                <a:cxn ang="0">
                  <a:pos x="113" y="12"/>
                </a:cxn>
                <a:cxn ang="0">
                  <a:pos x="112" y="10"/>
                </a:cxn>
                <a:cxn ang="0">
                  <a:pos x="119" y="9"/>
                </a:cxn>
                <a:cxn ang="0">
                  <a:pos x="126" y="8"/>
                </a:cxn>
                <a:cxn ang="0">
                  <a:pos x="125" y="4"/>
                </a:cxn>
                <a:cxn ang="0">
                  <a:pos x="127" y="3"/>
                </a:cxn>
                <a:cxn ang="0">
                  <a:pos x="127" y="1"/>
                </a:cxn>
                <a:cxn ang="0">
                  <a:pos x="105" y="6"/>
                </a:cxn>
                <a:cxn ang="0">
                  <a:pos x="38" y="20"/>
                </a:cxn>
                <a:cxn ang="0">
                  <a:pos x="31" y="23"/>
                </a:cxn>
                <a:cxn ang="0">
                  <a:pos x="32" y="26"/>
                </a:cxn>
                <a:cxn ang="0">
                  <a:pos x="30" y="27"/>
                </a:cxn>
                <a:cxn ang="0">
                  <a:pos x="27" y="30"/>
                </a:cxn>
                <a:cxn ang="0">
                  <a:pos x="25" y="34"/>
                </a:cxn>
                <a:cxn ang="0">
                  <a:pos x="23" y="34"/>
                </a:cxn>
                <a:cxn ang="0">
                  <a:pos x="20" y="34"/>
                </a:cxn>
                <a:cxn ang="0">
                  <a:pos x="18" y="37"/>
                </a:cxn>
                <a:cxn ang="0">
                  <a:pos x="16" y="39"/>
                </a:cxn>
                <a:cxn ang="0">
                  <a:pos x="15" y="39"/>
                </a:cxn>
                <a:cxn ang="0">
                  <a:pos x="13" y="38"/>
                </a:cxn>
                <a:cxn ang="0">
                  <a:pos x="10" y="42"/>
                </a:cxn>
                <a:cxn ang="0">
                  <a:pos x="8" y="45"/>
                </a:cxn>
                <a:cxn ang="0">
                  <a:pos x="6" y="46"/>
                </a:cxn>
                <a:cxn ang="0">
                  <a:pos x="4" y="47"/>
                </a:cxn>
                <a:cxn ang="0">
                  <a:pos x="2" y="49"/>
                </a:cxn>
                <a:cxn ang="0">
                  <a:pos x="2" y="51"/>
                </a:cxn>
                <a:cxn ang="0">
                  <a:pos x="1" y="52"/>
                </a:cxn>
                <a:cxn ang="0">
                  <a:pos x="0" y="56"/>
                </a:cxn>
                <a:cxn ang="0">
                  <a:pos x="9" y="55"/>
                </a:cxn>
                <a:cxn ang="0">
                  <a:pos x="31" y="49"/>
                </a:cxn>
                <a:cxn ang="0">
                  <a:pos x="38" y="48"/>
                </a:cxn>
                <a:cxn ang="0">
                  <a:pos x="54" y="47"/>
                </a:cxn>
                <a:cxn ang="0">
                  <a:pos x="56" y="48"/>
                </a:cxn>
                <a:cxn ang="0">
                  <a:pos x="75" y="48"/>
                </a:cxn>
              </a:cxnLst>
              <a:rect l="0" t="0" r="r" b="b"/>
              <a:pathLst>
                <a:path w="131" h="61">
                  <a:moveTo>
                    <a:pt x="95" y="61"/>
                  </a:moveTo>
                  <a:lnTo>
                    <a:pt x="98" y="60"/>
                  </a:lnTo>
                  <a:lnTo>
                    <a:pt x="102" y="57"/>
                  </a:lnTo>
                  <a:lnTo>
                    <a:pt x="103" y="56"/>
                  </a:lnTo>
                  <a:lnTo>
                    <a:pt x="102" y="54"/>
                  </a:lnTo>
                  <a:lnTo>
                    <a:pt x="101" y="53"/>
                  </a:lnTo>
                  <a:lnTo>
                    <a:pt x="103" y="55"/>
                  </a:lnTo>
                  <a:lnTo>
                    <a:pt x="104" y="55"/>
                  </a:lnTo>
                  <a:lnTo>
                    <a:pt x="104" y="55"/>
                  </a:lnTo>
                  <a:lnTo>
                    <a:pt x="106" y="52"/>
                  </a:lnTo>
                  <a:lnTo>
                    <a:pt x="105" y="53"/>
                  </a:lnTo>
                  <a:lnTo>
                    <a:pt x="104" y="53"/>
                  </a:lnTo>
                  <a:lnTo>
                    <a:pt x="104" y="51"/>
                  </a:lnTo>
                  <a:lnTo>
                    <a:pt x="107" y="47"/>
                  </a:lnTo>
                  <a:lnTo>
                    <a:pt x="111" y="41"/>
                  </a:lnTo>
                  <a:lnTo>
                    <a:pt x="119" y="36"/>
                  </a:lnTo>
                  <a:lnTo>
                    <a:pt x="121" y="35"/>
                  </a:lnTo>
                  <a:lnTo>
                    <a:pt x="122" y="33"/>
                  </a:lnTo>
                  <a:lnTo>
                    <a:pt x="121" y="31"/>
                  </a:lnTo>
                  <a:lnTo>
                    <a:pt x="121" y="31"/>
                  </a:lnTo>
                  <a:lnTo>
                    <a:pt x="118" y="32"/>
                  </a:lnTo>
                  <a:lnTo>
                    <a:pt x="115" y="33"/>
                  </a:lnTo>
                  <a:lnTo>
                    <a:pt x="113" y="33"/>
                  </a:lnTo>
                  <a:lnTo>
                    <a:pt x="110" y="31"/>
                  </a:lnTo>
                  <a:lnTo>
                    <a:pt x="111" y="31"/>
                  </a:lnTo>
                  <a:lnTo>
                    <a:pt x="114" y="31"/>
                  </a:lnTo>
                  <a:lnTo>
                    <a:pt x="117" y="30"/>
                  </a:lnTo>
                  <a:lnTo>
                    <a:pt x="118" y="28"/>
                  </a:lnTo>
                  <a:lnTo>
                    <a:pt x="117" y="27"/>
                  </a:lnTo>
                  <a:lnTo>
                    <a:pt x="118" y="26"/>
                  </a:lnTo>
                  <a:lnTo>
                    <a:pt x="117" y="26"/>
                  </a:lnTo>
                  <a:lnTo>
                    <a:pt x="116" y="26"/>
                  </a:lnTo>
                  <a:lnTo>
                    <a:pt x="115" y="25"/>
                  </a:lnTo>
                  <a:lnTo>
                    <a:pt x="115" y="24"/>
                  </a:lnTo>
                  <a:lnTo>
                    <a:pt x="118" y="24"/>
                  </a:lnTo>
                  <a:lnTo>
                    <a:pt x="120" y="26"/>
                  </a:lnTo>
                  <a:lnTo>
                    <a:pt x="123" y="26"/>
                  </a:lnTo>
                  <a:lnTo>
                    <a:pt x="126" y="26"/>
                  </a:lnTo>
                  <a:lnTo>
                    <a:pt x="128" y="25"/>
                  </a:lnTo>
                  <a:lnTo>
                    <a:pt x="128" y="23"/>
                  </a:lnTo>
                  <a:lnTo>
                    <a:pt x="129" y="20"/>
                  </a:lnTo>
                  <a:lnTo>
                    <a:pt x="130" y="17"/>
                  </a:lnTo>
                  <a:lnTo>
                    <a:pt x="131" y="16"/>
                  </a:lnTo>
                  <a:lnTo>
                    <a:pt x="131" y="14"/>
                  </a:lnTo>
                  <a:lnTo>
                    <a:pt x="129" y="11"/>
                  </a:lnTo>
                  <a:lnTo>
                    <a:pt x="128" y="11"/>
                  </a:lnTo>
                  <a:lnTo>
                    <a:pt x="126" y="11"/>
                  </a:lnTo>
                  <a:lnTo>
                    <a:pt x="126" y="13"/>
                  </a:lnTo>
                  <a:lnTo>
                    <a:pt x="126" y="15"/>
                  </a:lnTo>
                  <a:lnTo>
                    <a:pt x="126" y="18"/>
                  </a:lnTo>
                  <a:lnTo>
                    <a:pt x="125" y="16"/>
                  </a:lnTo>
                  <a:lnTo>
                    <a:pt x="123" y="13"/>
                  </a:lnTo>
                  <a:lnTo>
                    <a:pt x="122" y="12"/>
                  </a:lnTo>
                  <a:lnTo>
                    <a:pt x="121" y="12"/>
                  </a:lnTo>
                  <a:lnTo>
                    <a:pt x="119" y="13"/>
                  </a:lnTo>
                  <a:lnTo>
                    <a:pt x="117" y="13"/>
                  </a:lnTo>
                  <a:lnTo>
                    <a:pt x="114" y="15"/>
                  </a:lnTo>
                  <a:lnTo>
                    <a:pt x="113" y="15"/>
                  </a:lnTo>
                  <a:lnTo>
                    <a:pt x="114" y="14"/>
                  </a:lnTo>
                  <a:lnTo>
                    <a:pt x="113" y="12"/>
                  </a:lnTo>
                  <a:lnTo>
                    <a:pt x="108" y="9"/>
                  </a:lnTo>
                  <a:lnTo>
                    <a:pt x="110" y="9"/>
                  </a:lnTo>
                  <a:lnTo>
                    <a:pt x="112" y="10"/>
                  </a:lnTo>
                  <a:lnTo>
                    <a:pt x="114" y="9"/>
                  </a:lnTo>
                  <a:lnTo>
                    <a:pt x="116" y="8"/>
                  </a:lnTo>
                  <a:lnTo>
                    <a:pt x="119" y="9"/>
                  </a:lnTo>
                  <a:lnTo>
                    <a:pt x="121" y="9"/>
                  </a:lnTo>
                  <a:lnTo>
                    <a:pt x="124" y="8"/>
                  </a:lnTo>
                  <a:lnTo>
                    <a:pt x="126" y="8"/>
                  </a:lnTo>
                  <a:lnTo>
                    <a:pt x="126" y="6"/>
                  </a:lnTo>
                  <a:lnTo>
                    <a:pt x="126" y="4"/>
                  </a:lnTo>
                  <a:lnTo>
                    <a:pt x="125" y="4"/>
                  </a:lnTo>
                  <a:lnTo>
                    <a:pt x="125" y="3"/>
                  </a:lnTo>
                  <a:lnTo>
                    <a:pt x="126" y="3"/>
                  </a:lnTo>
                  <a:lnTo>
                    <a:pt x="127" y="3"/>
                  </a:lnTo>
                  <a:lnTo>
                    <a:pt x="127" y="2"/>
                  </a:lnTo>
                  <a:lnTo>
                    <a:pt x="127" y="1"/>
                  </a:lnTo>
                  <a:lnTo>
                    <a:pt x="127" y="1"/>
                  </a:lnTo>
                  <a:lnTo>
                    <a:pt x="127" y="0"/>
                  </a:lnTo>
                  <a:lnTo>
                    <a:pt x="105" y="5"/>
                  </a:lnTo>
                  <a:lnTo>
                    <a:pt x="105" y="6"/>
                  </a:lnTo>
                  <a:lnTo>
                    <a:pt x="83" y="10"/>
                  </a:lnTo>
                  <a:lnTo>
                    <a:pt x="58" y="16"/>
                  </a:lnTo>
                  <a:lnTo>
                    <a:pt x="38" y="20"/>
                  </a:lnTo>
                  <a:lnTo>
                    <a:pt x="34" y="20"/>
                  </a:lnTo>
                  <a:lnTo>
                    <a:pt x="32" y="22"/>
                  </a:lnTo>
                  <a:lnTo>
                    <a:pt x="31" y="23"/>
                  </a:lnTo>
                  <a:lnTo>
                    <a:pt x="31" y="24"/>
                  </a:lnTo>
                  <a:lnTo>
                    <a:pt x="31" y="25"/>
                  </a:lnTo>
                  <a:lnTo>
                    <a:pt x="32" y="26"/>
                  </a:lnTo>
                  <a:lnTo>
                    <a:pt x="32" y="28"/>
                  </a:lnTo>
                  <a:lnTo>
                    <a:pt x="30" y="28"/>
                  </a:lnTo>
                  <a:lnTo>
                    <a:pt x="30" y="27"/>
                  </a:lnTo>
                  <a:lnTo>
                    <a:pt x="29" y="28"/>
                  </a:lnTo>
                  <a:lnTo>
                    <a:pt x="28" y="29"/>
                  </a:lnTo>
                  <a:lnTo>
                    <a:pt x="27" y="30"/>
                  </a:lnTo>
                  <a:lnTo>
                    <a:pt x="26" y="32"/>
                  </a:lnTo>
                  <a:lnTo>
                    <a:pt x="25" y="32"/>
                  </a:lnTo>
                  <a:lnTo>
                    <a:pt x="25" y="34"/>
                  </a:lnTo>
                  <a:lnTo>
                    <a:pt x="24" y="34"/>
                  </a:lnTo>
                  <a:lnTo>
                    <a:pt x="24" y="34"/>
                  </a:lnTo>
                  <a:lnTo>
                    <a:pt x="23" y="34"/>
                  </a:lnTo>
                  <a:lnTo>
                    <a:pt x="22" y="34"/>
                  </a:lnTo>
                  <a:lnTo>
                    <a:pt x="22" y="34"/>
                  </a:lnTo>
                  <a:lnTo>
                    <a:pt x="20" y="34"/>
                  </a:lnTo>
                  <a:lnTo>
                    <a:pt x="19" y="35"/>
                  </a:lnTo>
                  <a:lnTo>
                    <a:pt x="19" y="35"/>
                  </a:lnTo>
                  <a:lnTo>
                    <a:pt x="18" y="37"/>
                  </a:lnTo>
                  <a:lnTo>
                    <a:pt x="17" y="38"/>
                  </a:lnTo>
                  <a:lnTo>
                    <a:pt x="17" y="38"/>
                  </a:lnTo>
                  <a:lnTo>
                    <a:pt x="16" y="39"/>
                  </a:lnTo>
                  <a:lnTo>
                    <a:pt x="16" y="39"/>
                  </a:lnTo>
                  <a:lnTo>
                    <a:pt x="15" y="39"/>
                  </a:lnTo>
                  <a:lnTo>
                    <a:pt x="15" y="39"/>
                  </a:lnTo>
                  <a:lnTo>
                    <a:pt x="14" y="38"/>
                  </a:lnTo>
                  <a:lnTo>
                    <a:pt x="14" y="38"/>
                  </a:lnTo>
                  <a:lnTo>
                    <a:pt x="13" y="38"/>
                  </a:lnTo>
                  <a:lnTo>
                    <a:pt x="13" y="38"/>
                  </a:lnTo>
                  <a:lnTo>
                    <a:pt x="12" y="40"/>
                  </a:lnTo>
                  <a:lnTo>
                    <a:pt x="10" y="42"/>
                  </a:lnTo>
                  <a:lnTo>
                    <a:pt x="10" y="43"/>
                  </a:lnTo>
                  <a:lnTo>
                    <a:pt x="9" y="45"/>
                  </a:lnTo>
                  <a:lnTo>
                    <a:pt x="8" y="45"/>
                  </a:lnTo>
                  <a:lnTo>
                    <a:pt x="7" y="45"/>
                  </a:lnTo>
                  <a:lnTo>
                    <a:pt x="6" y="46"/>
                  </a:lnTo>
                  <a:lnTo>
                    <a:pt x="6" y="46"/>
                  </a:lnTo>
                  <a:lnTo>
                    <a:pt x="5" y="46"/>
                  </a:lnTo>
                  <a:lnTo>
                    <a:pt x="4" y="46"/>
                  </a:lnTo>
                  <a:lnTo>
                    <a:pt x="4" y="47"/>
                  </a:lnTo>
                  <a:lnTo>
                    <a:pt x="3" y="48"/>
                  </a:lnTo>
                  <a:lnTo>
                    <a:pt x="2" y="49"/>
                  </a:lnTo>
                  <a:lnTo>
                    <a:pt x="2" y="49"/>
                  </a:lnTo>
                  <a:lnTo>
                    <a:pt x="2" y="50"/>
                  </a:lnTo>
                  <a:lnTo>
                    <a:pt x="2" y="50"/>
                  </a:lnTo>
                  <a:lnTo>
                    <a:pt x="2" y="51"/>
                  </a:lnTo>
                  <a:lnTo>
                    <a:pt x="2" y="52"/>
                  </a:lnTo>
                  <a:lnTo>
                    <a:pt x="2" y="52"/>
                  </a:lnTo>
                  <a:lnTo>
                    <a:pt x="1" y="52"/>
                  </a:lnTo>
                  <a:lnTo>
                    <a:pt x="0" y="52"/>
                  </a:lnTo>
                  <a:lnTo>
                    <a:pt x="0" y="54"/>
                  </a:lnTo>
                  <a:lnTo>
                    <a:pt x="0" y="56"/>
                  </a:lnTo>
                  <a:lnTo>
                    <a:pt x="0" y="56"/>
                  </a:lnTo>
                  <a:lnTo>
                    <a:pt x="8" y="55"/>
                  </a:lnTo>
                  <a:lnTo>
                    <a:pt x="9" y="55"/>
                  </a:lnTo>
                  <a:lnTo>
                    <a:pt x="22" y="53"/>
                  </a:lnTo>
                  <a:lnTo>
                    <a:pt x="25" y="52"/>
                  </a:lnTo>
                  <a:lnTo>
                    <a:pt x="31" y="49"/>
                  </a:lnTo>
                  <a:lnTo>
                    <a:pt x="37" y="48"/>
                  </a:lnTo>
                  <a:lnTo>
                    <a:pt x="37" y="48"/>
                  </a:lnTo>
                  <a:lnTo>
                    <a:pt x="38" y="48"/>
                  </a:lnTo>
                  <a:lnTo>
                    <a:pt x="53" y="46"/>
                  </a:lnTo>
                  <a:lnTo>
                    <a:pt x="54" y="46"/>
                  </a:lnTo>
                  <a:lnTo>
                    <a:pt x="54" y="47"/>
                  </a:lnTo>
                  <a:lnTo>
                    <a:pt x="54" y="48"/>
                  </a:lnTo>
                  <a:lnTo>
                    <a:pt x="55" y="48"/>
                  </a:lnTo>
                  <a:lnTo>
                    <a:pt x="56" y="48"/>
                  </a:lnTo>
                  <a:lnTo>
                    <a:pt x="57" y="50"/>
                  </a:lnTo>
                  <a:lnTo>
                    <a:pt x="58" y="51"/>
                  </a:lnTo>
                  <a:lnTo>
                    <a:pt x="75" y="48"/>
                  </a:lnTo>
                  <a:lnTo>
                    <a:pt x="95" y="61"/>
                  </a:lnTo>
                  <a:lnTo>
                    <a:pt x="95" y="6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2" name="Freeform 95">
              <a:extLst>
                <a:ext uri="{FF2B5EF4-FFF2-40B4-BE49-F238E27FC236}">
                  <a16:creationId xmlns:a16="http://schemas.microsoft.com/office/drawing/2014/main" id="{160F54A6-0A51-43D3-AEA2-56741869E892}"/>
                </a:ext>
              </a:extLst>
            </p:cNvPr>
            <p:cNvSpPr>
              <a:spLocks/>
            </p:cNvSpPr>
            <p:nvPr/>
          </p:nvSpPr>
          <p:spPr bwMode="auto">
            <a:xfrm>
              <a:off x="4258" y="2513"/>
              <a:ext cx="860" cy="400"/>
            </a:xfrm>
            <a:custGeom>
              <a:avLst/>
              <a:gdLst/>
              <a:ahLst/>
              <a:cxnLst>
                <a:cxn ang="0">
                  <a:pos x="102" y="57"/>
                </a:cxn>
                <a:cxn ang="0">
                  <a:pos x="101" y="53"/>
                </a:cxn>
                <a:cxn ang="0">
                  <a:pos x="104" y="55"/>
                </a:cxn>
                <a:cxn ang="0">
                  <a:pos x="104" y="53"/>
                </a:cxn>
                <a:cxn ang="0">
                  <a:pos x="111" y="41"/>
                </a:cxn>
                <a:cxn ang="0">
                  <a:pos x="122" y="33"/>
                </a:cxn>
                <a:cxn ang="0">
                  <a:pos x="118" y="32"/>
                </a:cxn>
                <a:cxn ang="0">
                  <a:pos x="110" y="31"/>
                </a:cxn>
                <a:cxn ang="0">
                  <a:pos x="117" y="30"/>
                </a:cxn>
                <a:cxn ang="0">
                  <a:pos x="118" y="26"/>
                </a:cxn>
                <a:cxn ang="0">
                  <a:pos x="115" y="25"/>
                </a:cxn>
                <a:cxn ang="0">
                  <a:pos x="120" y="26"/>
                </a:cxn>
                <a:cxn ang="0">
                  <a:pos x="128" y="25"/>
                </a:cxn>
                <a:cxn ang="0">
                  <a:pos x="130" y="17"/>
                </a:cxn>
                <a:cxn ang="0">
                  <a:pos x="129" y="11"/>
                </a:cxn>
                <a:cxn ang="0">
                  <a:pos x="126" y="13"/>
                </a:cxn>
                <a:cxn ang="0">
                  <a:pos x="125" y="16"/>
                </a:cxn>
                <a:cxn ang="0">
                  <a:pos x="121" y="12"/>
                </a:cxn>
                <a:cxn ang="0">
                  <a:pos x="114" y="15"/>
                </a:cxn>
                <a:cxn ang="0">
                  <a:pos x="113" y="12"/>
                </a:cxn>
                <a:cxn ang="0">
                  <a:pos x="112" y="10"/>
                </a:cxn>
                <a:cxn ang="0">
                  <a:pos x="119" y="9"/>
                </a:cxn>
                <a:cxn ang="0">
                  <a:pos x="126" y="8"/>
                </a:cxn>
                <a:cxn ang="0">
                  <a:pos x="125" y="4"/>
                </a:cxn>
                <a:cxn ang="0">
                  <a:pos x="127" y="3"/>
                </a:cxn>
                <a:cxn ang="0">
                  <a:pos x="127" y="1"/>
                </a:cxn>
                <a:cxn ang="0">
                  <a:pos x="105" y="6"/>
                </a:cxn>
                <a:cxn ang="0">
                  <a:pos x="38" y="20"/>
                </a:cxn>
                <a:cxn ang="0">
                  <a:pos x="31" y="23"/>
                </a:cxn>
                <a:cxn ang="0">
                  <a:pos x="32" y="26"/>
                </a:cxn>
                <a:cxn ang="0">
                  <a:pos x="30" y="27"/>
                </a:cxn>
                <a:cxn ang="0">
                  <a:pos x="27" y="30"/>
                </a:cxn>
                <a:cxn ang="0">
                  <a:pos x="25" y="34"/>
                </a:cxn>
                <a:cxn ang="0">
                  <a:pos x="23" y="34"/>
                </a:cxn>
                <a:cxn ang="0">
                  <a:pos x="20" y="34"/>
                </a:cxn>
                <a:cxn ang="0">
                  <a:pos x="18" y="37"/>
                </a:cxn>
                <a:cxn ang="0">
                  <a:pos x="16" y="39"/>
                </a:cxn>
                <a:cxn ang="0">
                  <a:pos x="15" y="39"/>
                </a:cxn>
                <a:cxn ang="0">
                  <a:pos x="13" y="38"/>
                </a:cxn>
                <a:cxn ang="0">
                  <a:pos x="10" y="42"/>
                </a:cxn>
                <a:cxn ang="0">
                  <a:pos x="8" y="45"/>
                </a:cxn>
                <a:cxn ang="0">
                  <a:pos x="6" y="46"/>
                </a:cxn>
                <a:cxn ang="0">
                  <a:pos x="4" y="47"/>
                </a:cxn>
                <a:cxn ang="0">
                  <a:pos x="2" y="49"/>
                </a:cxn>
                <a:cxn ang="0">
                  <a:pos x="2" y="51"/>
                </a:cxn>
                <a:cxn ang="0">
                  <a:pos x="1" y="52"/>
                </a:cxn>
                <a:cxn ang="0">
                  <a:pos x="0" y="56"/>
                </a:cxn>
                <a:cxn ang="0">
                  <a:pos x="9" y="55"/>
                </a:cxn>
                <a:cxn ang="0">
                  <a:pos x="31" y="49"/>
                </a:cxn>
                <a:cxn ang="0">
                  <a:pos x="38" y="48"/>
                </a:cxn>
                <a:cxn ang="0">
                  <a:pos x="54" y="47"/>
                </a:cxn>
                <a:cxn ang="0">
                  <a:pos x="56" y="48"/>
                </a:cxn>
                <a:cxn ang="0">
                  <a:pos x="75" y="48"/>
                </a:cxn>
              </a:cxnLst>
              <a:rect l="0" t="0" r="r" b="b"/>
              <a:pathLst>
                <a:path w="131" h="61">
                  <a:moveTo>
                    <a:pt x="95" y="61"/>
                  </a:moveTo>
                  <a:lnTo>
                    <a:pt x="98" y="60"/>
                  </a:lnTo>
                  <a:lnTo>
                    <a:pt x="102" y="57"/>
                  </a:lnTo>
                  <a:lnTo>
                    <a:pt x="103" y="56"/>
                  </a:lnTo>
                  <a:lnTo>
                    <a:pt x="102" y="54"/>
                  </a:lnTo>
                  <a:lnTo>
                    <a:pt x="101" y="53"/>
                  </a:lnTo>
                  <a:lnTo>
                    <a:pt x="103" y="55"/>
                  </a:lnTo>
                  <a:lnTo>
                    <a:pt x="104" y="55"/>
                  </a:lnTo>
                  <a:lnTo>
                    <a:pt x="104" y="55"/>
                  </a:lnTo>
                  <a:lnTo>
                    <a:pt x="106" y="52"/>
                  </a:lnTo>
                  <a:lnTo>
                    <a:pt x="105" y="53"/>
                  </a:lnTo>
                  <a:lnTo>
                    <a:pt x="104" y="53"/>
                  </a:lnTo>
                  <a:lnTo>
                    <a:pt x="104" y="51"/>
                  </a:lnTo>
                  <a:lnTo>
                    <a:pt x="107" y="47"/>
                  </a:lnTo>
                  <a:lnTo>
                    <a:pt x="111" y="41"/>
                  </a:lnTo>
                  <a:lnTo>
                    <a:pt x="119" y="36"/>
                  </a:lnTo>
                  <a:lnTo>
                    <a:pt x="121" y="35"/>
                  </a:lnTo>
                  <a:lnTo>
                    <a:pt x="122" y="33"/>
                  </a:lnTo>
                  <a:lnTo>
                    <a:pt x="121" y="31"/>
                  </a:lnTo>
                  <a:lnTo>
                    <a:pt x="121" y="31"/>
                  </a:lnTo>
                  <a:lnTo>
                    <a:pt x="118" y="32"/>
                  </a:lnTo>
                  <a:lnTo>
                    <a:pt x="115" y="33"/>
                  </a:lnTo>
                  <a:lnTo>
                    <a:pt x="113" y="33"/>
                  </a:lnTo>
                  <a:lnTo>
                    <a:pt x="110" y="31"/>
                  </a:lnTo>
                  <a:lnTo>
                    <a:pt x="111" y="31"/>
                  </a:lnTo>
                  <a:lnTo>
                    <a:pt x="114" y="31"/>
                  </a:lnTo>
                  <a:lnTo>
                    <a:pt x="117" y="30"/>
                  </a:lnTo>
                  <a:lnTo>
                    <a:pt x="118" y="28"/>
                  </a:lnTo>
                  <a:lnTo>
                    <a:pt x="117" y="27"/>
                  </a:lnTo>
                  <a:lnTo>
                    <a:pt x="118" y="26"/>
                  </a:lnTo>
                  <a:lnTo>
                    <a:pt x="117" y="26"/>
                  </a:lnTo>
                  <a:lnTo>
                    <a:pt x="116" y="26"/>
                  </a:lnTo>
                  <a:lnTo>
                    <a:pt x="115" y="25"/>
                  </a:lnTo>
                  <a:lnTo>
                    <a:pt x="115" y="24"/>
                  </a:lnTo>
                  <a:lnTo>
                    <a:pt x="118" y="24"/>
                  </a:lnTo>
                  <a:lnTo>
                    <a:pt x="120" y="26"/>
                  </a:lnTo>
                  <a:lnTo>
                    <a:pt x="123" y="26"/>
                  </a:lnTo>
                  <a:lnTo>
                    <a:pt x="126" y="26"/>
                  </a:lnTo>
                  <a:lnTo>
                    <a:pt x="128" y="25"/>
                  </a:lnTo>
                  <a:lnTo>
                    <a:pt x="128" y="23"/>
                  </a:lnTo>
                  <a:lnTo>
                    <a:pt x="129" y="20"/>
                  </a:lnTo>
                  <a:lnTo>
                    <a:pt x="130" y="17"/>
                  </a:lnTo>
                  <a:lnTo>
                    <a:pt x="131" y="16"/>
                  </a:lnTo>
                  <a:lnTo>
                    <a:pt x="131" y="14"/>
                  </a:lnTo>
                  <a:lnTo>
                    <a:pt x="129" y="11"/>
                  </a:lnTo>
                  <a:lnTo>
                    <a:pt x="128" y="11"/>
                  </a:lnTo>
                  <a:lnTo>
                    <a:pt x="126" y="11"/>
                  </a:lnTo>
                  <a:lnTo>
                    <a:pt x="126" y="13"/>
                  </a:lnTo>
                  <a:lnTo>
                    <a:pt x="126" y="15"/>
                  </a:lnTo>
                  <a:lnTo>
                    <a:pt x="126" y="18"/>
                  </a:lnTo>
                  <a:lnTo>
                    <a:pt x="125" y="16"/>
                  </a:lnTo>
                  <a:lnTo>
                    <a:pt x="123" y="13"/>
                  </a:lnTo>
                  <a:lnTo>
                    <a:pt x="122" y="12"/>
                  </a:lnTo>
                  <a:lnTo>
                    <a:pt x="121" y="12"/>
                  </a:lnTo>
                  <a:lnTo>
                    <a:pt x="119" y="13"/>
                  </a:lnTo>
                  <a:lnTo>
                    <a:pt x="117" y="13"/>
                  </a:lnTo>
                  <a:lnTo>
                    <a:pt x="114" y="15"/>
                  </a:lnTo>
                  <a:lnTo>
                    <a:pt x="113" y="15"/>
                  </a:lnTo>
                  <a:lnTo>
                    <a:pt x="114" y="14"/>
                  </a:lnTo>
                  <a:lnTo>
                    <a:pt x="113" y="12"/>
                  </a:lnTo>
                  <a:lnTo>
                    <a:pt x="108" y="9"/>
                  </a:lnTo>
                  <a:lnTo>
                    <a:pt x="110" y="9"/>
                  </a:lnTo>
                  <a:lnTo>
                    <a:pt x="112" y="10"/>
                  </a:lnTo>
                  <a:lnTo>
                    <a:pt x="114" y="9"/>
                  </a:lnTo>
                  <a:lnTo>
                    <a:pt x="116" y="8"/>
                  </a:lnTo>
                  <a:lnTo>
                    <a:pt x="119" y="9"/>
                  </a:lnTo>
                  <a:lnTo>
                    <a:pt x="121" y="9"/>
                  </a:lnTo>
                  <a:lnTo>
                    <a:pt x="124" y="8"/>
                  </a:lnTo>
                  <a:lnTo>
                    <a:pt x="126" y="8"/>
                  </a:lnTo>
                  <a:lnTo>
                    <a:pt x="126" y="6"/>
                  </a:lnTo>
                  <a:lnTo>
                    <a:pt x="126" y="4"/>
                  </a:lnTo>
                  <a:lnTo>
                    <a:pt x="125" y="4"/>
                  </a:lnTo>
                  <a:lnTo>
                    <a:pt x="125" y="3"/>
                  </a:lnTo>
                  <a:lnTo>
                    <a:pt x="126" y="3"/>
                  </a:lnTo>
                  <a:lnTo>
                    <a:pt x="127" y="3"/>
                  </a:lnTo>
                  <a:lnTo>
                    <a:pt x="127" y="2"/>
                  </a:lnTo>
                  <a:lnTo>
                    <a:pt x="127" y="1"/>
                  </a:lnTo>
                  <a:lnTo>
                    <a:pt x="127" y="1"/>
                  </a:lnTo>
                  <a:lnTo>
                    <a:pt x="127" y="0"/>
                  </a:lnTo>
                  <a:lnTo>
                    <a:pt x="105" y="5"/>
                  </a:lnTo>
                  <a:lnTo>
                    <a:pt x="105" y="6"/>
                  </a:lnTo>
                  <a:lnTo>
                    <a:pt x="83" y="10"/>
                  </a:lnTo>
                  <a:lnTo>
                    <a:pt x="58" y="16"/>
                  </a:lnTo>
                  <a:lnTo>
                    <a:pt x="38" y="20"/>
                  </a:lnTo>
                  <a:lnTo>
                    <a:pt x="34" y="20"/>
                  </a:lnTo>
                  <a:lnTo>
                    <a:pt x="32" y="22"/>
                  </a:lnTo>
                  <a:lnTo>
                    <a:pt x="31" y="23"/>
                  </a:lnTo>
                  <a:lnTo>
                    <a:pt x="31" y="24"/>
                  </a:lnTo>
                  <a:lnTo>
                    <a:pt x="31" y="25"/>
                  </a:lnTo>
                  <a:lnTo>
                    <a:pt x="32" y="26"/>
                  </a:lnTo>
                  <a:lnTo>
                    <a:pt x="32" y="28"/>
                  </a:lnTo>
                  <a:lnTo>
                    <a:pt x="30" y="28"/>
                  </a:lnTo>
                  <a:lnTo>
                    <a:pt x="30" y="27"/>
                  </a:lnTo>
                  <a:lnTo>
                    <a:pt x="29" y="28"/>
                  </a:lnTo>
                  <a:lnTo>
                    <a:pt x="28" y="29"/>
                  </a:lnTo>
                  <a:lnTo>
                    <a:pt x="27" y="30"/>
                  </a:lnTo>
                  <a:lnTo>
                    <a:pt x="26" y="32"/>
                  </a:lnTo>
                  <a:lnTo>
                    <a:pt x="25" y="32"/>
                  </a:lnTo>
                  <a:lnTo>
                    <a:pt x="25" y="34"/>
                  </a:lnTo>
                  <a:lnTo>
                    <a:pt x="24" y="34"/>
                  </a:lnTo>
                  <a:lnTo>
                    <a:pt x="24" y="34"/>
                  </a:lnTo>
                  <a:lnTo>
                    <a:pt x="23" y="34"/>
                  </a:lnTo>
                  <a:lnTo>
                    <a:pt x="22" y="34"/>
                  </a:lnTo>
                  <a:lnTo>
                    <a:pt x="22" y="34"/>
                  </a:lnTo>
                  <a:lnTo>
                    <a:pt x="20" y="34"/>
                  </a:lnTo>
                  <a:lnTo>
                    <a:pt x="19" y="35"/>
                  </a:lnTo>
                  <a:lnTo>
                    <a:pt x="19" y="35"/>
                  </a:lnTo>
                  <a:lnTo>
                    <a:pt x="18" y="37"/>
                  </a:lnTo>
                  <a:lnTo>
                    <a:pt x="17" y="38"/>
                  </a:lnTo>
                  <a:lnTo>
                    <a:pt x="17" y="38"/>
                  </a:lnTo>
                  <a:lnTo>
                    <a:pt x="16" y="39"/>
                  </a:lnTo>
                  <a:lnTo>
                    <a:pt x="16" y="39"/>
                  </a:lnTo>
                  <a:lnTo>
                    <a:pt x="15" y="39"/>
                  </a:lnTo>
                  <a:lnTo>
                    <a:pt x="15" y="39"/>
                  </a:lnTo>
                  <a:lnTo>
                    <a:pt x="14" y="38"/>
                  </a:lnTo>
                  <a:lnTo>
                    <a:pt x="14" y="38"/>
                  </a:lnTo>
                  <a:lnTo>
                    <a:pt x="13" y="38"/>
                  </a:lnTo>
                  <a:lnTo>
                    <a:pt x="13" y="38"/>
                  </a:lnTo>
                  <a:lnTo>
                    <a:pt x="12" y="40"/>
                  </a:lnTo>
                  <a:lnTo>
                    <a:pt x="10" y="42"/>
                  </a:lnTo>
                  <a:lnTo>
                    <a:pt x="10" y="43"/>
                  </a:lnTo>
                  <a:lnTo>
                    <a:pt x="9" y="45"/>
                  </a:lnTo>
                  <a:lnTo>
                    <a:pt x="8" y="45"/>
                  </a:lnTo>
                  <a:lnTo>
                    <a:pt x="7" y="45"/>
                  </a:lnTo>
                  <a:lnTo>
                    <a:pt x="6" y="46"/>
                  </a:lnTo>
                  <a:lnTo>
                    <a:pt x="6" y="46"/>
                  </a:lnTo>
                  <a:lnTo>
                    <a:pt x="5" y="46"/>
                  </a:lnTo>
                  <a:lnTo>
                    <a:pt x="4" y="46"/>
                  </a:lnTo>
                  <a:lnTo>
                    <a:pt x="4" y="47"/>
                  </a:lnTo>
                  <a:lnTo>
                    <a:pt x="3" y="48"/>
                  </a:lnTo>
                  <a:lnTo>
                    <a:pt x="2" y="49"/>
                  </a:lnTo>
                  <a:lnTo>
                    <a:pt x="2" y="49"/>
                  </a:lnTo>
                  <a:lnTo>
                    <a:pt x="2" y="50"/>
                  </a:lnTo>
                  <a:lnTo>
                    <a:pt x="2" y="50"/>
                  </a:lnTo>
                  <a:lnTo>
                    <a:pt x="2" y="51"/>
                  </a:lnTo>
                  <a:lnTo>
                    <a:pt x="2" y="52"/>
                  </a:lnTo>
                  <a:lnTo>
                    <a:pt x="2" y="52"/>
                  </a:lnTo>
                  <a:lnTo>
                    <a:pt x="1" y="52"/>
                  </a:lnTo>
                  <a:lnTo>
                    <a:pt x="0" y="52"/>
                  </a:lnTo>
                  <a:lnTo>
                    <a:pt x="0" y="54"/>
                  </a:lnTo>
                  <a:lnTo>
                    <a:pt x="0" y="56"/>
                  </a:lnTo>
                  <a:lnTo>
                    <a:pt x="0" y="56"/>
                  </a:lnTo>
                  <a:lnTo>
                    <a:pt x="8" y="55"/>
                  </a:lnTo>
                  <a:lnTo>
                    <a:pt x="9" y="55"/>
                  </a:lnTo>
                  <a:lnTo>
                    <a:pt x="22" y="53"/>
                  </a:lnTo>
                  <a:lnTo>
                    <a:pt x="25" y="52"/>
                  </a:lnTo>
                  <a:lnTo>
                    <a:pt x="31" y="49"/>
                  </a:lnTo>
                  <a:lnTo>
                    <a:pt x="37" y="48"/>
                  </a:lnTo>
                  <a:lnTo>
                    <a:pt x="37" y="48"/>
                  </a:lnTo>
                  <a:lnTo>
                    <a:pt x="38" y="48"/>
                  </a:lnTo>
                  <a:lnTo>
                    <a:pt x="53" y="46"/>
                  </a:lnTo>
                  <a:lnTo>
                    <a:pt x="54" y="46"/>
                  </a:lnTo>
                  <a:lnTo>
                    <a:pt x="54" y="47"/>
                  </a:lnTo>
                  <a:lnTo>
                    <a:pt x="54" y="48"/>
                  </a:lnTo>
                  <a:lnTo>
                    <a:pt x="55" y="48"/>
                  </a:lnTo>
                  <a:lnTo>
                    <a:pt x="56" y="48"/>
                  </a:lnTo>
                  <a:lnTo>
                    <a:pt x="57" y="50"/>
                  </a:lnTo>
                  <a:lnTo>
                    <a:pt x="58" y="51"/>
                  </a:lnTo>
                  <a:lnTo>
                    <a:pt x="75" y="48"/>
                  </a:lnTo>
                  <a:lnTo>
                    <a:pt x="95" y="61"/>
                  </a:lnTo>
                  <a:lnTo>
                    <a:pt x="95" y="6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3" name="Freeform 96">
              <a:extLst>
                <a:ext uri="{FF2B5EF4-FFF2-40B4-BE49-F238E27FC236}">
                  <a16:creationId xmlns:a16="http://schemas.microsoft.com/office/drawing/2014/main" id="{D014FDC0-8F07-482A-9C7E-65C495FDB342}"/>
                </a:ext>
              </a:extLst>
            </p:cNvPr>
            <p:cNvSpPr>
              <a:spLocks/>
            </p:cNvSpPr>
            <p:nvPr/>
          </p:nvSpPr>
          <p:spPr bwMode="auto">
            <a:xfrm>
              <a:off x="4337" y="2815"/>
              <a:ext cx="545" cy="381"/>
            </a:xfrm>
            <a:custGeom>
              <a:avLst/>
              <a:gdLst/>
              <a:ahLst/>
              <a:cxnLst>
                <a:cxn ang="0">
                  <a:pos x="13" y="6"/>
                </a:cxn>
                <a:cxn ang="0">
                  <a:pos x="25" y="2"/>
                </a:cxn>
                <a:cxn ang="0">
                  <a:pos x="42" y="0"/>
                </a:cxn>
                <a:cxn ang="0">
                  <a:pos x="42" y="2"/>
                </a:cxn>
                <a:cxn ang="0">
                  <a:pos x="43" y="2"/>
                </a:cxn>
                <a:cxn ang="0">
                  <a:pos x="46" y="5"/>
                </a:cxn>
                <a:cxn ang="0">
                  <a:pos x="83" y="15"/>
                </a:cxn>
                <a:cxn ang="0">
                  <a:pos x="78" y="21"/>
                </a:cxn>
                <a:cxn ang="0">
                  <a:pos x="75" y="26"/>
                </a:cxn>
                <a:cxn ang="0">
                  <a:pos x="75" y="28"/>
                </a:cxn>
                <a:cxn ang="0">
                  <a:pos x="73" y="33"/>
                </a:cxn>
                <a:cxn ang="0">
                  <a:pos x="70" y="32"/>
                </a:cxn>
                <a:cxn ang="0">
                  <a:pos x="68" y="35"/>
                </a:cxn>
                <a:cxn ang="0">
                  <a:pos x="65" y="38"/>
                </a:cxn>
                <a:cxn ang="0">
                  <a:pos x="63" y="38"/>
                </a:cxn>
                <a:cxn ang="0">
                  <a:pos x="63" y="37"/>
                </a:cxn>
                <a:cxn ang="0">
                  <a:pos x="62" y="41"/>
                </a:cxn>
                <a:cxn ang="0">
                  <a:pos x="61" y="43"/>
                </a:cxn>
                <a:cxn ang="0">
                  <a:pos x="59" y="44"/>
                </a:cxn>
                <a:cxn ang="0">
                  <a:pos x="58" y="42"/>
                </a:cxn>
                <a:cxn ang="0">
                  <a:pos x="55" y="44"/>
                </a:cxn>
                <a:cxn ang="0">
                  <a:pos x="56" y="46"/>
                </a:cxn>
                <a:cxn ang="0">
                  <a:pos x="56" y="49"/>
                </a:cxn>
                <a:cxn ang="0">
                  <a:pos x="53" y="49"/>
                </a:cxn>
                <a:cxn ang="0">
                  <a:pos x="52" y="47"/>
                </a:cxn>
                <a:cxn ang="0">
                  <a:pos x="50" y="48"/>
                </a:cxn>
                <a:cxn ang="0">
                  <a:pos x="52" y="52"/>
                </a:cxn>
                <a:cxn ang="0">
                  <a:pos x="51" y="54"/>
                </a:cxn>
                <a:cxn ang="0">
                  <a:pos x="49" y="54"/>
                </a:cxn>
                <a:cxn ang="0">
                  <a:pos x="49" y="56"/>
                </a:cxn>
                <a:cxn ang="0">
                  <a:pos x="49" y="58"/>
                </a:cxn>
                <a:cxn ang="0">
                  <a:pos x="47" y="57"/>
                </a:cxn>
                <a:cxn ang="0">
                  <a:pos x="46" y="54"/>
                </a:cxn>
                <a:cxn ang="0">
                  <a:pos x="45" y="53"/>
                </a:cxn>
                <a:cxn ang="0">
                  <a:pos x="43" y="52"/>
                </a:cxn>
                <a:cxn ang="0">
                  <a:pos x="42" y="51"/>
                </a:cxn>
                <a:cxn ang="0">
                  <a:pos x="42" y="48"/>
                </a:cxn>
                <a:cxn ang="0">
                  <a:pos x="41" y="46"/>
                </a:cxn>
                <a:cxn ang="0">
                  <a:pos x="40" y="44"/>
                </a:cxn>
                <a:cxn ang="0">
                  <a:pos x="39" y="43"/>
                </a:cxn>
                <a:cxn ang="0">
                  <a:pos x="39" y="42"/>
                </a:cxn>
                <a:cxn ang="0">
                  <a:pos x="36" y="40"/>
                </a:cxn>
                <a:cxn ang="0">
                  <a:pos x="34" y="39"/>
                </a:cxn>
                <a:cxn ang="0">
                  <a:pos x="32" y="38"/>
                </a:cxn>
                <a:cxn ang="0">
                  <a:pos x="29" y="35"/>
                </a:cxn>
                <a:cxn ang="0">
                  <a:pos x="23" y="31"/>
                </a:cxn>
                <a:cxn ang="0">
                  <a:pos x="17" y="25"/>
                </a:cxn>
                <a:cxn ang="0">
                  <a:pos x="14" y="22"/>
                </a:cxn>
                <a:cxn ang="0">
                  <a:pos x="12" y="20"/>
                </a:cxn>
                <a:cxn ang="0">
                  <a:pos x="9" y="18"/>
                </a:cxn>
                <a:cxn ang="0">
                  <a:pos x="6" y="18"/>
                </a:cxn>
                <a:cxn ang="0">
                  <a:pos x="4" y="17"/>
                </a:cxn>
                <a:cxn ang="0">
                  <a:pos x="2" y="15"/>
                </a:cxn>
                <a:cxn ang="0">
                  <a:pos x="0" y="14"/>
                </a:cxn>
                <a:cxn ang="0">
                  <a:pos x="1" y="12"/>
                </a:cxn>
                <a:cxn ang="0">
                  <a:pos x="2" y="11"/>
                </a:cxn>
                <a:cxn ang="0">
                  <a:pos x="4" y="9"/>
                </a:cxn>
                <a:cxn ang="0">
                  <a:pos x="5" y="8"/>
                </a:cxn>
              </a:cxnLst>
              <a:rect l="0" t="0" r="r" b="b"/>
              <a:pathLst>
                <a:path w="83" h="58">
                  <a:moveTo>
                    <a:pt x="5" y="7"/>
                  </a:moveTo>
                  <a:lnTo>
                    <a:pt x="13" y="6"/>
                  </a:lnTo>
                  <a:lnTo>
                    <a:pt x="19" y="3"/>
                  </a:lnTo>
                  <a:lnTo>
                    <a:pt x="25" y="2"/>
                  </a:lnTo>
                  <a:lnTo>
                    <a:pt x="26" y="2"/>
                  </a:lnTo>
                  <a:lnTo>
                    <a:pt x="42" y="0"/>
                  </a:lnTo>
                  <a:lnTo>
                    <a:pt x="42" y="1"/>
                  </a:lnTo>
                  <a:lnTo>
                    <a:pt x="42" y="2"/>
                  </a:lnTo>
                  <a:lnTo>
                    <a:pt x="42" y="2"/>
                  </a:lnTo>
                  <a:lnTo>
                    <a:pt x="43" y="2"/>
                  </a:lnTo>
                  <a:lnTo>
                    <a:pt x="44" y="2"/>
                  </a:lnTo>
                  <a:lnTo>
                    <a:pt x="46" y="5"/>
                  </a:lnTo>
                  <a:lnTo>
                    <a:pt x="63" y="2"/>
                  </a:lnTo>
                  <a:lnTo>
                    <a:pt x="83" y="15"/>
                  </a:lnTo>
                  <a:lnTo>
                    <a:pt x="80" y="18"/>
                  </a:lnTo>
                  <a:lnTo>
                    <a:pt x="78" y="21"/>
                  </a:lnTo>
                  <a:lnTo>
                    <a:pt x="77" y="23"/>
                  </a:lnTo>
                  <a:lnTo>
                    <a:pt x="75" y="26"/>
                  </a:lnTo>
                  <a:lnTo>
                    <a:pt x="75" y="27"/>
                  </a:lnTo>
                  <a:lnTo>
                    <a:pt x="75" y="28"/>
                  </a:lnTo>
                  <a:lnTo>
                    <a:pt x="74" y="31"/>
                  </a:lnTo>
                  <a:lnTo>
                    <a:pt x="73" y="33"/>
                  </a:lnTo>
                  <a:lnTo>
                    <a:pt x="71" y="33"/>
                  </a:lnTo>
                  <a:lnTo>
                    <a:pt x="70" y="32"/>
                  </a:lnTo>
                  <a:lnTo>
                    <a:pt x="69" y="33"/>
                  </a:lnTo>
                  <a:lnTo>
                    <a:pt x="68" y="35"/>
                  </a:lnTo>
                  <a:lnTo>
                    <a:pt x="67" y="37"/>
                  </a:lnTo>
                  <a:lnTo>
                    <a:pt x="65" y="38"/>
                  </a:lnTo>
                  <a:lnTo>
                    <a:pt x="64" y="38"/>
                  </a:lnTo>
                  <a:lnTo>
                    <a:pt x="63" y="38"/>
                  </a:lnTo>
                  <a:lnTo>
                    <a:pt x="63" y="37"/>
                  </a:lnTo>
                  <a:lnTo>
                    <a:pt x="63" y="37"/>
                  </a:lnTo>
                  <a:lnTo>
                    <a:pt x="62" y="38"/>
                  </a:lnTo>
                  <a:lnTo>
                    <a:pt x="62" y="41"/>
                  </a:lnTo>
                  <a:lnTo>
                    <a:pt x="61" y="42"/>
                  </a:lnTo>
                  <a:lnTo>
                    <a:pt x="61" y="43"/>
                  </a:lnTo>
                  <a:lnTo>
                    <a:pt x="60" y="44"/>
                  </a:lnTo>
                  <a:lnTo>
                    <a:pt x="59" y="44"/>
                  </a:lnTo>
                  <a:lnTo>
                    <a:pt x="58" y="43"/>
                  </a:lnTo>
                  <a:lnTo>
                    <a:pt x="58" y="42"/>
                  </a:lnTo>
                  <a:lnTo>
                    <a:pt x="57" y="43"/>
                  </a:lnTo>
                  <a:lnTo>
                    <a:pt x="55" y="44"/>
                  </a:lnTo>
                  <a:lnTo>
                    <a:pt x="55" y="44"/>
                  </a:lnTo>
                  <a:lnTo>
                    <a:pt x="56" y="46"/>
                  </a:lnTo>
                  <a:lnTo>
                    <a:pt x="56" y="48"/>
                  </a:lnTo>
                  <a:lnTo>
                    <a:pt x="56" y="49"/>
                  </a:lnTo>
                  <a:lnTo>
                    <a:pt x="55" y="50"/>
                  </a:lnTo>
                  <a:lnTo>
                    <a:pt x="53" y="49"/>
                  </a:lnTo>
                  <a:lnTo>
                    <a:pt x="52" y="48"/>
                  </a:lnTo>
                  <a:lnTo>
                    <a:pt x="52" y="47"/>
                  </a:lnTo>
                  <a:lnTo>
                    <a:pt x="51" y="47"/>
                  </a:lnTo>
                  <a:lnTo>
                    <a:pt x="50" y="48"/>
                  </a:lnTo>
                  <a:lnTo>
                    <a:pt x="51" y="50"/>
                  </a:lnTo>
                  <a:lnTo>
                    <a:pt x="52" y="52"/>
                  </a:lnTo>
                  <a:lnTo>
                    <a:pt x="51" y="53"/>
                  </a:lnTo>
                  <a:lnTo>
                    <a:pt x="51" y="54"/>
                  </a:lnTo>
                  <a:lnTo>
                    <a:pt x="49" y="54"/>
                  </a:lnTo>
                  <a:lnTo>
                    <a:pt x="49" y="54"/>
                  </a:lnTo>
                  <a:lnTo>
                    <a:pt x="49" y="55"/>
                  </a:lnTo>
                  <a:lnTo>
                    <a:pt x="49" y="56"/>
                  </a:lnTo>
                  <a:lnTo>
                    <a:pt x="49" y="57"/>
                  </a:lnTo>
                  <a:lnTo>
                    <a:pt x="49" y="58"/>
                  </a:lnTo>
                  <a:lnTo>
                    <a:pt x="48" y="57"/>
                  </a:lnTo>
                  <a:lnTo>
                    <a:pt x="47" y="57"/>
                  </a:lnTo>
                  <a:lnTo>
                    <a:pt x="46" y="55"/>
                  </a:lnTo>
                  <a:lnTo>
                    <a:pt x="46" y="54"/>
                  </a:lnTo>
                  <a:lnTo>
                    <a:pt x="45" y="53"/>
                  </a:lnTo>
                  <a:lnTo>
                    <a:pt x="45" y="53"/>
                  </a:lnTo>
                  <a:lnTo>
                    <a:pt x="44" y="53"/>
                  </a:lnTo>
                  <a:lnTo>
                    <a:pt x="43" y="52"/>
                  </a:lnTo>
                  <a:lnTo>
                    <a:pt x="43" y="52"/>
                  </a:lnTo>
                  <a:lnTo>
                    <a:pt x="42" y="51"/>
                  </a:lnTo>
                  <a:lnTo>
                    <a:pt x="42" y="50"/>
                  </a:lnTo>
                  <a:lnTo>
                    <a:pt x="42" y="48"/>
                  </a:lnTo>
                  <a:lnTo>
                    <a:pt x="42" y="47"/>
                  </a:lnTo>
                  <a:lnTo>
                    <a:pt x="41" y="46"/>
                  </a:lnTo>
                  <a:lnTo>
                    <a:pt x="41" y="45"/>
                  </a:lnTo>
                  <a:lnTo>
                    <a:pt x="40" y="44"/>
                  </a:lnTo>
                  <a:lnTo>
                    <a:pt x="39" y="44"/>
                  </a:lnTo>
                  <a:lnTo>
                    <a:pt x="39" y="43"/>
                  </a:lnTo>
                  <a:lnTo>
                    <a:pt x="39" y="43"/>
                  </a:lnTo>
                  <a:lnTo>
                    <a:pt x="39" y="42"/>
                  </a:lnTo>
                  <a:lnTo>
                    <a:pt x="38" y="42"/>
                  </a:lnTo>
                  <a:lnTo>
                    <a:pt x="36" y="40"/>
                  </a:lnTo>
                  <a:lnTo>
                    <a:pt x="36" y="39"/>
                  </a:lnTo>
                  <a:lnTo>
                    <a:pt x="34" y="39"/>
                  </a:lnTo>
                  <a:lnTo>
                    <a:pt x="32" y="39"/>
                  </a:lnTo>
                  <a:lnTo>
                    <a:pt x="32" y="38"/>
                  </a:lnTo>
                  <a:lnTo>
                    <a:pt x="30" y="37"/>
                  </a:lnTo>
                  <a:lnTo>
                    <a:pt x="29" y="35"/>
                  </a:lnTo>
                  <a:lnTo>
                    <a:pt x="26" y="33"/>
                  </a:lnTo>
                  <a:lnTo>
                    <a:pt x="23" y="31"/>
                  </a:lnTo>
                  <a:lnTo>
                    <a:pt x="18" y="28"/>
                  </a:lnTo>
                  <a:lnTo>
                    <a:pt x="17" y="25"/>
                  </a:lnTo>
                  <a:lnTo>
                    <a:pt x="15" y="23"/>
                  </a:lnTo>
                  <a:lnTo>
                    <a:pt x="14" y="22"/>
                  </a:lnTo>
                  <a:lnTo>
                    <a:pt x="13" y="21"/>
                  </a:lnTo>
                  <a:lnTo>
                    <a:pt x="12" y="20"/>
                  </a:lnTo>
                  <a:lnTo>
                    <a:pt x="11" y="19"/>
                  </a:lnTo>
                  <a:lnTo>
                    <a:pt x="9" y="18"/>
                  </a:lnTo>
                  <a:lnTo>
                    <a:pt x="8" y="18"/>
                  </a:lnTo>
                  <a:lnTo>
                    <a:pt x="6" y="18"/>
                  </a:lnTo>
                  <a:lnTo>
                    <a:pt x="5" y="17"/>
                  </a:lnTo>
                  <a:lnTo>
                    <a:pt x="4" y="17"/>
                  </a:lnTo>
                  <a:lnTo>
                    <a:pt x="3" y="17"/>
                  </a:lnTo>
                  <a:lnTo>
                    <a:pt x="2" y="15"/>
                  </a:lnTo>
                  <a:lnTo>
                    <a:pt x="1" y="14"/>
                  </a:lnTo>
                  <a:lnTo>
                    <a:pt x="0" y="14"/>
                  </a:lnTo>
                  <a:lnTo>
                    <a:pt x="0" y="13"/>
                  </a:lnTo>
                  <a:lnTo>
                    <a:pt x="1" y="12"/>
                  </a:lnTo>
                  <a:lnTo>
                    <a:pt x="1" y="11"/>
                  </a:lnTo>
                  <a:lnTo>
                    <a:pt x="2" y="11"/>
                  </a:lnTo>
                  <a:lnTo>
                    <a:pt x="3" y="10"/>
                  </a:lnTo>
                  <a:lnTo>
                    <a:pt x="4" y="9"/>
                  </a:lnTo>
                  <a:lnTo>
                    <a:pt x="4" y="9"/>
                  </a:lnTo>
                  <a:lnTo>
                    <a:pt x="5" y="8"/>
                  </a:lnTo>
                  <a:lnTo>
                    <a:pt x="5" y="7"/>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4" name="Freeform 97">
              <a:extLst>
                <a:ext uri="{FF2B5EF4-FFF2-40B4-BE49-F238E27FC236}">
                  <a16:creationId xmlns:a16="http://schemas.microsoft.com/office/drawing/2014/main" id="{FF7764F0-CDA6-4BE2-8744-96554F97485F}"/>
                </a:ext>
              </a:extLst>
            </p:cNvPr>
            <p:cNvSpPr>
              <a:spLocks/>
            </p:cNvSpPr>
            <p:nvPr/>
          </p:nvSpPr>
          <p:spPr bwMode="auto">
            <a:xfrm>
              <a:off x="4337" y="2815"/>
              <a:ext cx="545" cy="381"/>
            </a:xfrm>
            <a:custGeom>
              <a:avLst/>
              <a:gdLst/>
              <a:ahLst/>
              <a:cxnLst>
                <a:cxn ang="0">
                  <a:pos x="13" y="6"/>
                </a:cxn>
                <a:cxn ang="0">
                  <a:pos x="25" y="2"/>
                </a:cxn>
                <a:cxn ang="0">
                  <a:pos x="42" y="0"/>
                </a:cxn>
                <a:cxn ang="0">
                  <a:pos x="42" y="2"/>
                </a:cxn>
                <a:cxn ang="0">
                  <a:pos x="43" y="2"/>
                </a:cxn>
                <a:cxn ang="0">
                  <a:pos x="46" y="5"/>
                </a:cxn>
                <a:cxn ang="0">
                  <a:pos x="83" y="15"/>
                </a:cxn>
                <a:cxn ang="0">
                  <a:pos x="78" y="21"/>
                </a:cxn>
                <a:cxn ang="0">
                  <a:pos x="75" y="26"/>
                </a:cxn>
                <a:cxn ang="0">
                  <a:pos x="75" y="28"/>
                </a:cxn>
                <a:cxn ang="0">
                  <a:pos x="73" y="33"/>
                </a:cxn>
                <a:cxn ang="0">
                  <a:pos x="70" y="32"/>
                </a:cxn>
                <a:cxn ang="0">
                  <a:pos x="68" y="35"/>
                </a:cxn>
                <a:cxn ang="0">
                  <a:pos x="65" y="38"/>
                </a:cxn>
                <a:cxn ang="0">
                  <a:pos x="63" y="38"/>
                </a:cxn>
                <a:cxn ang="0">
                  <a:pos x="63" y="37"/>
                </a:cxn>
                <a:cxn ang="0">
                  <a:pos x="62" y="41"/>
                </a:cxn>
                <a:cxn ang="0">
                  <a:pos x="61" y="43"/>
                </a:cxn>
                <a:cxn ang="0">
                  <a:pos x="59" y="44"/>
                </a:cxn>
                <a:cxn ang="0">
                  <a:pos x="58" y="42"/>
                </a:cxn>
                <a:cxn ang="0">
                  <a:pos x="55" y="44"/>
                </a:cxn>
                <a:cxn ang="0">
                  <a:pos x="56" y="46"/>
                </a:cxn>
                <a:cxn ang="0">
                  <a:pos x="56" y="49"/>
                </a:cxn>
                <a:cxn ang="0">
                  <a:pos x="53" y="49"/>
                </a:cxn>
                <a:cxn ang="0">
                  <a:pos x="52" y="47"/>
                </a:cxn>
                <a:cxn ang="0">
                  <a:pos x="50" y="48"/>
                </a:cxn>
                <a:cxn ang="0">
                  <a:pos x="52" y="52"/>
                </a:cxn>
                <a:cxn ang="0">
                  <a:pos x="51" y="54"/>
                </a:cxn>
                <a:cxn ang="0">
                  <a:pos x="49" y="54"/>
                </a:cxn>
                <a:cxn ang="0">
                  <a:pos x="49" y="56"/>
                </a:cxn>
                <a:cxn ang="0">
                  <a:pos x="49" y="58"/>
                </a:cxn>
                <a:cxn ang="0">
                  <a:pos x="47" y="57"/>
                </a:cxn>
                <a:cxn ang="0">
                  <a:pos x="46" y="54"/>
                </a:cxn>
                <a:cxn ang="0">
                  <a:pos x="45" y="53"/>
                </a:cxn>
                <a:cxn ang="0">
                  <a:pos x="43" y="52"/>
                </a:cxn>
                <a:cxn ang="0">
                  <a:pos x="42" y="51"/>
                </a:cxn>
                <a:cxn ang="0">
                  <a:pos x="42" y="48"/>
                </a:cxn>
                <a:cxn ang="0">
                  <a:pos x="41" y="46"/>
                </a:cxn>
                <a:cxn ang="0">
                  <a:pos x="40" y="44"/>
                </a:cxn>
                <a:cxn ang="0">
                  <a:pos x="39" y="43"/>
                </a:cxn>
                <a:cxn ang="0">
                  <a:pos x="39" y="42"/>
                </a:cxn>
                <a:cxn ang="0">
                  <a:pos x="36" y="40"/>
                </a:cxn>
                <a:cxn ang="0">
                  <a:pos x="34" y="39"/>
                </a:cxn>
                <a:cxn ang="0">
                  <a:pos x="32" y="38"/>
                </a:cxn>
                <a:cxn ang="0">
                  <a:pos x="29" y="35"/>
                </a:cxn>
                <a:cxn ang="0">
                  <a:pos x="23" y="31"/>
                </a:cxn>
                <a:cxn ang="0">
                  <a:pos x="17" y="25"/>
                </a:cxn>
                <a:cxn ang="0">
                  <a:pos x="14" y="22"/>
                </a:cxn>
                <a:cxn ang="0">
                  <a:pos x="12" y="20"/>
                </a:cxn>
                <a:cxn ang="0">
                  <a:pos x="9" y="18"/>
                </a:cxn>
                <a:cxn ang="0">
                  <a:pos x="6" y="18"/>
                </a:cxn>
                <a:cxn ang="0">
                  <a:pos x="4" y="17"/>
                </a:cxn>
                <a:cxn ang="0">
                  <a:pos x="2" y="15"/>
                </a:cxn>
                <a:cxn ang="0">
                  <a:pos x="0" y="14"/>
                </a:cxn>
                <a:cxn ang="0">
                  <a:pos x="1" y="12"/>
                </a:cxn>
                <a:cxn ang="0">
                  <a:pos x="2" y="11"/>
                </a:cxn>
                <a:cxn ang="0">
                  <a:pos x="4" y="9"/>
                </a:cxn>
                <a:cxn ang="0">
                  <a:pos x="5" y="8"/>
                </a:cxn>
              </a:cxnLst>
              <a:rect l="0" t="0" r="r" b="b"/>
              <a:pathLst>
                <a:path w="83" h="58">
                  <a:moveTo>
                    <a:pt x="5" y="7"/>
                  </a:moveTo>
                  <a:lnTo>
                    <a:pt x="13" y="6"/>
                  </a:lnTo>
                  <a:lnTo>
                    <a:pt x="19" y="3"/>
                  </a:lnTo>
                  <a:lnTo>
                    <a:pt x="25" y="2"/>
                  </a:lnTo>
                  <a:lnTo>
                    <a:pt x="26" y="2"/>
                  </a:lnTo>
                  <a:lnTo>
                    <a:pt x="42" y="0"/>
                  </a:lnTo>
                  <a:lnTo>
                    <a:pt x="42" y="1"/>
                  </a:lnTo>
                  <a:lnTo>
                    <a:pt x="42" y="2"/>
                  </a:lnTo>
                  <a:lnTo>
                    <a:pt x="42" y="2"/>
                  </a:lnTo>
                  <a:lnTo>
                    <a:pt x="43" y="2"/>
                  </a:lnTo>
                  <a:lnTo>
                    <a:pt x="44" y="2"/>
                  </a:lnTo>
                  <a:lnTo>
                    <a:pt x="46" y="5"/>
                  </a:lnTo>
                  <a:lnTo>
                    <a:pt x="63" y="2"/>
                  </a:lnTo>
                  <a:lnTo>
                    <a:pt x="83" y="15"/>
                  </a:lnTo>
                  <a:lnTo>
                    <a:pt x="80" y="18"/>
                  </a:lnTo>
                  <a:lnTo>
                    <a:pt x="78" y="21"/>
                  </a:lnTo>
                  <a:lnTo>
                    <a:pt x="77" y="23"/>
                  </a:lnTo>
                  <a:lnTo>
                    <a:pt x="75" y="26"/>
                  </a:lnTo>
                  <a:lnTo>
                    <a:pt x="75" y="27"/>
                  </a:lnTo>
                  <a:lnTo>
                    <a:pt x="75" y="28"/>
                  </a:lnTo>
                  <a:lnTo>
                    <a:pt x="74" y="31"/>
                  </a:lnTo>
                  <a:lnTo>
                    <a:pt x="73" y="33"/>
                  </a:lnTo>
                  <a:lnTo>
                    <a:pt x="71" y="33"/>
                  </a:lnTo>
                  <a:lnTo>
                    <a:pt x="70" y="32"/>
                  </a:lnTo>
                  <a:lnTo>
                    <a:pt x="69" y="33"/>
                  </a:lnTo>
                  <a:lnTo>
                    <a:pt x="68" y="35"/>
                  </a:lnTo>
                  <a:lnTo>
                    <a:pt x="67" y="37"/>
                  </a:lnTo>
                  <a:lnTo>
                    <a:pt x="65" y="38"/>
                  </a:lnTo>
                  <a:lnTo>
                    <a:pt x="64" y="38"/>
                  </a:lnTo>
                  <a:lnTo>
                    <a:pt x="63" y="38"/>
                  </a:lnTo>
                  <a:lnTo>
                    <a:pt x="63" y="37"/>
                  </a:lnTo>
                  <a:lnTo>
                    <a:pt x="63" y="37"/>
                  </a:lnTo>
                  <a:lnTo>
                    <a:pt x="62" y="38"/>
                  </a:lnTo>
                  <a:lnTo>
                    <a:pt x="62" y="41"/>
                  </a:lnTo>
                  <a:lnTo>
                    <a:pt x="61" y="42"/>
                  </a:lnTo>
                  <a:lnTo>
                    <a:pt x="61" y="43"/>
                  </a:lnTo>
                  <a:lnTo>
                    <a:pt x="60" y="44"/>
                  </a:lnTo>
                  <a:lnTo>
                    <a:pt x="59" y="44"/>
                  </a:lnTo>
                  <a:lnTo>
                    <a:pt x="58" y="43"/>
                  </a:lnTo>
                  <a:lnTo>
                    <a:pt x="58" y="42"/>
                  </a:lnTo>
                  <a:lnTo>
                    <a:pt x="57" y="43"/>
                  </a:lnTo>
                  <a:lnTo>
                    <a:pt x="55" y="44"/>
                  </a:lnTo>
                  <a:lnTo>
                    <a:pt x="55" y="44"/>
                  </a:lnTo>
                  <a:lnTo>
                    <a:pt x="56" y="46"/>
                  </a:lnTo>
                  <a:lnTo>
                    <a:pt x="56" y="48"/>
                  </a:lnTo>
                  <a:lnTo>
                    <a:pt x="56" y="49"/>
                  </a:lnTo>
                  <a:lnTo>
                    <a:pt x="55" y="50"/>
                  </a:lnTo>
                  <a:lnTo>
                    <a:pt x="53" y="49"/>
                  </a:lnTo>
                  <a:lnTo>
                    <a:pt x="52" y="48"/>
                  </a:lnTo>
                  <a:lnTo>
                    <a:pt x="52" y="47"/>
                  </a:lnTo>
                  <a:lnTo>
                    <a:pt x="51" y="47"/>
                  </a:lnTo>
                  <a:lnTo>
                    <a:pt x="50" y="48"/>
                  </a:lnTo>
                  <a:lnTo>
                    <a:pt x="51" y="50"/>
                  </a:lnTo>
                  <a:lnTo>
                    <a:pt x="52" y="52"/>
                  </a:lnTo>
                  <a:lnTo>
                    <a:pt x="51" y="53"/>
                  </a:lnTo>
                  <a:lnTo>
                    <a:pt x="51" y="54"/>
                  </a:lnTo>
                  <a:lnTo>
                    <a:pt x="49" y="54"/>
                  </a:lnTo>
                  <a:lnTo>
                    <a:pt x="49" y="54"/>
                  </a:lnTo>
                  <a:lnTo>
                    <a:pt x="49" y="55"/>
                  </a:lnTo>
                  <a:lnTo>
                    <a:pt x="49" y="56"/>
                  </a:lnTo>
                  <a:lnTo>
                    <a:pt x="49" y="57"/>
                  </a:lnTo>
                  <a:lnTo>
                    <a:pt x="49" y="58"/>
                  </a:lnTo>
                  <a:lnTo>
                    <a:pt x="48" y="57"/>
                  </a:lnTo>
                  <a:lnTo>
                    <a:pt x="47" y="57"/>
                  </a:lnTo>
                  <a:lnTo>
                    <a:pt x="46" y="55"/>
                  </a:lnTo>
                  <a:lnTo>
                    <a:pt x="46" y="54"/>
                  </a:lnTo>
                  <a:lnTo>
                    <a:pt x="45" y="53"/>
                  </a:lnTo>
                  <a:lnTo>
                    <a:pt x="45" y="53"/>
                  </a:lnTo>
                  <a:lnTo>
                    <a:pt x="44" y="53"/>
                  </a:lnTo>
                  <a:lnTo>
                    <a:pt x="43" y="52"/>
                  </a:lnTo>
                  <a:lnTo>
                    <a:pt x="43" y="52"/>
                  </a:lnTo>
                  <a:lnTo>
                    <a:pt x="42" y="51"/>
                  </a:lnTo>
                  <a:lnTo>
                    <a:pt x="42" y="50"/>
                  </a:lnTo>
                  <a:lnTo>
                    <a:pt x="42" y="48"/>
                  </a:lnTo>
                  <a:lnTo>
                    <a:pt x="42" y="47"/>
                  </a:lnTo>
                  <a:lnTo>
                    <a:pt x="41" y="46"/>
                  </a:lnTo>
                  <a:lnTo>
                    <a:pt x="41" y="45"/>
                  </a:lnTo>
                  <a:lnTo>
                    <a:pt x="40" y="44"/>
                  </a:lnTo>
                  <a:lnTo>
                    <a:pt x="39" y="44"/>
                  </a:lnTo>
                  <a:lnTo>
                    <a:pt x="39" y="43"/>
                  </a:lnTo>
                  <a:lnTo>
                    <a:pt x="39" y="43"/>
                  </a:lnTo>
                  <a:lnTo>
                    <a:pt x="39" y="42"/>
                  </a:lnTo>
                  <a:lnTo>
                    <a:pt x="38" y="42"/>
                  </a:lnTo>
                  <a:lnTo>
                    <a:pt x="36" y="40"/>
                  </a:lnTo>
                  <a:lnTo>
                    <a:pt x="36" y="39"/>
                  </a:lnTo>
                  <a:lnTo>
                    <a:pt x="34" y="39"/>
                  </a:lnTo>
                  <a:lnTo>
                    <a:pt x="32" y="39"/>
                  </a:lnTo>
                  <a:lnTo>
                    <a:pt x="32" y="38"/>
                  </a:lnTo>
                  <a:lnTo>
                    <a:pt x="30" y="37"/>
                  </a:lnTo>
                  <a:lnTo>
                    <a:pt x="29" y="35"/>
                  </a:lnTo>
                  <a:lnTo>
                    <a:pt x="26" y="33"/>
                  </a:lnTo>
                  <a:lnTo>
                    <a:pt x="23" y="31"/>
                  </a:lnTo>
                  <a:lnTo>
                    <a:pt x="18" y="28"/>
                  </a:lnTo>
                  <a:lnTo>
                    <a:pt x="17" y="25"/>
                  </a:lnTo>
                  <a:lnTo>
                    <a:pt x="15" y="23"/>
                  </a:lnTo>
                  <a:lnTo>
                    <a:pt x="14" y="22"/>
                  </a:lnTo>
                  <a:lnTo>
                    <a:pt x="13" y="21"/>
                  </a:lnTo>
                  <a:lnTo>
                    <a:pt x="12" y="20"/>
                  </a:lnTo>
                  <a:lnTo>
                    <a:pt x="11" y="19"/>
                  </a:lnTo>
                  <a:lnTo>
                    <a:pt x="9" y="18"/>
                  </a:lnTo>
                  <a:lnTo>
                    <a:pt x="8" y="18"/>
                  </a:lnTo>
                  <a:lnTo>
                    <a:pt x="6" y="18"/>
                  </a:lnTo>
                  <a:lnTo>
                    <a:pt x="5" y="17"/>
                  </a:lnTo>
                  <a:lnTo>
                    <a:pt x="4" y="17"/>
                  </a:lnTo>
                  <a:lnTo>
                    <a:pt x="3" y="17"/>
                  </a:lnTo>
                  <a:lnTo>
                    <a:pt x="2" y="15"/>
                  </a:lnTo>
                  <a:lnTo>
                    <a:pt x="1" y="14"/>
                  </a:lnTo>
                  <a:lnTo>
                    <a:pt x="0" y="14"/>
                  </a:lnTo>
                  <a:lnTo>
                    <a:pt x="0" y="13"/>
                  </a:lnTo>
                  <a:lnTo>
                    <a:pt x="1" y="12"/>
                  </a:lnTo>
                  <a:lnTo>
                    <a:pt x="1" y="11"/>
                  </a:lnTo>
                  <a:lnTo>
                    <a:pt x="2" y="11"/>
                  </a:lnTo>
                  <a:lnTo>
                    <a:pt x="3" y="10"/>
                  </a:lnTo>
                  <a:lnTo>
                    <a:pt x="4" y="9"/>
                  </a:lnTo>
                  <a:lnTo>
                    <a:pt x="4" y="9"/>
                  </a:lnTo>
                  <a:lnTo>
                    <a:pt x="5" y="8"/>
                  </a:lnTo>
                  <a:lnTo>
                    <a:pt x="5" y="7"/>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5" name="Freeform 98">
              <a:extLst>
                <a:ext uri="{FF2B5EF4-FFF2-40B4-BE49-F238E27FC236}">
                  <a16:creationId xmlns:a16="http://schemas.microsoft.com/office/drawing/2014/main" id="{DD71EA11-1F55-4E21-B41B-2B10D2F8FEC0}"/>
                </a:ext>
              </a:extLst>
            </p:cNvPr>
            <p:cNvSpPr>
              <a:spLocks/>
            </p:cNvSpPr>
            <p:nvPr/>
          </p:nvSpPr>
          <p:spPr bwMode="auto">
            <a:xfrm>
              <a:off x="4291" y="2210"/>
              <a:ext cx="801" cy="460"/>
            </a:xfrm>
            <a:custGeom>
              <a:avLst/>
              <a:gdLst/>
              <a:ahLst/>
              <a:cxnLst>
                <a:cxn ang="0">
                  <a:pos x="2" y="69"/>
                </a:cxn>
                <a:cxn ang="0">
                  <a:pos x="4" y="67"/>
                </a:cxn>
                <a:cxn ang="0">
                  <a:pos x="5" y="66"/>
                </a:cxn>
                <a:cxn ang="0">
                  <a:pos x="7" y="64"/>
                </a:cxn>
                <a:cxn ang="0">
                  <a:pos x="9" y="63"/>
                </a:cxn>
                <a:cxn ang="0">
                  <a:pos x="10" y="61"/>
                </a:cxn>
                <a:cxn ang="0">
                  <a:pos x="11" y="59"/>
                </a:cxn>
                <a:cxn ang="0">
                  <a:pos x="15" y="57"/>
                </a:cxn>
                <a:cxn ang="0">
                  <a:pos x="18" y="54"/>
                </a:cxn>
                <a:cxn ang="0">
                  <a:pos x="20" y="52"/>
                </a:cxn>
                <a:cxn ang="0">
                  <a:pos x="22" y="54"/>
                </a:cxn>
                <a:cxn ang="0">
                  <a:pos x="26" y="53"/>
                </a:cxn>
                <a:cxn ang="0">
                  <a:pos x="30" y="52"/>
                </a:cxn>
                <a:cxn ang="0">
                  <a:pos x="35" y="52"/>
                </a:cxn>
                <a:cxn ang="0">
                  <a:pos x="39" y="48"/>
                </a:cxn>
                <a:cxn ang="0">
                  <a:pos x="41" y="47"/>
                </a:cxn>
                <a:cxn ang="0">
                  <a:pos x="46" y="46"/>
                </a:cxn>
                <a:cxn ang="0">
                  <a:pos x="50" y="43"/>
                </a:cxn>
                <a:cxn ang="0">
                  <a:pos x="49" y="41"/>
                </a:cxn>
                <a:cxn ang="0">
                  <a:pos x="52" y="33"/>
                </a:cxn>
                <a:cxn ang="0">
                  <a:pos x="54" y="27"/>
                </a:cxn>
                <a:cxn ang="0">
                  <a:pos x="55" y="20"/>
                </a:cxn>
                <a:cxn ang="0">
                  <a:pos x="58" y="21"/>
                </a:cxn>
                <a:cxn ang="0">
                  <a:pos x="61" y="25"/>
                </a:cxn>
                <a:cxn ang="0">
                  <a:pos x="64" y="19"/>
                </a:cxn>
                <a:cxn ang="0">
                  <a:pos x="66" y="15"/>
                </a:cxn>
                <a:cxn ang="0">
                  <a:pos x="70" y="12"/>
                </a:cxn>
                <a:cxn ang="0">
                  <a:pos x="72" y="10"/>
                </a:cxn>
                <a:cxn ang="0">
                  <a:pos x="77" y="5"/>
                </a:cxn>
                <a:cxn ang="0">
                  <a:pos x="79" y="0"/>
                </a:cxn>
                <a:cxn ang="0">
                  <a:pos x="92" y="4"/>
                </a:cxn>
                <a:cxn ang="0">
                  <a:pos x="95" y="5"/>
                </a:cxn>
                <a:cxn ang="0">
                  <a:pos x="98" y="7"/>
                </a:cxn>
                <a:cxn ang="0">
                  <a:pos x="96" y="8"/>
                </a:cxn>
                <a:cxn ang="0">
                  <a:pos x="100" y="9"/>
                </a:cxn>
                <a:cxn ang="0">
                  <a:pos x="105" y="11"/>
                </a:cxn>
                <a:cxn ang="0">
                  <a:pos x="106" y="14"/>
                </a:cxn>
                <a:cxn ang="0">
                  <a:pos x="101" y="15"/>
                </a:cxn>
                <a:cxn ang="0">
                  <a:pos x="98" y="21"/>
                </a:cxn>
                <a:cxn ang="0">
                  <a:pos x="103" y="19"/>
                </a:cxn>
                <a:cxn ang="0">
                  <a:pos x="107" y="20"/>
                </a:cxn>
                <a:cxn ang="0">
                  <a:pos x="105" y="23"/>
                </a:cxn>
                <a:cxn ang="0">
                  <a:pos x="108" y="27"/>
                </a:cxn>
                <a:cxn ang="0">
                  <a:pos x="111" y="30"/>
                </a:cxn>
                <a:cxn ang="0">
                  <a:pos x="112" y="34"/>
                </a:cxn>
                <a:cxn ang="0">
                  <a:pos x="109" y="35"/>
                </a:cxn>
                <a:cxn ang="0">
                  <a:pos x="103" y="35"/>
                </a:cxn>
                <a:cxn ang="0">
                  <a:pos x="106" y="37"/>
                </a:cxn>
                <a:cxn ang="0">
                  <a:pos x="109" y="40"/>
                </a:cxn>
                <a:cxn ang="0">
                  <a:pos x="114" y="38"/>
                </a:cxn>
                <a:cxn ang="0">
                  <a:pos x="116" y="39"/>
                </a:cxn>
                <a:cxn ang="0">
                  <a:pos x="121" y="44"/>
                </a:cxn>
                <a:cxn ang="0">
                  <a:pos x="122" y="46"/>
                </a:cxn>
                <a:cxn ang="0">
                  <a:pos x="100" y="52"/>
                </a:cxn>
                <a:cxn ang="0">
                  <a:pos x="47" y="63"/>
                </a:cxn>
                <a:cxn ang="0">
                  <a:pos x="2" y="70"/>
                </a:cxn>
              </a:cxnLst>
              <a:rect l="0" t="0" r="r" b="b"/>
              <a:pathLst>
                <a:path w="122" h="70">
                  <a:moveTo>
                    <a:pt x="0" y="70"/>
                  </a:moveTo>
                  <a:lnTo>
                    <a:pt x="2" y="69"/>
                  </a:lnTo>
                  <a:lnTo>
                    <a:pt x="3" y="68"/>
                  </a:lnTo>
                  <a:lnTo>
                    <a:pt x="4" y="67"/>
                  </a:lnTo>
                  <a:lnTo>
                    <a:pt x="5" y="66"/>
                  </a:lnTo>
                  <a:lnTo>
                    <a:pt x="5" y="66"/>
                  </a:lnTo>
                  <a:lnTo>
                    <a:pt x="6" y="65"/>
                  </a:lnTo>
                  <a:lnTo>
                    <a:pt x="7" y="64"/>
                  </a:lnTo>
                  <a:lnTo>
                    <a:pt x="8" y="64"/>
                  </a:lnTo>
                  <a:lnTo>
                    <a:pt x="9" y="63"/>
                  </a:lnTo>
                  <a:lnTo>
                    <a:pt x="10" y="62"/>
                  </a:lnTo>
                  <a:lnTo>
                    <a:pt x="10" y="61"/>
                  </a:lnTo>
                  <a:lnTo>
                    <a:pt x="10" y="60"/>
                  </a:lnTo>
                  <a:lnTo>
                    <a:pt x="11" y="59"/>
                  </a:lnTo>
                  <a:lnTo>
                    <a:pt x="13" y="58"/>
                  </a:lnTo>
                  <a:lnTo>
                    <a:pt x="15" y="57"/>
                  </a:lnTo>
                  <a:lnTo>
                    <a:pt x="17" y="55"/>
                  </a:lnTo>
                  <a:lnTo>
                    <a:pt x="18" y="54"/>
                  </a:lnTo>
                  <a:lnTo>
                    <a:pt x="19" y="53"/>
                  </a:lnTo>
                  <a:lnTo>
                    <a:pt x="20" y="52"/>
                  </a:lnTo>
                  <a:lnTo>
                    <a:pt x="21" y="53"/>
                  </a:lnTo>
                  <a:lnTo>
                    <a:pt x="22" y="54"/>
                  </a:lnTo>
                  <a:lnTo>
                    <a:pt x="24" y="54"/>
                  </a:lnTo>
                  <a:lnTo>
                    <a:pt x="26" y="53"/>
                  </a:lnTo>
                  <a:lnTo>
                    <a:pt x="28" y="52"/>
                  </a:lnTo>
                  <a:lnTo>
                    <a:pt x="30" y="52"/>
                  </a:lnTo>
                  <a:lnTo>
                    <a:pt x="32" y="53"/>
                  </a:lnTo>
                  <a:lnTo>
                    <a:pt x="35" y="52"/>
                  </a:lnTo>
                  <a:lnTo>
                    <a:pt x="38" y="50"/>
                  </a:lnTo>
                  <a:lnTo>
                    <a:pt x="39" y="48"/>
                  </a:lnTo>
                  <a:lnTo>
                    <a:pt x="39" y="47"/>
                  </a:lnTo>
                  <a:lnTo>
                    <a:pt x="41" y="47"/>
                  </a:lnTo>
                  <a:lnTo>
                    <a:pt x="43" y="48"/>
                  </a:lnTo>
                  <a:lnTo>
                    <a:pt x="46" y="46"/>
                  </a:lnTo>
                  <a:lnTo>
                    <a:pt x="48" y="45"/>
                  </a:lnTo>
                  <a:lnTo>
                    <a:pt x="50" y="43"/>
                  </a:lnTo>
                  <a:lnTo>
                    <a:pt x="50" y="42"/>
                  </a:lnTo>
                  <a:lnTo>
                    <a:pt x="49" y="41"/>
                  </a:lnTo>
                  <a:lnTo>
                    <a:pt x="49" y="38"/>
                  </a:lnTo>
                  <a:lnTo>
                    <a:pt x="52" y="33"/>
                  </a:lnTo>
                  <a:lnTo>
                    <a:pt x="54" y="30"/>
                  </a:lnTo>
                  <a:lnTo>
                    <a:pt x="54" y="27"/>
                  </a:lnTo>
                  <a:lnTo>
                    <a:pt x="54" y="24"/>
                  </a:lnTo>
                  <a:lnTo>
                    <a:pt x="55" y="20"/>
                  </a:lnTo>
                  <a:lnTo>
                    <a:pt x="57" y="20"/>
                  </a:lnTo>
                  <a:lnTo>
                    <a:pt x="58" y="21"/>
                  </a:lnTo>
                  <a:lnTo>
                    <a:pt x="59" y="24"/>
                  </a:lnTo>
                  <a:lnTo>
                    <a:pt x="61" y="25"/>
                  </a:lnTo>
                  <a:lnTo>
                    <a:pt x="62" y="23"/>
                  </a:lnTo>
                  <a:lnTo>
                    <a:pt x="64" y="19"/>
                  </a:lnTo>
                  <a:lnTo>
                    <a:pt x="65" y="16"/>
                  </a:lnTo>
                  <a:lnTo>
                    <a:pt x="66" y="15"/>
                  </a:lnTo>
                  <a:lnTo>
                    <a:pt x="68" y="16"/>
                  </a:lnTo>
                  <a:lnTo>
                    <a:pt x="70" y="12"/>
                  </a:lnTo>
                  <a:lnTo>
                    <a:pt x="71" y="10"/>
                  </a:lnTo>
                  <a:lnTo>
                    <a:pt x="72" y="10"/>
                  </a:lnTo>
                  <a:lnTo>
                    <a:pt x="75" y="7"/>
                  </a:lnTo>
                  <a:lnTo>
                    <a:pt x="77" y="5"/>
                  </a:lnTo>
                  <a:lnTo>
                    <a:pt x="78" y="4"/>
                  </a:lnTo>
                  <a:lnTo>
                    <a:pt x="79" y="0"/>
                  </a:lnTo>
                  <a:lnTo>
                    <a:pt x="90" y="8"/>
                  </a:lnTo>
                  <a:lnTo>
                    <a:pt x="92" y="4"/>
                  </a:lnTo>
                  <a:lnTo>
                    <a:pt x="94" y="4"/>
                  </a:lnTo>
                  <a:lnTo>
                    <a:pt x="95" y="5"/>
                  </a:lnTo>
                  <a:lnTo>
                    <a:pt x="97" y="6"/>
                  </a:lnTo>
                  <a:lnTo>
                    <a:pt x="98" y="7"/>
                  </a:lnTo>
                  <a:lnTo>
                    <a:pt x="96" y="7"/>
                  </a:lnTo>
                  <a:lnTo>
                    <a:pt x="96" y="8"/>
                  </a:lnTo>
                  <a:lnTo>
                    <a:pt x="98" y="9"/>
                  </a:lnTo>
                  <a:lnTo>
                    <a:pt x="100" y="9"/>
                  </a:lnTo>
                  <a:lnTo>
                    <a:pt x="103" y="10"/>
                  </a:lnTo>
                  <a:lnTo>
                    <a:pt x="105" y="11"/>
                  </a:lnTo>
                  <a:lnTo>
                    <a:pt x="106" y="13"/>
                  </a:lnTo>
                  <a:lnTo>
                    <a:pt x="106" y="14"/>
                  </a:lnTo>
                  <a:lnTo>
                    <a:pt x="103" y="15"/>
                  </a:lnTo>
                  <a:lnTo>
                    <a:pt x="101" y="15"/>
                  </a:lnTo>
                  <a:lnTo>
                    <a:pt x="99" y="18"/>
                  </a:lnTo>
                  <a:lnTo>
                    <a:pt x="98" y="21"/>
                  </a:lnTo>
                  <a:lnTo>
                    <a:pt x="101" y="20"/>
                  </a:lnTo>
                  <a:lnTo>
                    <a:pt x="103" y="19"/>
                  </a:lnTo>
                  <a:lnTo>
                    <a:pt x="106" y="19"/>
                  </a:lnTo>
                  <a:lnTo>
                    <a:pt x="107" y="20"/>
                  </a:lnTo>
                  <a:lnTo>
                    <a:pt x="106" y="22"/>
                  </a:lnTo>
                  <a:lnTo>
                    <a:pt x="105" y="23"/>
                  </a:lnTo>
                  <a:lnTo>
                    <a:pt x="105" y="25"/>
                  </a:lnTo>
                  <a:lnTo>
                    <a:pt x="108" y="27"/>
                  </a:lnTo>
                  <a:lnTo>
                    <a:pt x="111" y="29"/>
                  </a:lnTo>
                  <a:lnTo>
                    <a:pt x="111" y="30"/>
                  </a:lnTo>
                  <a:lnTo>
                    <a:pt x="112" y="32"/>
                  </a:lnTo>
                  <a:lnTo>
                    <a:pt x="112" y="34"/>
                  </a:lnTo>
                  <a:lnTo>
                    <a:pt x="111" y="35"/>
                  </a:lnTo>
                  <a:lnTo>
                    <a:pt x="109" y="35"/>
                  </a:lnTo>
                  <a:lnTo>
                    <a:pt x="106" y="35"/>
                  </a:lnTo>
                  <a:lnTo>
                    <a:pt x="103" y="35"/>
                  </a:lnTo>
                  <a:lnTo>
                    <a:pt x="102" y="36"/>
                  </a:lnTo>
                  <a:lnTo>
                    <a:pt x="106" y="37"/>
                  </a:lnTo>
                  <a:lnTo>
                    <a:pt x="109" y="38"/>
                  </a:lnTo>
                  <a:lnTo>
                    <a:pt x="109" y="40"/>
                  </a:lnTo>
                  <a:lnTo>
                    <a:pt x="111" y="40"/>
                  </a:lnTo>
                  <a:lnTo>
                    <a:pt x="114" y="38"/>
                  </a:lnTo>
                  <a:lnTo>
                    <a:pt x="115" y="38"/>
                  </a:lnTo>
                  <a:lnTo>
                    <a:pt x="116" y="39"/>
                  </a:lnTo>
                  <a:lnTo>
                    <a:pt x="119" y="42"/>
                  </a:lnTo>
                  <a:lnTo>
                    <a:pt x="121" y="44"/>
                  </a:lnTo>
                  <a:lnTo>
                    <a:pt x="122" y="46"/>
                  </a:lnTo>
                  <a:lnTo>
                    <a:pt x="122" y="46"/>
                  </a:lnTo>
                  <a:lnTo>
                    <a:pt x="100" y="51"/>
                  </a:lnTo>
                  <a:lnTo>
                    <a:pt x="100" y="52"/>
                  </a:lnTo>
                  <a:lnTo>
                    <a:pt x="69" y="59"/>
                  </a:lnTo>
                  <a:lnTo>
                    <a:pt x="47" y="63"/>
                  </a:lnTo>
                  <a:lnTo>
                    <a:pt x="29" y="66"/>
                  </a:lnTo>
                  <a:lnTo>
                    <a:pt x="2" y="70"/>
                  </a:lnTo>
                  <a:lnTo>
                    <a:pt x="0" y="7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6" name="Freeform 99">
              <a:extLst>
                <a:ext uri="{FF2B5EF4-FFF2-40B4-BE49-F238E27FC236}">
                  <a16:creationId xmlns:a16="http://schemas.microsoft.com/office/drawing/2014/main" id="{49286B90-4068-4CB5-A0F8-538527D8471D}"/>
                </a:ext>
              </a:extLst>
            </p:cNvPr>
            <p:cNvSpPr>
              <a:spLocks/>
            </p:cNvSpPr>
            <p:nvPr/>
          </p:nvSpPr>
          <p:spPr bwMode="auto">
            <a:xfrm>
              <a:off x="4291" y="2210"/>
              <a:ext cx="801" cy="460"/>
            </a:xfrm>
            <a:custGeom>
              <a:avLst/>
              <a:gdLst/>
              <a:ahLst/>
              <a:cxnLst>
                <a:cxn ang="0">
                  <a:pos x="2" y="69"/>
                </a:cxn>
                <a:cxn ang="0">
                  <a:pos x="4" y="67"/>
                </a:cxn>
                <a:cxn ang="0">
                  <a:pos x="5" y="66"/>
                </a:cxn>
                <a:cxn ang="0">
                  <a:pos x="7" y="64"/>
                </a:cxn>
                <a:cxn ang="0">
                  <a:pos x="9" y="63"/>
                </a:cxn>
                <a:cxn ang="0">
                  <a:pos x="10" y="61"/>
                </a:cxn>
                <a:cxn ang="0">
                  <a:pos x="11" y="59"/>
                </a:cxn>
                <a:cxn ang="0">
                  <a:pos x="15" y="57"/>
                </a:cxn>
                <a:cxn ang="0">
                  <a:pos x="18" y="54"/>
                </a:cxn>
                <a:cxn ang="0">
                  <a:pos x="20" y="52"/>
                </a:cxn>
                <a:cxn ang="0">
                  <a:pos x="22" y="54"/>
                </a:cxn>
                <a:cxn ang="0">
                  <a:pos x="26" y="53"/>
                </a:cxn>
                <a:cxn ang="0">
                  <a:pos x="30" y="52"/>
                </a:cxn>
                <a:cxn ang="0">
                  <a:pos x="35" y="52"/>
                </a:cxn>
                <a:cxn ang="0">
                  <a:pos x="39" y="48"/>
                </a:cxn>
                <a:cxn ang="0">
                  <a:pos x="41" y="47"/>
                </a:cxn>
                <a:cxn ang="0">
                  <a:pos x="46" y="46"/>
                </a:cxn>
                <a:cxn ang="0">
                  <a:pos x="50" y="43"/>
                </a:cxn>
                <a:cxn ang="0">
                  <a:pos x="49" y="41"/>
                </a:cxn>
                <a:cxn ang="0">
                  <a:pos x="52" y="33"/>
                </a:cxn>
                <a:cxn ang="0">
                  <a:pos x="54" y="27"/>
                </a:cxn>
                <a:cxn ang="0">
                  <a:pos x="55" y="20"/>
                </a:cxn>
                <a:cxn ang="0">
                  <a:pos x="58" y="21"/>
                </a:cxn>
                <a:cxn ang="0">
                  <a:pos x="61" y="25"/>
                </a:cxn>
                <a:cxn ang="0">
                  <a:pos x="64" y="19"/>
                </a:cxn>
                <a:cxn ang="0">
                  <a:pos x="66" y="15"/>
                </a:cxn>
                <a:cxn ang="0">
                  <a:pos x="70" y="12"/>
                </a:cxn>
                <a:cxn ang="0">
                  <a:pos x="72" y="10"/>
                </a:cxn>
                <a:cxn ang="0">
                  <a:pos x="77" y="5"/>
                </a:cxn>
                <a:cxn ang="0">
                  <a:pos x="79" y="0"/>
                </a:cxn>
                <a:cxn ang="0">
                  <a:pos x="92" y="4"/>
                </a:cxn>
                <a:cxn ang="0">
                  <a:pos x="95" y="5"/>
                </a:cxn>
                <a:cxn ang="0">
                  <a:pos x="98" y="7"/>
                </a:cxn>
                <a:cxn ang="0">
                  <a:pos x="96" y="8"/>
                </a:cxn>
                <a:cxn ang="0">
                  <a:pos x="100" y="9"/>
                </a:cxn>
                <a:cxn ang="0">
                  <a:pos x="105" y="11"/>
                </a:cxn>
                <a:cxn ang="0">
                  <a:pos x="106" y="14"/>
                </a:cxn>
                <a:cxn ang="0">
                  <a:pos x="101" y="15"/>
                </a:cxn>
                <a:cxn ang="0">
                  <a:pos x="98" y="21"/>
                </a:cxn>
                <a:cxn ang="0">
                  <a:pos x="103" y="19"/>
                </a:cxn>
                <a:cxn ang="0">
                  <a:pos x="107" y="20"/>
                </a:cxn>
                <a:cxn ang="0">
                  <a:pos x="105" y="23"/>
                </a:cxn>
                <a:cxn ang="0">
                  <a:pos x="108" y="27"/>
                </a:cxn>
                <a:cxn ang="0">
                  <a:pos x="111" y="30"/>
                </a:cxn>
                <a:cxn ang="0">
                  <a:pos x="112" y="34"/>
                </a:cxn>
                <a:cxn ang="0">
                  <a:pos x="109" y="35"/>
                </a:cxn>
                <a:cxn ang="0">
                  <a:pos x="103" y="35"/>
                </a:cxn>
                <a:cxn ang="0">
                  <a:pos x="106" y="37"/>
                </a:cxn>
                <a:cxn ang="0">
                  <a:pos x="109" y="40"/>
                </a:cxn>
                <a:cxn ang="0">
                  <a:pos x="114" y="38"/>
                </a:cxn>
                <a:cxn ang="0">
                  <a:pos x="116" y="39"/>
                </a:cxn>
                <a:cxn ang="0">
                  <a:pos x="121" y="44"/>
                </a:cxn>
                <a:cxn ang="0">
                  <a:pos x="122" y="46"/>
                </a:cxn>
                <a:cxn ang="0">
                  <a:pos x="100" y="52"/>
                </a:cxn>
                <a:cxn ang="0">
                  <a:pos x="47" y="63"/>
                </a:cxn>
                <a:cxn ang="0">
                  <a:pos x="2" y="70"/>
                </a:cxn>
              </a:cxnLst>
              <a:rect l="0" t="0" r="r" b="b"/>
              <a:pathLst>
                <a:path w="122" h="70">
                  <a:moveTo>
                    <a:pt x="0" y="70"/>
                  </a:moveTo>
                  <a:lnTo>
                    <a:pt x="2" y="69"/>
                  </a:lnTo>
                  <a:lnTo>
                    <a:pt x="3" y="68"/>
                  </a:lnTo>
                  <a:lnTo>
                    <a:pt x="4" y="67"/>
                  </a:lnTo>
                  <a:lnTo>
                    <a:pt x="5" y="66"/>
                  </a:lnTo>
                  <a:lnTo>
                    <a:pt x="5" y="66"/>
                  </a:lnTo>
                  <a:lnTo>
                    <a:pt x="6" y="65"/>
                  </a:lnTo>
                  <a:lnTo>
                    <a:pt x="7" y="64"/>
                  </a:lnTo>
                  <a:lnTo>
                    <a:pt x="8" y="64"/>
                  </a:lnTo>
                  <a:lnTo>
                    <a:pt x="9" y="63"/>
                  </a:lnTo>
                  <a:lnTo>
                    <a:pt x="10" y="62"/>
                  </a:lnTo>
                  <a:lnTo>
                    <a:pt x="10" y="61"/>
                  </a:lnTo>
                  <a:lnTo>
                    <a:pt x="10" y="60"/>
                  </a:lnTo>
                  <a:lnTo>
                    <a:pt x="11" y="59"/>
                  </a:lnTo>
                  <a:lnTo>
                    <a:pt x="13" y="58"/>
                  </a:lnTo>
                  <a:lnTo>
                    <a:pt x="15" y="57"/>
                  </a:lnTo>
                  <a:lnTo>
                    <a:pt x="17" y="55"/>
                  </a:lnTo>
                  <a:lnTo>
                    <a:pt x="18" y="54"/>
                  </a:lnTo>
                  <a:lnTo>
                    <a:pt x="19" y="53"/>
                  </a:lnTo>
                  <a:lnTo>
                    <a:pt x="20" y="52"/>
                  </a:lnTo>
                  <a:lnTo>
                    <a:pt x="21" y="53"/>
                  </a:lnTo>
                  <a:lnTo>
                    <a:pt x="22" y="54"/>
                  </a:lnTo>
                  <a:lnTo>
                    <a:pt x="24" y="54"/>
                  </a:lnTo>
                  <a:lnTo>
                    <a:pt x="26" y="53"/>
                  </a:lnTo>
                  <a:lnTo>
                    <a:pt x="28" y="52"/>
                  </a:lnTo>
                  <a:lnTo>
                    <a:pt x="30" y="52"/>
                  </a:lnTo>
                  <a:lnTo>
                    <a:pt x="32" y="53"/>
                  </a:lnTo>
                  <a:lnTo>
                    <a:pt x="35" y="52"/>
                  </a:lnTo>
                  <a:lnTo>
                    <a:pt x="38" y="50"/>
                  </a:lnTo>
                  <a:lnTo>
                    <a:pt x="39" y="48"/>
                  </a:lnTo>
                  <a:lnTo>
                    <a:pt x="39" y="47"/>
                  </a:lnTo>
                  <a:lnTo>
                    <a:pt x="41" y="47"/>
                  </a:lnTo>
                  <a:lnTo>
                    <a:pt x="43" y="48"/>
                  </a:lnTo>
                  <a:lnTo>
                    <a:pt x="46" y="46"/>
                  </a:lnTo>
                  <a:lnTo>
                    <a:pt x="48" y="45"/>
                  </a:lnTo>
                  <a:lnTo>
                    <a:pt x="50" y="43"/>
                  </a:lnTo>
                  <a:lnTo>
                    <a:pt x="50" y="42"/>
                  </a:lnTo>
                  <a:lnTo>
                    <a:pt x="49" y="41"/>
                  </a:lnTo>
                  <a:lnTo>
                    <a:pt x="49" y="38"/>
                  </a:lnTo>
                  <a:lnTo>
                    <a:pt x="52" y="33"/>
                  </a:lnTo>
                  <a:lnTo>
                    <a:pt x="54" y="30"/>
                  </a:lnTo>
                  <a:lnTo>
                    <a:pt x="54" y="27"/>
                  </a:lnTo>
                  <a:lnTo>
                    <a:pt x="54" y="24"/>
                  </a:lnTo>
                  <a:lnTo>
                    <a:pt x="55" y="20"/>
                  </a:lnTo>
                  <a:lnTo>
                    <a:pt x="57" y="20"/>
                  </a:lnTo>
                  <a:lnTo>
                    <a:pt x="58" y="21"/>
                  </a:lnTo>
                  <a:lnTo>
                    <a:pt x="59" y="24"/>
                  </a:lnTo>
                  <a:lnTo>
                    <a:pt x="61" y="25"/>
                  </a:lnTo>
                  <a:lnTo>
                    <a:pt x="62" y="23"/>
                  </a:lnTo>
                  <a:lnTo>
                    <a:pt x="64" y="19"/>
                  </a:lnTo>
                  <a:lnTo>
                    <a:pt x="65" y="16"/>
                  </a:lnTo>
                  <a:lnTo>
                    <a:pt x="66" y="15"/>
                  </a:lnTo>
                  <a:lnTo>
                    <a:pt x="68" y="16"/>
                  </a:lnTo>
                  <a:lnTo>
                    <a:pt x="70" y="12"/>
                  </a:lnTo>
                  <a:lnTo>
                    <a:pt x="71" y="10"/>
                  </a:lnTo>
                  <a:lnTo>
                    <a:pt x="72" y="10"/>
                  </a:lnTo>
                  <a:lnTo>
                    <a:pt x="75" y="7"/>
                  </a:lnTo>
                  <a:lnTo>
                    <a:pt x="77" y="5"/>
                  </a:lnTo>
                  <a:lnTo>
                    <a:pt x="78" y="4"/>
                  </a:lnTo>
                  <a:lnTo>
                    <a:pt x="79" y="0"/>
                  </a:lnTo>
                  <a:lnTo>
                    <a:pt x="90" y="8"/>
                  </a:lnTo>
                  <a:lnTo>
                    <a:pt x="92" y="4"/>
                  </a:lnTo>
                  <a:lnTo>
                    <a:pt x="94" y="4"/>
                  </a:lnTo>
                  <a:lnTo>
                    <a:pt x="95" y="5"/>
                  </a:lnTo>
                  <a:lnTo>
                    <a:pt x="97" y="6"/>
                  </a:lnTo>
                  <a:lnTo>
                    <a:pt x="98" y="7"/>
                  </a:lnTo>
                  <a:lnTo>
                    <a:pt x="96" y="7"/>
                  </a:lnTo>
                  <a:lnTo>
                    <a:pt x="96" y="8"/>
                  </a:lnTo>
                  <a:lnTo>
                    <a:pt x="98" y="9"/>
                  </a:lnTo>
                  <a:lnTo>
                    <a:pt x="100" y="9"/>
                  </a:lnTo>
                  <a:lnTo>
                    <a:pt x="103" y="10"/>
                  </a:lnTo>
                  <a:lnTo>
                    <a:pt x="105" y="11"/>
                  </a:lnTo>
                  <a:lnTo>
                    <a:pt x="106" y="13"/>
                  </a:lnTo>
                  <a:lnTo>
                    <a:pt x="106" y="14"/>
                  </a:lnTo>
                  <a:lnTo>
                    <a:pt x="103" y="15"/>
                  </a:lnTo>
                  <a:lnTo>
                    <a:pt x="101" y="15"/>
                  </a:lnTo>
                  <a:lnTo>
                    <a:pt x="99" y="18"/>
                  </a:lnTo>
                  <a:lnTo>
                    <a:pt x="98" y="21"/>
                  </a:lnTo>
                  <a:lnTo>
                    <a:pt x="101" y="20"/>
                  </a:lnTo>
                  <a:lnTo>
                    <a:pt x="103" y="19"/>
                  </a:lnTo>
                  <a:lnTo>
                    <a:pt x="106" y="19"/>
                  </a:lnTo>
                  <a:lnTo>
                    <a:pt x="107" y="20"/>
                  </a:lnTo>
                  <a:lnTo>
                    <a:pt x="106" y="22"/>
                  </a:lnTo>
                  <a:lnTo>
                    <a:pt x="105" y="23"/>
                  </a:lnTo>
                  <a:lnTo>
                    <a:pt x="105" y="25"/>
                  </a:lnTo>
                  <a:lnTo>
                    <a:pt x="108" y="27"/>
                  </a:lnTo>
                  <a:lnTo>
                    <a:pt x="111" y="29"/>
                  </a:lnTo>
                  <a:lnTo>
                    <a:pt x="111" y="30"/>
                  </a:lnTo>
                  <a:lnTo>
                    <a:pt x="112" y="32"/>
                  </a:lnTo>
                  <a:lnTo>
                    <a:pt x="112" y="34"/>
                  </a:lnTo>
                  <a:lnTo>
                    <a:pt x="111" y="35"/>
                  </a:lnTo>
                  <a:lnTo>
                    <a:pt x="109" y="35"/>
                  </a:lnTo>
                  <a:lnTo>
                    <a:pt x="106" y="35"/>
                  </a:lnTo>
                  <a:lnTo>
                    <a:pt x="103" y="35"/>
                  </a:lnTo>
                  <a:lnTo>
                    <a:pt x="102" y="36"/>
                  </a:lnTo>
                  <a:lnTo>
                    <a:pt x="106" y="37"/>
                  </a:lnTo>
                  <a:lnTo>
                    <a:pt x="109" y="38"/>
                  </a:lnTo>
                  <a:lnTo>
                    <a:pt x="109" y="40"/>
                  </a:lnTo>
                  <a:lnTo>
                    <a:pt x="111" y="40"/>
                  </a:lnTo>
                  <a:lnTo>
                    <a:pt x="114" y="38"/>
                  </a:lnTo>
                  <a:lnTo>
                    <a:pt x="115" y="38"/>
                  </a:lnTo>
                  <a:lnTo>
                    <a:pt x="116" y="39"/>
                  </a:lnTo>
                  <a:lnTo>
                    <a:pt x="119" y="42"/>
                  </a:lnTo>
                  <a:lnTo>
                    <a:pt x="121" y="44"/>
                  </a:lnTo>
                  <a:lnTo>
                    <a:pt x="122" y="46"/>
                  </a:lnTo>
                  <a:lnTo>
                    <a:pt x="122" y="46"/>
                  </a:lnTo>
                  <a:lnTo>
                    <a:pt x="100" y="51"/>
                  </a:lnTo>
                  <a:lnTo>
                    <a:pt x="100" y="52"/>
                  </a:lnTo>
                  <a:lnTo>
                    <a:pt x="69" y="59"/>
                  </a:lnTo>
                  <a:lnTo>
                    <a:pt x="47" y="63"/>
                  </a:lnTo>
                  <a:lnTo>
                    <a:pt x="29" y="66"/>
                  </a:lnTo>
                  <a:lnTo>
                    <a:pt x="2" y="70"/>
                  </a:lnTo>
                  <a:lnTo>
                    <a:pt x="0" y="7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7" name="Freeform 100">
              <a:extLst>
                <a:ext uri="{FF2B5EF4-FFF2-40B4-BE49-F238E27FC236}">
                  <a16:creationId xmlns:a16="http://schemas.microsoft.com/office/drawing/2014/main" id="{BE3C3619-EF9A-4E83-B460-2BC1B8A986D7}"/>
                </a:ext>
              </a:extLst>
            </p:cNvPr>
            <p:cNvSpPr>
              <a:spLocks/>
            </p:cNvSpPr>
            <p:nvPr/>
          </p:nvSpPr>
          <p:spPr bwMode="auto">
            <a:xfrm>
              <a:off x="5223" y="963"/>
              <a:ext cx="361" cy="650"/>
            </a:xfrm>
            <a:custGeom>
              <a:avLst/>
              <a:gdLst/>
              <a:ahLst/>
              <a:cxnLst>
                <a:cxn ang="0">
                  <a:pos x="1" y="50"/>
                </a:cxn>
                <a:cxn ang="0">
                  <a:pos x="3" y="51"/>
                </a:cxn>
                <a:cxn ang="0">
                  <a:pos x="4" y="48"/>
                </a:cxn>
                <a:cxn ang="0">
                  <a:pos x="4" y="46"/>
                </a:cxn>
                <a:cxn ang="0">
                  <a:pos x="6" y="46"/>
                </a:cxn>
                <a:cxn ang="0">
                  <a:pos x="7" y="40"/>
                </a:cxn>
                <a:cxn ang="0">
                  <a:pos x="9" y="38"/>
                </a:cxn>
                <a:cxn ang="0">
                  <a:pos x="8" y="34"/>
                </a:cxn>
                <a:cxn ang="0">
                  <a:pos x="7" y="27"/>
                </a:cxn>
                <a:cxn ang="0">
                  <a:pos x="7" y="24"/>
                </a:cxn>
                <a:cxn ang="0">
                  <a:pos x="7" y="21"/>
                </a:cxn>
                <a:cxn ang="0">
                  <a:pos x="12" y="3"/>
                </a:cxn>
                <a:cxn ang="0">
                  <a:pos x="13" y="4"/>
                </a:cxn>
                <a:cxn ang="0">
                  <a:pos x="15" y="3"/>
                </a:cxn>
                <a:cxn ang="0">
                  <a:pos x="17" y="2"/>
                </a:cxn>
                <a:cxn ang="0">
                  <a:pos x="20" y="3"/>
                </a:cxn>
                <a:cxn ang="0">
                  <a:pos x="23" y="1"/>
                </a:cxn>
                <a:cxn ang="0">
                  <a:pos x="27" y="0"/>
                </a:cxn>
                <a:cxn ang="0">
                  <a:pos x="29" y="2"/>
                </a:cxn>
                <a:cxn ang="0">
                  <a:pos x="37" y="29"/>
                </a:cxn>
                <a:cxn ang="0">
                  <a:pos x="40" y="32"/>
                </a:cxn>
                <a:cxn ang="0">
                  <a:pos x="43" y="33"/>
                </a:cxn>
                <a:cxn ang="0">
                  <a:pos x="47" y="33"/>
                </a:cxn>
                <a:cxn ang="0">
                  <a:pos x="46" y="36"/>
                </a:cxn>
                <a:cxn ang="0">
                  <a:pos x="47" y="37"/>
                </a:cxn>
                <a:cxn ang="0">
                  <a:pos x="49" y="39"/>
                </a:cxn>
                <a:cxn ang="0">
                  <a:pos x="51" y="38"/>
                </a:cxn>
                <a:cxn ang="0">
                  <a:pos x="52" y="39"/>
                </a:cxn>
                <a:cxn ang="0">
                  <a:pos x="55" y="42"/>
                </a:cxn>
                <a:cxn ang="0">
                  <a:pos x="53" y="45"/>
                </a:cxn>
                <a:cxn ang="0">
                  <a:pos x="52" y="46"/>
                </a:cxn>
                <a:cxn ang="0">
                  <a:pos x="51" y="48"/>
                </a:cxn>
                <a:cxn ang="0">
                  <a:pos x="48" y="49"/>
                </a:cxn>
                <a:cxn ang="0">
                  <a:pos x="47" y="52"/>
                </a:cxn>
                <a:cxn ang="0">
                  <a:pos x="46" y="53"/>
                </a:cxn>
                <a:cxn ang="0">
                  <a:pos x="44" y="55"/>
                </a:cxn>
                <a:cxn ang="0">
                  <a:pos x="42" y="56"/>
                </a:cxn>
                <a:cxn ang="0">
                  <a:pos x="39" y="56"/>
                </a:cxn>
                <a:cxn ang="0">
                  <a:pos x="39" y="58"/>
                </a:cxn>
                <a:cxn ang="0">
                  <a:pos x="36" y="59"/>
                </a:cxn>
                <a:cxn ang="0">
                  <a:pos x="34" y="56"/>
                </a:cxn>
                <a:cxn ang="0">
                  <a:pos x="32" y="58"/>
                </a:cxn>
                <a:cxn ang="0">
                  <a:pos x="33" y="60"/>
                </a:cxn>
                <a:cxn ang="0">
                  <a:pos x="32" y="67"/>
                </a:cxn>
                <a:cxn ang="0">
                  <a:pos x="28" y="71"/>
                </a:cxn>
                <a:cxn ang="0">
                  <a:pos x="25" y="71"/>
                </a:cxn>
                <a:cxn ang="0">
                  <a:pos x="25" y="75"/>
                </a:cxn>
                <a:cxn ang="0">
                  <a:pos x="25" y="76"/>
                </a:cxn>
                <a:cxn ang="0">
                  <a:pos x="22" y="76"/>
                </a:cxn>
                <a:cxn ang="0">
                  <a:pos x="21" y="76"/>
                </a:cxn>
                <a:cxn ang="0">
                  <a:pos x="22" y="80"/>
                </a:cxn>
                <a:cxn ang="0">
                  <a:pos x="18" y="82"/>
                </a:cxn>
                <a:cxn ang="0">
                  <a:pos x="19" y="85"/>
                </a:cxn>
                <a:cxn ang="0">
                  <a:pos x="17" y="87"/>
                </a:cxn>
                <a:cxn ang="0">
                  <a:pos x="17" y="91"/>
                </a:cxn>
                <a:cxn ang="0">
                  <a:pos x="16" y="96"/>
                </a:cxn>
                <a:cxn ang="0">
                  <a:pos x="15" y="97"/>
                </a:cxn>
                <a:cxn ang="0">
                  <a:pos x="13" y="96"/>
                </a:cxn>
                <a:cxn ang="0">
                  <a:pos x="12" y="94"/>
                </a:cxn>
                <a:cxn ang="0">
                  <a:pos x="0" y="52"/>
                </a:cxn>
              </a:cxnLst>
              <a:rect l="0" t="0" r="r" b="b"/>
              <a:pathLst>
                <a:path w="55" h="99">
                  <a:moveTo>
                    <a:pt x="0" y="51"/>
                  </a:moveTo>
                  <a:lnTo>
                    <a:pt x="1" y="50"/>
                  </a:lnTo>
                  <a:lnTo>
                    <a:pt x="2" y="50"/>
                  </a:lnTo>
                  <a:lnTo>
                    <a:pt x="3" y="51"/>
                  </a:lnTo>
                  <a:lnTo>
                    <a:pt x="4" y="50"/>
                  </a:lnTo>
                  <a:lnTo>
                    <a:pt x="4" y="48"/>
                  </a:lnTo>
                  <a:lnTo>
                    <a:pt x="4" y="47"/>
                  </a:lnTo>
                  <a:lnTo>
                    <a:pt x="4" y="46"/>
                  </a:lnTo>
                  <a:lnTo>
                    <a:pt x="5" y="46"/>
                  </a:lnTo>
                  <a:lnTo>
                    <a:pt x="6" y="46"/>
                  </a:lnTo>
                  <a:lnTo>
                    <a:pt x="7" y="43"/>
                  </a:lnTo>
                  <a:lnTo>
                    <a:pt x="7" y="40"/>
                  </a:lnTo>
                  <a:lnTo>
                    <a:pt x="9" y="39"/>
                  </a:lnTo>
                  <a:lnTo>
                    <a:pt x="9" y="38"/>
                  </a:lnTo>
                  <a:lnTo>
                    <a:pt x="9" y="36"/>
                  </a:lnTo>
                  <a:lnTo>
                    <a:pt x="8" y="34"/>
                  </a:lnTo>
                  <a:lnTo>
                    <a:pt x="8" y="29"/>
                  </a:lnTo>
                  <a:lnTo>
                    <a:pt x="7" y="27"/>
                  </a:lnTo>
                  <a:lnTo>
                    <a:pt x="7" y="25"/>
                  </a:lnTo>
                  <a:lnTo>
                    <a:pt x="7" y="24"/>
                  </a:lnTo>
                  <a:lnTo>
                    <a:pt x="7" y="23"/>
                  </a:lnTo>
                  <a:lnTo>
                    <a:pt x="7" y="21"/>
                  </a:lnTo>
                  <a:lnTo>
                    <a:pt x="11" y="2"/>
                  </a:lnTo>
                  <a:lnTo>
                    <a:pt x="12" y="3"/>
                  </a:lnTo>
                  <a:lnTo>
                    <a:pt x="13" y="4"/>
                  </a:lnTo>
                  <a:lnTo>
                    <a:pt x="13" y="4"/>
                  </a:lnTo>
                  <a:lnTo>
                    <a:pt x="14" y="4"/>
                  </a:lnTo>
                  <a:lnTo>
                    <a:pt x="15" y="3"/>
                  </a:lnTo>
                  <a:lnTo>
                    <a:pt x="16" y="2"/>
                  </a:lnTo>
                  <a:lnTo>
                    <a:pt x="17" y="2"/>
                  </a:lnTo>
                  <a:lnTo>
                    <a:pt x="19" y="2"/>
                  </a:lnTo>
                  <a:lnTo>
                    <a:pt x="20" y="3"/>
                  </a:lnTo>
                  <a:lnTo>
                    <a:pt x="21" y="2"/>
                  </a:lnTo>
                  <a:lnTo>
                    <a:pt x="23" y="1"/>
                  </a:lnTo>
                  <a:lnTo>
                    <a:pt x="24" y="0"/>
                  </a:lnTo>
                  <a:lnTo>
                    <a:pt x="27" y="0"/>
                  </a:lnTo>
                  <a:lnTo>
                    <a:pt x="28" y="1"/>
                  </a:lnTo>
                  <a:lnTo>
                    <a:pt x="29" y="2"/>
                  </a:lnTo>
                  <a:lnTo>
                    <a:pt x="31" y="3"/>
                  </a:lnTo>
                  <a:lnTo>
                    <a:pt x="37" y="29"/>
                  </a:lnTo>
                  <a:lnTo>
                    <a:pt x="39" y="31"/>
                  </a:lnTo>
                  <a:lnTo>
                    <a:pt x="40" y="32"/>
                  </a:lnTo>
                  <a:lnTo>
                    <a:pt x="41" y="33"/>
                  </a:lnTo>
                  <a:lnTo>
                    <a:pt x="43" y="33"/>
                  </a:lnTo>
                  <a:lnTo>
                    <a:pt x="45" y="33"/>
                  </a:lnTo>
                  <a:lnTo>
                    <a:pt x="47" y="33"/>
                  </a:lnTo>
                  <a:lnTo>
                    <a:pt x="47" y="34"/>
                  </a:lnTo>
                  <a:lnTo>
                    <a:pt x="46" y="36"/>
                  </a:lnTo>
                  <a:lnTo>
                    <a:pt x="46" y="36"/>
                  </a:lnTo>
                  <a:lnTo>
                    <a:pt x="47" y="37"/>
                  </a:lnTo>
                  <a:lnTo>
                    <a:pt x="48" y="38"/>
                  </a:lnTo>
                  <a:lnTo>
                    <a:pt x="49" y="39"/>
                  </a:lnTo>
                  <a:lnTo>
                    <a:pt x="50" y="39"/>
                  </a:lnTo>
                  <a:lnTo>
                    <a:pt x="51" y="38"/>
                  </a:lnTo>
                  <a:lnTo>
                    <a:pt x="52" y="38"/>
                  </a:lnTo>
                  <a:lnTo>
                    <a:pt x="52" y="39"/>
                  </a:lnTo>
                  <a:lnTo>
                    <a:pt x="54" y="40"/>
                  </a:lnTo>
                  <a:lnTo>
                    <a:pt x="55" y="42"/>
                  </a:lnTo>
                  <a:lnTo>
                    <a:pt x="54" y="44"/>
                  </a:lnTo>
                  <a:lnTo>
                    <a:pt x="53" y="45"/>
                  </a:lnTo>
                  <a:lnTo>
                    <a:pt x="52" y="46"/>
                  </a:lnTo>
                  <a:lnTo>
                    <a:pt x="52" y="46"/>
                  </a:lnTo>
                  <a:lnTo>
                    <a:pt x="52" y="48"/>
                  </a:lnTo>
                  <a:lnTo>
                    <a:pt x="51" y="48"/>
                  </a:lnTo>
                  <a:lnTo>
                    <a:pt x="50" y="49"/>
                  </a:lnTo>
                  <a:lnTo>
                    <a:pt x="48" y="49"/>
                  </a:lnTo>
                  <a:lnTo>
                    <a:pt x="47" y="50"/>
                  </a:lnTo>
                  <a:lnTo>
                    <a:pt x="47" y="52"/>
                  </a:lnTo>
                  <a:lnTo>
                    <a:pt x="47" y="53"/>
                  </a:lnTo>
                  <a:lnTo>
                    <a:pt x="46" y="53"/>
                  </a:lnTo>
                  <a:lnTo>
                    <a:pt x="45" y="53"/>
                  </a:lnTo>
                  <a:lnTo>
                    <a:pt x="44" y="55"/>
                  </a:lnTo>
                  <a:lnTo>
                    <a:pt x="43" y="56"/>
                  </a:lnTo>
                  <a:lnTo>
                    <a:pt x="42" y="56"/>
                  </a:lnTo>
                  <a:lnTo>
                    <a:pt x="41" y="56"/>
                  </a:lnTo>
                  <a:lnTo>
                    <a:pt x="39" y="56"/>
                  </a:lnTo>
                  <a:lnTo>
                    <a:pt x="39" y="57"/>
                  </a:lnTo>
                  <a:lnTo>
                    <a:pt x="39" y="58"/>
                  </a:lnTo>
                  <a:lnTo>
                    <a:pt x="38" y="60"/>
                  </a:lnTo>
                  <a:lnTo>
                    <a:pt x="36" y="59"/>
                  </a:lnTo>
                  <a:lnTo>
                    <a:pt x="35" y="58"/>
                  </a:lnTo>
                  <a:lnTo>
                    <a:pt x="34" y="56"/>
                  </a:lnTo>
                  <a:lnTo>
                    <a:pt x="33" y="56"/>
                  </a:lnTo>
                  <a:lnTo>
                    <a:pt x="32" y="58"/>
                  </a:lnTo>
                  <a:lnTo>
                    <a:pt x="32" y="59"/>
                  </a:lnTo>
                  <a:lnTo>
                    <a:pt x="33" y="60"/>
                  </a:lnTo>
                  <a:lnTo>
                    <a:pt x="32" y="63"/>
                  </a:lnTo>
                  <a:lnTo>
                    <a:pt x="32" y="67"/>
                  </a:lnTo>
                  <a:lnTo>
                    <a:pt x="29" y="70"/>
                  </a:lnTo>
                  <a:lnTo>
                    <a:pt x="28" y="71"/>
                  </a:lnTo>
                  <a:lnTo>
                    <a:pt x="26" y="70"/>
                  </a:lnTo>
                  <a:lnTo>
                    <a:pt x="25" y="71"/>
                  </a:lnTo>
                  <a:lnTo>
                    <a:pt x="25" y="73"/>
                  </a:lnTo>
                  <a:lnTo>
                    <a:pt x="25" y="75"/>
                  </a:lnTo>
                  <a:lnTo>
                    <a:pt x="26" y="75"/>
                  </a:lnTo>
                  <a:lnTo>
                    <a:pt x="25" y="76"/>
                  </a:lnTo>
                  <a:lnTo>
                    <a:pt x="23" y="76"/>
                  </a:lnTo>
                  <a:lnTo>
                    <a:pt x="22" y="76"/>
                  </a:lnTo>
                  <a:lnTo>
                    <a:pt x="22" y="75"/>
                  </a:lnTo>
                  <a:lnTo>
                    <a:pt x="21" y="76"/>
                  </a:lnTo>
                  <a:lnTo>
                    <a:pt x="22" y="78"/>
                  </a:lnTo>
                  <a:lnTo>
                    <a:pt x="22" y="80"/>
                  </a:lnTo>
                  <a:lnTo>
                    <a:pt x="20" y="80"/>
                  </a:lnTo>
                  <a:lnTo>
                    <a:pt x="18" y="82"/>
                  </a:lnTo>
                  <a:lnTo>
                    <a:pt x="19" y="83"/>
                  </a:lnTo>
                  <a:lnTo>
                    <a:pt x="19" y="85"/>
                  </a:lnTo>
                  <a:lnTo>
                    <a:pt x="18" y="86"/>
                  </a:lnTo>
                  <a:lnTo>
                    <a:pt x="17" y="87"/>
                  </a:lnTo>
                  <a:lnTo>
                    <a:pt x="17" y="90"/>
                  </a:lnTo>
                  <a:lnTo>
                    <a:pt x="17" y="91"/>
                  </a:lnTo>
                  <a:lnTo>
                    <a:pt x="17" y="93"/>
                  </a:lnTo>
                  <a:lnTo>
                    <a:pt x="16" y="96"/>
                  </a:lnTo>
                  <a:lnTo>
                    <a:pt x="16" y="99"/>
                  </a:lnTo>
                  <a:lnTo>
                    <a:pt x="15" y="97"/>
                  </a:lnTo>
                  <a:lnTo>
                    <a:pt x="14" y="97"/>
                  </a:lnTo>
                  <a:lnTo>
                    <a:pt x="13" y="96"/>
                  </a:lnTo>
                  <a:lnTo>
                    <a:pt x="12" y="95"/>
                  </a:lnTo>
                  <a:lnTo>
                    <a:pt x="12" y="94"/>
                  </a:lnTo>
                  <a:lnTo>
                    <a:pt x="11" y="93"/>
                  </a:lnTo>
                  <a:lnTo>
                    <a:pt x="0" y="52"/>
                  </a:lnTo>
                  <a:lnTo>
                    <a:pt x="0" y="5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8" name="Freeform 101">
              <a:extLst>
                <a:ext uri="{FF2B5EF4-FFF2-40B4-BE49-F238E27FC236}">
                  <a16:creationId xmlns:a16="http://schemas.microsoft.com/office/drawing/2014/main" id="{CE2877D9-1E06-4C73-9782-DD55700129B0}"/>
                </a:ext>
              </a:extLst>
            </p:cNvPr>
            <p:cNvSpPr>
              <a:spLocks/>
            </p:cNvSpPr>
            <p:nvPr/>
          </p:nvSpPr>
          <p:spPr bwMode="auto">
            <a:xfrm>
              <a:off x="5223" y="963"/>
              <a:ext cx="361" cy="650"/>
            </a:xfrm>
            <a:custGeom>
              <a:avLst/>
              <a:gdLst/>
              <a:ahLst/>
              <a:cxnLst>
                <a:cxn ang="0">
                  <a:pos x="1" y="50"/>
                </a:cxn>
                <a:cxn ang="0">
                  <a:pos x="3" y="51"/>
                </a:cxn>
                <a:cxn ang="0">
                  <a:pos x="4" y="48"/>
                </a:cxn>
                <a:cxn ang="0">
                  <a:pos x="4" y="46"/>
                </a:cxn>
                <a:cxn ang="0">
                  <a:pos x="6" y="46"/>
                </a:cxn>
                <a:cxn ang="0">
                  <a:pos x="7" y="40"/>
                </a:cxn>
                <a:cxn ang="0">
                  <a:pos x="9" y="38"/>
                </a:cxn>
                <a:cxn ang="0">
                  <a:pos x="8" y="34"/>
                </a:cxn>
                <a:cxn ang="0">
                  <a:pos x="7" y="27"/>
                </a:cxn>
                <a:cxn ang="0">
                  <a:pos x="7" y="24"/>
                </a:cxn>
                <a:cxn ang="0">
                  <a:pos x="7" y="21"/>
                </a:cxn>
                <a:cxn ang="0">
                  <a:pos x="12" y="3"/>
                </a:cxn>
                <a:cxn ang="0">
                  <a:pos x="13" y="4"/>
                </a:cxn>
                <a:cxn ang="0">
                  <a:pos x="15" y="3"/>
                </a:cxn>
                <a:cxn ang="0">
                  <a:pos x="17" y="2"/>
                </a:cxn>
                <a:cxn ang="0">
                  <a:pos x="20" y="3"/>
                </a:cxn>
                <a:cxn ang="0">
                  <a:pos x="23" y="1"/>
                </a:cxn>
                <a:cxn ang="0">
                  <a:pos x="27" y="0"/>
                </a:cxn>
                <a:cxn ang="0">
                  <a:pos x="29" y="2"/>
                </a:cxn>
                <a:cxn ang="0">
                  <a:pos x="37" y="29"/>
                </a:cxn>
                <a:cxn ang="0">
                  <a:pos x="40" y="32"/>
                </a:cxn>
                <a:cxn ang="0">
                  <a:pos x="43" y="33"/>
                </a:cxn>
                <a:cxn ang="0">
                  <a:pos x="47" y="33"/>
                </a:cxn>
                <a:cxn ang="0">
                  <a:pos x="46" y="36"/>
                </a:cxn>
                <a:cxn ang="0">
                  <a:pos x="47" y="37"/>
                </a:cxn>
                <a:cxn ang="0">
                  <a:pos x="49" y="39"/>
                </a:cxn>
                <a:cxn ang="0">
                  <a:pos x="51" y="38"/>
                </a:cxn>
                <a:cxn ang="0">
                  <a:pos x="52" y="39"/>
                </a:cxn>
                <a:cxn ang="0">
                  <a:pos x="55" y="42"/>
                </a:cxn>
                <a:cxn ang="0">
                  <a:pos x="53" y="45"/>
                </a:cxn>
                <a:cxn ang="0">
                  <a:pos x="52" y="46"/>
                </a:cxn>
                <a:cxn ang="0">
                  <a:pos x="51" y="48"/>
                </a:cxn>
                <a:cxn ang="0">
                  <a:pos x="48" y="49"/>
                </a:cxn>
                <a:cxn ang="0">
                  <a:pos x="47" y="52"/>
                </a:cxn>
                <a:cxn ang="0">
                  <a:pos x="46" y="53"/>
                </a:cxn>
                <a:cxn ang="0">
                  <a:pos x="44" y="55"/>
                </a:cxn>
                <a:cxn ang="0">
                  <a:pos x="42" y="56"/>
                </a:cxn>
                <a:cxn ang="0">
                  <a:pos x="39" y="56"/>
                </a:cxn>
                <a:cxn ang="0">
                  <a:pos x="39" y="58"/>
                </a:cxn>
                <a:cxn ang="0">
                  <a:pos x="36" y="59"/>
                </a:cxn>
                <a:cxn ang="0">
                  <a:pos x="34" y="56"/>
                </a:cxn>
                <a:cxn ang="0">
                  <a:pos x="32" y="58"/>
                </a:cxn>
                <a:cxn ang="0">
                  <a:pos x="33" y="60"/>
                </a:cxn>
                <a:cxn ang="0">
                  <a:pos x="32" y="67"/>
                </a:cxn>
                <a:cxn ang="0">
                  <a:pos x="28" y="71"/>
                </a:cxn>
                <a:cxn ang="0">
                  <a:pos x="25" y="71"/>
                </a:cxn>
                <a:cxn ang="0">
                  <a:pos x="25" y="75"/>
                </a:cxn>
                <a:cxn ang="0">
                  <a:pos x="25" y="76"/>
                </a:cxn>
                <a:cxn ang="0">
                  <a:pos x="22" y="76"/>
                </a:cxn>
                <a:cxn ang="0">
                  <a:pos x="21" y="76"/>
                </a:cxn>
                <a:cxn ang="0">
                  <a:pos x="22" y="80"/>
                </a:cxn>
                <a:cxn ang="0">
                  <a:pos x="18" y="82"/>
                </a:cxn>
                <a:cxn ang="0">
                  <a:pos x="19" y="85"/>
                </a:cxn>
                <a:cxn ang="0">
                  <a:pos x="17" y="87"/>
                </a:cxn>
                <a:cxn ang="0">
                  <a:pos x="17" y="91"/>
                </a:cxn>
                <a:cxn ang="0">
                  <a:pos x="16" y="96"/>
                </a:cxn>
                <a:cxn ang="0">
                  <a:pos x="15" y="97"/>
                </a:cxn>
                <a:cxn ang="0">
                  <a:pos x="13" y="96"/>
                </a:cxn>
                <a:cxn ang="0">
                  <a:pos x="12" y="94"/>
                </a:cxn>
                <a:cxn ang="0">
                  <a:pos x="0" y="52"/>
                </a:cxn>
              </a:cxnLst>
              <a:rect l="0" t="0" r="r" b="b"/>
              <a:pathLst>
                <a:path w="55" h="99">
                  <a:moveTo>
                    <a:pt x="0" y="51"/>
                  </a:moveTo>
                  <a:lnTo>
                    <a:pt x="1" y="50"/>
                  </a:lnTo>
                  <a:lnTo>
                    <a:pt x="2" y="50"/>
                  </a:lnTo>
                  <a:lnTo>
                    <a:pt x="3" y="51"/>
                  </a:lnTo>
                  <a:lnTo>
                    <a:pt x="4" y="50"/>
                  </a:lnTo>
                  <a:lnTo>
                    <a:pt x="4" y="48"/>
                  </a:lnTo>
                  <a:lnTo>
                    <a:pt x="4" y="47"/>
                  </a:lnTo>
                  <a:lnTo>
                    <a:pt x="4" y="46"/>
                  </a:lnTo>
                  <a:lnTo>
                    <a:pt x="5" y="46"/>
                  </a:lnTo>
                  <a:lnTo>
                    <a:pt x="6" y="46"/>
                  </a:lnTo>
                  <a:lnTo>
                    <a:pt x="7" y="43"/>
                  </a:lnTo>
                  <a:lnTo>
                    <a:pt x="7" y="40"/>
                  </a:lnTo>
                  <a:lnTo>
                    <a:pt x="9" y="39"/>
                  </a:lnTo>
                  <a:lnTo>
                    <a:pt x="9" y="38"/>
                  </a:lnTo>
                  <a:lnTo>
                    <a:pt x="9" y="36"/>
                  </a:lnTo>
                  <a:lnTo>
                    <a:pt x="8" y="34"/>
                  </a:lnTo>
                  <a:lnTo>
                    <a:pt x="8" y="29"/>
                  </a:lnTo>
                  <a:lnTo>
                    <a:pt x="7" y="27"/>
                  </a:lnTo>
                  <a:lnTo>
                    <a:pt x="7" y="25"/>
                  </a:lnTo>
                  <a:lnTo>
                    <a:pt x="7" y="24"/>
                  </a:lnTo>
                  <a:lnTo>
                    <a:pt x="7" y="23"/>
                  </a:lnTo>
                  <a:lnTo>
                    <a:pt x="7" y="21"/>
                  </a:lnTo>
                  <a:lnTo>
                    <a:pt x="11" y="2"/>
                  </a:lnTo>
                  <a:lnTo>
                    <a:pt x="12" y="3"/>
                  </a:lnTo>
                  <a:lnTo>
                    <a:pt x="13" y="4"/>
                  </a:lnTo>
                  <a:lnTo>
                    <a:pt x="13" y="4"/>
                  </a:lnTo>
                  <a:lnTo>
                    <a:pt x="14" y="4"/>
                  </a:lnTo>
                  <a:lnTo>
                    <a:pt x="15" y="3"/>
                  </a:lnTo>
                  <a:lnTo>
                    <a:pt x="16" y="2"/>
                  </a:lnTo>
                  <a:lnTo>
                    <a:pt x="17" y="2"/>
                  </a:lnTo>
                  <a:lnTo>
                    <a:pt x="19" y="2"/>
                  </a:lnTo>
                  <a:lnTo>
                    <a:pt x="20" y="3"/>
                  </a:lnTo>
                  <a:lnTo>
                    <a:pt x="21" y="2"/>
                  </a:lnTo>
                  <a:lnTo>
                    <a:pt x="23" y="1"/>
                  </a:lnTo>
                  <a:lnTo>
                    <a:pt x="24" y="0"/>
                  </a:lnTo>
                  <a:lnTo>
                    <a:pt x="27" y="0"/>
                  </a:lnTo>
                  <a:lnTo>
                    <a:pt x="28" y="1"/>
                  </a:lnTo>
                  <a:lnTo>
                    <a:pt x="29" y="2"/>
                  </a:lnTo>
                  <a:lnTo>
                    <a:pt x="31" y="3"/>
                  </a:lnTo>
                  <a:lnTo>
                    <a:pt x="37" y="29"/>
                  </a:lnTo>
                  <a:lnTo>
                    <a:pt x="39" y="31"/>
                  </a:lnTo>
                  <a:lnTo>
                    <a:pt x="40" y="32"/>
                  </a:lnTo>
                  <a:lnTo>
                    <a:pt x="41" y="33"/>
                  </a:lnTo>
                  <a:lnTo>
                    <a:pt x="43" y="33"/>
                  </a:lnTo>
                  <a:lnTo>
                    <a:pt x="45" y="33"/>
                  </a:lnTo>
                  <a:lnTo>
                    <a:pt x="47" y="33"/>
                  </a:lnTo>
                  <a:lnTo>
                    <a:pt x="47" y="34"/>
                  </a:lnTo>
                  <a:lnTo>
                    <a:pt x="46" y="36"/>
                  </a:lnTo>
                  <a:lnTo>
                    <a:pt x="46" y="36"/>
                  </a:lnTo>
                  <a:lnTo>
                    <a:pt x="47" y="37"/>
                  </a:lnTo>
                  <a:lnTo>
                    <a:pt x="48" y="38"/>
                  </a:lnTo>
                  <a:lnTo>
                    <a:pt x="49" y="39"/>
                  </a:lnTo>
                  <a:lnTo>
                    <a:pt x="50" y="39"/>
                  </a:lnTo>
                  <a:lnTo>
                    <a:pt x="51" y="38"/>
                  </a:lnTo>
                  <a:lnTo>
                    <a:pt x="52" y="38"/>
                  </a:lnTo>
                  <a:lnTo>
                    <a:pt x="52" y="39"/>
                  </a:lnTo>
                  <a:lnTo>
                    <a:pt x="54" y="40"/>
                  </a:lnTo>
                  <a:lnTo>
                    <a:pt x="55" y="42"/>
                  </a:lnTo>
                  <a:lnTo>
                    <a:pt x="54" y="44"/>
                  </a:lnTo>
                  <a:lnTo>
                    <a:pt x="53" y="45"/>
                  </a:lnTo>
                  <a:lnTo>
                    <a:pt x="52" y="46"/>
                  </a:lnTo>
                  <a:lnTo>
                    <a:pt x="52" y="46"/>
                  </a:lnTo>
                  <a:lnTo>
                    <a:pt x="52" y="48"/>
                  </a:lnTo>
                  <a:lnTo>
                    <a:pt x="51" y="48"/>
                  </a:lnTo>
                  <a:lnTo>
                    <a:pt x="50" y="49"/>
                  </a:lnTo>
                  <a:lnTo>
                    <a:pt x="48" y="49"/>
                  </a:lnTo>
                  <a:lnTo>
                    <a:pt x="47" y="50"/>
                  </a:lnTo>
                  <a:lnTo>
                    <a:pt x="47" y="52"/>
                  </a:lnTo>
                  <a:lnTo>
                    <a:pt x="47" y="53"/>
                  </a:lnTo>
                  <a:lnTo>
                    <a:pt x="46" y="53"/>
                  </a:lnTo>
                  <a:lnTo>
                    <a:pt x="45" y="53"/>
                  </a:lnTo>
                  <a:lnTo>
                    <a:pt x="44" y="55"/>
                  </a:lnTo>
                  <a:lnTo>
                    <a:pt x="43" y="56"/>
                  </a:lnTo>
                  <a:lnTo>
                    <a:pt x="42" y="56"/>
                  </a:lnTo>
                  <a:lnTo>
                    <a:pt x="41" y="56"/>
                  </a:lnTo>
                  <a:lnTo>
                    <a:pt x="39" y="56"/>
                  </a:lnTo>
                  <a:lnTo>
                    <a:pt x="39" y="57"/>
                  </a:lnTo>
                  <a:lnTo>
                    <a:pt x="39" y="58"/>
                  </a:lnTo>
                  <a:lnTo>
                    <a:pt x="38" y="60"/>
                  </a:lnTo>
                  <a:lnTo>
                    <a:pt x="36" y="59"/>
                  </a:lnTo>
                  <a:lnTo>
                    <a:pt x="35" y="58"/>
                  </a:lnTo>
                  <a:lnTo>
                    <a:pt x="34" y="56"/>
                  </a:lnTo>
                  <a:lnTo>
                    <a:pt x="33" y="56"/>
                  </a:lnTo>
                  <a:lnTo>
                    <a:pt x="32" y="58"/>
                  </a:lnTo>
                  <a:lnTo>
                    <a:pt x="32" y="59"/>
                  </a:lnTo>
                  <a:lnTo>
                    <a:pt x="33" y="60"/>
                  </a:lnTo>
                  <a:lnTo>
                    <a:pt x="32" y="63"/>
                  </a:lnTo>
                  <a:lnTo>
                    <a:pt x="32" y="67"/>
                  </a:lnTo>
                  <a:lnTo>
                    <a:pt x="29" y="70"/>
                  </a:lnTo>
                  <a:lnTo>
                    <a:pt x="28" y="71"/>
                  </a:lnTo>
                  <a:lnTo>
                    <a:pt x="26" y="70"/>
                  </a:lnTo>
                  <a:lnTo>
                    <a:pt x="25" y="71"/>
                  </a:lnTo>
                  <a:lnTo>
                    <a:pt x="25" y="73"/>
                  </a:lnTo>
                  <a:lnTo>
                    <a:pt x="25" y="75"/>
                  </a:lnTo>
                  <a:lnTo>
                    <a:pt x="26" y="75"/>
                  </a:lnTo>
                  <a:lnTo>
                    <a:pt x="25" y="76"/>
                  </a:lnTo>
                  <a:lnTo>
                    <a:pt x="23" y="76"/>
                  </a:lnTo>
                  <a:lnTo>
                    <a:pt x="22" y="76"/>
                  </a:lnTo>
                  <a:lnTo>
                    <a:pt x="22" y="75"/>
                  </a:lnTo>
                  <a:lnTo>
                    <a:pt x="21" y="76"/>
                  </a:lnTo>
                  <a:lnTo>
                    <a:pt x="22" y="78"/>
                  </a:lnTo>
                  <a:lnTo>
                    <a:pt x="22" y="80"/>
                  </a:lnTo>
                  <a:lnTo>
                    <a:pt x="20" y="80"/>
                  </a:lnTo>
                  <a:lnTo>
                    <a:pt x="18" y="82"/>
                  </a:lnTo>
                  <a:lnTo>
                    <a:pt x="19" y="83"/>
                  </a:lnTo>
                  <a:lnTo>
                    <a:pt x="19" y="85"/>
                  </a:lnTo>
                  <a:lnTo>
                    <a:pt x="18" y="86"/>
                  </a:lnTo>
                  <a:lnTo>
                    <a:pt x="17" y="87"/>
                  </a:lnTo>
                  <a:lnTo>
                    <a:pt x="17" y="90"/>
                  </a:lnTo>
                  <a:lnTo>
                    <a:pt x="17" y="91"/>
                  </a:lnTo>
                  <a:lnTo>
                    <a:pt x="17" y="93"/>
                  </a:lnTo>
                  <a:lnTo>
                    <a:pt x="16" y="96"/>
                  </a:lnTo>
                  <a:lnTo>
                    <a:pt x="16" y="99"/>
                  </a:lnTo>
                  <a:lnTo>
                    <a:pt x="15" y="97"/>
                  </a:lnTo>
                  <a:lnTo>
                    <a:pt x="14" y="97"/>
                  </a:lnTo>
                  <a:lnTo>
                    <a:pt x="13" y="96"/>
                  </a:lnTo>
                  <a:lnTo>
                    <a:pt x="12" y="95"/>
                  </a:lnTo>
                  <a:lnTo>
                    <a:pt x="12" y="94"/>
                  </a:lnTo>
                  <a:lnTo>
                    <a:pt x="11" y="93"/>
                  </a:lnTo>
                  <a:lnTo>
                    <a:pt x="0" y="52"/>
                  </a:lnTo>
                  <a:lnTo>
                    <a:pt x="0" y="5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29" name="Freeform 102">
              <a:extLst>
                <a:ext uri="{FF2B5EF4-FFF2-40B4-BE49-F238E27FC236}">
                  <a16:creationId xmlns:a16="http://schemas.microsoft.com/office/drawing/2014/main" id="{C18892B6-55E5-4B9F-92F3-3F563B4C07A5}"/>
                </a:ext>
              </a:extLst>
            </p:cNvPr>
            <p:cNvSpPr>
              <a:spLocks/>
            </p:cNvSpPr>
            <p:nvPr/>
          </p:nvSpPr>
          <p:spPr bwMode="auto">
            <a:xfrm>
              <a:off x="5164" y="1298"/>
              <a:ext cx="164" cy="394"/>
            </a:xfrm>
            <a:custGeom>
              <a:avLst/>
              <a:gdLst/>
              <a:ahLst/>
              <a:cxnLst>
                <a:cxn ang="0">
                  <a:pos x="8" y="0"/>
                </a:cxn>
                <a:cxn ang="0">
                  <a:pos x="8" y="3"/>
                </a:cxn>
                <a:cxn ang="0">
                  <a:pos x="7" y="5"/>
                </a:cxn>
                <a:cxn ang="0">
                  <a:pos x="5" y="5"/>
                </a:cxn>
                <a:cxn ang="0">
                  <a:pos x="4" y="6"/>
                </a:cxn>
                <a:cxn ang="0">
                  <a:pos x="3" y="6"/>
                </a:cxn>
                <a:cxn ang="0">
                  <a:pos x="1" y="7"/>
                </a:cxn>
                <a:cxn ang="0">
                  <a:pos x="0" y="8"/>
                </a:cxn>
                <a:cxn ang="0">
                  <a:pos x="0" y="9"/>
                </a:cxn>
                <a:cxn ang="0">
                  <a:pos x="2" y="11"/>
                </a:cxn>
                <a:cxn ang="0">
                  <a:pos x="3" y="14"/>
                </a:cxn>
                <a:cxn ang="0">
                  <a:pos x="3" y="16"/>
                </a:cxn>
                <a:cxn ang="0">
                  <a:pos x="3" y="18"/>
                </a:cxn>
                <a:cxn ang="0">
                  <a:pos x="2" y="20"/>
                </a:cxn>
                <a:cxn ang="0">
                  <a:pos x="2" y="22"/>
                </a:cxn>
                <a:cxn ang="0">
                  <a:pos x="4" y="24"/>
                </a:cxn>
                <a:cxn ang="0">
                  <a:pos x="3" y="27"/>
                </a:cxn>
                <a:cxn ang="0">
                  <a:pos x="0" y="30"/>
                </a:cxn>
                <a:cxn ang="0">
                  <a:pos x="1" y="33"/>
                </a:cxn>
                <a:cxn ang="0">
                  <a:pos x="1" y="38"/>
                </a:cxn>
                <a:cxn ang="0">
                  <a:pos x="0" y="43"/>
                </a:cxn>
                <a:cxn ang="0">
                  <a:pos x="1" y="48"/>
                </a:cxn>
                <a:cxn ang="0">
                  <a:pos x="2" y="51"/>
                </a:cxn>
                <a:cxn ang="0">
                  <a:pos x="2" y="52"/>
                </a:cxn>
                <a:cxn ang="0">
                  <a:pos x="2" y="54"/>
                </a:cxn>
                <a:cxn ang="0">
                  <a:pos x="2" y="55"/>
                </a:cxn>
                <a:cxn ang="0">
                  <a:pos x="1" y="58"/>
                </a:cxn>
                <a:cxn ang="0">
                  <a:pos x="2" y="59"/>
                </a:cxn>
                <a:cxn ang="0">
                  <a:pos x="16" y="57"/>
                </a:cxn>
                <a:cxn ang="0">
                  <a:pos x="17" y="54"/>
                </a:cxn>
                <a:cxn ang="0">
                  <a:pos x="19" y="54"/>
                </a:cxn>
                <a:cxn ang="0">
                  <a:pos x="19" y="53"/>
                </a:cxn>
                <a:cxn ang="0">
                  <a:pos x="20" y="52"/>
                </a:cxn>
                <a:cxn ang="0">
                  <a:pos x="21" y="51"/>
                </a:cxn>
                <a:cxn ang="0">
                  <a:pos x="23" y="50"/>
                </a:cxn>
                <a:cxn ang="0">
                  <a:pos x="25" y="49"/>
                </a:cxn>
                <a:cxn ang="0">
                  <a:pos x="24" y="47"/>
                </a:cxn>
                <a:cxn ang="0">
                  <a:pos x="22" y="46"/>
                </a:cxn>
                <a:cxn ang="0">
                  <a:pos x="21" y="44"/>
                </a:cxn>
                <a:cxn ang="0">
                  <a:pos x="21" y="43"/>
                </a:cxn>
                <a:cxn ang="0">
                  <a:pos x="20" y="41"/>
                </a:cxn>
                <a:cxn ang="0">
                  <a:pos x="15" y="22"/>
                </a:cxn>
                <a:cxn ang="0">
                  <a:pos x="9" y="0"/>
                </a:cxn>
              </a:cxnLst>
              <a:rect l="0" t="0" r="r" b="b"/>
              <a:pathLst>
                <a:path w="25" h="60">
                  <a:moveTo>
                    <a:pt x="9" y="0"/>
                  </a:moveTo>
                  <a:lnTo>
                    <a:pt x="8" y="0"/>
                  </a:lnTo>
                  <a:lnTo>
                    <a:pt x="7" y="1"/>
                  </a:lnTo>
                  <a:lnTo>
                    <a:pt x="8" y="3"/>
                  </a:lnTo>
                  <a:lnTo>
                    <a:pt x="8" y="4"/>
                  </a:lnTo>
                  <a:lnTo>
                    <a:pt x="7" y="5"/>
                  </a:lnTo>
                  <a:lnTo>
                    <a:pt x="6" y="5"/>
                  </a:lnTo>
                  <a:lnTo>
                    <a:pt x="5" y="5"/>
                  </a:lnTo>
                  <a:lnTo>
                    <a:pt x="5" y="6"/>
                  </a:lnTo>
                  <a:lnTo>
                    <a:pt x="4" y="6"/>
                  </a:lnTo>
                  <a:lnTo>
                    <a:pt x="3" y="6"/>
                  </a:lnTo>
                  <a:lnTo>
                    <a:pt x="3" y="6"/>
                  </a:lnTo>
                  <a:lnTo>
                    <a:pt x="2" y="6"/>
                  </a:lnTo>
                  <a:lnTo>
                    <a:pt x="1" y="7"/>
                  </a:lnTo>
                  <a:lnTo>
                    <a:pt x="1" y="8"/>
                  </a:lnTo>
                  <a:lnTo>
                    <a:pt x="0" y="8"/>
                  </a:lnTo>
                  <a:lnTo>
                    <a:pt x="0" y="8"/>
                  </a:lnTo>
                  <a:lnTo>
                    <a:pt x="0" y="9"/>
                  </a:lnTo>
                  <a:lnTo>
                    <a:pt x="1" y="9"/>
                  </a:lnTo>
                  <a:lnTo>
                    <a:pt x="2" y="11"/>
                  </a:lnTo>
                  <a:lnTo>
                    <a:pt x="3" y="13"/>
                  </a:lnTo>
                  <a:lnTo>
                    <a:pt x="3" y="14"/>
                  </a:lnTo>
                  <a:lnTo>
                    <a:pt x="2" y="15"/>
                  </a:lnTo>
                  <a:lnTo>
                    <a:pt x="3" y="16"/>
                  </a:lnTo>
                  <a:lnTo>
                    <a:pt x="3" y="17"/>
                  </a:lnTo>
                  <a:lnTo>
                    <a:pt x="3" y="18"/>
                  </a:lnTo>
                  <a:lnTo>
                    <a:pt x="2" y="19"/>
                  </a:lnTo>
                  <a:lnTo>
                    <a:pt x="2" y="20"/>
                  </a:lnTo>
                  <a:lnTo>
                    <a:pt x="2" y="21"/>
                  </a:lnTo>
                  <a:lnTo>
                    <a:pt x="2" y="22"/>
                  </a:lnTo>
                  <a:lnTo>
                    <a:pt x="4" y="23"/>
                  </a:lnTo>
                  <a:lnTo>
                    <a:pt x="4" y="24"/>
                  </a:lnTo>
                  <a:lnTo>
                    <a:pt x="3" y="25"/>
                  </a:lnTo>
                  <a:lnTo>
                    <a:pt x="3" y="27"/>
                  </a:lnTo>
                  <a:lnTo>
                    <a:pt x="1" y="29"/>
                  </a:lnTo>
                  <a:lnTo>
                    <a:pt x="0" y="30"/>
                  </a:lnTo>
                  <a:lnTo>
                    <a:pt x="0" y="31"/>
                  </a:lnTo>
                  <a:lnTo>
                    <a:pt x="1" y="33"/>
                  </a:lnTo>
                  <a:lnTo>
                    <a:pt x="1" y="35"/>
                  </a:lnTo>
                  <a:lnTo>
                    <a:pt x="1" y="38"/>
                  </a:lnTo>
                  <a:lnTo>
                    <a:pt x="0" y="41"/>
                  </a:lnTo>
                  <a:lnTo>
                    <a:pt x="0" y="43"/>
                  </a:lnTo>
                  <a:lnTo>
                    <a:pt x="1" y="46"/>
                  </a:lnTo>
                  <a:lnTo>
                    <a:pt x="1" y="48"/>
                  </a:lnTo>
                  <a:lnTo>
                    <a:pt x="1" y="50"/>
                  </a:lnTo>
                  <a:lnTo>
                    <a:pt x="2" y="51"/>
                  </a:lnTo>
                  <a:lnTo>
                    <a:pt x="1" y="52"/>
                  </a:lnTo>
                  <a:lnTo>
                    <a:pt x="2" y="52"/>
                  </a:lnTo>
                  <a:lnTo>
                    <a:pt x="2" y="53"/>
                  </a:lnTo>
                  <a:lnTo>
                    <a:pt x="2" y="54"/>
                  </a:lnTo>
                  <a:lnTo>
                    <a:pt x="2" y="55"/>
                  </a:lnTo>
                  <a:lnTo>
                    <a:pt x="2" y="55"/>
                  </a:lnTo>
                  <a:lnTo>
                    <a:pt x="2" y="56"/>
                  </a:lnTo>
                  <a:lnTo>
                    <a:pt x="1" y="58"/>
                  </a:lnTo>
                  <a:lnTo>
                    <a:pt x="1" y="58"/>
                  </a:lnTo>
                  <a:lnTo>
                    <a:pt x="2" y="59"/>
                  </a:lnTo>
                  <a:lnTo>
                    <a:pt x="3" y="60"/>
                  </a:lnTo>
                  <a:lnTo>
                    <a:pt x="16" y="57"/>
                  </a:lnTo>
                  <a:lnTo>
                    <a:pt x="17" y="55"/>
                  </a:lnTo>
                  <a:lnTo>
                    <a:pt x="17" y="54"/>
                  </a:lnTo>
                  <a:lnTo>
                    <a:pt x="18" y="54"/>
                  </a:lnTo>
                  <a:lnTo>
                    <a:pt x="19" y="54"/>
                  </a:lnTo>
                  <a:lnTo>
                    <a:pt x="19" y="54"/>
                  </a:lnTo>
                  <a:lnTo>
                    <a:pt x="19" y="53"/>
                  </a:lnTo>
                  <a:lnTo>
                    <a:pt x="19" y="52"/>
                  </a:lnTo>
                  <a:lnTo>
                    <a:pt x="20" y="52"/>
                  </a:lnTo>
                  <a:lnTo>
                    <a:pt x="21" y="52"/>
                  </a:lnTo>
                  <a:lnTo>
                    <a:pt x="21" y="51"/>
                  </a:lnTo>
                  <a:lnTo>
                    <a:pt x="22" y="51"/>
                  </a:lnTo>
                  <a:lnTo>
                    <a:pt x="23" y="50"/>
                  </a:lnTo>
                  <a:lnTo>
                    <a:pt x="25" y="51"/>
                  </a:lnTo>
                  <a:lnTo>
                    <a:pt x="25" y="49"/>
                  </a:lnTo>
                  <a:lnTo>
                    <a:pt x="25" y="48"/>
                  </a:lnTo>
                  <a:lnTo>
                    <a:pt x="24" y="47"/>
                  </a:lnTo>
                  <a:lnTo>
                    <a:pt x="24" y="46"/>
                  </a:lnTo>
                  <a:lnTo>
                    <a:pt x="22" y="46"/>
                  </a:lnTo>
                  <a:lnTo>
                    <a:pt x="22" y="45"/>
                  </a:lnTo>
                  <a:lnTo>
                    <a:pt x="21" y="44"/>
                  </a:lnTo>
                  <a:lnTo>
                    <a:pt x="21" y="43"/>
                  </a:lnTo>
                  <a:lnTo>
                    <a:pt x="21" y="43"/>
                  </a:lnTo>
                  <a:lnTo>
                    <a:pt x="20" y="42"/>
                  </a:lnTo>
                  <a:lnTo>
                    <a:pt x="20" y="41"/>
                  </a:lnTo>
                  <a:lnTo>
                    <a:pt x="19" y="39"/>
                  </a:lnTo>
                  <a:lnTo>
                    <a:pt x="15" y="22"/>
                  </a:lnTo>
                  <a:lnTo>
                    <a:pt x="9" y="0"/>
                  </a:lnTo>
                  <a:lnTo>
                    <a:pt x="9"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0" name="Freeform 103">
              <a:extLst>
                <a:ext uri="{FF2B5EF4-FFF2-40B4-BE49-F238E27FC236}">
                  <a16:creationId xmlns:a16="http://schemas.microsoft.com/office/drawing/2014/main" id="{2B57E7E8-7659-4A10-926B-B98B3CA2E043}"/>
                </a:ext>
              </a:extLst>
            </p:cNvPr>
            <p:cNvSpPr>
              <a:spLocks/>
            </p:cNvSpPr>
            <p:nvPr/>
          </p:nvSpPr>
          <p:spPr bwMode="auto">
            <a:xfrm>
              <a:off x="5164" y="1298"/>
              <a:ext cx="164" cy="394"/>
            </a:xfrm>
            <a:custGeom>
              <a:avLst/>
              <a:gdLst/>
              <a:ahLst/>
              <a:cxnLst>
                <a:cxn ang="0">
                  <a:pos x="8" y="0"/>
                </a:cxn>
                <a:cxn ang="0">
                  <a:pos x="8" y="3"/>
                </a:cxn>
                <a:cxn ang="0">
                  <a:pos x="7" y="5"/>
                </a:cxn>
                <a:cxn ang="0">
                  <a:pos x="5" y="5"/>
                </a:cxn>
                <a:cxn ang="0">
                  <a:pos x="4" y="6"/>
                </a:cxn>
                <a:cxn ang="0">
                  <a:pos x="3" y="6"/>
                </a:cxn>
                <a:cxn ang="0">
                  <a:pos x="1" y="7"/>
                </a:cxn>
                <a:cxn ang="0">
                  <a:pos x="0" y="8"/>
                </a:cxn>
                <a:cxn ang="0">
                  <a:pos x="0" y="9"/>
                </a:cxn>
                <a:cxn ang="0">
                  <a:pos x="2" y="11"/>
                </a:cxn>
                <a:cxn ang="0">
                  <a:pos x="3" y="14"/>
                </a:cxn>
                <a:cxn ang="0">
                  <a:pos x="3" y="16"/>
                </a:cxn>
                <a:cxn ang="0">
                  <a:pos x="3" y="18"/>
                </a:cxn>
                <a:cxn ang="0">
                  <a:pos x="2" y="20"/>
                </a:cxn>
                <a:cxn ang="0">
                  <a:pos x="2" y="22"/>
                </a:cxn>
                <a:cxn ang="0">
                  <a:pos x="4" y="24"/>
                </a:cxn>
                <a:cxn ang="0">
                  <a:pos x="3" y="27"/>
                </a:cxn>
                <a:cxn ang="0">
                  <a:pos x="0" y="30"/>
                </a:cxn>
                <a:cxn ang="0">
                  <a:pos x="1" y="33"/>
                </a:cxn>
                <a:cxn ang="0">
                  <a:pos x="1" y="38"/>
                </a:cxn>
                <a:cxn ang="0">
                  <a:pos x="0" y="43"/>
                </a:cxn>
                <a:cxn ang="0">
                  <a:pos x="1" y="48"/>
                </a:cxn>
                <a:cxn ang="0">
                  <a:pos x="2" y="51"/>
                </a:cxn>
                <a:cxn ang="0">
                  <a:pos x="2" y="52"/>
                </a:cxn>
                <a:cxn ang="0">
                  <a:pos x="2" y="54"/>
                </a:cxn>
                <a:cxn ang="0">
                  <a:pos x="2" y="55"/>
                </a:cxn>
                <a:cxn ang="0">
                  <a:pos x="1" y="58"/>
                </a:cxn>
                <a:cxn ang="0">
                  <a:pos x="2" y="59"/>
                </a:cxn>
                <a:cxn ang="0">
                  <a:pos x="16" y="57"/>
                </a:cxn>
                <a:cxn ang="0">
                  <a:pos x="17" y="54"/>
                </a:cxn>
                <a:cxn ang="0">
                  <a:pos x="19" y="54"/>
                </a:cxn>
                <a:cxn ang="0">
                  <a:pos x="19" y="53"/>
                </a:cxn>
                <a:cxn ang="0">
                  <a:pos x="20" y="52"/>
                </a:cxn>
                <a:cxn ang="0">
                  <a:pos x="21" y="51"/>
                </a:cxn>
                <a:cxn ang="0">
                  <a:pos x="23" y="50"/>
                </a:cxn>
                <a:cxn ang="0">
                  <a:pos x="25" y="49"/>
                </a:cxn>
                <a:cxn ang="0">
                  <a:pos x="24" y="47"/>
                </a:cxn>
                <a:cxn ang="0">
                  <a:pos x="22" y="46"/>
                </a:cxn>
                <a:cxn ang="0">
                  <a:pos x="21" y="44"/>
                </a:cxn>
                <a:cxn ang="0">
                  <a:pos x="21" y="43"/>
                </a:cxn>
                <a:cxn ang="0">
                  <a:pos x="20" y="41"/>
                </a:cxn>
                <a:cxn ang="0">
                  <a:pos x="15" y="22"/>
                </a:cxn>
                <a:cxn ang="0">
                  <a:pos x="9" y="0"/>
                </a:cxn>
              </a:cxnLst>
              <a:rect l="0" t="0" r="r" b="b"/>
              <a:pathLst>
                <a:path w="25" h="60">
                  <a:moveTo>
                    <a:pt x="9" y="0"/>
                  </a:moveTo>
                  <a:lnTo>
                    <a:pt x="8" y="0"/>
                  </a:lnTo>
                  <a:lnTo>
                    <a:pt x="7" y="1"/>
                  </a:lnTo>
                  <a:lnTo>
                    <a:pt x="8" y="3"/>
                  </a:lnTo>
                  <a:lnTo>
                    <a:pt x="8" y="4"/>
                  </a:lnTo>
                  <a:lnTo>
                    <a:pt x="7" y="5"/>
                  </a:lnTo>
                  <a:lnTo>
                    <a:pt x="6" y="5"/>
                  </a:lnTo>
                  <a:lnTo>
                    <a:pt x="5" y="5"/>
                  </a:lnTo>
                  <a:lnTo>
                    <a:pt x="5" y="6"/>
                  </a:lnTo>
                  <a:lnTo>
                    <a:pt x="4" y="6"/>
                  </a:lnTo>
                  <a:lnTo>
                    <a:pt x="3" y="6"/>
                  </a:lnTo>
                  <a:lnTo>
                    <a:pt x="3" y="6"/>
                  </a:lnTo>
                  <a:lnTo>
                    <a:pt x="2" y="6"/>
                  </a:lnTo>
                  <a:lnTo>
                    <a:pt x="1" y="7"/>
                  </a:lnTo>
                  <a:lnTo>
                    <a:pt x="1" y="8"/>
                  </a:lnTo>
                  <a:lnTo>
                    <a:pt x="0" y="8"/>
                  </a:lnTo>
                  <a:lnTo>
                    <a:pt x="0" y="8"/>
                  </a:lnTo>
                  <a:lnTo>
                    <a:pt x="0" y="9"/>
                  </a:lnTo>
                  <a:lnTo>
                    <a:pt x="1" y="9"/>
                  </a:lnTo>
                  <a:lnTo>
                    <a:pt x="2" y="11"/>
                  </a:lnTo>
                  <a:lnTo>
                    <a:pt x="3" y="13"/>
                  </a:lnTo>
                  <a:lnTo>
                    <a:pt x="3" y="14"/>
                  </a:lnTo>
                  <a:lnTo>
                    <a:pt x="2" y="15"/>
                  </a:lnTo>
                  <a:lnTo>
                    <a:pt x="3" y="16"/>
                  </a:lnTo>
                  <a:lnTo>
                    <a:pt x="3" y="17"/>
                  </a:lnTo>
                  <a:lnTo>
                    <a:pt x="3" y="18"/>
                  </a:lnTo>
                  <a:lnTo>
                    <a:pt x="2" y="19"/>
                  </a:lnTo>
                  <a:lnTo>
                    <a:pt x="2" y="20"/>
                  </a:lnTo>
                  <a:lnTo>
                    <a:pt x="2" y="21"/>
                  </a:lnTo>
                  <a:lnTo>
                    <a:pt x="2" y="22"/>
                  </a:lnTo>
                  <a:lnTo>
                    <a:pt x="4" y="23"/>
                  </a:lnTo>
                  <a:lnTo>
                    <a:pt x="4" y="24"/>
                  </a:lnTo>
                  <a:lnTo>
                    <a:pt x="3" y="25"/>
                  </a:lnTo>
                  <a:lnTo>
                    <a:pt x="3" y="27"/>
                  </a:lnTo>
                  <a:lnTo>
                    <a:pt x="1" y="29"/>
                  </a:lnTo>
                  <a:lnTo>
                    <a:pt x="0" y="30"/>
                  </a:lnTo>
                  <a:lnTo>
                    <a:pt x="0" y="31"/>
                  </a:lnTo>
                  <a:lnTo>
                    <a:pt x="1" y="33"/>
                  </a:lnTo>
                  <a:lnTo>
                    <a:pt x="1" y="35"/>
                  </a:lnTo>
                  <a:lnTo>
                    <a:pt x="1" y="38"/>
                  </a:lnTo>
                  <a:lnTo>
                    <a:pt x="0" y="41"/>
                  </a:lnTo>
                  <a:lnTo>
                    <a:pt x="0" y="43"/>
                  </a:lnTo>
                  <a:lnTo>
                    <a:pt x="1" y="46"/>
                  </a:lnTo>
                  <a:lnTo>
                    <a:pt x="1" y="48"/>
                  </a:lnTo>
                  <a:lnTo>
                    <a:pt x="1" y="50"/>
                  </a:lnTo>
                  <a:lnTo>
                    <a:pt x="2" y="51"/>
                  </a:lnTo>
                  <a:lnTo>
                    <a:pt x="1" y="52"/>
                  </a:lnTo>
                  <a:lnTo>
                    <a:pt x="2" y="52"/>
                  </a:lnTo>
                  <a:lnTo>
                    <a:pt x="2" y="53"/>
                  </a:lnTo>
                  <a:lnTo>
                    <a:pt x="2" y="54"/>
                  </a:lnTo>
                  <a:lnTo>
                    <a:pt x="2" y="55"/>
                  </a:lnTo>
                  <a:lnTo>
                    <a:pt x="2" y="55"/>
                  </a:lnTo>
                  <a:lnTo>
                    <a:pt x="2" y="56"/>
                  </a:lnTo>
                  <a:lnTo>
                    <a:pt x="1" y="58"/>
                  </a:lnTo>
                  <a:lnTo>
                    <a:pt x="1" y="58"/>
                  </a:lnTo>
                  <a:lnTo>
                    <a:pt x="2" y="59"/>
                  </a:lnTo>
                  <a:lnTo>
                    <a:pt x="3" y="60"/>
                  </a:lnTo>
                  <a:lnTo>
                    <a:pt x="16" y="57"/>
                  </a:lnTo>
                  <a:lnTo>
                    <a:pt x="17" y="55"/>
                  </a:lnTo>
                  <a:lnTo>
                    <a:pt x="17" y="54"/>
                  </a:lnTo>
                  <a:lnTo>
                    <a:pt x="18" y="54"/>
                  </a:lnTo>
                  <a:lnTo>
                    <a:pt x="19" y="54"/>
                  </a:lnTo>
                  <a:lnTo>
                    <a:pt x="19" y="54"/>
                  </a:lnTo>
                  <a:lnTo>
                    <a:pt x="19" y="53"/>
                  </a:lnTo>
                  <a:lnTo>
                    <a:pt x="19" y="52"/>
                  </a:lnTo>
                  <a:lnTo>
                    <a:pt x="20" y="52"/>
                  </a:lnTo>
                  <a:lnTo>
                    <a:pt x="21" y="52"/>
                  </a:lnTo>
                  <a:lnTo>
                    <a:pt x="21" y="51"/>
                  </a:lnTo>
                  <a:lnTo>
                    <a:pt x="22" y="51"/>
                  </a:lnTo>
                  <a:lnTo>
                    <a:pt x="23" y="50"/>
                  </a:lnTo>
                  <a:lnTo>
                    <a:pt x="25" y="51"/>
                  </a:lnTo>
                  <a:lnTo>
                    <a:pt x="25" y="49"/>
                  </a:lnTo>
                  <a:lnTo>
                    <a:pt x="25" y="48"/>
                  </a:lnTo>
                  <a:lnTo>
                    <a:pt x="24" y="47"/>
                  </a:lnTo>
                  <a:lnTo>
                    <a:pt x="24" y="46"/>
                  </a:lnTo>
                  <a:lnTo>
                    <a:pt x="22" y="46"/>
                  </a:lnTo>
                  <a:lnTo>
                    <a:pt x="22" y="45"/>
                  </a:lnTo>
                  <a:lnTo>
                    <a:pt x="21" y="44"/>
                  </a:lnTo>
                  <a:lnTo>
                    <a:pt x="21" y="43"/>
                  </a:lnTo>
                  <a:lnTo>
                    <a:pt x="21" y="43"/>
                  </a:lnTo>
                  <a:lnTo>
                    <a:pt x="20" y="42"/>
                  </a:lnTo>
                  <a:lnTo>
                    <a:pt x="20" y="41"/>
                  </a:lnTo>
                  <a:lnTo>
                    <a:pt x="19" y="39"/>
                  </a:lnTo>
                  <a:lnTo>
                    <a:pt x="15" y="22"/>
                  </a:lnTo>
                  <a:lnTo>
                    <a:pt x="9" y="0"/>
                  </a:lnTo>
                  <a:lnTo>
                    <a:pt x="9"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1" name="Freeform 104">
              <a:extLst>
                <a:ext uri="{FF2B5EF4-FFF2-40B4-BE49-F238E27FC236}">
                  <a16:creationId xmlns:a16="http://schemas.microsoft.com/office/drawing/2014/main" id="{9E90108E-1C61-4D74-BDD9-B1BCB8D08693}"/>
                </a:ext>
              </a:extLst>
            </p:cNvPr>
            <p:cNvSpPr>
              <a:spLocks/>
            </p:cNvSpPr>
            <p:nvPr/>
          </p:nvSpPr>
          <p:spPr bwMode="auto">
            <a:xfrm>
              <a:off x="5013" y="1350"/>
              <a:ext cx="177" cy="368"/>
            </a:xfrm>
            <a:custGeom>
              <a:avLst/>
              <a:gdLst/>
              <a:ahLst/>
              <a:cxnLst>
                <a:cxn ang="0">
                  <a:pos x="12" y="3"/>
                </a:cxn>
                <a:cxn ang="0">
                  <a:pos x="1" y="7"/>
                </a:cxn>
                <a:cxn ang="0">
                  <a:pos x="1" y="8"/>
                </a:cxn>
                <a:cxn ang="0">
                  <a:pos x="0" y="9"/>
                </a:cxn>
                <a:cxn ang="0">
                  <a:pos x="1" y="14"/>
                </a:cxn>
                <a:cxn ang="0">
                  <a:pos x="2" y="15"/>
                </a:cxn>
                <a:cxn ang="0">
                  <a:pos x="2" y="16"/>
                </a:cxn>
                <a:cxn ang="0">
                  <a:pos x="3" y="19"/>
                </a:cxn>
                <a:cxn ang="0">
                  <a:pos x="2" y="20"/>
                </a:cxn>
                <a:cxn ang="0">
                  <a:pos x="3" y="22"/>
                </a:cxn>
                <a:cxn ang="0">
                  <a:pos x="3" y="24"/>
                </a:cxn>
                <a:cxn ang="0">
                  <a:pos x="3" y="30"/>
                </a:cxn>
                <a:cxn ang="0">
                  <a:pos x="4" y="32"/>
                </a:cxn>
                <a:cxn ang="0">
                  <a:pos x="4" y="37"/>
                </a:cxn>
                <a:cxn ang="0">
                  <a:pos x="5" y="39"/>
                </a:cxn>
                <a:cxn ang="0">
                  <a:pos x="4" y="40"/>
                </a:cxn>
                <a:cxn ang="0">
                  <a:pos x="4" y="42"/>
                </a:cxn>
                <a:cxn ang="0">
                  <a:pos x="6" y="41"/>
                </a:cxn>
                <a:cxn ang="0">
                  <a:pos x="7" y="42"/>
                </a:cxn>
                <a:cxn ang="0">
                  <a:pos x="8" y="42"/>
                </a:cxn>
                <a:cxn ang="0">
                  <a:pos x="9" y="43"/>
                </a:cxn>
                <a:cxn ang="0">
                  <a:pos x="12" y="55"/>
                </a:cxn>
                <a:cxn ang="0">
                  <a:pos x="25" y="52"/>
                </a:cxn>
                <a:cxn ang="0">
                  <a:pos x="24" y="50"/>
                </a:cxn>
                <a:cxn ang="0">
                  <a:pos x="25" y="48"/>
                </a:cxn>
                <a:cxn ang="0">
                  <a:pos x="25" y="47"/>
                </a:cxn>
                <a:cxn ang="0">
                  <a:pos x="25" y="46"/>
                </a:cxn>
                <a:cxn ang="0">
                  <a:pos x="25" y="46"/>
                </a:cxn>
                <a:cxn ang="0">
                  <a:pos x="25" y="44"/>
                </a:cxn>
                <a:cxn ang="0">
                  <a:pos x="24" y="43"/>
                </a:cxn>
                <a:cxn ang="0">
                  <a:pos x="24" y="41"/>
                </a:cxn>
                <a:cxn ang="0">
                  <a:pos x="24" y="39"/>
                </a:cxn>
                <a:cxn ang="0">
                  <a:pos x="23" y="36"/>
                </a:cxn>
                <a:cxn ang="0">
                  <a:pos x="23" y="32"/>
                </a:cxn>
                <a:cxn ang="0">
                  <a:pos x="24" y="28"/>
                </a:cxn>
                <a:cxn ang="0">
                  <a:pos x="24" y="25"/>
                </a:cxn>
                <a:cxn ang="0">
                  <a:pos x="23" y="24"/>
                </a:cxn>
                <a:cxn ang="0">
                  <a:pos x="23" y="23"/>
                </a:cxn>
                <a:cxn ang="0">
                  <a:pos x="24" y="21"/>
                </a:cxn>
                <a:cxn ang="0">
                  <a:pos x="26" y="19"/>
                </a:cxn>
                <a:cxn ang="0">
                  <a:pos x="27" y="16"/>
                </a:cxn>
                <a:cxn ang="0">
                  <a:pos x="26" y="14"/>
                </a:cxn>
                <a:cxn ang="0">
                  <a:pos x="25" y="13"/>
                </a:cxn>
                <a:cxn ang="0">
                  <a:pos x="25" y="12"/>
                </a:cxn>
                <a:cxn ang="0">
                  <a:pos x="26" y="10"/>
                </a:cxn>
                <a:cxn ang="0">
                  <a:pos x="26" y="9"/>
                </a:cxn>
                <a:cxn ang="0">
                  <a:pos x="26" y="7"/>
                </a:cxn>
                <a:cxn ang="0">
                  <a:pos x="26" y="7"/>
                </a:cxn>
                <a:cxn ang="0">
                  <a:pos x="26" y="6"/>
                </a:cxn>
                <a:cxn ang="0">
                  <a:pos x="25" y="4"/>
                </a:cxn>
                <a:cxn ang="0">
                  <a:pos x="24" y="2"/>
                </a:cxn>
                <a:cxn ang="0">
                  <a:pos x="24" y="1"/>
                </a:cxn>
                <a:cxn ang="0">
                  <a:pos x="23" y="0"/>
                </a:cxn>
              </a:cxnLst>
              <a:rect l="0" t="0" r="r" b="b"/>
              <a:pathLst>
                <a:path w="27" h="56">
                  <a:moveTo>
                    <a:pt x="23" y="0"/>
                  </a:moveTo>
                  <a:lnTo>
                    <a:pt x="12" y="3"/>
                  </a:lnTo>
                  <a:lnTo>
                    <a:pt x="3" y="6"/>
                  </a:lnTo>
                  <a:lnTo>
                    <a:pt x="1" y="7"/>
                  </a:lnTo>
                  <a:lnTo>
                    <a:pt x="1" y="8"/>
                  </a:lnTo>
                  <a:lnTo>
                    <a:pt x="1" y="8"/>
                  </a:lnTo>
                  <a:lnTo>
                    <a:pt x="0" y="9"/>
                  </a:lnTo>
                  <a:lnTo>
                    <a:pt x="0" y="9"/>
                  </a:lnTo>
                  <a:lnTo>
                    <a:pt x="0" y="10"/>
                  </a:lnTo>
                  <a:lnTo>
                    <a:pt x="1" y="14"/>
                  </a:lnTo>
                  <a:lnTo>
                    <a:pt x="1" y="15"/>
                  </a:lnTo>
                  <a:lnTo>
                    <a:pt x="2" y="15"/>
                  </a:lnTo>
                  <a:lnTo>
                    <a:pt x="2" y="15"/>
                  </a:lnTo>
                  <a:lnTo>
                    <a:pt x="2" y="16"/>
                  </a:lnTo>
                  <a:lnTo>
                    <a:pt x="3" y="18"/>
                  </a:lnTo>
                  <a:lnTo>
                    <a:pt x="3" y="19"/>
                  </a:lnTo>
                  <a:lnTo>
                    <a:pt x="2" y="19"/>
                  </a:lnTo>
                  <a:lnTo>
                    <a:pt x="2" y="20"/>
                  </a:lnTo>
                  <a:lnTo>
                    <a:pt x="2" y="21"/>
                  </a:lnTo>
                  <a:lnTo>
                    <a:pt x="3" y="22"/>
                  </a:lnTo>
                  <a:lnTo>
                    <a:pt x="3" y="23"/>
                  </a:lnTo>
                  <a:lnTo>
                    <a:pt x="3" y="24"/>
                  </a:lnTo>
                  <a:lnTo>
                    <a:pt x="2" y="25"/>
                  </a:lnTo>
                  <a:lnTo>
                    <a:pt x="3" y="30"/>
                  </a:lnTo>
                  <a:lnTo>
                    <a:pt x="3" y="30"/>
                  </a:lnTo>
                  <a:lnTo>
                    <a:pt x="4" y="32"/>
                  </a:lnTo>
                  <a:lnTo>
                    <a:pt x="3" y="34"/>
                  </a:lnTo>
                  <a:lnTo>
                    <a:pt x="4" y="37"/>
                  </a:lnTo>
                  <a:lnTo>
                    <a:pt x="4" y="38"/>
                  </a:lnTo>
                  <a:lnTo>
                    <a:pt x="5" y="39"/>
                  </a:lnTo>
                  <a:lnTo>
                    <a:pt x="5" y="39"/>
                  </a:lnTo>
                  <a:lnTo>
                    <a:pt x="4" y="40"/>
                  </a:lnTo>
                  <a:lnTo>
                    <a:pt x="4" y="41"/>
                  </a:lnTo>
                  <a:lnTo>
                    <a:pt x="4" y="42"/>
                  </a:lnTo>
                  <a:lnTo>
                    <a:pt x="5" y="42"/>
                  </a:lnTo>
                  <a:lnTo>
                    <a:pt x="6" y="41"/>
                  </a:lnTo>
                  <a:lnTo>
                    <a:pt x="7" y="41"/>
                  </a:lnTo>
                  <a:lnTo>
                    <a:pt x="7" y="42"/>
                  </a:lnTo>
                  <a:lnTo>
                    <a:pt x="7" y="42"/>
                  </a:lnTo>
                  <a:lnTo>
                    <a:pt x="8" y="42"/>
                  </a:lnTo>
                  <a:lnTo>
                    <a:pt x="9" y="43"/>
                  </a:lnTo>
                  <a:lnTo>
                    <a:pt x="9" y="43"/>
                  </a:lnTo>
                  <a:lnTo>
                    <a:pt x="12" y="54"/>
                  </a:lnTo>
                  <a:lnTo>
                    <a:pt x="12" y="55"/>
                  </a:lnTo>
                  <a:lnTo>
                    <a:pt x="12" y="56"/>
                  </a:lnTo>
                  <a:lnTo>
                    <a:pt x="25" y="52"/>
                  </a:lnTo>
                  <a:lnTo>
                    <a:pt x="25" y="51"/>
                  </a:lnTo>
                  <a:lnTo>
                    <a:pt x="24" y="50"/>
                  </a:lnTo>
                  <a:lnTo>
                    <a:pt x="24" y="50"/>
                  </a:lnTo>
                  <a:lnTo>
                    <a:pt x="25" y="48"/>
                  </a:lnTo>
                  <a:lnTo>
                    <a:pt x="25" y="47"/>
                  </a:lnTo>
                  <a:lnTo>
                    <a:pt x="25" y="47"/>
                  </a:lnTo>
                  <a:lnTo>
                    <a:pt x="25" y="46"/>
                  </a:lnTo>
                  <a:lnTo>
                    <a:pt x="25" y="46"/>
                  </a:lnTo>
                  <a:lnTo>
                    <a:pt x="25" y="46"/>
                  </a:lnTo>
                  <a:lnTo>
                    <a:pt x="25" y="46"/>
                  </a:lnTo>
                  <a:lnTo>
                    <a:pt x="25" y="45"/>
                  </a:lnTo>
                  <a:lnTo>
                    <a:pt x="25" y="44"/>
                  </a:lnTo>
                  <a:lnTo>
                    <a:pt x="24" y="43"/>
                  </a:lnTo>
                  <a:lnTo>
                    <a:pt x="24" y="43"/>
                  </a:lnTo>
                  <a:lnTo>
                    <a:pt x="24" y="43"/>
                  </a:lnTo>
                  <a:lnTo>
                    <a:pt x="24" y="41"/>
                  </a:lnTo>
                  <a:lnTo>
                    <a:pt x="24" y="40"/>
                  </a:lnTo>
                  <a:lnTo>
                    <a:pt x="24" y="39"/>
                  </a:lnTo>
                  <a:lnTo>
                    <a:pt x="24" y="37"/>
                  </a:lnTo>
                  <a:lnTo>
                    <a:pt x="23" y="36"/>
                  </a:lnTo>
                  <a:lnTo>
                    <a:pt x="23" y="33"/>
                  </a:lnTo>
                  <a:lnTo>
                    <a:pt x="23" y="32"/>
                  </a:lnTo>
                  <a:lnTo>
                    <a:pt x="24" y="30"/>
                  </a:lnTo>
                  <a:lnTo>
                    <a:pt x="24" y="28"/>
                  </a:lnTo>
                  <a:lnTo>
                    <a:pt x="24" y="26"/>
                  </a:lnTo>
                  <a:lnTo>
                    <a:pt x="24" y="25"/>
                  </a:lnTo>
                  <a:lnTo>
                    <a:pt x="23" y="24"/>
                  </a:lnTo>
                  <a:lnTo>
                    <a:pt x="23" y="24"/>
                  </a:lnTo>
                  <a:lnTo>
                    <a:pt x="23" y="23"/>
                  </a:lnTo>
                  <a:lnTo>
                    <a:pt x="23" y="23"/>
                  </a:lnTo>
                  <a:lnTo>
                    <a:pt x="24" y="22"/>
                  </a:lnTo>
                  <a:lnTo>
                    <a:pt x="24" y="21"/>
                  </a:lnTo>
                  <a:lnTo>
                    <a:pt x="25" y="20"/>
                  </a:lnTo>
                  <a:lnTo>
                    <a:pt x="26" y="19"/>
                  </a:lnTo>
                  <a:lnTo>
                    <a:pt x="26" y="17"/>
                  </a:lnTo>
                  <a:lnTo>
                    <a:pt x="27" y="16"/>
                  </a:lnTo>
                  <a:lnTo>
                    <a:pt x="27" y="16"/>
                  </a:lnTo>
                  <a:lnTo>
                    <a:pt x="26" y="14"/>
                  </a:lnTo>
                  <a:lnTo>
                    <a:pt x="25" y="14"/>
                  </a:lnTo>
                  <a:lnTo>
                    <a:pt x="25" y="13"/>
                  </a:lnTo>
                  <a:lnTo>
                    <a:pt x="25" y="13"/>
                  </a:lnTo>
                  <a:lnTo>
                    <a:pt x="25" y="12"/>
                  </a:lnTo>
                  <a:lnTo>
                    <a:pt x="25" y="11"/>
                  </a:lnTo>
                  <a:lnTo>
                    <a:pt x="26" y="10"/>
                  </a:lnTo>
                  <a:lnTo>
                    <a:pt x="26" y="9"/>
                  </a:lnTo>
                  <a:lnTo>
                    <a:pt x="26" y="9"/>
                  </a:lnTo>
                  <a:lnTo>
                    <a:pt x="26" y="8"/>
                  </a:lnTo>
                  <a:lnTo>
                    <a:pt x="26" y="7"/>
                  </a:lnTo>
                  <a:lnTo>
                    <a:pt x="25" y="7"/>
                  </a:lnTo>
                  <a:lnTo>
                    <a:pt x="26" y="7"/>
                  </a:lnTo>
                  <a:lnTo>
                    <a:pt x="26" y="6"/>
                  </a:lnTo>
                  <a:lnTo>
                    <a:pt x="26" y="6"/>
                  </a:lnTo>
                  <a:lnTo>
                    <a:pt x="26" y="5"/>
                  </a:lnTo>
                  <a:lnTo>
                    <a:pt x="25" y="4"/>
                  </a:lnTo>
                  <a:lnTo>
                    <a:pt x="25" y="3"/>
                  </a:lnTo>
                  <a:lnTo>
                    <a:pt x="24" y="2"/>
                  </a:lnTo>
                  <a:lnTo>
                    <a:pt x="24" y="1"/>
                  </a:lnTo>
                  <a:lnTo>
                    <a:pt x="24" y="1"/>
                  </a:lnTo>
                  <a:lnTo>
                    <a:pt x="23" y="1"/>
                  </a:lnTo>
                  <a:lnTo>
                    <a:pt x="23"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2" name="Freeform 105">
              <a:extLst>
                <a:ext uri="{FF2B5EF4-FFF2-40B4-BE49-F238E27FC236}">
                  <a16:creationId xmlns:a16="http://schemas.microsoft.com/office/drawing/2014/main" id="{F02F8E7B-E422-422B-9FF4-AE255F1CB7DA}"/>
                </a:ext>
              </a:extLst>
            </p:cNvPr>
            <p:cNvSpPr>
              <a:spLocks/>
            </p:cNvSpPr>
            <p:nvPr/>
          </p:nvSpPr>
          <p:spPr bwMode="auto">
            <a:xfrm>
              <a:off x="5013" y="1350"/>
              <a:ext cx="177" cy="368"/>
            </a:xfrm>
            <a:custGeom>
              <a:avLst/>
              <a:gdLst/>
              <a:ahLst/>
              <a:cxnLst>
                <a:cxn ang="0">
                  <a:pos x="12" y="3"/>
                </a:cxn>
                <a:cxn ang="0">
                  <a:pos x="1" y="7"/>
                </a:cxn>
                <a:cxn ang="0">
                  <a:pos x="1" y="8"/>
                </a:cxn>
                <a:cxn ang="0">
                  <a:pos x="0" y="9"/>
                </a:cxn>
                <a:cxn ang="0">
                  <a:pos x="1" y="14"/>
                </a:cxn>
                <a:cxn ang="0">
                  <a:pos x="2" y="15"/>
                </a:cxn>
                <a:cxn ang="0">
                  <a:pos x="2" y="16"/>
                </a:cxn>
                <a:cxn ang="0">
                  <a:pos x="3" y="19"/>
                </a:cxn>
                <a:cxn ang="0">
                  <a:pos x="2" y="20"/>
                </a:cxn>
                <a:cxn ang="0">
                  <a:pos x="3" y="22"/>
                </a:cxn>
                <a:cxn ang="0">
                  <a:pos x="3" y="24"/>
                </a:cxn>
                <a:cxn ang="0">
                  <a:pos x="3" y="30"/>
                </a:cxn>
                <a:cxn ang="0">
                  <a:pos x="4" y="32"/>
                </a:cxn>
                <a:cxn ang="0">
                  <a:pos x="4" y="37"/>
                </a:cxn>
                <a:cxn ang="0">
                  <a:pos x="5" y="39"/>
                </a:cxn>
                <a:cxn ang="0">
                  <a:pos x="4" y="40"/>
                </a:cxn>
                <a:cxn ang="0">
                  <a:pos x="4" y="42"/>
                </a:cxn>
                <a:cxn ang="0">
                  <a:pos x="6" y="41"/>
                </a:cxn>
                <a:cxn ang="0">
                  <a:pos x="7" y="42"/>
                </a:cxn>
                <a:cxn ang="0">
                  <a:pos x="8" y="42"/>
                </a:cxn>
                <a:cxn ang="0">
                  <a:pos x="9" y="43"/>
                </a:cxn>
                <a:cxn ang="0">
                  <a:pos x="12" y="55"/>
                </a:cxn>
                <a:cxn ang="0">
                  <a:pos x="25" y="52"/>
                </a:cxn>
                <a:cxn ang="0">
                  <a:pos x="24" y="50"/>
                </a:cxn>
                <a:cxn ang="0">
                  <a:pos x="25" y="48"/>
                </a:cxn>
                <a:cxn ang="0">
                  <a:pos x="25" y="47"/>
                </a:cxn>
                <a:cxn ang="0">
                  <a:pos x="25" y="46"/>
                </a:cxn>
                <a:cxn ang="0">
                  <a:pos x="25" y="46"/>
                </a:cxn>
                <a:cxn ang="0">
                  <a:pos x="25" y="44"/>
                </a:cxn>
                <a:cxn ang="0">
                  <a:pos x="24" y="43"/>
                </a:cxn>
                <a:cxn ang="0">
                  <a:pos x="24" y="41"/>
                </a:cxn>
                <a:cxn ang="0">
                  <a:pos x="24" y="39"/>
                </a:cxn>
                <a:cxn ang="0">
                  <a:pos x="23" y="36"/>
                </a:cxn>
                <a:cxn ang="0">
                  <a:pos x="23" y="32"/>
                </a:cxn>
                <a:cxn ang="0">
                  <a:pos x="24" y="28"/>
                </a:cxn>
                <a:cxn ang="0">
                  <a:pos x="24" y="25"/>
                </a:cxn>
                <a:cxn ang="0">
                  <a:pos x="23" y="24"/>
                </a:cxn>
                <a:cxn ang="0">
                  <a:pos x="23" y="23"/>
                </a:cxn>
                <a:cxn ang="0">
                  <a:pos x="24" y="21"/>
                </a:cxn>
                <a:cxn ang="0">
                  <a:pos x="26" y="19"/>
                </a:cxn>
                <a:cxn ang="0">
                  <a:pos x="27" y="16"/>
                </a:cxn>
                <a:cxn ang="0">
                  <a:pos x="26" y="14"/>
                </a:cxn>
                <a:cxn ang="0">
                  <a:pos x="25" y="13"/>
                </a:cxn>
                <a:cxn ang="0">
                  <a:pos x="25" y="12"/>
                </a:cxn>
                <a:cxn ang="0">
                  <a:pos x="26" y="10"/>
                </a:cxn>
                <a:cxn ang="0">
                  <a:pos x="26" y="9"/>
                </a:cxn>
                <a:cxn ang="0">
                  <a:pos x="26" y="7"/>
                </a:cxn>
                <a:cxn ang="0">
                  <a:pos x="26" y="7"/>
                </a:cxn>
                <a:cxn ang="0">
                  <a:pos x="26" y="6"/>
                </a:cxn>
                <a:cxn ang="0">
                  <a:pos x="25" y="4"/>
                </a:cxn>
                <a:cxn ang="0">
                  <a:pos x="24" y="2"/>
                </a:cxn>
                <a:cxn ang="0">
                  <a:pos x="24" y="1"/>
                </a:cxn>
                <a:cxn ang="0">
                  <a:pos x="23" y="0"/>
                </a:cxn>
              </a:cxnLst>
              <a:rect l="0" t="0" r="r" b="b"/>
              <a:pathLst>
                <a:path w="27" h="56">
                  <a:moveTo>
                    <a:pt x="23" y="0"/>
                  </a:moveTo>
                  <a:lnTo>
                    <a:pt x="12" y="3"/>
                  </a:lnTo>
                  <a:lnTo>
                    <a:pt x="3" y="6"/>
                  </a:lnTo>
                  <a:lnTo>
                    <a:pt x="1" y="7"/>
                  </a:lnTo>
                  <a:lnTo>
                    <a:pt x="1" y="8"/>
                  </a:lnTo>
                  <a:lnTo>
                    <a:pt x="1" y="8"/>
                  </a:lnTo>
                  <a:lnTo>
                    <a:pt x="0" y="9"/>
                  </a:lnTo>
                  <a:lnTo>
                    <a:pt x="0" y="9"/>
                  </a:lnTo>
                  <a:lnTo>
                    <a:pt x="0" y="10"/>
                  </a:lnTo>
                  <a:lnTo>
                    <a:pt x="1" y="14"/>
                  </a:lnTo>
                  <a:lnTo>
                    <a:pt x="1" y="15"/>
                  </a:lnTo>
                  <a:lnTo>
                    <a:pt x="2" y="15"/>
                  </a:lnTo>
                  <a:lnTo>
                    <a:pt x="2" y="15"/>
                  </a:lnTo>
                  <a:lnTo>
                    <a:pt x="2" y="16"/>
                  </a:lnTo>
                  <a:lnTo>
                    <a:pt x="3" y="18"/>
                  </a:lnTo>
                  <a:lnTo>
                    <a:pt x="3" y="19"/>
                  </a:lnTo>
                  <a:lnTo>
                    <a:pt x="2" y="19"/>
                  </a:lnTo>
                  <a:lnTo>
                    <a:pt x="2" y="20"/>
                  </a:lnTo>
                  <a:lnTo>
                    <a:pt x="2" y="21"/>
                  </a:lnTo>
                  <a:lnTo>
                    <a:pt x="3" y="22"/>
                  </a:lnTo>
                  <a:lnTo>
                    <a:pt x="3" y="23"/>
                  </a:lnTo>
                  <a:lnTo>
                    <a:pt x="3" y="24"/>
                  </a:lnTo>
                  <a:lnTo>
                    <a:pt x="2" y="25"/>
                  </a:lnTo>
                  <a:lnTo>
                    <a:pt x="3" y="30"/>
                  </a:lnTo>
                  <a:lnTo>
                    <a:pt x="3" y="30"/>
                  </a:lnTo>
                  <a:lnTo>
                    <a:pt x="4" y="32"/>
                  </a:lnTo>
                  <a:lnTo>
                    <a:pt x="3" y="34"/>
                  </a:lnTo>
                  <a:lnTo>
                    <a:pt x="4" y="37"/>
                  </a:lnTo>
                  <a:lnTo>
                    <a:pt x="4" y="38"/>
                  </a:lnTo>
                  <a:lnTo>
                    <a:pt x="5" y="39"/>
                  </a:lnTo>
                  <a:lnTo>
                    <a:pt x="5" y="39"/>
                  </a:lnTo>
                  <a:lnTo>
                    <a:pt x="4" y="40"/>
                  </a:lnTo>
                  <a:lnTo>
                    <a:pt x="4" y="41"/>
                  </a:lnTo>
                  <a:lnTo>
                    <a:pt x="4" y="42"/>
                  </a:lnTo>
                  <a:lnTo>
                    <a:pt x="5" y="42"/>
                  </a:lnTo>
                  <a:lnTo>
                    <a:pt x="6" y="41"/>
                  </a:lnTo>
                  <a:lnTo>
                    <a:pt x="7" y="41"/>
                  </a:lnTo>
                  <a:lnTo>
                    <a:pt x="7" y="42"/>
                  </a:lnTo>
                  <a:lnTo>
                    <a:pt x="7" y="42"/>
                  </a:lnTo>
                  <a:lnTo>
                    <a:pt x="8" y="42"/>
                  </a:lnTo>
                  <a:lnTo>
                    <a:pt x="9" y="43"/>
                  </a:lnTo>
                  <a:lnTo>
                    <a:pt x="9" y="43"/>
                  </a:lnTo>
                  <a:lnTo>
                    <a:pt x="12" y="54"/>
                  </a:lnTo>
                  <a:lnTo>
                    <a:pt x="12" y="55"/>
                  </a:lnTo>
                  <a:lnTo>
                    <a:pt x="12" y="56"/>
                  </a:lnTo>
                  <a:lnTo>
                    <a:pt x="25" y="52"/>
                  </a:lnTo>
                  <a:lnTo>
                    <a:pt x="25" y="51"/>
                  </a:lnTo>
                  <a:lnTo>
                    <a:pt x="24" y="50"/>
                  </a:lnTo>
                  <a:lnTo>
                    <a:pt x="24" y="50"/>
                  </a:lnTo>
                  <a:lnTo>
                    <a:pt x="25" y="48"/>
                  </a:lnTo>
                  <a:lnTo>
                    <a:pt x="25" y="47"/>
                  </a:lnTo>
                  <a:lnTo>
                    <a:pt x="25" y="47"/>
                  </a:lnTo>
                  <a:lnTo>
                    <a:pt x="25" y="46"/>
                  </a:lnTo>
                  <a:lnTo>
                    <a:pt x="25" y="46"/>
                  </a:lnTo>
                  <a:lnTo>
                    <a:pt x="25" y="46"/>
                  </a:lnTo>
                  <a:lnTo>
                    <a:pt x="25" y="46"/>
                  </a:lnTo>
                  <a:lnTo>
                    <a:pt x="25" y="45"/>
                  </a:lnTo>
                  <a:lnTo>
                    <a:pt x="25" y="44"/>
                  </a:lnTo>
                  <a:lnTo>
                    <a:pt x="24" y="43"/>
                  </a:lnTo>
                  <a:lnTo>
                    <a:pt x="24" y="43"/>
                  </a:lnTo>
                  <a:lnTo>
                    <a:pt x="24" y="43"/>
                  </a:lnTo>
                  <a:lnTo>
                    <a:pt x="24" y="41"/>
                  </a:lnTo>
                  <a:lnTo>
                    <a:pt x="24" y="40"/>
                  </a:lnTo>
                  <a:lnTo>
                    <a:pt x="24" y="39"/>
                  </a:lnTo>
                  <a:lnTo>
                    <a:pt x="24" y="37"/>
                  </a:lnTo>
                  <a:lnTo>
                    <a:pt x="23" y="36"/>
                  </a:lnTo>
                  <a:lnTo>
                    <a:pt x="23" y="33"/>
                  </a:lnTo>
                  <a:lnTo>
                    <a:pt x="23" y="32"/>
                  </a:lnTo>
                  <a:lnTo>
                    <a:pt x="24" y="30"/>
                  </a:lnTo>
                  <a:lnTo>
                    <a:pt x="24" y="28"/>
                  </a:lnTo>
                  <a:lnTo>
                    <a:pt x="24" y="26"/>
                  </a:lnTo>
                  <a:lnTo>
                    <a:pt x="24" y="25"/>
                  </a:lnTo>
                  <a:lnTo>
                    <a:pt x="23" y="24"/>
                  </a:lnTo>
                  <a:lnTo>
                    <a:pt x="23" y="24"/>
                  </a:lnTo>
                  <a:lnTo>
                    <a:pt x="23" y="23"/>
                  </a:lnTo>
                  <a:lnTo>
                    <a:pt x="23" y="23"/>
                  </a:lnTo>
                  <a:lnTo>
                    <a:pt x="24" y="22"/>
                  </a:lnTo>
                  <a:lnTo>
                    <a:pt x="24" y="21"/>
                  </a:lnTo>
                  <a:lnTo>
                    <a:pt x="25" y="20"/>
                  </a:lnTo>
                  <a:lnTo>
                    <a:pt x="26" y="19"/>
                  </a:lnTo>
                  <a:lnTo>
                    <a:pt x="26" y="17"/>
                  </a:lnTo>
                  <a:lnTo>
                    <a:pt x="27" y="16"/>
                  </a:lnTo>
                  <a:lnTo>
                    <a:pt x="27" y="16"/>
                  </a:lnTo>
                  <a:lnTo>
                    <a:pt x="26" y="14"/>
                  </a:lnTo>
                  <a:lnTo>
                    <a:pt x="25" y="14"/>
                  </a:lnTo>
                  <a:lnTo>
                    <a:pt x="25" y="13"/>
                  </a:lnTo>
                  <a:lnTo>
                    <a:pt x="25" y="13"/>
                  </a:lnTo>
                  <a:lnTo>
                    <a:pt x="25" y="12"/>
                  </a:lnTo>
                  <a:lnTo>
                    <a:pt x="25" y="11"/>
                  </a:lnTo>
                  <a:lnTo>
                    <a:pt x="26" y="10"/>
                  </a:lnTo>
                  <a:lnTo>
                    <a:pt x="26" y="9"/>
                  </a:lnTo>
                  <a:lnTo>
                    <a:pt x="26" y="9"/>
                  </a:lnTo>
                  <a:lnTo>
                    <a:pt x="26" y="8"/>
                  </a:lnTo>
                  <a:lnTo>
                    <a:pt x="26" y="7"/>
                  </a:lnTo>
                  <a:lnTo>
                    <a:pt x="25" y="7"/>
                  </a:lnTo>
                  <a:lnTo>
                    <a:pt x="26" y="7"/>
                  </a:lnTo>
                  <a:lnTo>
                    <a:pt x="26" y="6"/>
                  </a:lnTo>
                  <a:lnTo>
                    <a:pt x="26" y="6"/>
                  </a:lnTo>
                  <a:lnTo>
                    <a:pt x="26" y="5"/>
                  </a:lnTo>
                  <a:lnTo>
                    <a:pt x="25" y="4"/>
                  </a:lnTo>
                  <a:lnTo>
                    <a:pt x="25" y="3"/>
                  </a:lnTo>
                  <a:lnTo>
                    <a:pt x="24" y="2"/>
                  </a:lnTo>
                  <a:lnTo>
                    <a:pt x="24" y="1"/>
                  </a:lnTo>
                  <a:lnTo>
                    <a:pt x="24" y="1"/>
                  </a:lnTo>
                  <a:lnTo>
                    <a:pt x="23" y="1"/>
                  </a:lnTo>
                  <a:lnTo>
                    <a:pt x="23"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3" name="Freeform 106">
              <a:extLst>
                <a:ext uri="{FF2B5EF4-FFF2-40B4-BE49-F238E27FC236}">
                  <a16:creationId xmlns:a16="http://schemas.microsoft.com/office/drawing/2014/main" id="{C41261E0-95B9-4034-967C-08B2C48B6C62}"/>
                </a:ext>
              </a:extLst>
            </p:cNvPr>
            <p:cNvSpPr>
              <a:spLocks/>
            </p:cNvSpPr>
            <p:nvPr/>
          </p:nvSpPr>
          <p:spPr bwMode="auto">
            <a:xfrm>
              <a:off x="5092" y="1626"/>
              <a:ext cx="368" cy="158"/>
            </a:xfrm>
            <a:custGeom>
              <a:avLst/>
              <a:gdLst/>
              <a:ahLst/>
              <a:cxnLst>
                <a:cxn ang="0">
                  <a:pos x="2" y="24"/>
                </a:cxn>
                <a:cxn ang="0">
                  <a:pos x="12" y="22"/>
                </a:cxn>
                <a:cxn ang="0">
                  <a:pos x="14" y="23"/>
                </a:cxn>
                <a:cxn ang="0">
                  <a:pos x="14" y="22"/>
                </a:cxn>
                <a:cxn ang="0">
                  <a:pos x="15" y="21"/>
                </a:cxn>
                <a:cxn ang="0">
                  <a:pos x="28" y="18"/>
                </a:cxn>
                <a:cxn ang="0">
                  <a:pos x="38" y="18"/>
                </a:cxn>
                <a:cxn ang="0">
                  <a:pos x="40" y="19"/>
                </a:cxn>
                <a:cxn ang="0">
                  <a:pos x="41" y="20"/>
                </a:cxn>
                <a:cxn ang="0">
                  <a:pos x="42" y="20"/>
                </a:cxn>
                <a:cxn ang="0">
                  <a:pos x="43" y="20"/>
                </a:cxn>
                <a:cxn ang="0">
                  <a:pos x="44" y="18"/>
                </a:cxn>
                <a:cxn ang="0">
                  <a:pos x="46" y="18"/>
                </a:cxn>
                <a:cxn ang="0">
                  <a:pos x="48" y="19"/>
                </a:cxn>
                <a:cxn ang="0">
                  <a:pos x="48" y="20"/>
                </a:cxn>
                <a:cxn ang="0">
                  <a:pos x="47" y="22"/>
                </a:cxn>
                <a:cxn ang="0">
                  <a:pos x="48" y="21"/>
                </a:cxn>
                <a:cxn ang="0">
                  <a:pos x="51" y="19"/>
                </a:cxn>
                <a:cxn ang="0">
                  <a:pos x="54" y="16"/>
                </a:cxn>
                <a:cxn ang="0">
                  <a:pos x="55" y="15"/>
                </a:cxn>
                <a:cxn ang="0">
                  <a:pos x="56" y="17"/>
                </a:cxn>
                <a:cxn ang="0">
                  <a:pos x="56" y="17"/>
                </a:cxn>
                <a:cxn ang="0">
                  <a:pos x="56" y="11"/>
                </a:cxn>
                <a:cxn ang="0">
                  <a:pos x="54" y="7"/>
                </a:cxn>
                <a:cxn ang="0">
                  <a:pos x="52" y="5"/>
                </a:cxn>
                <a:cxn ang="0">
                  <a:pos x="50" y="5"/>
                </a:cxn>
                <a:cxn ang="0">
                  <a:pos x="50" y="6"/>
                </a:cxn>
                <a:cxn ang="0">
                  <a:pos x="51" y="6"/>
                </a:cxn>
                <a:cxn ang="0">
                  <a:pos x="52" y="6"/>
                </a:cxn>
                <a:cxn ang="0">
                  <a:pos x="53" y="8"/>
                </a:cxn>
                <a:cxn ang="0">
                  <a:pos x="53" y="10"/>
                </a:cxn>
                <a:cxn ang="0">
                  <a:pos x="54" y="10"/>
                </a:cxn>
                <a:cxn ang="0">
                  <a:pos x="54" y="11"/>
                </a:cxn>
                <a:cxn ang="0">
                  <a:pos x="53" y="13"/>
                </a:cxn>
                <a:cxn ang="0">
                  <a:pos x="50" y="14"/>
                </a:cxn>
                <a:cxn ang="0">
                  <a:pos x="49" y="14"/>
                </a:cxn>
                <a:cxn ang="0">
                  <a:pos x="49" y="14"/>
                </a:cxn>
                <a:cxn ang="0">
                  <a:pos x="48" y="14"/>
                </a:cxn>
                <a:cxn ang="0">
                  <a:pos x="45" y="12"/>
                </a:cxn>
                <a:cxn ang="0">
                  <a:pos x="43" y="9"/>
                </a:cxn>
                <a:cxn ang="0">
                  <a:pos x="42" y="7"/>
                </a:cxn>
                <a:cxn ang="0">
                  <a:pos x="40" y="6"/>
                </a:cxn>
                <a:cxn ang="0">
                  <a:pos x="39" y="6"/>
                </a:cxn>
                <a:cxn ang="0">
                  <a:pos x="38" y="6"/>
                </a:cxn>
                <a:cxn ang="0">
                  <a:pos x="39" y="5"/>
                </a:cxn>
                <a:cxn ang="0">
                  <a:pos x="38" y="4"/>
                </a:cxn>
                <a:cxn ang="0">
                  <a:pos x="38" y="3"/>
                </a:cxn>
                <a:cxn ang="0">
                  <a:pos x="37" y="2"/>
                </a:cxn>
                <a:cxn ang="0">
                  <a:pos x="36" y="1"/>
                </a:cxn>
                <a:cxn ang="0">
                  <a:pos x="34" y="0"/>
                </a:cxn>
                <a:cxn ang="0">
                  <a:pos x="33" y="1"/>
                </a:cxn>
                <a:cxn ang="0">
                  <a:pos x="32" y="2"/>
                </a:cxn>
                <a:cxn ang="0">
                  <a:pos x="31" y="2"/>
                </a:cxn>
                <a:cxn ang="0">
                  <a:pos x="30" y="2"/>
                </a:cxn>
                <a:cxn ang="0">
                  <a:pos x="30" y="3"/>
                </a:cxn>
                <a:cxn ang="0">
                  <a:pos x="30" y="4"/>
                </a:cxn>
                <a:cxn ang="0">
                  <a:pos x="28" y="4"/>
                </a:cxn>
                <a:cxn ang="0">
                  <a:pos x="27" y="6"/>
                </a:cxn>
                <a:cxn ang="0">
                  <a:pos x="0" y="14"/>
                </a:cxn>
              </a:cxnLst>
              <a:rect l="0" t="0" r="r" b="b"/>
              <a:pathLst>
                <a:path w="56" h="24">
                  <a:moveTo>
                    <a:pt x="0" y="14"/>
                  </a:moveTo>
                  <a:lnTo>
                    <a:pt x="2" y="24"/>
                  </a:lnTo>
                  <a:lnTo>
                    <a:pt x="4" y="24"/>
                  </a:lnTo>
                  <a:lnTo>
                    <a:pt x="12" y="22"/>
                  </a:lnTo>
                  <a:lnTo>
                    <a:pt x="13" y="23"/>
                  </a:lnTo>
                  <a:lnTo>
                    <a:pt x="14" y="23"/>
                  </a:lnTo>
                  <a:lnTo>
                    <a:pt x="14" y="22"/>
                  </a:lnTo>
                  <a:lnTo>
                    <a:pt x="14" y="22"/>
                  </a:lnTo>
                  <a:lnTo>
                    <a:pt x="15" y="21"/>
                  </a:lnTo>
                  <a:lnTo>
                    <a:pt x="15" y="21"/>
                  </a:lnTo>
                  <a:lnTo>
                    <a:pt x="28" y="18"/>
                  </a:lnTo>
                  <a:lnTo>
                    <a:pt x="28" y="18"/>
                  </a:lnTo>
                  <a:lnTo>
                    <a:pt x="37" y="16"/>
                  </a:lnTo>
                  <a:lnTo>
                    <a:pt x="38" y="18"/>
                  </a:lnTo>
                  <a:lnTo>
                    <a:pt x="39" y="17"/>
                  </a:lnTo>
                  <a:lnTo>
                    <a:pt x="40" y="19"/>
                  </a:lnTo>
                  <a:lnTo>
                    <a:pt x="41" y="20"/>
                  </a:lnTo>
                  <a:lnTo>
                    <a:pt x="41" y="20"/>
                  </a:lnTo>
                  <a:lnTo>
                    <a:pt x="42" y="20"/>
                  </a:lnTo>
                  <a:lnTo>
                    <a:pt x="42" y="20"/>
                  </a:lnTo>
                  <a:lnTo>
                    <a:pt x="43" y="20"/>
                  </a:lnTo>
                  <a:lnTo>
                    <a:pt x="43" y="20"/>
                  </a:lnTo>
                  <a:lnTo>
                    <a:pt x="43" y="19"/>
                  </a:lnTo>
                  <a:lnTo>
                    <a:pt x="44" y="18"/>
                  </a:lnTo>
                  <a:lnTo>
                    <a:pt x="45" y="18"/>
                  </a:lnTo>
                  <a:lnTo>
                    <a:pt x="46" y="18"/>
                  </a:lnTo>
                  <a:lnTo>
                    <a:pt x="46" y="19"/>
                  </a:lnTo>
                  <a:lnTo>
                    <a:pt x="48" y="19"/>
                  </a:lnTo>
                  <a:lnTo>
                    <a:pt x="48" y="20"/>
                  </a:lnTo>
                  <a:lnTo>
                    <a:pt x="48" y="20"/>
                  </a:lnTo>
                  <a:lnTo>
                    <a:pt x="47" y="21"/>
                  </a:lnTo>
                  <a:lnTo>
                    <a:pt x="47" y="22"/>
                  </a:lnTo>
                  <a:lnTo>
                    <a:pt x="46" y="23"/>
                  </a:lnTo>
                  <a:lnTo>
                    <a:pt x="48" y="21"/>
                  </a:lnTo>
                  <a:lnTo>
                    <a:pt x="49" y="20"/>
                  </a:lnTo>
                  <a:lnTo>
                    <a:pt x="51" y="19"/>
                  </a:lnTo>
                  <a:lnTo>
                    <a:pt x="53" y="18"/>
                  </a:lnTo>
                  <a:lnTo>
                    <a:pt x="54" y="16"/>
                  </a:lnTo>
                  <a:lnTo>
                    <a:pt x="55" y="16"/>
                  </a:lnTo>
                  <a:lnTo>
                    <a:pt x="55" y="15"/>
                  </a:lnTo>
                  <a:lnTo>
                    <a:pt x="56" y="16"/>
                  </a:lnTo>
                  <a:lnTo>
                    <a:pt x="56" y="17"/>
                  </a:lnTo>
                  <a:lnTo>
                    <a:pt x="56" y="18"/>
                  </a:lnTo>
                  <a:lnTo>
                    <a:pt x="56" y="17"/>
                  </a:lnTo>
                  <a:lnTo>
                    <a:pt x="56" y="14"/>
                  </a:lnTo>
                  <a:lnTo>
                    <a:pt x="56" y="11"/>
                  </a:lnTo>
                  <a:lnTo>
                    <a:pt x="55" y="8"/>
                  </a:lnTo>
                  <a:lnTo>
                    <a:pt x="54" y="7"/>
                  </a:lnTo>
                  <a:lnTo>
                    <a:pt x="53" y="6"/>
                  </a:lnTo>
                  <a:lnTo>
                    <a:pt x="52" y="5"/>
                  </a:lnTo>
                  <a:lnTo>
                    <a:pt x="51" y="5"/>
                  </a:lnTo>
                  <a:lnTo>
                    <a:pt x="50" y="5"/>
                  </a:lnTo>
                  <a:lnTo>
                    <a:pt x="50" y="6"/>
                  </a:lnTo>
                  <a:lnTo>
                    <a:pt x="50" y="6"/>
                  </a:lnTo>
                  <a:lnTo>
                    <a:pt x="50" y="7"/>
                  </a:lnTo>
                  <a:lnTo>
                    <a:pt x="51" y="6"/>
                  </a:lnTo>
                  <a:lnTo>
                    <a:pt x="51" y="6"/>
                  </a:lnTo>
                  <a:lnTo>
                    <a:pt x="52" y="6"/>
                  </a:lnTo>
                  <a:lnTo>
                    <a:pt x="52" y="7"/>
                  </a:lnTo>
                  <a:lnTo>
                    <a:pt x="53" y="8"/>
                  </a:lnTo>
                  <a:lnTo>
                    <a:pt x="53" y="10"/>
                  </a:lnTo>
                  <a:lnTo>
                    <a:pt x="53" y="10"/>
                  </a:lnTo>
                  <a:lnTo>
                    <a:pt x="53" y="10"/>
                  </a:lnTo>
                  <a:lnTo>
                    <a:pt x="54" y="10"/>
                  </a:lnTo>
                  <a:lnTo>
                    <a:pt x="54" y="11"/>
                  </a:lnTo>
                  <a:lnTo>
                    <a:pt x="54" y="11"/>
                  </a:lnTo>
                  <a:lnTo>
                    <a:pt x="54" y="12"/>
                  </a:lnTo>
                  <a:lnTo>
                    <a:pt x="53" y="13"/>
                  </a:lnTo>
                  <a:lnTo>
                    <a:pt x="51" y="14"/>
                  </a:lnTo>
                  <a:lnTo>
                    <a:pt x="50" y="14"/>
                  </a:lnTo>
                  <a:lnTo>
                    <a:pt x="50" y="14"/>
                  </a:lnTo>
                  <a:lnTo>
                    <a:pt x="49" y="14"/>
                  </a:lnTo>
                  <a:lnTo>
                    <a:pt x="48" y="14"/>
                  </a:lnTo>
                  <a:lnTo>
                    <a:pt x="49" y="14"/>
                  </a:lnTo>
                  <a:lnTo>
                    <a:pt x="49" y="14"/>
                  </a:lnTo>
                  <a:lnTo>
                    <a:pt x="48" y="14"/>
                  </a:lnTo>
                  <a:lnTo>
                    <a:pt x="46" y="13"/>
                  </a:lnTo>
                  <a:lnTo>
                    <a:pt x="45" y="12"/>
                  </a:lnTo>
                  <a:lnTo>
                    <a:pt x="44" y="10"/>
                  </a:lnTo>
                  <a:lnTo>
                    <a:pt x="43" y="9"/>
                  </a:lnTo>
                  <a:lnTo>
                    <a:pt x="43" y="8"/>
                  </a:lnTo>
                  <a:lnTo>
                    <a:pt x="42" y="7"/>
                  </a:lnTo>
                  <a:lnTo>
                    <a:pt x="41" y="6"/>
                  </a:lnTo>
                  <a:lnTo>
                    <a:pt x="40" y="6"/>
                  </a:lnTo>
                  <a:lnTo>
                    <a:pt x="40" y="6"/>
                  </a:lnTo>
                  <a:lnTo>
                    <a:pt x="39" y="6"/>
                  </a:lnTo>
                  <a:lnTo>
                    <a:pt x="39" y="6"/>
                  </a:lnTo>
                  <a:lnTo>
                    <a:pt x="38" y="6"/>
                  </a:lnTo>
                  <a:lnTo>
                    <a:pt x="38" y="5"/>
                  </a:lnTo>
                  <a:lnTo>
                    <a:pt x="39" y="5"/>
                  </a:lnTo>
                  <a:lnTo>
                    <a:pt x="38" y="5"/>
                  </a:lnTo>
                  <a:lnTo>
                    <a:pt x="38" y="4"/>
                  </a:lnTo>
                  <a:lnTo>
                    <a:pt x="38" y="4"/>
                  </a:lnTo>
                  <a:lnTo>
                    <a:pt x="38" y="3"/>
                  </a:lnTo>
                  <a:lnTo>
                    <a:pt x="38" y="3"/>
                  </a:lnTo>
                  <a:lnTo>
                    <a:pt x="37" y="2"/>
                  </a:lnTo>
                  <a:lnTo>
                    <a:pt x="37" y="2"/>
                  </a:lnTo>
                  <a:lnTo>
                    <a:pt x="36" y="1"/>
                  </a:lnTo>
                  <a:lnTo>
                    <a:pt x="36" y="1"/>
                  </a:lnTo>
                  <a:lnTo>
                    <a:pt x="34" y="0"/>
                  </a:lnTo>
                  <a:lnTo>
                    <a:pt x="33" y="0"/>
                  </a:lnTo>
                  <a:lnTo>
                    <a:pt x="33" y="1"/>
                  </a:lnTo>
                  <a:lnTo>
                    <a:pt x="32" y="1"/>
                  </a:lnTo>
                  <a:lnTo>
                    <a:pt x="32" y="2"/>
                  </a:lnTo>
                  <a:lnTo>
                    <a:pt x="31" y="2"/>
                  </a:lnTo>
                  <a:lnTo>
                    <a:pt x="31" y="2"/>
                  </a:lnTo>
                  <a:lnTo>
                    <a:pt x="31" y="2"/>
                  </a:lnTo>
                  <a:lnTo>
                    <a:pt x="30" y="2"/>
                  </a:lnTo>
                  <a:lnTo>
                    <a:pt x="30" y="3"/>
                  </a:lnTo>
                  <a:lnTo>
                    <a:pt x="30" y="3"/>
                  </a:lnTo>
                  <a:lnTo>
                    <a:pt x="30" y="4"/>
                  </a:lnTo>
                  <a:lnTo>
                    <a:pt x="30" y="4"/>
                  </a:lnTo>
                  <a:lnTo>
                    <a:pt x="29" y="4"/>
                  </a:lnTo>
                  <a:lnTo>
                    <a:pt x="28" y="4"/>
                  </a:lnTo>
                  <a:lnTo>
                    <a:pt x="28" y="5"/>
                  </a:lnTo>
                  <a:lnTo>
                    <a:pt x="27" y="6"/>
                  </a:lnTo>
                  <a:lnTo>
                    <a:pt x="27" y="7"/>
                  </a:lnTo>
                  <a:lnTo>
                    <a:pt x="0" y="1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4" name="Freeform 107">
              <a:extLst>
                <a:ext uri="{FF2B5EF4-FFF2-40B4-BE49-F238E27FC236}">
                  <a16:creationId xmlns:a16="http://schemas.microsoft.com/office/drawing/2014/main" id="{256F7856-350A-4AF8-8E53-F9FD19810582}"/>
                </a:ext>
              </a:extLst>
            </p:cNvPr>
            <p:cNvSpPr>
              <a:spLocks/>
            </p:cNvSpPr>
            <p:nvPr/>
          </p:nvSpPr>
          <p:spPr bwMode="auto">
            <a:xfrm>
              <a:off x="5092" y="1626"/>
              <a:ext cx="368" cy="158"/>
            </a:xfrm>
            <a:custGeom>
              <a:avLst/>
              <a:gdLst/>
              <a:ahLst/>
              <a:cxnLst>
                <a:cxn ang="0">
                  <a:pos x="2" y="24"/>
                </a:cxn>
                <a:cxn ang="0">
                  <a:pos x="12" y="22"/>
                </a:cxn>
                <a:cxn ang="0">
                  <a:pos x="14" y="23"/>
                </a:cxn>
                <a:cxn ang="0">
                  <a:pos x="14" y="22"/>
                </a:cxn>
                <a:cxn ang="0">
                  <a:pos x="15" y="21"/>
                </a:cxn>
                <a:cxn ang="0">
                  <a:pos x="28" y="18"/>
                </a:cxn>
                <a:cxn ang="0">
                  <a:pos x="38" y="18"/>
                </a:cxn>
                <a:cxn ang="0">
                  <a:pos x="40" y="19"/>
                </a:cxn>
                <a:cxn ang="0">
                  <a:pos x="41" y="20"/>
                </a:cxn>
                <a:cxn ang="0">
                  <a:pos x="42" y="20"/>
                </a:cxn>
                <a:cxn ang="0">
                  <a:pos x="43" y="20"/>
                </a:cxn>
                <a:cxn ang="0">
                  <a:pos x="44" y="18"/>
                </a:cxn>
                <a:cxn ang="0">
                  <a:pos x="46" y="18"/>
                </a:cxn>
                <a:cxn ang="0">
                  <a:pos x="48" y="19"/>
                </a:cxn>
                <a:cxn ang="0">
                  <a:pos x="48" y="20"/>
                </a:cxn>
                <a:cxn ang="0">
                  <a:pos x="47" y="22"/>
                </a:cxn>
                <a:cxn ang="0">
                  <a:pos x="48" y="21"/>
                </a:cxn>
                <a:cxn ang="0">
                  <a:pos x="51" y="19"/>
                </a:cxn>
                <a:cxn ang="0">
                  <a:pos x="54" y="16"/>
                </a:cxn>
                <a:cxn ang="0">
                  <a:pos x="55" y="15"/>
                </a:cxn>
                <a:cxn ang="0">
                  <a:pos x="56" y="17"/>
                </a:cxn>
                <a:cxn ang="0">
                  <a:pos x="56" y="17"/>
                </a:cxn>
                <a:cxn ang="0">
                  <a:pos x="56" y="11"/>
                </a:cxn>
                <a:cxn ang="0">
                  <a:pos x="54" y="7"/>
                </a:cxn>
                <a:cxn ang="0">
                  <a:pos x="52" y="5"/>
                </a:cxn>
                <a:cxn ang="0">
                  <a:pos x="50" y="5"/>
                </a:cxn>
                <a:cxn ang="0">
                  <a:pos x="50" y="6"/>
                </a:cxn>
                <a:cxn ang="0">
                  <a:pos x="51" y="6"/>
                </a:cxn>
                <a:cxn ang="0">
                  <a:pos x="52" y="6"/>
                </a:cxn>
                <a:cxn ang="0">
                  <a:pos x="53" y="8"/>
                </a:cxn>
                <a:cxn ang="0">
                  <a:pos x="53" y="10"/>
                </a:cxn>
                <a:cxn ang="0">
                  <a:pos x="54" y="10"/>
                </a:cxn>
                <a:cxn ang="0">
                  <a:pos x="54" y="11"/>
                </a:cxn>
                <a:cxn ang="0">
                  <a:pos x="53" y="13"/>
                </a:cxn>
                <a:cxn ang="0">
                  <a:pos x="50" y="14"/>
                </a:cxn>
                <a:cxn ang="0">
                  <a:pos x="49" y="14"/>
                </a:cxn>
                <a:cxn ang="0">
                  <a:pos x="49" y="14"/>
                </a:cxn>
                <a:cxn ang="0">
                  <a:pos x="48" y="14"/>
                </a:cxn>
                <a:cxn ang="0">
                  <a:pos x="45" y="12"/>
                </a:cxn>
                <a:cxn ang="0">
                  <a:pos x="43" y="9"/>
                </a:cxn>
                <a:cxn ang="0">
                  <a:pos x="42" y="7"/>
                </a:cxn>
                <a:cxn ang="0">
                  <a:pos x="40" y="6"/>
                </a:cxn>
                <a:cxn ang="0">
                  <a:pos x="39" y="6"/>
                </a:cxn>
                <a:cxn ang="0">
                  <a:pos x="38" y="6"/>
                </a:cxn>
                <a:cxn ang="0">
                  <a:pos x="39" y="5"/>
                </a:cxn>
                <a:cxn ang="0">
                  <a:pos x="38" y="4"/>
                </a:cxn>
                <a:cxn ang="0">
                  <a:pos x="38" y="3"/>
                </a:cxn>
                <a:cxn ang="0">
                  <a:pos x="37" y="2"/>
                </a:cxn>
                <a:cxn ang="0">
                  <a:pos x="36" y="1"/>
                </a:cxn>
                <a:cxn ang="0">
                  <a:pos x="34" y="0"/>
                </a:cxn>
                <a:cxn ang="0">
                  <a:pos x="33" y="1"/>
                </a:cxn>
                <a:cxn ang="0">
                  <a:pos x="32" y="2"/>
                </a:cxn>
                <a:cxn ang="0">
                  <a:pos x="31" y="2"/>
                </a:cxn>
                <a:cxn ang="0">
                  <a:pos x="30" y="2"/>
                </a:cxn>
                <a:cxn ang="0">
                  <a:pos x="30" y="3"/>
                </a:cxn>
                <a:cxn ang="0">
                  <a:pos x="30" y="4"/>
                </a:cxn>
                <a:cxn ang="0">
                  <a:pos x="28" y="4"/>
                </a:cxn>
                <a:cxn ang="0">
                  <a:pos x="27" y="6"/>
                </a:cxn>
                <a:cxn ang="0">
                  <a:pos x="0" y="14"/>
                </a:cxn>
              </a:cxnLst>
              <a:rect l="0" t="0" r="r" b="b"/>
              <a:pathLst>
                <a:path w="56" h="24">
                  <a:moveTo>
                    <a:pt x="0" y="14"/>
                  </a:moveTo>
                  <a:lnTo>
                    <a:pt x="2" y="24"/>
                  </a:lnTo>
                  <a:lnTo>
                    <a:pt x="4" y="24"/>
                  </a:lnTo>
                  <a:lnTo>
                    <a:pt x="12" y="22"/>
                  </a:lnTo>
                  <a:lnTo>
                    <a:pt x="13" y="23"/>
                  </a:lnTo>
                  <a:lnTo>
                    <a:pt x="14" y="23"/>
                  </a:lnTo>
                  <a:lnTo>
                    <a:pt x="14" y="22"/>
                  </a:lnTo>
                  <a:lnTo>
                    <a:pt x="14" y="22"/>
                  </a:lnTo>
                  <a:lnTo>
                    <a:pt x="15" y="21"/>
                  </a:lnTo>
                  <a:lnTo>
                    <a:pt x="15" y="21"/>
                  </a:lnTo>
                  <a:lnTo>
                    <a:pt x="28" y="18"/>
                  </a:lnTo>
                  <a:lnTo>
                    <a:pt x="28" y="18"/>
                  </a:lnTo>
                  <a:lnTo>
                    <a:pt x="37" y="16"/>
                  </a:lnTo>
                  <a:lnTo>
                    <a:pt x="38" y="18"/>
                  </a:lnTo>
                  <a:lnTo>
                    <a:pt x="39" y="17"/>
                  </a:lnTo>
                  <a:lnTo>
                    <a:pt x="40" y="19"/>
                  </a:lnTo>
                  <a:lnTo>
                    <a:pt x="41" y="20"/>
                  </a:lnTo>
                  <a:lnTo>
                    <a:pt x="41" y="20"/>
                  </a:lnTo>
                  <a:lnTo>
                    <a:pt x="42" y="20"/>
                  </a:lnTo>
                  <a:lnTo>
                    <a:pt x="42" y="20"/>
                  </a:lnTo>
                  <a:lnTo>
                    <a:pt x="43" y="20"/>
                  </a:lnTo>
                  <a:lnTo>
                    <a:pt x="43" y="20"/>
                  </a:lnTo>
                  <a:lnTo>
                    <a:pt x="43" y="19"/>
                  </a:lnTo>
                  <a:lnTo>
                    <a:pt x="44" y="18"/>
                  </a:lnTo>
                  <a:lnTo>
                    <a:pt x="45" y="18"/>
                  </a:lnTo>
                  <a:lnTo>
                    <a:pt x="46" y="18"/>
                  </a:lnTo>
                  <a:lnTo>
                    <a:pt x="46" y="19"/>
                  </a:lnTo>
                  <a:lnTo>
                    <a:pt x="48" y="19"/>
                  </a:lnTo>
                  <a:lnTo>
                    <a:pt x="48" y="20"/>
                  </a:lnTo>
                  <a:lnTo>
                    <a:pt x="48" y="20"/>
                  </a:lnTo>
                  <a:lnTo>
                    <a:pt x="47" y="21"/>
                  </a:lnTo>
                  <a:lnTo>
                    <a:pt x="47" y="22"/>
                  </a:lnTo>
                  <a:lnTo>
                    <a:pt x="46" y="23"/>
                  </a:lnTo>
                  <a:lnTo>
                    <a:pt x="48" y="21"/>
                  </a:lnTo>
                  <a:lnTo>
                    <a:pt x="49" y="20"/>
                  </a:lnTo>
                  <a:lnTo>
                    <a:pt x="51" y="19"/>
                  </a:lnTo>
                  <a:lnTo>
                    <a:pt x="53" y="18"/>
                  </a:lnTo>
                  <a:lnTo>
                    <a:pt x="54" y="16"/>
                  </a:lnTo>
                  <a:lnTo>
                    <a:pt x="55" y="16"/>
                  </a:lnTo>
                  <a:lnTo>
                    <a:pt x="55" y="15"/>
                  </a:lnTo>
                  <a:lnTo>
                    <a:pt x="56" y="16"/>
                  </a:lnTo>
                  <a:lnTo>
                    <a:pt x="56" y="17"/>
                  </a:lnTo>
                  <a:lnTo>
                    <a:pt x="56" y="18"/>
                  </a:lnTo>
                  <a:lnTo>
                    <a:pt x="56" y="17"/>
                  </a:lnTo>
                  <a:lnTo>
                    <a:pt x="56" y="14"/>
                  </a:lnTo>
                  <a:lnTo>
                    <a:pt x="56" y="11"/>
                  </a:lnTo>
                  <a:lnTo>
                    <a:pt x="55" y="8"/>
                  </a:lnTo>
                  <a:lnTo>
                    <a:pt x="54" y="7"/>
                  </a:lnTo>
                  <a:lnTo>
                    <a:pt x="53" y="6"/>
                  </a:lnTo>
                  <a:lnTo>
                    <a:pt x="52" y="5"/>
                  </a:lnTo>
                  <a:lnTo>
                    <a:pt x="51" y="5"/>
                  </a:lnTo>
                  <a:lnTo>
                    <a:pt x="50" y="5"/>
                  </a:lnTo>
                  <a:lnTo>
                    <a:pt x="50" y="6"/>
                  </a:lnTo>
                  <a:lnTo>
                    <a:pt x="50" y="6"/>
                  </a:lnTo>
                  <a:lnTo>
                    <a:pt x="50" y="7"/>
                  </a:lnTo>
                  <a:lnTo>
                    <a:pt x="51" y="6"/>
                  </a:lnTo>
                  <a:lnTo>
                    <a:pt x="51" y="6"/>
                  </a:lnTo>
                  <a:lnTo>
                    <a:pt x="52" y="6"/>
                  </a:lnTo>
                  <a:lnTo>
                    <a:pt x="52" y="7"/>
                  </a:lnTo>
                  <a:lnTo>
                    <a:pt x="53" y="8"/>
                  </a:lnTo>
                  <a:lnTo>
                    <a:pt x="53" y="10"/>
                  </a:lnTo>
                  <a:lnTo>
                    <a:pt x="53" y="10"/>
                  </a:lnTo>
                  <a:lnTo>
                    <a:pt x="53" y="10"/>
                  </a:lnTo>
                  <a:lnTo>
                    <a:pt x="54" y="10"/>
                  </a:lnTo>
                  <a:lnTo>
                    <a:pt x="54" y="11"/>
                  </a:lnTo>
                  <a:lnTo>
                    <a:pt x="54" y="11"/>
                  </a:lnTo>
                  <a:lnTo>
                    <a:pt x="54" y="12"/>
                  </a:lnTo>
                  <a:lnTo>
                    <a:pt x="53" y="13"/>
                  </a:lnTo>
                  <a:lnTo>
                    <a:pt x="51" y="14"/>
                  </a:lnTo>
                  <a:lnTo>
                    <a:pt x="50" y="14"/>
                  </a:lnTo>
                  <a:lnTo>
                    <a:pt x="50" y="14"/>
                  </a:lnTo>
                  <a:lnTo>
                    <a:pt x="49" y="14"/>
                  </a:lnTo>
                  <a:lnTo>
                    <a:pt x="48" y="14"/>
                  </a:lnTo>
                  <a:lnTo>
                    <a:pt x="49" y="14"/>
                  </a:lnTo>
                  <a:lnTo>
                    <a:pt x="49" y="14"/>
                  </a:lnTo>
                  <a:lnTo>
                    <a:pt x="48" y="14"/>
                  </a:lnTo>
                  <a:lnTo>
                    <a:pt x="46" y="13"/>
                  </a:lnTo>
                  <a:lnTo>
                    <a:pt x="45" y="12"/>
                  </a:lnTo>
                  <a:lnTo>
                    <a:pt x="44" y="10"/>
                  </a:lnTo>
                  <a:lnTo>
                    <a:pt x="43" y="9"/>
                  </a:lnTo>
                  <a:lnTo>
                    <a:pt x="43" y="8"/>
                  </a:lnTo>
                  <a:lnTo>
                    <a:pt x="42" y="7"/>
                  </a:lnTo>
                  <a:lnTo>
                    <a:pt x="41" y="6"/>
                  </a:lnTo>
                  <a:lnTo>
                    <a:pt x="40" y="6"/>
                  </a:lnTo>
                  <a:lnTo>
                    <a:pt x="40" y="6"/>
                  </a:lnTo>
                  <a:lnTo>
                    <a:pt x="39" y="6"/>
                  </a:lnTo>
                  <a:lnTo>
                    <a:pt x="39" y="6"/>
                  </a:lnTo>
                  <a:lnTo>
                    <a:pt x="38" y="6"/>
                  </a:lnTo>
                  <a:lnTo>
                    <a:pt x="38" y="5"/>
                  </a:lnTo>
                  <a:lnTo>
                    <a:pt x="39" y="5"/>
                  </a:lnTo>
                  <a:lnTo>
                    <a:pt x="38" y="5"/>
                  </a:lnTo>
                  <a:lnTo>
                    <a:pt x="38" y="4"/>
                  </a:lnTo>
                  <a:lnTo>
                    <a:pt x="38" y="4"/>
                  </a:lnTo>
                  <a:lnTo>
                    <a:pt x="38" y="3"/>
                  </a:lnTo>
                  <a:lnTo>
                    <a:pt x="38" y="3"/>
                  </a:lnTo>
                  <a:lnTo>
                    <a:pt x="37" y="2"/>
                  </a:lnTo>
                  <a:lnTo>
                    <a:pt x="37" y="2"/>
                  </a:lnTo>
                  <a:lnTo>
                    <a:pt x="36" y="1"/>
                  </a:lnTo>
                  <a:lnTo>
                    <a:pt x="36" y="1"/>
                  </a:lnTo>
                  <a:lnTo>
                    <a:pt x="34" y="0"/>
                  </a:lnTo>
                  <a:lnTo>
                    <a:pt x="33" y="0"/>
                  </a:lnTo>
                  <a:lnTo>
                    <a:pt x="33" y="1"/>
                  </a:lnTo>
                  <a:lnTo>
                    <a:pt x="32" y="1"/>
                  </a:lnTo>
                  <a:lnTo>
                    <a:pt x="32" y="2"/>
                  </a:lnTo>
                  <a:lnTo>
                    <a:pt x="31" y="2"/>
                  </a:lnTo>
                  <a:lnTo>
                    <a:pt x="31" y="2"/>
                  </a:lnTo>
                  <a:lnTo>
                    <a:pt x="31" y="2"/>
                  </a:lnTo>
                  <a:lnTo>
                    <a:pt x="30" y="2"/>
                  </a:lnTo>
                  <a:lnTo>
                    <a:pt x="30" y="3"/>
                  </a:lnTo>
                  <a:lnTo>
                    <a:pt x="30" y="3"/>
                  </a:lnTo>
                  <a:lnTo>
                    <a:pt x="30" y="4"/>
                  </a:lnTo>
                  <a:lnTo>
                    <a:pt x="30" y="4"/>
                  </a:lnTo>
                  <a:lnTo>
                    <a:pt x="29" y="4"/>
                  </a:lnTo>
                  <a:lnTo>
                    <a:pt x="28" y="4"/>
                  </a:lnTo>
                  <a:lnTo>
                    <a:pt x="28" y="5"/>
                  </a:lnTo>
                  <a:lnTo>
                    <a:pt x="27" y="6"/>
                  </a:lnTo>
                  <a:lnTo>
                    <a:pt x="27" y="7"/>
                  </a:lnTo>
                  <a:lnTo>
                    <a:pt x="0" y="1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5" name="Freeform 108">
              <a:extLst>
                <a:ext uri="{FF2B5EF4-FFF2-40B4-BE49-F238E27FC236}">
                  <a16:creationId xmlns:a16="http://schemas.microsoft.com/office/drawing/2014/main" id="{6F65DDFE-7951-47E1-B3C5-286A7549E91A}"/>
                </a:ext>
              </a:extLst>
            </p:cNvPr>
            <p:cNvSpPr>
              <a:spLocks/>
            </p:cNvSpPr>
            <p:nvPr/>
          </p:nvSpPr>
          <p:spPr bwMode="auto">
            <a:xfrm>
              <a:off x="5276" y="1731"/>
              <a:ext cx="98" cy="85"/>
            </a:xfrm>
            <a:custGeom>
              <a:avLst/>
              <a:gdLst/>
              <a:ahLst/>
              <a:cxnLst>
                <a:cxn ang="0">
                  <a:pos x="2" y="13"/>
                </a:cxn>
                <a:cxn ang="0">
                  <a:pos x="2" y="13"/>
                </a:cxn>
                <a:cxn ang="0">
                  <a:pos x="2" y="12"/>
                </a:cxn>
                <a:cxn ang="0">
                  <a:pos x="2" y="12"/>
                </a:cxn>
                <a:cxn ang="0">
                  <a:pos x="1" y="12"/>
                </a:cxn>
                <a:cxn ang="0">
                  <a:pos x="1" y="11"/>
                </a:cxn>
                <a:cxn ang="0">
                  <a:pos x="2" y="11"/>
                </a:cxn>
                <a:cxn ang="0">
                  <a:pos x="2" y="11"/>
                </a:cxn>
                <a:cxn ang="0">
                  <a:pos x="2" y="10"/>
                </a:cxn>
                <a:cxn ang="0">
                  <a:pos x="1" y="5"/>
                </a:cxn>
                <a:cxn ang="0">
                  <a:pos x="0" y="2"/>
                </a:cxn>
                <a:cxn ang="0">
                  <a:pos x="5" y="1"/>
                </a:cxn>
                <a:cxn ang="0">
                  <a:pos x="9" y="0"/>
                </a:cxn>
                <a:cxn ang="0">
                  <a:pos x="10" y="2"/>
                </a:cxn>
                <a:cxn ang="0">
                  <a:pos x="11" y="2"/>
                </a:cxn>
                <a:cxn ang="0">
                  <a:pos x="12" y="3"/>
                </a:cxn>
                <a:cxn ang="0">
                  <a:pos x="12" y="3"/>
                </a:cxn>
                <a:cxn ang="0">
                  <a:pos x="13" y="4"/>
                </a:cxn>
                <a:cxn ang="0">
                  <a:pos x="14" y="4"/>
                </a:cxn>
                <a:cxn ang="0">
                  <a:pos x="15" y="4"/>
                </a:cxn>
                <a:cxn ang="0">
                  <a:pos x="13" y="6"/>
                </a:cxn>
                <a:cxn ang="0">
                  <a:pos x="13" y="6"/>
                </a:cxn>
                <a:cxn ang="0">
                  <a:pos x="13" y="6"/>
                </a:cxn>
                <a:cxn ang="0">
                  <a:pos x="12" y="6"/>
                </a:cxn>
                <a:cxn ang="0">
                  <a:pos x="12" y="7"/>
                </a:cxn>
                <a:cxn ang="0">
                  <a:pos x="12" y="7"/>
                </a:cxn>
                <a:cxn ang="0">
                  <a:pos x="13" y="8"/>
                </a:cxn>
                <a:cxn ang="0">
                  <a:pos x="12" y="8"/>
                </a:cxn>
                <a:cxn ang="0">
                  <a:pos x="12" y="8"/>
                </a:cxn>
                <a:cxn ang="0">
                  <a:pos x="9" y="10"/>
                </a:cxn>
                <a:cxn ang="0">
                  <a:pos x="6" y="12"/>
                </a:cxn>
                <a:cxn ang="0">
                  <a:pos x="5" y="12"/>
                </a:cxn>
                <a:cxn ang="0">
                  <a:pos x="4" y="13"/>
                </a:cxn>
                <a:cxn ang="0">
                  <a:pos x="3" y="13"/>
                </a:cxn>
                <a:cxn ang="0">
                  <a:pos x="2" y="13"/>
                </a:cxn>
                <a:cxn ang="0">
                  <a:pos x="2" y="13"/>
                </a:cxn>
              </a:cxnLst>
              <a:rect l="0" t="0" r="r" b="b"/>
              <a:pathLst>
                <a:path w="15" h="13">
                  <a:moveTo>
                    <a:pt x="2" y="13"/>
                  </a:moveTo>
                  <a:lnTo>
                    <a:pt x="2" y="13"/>
                  </a:lnTo>
                  <a:lnTo>
                    <a:pt x="2" y="12"/>
                  </a:lnTo>
                  <a:lnTo>
                    <a:pt x="2" y="12"/>
                  </a:lnTo>
                  <a:lnTo>
                    <a:pt x="1" y="12"/>
                  </a:lnTo>
                  <a:lnTo>
                    <a:pt x="1" y="11"/>
                  </a:lnTo>
                  <a:lnTo>
                    <a:pt x="2" y="11"/>
                  </a:lnTo>
                  <a:lnTo>
                    <a:pt x="2" y="11"/>
                  </a:lnTo>
                  <a:lnTo>
                    <a:pt x="2" y="10"/>
                  </a:lnTo>
                  <a:lnTo>
                    <a:pt x="1" y="5"/>
                  </a:lnTo>
                  <a:lnTo>
                    <a:pt x="0" y="2"/>
                  </a:lnTo>
                  <a:lnTo>
                    <a:pt x="5" y="1"/>
                  </a:lnTo>
                  <a:lnTo>
                    <a:pt x="9" y="0"/>
                  </a:lnTo>
                  <a:lnTo>
                    <a:pt x="10" y="2"/>
                  </a:lnTo>
                  <a:lnTo>
                    <a:pt x="11" y="2"/>
                  </a:lnTo>
                  <a:lnTo>
                    <a:pt x="12" y="3"/>
                  </a:lnTo>
                  <a:lnTo>
                    <a:pt x="12" y="3"/>
                  </a:lnTo>
                  <a:lnTo>
                    <a:pt x="13" y="4"/>
                  </a:lnTo>
                  <a:lnTo>
                    <a:pt x="14" y="4"/>
                  </a:lnTo>
                  <a:lnTo>
                    <a:pt x="15" y="4"/>
                  </a:lnTo>
                  <a:lnTo>
                    <a:pt x="13" y="6"/>
                  </a:lnTo>
                  <a:lnTo>
                    <a:pt x="13" y="6"/>
                  </a:lnTo>
                  <a:lnTo>
                    <a:pt x="13" y="6"/>
                  </a:lnTo>
                  <a:lnTo>
                    <a:pt x="12" y="6"/>
                  </a:lnTo>
                  <a:lnTo>
                    <a:pt x="12" y="7"/>
                  </a:lnTo>
                  <a:lnTo>
                    <a:pt x="12" y="7"/>
                  </a:lnTo>
                  <a:lnTo>
                    <a:pt x="13" y="8"/>
                  </a:lnTo>
                  <a:lnTo>
                    <a:pt x="12" y="8"/>
                  </a:lnTo>
                  <a:lnTo>
                    <a:pt x="12" y="8"/>
                  </a:lnTo>
                  <a:lnTo>
                    <a:pt x="9" y="10"/>
                  </a:lnTo>
                  <a:lnTo>
                    <a:pt x="6" y="12"/>
                  </a:lnTo>
                  <a:lnTo>
                    <a:pt x="5" y="12"/>
                  </a:lnTo>
                  <a:lnTo>
                    <a:pt x="4" y="13"/>
                  </a:lnTo>
                  <a:lnTo>
                    <a:pt x="3" y="13"/>
                  </a:lnTo>
                  <a:lnTo>
                    <a:pt x="2" y="13"/>
                  </a:lnTo>
                  <a:lnTo>
                    <a:pt x="2" y="13"/>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6" name="Freeform 109">
              <a:extLst>
                <a:ext uri="{FF2B5EF4-FFF2-40B4-BE49-F238E27FC236}">
                  <a16:creationId xmlns:a16="http://schemas.microsoft.com/office/drawing/2014/main" id="{9B41E5C6-89BD-446E-8929-E7D75E0DBB9F}"/>
                </a:ext>
              </a:extLst>
            </p:cNvPr>
            <p:cNvSpPr>
              <a:spLocks/>
            </p:cNvSpPr>
            <p:nvPr/>
          </p:nvSpPr>
          <p:spPr bwMode="auto">
            <a:xfrm>
              <a:off x="5276" y="1731"/>
              <a:ext cx="98" cy="85"/>
            </a:xfrm>
            <a:custGeom>
              <a:avLst/>
              <a:gdLst/>
              <a:ahLst/>
              <a:cxnLst>
                <a:cxn ang="0">
                  <a:pos x="2" y="13"/>
                </a:cxn>
                <a:cxn ang="0">
                  <a:pos x="2" y="13"/>
                </a:cxn>
                <a:cxn ang="0">
                  <a:pos x="2" y="12"/>
                </a:cxn>
                <a:cxn ang="0">
                  <a:pos x="2" y="12"/>
                </a:cxn>
                <a:cxn ang="0">
                  <a:pos x="1" y="12"/>
                </a:cxn>
                <a:cxn ang="0">
                  <a:pos x="1" y="11"/>
                </a:cxn>
                <a:cxn ang="0">
                  <a:pos x="2" y="11"/>
                </a:cxn>
                <a:cxn ang="0">
                  <a:pos x="2" y="11"/>
                </a:cxn>
                <a:cxn ang="0">
                  <a:pos x="2" y="10"/>
                </a:cxn>
                <a:cxn ang="0">
                  <a:pos x="1" y="5"/>
                </a:cxn>
                <a:cxn ang="0">
                  <a:pos x="0" y="2"/>
                </a:cxn>
                <a:cxn ang="0">
                  <a:pos x="5" y="1"/>
                </a:cxn>
                <a:cxn ang="0">
                  <a:pos x="9" y="0"/>
                </a:cxn>
                <a:cxn ang="0">
                  <a:pos x="10" y="2"/>
                </a:cxn>
                <a:cxn ang="0">
                  <a:pos x="11" y="2"/>
                </a:cxn>
                <a:cxn ang="0">
                  <a:pos x="12" y="3"/>
                </a:cxn>
                <a:cxn ang="0">
                  <a:pos x="12" y="3"/>
                </a:cxn>
                <a:cxn ang="0">
                  <a:pos x="13" y="4"/>
                </a:cxn>
                <a:cxn ang="0">
                  <a:pos x="14" y="4"/>
                </a:cxn>
                <a:cxn ang="0">
                  <a:pos x="15" y="4"/>
                </a:cxn>
                <a:cxn ang="0">
                  <a:pos x="13" y="6"/>
                </a:cxn>
                <a:cxn ang="0">
                  <a:pos x="13" y="6"/>
                </a:cxn>
                <a:cxn ang="0">
                  <a:pos x="13" y="6"/>
                </a:cxn>
                <a:cxn ang="0">
                  <a:pos x="12" y="6"/>
                </a:cxn>
                <a:cxn ang="0">
                  <a:pos x="12" y="7"/>
                </a:cxn>
                <a:cxn ang="0">
                  <a:pos x="12" y="7"/>
                </a:cxn>
                <a:cxn ang="0">
                  <a:pos x="13" y="8"/>
                </a:cxn>
                <a:cxn ang="0">
                  <a:pos x="12" y="8"/>
                </a:cxn>
                <a:cxn ang="0">
                  <a:pos x="12" y="8"/>
                </a:cxn>
                <a:cxn ang="0">
                  <a:pos x="9" y="10"/>
                </a:cxn>
                <a:cxn ang="0">
                  <a:pos x="6" y="12"/>
                </a:cxn>
                <a:cxn ang="0">
                  <a:pos x="5" y="12"/>
                </a:cxn>
                <a:cxn ang="0">
                  <a:pos x="4" y="13"/>
                </a:cxn>
                <a:cxn ang="0">
                  <a:pos x="3" y="13"/>
                </a:cxn>
                <a:cxn ang="0">
                  <a:pos x="2" y="13"/>
                </a:cxn>
                <a:cxn ang="0">
                  <a:pos x="2" y="13"/>
                </a:cxn>
              </a:cxnLst>
              <a:rect l="0" t="0" r="r" b="b"/>
              <a:pathLst>
                <a:path w="15" h="13">
                  <a:moveTo>
                    <a:pt x="2" y="13"/>
                  </a:moveTo>
                  <a:lnTo>
                    <a:pt x="2" y="13"/>
                  </a:lnTo>
                  <a:lnTo>
                    <a:pt x="2" y="12"/>
                  </a:lnTo>
                  <a:lnTo>
                    <a:pt x="2" y="12"/>
                  </a:lnTo>
                  <a:lnTo>
                    <a:pt x="1" y="12"/>
                  </a:lnTo>
                  <a:lnTo>
                    <a:pt x="1" y="11"/>
                  </a:lnTo>
                  <a:lnTo>
                    <a:pt x="2" y="11"/>
                  </a:lnTo>
                  <a:lnTo>
                    <a:pt x="2" y="11"/>
                  </a:lnTo>
                  <a:lnTo>
                    <a:pt x="2" y="10"/>
                  </a:lnTo>
                  <a:lnTo>
                    <a:pt x="1" y="5"/>
                  </a:lnTo>
                  <a:lnTo>
                    <a:pt x="0" y="2"/>
                  </a:lnTo>
                  <a:lnTo>
                    <a:pt x="5" y="1"/>
                  </a:lnTo>
                  <a:lnTo>
                    <a:pt x="9" y="0"/>
                  </a:lnTo>
                  <a:lnTo>
                    <a:pt x="10" y="2"/>
                  </a:lnTo>
                  <a:lnTo>
                    <a:pt x="11" y="2"/>
                  </a:lnTo>
                  <a:lnTo>
                    <a:pt x="12" y="3"/>
                  </a:lnTo>
                  <a:lnTo>
                    <a:pt x="12" y="3"/>
                  </a:lnTo>
                  <a:lnTo>
                    <a:pt x="13" y="4"/>
                  </a:lnTo>
                  <a:lnTo>
                    <a:pt x="14" y="4"/>
                  </a:lnTo>
                  <a:lnTo>
                    <a:pt x="15" y="4"/>
                  </a:lnTo>
                  <a:lnTo>
                    <a:pt x="13" y="6"/>
                  </a:lnTo>
                  <a:lnTo>
                    <a:pt x="13" y="6"/>
                  </a:lnTo>
                  <a:lnTo>
                    <a:pt x="13" y="6"/>
                  </a:lnTo>
                  <a:lnTo>
                    <a:pt x="12" y="6"/>
                  </a:lnTo>
                  <a:lnTo>
                    <a:pt x="12" y="7"/>
                  </a:lnTo>
                  <a:lnTo>
                    <a:pt x="12" y="7"/>
                  </a:lnTo>
                  <a:lnTo>
                    <a:pt x="13" y="8"/>
                  </a:lnTo>
                  <a:lnTo>
                    <a:pt x="12" y="8"/>
                  </a:lnTo>
                  <a:lnTo>
                    <a:pt x="12" y="8"/>
                  </a:lnTo>
                  <a:lnTo>
                    <a:pt x="9" y="10"/>
                  </a:lnTo>
                  <a:lnTo>
                    <a:pt x="6" y="12"/>
                  </a:lnTo>
                  <a:lnTo>
                    <a:pt x="5" y="12"/>
                  </a:lnTo>
                  <a:lnTo>
                    <a:pt x="4" y="13"/>
                  </a:lnTo>
                  <a:lnTo>
                    <a:pt x="3" y="13"/>
                  </a:lnTo>
                  <a:lnTo>
                    <a:pt x="2" y="13"/>
                  </a:lnTo>
                  <a:lnTo>
                    <a:pt x="2" y="13"/>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7" name="Freeform 110">
              <a:extLst>
                <a:ext uri="{FF2B5EF4-FFF2-40B4-BE49-F238E27FC236}">
                  <a16:creationId xmlns:a16="http://schemas.microsoft.com/office/drawing/2014/main" id="{43AE7A45-45DE-4C78-B685-66CF12896E37}"/>
                </a:ext>
              </a:extLst>
            </p:cNvPr>
            <p:cNvSpPr>
              <a:spLocks/>
            </p:cNvSpPr>
            <p:nvPr/>
          </p:nvSpPr>
          <p:spPr bwMode="auto">
            <a:xfrm>
              <a:off x="5105" y="1738"/>
              <a:ext cx="184" cy="164"/>
            </a:xfrm>
            <a:custGeom>
              <a:avLst/>
              <a:gdLst/>
              <a:ahLst/>
              <a:cxnLst>
                <a:cxn ang="0">
                  <a:pos x="3" y="25"/>
                </a:cxn>
                <a:cxn ang="0">
                  <a:pos x="2" y="23"/>
                </a:cxn>
                <a:cxn ang="0">
                  <a:pos x="5" y="21"/>
                </a:cxn>
                <a:cxn ang="0">
                  <a:pos x="3" y="20"/>
                </a:cxn>
                <a:cxn ang="0">
                  <a:pos x="0" y="7"/>
                </a:cxn>
                <a:cxn ang="0">
                  <a:pos x="2" y="7"/>
                </a:cxn>
                <a:cxn ang="0">
                  <a:pos x="10" y="5"/>
                </a:cxn>
                <a:cxn ang="0">
                  <a:pos x="11" y="6"/>
                </a:cxn>
                <a:cxn ang="0">
                  <a:pos x="12" y="6"/>
                </a:cxn>
                <a:cxn ang="0">
                  <a:pos x="12" y="5"/>
                </a:cxn>
                <a:cxn ang="0">
                  <a:pos x="12" y="5"/>
                </a:cxn>
                <a:cxn ang="0">
                  <a:pos x="13" y="4"/>
                </a:cxn>
                <a:cxn ang="0">
                  <a:pos x="14" y="4"/>
                </a:cxn>
                <a:cxn ang="0">
                  <a:pos x="26" y="0"/>
                </a:cxn>
                <a:cxn ang="0">
                  <a:pos x="28" y="9"/>
                </a:cxn>
                <a:cxn ang="0">
                  <a:pos x="28" y="9"/>
                </a:cxn>
                <a:cxn ang="0">
                  <a:pos x="28" y="9"/>
                </a:cxn>
                <a:cxn ang="0">
                  <a:pos x="28" y="10"/>
                </a:cxn>
                <a:cxn ang="0">
                  <a:pos x="27" y="10"/>
                </a:cxn>
                <a:cxn ang="0">
                  <a:pos x="27" y="11"/>
                </a:cxn>
                <a:cxn ang="0">
                  <a:pos x="28" y="11"/>
                </a:cxn>
                <a:cxn ang="0">
                  <a:pos x="28" y="11"/>
                </a:cxn>
                <a:cxn ang="0">
                  <a:pos x="28" y="12"/>
                </a:cxn>
                <a:cxn ang="0">
                  <a:pos x="28" y="12"/>
                </a:cxn>
                <a:cxn ang="0">
                  <a:pos x="27" y="13"/>
                </a:cxn>
                <a:cxn ang="0">
                  <a:pos x="27" y="13"/>
                </a:cxn>
                <a:cxn ang="0">
                  <a:pos x="27" y="12"/>
                </a:cxn>
                <a:cxn ang="0">
                  <a:pos x="26" y="13"/>
                </a:cxn>
                <a:cxn ang="0">
                  <a:pos x="26" y="13"/>
                </a:cxn>
                <a:cxn ang="0">
                  <a:pos x="25" y="14"/>
                </a:cxn>
                <a:cxn ang="0">
                  <a:pos x="25" y="14"/>
                </a:cxn>
                <a:cxn ang="0">
                  <a:pos x="24" y="14"/>
                </a:cxn>
                <a:cxn ang="0">
                  <a:pos x="24" y="14"/>
                </a:cxn>
                <a:cxn ang="0">
                  <a:pos x="23" y="14"/>
                </a:cxn>
                <a:cxn ang="0">
                  <a:pos x="22" y="15"/>
                </a:cxn>
                <a:cxn ang="0">
                  <a:pos x="21" y="15"/>
                </a:cxn>
                <a:cxn ang="0">
                  <a:pos x="21" y="16"/>
                </a:cxn>
                <a:cxn ang="0">
                  <a:pos x="20" y="16"/>
                </a:cxn>
                <a:cxn ang="0">
                  <a:pos x="19" y="17"/>
                </a:cxn>
                <a:cxn ang="0">
                  <a:pos x="18" y="17"/>
                </a:cxn>
                <a:cxn ang="0">
                  <a:pos x="18" y="17"/>
                </a:cxn>
                <a:cxn ang="0">
                  <a:pos x="17" y="17"/>
                </a:cxn>
                <a:cxn ang="0">
                  <a:pos x="16" y="17"/>
                </a:cxn>
                <a:cxn ang="0">
                  <a:pos x="15" y="18"/>
                </a:cxn>
                <a:cxn ang="0">
                  <a:pos x="15" y="18"/>
                </a:cxn>
                <a:cxn ang="0">
                  <a:pos x="14" y="19"/>
                </a:cxn>
                <a:cxn ang="0">
                  <a:pos x="12" y="19"/>
                </a:cxn>
                <a:cxn ang="0">
                  <a:pos x="11" y="20"/>
                </a:cxn>
                <a:cxn ang="0">
                  <a:pos x="10" y="21"/>
                </a:cxn>
                <a:cxn ang="0">
                  <a:pos x="10" y="21"/>
                </a:cxn>
                <a:cxn ang="0">
                  <a:pos x="9" y="21"/>
                </a:cxn>
                <a:cxn ang="0">
                  <a:pos x="9" y="21"/>
                </a:cxn>
                <a:cxn ang="0">
                  <a:pos x="8" y="21"/>
                </a:cxn>
                <a:cxn ang="0">
                  <a:pos x="8" y="22"/>
                </a:cxn>
                <a:cxn ang="0">
                  <a:pos x="8" y="22"/>
                </a:cxn>
                <a:cxn ang="0">
                  <a:pos x="7" y="22"/>
                </a:cxn>
                <a:cxn ang="0">
                  <a:pos x="6" y="23"/>
                </a:cxn>
                <a:cxn ang="0">
                  <a:pos x="6" y="23"/>
                </a:cxn>
                <a:cxn ang="0">
                  <a:pos x="5" y="24"/>
                </a:cxn>
                <a:cxn ang="0">
                  <a:pos x="5" y="24"/>
                </a:cxn>
                <a:cxn ang="0">
                  <a:pos x="4" y="24"/>
                </a:cxn>
                <a:cxn ang="0">
                  <a:pos x="3" y="25"/>
                </a:cxn>
                <a:cxn ang="0">
                  <a:pos x="3" y="25"/>
                </a:cxn>
              </a:cxnLst>
              <a:rect l="0" t="0" r="r" b="b"/>
              <a:pathLst>
                <a:path w="28" h="25">
                  <a:moveTo>
                    <a:pt x="3" y="25"/>
                  </a:moveTo>
                  <a:lnTo>
                    <a:pt x="2" y="23"/>
                  </a:lnTo>
                  <a:lnTo>
                    <a:pt x="5" y="21"/>
                  </a:lnTo>
                  <a:lnTo>
                    <a:pt x="3" y="20"/>
                  </a:lnTo>
                  <a:lnTo>
                    <a:pt x="0" y="7"/>
                  </a:lnTo>
                  <a:lnTo>
                    <a:pt x="2" y="7"/>
                  </a:lnTo>
                  <a:lnTo>
                    <a:pt x="10" y="5"/>
                  </a:lnTo>
                  <a:lnTo>
                    <a:pt x="11" y="6"/>
                  </a:lnTo>
                  <a:lnTo>
                    <a:pt x="12" y="6"/>
                  </a:lnTo>
                  <a:lnTo>
                    <a:pt x="12" y="5"/>
                  </a:lnTo>
                  <a:lnTo>
                    <a:pt x="12" y="5"/>
                  </a:lnTo>
                  <a:lnTo>
                    <a:pt x="13" y="4"/>
                  </a:lnTo>
                  <a:lnTo>
                    <a:pt x="14" y="4"/>
                  </a:lnTo>
                  <a:lnTo>
                    <a:pt x="26" y="0"/>
                  </a:lnTo>
                  <a:lnTo>
                    <a:pt x="28" y="9"/>
                  </a:lnTo>
                  <a:lnTo>
                    <a:pt x="28" y="9"/>
                  </a:lnTo>
                  <a:lnTo>
                    <a:pt x="28" y="9"/>
                  </a:lnTo>
                  <a:lnTo>
                    <a:pt x="28" y="10"/>
                  </a:lnTo>
                  <a:lnTo>
                    <a:pt x="27" y="10"/>
                  </a:lnTo>
                  <a:lnTo>
                    <a:pt x="27" y="11"/>
                  </a:lnTo>
                  <a:lnTo>
                    <a:pt x="28" y="11"/>
                  </a:lnTo>
                  <a:lnTo>
                    <a:pt x="28" y="11"/>
                  </a:lnTo>
                  <a:lnTo>
                    <a:pt x="28" y="12"/>
                  </a:lnTo>
                  <a:lnTo>
                    <a:pt x="28" y="12"/>
                  </a:lnTo>
                  <a:lnTo>
                    <a:pt x="27" y="13"/>
                  </a:lnTo>
                  <a:lnTo>
                    <a:pt x="27" y="13"/>
                  </a:lnTo>
                  <a:lnTo>
                    <a:pt x="27" y="12"/>
                  </a:lnTo>
                  <a:lnTo>
                    <a:pt x="26" y="13"/>
                  </a:lnTo>
                  <a:lnTo>
                    <a:pt x="26" y="13"/>
                  </a:lnTo>
                  <a:lnTo>
                    <a:pt x="25" y="14"/>
                  </a:lnTo>
                  <a:lnTo>
                    <a:pt x="25" y="14"/>
                  </a:lnTo>
                  <a:lnTo>
                    <a:pt x="24" y="14"/>
                  </a:lnTo>
                  <a:lnTo>
                    <a:pt x="24" y="14"/>
                  </a:lnTo>
                  <a:lnTo>
                    <a:pt x="23" y="14"/>
                  </a:lnTo>
                  <a:lnTo>
                    <a:pt x="22" y="15"/>
                  </a:lnTo>
                  <a:lnTo>
                    <a:pt x="21" y="15"/>
                  </a:lnTo>
                  <a:lnTo>
                    <a:pt x="21" y="16"/>
                  </a:lnTo>
                  <a:lnTo>
                    <a:pt x="20" y="16"/>
                  </a:lnTo>
                  <a:lnTo>
                    <a:pt x="19" y="17"/>
                  </a:lnTo>
                  <a:lnTo>
                    <a:pt x="18" y="17"/>
                  </a:lnTo>
                  <a:lnTo>
                    <a:pt x="18" y="17"/>
                  </a:lnTo>
                  <a:lnTo>
                    <a:pt x="17" y="17"/>
                  </a:lnTo>
                  <a:lnTo>
                    <a:pt x="16" y="17"/>
                  </a:lnTo>
                  <a:lnTo>
                    <a:pt x="15" y="18"/>
                  </a:lnTo>
                  <a:lnTo>
                    <a:pt x="15" y="18"/>
                  </a:lnTo>
                  <a:lnTo>
                    <a:pt x="14" y="19"/>
                  </a:lnTo>
                  <a:lnTo>
                    <a:pt x="12" y="19"/>
                  </a:lnTo>
                  <a:lnTo>
                    <a:pt x="11" y="20"/>
                  </a:lnTo>
                  <a:lnTo>
                    <a:pt x="10" y="21"/>
                  </a:lnTo>
                  <a:lnTo>
                    <a:pt x="10" y="21"/>
                  </a:lnTo>
                  <a:lnTo>
                    <a:pt x="9" y="21"/>
                  </a:lnTo>
                  <a:lnTo>
                    <a:pt x="9" y="21"/>
                  </a:lnTo>
                  <a:lnTo>
                    <a:pt x="8" y="21"/>
                  </a:lnTo>
                  <a:lnTo>
                    <a:pt x="8" y="22"/>
                  </a:lnTo>
                  <a:lnTo>
                    <a:pt x="8" y="22"/>
                  </a:lnTo>
                  <a:lnTo>
                    <a:pt x="7" y="22"/>
                  </a:lnTo>
                  <a:lnTo>
                    <a:pt x="6" y="23"/>
                  </a:lnTo>
                  <a:lnTo>
                    <a:pt x="6" y="23"/>
                  </a:lnTo>
                  <a:lnTo>
                    <a:pt x="5" y="24"/>
                  </a:lnTo>
                  <a:lnTo>
                    <a:pt x="5" y="24"/>
                  </a:lnTo>
                  <a:lnTo>
                    <a:pt x="4" y="24"/>
                  </a:lnTo>
                  <a:lnTo>
                    <a:pt x="3" y="25"/>
                  </a:lnTo>
                  <a:lnTo>
                    <a:pt x="3" y="25"/>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8" name="Freeform 111">
              <a:extLst>
                <a:ext uri="{FF2B5EF4-FFF2-40B4-BE49-F238E27FC236}">
                  <a16:creationId xmlns:a16="http://schemas.microsoft.com/office/drawing/2014/main" id="{1B164D31-06FB-4756-87CC-89D83D3C658D}"/>
                </a:ext>
              </a:extLst>
            </p:cNvPr>
            <p:cNvSpPr>
              <a:spLocks/>
            </p:cNvSpPr>
            <p:nvPr/>
          </p:nvSpPr>
          <p:spPr bwMode="auto">
            <a:xfrm>
              <a:off x="5105" y="1738"/>
              <a:ext cx="184" cy="164"/>
            </a:xfrm>
            <a:custGeom>
              <a:avLst/>
              <a:gdLst/>
              <a:ahLst/>
              <a:cxnLst>
                <a:cxn ang="0">
                  <a:pos x="3" y="25"/>
                </a:cxn>
                <a:cxn ang="0">
                  <a:pos x="2" y="23"/>
                </a:cxn>
                <a:cxn ang="0">
                  <a:pos x="5" y="21"/>
                </a:cxn>
                <a:cxn ang="0">
                  <a:pos x="3" y="20"/>
                </a:cxn>
                <a:cxn ang="0">
                  <a:pos x="0" y="7"/>
                </a:cxn>
                <a:cxn ang="0">
                  <a:pos x="2" y="7"/>
                </a:cxn>
                <a:cxn ang="0">
                  <a:pos x="10" y="5"/>
                </a:cxn>
                <a:cxn ang="0">
                  <a:pos x="11" y="6"/>
                </a:cxn>
                <a:cxn ang="0">
                  <a:pos x="12" y="6"/>
                </a:cxn>
                <a:cxn ang="0">
                  <a:pos x="12" y="5"/>
                </a:cxn>
                <a:cxn ang="0">
                  <a:pos x="12" y="5"/>
                </a:cxn>
                <a:cxn ang="0">
                  <a:pos x="13" y="4"/>
                </a:cxn>
                <a:cxn ang="0">
                  <a:pos x="14" y="4"/>
                </a:cxn>
                <a:cxn ang="0">
                  <a:pos x="26" y="0"/>
                </a:cxn>
                <a:cxn ang="0">
                  <a:pos x="28" y="9"/>
                </a:cxn>
                <a:cxn ang="0">
                  <a:pos x="28" y="9"/>
                </a:cxn>
                <a:cxn ang="0">
                  <a:pos x="28" y="9"/>
                </a:cxn>
                <a:cxn ang="0">
                  <a:pos x="28" y="10"/>
                </a:cxn>
                <a:cxn ang="0">
                  <a:pos x="27" y="10"/>
                </a:cxn>
                <a:cxn ang="0">
                  <a:pos x="27" y="11"/>
                </a:cxn>
                <a:cxn ang="0">
                  <a:pos x="28" y="11"/>
                </a:cxn>
                <a:cxn ang="0">
                  <a:pos x="28" y="11"/>
                </a:cxn>
                <a:cxn ang="0">
                  <a:pos x="28" y="12"/>
                </a:cxn>
                <a:cxn ang="0">
                  <a:pos x="28" y="12"/>
                </a:cxn>
                <a:cxn ang="0">
                  <a:pos x="27" y="13"/>
                </a:cxn>
                <a:cxn ang="0">
                  <a:pos x="27" y="13"/>
                </a:cxn>
                <a:cxn ang="0">
                  <a:pos x="27" y="12"/>
                </a:cxn>
                <a:cxn ang="0">
                  <a:pos x="26" y="13"/>
                </a:cxn>
                <a:cxn ang="0">
                  <a:pos x="26" y="13"/>
                </a:cxn>
                <a:cxn ang="0">
                  <a:pos x="25" y="14"/>
                </a:cxn>
                <a:cxn ang="0">
                  <a:pos x="25" y="14"/>
                </a:cxn>
                <a:cxn ang="0">
                  <a:pos x="24" y="14"/>
                </a:cxn>
                <a:cxn ang="0">
                  <a:pos x="24" y="14"/>
                </a:cxn>
                <a:cxn ang="0">
                  <a:pos x="23" y="14"/>
                </a:cxn>
                <a:cxn ang="0">
                  <a:pos x="22" y="15"/>
                </a:cxn>
                <a:cxn ang="0">
                  <a:pos x="21" y="15"/>
                </a:cxn>
                <a:cxn ang="0">
                  <a:pos x="21" y="16"/>
                </a:cxn>
                <a:cxn ang="0">
                  <a:pos x="20" y="16"/>
                </a:cxn>
                <a:cxn ang="0">
                  <a:pos x="19" y="17"/>
                </a:cxn>
                <a:cxn ang="0">
                  <a:pos x="18" y="17"/>
                </a:cxn>
                <a:cxn ang="0">
                  <a:pos x="18" y="17"/>
                </a:cxn>
                <a:cxn ang="0">
                  <a:pos x="17" y="17"/>
                </a:cxn>
                <a:cxn ang="0">
                  <a:pos x="16" y="17"/>
                </a:cxn>
                <a:cxn ang="0">
                  <a:pos x="15" y="18"/>
                </a:cxn>
                <a:cxn ang="0">
                  <a:pos x="15" y="18"/>
                </a:cxn>
                <a:cxn ang="0">
                  <a:pos x="14" y="19"/>
                </a:cxn>
                <a:cxn ang="0">
                  <a:pos x="12" y="19"/>
                </a:cxn>
                <a:cxn ang="0">
                  <a:pos x="11" y="20"/>
                </a:cxn>
                <a:cxn ang="0">
                  <a:pos x="10" y="21"/>
                </a:cxn>
                <a:cxn ang="0">
                  <a:pos x="10" y="21"/>
                </a:cxn>
                <a:cxn ang="0">
                  <a:pos x="9" y="21"/>
                </a:cxn>
                <a:cxn ang="0">
                  <a:pos x="9" y="21"/>
                </a:cxn>
                <a:cxn ang="0">
                  <a:pos x="8" y="21"/>
                </a:cxn>
                <a:cxn ang="0">
                  <a:pos x="8" y="22"/>
                </a:cxn>
                <a:cxn ang="0">
                  <a:pos x="8" y="22"/>
                </a:cxn>
                <a:cxn ang="0">
                  <a:pos x="7" y="22"/>
                </a:cxn>
                <a:cxn ang="0">
                  <a:pos x="6" y="23"/>
                </a:cxn>
                <a:cxn ang="0">
                  <a:pos x="6" y="23"/>
                </a:cxn>
                <a:cxn ang="0">
                  <a:pos x="5" y="24"/>
                </a:cxn>
                <a:cxn ang="0">
                  <a:pos x="5" y="24"/>
                </a:cxn>
                <a:cxn ang="0">
                  <a:pos x="4" y="24"/>
                </a:cxn>
                <a:cxn ang="0">
                  <a:pos x="3" y="25"/>
                </a:cxn>
                <a:cxn ang="0">
                  <a:pos x="3" y="25"/>
                </a:cxn>
              </a:cxnLst>
              <a:rect l="0" t="0" r="r" b="b"/>
              <a:pathLst>
                <a:path w="28" h="25">
                  <a:moveTo>
                    <a:pt x="3" y="25"/>
                  </a:moveTo>
                  <a:lnTo>
                    <a:pt x="2" y="23"/>
                  </a:lnTo>
                  <a:lnTo>
                    <a:pt x="5" y="21"/>
                  </a:lnTo>
                  <a:lnTo>
                    <a:pt x="3" y="20"/>
                  </a:lnTo>
                  <a:lnTo>
                    <a:pt x="0" y="7"/>
                  </a:lnTo>
                  <a:lnTo>
                    <a:pt x="2" y="7"/>
                  </a:lnTo>
                  <a:lnTo>
                    <a:pt x="10" y="5"/>
                  </a:lnTo>
                  <a:lnTo>
                    <a:pt x="11" y="6"/>
                  </a:lnTo>
                  <a:lnTo>
                    <a:pt x="12" y="6"/>
                  </a:lnTo>
                  <a:lnTo>
                    <a:pt x="12" y="5"/>
                  </a:lnTo>
                  <a:lnTo>
                    <a:pt x="12" y="5"/>
                  </a:lnTo>
                  <a:lnTo>
                    <a:pt x="13" y="4"/>
                  </a:lnTo>
                  <a:lnTo>
                    <a:pt x="14" y="4"/>
                  </a:lnTo>
                  <a:lnTo>
                    <a:pt x="26" y="0"/>
                  </a:lnTo>
                  <a:lnTo>
                    <a:pt x="28" y="9"/>
                  </a:lnTo>
                  <a:lnTo>
                    <a:pt x="28" y="9"/>
                  </a:lnTo>
                  <a:lnTo>
                    <a:pt x="28" y="9"/>
                  </a:lnTo>
                  <a:lnTo>
                    <a:pt x="28" y="10"/>
                  </a:lnTo>
                  <a:lnTo>
                    <a:pt x="27" y="10"/>
                  </a:lnTo>
                  <a:lnTo>
                    <a:pt x="27" y="11"/>
                  </a:lnTo>
                  <a:lnTo>
                    <a:pt x="28" y="11"/>
                  </a:lnTo>
                  <a:lnTo>
                    <a:pt x="28" y="11"/>
                  </a:lnTo>
                  <a:lnTo>
                    <a:pt x="28" y="12"/>
                  </a:lnTo>
                  <a:lnTo>
                    <a:pt x="28" y="12"/>
                  </a:lnTo>
                  <a:lnTo>
                    <a:pt x="27" y="13"/>
                  </a:lnTo>
                  <a:lnTo>
                    <a:pt x="27" y="13"/>
                  </a:lnTo>
                  <a:lnTo>
                    <a:pt x="27" y="12"/>
                  </a:lnTo>
                  <a:lnTo>
                    <a:pt x="26" y="13"/>
                  </a:lnTo>
                  <a:lnTo>
                    <a:pt x="26" y="13"/>
                  </a:lnTo>
                  <a:lnTo>
                    <a:pt x="25" y="14"/>
                  </a:lnTo>
                  <a:lnTo>
                    <a:pt x="25" y="14"/>
                  </a:lnTo>
                  <a:lnTo>
                    <a:pt x="24" y="14"/>
                  </a:lnTo>
                  <a:lnTo>
                    <a:pt x="24" y="14"/>
                  </a:lnTo>
                  <a:lnTo>
                    <a:pt x="23" y="14"/>
                  </a:lnTo>
                  <a:lnTo>
                    <a:pt x="22" y="15"/>
                  </a:lnTo>
                  <a:lnTo>
                    <a:pt x="21" y="15"/>
                  </a:lnTo>
                  <a:lnTo>
                    <a:pt x="21" y="16"/>
                  </a:lnTo>
                  <a:lnTo>
                    <a:pt x="20" y="16"/>
                  </a:lnTo>
                  <a:lnTo>
                    <a:pt x="19" y="17"/>
                  </a:lnTo>
                  <a:lnTo>
                    <a:pt x="18" y="17"/>
                  </a:lnTo>
                  <a:lnTo>
                    <a:pt x="18" y="17"/>
                  </a:lnTo>
                  <a:lnTo>
                    <a:pt x="17" y="17"/>
                  </a:lnTo>
                  <a:lnTo>
                    <a:pt x="16" y="17"/>
                  </a:lnTo>
                  <a:lnTo>
                    <a:pt x="15" y="18"/>
                  </a:lnTo>
                  <a:lnTo>
                    <a:pt x="15" y="18"/>
                  </a:lnTo>
                  <a:lnTo>
                    <a:pt x="14" y="19"/>
                  </a:lnTo>
                  <a:lnTo>
                    <a:pt x="12" y="19"/>
                  </a:lnTo>
                  <a:lnTo>
                    <a:pt x="11" y="20"/>
                  </a:lnTo>
                  <a:lnTo>
                    <a:pt x="10" y="21"/>
                  </a:lnTo>
                  <a:lnTo>
                    <a:pt x="10" y="21"/>
                  </a:lnTo>
                  <a:lnTo>
                    <a:pt x="9" y="21"/>
                  </a:lnTo>
                  <a:lnTo>
                    <a:pt x="9" y="21"/>
                  </a:lnTo>
                  <a:lnTo>
                    <a:pt x="8" y="21"/>
                  </a:lnTo>
                  <a:lnTo>
                    <a:pt x="8" y="22"/>
                  </a:lnTo>
                  <a:lnTo>
                    <a:pt x="8" y="22"/>
                  </a:lnTo>
                  <a:lnTo>
                    <a:pt x="7" y="22"/>
                  </a:lnTo>
                  <a:lnTo>
                    <a:pt x="6" y="23"/>
                  </a:lnTo>
                  <a:lnTo>
                    <a:pt x="6" y="23"/>
                  </a:lnTo>
                  <a:lnTo>
                    <a:pt x="5" y="24"/>
                  </a:lnTo>
                  <a:lnTo>
                    <a:pt x="5" y="24"/>
                  </a:lnTo>
                  <a:lnTo>
                    <a:pt x="4" y="24"/>
                  </a:lnTo>
                  <a:lnTo>
                    <a:pt x="3" y="25"/>
                  </a:lnTo>
                  <a:lnTo>
                    <a:pt x="3" y="25"/>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39" name="Freeform 112">
              <a:extLst>
                <a:ext uri="{FF2B5EF4-FFF2-40B4-BE49-F238E27FC236}">
                  <a16:creationId xmlns:a16="http://schemas.microsoft.com/office/drawing/2014/main" id="{A173341F-8022-42AA-B677-E71CF2C49A13}"/>
                </a:ext>
              </a:extLst>
            </p:cNvPr>
            <p:cNvSpPr>
              <a:spLocks/>
            </p:cNvSpPr>
            <p:nvPr/>
          </p:nvSpPr>
          <p:spPr bwMode="auto">
            <a:xfrm>
              <a:off x="4534" y="1390"/>
              <a:ext cx="604" cy="564"/>
            </a:xfrm>
            <a:custGeom>
              <a:avLst/>
              <a:gdLst/>
              <a:ahLst/>
              <a:cxnLst>
                <a:cxn ang="0">
                  <a:pos x="7" y="68"/>
                </a:cxn>
                <a:cxn ang="0">
                  <a:pos x="11" y="60"/>
                </a:cxn>
                <a:cxn ang="0">
                  <a:pos x="9" y="50"/>
                </a:cxn>
                <a:cxn ang="0">
                  <a:pos x="16" y="45"/>
                </a:cxn>
                <a:cxn ang="0">
                  <a:pos x="28" y="44"/>
                </a:cxn>
                <a:cxn ang="0">
                  <a:pos x="35" y="43"/>
                </a:cxn>
                <a:cxn ang="0">
                  <a:pos x="40" y="43"/>
                </a:cxn>
                <a:cxn ang="0">
                  <a:pos x="42" y="38"/>
                </a:cxn>
                <a:cxn ang="0">
                  <a:pos x="45" y="38"/>
                </a:cxn>
                <a:cxn ang="0">
                  <a:pos x="45" y="28"/>
                </a:cxn>
                <a:cxn ang="0">
                  <a:pos x="45" y="26"/>
                </a:cxn>
                <a:cxn ang="0">
                  <a:pos x="45" y="24"/>
                </a:cxn>
                <a:cxn ang="0">
                  <a:pos x="44" y="24"/>
                </a:cxn>
                <a:cxn ang="0">
                  <a:pos x="45" y="19"/>
                </a:cxn>
                <a:cxn ang="0">
                  <a:pos x="48" y="13"/>
                </a:cxn>
                <a:cxn ang="0">
                  <a:pos x="55" y="6"/>
                </a:cxn>
                <a:cxn ang="0">
                  <a:pos x="66" y="3"/>
                </a:cxn>
                <a:cxn ang="0">
                  <a:pos x="74" y="0"/>
                </a:cxn>
                <a:cxn ang="0">
                  <a:pos x="73" y="3"/>
                </a:cxn>
                <a:cxn ang="0">
                  <a:pos x="73" y="7"/>
                </a:cxn>
                <a:cxn ang="0">
                  <a:pos x="74" y="9"/>
                </a:cxn>
                <a:cxn ang="0">
                  <a:pos x="75" y="9"/>
                </a:cxn>
                <a:cxn ang="0">
                  <a:pos x="76" y="12"/>
                </a:cxn>
                <a:cxn ang="0">
                  <a:pos x="75" y="14"/>
                </a:cxn>
                <a:cxn ang="0">
                  <a:pos x="75" y="15"/>
                </a:cxn>
                <a:cxn ang="0">
                  <a:pos x="76" y="18"/>
                </a:cxn>
                <a:cxn ang="0">
                  <a:pos x="76" y="23"/>
                </a:cxn>
                <a:cxn ang="0">
                  <a:pos x="77" y="27"/>
                </a:cxn>
                <a:cxn ang="0">
                  <a:pos x="78" y="32"/>
                </a:cxn>
                <a:cxn ang="0">
                  <a:pos x="77" y="34"/>
                </a:cxn>
                <a:cxn ang="0">
                  <a:pos x="77" y="35"/>
                </a:cxn>
                <a:cxn ang="0">
                  <a:pos x="79" y="36"/>
                </a:cxn>
                <a:cxn ang="0">
                  <a:pos x="79" y="35"/>
                </a:cxn>
                <a:cxn ang="0">
                  <a:pos x="82" y="37"/>
                </a:cxn>
                <a:cxn ang="0">
                  <a:pos x="90" y="73"/>
                </a:cxn>
                <a:cxn ang="0">
                  <a:pos x="90" y="78"/>
                </a:cxn>
                <a:cxn ang="0">
                  <a:pos x="90" y="82"/>
                </a:cxn>
                <a:cxn ang="0">
                  <a:pos x="90" y="84"/>
                </a:cxn>
                <a:cxn ang="0">
                  <a:pos x="88" y="84"/>
                </a:cxn>
                <a:cxn ang="0">
                  <a:pos x="75" y="81"/>
                </a:cxn>
                <a:cxn ang="0">
                  <a:pos x="70" y="78"/>
                </a:cxn>
                <a:cxn ang="0">
                  <a:pos x="69" y="75"/>
                </a:cxn>
                <a:cxn ang="0">
                  <a:pos x="66" y="71"/>
                </a:cxn>
                <a:cxn ang="0">
                  <a:pos x="63" y="68"/>
                </a:cxn>
              </a:cxnLst>
              <a:rect l="0" t="0" r="r" b="b"/>
              <a:pathLst>
                <a:path w="92" h="86">
                  <a:moveTo>
                    <a:pt x="0" y="74"/>
                  </a:moveTo>
                  <a:lnTo>
                    <a:pt x="3" y="72"/>
                  </a:lnTo>
                  <a:lnTo>
                    <a:pt x="7" y="68"/>
                  </a:lnTo>
                  <a:lnTo>
                    <a:pt x="10" y="65"/>
                  </a:lnTo>
                  <a:lnTo>
                    <a:pt x="11" y="63"/>
                  </a:lnTo>
                  <a:lnTo>
                    <a:pt x="11" y="60"/>
                  </a:lnTo>
                  <a:lnTo>
                    <a:pt x="11" y="54"/>
                  </a:lnTo>
                  <a:lnTo>
                    <a:pt x="10" y="52"/>
                  </a:lnTo>
                  <a:lnTo>
                    <a:pt x="9" y="50"/>
                  </a:lnTo>
                  <a:lnTo>
                    <a:pt x="9" y="49"/>
                  </a:lnTo>
                  <a:lnTo>
                    <a:pt x="11" y="47"/>
                  </a:lnTo>
                  <a:lnTo>
                    <a:pt x="16" y="45"/>
                  </a:lnTo>
                  <a:lnTo>
                    <a:pt x="21" y="44"/>
                  </a:lnTo>
                  <a:lnTo>
                    <a:pt x="27" y="44"/>
                  </a:lnTo>
                  <a:lnTo>
                    <a:pt x="28" y="44"/>
                  </a:lnTo>
                  <a:lnTo>
                    <a:pt x="29" y="45"/>
                  </a:lnTo>
                  <a:lnTo>
                    <a:pt x="30" y="45"/>
                  </a:lnTo>
                  <a:lnTo>
                    <a:pt x="35" y="43"/>
                  </a:lnTo>
                  <a:lnTo>
                    <a:pt x="38" y="42"/>
                  </a:lnTo>
                  <a:lnTo>
                    <a:pt x="39" y="43"/>
                  </a:lnTo>
                  <a:lnTo>
                    <a:pt x="40" y="43"/>
                  </a:lnTo>
                  <a:lnTo>
                    <a:pt x="40" y="42"/>
                  </a:lnTo>
                  <a:lnTo>
                    <a:pt x="41" y="40"/>
                  </a:lnTo>
                  <a:lnTo>
                    <a:pt x="42" y="38"/>
                  </a:lnTo>
                  <a:lnTo>
                    <a:pt x="43" y="38"/>
                  </a:lnTo>
                  <a:lnTo>
                    <a:pt x="44" y="38"/>
                  </a:lnTo>
                  <a:lnTo>
                    <a:pt x="45" y="38"/>
                  </a:lnTo>
                  <a:lnTo>
                    <a:pt x="46" y="36"/>
                  </a:lnTo>
                  <a:lnTo>
                    <a:pt x="46" y="30"/>
                  </a:lnTo>
                  <a:lnTo>
                    <a:pt x="45" y="28"/>
                  </a:lnTo>
                  <a:lnTo>
                    <a:pt x="44" y="28"/>
                  </a:lnTo>
                  <a:lnTo>
                    <a:pt x="43" y="27"/>
                  </a:lnTo>
                  <a:lnTo>
                    <a:pt x="45" y="26"/>
                  </a:lnTo>
                  <a:lnTo>
                    <a:pt x="46" y="26"/>
                  </a:lnTo>
                  <a:lnTo>
                    <a:pt x="46" y="24"/>
                  </a:lnTo>
                  <a:lnTo>
                    <a:pt x="45" y="24"/>
                  </a:lnTo>
                  <a:lnTo>
                    <a:pt x="45" y="24"/>
                  </a:lnTo>
                  <a:lnTo>
                    <a:pt x="44" y="23"/>
                  </a:lnTo>
                  <a:lnTo>
                    <a:pt x="44" y="24"/>
                  </a:lnTo>
                  <a:lnTo>
                    <a:pt x="43" y="24"/>
                  </a:lnTo>
                  <a:lnTo>
                    <a:pt x="43" y="22"/>
                  </a:lnTo>
                  <a:lnTo>
                    <a:pt x="45" y="19"/>
                  </a:lnTo>
                  <a:lnTo>
                    <a:pt x="46" y="17"/>
                  </a:lnTo>
                  <a:lnTo>
                    <a:pt x="47" y="15"/>
                  </a:lnTo>
                  <a:lnTo>
                    <a:pt x="48" y="13"/>
                  </a:lnTo>
                  <a:lnTo>
                    <a:pt x="49" y="11"/>
                  </a:lnTo>
                  <a:lnTo>
                    <a:pt x="51" y="9"/>
                  </a:lnTo>
                  <a:lnTo>
                    <a:pt x="55" y="6"/>
                  </a:lnTo>
                  <a:lnTo>
                    <a:pt x="58" y="5"/>
                  </a:lnTo>
                  <a:lnTo>
                    <a:pt x="63" y="3"/>
                  </a:lnTo>
                  <a:lnTo>
                    <a:pt x="66" y="3"/>
                  </a:lnTo>
                  <a:lnTo>
                    <a:pt x="68" y="2"/>
                  </a:lnTo>
                  <a:lnTo>
                    <a:pt x="70" y="1"/>
                  </a:lnTo>
                  <a:lnTo>
                    <a:pt x="74" y="0"/>
                  </a:lnTo>
                  <a:lnTo>
                    <a:pt x="74" y="2"/>
                  </a:lnTo>
                  <a:lnTo>
                    <a:pt x="74" y="3"/>
                  </a:lnTo>
                  <a:lnTo>
                    <a:pt x="73" y="3"/>
                  </a:lnTo>
                  <a:lnTo>
                    <a:pt x="73" y="3"/>
                  </a:lnTo>
                  <a:lnTo>
                    <a:pt x="73" y="5"/>
                  </a:lnTo>
                  <a:lnTo>
                    <a:pt x="73" y="7"/>
                  </a:lnTo>
                  <a:lnTo>
                    <a:pt x="74" y="9"/>
                  </a:lnTo>
                  <a:lnTo>
                    <a:pt x="74" y="9"/>
                  </a:lnTo>
                  <a:lnTo>
                    <a:pt x="74" y="9"/>
                  </a:lnTo>
                  <a:lnTo>
                    <a:pt x="75" y="9"/>
                  </a:lnTo>
                  <a:lnTo>
                    <a:pt x="75" y="9"/>
                  </a:lnTo>
                  <a:lnTo>
                    <a:pt x="75" y="9"/>
                  </a:lnTo>
                  <a:lnTo>
                    <a:pt x="75" y="10"/>
                  </a:lnTo>
                  <a:lnTo>
                    <a:pt x="76" y="11"/>
                  </a:lnTo>
                  <a:lnTo>
                    <a:pt x="76" y="12"/>
                  </a:lnTo>
                  <a:lnTo>
                    <a:pt x="76" y="13"/>
                  </a:lnTo>
                  <a:lnTo>
                    <a:pt x="76" y="13"/>
                  </a:lnTo>
                  <a:lnTo>
                    <a:pt x="75" y="14"/>
                  </a:lnTo>
                  <a:lnTo>
                    <a:pt x="75" y="14"/>
                  </a:lnTo>
                  <a:lnTo>
                    <a:pt x="75" y="14"/>
                  </a:lnTo>
                  <a:lnTo>
                    <a:pt x="75" y="15"/>
                  </a:lnTo>
                  <a:lnTo>
                    <a:pt x="76" y="16"/>
                  </a:lnTo>
                  <a:lnTo>
                    <a:pt x="76" y="17"/>
                  </a:lnTo>
                  <a:lnTo>
                    <a:pt x="76" y="18"/>
                  </a:lnTo>
                  <a:lnTo>
                    <a:pt x="76" y="19"/>
                  </a:lnTo>
                  <a:lnTo>
                    <a:pt x="75" y="19"/>
                  </a:lnTo>
                  <a:lnTo>
                    <a:pt x="76" y="23"/>
                  </a:lnTo>
                  <a:lnTo>
                    <a:pt x="77" y="26"/>
                  </a:lnTo>
                  <a:lnTo>
                    <a:pt x="77" y="27"/>
                  </a:lnTo>
                  <a:lnTo>
                    <a:pt x="77" y="27"/>
                  </a:lnTo>
                  <a:lnTo>
                    <a:pt x="76" y="28"/>
                  </a:lnTo>
                  <a:lnTo>
                    <a:pt x="77" y="30"/>
                  </a:lnTo>
                  <a:lnTo>
                    <a:pt x="78" y="32"/>
                  </a:lnTo>
                  <a:lnTo>
                    <a:pt x="78" y="33"/>
                  </a:lnTo>
                  <a:lnTo>
                    <a:pt x="78" y="33"/>
                  </a:lnTo>
                  <a:lnTo>
                    <a:pt x="77" y="34"/>
                  </a:lnTo>
                  <a:lnTo>
                    <a:pt x="77" y="34"/>
                  </a:lnTo>
                  <a:lnTo>
                    <a:pt x="77" y="35"/>
                  </a:lnTo>
                  <a:lnTo>
                    <a:pt x="77" y="35"/>
                  </a:lnTo>
                  <a:lnTo>
                    <a:pt x="77" y="36"/>
                  </a:lnTo>
                  <a:lnTo>
                    <a:pt x="78" y="36"/>
                  </a:lnTo>
                  <a:lnTo>
                    <a:pt x="79" y="36"/>
                  </a:lnTo>
                  <a:lnTo>
                    <a:pt x="79" y="36"/>
                  </a:lnTo>
                  <a:lnTo>
                    <a:pt x="79" y="35"/>
                  </a:lnTo>
                  <a:lnTo>
                    <a:pt x="79" y="35"/>
                  </a:lnTo>
                  <a:lnTo>
                    <a:pt x="80" y="35"/>
                  </a:lnTo>
                  <a:lnTo>
                    <a:pt x="81" y="36"/>
                  </a:lnTo>
                  <a:lnTo>
                    <a:pt x="82" y="37"/>
                  </a:lnTo>
                  <a:lnTo>
                    <a:pt x="82" y="37"/>
                  </a:lnTo>
                  <a:lnTo>
                    <a:pt x="85" y="49"/>
                  </a:lnTo>
                  <a:lnTo>
                    <a:pt x="90" y="73"/>
                  </a:lnTo>
                  <a:lnTo>
                    <a:pt x="92" y="74"/>
                  </a:lnTo>
                  <a:lnTo>
                    <a:pt x="89" y="76"/>
                  </a:lnTo>
                  <a:lnTo>
                    <a:pt x="90" y="78"/>
                  </a:lnTo>
                  <a:lnTo>
                    <a:pt x="90" y="79"/>
                  </a:lnTo>
                  <a:lnTo>
                    <a:pt x="90" y="81"/>
                  </a:lnTo>
                  <a:lnTo>
                    <a:pt x="90" y="82"/>
                  </a:lnTo>
                  <a:lnTo>
                    <a:pt x="90" y="82"/>
                  </a:lnTo>
                  <a:lnTo>
                    <a:pt x="90" y="83"/>
                  </a:lnTo>
                  <a:lnTo>
                    <a:pt x="90" y="84"/>
                  </a:lnTo>
                  <a:lnTo>
                    <a:pt x="90" y="86"/>
                  </a:lnTo>
                  <a:lnTo>
                    <a:pt x="88" y="85"/>
                  </a:lnTo>
                  <a:lnTo>
                    <a:pt x="88" y="84"/>
                  </a:lnTo>
                  <a:lnTo>
                    <a:pt x="87" y="84"/>
                  </a:lnTo>
                  <a:lnTo>
                    <a:pt x="87" y="84"/>
                  </a:lnTo>
                  <a:lnTo>
                    <a:pt x="75" y="81"/>
                  </a:lnTo>
                  <a:lnTo>
                    <a:pt x="74" y="80"/>
                  </a:lnTo>
                  <a:lnTo>
                    <a:pt x="72" y="79"/>
                  </a:lnTo>
                  <a:lnTo>
                    <a:pt x="70" y="78"/>
                  </a:lnTo>
                  <a:lnTo>
                    <a:pt x="70" y="77"/>
                  </a:lnTo>
                  <a:lnTo>
                    <a:pt x="70" y="76"/>
                  </a:lnTo>
                  <a:lnTo>
                    <a:pt x="69" y="75"/>
                  </a:lnTo>
                  <a:lnTo>
                    <a:pt x="68" y="74"/>
                  </a:lnTo>
                  <a:lnTo>
                    <a:pt x="68" y="72"/>
                  </a:lnTo>
                  <a:lnTo>
                    <a:pt x="66" y="71"/>
                  </a:lnTo>
                  <a:lnTo>
                    <a:pt x="65" y="69"/>
                  </a:lnTo>
                  <a:lnTo>
                    <a:pt x="63" y="69"/>
                  </a:lnTo>
                  <a:lnTo>
                    <a:pt x="63" y="68"/>
                  </a:lnTo>
                  <a:lnTo>
                    <a:pt x="2" y="78"/>
                  </a:lnTo>
                  <a:lnTo>
                    <a:pt x="0" y="7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0" name="Freeform 113">
              <a:extLst>
                <a:ext uri="{FF2B5EF4-FFF2-40B4-BE49-F238E27FC236}">
                  <a16:creationId xmlns:a16="http://schemas.microsoft.com/office/drawing/2014/main" id="{6E71081E-C2D4-44E0-85BA-98824F2CCFE9}"/>
                </a:ext>
              </a:extLst>
            </p:cNvPr>
            <p:cNvSpPr>
              <a:spLocks/>
            </p:cNvSpPr>
            <p:nvPr/>
          </p:nvSpPr>
          <p:spPr bwMode="auto">
            <a:xfrm>
              <a:off x="4534" y="1390"/>
              <a:ext cx="604" cy="564"/>
            </a:xfrm>
            <a:custGeom>
              <a:avLst/>
              <a:gdLst/>
              <a:ahLst/>
              <a:cxnLst>
                <a:cxn ang="0">
                  <a:pos x="7" y="68"/>
                </a:cxn>
                <a:cxn ang="0">
                  <a:pos x="11" y="60"/>
                </a:cxn>
                <a:cxn ang="0">
                  <a:pos x="9" y="50"/>
                </a:cxn>
                <a:cxn ang="0">
                  <a:pos x="16" y="45"/>
                </a:cxn>
                <a:cxn ang="0">
                  <a:pos x="28" y="44"/>
                </a:cxn>
                <a:cxn ang="0">
                  <a:pos x="35" y="43"/>
                </a:cxn>
                <a:cxn ang="0">
                  <a:pos x="40" y="43"/>
                </a:cxn>
                <a:cxn ang="0">
                  <a:pos x="42" y="38"/>
                </a:cxn>
                <a:cxn ang="0">
                  <a:pos x="45" y="38"/>
                </a:cxn>
                <a:cxn ang="0">
                  <a:pos x="45" y="28"/>
                </a:cxn>
                <a:cxn ang="0">
                  <a:pos x="45" y="26"/>
                </a:cxn>
                <a:cxn ang="0">
                  <a:pos x="45" y="24"/>
                </a:cxn>
                <a:cxn ang="0">
                  <a:pos x="44" y="24"/>
                </a:cxn>
                <a:cxn ang="0">
                  <a:pos x="45" y="19"/>
                </a:cxn>
                <a:cxn ang="0">
                  <a:pos x="48" y="13"/>
                </a:cxn>
                <a:cxn ang="0">
                  <a:pos x="55" y="6"/>
                </a:cxn>
                <a:cxn ang="0">
                  <a:pos x="66" y="3"/>
                </a:cxn>
                <a:cxn ang="0">
                  <a:pos x="74" y="0"/>
                </a:cxn>
                <a:cxn ang="0">
                  <a:pos x="73" y="3"/>
                </a:cxn>
                <a:cxn ang="0">
                  <a:pos x="73" y="7"/>
                </a:cxn>
                <a:cxn ang="0">
                  <a:pos x="74" y="9"/>
                </a:cxn>
                <a:cxn ang="0">
                  <a:pos x="75" y="9"/>
                </a:cxn>
                <a:cxn ang="0">
                  <a:pos x="76" y="12"/>
                </a:cxn>
                <a:cxn ang="0">
                  <a:pos x="75" y="14"/>
                </a:cxn>
                <a:cxn ang="0">
                  <a:pos x="75" y="15"/>
                </a:cxn>
                <a:cxn ang="0">
                  <a:pos x="76" y="18"/>
                </a:cxn>
                <a:cxn ang="0">
                  <a:pos x="76" y="23"/>
                </a:cxn>
                <a:cxn ang="0">
                  <a:pos x="77" y="27"/>
                </a:cxn>
                <a:cxn ang="0">
                  <a:pos x="78" y="32"/>
                </a:cxn>
                <a:cxn ang="0">
                  <a:pos x="77" y="34"/>
                </a:cxn>
                <a:cxn ang="0">
                  <a:pos x="77" y="35"/>
                </a:cxn>
                <a:cxn ang="0">
                  <a:pos x="79" y="36"/>
                </a:cxn>
                <a:cxn ang="0">
                  <a:pos x="79" y="35"/>
                </a:cxn>
                <a:cxn ang="0">
                  <a:pos x="82" y="37"/>
                </a:cxn>
                <a:cxn ang="0">
                  <a:pos x="90" y="73"/>
                </a:cxn>
                <a:cxn ang="0">
                  <a:pos x="90" y="78"/>
                </a:cxn>
                <a:cxn ang="0">
                  <a:pos x="90" y="82"/>
                </a:cxn>
                <a:cxn ang="0">
                  <a:pos x="90" y="84"/>
                </a:cxn>
                <a:cxn ang="0">
                  <a:pos x="88" y="84"/>
                </a:cxn>
                <a:cxn ang="0">
                  <a:pos x="75" y="81"/>
                </a:cxn>
                <a:cxn ang="0">
                  <a:pos x="70" y="78"/>
                </a:cxn>
                <a:cxn ang="0">
                  <a:pos x="69" y="75"/>
                </a:cxn>
                <a:cxn ang="0">
                  <a:pos x="66" y="71"/>
                </a:cxn>
                <a:cxn ang="0">
                  <a:pos x="63" y="68"/>
                </a:cxn>
              </a:cxnLst>
              <a:rect l="0" t="0" r="r" b="b"/>
              <a:pathLst>
                <a:path w="92" h="86">
                  <a:moveTo>
                    <a:pt x="0" y="74"/>
                  </a:moveTo>
                  <a:lnTo>
                    <a:pt x="3" y="72"/>
                  </a:lnTo>
                  <a:lnTo>
                    <a:pt x="7" y="68"/>
                  </a:lnTo>
                  <a:lnTo>
                    <a:pt x="10" y="65"/>
                  </a:lnTo>
                  <a:lnTo>
                    <a:pt x="11" y="63"/>
                  </a:lnTo>
                  <a:lnTo>
                    <a:pt x="11" y="60"/>
                  </a:lnTo>
                  <a:lnTo>
                    <a:pt x="11" y="54"/>
                  </a:lnTo>
                  <a:lnTo>
                    <a:pt x="10" y="52"/>
                  </a:lnTo>
                  <a:lnTo>
                    <a:pt x="9" y="50"/>
                  </a:lnTo>
                  <a:lnTo>
                    <a:pt x="9" y="49"/>
                  </a:lnTo>
                  <a:lnTo>
                    <a:pt x="11" y="47"/>
                  </a:lnTo>
                  <a:lnTo>
                    <a:pt x="16" y="45"/>
                  </a:lnTo>
                  <a:lnTo>
                    <a:pt x="21" y="44"/>
                  </a:lnTo>
                  <a:lnTo>
                    <a:pt x="27" y="44"/>
                  </a:lnTo>
                  <a:lnTo>
                    <a:pt x="28" y="44"/>
                  </a:lnTo>
                  <a:lnTo>
                    <a:pt x="29" y="45"/>
                  </a:lnTo>
                  <a:lnTo>
                    <a:pt x="30" y="45"/>
                  </a:lnTo>
                  <a:lnTo>
                    <a:pt x="35" y="43"/>
                  </a:lnTo>
                  <a:lnTo>
                    <a:pt x="38" y="42"/>
                  </a:lnTo>
                  <a:lnTo>
                    <a:pt x="39" y="43"/>
                  </a:lnTo>
                  <a:lnTo>
                    <a:pt x="40" y="43"/>
                  </a:lnTo>
                  <a:lnTo>
                    <a:pt x="40" y="42"/>
                  </a:lnTo>
                  <a:lnTo>
                    <a:pt x="41" y="40"/>
                  </a:lnTo>
                  <a:lnTo>
                    <a:pt x="42" y="38"/>
                  </a:lnTo>
                  <a:lnTo>
                    <a:pt x="43" y="38"/>
                  </a:lnTo>
                  <a:lnTo>
                    <a:pt x="44" y="38"/>
                  </a:lnTo>
                  <a:lnTo>
                    <a:pt x="45" y="38"/>
                  </a:lnTo>
                  <a:lnTo>
                    <a:pt x="46" y="36"/>
                  </a:lnTo>
                  <a:lnTo>
                    <a:pt x="46" y="30"/>
                  </a:lnTo>
                  <a:lnTo>
                    <a:pt x="45" y="28"/>
                  </a:lnTo>
                  <a:lnTo>
                    <a:pt x="44" y="28"/>
                  </a:lnTo>
                  <a:lnTo>
                    <a:pt x="43" y="27"/>
                  </a:lnTo>
                  <a:lnTo>
                    <a:pt x="45" y="26"/>
                  </a:lnTo>
                  <a:lnTo>
                    <a:pt x="46" y="26"/>
                  </a:lnTo>
                  <a:lnTo>
                    <a:pt x="46" y="24"/>
                  </a:lnTo>
                  <a:lnTo>
                    <a:pt x="45" y="24"/>
                  </a:lnTo>
                  <a:lnTo>
                    <a:pt x="45" y="24"/>
                  </a:lnTo>
                  <a:lnTo>
                    <a:pt x="44" y="23"/>
                  </a:lnTo>
                  <a:lnTo>
                    <a:pt x="44" y="24"/>
                  </a:lnTo>
                  <a:lnTo>
                    <a:pt x="43" y="24"/>
                  </a:lnTo>
                  <a:lnTo>
                    <a:pt x="43" y="22"/>
                  </a:lnTo>
                  <a:lnTo>
                    <a:pt x="45" y="19"/>
                  </a:lnTo>
                  <a:lnTo>
                    <a:pt x="46" y="17"/>
                  </a:lnTo>
                  <a:lnTo>
                    <a:pt x="47" y="15"/>
                  </a:lnTo>
                  <a:lnTo>
                    <a:pt x="48" y="13"/>
                  </a:lnTo>
                  <a:lnTo>
                    <a:pt x="49" y="11"/>
                  </a:lnTo>
                  <a:lnTo>
                    <a:pt x="51" y="9"/>
                  </a:lnTo>
                  <a:lnTo>
                    <a:pt x="55" y="6"/>
                  </a:lnTo>
                  <a:lnTo>
                    <a:pt x="58" y="5"/>
                  </a:lnTo>
                  <a:lnTo>
                    <a:pt x="63" y="3"/>
                  </a:lnTo>
                  <a:lnTo>
                    <a:pt x="66" y="3"/>
                  </a:lnTo>
                  <a:lnTo>
                    <a:pt x="68" y="2"/>
                  </a:lnTo>
                  <a:lnTo>
                    <a:pt x="70" y="1"/>
                  </a:lnTo>
                  <a:lnTo>
                    <a:pt x="74" y="0"/>
                  </a:lnTo>
                  <a:lnTo>
                    <a:pt x="74" y="2"/>
                  </a:lnTo>
                  <a:lnTo>
                    <a:pt x="74" y="3"/>
                  </a:lnTo>
                  <a:lnTo>
                    <a:pt x="73" y="3"/>
                  </a:lnTo>
                  <a:lnTo>
                    <a:pt x="73" y="3"/>
                  </a:lnTo>
                  <a:lnTo>
                    <a:pt x="73" y="5"/>
                  </a:lnTo>
                  <a:lnTo>
                    <a:pt x="73" y="7"/>
                  </a:lnTo>
                  <a:lnTo>
                    <a:pt x="74" y="9"/>
                  </a:lnTo>
                  <a:lnTo>
                    <a:pt x="74" y="9"/>
                  </a:lnTo>
                  <a:lnTo>
                    <a:pt x="74" y="9"/>
                  </a:lnTo>
                  <a:lnTo>
                    <a:pt x="75" y="9"/>
                  </a:lnTo>
                  <a:lnTo>
                    <a:pt x="75" y="9"/>
                  </a:lnTo>
                  <a:lnTo>
                    <a:pt x="75" y="9"/>
                  </a:lnTo>
                  <a:lnTo>
                    <a:pt x="75" y="10"/>
                  </a:lnTo>
                  <a:lnTo>
                    <a:pt x="76" y="11"/>
                  </a:lnTo>
                  <a:lnTo>
                    <a:pt x="76" y="12"/>
                  </a:lnTo>
                  <a:lnTo>
                    <a:pt x="76" y="13"/>
                  </a:lnTo>
                  <a:lnTo>
                    <a:pt x="76" y="13"/>
                  </a:lnTo>
                  <a:lnTo>
                    <a:pt x="75" y="14"/>
                  </a:lnTo>
                  <a:lnTo>
                    <a:pt x="75" y="14"/>
                  </a:lnTo>
                  <a:lnTo>
                    <a:pt x="75" y="14"/>
                  </a:lnTo>
                  <a:lnTo>
                    <a:pt x="75" y="15"/>
                  </a:lnTo>
                  <a:lnTo>
                    <a:pt x="76" y="16"/>
                  </a:lnTo>
                  <a:lnTo>
                    <a:pt x="76" y="17"/>
                  </a:lnTo>
                  <a:lnTo>
                    <a:pt x="76" y="18"/>
                  </a:lnTo>
                  <a:lnTo>
                    <a:pt x="76" y="19"/>
                  </a:lnTo>
                  <a:lnTo>
                    <a:pt x="75" y="19"/>
                  </a:lnTo>
                  <a:lnTo>
                    <a:pt x="76" y="23"/>
                  </a:lnTo>
                  <a:lnTo>
                    <a:pt x="77" y="26"/>
                  </a:lnTo>
                  <a:lnTo>
                    <a:pt x="77" y="27"/>
                  </a:lnTo>
                  <a:lnTo>
                    <a:pt x="77" y="27"/>
                  </a:lnTo>
                  <a:lnTo>
                    <a:pt x="76" y="28"/>
                  </a:lnTo>
                  <a:lnTo>
                    <a:pt x="77" y="30"/>
                  </a:lnTo>
                  <a:lnTo>
                    <a:pt x="78" y="32"/>
                  </a:lnTo>
                  <a:lnTo>
                    <a:pt x="78" y="33"/>
                  </a:lnTo>
                  <a:lnTo>
                    <a:pt x="78" y="33"/>
                  </a:lnTo>
                  <a:lnTo>
                    <a:pt x="77" y="34"/>
                  </a:lnTo>
                  <a:lnTo>
                    <a:pt x="77" y="34"/>
                  </a:lnTo>
                  <a:lnTo>
                    <a:pt x="77" y="35"/>
                  </a:lnTo>
                  <a:lnTo>
                    <a:pt x="77" y="35"/>
                  </a:lnTo>
                  <a:lnTo>
                    <a:pt x="77" y="36"/>
                  </a:lnTo>
                  <a:lnTo>
                    <a:pt x="78" y="36"/>
                  </a:lnTo>
                  <a:lnTo>
                    <a:pt x="79" y="36"/>
                  </a:lnTo>
                  <a:lnTo>
                    <a:pt x="79" y="36"/>
                  </a:lnTo>
                  <a:lnTo>
                    <a:pt x="79" y="35"/>
                  </a:lnTo>
                  <a:lnTo>
                    <a:pt x="79" y="35"/>
                  </a:lnTo>
                  <a:lnTo>
                    <a:pt x="80" y="35"/>
                  </a:lnTo>
                  <a:lnTo>
                    <a:pt x="81" y="36"/>
                  </a:lnTo>
                  <a:lnTo>
                    <a:pt x="82" y="37"/>
                  </a:lnTo>
                  <a:lnTo>
                    <a:pt x="82" y="37"/>
                  </a:lnTo>
                  <a:lnTo>
                    <a:pt x="85" y="49"/>
                  </a:lnTo>
                  <a:lnTo>
                    <a:pt x="90" y="73"/>
                  </a:lnTo>
                  <a:lnTo>
                    <a:pt x="92" y="74"/>
                  </a:lnTo>
                  <a:lnTo>
                    <a:pt x="89" y="76"/>
                  </a:lnTo>
                  <a:lnTo>
                    <a:pt x="90" y="78"/>
                  </a:lnTo>
                  <a:lnTo>
                    <a:pt x="90" y="79"/>
                  </a:lnTo>
                  <a:lnTo>
                    <a:pt x="90" y="81"/>
                  </a:lnTo>
                  <a:lnTo>
                    <a:pt x="90" y="82"/>
                  </a:lnTo>
                  <a:lnTo>
                    <a:pt x="90" y="82"/>
                  </a:lnTo>
                  <a:lnTo>
                    <a:pt x="90" y="83"/>
                  </a:lnTo>
                  <a:lnTo>
                    <a:pt x="90" y="84"/>
                  </a:lnTo>
                  <a:lnTo>
                    <a:pt x="90" y="86"/>
                  </a:lnTo>
                  <a:lnTo>
                    <a:pt x="88" y="85"/>
                  </a:lnTo>
                  <a:lnTo>
                    <a:pt x="88" y="84"/>
                  </a:lnTo>
                  <a:lnTo>
                    <a:pt x="87" y="84"/>
                  </a:lnTo>
                  <a:lnTo>
                    <a:pt x="87" y="84"/>
                  </a:lnTo>
                  <a:lnTo>
                    <a:pt x="75" y="81"/>
                  </a:lnTo>
                  <a:lnTo>
                    <a:pt x="74" y="80"/>
                  </a:lnTo>
                  <a:lnTo>
                    <a:pt x="72" y="79"/>
                  </a:lnTo>
                  <a:lnTo>
                    <a:pt x="70" y="78"/>
                  </a:lnTo>
                  <a:lnTo>
                    <a:pt x="70" y="77"/>
                  </a:lnTo>
                  <a:lnTo>
                    <a:pt x="70" y="76"/>
                  </a:lnTo>
                  <a:lnTo>
                    <a:pt x="69" y="75"/>
                  </a:lnTo>
                  <a:lnTo>
                    <a:pt x="68" y="74"/>
                  </a:lnTo>
                  <a:lnTo>
                    <a:pt x="68" y="72"/>
                  </a:lnTo>
                  <a:lnTo>
                    <a:pt x="66" y="71"/>
                  </a:lnTo>
                  <a:lnTo>
                    <a:pt x="65" y="69"/>
                  </a:lnTo>
                  <a:lnTo>
                    <a:pt x="63" y="69"/>
                  </a:lnTo>
                  <a:lnTo>
                    <a:pt x="63" y="68"/>
                  </a:lnTo>
                  <a:lnTo>
                    <a:pt x="2" y="78"/>
                  </a:lnTo>
                  <a:lnTo>
                    <a:pt x="0" y="7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1" name="Freeform 114">
              <a:extLst>
                <a:ext uri="{FF2B5EF4-FFF2-40B4-BE49-F238E27FC236}">
                  <a16:creationId xmlns:a16="http://schemas.microsoft.com/office/drawing/2014/main" id="{3B7ACCF1-2D4F-4ECB-BF84-2DC46D417EB5}"/>
                </a:ext>
              </a:extLst>
            </p:cNvPr>
            <p:cNvSpPr>
              <a:spLocks/>
            </p:cNvSpPr>
            <p:nvPr/>
          </p:nvSpPr>
          <p:spPr bwMode="auto">
            <a:xfrm>
              <a:off x="5131" y="1843"/>
              <a:ext cx="184" cy="105"/>
            </a:xfrm>
            <a:custGeom>
              <a:avLst/>
              <a:gdLst/>
              <a:ahLst/>
              <a:cxnLst>
                <a:cxn ang="0">
                  <a:pos x="0" y="14"/>
                </a:cxn>
                <a:cxn ang="0">
                  <a:pos x="0" y="13"/>
                </a:cxn>
                <a:cxn ang="0">
                  <a:pos x="1" y="12"/>
                </a:cxn>
                <a:cxn ang="0">
                  <a:pos x="2" y="12"/>
                </a:cxn>
                <a:cxn ang="0">
                  <a:pos x="3" y="11"/>
                </a:cxn>
                <a:cxn ang="0">
                  <a:pos x="4" y="10"/>
                </a:cxn>
                <a:cxn ang="0">
                  <a:pos x="5" y="9"/>
                </a:cxn>
                <a:cxn ang="0">
                  <a:pos x="6" y="8"/>
                </a:cxn>
                <a:cxn ang="0">
                  <a:pos x="7" y="8"/>
                </a:cxn>
                <a:cxn ang="0">
                  <a:pos x="9" y="8"/>
                </a:cxn>
                <a:cxn ang="0">
                  <a:pos x="10" y="6"/>
                </a:cxn>
                <a:cxn ang="0">
                  <a:pos x="12" y="5"/>
                </a:cxn>
                <a:cxn ang="0">
                  <a:pos x="15" y="5"/>
                </a:cxn>
                <a:cxn ang="0">
                  <a:pos x="16" y="5"/>
                </a:cxn>
                <a:cxn ang="0">
                  <a:pos x="18" y="4"/>
                </a:cxn>
                <a:cxn ang="0">
                  <a:pos x="21" y="2"/>
                </a:cxn>
                <a:cxn ang="0">
                  <a:pos x="23" y="0"/>
                </a:cxn>
                <a:cxn ang="0">
                  <a:pos x="24" y="0"/>
                </a:cxn>
                <a:cxn ang="0">
                  <a:pos x="22" y="3"/>
                </a:cxn>
                <a:cxn ang="0">
                  <a:pos x="19" y="5"/>
                </a:cxn>
                <a:cxn ang="0">
                  <a:pos x="20" y="5"/>
                </a:cxn>
                <a:cxn ang="0">
                  <a:pos x="23" y="4"/>
                </a:cxn>
                <a:cxn ang="0">
                  <a:pos x="25" y="2"/>
                </a:cxn>
                <a:cxn ang="0">
                  <a:pos x="28" y="2"/>
                </a:cxn>
                <a:cxn ang="0">
                  <a:pos x="25" y="4"/>
                </a:cxn>
                <a:cxn ang="0">
                  <a:pos x="22" y="6"/>
                </a:cxn>
                <a:cxn ang="0">
                  <a:pos x="17" y="10"/>
                </a:cxn>
                <a:cxn ang="0">
                  <a:pos x="15" y="11"/>
                </a:cxn>
                <a:cxn ang="0">
                  <a:pos x="10" y="13"/>
                </a:cxn>
                <a:cxn ang="0">
                  <a:pos x="8" y="15"/>
                </a:cxn>
                <a:cxn ang="0">
                  <a:pos x="7" y="15"/>
                </a:cxn>
                <a:cxn ang="0">
                  <a:pos x="6" y="15"/>
                </a:cxn>
                <a:cxn ang="0">
                  <a:pos x="7" y="14"/>
                </a:cxn>
                <a:cxn ang="0">
                  <a:pos x="8" y="13"/>
                </a:cxn>
                <a:cxn ang="0">
                  <a:pos x="6" y="13"/>
                </a:cxn>
                <a:cxn ang="0">
                  <a:pos x="5" y="14"/>
                </a:cxn>
                <a:cxn ang="0">
                  <a:pos x="5" y="15"/>
                </a:cxn>
                <a:cxn ang="0">
                  <a:pos x="4" y="16"/>
                </a:cxn>
                <a:cxn ang="0">
                  <a:pos x="3" y="16"/>
                </a:cxn>
                <a:cxn ang="0">
                  <a:pos x="1" y="16"/>
                </a:cxn>
                <a:cxn ang="0">
                  <a:pos x="1" y="15"/>
                </a:cxn>
                <a:cxn ang="0">
                  <a:pos x="0" y="15"/>
                </a:cxn>
                <a:cxn ang="0">
                  <a:pos x="0" y="14"/>
                </a:cxn>
              </a:cxnLst>
              <a:rect l="0" t="0" r="r" b="b"/>
              <a:pathLst>
                <a:path w="28" h="16">
                  <a:moveTo>
                    <a:pt x="0" y="14"/>
                  </a:moveTo>
                  <a:lnTo>
                    <a:pt x="0" y="13"/>
                  </a:lnTo>
                  <a:lnTo>
                    <a:pt x="1" y="12"/>
                  </a:lnTo>
                  <a:lnTo>
                    <a:pt x="2" y="12"/>
                  </a:lnTo>
                  <a:lnTo>
                    <a:pt x="3" y="11"/>
                  </a:lnTo>
                  <a:lnTo>
                    <a:pt x="4" y="10"/>
                  </a:lnTo>
                  <a:lnTo>
                    <a:pt x="5" y="9"/>
                  </a:lnTo>
                  <a:lnTo>
                    <a:pt x="6" y="8"/>
                  </a:lnTo>
                  <a:lnTo>
                    <a:pt x="7" y="8"/>
                  </a:lnTo>
                  <a:lnTo>
                    <a:pt x="9" y="8"/>
                  </a:lnTo>
                  <a:lnTo>
                    <a:pt x="10" y="6"/>
                  </a:lnTo>
                  <a:lnTo>
                    <a:pt x="12" y="5"/>
                  </a:lnTo>
                  <a:lnTo>
                    <a:pt x="15" y="5"/>
                  </a:lnTo>
                  <a:lnTo>
                    <a:pt x="16" y="5"/>
                  </a:lnTo>
                  <a:lnTo>
                    <a:pt x="18" y="4"/>
                  </a:lnTo>
                  <a:lnTo>
                    <a:pt x="21" y="2"/>
                  </a:lnTo>
                  <a:lnTo>
                    <a:pt x="23" y="0"/>
                  </a:lnTo>
                  <a:lnTo>
                    <a:pt x="24" y="0"/>
                  </a:lnTo>
                  <a:lnTo>
                    <a:pt x="22" y="3"/>
                  </a:lnTo>
                  <a:lnTo>
                    <a:pt x="19" y="5"/>
                  </a:lnTo>
                  <a:lnTo>
                    <a:pt x="20" y="5"/>
                  </a:lnTo>
                  <a:lnTo>
                    <a:pt x="23" y="4"/>
                  </a:lnTo>
                  <a:lnTo>
                    <a:pt x="25" y="2"/>
                  </a:lnTo>
                  <a:lnTo>
                    <a:pt x="28" y="2"/>
                  </a:lnTo>
                  <a:lnTo>
                    <a:pt x="25" y="4"/>
                  </a:lnTo>
                  <a:lnTo>
                    <a:pt x="22" y="6"/>
                  </a:lnTo>
                  <a:lnTo>
                    <a:pt x="17" y="10"/>
                  </a:lnTo>
                  <a:lnTo>
                    <a:pt x="15" y="11"/>
                  </a:lnTo>
                  <a:lnTo>
                    <a:pt x="10" y="13"/>
                  </a:lnTo>
                  <a:lnTo>
                    <a:pt x="8" y="15"/>
                  </a:lnTo>
                  <a:lnTo>
                    <a:pt x="7" y="15"/>
                  </a:lnTo>
                  <a:lnTo>
                    <a:pt x="6" y="15"/>
                  </a:lnTo>
                  <a:lnTo>
                    <a:pt x="7" y="14"/>
                  </a:lnTo>
                  <a:lnTo>
                    <a:pt x="8" y="13"/>
                  </a:lnTo>
                  <a:lnTo>
                    <a:pt x="6" y="13"/>
                  </a:lnTo>
                  <a:lnTo>
                    <a:pt x="5" y="14"/>
                  </a:lnTo>
                  <a:lnTo>
                    <a:pt x="5" y="15"/>
                  </a:lnTo>
                  <a:lnTo>
                    <a:pt x="4" y="16"/>
                  </a:lnTo>
                  <a:lnTo>
                    <a:pt x="3" y="16"/>
                  </a:lnTo>
                  <a:lnTo>
                    <a:pt x="1" y="16"/>
                  </a:lnTo>
                  <a:lnTo>
                    <a:pt x="1" y="15"/>
                  </a:lnTo>
                  <a:lnTo>
                    <a:pt x="0" y="15"/>
                  </a:lnTo>
                  <a:lnTo>
                    <a:pt x="0" y="14"/>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2" name="Freeform 115">
              <a:extLst>
                <a:ext uri="{FF2B5EF4-FFF2-40B4-BE49-F238E27FC236}">
                  <a16:creationId xmlns:a16="http://schemas.microsoft.com/office/drawing/2014/main" id="{5856812D-FF82-41D2-94F3-0A5D101E60A9}"/>
                </a:ext>
              </a:extLst>
            </p:cNvPr>
            <p:cNvSpPr>
              <a:spLocks/>
            </p:cNvSpPr>
            <p:nvPr/>
          </p:nvSpPr>
          <p:spPr bwMode="auto">
            <a:xfrm>
              <a:off x="5131" y="1843"/>
              <a:ext cx="184" cy="105"/>
            </a:xfrm>
            <a:custGeom>
              <a:avLst/>
              <a:gdLst/>
              <a:ahLst/>
              <a:cxnLst>
                <a:cxn ang="0">
                  <a:pos x="0" y="14"/>
                </a:cxn>
                <a:cxn ang="0">
                  <a:pos x="0" y="13"/>
                </a:cxn>
                <a:cxn ang="0">
                  <a:pos x="1" y="12"/>
                </a:cxn>
                <a:cxn ang="0">
                  <a:pos x="2" y="12"/>
                </a:cxn>
                <a:cxn ang="0">
                  <a:pos x="3" y="11"/>
                </a:cxn>
                <a:cxn ang="0">
                  <a:pos x="4" y="10"/>
                </a:cxn>
                <a:cxn ang="0">
                  <a:pos x="5" y="9"/>
                </a:cxn>
                <a:cxn ang="0">
                  <a:pos x="6" y="8"/>
                </a:cxn>
                <a:cxn ang="0">
                  <a:pos x="7" y="8"/>
                </a:cxn>
                <a:cxn ang="0">
                  <a:pos x="9" y="8"/>
                </a:cxn>
                <a:cxn ang="0">
                  <a:pos x="10" y="6"/>
                </a:cxn>
                <a:cxn ang="0">
                  <a:pos x="12" y="5"/>
                </a:cxn>
                <a:cxn ang="0">
                  <a:pos x="15" y="5"/>
                </a:cxn>
                <a:cxn ang="0">
                  <a:pos x="16" y="5"/>
                </a:cxn>
                <a:cxn ang="0">
                  <a:pos x="18" y="4"/>
                </a:cxn>
                <a:cxn ang="0">
                  <a:pos x="21" y="2"/>
                </a:cxn>
                <a:cxn ang="0">
                  <a:pos x="23" y="0"/>
                </a:cxn>
                <a:cxn ang="0">
                  <a:pos x="24" y="0"/>
                </a:cxn>
                <a:cxn ang="0">
                  <a:pos x="22" y="3"/>
                </a:cxn>
                <a:cxn ang="0">
                  <a:pos x="19" y="5"/>
                </a:cxn>
                <a:cxn ang="0">
                  <a:pos x="20" y="5"/>
                </a:cxn>
                <a:cxn ang="0">
                  <a:pos x="23" y="4"/>
                </a:cxn>
                <a:cxn ang="0">
                  <a:pos x="25" y="2"/>
                </a:cxn>
                <a:cxn ang="0">
                  <a:pos x="28" y="2"/>
                </a:cxn>
                <a:cxn ang="0">
                  <a:pos x="25" y="4"/>
                </a:cxn>
                <a:cxn ang="0">
                  <a:pos x="22" y="6"/>
                </a:cxn>
                <a:cxn ang="0">
                  <a:pos x="17" y="10"/>
                </a:cxn>
                <a:cxn ang="0">
                  <a:pos x="15" y="11"/>
                </a:cxn>
                <a:cxn ang="0">
                  <a:pos x="10" y="13"/>
                </a:cxn>
                <a:cxn ang="0">
                  <a:pos x="8" y="15"/>
                </a:cxn>
                <a:cxn ang="0">
                  <a:pos x="7" y="15"/>
                </a:cxn>
                <a:cxn ang="0">
                  <a:pos x="6" y="15"/>
                </a:cxn>
                <a:cxn ang="0">
                  <a:pos x="7" y="14"/>
                </a:cxn>
                <a:cxn ang="0">
                  <a:pos x="8" y="13"/>
                </a:cxn>
                <a:cxn ang="0">
                  <a:pos x="6" y="13"/>
                </a:cxn>
                <a:cxn ang="0">
                  <a:pos x="5" y="14"/>
                </a:cxn>
                <a:cxn ang="0">
                  <a:pos x="5" y="15"/>
                </a:cxn>
                <a:cxn ang="0">
                  <a:pos x="4" y="16"/>
                </a:cxn>
                <a:cxn ang="0">
                  <a:pos x="3" y="16"/>
                </a:cxn>
                <a:cxn ang="0">
                  <a:pos x="1" y="16"/>
                </a:cxn>
                <a:cxn ang="0">
                  <a:pos x="1" y="15"/>
                </a:cxn>
                <a:cxn ang="0">
                  <a:pos x="0" y="15"/>
                </a:cxn>
                <a:cxn ang="0">
                  <a:pos x="0" y="14"/>
                </a:cxn>
              </a:cxnLst>
              <a:rect l="0" t="0" r="r" b="b"/>
              <a:pathLst>
                <a:path w="28" h="16">
                  <a:moveTo>
                    <a:pt x="0" y="14"/>
                  </a:moveTo>
                  <a:lnTo>
                    <a:pt x="0" y="13"/>
                  </a:lnTo>
                  <a:lnTo>
                    <a:pt x="1" y="12"/>
                  </a:lnTo>
                  <a:lnTo>
                    <a:pt x="2" y="12"/>
                  </a:lnTo>
                  <a:lnTo>
                    <a:pt x="3" y="11"/>
                  </a:lnTo>
                  <a:lnTo>
                    <a:pt x="4" y="10"/>
                  </a:lnTo>
                  <a:lnTo>
                    <a:pt x="5" y="9"/>
                  </a:lnTo>
                  <a:lnTo>
                    <a:pt x="6" y="8"/>
                  </a:lnTo>
                  <a:lnTo>
                    <a:pt x="7" y="8"/>
                  </a:lnTo>
                  <a:lnTo>
                    <a:pt x="9" y="8"/>
                  </a:lnTo>
                  <a:lnTo>
                    <a:pt x="10" y="6"/>
                  </a:lnTo>
                  <a:lnTo>
                    <a:pt x="12" y="5"/>
                  </a:lnTo>
                  <a:lnTo>
                    <a:pt x="15" y="5"/>
                  </a:lnTo>
                  <a:lnTo>
                    <a:pt x="16" y="5"/>
                  </a:lnTo>
                  <a:lnTo>
                    <a:pt x="18" y="4"/>
                  </a:lnTo>
                  <a:lnTo>
                    <a:pt x="21" y="2"/>
                  </a:lnTo>
                  <a:lnTo>
                    <a:pt x="23" y="0"/>
                  </a:lnTo>
                  <a:lnTo>
                    <a:pt x="24" y="0"/>
                  </a:lnTo>
                  <a:lnTo>
                    <a:pt x="22" y="3"/>
                  </a:lnTo>
                  <a:lnTo>
                    <a:pt x="19" y="5"/>
                  </a:lnTo>
                  <a:lnTo>
                    <a:pt x="20" y="5"/>
                  </a:lnTo>
                  <a:lnTo>
                    <a:pt x="23" y="4"/>
                  </a:lnTo>
                  <a:lnTo>
                    <a:pt x="25" y="2"/>
                  </a:lnTo>
                  <a:lnTo>
                    <a:pt x="28" y="2"/>
                  </a:lnTo>
                  <a:lnTo>
                    <a:pt x="25" y="4"/>
                  </a:lnTo>
                  <a:lnTo>
                    <a:pt x="22" y="6"/>
                  </a:lnTo>
                  <a:lnTo>
                    <a:pt x="17" y="10"/>
                  </a:lnTo>
                  <a:lnTo>
                    <a:pt x="15" y="11"/>
                  </a:lnTo>
                  <a:lnTo>
                    <a:pt x="10" y="13"/>
                  </a:lnTo>
                  <a:lnTo>
                    <a:pt x="8" y="15"/>
                  </a:lnTo>
                  <a:lnTo>
                    <a:pt x="7" y="15"/>
                  </a:lnTo>
                  <a:lnTo>
                    <a:pt x="6" y="15"/>
                  </a:lnTo>
                  <a:lnTo>
                    <a:pt x="7" y="14"/>
                  </a:lnTo>
                  <a:lnTo>
                    <a:pt x="8" y="13"/>
                  </a:lnTo>
                  <a:lnTo>
                    <a:pt x="6" y="13"/>
                  </a:lnTo>
                  <a:lnTo>
                    <a:pt x="5" y="14"/>
                  </a:lnTo>
                  <a:lnTo>
                    <a:pt x="5" y="15"/>
                  </a:lnTo>
                  <a:lnTo>
                    <a:pt x="4" y="16"/>
                  </a:lnTo>
                  <a:lnTo>
                    <a:pt x="3" y="16"/>
                  </a:lnTo>
                  <a:lnTo>
                    <a:pt x="1" y="16"/>
                  </a:lnTo>
                  <a:lnTo>
                    <a:pt x="1" y="15"/>
                  </a:lnTo>
                  <a:lnTo>
                    <a:pt x="0" y="15"/>
                  </a:lnTo>
                  <a:lnTo>
                    <a:pt x="0" y="14"/>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3" name="Freeform 116">
              <a:extLst>
                <a:ext uri="{FF2B5EF4-FFF2-40B4-BE49-F238E27FC236}">
                  <a16:creationId xmlns:a16="http://schemas.microsoft.com/office/drawing/2014/main" id="{F20AF4B3-BB88-4D04-9A67-5EB91EC136D8}"/>
                </a:ext>
              </a:extLst>
            </p:cNvPr>
            <p:cNvSpPr>
              <a:spLocks/>
            </p:cNvSpPr>
            <p:nvPr/>
          </p:nvSpPr>
          <p:spPr bwMode="auto">
            <a:xfrm>
              <a:off x="4475" y="1836"/>
              <a:ext cx="584" cy="374"/>
            </a:xfrm>
            <a:custGeom>
              <a:avLst/>
              <a:gdLst/>
              <a:ahLst/>
              <a:cxnLst>
                <a:cxn ang="0">
                  <a:pos x="0" y="10"/>
                </a:cxn>
                <a:cxn ang="0">
                  <a:pos x="2" y="10"/>
                </a:cxn>
                <a:cxn ang="0">
                  <a:pos x="4" y="9"/>
                </a:cxn>
                <a:cxn ang="0">
                  <a:pos x="6" y="8"/>
                </a:cxn>
                <a:cxn ang="0">
                  <a:pos x="8" y="8"/>
                </a:cxn>
                <a:cxn ang="0">
                  <a:pos x="9" y="7"/>
                </a:cxn>
                <a:cxn ang="0">
                  <a:pos x="9" y="6"/>
                </a:cxn>
                <a:cxn ang="0">
                  <a:pos x="11" y="10"/>
                </a:cxn>
                <a:cxn ang="0">
                  <a:pos x="71" y="0"/>
                </a:cxn>
                <a:cxn ang="0">
                  <a:pos x="73" y="1"/>
                </a:cxn>
                <a:cxn ang="0">
                  <a:pos x="75" y="2"/>
                </a:cxn>
                <a:cxn ang="0">
                  <a:pos x="76" y="4"/>
                </a:cxn>
                <a:cxn ang="0">
                  <a:pos x="76" y="4"/>
                </a:cxn>
                <a:cxn ang="0">
                  <a:pos x="77" y="5"/>
                </a:cxn>
                <a:cxn ang="0">
                  <a:pos x="77" y="6"/>
                </a:cxn>
                <a:cxn ang="0">
                  <a:pos x="78" y="7"/>
                </a:cxn>
                <a:cxn ang="0">
                  <a:pos x="78" y="7"/>
                </a:cxn>
                <a:cxn ang="0">
                  <a:pos x="79" y="8"/>
                </a:cxn>
                <a:cxn ang="0">
                  <a:pos x="79" y="8"/>
                </a:cxn>
                <a:cxn ang="0">
                  <a:pos x="79" y="9"/>
                </a:cxn>
                <a:cxn ang="0">
                  <a:pos x="79" y="9"/>
                </a:cxn>
                <a:cxn ang="0">
                  <a:pos x="79" y="10"/>
                </a:cxn>
                <a:cxn ang="0">
                  <a:pos x="79" y="10"/>
                </a:cxn>
                <a:cxn ang="0">
                  <a:pos x="80" y="11"/>
                </a:cxn>
                <a:cxn ang="0">
                  <a:pos x="81" y="12"/>
                </a:cxn>
                <a:cxn ang="0">
                  <a:pos x="82" y="12"/>
                </a:cxn>
                <a:cxn ang="0">
                  <a:pos x="83" y="12"/>
                </a:cxn>
                <a:cxn ang="0">
                  <a:pos x="83" y="12"/>
                </a:cxn>
                <a:cxn ang="0">
                  <a:pos x="84" y="13"/>
                </a:cxn>
                <a:cxn ang="0">
                  <a:pos x="84" y="13"/>
                </a:cxn>
                <a:cxn ang="0">
                  <a:pos x="84" y="14"/>
                </a:cxn>
                <a:cxn ang="0">
                  <a:pos x="84" y="17"/>
                </a:cxn>
                <a:cxn ang="0">
                  <a:pos x="84" y="18"/>
                </a:cxn>
                <a:cxn ang="0">
                  <a:pos x="83" y="19"/>
                </a:cxn>
                <a:cxn ang="0">
                  <a:pos x="82" y="21"/>
                </a:cxn>
                <a:cxn ang="0">
                  <a:pos x="83" y="21"/>
                </a:cxn>
                <a:cxn ang="0">
                  <a:pos x="84" y="22"/>
                </a:cxn>
                <a:cxn ang="0">
                  <a:pos x="84" y="24"/>
                </a:cxn>
                <a:cxn ang="0">
                  <a:pos x="84" y="25"/>
                </a:cxn>
                <a:cxn ang="0">
                  <a:pos x="84" y="26"/>
                </a:cxn>
                <a:cxn ang="0">
                  <a:pos x="85" y="26"/>
                </a:cxn>
                <a:cxn ang="0">
                  <a:pos x="86" y="27"/>
                </a:cxn>
                <a:cxn ang="0">
                  <a:pos x="89" y="30"/>
                </a:cxn>
                <a:cxn ang="0">
                  <a:pos x="88" y="32"/>
                </a:cxn>
                <a:cxn ang="0">
                  <a:pos x="87" y="32"/>
                </a:cxn>
                <a:cxn ang="0">
                  <a:pos x="85" y="35"/>
                </a:cxn>
                <a:cxn ang="0">
                  <a:pos x="85" y="36"/>
                </a:cxn>
                <a:cxn ang="0">
                  <a:pos x="84" y="37"/>
                </a:cxn>
                <a:cxn ang="0">
                  <a:pos x="83" y="37"/>
                </a:cxn>
                <a:cxn ang="0">
                  <a:pos x="83" y="38"/>
                </a:cxn>
                <a:cxn ang="0">
                  <a:pos x="82" y="39"/>
                </a:cxn>
                <a:cxn ang="0">
                  <a:pos x="81" y="39"/>
                </a:cxn>
                <a:cxn ang="0">
                  <a:pos x="81" y="39"/>
                </a:cxn>
                <a:cxn ang="0">
                  <a:pos x="80" y="40"/>
                </a:cxn>
                <a:cxn ang="0">
                  <a:pos x="79" y="41"/>
                </a:cxn>
                <a:cxn ang="0">
                  <a:pos x="79" y="42"/>
                </a:cxn>
                <a:cxn ang="0">
                  <a:pos x="78" y="42"/>
                </a:cxn>
                <a:cxn ang="0">
                  <a:pos x="9" y="57"/>
                </a:cxn>
                <a:cxn ang="0">
                  <a:pos x="0" y="10"/>
                </a:cxn>
              </a:cxnLst>
              <a:rect l="0" t="0" r="r" b="b"/>
              <a:pathLst>
                <a:path w="89" h="57">
                  <a:moveTo>
                    <a:pt x="0" y="10"/>
                  </a:moveTo>
                  <a:lnTo>
                    <a:pt x="2" y="10"/>
                  </a:lnTo>
                  <a:lnTo>
                    <a:pt x="4" y="9"/>
                  </a:lnTo>
                  <a:lnTo>
                    <a:pt x="6" y="8"/>
                  </a:lnTo>
                  <a:lnTo>
                    <a:pt x="8" y="8"/>
                  </a:lnTo>
                  <a:lnTo>
                    <a:pt x="9" y="7"/>
                  </a:lnTo>
                  <a:lnTo>
                    <a:pt x="9" y="6"/>
                  </a:lnTo>
                  <a:lnTo>
                    <a:pt x="11" y="10"/>
                  </a:lnTo>
                  <a:lnTo>
                    <a:pt x="71" y="0"/>
                  </a:lnTo>
                  <a:lnTo>
                    <a:pt x="73" y="1"/>
                  </a:lnTo>
                  <a:lnTo>
                    <a:pt x="75" y="2"/>
                  </a:lnTo>
                  <a:lnTo>
                    <a:pt x="76" y="4"/>
                  </a:lnTo>
                  <a:lnTo>
                    <a:pt x="76" y="4"/>
                  </a:lnTo>
                  <a:lnTo>
                    <a:pt x="77" y="5"/>
                  </a:lnTo>
                  <a:lnTo>
                    <a:pt x="77" y="6"/>
                  </a:lnTo>
                  <a:lnTo>
                    <a:pt x="78" y="7"/>
                  </a:lnTo>
                  <a:lnTo>
                    <a:pt x="78" y="7"/>
                  </a:lnTo>
                  <a:lnTo>
                    <a:pt x="79" y="8"/>
                  </a:lnTo>
                  <a:lnTo>
                    <a:pt x="79" y="8"/>
                  </a:lnTo>
                  <a:lnTo>
                    <a:pt x="79" y="9"/>
                  </a:lnTo>
                  <a:lnTo>
                    <a:pt x="79" y="9"/>
                  </a:lnTo>
                  <a:lnTo>
                    <a:pt x="79" y="10"/>
                  </a:lnTo>
                  <a:lnTo>
                    <a:pt x="79" y="10"/>
                  </a:lnTo>
                  <a:lnTo>
                    <a:pt x="80" y="11"/>
                  </a:lnTo>
                  <a:lnTo>
                    <a:pt x="81" y="12"/>
                  </a:lnTo>
                  <a:lnTo>
                    <a:pt x="82" y="12"/>
                  </a:lnTo>
                  <a:lnTo>
                    <a:pt x="83" y="12"/>
                  </a:lnTo>
                  <a:lnTo>
                    <a:pt x="83" y="12"/>
                  </a:lnTo>
                  <a:lnTo>
                    <a:pt x="84" y="13"/>
                  </a:lnTo>
                  <a:lnTo>
                    <a:pt x="84" y="13"/>
                  </a:lnTo>
                  <a:lnTo>
                    <a:pt x="84" y="14"/>
                  </a:lnTo>
                  <a:lnTo>
                    <a:pt x="84" y="17"/>
                  </a:lnTo>
                  <a:lnTo>
                    <a:pt x="84" y="18"/>
                  </a:lnTo>
                  <a:lnTo>
                    <a:pt x="83" y="19"/>
                  </a:lnTo>
                  <a:lnTo>
                    <a:pt x="82" y="21"/>
                  </a:lnTo>
                  <a:lnTo>
                    <a:pt x="83" y="21"/>
                  </a:lnTo>
                  <a:lnTo>
                    <a:pt x="84" y="22"/>
                  </a:lnTo>
                  <a:lnTo>
                    <a:pt x="84" y="24"/>
                  </a:lnTo>
                  <a:lnTo>
                    <a:pt x="84" y="25"/>
                  </a:lnTo>
                  <a:lnTo>
                    <a:pt x="84" y="26"/>
                  </a:lnTo>
                  <a:lnTo>
                    <a:pt x="85" y="26"/>
                  </a:lnTo>
                  <a:lnTo>
                    <a:pt x="86" y="27"/>
                  </a:lnTo>
                  <a:lnTo>
                    <a:pt x="89" y="30"/>
                  </a:lnTo>
                  <a:lnTo>
                    <a:pt x="88" y="32"/>
                  </a:lnTo>
                  <a:lnTo>
                    <a:pt x="87" y="32"/>
                  </a:lnTo>
                  <a:lnTo>
                    <a:pt x="85" y="35"/>
                  </a:lnTo>
                  <a:lnTo>
                    <a:pt x="85" y="36"/>
                  </a:lnTo>
                  <a:lnTo>
                    <a:pt x="84" y="37"/>
                  </a:lnTo>
                  <a:lnTo>
                    <a:pt x="83" y="37"/>
                  </a:lnTo>
                  <a:lnTo>
                    <a:pt x="83" y="38"/>
                  </a:lnTo>
                  <a:lnTo>
                    <a:pt x="82" y="39"/>
                  </a:lnTo>
                  <a:lnTo>
                    <a:pt x="81" y="39"/>
                  </a:lnTo>
                  <a:lnTo>
                    <a:pt x="81" y="39"/>
                  </a:lnTo>
                  <a:lnTo>
                    <a:pt x="80" y="40"/>
                  </a:lnTo>
                  <a:lnTo>
                    <a:pt x="79" y="41"/>
                  </a:lnTo>
                  <a:lnTo>
                    <a:pt x="79" y="42"/>
                  </a:lnTo>
                  <a:lnTo>
                    <a:pt x="78" y="42"/>
                  </a:lnTo>
                  <a:lnTo>
                    <a:pt x="9" y="57"/>
                  </a:lnTo>
                  <a:lnTo>
                    <a:pt x="0" y="1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4" name="Freeform 117">
              <a:extLst>
                <a:ext uri="{FF2B5EF4-FFF2-40B4-BE49-F238E27FC236}">
                  <a16:creationId xmlns:a16="http://schemas.microsoft.com/office/drawing/2014/main" id="{B4EE8D6F-1448-4A2E-8EF3-20A4C1E21E5B}"/>
                </a:ext>
              </a:extLst>
            </p:cNvPr>
            <p:cNvSpPr>
              <a:spLocks/>
            </p:cNvSpPr>
            <p:nvPr/>
          </p:nvSpPr>
          <p:spPr bwMode="auto">
            <a:xfrm>
              <a:off x="4475" y="1836"/>
              <a:ext cx="584" cy="374"/>
            </a:xfrm>
            <a:custGeom>
              <a:avLst/>
              <a:gdLst/>
              <a:ahLst/>
              <a:cxnLst>
                <a:cxn ang="0">
                  <a:pos x="0" y="10"/>
                </a:cxn>
                <a:cxn ang="0">
                  <a:pos x="2" y="10"/>
                </a:cxn>
                <a:cxn ang="0">
                  <a:pos x="4" y="9"/>
                </a:cxn>
                <a:cxn ang="0">
                  <a:pos x="6" y="8"/>
                </a:cxn>
                <a:cxn ang="0">
                  <a:pos x="8" y="8"/>
                </a:cxn>
                <a:cxn ang="0">
                  <a:pos x="9" y="7"/>
                </a:cxn>
                <a:cxn ang="0">
                  <a:pos x="9" y="6"/>
                </a:cxn>
                <a:cxn ang="0">
                  <a:pos x="11" y="10"/>
                </a:cxn>
                <a:cxn ang="0">
                  <a:pos x="71" y="0"/>
                </a:cxn>
                <a:cxn ang="0">
                  <a:pos x="73" y="1"/>
                </a:cxn>
                <a:cxn ang="0">
                  <a:pos x="75" y="2"/>
                </a:cxn>
                <a:cxn ang="0">
                  <a:pos x="76" y="4"/>
                </a:cxn>
                <a:cxn ang="0">
                  <a:pos x="76" y="4"/>
                </a:cxn>
                <a:cxn ang="0">
                  <a:pos x="77" y="5"/>
                </a:cxn>
                <a:cxn ang="0">
                  <a:pos x="77" y="6"/>
                </a:cxn>
                <a:cxn ang="0">
                  <a:pos x="78" y="7"/>
                </a:cxn>
                <a:cxn ang="0">
                  <a:pos x="78" y="7"/>
                </a:cxn>
                <a:cxn ang="0">
                  <a:pos x="79" y="8"/>
                </a:cxn>
                <a:cxn ang="0">
                  <a:pos x="79" y="8"/>
                </a:cxn>
                <a:cxn ang="0">
                  <a:pos x="79" y="9"/>
                </a:cxn>
                <a:cxn ang="0">
                  <a:pos x="79" y="9"/>
                </a:cxn>
                <a:cxn ang="0">
                  <a:pos x="79" y="10"/>
                </a:cxn>
                <a:cxn ang="0">
                  <a:pos x="79" y="10"/>
                </a:cxn>
                <a:cxn ang="0">
                  <a:pos x="80" y="11"/>
                </a:cxn>
                <a:cxn ang="0">
                  <a:pos x="81" y="12"/>
                </a:cxn>
                <a:cxn ang="0">
                  <a:pos x="82" y="12"/>
                </a:cxn>
                <a:cxn ang="0">
                  <a:pos x="83" y="12"/>
                </a:cxn>
                <a:cxn ang="0">
                  <a:pos x="83" y="12"/>
                </a:cxn>
                <a:cxn ang="0">
                  <a:pos x="84" y="13"/>
                </a:cxn>
                <a:cxn ang="0">
                  <a:pos x="84" y="13"/>
                </a:cxn>
                <a:cxn ang="0">
                  <a:pos x="84" y="14"/>
                </a:cxn>
                <a:cxn ang="0">
                  <a:pos x="84" y="17"/>
                </a:cxn>
                <a:cxn ang="0">
                  <a:pos x="84" y="18"/>
                </a:cxn>
                <a:cxn ang="0">
                  <a:pos x="83" y="19"/>
                </a:cxn>
                <a:cxn ang="0">
                  <a:pos x="82" y="21"/>
                </a:cxn>
                <a:cxn ang="0">
                  <a:pos x="83" y="21"/>
                </a:cxn>
                <a:cxn ang="0">
                  <a:pos x="84" y="22"/>
                </a:cxn>
                <a:cxn ang="0">
                  <a:pos x="84" y="24"/>
                </a:cxn>
                <a:cxn ang="0">
                  <a:pos x="84" y="25"/>
                </a:cxn>
                <a:cxn ang="0">
                  <a:pos x="84" y="26"/>
                </a:cxn>
                <a:cxn ang="0">
                  <a:pos x="85" y="26"/>
                </a:cxn>
                <a:cxn ang="0">
                  <a:pos x="86" y="27"/>
                </a:cxn>
                <a:cxn ang="0">
                  <a:pos x="89" y="30"/>
                </a:cxn>
                <a:cxn ang="0">
                  <a:pos x="88" y="32"/>
                </a:cxn>
                <a:cxn ang="0">
                  <a:pos x="87" y="32"/>
                </a:cxn>
                <a:cxn ang="0">
                  <a:pos x="85" y="35"/>
                </a:cxn>
                <a:cxn ang="0">
                  <a:pos x="85" y="36"/>
                </a:cxn>
                <a:cxn ang="0">
                  <a:pos x="84" y="37"/>
                </a:cxn>
                <a:cxn ang="0">
                  <a:pos x="83" y="37"/>
                </a:cxn>
                <a:cxn ang="0">
                  <a:pos x="83" y="38"/>
                </a:cxn>
                <a:cxn ang="0">
                  <a:pos x="82" y="39"/>
                </a:cxn>
                <a:cxn ang="0">
                  <a:pos x="81" y="39"/>
                </a:cxn>
                <a:cxn ang="0">
                  <a:pos x="81" y="39"/>
                </a:cxn>
                <a:cxn ang="0">
                  <a:pos x="80" y="40"/>
                </a:cxn>
                <a:cxn ang="0">
                  <a:pos x="79" y="41"/>
                </a:cxn>
                <a:cxn ang="0">
                  <a:pos x="79" y="42"/>
                </a:cxn>
                <a:cxn ang="0">
                  <a:pos x="78" y="42"/>
                </a:cxn>
                <a:cxn ang="0">
                  <a:pos x="9" y="57"/>
                </a:cxn>
                <a:cxn ang="0">
                  <a:pos x="0" y="10"/>
                </a:cxn>
              </a:cxnLst>
              <a:rect l="0" t="0" r="r" b="b"/>
              <a:pathLst>
                <a:path w="89" h="57">
                  <a:moveTo>
                    <a:pt x="0" y="10"/>
                  </a:moveTo>
                  <a:lnTo>
                    <a:pt x="2" y="10"/>
                  </a:lnTo>
                  <a:lnTo>
                    <a:pt x="4" y="9"/>
                  </a:lnTo>
                  <a:lnTo>
                    <a:pt x="6" y="8"/>
                  </a:lnTo>
                  <a:lnTo>
                    <a:pt x="8" y="8"/>
                  </a:lnTo>
                  <a:lnTo>
                    <a:pt x="9" y="7"/>
                  </a:lnTo>
                  <a:lnTo>
                    <a:pt x="9" y="6"/>
                  </a:lnTo>
                  <a:lnTo>
                    <a:pt x="11" y="10"/>
                  </a:lnTo>
                  <a:lnTo>
                    <a:pt x="71" y="0"/>
                  </a:lnTo>
                  <a:lnTo>
                    <a:pt x="73" y="1"/>
                  </a:lnTo>
                  <a:lnTo>
                    <a:pt x="75" y="2"/>
                  </a:lnTo>
                  <a:lnTo>
                    <a:pt x="76" y="4"/>
                  </a:lnTo>
                  <a:lnTo>
                    <a:pt x="76" y="4"/>
                  </a:lnTo>
                  <a:lnTo>
                    <a:pt x="77" y="5"/>
                  </a:lnTo>
                  <a:lnTo>
                    <a:pt x="77" y="6"/>
                  </a:lnTo>
                  <a:lnTo>
                    <a:pt x="78" y="7"/>
                  </a:lnTo>
                  <a:lnTo>
                    <a:pt x="78" y="7"/>
                  </a:lnTo>
                  <a:lnTo>
                    <a:pt x="79" y="8"/>
                  </a:lnTo>
                  <a:lnTo>
                    <a:pt x="79" y="8"/>
                  </a:lnTo>
                  <a:lnTo>
                    <a:pt x="79" y="9"/>
                  </a:lnTo>
                  <a:lnTo>
                    <a:pt x="79" y="9"/>
                  </a:lnTo>
                  <a:lnTo>
                    <a:pt x="79" y="10"/>
                  </a:lnTo>
                  <a:lnTo>
                    <a:pt x="79" y="10"/>
                  </a:lnTo>
                  <a:lnTo>
                    <a:pt x="80" y="11"/>
                  </a:lnTo>
                  <a:lnTo>
                    <a:pt x="81" y="12"/>
                  </a:lnTo>
                  <a:lnTo>
                    <a:pt x="82" y="12"/>
                  </a:lnTo>
                  <a:lnTo>
                    <a:pt x="83" y="12"/>
                  </a:lnTo>
                  <a:lnTo>
                    <a:pt x="83" y="12"/>
                  </a:lnTo>
                  <a:lnTo>
                    <a:pt x="84" y="13"/>
                  </a:lnTo>
                  <a:lnTo>
                    <a:pt x="84" y="13"/>
                  </a:lnTo>
                  <a:lnTo>
                    <a:pt x="84" y="14"/>
                  </a:lnTo>
                  <a:lnTo>
                    <a:pt x="84" y="17"/>
                  </a:lnTo>
                  <a:lnTo>
                    <a:pt x="84" y="18"/>
                  </a:lnTo>
                  <a:lnTo>
                    <a:pt x="83" y="19"/>
                  </a:lnTo>
                  <a:lnTo>
                    <a:pt x="82" y="21"/>
                  </a:lnTo>
                  <a:lnTo>
                    <a:pt x="83" y="21"/>
                  </a:lnTo>
                  <a:lnTo>
                    <a:pt x="84" y="22"/>
                  </a:lnTo>
                  <a:lnTo>
                    <a:pt x="84" y="24"/>
                  </a:lnTo>
                  <a:lnTo>
                    <a:pt x="84" y="25"/>
                  </a:lnTo>
                  <a:lnTo>
                    <a:pt x="84" y="26"/>
                  </a:lnTo>
                  <a:lnTo>
                    <a:pt x="85" y="26"/>
                  </a:lnTo>
                  <a:lnTo>
                    <a:pt x="86" y="27"/>
                  </a:lnTo>
                  <a:lnTo>
                    <a:pt x="89" y="30"/>
                  </a:lnTo>
                  <a:lnTo>
                    <a:pt x="88" y="32"/>
                  </a:lnTo>
                  <a:lnTo>
                    <a:pt x="87" y="32"/>
                  </a:lnTo>
                  <a:lnTo>
                    <a:pt x="85" y="35"/>
                  </a:lnTo>
                  <a:lnTo>
                    <a:pt x="85" y="36"/>
                  </a:lnTo>
                  <a:lnTo>
                    <a:pt x="84" y="37"/>
                  </a:lnTo>
                  <a:lnTo>
                    <a:pt x="83" y="37"/>
                  </a:lnTo>
                  <a:lnTo>
                    <a:pt x="83" y="38"/>
                  </a:lnTo>
                  <a:lnTo>
                    <a:pt x="82" y="39"/>
                  </a:lnTo>
                  <a:lnTo>
                    <a:pt x="81" y="39"/>
                  </a:lnTo>
                  <a:lnTo>
                    <a:pt x="81" y="39"/>
                  </a:lnTo>
                  <a:lnTo>
                    <a:pt x="80" y="40"/>
                  </a:lnTo>
                  <a:lnTo>
                    <a:pt x="79" y="41"/>
                  </a:lnTo>
                  <a:lnTo>
                    <a:pt x="79" y="42"/>
                  </a:lnTo>
                  <a:lnTo>
                    <a:pt x="78" y="42"/>
                  </a:lnTo>
                  <a:lnTo>
                    <a:pt x="9" y="57"/>
                  </a:lnTo>
                  <a:lnTo>
                    <a:pt x="0" y="1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5" name="Freeform 118">
              <a:extLst>
                <a:ext uri="{FF2B5EF4-FFF2-40B4-BE49-F238E27FC236}">
                  <a16:creationId xmlns:a16="http://schemas.microsoft.com/office/drawing/2014/main" id="{D4D05B9E-2E16-4AC2-947F-DC8CC65C047A}"/>
                </a:ext>
              </a:extLst>
            </p:cNvPr>
            <p:cNvSpPr>
              <a:spLocks/>
            </p:cNvSpPr>
            <p:nvPr/>
          </p:nvSpPr>
          <p:spPr bwMode="auto">
            <a:xfrm>
              <a:off x="5007" y="1922"/>
              <a:ext cx="164" cy="302"/>
            </a:xfrm>
            <a:custGeom>
              <a:avLst/>
              <a:gdLst/>
              <a:ahLst/>
              <a:cxnLst>
                <a:cxn ang="0">
                  <a:pos x="14" y="3"/>
                </a:cxn>
                <a:cxn ang="0">
                  <a:pos x="15" y="6"/>
                </a:cxn>
                <a:cxn ang="0">
                  <a:pos x="15" y="7"/>
                </a:cxn>
                <a:cxn ang="0">
                  <a:pos x="15" y="7"/>
                </a:cxn>
                <a:cxn ang="0">
                  <a:pos x="15" y="8"/>
                </a:cxn>
                <a:cxn ang="0">
                  <a:pos x="16" y="8"/>
                </a:cxn>
                <a:cxn ang="0">
                  <a:pos x="17" y="8"/>
                </a:cxn>
                <a:cxn ang="0">
                  <a:pos x="18" y="8"/>
                </a:cxn>
                <a:cxn ang="0">
                  <a:pos x="18" y="8"/>
                </a:cxn>
                <a:cxn ang="0">
                  <a:pos x="22" y="13"/>
                </a:cxn>
                <a:cxn ang="0">
                  <a:pos x="24" y="19"/>
                </a:cxn>
                <a:cxn ang="0">
                  <a:pos x="25" y="26"/>
                </a:cxn>
                <a:cxn ang="0">
                  <a:pos x="23" y="28"/>
                </a:cxn>
                <a:cxn ang="0">
                  <a:pos x="20" y="32"/>
                </a:cxn>
                <a:cxn ang="0">
                  <a:pos x="16" y="37"/>
                </a:cxn>
                <a:cxn ang="0">
                  <a:pos x="13" y="41"/>
                </a:cxn>
                <a:cxn ang="0">
                  <a:pos x="11" y="45"/>
                </a:cxn>
                <a:cxn ang="0">
                  <a:pos x="11" y="46"/>
                </a:cxn>
                <a:cxn ang="0">
                  <a:pos x="10" y="44"/>
                </a:cxn>
                <a:cxn ang="0">
                  <a:pos x="10" y="42"/>
                </a:cxn>
                <a:cxn ang="0">
                  <a:pos x="10" y="40"/>
                </a:cxn>
                <a:cxn ang="0">
                  <a:pos x="9" y="39"/>
                </a:cxn>
                <a:cxn ang="0">
                  <a:pos x="7" y="39"/>
                </a:cxn>
                <a:cxn ang="0">
                  <a:pos x="3" y="33"/>
                </a:cxn>
                <a:cxn ang="0">
                  <a:pos x="2" y="31"/>
                </a:cxn>
                <a:cxn ang="0">
                  <a:pos x="1" y="30"/>
                </a:cxn>
                <a:cxn ang="0">
                  <a:pos x="1" y="28"/>
                </a:cxn>
                <a:cxn ang="0">
                  <a:pos x="0" y="28"/>
                </a:cxn>
                <a:cxn ang="0">
                  <a:pos x="0" y="26"/>
                </a:cxn>
                <a:cxn ang="0">
                  <a:pos x="2" y="25"/>
                </a:cxn>
                <a:cxn ang="0">
                  <a:pos x="2" y="24"/>
                </a:cxn>
                <a:cxn ang="0">
                  <a:pos x="3" y="24"/>
                </a:cxn>
                <a:cxn ang="0">
                  <a:pos x="4" y="23"/>
                </a:cxn>
                <a:cxn ang="0">
                  <a:pos x="6" y="20"/>
                </a:cxn>
                <a:cxn ang="0">
                  <a:pos x="7" y="19"/>
                </a:cxn>
                <a:cxn ang="0">
                  <a:pos x="8" y="18"/>
                </a:cxn>
                <a:cxn ang="0">
                  <a:pos x="7" y="15"/>
                </a:cxn>
                <a:cxn ang="0">
                  <a:pos x="5" y="13"/>
                </a:cxn>
                <a:cxn ang="0">
                  <a:pos x="4" y="13"/>
                </a:cxn>
                <a:cxn ang="0">
                  <a:pos x="3" y="13"/>
                </a:cxn>
                <a:cxn ang="0">
                  <a:pos x="3" y="11"/>
                </a:cxn>
                <a:cxn ang="0">
                  <a:pos x="2" y="9"/>
                </a:cxn>
                <a:cxn ang="0">
                  <a:pos x="1" y="8"/>
                </a:cxn>
                <a:cxn ang="0">
                  <a:pos x="1" y="8"/>
                </a:cxn>
                <a:cxn ang="0">
                  <a:pos x="3" y="4"/>
                </a:cxn>
                <a:cxn ang="0">
                  <a:pos x="3" y="2"/>
                </a:cxn>
                <a:cxn ang="0">
                  <a:pos x="3" y="1"/>
                </a:cxn>
              </a:cxnLst>
              <a:rect l="0" t="0" r="r" b="b"/>
              <a:pathLst>
                <a:path w="25" h="46">
                  <a:moveTo>
                    <a:pt x="3" y="0"/>
                  </a:moveTo>
                  <a:lnTo>
                    <a:pt x="14" y="3"/>
                  </a:lnTo>
                  <a:lnTo>
                    <a:pt x="14" y="4"/>
                  </a:lnTo>
                  <a:lnTo>
                    <a:pt x="15" y="6"/>
                  </a:lnTo>
                  <a:lnTo>
                    <a:pt x="16" y="7"/>
                  </a:lnTo>
                  <a:lnTo>
                    <a:pt x="15" y="7"/>
                  </a:lnTo>
                  <a:lnTo>
                    <a:pt x="15" y="7"/>
                  </a:lnTo>
                  <a:lnTo>
                    <a:pt x="15" y="7"/>
                  </a:lnTo>
                  <a:lnTo>
                    <a:pt x="15" y="8"/>
                  </a:lnTo>
                  <a:lnTo>
                    <a:pt x="15" y="8"/>
                  </a:lnTo>
                  <a:lnTo>
                    <a:pt x="15" y="8"/>
                  </a:lnTo>
                  <a:lnTo>
                    <a:pt x="16" y="8"/>
                  </a:lnTo>
                  <a:lnTo>
                    <a:pt x="17" y="8"/>
                  </a:lnTo>
                  <a:lnTo>
                    <a:pt x="17" y="8"/>
                  </a:lnTo>
                  <a:lnTo>
                    <a:pt x="18" y="8"/>
                  </a:lnTo>
                  <a:lnTo>
                    <a:pt x="18" y="8"/>
                  </a:lnTo>
                  <a:lnTo>
                    <a:pt x="18" y="8"/>
                  </a:lnTo>
                  <a:lnTo>
                    <a:pt x="18" y="8"/>
                  </a:lnTo>
                  <a:lnTo>
                    <a:pt x="20" y="10"/>
                  </a:lnTo>
                  <a:lnTo>
                    <a:pt x="22" y="13"/>
                  </a:lnTo>
                  <a:lnTo>
                    <a:pt x="23" y="16"/>
                  </a:lnTo>
                  <a:lnTo>
                    <a:pt x="24" y="19"/>
                  </a:lnTo>
                  <a:lnTo>
                    <a:pt x="25" y="22"/>
                  </a:lnTo>
                  <a:lnTo>
                    <a:pt x="25" y="26"/>
                  </a:lnTo>
                  <a:lnTo>
                    <a:pt x="24" y="27"/>
                  </a:lnTo>
                  <a:lnTo>
                    <a:pt x="23" y="28"/>
                  </a:lnTo>
                  <a:lnTo>
                    <a:pt x="22" y="30"/>
                  </a:lnTo>
                  <a:lnTo>
                    <a:pt x="20" y="32"/>
                  </a:lnTo>
                  <a:lnTo>
                    <a:pt x="17" y="37"/>
                  </a:lnTo>
                  <a:lnTo>
                    <a:pt x="16" y="37"/>
                  </a:lnTo>
                  <a:lnTo>
                    <a:pt x="14" y="39"/>
                  </a:lnTo>
                  <a:lnTo>
                    <a:pt x="13" y="41"/>
                  </a:lnTo>
                  <a:lnTo>
                    <a:pt x="12" y="43"/>
                  </a:lnTo>
                  <a:lnTo>
                    <a:pt x="11" y="45"/>
                  </a:lnTo>
                  <a:lnTo>
                    <a:pt x="11" y="45"/>
                  </a:lnTo>
                  <a:lnTo>
                    <a:pt x="11" y="46"/>
                  </a:lnTo>
                  <a:lnTo>
                    <a:pt x="10" y="45"/>
                  </a:lnTo>
                  <a:lnTo>
                    <a:pt x="10" y="44"/>
                  </a:lnTo>
                  <a:lnTo>
                    <a:pt x="10" y="44"/>
                  </a:lnTo>
                  <a:lnTo>
                    <a:pt x="10" y="42"/>
                  </a:lnTo>
                  <a:lnTo>
                    <a:pt x="10" y="41"/>
                  </a:lnTo>
                  <a:lnTo>
                    <a:pt x="10" y="40"/>
                  </a:lnTo>
                  <a:lnTo>
                    <a:pt x="9" y="40"/>
                  </a:lnTo>
                  <a:lnTo>
                    <a:pt x="9" y="39"/>
                  </a:lnTo>
                  <a:lnTo>
                    <a:pt x="8" y="39"/>
                  </a:lnTo>
                  <a:lnTo>
                    <a:pt x="7" y="39"/>
                  </a:lnTo>
                  <a:lnTo>
                    <a:pt x="5" y="36"/>
                  </a:lnTo>
                  <a:lnTo>
                    <a:pt x="3" y="33"/>
                  </a:lnTo>
                  <a:lnTo>
                    <a:pt x="3" y="32"/>
                  </a:lnTo>
                  <a:lnTo>
                    <a:pt x="2" y="31"/>
                  </a:lnTo>
                  <a:lnTo>
                    <a:pt x="1" y="30"/>
                  </a:lnTo>
                  <a:lnTo>
                    <a:pt x="1" y="30"/>
                  </a:lnTo>
                  <a:lnTo>
                    <a:pt x="1" y="29"/>
                  </a:lnTo>
                  <a:lnTo>
                    <a:pt x="1" y="28"/>
                  </a:lnTo>
                  <a:lnTo>
                    <a:pt x="0" y="28"/>
                  </a:lnTo>
                  <a:lnTo>
                    <a:pt x="0" y="28"/>
                  </a:lnTo>
                  <a:lnTo>
                    <a:pt x="0" y="27"/>
                  </a:lnTo>
                  <a:lnTo>
                    <a:pt x="0" y="26"/>
                  </a:lnTo>
                  <a:lnTo>
                    <a:pt x="2" y="26"/>
                  </a:lnTo>
                  <a:lnTo>
                    <a:pt x="2" y="25"/>
                  </a:lnTo>
                  <a:lnTo>
                    <a:pt x="2" y="25"/>
                  </a:lnTo>
                  <a:lnTo>
                    <a:pt x="2" y="24"/>
                  </a:lnTo>
                  <a:lnTo>
                    <a:pt x="2" y="24"/>
                  </a:lnTo>
                  <a:lnTo>
                    <a:pt x="3" y="24"/>
                  </a:lnTo>
                  <a:lnTo>
                    <a:pt x="3" y="23"/>
                  </a:lnTo>
                  <a:lnTo>
                    <a:pt x="4" y="23"/>
                  </a:lnTo>
                  <a:lnTo>
                    <a:pt x="4" y="22"/>
                  </a:lnTo>
                  <a:lnTo>
                    <a:pt x="6" y="20"/>
                  </a:lnTo>
                  <a:lnTo>
                    <a:pt x="7" y="19"/>
                  </a:lnTo>
                  <a:lnTo>
                    <a:pt x="7" y="19"/>
                  </a:lnTo>
                  <a:lnTo>
                    <a:pt x="7" y="19"/>
                  </a:lnTo>
                  <a:lnTo>
                    <a:pt x="8" y="18"/>
                  </a:lnTo>
                  <a:lnTo>
                    <a:pt x="8" y="17"/>
                  </a:lnTo>
                  <a:lnTo>
                    <a:pt x="7" y="15"/>
                  </a:lnTo>
                  <a:lnTo>
                    <a:pt x="5" y="14"/>
                  </a:lnTo>
                  <a:lnTo>
                    <a:pt x="5" y="13"/>
                  </a:lnTo>
                  <a:lnTo>
                    <a:pt x="4" y="13"/>
                  </a:lnTo>
                  <a:lnTo>
                    <a:pt x="4" y="13"/>
                  </a:lnTo>
                  <a:lnTo>
                    <a:pt x="3" y="13"/>
                  </a:lnTo>
                  <a:lnTo>
                    <a:pt x="3" y="13"/>
                  </a:lnTo>
                  <a:lnTo>
                    <a:pt x="3" y="12"/>
                  </a:lnTo>
                  <a:lnTo>
                    <a:pt x="3" y="11"/>
                  </a:lnTo>
                  <a:lnTo>
                    <a:pt x="3" y="9"/>
                  </a:lnTo>
                  <a:lnTo>
                    <a:pt x="2" y="9"/>
                  </a:lnTo>
                  <a:lnTo>
                    <a:pt x="2" y="8"/>
                  </a:lnTo>
                  <a:lnTo>
                    <a:pt x="1" y="8"/>
                  </a:lnTo>
                  <a:lnTo>
                    <a:pt x="1" y="8"/>
                  </a:lnTo>
                  <a:lnTo>
                    <a:pt x="1" y="8"/>
                  </a:lnTo>
                  <a:lnTo>
                    <a:pt x="2" y="5"/>
                  </a:lnTo>
                  <a:lnTo>
                    <a:pt x="3" y="4"/>
                  </a:lnTo>
                  <a:lnTo>
                    <a:pt x="3" y="2"/>
                  </a:lnTo>
                  <a:lnTo>
                    <a:pt x="3" y="2"/>
                  </a:lnTo>
                  <a:lnTo>
                    <a:pt x="3" y="1"/>
                  </a:lnTo>
                  <a:lnTo>
                    <a:pt x="3" y="1"/>
                  </a:lnTo>
                  <a:lnTo>
                    <a:pt x="3"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6" name="Freeform 119">
              <a:extLst>
                <a:ext uri="{FF2B5EF4-FFF2-40B4-BE49-F238E27FC236}">
                  <a16:creationId xmlns:a16="http://schemas.microsoft.com/office/drawing/2014/main" id="{291BA8FA-2ABE-4ACA-B24C-C563EB9F5A99}"/>
                </a:ext>
              </a:extLst>
            </p:cNvPr>
            <p:cNvSpPr>
              <a:spLocks/>
            </p:cNvSpPr>
            <p:nvPr/>
          </p:nvSpPr>
          <p:spPr bwMode="auto">
            <a:xfrm>
              <a:off x="5007" y="1922"/>
              <a:ext cx="164" cy="302"/>
            </a:xfrm>
            <a:custGeom>
              <a:avLst/>
              <a:gdLst/>
              <a:ahLst/>
              <a:cxnLst>
                <a:cxn ang="0">
                  <a:pos x="14" y="3"/>
                </a:cxn>
                <a:cxn ang="0">
                  <a:pos x="15" y="6"/>
                </a:cxn>
                <a:cxn ang="0">
                  <a:pos x="15" y="7"/>
                </a:cxn>
                <a:cxn ang="0">
                  <a:pos x="15" y="7"/>
                </a:cxn>
                <a:cxn ang="0">
                  <a:pos x="15" y="8"/>
                </a:cxn>
                <a:cxn ang="0">
                  <a:pos x="16" y="8"/>
                </a:cxn>
                <a:cxn ang="0">
                  <a:pos x="17" y="8"/>
                </a:cxn>
                <a:cxn ang="0">
                  <a:pos x="18" y="8"/>
                </a:cxn>
                <a:cxn ang="0">
                  <a:pos x="18" y="8"/>
                </a:cxn>
                <a:cxn ang="0">
                  <a:pos x="22" y="13"/>
                </a:cxn>
                <a:cxn ang="0">
                  <a:pos x="24" y="19"/>
                </a:cxn>
                <a:cxn ang="0">
                  <a:pos x="25" y="26"/>
                </a:cxn>
                <a:cxn ang="0">
                  <a:pos x="23" y="28"/>
                </a:cxn>
                <a:cxn ang="0">
                  <a:pos x="20" y="32"/>
                </a:cxn>
                <a:cxn ang="0">
                  <a:pos x="16" y="37"/>
                </a:cxn>
                <a:cxn ang="0">
                  <a:pos x="13" y="41"/>
                </a:cxn>
                <a:cxn ang="0">
                  <a:pos x="11" y="45"/>
                </a:cxn>
                <a:cxn ang="0">
                  <a:pos x="11" y="46"/>
                </a:cxn>
                <a:cxn ang="0">
                  <a:pos x="10" y="44"/>
                </a:cxn>
                <a:cxn ang="0">
                  <a:pos x="10" y="42"/>
                </a:cxn>
                <a:cxn ang="0">
                  <a:pos x="10" y="40"/>
                </a:cxn>
                <a:cxn ang="0">
                  <a:pos x="9" y="39"/>
                </a:cxn>
                <a:cxn ang="0">
                  <a:pos x="7" y="39"/>
                </a:cxn>
                <a:cxn ang="0">
                  <a:pos x="3" y="33"/>
                </a:cxn>
                <a:cxn ang="0">
                  <a:pos x="2" y="31"/>
                </a:cxn>
                <a:cxn ang="0">
                  <a:pos x="1" y="30"/>
                </a:cxn>
                <a:cxn ang="0">
                  <a:pos x="1" y="28"/>
                </a:cxn>
                <a:cxn ang="0">
                  <a:pos x="0" y="28"/>
                </a:cxn>
                <a:cxn ang="0">
                  <a:pos x="0" y="26"/>
                </a:cxn>
                <a:cxn ang="0">
                  <a:pos x="2" y="25"/>
                </a:cxn>
                <a:cxn ang="0">
                  <a:pos x="2" y="24"/>
                </a:cxn>
                <a:cxn ang="0">
                  <a:pos x="3" y="24"/>
                </a:cxn>
                <a:cxn ang="0">
                  <a:pos x="4" y="23"/>
                </a:cxn>
                <a:cxn ang="0">
                  <a:pos x="6" y="20"/>
                </a:cxn>
                <a:cxn ang="0">
                  <a:pos x="7" y="19"/>
                </a:cxn>
                <a:cxn ang="0">
                  <a:pos x="8" y="18"/>
                </a:cxn>
                <a:cxn ang="0">
                  <a:pos x="7" y="15"/>
                </a:cxn>
                <a:cxn ang="0">
                  <a:pos x="5" y="13"/>
                </a:cxn>
                <a:cxn ang="0">
                  <a:pos x="4" y="13"/>
                </a:cxn>
                <a:cxn ang="0">
                  <a:pos x="3" y="13"/>
                </a:cxn>
                <a:cxn ang="0">
                  <a:pos x="3" y="11"/>
                </a:cxn>
                <a:cxn ang="0">
                  <a:pos x="2" y="9"/>
                </a:cxn>
                <a:cxn ang="0">
                  <a:pos x="1" y="8"/>
                </a:cxn>
                <a:cxn ang="0">
                  <a:pos x="1" y="8"/>
                </a:cxn>
                <a:cxn ang="0">
                  <a:pos x="3" y="4"/>
                </a:cxn>
                <a:cxn ang="0">
                  <a:pos x="3" y="2"/>
                </a:cxn>
                <a:cxn ang="0">
                  <a:pos x="3" y="1"/>
                </a:cxn>
              </a:cxnLst>
              <a:rect l="0" t="0" r="r" b="b"/>
              <a:pathLst>
                <a:path w="25" h="46">
                  <a:moveTo>
                    <a:pt x="3" y="0"/>
                  </a:moveTo>
                  <a:lnTo>
                    <a:pt x="14" y="3"/>
                  </a:lnTo>
                  <a:lnTo>
                    <a:pt x="14" y="4"/>
                  </a:lnTo>
                  <a:lnTo>
                    <a:pt x="15" y="6"/>
                  </a:lnTo>
                  <a:lnTo>
                    <a:pt x="16" y="7"/>
                  </a:lnTo>
                  <a:lnTo>
                    <a:pt x="15" y="7"/>
                  </a:lnTo>
                  <a:lnTo>
                    <a:pt x="15" y="7"/>
                  </a:lnTo>
                  <a:lnTo>
                    <a:pt x="15" y="7"/>
                  </a:lnTo>
                  <a:lnTo>
                    <a:pt x="15" y="8"/>
                  </a:lnTo>
                  <a:lnTo>
                    <a:pt x="15" y="8"/>
                  </a:lnTo>
                  <a:lnTo>
                    <a:pt x="15" y="8"/>
                  </a:lnTo>
                  <a:lnTo>
                    <a:pt x="16" y="8"/>
                  </a:lnTo>
                  <a:lnTo>
                    <a:pt x="17" y="8"/>
                  </a:lnTo>
                  <a:lnTo>
                    <a:pt x="17" y="8"/>
                  </a:lnTo>
                  <a:lnTo>
                    <a:pt x="18" y="8"/>
                  </a:lnTo>
                  <a:lnTo>
                    <a:pt x="18" y="8"/>
                  </a:lnTo>
                  <a:lnTo>
                    <a:pt x="18" y="8"/>
                  </a:lnTo>
                  <a:lnTo>
                    <a:pt x="18" y="8"/>
                  </a:lnTo>
                  <a:lnTo>
                    <a:pt x="20" y="10"/>
                  </a:lnTo>
                  <a:lnTo>
                    <a:pt x="22" y="13"/>
                  </a:lnTo>
                  <a:lnTo>
                    <a:pt x="23" y="16"/>
                  </a:lnTo>
                  <a:lnTo>
                    <a:pt x="24" y="19"/>
                  </a:lnTo>
                  <a:lnTo>
                    <a:pt x="25" y="22"/>
                  </a:lnTo>
                  <a:lnTo>
                    <a:pt x="25" y="26"/>
                  </a:lnTo>
                  <a:lnTo>
                    <a:pt x="24" y="27"/>
                  </a:lnTo>
                  <a:lnTo>
                    <a:pt x="23" y="28"/>
                  </a:lnTo>
                  <a:lnTo>
                    <a:pt x="22" y="30"/>
                  </a:lnTo>
                  <a:lnTo>
                    <a:pt x="20" y="32"/>
                  </a:lnTo>
                  <a:lnTo>
                    <a:pt x="17" y="37"/>
                  </a:lnTo>
                  <a:lnTo>
                    <a:pt x="16" y="37"/>
                  </a:lnTo>
                  <a:lnTo>
                    <a:pt x="14" y="39"/>
                  </a:lnTo>
                  <a:lnTo>
                    <a:pt x="13" y="41"/>
                  </a:lnTo>
                  <a:lnTo>
                    <a:pt x="12" y="43"/>
                  </a:lnTo>
                  <a:lnTo>
                    <a:pt x="11" y="45"/>
                  </a:lnTo>
                  <a:lnTo>
                    <a:pt x="11" y="45"/>
                  </a:lnTo>
                  <a:lnTo>
                    <a:pt x="11" y="46"/>
                  </a:lnTo>
                  <a:lnTo>
                    <a:pt x="10" y="45"/>
                  </a:lnTo>
                  <a:lnTo>
                    <a:pt x="10" y="44"/>
                  </a:lnTo>
                  <a:lnTo>
                    <a:pt x="10" y="44"/>
                  </a:lnTo>
                  <a:lnTo>
                    <a:pt x="10" y="42"/>
                  </a:lnTo>
                  <a:lnTo>
                    <a:pt x="10" y="41"/>
                  </a:lnTo>
                  <a:lnTo>
                    <a:pt x="10" y="40"/>
                  </a:lnTo>
                  <a:lnTo>
                    <a:pt x="9" y="40"/>
                  </a:lnTo>
                  <a:lnTo>
                    <a:pt x="9" y="39"/>
                  </a:lnTo>
                  <a:lnTo>
                    <a:pt x="8" y="39"/>
                  </a:lnTo>
                  <a:lnTo>
                    <a:pt x="7" y="39"/>
                  </a:lnTo>
                  <a:lnTo>
                    <a:pt x="5" y="36"/>
                  </a:lnTo>
                  <a:lnTo>
                    <a:pt x="3" y="33"/>
                  </a:lnTo>
                  <a:lnTo>
                    <a:pt x="3" y="32"/>
                  </a:lnTo>
                  <a:lnTo>
                    <a:pt x="2" y="31"/>
                  </a:lnTo>
                  <a:lnTo>
                    <a:pt x="1" y="30"/>
                  </a:lnTo>
                  <a:lnTo>
                    <a:pt x="1" y="30"/>
                  </a:lnTo>
                  <a:lnTo>
                    <a:pt x="1" y="29"/>
                  </a:lnTo>
                  <a:lnTo>
                    <a:pt x="1" y="28"/>
                  </a:lnTo>
                  <a:lnTo>
                    <a:pt x="0" y="28"/>
                  </a:lnTo>
                  <a:lnTo>
                    <a:pt x="0" y="28"/>
                  </a:lnTo>
                  <a:lnTo>
                    <a:pt x="0" y="27"/>
                  </a:lnTo>
                  <a:lnTo>
                    <a:pt x="0" y="26"/>
                  </a:lnTo>
                  <a:lnTo>
                    <a:pt x="2" y="26"/>
                  </a:lnTo>
                  <a:lnTo>
                    <a:pt x="2" y="25"/>
                  </a:lnTo>
                  <a:lnTo>
                    <a:pt x="2" y="25"/>
                  </a:lnTo>
                  <a:lnTo>
                    <a:pt x="2" y="24"/>
                  </a:lnTo>
                  <a:lnTo>
                    <a:pt x="2" y="24"/>
                  </a:lnTo>
                  <a:lnTo>
                    <a:pt x="3" y="24"/>
                  </a:lnTo>
                  <a:lnTo>
                    <a:pt x="3" y="23"/>
                  </a:lnTo>
                  <a:lnTo>
                    <a:pt x="4" y="23"/>
                  </a:lnTo>
                  <a:lnTo>
                    <a:pt x="4" y="22"/>
                  </a:lnTo>
                  <a:lnTo>
                    <a:pt x="6" y="20"/>
                  </a:lnTo>
                  <a:lnTo>
                    <a:pt x="7" y="19"/>
                  </a:lnTo>
                  <a:lnTo>
                    <a:pt x="7" y="19"/>
                  </a:lnTo>
                  <a:lnTo>
                    <a:pt x="7" y="19"/>
                  </a:lnTo>
                  <a:lnTo>
                    <a:pt x="8" y="18"/>
                  </a:lnTo>
                  <a:lnTo>
                    <a:pt x="8" y="17"/>
                  </a:lnTo>
                  <a:lnTo>
                    <a:pt x="7" y="15"/>
                  </a:lnTo>
                  <a:lnTo>
                    <a:pt x="5" y="14"/>
                  </a:lnTo>
                  <a:lnTo>
                    <a:pt x="5" y="13"/>
                  </a:lnTo>
                  <a:lnTo>
                    <a:pt x="4" y="13"/>
                  </a:lnTo>
                  <a:lnTo>
                    <a:pt x="4" y="13"/>
                  </a:lnTo>
                  <a:lnTo>
                    <a:pt x="3" y="13"/>
                  </a:lnTo>
                  <a:lnTo>
                    <a:pt x="3" y="13"/>
                  </a:lnTo>
                  <a:lnTo>
                    <a:pt x="3" y="12"/>
                  </a:lnTo>
                  <a:lnTo>
                    <a:pt x="3" y="11"/>
                  </a:lnTo>
                  <a:lnTo>
                    <a:pt x="3" y="9"/>
                  </a:lnTo>
                  <a:lnTo>
                    <a:pt x="2" y="9"/>
                  </a:lnTo>
                  <a:lnTo>
                    <a:pt x="2" y="8"/>
                  </a:lnTo>
                  <a:lnTo>
                    <a:pt x="1" y="8"/>
                  </a:lnTo>
                  <a:lnTo>
                    <a:pt x="1" y="8"/>
                  </a:lnTo>
                  <a:lnTo>
                    <a:pt x="1" y="8"/>
                  </a:lnTo>
                  <a:lnTo>
                    <a:pt x="2" y="5"/>
                  </a:lnTo>
                  <a:lnTo>
                    <a:pt x="3" y="4"/>
                  </a:lnTo>
                  <a:lnTo>
                    <a:pt x="3" y="2"/>
                  </a:lnTo>
                  <a:lnTo>
                    <a:pt x="3" y="2"/>
                  </a:lnTo>
                  <a:lnTo>
                    <a:pt x="3" y="1"/>
                  </a:lnTo>
                  <a:lnTo>
                    <a:pt x="3" y="1"/>
                  </a:lnTo>
                  <a:lnTo>
                    <a:pt x="3"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7" name="Freeform 120">
              <a:extLst>
                <a:ext uri="{FF2B5EF4-FFF2-40B4-BE49-F238E27FC236}">
                  <a16:creationId xmlns:a16="http://schemas.microsoft.com/office/drawing/2014/main" id="{5BA407A6-ABB2-414F-BB7F-AC25F4EF85A3}"/>
                </a:ext>
              </a:extLst>
            </p:cNvPr>
            <p:cNvSpPr>
              <a:spLocks/>
            </p:cNvSpPr>
            <p:nvPr/>
          </p:nvSpPr>
          <p:spPr bwMode="auto">
            <a:xfrm>
              <a:off x="4993" y="2092"/>
              <a:ext cx="86" cy="164"/>
            </a:xfrm>
            <a:custGeom>
              <a:avLst/>
              <a:gdLst/>
              <a:ahLst/>
              <a:cxnLst>
                <a:cxn ang="0">
                  <a:pos x="2" y="0"/>
                </a:cxn>
                <a:cxn ang="0">
                  <a:pos x="1" y="0"/>
                </a:cxn>
                <a:cxn ang="0">
                  <a:pos x="0" y="1"/>
                </a:cxn>
                <a:cxn ang="0">
                  <a:pos x="0" y="3"/>
                </a:cxn>
                <a:cxn ang="0">
                  <a:pos x="4" y="25"/>
                </a:cxn>
                <a:cxn ang="0">
                  <a:pos x="13" y="24"/>
                </a:cxn>
                <a:cxn ang="0">
                  <a:pos x="13" y="22"/>
                </a:cxn>
                <a:cxn ang="0">
                  <a:pos x="12" y="21"/>
                </a:cxn>
                <a:cxn ang="0">
                  <a:pos x="11" y="20"/>
                </a:cxn>
                <a:cxn ang="0">
                  <a:pos x="10" y="18"/>
                </a:cxn>
                <a:cxn ang="0">
                  <a:pos x="9" y="17"/>
                </a:cxn>
                <a:cxn ang="0">
                  <a:pos x="9" y="16"/>
                </a:cxn>
                <a:cxn ang="0">
                  <a:pos x="7" y="14"/>
                </a:cxn>
                <a:cxn ang="0">
                  <a:pos x="6" y="12"/>
                </a:cxn>
                <a:cxn ang="0">
                  <a:pos x="6" y="9"/>
                </a:cxn>
                <a:cxn ang="0">
                  <a:pos x="4" y="8"/>
                </a:cxn>
                <a:cxn ang="0">
                  <a:pos x="4" y="6"/>
                </a:cxn>
                <a:cxn ang="0">
                  <a:pos x="3" y="5"/>
                </a:cxn>
                <a:cxn ang="0">
                  <a:pos x="3" y="4"/>
                </a:cxn>
                <a:cxn ang="0">
                  <a:pos x="3" y="4"/>
                </a:cxn>
                <a:cxn ang="0">
                  <a:pos x="3" y="3"/>
                </a:cxn>
                <a:cxn ang="0">
                  <a:pos x="3" y="2"/>
                </a:cxn>
                <a:cxn ang="0">
                  <a:pos x="2" y="2"/>
                </a:cxn>
                <a:cxn ang="0">
                  <a:pos x="2" y="2"/>
                </a:cxn>
                <a:cxn ang="0">
                  <a:pos x="2" y="0"/>
                </a:cxn>
                <a:cxn ang="0">
                  <a:pos x="2" y="0"/>
                </a:cxn>
              </a:cxnLst>
              <a:rect l="0" t="0" r="r" b="b"/>
              <a:pathLst>
                <a:path w="13" h="25">
                  <a:moveTo>
                    <a:pt x="2" y="0"/>
                  </a:moveTo>
                  <a:lnTo>
                    <a:pt x="1" y="0"/>
                  </a:lnTo>
                  <a:lnTo>
                    <a:pt x="0" y="1"/>
                  </a:lnTo>
                  <a:lnTo>
                    <a:pt x="0" y="3"/>
                  </a:lnTo>
                  <a:lnTo>
                    <a:pt x="4" y="25"/>
                  </a:lnTo>
                  <a:lnTo>
                    <a:pt x="13" y="24"/>
                  </a:lnTo>
                  <a:lnTo>
                    <a:pt x="13" y="22"/>
                  </a:lnTo>
                  <a:lnTo>
                    <a:pt x="12" y="21"/>
                  </a:lnTo>
                  <a:lnTo>
                    <a:pt x="11" y="20"/>
                  </a:lnTo>
                  <a:lnTo>
                    <a:pt x="10" y="18"/>
                  </a:lnTo>
                  <a:lnTo>
                    <a:pt x="9" y="17"/>
                  </a:lnTo>
                  <a:lnTo>
                    <a:pt x="9" y="16"/>
                  </a:lnTo>
                  <a:lnTo>
                    <a:pt x="7" y="14"/>
                  </a:lnTo>
                  <a:lnTo>
                    <a:pt x="6" y="12"/>
                  </a:lnTo>
                  <a:lnTo>
                    <a:pt x="6" y="9"/>
                  </a:lnTo>
                  <a:lnTo>
                    <a:pt x="4" y="8"/>
                  </a:lnTo>
                  <a:lnTo>
                    <a:pt x="4" y="6"/>
                  </a:lnTo>
                  <a:lnTo>
                    <a:pt x="3" y="5"/>
                  </a:lnTo>
                  <a:lnTo>
                    <a:pt x="3" y="4"/>
                  </a:lnTo>
                  <a:lnTo>
                    <a:pt x="3" y="4"/>
                  </a:lnTo>
                  <a:lnTo>
                    <a:pt x="3" y="3"/>
                  </a:lnTo>
                  <a:lnTo>
                    <a:pt x="3" y="2"/>
                  </a:lnTo>
                  <a:lnTo>
                    <a:pt x="2" y="2"/>
                  </a:lnTo>
                  <a:lnTo>
                    <a:pt x="2" y="2"/>
                  </a:lnTo>
                  <a:lnTo>
                    <a:pt x="2" y="0"/>
                  </a:lnTo>
                  <a:lnTo>
                    <a:pt x="2"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8" name="Freeform 121">
              <a:extLst>
                <a:ext uri="{FF2B5EF4-FFF2-40B4-BE49-F238E27FC236}">
                  <a16:creationId xmlns:a16="http://schemas.microsoft.com/office/drawing/2014/main" id="{97BFCB18-5FBF-4F6D-92CD-EF054DA0A260}"/>
                </a:ext>
              </a:extLst>
            </p:cNvPr>
            <p:cNvSpPr>
              <a:spLocks/>
            </p:cNvSpPr>
            <p:nvPr/>
          </p:nvSpPr>
          <p:spPr bwMode="auto">
            <a:xfrm>
              <a:off x="4993" y="2092"/>
              <a:ext cx="86" cy="164"/>
            </a:xfrm>
            <a:custGeom>
              <a:avLst/>
              <a:gdLst/>
              <a:ahLst/>
              <a:cxnLst>
                <a:cxn ang="0">
                  <a:pos x="2" y="0"/>
                </a:cxn>
                <a:cxn ang="0">
                  <a:pos x="1" y="0"/>
                </a:cxn>
                <a:cxn ang="0">
                  <a:pos x="0" y="1"/>
                </a:cxn>
                <a:cxn ang="0">
                  <a:pos x="0" y="3"/>
                </a:cxn>
                <a:cxn ang="0">
                  <a:pos x="4" y="25"/>
                </a:cxn>
                <a:cxn ang="0">
                  <a:pos x="13" y="24"/>
                </a:cxn>
                <a:cxn ang="0">
                  <a:pos x="13" y="22"/>
                </a:cxn>
                <a:cxn ang="0">
                  <a:pos x="12" y="21"/>
                </a:cxn>
                <a:cxn ang="0">
                  <a:pos x="11" y="20"/>
                </a:cxn>
                <a:cxn ang="0">
                  <a:pos x="10" y="18"/>
                </a:cxn>
                <a:cxn ang="0">
                  <a:pos x="9" y="17"/>
                </a:cxn>
                <a:cxn ang="0">
                  <a:pos x="9" y="16"/>
                </a:cxn>
                <a:cxn ang="0">
                  <a:pos x="7" y="14"/>
                </a:cxn>
                <a:cxn ang="0">
                  <a:pos x="6" y="12"/>
                </a:cxn>
                <a:cxn ang="0">
                  <a:pos x="6" y="9"/>
                </a:cxn>
                <a:cxn ang="0">
                  <a:pos x="4" y="8"/>
                </a:cxn>
                <a:cxn ang="0">
                  <a:pos x="4" y="6"/>
                </a:cxn>
                <a:cxn ang="0">
                  <a:pos x="3" y="5"/>
                </a:cxn>
                <a:cxn ang="0">
                  <a:pos x="3" y="4"/>
                </a:cxn>
                <a:cxn ang="0">
                  <a:pos x="3" y="4"/>
                </a:cxn>
                <a:cxn ang="0">
                  <a:pos x="3" y="3"/>
                </a:cxn>
                <a:cxn ang="0">
                  <a:pos x="3" y="2"/>
                </a:cxn>
                <a:cxn ang="0">
                  <a:pos x="2" y="2"/>
                </a:cxn>
                <a:cxn ang="0">
                  <a:pos x="2" y="2"/>
                </a:cxn>
                <a:cxn ang="0">
                  <a:pos x="2" y="0"/>
                </a:cxn>
                <a:cxn ang="0">
                  <a:pos x="2" y="0"/>
                </a:cxn>
              </a:cxnLst>
              <a:rect l="0" t="0" r="r" b="b"/>
              <a:pathLst>
                <a:path w="13" h="25">
                  <a:moveTo>
                    <a:pt x="2" y="0"/>
                  </a:moveTo>
                  <a:lnTo>
                    <a:pt x="1" y="0"/>
                  </a:lnTo>
                  <a:lnTo>
                    <a:pt x="0" y="1"/>
                  </a:lnTo>
                  <a:lnTo>
                    <a:pt x="0" y="3"/>
                  </a:lnTo>
                  <a:lnTo>
                    <a:pt x="4" y="25"/>
                  </a:lnTo>
                  <a:lnTo>
                    <a:pt x="13" y="24"/>
                  </a:lnTo>
                  <a:lnTo>
                    <a:pt x="13" y="22"/>
                  </a:lnTo>
                  <a:lnTo>
                    <a:pt x="12" y="21"/>
                  </a:lnTo>
                  <a:lnTo>
                    <a:pt x="11" y="20"/>
                  </a:lnTo>
                  <a:lnTo>
                    <a:pt x="10" y="18"/>
                  </a:lnTo>
                  <a:lnTo>
                    <a:pt x="9" y="17"/>
                  </a:lnTo>
                  <a:lnTo>
                    <a:pt x="9" y="16"/>
                  </a:lnTo>
                  <a:lnTo>
                    <a:pt x="7" y="14"/>
                  </a:lnTo>
                  <a:lnTo>
                    <a:pt x="6" y="12"/>
                  </a:lnTo>
                  <a:lnTo>
                    <a:pt x="6" y="9"/>
                  </a:lnTo>
                  <a:lnTo>
                    <a:pt x="4" y="8"/>
                  </a:lnTo>
                  <a:lnTo>
                    <a:pt x="4" y="6"/>
                  </a:lnTo>
                  <a:lnTo>
                    <a:pt x="3" y="5"/>
                  </a:lnTo>
                  <a:lnTo>
                    <a:pt x="3" y="4"/>
                  </a:lnTo>
                  <a:lnTo>
                    <a:pt x="3" y="4"/>
                  </a:lnTo>
                  <a:lnTo>
                    <a:pt x="3" y="3"/>
                  </a:lnTo>
                  <a:lnTo>
                    <a:pt x="3" y="2"/>
                  </a:lnTo>
                  <a:lnTo>
                    <a:pt x="2" y="2"/>
                  </a:lnTo>
                  <a:lnTo>
                    <a:pt x="2" y="2"/>
                  </a:lnTo>
                  <a:lnTo>
                    <a:pt x="2" y="0"/>
                  </a:lnTo>
                  <a:lnTo>
                    <a:pt x="2"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49" name="Freeform 122">
              <a:extLst>
                <a:ext uri="{FF2B5EF4-FFF2-40B4-BE49-F238E27FC236}">
                  <a16:creationId xmlns:a16="http://schemas.microsoft.com/office/drawing/2014/main" id="{8C60D527-C69A-42C3-A854-D39C9FA99EFA}"/>
                </a:ext>
              </a:extLst>
            </p:cNvPr>
            <p:cNvSpPr>
              <a:spLocks/>
            </p:cNvSpPr>
            <p:nvPr/>
          </p:nvSpPr>
          <p:spPr bwMode="auto">
            <a:xfrm>
              <a:off x="4632" y="2112"/>
              <a:ext cx="447" cy="223"/>
            </a:xfrm>
            <a:custGeom>
              <a:avLst/>
              <a:gdLst/>
              <a:ahLst/>
              <a:cxnLst>
                <a:cxn ang="0">
                  <a:pos x="55" y="0"/>
                </a:cxn>
                <a:cxn ang="0">
                  <a:pos x="68" y="21"/>
                </a:cxn>
                <a:cxn ang="0">
                  <a:pos x="68" y="28"/>
                </a:cxn>
                <a:cxn ang="0">
                  <a:pos x="67" y="29"/>
                </a:cxn>
                <a:cxn ang="0">
                  <a:pos x="67" y="30"/>
                </a:cxn>
                <a:cxn ang="0">
                  <a:pos x="67" y="32"/>
                </a:cxn>
                <a:cxn ang="0">
                  <a:pos x="61" y="34"/>
                </a:cxn>
                <a:cxn ang="0">
                  <a:pos x="60" y="31"/>
                </a:cxn>
                <a:cxn ang="0">
                  <a:pos x="59" y="30"/>
                </a:cxn>
                <a:cxn ang="0">
                  <a:pos x="59" y="28"/>
                </a:cxn>
                <a:cxn ang="0">
                  <a:pos x="59" y="26"/>
                </a:cxn>
                <a:cxn ang="0">
                  <a:pos x="59" y="24"/>
                </a:cxn>
                <a:cxn ang="0">
                  <a:pos x="57" y="21"/>
                </a:cxn>
                <a:cxn ang="0">
                  <a:pos x="53" y="17"/>
                </a:cxn>
                <a:cxn ang="0">
                  <a:pos x="52" y="15"/>
                </a:cxn>
                <a:cxn ang="0">
                  <a:pos x="51" y="13"/>
                </a:cxn>
                <a:cxn ang="0">
                  <a:pos x="51" y="10"/>
                </a:cxn>
                <a:cxn ang="0">
                  <a:pos x="50" y="7"/>
                </a:cxn>
                <a:cxn ang="0">
                  <a:pos x="50" y="5"/>
                </a:cxn>
                <a:cxn ang="0">
                  <a:pos x="50" y="3"/>
                </a:cxn>
                <a:cxn ang="0">
                  <a:pos x="48" y="2"/>
                </a:cxn>
                <a:cxn ang="0">
                  <a:pos x="46" y="6"/>
                </a:cxn>
                <a:cxn ang="0">
                  <a:pos x="47" y="10"/>
                </a:cxn>
                <a:cxn ang="0">
                  <a:pos x="45" y="10"/>
                </a:cxn>
                <a:cxn ang="0">
                  <a:pos x="48" y="13"/>
                </a:cxn>
                <a:cxn ang="0">
                  <a:pos x="47" y="15"/>
                </a:cxn>
                <a:cxn ang="0">
                  <a:pos x="49" y="17"/>
                </a:cxn>
                <a:cxn ang="0">
                  <a:pos x="49" y="19"/>
                </a:cxn>
                <a:cxn ang="0">
                  <a:pos x="51" y="23"/>
                </a:cxn>
                <a:cxn ang="0">
                  <a:pos x="53" y="25"/>
                </a:cxn>
                <a:cxn ang="0">
                  <a:pos x="52" y="26"/>
                </a:cxn>
                <a:cxn ang="0">
                  <a:pos x="47" y="24"/>
                </a:cxn>
                <a:cxn ang="0">
                  <a:pos x="46" y="24"/>
                </a:cxn>
                <a:cxn ang="0">
                  <a:pos x="45" y="24"/>
                </a:cxn>
                <a:cxn ang="0">
                  <a:pos x="44" y="23"/>
                </a:cxn>
                <a:cxn ang="0">
                  <a:pos x="45" y="22"/>
                </a:cxn>
                <a:cxn ang="0">
                  <a:pos x="46" y="22"/>
                </a:cxn>
                <a:cxn ang="0">
                  <a:pos x="44" y="20"/>
                </a:cxn>
                <a:cxn ang="0">
                  <a:pos x="41" y="19"/>
                </a:cxn>
                <a:cxn ang="0">
                  <a:pos x="40" y="20"/>
                </a:cxn>
                <a:cxn ang="0">
                  <a:pos x="38" y="23"/>
                </a:cxn>
                <a:cxn ang="0">
                  <a:pos x="26" y="15"/>
                </a:cxn>
                <a:cxn ang="0">
                  <a:pos x="23" y="14"/>
                </a:cxn>
                <a:cxn ang="0">
                  <a:pos x="21" y="13"/>
                </a:cxn>
                <a:cxn ang="0">
                  <a:pos x="20" y="12"/>
                </a:cxn>
                <a:cxn ang="0">
                  <a:pos x="19" y="11"/>
                </a:cxn>
                <a:cxn ang="0">
                  <a:pos x="17" y="10"/>
                </a:cxn>
                <a:cxn ang="0">
                  <a:pos x="16" y="10"/>
                </a:cxn>
                <a:cxn ang="0">
                  <a:pos x="14" y="10"/>
                </a:cxn>
                <a:cxn ang="0">
                  <a:pos x="12" y="10"/>
                </a:cxn>
                <a:cxn ang="0">
                  <a:pos x="12" y="12"/>
                </a:cxn>
                <a:cxn ang="0">
                  <a:pos x="11" y="12"/>
                </a:cxn>
                <a:cxn ang="0">
                  <a:pos x="11" y="13"/>
                </a:cxn>
                <a:cxn ang="0">
                  <a:pos x="9" y="14"/>
                </a:cxn>
                <a:cxn ang="0">
                  <a:pos x="8" y="15"/>
                </a:cxn>
                <a:cxn ang="0">
                  <a:pos x="7" y="14"/>
                </a:cxn>
                <a:cxn ang="0">
                  <a:pos x="7" y="17"/>
                </a:cxn>
                <a:cxn ang="0">
                  <a:pos x="4" y="19"/>
                </a:cxn>
                <a:cxn ang="0">
                  <a:pos x="4" y="20"/>
                </a:cxn>
                <a:cxn ang="0">
                  <a:pos x="0" y="24"/>
                </a:cxn>
              </a:cxnLst>
              <a:rect l="0" t="0" r="r" b="b"/>
              <a:pathLst>
                <a:path w="68" h="34">
                  <a:moveTo>
                    <a:pt x="0" y="11"/>
                  </a:moveTo>
                  <a:lnTo>
                    <a:pt x="55" y="0"/>
                  </a:lnTo>
                  <a:lnTo>
                    <a:pt x="59" y="22"/>
                  </a:lnTo>
                  <a:lnTo>
                    <a:pt x="68" y="21"/>
                  </a:lnTo>
                  <a:lnTo>
                    <a:pt x="68" y="26"/>
                  </a:lnTo>
                  <a:lnTo>
                    <a:pt x="68" y="28"/>
                  </a:lnTo>
                  <a:lnTo>
                    <a:pt x="68" y="29"/>
                  </a:lnTo>
                  <a:lnTo>
                    <a:pt x="67" y="29"/>
                  </a:lnTo>
                  <a:lnTo>
                    <a:pt x="67" y="29"/>
                  </a:lnTo>
                  <a:lnTo>
                    <a:pt x="67" y="30"/>
                  </a:lnTo>
                  <a:lnTo>
                    <a:pt x="67" y="32"/>
                  </a:lnTo>
                  <a:lnTo>
                    <a:pt x="67" y="32"/>
                  </a:lnTo>
                  <a:lnTo>
                    <a:pt x="67" y="33"/>
                  </a:lnTo>
                  <a:lnTo>
                    <a:pt x="61" y="34"/>
                  </a:lnTo>
                  <a:lnTo>
                    <a:pt x="61" y="32"/>
                  </a:lnTo>
                  <a:lnTo>
                    <a:pt x="60" y="31"/>
                  </a:lnTo>
                  <a:lnTo>
                    <a:pt x="59" y="30"/>
                  </a:lnTo>
                  <a:lnTo>
                    <a:pt x="59" y="30"/>
                  </a:lnTo>
                  <a:lnTo>
                    <a:pt x="59" y="29"/>
                  </a:lnTo>
                  <a:lnTo>
                    <a:pt x="59" y="28"/>
                  </a:lnTo>
                  <a:lnTo>
                    <a:pt x="59" y="27"/>
                  </a:lnTo>
                  <a:lnTo>
                    <a:pt x="59" y="26"/>
                  </a:lnTo>
                  <a:lnTo>
                    <a:pt x="60" y="25"/>
                  </a:lnTo>
                  <a:lnTo>
                    <a:pt x="59" y="24"/>
                  </a:lnTo>
                  <a:lnTo>
                    <a:pt x="58" y="22"/>
                  </a:lnTo>
                  <a:lnTo>
                    <a:pt x="57" y="21"/>
                  </a:lnTo>
                  <a:lnTo>
                    <a:pt x="54" y="20"/>
                  </a:lnTo>
                  <a:lnTo>
                    <a:pt x="53" y="17"/>
                  </a:lnTo>
                  <a:lnTo>
                    <a:pt x="52" y="16"/>
                  </a:lnTo>
                  <a:lnTo>
                    <a:pt x="52" y="15"/>
                  </a:lnTo>
                  <a:lnTo>
                    <a:pt x="53" y="14"/>
                  </a:lnTo>
                  <a:lnTo>
                    <a:pt x="51" y="13"/>
                  </a:lnTo>
                  <a:lnTo>
                    <a:pt x="51" y="12"/>
                  </a:lnTo>
                  <a:lnTo>
                    <a:pt x="51" y="10"/>
                  </a:lnTo>
                  <a:lnTo>
                    <a:pt x="50" y="8"/>
                  </a:lnTo>
                  <a:lnTo>
                    <a:pt x="50" y="7"/>
                  </a:lnTo>
                  <a:lnTo>
                    <a:pt x="50" y="6"/>
                  </a:lnTo>
                  <a:lnTo>
                    <a:pt x="50" y="5"/>
                  </a:lnTo>
                  <a:lnTo>
                    <a:pt x="50" y="4"/>
                  </a:lnTo>
                  <a:lnTo>
                    <a:pt x="50" y="3"/>
                  </a:lnTo>
                  <a:lnTo>
                    <a:pt x="48" y="2"/>
                  </a:lnTo>
                  <a:lnTo>
                    <a:pt x="48" y="2"/>
                  </a:lnTo>
                  <a:lnTo>
                    <a:pt x="47" y="3"/>
                  </a:lnTo>
                  <a:lnTo>
                    <a:pt x="46" y="6"/>
                  </a:lnTo>
                  <a:lnTo>
                    <a:pt x="47" y="8"/>
                  </a:lnTo>
                  <a:lnTo>
                    <a:pt x="47" y="10"/>
                  </a:lnTo>
                  <a:lnTo>
                    <a:pt x="46" y="10"/>
                  </a:lnTo>
                  <a:lnTo>
                    <a:pt x="45" y="10"/>
                  </a:lnTo>
                  <a:lnTo>
                    <a:pt x="47" y="11"/>
                  </a:lnTo>
                  <a:lnTo>
                    <a:pt x="48" y="13"/>
                  </a:lnTo>
                  <a:lnTo>
                    <a:pt x="47" y="14"/>
                  </a:lnTo>
                  <a:lnTo>
                    <a:pt x="47" y="15"/>
                  </a:lnTo>
                  <a:lnTo>
                    <a:pt x="48" y="16"/>
                  </a:lnTo>
                  <a:lnTo>
                    <a:pt x="49" y="17"/>
                  </a:lnTo>
                  <a:lnTo>
                    <a:pt x="49" y="17"/>
                  </a:lnTo>
                  <a:lnTo>
                    <a:pt x="49" y="19"/>
                  </a:lnTo>
                  <a:lnTo>
                    <a:pt x="50" y="21"/>
                  </a:lnTo>
                  <a:lnTo>
                    <a:pt x="51" y="23"/>
                  </a:lnTo>
                  <a:lnTo>
                    <a:pt x="52" y="24"/>
                  </a:lnTo>
                  <a:lnTo>
                    <a:pt x="53" y="25"/>
                  </a:lnTo>
                  <a:lnTo>
                    <a:pt x="53" y="26"/>
                  </a:lnTo>
                  <a:lnTo>
                    <a:pt x="52" y="26"/>
                  </a:lnTo>
                  <a:lnTo>
                    <a:pt x="50" y="25"/>
                  </a:lnTo>
                  <a:lnTo>
                    <a:pt x="47" y="24"/>
                  </a:lnTo>
                  <a:lnTo>
                    <a:pt x="46" y="24"/>
                  </a:lnTo>
                  <a:lnTo>
                    <a:pt x="46" y="24"/>
                  </a:lnTo>
                  <a:lnTo>
                    <a:pt x="45" y="24"/>
                  </a:lnTo>
                  <a:lnTo>
                    <a:pt x="45" y="24"/>
                  </a:lnTo>
                  <a:lnTo>
                    <a:pt x="44" y="23"/>
                  </a:lnTo>
                  <a:lnTo>
                    <a:pt x="44" y="23"/>
                  </a:lnTo>
                  <a:lnTo>
                    <a:pt x="44" y="23"/>
                  </a:lnTo>
                  <a:lnTo>
                    <a:pt x="45" y="22"/>
                  </a:lnTo>
                  <a:lnTo>
                    <a:pt x="46" y="22"/>
                  </a:lnTo>
                  <a:lnTo>
                    <a:pt x="46" y="22"/>
                  </a:lnTo>
                  <a:lnTo>
                    <a:pt x="44" y="20"/>
                  </a:lnTo>
                  <a:lnTo>
                    <a:pt x="44" y="20"/>
                  </a:lnTo>
                  <a:lnTo>
                    <a:pt x="42" y="19"/>
                  </a:lnTo>
                  <a:lnTo>
                    <a:pt x="41" y="19"/>
                  </a:lnTo>
                  <a:lnTo>
                    <a:pt x="41" y="19"/>
                  </a:lnTo>
                  <a:lnTo>
                    <a:pt x="40" y="20"/>
                  </a:lnTo>
                  <a:lnTo>
                    <a:pt x="40" y="21"/>
                  </a:lnTo>
                  <a:lnTo>
                    <a:pt x="38" y="23"/>
                  </a:lnTo>
                  <a:lnTo>
                    <a:pt x="27" y="15"/>
                  </a:lnTo>
                  <a:lnTo>
                    <a:pt x="26" y="15"/>
                  </a:lnTo>
                  <a:lnTo>
                    <a:pt x="24" y="14"/>
                  </a:lnTo>
                  <a:lnTo>
                    <a:pt x="23" y="14"/>
                  </a:lnTo>
                  <a:lnTo>
                    <a:pt x="22" y="14"/>
                  </a:lnTo>
                  <a:lnTo>
                    <a:pt x="21" y="13"/>
                  </a:lnTo>
                  <a:lnTo>
                    <a:pt x="21" y="12"/>
                  </a:lnTo>
                  <a:lnTo>
                    <a:pt x="20" y="12"/>
                  </a:lnTo>
                  <a:lnTo>
                    <a:pt x="19" y="12"/>
                  </a:lnTo>
                  <a:lnTo>
                    <a:pt x="19" y="11"/>
                  </a:lnTo>
                  <a:lnTo>
                    <a:pt x="18" y="10"/>
                  </a:lnTo>
                  <a:lnTo>
                    <a:pt x="17" y="10"/>
                  </a:lnTo>
                  <a:lnTo>
                    <a:pt x="16" y="10"/>
                  </a:lnTo>
                  <a:lnTo>
                    <a:pt x="16" y="10"/>
                  </a:lnTo>
                  <a:lnTo>
                    <a:pt x="15" y="10"/>
                  </a:lnTo>
                  <a:lnTo>
                    <a:pt x="14" y="10"/>
                  </a:lnTo>
                  <a:lnTo>
                    <a:pt x="13" y="10"/>
                  </a:lnTo>
                  <a:lnTo>
                    <a:pt x="12" y="10"/>
                  </a:lnTo>
                  <a:lnTo>
                    <a:pt x="12" y="11"/>
                  </a:lnTo>
                  <a:lnTo>
                    <a:pt x="12" y="12"/>
                  </a:lnTo>
                  <a:lnTo>
                    <a:pt x="11" y="12"/>
                  </a:lnTo>
                  <a:lnTo>
                    <a:pt x="11" y="12"/>
                  </a:lnTo>
                  <a:lnTo>
                    <a:pt x="11" y="13"/>
                  </a:lnTo>
                  <a:lnTo>
                    <a:pt x="11" y="13"/>
                  </a:lnTo>
                  <a:lnTo>
                    <a:pt x="10" y="14"/>
                  </a:lnTo>
                  <a:lnTo>
                    <a:pt x="9" y="14"/>
                  </a:lnTo>
                  <a:lnTo>
                    <a:pt x="9" y="15"/>
                  </a:lnTo>
                  <a:lnTo>
                    <a:pt x="8" y="15"/>
                  </a:lnTo>
                  <a:lnTo>
                    <a:pt x="7" y="14"/>
                  </a:lnTo>
                  <a:lnTo>
                    <a:pt x="7" y="14"/>
                  </a:lnTo>
                  <a:lnTo>
                    <a:pt x="6" y="15"/>
                  </a:lnTo>
                  <a:lnTo>
                    <a:pt x="7" y="17"/>
                  </a:lnTo>
                  <a:lnTo>
                    <a:pt x="5" y="17"/>
                  </a:lnTo>
                  <a:lnTo>
                    <a:pt x="4" y="19"/>
                  </a:lnTo>
                  <a:lnTo>
                    <a:pt x="4" y="19"/>
                  </a:lnTo>
                  <a:lnTo>
                    <a:pt x="4" y="20"/>
                  </a:lnTo>
                  <a:lnTo>
                    <a:pt x="3" y="22"/>
                  </a:lnTo>
                  <a:lnTo>
                    <a:pt x="0" y="24"/>
                  </a:lnTo>
                  <a:lnTo>
                    <a:pt x="0" y="1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50" name="Freeform 123">
              <a:extLst>
                <a:ext uri="{FF2B5EF4-FFF2-40B4-BE49-F238E27FC236}">
                  <a16:creationId xmlns:a16="http://schemas.microsoft.com/office/drawing/2014/main" id="{3EE75254-784E-49B8-A70C-4308E53953D8}"/>
                </a:ext>
              </a:extLst>
            </p:cNvPr>
            <p:cNvSpPr>
              <a:spLocks/>
            </p:cNvSpPr>
            <p:nvPr/>
          </p:nvSpPr>
          <p:spPr bwMode="auto">
            <a:xfrm>
              <a:off x="4632" y="2112"/>
              <a:ext cx="447" cy="223"/>
            </a:xfrm>
            <a:custGeom>
              <a:avLst/>
              <a:gdLst/>
              <a:ahLst/>
              <a:cxnLst>
                <a:cxn ang="0">
                  <a:pos x="55" y="0"/>
                </a:cxn>
                <a:cxn ang="0">
                  <a:pos x="68" y="21"/>
                </a:cxn>
                <a:cxn ang="0">
                  <a:pos x="68" y="28"/>
                </a:cxn>
                <a:cxn ang="0">
                  <a:pos x="67" y="29"/>
                </a:cxn>
                <a:cxn ang="0">
                  <a:pos x="67" y="30"/>
                </a:cxn>
                <a:cxn ang="0">
                  <a:pos x="67" y="32"/>
                </a:cxn>
                <a:cxn ang="0">
                  <a:pos x="61" y="34"/>
                </a:cxn>
                <a:cxn ang="0">
                  <a:pos x="60" y="31"/>
                </a:cxn>
                <a:cxn ang="0">
                  <a:pos x="59" y="30"/>
                </a:cxn>
                <a:cxn ang="0">
                  <a:pos x="59" y="28"/>
                </a:cxn>
                <a:cxn ang="0">
                  <a:pos x="59" y="26"/>
                </a:cxn>
                <a:cxn ang="0">
                  <a:pos x="59" y="24"/>
                </a:cxn>
                <a:cxn ang="0">
                  <a:pos x="57" y="21"/>
                </a:cxn>
                <a:cxn ang="0">
                  <a:pos x="53" y="17"/>
                </a:cxn>
                <a:cxn ang="0">
                  <a:pos x="52" y="15"/>
                </a:cxn>
                <a:cxn ang="0">
                  <a:pos x="51" y="13"/>
                </a:cxn>
                <a:cxn ang="0">
                  <a:pos x="51" y="10"/>
                </a:cxn>
                <a:cxn ang="0">
                  <a:pos x="50" y="7"/>
                </a:cxn>
                <a:cxn ang="0">
                  <a:pos x="50" y="5"/>
                </a:cxn>
                <a:cxn ang="0">
                  <a:pos x="50" y="3"/>
                </a:cxn>
                <a:cxn ang="0">
                  <a:pos x="48" y="2"/>
                </a:cxn>
                <a:cxn ang="0">
                  <a:pos x="46" y="6"/>
                </a:cxn>
                <a:cxn ang="0">
                  <a:pos x="47" y="10"/>
                </a:cxn>
                <a:cxn ang="0">
                  <a:pos x="45" y="10"/>
                </a:cxn>
                <a:cxn ang="0">
                  <a:pos x="48" y="13"/>
                </a:cxn>
                <a:cxn ang="0">
                  <a:pos x="47" y="15"/>
                </a:cxn>
                <a:cxn ang="0">
                  <a:pos x="49" y="17"/>
                </a:cxn>
                <a:cxn ang="0">
                  <a:pos x="49" y="19"/>
                </a:cxn>
                <a:cxn ang="0">
                  <a:pos x="51" y="23"/>
                </a:cxn>
                <a:cxn ang="0">
                  <a:pos x="53" y="25"/>
                </a:cxn>
                <a:cxn ang="0">
                  <a:pos x="52" y="26"/>
                </a:cxn>
                <a:cxn ang="0">
                  <a:pos x="47" y="24"/>
                </a:cxn>
                <a:cxn ang="0">
                  <a:pos x="46" y="24"/>
                </a:cxn>
                <a:cxn ang="0">
                  <a:pos x="45" y="24"/>
                </a:cxn>
                <a:cxn ang="0">
                  <a:pos x="44" y="23"/>
                </a:cxn>
                <a:cxn ang="0">
                  <a:pos x="45" y="22"/>
                </a:cxn>
                <a:cxn ang="0">
                  <a:pos x="46" y="22"/>
                </a:cxn>
                <a:cxn ang="0">
                  <a:pos x="44" y="20"/>
                </a:cxn>
                <a:cxn ang="0">
                  <a:pos x="41" y="19"/>
                </a:cxn>
                <a:cxn ang="0">
                  <a:pos x="40" y="20"/>
                </a:cxn>
                <a:cxn ang="0">
                  <a:pos x="38" y="23"/>
                </a:cxn>
                <a:cxn ang="0">
                  <a:pos x="26" y="15"/>
                </a:cxn>
                <a:cxn ang="0">
                  <a:pos x="23" y="14"/>
                </a:cxn>
                <a:cxn ang="0">
                  <a:pos x="21" y="13"/>
                </a:cxn>
                <a:cxn ang="0">
                  <a:pos x="20" y="12"/>
                </a:cxn>
                <a:cxn ang="0">
                  <a:pos x="19" y="11"/>
                </a:cxn>
                <a:cxn ang="0">
                  <a:pos x="17" y="10"/>
                </a:cxn>
                <a:cxn ang="0">
                  <a:pos x="16" y="10"/>
                </a:cxn>
                <a:cxn ang="0">
                  <a:pos x="14" y="10"/>
                </a:cxn>
                <a:cxn ang="0">
                  <a:pos x="12" y="10"/>
                </a:cxn>
                <a:cxn ang="0">
                  <a:pos x="12" y="12"/>
                </a:cxn>
                <a:cxn ang="0">
                  <a:pos x="11" y="12"/>
                </a:cxn>
                <a:cxn ang="0">
                  <a:pos x="11" y="13"/>
                </a:cxn>
                <a:cxn ang="0">
                  <a:pos x="9" y="14"/>
                </a:cxn>
                <a:cxn ang="0">
                  <a:pos x="8" y="15"/>
                </a:cxn>
                <a:cxn ang="0">
                  <a:pos x="7" y="14"/>
                </a:cxn>
                <a:cxn ang="0">
                  <a:pos x="7" y="17"/>
                </a:cxn>
                <a:cxn ang="0">
                  <a:pos x="4" y="19"/>
                </a:cxn>
                <a:cxn ang="0">
                  <a:pos x="4" y="20"/>
                </a:cxn>
                <a:cxn ang="0">
                  <a:pos x="0" y="24"/>
                </a:cxn>
              </a:cxnLst>
              <a:rect l="0" t="0" r="r" b="b"/>
              <a:pathLst>
                <a:path w="68" h="34">
                  <a:moveTo>
                    <a:pt x="0" y="11"/>
                  </a:moveTo>
                  <a:lnTo>
                    <a:pt x="55" y="0"/>
                  </a:lnTo>
                  <a:lnTo>
                    <a:pt x="59" y="22"/>
                  </a:lnTo>
                  <a:lnTo>
                    <a:pt x="68" y="21"/>
                  </a:lnTo>
                  <a:lnTo>
                    <a:pt x="68" y="26"/>
                  </a:lnTo>
                  <a:lnTo>
                    <a:pt x="68" y="28"/>
                  </a:lnTo>
                  <a:lnTo>
                    <a:pt x="68" y="29"/>
                  </a:lnTo>
                  <a:lnTo>
                    <a:pt x="67" y="29"/>
                  </a:lnTo>
                  <a:lnTo>
                    <a:pt x="67" y="29"/>
                  </a:lnTo>
                  <a:lnTo>
                    <a:pt x="67" y="30"/>
                  </a:lnTo>
                  <a:lnTo>
                    <a:pt x="67" y="32"/>
                  </a:lnTo>
                  <a:lnTo>
                    <a:pt x="67" y="32"/>
                  </a:lnTo>
                  <a:lnTo>
                    <a:pt x="67" y="33"/>
                  </a:lnTo>
                  <a:lnTo>
                    <a:pt x="61" y="34"/>
                  </a:lnTo>
                  <a:lnTo>
                    <a:pt x="61" y="32"/>
                  </a:lnTo>
                  <a:lnTo>
                    <a:pt x="60" y="31"/>
                  </a:lnTo>
                  <a:lnTo>
                    <a:pt x="59" y="30"/>
                  </a:lnTo>
                  <a:lnTo>
                    <a:pt x="59" y="30"/>
                  </a:lnTo>
                  <a:lnTo>
                    <a:pt x="59" y="29"/>
                  </a:lnTo>
                  <a:lnTo>
                    <a:pt x="59" y="28"/>
                  </a:lnTo>
                  <a:lnTo>
                    <a:pt x="59" y="27"/>
                  </a:lnTo>
                  <a:lnTo>
                    <a:pt x="59" y="26"/>
                  </a:lnTo>
                  <a:lnTo>
                    <a:pt x="60" y="25"/>
                  </a:lnTo>
                  <a:lnTo>
                    <a:pt x="59" y="24"/>
                  </a:lnTo>
                  <a:lnTo>
                    <a:pt x="58" y="22"/>
                  </a:lnTo>
                  <a:lnTo>
                    <a:pt x="57" y="21"/>
                  </a:lnTo>
                  <a:lnTo>
                    <a:pt x="54" y="20"/>
                  </a:lnTo>
                  <a:lnTo>
                    <a:pt x="53" y="17"/>
                  </a:lnTo>
                  <a:lnTo>
                    <a:pt x="52" y="16"/>
                  </a:lnTo>
                  <a:lnTo>
                    <a:pt x="52" y="15"/>
                  </a:lnTo>
                  <a:lnTo>
                    <a:pt x="53" y="14"/>
                  </a:lnTo>
                  <a:lnTo>
                    <a:pt x="51" y="13"/>
                  </a:lnTo>
                  <a:lnTo>
                    <a:pt x="51" y="12"/>
                  </a:lnTo>
                  <a:lnTo>
                    <a:pt x="51" y="10"/>
                  </a:lnTo>
                  <a:lnTo>
                    <a:pt x="50" y="8"/>
                  </a:lnTo>
                  <a:lnTo>
                    <a:pt x="50" y="7"/>
                  </a:lnTo>
                  <a:lnTo>
                    <a:pt x="50" y="6"/>
                  </a:lnTo>
                  <a:lnTo>
                    <a:pt x="50" y="5"/>
                  </a:lnTo>
                  <a:lnTo>
                    <a:pt x="50" y="4"/>
                  </a:lnTo>
                  <a:lnTo>
                    <a:pt x="50" y="3"/>
                  </a:lnTo>
                  <a:lnTo>
                    <a:pt x="48" y="2"/>
                  </a:lnTo>
                  <a:lnTo>
                    <a:pt x="48" y="2"/>
                  </a:lnTo>
                  <a:lnTo>
                    <a:pt x="47" y="3"/>
                  </a:lnTo>
                  <a:lnTo>
                    <a:pt x="46" y="6"/>
                  </a:lnTo>
                  <a:lnTo>
                    <a:pt x="47" y="8"/>
                  </a:lnTo>
                  <a:lnTo>
                    <a:pt x="47" y="10"/>
                  </a:lnTo>
                  <a:lnTo>
                    <a:pt x="46" y="10"/>
                  </a:lnTo>
                  <a:lnTo>
                    <a:pt x="45" y="10"/>
                  </a:lnTo>
                  <a:lnTo>
                    <a:pt x="47" y="11"/>
                  </a:lnTo>
                  <a:lnTo>
                    <a:pt x="48" y="13"/>
                  </a:lnTo>
                  <a:lnTo>
                    <a:pt x="47" y="14"/>
                  </a:lnTo>
                  <a:lnTo>
                    <a:pt x="47" y="15"/>
                  </a:lnTo>
                  <a:lnTo>
                    <a:pt x="48" y="16"/>
                  </a:lnTo>
                  <a:lnTo>
                    <a:pt x="49" y="17"/>
                  </a:lnTo>
                  <a:lnTo>
                    <a:pt x="49" y="17"/>
                  </a:lnTo>
                  <a:lnTo>
                    <a:pt x="49" y="19"/>
                  </a:lnTo>
                  <a:lnTo>
                    <a:pt x="50" y="21"/>
                  </a:lnTo>
                  <a:lnTo>
                    <a:pt x="51" y="23"/>
                  </a:lnTo>
                  <a:lnTo>
                    <a:pt x="52" y="24"/>
                  </a:lnTo>
                  <a:lnTo>
                    <a:pt x="53" y="25"/>
                  </a:lnTo>
                  <a:lnTo>
                    <a:pt x="53" y="26"/>
                  </a:lnTo>
                  <a:lnTo>
                    <a:pt x="52" y="26"/>
                  </a:lnTo>
                  <a:lnTo>
                    <a:pt x="50" y="25"/>
                  </a:lnTo>
                  <a:lnTo>
                    <a:pt x="47" y="24"/>
                  </a:lnTo>
                  <a:lnTo>
                    <a:pt x="46" y="24"/>
                  </a:lnTo>
                  <a:lnTo>
                    <a:pt x="46" y="24"/>
                  </a:lnTo>
                  <a:lnTo>
                    <a:pt x="45" y="24"/>
                  </a:lnTo>
                  <a:lnTo>
                    <a:pt x="45" y="24"/>
                  </a:lnTo>
                  <a:lnTo>
                    <a:pt x="44" y="23"/>
                  </a:lnTo>
                  <a:lnTo>
                    <a:pt x="44" y="23"/>
                  </a:lnTo>
                  <a:lnTo>
                    <a:pt x="44" y="23"/>
                  </a:lnTo>
                  <a:lnTo>
                    <a:pt x="45" y="22"/>
                  </a:lnTo>
                  <a:lnTo>
                    <a:pt x="46" y="22"/>
                  </a:lnTo>
                  <a:lnTo>
                    <a:pt x="46" y="22"/>
                  </a:lnTo>
                  <a:lnTo>
                    <a:pt x="44" y="20"/>
                  </a:lnTo>
                  <a:lnTo>
                    <a:pt x="44" y="20"/>
                  </a:lnTo>
                  <a:lnTo>
                    <a:pt x="42" y="19"/>
                  </a:lnTo>
                  <a:lnTo>
                    <a:pt x="41" y="19"/>
                  </a:lnTo>
                  <a:lnTo>
                    <a:pt x="41" y="19"/>
                  </a:lnTo>
                  <a:lnTo>
                    <a:pt x="40" y="20"/>
                  </a:lnTo>
                  <a:lnTo>
                    <a:pt x="40" y="21"/>
                  </a:lnTo>
                  <a:lnTo>
                    <a:pt x="38" y="23"/>
                  </a:lnTo>
                  <a:lnTo>
                    <a:pt x="27" y="15"/>
                  </a:lnTo>
                  <a:lnTo>
                    <a:pt x="26" y="15"/>
                  </a:lnTo>
                  <a:lnTo>
                    <a:pt x="24" y="14"/>
                  </a:lnTo>
                  <a:lnTo>
                    <a:pt x="23" y="14"/>
                  </a:lnTo>
                  <a:lnTo>
                    <a:pt x="22" y="14"/>
                  </a:lnTo>
                  <a:lnTo>
                    <a:pt x="21" y="13"/>
                  </a:lnTo>
                  <a:lnTo>
                    <a:pt x="21" y="12"/>
                  </a:lnTo>
                  <a:lnTo>
                    <a:pt x="20" y="12"/>
                  </a:lnTo>
                  <a:lnTo>
                    <a:pt x="19" y="12"/>
                  </a:lnTo>
                  <a:lnTo>
                    <a:pt x="19" y="11"/>
                  </a:lnTo>
                  <a:lnTo>
                    <a:pt x="18" y="10"/>
                  </a:lnTo>
                  <a:lnTo>
                    <a:pt x="17" y="10"/>
                  </a:lnTo>
                  <a:lnTo>
                    <a:pt x="16" y="10"/>
                  </a:lnTo>
                  <a:lnTo>
                    <a:pt x="16" y="10"/>
                  </a:lnTo>
                  <a:lnTo>
                    <a:pt x="15" y="10"/>
                  </a:lnTo>
                  <a:lnTo>
                    <a:pt x="14" y="10"/>
                  </a:lnTo>
                  <a:lnTo>
                    <a:pt x="13" y="10"/>
                  </a:lnTo>
                  <a:lnTo>
                    <a:pt x="12" y="10"/>
                  </a:lnTo>
                  <a:lnTo>
                    <a:pt x="12" y="11"/>
                  </a:lnTo>
                  <a:lnTo>
                    <a:pt x="12" y="12"/>
                  </a:lnTo>
                  <a:lnTo>
                    <a:pt x="11" y="12"/>
                  </a:lnTo>
                  <a:lnTo>
                    <a:pt x="11" y="12"/>
                  </a:lnTo>
                  <a:lnTo>
                    <a:pt x="11" y="13"/>
                  </a:lnTo>
                  <a:lnTo>
                    <a:pt x="11" y="13"/>
                  </a:lnTo>
                  <a:lnTo>
                    <a:pt x="10" y="14"/>
                  </a:lnTo>
                  <a:lnTo>
                    <a:pt x="9" y="14"/>
                  </a:lnTo>
                  <a:lnTo>
                    <a:pt x="9" y="15"/>
                  </a:lnTo>
                  <a:lnTo>
                    <a:pt x="8" y="15"/>
                  </a:lnTo>
                  <a:lnTo>
                    <a:pt x="7" y="14"/>
                  </a:lnTo>
                  <a:lnTo>
                    <a:pt x="7" y="14"/>
                  </a:lnTo>
                  <a:lnTo>
                    <a:pt x="6" y="15"/>
                  </a:lnTo>
                  <a:lnTo>
                    <a:pt x="7" y="17"/>
                  </a:lnTo>
                  <a:lnTo>
                    <a:pt x="5" y="17"/>
                  </a:lnTo>
                  <a:lnTo>
                    <a:pt x="4" y="19"/>
                  </a:lnTo>
                  <a:lnTo>
                    <a:pt x="4" y="19"/>
                  </a:lnTo>
                  <a:lnTo>
                    <a:pt x="4" y="20"/>
                  </a:lnTo>
                  <a:lnTo>
                    <a:pt x="3" y="22"/>
                  </a:lnTo>
                  <a:lnTo>
                    <a:pt x="0" y="24"/>
                  </a:lnTo>
                  <a:lnTo>
                    <a:pt x="0" y="1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51" name="Freeform 124">
              <a:extLst>
                <a:ext uri="{FF2B5EF4-FFF2-40B4-BE49-F238E27FC236}">
                  <a16:creationId xmlns:a16="http://schemas.microsoft.com/office/drawing/2014/main" id="{67C0C5F7-073E-4626-9428-CEAA888CB8FC}"/>
                </a:ext>
              </a:extLst>
            </p:cNvPr>
            <p:cNvSpPr>
              <a:spLocks/>
            </p:cNvSpPr>
            <p:nvPr/>
          </p:nvSpPr>
          <p:spPr bwMode="auto">
            <a:xfrm>
              <a:off x="5033" y="2329"/>
              <a:ext cx="39" cy="85"/>
            </a:xfrm>
            <a:custGeom>
              <a:avLst/>
              <a:gdLst/>
              <a:ahLst/>
              <a:cxnLst>
                <a:cxn ang="0">
                  <a:pos x="0" y="1"/>
                </a:cxn>
                <a:cxn ang="0">
                  <a:pos x="1" y="5"/>
                </a:cxn>
                <a:cxn ang="0">
                  <a:pos x="1" y="10"/>
                </a:cxn>
                <a:cxn ang="0">
                  <a:pos x="2" y="12"/>
                </a:cxn>
                <a:cxn ang="0">
                  <a:pos x="3" y="13"/>
                </a:cxn>
                <a:cxn ang="0">
                  <a:pos x="4" y="13"/>
                </a:cxn>
                <a:cxn ang="0">
                  <a:pos x="4" y="12"/>
                </a:cxn>
                <a:cxn ang="0">
                  <a:pos x="5" y="10"/>
                </a:cxn>
                <a:cxn ang="0">
                  <a:pos x="6" y="9"/>
                </a:cxn>
                <a:cxn ang="0">
                  <a:pos x="6" y="8"/>
                </a:cxn>
                <a:cxn ang="0">
                  <a:pos x="6" y="4"/>
                </a:cxn>
                <a:cxn ang="0">
                  <a:pos x="6" y="0"/>
                </a:cxn>
                <a:cxn ang="0">
                  <a:pos x="6" y="0"/>
                </a:cxn>
                <a:cxn ang="0">
                  <a:pos x="0" y="1"/>
                </a:cxn>
              </a:cxnLst>
              <a:rect l="0" t="0" r="r" b="b"/>
              <a:pathLst>
                <a:path w="6" h="13">
                  <a:moveTo>
                    <a:pt x="0" y="1"/>
                  </a:moveTo>
                  <a:lnTo>
                    <a:pt x="1" y="5"/>
                  </a:lnTo>
                  <a:lnTo>
                    <a:pt x="1" y="10"/>
                  </a:lnTo>
                  <a:lnTo>
                    <a:pt x="2" y="12"/>
                  </a:lnTo>
                  <a:lnTo>
                    <a:pt x="3" y="13"/>
                  </a:lnTo>
                  <a:lnTo>
                    <a:pt x="4" y="13"/>
                  </a:lnTo>
                  <a:lnTo>
                    <a:pt x="4" y="12"/>
                  </a:lnTo>
                  <a:lnTo>
                    <a:pt x="5" y="10"/>
                  </a:lnTo>
                  <a:lnTo>
                    <a:pt x="6" y="9"/>
                  </a:lnTo>
                  <a:lnTo>
                    <a:pt x="6" y="8"/>
                  </a:lnTo>
                  <a:lnTo>
                    <a:pt x="6" y="4"/>
                  </a:lnTo>
                  <a:lnTo>
                    <a:pt x="6" y="0"/>
                  </a:lnTo>
                  <a:lnTo>
                    <a:pt x="6" y="0"/>
                  </a:lnTo>
                  <a:lnTo>
                    <a:pt x="0" y="1"/>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52" name="Freeform 125">
              <a:extLst>
                <a:ext uri="{FF2B5EF4-FFF2-40B4-BE49-F238E27FC236}">
                  <a16:creationId xmlns:a16="http://schemas.microsoft.com/office/drawing/2014/main" id="{936EEE95-8D62-49CD-AF0E-DEB75076F5BF}"/>
                </a:ext>
              </a:extLst>
            </p:cNvPr>
            <p:cNvSpPr>
              <a:spLocks/>
            </p:cNvSpPr>
            <p:nvPr/>
          </p:nvSpPr>
          <p:spPr bwMode="auto">
            <a:xfrm>
              <a:off x="5034" y="2324"/>
              <a:ext cx="39" cy="85"/>
            </a:xfrm>
            <a:custGeom>
              <a:avLst/>
              <a:gdLst/>
              <a:ahLst/>
              <a:cxnLst>
                <a:cxn ang="0">
                  <a:pos x="0" y="1"/>
                </a:cxn>
                <a:cxn ang="0">
                  <a:pos x="1" y="5"/>
                </a:cxn>
                <a:cxn ang="0">
                  <a:pos x="1" y="10"/>
                </a:cxn>
                <a:cxn ang="0">
                  <a:pos x="2" y="12"/>
                </a:cxn>
                <a:cxn ang="0">
                  <a:pos x="3" y="13"/>
                </a:cxn>
                <a:cxn ang="0">
                  <a:pos x="4" y="13"/>
                </a:cxn>
                <a:cxn ang="0">
                  <a:pos x="4" y="12"/>
                </a:cxn>
                <a:cxn ang="0">
                  <a:pos x="5" y="10"/>
                </a:cxn>
                <a:cxn ang="0">
                  <a:pos x="6" y="9"/>
                </a:cxn>
                <a:cxn ang="0">
                  <a:pos x="6" y="8"/>
                </a:cxn>
                <a:cxn ang="0">
                  <a:pos x="6" y="4"/>
                </a:cxn>
                <a:cxn ang="0">
                  <a:pos x="6" y="0"/>
                </a:cxn>
                <a:cxn ang="0">
                  <a:pos x="6" y="0"/>
                </a:cxn>
                <a:cxn ang="0">
                  <a:pos x="0" y="1"/>
                </a:cxn>
              </a:cxnLst>
              <a:rect l="0" t="0" r="r" b="b"/>
              <a:pathLst>
                <a:path w="6" h="13">
                  <a:moveTo>
                    <a:pt x="0" y="1"/>
                  </a:moveTo>
                  <a:lnTo>
                    <a:pt x="1" y="5"/>
                  </a:lnTo>
                  <a:lnTo>
                    <a:pt x="1" y="10"/>
                  </a:lnTo>
                  <a:lnTo>
                    <a:pt x="2" y="12"/>
                  </a:lnTo>
                  <a:lnTo>
                    <a:pt x="3" y="13"/>
                  </a:lnTo>
                  <a:lnTo>
                    <a:pt x="4" y="13"/>
                  </a:lnTo>
                  <a:lnTo>
                    <a:pt x="4" y="12"/>
                  </a:lnTo>
                  <a:lnTo>
                    <a:pt x="5" y="10"/>
                  </a:lnTo>
                  <a:lnTo>
                    <a:pt x="6" y="9"/>
                  </a:lnTo>
                  <a:lnTo>
                    <a:pt x="6" y="8"/>
                  </a:lnTo>
                  <a:lnTo>
                    <a:pt x="6" y="4"/>
                  </a:lnTo>
                  <a:lnTo>
                    <a:pt x="6" y="0"/>
                  </a:lnTo>
                  <a:lnTo>
                    <a:pt x="6" y="0"/>
                  </a:lnTo>
                  <a:lnTo>
                    <a:pt x="0" y="1"/>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53" name="Freeform 126">
              <a:extLst>
                <a:ext uri="{FF2B5EF4-FFF2-40B4-BE49-F238E27FC236}">
                  <a16:creationId xmlns:a16="http://schemas.microsoft.com/office/drawing/2014/main" id="{6A4CF785-6355-46AC-B076-9FCF201AA34C}"/>
                </a:ext>
              </a:extLst>
            </p:cNvPr>
            <p:cNvSpPr>
              <a:spLocks/>
            </p:cNvSpPr>
            <p:nvPr/>
          </p:nvSpPr>
          <p:spPr bwMode="auto">
            <a:xfrm>
              <a:off x="4337" y="2079"/>
              <a:ext cx="473" cy="493"/>
            </a:xfrm>
            <a:custGeom>
              <a:avLst/>
              <a:gdLst/>
              <a:ahLst/>
              <a:cxnLst>
                <a:cxn ang="0">
                  <a:pos x="45" y="16"/>
                </a:cxn>
                <a:cxn ang="0">
                  <a:pos x="48" y="27"/>
                </a:cxn>
                <a:cxn ang="0">
                  <a:pos x="50" y="22"/>
                </a:cxn>
                <a:cxn ang="0">
                  <a:pos x="51" y="22"/>
                </a:cxn>
                <a:cxn ang="0">
                  <a:pos x="52" y="19"/>
                </a:cxn>
                <a:cxn ang="0">
                  <a:pos x="54" y="20"/>
                </a:cxn>
                <a:cxn ang="0">
                  <a:pos x="55" y="19"/>
                </a:cxn>
                <a:cxn ang="0">
                  <a:pos x="56" y="18"/>
                </a:cxn>
                <a:cxn ang="0">
                  <a:pos x="57" y="16"/>
                </a:cxn>
                <a:cxn ang="0">
                  <a:pos x="58" y="15"/>
                </a:cxn>
                <a:cxn ang="0">
                  <a:pos x="60" y="15"/>
                </a:cxn>
                <a:cxn ang="0">
                  <a:pos x="62" y="15"/>
                </a:cxn>
                <a:cxn ang="0">
                  <a:pos x="64" y="16"/>
                </a:cxn>
                <a:cxn ang="0">
                  <a:pos x="65" y="17"/>
                </a:cxn>
                <a:cxn ang="0">
                  <a:pos x="67" y="19"/>
                </a:cxn>
                <a:cxn ang="0">
                  <a:pos x="71" y="20"/>
                </a:cxn>
                <a:cxn ang="0">
                  <a:pos x="71" y="24"/>
                </a:cxn>
                <a:cxn ang="0">
                  <a:pos x="66" y="29"/>
                </a:cxn>
                <a:cxn ang="0">
                  <a:pos x="63" y="32"/>
                </a:cxn>
                <a:cxn ang="0">
                  <a:pos x="60" y="35"/>
                </a:cxn>
                <a:cxn ang="0">
                  <a:pos x="58" y="36"/>
                </a:cxn>
                <a:cxn ang="0">
                  <a:pos x="55" y="44"/>
                </a:cxn>
                <a:cxn ang="0">
                  <a:pos x="53" y="45"/>
                </a:cxn>
                <a:cxn ang="0">
                  <a:pos x="50" y="41"/>
                </a:cxn>
                <a:cxn ang="0">
                  <a:pos x="48" y="42"/>
                </a:cxn>
                <a:cxn ang="0">
                  <a:pos x="46" y="50"/>
                </a:cxn>
                <a:cxn ang="0">
                  <a:pos x="43" y="57"/>
                </a:cxn>
                <a:cxn ang="0">
                  <a:pos x="42" y="61"/>
                </a:cxn>
                <a:cxn ang="0">
                  <a:pos x="44" y="63"/>
                </a:cxn>
                <a:cxn ang="0">
                  <a:pos x="36" y="68"/>
                </a:cxn>
                <a:cxn ang="0">
                  <a:pos x="32" y="67"/>
                </a:cxn>
                <a:cxn ang="0">
                  <a:pos x="31" y="70"/>
                </a:cxn>
                <a:cxn ang="0">
                  <a:pos x="23" y="73"/>
                </a:cxn>
                <a:cxn ang="0">
                  <a:pos x="20" y="73"/>
                </a:cxn>
                <a:cxn ang="0">
                  <a:pos x="16" y="75"/>
                </a:cxn>
                <a:cxn ang="0">
                  <a:pos x="13" y="72"/>
                </a:cxn>
                <a:cxn ang="0">
                  <a:pos x="11" y="66"/>
                </a:cxn>
                <a:cxn ang="0">
                  <a:pos x="8" y="60"/>
                </a:cxn>
                <a:cxn ang="0">
                  <a:pos x="7" y="57"/>
                </a:cxn>
                <a:cxn ang="0">
                  <a:pos x="3" y="54"/>
                </a:cxn>
                <a:cxn ang="0">
                  <a:pos x="2" y="52"/>
                </a:cxn>
                <a:cxn ang="0">
                  <a:pos x="2" y="51"/>
                </a:cxn>
                <a:cxn ang="0">
                  <a:pos x="4" y="49"/>
                </a:cxn>
                <a:cxn ang="0">
                  <a:pos x="5" y="47"/>
                </a:cxn>
                <a:cxn ang="0">
                  <a:pos x="5" y="45"/>
                </a:cxn>
                <a:cxn ang="0">
                  <a:pos x="6" y="43"/>
                </a:cxn>
                <a:cxn ang="0">
                  <a:pos x="7" y="45"/>
                </a:cxn>
                <a:cxn ang="0">
                  <a:pos x="8" y="45"/>
                </a:cxn>
                <a:cxn ang="0">
                  <a:pos x="10" y="44"/>
                </a:cxn>
                <a:cxn ang="0">
                  <a:pos x="8" y="42"/>
                </a:cxn>
                <a:cxn ang="0">
                  <a:pos x="9" y="40"/>
                </a:cxn>
                <a:cxn ang="0">
                  <a:pos x="11" y="40"/>
                </a:cxn>
                <a:cxn ang="0">
                  <a:pos x="10" y="37"/>
                </a:cxn>
                <a:cxn ang="0">
                  <a:pos x="14" y="31"/>
                </a:cxn>
                <a:cxn ang="0">
                  <a:pos x="18" y="31"/>
                </a:cxn>
                <a:cxn ang="0">
                  <a:pos x="19" y="28"/>
                </a:cxn>
                <a:cxn ang="0">
                  <a:pos x="19" y="25"/>
                </a:cxn>
                <a:cxn ang="0">
                  <a:pos x="24" y="12"/>
                </a:cxn>
                <a:cxn ang="0">
                  <a:pos x="25" y="8"/>
                </a:cxn>
                <a:cxn ang="0">
                  <a:pos x="25" y="6"/>
                </a:cxn>
                <a:cxn ang="0">
                  <a:pos x="23" y="4"/>
                </a:cxn>
                <a:cxn ang="0">
                  <a:pos x="24" y="2"/>
                </a:cxn>
                <a:cxn ang="0">
                  <a:pos x="26" y="0"/>
                </a:cxn>
              </a:cxnLst>
              <a:rect l="0" t="0" r="r" b="b"/>
              <a:pathLst>
                <a:path w="72" h="75">
                  <a:moveTo>
                    <a:pt x="26" y="0"/>
                  </a:moveTo>
                  <a:lnTo>
                    <a:pt x="30" y="20"/>
                  </a:lnTo>
                  <a:lnTo>
                    <a:pt x="45" y="16"/>
                  </a:lnTo>
                  <a:lnTo>
                    <a:pt x="45" y="29"/>
                  </a:lnTo>
                  <a:lnTo>
                    <a:pt x="47" y="28"/>
                  </a:lnTo>
                  <a:lnTo>
                    <a:pt x="48" y="27"/>
                  </a:lnTo>
                  <a:lnTo>
                    <a:pt x="49" y="25"/>
                  </a:lnTo>
                  <a:lnTo>
                    <a:pt x="49" y="24"/>
                  </a:lnTo>
                  <a:lnTo>
                    <a:pt x="50" y="22"/>
                  </a:lnTo>
                  <a:lnTo>
                    <a:pt x="50" y="22"/>
                  </a:lnTo>
                  <a:lnTo>
                    <a:pt x="51" y="22"/>
                  </a:lnTo>
                  <a:lnTo>
                    <a:pt x="51" y="22"/>
                  </a:lnTo>
                  <a:lnTo>
                    <a:pt x="51" y="20"/>
                  </a:lnTo>
                  <a:lnTo>
                    <a:pt x="52" y="20"/>
                  </a:lnTo>
                  <a:lnTo>
                    <a:pt x="52" y="19"/>
                  </a:lnTo>
                  <a:lnTo>
                    <a:pt x="52" y="19"/>
                  </a:lnTo>
                  <a:lnTo>
                    <a:pt x="53" y="20"/>
                  </a:lnTo>
                  <a:lnTo>
                    <a:pt x="54" y="20"/>
                  </a:lnTo>
                  <a:lnTo>
                    <a:pt x="54" y="20"/>
                  </a:lnTo>
                  <a:lnTo>
                    <a:pt x="54" y="19"/>
                  </a:lnTo>
                  <a:lnTo>
                    <a:pt x="55" y="19"/>
                  </a:lnTo>
                  <a:lnTo>
                    <a:pt x="55" y="18"/>
                  </a:lnTo>
                  <a:lnTo>
                    <a:pt x="55" y="18"/>
                  </a:lnTo>
                  <a:lnTo>
                    <a:pt x="56" y="18"/>
                  </a:lnTo>
                  <a:lnTo>
                    <a:pt x="56" y="17"/>
                  </a:lnTo>
                  <a:lnTo>
                    <a:pt x="56" y="17"/>
                  </a:lnTo>
                  <a:lnTo>
                    <a:pt x="57" y="16"/>
                  </a:lnTo>
                  <a:lnTo>
                    <a:pt x="57" y="16"/>
                  </a:lnTo>
                  <a:lnTo>
                    <a:pt x="58" y="15"/>
                  </a:lnTo>
                  <a:lnTo>
                    <a:pt x="58" y="15"/>
                  </a:lnTo>
                  <a:lnTo>
                    <a:pt x="58" y="15"/>
                  </a:lnTo>
                  <a:lnTo>
                    <a:pt x="59" y="15"/>
                  </a:lnTo>
                  <a:lnTo>
                    <a:pt x="60" y="15"/>
                  </a:lnTo>
                  <a:lnTo>
                    <a:pt x="61" y="15"/>
                  </a:lnTo>
                  <a:lnTo>
                    <a:pt x="61" y="15"/>
                  </a:lnTo>
                  <a:lnTo>
                    <a:pt x="62" y="15"/>
                  </a:lnTo>
                  <a:lnTo>
                    <a:pt x="63" y="16"/>
                  </a:lnTo>
                  <a:lnTo>
                    <a:pt x="64" y="16"/>
                  </a:lnTo>
                  <a:lnTo>
                    <a:pt x="64" y="16"/>
                  </a:lnTo>
                  <a:lnTo>
                    <a:pt x="65" y="17"/>
                  </a:lnTo>
                  <a:lnTo>
                    <a:pt x="65" y="17"/>
                  </a:lnTo>
                  <a:lnTo>
                    <a:pt x="65" y="17"/>
                  </a:lnTo>
                  <a:lnTo>
                    <a:pt x="66" y="17"/>
                  </a:lnTo>
                  <a:lnTo>
                    <a:pt x="66" y="18"/>
                  </a:lnTo>
                  <a:lnTo>
                    <a:pt x="67" y="19"/>
                  </a:lnTo>
                  <a:lnTo>
                    <a:pt x="67" y="19"/>
                  </a:lnTo>
                  <a:lnTo>
                    <a:pt x="70" y="19"/>
                  </a:lnTo>
                  <a:lnTo>
                    <a:pt x="71" y="20"/>
                  </a:lnTo>
                  <a:lnTo>
                    <a:pt x="72" y="21"/>
                  </a:lnTo>
                  <a:lnTo>
                    <a:pt x="72" y="21"/>
                  </a:lnTo>
                  <a:lnTo>
                    <a:pt x="71" y="24"/>
                  </a:lnTo>
                  <a:lnTo>
                    <a:pt x="70" y="24"/>
                  </a:lnTo>
                  <a:lnTo>
                    <a:pt x="68" y="26"/>
                  </a:lnTo>
                  <a:lnTo>
                    <a:pt x="66" y="29"/>
                  </a:lnTo>
                  <a:lnTo>
                    <a:pt x="65" y="30"/>
                  </a:lnTo>
                  <a:lnTo>
                    <a:pt x="64" y="31"/>
                  </a:lnTo>
                  <a:lnTo>
                    <a:pt x="63" y="32"/>
                  </a:lnTo>
                  <a:lnTo>
                    <a:pt x="61" y="35"/>
                  </a:lnTo>
                  <a:lnTo>
                    <a:pt x="61" y="36"/>
                  </a:lnTo>
                  <a:lnTo>
                    <a:pt x="60" y="35"/>
                  </a:lnTo>
                  <a:lnTo>
                    <a:pt x="59" y="35"/>
                  </a:lnTo>
                  <a:lnTo>
                    <a:pt x="59" y="35"/>
                  </a:lnTo>
                  <a:lnTo>
                    <a:pt x="58" y="36"/>
                  </a:lnTo>
                  <a:lnTo>
                    <a:pt x="58" y="37"/>
                  </a:lnTo>
                  <a:lnTo>
                    <a:pt x="56" y="41"/>
                  </a:lnTo>
                  <a:lnTo>
                    <a:pt x="55" y="44"/>
                  </a:lnTo>
                  <a:lnTo>
                    <a:pt x="54" y="45"/>
                  </a:lnTo>
                  <a:lnTo>
                    <a:pt x="54" y="45"/>
                  </a:lnTo>
                  <a:lnTo>
                    <a:pt x="53" y="45"/>
                  </a:lnTo>
                  <a:lnTo>
                    <a:pt x="52" y="44"/>
                  </a:lnTo>
                  <a:lnTo>
                    <a:pt x="51" y="42"/>
                  </a:lnTo>
                  <a:lnTo>
                    <a:pt x="50" y="41"/>
                  </a:lnTo>
                  <a:lnTo>
                    <a:pt x="50" y="40"/>
                  </a:lnTo>
                  <a:lnTo>
                    <a:pt x="48" y="40"/>
                  </a:lnTo>
                  <a:lnTo>
                    <a:pt x="48" y="42"/>
                  </a:lnTo>
                  <a:lnTo>
                    <a:pt x="47" y="44"/>
                  </a:lnTo>
                  <a:lnTo>
                    <a:pt x="47" y="48"/>
                  </a:lnTo>
                  <a:lnTo>
                    <a:pt x="46" y="50"/>
                  </a:lnTo>
                  <a:lnTo>
                    <a:pt x="45" y="52"/>
                  </a:lnTo>
                  <a:lnTo>
                    <a:pt x="43" y="55"/>
                  </a:lnTo>
                  <a:lnTo>
                    <a:pt x="43" y="57"/>
                  </a:lnTo>
                  <a:lnTo>
                    <a:pt x="42" y="58"/>
                  </a:lnTo>
                  <a:lnTo>
                    <a:pt x="42" y="60"/>
                  </a:lnTo>
                  <a:lnTo>
                    <a:pt x="42" y="61"/>
                  </a:lnTo>
                  <a:lnTo>
                    <a:pt x="43" y="61"/>
                  </a:lnTo>
                  <a:lnTo>
                    <a:pt x="44" y="62"/>
                  </a:lnTo>
                  <a:lnTo>
                    <a:pt x="44" y="63"/>
                  </a:lnTo>
                  <a:lnTo>
                    <a:pt x="40" y="66"/>
                  </a:lnTo>
                  <a:lnTo>
                    <a:pt x="38" y="67"/>
                  </a:lnTo>
                  <a:lnTo>
                    <a:pt x="36" y="68"/>
                  </a:lnTo>
                  <a:lnTo>
                    <a:pt x="34" y="68"/>
                  </a:lnTo>
                  <a:lnTo>
                    <a:pt x="33" y="67"/>
                  </a:lnTo>
                  <a:lnTo>
                    <a:pt x="32" y="67"/>
                  </a:lnTo>
                  <a:lnTo>
                    <a:pt x="32" y="68"/>
                  </a:lnTo>
                  <a:lnTo>
                    <a:pt x="31" y="70"/>
                  </a:lnTo>
                  <a:lnTo>
                    <a:pt x="31" y="70"/>
                  </a:lnTo>
                  <a:lnTo>
                    <a:pt x="27" y="72"/>
                  </a:lnTo>
                  <a:lnTo>
                    <a:pt x="25" y="73"/>
                  </a:lnTo>
                  <a:lnTo>
                    <a:pt x="23" y="73"/>
                  </a:lnTo>
                  <a:lnTo>
                    <a:pt x="21" y="72"/>
                  </a:lnTo>
                  <a:lnTo>
                    <a:pt x="21" y="72"/>
                  </a:lnTo>
                  <a:lnTo>
                    <a:pt x="20" y="73"/>
                  </a:lnTo>
                  <a:lnTo>
                    <a:pt x="19" y="74"/>
                  </a:lnTo>
                  <a:lnTo>
                    <a:pt x="17" y="75"/>
                  </a:lnTo>
                  <a:lnTo>
                    <a:pt x="16" y="75"/>
                  </a:lnTo>
                  <a:lnTo>
                    <a:pt x="14" y="74"/>
                  </a:lnTo>
                  <a:lnTo>
                    <a:pt x="14" y="72"/>
                  </a:lnTo>
                  <a:lnTo>
                    <a:pt x="13" y="72"/>
                  </a:lnTo>
                  <a:lnTo>
                    <a:pt x="12" y="71"/>
                  </a:lnTo>
                  <a:lnTo>
                    <a:pt x="11" y="69"/>
                  </a:lnTo>
                  <a:lnTo>
                    <a:pt x="11" y="66"/>
                  </a:lnTo>
                  <a:lnTo>
                    <a:pt x="10" y="64"/>
                  </a:lnTo>
                  <a:lnTo>
                    <a:pt x="8" y="61"/>
                  </a:lnTo>
                  <a:lnTo>
                    <a:pt x="8" y="60"/>
                  </a:lnTo>
                  <a:lnTo>
                    <a:pt x="7" y="59"/>
                  </a:lnTo>
                  <a:lnTo>
                    <a:pt x="7" y="58"/>
                  </a:lnTo>
                  <a:lnTo>
                    <a:pt x="7" y="57"/>
                  </a:lnTo>
                  <a:lnTo>
                    <a:pt x="6" y="56"/>
                  </a:lnTo>
                  <a:lnTo>
                    <a:pt x="5" y="55"/>
                  </a:lnTo>
                  <a:lnTo>
                    <a:pt x="3" y="54"/>
                  </a:lnTo>
                  <a:lnTo>
                    <a:pt x="3" y="54"/>
                  </a:lnTo>
                  <a:lnTo>
                    <a:pt x="3" y="53"/>
                  </a:lnTo>
                  <a:lnTo>
                    <a:pt x="2" y="52"/>
                  </a:lnTo>
                  <a:lnTo>
                    <a:pt x="1" y="52"/>
                  </a:lnTo>
                  <a:lnTo>
                    <a:pt x="0" y="51"/>
                  </a:lnTo>
                  <a:lnTo>
                    <a:pt x="2" y="51"/>
                  </a:lnTo>
                  <a:lnTo>
                    <a:pt x="3" y="50"/>
                  </a:lnTo>
                  <a:lnTo>
                    <a:pt x="3" y="49"/>
                  </a:lnTo>
                  <a:lnTo>
                    <a:pt x="4" y="49"/>
                  </a:lnTo>
                  <a:lnTo>
                    <a:pt x="4" y="48"/>
                  </a:lnTo>
                  <a:lnTo>
                    <a:pt x="5" y="47"/>
                  </a:lnTo>
                  <a:lnTo>
                    <a:pt x="5" y="47"/>
                  </a:lnTo>
                  <a:lnTo>
                    <a:pt x="6" y="46"/>
                  </a:lnTo>
                  <a:lnTo>
                    <a:pt x="5" y="46"/>
                  </a:lnTo>
                  <a:lnTo>
                    <a:pt x="5" y="45"/>
                  </a:lnTo>
                  <a:lnTo>
                    <a:pt x="5" y="44"/>
                  </a:lnTo>
                  <a:lnTo>
                    <a:pt x="5" y="43"/>
                  </a:lnTo>
                  <a:lnTo>
                    <a:pt x="6" y="43"/>
                  </a:lnTo>
                  <a:lnTo>
                    <a:pt x="7" y="43"/>
                  </a:lnTo>
                  <a:lnTo>
                    <a:pt x="7" y="44"/>
                  </a:lnTo>
                  <a:lnTo>
                    <a:pt x="7" y="45"/>
                  </a:lnTo>
                  <a:lnTo>
                    <a:pt x="8" y="45"/>
                  </a:lnTo>
                  <a:lnTo>
                    <a:pt x="8" y="45"/>
                  </a:lnTo>
                  <a:lnTo>
                    <a:pt x="8" y="45"/>
                  </a:lnTo>
                  <a:lnTo>
                    <a:pt x="8" y="44"/>
                  </a:lnTo>
                  <a:lnTo>
                    <a:pt x="9" y="44"/>
                  </a:lnTo>
                  <a:lnTo>
                    <a:pt x="10" y="44"/>
                  </a:lnTo>
                  <a:lnTo>
                    <a:pt x="10" y="44"/>
                  </a:lnTo>
                  <a:lnTo>
                    <a:pt x="9" y="43"/>
                  </a:lnTo>
                  <a:lnTo>
                    <a:pt x="8" y="42"/>
                  </a:lnTo>
                  <a:lnTo>
                    <a:pt x="8" y="41"/>
                  </a:lnTo>
                  <a:lnTo>
                    <a:pt x="8" y="41"/>
                  </a:lnTo>
                  <a:lnTo>
                    <a:pt x="9" y="40"/>
                  </a:lnTo>
                  <a:lnTo>
                    <a:pt x="9" y="40"/>
                  </a:lnTo>
                  <a:lnTo>
                    <a:pt x="10" y="40"/>
                  </a:lnTo>
                  <a:lnTo>
                    <a:pt x="11" y="40"/>
                  </a:lnTo>
                  <a:lnTo>
                    <a:pt x="11" y="39"/>
                  </a:lnTo>
                  <a:lnTo>
                    <a:pt x="10" y="37"/>
                  </a:lnTo>
                  <a:lnTo>
                    <a:pt x="10" y="37"/>
                  </a:lnTo>
                  <a:lnTo>
                    <a:pt x="11" y="35"/>
                  </a:lnTo>
                  <a:lnTo>
                    <a:pt x="13" y="32"/>
                  </a:lnTo>
                  <a:lnTo>
                    <a:pt x="14" y="31"/>
                  </a:lnTo>
                  <a:lnTo>
                    <a:pt x="15" y="31"/>
                  </a:lnTo>
                  <a:lnTo>
                    <a:pt x="16" y="31"/>
                  </a:lnTo>
                  <a:lnTo>
                    <a:pt x="18" y="31"/>
                  </a:lnTo>
                  <a:lnTo>
                    <a:pt x="18" y="30"/>
                  </a:lnTo>
                  <a:lnTo>
                    <a:pt x="18" y="30"/>
                  </a:lnTo>
                  <a:lnTo>
                    <a:pt x="19" y="28"/>
                  </a:lnTo>
                  <a:lnTo>
                    <a:pt x="18" y="27"/>
                  </a:lnTo>
                  <a:lnTo>
                    <a:pt x="18" y="25"/>
                  </a:lnTo>
                  <a:lnTo>
                    <a:pt x="19" y="25"/>
                  </a:lnTo>
                  <a:lnTo>
                    <a:pt x="19" y="25"/>
                  </a:lnTo>
                  <a:lnTo>
                    <a:pt x="23" y="16"/>
                  </a:lnTo>
                  <a:lnTo>
                    <a:pt x="24" y="12"/>
                  </a:lnTo>
                  <a:lnTo>
                    <a:pt x="24" y="10"/>
                  </a:lnTo>
                  <a:lnTo>
                    <a:pt x="24" y="9"/>
                  </a:lnTo>
                  <a:lnTo>
                    <a:pt x="25" y="8"/>
                  </a:lnTo>
                  <a:lnTo>
                    <a:pt x="25" y="7"/>
                  </a:lnTo>
                  <a:lnTo>
                    <a:pt x="25" y="6"/>
                  </a:lnTo>
                  <a:lnTo>
                    <a:pt x="25" y="6"/>
                  </a:lnTo>
                  <a:lnTo>
                    <a:pt x="24" y="5"/>
                  </a:lnTo>
                  <a:lnTo>
                    <a:pt x="24" y="5"/>
                  </a:lnTo>
                  <a:lnTo>
                    <a:pt x="23" y="4"/>
                  </a:lnTo>
                  <a:lnTo>
                    <a:pt x="23" y="4"/>
                  </a:lnTo>
                  <a:lnTo>
                    <a:pt x="23" y="3"/>
                  </a:lnTo>
                  <a:lnTo>
                    <a:pt x="24" y="2"/>
                  </a:lnTo>
                  <a:lnTo>
                    <a:pt x="25" y="1"/>
                  </a:lnTo>
                  <a:lnTo>
                    <a:pt x="26" y="0"/>
                  </a:lnTo>
                  <a:lnTo>
                    <a:pt x="26" y="0"/>
                  </a:lnTo>
                  <a:close/>
                </a:path>
              </a:pathLst>
            </a:custGeom>
            <a:grpFill/>
            <a:ln w="12700" cmpd="sng">
              <a:solidFill>
                <a:schemeClr val="tx1">
                  <a:lumMod val="75000"/>
                  <a:lumOff val="25000"/>
                  <a:alpha val="10000"/>
                </a:schemeClr>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sp>
          <p:nvSpPr>
            <p:cNvPr id="454" name="Freeform 127">
              <a:extLst>
                <a:ext uri="{FF2B5EF4-FFF2-40B4-BE49-F238E27FC236}">
                  <a16:creationId xmlns:a16="http://schemas.microsoft.com/office/drawing/2014/main" id="{3ED6DF44-9A5A-4884-9DE4-D215B51B6BAD}"/>
                </a:ext>
              </a:extLst>
            </p:cNvPr>
            <p:cNvSpPr>
              <a:spLocks/>
            </p:cNvSpPr>
            <p:nvPr/>
          </p:nvSpPr>
          <p:spPr bwMode="auto">
            <a:xfrm>
              <a:off x="4337" y="2079"/>
              <a:ext cx="473" cy="493"/>
            </a:xfrm>
            <a:custGeom>
              <a:avLst/>
              <a:gdLst/>
              <a:ahLst/>
              <a:cxnLst>
                <a:cxn ang="0">
                  <a:pos x="45" y="16"/>
                </a:cxn>
                <a:cxn ang="0">
                  <a:pos x="48" y="27"/>
                </a:cxn>
                <a:cxn ang="0">
                  <a:pos x="50" y="22"/>
                </a:cxn>
                <a:cxn ang="0">
                  <a:pos x="51" y="22"/>
                </a:cxn>
                <a:cxn ang="0">
                  <a:pos x="52" y="19"/>
                </a:cxn>
                <a:cxn ang="0">
                  <a:pos x="54" y="20"/>
                </a:cxn>
                <a:cxn ang="0">
                  <a:pos x="55" y="19"/>
                </a:cxn>
                <a:cxn ang="0">
                  <a:pos x="56" y="18"/>
                </a:cxn>
                <a:cxn ang="0">
                  <a:pos x="57" y="16"/>
                </a:cxn>
                <a:cxn ang="0">
                  <a:pos x="58" y="15"/>
                </a:cxn>
                <a:cxn ang="0">
                  <a:pos x="60" y="15"/>
                </a:cxn>
                <a:cxn ang="0">
                  <a:pos x="62" y="15"/>
                </a:cxn>
                <a:cxn ang="0">
                  <a:pos x="64" y="16"/>
                </a:cxn>
                <a:cxn ang="0">
                  <a:pos x="65" y="17"/>
                </a:cxn>
                <a:cxn ang="0">
                  <a:pos x="67" y="19"/>
                </a:cxn>
                <a:cxn ang="0">
                  <a:pos x="71" y="20"/>
                </a:cxn>
                <a:cxn ang="0">
                  <a:pos x="71" y="24"/>
                </a:cxn>
                <a:cxn ang="0">
                  <a:pos x="66" y="29"/>
                </a:cxn>
                <a:cxn ang="0">
                  <a:pos x="63" y="32"/>
                </a:cxn>
                <a:cxn ang="0">
                  <a:pos x="60" y="35"/>
                </a:cxn>
                <a:cxn ang="0">
                  <a:pos x="58" y="36"/>
                </a:cxn>
                <a:cxn ang="0">
                  <a:pos x="55" y="44"/>
                </a:cxn>
                <a:cxn ang="0">
                  <a:pos x="53" y="45"/>
                </a:cxn>
                <a:cxn ang="0">
                  <a:pos x="50" y="41"/>
                </a:cxn>
                <a:cxn ang="0">
                  <a:pos x="48" y="42"/>
                </a:cxn>
                <a:cxn ang="0">
                  <a:pos x="46" y="50"/>
                </a:cxn>
                <a:cxn ang="0">
                  <a:pos x="43" y="57"/>
                </a:cxn>
                <a:cxn ang="0">
                  <a:pos x="42" y="61"/>
                </a:cxn>
                <a:cxn ang="0">
                  <a:pos x="44" y="63"/>
                </a:cxn>
                <a:cxn ang="0">
                  <a:pos x="36" y="68"/>
                </a:cxn>
                <a:cxn ang="0">
                  <a:pos x="32" y="67"/>
                </a:cxn>
                <a:cxn ang="0">
                  <a:pos x="31" y="70"/>
                </a:cxn>
                <a:cxn ang="0">
                  <a:pos x="23" y="73"/>
                </a:cxn>
                <a:cxn ang="0">
                  <a:pos x="20" y="73"/>
                </a:cxn>
                <a:cxn ang="0">
                  <a:pos x="16" y="75"/>
                </a:cxn>
                <a:cxn ang="0">
                  <a:pos x="13" y="72"/>
                </a:cxn>
                <a:cxn ang="0">
                  <a:pos x="11" y="66"/>
                </a:cxn>
                <a:cxn ang="0">
                  <a:pos x="8" y="60"/>
                </a:cxn>
                <a:cxn ang="0">
                  <a:pos x="7" y="57"/>
                </a:cxn>
                <a:cxn ang="0">
                  <a:pos x="3" y="54"/>
                </a:cxn>
                <a:cxn ang="0">
                  <a:pos x="2" y="52"/>
                </a:cxn>
                <a:cxn ang="0">
                  <a:pos x="2" y="51"/>
                </a:cxn>
                <a:cxn ang="0">
                  <a:pos x="4" y="49"/>
                </a:cxn>
                <a:cxn ang="0">
                  <a:pos x="5" y="47"/>
                </a:cxn>
                <a:cxn ang="0">
                  <a:pos x="5" y="45"/>
                </a:cxn>
                <a:cxn ang="0">
                  <a:pos x="6" y="43"/>
                </a:cxn>
                <a:cxn ang="0">
                  <a:pos x="7" y="45"/>
                </a:cxn>
                <a:cxn ang="0">
                  <a:pos x="8" y="45"/>
                </a:cxn>
                <a:cxn ang="0">
                  <a:pos x="10" y="44"/>
                </a:cxn>
                <a:cxn ang="0">
                  <a:pos x="8" y="42"/>
                </a:cxn>
                <a:cxn ang="0">
                  <a:pos x="9" y="40"/>
                </a:cxn>
                <a:cxn ang="0">
                  <a:pos x="11" y="40"/>
                </a:cxn>
                <a:cxn ang="0">
                  <a:pos x="10" y="37"/>
                </a:cxn>
                <a:cxn ang="0">
                  <a:pos x="14" y="31"/>
                </a:cxn>
                <a:cxn ang="0">
                  <a:pos x="18" y="31"/>
                </a:cxn>
                <a:cxn ang="0">
                  <a:pos x="19" y="28"/>
                </a:cxn>
                <a:cxn ang="0">
                  <a:pos x="19" y="25"/>
                </a:cxn>
                <a:cxn ang="0">
                  <a:pos x="24" y="12"/>
                </a:cxn>
                <a:cxn ang="0">
                  <a:pos x="25" y="8"/>
                </a:cxn>
                <a:cxn ang="0">
                  <a:pos x="25" y="6"/>
                </a:cxn>
                <a:cxn ang="0">
                  <a:pos x="23" y="4"/>
                </a:cxn>
                <a:cxn ang="0">
                  <a:pos x="24" y="2"/>
                </a:cxn>
                <a:cxn ang="0">
                  <a:pos x="26" y="0"/>
                </a:cxn>
              </a:cxnLst>
              <a:rect l="0" t="0" r="r" b="b"/>
              <a:pathLst>
                <a:path w="72" h="75">
                  <a:moveTo>
                    <a:pt x="26" y="0"/>
                  </a:moveTo>
                  <a:lnTo>
                    <a:pt x="30" y="20"/>
                  </a:lnTo>
                  <a:lnTo>
                    <a:pt x="45" y="16"/>
                  </a:lnTo>
                  <a:lnTo>
                    <a:pt x="45" y="29"/>
                  </a:lnTo>
                  <a:lnTo>
                    <a:pt x="47" y="28"/>
                  </a:lnTo>
                  <a:lnTo>
                    <a:pt x="48" y="27"/>
                  </a:lnTo>
                  <a:lnTo>
                    <a:pt x="49" y="25"/>
                  </a:lnTo>
                  <a:lnTo>
                    <a:pt x="49" y="24"/>
                  </a:lnTo>
                  <a:lnTo>
                    <a:pt x="50" y="22"/>
                  </a:lnTo>
                  <a:lnTo>
                    <a:pt x="50" y="22"/>
                  </a:lnTo>
                  <a:lnTo>
                    <a:pt x="51" y="22"/>
                  </a:lnTo>
                  <a:lnTo>
                    <a:pt x="51" y="22"/>
                  </a:lnTo>
                  <a:lnTo>
                    <a:pt x="51" y="20"/>
                  </a:lnTo>
                  <a:lnTo>
                    <a:pt x="52" y="20"/>
                  </a:lnTo>
                  <a:lnTo>
                    <a:pt x="52" y="19"/>
                  </a:lnTo>
                  <a:lnTo>
                    <a:pt x="52" y="19"/>
                  </a:lnTo>
                  <a:lnTo>
                    <a:pt x="53" y="20"/>
                  </a:lnTo>
                  <a:lnTo>
                    <a:pt x="54" y="20"/>
                  </a:lnTo>
                  <a:lnTo>
                    <a:pt x="54" y="20"/>
                  </a:lnTo>
                  <a:lnTo>
                    <a:pt x="54" y="19"/>
                  </a:lnTo>
                  <a:lnTo>
                    <a:pt x="55" y="19"/>
                  </a:lnTo>
                  <a:lnTo>
                    <a:pt x="55" y="18"/>
                  </a:lnTo>
                  <a:lnTo>
                    <a:pt x="55" y="18"/>
                  </a:lnTo>
                  <a:lnTo>
                    <a:pt x="56" y="18"/>
                  </a:lnTo>
                  <a:lnTo>
                    <a:pt x="56" y="17"/>
                  </a:lnTo>
                  <a:lnTo>
                    <a:pt x="56" y="17"/>
                  </a:lnTo>
                  <a:lnTo>
                    <a:pt x="57" y="16"/>
                  </a:lnTo>
                  <a:lnTo>
                    <a:pt x="57" y="16"/>
                  </a:lnTo>
                  <a:lnTo>
                    <a:pt x="58" y="15"/>
                  </a:lnTo>
                  <a:lnTo>
                    <a:pt x="58" y="15"/>
                  </a:lnTo>
                  <a:lnTo>
                    <a:pt x="58" y="15"/>
                  </a:lnTo>
                  <a:lnTo>
                    <a:pt x="59" y="15"/>
                  </a:lnTo>
                  <a:lnTo>
                    <a:pt x="60" y="15"/>
                  </a:lnTo>
                  <a:lnTo>
                    <a:pt x="61" y="15"/>
                  </a:lnTo>
                  <a:lnTo>
                    <a:pt x="61" y="15"/>
                  </a:lnTo>
                  <a:lnTo>
                    <a:pt x="62" y="15"/>
                  </a:lnTo>
                  <a:lnTo>
                    <a:pt x="63" y="16"/>
                  </a:lnTo>
                  <a:lnTo>
                    <a:pt x="64" y="16"/>
                  </a:lnTo>
                  <a:lnTo>
                    <a:pt x="64" y="16"/>
                  </a:lnTo>
                  <a:lnTo>
                    <a:pt x="65" y="17"/>
                  </a:lnTo>
                  <a:lnTo>
                    <a:pt x="65" y="17"/>
                  </a:lnTo>
                  <a:lnTo>
                    <a:pt x="65" y="17"/>
                  </a:lnTo>
                  <a:lnTo>
                    <a:pt x="66" y="17"/>
                  </a:lnTo>
                  <a:lnTo>
                    <a:pt x="66" y="18"/>
                  </a:lnTo>
                  <a:lnTo>
                    <a:pt x="67" y="19"/>
                  </a:lnTo>
                  <a:lnTo>
                    <a:pt x="67" y="19"/>
                  </a:lnTo>
                  <a:lnTo>
                    <a:pt x="70" y="19"/>
                  </a:lnTo>
                  <a:lnTo>
                    <a:pt x="71" y="20"/>
                  </a:lnTo>
                  <a:lnTo>
                    <a:pt x="72" y="21"/>
                  </a:lnTo>
                  <a:lnTo>
                    <a:pt x="72" y="21"/>
                  </a:lnTo>
                  <a:lnTo>
                    <a:pt x="71" y="24"/>
                  </a:lnTo>
                  <a:lnTo>
                    <a:pt x="70" y="24"/>
                  </a:lnTo>
                  <a:lnTo>
                    <a:pt x="68" y="26"/>
                  </a:lnTo>
                  <a:lnTo>
                    <a:pt x="66" y="29"/>
                  </a:lnTo>
                  <a:lnTo>
                    <a:pt x="65" y="30"/>
                  </a:lnTo>
                  <a:lnTo>
                    <a:pt x="64" y="31"/>
                  </a:lnTo>
                  <a:lnTo>
                    <a:pt x="63" y="32"/>
                  </a:lnTo>
                  <a:lnTo>
                    <a:pt x="61" y="35"/>
                  </a:lnTo>
                  <a:lnTo>
                    <a:pt x="61" y="36"/>
                  </a:lnTo>
                  <a:lnTo>
                    <a:pt x="60" y="35"/>
                  </a:lnTo>
                  <a:lnTo>
                    <a:pt x="59" y="35"/>
                  </a:lnTo>
                  <a:lnTo>
                    <a:pt x="59" y="35"/>
                  </a:lnTo>
                  <a:lnTo>
                    <a:pt x="58" y="36"/>
                  </a:lnTo>
                  <a:lnTo>
                    <a:pt x="58" y="37"/>
                  </a:lnTo>
                  <a:lnTo>
                    <a:pt x="56" y="41"/>
                  </a:lnTo>
                  <a:lnTo>
                    <a:pt x="55" y="44"/>
                  </a:lnTo>
                  <a:lnTo>
                    <a:pt x="54" y="45"/>
                  </a:lnTo>
                  <a:lnTo>
                    <a:pt x="54" y="45"/>
                  </a:lnTo>
                  <a:lnTo>
                    <a:pt x="53" y="45"/>
                  </a:lnTo>
                  <a:lnTo>
                    <a:pt x="52" y="44"/>
                  </a:lnTo>
                  <a:lnTo>
                    <a:pt x="51" y="42"/>
                  </a:lnTo>
                  <a:lnTo>
                    <a:pt x="50" y="41"/>
                  </a:lnTo>
                  <a:lnTo>
                    <a:pt x="50" y="40"/>
                  </a:lnTo>
                  <a:lnTo>
                    <a:pt x="48" y="40"/>
                  </a:lnTo>
                  <a:lnTo>
                    <a:pt x="48" y="42"/>
                  </a:lnTo>
                  <a:lnTo>
                    <a:pt x="47" y="44"/>
                  </a:lnTo>
                  <a:lnTo>
                    <a:pt x="47" y="48"/>
                  </a:lnTo>
                  <a:lnTo>
                    <a:pt x="46" y="50"/>
                  </a:lnTo>
                  <a:lnTo>
                    <a:pt x="45" y="52"/>
                  </a:lnTo>
                  <a:lnTo>
                    <a:pt x="43" y="55"/>
                  </a:lnTo>
                  <a:lnTo>
                    <a:pt x="43" y="57"/>
                  </a:lnTo>
                  <a:lnTo>
                    <a:pt x="42" y="58"/>
                  </a:lnTo>
                  <a:lnTo>
                    <a:pt x="42" y="60"/>
                  </a:lnTo>
                  <a:lnTo>
                    <a:pt x="42" y="61"/>
                  </a:lnTo>
                  <a:lnTo>
                    <a:pt x="43" y="61"/>
                  </a:lnTo>
                  <a:lnTo>
                    <a:pt x="44" y="62"/>
                  </a:lnTo>
                  <a:lnTo>
                    <a:pt x="44" y="63"/>
                  </a:lnTo>
                  <a:lnTo>
                    <a:pt x="40" y="66"/>
                  </a:lnTo>
                  <a:lnTo>
                    <a:pt x="38" y="67"/>
                  </a:lnTo>
                  <a:lnTo>
                    <a:pt x="36" y="68"/>
                  </a:lnTo>
                  <a:lnTo>
                    <a:pt x="34" y="68"/>
                  </a:lnTo>
                  <a:lnTo>
                    <a:pt x="33" y="67"/>
                  </a:lnTo>
                  <a:lnTo>
                    <a:pt x="32" y="67"/>
                  </a:lnTo>
                  <a:lnTo>
                    <a:pt x="32" y="68"/>
                  </a:lnTo>
                  <a:lnTo>
                    <a:pt x="31" y="70"/>
                  </a:lnTo>
                  <a:lnTo>
                    <a:pt x="31" y="70"/>
                  </a:lnTo>
                  <a:lnTo>
                    <a:pt x="27" y="72"/>
                  </a:lnTo>
                  <a:lnTo>
                    <a:pt x="25" y="73"/>
                  </a:lnTo>
                  <a:lnTo>
                    <a:pt x="23" y="73"/>
                  </a:lnTo>
                  <a:lnTo>
                    <a:pt x="21" y="72"/>
                  </a:lnTo>
                  <a:lnTo>
                    <a:pt x="21" y="72"/>
                  </a:lnTo>
                  <a:lnTo>
                    <a:pt x="20" y="73"/>
                  </a:lnTo>
                  <a:lnTo>
                    <a:pt x="19" y="74"/>
                  </a:lnTo>
                  <a:lnTo>
                    <a:pt x="17" y="75"/>
                  </a:lnTo>
                  <a:lnTo>
                    <a:pt x="16" y="75"/>
                  </a:lnTo>
                  <a:lnTo>
                    <a:pt x="14" y="74"/>
                  </a:lnTo>
                  <a:lnTo>
                    <a:pt x="14" y="72"/>
                  </a:lnTo>
                  <a:lnTo>
                    <a:pt x="13" y="72"/>
                  </a:lnTo>
                  <a:lnTo>
                    <a:pt x="12" y="71"/>
                  </a:lnTo>
                  <a:lnTo>
                    <a:pt x="11" y="69"/>
                  </a:lnTo>
                  <a:lnTo>
                    <a:pt x="11" y="66"/>
                  </a:lnTo>
                  <a:lnTo>
                    <a:pt x="10" y="64"/>
                  </a:lnTo>
                  <a:lnTo>
                    <a:pt x="8" y="61"/>
                  </a:lnTo>
                  <a:lnTo>
                    <a:pt x="8" y="60"/>
                  </a:lnTo>
                  <a:lnTo>
                    <a:pt x="7" y="59"/>
                  </a:lnTo>
                  <a:lnTo>
                    <a:pt x="7" y="58"/>
                  </a:lnTo>
                  <a:lnTo>
                    <a:pt x="7" y="57"/>
                  </a:lnTo>
                  <a:lnTo>
                    <a:pt x="6" y="56"/>
                  </a:lnTo>
                  <a:lnTo>
                    <a:pt x="5" y="55"/>
                  </a:lnTo>
                  <a:lnTo>
                    <a:pt x="3" y="54"/>
                  </a:lnTo>
                  <a:lnTo>
                    <a:pt x="3" y="54"/>
                  </a:lnTo>
                  <a:lnTo>
                    <a:pt x="3" y="53"/>
                  </a:lnTo>
                  <a:lnTo>
                    <a:pt x="2" y="52"/>
                  </a:lnTo>
                  <a:lnTo>
                    <a:pt x="1" y="52"/>
                  </a:lnTo>
                  <a:lnTo>
                    <a:pt x="0" y="51"/>
                  </a:lnTo>
                  <a:lnTo>
                    <a:pt x="2" y="51"/>
                  </a:lnTo>
                  <a:lnTo>
                    <a:pt x="3" y="50"/>
                  </a:lnTo>
                  <a:lnTo>
                    <a:pt x="3" y="49"/>
                  </a:lnTo>
                  <a:lnTo>
                    <a:pt x="4" y="49"/>
                  </a:lnTo>
                  <a:lnTo>
                    <a:pt x="4" y="48"/>
                  </a:lnTo>
                  <a:lnTo>
                    <a:pt x="5" y="47"/>
                  </a:lnTo>
                  <a:lnTo>
                    <a:pt x="5" y="47"/>
                  </a:lnTo>
                  <a:lnTo>
                    <a:pt x="6" y="46"/>
                  </a:lnTo>
                  <a:lnTo>
                    <a:pt x="5" y="46"/>
                  </a:lnTo>
                  <a:lnTo>
                    <a:pt x="5" y="45"/>
                  </a:lnTo>
                  <a:lnTo>
                    <a:pt x="5" y="44"/>
                  </a:lnTo>
                  <a:lnTo>
                    <a:pt x="5" y="43"/>
                  </a:lnTo>
                  <a:lnTo>
                    <a:pt x="6" y="43"/>
                  </a:lnTo>
                  <a:lnTo>
                    <a:pt x="7" y="43"/>
                  </a:lnTo>
                  <a:lnTo>
                    <a:pt x="7" y="44"/>
                  </a:lnTo>
                  <a:lnTo>
                    <a:pt x="7" y="45"/>
                  </a:lnTo>
                  <a:lnTo>
                    <a:pt x="8" y="45"/>
                  </a:lnTo>
                  <a:lnTo>
                    <a:pt x="8" y="45"/>
                  </a:lnTo>
                  <a:lnTo>
                    <a:pt x="8" y="45"/>
                  </a:lnTo>
                  <a:lnTo>
                    <a:pt x="8" y="44"/>
                  </a:lnTo>
                  <a:lnTo>
                    <a:pt x="9" y="44"/>
                  </a:lnTo>
                  <a:lnTo>
                    <a:pt x="10" y="44"/>
                  </a:lnTo>
                  <a:lnTo>
                    <a:pt x="10" y="44"/>
                  </a:lnTo>
                  <a:lnTo>
                    <a:pt x="9" y="43"/>
                  </a:lnTo>
                  <a:lnTo>
                    <a:pt x="8" y="42"/>
                  </a:lnTo>
                  <a:lnTo>
                    <a:pt x="8" y="41"/>
                  </a:lnTo>
                  <a:lnTo>
                    <a:pt x="8" y="41"/>
                  </a:lnTo>
                  <a:lnTo>
                    <a:pt x="9" y="40"/>
                  </a:lnTo>
                  <a:lnTo>
                    <a:pt x="9" y="40"/>
                  </a:lnTo>
                  <a:lnTo>
                    <a:pt x="10" y="40"/>
                  </a:lnTo>
                  <a:lnTo>
                    <a:pt x="11" y="40"/>
                  </a:lnTo>
                  <a:lnTo>
                    <a:pt x="11" y="39"/>
                  </a:lnTo>
                  <a:lnTo>
                    <a:pt x="10" y="37"/>
                  </a:lnTo>
                  <a:lnTo>
                    <a:pt x="10" y="37"/>
                  </a:lnTo>
                  <a:lnTo>
                    <a:pt x="11" y="35"/>
                  </a:lnTo>
                  <a:lnTo>
                    <a:pt x="13" y="32"/>
                  </a:lnTo>
                  <a:lnTo>
                    <a:pt x="14" y="31"/>
                  </a:lnTo>
                  <a:lnTo>
                    <a:pt x="15" y="31"/>
                  </a:lnTo>
                  <a:lnTo>
                    <a:pt x="16" y="31"/>
                  </a:lnTo>
                  <a:lnTo>
                    <a:pt x="18" y="31"/>
                  </a:lnTo>
                  <a:lnTo>
                    <a:pt x="18" y="30"/>
                  </a:lnTo>
                  <a:lnTo>
                    <a:pt x="18" y="30"/>
                  </a:lnTo>
                  <a:lnTo>
                    <a:pt x="19" y="28"/>
                  </a:lnTo>
                  <a:lnTo>
                    <a:pt x="18" y="27"/>
                  </a:lnTo>
                  <a:lnTo>
                    <a:pt x="18" y="25"/>
                  </a:lnTo>
                  <a:lnTo>
                    <a:pt x="19" y="25"/>
                  </a:lnTo>
                  <a:lnTo>
                    <a:pt x="19" y="25"/>
                  </a:lnTo>
                  <a:lnTo>
                    <a:pt x="23" y="16"/>
                  </a:lnTo>
                  <a:lnTo>
                    <a:pt x="24" y="12"/>
                  </a:lnTo>
                  <a:lnTo>
                    <a:pt x="24" y="10"/>
                  </a:lnTo>
                  <a:lnTo>
                    <a:pt x="24" y="9"/>
                  </a:lnTo>
                  <a:lnTo>
                    <a:pt x="25" y="8"/>
                  </a:lnTo>
                  <a:lnTo>
                    <a:pt x="25" y="7"/>
                  </a:lnTo>
                  <a:lnTo>
                    <a:pt x="25" y="6"/>
                  </a:lnTo>
                  <a:lnTo>
                    <a:pt x="25" y="6"/>
                  </a:lnTo>
                  <a:lnTo>
                    <a:pt x="24" y="5"/>
                  </a:lnTo>
                  <a:lnTo>
                    <a:pt x="24" y="5"/>
                  </a:lnTo>
                  <a:lnTo>
                    <a:pt x="23" y="4"/>
                  </a:lnTo>
                  <a:lnTo>
                    <a:pt x="23" y="4"/>
                  </a:lnTo>
                  <a:lnTo>
                    <a:pt x="23" y="3"/>
                  </a:lnTo>
                  <a:lnTo>
                    <a:pt x="24" y="2"/>
                  </a:lnTo>
                  <a:lnTo>
                    <a:pt x="25" y="1"/>
                  </a:lnTo>
                  <a:lnTo>
                    <a:pt x="26" y="0"/>
                  </a:lnTo>
                  <a:lnTo>
                    <a:pt x="26" y="0"/>
                  </a:lnTo>
                  <a:close/>
                </a:path>
              </a:pathLst>
            </a:custGeom>
            <a:grpFill/>
            <a:ln w="12700" cmpd="sng">
              <a:solidFill>
                <a:schemeClr val="tx1">
                  <a:lumMod val="75000"/>
                  <a:lumOff val="25000"/>
                  <a:alpha val="10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505FF"/>
                </a:solidFill>
                <a:effectLst/>
                <a:uLnTx/>
                <a:uFillTx/>
                <a:latin typeface="Tahoma"/>
                <a:ea typeface="+mn-ea"/>
                <a:cs typeface="Arial"/>
              </a:endParaRPr>
            </a:p>
          </p:txBody>
        </p:sp>
      </p:grpSp>
      <p:sp>
        <p:nvSpPr>
          <p:cNvPr id="455" name="Rounded Rectangle 416">
            <a:extLst>
              <a:ext uri="{FF2B5EF4-FFF2-40B4-BE49-F238E27FC236}">
                <a16:creationId xmlns:a16="http://schemas.microsoft.com/office/drawing/2014/main" id="{3191BF44-B163-4729-93AE-969E2D8B7687}"/>
              </a:ext>
            </a:extLst>
          </p:cNvPr>
          <p:cNvSpPr/>
          <p:nvPr/>
        </p:nvSpPr>
        <p:spPr bwMode="auto">
          <a:xfrm>
            <a:off x="3142455" y="4216682"/>
            <a:ext cx="778382"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r>
              <a:rPr lang="en-US" sz="900" b="1" dirty="0">
                <a:solidFill>
                  <a:srgbClr val="0505FF"/>
                </a:solidFill>
                <a:latin typeface="Tahoma" pitchFamily="34" charset="0"/>
                <a:cs typeface="Arial"/>
              </a:rPr>
              <a:t>Phoenix</a:t>
            </a:r>
          </a:p>
          <a:p>
            <a:pPr algn="ctr" fontAlgn="base">
              <a:spcBef>
                <a:spcPct val="0"/>
              </a:spcBef>
              <a:spcAft>
                <a:spcPct val="0"/>
              </a:spcAft>
              <a:defRPr/>
            </a:pPr>
            <a:r>
              <a:rPr lang="en-US" sz="900" b="1" dirty="0">
                <a:solidFill>
                  <a:srgbClr val="0505FF"/>
                </a:solidFill>
                <a:latin typeface="Tahoma" pitchFamily="34" charset="0"/>
                <a:cs typeface="Arial"/>
              </a:rPr>
              <a:t>8/2</a:t>
            </a:r>
          </a:p>
        </p:txBody>
      </p:sp>
      <p:sp>
        <p:nvSpPr>
          <p:cNvPr id="456" name="Rounded Rectangle 417">
            <a:extLst>
              <a:ext uri="{FF2B5EF4-FFF2-40B4-BE49-F238E27FC236}">
                <a16:creationId xmlns:a16="http://schemas.microsoft.com/office/drawing/2014/main" id="{D4DF6D19-1A53-4863-9651-E6547CF3428B}"/>
              </a:ext>
            </a:extLst>
          </p:cNvPr>
          <p:cNvSpPr/>
          <p:nvPr/>
        </p:nvSpPr>
        <p:spPr bwMode="auto">
          <a:xfrm>
            <a:off x="6977429" y="3322037"/>
            <a:ext cx="1202542"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Indianapolis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1" dirty="0">
                <a:solidFill>
                  <a:srgbClr val="0505FF"/>
                </a:solidFill>
                <a:latin typeface="Tahoma"/>
                <a:cs typeface="Arial"/>
              </a:rPr>
              <a:t>7</a:t>
            </a:r>
            <a:r>
              <a:rPr kumimoji="0" lang="en-US" sz="900" b="1" i="0" u="none" strike="noStrike" kern="1200" cap="none" spc="0" normalizeH="0" baseline="0" noProof="0" dirty="0">
                <a:ln>
                  <a:noFill/>
                </a:ln>
                <a:solidFill>
                  <a:srgbClr val="0505FF"/>
                </a:solidFill>
                <a:effectLst/>
                <a:uLnTx/>
                <a:uFillTx/>
                <a:latin typeface="Tahoma"/>
                <a:ea typeface="+mn-ea"/>
                <a:cs typeface="Arial"/>
              </a:rPr>
              <a:t>/31</a:t>
            </a:r>
          </a:p>
        </p:txBody>
      </p:sp>
      <p:sp>
        <p:nvSpPr>
          <p:cNvPr id="457" name="Rounded Rectangle 418">
            <a:extLst>
              <a:ext uri="{FF2B5EF4-FFF2-40B4-BE49-F238E27FC236}">
                <a16:creationId xmlns:a16="http://schemas.microsoft.com/office/drawing/2014/main" id="{278713C3-98CF-4951-A0F6-0D23AE41ED49}"/>
              </a:ext>
            </a:extLst>
          </p:cNvPr>
          <p:cNvSpPr/>
          <p:nvPr/>
        </p:nvSpPr>
        <p:spPr bwMode="auto">
          <a:xfrm>
            <a:off x="7824797" y="4437175"/>
            <a:ext cx="695173"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Atlanta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a:t>
            </a:r>
          </a:p>
        </p:txBody>
      </p:sp>
      <p:sp>
        <p:nvSpPr>
          <p:cNvPr id="458" name="Rounded Rectangle 419">
            <a:extLst>
              <a:ext uri="{FF2B5EF4-FFF2-40B4-BE49-F238E27FC236}">
                <a16:creationId xmlns:a16="http://schemas.microsoft.com/office/drawing/2014/main" id="{E908C9E7-993E-46A2-98E5-6F0EBBA905CE}"/>
              </a:ext>
            </a:extLst>
          </p:cNvPr>
          <p:cNvSpPr/>
          <p:nvPr/>
        </p:nvSpPr>
        <p:spPr bwMode="auto">
          <a:xfrm>
            <a:off x="5491413" y="4174168"/>
            <a:ext cx="904493"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OK City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8/10</a:t>
            </a:r>
          </a:p>
        </p:txBody>
      </p:sp>
      <p:sp>
        <p:nvSpPr>
          <p:cNvPr id="459" name="Rounded Rectangle 420">
            <a:extLst>
              <a:ext uri="{FF2B5EF4-FFF2-40B4-BE49-F238E27FC236}">
                <a16:creationId xmlns:a16="http://schemas.microsoft.com/office/drawing/2014/main" id="{901873E8-C172-4BE4-B570-627F8E522024}"/>
              </a:ext>
            </a:extLst>
          </p:cNvPr>
          <p:cNvSpPr/>
          <p:nvPr/>
        </p:nvSpPr>
        <p:spPr bwMode="auto">
          <a:xfrm>
            <a:off x="7350906" y="4093561"/>
            <a:ext cx="818486"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Nashville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8/8</a:t>
            </a:r>
          </a:p>
        </p:txBody>
      </p:sp>
      <p:sp>
        <p:nvSpPr>
          <p:cNvPr id="460" name="Rounded Rectangle 421">
            <a:extLst>
              <a:ext uri="{FF2B5EF4-FFF2-40B4-BE49-F238E27FC236}">
                <a16:creationId xmlns:a16="http://schemas.microsoft.com/office/drawing/2014/main" id="{86423A84-65EE-4D6B-AABA-6B7B130FD8A0}"/>
              </a:ext>
            </a:extLst>
          </p:cNvPr>
          <p:cNvSpPr/>
          <p:nvPr/>
        </p:nvSpPr>
        <p:spPr bwMode="auto">
          <a:xfrm>
            <a:off x="5697116" y="5031794"/>
            <a:ext cx="647709"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Dallas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8/14</a:t>
            </a:r>
          </a:p>
        </p:txBody>
      </p:sp>
      <p:sp>
        <p:nvSpPr>
          <p:cNvPr id="461" name="Rounded Rectangle 422">
            <a:extLst>
              <a:ext uri="{FF2B5EF4-FFF2-40B4-BE49-F238E27FC236}">
                <a16:creationId xmlns:a16="http://schemas.microsoft.com/office/drawing/2014/main" id="{54AF3CE5-9AE4-4B1A-A13C-28E7F8394F08}"/>
              </a:ext>
            </a:extLst>
          </p:cNvPr>
          <p:cNvSpPr/>
          <p:nvPr/>
        </p:nvSpPr>
        <p:spPr bwMode="auto">
          <a:xfrm>
            <a:off x="6409921" y="3623124"/>
            <a:ext cx="743860"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St. Louis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8/21</a:t>
            </a:r>
          </a:p>
        </p:txBody>
      </p:sp>
      <p:sp>
        <p:nvSpPr>
          <p:cNvPr id="462" name="Rounded Rectangle 423">
            <a:extLst>
              <a:ext uri="{FF2B5EF4-FFF2-40B4-BE49-F238E27FC236}">
                <a16:creationId xmlns:a16="http://schemas.microsoft.com/office/drawing/2014/main" id="{088CA12B-6EE9-4F71-B810-7563665634BA}"/>
              </a:ext>
            </a:extLst>
          </p:cNvPr>
          <p:cNvSpPr/>
          <p:nvPr/>
        </p:nvSpPr>
        <p:spPr bwMode="auto">
          <a:xfrm>
            <a:off x="5333323" y="3639771"/>
            <a:ext cx="981971"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Kansas City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8/21</a:t>
            </a:r>
          </a:p>
        </p:txBody>
      </p:sp>
      <p:sp>
        <p:nvSpPr>
          <p:cNvPr id="463" name="Rounded Rectangle 424">
            <a:extLst>
              <a:ext uri="{FF2B5EF4-FFF2-40B4-BE49-F238E27FC236}">
                <a16:creationId xmlns:a16="http://schemas.microsoft.com/office/drawing/2014/main" id="{7E76225A-447F-4AC2-AFE9-CD722AF35B53}"/>
              </a:ext>
            </a:extLst>
          </p:cNvPr>
          <p:cNvSpPr/>
          <p:nvPr/>
        </p:nvSpPr>
        <p:spPr bwMode="auto">
          <a:xfrm>
            <a:off x="2186600" y="4039524"/>
            <a:ext cx="571675"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LA 8/14</a:t>
            </a:r>
          </a:p>
        </p:txBody>
      </p:sp>
      <p:sp>
        <p:nvSpPr>
          <p:cNvPr id="464" name="Rounded Rectangle 425">
            <a:extLst>
              <a:ext uri="{FF2B5EF4-FFF2-40B4-BE49-F238E27FC236}">
                <a16:creationId xmlns:a16="http://schemas.microsoft.com/office/drawing/2014/main" id="{4C0167B6-6767-4685-8C46-023B6634CB79}"/>
              </a:ext>
            </a:extLst>
          </p:cNvPr>
          <p:cNvSpPr/>
          <p:nvPr/>
        </p:nvSpPr>
        <p:spPr bwMode="auto">
          <a:xfrm>
            <a:off x="7743523" y="2752750"/>
            <a:ext cx="876091"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Cleveland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8/21</a:t>
            </a:r>
          </a:p>
        </p:txBody>
      </p:sp>
      <p:sp>
        <p:nvSpPr>
          <p:cNvPr id="465" name="Rounded Rectangle 426">
            <a:extLst>
              <a:ext uri="{FF2B5EF4-FFF2-40B4-BE49-F238E27FC236}">
                <a16:creationId xmlns:a16="http://schemas.microsoft.com/office/drawing/2014/main" id="{631BB29D-FE39-4ABA-8CAD-185887ADD557}"/>
              </a:ext>
            </a:extLst>
          </p:cNvPr>
          <p:cNvSpPr/>
          <p:nvPr/>
        </p:nvSpPr>
        <p:spPr bwMode="auto">
          <a:xfrm>
            <a:off x="1676400" y="3327024"/>
            <a:ext cx="578971" cy="57888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San Fran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8/16</a:t>
            </a:r>
          </a:p>
        </p:txBody>
      </p:sp>
      <p:sp>
        <p:nvSpPr>
          <p:cNvPr id="466" name="Rounded Rectangle 427">
            <a:extLst>
              <a:ext uri="{FF2B5EF4-FFF2-40B4-BE49-F238E27FC236}">
                <a16:creationId xmlns:a16="http://schemas.microsoft.com/office/drawing/2014/main" id="{D9E8E58F-733B-4091-AB02-D16FA8459D3F}"/>
              </a:ext>
            </a:extLst>
          </p:cNvPr>
          <p:cNvSpPr/>
          <p:nvPr/>
        </p:nvSpPr>
        <p:spPr bwMode="auto">
          <a:xfrm>
            <a:off x="8791590" y="6002462"/>
            <a:ext cx="633197"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Miami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8/17</a:t>
            </a:r>
          </a:p>
        </p:txBody>
      </p:sp>
      <p:sp>
        <p:nvSpPr>
          <p:cNvPr id="467" name="Rounded Rectangle 428">
            <a:extLst>
              <a:ext uri="{FF2B5EF4-FFF2-40B4-BE49-F238E27FC236}">
                <a16:creationId xmlns:a16="http://schemas.microsoft.com/office/drawing/2014/main" id="{6591EDA5-B080-4D3C-B4C2-58DB384CE1AA}"/>
              </a:ext>
            </a:extLst>
          </p:cNvPr>
          <p:cNvSpPr/>
          <p:nvPr/>
        </p:nvSpPr>
        <p:spPr bwMode="auto">
          <a:xfrm>
            <a:off x="8643841" y="5343792"/>
            <a:ext cx="827915"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Orlando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8/18</a:t>
            </a:r>
          </a:p>
        </p:txBody>
      </p:sp>
      <p:sp>
        <p:nvSpPr>
          <p:cNvPr id="468" name="Rounded Rectangle 429">
            <a:extLst>
              <a:ext uri="{FF2B5EF4-FFF2-40B4-BE49-F238E27FC236}">
                <a16:creationId xmlns:a16="http://schemas.microsoft.com/office/drawing/2014/main" id="{AEEBEF1E-1DB5-4107-9354-2C3F6586DDB8}"/>
              </a:ext>
            </a:extLst>
          </p:cNvPr>
          <p:cNvSpPr/>
          <p:nvPr/>
        </p:nvSpPr>
        <p:spPr bwMode="auto">
          <a:xfrm>
            <a:off x="8135755" y="5584273"/>
            <a:ext cx="707342"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Tampa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8/10</a:t>
            </a:r>
          </a:p>
        </p:txBody>
      </p:sp>
      <p:sp>
        <p:nvSpPr>
          <p:cNvPr id="469" name="Rounded Rectangle 430">
            <a:extLst>
              <a:ext uri="{FF2B5EF4-FFF2-40B4-BE49-F238E27FC236}">
                <a16:creationId xmlns:a16="http://schemas.microsoft.com/office/drawing/2014/main" id="{DC6ADD63-AB91-4E54-88D6-5D416EC73A5D}"/>
              </a:ext>
            </a:extLst>
          </p:cNvPr>
          <p:cNvSpPr/>
          <p:nvPr/>
        </p:nvSpPr>
        <p:spPr bwMode="auto">
          <a:xfrm>
            <a:off x="8787129" y="5717003"/>
            <a:ext cx="1361278"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West Palm Beach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8/10</a:t>
            </a:r>
          </a:p>
        </p:txBody>
      </p:sp>
      <p:sp>
        <p:nvSpPr>
          <p:cNvPr id="470" name="Rounded Rectangle 431">
            <a:extLst>
              <a:ext uri="{FF2B5EF4-FFF2-40B4-BE49-F238E27FC236}">
                <a16:creationId xmlns:a16="http://schemas.microsoft.com/office/drawing/2014/main" id="{F8669536-6EB2-4F59-8A57-464294720084}"/>
              </a:ext>
            </a:extLst>
          </p:cNvPr>
          <p:cNvSpPr/>
          <p:nvPr/>
        </p:nvSpPr>
        <p:spPr bwMode="auto">
          <a:xfrm>
            <a:off x="7777956" y="3090670"/>
            <a:ext cx="856554"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Columbus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8/23</a:t>
            </a:r>
            <a:endPar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endParaRPr>
          </a:p>
        </p:txBody>
      </p:sp>
      <p:sp>
        <p:nvSpPr>
          <p:cNvPr id="471" name="Rounded Rectangle 432">
            <a:extLst>
              <a:ext uri="{FF2B5EF4-FFF2-40B4-BE49-F238E27FC236}">
                <a16:creationId xmlns:a16="http://schemas.microsoft.com/office/drawing/2014/main" id="{C85581F4-8133-4D89-B904-A88A9577C447}"/>
              </a:ext>
            </a:extLst>
          </p:cNvPr>
          <p:cNvSpPr/>
          <p:nvPr/>
        </p:nvSpPr>
        <p:spPr bwMode="auto">
          <a:xfrm>
            <a:off x="8389299" y="4432869"/>
            <a:ext cx="889682"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Greenville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8/21</a:t>
            </a:r>
          </a:p>
        </p:txBody>
      </p:sp>
      <p:sp>
        <p:nvSpPr>
          <p:cNvPr id="472" name="Rounded Rectangle 433">
            <a:extLst>
              <a:ext uri="{FF2B5EF4-FFF2-40B4-BE49-F238E27FC236}">
                <a16:creationId xmlns:a16="http://schemas.microsoft.com/office/drawing/2014/main" id="{EFC08EF3-6DE3-41C9-8F37-EB3E035A6CC4}"/>
              </a:ext>
            </a:extLst>
          </p:cNvPr>
          <p:cNvSpPr/>
          <p:nvPr/>
        </p:nvSpPr>
        <p:spPr bwMode="auto">
          <a:xfrm>
            <a:off x="9227145" y="3429584"/>
            <a:ext cx="582950"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DC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8/28</a:t>
            </a:r>
          </a:p>
        </p:txBody>
      </p:sp>
      <p:sp>
        <p:nvSpPr>
          <p:cNvPr id="473" name="Rounded Rectangle 434">
            <a:extLst>
              <a:ext uri="{FF2B5EF4-FFF2-40B4-BE49-F238E27FC236}">
                <a16:creationId xmlns:a16="http://schemas.microsoft.com/office/drawing/2014/main" id="{D62F32AF-4F8E-47AC-9A37-03BE1B2F206A}"/>
              </a:ext>
            </a:extLst>
          </p:cNvPr>
          <p:cNvSpPr/>
          <p:nvPr/>
        </p:nvSpPr>
        <p:spPr bwMode="auto">
          <a:xfrm>
            <a:off x="5926737" y="5478894"/>
            <a:ext cx="765675"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Houston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8/28</a:t>
            </a:r>
          </a:p>
        </p:txBody>
      </p:sp>
      <p:sp>
        <p:nvSpPr>
          <p:cNvPr id="474" name="Rounded Rectangle 435">
            <a:extLst>
              <a:ext uri="{FF2B5EF4-FFF2-40B4-BE49-F238E27FC236}">
                <a16:creationId xmlns:a16="http://schemas.microsoft.com/office/drawing/2014/main" id="{79FBC2A8-F7E9-4815-A0DA-DE2BE1AE65AA}"/>
              </a:ext>
            </a:extLst>
          </p:cNvPr>
          <p:cNvSpPr/>
          <p:nvPr/>
        </p:nvSpPr>
        <p:spPr bwMode="auto">
          <a:xfrm>
            <a:off x="5881314" y="2061826"/>
            <a:ext cx="1015647"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pitchFamily="34" charset="0"/>
                <a:ea typeface="+mn-ea"/>
                <a:cs typeface="Arial"/>
              </a:rPr>
              <a:t>Minneapolis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pitchFamily="34" charset="0"/>
                <a:ea typeface="+mn-ea"/>
                <a:cs typeface="Arial"/>
              </a:rPr>
              <a:t>9/5</a:t>
            </a:r>
          </a:p>
        </p:txBody>
      </p:sp>
      <p:sp>
        <p:nvSpPr>
          <p:cNvPr id="475" name="Rounded Rectangle 436">
            <a:extLst>
              <a:ext uri="{FF2B5EF4-FFF2-40B4-BE49-F238E27FC236}">
                <a16:creationId xmlns:a16="http://schemas.microsoft.com/office/drawing/2014/main" id="{318833B9-17BC-4566-9C7E-AB755AFCA811}"/>
              </a:ext>
            </a:extLst>
          </p:cNvPr>
          <p:cNvSpPr/>
          <p:nvPr/>
        </p:nvSpPr>
        <p:spPr bwMode="auto">
          <a:xfrm>
            <a:off x="4335080" y="3500984"/>
            <a:ext cx="750835"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Denver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8/21</a:t>
            </a:r>
          </a:p>
        </p:txBody>
      </p:sp>
      <p:sp>
        <p:nvSpPr>
          <p:cNvPr id="476" name="Rounded Rectangle 437">
            <a:extLst>
              <a:ext uri="{FF2B5EF4-FFF2-40B4-BE49-F238E27FC236}">
                <a16:creationId xmlns:a16="http://schemas.microsoft.com/office/drawing/2014/main" id="{D2E36F57-1615-454E-B896-EE55049801A2}"/>
              </a:ext>
            </a:extLst>
          </p:cNvPr>
          <p:cNvSpPr/>
          <p:nvPr/>
        </p:nvSpPr>
        <p:spPr bwMode="auto">
          <a:xfrm>
            <a:off x="8338865" y="3003523"/>
            <a:ext cx="902454"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Pittsburgh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8/28</a:t>
            </a:r>
          </a:p>
        </p:txBody>
      </p:sp>
      <p:sp>
        <p:nvSpPr>
          <p:cNvPr id="477" name="Rounded Rectangle 438">
            <a:extLst>
              <a:ext uri="{FF2B5EF4-FFF2-40B4-BE49-F238E27FC236}">
                <a16:creationId xmlns:a16="http://schemas.microsoft.com/office/drawing/2014/main" id="{1443FCA6-F60B-4084-92B7-1F73D0B2E46C}"/>
              </a:ext>
            </a:extLst>
          </p:cNvPr>
          <p:cNvSpPr/>
          <p:nvPr/>
        </p:nvSpPr>
        <p:spPr bwMode="auto">
          <a:xfrm>
            <a:off x="5378298" y="5336227"/>
            <a:ext cx="670145"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Austin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8/14</a:t>
            </a:r>
            <a:endPar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endParaRPr>
          </a:p>
        </p:txBody>
      </p:sp>
      <p:sp>
        <p:nvSpPr>
          <p:cNvPr id="478" name="Rounded Rectangle 439">
            <a:extLst>
              <a:ext uri="{FF2B5EF4-FFF2-40B4-BE49-F238E27FC236}">
                <a16:creationId xmlns:a16="http://schemas.microsoft.com/office/drawing/2014/main" id="{3B3DD151-C94C-4814-903A-6FF78005DDD4}"/>
              </a:ext>
            </a:extLst>
          </p:cNvPr>
          <p:cNvSpPr/>
          <p:nvPr/>
        </p:nvSpPr>
        <p:spPr bwMode="auto">
          <a:xfrm>
            <a:off x="5059631" y="5638048"/>
            <a:ext cx="717063" cy="56185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San </a:t>
            </a:r>
            <a:r>
              <a:rPr lang="en-US" sz="900" b="1" dirty="0">
                <a:solidFill>
                  <a:srgbClr val="0505FF"/>
                </a:solidFill>
                <a:latin typeface="Tahoma" pitchFamily="34" charset="0"/>
                <a:cs typeface="Arial"/>
              </a:rPr>
              <a:t>Antonio 8/15</a:t>
            </a:r>
          </a:p>
        </p:txBody>
      </p:sp>
      <p:sp>
        <p:nvSpPr>
          <p:cNvPr id="479" name="Rounded Rectangle 440">
            <a:extLst>
              <a:ext uri="{FF2B5EF4-FFF2-40B4-BE49-F238E27FC236}">
                <a16:creationId xmlns:a16="http://schemas.microsoft.com/office/drawing/2014/main" id="{CBA56DA8-C7F0-43A4-B596-E413BB663432}"/>
              </a:ext>
            </a:extLst>
          </p:cNvPr>
          <p:cNvSpPr/>
          <p:nvPr/>
        </p:nvSpPr>
        <p:spPr bwMode="auto">
          <a:xfrm>
            <a:off x="8805375" y="3239517"/>
            <a:ext cx="864456"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Baltimore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8/28</a:t>
            </a:r>
          </a:p>
        </p:txBody>
      </p:sp>
      <p:sp>
        <p:nvSpPr>
          <p:cNvPr id="480" name="Rounded Rectangle 441">
            <a:extLst>
              <a:ext uri="{FF2B5EF4-FFF2-40B4-BE49-F238E27FC236}">
                <a16:creationId xmlns:a16="http://schemas.microsoft.com/office/drawing/2014/main" id="{042F523D-7B54-4B57-95C2-BEF435364D30}"/>
              </a:ext>
            </a:extLst>
          </p:cNvPr>
          <p:cNvSpPr/>
          <p:nvPr/>
        </p:nvSpPr>
        <p:spPr bwMode="auto">
          <a:xfrm>
            <a:off x="9462860" y="2760463"/>
            <a:ext cx="878179"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Hartford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8/29</a:t>
            </a:r>
          </a:p>
        </p:txBody>
      </p:sp>
      <p:sp>
        <p:nvSpPr>
          <p:cNvPr id="481" name="Rounded Rectangle 442">
            <a:extLst>
              <a:ext uri="{FF2B5EF4-FFF2-40B4-BE49-F238E27FC236}">
                <a16:creationId xmlns:a16="http://schemas.microsoft.com/office/drawing/2014/main" id="{F4608B9E-F425-41D3-8B37-AD5CD1376B8F}"/>
              </a:ext>
            </a:extLst>
          </p:cNvPr>
          <p:cNvSpPr/>
          <p:nvPr/>
        </p:nvSpPr>
        <p:spPr bwMode="auto">
          <a:xfrm>
            <a:off x="7679586" y="3464053"/>
            <a:ext cx="967322"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Cincinnati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8/17</a:t>
            </a:r>
          </a:p>
        </p:txBody>
      </p:sp>
      <p:sp>
        <p:nvSpPr>
          <p:cNvPr id="482" name="Rounded Rectangle 443">
            <a:extLst>
              <a:ext uri="{FF2B5EF4-FFF2-40B4-BE49-F238E27FC236}">
                <a16:creationId xmlns:a16="http://schemas.microsoft.com/office/drawing/2014/main" id="{B2935E69-E7C7-4B4C-934D-CA00E465920C}"/>
              </a:ext>
            </a:extLst>
          </p:cNvPr>
          <p:cNvSpPr/>
          <p:nvPr/>
        </p:nvSpPr>
        <p:spPr bwMode="auto">
          <a:xfrm>
            <a:off x="3178467" y="3326321"/>
            <a:ext cx="1098188"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Salt Lake City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8/30</a:t>
            </a:r>
          </a:p>
        </p:txBody>
      </p:sp>
      <p:sp>
        <p:nvSpPr>
          <p:cNvPr id="483" name="Rounded Rectangle 444">
            <a:extLst>
              <a:ext uri="{FF2B5EF4-FFF2-40B4-BE49-F238E27FC236}">
                <a16:creationId xmlns:a16="http://schemas.microsoft.com/office/drawing/2014/main" id="{3FFA76D3-39AF-4F63-A1A9-328D67AD2933}"/>
              </a:ext>
            </a:extLst>
          </p:cNvPr>
          <p:cNvSpPr/>
          <p:nvPr/>
        </p:nvSpPr>
        <p:spPr bwMode="auto">
          <a:xfrm>
            <a:off x="8134561" y="3995345"/>
            <a:ext cx="822567"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Charlotte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8/28</a:t>
            </a:r>
          </a:p>
        </p:txBody>
      </p:sp>
      <p:sp>
        <p:nvSpPr>
          <p:cNvPr id="484" name="Rounded Rectangle 445">
            <a:extLst>
              <a:ext uri="{FF2B5EF4-FFF2-40B4-BE49-F238E27FC236}">
                <a16:creationId xmlns:a16="http://schemas.microsoft.com/office/drawing/2014/main" id="{457191BE-4AC4-466D-9EA8-2EF4081510B0}"/>
              </a:ext>
            </a:extLst>
          </p:cNvPr>
          <p:cNvSpPr/>
          <p:nvPr/>
        </p:nvSpPr>
        <p:spPr bwMode="auto">
          <a:xfrm>
            <a:off x="8669235" y="3725895"/>
            <a:ext cx="702166"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Raleigh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8/28</a:t>
            </a:r>
          </a:p>
        </p:txBody>
      </p:sp>
      <p:sp>
        <p:nvSpPr>
          <p:cNvPr id="485" name="Rounded Rectangle 446">
            <a:extLst>
              <a:ext uri="{FF2B5EF4-FFF2-40B4-BE49-F238E27FC236}">
                <a16:creationId xmlns:a16="http://schemas.microsoft.com/office/drawing/2014/main" id="{A6770CFD-B6DD-45F9-A63E-763249338CDD}"/>
              </a:ext>
            </a:extLst>
          </p:cNvPr>
          <p:cNvSpPr/>
          <p:nvPr/>
        </p:nvSpPr>
        <p:spPr bwMode="auto">
          <a:xfrm>
            <a:off x="6758064" y="3016136"/>
            <a:ext cx="784651"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Chicago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8/21</a:t>
            </a:r>
          </a:p>
        </p:txBody>
      </p:sp>
      <p:sp>
        <p:nvSpPr>
          <p:cNvPr id="486" name="Rounded Rectangle 447">
            <a:extLst>
              <a:ext uri="{FF2B5EF4-FFF2-40B4-BE49-F238E27FC236}">
                <a16:creationId xmlns:a16="http://schemas.microsoft.com/office/drawing/2014/main" id="{5854176D-A63D-4672-A33F-663138EAEDC2}"/>
              </a:ext>
            </a:extLst>
          </p:cNvPr>
          <p:cNvSpPr/>
          <p:nvPr/>
        </p:nvSpPr>
        <p:spPr bwMode="auto">
          <a:xfrm>
            <a:off x="1912741" y="3221783"/>
            <a:ext cx="1034591"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r>
              <a:rPr lang="en-US" sz="900" b="1" dirty="0">
                <a:solidFill>
                  <a:srgbClr val="0505FF"/>
                </a:solidFill>
                <a:latin typeface="Tahoma" pitchFamily="34" charset="0"/>
                <a:cs typeface="Arial"/>
              </a:rPr>
              <a:t>Sacramento</a:t>
            </a:r>
            <a:br>
              <a:rPr lang="en-US" sz="900" b="1" dirty="0">
                <a:solidFill>
                  <a:srgbClr val="0505FF"/>
                </a:solidFill>
                <a:latin typeface="Tahoma" pitchFamily="34" charset="0"/>
                <a:cs typeface="Arial"/>
              </a:rPr>
            </a:br>
            <a:r>
              <a:rPr lang="en-US" sz="900" b="1" dirty="0">
                <a:solidFill>
                  <a:srgbClr val="0505FF"/>
                </a:solidFill>
                <a:latin typeface="Tahoma" pitchFamily="34" charset="0"/>
                <a:cs typeface="Arial"/>
              </a:rPr>
              <a:t>8/31</a:t>
            </a:r>
          </a:p>
        </p:txBody>
      </p:sp>
      <p:sp>
        <p:nvSpPr>
          <p:cNvPr id="487" name="Rounded Rectangle 448">
            <a:extLst>
              <a:ext uri="{FF2B5EF4-FFF2-40B4-BE49-F238E27FC236}">
                <a16:creationId xmlns:a16="http://schemas.microsoft.com/office/drawing/2014/main" id="{618094C7-C8D2-4D8B-8E58-50E662D37E14}"/>
              </a:ext>
            </a:extLst>
          </p:cNvPr>
          <p:cNvSpPr/>
          <p:nvPr/>
        </p:nvSpPr>
        <p:spPr bwMode="auto">
          <a:xfrm>
            <a:off x="2030924" y="2116356"/>
            <a:ext cx="864299"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Portland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8/29</a:t>
            </a:r>
          </a:p>
        </p:txBody>
      </p:sp>
      <p:sp>
        <p:nvSpPr>
          <p:cNvPr id="488" name="Rounded Rectangle 449">
            <a:extLst>
              <a:ext uri="{FF2B5EF4-FFF2-40B4-BE49-F238E27FC236}">
                <a16:creationId xmlns:a16="http://schemas.microsoft.com/office/drawing/2014/main" id="{72769C0F-4E53-4A76-91C4-DC44150DB371}"/>
              </a:ext>
            </a:extLst>
          </p:cNvPr>
          <p:cNvSpPr/>
          <p:nvPr/>
        </p:nvSpPr>
        <p:spPr bwMode="auto">
          <a:xfrm>
            <a:off x="2218091" y="1576574"/>
            <a:ext cx="849087"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pitchFamily="34" charset="0"/>
                <a:ea typeface="+mn-ea"/>
                <a:cs typeface="Arial"/>
              </a:rPr>
              <a:t>Seattle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pitchFamily="34" charset="0"/>
                <a:ea typeface="+mn-ea"/>
                <a:cs typeface="Arial"/>
              </a:rPr>
              <a:t>9/6</a:t>
            </a:r>
          </a:p>
        </p:txBody>
      </p:sp>
      <p:sp>
        <p:nvSpPr>
          <p:cNvPr id="489" name="Rounded Rectangle 450">
            <a:extLst>
              <a:ext uri="{FF2B5EF4-FFF2-40B4-BE49-F238E27FC236}">
                <a16:creationId xmlns:a16="http://schemas.microsoft.com/office/drawing/2014/main" id="{F1D489E1-EA1E-4FE6-8336-F93B0C7B4E33}"/>
              </a:ext>
            </a:extLst>
          </p:cNvPr>
          <p:cNvSpPr/>
          <p:nvPr/>
        </p:nvSpPr>
        <p:spPr bwMode="auto">
          <a:xfrm>
            <a:off x="9399593" y="2410062"/>
            <a:ext cx="664195"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pitchFamily="34" charset="0"/>
                <a:ea typeface="+mn-ea"/>
                <a:cs typeface="Arial"/>
              </a:rPr>
              <a:t>Boston 9/7</a:t>
            </a:r>
          </a:p>
        </p:txBody>
      </p:sp>
      <p:sp>
        <p:nvSpPr>
          <p:cNvPr id="490" name="Rounded Rectangle 451">
            <a:extLst>
              <a:ext uri="{FF2B5EF4-FFF2-40B4-BE49-F238E27FC236}">
                <a16:creationId xmlns:a16="http://schemas.microsoft.com/office/drawing/2014/main" id="{1D9A710D-5DCC-440E-BA8C-437E7F89AADC}"/>
              </a:ext>
            </a:extLst>
          </p:cNvPr>
          <p:cNvSpPr/>
          <p:nvPr/>
        </p:nvSpPr>
        <p:spPr bwMode="auto">
          <a:xfrm>
            <a:off x="7397750" y="2404921"/>
            <a:ext cx="726862"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Detroit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8/28</a:t>
            </a:r>
            <a:endPar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endParaRPr>
          </a:p>
        </p:txBody>
      </p:sp>
      <p:sp>
        <p:nvSpPr>
          <p:cNvPr id="491" name="Rounded Rectangle 452">
            <a:extLst>
              <a:ext uri="{FF2B5EF4-FFF2-40B4-BE49-F238E27FC236}">
                <a16:creationId xmlns:a16="http://schemas.microsoft.com/office/drawing/2014/main" id="{661580CD-5027-4B96-911C-7DB12A68E14A}"/>
              </a:ext>
            </a:extLst>
          </p:cNvPr>
          <p:cNvSpPr/>
          <p:nvPr/>
        </p:nvSpPr>
        <p:spPr bwMode="auto">
          <a:xfrm>
            <a:off x="2386001" y="4359698"/>
            <a:ext cx="875446"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San Diego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a:ea typeface="+mn-ea"/>
                <a:cs typeface="Arial"/>
              </a:rPr>
              <a:t>8/21</a:t>
            </a:r>
            <a:endPar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endParaRPr>
          </a:p>
        </p:txBody>
      </p:sp>
      <p:sp>
        <p:nvSpPr>
          <p:cNvPr id="492" name="Rounded Rectangle 453">
            <a:extLst>
              <a:ext uri="{FF2B5EF4-FFF2-40B4-BE49-F238E27FC236}">
                <a16:creationId xmlns:a16="http://schemas.microsoft.com/office/drawing/2014/main" id="{B77200B1-3908-4AE5-9072-91B756118B2F}"/>
              </a:ext>
            </a:extLst>
          </p:cNvPr>
          <p:cNvSpPr/>
          <p:nvPr/>
        </p:nvSpPr>
        <p:spPr bwMode="auto">
          <a:xfrm>
            <a:off x="6657556" y="2591973"/>
            <a:ext cx="949901"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a:ea typeface="+mn-ea"/>
                <a:cs typeface="Arial"/>
              </a:rPr>
              <a:t>Milwaukee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pitchFamily="34" charset="0"/>
                <a:ea typeface="+mn-ea"/>
                <a:cs typeface="Arial"/>
              </a:rPr>
              <a:t>9/5</a:t>
            </a:r>
          </a:p>
        </p:txBody>
      </p:sp>
      <p:sp>
        <p:nvSpPr>
          <p:cNvPr id="493" name="Rounded Rectangle 454">
            <a:extLst>
              <a:ext uri="{FF2B5EF4-FFF2-40B4-BE49-F238E27FC236}">
                <a16:creationId xmlns:a16="http://schemas.microsoft.com/office/drawing/2014/main" id="{EFFB0E49-7001-44C7-9819-755CA515E07C}"/>
              </a:ext>
            </a:extLst>
          </p:cNvPr>
          <p:cNvSpPr/>
          <p:nvPr/>
        </p:nvSpPr>
        <p:spPr bwMode="auto">
          <a:xfrm>
            <a:off x="2511224" y="3766027"/>
            <a:ext cx="1034591"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Las Vegas</a:t>
            </a:r>
            <a:b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b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8/7</a:t>
            </a:r>
          </a:p>
        </p:txBody>
      </p:sp>
      <p:sp>
        <p:nvSpPr>
          <p:cNvPr id="494" name="Rounded Rectangle 455">
            <a:extLst>
              <a:ext uri="{FF2B5EF4-FFF2-40B4-BE49-F238E27FC236}">
                <a16:creationId xmlns:a16="http://schemas.microsoft.com/office/drawing/2014/main" id="{4EFA3812-C2E2-4E85-8F3A-58676BC49550}"/>
              </a:ext>
            </a:extLst>
          </p:cNvPr>
          <p:cNvSpPr/>
          <p:nvPr/>
        </p:nvSpPr>
        <p:spPr bwMode="auto">
          <a:xfrm>
            <a:off x="8687902" y="2681115"/>
            <a:ext cx="902454"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Harrisburg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8/28</a:t>
            </a:r>
          </a:p>
        </p:txBody>
      </p:sp>
      <p:sp>
        <p:nvSpPr>
          <p:cNvPr id="495" name="Rounded Rectangle 456">
            <a:extLst>
              <a:ext uri="{FF2B5EF4-FFF2-40B4-BE49-F238E27FC236}">
                <a16:creationId xmlns:a16="http://schemas.microsoft.com/office/drawing/2014/main" id="{EFF9590F-E3B3-42A7-ABE4-EBEDC7C5CA53}"/>
              </a:ext>
            </a:extLst>
          </p:cNvPr>
          <p:cNvSpPr/>
          <p:nvPr/>
        </p:nvSpPr>
        <p:spPr bwMode="auto">
          <a:xfrm>
            <a:off x="7221733" y="4774685"/>
            <a:ext cx="1016539"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chemeClr val="accent1"/>
                </a:solidFill>
                <a:effectLst/>
                <a:uLnTx/>
                <a:uFillTx/>
                <a:latin typeface="Tahoma" pitchFamily="34" charset="0"/>
                <a:ea typeface="+mn-ea"/>
                <a:cs typeface="Arial"/>
              </a:rPr>
              <a:t>Birmingham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chemeClr val="accent1"/>
                </a:solidFill>
                <a:effectLst/>
                <a:uLnTx/>
                <a:uFillTx/>
                <a:latin typeface="Tahoma"/>
                <a:ea typeface="+mn-ea"/>
                <a:cs typeface="Arial"/>
              </a:rPr>
              <a:t>8/7</a:t>
            </a:r>
            <a:endParaRPr kumimoji="0" lang="en-US" sz="900" b="1" i="0" u="none" strike="noStrike" kern="1200" cap="none" spc="0" normalizeH="0" baseline="0" noProof="0" dirty="0">
              <a:ln>
                <a:noFill/>
              </a:ln>
              <a:solidFill>
                <a:schemeClr val="accent1"/>
              </a:solidFill>
              <a:effectLst/>
              <a:uLnTx/>
              <a:uFillTx/>
              <a:latin typeface="Tahoma" pitchFamily="34" charset="0"/>
              <a:ea typeface="+mn-ea"/>
              <a:cs typeface="Arial"/>
            </a:endParaRPr>
          </a:p>
        </p:txBody>
      </p:sp>
      <p:sp>
        <p:nvSpPr>
          <p:cNvPr id="496" name="Rounded Rectangle 457">
            <a:extLst>
              <a:ext uri="{FF2B5EF4-FFF2-40B4-BE49-F238E27FC236}">
                <a16:creationId xmlns:a16="http://schemas.microsoft.com/office/drawing/2014/main" id="{E6E11B35-E377-49A3-8E8C-3E38127C6E03}"/>
              </a:ext>
            </a:extLst>
          </p:cNvPr>
          <p:cNvSpPr/>
          <p:nvPr/>
        </p:nvSpPr>
        <p:spPr bwMode="auto">
          <a:xfrm>
            <a:off x="9424787" y="3741942"/>
            <a:ext cx="702166"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Norfolk</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1" dirty="0">
                <a:solidFill>
                  <a:srgbClr val="0505FF"/>
                </a:solidFill>
                <a:latin typeface="Tahoma" pitchFamily="34" charset="0"/>
                <a:cs typeface="Arial"/>
              </a:rPr>
              <a:t>8</a:t>
            </a: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/28</a:t>
            </a:r>
          </a:p>
        </p:txBody>
      </p:sp>
      <p:sp>
        <p:nvSpPr>
          <p:cNvPr id="497" name="Rounded Rectangle 458">
            <a:extLst>
              <a:ext uri="{FF2B5EF4-FFF2-40B4-BE49-F238E27FC236}">
                <a16:creationId xmlns:a16="http://schemas.microsoft.com/office/drawing/2014/main" id="{0AAF089C-EAC2-48A2-9705-B2D57A4F63EE}"/>
              </a:ext>
            </a:extLst>
          </p:cNvPr>
          <p:cNvSpPr/>
          <p:nvPr/>
        </p:nvSpPr>
        <p:spPr bwMode="auto">
          <a:xfrm>
            <a:off x="8858205" y="4054270"/>
            <a:ext cx="951890"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chemeClr val="accent3"/>
                </a:solidFill>
                <a:effectLst/>
                <a:uLnTx/>
                <a:uFillTx/>
                <a:latin typeface="Tahoma" pitchFamily="34" charset="0"/>
                <a:ea typeface="+mn-ea"/>
                <a:cs typeface="Arial"/>
              </a:rPr>
              <a:t>Greensboro</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1" dirty="0">
                <a:solidFill>
                  <a:schemeClr val="accent3"/>
                </a:solidFill>
                <a:latin typeface="Tahoma" pitchFamily="34" charset="0"/>
                <a:cs typeface="Arial"/>
              </a:rPr>
              <a:t>9</a:t>
            </a:r>
            <a:r>
              <a:rPr kumimoji="0" lang="en-US" sz="900" b="1" i="0" u="none" strike="noStrike" kern="1200" cap="none" spc="0" normalizeH="0" baseline="0" noProof="0" dirty="0">
                <a:ln>
                  <a:noFill/>
                </a:ln>
                <a:solidFill>
                  <a:schemeClr val="accent3"/>
                </a:solidFill>
                <a:effectLst/>
                <a:uLnTx/>
                <a:uFillTx/>
                <a:latin typeface="Tahoma" pitchFamily="34" charset="0"/>
                <a:ea typeface="+mn-ea"/>
                <a:cs typeface="Arial"/>
              </a:rPr>
              <a:t>/5</a:t>
            </a:r>
          </a:p>
        </p:txBody>
      </p:sp>
      <p:sp>
        <p:nvSpPr>
          <p:cNvPr id="498" name="Rounded Rectangle 459">
            <a:extLst>
              <a:ext uri="{FF2B5EF4-FFF2-40B4-BE49-F238E27FC236}">
                <a16:creationId xmlns:a16="http://schemas.microsoft.com/office/drawing/2014/main" id="{B39A7FE8-7F30-405E-9746-9E314975B9CE}"/>
              </a:ext>
            </a:extLst>
          </p:cNvPr>
          <p:cNvSpPr/>
          <p:nvPr/>
        </p:nvSpPr>
        <p:spPr bwMode="auto">
          <a:xfrm>
            <a:off x="3883016" y="4322354"/>
            <a:ext cx="1091493"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Albuquerque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8/3</a:t>
            </a:r>
          </a:p>
        </p:txBody>
      </p:sp>
      <p:sp>
        <p:nvSpPr>
          <p:cNvPr id="499" name="Rounded Rectangle 460">
            <a:extLst>
              <a:ext uri="{FF2B5EF4-FFF2-40B4-BE49-F238E27FC236}">
                <a16:creationId xmlns:a16="http://schemas.microsoft.com/office/drawing/2014/main" id="{1A0E57CD-3DFF-4F79-B7F0-3F1D1495A50C}"/>
              </a:ext>
            </a:extLst>
          </p:cNvPr>
          <p:cNvSpPr/>
          <p:nvPr/>
        </p:nvSpPr>
        <p:spPr bwMode="auto">
          <a:xfrm>
            <a:off x="8189938" y="5000178"/>
            <a:ext cx="1016539"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Jacksonville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8/14</a:t>
            </a:r>
          </a:p>
        </p:txBody>
      </p:sp>
      <p:sp>
        <p:nvSpPr>
          <p:cNvPr id="500" name="Rounded Rectangle 461">
            <a:extLst>
              <a:ext uri="{FF2B5EF4-FFF2-40B4-BE49-F238E27FC236}">
                <a16:creationId xmlns:a16="http://schemas.microsoft.com/office/drawing/2014/main" id="{D19D5B3C-DF5C-4BDA-BC5B-7FA1FE366781}"/>
              </a:ext>
            </a:extLst>
          </p:cNvPr>
          <p:cNvSpPr/>
          <p:nvPr/>
        </p:nvSpPr>
        <p:spPr bwMode="auto">
          <a:xfrm>
            <a:off x="6424550" y="5107656"/>
            <a:ext cx="818486" cy="56185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New Orleans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8/7</a:t>
            </a:r>
          </a:p>
        </p:txBody>
      </p:sp>
      <p:sp>
        <p:nvSpPr>
          <p:cNvPr id="501" name="Rounded Rectangle 462">
            <a:extLst>
              <a:ext uri="{FF2B5EF4-FFF2-40B4-BE49-F238E27FC236}">
                <a16:creationId xmlns:a16="http://schemas.microsoft.com/office/drawing/2014/main" id="{5A66899B-07EB-42BD-9F0A-E82C29BE89D2}"/>
              </a:ext>
            </a:extLst>
          </p:cNvPr>
          <p:cNvSpPr/>
          <p:nvPr/>
        </p:nvSpPr>
        <p:spPr bwMode="auto">
          <a:xfrm>
            <a:off x="7148809" y="3686252"/>
            <a:ext cx="818486"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Louisville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8/16</a:t>
            </a:r>
          </a:p>
        </p:txBody>
      </p:sp>
      <p:sp>
        <p:nvSpPr>
          <p:cNvPr id="502" name="Rounded Rectangle 463">
            <a:extLst>
              <a:ext uri="{FF2B5EF4-FFF2-40B4-BE49-F238E27FC236}">
                <a16:creationId xmlns:a16="http://schemas.microsoft.com/office/drawing/2014/main" id="{8AFDA734-B904-4B7B-ACF4-1F2232302428}"/>
              </a:ext>
            </a:extLst>
          </p:cNvPr>
          <p:cNvSpPr/>
          <p:nvPr/>
        </p:nvSpPr>
        <p:spPr bwMode="auto">
          <a:xfrm>
            <a:off x="9234496" y="2924958"/>
            <a:ext cx="582950"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Tahoma" pitchFamily="34" charset="0"/>
                <a:ea typeface="+mn-ea"/>
                <a:cs typeface="Arial"/>
              </a:rPr>
              <a:t>NYC 9/7</a:t>
            </a:r>
          </a:p>
        </p:txBody>
      </p:sp>
      <p:sp>
        <p:nvSpPr>
          <p:cNvPr id="503" name="Rounded Rectangle 464">
            <a:extLst>
              <a:ext uri="{FF2B5EF4-FFF2-40B4-BE49-F238E27FC236}">
                <a16:creationId xmlns:a16="http://schemas.microsoft.com/office/drawing/2014/main" id="{AF147482-890F-4DF5-A9FB-DFC6406EF694}"/>
              </a:ext>
            </a:extLst>
          </p:cNvPr>
          <p:cNvSpPr/>
          <p:nvPr/>
        </p:nvSpPr>
        <p:spPr bwMode="auto">
          <a:xfrm>
            <a:off x="8258306" y="2687637"/>
            <a:ext cx="763142" cy="40862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chemeClr val="accent3"/>
                </a:solidFill>
                <a:effectLst/>
                <a:uLnTx/>
                <a:uFillTx/>
                <a:latin typeface="Tahoma" pitchFamily="34" charset="0"/>
                <a:ea typeface="+mn-ea"/>
                <a:cs typeface="Arial"/>
              </a:rPr>
              <a:t>Philly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1" dirty="0">
                <a:solidFill>
                  <a:schemeClr val="accent3"/>
                </a:solidFill>
                <a:latin typeface="Tahoma" pitchFamily="34" charset="0"/>
                <a:cs typeface="Arial"/>
              </a:rPr>
              <a:t>9</a:t>
            </a:r>
            <a:r>
              <a:rPr kumimoji="0" lang="en-US" sz="900" b="1" i="0" u="none" strike="noStrike" kern="1200" cap="none" spc="0" normalizeH="0" baseline="0" noProof="0" dirty="0">
                <a:ln>
                  <a:noFill/>
                </a:ln>
                <a:solidFill>
                  <a:schemeClr val="accent3"/>
                </a:solidFill>
                <a:effectLst/>
                <a:uLnTx/>
                <a:uFillTx/>
                <a:latin typeface="Tahoma" pitchFamily="34" charset="0"/>
                <a:ea typeface="+mn-ea"/>
                <a:cs typeface="Arial"/>
              </a:rPr>
              <a:t>/5</a:t>
            </a:r>
          </a:p>
        </p:txBody>
      </p:sp>
      <p:sp>
        <p:nvSpPr>
          <p:cNvPr id="504" name="Rounded Rectangle 465">
            <a:extLst>
              <a:ext uri="{FF2B5EF4-FFF2-40B4-BE49-F238E27FC236}">
                <a16:creationId xmlns:a16="http://schemas.microsoft.com/office/drawing/2014/main" id="{A8FD4E26-21A6-4F36-8E85-066DA087F4DF}"/>
              </a:ext>
            </a:extLst>
          </p:cNvPr>
          <p:cNvSpPr/>
          <p:nvPr/>
        </p:nvSpPr>
        <p:spPr bwMode="auto">
          <a:xfrm>
            <a:off x="7241872" y="2753128"/>
            <a:ext cx="816737" cy="56185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Grand Rapids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505FF"/>
                </a:solidFill>
                <a:effectLst/>
                <a:uLnTx/>
                <a:uFillTx/>
                <a:latin typeface="Tahoma" pitchFamily="34" charset="0"/>
                <a:ea typeface="+mn-ea"/>
                <a:cs typeface="Arial"/>
              </a:rPr>
              <a:t>8/22</a:t>
            </a:r>
          </a:p>
        </p:txBody>
      </p:sp>
      <p:sp>
        <p:nvSpPr>
          <p:cNvPr id="505" name="Rectangle 504">
            <a:extLst>
              <a:ext uri="{FF2B5EF4-FFF2-40B4-BE49-F238E27FC236}">
                <a16:creationId xmlns:a16="http://schemas.microsoft.com/office/drawing/2014/main" id="{A7DC4E54-05B5-45DB-B1F6-008C83614008}"/>
              </a:ext>
            </a:extLst>
          </p:cNvPr>
          <p:cNvSpPr/>
          <p:nvPr/>
        </p:nvSpPr>
        <p:spPr bwMode="auto">
          <a:xfrm>
            <a:off x="1131517" y="5480096"/>
            <a:ext cx="574451" cy="215444"/>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333FF">
                  <a:lumMod val="50000"/>
                </a:srgbClr>
              </a:solidFill>
              <a:effectLst/>
              <a:uLnTx/>
              <a:uFillTx/>
              <a:latin typeface="Tahoma" pitchFamily="34" charset="0"/>
              <a:ea typeface="+mn-ea"/>
              <a:cs typeface="Arial"/>
            </a:endParaRPr>
          </a:p>
        </p:txBody>
      </p:sp>
      <p:sp>
        <p:nvSpPr>
          <p:cNvPr id="506" name="TextBox 505">
            <a:extLst>
              <a:ext uri="{FF2B5EF4-FFF2-40B4-BE49-F238E27FC236}">
                <a16:creationId xmlns:a16="http://schemas.microsoft.com/office/drawing/2014/main" id="{4FD37A00-C718-48B4-83CA-D0A7242D06C0}"/>
              </a:ext>
            </a:extLst>
          </p:cNvPr>
          <p:cNvSpPr txBox="1"/>
          <p:nvPr/>
        </p:nvSpPr>
        <p:spPr>
          <a:xfrm>
            <a:off x="1730812" y="5420485"/>
            <a:ext cx="18609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Arial"/>
              </a:rPr>
              <a:t>Late July/August</a:t>
            </a:r>
          </a:p>
        </p:txBody>
      </p:sp>
      <p:sp>
        <p:nvSpPr>
          <p:cNvPr id="507" name="Rectangle 506">
            <a:extLst>
              <a:ext uri="{FF2B5EF4-FFF2-40B4-BE49-F238E27FC236}">
                <a16:creationId xmlns:a16="http://schemas.microsoft.com/office/drawing/2014/main" id="{CFD7902D-7700-4FD8-A61B-0451288AEA17}"/>
              </a:ext>
            </a:extLst>
          </p:cNvPr>
          <p:cNvSpPr/>
          <p:nvPr/>
        </p:nvSpPr>
        <p:spPr bwMode="auto">
          <a:xfrm>
            <a:off x="1116657" y="5879983"/>
            <a:ext cx="574451" cy="21544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333FF">
                  <a:lumMod val="50000"/>
                </a:srgbClr>
              </a:solidFill>
              <a:effectLst/>
              <a:uLnTx/>
              <a:uFillTx/>
              <a:latin typeface="Tahoma" pitchFamily="34" charset="0"/>
              <a:ea typeface="+mn-ea"/>
              <a:cs typeface="Arial"/>
            </a:endParaRPr>
          </a:p>
        </p:txBody>
      </p:sp>
      <p:sp>
        <p:nvSpPr>
          <p:cNvPr id="508" name="TextBox 507">
            <a:extLst>
              <a:ext uri="{FF2B5EF4-FFF2-40B4-BE49-F238E27FC236}">
                <a16:creationId xmlns:a16="http://schemas.microsoft.com/office/drawing/2014/main" id="{F015D122-6E87-4C37-85FF-5E476538780F}"/>
              </a:ext>
            </a:extLst>
          </p:cNvPr>
          <p:cNvSpPr txBox="1"/>
          <p:nvPr/>
        </p:nvSpPr>
        <p:spPr>
          <a:xfrm>
            <a:off x="1672589" y="5837715"/>
            <a:ext cx="16219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Arial"/>
              </a:rPr>
              <a:t>September</a:t>
            </a:r>
          </a:p>
        </p:txBody>
      </p:sp>
      <p:sp>
        <p:nvSpPr>
          <p:cNvPr id="509" name="Rectangle 508">
            <a:extLst>
              <a:ext uri="{FF2B5EF4-FFF2-40B4-BE49-F238E27FC236}">
                <a16:creationId xmlns:a16="http://schemas.microsoft.com/office/drawing/2014/main" id="{DC59563D-8C1F-44B8-9F04-FAF1915C87A2}"/>
              </a:ext>
            </a:extLst>
          </p:cNvPr>
          <p:cNvSpPr/>
          <p:nvPr/>
        </p:nvSpPr>
        <p:spPr>
          <a:xfrm>
            <a:off x="3647040" y="972668"/>
            <a:ext cx="462979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Arial"/>
              </a:rPr>
              <a:t>Top 50 DMAs: 20 Different Start Dates</a:t>
            </a:r>
          </a:p>
        </p:txBody>
      </p:sp>
    </p:spTree>
    <p:extLst>
      <p:ext uri="{BB962C8B-B14F-4D97-AF65-F5344CB8AC3E}">
        <p14:creationId xmlns:p14="http://schemas.microsoft.com/office/powerpoint/2010/main" val="3434091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chor="t">
            <a:noAutofit/>
          </a:bodyPr>
          <a:lstStyle/>
          <a:p>
            <a:pPr algn="ctr"/>
            <a:r>
              <a:rPr lang="en-US" sz="3600" dirty="0"/>
              <a:t>Start Advertising When it’s Right for Your Market </a:t>
            </a:r>
            <a:br>
              <a:rPr lang="en-US" sz="3600" dirty="0"/>
            </a:br>
            <a:r>
              <a:rPr lang="en-US" sz="3600" dirty="0"/>
              <a:t>with Spot TV</a:t>
            </a:r>
            <a:br>
              <a:rPr lang="en-US" sz="3600" dirty="0"/>
            </a:br>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FF0E6-B28D-47FB-82BB-E6AB0AF17B14}"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Box 4"/>
          <p:cNvSpPr txBox="1"/>
          <p:nvPr/>
        </p:nvSpPr>
        <p:spPr>
          <a:xfrm>
            <a:off x="3851635" y="1503247"/>
            <a:ext cx="106817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Lead By </a:t>
            </a:r>
            <a:br>
              <a:rPr kumimoji="0" lang="en-US" sz="1800" b="0" i="0" u="none" strike="noStrike" kern="1200" cap="none" spc="0" normalizeH="0" baseline="0" noProof="0" dirty="0">
                <a:ln>
                  <a:noFill/>
                </a:ln>
                <a:solidFill>
                  <a:prstClr val="black"/>
                </a:solidFill>
                <a:effectLst/>
                <a:uLnTx/>
                <a:uFillTx/>
                <a:latin typeface="Tahoma"/>
                <a:ea typeface="+mn-ea"/>
                <a:cs typeface="Arial"/>
              </a:rPr>
            </a:br>
            <a:r>
              <a:rPr kumimoji="0" lang="en-US" sz="1800" b="0" i="0" u="none" strike="noStrike" kern="1200" cap="none" spc="0" normalizeH="0" baseline="0" noProof="0" dirty="0">
                <a:ln>
                  <a:noFill/>
                </a:ln>
                <a:solidFill>
                  <a:prstClr val="black"/>
                </a:solidFill>
                <a:effectLst/>
                <a:uLnTx/>
                <a:uFillTx/>
                <a:latin typeface="Tahoma"/>
                <a:ea typeface="+mn-ea"/>
                <a:cs typeface="Arial"/>
              </a:rPr>
              <a:t>a month</a:t>
            </a:r>
          </a:p>
        </p:txBody>
      </p:sp>
      <p:sp>
        <p:nvSpPr>
          <p:cNvPr id="6" name="TextBox 5"/>
          <p:cNvSpPr txBox="1"/>
          <p:nvPr/>
        </p:nvSpPr>
        <p:spPr>
          <a:xfrm>
            <a:off x="7760363" y="1503247"/>
            <a:ext cx="190949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Latest Start Date</a:t>
            </a:r>
          </a:p>
        </p:txBody>
      </p:sp>
      <p:sp>
        <p:nvSpPr>
          <p:cNvPr id="7" name="TextBox 6"/>
          <p:cNvSpPr txBox="1"/>
          <p:nvPr/>
        </p:nvSpPr>
        <p:spPr>
          <a:xfrm>
            <a:off x="5522278" y="1483367"/>
            <a:ext cx="203639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Earliest Start Date</a:t>
            </a:r>
          </a:p>
        </p:txBody>
      </p:sp>
      <p:sp>
        <p:nvSpPr>
          <p:cNvPr id="8" name="TextBox 7"/>
          <p:cNvSpPr txBox="1"/>
          <p:nvPr/>
        </p:nvSpPr>
        <p:spPr>
          <a:xfrm>
            <a:off x="4041424" y="2174602"/>
            <a:ext cx="526106"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7/1</a:t>
            </a:r>
          </a:p>
        </p:txBody>
      </p:sp>
      <p:sp>
        <p:nvSpPr>
          <p:cNvPr id="9" name="TextBox 8"/>
          <p:cNvSpPr txBox="1"/>
          <p:nvPr/>
        </p:nvSpPr>
        <p:spPr>
          <a:xfrm>
            <a:off x="6316777" y="2174602"/>
            <a:ext cx="652743"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ahoma"/>
                <a:cs typeface="Arial"/>
              </a:rPr>
              <a:t>7</a:t>
            </a:r>
            <a:r>
              <a:rPr kumimoji="0" lang="en-US" sz="1800" b="0" i="0" u="none" strike="noStrike" kern="1200" cap="none" spc="0" normalizeH="0" baseline="0" noProof="0" dirty="0">
                <a:ln>
                  <a:noFill/>
                </a:ln>
                <a:solidFill>
                  <a:prstClr val="black"/>
                </a:solidFill>
                <a:effectLst/>
                <a:uLnTx/>
                <a:uFillTx/>
                <a:latin typeface="Tahoma"/>
                <a:ea typeface="+mn-ea"/>
                <a:cs typeface="Arial"/>
              </a:rPr>
              <a:t>/31</a:t>
            </a:r>
          </a:p>
        </p:txBody>
      </p:sp>
      <p:sp>
        <p:nvSpPr>
          <p:cNvPr id="10" name="TextBox 9"/>
          <p:cNvSpPr txBox="1"/>
          <p:nvPr/>
        </p:nvSpPr>
        <p:spPr>
          <a:xfrm>
            <a:off x="8465494" y="2176501"/>
            <a:ext cx="526106"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9/7</a:t>
            </a:r>
          </a:p>
        </p:txBody>
      </p:sp>
      <p:cxnSp>
        <p:nvCxnSpPr>
          <p:cNvPr id="12" name="Straight Arrow Connector 11"/>
          <p:cNvCxnSpPr/>
          <p:nvPr/>
        </p:nvCxnSpPr>
        <p:spPr bwMode="auto">
          <a:xfrm>
            <a:off x="3581400" y="3998532"/>
            <a:ext cx="5410200" cy="76200"/>
          </a:xfrm>
          <a:prstGeom prst="straightConnector1">
            <a:avLst/>
          </a:prstGeom>
          <a:noFill/>
          <a:ln w="9525" cap="flat" cmpd="sng" algn="ctr">
            <a:noFill/>
            <a:prstDash val="solid"/>
            <a:round/>
            <a:headEnd type="none" w="med" len="med"/>
            <a:tailEnd type="triangle"/>
          </a:ln>
          <a:effectLst/>
        </p:spPr>
      </p:cxnSp>
      <p:sp>
        <p:nvSpPr>
          <p:cNvPr id="16" name="TextBox 15"/>
          <p:cNvSpPr txBox="1"/>
          <p:nvPr/>
        </p:nvSpPr>
        <p:spPr>
          <a:xfrm>
            <a:off x="1721596" y="2912246"/>
            <a:ext cx="18598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a:rPr>
              <a:t>National Media</a:t>
            </a:r>
          </a:p>
        </p:txBody>
      </p:sp>
      <p:sp>
        <p:nvSpPr>
          <p:cNvPr id="26" name="Right Arrow 25"/>
          <p:cNvSpPr/>
          <p:nvPr/>
        </p:nvSpPr>
        <p:spPr bwMode="auto">
          <a:xfrm>
            <a:off x="3890992" y="2862868"/>
            <a:ext cx="5377677" cy="489109"/>
          </a:xfrm>
          <a:prstGeom prst="rightArrow">
            <a:avLst/>
          </a:prstGeom>
          <a:solidFill>
            <a:schemeClr val="tx2">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itchFamily="34" charset="0"/>
              <a:ea typeface="+mn-ea"/>
              <a:cs typeface="Arial"/>
            </a:endParaRPr>
          </a:p>
        </p:txBody>
      </p:sp>
      <p:sp>
        <p:nvSpPr>
          <p:cNvPr id="17" name="TextBox 16"/>
          <p:cNvSpPr txBox="1"/>
          <p:nvPr/>
        </p:nvSpPr>
        <p:spPr>
          <a:xfrm>
            <a:off x="1639043" y="3655689"/>
            <a:ext cx="22188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ahoma"/>
                <a:ea typeface="+mn-ea"/>
                <a:cs typeface="Arial"/>
              </a:rPr>
              <a:t>Local Broadcast</a:t>
            </a:r>
          </a:p>
        </p:txBody>
      </p:sp>
      <p:sp>
        <p:nvSpPr>
          <p:cNvPr id="18" name="TextBox 17"/>
          <p:cNvSpPr txBox="1"/>
          <p:nvPr/>
        </p:nvSpPr>
        <p:spPr>
          <a:xfrm>
            <a:off x="1835602" y="4227255"/>
            <a:ext cx="1547796"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a:rPr>
              <a:t>Boston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a:rPr>
              <a:t>Portland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a:rPr>
              <a:t>Dallas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a:rPr>
              <a:t>Indianapolis</a:t>
            </a:r>
          </a:p>
        </p:txBody>
      </p:sp>
      <p:sp>
        <p:nvSpPr>
          <p:cNvPr id="19" name="Rectangle 18"/>
          <p:cNvSpPr/>
          <p:nvPr/>
        </p:nvSpPr>
        <p:spPr bwMode="auto">
          <a:xfrm>
            <a:off x="3717282" y="6155297"/>
            <a:ext cx="1567740" cy="246221"/>
          </a:xfrm>
          <a:prstGeom prst="rect">
            <a:avLst/>
          </a:prstGeom>
          <a:solidFill>
            <a:srgbClr val="0000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itchFamily="34" charset="0"/>
              <a:ea typeface="+mn-ea"/>
              <a:cs typeface="Arial"/>
            </a:endParaRPr>
          </a:p>
        </p:txBody>
      </p:sp>
      <p:sp>
        <p:nvSpPr>
          <p:cNvPr id="20" name="Rectangle 19"/>
          <p:cNvSpPr/>
          <p:nvPr/>
        </p:nvSpPr>
        <p:spPr bwMode="auto">
          <a:xfrm>
            <a:off x="5181600" y="5544204"/>
            <a:ext cx="1567740" cy="246221"/>
          </a:xfrm>
          <a:prstGeom prst="rect">
            <a:avLst/>
          </a:prstGeom>
          <a:solidFill>
            <a:srgbClr val="0000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itchFamily="34" charset="0"/>
              <a:ea typeface="+mn-ea"/>
              <a:cs typeface="Arial"/>
            </a:endParaRPr>
          </a:p>
        </p:txBody>
      </p:sp>
      <p:sp>
        <p:nvSpPr>
          <p:cNvPr id="21" name="Rectangle 20"/>
          <p:cNvSpPr/>
          <p:nvPr/>
        </p:nvSpPr>
        <p:spPr bwMode="auto">
          <a:xfrm>
            <a:off x="6540472" y="4933112"/>
            <a:ext cx="1567740" cy="246221"/>
          </a:xfrm>
          <a:prstGeom prst="rect">
            <a:avLst/>
          </a:prstGeom>
          <a:solidFill>
            <a:srgbClr val="0000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itchFamily="34" charset="0"/>
              <a:ea typeface="+mn-ea"/>
              <a:cs typeface="Arial"/>
            </a:endParaRPr>
          </a:p>
        </p:txBody>
      </p:sp>
      <p:sp>
        <p:nvSpPr>
          <p:cNvPr id="22" name="Rectangle 21"/>
          <p:cNvSpPr/>
          <p:nvPr/>
        </p:nvSpPr>
        <p:spPr bwMode="auto">
          <a:xfrm>
            <a:off x="7944677" y="4322020"/>
            <a:ext cx="1567740" cy="246221"/>
          </a:xfrm>
          <a:prstGeom prst="rect">
            <a:avLst/>
          </a:prstGeom>
          <a:solidFill>
            <a:srgbClr val="0000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itchFamily="34" charset="0"/>
              <a:ea typeface="+mn-ea"/>
              <a:cs typeface="Arial"/>
            </a:endParaRPr>
          </a:p>
        </p:txBody>
      </p:sp>
      <p:sp>
        <p:nvSpPr>
          <p:cNvPr id="2" name="TextBox 1"/>
          <p:cNvSpPr txBox="1"/>
          <p:nvPr/>
        </p:nvSpPr>
        <p:spPr>
          <a:xfrm>
            <a:off x="5233371" y="2899473"/>
            <a:ext cx="26929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No Geographic Flexibility</a:t>
            </a:r>
          </a:p>
        </p:txBody>
      </p:sp>
    </p:spTree>
    <p:extLst>
      <p:ext uri="{BB962C8B-B14F-4D97-AF65-F5344CB8AC3E}">
        <p14:creationId xmlns:p14="http://schemas.microsoft.com/office/powerpoint/2010/main" val="3845464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Cover Each Company’s Strong Markets </a:t>
            </a:r>
            <a:br>
              <a:rPr lang="en-US" dirty="0"/>
            </a:br>
            <a:r>
              <a:rPr lang="en-US" dirty="0"/>
              <a:t>with Local Broadcast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EED08-5C00-41EF-A5CC-1F812115FB45}" type="slidenum">
              <a:rPr kumimoji="0" lang="en-US" sz="1000" b="0" i="0" u="none" strike="noStrike" kern="1200" cap="none" spc="0" normalizeH="0" baseline="0" noProof="0" smtClean="0">
                <a:ln>
                  <a:noFill/>
                </a:ln>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effectLst/>
              <a:uLnTx/>
              <a:uFillTx/>
              <a:latin typeface="Tahoma"/>
              <a:ea typeface="+mn-ea"/>
              <a:cs typeface="Arial"/>
            </a:endParaRPr>
          </a:p>
        </p:txBody>
      </p:sp>
      <p:sp>
        <p:nvSpPr>
          <p:cNvPr id="9" name="Text Box 4"/>
          <p:cNvSpPr txBox="1">
            <a:spLocks noChangeArrowheads="1"/>
          </p:cNvSpPr>
          <p:nvPr/>
        </p:nvSpPr>
        <p:spPr bwMode="auto">
          <a:xfrm>
            <a:off x="342900" y="6527041"/>
            <a:ext cx="9334945" cy="246221"/>
          </a:xfrm>
          <a:prstGeom prst="rect">
            <a:avLst/>
          </a:prstGeom>
          <a:noFill/>
          <a:ln w="9525" algn="ctr">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a:rPr>
              <a:t>Source: GfK MRI Fall 2022 Market-by-Market weighted by Adults 18+ w/children 0-17 years. Shopped at Target, Walmart or Dollar Tree in the last 3 Months.</a:t>
            </a:r>
          </a:p>
        </p:txBody>
      </p:sp>
      <p:sp>
        <p:nvSpPr>
          <p:cNvPr id="18" name="Rectangle 17"/>
          <p:cNvSpPr/>
          <p:nvPr/>
        </p:nvSpPr>
        <p:spPr bwMode="auto">
          <a:xfrm>
            <a:off x="8449235" y="5540497"/>
            <a:ext cx="590054" cy="2286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Tahoma"/>
              <a:ea typeface="+mn-ea"/>
              <a:cs typeface="Arial"/>
            </a:endParaRPr>
          </a:p>
        </p:txBody>
      </p:sp>
      <p:sp>
        <p:nvSpPr>
          <p:cNvPr id="19" name="TextBox 18"/>
          <p:cNvSpPr txBox="1"/>
          <p:nvPr/>
        </p:nvSpPr>
        <p:spPr>
          <a:xfrm>
            <a:off x="8991600" y="5486400"/>
            <a:ext cx="28520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Arial"/>
              </a:rPr>
              <a:t>The Redder the better- High Index</a:t>
            </a:r>
          </a:p>
        </p:txBody>
      </p:sp>
      <p:pic>
        <p:nvPicPr>
          <p:cNvPr id="20" name="Picture 2" descr="https://upload.wikimedia.org/wikipedia/commons/thumb/7/76/New_Walmart_Logo.svg/1280px-New_Walmart_Logo.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1421599"/>
            <a:ext cx="2012147" cy="477885"/>
          </a:xfrm>
          <a:prstGeom prst="rect">
            <a:avLst/>
          </a:prstGeom>
          <a:solidFill>
            <a:srgbClr val="FFFFFF"/>
          </a:solidFill>
        </p:spPr>
      </p:pic>
      <p:pic>
        <p:nvPicPr>
          <p:cNvPr id="1040" name="Picture 16" descr="Image result for dollar tree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34646" y="2800778"/>
            <a:ext cx="1723541"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753A9B3-C9C9-B7F5-AA2C-A0EECEDC4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29" y="1899484"/>
            <a:ext cx="3927287" cy="2393031"/>
          </a:xfrm>
          <a:prstGeom prst="rect">
            <a:avLst/>
          </a:prstGeom>
        </p:spPr>
      </p:pic>
      <p:pic>
        <p:nvPicPr>
          <p:cNvPr id="13" name="Picture 12">
            <a:extLst>
              <a:ext uri="{FF2B5EF4-FFF2-40B4-BE49-F238E27FC236}">
                <a16:creationId xmlns:a16="http://schemas.microsoft.com/office/drawing/2014/main" id="{99544FD1-4BAD-3F68-F0B7-E9079E320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2917" y="2052082"/>
            <a:ext cx="3927287" cy="2411792"/>
          </a:xfrm>
          <a:prstGeom prst="rect">
            <a:avLst/>
          </a:prstGeom>
        </p:spPr>
      </p:pic>
      <p:pic>
        <p:nvPicPr>
          <p:cNvPr id="16" name="Picture 18" descr="Image result for target logo">
            <a:extLst>
              <a:ext uri="{FF2B5EF4-FFF2-40B4-BE49-F238E27FC236}">
                <a16:creationId xmlns:a16="http://schemas.microsoft.com/office/drawing/2014/main" id="{AAFE27AC-FFA2-077C-993D-DFFA033C60A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77845" y="1057272"/>
            <a:ext cx="920260" cy="11227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59C5F51-4F42-2B15-791D-7807C678B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2772" y="3715178"/>
            <a:ext cx="3927287" cy="2364456"/>
          </a:xfrm>
          <a:prstGeom prst="rect">
            <a:avLst/>
          </a:prstGeom>
        </p:spPr>
      </p:pic>
    </p:spTree>
    <p:extLst>
      <p:ext uri="{BB962C8B-B14F-4D97-AF65-F5344CB8AC3E}">
        <p14:creationId xmlns:p14="http://schemas.microsoft.com/office/powerpoint/2010/main" val="866708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302820" y="619950"/>
          <a:ext cx="11811000" cy="56181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24098" y="152400"/>
            <a:ext cx="11543804" cy="1089529"/>
          </a:xfrm>
        </p:spPr>
        <p:txBody>
          <a:bodyPr/>
          <a:lstStyle/>
          <a:p>
            <a:pPr>
              <a:tabLst>
                <a:tab pos="1371600" algn="l"/>
                <a:tab pos="6689725" algn="l"/>
              </a:tabLst>
            </a:pPr>
            <a:r>
              <a:rPr lang="en-US" sz="3600" dirty="0"/>
              <a:t>The Primary Source For Local Traffic, Weather &amp; Sports:</a:t>
            </a:r>
            <a:br>
              <a:rPr lang="en-US" sz="3600" dirty="0"/>
            </a:br>
            <a:r>
              <a:rPr lang="en-US" sz="3600" dirty="0"/>
              <a:t>Local Broadcast Television News</a:t>
            </a:r>
          </a:p>
        </p:txBody>
      </p:sp>
      <p:sp>
        <p:nvSpPr>
          <p:cNvPr id="4" name="Slide Number Placeholder 3"/>
          <p:cNvSpPr>
            <a:spLocks noGrp="1"/>
          </p:cNvSpPr>
          <p:nvPr>
            <p:ph type="sldNum" sz="quarter" idx="12"/>
          </p:nvPr>
        </p:nvSpPr>
        <p:spPr/>
        <p:txBody>
          <a:bodyPr/>
          <a:lstStyle/>
          <a:p>
            <a:fld id="{BB88B489-69ED-4F0A-A940-13A5E0BFFCBC}" type="slidenum">
              <a:rPr lang="en-US" smtClean="0">
                <a:solidFill>
                  <a:prstClr val="black"/>
                </a:solidFill>
              </a:rPr>
              <a:pPr/>
              <a:t>34</a:t>
            </a:fld>
            <a:endParaRPr lang="en-US" dirty="0">
              <a:solidFill>
                <a:prstClr val="black"/>
              </a:solidFill>
            </a:endParaRPr>
          </a:p>
        </p:txBody>
      </p:sp>
      <p:sp>
        <p:nvSpPr>
          <p:cNvPr id="5" name="Text Placeholder 4"/>
          <p:cNvSpPr>
            <a:spLocks noGrp="1"/>
          </p:cNvSpPr>
          <p:nvPr>
            <p:ph type="body" sz="quarter" idx="13"/>
          </p:nvPr>
        </p:nvSpPr>
        <p:spPr>
          <a:xfrm>
            <a:off x="342901" y="6304002"/>
            <a:ext cx="9497836" cy="553998"/>
          </a:xfrm>
        </p:spPr>
        <p:txBody>
          <a:bodyPr/>
          <a:lstStyle/>
          <a:p>
            <a:pPr>
              <a:lnSpc>
                <a:spcPct val="100000"/>
              </a:lnSpc>
            </a:pPr>
            <a:r>
              <a:rPr lang="en-US" dirty="0"/>
              <a:t>Source: GfK TVB Media Comparisons Study 2023. Persons 18+. Includes only those who chose a media.                                                                                              QO6 - What source do you turn to first for information about local weather, traffic, or sports? Streaming Radio &amp; Podcasts were under 1% each.</a:t>
            </a:r>
            <a:br>
              <a:rPr lang="en-US" dirty="0"/>
            </a:br>
            <a:endParaRPr lang="en-US" dirty="0"/>
          </a:p>
        </p:txBody>
      </p:sp>
      <p:sp>
        <p:nvSpPr>
          <p:cNvPr id="9" name="Rectangle 8"/>
          <p:cNvSpPr/>
          <p:nvPr/>
        </p:nvSpPr>
        <p:spPr>
          <a:xfrm>
            <a:off x="3593526" y="1524000"/>
            <a:ext cx="5004948" cy="523220"/>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rPr>
              <a:t>What source do you turn to first for information about local weather, traffic, or sports?</a:t>
            </a:r>
          </a:p>
        </p:txBody>
      </p:sp>
    </p:spTree>
    <p:extLst>
      <p:ext uri="{BB962C8B-B14F-4D97-AF65-F5344CB8AC3E}">
        <p14:creationId xmlns:p14="http://schemas.microsoft.com/office/powerpoint/2010/main" val="2193574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52400"/>
            <a:ext cx="11352809" cy="590931"/>
          </a:xfrm>
        </p:spPr>
        <p:txBody>
          <a:bodyPr/>
          <a:lstStyle/>
          <a:p>
            <a:r>
              <a:rPr lang="en-US" sz="3600" dirty="0"/>
              <a:t>Local Broadcast Television News: #1 For Trust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0" y="6207911"/>
            <a:ext cx="9662160" cy="553998"/>
          </a:xfrm>
        </p:spPr>
        <p:txBody>
          <a:bodyPr/>
          <a:lstStyle/>
          <a:p>
            <a:pPr>
              <a:lnSpc>
                <a:spcPct val="100000"/>
              </a:lnSpc>
            </a:pPr>
            <a:r>
              <a:rPr lang="en-US" dirty="0"/>
              <a:t>Source: GfK TVB Media Comparisons Study 2023. Persons 18+. Agree Strongly or Agree Somewhat. </a:t>
            </a:r>
            <a:br>
              <a:rPr lang="en-US" dirty="0"/>
            </a:br>
            <a:r>
              <a:rPr lang="en-US" dirty="0"/>
              <a:t>QO9 - For each source, please indicate the extent to which you agree or disagree with the following statement: I trust the News that I see/hear on this media source. </a:t>
            </a:r>
          </a:p>
        </p:txBody>
      </p:sp>
      <p:sp>
        <p:nvSpPr>
          <p:cNvPr id="6" name="Rectangle 5"/>
          <p:cNvSpPr/>
          <p:nvPr/>
        </p:nvSpPr>
        <p:spPr>
          <a:xfrm>
            <a:off x="1714500" y="876181"/>
            <a:ext cx="8763000"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Arial"/>
              </a:rPr>
              <a:t>I trust the News that I see/hear on this media source:</a:t>
            </a:r>
            <a:endParaRPr kumimoji="0" lang="en-US" sz="2000" b="1" i="0" u="none" strike="noStrike" kern="1200" cap="none" spc="0" normalizeH="0" baseline="0" noProof="0" dirty="0">
              <a:ln>
                <a:noFill/>
              </a:ln>
              <a:solidFill>
                <a:prstClr val="black"/>
              </a:solidFill>
              <a:effectLst/>
              <a:uLnTx/>
              <a:uFillTx/>
              <a:latin typeface="Tahoma"/>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Percent Agree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ahoma"/>
              <a:ea typeface="+mn-ea"/>
              <a:cs typeface="Arial"/>
            </a:endParaRPr>
          </a:p>
        </p:txBody>
      </p:sp>
      <p:graphicFrame>
        <p:nvGraphicFramePr>
          <p:cNvPr id="8" name="Chart 7"/>
          <p:cNvGraphicFramePr/>
          <p:nvPr/>
        </p:nvGraphicFramePr>
        <p:xfrm>
          <a:off x="304800" y="1447800"/>
          <a:ext cx="11809020" cy="4803075"/>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C1450ECA-3160-4B7F-B45E-046C6CECD3F6}"/>
              </a:ext>
            </a:extLst>
          </p:cNvPr>
          <p:cNvSpPr/>
          <p:nvPr/>
        </p:nvSpPr>
        <p:spPr>
          <a:xfrm>
            <a:off x="11392450" y="1529983"/>
            <a:ext cx="703615" cy="338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Arial"/>
            </a:endParaRPr>
          </a:p>
        </p:txBody>
      </p:sp>
      <p:sp>
        <p:nvSpPr>
          <p:cNvPr id="9" name="Oval 8">
            <a:extLst>
              <a:ext uri="{FF2B5EF4-FFF2-40B4-BE49-F238E27FC236}">
                <a16:creationId xmlns:a16="http://schemas.microsoft.com/office/drawing/2014/main" id="{8D14D818-840B-4394-8C61-EE9B2DEB210A}"/>
              </a:ext>
            </a:extLst>
          </p:cNvPr>
          <p:cNvSpPr/>
          <p:nvPr/>
        </p:nvSpPr>
        <p:spPr>
          <a:xfrm>
            <a:off x="10377343" y="2701826"/>
            <a:ext cx="703615" cy="338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Arial"/>
            </a:endParaRPr>
          </a:p>
        </p:txBody>
      </p:sp>
      <p:sp>
        <p:nvSpPr>
          <p:cNvPr id="10" name="Oval 9">
            <a:extLst>
              <a:ext uri="{FF2B5EF4-FFF2-40B4-BE49-F238E27FC236}">
                <a16:creationId xmlns:a16="http://schemas.microsoft.com/office/drawing/2014/main" id="{492A12D7-6042-4A54-AEF2-A970A29BFB38}"/>
              </a:ext>
            </a:extLst>
          </p:cNvPr>
          <p:cNvSpPr/>
          <p:nvPr/>
        </p:nvSpPr>
        <p:spPr>
          <a:xfrm>
            <a:off x="9621485" y="4175760"/>
            <a:ext cx="703615" cy="338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Arial"/>
            </a:endParaRPr>
          </a:p>
        </p:txBody>
      </p:sp>
      <p:sp>
        <p:nvSpPr>
          <p:cNvPr id="11" name="Oval 10">
            <a:extLst>
              <a:ext uri="{FF2B5EF4-FFF2-40B4-BE49-F238E27FC236}">
                <a16:creationId xmlns:a16="http://schemas.microsoft.com/office/drawing/2014/main" id="{4087758F-4F88-40FF-9530-8D9655955193}"/>
              </a:ext>
            </a:extLst>
          </p:cNvPr>
          <p:cNvSpPr/>
          <p:nvPr/>
        </p:nvSpPr>
        <p:spPr>
          <a:xfrm>
            <a:off x="7597140" y="5937836"/>
            <a:ext cx="703615" cy="338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Arial"/>
            </a:endParaRPr>
          </a:p>
        </p:txBody>
      </p:sp>
    </p:spTree>
    <p:extLst>
      <p:ext uri="{BB962C8B-B14F-4D97-AF65-F5344CB8AC3E}">
        <p14:creationId xmlns:p14="http://schemas.microsoft.com/office/powerpoint/2010/main" val="193149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67640"/>
            <a:ext cx="11352809" cy="590931"/>
          </a:xfrm>
        </p:spPr>
        <p:txBody>
          <a:bodyPr/>
          <a:lstStyle/>
          <a:p>
            <a:r>
              <a:rPr lang="en-US" sz="3600" dirty="0"/>
              <a:t>Local Television Websites/Apps Most Preferred</a:t>
            </a:r>
          </a:p>
        </p:txBody>
      </p:sp>
      <p:sp>
        <p:nvSpPr>
          <p:cNvPr id="4" name="Slide Number Placeholder 3"/>
          <p:cNvSpPr>
            <a:spLocks noGrp="1"/>
          </p:cNvSpPr>
          <p:nvPr>
            <p:ph type="sldNum" sz="quarter" idx="12"/>
          </p:nvPr>
        </p:nvSpPr>
        <p:spPr/>
        <p:txBody>
          <a:bodyPr/>
          <a:lstStyle/>
          <a:p>
            <a:fld id="{BB88B489-69ED-4F0A-A940-13A5E0BFFCBC}" type="slidenum">
              <a:rPr lang="en-US" smtClean="0">
                <a:solidFill>
                  <a:prstClr val="black"/>
                </a:solidFill>
              </a:rPr>
              <a:pPr/>
              <a:t>36</a:t>
            </a:fld>
            <a:endParaRPr lang="en-US" dirty="0">
              <a:solidFill>
                <a:prstClr val="black"/>
              </a:solidFill>
            </a:endParaRPr>
          </a:p>
        </p:txBody>
      </p:sp>
      <p:sp>
        <p:nvSpPr>
          <p:cNvPr id="3" name="TextBox 2"/>
          <p:cNvSpPr txBox="1"/>
          <p:nvPr/>
        </p:nvSpPr>
        <p:spPr>
          <a:xfrm>
            <a:off x="1779638" y="862102"/>
            <a:ext cx="9377888" cy="800219"/>
          </a:xfrm>
          <a:prstGeom prst="rect">
            <a:avLst/>
          </a:prstGeom>
          <a:noFill/>
        </p:spPr>
        <p:txBody>
          <a:bodyPr wrap="none" rtlCol="0">
            <a:spAutoFit/>
          </a:bodyPr>
          <a:lstStyle/>
          <a:p>
            <a:pPr algn="ctr"/>
            <a:r>
              <a:rPr lang="en-US" b="1" dirty="0">
                <a:solidFill>
                  <a:prstClr val="black"/>
                </a:solidFill>
              </a:rPr>
              <a:t>Which of the following </a:t>
            </a:r>
            <a:r>
              <a:rPr lang="en-US" sz="2800" b="1" dirty="0">
                <a:solidFill>
                  <a:prstClr val="black"/>
                </a:solidFill>
              </a:rPr>
              <a:t>websites or apps </a:t>
            </a:r>
            <a:r>
              <a:rPr lang="en-US" b="1" dirty="0">
                <a:solidFill>
                  <a:prstClr val="black"/>
                </a:solidFill>
              </a:rPr>
              <a:t>are you most likely to turn to</a:t>
            </a:r>
          </a:p>
          <a:p>
            <a:pPr algn="ctr"/>
            <a:r>
              <a:rPr lang="en-US" b="1" dirty="0">
                <a:solidFill>
                  <a:prstClr val="black"/>
                </a:solidFill>
              </a:rPr>
              <a:t>when you need information about local news or events?</a:t>
            </a:r>
            <a:endParaRPr lang="en-US" dirty="0">
              <a:solidFill>
                <a:prstClr val="black"/>
              </a:solidFill>
            </a:endParaRPr>
          </a:p>
        </p:txBody>
      </p:sp>
      <p:graphicFrame>
        <p:nvGraphicFramePr>
          <p:cNvPr id="10" name="Content Placeholder 9"/>
          <p:cNvGraphicFramePr>
            <a:graphicFrameLocks noGrp="1"/>
          </p:cNvGraphicFramePr>
          <p:nvPr>
            <p:ph idx="1"/>
          </p:nvPr>
        </p:nvGraphicFramePr>
        <p:xfrm>
          <a:off x="1125444" y="1548023"/>
          <a:ext cx="11087100" cy="47957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1E4EDCF-08BE-3B46-AEB1-F3CDA8FAF524}"/>
              </a:ext>
            </a:extLst>
          </p:cNvPr>
          <p:cNvSpPr txBox="1"/>
          <p:nvPr/>
        </p:nvSpPr>
        <p:spPr>
          <a:xfrm>
            <a:off x="9087308" y="3624054"/>
            <a:ext cx="1172116" cy="369332"/>
          </a:xfrm>
          <a:prstGeom prst="rect">
            <a:avLst/>
          </a:prstGeom>
          <a:noFill/>
        </p:spPr>
        <p:txBody>
          <a:bodyPr wrap="none" rtlCol="0">
            <a:spAutoFit/>
          </a:bodyPr>
          <a:lstStyle/>
          <a:p>
            <a:r>
              <a:rPr lang="en-US" b="1" dirty="0"/>
              <a:t>% A18+</a:t>
            </a:r>
          </a:p>
        </p:txBody>
      </p:sp>
      <p:sp>
        <p:nvSpPr>
          <p:cNvPr id="8" name="Text Placeholder 4">
            <a:extLst>
              <a:ext uri="{FF2B5EF4-FFF2-40B4-BE49-F238E27FC236}">
                <a16:creationId xmlns:a16="http://schemas.microsoft.com/office/drawing/2014/main" id="{43342F86-A78C-480E-80F7-8330CF7A0B65}"/>
              </a:ext>
            </a:extLst>
          </p:cNvPr>
          <p:cNvSpPr txBox="1">
            <a:spLocks/>
          </p:cNvSpPr>
          <p:nvPr/>
        </p:nvSpPr>
        <p:spPr>
          <a:xfrm>
            <a:off x="342901" y="6381690"/>
            <a:ext cx="8717972" cy="400110"/>
          </a:xfrm>
          <a:prstGeom prst="rect">
            <a:avLst/>
          </a:prstGeom>
        </p:spPr>
        <p:txBody>
          <a:bodyPr vert="horz" wrap="square" lIns="91440" tIns="45720" rIns="91440" bIns="45720" rtlCol="0" anchor="b">
            <a:sp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Source: GfK TVB Purchase Funnel 2023 A18+</a:t>
            </a:r>
          </a:p>
          <a:p>
            <a:r>
              <a:rPr lang="en-US" dirty="0"/>
              <a:t>C3 “Which of the following websites or apps are you most likely to turn to when you need information about local news or events?”</a:t>
            </a:r>
          </a:p>
        </p:txBody>
      </p:sp>
    </p:spTree>
    <p:extLst>
      <p:ext uri="{BB962C8B-B14F-4D97-AF65-F5344CB8AC3E}">
        <p14:creationId xmlns:p14="http://schemas.microsoft.com/office/powerpoint/2010/main" val="3215187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28600" y="1541225"/>
          <a:ext cx="11734800" cy="49756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19595" y="152400"/>
            <a:ext cx="11352809" cy="978729"/>
          </a:xfrm>
        </p:spPr>
        <p:txBody>
          <a:bodyPr/>
          <a:lstStyle/>
          <a:p>
            <a:r>
              <a:rPr lang="en-US" sz="3200" dirty="0"/>
              <a:t>Local Broadcast Television News:</a:t>
            </a:r>
            <a:br>
              <a:rPr lang="en-US" sz="3200" dirty="0"/>
            </a:br>
            <a:r>
              <a:rPr lang="en-US" sz="3200" dirty="0"/>
              <a:t>Most Involved In Your Community</a:t>
            </a:r>
          </a:p>
        </p:txBody>
      </p:sp>
      <p:sp>
        <p:nvSpPr>
          <p:cNvPr id="4" name="Slide Number Placeholder 3"/>
          <p:cNvSpPr>
            <a:spLocks noGrp="1"/>
          </p:cNvSpPr>
          <p:nvPr>
            <p:ph type="sldNum" sz="quarter" idx="12"/>
          </p:nvPr>
        </p:nvSpPr>
        <p:spPr/>
        <p:txBody>
          <a:bodyPr/>
          <a:lstStyle/>
          <a:p>
            <a:fld id="{BB88B489-69ED-4F0A-A940-13A5E0BFFCBC}" type="slidenum">
              <a:rPr lang="en-US" smtClean="0">
                <a:solidFill>
                  <a:prstClr val="black"/>
                </a:solidFill>
              </a:rPr>
              <a:pPr/>
              <a:t>37</a:t>
            </a:fld>
            <a:endParaRPr lang="en-US" dirty="0">
              <a:solidFill>
                <a:prstClr val="black"/>
              </a:solidFill>
            </a:endParaRPr>
          </a:p>
        </p:txBody>
      </p:sp>
      <p:sp>
        <p:nvSpPr>
          <p:cNvPr id="5" name="Text Placeholder 4"/>
          <p:cNvSpPr>
            <a:spLocks noGrp="1"/>
          </p:cNvSpPr>
          <p:nvPr>
            <p:ph type="body" sz="quarter" idx="13"/>
          </p:nvPr>
        </p:nvSpPr>
        <p:spPr>
          <a:xfrm>
            <a:off x="342901" y="6361799"/>
            <a:ext cx="9341126" cy="400110"/>
          </a:xfrm>
        </p:spPr>
        <p:txBody>
          <a:bodyPr/>
          <a:lstStyle/>
          <a:p>
            <a:pPr>
              <a:lnSpc>
                <a:spcPct val="100000"/>
              </a:lnSpc>
            </a:pPr>
            <a:r>
              <a:rPr lang="en-US" dirty="0"/>
              <a:t>Source: GfK TVB Media Comparisons Study 2023. Persons 18+. Includes only those who chose a media. </a:t>
            </a:r>
            <a:br>
              <a:rPr lang="en-US" dirty="0"/>
            </a:br>
            <a:r>
              <a:rPr lang="en-US" dirty="0"/>
              <a:t>QO8 - And, which source of news do you feel is the most involved in your community? </a:t>
            </a:r>
          </a:p>
        </p:txBody>
      </p:sp>
      <p:sp>
        <p:nvSpPr>
          <p:cNvPr id="7" name="Rectangle 6"/>
          <p:cNvSpPr/>
          <p:nvPr/>
        </p:nvSpPr>
        <p:spPr>
          <a:xfrm>
            <a:off x="3890962" y="1143000"/>
            <a:ext cx="4410075" cy="584775"/>
          </a:xfrm>
          <a:prstGeom prst="rect">
            <a:avLst/>
          </a:prstGeom>
        </p:spPr>
        <p:txBody>
          <a:bodyPr wrap="square">
            <a:spAutoFit/>
          </a:bodyPr>
          <a:lstStyle/>
          <a:p>
            <a:pPr algn="ctr"/>
            <a:r>
              <a:rPr lang="en-US" sz="1600" b="1" dirty="0"/>
              <a:t>Which source of news do you feel is the most involved in your community?</a:t>
            </a:r>
          </a:p>
        </p:txBody>
      </p:sp>
    </p:spTree>
    <p:extLst>
      <p:ext uri="{BB962C8B-B14F-4D97-AF65-F5344CB8AC3E}">
        <p14:creationId xmlns:p14="http://schemas.microsoft.com/office/powerpoint/2010/main" val="2898652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755582"/>
            <a:ext cx="11425813" cy="1754326"/>
          </a:xfrm>
        </p:spPr>
        <p:txBody>
          <a:bodyPr/>
          <a:lstStyle/>
          <a:p>
            <a:r>
              <a:rPr lang="en-US" sz="6000" dirty="0">
                <a:effectLst>
                  <a:outerShdw blurRad="38100" dist="38100" dir="2700000" algn="tl">
                    <a:srgbClr val="000000">
                      <a:alpha val="43137"/>
                    </a:srgbClr>
                  </a:outerShdw>
                </a:effectLst>
              </a:rPr>
              <a:t>However Consumers Shop,</a:t>
            </a:r>
            <a:br>
              <a:rPr lang="en-US" sz="6000" dirty="0">
                <a:effectLst>
                  <a:outerShdw blurRad="38100" dist="38100" dir="2700000" algn="tl">
                    <a:srgbClr val="000000">
                      <a:alpha val="43137"/>
                    </a:srgbClr>
                  </a:outerShdw>
                </a:effectLst>
              </a:rPr>
            </a:br>
            <a:r>
              <a:rPr lang="en-US" sz="6000" dirty="0">
                <a:effectLst>
                  <a:outerShdw blurRad="38100" dist="38100" dir="2700000" algn="tl">
                    <a:srgbClr val="000000">
                      <a:alpha val="43137"/>
                    </a:srgbClr>
                  </a:outerShdw>
                </a:effectLst>
              </a:rPr>
              <a:t>TV Advertising is Key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295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419099" y="1092687"/>
          <a:ext cx="11350114" cy="51938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38666" y="286309"/>
            <a:ext cx="11620004" cy="1089529"/>
          </a:xfrm>
        </p:spPr>
        <p:txBody>
          <a:bodyPr/>
          <a:lstStyle/>
          <a:p>
            <a:r>
              <a:rPr lang="en-US" sz="3600" dirty="0"/>
              <a:t>When Shopping for </a:t>
            </a:r>
            <a:r>
              <a:rPr lang="en-US" sz="3600" b="1" dirty="0"/>
              <a:t>Back-to-School</a:t>
            </a:r>
            <a:r>
              <a:rPr lang="en-US" sz="3600" dirty="0"/>
              <a:t>, </a:t>
            </a:r>
            <a:br>
              <a:rPr lang="en-US" sz="3600" dirty="0"/>
            </a:br>
            <a:r>
              <a:rPr lang="en-US" sz="3600" dirty="0"/>
              <a:t>55% Will Shop Online This Season</a:t>
            </a:r>
          </a:p>
        </p:txBody>
      </p:sp>
      <p:sp>
        <p:nvSpPr>
          <p:cNvPr id="5" name="Text Placeholder 4"/>
          <p:cNvSpPr>
            <a:spLocks noGrp="1"/>
          </p:cNvSpPr>
          <p:nvPr>
            <p:ph type="body" sz="quarter" idx="13"/>
          </p:nvPr>
        </p:nvSpPr>
        <p:spPr>
          <a:xfrm>
            <a:off x="419099" y="6535579"/>
            <a:ext cx="9805556" cy="246221"/>
          </a:xfrm>
        </p:spPr>
        <p:txBody>
          <a:bodyPr/>
          <a:lstStyle/>
          <a:p>
            <a:r>
              <a:rPr lang="en-US" dirty="0">
                <a:latin typeface="+mj-lt"/>
              </a:rPr>
              <a:t>Source: </a:t>
            </a:r>
            <a:r>
              <a:rPr lang="en-US" b="0" i="0" dirty="0">
                <a:solidFill>
                  <a:srgbClr val="000000"/>
                </a:solidFill>
                <a:effectLst/>
                <a:latin typeface="+mj-lt"/>
              </a:rPr>
              <a:t>NRF's Annual 2023 Back-to-School Spending Survey, conducted by Prosper Insights &amp; Analytics</a:t>
            </a:r>
            <a:endParaRPr lang="en-US" dirty="0">
              <a:latin typeface="+mj-lt"/>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5187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board with a wooden frame&#10;&#10;Description automatically generated">
            <a:extLst>
              <a:ext uri="{FF2B5EF4-FFF2-40B4-BE49-F238E27FC236}">
                <a16:creationId xmlns:a16="http://schemas.microsoft.com/office/drawing/2014/main" id="{F646E3EF-DC03-133F-0647-35BEC4294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288" y="1504504"/>
            <a:ext cx="8613423" cy="4628666"/>
          </a:xfrm>
          <a:prstGeom prst="rect">
            <a:avLst/>
          </a:prstGeom>
        </p:spPr>
      </p:pic>
      <p:sp>
        <p:nvSpPr>
          <p:cNvPr id="3" name="Title 2"/>
          <p:cNvSpPr>
            <a:spLocks noGrp="1"/>
          </p:cNvSpPr>
          <p:nvPr>
            <p:ph type="title"/>
          </p:nvPr>
        </p:nvSpPr>
        <p:spPr>
          <a:xfrm>
            <a:off x="270932" y="261732"/>
            <a:ext cx="11817487" cy="1089529"/>
          </a:xfrm>
        </p:spPr>
        <p:txBody>
          <a:bodyPr/>
          <a:lstStyle/>
          <a:p>
            <a:r>
              <a:rPr lang="en-US" sz="3600" dirty="0"/>
              <a:t>There Is A Mix of Education Levels </a:t>
            </a:r>
            <a:br>
              <a:rPr lang="en-US" sz="3600" dirty="0"/>
            </a:br>
            <a:r>
              <a:rPr lang="en-US" sz="3600" dirty="0"/>
              <a:t>in Households with Students</a:t>
            </a:r>
          </a:p>
        </p:txBody>
      </p:sp>
      <p:sp>
        <p:nvSpPr>
          <p:cNvPr id="5" name="Text Placeholder 4"/>
          <p:cNvSpPr>
            <a:spLocks noGrp="1"/>
          </p:cNvSpPr>
          <p:nvPr>
            <p:ph type="body" sz="quarter" idx="13"/>
          </p:nvPr>
        </p:nvSpPr>
        <p:spPr>
          <a:xfrm>
            <a:off x="342899" y="6272062"/>
            <a:ext cx="9706079" cy="671903"/>
          </a:xfrm>
        </p:spPr>
        <p:txBody>
          <a:bodyPr anchor="t"/>
          <a:lstStyle/>
          <a:p>
            <a:r>
              <a:rPr lang="en-US" dirty="0"/>
              <a:t>Source: </a:t>
            </a:r>
            <a:r>
              <a:rPr lang="en-US" dirty="0">
                <a:effectLst/>
              </a:rPr>
              <a:t>KPMG Consumer Pulse Survey, fielded June 6, 2023–June 13, 2023. “How many children under the age of 18 live in your household?”, “For the upcoming school year (2023-2024), how many of the children (under 18) in your household will be in each of the following academic age groups?”, “How many people in your household are currently enrolled in or starting college this upcoming school year (2023-2024)?” </a:t>
            </a:r>
          </a:p>
          <a:p>
            <a:endParaRPr lang="en-US" dirty="0">
              <a:effectLst/>
            </a:endParaRPr>
          </a:p>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graphicFrame>
        <p:nvGraphicFramePr>
          <p:cNvPr id="8" name="Chart 7">
            <a:extLst>
              <a:ext uri="{FF2B5EF4-FFF2-40B4-BE49-F238E27FC236}">
                <a16:creationId xmlns:a16="http://schemas.microsoft.com/office/drawing/2014/main" id="{25E69325-9D47-07D3-550D-DF0577FCED3A}"/>
              </a:ext>
            </a:extLst>
          </p:cNvPr>
          <p:cNvGraphicFramePr/>
          <p:nvPr/>
        </p:nvGraphicFramePr>
        <p:xfrm>
          <a:off x="2143021" y="1757949"/>
          <a:ext cx="8044489" cy="4259190"/>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am3d="http://schemas.microsoft.com/office/drawing/2017/model3d" Requires="am3d">
          <p:graphicFrame>
            <p:nvGraphicFramePr>
              <p:cNvPr id="13" name="3D Model 12" descr="Apple">
                <a:extLst>
                  <a:ext uri="{FF2B5EF4-FFF2-40B4-BE49-F238E27FC236}">
                    <a16:creationId xmlns:a16="http://schemas.microsoft.com/office/drawing/2014/main" id="{CC509D60-7323-8520-00DD-3B896A474E35}"/>
                  </a:ext>
                </a:extLst>
              </p:cNvPr>
              <p:cNvGraphicFramePr>
                <a:graphicFrameLocks noChangeAspect="1"/>
              </p:cNvGraphicFramePr>
              <p:nvPr/>
            </p:nvGraphicFramePr>
            <p:xfrm>
              <a:off x="10048979" y="5286217"/>
              <a:ext cx="824310" cy="1001855"/>
            </p:xfrm>
            <a:graphic>
              <a:graphicData uri="http://schemas.microsoft.com/office/drawing/2017/model3d">
                <am3d:model3d r:embed="rId4">
                  <am3d:spPr>
                    <a:xfrm>
                      <a:off x="0" y="0"/>
                      <a:ext cx="824310" cy="1001855"/>
                    </a:xfrm>
                    <a:prstGeom prst="rect">
                      <a:avLst/>
                    </a:prstGeom>
                  </am3d:spPr>
                  <am3d:camera>
                    <am3d:pos x="0" y="0" z="72645944"/>
                    <am3d:up dx="0" dy="36000000" dz="0"/>
                    <am3d:lookAt x="0" y="0" z="0"/>
                    <am3d:perspective fov="2700000"/>
                  </am3d:camera>
                  <am3d:trans>
                    <am3d:meterPerModelUnit n="15250184" d="1000000"/>
                    <am3d:preTrans dx="0" dy="-18031083" dz="2"/>
                    <am3d:scale>
                      <am3d:sx n="1000000" d="1000000"/>
                      <am3d:sy n="1000000" d="1000000"/>
                      <am3d:sz n="1000000" d="1000000"/>
                    </am3d:scale>
                    <am3d:rot ay="10800000"/>
                    <am3d:postTrans dx="0" dy="0" dz="0"/>
                  </am3d:trans>
                  <am3d:raster rName="Office3DRenderer" rVer="16.0.8326">
                    <am3d:blip r:embed="rId5"/>
                  </am3d:raster>
                  <am3d:objViewport viewportSz="14583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Apple">
                <a:extLst>
                  <a:ext uri="{FF2B5EF4-FFF2-40B4-BE49-F238E27FC236}">
                    <a16:creationId xmlns:a16="http://schemas.microsoft.com/office/drawing/2014/main" id="{CC509D60-7323-8520-00DD-3B896A474E35}"/>
                  </a:ext>
                </a:extLst>
              </p:cNvPr>
              <p:cNvPicPr>
                <a:picLocks noGrp="1" noRot="1" noChangeAspect="1" noMove="1" noResize="1" noEditPoints="1" noAdjustHandles="1" noChangeArrowheads="1" noChangeShapeType="1" noCrop="1"/>
              </p:cNvPicPr>
              <p:nvPr/>
            </p:nvPicPr>
            <p:blipFill>
              <a:blip r:embed="rId5"/>
              <a:stretch>
                <a:fillRect/>
              </a:stretch>
            </p:blipFill>
            <p:spPr>
              <a:xfrm>
                <a:off x="10048979" y="5286217"/>
                <a:ext cx="824310" cy="1001855"/>
              </a:xfrm>
              <a:prstGeom prst="rect">
                <a:avLst/>
              </a:prstGeom>
            </p:spPr>
          </p:pic>
        </mc:Fallback>
      </mc:AlternateContent>
    </p:spTree>
    <p:extLst>
      <p:ext uri="{BB962C8B-B14F-4D97-AF65-F5344CB8AC3E}">
        <p14:creationId xmlns:p14="http://schemas.microsoft.com/office/powerpoint/2010/main" val="1086969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213592814"/>
              </p:ext>
            </p:extLst>
          </p:nvPr>
        </p:nvGraphicFramePr>
        <p:xfrm>
          <a:off x="419099" y="1100667"/>
          <a:ext cx="11334286" cy="51938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38666" y="286309"/>
            <a:ext cx="11620004" cy="1089529"/>
          </a:xfrm>
        </p:spPr>
        <p:txBody>
          <a:bodyPr/>
          <a:lstStyle/>
          <a:p>
            <a:r>
              <a:rPr lang="en-US" sz="3600" dirty="0"/>
              <a:t>When Shopping for </a:t>
            </a:r>
            <a:r>
              <a:rPr lang="en-US" sz="3600" b="1" dirty="0"/>
              <a:t>Back-to-College</a:t>
            </a:r>
            <a:r>
              <a:rPr lang="en-US" sz="3600" dirty="0"/>
              <a:t>, </a:t>
            </a:r>
            <a:br>
              <a:rPr lang="en-US" sz="3600" dirty="0"/>
            </a:br>
            <a:r>
              <a:rPr lang="en-US" sz="3600" dirty="0"/>
              <a:t>49% Will Shop Online This Season</a:t>
            </a:r>
          </a:p>
        </p:txBody>
      </p:sp>
      <p:sp>
        <p:nvSpPr>
          <p:cNvPr id="5" name="Text Placeholder 4"/>
          <p:cNvSpPr>
            <a:spLocks noGrp="1"/>
          </p:cNvSpPr>
          <p:nvPr>
            <p:ph type="body" sz="quarter" idx="13"/>
          </p:nvPr>
        </p:nvSpPr>
        <p:spPr>
          <a:xfrm>
            <a:off x="419099" y="6535579"/>
            <a:ext cx="9805556" cy="246221"/>
          </a:xfrm>
        </p:spPr>
        <p:txBody>
          <a:bodyPr/>
          <a:lstStyle/>
          <a:p>
            <a:r>
              <a:rPr lang="en-US" dirty="0">
                <a:latin typeface="+mj-lt"/>
              </a:rPr>
              <a:t>Source: </a:t>
            </a:r>
            <a:r>
              <a:rPr lang="en-US" b="0" i="0" dirty="0">
                <a:solidFill>
                  <a:srgbClr val="000000"/>
                </a:solidFill>
                <a:effectLst/>
                <a:latin typeface="+mj-lt"/>
              </a:rPr>
              <a:t>NRF's Annual 2023 Back-to-School Spending Survey, conducted by Prosper Insights &amp; Analytics</a:t>
            </a:r>
            <a:endParaRPr lang="en-US" dirty="0">
              <a:latin typeface="+mj-lt"/>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4079216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D90376-B7FA-4961-984D-A6ED7856B85A}"/>
              </a:ext>
            </a:extLst>
          </p:cNvPr>
          <p:cNvSpPr>
            <a:spLocks noGrp="1"/>
          </p:cNvSpPr>
          <p:nvPr>
            <p:ph type="title"/>
          </p:nvPr>
        </p:nvSpPr>
        <p:spPr>
          <a:xfrm>
            <a:off x="419099" y="1525365"/>
            <a:ext cx="11352809" cy="590931"/>
          </a:xfrm>
        </p:spPr>
        <p:txBody>
          <a:bodyPr/>
          <a:lstStyle/>
          <a:p>
            <a:r>
              <a:rPr lang="en-US" sz="1800" dirty="0">
                <a:solidFill>
                  <a:schemeClr val="tx1"/>
                </a:solidFill>
              </a:rPr>
              <a:t>Retail Online = Online Only + Online &amp; In-store</a:t>
            </a:r>
            <a:br>
              <a:rPr lang="en-US" sz="1800" dirty="0">
                <a:solidFill>
                  <a:schemeClr val="tx1"/>
                </a:solidFill>
              </a:rPr>
            </a:br>
            <a:r>
              <a:rPr lang="en-US" sz="1800" dirty="0">
                <a:solidFill>
                  <a:schemeClr val="tx1"/>
                </a:solidFill>
              </a:rPr>
              <a:t>Retail In-Store = In-Store Only + Online &amp; In-store</a:t>
            </a:r>
          </a:p>
        </p:txBody>
      </p:sp>
      <p:sp>
        <p:nvSpPr>
          <p:cNvPr id="4" name="Slide Number Placeholder 3">
            <a:extLst>
              <a:ext uri="{FF2B5EF4-FFF2-40B4-BE49-F238E27FC236}">
                <a16:creationId xmlns:a16="http://schemas.microsoft.com/office/drawing/2014/main" id="{8ECBC597-2E2E-4C9E-AB5B-6834DDE289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grpSp>
        <p:nvGrpSpPr>
          <p:cNvPr id="13" name="Group 12">
            <a:extLst>
              <a:ext uri="{FF2B5EF4-FFF2-40B4-BE49-F238E27FC236}">
                <a16:creationId xmlns:a16="http://schemas.microsoft.com/office/drawing/2014/main" id="{1FEAF535-CD49-4A53-9EF6-062FEC262AF9}"/>
              </a:ext>
            </a:extLst>
          </p:cNvPr>
          <p:cNvGrpSpPr/>
          <p:nvPr/>
        </p:nvGrpSpPr>
        <p:grpSpPr>
          <a:xfrm>
            <a:off x="3553581" y="5525869"/>
            <a:ext cx="5085513" cy="646331"/>
            <a:chOff x="3274863" y="5334000"/>
            <a:chExt cx="5085513" cy="646331"/>
          </a:xfrm>
        </p:grpSpPr>
        <p:sp>
          <p:nvSpPr>
            <p:cNvPr id="11" name="TextBox 10">
              <a:extLst>
                <a:ext uri="{FF2B5EF4-FFF2-40B4-BE49-F238E27FC236}">
                  <a16:creationId xmlns:a16="http://schemas.microsoft.com/office/drawing/2014/main" id="{BD259D20-EE13-4FD2-AB47-85F5722B52B1}"/>
                </a:ext>
              </a:extLst>
            </p:cNvPr>
            <p:cNvSpPr txBox="1"/>
            <p:nvPr/>
          </p:nvSpPr>
          <p:spPr>
            <a:xfrm>
              <a:off x="3274863" y="5334000"/>
              <a:ext cx="1284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Online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90% </a:t>
              </a:r>
            </a:p>
          </p:txBody>
        </p:sp>
        <p:sp>
          <p:nvSpPr>
            <p:cNvPr id="12" name="TextBox 11">
              <a:extLst>
                <a:ext uri="{FF2B5EF4-FFF2-40B4-BE49-F238E27FC236}">
                  <a16:creationId xmlns:a16="http://schemas.microsoft.com/office/drawing/2014/main" id="{7B054072-3081-4859-8A7E-35B948581DD9}"/>
                </a:ext>
              </a:extLst>
            </p:cNvPr>
            <p:cNvSpPr txBox="1"/>
            <p:nvPr/>
          </p:nvSpPr>
          <p:spPr>
            <a:xfrm>
              <a:off x="7076050" y="5334000"/>
              <a:ext cx="1284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In-store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86%</a:t>
              </a:r>
            </a:p>
          </p:txBody>
        </p:sp>
      </p:grpSp>
      <p:grpSp>
        <p:nvGrpSpPr>
          <p:cNvPr id="5" name="Group 4">
            <a:extLst>
              <a:ext uri="{FF2B5EF4-FFF2-40B4-BE49-F238E27FC236}">
                <a16:creationId xmlns:a16="http://schemas.microsoft.com/office/drawing/2014/main" id="{638B84C5-9C67-4BF0-8A62-5B06633D9341}"/>
              </a:ext>
            </a:extLst>
          </p:cNvPr>
          <p:cNvGrpSpPr/>
          <p:nvPr/>
        </p:nvGrpSpPr>
        <p:grpSpPr>
          <a:xfrm>
            <a:off x="3352800" y="2187795"/>
            <a:ext cx="5401775" cy="3579586"/>
            <a:chOff x="3451013" y="1919726"/>
            <a:chExt cx="5401775" cy="3579586"/>
          </a:xfrm>
        </p:grpSpPr>
        <p:sp>
          <p:nvSpPr>
            <p:cNvPr id="6" name="Oval 5">
              <a:extLst>
                <a:ext uri="{FF2B5EF4-FFF2-40B4-BE49-F238E27FC236}">
                  <a16:creationId xmlns:a16="http://schemas.microsoft.com/office/drawing/2014/main" id="{D83457EB-ACC2-43E4-88F7-4BF1B1238C71}"/>
                </a:ext>
              </a:extLst>
            </p:cNvPr>
            <p:cNvSpPr/>
            <p:nvPr/>
          </p:nvSpPr>
          <p:spPr>
            <a:xfrm>
              <a:off x="3451013" y="1919726"/>
              <a:ext cx="4267200" cy="357958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ahoma"/>
                <a:ea typeface="+mn-ea"/>
                <a:cs typeface="Arial"/>
              </a:endParaRPr>
            </a:p>
          </p:txBody>
        </p:sp>
        <p:sp>
          <p:nvSpPr>
            <p:cNvPr id="7" name="Oval 6">
              <a:extLst>
                <a:ext uri="{FF2B5EF4-FFF2-40B4-BE49-F238E27FC236}">
                  <a16:creationId xmlns:a16="http://schemas.microsoft.com/office/drawing/2014/main" id="{90C467AD-19FC-431D-A3AE-07E47E95A182}"/>
                </a:ext>
              </a:extLst>
            </p:cNvPr>
            <p:cNvSpPr/>
            <p:nvPr/>
          </p:nvSpPr>
          <p:spPr>
            <a:xfrm>
              <a:off x="4648979" y="2003083"/>
              <a:ext cx="4077547" cy="340060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ahoma"/>
                <a:ea typeface="+mn-ea"/>
                <a:cs typeface="Arial"/>
              </a:endParaRPr>
            </a:p>
          </p:txBody>
        </p:sp>
        <p:sp>
          <p:nvSpPr>
            <p:cNvPr id="8" name="TextBox 7">
              <a:extLst>
                <a:ext uri="{FF2B5EF4-FFF2-40B4-BE49-F238E27FC236}">
                  <a16:creationId xmlns:a16="http://schemas.microsoft.com/office/drawing/2014/main" id="{5CB3C2E8-FEE0-4CCA-8377-9CD300D173C0}"/>
                </a:ext>
              </a:extLst>
            </p:cNvPr>
            <p:cNvSpPr txBox="1"/>
            <p:nvPr/>
          </p:nvSpPr>
          <p:spPr>
            <a:xfrm>
              <a:off x="5168298" y="3218644"/>
              <a:ext cx="2315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Online &amp; In-store</a:t>
              </a:r>
            </a:p>
          </p:txBody>
        </p:sp>
        <p:sp>
          <p:nvSpPr>
            <p:cNvPr id="9" name="TextBox 8">
              <a:extLst>
                <a:ext uri="{FF2B5EF4-FFF2-40B4-BE49-F238E27FC236}">
                  <a16:creationId xmlns:a16="http://schemas.microsoft.com/office/drawing/2014/main" id="{4F20CDC4-DB6C-4981-86F3-02B97C0FDED2}"/>
                </a:ext>
              </a:extLst>
            </p:cNvPr>
            <p:cNvSpPr txBox="1"/>
            <p:nvPr/>
          </p:nvSpPr>
          <p:spPr>
            <a:xfrm>
              <a:off x="3677758" y="2971572"/>
              <a:ext cx="1284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Online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Only</a:t>
              </a:r>
            </a:p>
          </p:txBody>
        </p:sp>
        <p:sp>
          <p:nvSpPr>
            <p:cNvPr id="10" name="TextBox 9">
              <a:extLst>
                <a:ext uri="{FF2B5EF4-FFF2-40B4-BE49-F238E27FC236}">
                  <a16:creationId xmlns:a16="http://schemas.microsoft.com/office/drawing/2014/main" id="{0E0F35AE-33F0-4DE4-B5F5-01CF8FECA25D}"/>
                </a:ext>
              </a:extLst>
            </p:cNvPr>
            <p:cNvSpPr txBox="1"/>
            <p:nvPr/>
          </p:nvSpPr>
          <p:spPr>
            <a:xfrm>
              <a:off x="7753196" y="2807567"/>
              <a:ext cx="10995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In-store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Only</a:t>
              </a:r>
            </a:p>
          </p:txBody>
        </p:sp>
        <p:sp>
          <p:nvSpPr>
            <p:cNvPr id="2" name="TextBox 1">
              <a:extLst>
                <a:ext uri="{FF2B5EF4-FFF2-40B4-BE49-F238E27FC236}">
                  <a16:creationId xmlns:a16="http://schemas.microsoft.com/office/drawing/2014/main" id="{97903CB7-2AD7-47F1-91D8-E3B8A04C4746}"/>
                </a:ext>
              </a:extLst>
            </p:cNvPr>
            <p:cNvSpPr txBox="1"/>
            <p:nvPr/>
          </p:nvSpPr>
          <p:spPr>
            <a:xfrm>
              <a:off x="5855516" y="3730897"/>
              <a:ext cx="7569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76%</a:t>
              </a:r>
            </a:p>
          </p:txBody>
        </p:sp>
        <p:sp>
          <p:nvSpPr>
            <p:cNvPr id="14" name="TextBox 13">
              <a:extLst>
                <a:ext uri="{FF2B5EF4-FFF2-40B4-BE49-F238E27FC236}">
                  <a16:creationId xmlns:a16="http://schemas.microsoft.com/office/drawing/2014/main" id="{CF67EDD1-1154-4CD4-AFC8-EB9EC00546B5}"/>
                </a:ext>
              </a:extLst>
            </p:cNvPr>
            <p:cNvSpPr txBox="1"/>
            <p:nvPr/>
          </p:nvSpPr>
          <p:spPr>
            <a:xfrm>
              <a:off x="3765779" y="3653459"/>
              <a:ext cx="7569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14%</a:t>
              </a:r>
            </a:p>
          </p:txBody>
        </p:sp>
        <p:sp>
          <p:nvSpPr>
            <p:cNvPr id="15" name="TextBox 14">
              <a:extLst>
                <a:ext uri="{FF2B5EF4-FFF2-40B4-BE49-F238E27FC236}">
                  <a16:creationId xmlns:a16="http://schemas.microsoft.com/office/drawing/2014/main" id="{B2145C61-42F1-4EB8-B381-0F2513C5567E}"/>
                </a:ext>
              </a:extLst>
            </p:cNvPr>
            <p:cNvSpPr txBox="1"/>
            <p:nvPr/>
          </p:nvSpPr>
          <p:spPr>
            <a:xfrm>
              <a:off x="7806780" y="3651712"/>
              <a:ext cx="7569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10%</a:t>
              </a:r>
            </a:p>
          </p:txBody>
        </p:sp>
      </p:grpSp>
      <p:sp>
        <p:nvSpPr>
          <p:cNvPr id="18" name="Text Placeholder 4">
            <a:extLst>
              <a:ext uri="{FF2B5EF4-FFF2-40B4-BE49-F238E27FC236}">
                <a16:creationId xmlns:a16="http://schemas.microsoft.com/office/drawing/2014/main" id="{AA16BDC0-B5A5-4080-8779-0B85A383D1D5}"/>
              </a:ext>
            </a:extLst>
          </p:cNvPr>
          <p:cNvSpPr>
            <a:spLocks noGrp="1"/>
          </p:cNvSpPr>
          <p:nvPr>
            <p:ph type="body" sz="quarter" idx="13"/>
          </p:nvPr>
        </p:nvSpPr>
        <p:spPr>
          <a:xfrm>
            <a:off x="342900" y="6439102"/>
            <a:ext cx="8735729" cy="369332"/>
          </a:xfrm>
        </p:spPr>
        <p:txBody>
          <a:bodyPr/>
          <a:lstStyle/>
          <a:p>
            <a:r>
              <a:rPr lang="en-US" dirty="0"/>
              <a:t>Source: GfK TVB Purchase Funnel 2023 A18+: Retail</a:t>
            </a:r>
            <a:br>
              <a:rPr lang="en-US" dirty="0"/>
            </a:br>
            <a:r>
              <a:rPr lang="en-US" dirty="0"/>
              <a:t>CI-2: “Now, please think about the holiday season. Have you purchased, or do you plan to purchase from the following?”</a:t>
            </a:r>
          </a:p>
        </p:txBody>
      </p:sp>
      <p:sp>
        <p:nvSpPr>
          <p:cNvPr id="19" name="Title 1">
            <a:extLst>
              <a:ext uri="{FF2B5EF4-FFF2-40B4-BE49-F238E27FC236}">
                <a16:creationId xmlns:a16="http://schemas.microsoft.com/office/drawing/2014/main" id="{B7958DED-3EE8-3C40-BB56-DFA8DABFAB15}"/>
              </a:ext>
            </a:extLst>
          </p:cNvPr>
          <p:cNvSpPr txBox="1">
            <a:spLocks/>
          </p:cNvSpPr>
          <p:nvPr/>
        </p:nvSpPr>
        <p:spPr>
          <a:xfrm>
            <a:off x="395245" y="129248"/>
            <a:ext cx="11352809" cy="1089529"/>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4000" kern="1200">
                <a:solidFill>
                  <a:srgbClr val="0000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j-ea"/>
                <a:cs typeface="Arial"/>
              </a:rPr>
              <a:t>Nearly 8 In 10 Retail Consumers Shopped </a:t>
            </a:r>
            <a:br>
              <a:rPr kumimoji="0" lang="en-US" sz="3600" b="0" i="0" u="none" strike="noStrike" kern="1200" cap="none" spc="0" normalizeH="0" baseline="0" noProof="0" dirty="0">
                <a:ln>
                  <a:noFill/>
                </a:ln>
                <a:solidFill>
                  <a:srgbClr val="0000FF"/>
                </a:solidFill>
                <a:effectLst/>
                <a:uLnTx/>
                <a:uFillTx/>
                <a:latin typeface="Tahoma"/>
                <a:ea typeface="+mj-ea"/>
                <a:cs typeface="Arial"/>
              </a:rPr>
            </a:br>
            <a:r>
              <a:rPr kumimoji="0" lang="en-US" sz="3600" b="0" i="0" u="none" strike="noStrike" kern="1200" cap="none" spc="0" normalizeH="0" baseline="0" noProof="0" dirty="0">
                <a:ln>
                  <a:noFill/>
                </a:ln>
                <a:solidFill>
                  <a:srgbClr val="0000FF"/>
                </a:solidFill>
                <a:effectLst/>
                <a:uLnTx/>
                <a:uFillTx/>
                <a:latin typeface="Tahoma"/>
                <a:ea typeface="+mj-ea"/>
                <a:cs typeface="Arial"/>
              </a:rPr>
              <a:t>Both In-Store &amp; Online</a:t>
            </a:r>
          </a:p>
        </p:txBody>
      </p:sp>
    </p:spTree>
    <p:extLst>
      <p:ext uri="{BB962C8B-B14F-4D97-AF65-F5344CB8AC3E}">
        <p14:creationId xmlns:p14="http://schemas.microsoft.com/office/powerpoint/2010/main" val="3572836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52400"/>
            <a:ext cx="11352809" cy="1200329"/>
          </a:xfrm>
        </p:spPr>
        <p:txBody>
          <a:bodyPr/>
          <a:lstStyle/>
          <a:p>
            <a:r>
              <a:rPr lang="en-US" dirty="0"/>
              <a:t>82% of Consumers Shop In a </a:t>
            </a:r>
            <a:r>
              <a:rPr lang="en-US" dirty="0">
                <a:solidFill>
                  <a:srgbClr val="37803B"/>
                </a:solidFill>
              </a:rPr>
              <a:t>Retail Store</a:t>
            </a:r>
            <a:r>
              <a:rPr lang="en-US" dirty="0"/>
              <a:t>, </a:t>
            </a:r>
            <a:br>
              <a:rPr lang="en-US" dirty="0"/>
            </a:br>
            <a:r>
              <a:rPr lang="en-US" dirty="0"/>
              <a:t>73% Shop </a:t>
            </a:r>
            <a:r>
              <a:rPr lang="en-US" dirty="0">
                <a:solidFill>
                  <a:srgbClr val="37803B"/>
                </a:solidFill>
              </a:rPr>
              <a:t>Online</a:t>
            </a:r>
            <a:r>
              <a:rPr lang="en-US" dirty="0"/>
              <a:t> At Least Once A Month</a:t>
            </a:r>
          </a:p>
        </p:txBody>
      </p:sp>
      <p:graphicFrame>
        <p:nvGraphicFramePr>
          <p:cNvPr id="8" name="Content Placeholder 8">
            <a:extLst>
              <a:ext uri="{FF2B5EF4-FFF2-40B4-BE49-F238E27FC236}">
                <a16:creationId xmlns:a16="http://schemas.microsoft.com/office/drawing/2014/main" id="{7649887C-6562-440B-9C41-A6C445930B6D}"/>
              </a:ext>
            </a:extLst>
          </p:cNvPr>
          <p:cNvGraphicFramePr>
            <a:graphicFrameLocks noGrp="1"/>
          </p:cNvGraphicFramePr>
          <p:nvPr>
            <p:ph idx="1"/>
          </p:nvPr>
        </p:nvGraphicFramePr>
        <p:xfrm>
          <a:off x="420688" y="1252538"/>
          <a:ext cx="11352212" cy="49101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4">
            <a:extLst>
              <a:ext uri="{FF2B5EF4-FFF2-40B4-BE49-F238E27FC236}">
                <a16:creationId xmlns:a16="http://schemas.microsoft.com/office/drawing/2014/main" id="{339B62EE-AA73-467F-979C-E000EC7918FA}"/>
              </a:ext>
            </a:extLst>
          </p:cNvPr>
          <p:cNvSpPr>
            <a:spLocks noGrp="1"/>
          </p:cNvSpPr>
          <p:nvPr>
            <p:ph type="body" sz="quarter" idx="13"/>
          </p:nvPr>
        </p:nvSpPr>
        <p:spPr>
          <a:xfrm>
            <a:off x="342900" y="6535579"/>
            <a:ext cx="8717973" cy="246221"/>
          </a:xfrm>
        </p:spPr>
        <p:txBody>
          <a:bodyPr/>
          <a:lstStyle/>
          <a:p>
            <a:r>
              <a:rPr lang="en-US" dirty="0"/>
              <a:t>Source: GfK TVB Media Comparisons Study 2023. QC5B/ QC6B - How often, if at all, do you shop in a retail store/online? </a:t>
            </a:r>
          </a:p>
        </p:txBody>
      </p:sp>
      <p:sp>
        <p:nvSpPr>
          <p:cNvPr id="3" name="Slide Number Placeholder 2">
            <a:extLst>
              <a:ext uri="{FF2B5EF4-FFF2-40B4-BE49-F238E27FC236}">
                <a16:creationId xmlns:a16="http://schemas.microsoft.com/office/drawing/2014/main" id="{A39EFEA1-48AD-48D5-BBD6-C278CF1897AB}"/>
              </a:ext>
            </a:extLst>
          </p:cNvPr>
          <p:cNvSpPr>
            <a:spLocks noGrp="1"/>
          </p:cNvSpPr>
          <p:nvPr>
            <p:ph type="sldNum" sz="quarter" idx="12"/>
          </p:nvPr>
        </p:nvSpPr>
        <p:spPr/>
        <p:txBody>
          <a:bodyPr/>
          <a:lstStyle/>
          <a:p>
            <a:fld id="{BB88B489-69ED-4F0A-A940-13A5E0BFFCBC}"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880492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4F5FA13-5FB1-407D-BF2B-456AD4979843}"/>
              </a:ext>
            </a:extLst>
          </p:cNvPr>
          <p:cNvGraphicFramePr/>
          <p:nvPr/>
        </p:nvGraphicFramePr>
        <p:xfrm>
          <a:off x="419595" y="1183489"/>
          <a:ext cx="11162804" cy="50649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04801" y="152401"/>
            <a:ext cx="11658600" cy="1034129"/>
          </a:xfrm>
        </p:spPr>
        <p:txBody>
          <a:bodyPr/>
          <a:lstStyle/>
          <a:p>
            <a:r>
              <a:rPr lang="en-US" sz="3400" dirty="0"/>
              <a:t>Television is The Top Advertising Medium That Influences Purchase Decisions For </a:t>
            </a:r>
            <a:r>
              <a:rPr lang="en-US" sz="3400" dirty="0">
                <a:solidFill>
                  <a:srgbClr val="37803B"/>
                </a:solidFill>
              </a:rPr>
              <a:t>In-Store</a:t>
            </a:r>
            <a:r>
              <a:rPr lang="en-US" sz="3400" dirty="0"/>
              <a:t> Shoppers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0" y="6293876"/>
            <a:ext cx="9258300" cy="553998"/>
          </a:xfrm>
        </p:spPr>
        <p:txBody>
          <a:bodyPr/>
          <a:lstStyle/>
          <a:p>
            <a:pPr eaLnBrk="0" hangingPunct="0">
              <a:lnSpc>
                <a:spcPct val="100000"/>
              </a:lnSpc>
            </a:pPr>
            <a:r>
              <a:rPr lang="en-US" dirty="0"/>
              <a:t>Source: GfK TVB Media Comparisons Study 2023. Persons 18+ Have you recently or do you plan in the next month, to do any shopping in a retail store: Yes. Includes only those who chose a media. QO1 - Please select the one type of advertising medium which, you feel, most influences you to make a purchase decision? Broadcast TV News Websites/Apps includes local TV station &amp; network websites/apps for news/weather/sports. </a:t>
            </a:r>
          </a:p>
        </p:txBody>
      </p:sp>
      <p:sp>
        <p:nvSpPr>
          <p:cNvPr id="9" name="Rectangle 8"/>
          <p:cNvSpPr/>
          <p:nvPr/>
        </p:nvSpPr>
        <p:spPr>
          <a:xfrm>
            <a:off x="6854239" y="3124200"/>
            <a:ext cx="49530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ahoma"/>
                <a:ea typeface="+mn-ea"/>
                <a:cs typeface="Arial"/>
              </a:rPr>
              <a:t>% </a:t>
            </a:r>
            <a:r>
              <a:rPr kumimoji="0" lang="en-US" sz="1600" b="1" i="0" u="none" strike="noStrike" kern="1200" cap="none" spc="0" normalizeH="0" baseline="0" noProof="0" dirty="0">
                <a:ln>
                  <a:noFill/>
                </a:ln>
                <a:solidFill>
                  <a:prstClr val="black"/>
                </a:solidFill>
                <a:effectLst/>
                <a:uLnTx/>
                <a:uFillTx/>
                <a:latin typeface="Tahoma"/>
                <a:ea typeface="+mn-ea"/>
                <a:cs typeface="Arial"/>
              </a:rPr>
              <a:t>A18+ In-Store Shoppers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ahoma"/>
              <a:ea typeface="+mn-ea"/>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ahoma"/>
                <a:ea typeface="+mn-ea"/>
                <a:cs typeface="Arial"/>
              </a:rPr>
              <a:t>Advertising medium which you feel most influences you to make a purchase decision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Tahoma"/>
              <a:ea typeface="+mn-ea"/>
              <a:cs typeface="Arial"/>
            </a:endParaRPr>
          </a:p>
        </p:txBody>
      </p:sp>
    </p:spTree>
    <p:extLst>
      <p:ext uri="{BB962C8B-B14F-4D97-AF65-F5344CB8AC3E}">
        <p14:creationId xmlns:p14="http://schemas.microsoft.com/office/powerpoint/2010/main" val="799916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4F5FA13-5FB1-407D-BF2B-456AD4979843}"/>
              </a:ext>
            </a:extLst>
          </p:cNvPr>
          <p:cNvGraphicFramePr/>
          <p:nvPr/>
        </p:nvGraphicFramePr>
        <p:xfrm>
          <a:off x="419595" y="1183489"/>
          <a:ext cx="11162804" cy="50649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04801" y="152401"/>
            <a:ext cx="11658600" cy="1034129"/>
          </a:xfrm>
        </p:spPr>
        <p:txBody>
          <a:bodyPr/>
          <a:lstStyle/>
          <a:p>
            <a:r>
              <a:rPr lang="en-US" sz="3400" dirty="0"/>
              <a:t>Television is The Top Advertising Medium That Influences Purchase Decisions For </a:t>
            </a:r>
            <a:r>
              <a:rPr lang="en-US" sz="3400" dirty="0">
                <a:solidFill>
                  <a:srgbClr val="37803B"/>
                </a:solidFill>
              </a:rPr>
              <a:t>Online</a:t>
            </a:r>
            <a:r>
              <a:rPr lang="en-US" sz="3400" dirty="0"/>
              <a:t> Shoppers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50715" y="6288477"/>
            <a:ext cx="8877300" cy="553998"/>
          </a:xfrm>
        </p:spPr>
        <p:txBody>
          <a:bodyPr anchor="t"/>
          <a:lstStyle/>
          <a:p>
            <a:pPr eaLnBrk="0" hangingPunct="0">
              <a:lnSpc>
                <a:spcPct val="100000"/>
              </a:lnSpc>
            </a:pPr>
            <a:r>
              <a:rPr lang="en-US" dirty="0"/>
              <a:t>Source: GfK TVB Media Comparisons Study 2023. Persons 18+ Have you recently, or do you plan in the next month, to do any shopping online: Yes. Includes only those who chose a media. QO1 - Please select the one type of advertising medium which, you feel, most influences you to make a purchase decision? Broadcast TV News Websites/Apps includes local TV station &amp; network websites/apps for news/weather/sports. </a:t>
            </a:r>
          </a:p>
        </p:txBody>
      </p:sp>
      <p:sp>
        <p:nvSpPr>
          <p:cNvPr id="9" name="Rectangle 8"/>
          <p:cNvSpPr/>
          <p:nvPr/>
        </p:nvSpPr>
        <p:spPr>
          <a:xfrm>
            <a:off x="6854239" y="3124200"/>
            <a:ext cx="49530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ahoma"/>
                <a:ea typeface="+mn-ea"/>
                <a:cs typeface="Arial"/>
              </a:rPr>
              <a:t>% </a:t>
            </a:r>
            <a:r>
              <a:rPr kumimoji="0" lang="en-US" sz="1600" b="1" i="0" u="none" strike="noStrike" kern="1200" cap="none" spc="0" normalizeH="0" baseline="0" noProof="0" dirty="0">
                <a:ln>
                  <a:noFill/>
                </a:ln>
                <a:solidFill>
                  <a:prstClr val="black"/>
                </a:solidFill>
                <a:effectLst/>
                <a:uLnTx/>
                <a:uFillTx/>
                <a:latin typeface="Tahoma"/>
                <a:ea typeface="+mn-ea"/>
                <a:cs typeface="Arial"/>
              </a:rPr>
              <a:t>A18+ Online Shoppers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ahoma"/>
              <a:ea typeface="+mn-ea"/>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ahoma"/>
                <a:ea typeface="+mn-ea"/>
                <a:cs typeface="Arial"/>
              </a:rPr>
              <a:t>Advertising medium which you feel most influences you to make a purchase decision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Tahoma"/>
              <a:ea typeface="+mn-ea"/>
              <a:cs typeface="Arial"/>
            </a:endParaRPr>
          </a:p>
        </p:txBody>
      </p:sp>
    </p:spTree>
    <p:extLst>
      <p:ext uri="{BB962C8B-B14F-4D97-AF65-F5344CB8AC3E}">
        <p14:creationId xmlns:p14="http://schemas.microsoft.com/office/powerpoint/2010/main" val="708495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E135-5FCC-8546-8987-88E9B45374A8}"/>
              </a:ext>
            </a:extLst>
          </p:cNvPr>
          <p:cNvSpPr>
            <a:spLocks noGrp="1"/>
          </p:cNvSpPr>
          <p:nvPr>
            <p:ph type="title"/>
          </p:nvPr>
        </p:nvSpPr>
        <p:spPr>
          <a:xfrm>
            <a:off x="419595" y="178514"/>
            <a:ext cx="11352809" cy="1089529"/>
          </a:xfrm>
        </p:spPr>
        <p:txBody>
          <a:bodyPr/>
          <a:lstStyle/>
          <a:p>
            <a:r>
              <a:rPr lang="en-US" sz="3600" dirty="0"/>
              <a:t>Have You Purchased, or Do you Plan To </a:t>
            </a:r>
            <a:br>
              <a:rPr lang="en-US" sz="3600" dirty="0"/>
            </a:br>
            <a:r>
              <a:rPr lang="en-US" sz="3600" dirty="0"/>
              <a:t>Purchase From the Following?</a:t>
            </a:r>
          </a:p>
        </p:txBody>
      </p:sp>
      <p:graphicFrame>
        <p:nvGraphicFramePr>
          <p:cNvPr id="6" name="Content Placeholder 5">
            <a:extLst>
              <a:ext uri="{FF2B5EF4-FFF2-40B4-BE49-F238E27FC236}">
                <a16:creationId xmlns:a16="http://schemas.microsoft.com/office/drawing/2014/main" id="{02EC6D08-86BC-634D-8E05-FC7DFF8CA03B}"/>
              </a:ext>
            </a:extLst>
          </p:cNvPr>
          <p:cNvGraphicFramePr>
            <a:graphicFrameLocks noGrp="1"/>
          </p:cNvGraphicFramePr>
          <p:nvPr>
            <p:ph idx="1"/>
          </p:nvPr>
        </p:nvGraphicFramePr>
        <p:xfrm>
          <a:off x="266451" y="1489179"/>
          <a:ext cx="11659096" cy="491013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445627DB-B712-1A44-8E48-2BD41ACD27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7" name="TextBox 6">
            <a:extLst>
              <a:ext uri="{FF2B5EF4-FFF2-40B4-BE49-F238E27FC236}">
                <a16:creationId xmlns:a16="http://schemas.microsoft.com/office/drawing/2014/main" id="{3EF2492A-5475-BC48-B9E7-CABFD181F634}"/>
              </a:ext>
            </a:extLst>
          </p:cNvPr>
          <p:cNvSpPr txBox="1"/>
          <p:nvPr/>
        </p:nvSpPr>
        <p:spPr>
          <a:xfrm>
            <a:off x="9719193" y="4800600"/>
            <a:ext cx="117211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 A18+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Arial"/>
              </a:rPr>
              <a:t>YES</a:t>
            </a:r>
          </a:p>
        </p:txBody>
      </p:sp>
      <p:sp>
        <p:nvSpPr>
          <p:cNvPr id="8" name="Text Placeholder 4">
            <a:extLst>
              <a:ext uri="{FF2B5EF4-FFF2-40B4-BE49-F238E27FC236}">
                <a16:creationId xmlns:a16="http://schemas.microsoft.com/office/drawing/2014/main" id="{1F9A8A3F-4EEA-442A-BC20-E4DC019A695C}"/>
              </a:ext>
            </a:extLst>
          </p:cNvPr>
          <p:cNvSpPr txBox="1">
            <a:spLocks/>
          </p:cNvSpPr>
          <p:nvPr/>
        </p:nvSpPr>
        <p:spPr>
          <a:xfrm>
            <a:off x="342900" y="6381690"/>
            <a:ext cx="8717973" cy="400110"/>
          </a:xfrm>
          <a:prstGeom prst="rect">
            <a:avLst/>
          </a:prstGeom>
        </p:spPr>
        <p:txBody>
          <a:bodyPr vert="horz" wrap="square" lIns="91440" tIns="45720" rIns="91440" bIns="45720" rtlCol="0" anchor="b">
            <a:sp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a:rPr>
              <a:t>Source: GfK TVB Purchase Funnel 2023 A18+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Arial"/>
              </a:rPr>
              <a:t>C-3: “Now, please think about the holiday season. Have you purchased, or do you plan to purchase from the following?”</a:t>
            </a:r>
          </a:p>
        </p:txBody>
      </p:sp>
    </p:spTree>
    <p:extLst>
      <p:ext uri="{BB962C8B-B14F-4D97-AF65-F5344CB8AC3E}">
        <p14:creationId xmlns:p14="http://schemas.microsoft.com/office/powerpoint/2010/main" val="2100243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E7C1-C18D-2D46-A71B-8B4FA7577874}"/>
              </a:ext>
            </a:extLst>
          </p:cNvPr>
          <p:cNvSpPr>
            <a:spLocks noGrp="1"/>
          </p:cNvSpPr>
          <p:nvPr>
            <p:ph type="title"/>
          </p:nvPr>
        </p:nvSpPr>
        <p:spPr>
          <a:xfrm>
            <a:off x="419099" y="112775"/>
            <a:ext cx="11352809" cy="1200329"/>
          </a:xfrm>
        </p:spPr>
        <p:txBody>
          <a:bodyPr/>
          <a:lstStyle/>
          <a:p>
            <a:r>
              <a:rPr lang="en-US" dirty="0"/>
              <a:t>Are You Currently, Or Planning to Do More, Less, or The Same?</a:t>
            </a:r>
          </a:p>
        </p:txBody>
      </p:sp>
      <p:graphicFrame>
        <p:nvGraphicFramePr>
          <p:cNvPr id="6" name="Content Placeholder 5">
            <a:extLst>
              <a:ext uri="{FF2B5EF4-FFF2-40B4-BE49-F238E27FC236}">
                <a16:creationId xmlns:a16="http://schemas.microsoft.com/office/drawing/2014/main" id="{FC98AC9A-8AD1-024C-B229-F36B72E79D24}"/>
              </a:ext>
            </a:extLst>
          </p:cNvPr>
          <p:cNvGraphicFramePr>
            <a:graphicFrameLocks noGrp="1"/>
          </p:cNvGraphicFramePr>
          <p:nvPr>
            <p:ph idx="1"/>
          </p:nvPr>
        </p:nvGraphicFramePr>
        <p:xfrm>
          <a:off x="420688" y="1480443"/>
          <a:ext cx="10464189" cy="492286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6239139B-EB2C-F648-8D0C-72B7F117D7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7" name="Text Placeholder 4">
            <a:extLst>
              <a:ext uri="{FF2B5EF4-FFF2-40B4-BE49-F238E27FC236}">
                <a16:creationId xmlns:a16="http://schemas.microsoft.com/office/drawing/2014/main" id="{D08C0E2C-E30C-2D4F-9F6F-E22378BC4A15}"/>
              </a:ext>
            </a:extLst>
          </p:cNvPr>
          <p:cNvSpPr>
            <a:spLocks noGrp="1"/>
          </p:cNvSpPr>
          <p:nvPr>
            <p:ph type="body" sz="quarter" idx="13"/>
          </p:nvPr>
        </p:nvSpPr>
        <p:spPr>
          <a:xfrm>
            <a:off x="342900" y="6236680"/>
            <a:ext cx="8735729" cy="553998"/>
          </a:xfrm>
        </p:spPr>
        <p:txBody>
          <a:bodyPr/>
          <a:lstStyle/>
          <a:p>
            <a:pPr>
              <a:lnSpc>
                <a:spcPct val="100000"/>
              </a:lnSpc>
            </a:pPr>
            <a:r>
              <a:rPr lang="en-US" dirty="0"/>
              <a:t>Source: GfK TVB Purchase Funnel 2023 In-store retail category, A18+ </a:t>
            </a:r>
            <a:br>
              <a:rPr lang="en-US" dirty="0"/>
            </a:br>
            <a:r>
              <a:rPr lang="en-US" dirty="0"/>
              <a:t>CI-1: “For each of the following, are you currently or planning to do more, less or the same compared to what you did a year ago?” Among those for whom the questions were applicable.</a:t>
            </a:r>
          </a:p>
        </p:txBody>
      </p:sp>
      <p:sp>
        <p:nvSpPr>
          <p:cNvPr id="3" name="TextBox 2">
            <a:extLst>
              <a:ext uri="{FF2B5EF4-FFF2-40B4-BE49-F238E27FC236}">
                <a16:creationId xmlns:a16="http://schemas.microsoft.com/office/drawing/2014/main" id="{E530D5AF-BE82-4E22-947D-4EA705C4132F}"/>
              </a:ext>
            </a:extLst>
          </p:cNvPr>
          <p:cNvSpPr txBox="1"/>
          <p:nvPr/>
        </p:nvSpPr>
        <p:spPr>
          <a:xfrm>
            <a:off x="9815145" y="2023835"/>
            <a:ext cx="16353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Arial"/>
              </a:rPr>
              <a:t>Same or more</a:t>
            </a:r>
          </a:p>
        </p:txBody>
      </p:sp>
      <p:sp>
        <p:nvSpPr>
          <p:cNvPr id="5" name="TextBox 4">
            <a:extLst>
              <a:ext uri="{FF2B5EF4-FFF2-40B4-BE49-F238E27FC236}">
                <a16:creationId xmlns:a16="http://schemas.microsoft.com/office/drawing/2014/main" id="{964E8082-D110-4672-A350-F42D743A0DB0}"/>
              </a:ext>
            </a:extLst>
          </p:cNvPr>
          <p:cNvSpPr txBox="1"/>
          <p:nvPr/>
        </p:nvSpPr>
        <p:spPr>
          <a:xfrm>
            <a:off x="10260863" y="2819411"/>
            <a:ext cx="744416"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74%</a:t>
            </a:r>
          </a:p>
        </p:txBody>
      </p:sp>
      <p:sp>
        <p:nvSpPr>
          <p:cNvPr id="8" name="TextBox 7">
            <a:extLst>
              <a:ext uri="{FF2B5EF4-FFF2-40B4-BE49-F238E27FC236}">
                <a16:creationId xmlns:a16="http://schemas.microsoft.com/office/drawing/2014/main" id="{C5E1F7B5-E296-48DA-9152-9BB8AE503940}"/>
              </a:ext>
            </a:extLst>
          </p:cNvPr>
          <p:cNvSpPr txBox="1"/>
          <p:nvPr/>
        </p:nvSpPr>
        <p:spPr>
          <a:xfrm>
            <a:off x="10260621" y="4725937"/>
            <a:ext cx="744416"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Arial"/>
              </a:rPr>
              <a:t>79%</a:t>
            </a:r>
          </a:p>
        </p:txBody>
      </p:sp>
    </p:spTree>
    <p:extLst>
      <p:ext uri="{BB962C8B-B14F-4D97-AF65-F5344CB8AC3E}">
        <p14:creationId xmlns:p14="http://schemas.microsoft.com/office/powerpoint/2010/main" val="3480359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726528822"/>
              </p:ext>
            </p:extLst>
          </p:nvPr>
        </p:nvGraphicFramePr>
        <p:xfrm>
          <a:off x="296088" y="83961"/>
          <a:ext cx="11514912" cy="632570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84912" y="151252"/>
            <a:ext cx="11352809" cy="1089529"/>
          </a:xfrm>
        </p:spPr>
        <p:txBody>
          <a:bodyPr/>
          <a:lstStyle/>
          <a:p>
            <a:r>
              <a:rPr lang="en-US" sz="3500" dirty="0"/>
              <a:t>What</a:t>
            </a:r>
            <a:r>
              <a:rPr lang="en-US" sz="3600" dirty="0"/>
              <a:t> </a:t>
            </a:r>
            <a:r>
              <a:rPr lang="en-US" sz="3500" dirty="0"/>
              <a:t>Influenced Consumers Most For Online Retail:</a:t>
            </a:r>
            <a:br>
              <a:rPr lang="en-US" sz="3500" dirty="0"/>
            </a:br>
            <a:r>
              <a:rPr lang="en-US" sz="3500" b="1" dirty="0"/>
              <a:t>Awareness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0" y="6409663"/>
            <a:ext cx="9724849" cy="400110"/>
          </a:xfrm>
        </p:spPr>
        <p:txBody>
          <a:bodyPr/>
          <a:lstStyle/>
          <a:p>
            <a:r>
              <a:rPr lang="en-US" dirty="0"/>
              <a:t>Source: GfK TVB Purchase Funnel 2023 Online retail Category; </a:t>
            </a:r>
            <a:br>
              <a:rPr lang="en-US" dirty="0"/>
            </a:br>
            <a:r>
              <a:rPr lang="en-US" dirty="0"/>
              <a:t>QA4 Most important for media with at least 1 funnel stage at 2%+ shown; 2%, 1%, &amp; 0% not shown/labeled</a:t>
            </a:r>
          </a:p>
        </p:txBody>
      </p:sp>
      <p:sp>
        <p:nvSpPr>
          <p:cNvPr id="6" name="TextBox 5">
            <a:extLst>
              <a:ext uri="{FF2B5EF4-FFF2-40B4-BE49-F238E27FC236}">
                <a16:creationId xmlns:a16="http://schemas.microsoft.com/office/drawing/2014/main" id="{30D716AF-F6D5-6D4C-B6F4-F55922751D81}"/>
              </a:ext>
            </a:extLst>
          </p:cNvPr>
          <p:cNvSpPr txBox="1"/>
          <p:nvPr/>
        </p:nvSpPr>
        <p:spPr>
          <a:xfrm>
            <a:off x="5248098" y="1259169"/>
            <a:ext cx="22236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Arial"/>
              </a:rPr>
              <a:t>% A18+ Online Retail </a:t>
            </a:r>
          </a:p>
        </p:txBody>
      </p:sp>
    </p:spTree>
    <p:extLst>
      <p:ext uri="{BB962C8B-B14F-4D97-AF65-F5344CB8AC3E}">
        <p14:creationId xmlns:p14="http://schemas.microsoft.com/office/powerpoint/2010/main" val="3019257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2152209605"/>
              </p:ext>
            </p:extLst>
          </p:nvPr>
        </p:nvGraphicFramePr>
        <p:xfrm>
          <a:off x="421868" y="54398"/>
          <a:ext cx="11514912" cy="632570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02920" y="112775"/>
            <a:ext cx="11352809" cy="1089529"/>
          </a:xfrm>
        </p:spPr>
        <p:txBody>
          <a:bodyPr/>
          <a:lstStyle/>
          <a:p>
            <a:r>
              <a:rPr lang="en-US" sz="3500" dirty="0"/>
              <a:t>What</a:t>
            </a:r>
            <a:r>
              <a:rPr lang="en-US" sz="3600" dirty="0"/>
              <a:t> </a:t>
            </a:r>
            <a:r>
              <a:rPr lang="en-US" sz="3500" dirty="0"/>
              <a:t>Influenced Consumers Most For In-Store Retail:</a:t>
            </a:r>
            <a:br>
              <a:rPr lang="en-US" sz="3500" dirty="0"/>
            </a:br>
            <a:r>
              <a:rPr lang="en-US" sz="3500" b="1" dirty="0"/>
              <a:t>Awareness</a:t>
            </a:r>
          </a:p>
        </p:txBody>
      </p:sp>
      <p:sp>
        <p:nvSpPr>
          <p:cNvPr id="4" name="Slide Number Placeholder 3"/>
          <p:cNvSpPr>
            <a:spLocks noGrp="1"/>
          </p:cNvSpPr>
          <p:nvPr>
            <p:ph type="sldNum" sz="quarter" idx="12"/>
          </p:nvPr>
        </p:nvSpPr>
        <p:spPr/>
        <p:txBody>
          <a:bodyPr/>
          <a:lstStyle/>
          <a:p>
            <a:fld id="{BB88B489-69ED-4F0A-A940-13A5E0BFFCBC}" type="slidenum">
              <a:rPr lang="en-US" smtClean="0"/>
              <a:pPr/>
              <a:t>48</a:t>
            </a:fld>
            <a:endParaRPr lang="en-US" dirty="0"/>
          </a:p>
        </p:txBody>
      </p:sp>
      <p:sp>
        <p:nvSpPr>
          <p:cNvPr id="5" name="Text Placeholder 4"/>
          <p:cNvSpPr>
            <a:spLocks noGrp="1"/>
          </p:cNvSpPr>
          <p:nvPr>
            <p:ph type="body" sz="quarter" idx="13"/>
          </p:nvPr>
        </p:nvSpPr>
        <p:spPr>
          <a:xfrm>
            <a:off x="342900" y="6426937"/>
            <a:ext cx="8958754" cy="400110"/>
          </a:xfrm>
        </p:spPr>
        <p:txBody>
          <a:bodyPr/>
          <a:lstStyle/>
          <a:p>
            <a:pPr>
              <a:lnSpc>
                <a:spcPct val="100000"/>
              </a:lnSpc>
            </a:pPr>
            <a:r>
              <a:rPr lang="en-US" dirty="0"/>
              <a:t>Source: GfK TVB Purchase Funnel 2023 A18+ In-store retail category; QA4 “Thinking about the ads you saw/heard for the categories, which advertising media made you most aware of the category?” Most important for media with at least 1 funnel stage at 2%+ shown; 2%, 1%, &amp; 0% not shown/labeled</a:t>
            </a:r>
          </a:p>
        </p:txBody>
      </p:sp>
      <p:sp>
        <p:nvSpPr>
          <p:cNvPr id="6" name="TextBox 5">
            <a:extLst>
              <a:ext uri="{FF2B5EF4-FFF2-40B4-BE49-F238E27FC236}">
                <a16:creationId xmlns:a16="http://schemas.microsoft.com/office/drawing/2014/main" id="{30D716AF-F6D5-6D4C-B6F4-F55922751D81}"/>
              </a:ext>
            </a:extLst>
          </p:cNvPr>
          <p:cNvSpPr txBox="1"/>
          <p:nvPr/>
        </p:nvSpPr>
        <p:spPr>
          <a:xfrm>
            <a:off x="4931258" y="1202304"/>
            <a:ext cx="2329484" cy="307777"/>
          </a:xfrm>
          <a:prstGeom prst="rect">
            <a:avLst/>
          </a:prstGeom>
          <a:noFill/>
        </p:spPr>
        <p:txBody>
          <a:bodyPr wrap="none" rtlCol="0">
            <a:spAutoFit/>
          </a:bodyPr>
          <a:lstStyle/>
          <a:p>
            <a:r>
              <a:rPr lang="en-US" sz="1400" b="1" dirty="0"/>
              <a:t>In-store Retail % A18+</a:t>
            </a:r>
          </a:p>
        </p:txBody>
      </p:sp>
    </p:spTree>
    <p:extLst>
      <p:ext uri="{BB962C8B-B14F-4D97-AF65-F5344CB8AC3E}">
        <p14:creationId xmlns:p14="http://schemas.microsoft.com/office/powerpoint/2010/main" val="3028858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234"/>
            <a:ext cx="11658599" cy="1089529"/>
          </a:xfrm>
        </p:spPr>
        <p:txBody>
          <a:bodyPr/>
          <a:lstStyle/>
          <a:p>
            <a:r>
              <a:rPr lang="en-US" sz="3600" dirty="0"/>
              <a:t>Of Those that Cited TV as the Most Important in Awareness Phase, 7 out of 10 Picked Broadcast TV</a:t>
            </a:r>
          </a:p>
        </p:txBody>
      </p:sp>
      <p:sp>
        <p:nvSpPr>
          <p:cNvPr id="4" name="Slide Number Placeholder 3"/>
          <p:cNvSpPr>
            <a:spLocks noGrp="1"/>
          </p:cNvSpPr>
          <p:nvPr>
            <p:ph type="sldNum" sz="quarter" idx="12"/>
          </p:nvPr>
        </p:nvSpPr>
        <p:spPr/>
        <p:txBody>
          <a:bodyPr/>
          <a:lstStyle/>
          <a:p>
            <a:fld id="{BB88B489-69ED-4F0A-A940-13A5E0BFFCBC}" type="slidenum">
              <a:rPr lang="en-US" smtClean="0">
                <a:solidFill>
                  <a:prstClr val="black"/>
                </a:solidFill>
              </a:rPr>
              <a:pPr/>
              <a:t>49</a:t>
            </a:fld>
            <a:endParaRPr lang="en-US" dirty="0">
              <a:solidFill>
                <a:prstClr val="black"/>
              </a:solidFill>
            </a:endParaRPr>
          </a:p>
        </p:txBody>
      </p:sp>
      <p:graphicFrame>
        <p:nvGraphicFramePr>
          <p:cNvPr id="10" name="Content Placeholder 9"/>
          <p:cNvGraphicFramePr>
            <a:graphicFrameLocks noGrp="1"/>
          </p:cNvGraphicFramePr>
          <p:nvPr>
            <p:ph idx="1"/>
          </p:nvPr>
        </p:nvGraphicFramePr>
        <p:xfrm>
          <a:off x="-102331" y="1511937"/>
          <a:ext cx="7808913" cy="46840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9">
            <a:extLst>
              <a:ext uri="{FF2B5EF4-FFF2-40B4-BE49-F238E27FC236}">
                <a16:creationId xmlns:a16="http://schemas.microsoft.com/office/drawing/2014/main" id="{85292D97-7EF3-4F4E-8558-A186ED96773E}"/>
              </a:ext>
            </a:extLst>
          </p:cNvPr>
          <p:cNvGraphicFramePr>
            <a:graphicFrameLocks/>
          </p:cNvGraphicFramePr>
          <p:nvPr/>
        </p:nvGraphicFramePr>
        <p:xfrm>
          <a:off x="4818567" y="1520982"/>
          <a:ext cx="7808913" cy="46840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6A3CECF5-56E4-4AE6-8CA0-5CCE7D9AE43C}"/>
              </a:ext>
            </a:extLst>
          </p:cNvPr>
          <p:cNvSpPr>
            <a:spLocks noGrp="1"/>
          </p:cNvSpPr>
          <p:nvPr>
            <p:ph type="body" sz="quarter" idx="13"/>
          </p:nvPr>
        </p:nvSpPr>
        <p:spPr>
          <a:xfrm>
            <a:off x="342900" y="6227802"/>
            <a:ext cx="8717973" cy="553998"/>
          </a:xfrm>
        </p:spPr>
        <p:txBody>
          <a:bodyPr/>
          <a:lstStyle/>
          <a:p>
            <a:pPr indent="-463550" defTabSz="457200">
              <a:spcBef>
                <a:spcPts val="0"/>
              </a:spcBef>
            </a:pPr>
            <a:r>
              <a:rPr lang="en-US" dirty="0"/>
              <a:t>Source: GfK TVB Purchase Funnel 2023 In-store &amp; Online retail category A18+</a:t>
            </a:r>
          </a:p>
          <a:p>
            <a:pPr indent="-463550" defTabSz="457200">
              <a:spcBef>
                <a:spcPts val="0"/>
              </a:spcBef>
            </a:pPr>
            <a:r>
              <a:rPr lang="en-US" dirty="0"/>
              <a:t>QA4 “Thinking about the ads you saw/heard for the categories, which advertising media made you most aware of the category?” </a:t>
            </a:r>
          </a:p>
          <a:p>
            <a:pPr indent="-463550" defTabSz="457200">
              <a:spcBef>
                <a:spcPts val="0"/>
              </a:spcBef>
            </a:pPr>
            <a:r>
              <a:rPr lang="en-US" dirty="0"/>
              <a:t>How to read: Of those who chose television as most important for awareness, 68% chose broadcast TV.</a:t>
            </a:r>
          </a:p>
        </p:txBody>
      </p:sp>
    </p:spTree>
    <p:extLst>
      <p:ext uri="{BB962C8B-B14F-4D97-AF65-F5344CB8AC3E}">
        <p14:creationId xmlns:p14="http://schemas.microsoft.com/office/powerpoint/2010/main" val="2154303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3093" y="2549896"/>
            <a:ext cx="11425813" cy="757130"/>
          </a:xfrm>
        </p:spPr>
        <p:txBody>
          <a:bodyPr/>
          <a:lstStyle/>
          <a:p>
            <a:r>
              <a:rPr lang="en-US" sz="4800" dirty="0">
                <a:effectLst>
                  <a:outerShdw blurRad="38100" dist="38100" dir="2700000" algn="tl">
                    <a:srgbClr val="000000">
                      <a:alpha val="43137"/>
                    </a:srgbClr>
                  </a:outerShdw>
                </a:effectLst>
              </a:rPr>
              <a:t>Back-To-School</a:t>
            </a:r>
          </a:p>
        </p:txBody>
      </p:sp>
    </p:spTree>
    <p:extLst>
      <p:ext uri="{BB962C8B-B14F-4D97-AF65-F5344CB8AC3E}">
        <p14:creationId xmlns:p14="http://schemas.microsoft.com/office/powerpoint/2010/main" val="3679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202146"/>
            <a:ext cx="11352809" cy="590931"/>
          </a:xfrm>
        </p:spPr>
        <p:txBody>
          <a:bodyPr/>
          <a:lstStyle/>
          <a:p>
            <a:r>
              <a:rPr lang="en-US" sz="3600" dirty="0"/>
              <a:t>“Have TV ads influenced your search selections?”</a:t>
            </a:r>
          </a:p>
        </p:txBody>
      </p:sp>
      <p:sp>
        <p:nvSpPr>
          <p:cNvPr id="4" name="Slide Number Placeholder 3"/>
          <p:cNvSpPr>
            <a:spLocks noGrp="1"/>
          </p:cNvSpPr>
          <p:nvPr>
            <p:ph type="sldNum" sz="quarter" idx="12"/>
          </p:nvPr>
        </p:nvSpPr>
        <p:spPr/>
        <p:txBody>
          <a:bodyPr/>
          <a:lstStyle/>
          <a:p>
            <a:fld id="{BB88B489-69ED-4F0A-A940-13A5E0BFFCBC}" type="slidenum">
              <a:rPr lang="en-US" smtClean="0"/>
              <a:pPr/>
              <a:t>50</a:t>
            </a:fld>
            <a:endParaRPr lang="en-US" dirty="0"/>
          </a:p>
        </p:txBody>
      </p:sp>
      <p:sp>
        <p:nvSpPr>
          <p:cNvPr id="7" name="Text Placeholder 4"/>
          <p:cNvSpPr>
            <a:spLocks noGrp="1"/>
          </p:cNvSpPr>
          <p:nvPr>
            <p:ph type="body" sz="quarter" idx="13"/>
          </p:nvPr>
        </p:nvSpPr>
        <p:spPr>
          <a:xfrm>
            <a:off x="342900" y="6227802"/>
            <a:ext cx="9410701" cy="553998"/>
          </a:xfrm>
        </p:spPr>
        <p:txBody>
          <a:bodyPr/>
          <a:lstStyle/>
          <a:p>
            <a:pPr>
              <a:lnSpc>
                <a:spcPct val="100000"/>
              </a:lnSpc>
            </a:pPr>
            <a:r>
              <a:rPr lang="en-US" dirty="0"/>
              <a:t>Source: GfK TVB Purchase Funnel 2023 In-store/online retail category A18+ </a:t>
            </a:r>
            <a:br>
              <a:rPr lang="en-US" dirty="0"/>
            </a:br>
            <a:r>
              <a:rPr lang="en-US" dirty="0"/>
              <a:t>QA10 “When doing an online search, how often, if at all, have TV ads you have seen influenced you in some ways in your search?” (Yes = combination of Every time, Most of the time &amp; Sometimes)</a:t>
            </a:r>
          </a:p>
        </p:txBody>
      </p:sp>
      <p:graphicFrame>
        <p:nvGraphicFramePr>
          <p:cNvPr id="16" name="Content Placeholder 8"/>
          <p:cNvGraphicFramePr>
            <a:graphicFrameLocks noGrp="1"/>
          </p:cNvGraphicFramePr>
          <p:nvPr>
            <p:ph idx="1"/>
          </p:nvPr>
        </p:nvGraphicFramePr>
        <p:xfrm>
          <a:off x="-1114361" y="1189117"/>
          <a:ext cx="8497065" cy="49101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8">
            <a:extLst>
              <a:ext uri="{FF2B5EF4-FFF2-40B4-BE49-F238E27FC236}">
                <a16:creationId xmlns:a16="http://schemas.microsoft.com/office/drawing/2014/main" id="{F22C4ABC-C27E-400A-BA9F-92F2FF438152}"/>
              </a:ext>
            </a:extLst>
          </p:cNvPr>
          <p:cNvGraphicFramePr>
            <a:graphicFrameLocks/>
          </p:cNvGraphicFramePr>
          <p:nvPr/>
        </p:nvGraphicFramePr>
        <p:xfrm>
          <a:off x="4581132" y="1189117"/>
          <a:ext cx="8565587" cy="49101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6333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3578"/>
            <a:ext cx="12192000" cy="1089529"/>
          </a:xfrm>
        </p:spPr>
        <p:txBody>
          <a:bodyPr/>
          <a:lstStyle/>
          <a:p>
            <a:r>
              <a:rPr lang="en-US" sz="3600" dirty="0"/>
              <a:t>Regardless of Physical Retail Methods, Shoppers </a:t>
            </a:r>
            <a:br>
              <a:rPr lang="en-US" sz="3600" dirty="0"/>
            </a:br>
            <a:r>
              <a:rPr lang="en-US" sz="3600" dirty="0"/>
              <a:t>Highly Trust Local TV Assets</a:t>
            </a:r>
          </a:p>
        </p:txBody>
      </p:sp>
      <p:graphicFrame>
        <p:nvGraphicFramePr>
          <p:cNvPr id="8" name="Content Placeholder 7"/>
          <p:cNvGraphicFramePr>
            <a:graphicFrameLocks noGrp="1"/>
          </p:cNvGraphicFramePr>
          <p:nvPr>
            <p:ph idx="1"/>
          </p:nvPr>
        </p:nvGraphicFramePr>
        <p:xfrm>
          <a:off x="296863" y="1295400"/>
          <a:ext cx="11352212" cy="507206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7" name="Text Placeholder 4"/>
          <p:cNvSpPr>
            <a:spLocks noGrp="1"/>
          </p:cNvSpPr>
          <p:nvPr>
            <p:ph type="body" sz="quarter" idx="13"/>
          </p:nvPr>
        </p:nvSpPr>
        <p:spPr>
          <a:xfrm>
            <a:off x="342900" y="6408324"/>
            <a:ext cx="8717973" cy="400110"/>
          </a:xfrm>
        </p:spPr>
        <p:txBody>
          <a:bodyPr/>
          <a:lstStyle/>
          <a:p>
            <a:pPr>
              <a:lnSpc>
                <a:spcPct val="100000"/>
              </a:lnSpc>
            </a:pPr>
            <a:r>
              <a:rPr lang="en-US" dirty="0"/>
              <a:t>Source: GfK TVB Purchase Funnel 2023 In-store retail category, A18+ </a:t>
            </a:r>
            <a:br>
              <a:rPr lang="en-US" dirty="0"/>
            </a:br>
            <a:r>
              <a:rPr lang="en-US" dirty="0"/>
              <a:t>B2 “I trust the news I see/hear on this media source” (Agree Strongly + Agree Somewhat)</a:t>
            </a:r>
          </a:p>
        </p:txBody>
      </p:sp>
    </p:spTree>
    <p:extLst>
      <p:ext uri="{BB962C8B-B14F-4D97-AF65-F5344CB8AC3E}">
        <p14:creationId xmlns:p14="http://schemas.microsoft.com/office/powerpoint/2010/main" val="424625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2868"/>
            <a:ext cx="11430000" cy="1200329"/>
          </a:xfrm>
        </p:spPr>
        <p:txBody>
          <a:bodyPr/>
          <a:lstStyle/>
          <a:p>
            <a:r>
              <a:rPr lang="en-US" dirty="0"/>
              <a:t>Broadcast TV Websites/Apps Provide </a:t>
            </a:r>
            <a:br>
              <a:rPr lang="en-US" dirty="0"/>
            </a:br>
            <a:r>
              <a:rPr lang="en-US" dirty="0"/>
              <a:t>Multi-platform Opportunities</a:t>
            </a:r>
          </a:p>
        </p:txBody>
      </p:sp>
      <p:pic>
        <p:nvPicPr>
          <p:cNvPr id="1034" name="Picture 10" descr="Image result for fox 11 ap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3637" y="4359219"/>
            <a:ext cx="909483" cy="18990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ox 11 ap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4202902"/>
            <a:ext cx="1122264" cy="22517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0200"/>
          <a:stretch/>
        </p:blipFill>
        <p:spPr bwMode="auto">
          <a:xfrm>
            <a:off x="7010400" y="1616939"/>
            <a:ext cx="287495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abc local ap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0" y="1554294"/>
            <a:ext cx="3979213" cy="248700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wtvj-tv ap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81800" y="4202902"/>
            <a:ext cx="3626574" cy="20382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192223" y="4348016"/>
            <a:ext cx="1008177" cy="19102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CCDEFDE6-E0D7-4837-9BAC-C5447762A0E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503392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61" y="152400"/>
            <a:ext cx="11732819" cy="1089529"/>
          </a:xfrm>
        </p:spPr>
        <p:txBody>
          <a:bodyPr/>
          <a:lstStyle/>
          <a:p>
            <a:pPr>
              <a:tabLst>
                <a:tab pos="1258888" algn="l"/>
              </a:tabLst>
            </a:pPr>
            <a:r>
              <a:rPr lang="en-US" sz="3600" dirty="0"/>
              <a:t>Broadcast Websites Added More Reach to Broadcast TV than Cable or Streaming For </a:t>
            </a:r>
            <a:r>
              <a:rPr lang="en-US" sz="3600" dirty="0">
                <a:solidFill>
                  <a:srgbClr val="37803B"/>
                </a:solidFill>
              </a:rPr>
              <a:t>In-Store </a:t>
            </a:r>
            <a:r>
              <a:rPr lang="en-US" sz="3600" dirty="0"/>
              <a:t>Shoppers</a:t>
            </a:r>
          </a:p>
        </p:txBody>
      </p:sp>
      <p:graphicFrame>
        <p:nvGraphicFramePr>
          <p:cNvPr id="8" name="Content Placeholder 7"/>
          <p:cNvGraphicFramePr>
            <a:graphicFrameLocks noGrp="1"/>
          </p:cNvGraphicFramePr>
          <p:nvPr>
            <p:ph idx="1"/>
          </p:nvPr>
        </p:nvGraphicFramePr>
        <p:xfrm>
          <a:off x="306781" y="1447800"/>
          <a:ext cx="11732819" cy="49323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0" y="6525026"/>
            <a:ext cx="9867900" cy="230832"/>
          </a:xfrm>
        </p:spPr>
        <p:txBody>
          <a:bodyPr anchor="t"/>
          <a:lstStyle/>
          <a:p>
            <a:r>
              <a:rPr lang="en-US" dirty="0"/>
              <a:t>Source: GfK TVB Media Comparisons Study 2023. M-S 4A-2A. Persons 18+ Have you recently or do you plan in the next month, to do any shopping in a retail store: Yes.</a:t>
            </a:r>
          </a:p>
        </p:txBody>
      </p:sp>
      <p:sp>
        <p:nvSpPr>
          <p:cNvPr id="6" name="TextBox 1"/>
          <p:cNvSpPr txBox="1"/>
          <p:nvPr/>
        </p:nvSpPr>
        <p:spPr>
          <a:xfrm>
            <a:off x="3581400" y="2861974"/>
            <a:ext cx="1066800" cy="13290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7" name="TextBox 1"/>
          <p:cNvSpPr txBox="1"/>
          <p:nvPr/>
        </p:nvSpPr>
        <p:spPr>
          <a:xfrm>
            <a:off x="5878115" y="2861973"/>
            <a:ext cx="1056085" cy="13290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25000" noProof="0" dirty="0">
                <a:ln>
                  <a:noFill/>
                </a:ln>
                <a:solidFill>
                  <a:srgbClr val="3333FF"/>
                </a:solidFill>
                <a:effectLst/>
                <a:uLnTx/>
                <a:uFillTx/>
                <a:latin typeface="Tahoma"/>
                <a:ea typeface="+mn-ea"/>
                <a:cs typeface="Arial"/>
              </a:rPr>
              <a:t>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3" name="TextBox 1">
            <a:extLst>
              <a:ext uri="{FF2B5EF4-FFF2-40B4-BE49-F238E27FC236}">
                <a16:creationId xmlns:a16="http://schemas.microsoft.com/office/drawing/2014/main" id="{88194D74-C170-8B18-FBE6-3EB1CA233C56}"/>
              </a:ext>
            </a:extLst>
          </p:cNvPr>
          <p:cNvSpPr txBox="1"/>
          <p:nvPr/>
        </p:nvSpPr>
        <p:spPr>
          <a:xfrm>
            <a:off x="8235863" y="2861974"/>
            <a:ext cx="1066800" cy="13290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9" name="TextBox 1">
            <a:extLst>
              <a:ext uri="{FF2B5EF4-FFF2-40B4-BE49-F238E27FC236}">
                <a16:creationId xmlns:a16="http://schemas.microsoft.com/office/drawing/2014/main" id="{C471DD85-E8C6-2ABA-065E-7B7B41C2A780}"/>
              </a:ext>
            </a:extLst>
          </p:cNvPr>
          <p:cNvSpPr txBox="1"/>
          <p:nvPr/>
        </p:nvSpPr>
        <p:spPr>
          <a:xfrm>
            <a:off x="10552709" y="2861974"/>
            <a:ext cx="1066800" cy="13290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10" name="TextBox 9">
            <a:extLst>
              <a:ext uri="{FF2B5EF4-FFF2-40B4-BE49-F238E27FC236}">
                <a16:creationId xmlns:a16="http://schemas.microsoft.com/office/drawing/2014/main" id="{BAF3F8B3-C769-1356-0A5B-382D11C96C3E}"/>
              </a:ext>
            </a:extLst>
          </p:cNvPr>
          <p:cNvSpPr txBox="1"/>
          <p:nvPr/>
        </p:nvSpPr>
        <p:spPr>
          <a:xfrm>
            <a:off x="2895600" y="1403780"/>
            <a:ext cx="67818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A18+ </a:t>
            </a:r>
            <a:r>
              <a:rPr kumimoji="0" lang="en-US" sz="1800" b="1" i="0" u="none" strike="noStrike" kern="1200" cap="none" spc="0" normalizeH="0" baseline="0" noProof="0" dirty="0">
                <a:ln>
                  <a:noFill/>
                </a:ln>
                <a:solidFill>
                  <a:srgbClr val="37803B"/>
                </a:solidFill>
                <a:effectLst/>
                <a:uLnTx/>
                <a:uFillTx/>
                <a:latin typeface="Tahoma"/>
                <a:ea typeface="+mn-ea"/>
                <a:cs typeface="Arial"/>
              </a:rPr>
              <a:t>In-Store </a:t>
            </a:r>
            <a:r>
              <a:rPr kumimoji="0" lang="en-US" sz="1800" b="1" i="0" u="none" strike="noStrike" kern="1200" cap="none" spc="0" normalizeH="0" baseline="0" noProof="0" dirty="0">
                <a:ln>
                  <a:noFill/>
                </a:ln>
                <a:effectLst/>
                <a:uLnTx/>
                <a:uFillTx/>
                <a:latin typeface="Tahoma"/>
                <a:ea typeface="+mn-ea"/>
                <a:cs typeface="Arial"/>
              </a:rPr>
              <a:t>Shoppers</a:t>
            </a:r>
            <a:endParaRPr kumimoji="0" lang="en-US" sz="1800" b="0" i="0" u="none" strike="noStrike" kern="1200" cap="none" spc="0" normalizeH="0" baseline="0" noProof="0" dirty="0">
              <a:ln>
                <a:noFill/>
              </a:ln>
              <a:effectLst/>
              <a:uLnTx/>
              <a:uFillTx/>
              <a:latin typeface="Tahoma"/>
              <a:ea typeface="+mn-ea"/>
              <a:cs typeface="Arial"/>
            </a:endParaRPr>
          </a:p>
        </p:txBody>
      </p:sp>
    </p:spTree>
    <p:extLst>
      <p:ext uri="{BB962C8B-B14F-4D97-AF65-F5344CB8AC3E}">
        <p14:creationId xmlns:p14="http://schemas.microsoft.com/office/powerpoint/2010/main" val="2951588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52400"/>
            <a:ext cx="11352809" cy="1089529"/>
          </a:xfrm>
        </p:spPr>
        <p:txBody>
          <a:bodyPr/>
          <a:lstStyle/>
          <a:p>
            <a:pPr>
              <a:tabLst>
                <a:tab pos="1258888" algn="l"/>
              </a:tabLst>
            </a:pPr>
            <a:r>
              <a:rPr lang="en-US" sz="3600" dirty="0"/>
              <a:t>Broadcast Websites Added More Reach to Broadcast TV than Cable or Streaming For </a:t>
            </a:r>
            <a:r>
              <a:rPr lang="en-US" sz="3600" dirty="0">
                <a:solidFill>
                  <a:srgbClr val="37803B"/>
                </a:solidFill>
              </a:rPr>
              <a:t>Online </a:t>
            </a:r>
            <a:r>
              <a:rPr lang="en-US" sz="3600" dirty="0"/>
              <a:t>Shoppers</a:t>
            </a:r>
          </a:p>
        </p:txBody>
      </p:sp>
      <p:graphicFrame>
        <p:nvGraphicFramePr>
          <p:cNvPr id="8" name="Content Placeholder 7"/>
          <p:cNvGraphicFramePr>
            <a:graphicFrameLocks noGrp="1"/>
          </p:cNvGraphicFramePr>
          <p:nvPr>
            <p:ph idx="1"/>
          </p:nvPr>
        </p:nvGraphicFramePr>
        <p:xfrm>
          <a:off x="306781" y="1447800"/>
          <a:ext cx="11732819" cy="49323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9740" y="6525029"/>
            <a:ext cx="9369840" cy="230832"/>
          </a:xfrm>
        </p:spPr>
        <p:txBody>
          <a:bodyPr anchor="t"/>
          <a:lstStyle/>
          <a:p>
            <a:r>
              <a:rPr lang="en-US" dirty="0"/>
              <a:t>Source: GfK TVB Media Comparisons Study 2023. M-S 4A-2A. Persons 18+ Have you recently, or do you plan in the next month, to do any shopping online: Yes.</a:t>
            </a:r>
          </a:p>
        </p:txBody>
      </p:sp>
      <p:sp>
        <p:nvSpPr>
          <p:cNvPr id="6" name="TextBox 1"/>
          <p:cNvSpPr txBox="1"/>
          <p:nvPr/>
        </p:nvSpPr>
        <p:spPr>
          <a:xfrm>
            <a:off x="3581400" y="2861974"/>
            <a:ext cx="1066800" cy="13290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7" name="TextBox 1"/>
          <p:cNvSpPr txBox="1"/>
          <p:nvPr/>
        </p:nvSpPr>
        <p:spPr>
          <a:xfrm>
            <a:off x="5878115" y="2861973"/>
            <a:ext cx="1056085" cy="13290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25000" noProof="0" dirty="0">
                <a:ln>
                  <a:noFill/>
                </a:ln>
                <a:solidFill>
                  <a:srgbClr val="3333FF"/>
                </a:solidFill>
                <a:effectLst/>
                <a:uLnTx/>
                <a:uFillTx/>
                <a:latin typeface="Tahoma"/>
                <a:ea typeface="+mn-ea"/>
                <a:cs typeface="Arial"/>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3" name="TextBox 1">
            <a:extLst>
              <a:ext uri="{FF2B5EF4-FFF2-40B4-BE49-F238E27FC236}">
                <a16:creationId xmlns:a16="http://schemas.microsoft.com/office/drawing/2014/main" id="{88194D74-C170-8B18-FBE6-3EB1CA233C56}"/>
              </a:ext>
            </a:extLst>
          </p:cNvPr>
          <p:cNvSpPr txBox="1"/>
          <p:nvPr/>
        </p:nvSpPr>
        <p:spPr>
          <a:xfrm>
            <a:off x="8235863" y="2861974"/>
            <a:ext cx="1066800" cy="13290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9" name="TextBox 1">
            <a:extLst>
              <a:ext uri="{FF2B5EF4-FFF2-40B4-BE49-F238E27FC236}">
                <a16:creationId xmlns:a16="http://schemas.microsoft.com/office/drawing/2014/main" id="{C471DD85-E8C6-2ABA-065E-7B7B41C2A780}"/>
              </a:ext>
            </a:extLst>
          </p:cNvPr>
          <p:cNvSpPr txBox="1"/>
          <p:nvPr/>
        </p:nvSpPr>
        <p:spPr>
          <a:xfrm>
            <a:off x="10552709" y="2861974"/>
            <a:ext cx="1066800" cy="13290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25000" noProof="0" dirty="0">
                <a:ln>
                  <a:noFill/>
                </a:ln>
                <a:solidFill>
                  <a:srgbClr val="3333FF"/>
                </a:solidFill>
                <a:effectLst/>
                <a:uLnTx/>
                <a:uFillTx/>
                <a:latin typeface="Tahoma"/>
                <a:ea typeface="+mn-ea"/>
                <a:cs typeface="Arial"/>
              </a:rPr>
              <a:t>Added</a:t>
            </a:r>
          </a:p>
        </p:txBody>
      </p:sp>
      <p:sp>
        <p:nvSpPr>
          <p:cNvPr id="10" name="TextBox 9">
            <a:extLst>
              <a:ext uri="{FF2B5EF4-FFF2-40B4-BE49-F238E27FC236}">
                <a16:creationId xmlns:a16="http://schemas.microsoft.com/office/drawing/2014/main" id="{BAF3F8B3-C769-1356-0A5B-382D11C96C3E}"/>
              </a:ext>
            </a:extLst>
          </p:cNvPr>
          <p:cNvSpPr txBox="1"/>
          <p:nvPr/>
        </p:nvSpPr>
        <p:spPr>
          <a:xfrm>
            <a:off x="2969040" y="1383268"/>
            <a:ext cx="67818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Arial"/>
              </a:rPr>
              <a:t>A18+ </a:t>
            </a:r>
            <a:r>
              <a:rPr kumimoji="0" lang="en-US" sz="1800" b="1" i="0" u="none" strike="noStrike" kern="1200" cap="none" spc="0" normalizeH="0" baseline="0" noProof="0" dirty="0">
                <a:ln>
                  <a:noFill/>
                </a:ln>
                <a:solidFill>
                  <a:srgbClr val="37803B"/>
                </a:solidFill>
                <a:effectLst/>
                <a:uLnTx/>
                <a:uFillTx/>
                <a:latin typeface="Tahoma"/>
                <a:ea typeface="+mn-ea"/>
                <a:cs typeface="Arial"/>
              </a:rPr>
              <a:t>Online </a:t>
            </a:r>
            <a:r>
              <a:rPr kumimoji="0" lang="en-US" sz="1800" b="1" i="0" u="none" strike="noStrike" kern="1200" cap="none" spc="0" normalizeH="0" baseline="0" noProof="0" dirty="0">
                <a:ln>
                  <a:noFill/>
                </a:ln>
                <a:effectLst/>
                <a:uLnTx/>
                <a:uFillTx/>
                <a:latin typeface="Tahoma"/>
                <a:ea typeface="+mn-ea"/>
                <a:cs typeface="Arial"/>
              </a:rPr>
              <a:t>Shoppers</a:t>
            </a:r>
            <a:endParaRPr kumimoji="0" lang="en-US" sz="1800" b="0" i="0" u="none" strike="noStrike" kern="1200" cap="none" spc="0" normalizeH="0" baseline="0" noProof="0" dirty="0">
              <a:ln>
                <a:noFill/>
              </a:ln>
              <a:effectLst/>
              <a:uLnTx/>
              <a:uFillTx/>
              <a:latin typeface="Tahoma"/>
              <a:ea typeface="+mn-ea"/>
              <a:cs typeface="Arial"/>
            </a:endParaRPr>
          </a:p>
        </p:txBody>
      </p:sp>
    </p:spTree>
    <p:extLst>
      <p:ext uri="{BB962C8B-B14F-4D97-AF65-F5344CB8AC3E}">
        <p14:creationId xmlns:p14="http://schemas.microsoft.com/office/powerpoint/2010/main" val="865749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3093" y="1593452"/>
            <a:ext cx="11425813" cy="2086725"/>
          </a:xfrm>
        </p:spPr>
        <p:txBody>
          <a:bodyPr/>
          <a:lstStyle/>
          <a:p>
            <a:r>
              <a:rPr lang="en-US" sz="4800" dirty="0">
                <a:effectLst>
                  <a:outerShdw blurRad="38100" dist="38100" dir="2700000" algn="tl">
                    <a:srgbClr val="000000">
                      <a:alpha val="43137"/>
                    </a:srgbClr>
                  </a:outerShdw>
                </a:effectLst>
              </a:rPr>
              <a:t>Broadcast TV Assets Can Reach Those Who Stream Programming</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 on Ad-Free Platforms</a:t>
            </a:r>
          </a:p>
        </p:txBody>
      </p:sp>
    </p:spTree>
    <p:extLst>
      <p:ext uri="{BB962C8B-B14F-4D97-AF65-F5344CB8AC3E}">
        <p14:creationId xmlns:p14="http://schemas.microsoft.com/office/powerpoint/2010/main" val="3712760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68442"/>
            <a:ext cx="11352809" cy="1421928"/>
          </a:xfrm>
        </p:spPr>
        <p:txBody>
          <a:bodyPr/>
          <a:lstStyle/>
          <a:p>
            <a:r>
              <a:rPr lang="en-US" sz="3200" dirty="0"/>
              <a:t>Streaming with NO Advertising: </a:t>
            </a:r>
            <a:br>
              <a:rPr lang="en-US" sz="3200" dirty="0"/>
            </a:br>
            <a:r>
              <a:rPr lang="en-US" sz="3200" dirty="0"/>
              <a:t>Advertisers Cannot Reach these Viewers</a:t>
            </a:r>
            <a:br>
              <a:rPr lang="en-US" sz="3200" dirty="0"/>
            </a:br>
            <a:r>
              <a:rPr lang="en-US" sz="3200"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2" y="6531077"/>
            <a:ext cx="8648698" cy="230832"/>
          </a:xfrm>
        </p:spPr>
        <p:txBody>
          <a:bodyPr/>
          <a:lstStyle/>
          <a:p>
            <a:r>
              <a:rPr lang="en-US" dirty="0"/>
              <a:t>Source: GfK TVB Media Comparisons Study 2023. M-S 4A-2A. Persons 18+ In-Store Shoppers.</a:t>
            </a:r>
          </a:p>
        </p:txBody>
      </p:sp>
      <p:graphicFrame>
        <p:nvGraphicFramePr>
          <p:cNvPr id="7" name="Chart 6"/>
          <p:cNvGraphicFramePr/>
          <p:nvPr/>
        </p:nvGraphicFramePr>
        <p:xfrm>
          <a:off x="304800" y="1839104"/>
          <a:ext cx="7002902" cy="46459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DA0FC0F-F400-46B5-A9B1-5784683BD49C}"/>
              </a:ext>
            </a:extLst>
          </p:cNvPr>
          <p:cNvSpPr txBox="1"/>
          <p:nvPr/>
        </p:nvSpPr>
        <p:spPr>
          <a:xfrm>
            <a:off x="1752600" y="1109255"/>
            <a:ext cx="8745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Tahoma"/>
                <a:ea typeface="+mn-ea"/>
                <a:cs typeface="Arial"/>
              </a:rPr>
              <a:t>But Broadcast Assets </a:t>
            </a:r>
            <a:r>
              <a:rPr kumimoji="0" lang="en-US" sz="3200" b="1" i="0" u="none" strike="noStrike" kern="1200" cap="none" spc="0" normalizeH="0" baseline="0" noProof="0" dirty="0">
                <a:ln>
                  <a:noFill/>
                </a:ln>
                <a:solidFill>
                  <a:srgbClr val="0000FF"/>
                </a:solidFill>
                <a:effectLst/>
                <a:uLnTx/>
                <a:uFillTx/>
                <a:latin typeface="Tahoma"/>
                <a:ea typeface="+mn-ea"/>
                <a:cs typeface="Arial"/>
              </a:rPr>
              <a:t>Can</a:t>
            </a:r>
            <a:r>
              <a:rPr kumimoji="0" lang="en-US" sz="3200" b="0" i="0" u="none" strike="noStrike" kern="1200" cap="none" spc="0" normalizeH="0" baseline="0" noProof="0" dirty="0">
                <a:ln>
                  <a:noFill/>
                </a:ln>
                <a:solidFill>
                  <a:srgbClr val="0000FF"/>
                </a:solidFill>
                <a:effectLst/>
                <a:uLnTx/>
                <a:uFillTx/>
                <a:latin typeface="Tahoma"/>
                <a:ea typeface="+mn-ea"/>
                <a:cs typeface="Arial"/>
              </a:rPr>
              <a:t> Reach Most of Them</a:t>
            </a:r>
          </a:p>
        </p:txBody>
      </p:sp>
      <p:graphicFrame>
        <p:nvGraphicFramePr>
          <p:cNvPr id="8" name="Content Placeholder 7">
            <a:extLst>
              <a:ext uri="{FF2B5EF4-FFF2-40B4-BE49-F238E27FC236}">
                <a16:creationId xmlns:a16="http://schemas.microsoft.com/office/drawing/2014/main" id="{DEB77820-9D55-44B9-AC0C-0F4E9DCA41F3}"/>
              </a:ext>
            </a:extLst>
          </p:cNvPr>
          <p:cNvGraphicFramePr>
            <a:graphicFrameLocks noGrp="1"/>
          </p:cNvGraphicFramePr>
          <p:nvPr>
            <p:ph idx="1"/>
          </p:nvPr>
        </p:nvGraphicFramePr>
        <p:xfrm>
          <a:off x="7627495" y="1839104"/>
          <a:ext cx="4572000" cy="4042809"/>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22B80438-0D8B-431C-B32B-D5DF663566D0}"/>
              </a:ext>
            </a:extLst>
          </p:cNvPr>
          <p:cNvCxnSpPr/>
          <p:nvPr/>
        </p:nvCxnSpPr>
        <p:spPr>
          <a:xfrm>
            <a:off x="7467601" y="2057400"/>
            <a:ext cx="0" cy="3824513"/>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650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168442"/>
            <a:ext cx="11352809" cy="1421928"/>
          </a:xfrm>
        </p:spPr>
        <p:txBody>
          <a:bodyPr/>
          <a:lstStyle/>
          <a:p>
            <a:r>
              <a:rPr lang="en-US" sz="3200" dirty="0"/>
              <a:t>Streaming with NO Advertising: </a:t>
            </a:r>
            <a:br>
              <a:rPr lang="en-US" sz="3200" dirty="0"/>
            </a:br>
            <a:r>
              <a:rPr lang="en-US" sz="3200" dirty="0"/>
              <a:t>Advertisers Cannot Reach these Viewers</a:t>
            </a:r>
            <a:br>
              <a:rPr lang="en-US" sz="3200" dirty="0"/>
            </a:br>
            <a:r>
              <a:rPr lang="en-US" sz="3200"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
        <p:nvSpPr>
          <p:cNvPr id="5" name="Text Placeholder 4"/>
          <p:cNvSpPr>
            <a:spLocks noGrp="1"/>
          </p:cNvSpPr>
          <p:nvPr>
            <p:ph type="body" sz="quarter" idx="13"/>
          </p:nvPr>
        </p:nvSpPr>
        <p:spPr>
          <a:xfrm>
            <a:off x="342900" y="6531077"/>
            <a:ext cx="8648699" cy="230832"/>
          </a:xfrm>
        </p:spPr>
        <p:txBody>
          <a:bodyPr/>
          <a:lstStyle/>
          <a:p>
            <a:r>
              <a:rPr lang="en-US" dirty="0"/>
              <a:t>Source: GfK TVB Media Comparisons Study 2023. M-S 4A-2A. Persons 18+ Online Shoppers.</a:t>
            </a:r>
          </a:p>
        </p:txBody>
      </p:sp>
      <p:graphicFrame>
        <p:nvGraphicFramePr>
          <p:cNvPr id="7" name="Chart 6"/>
          <p:cNvGraphicFramePr/>
          <p:nvPr/>
        </p:nvGraphicFramePr>
        <p:xfrm>
          <a:off x="304800" y="1839104"/>
          <a:ext cx="7002902" cy="46459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DA0FC0F-F400-46B5-A9B1-5784683BD49C}"/>
              </a:ext>
            </a:extLst>
          </p:cNvPr>
          <p:cNvSpPr txBox="1"/>
          <p:nvPr/>
        </p:nvSpPr>
        <p:spPr>
          <a:xfrm>
            <a:off x="1752600" y="1109255"/>
            <a:ext cx="8745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Tahoma"/>
                <a:ea typeface="+mn-ea"/>
                <a:cs typeface="Arial"/>
              </a:rPr>
              <a:t>But Broadcast Assets </a:t>
            </a:r>
            <a:r>
              <a:rPr kumimoji="0" lang="en-US" sz="3200" b="1" i="0" u="none" strike="noStrike" kern="1200" cap="none" spc="0" normalizeH="0" baseline="0" noProof="0" dirty="0">
                <a:ln>
                  <a:noFill/>
                </a:ln>
                <a:solidFill>
                  <a:srgbClr val="0000FF"/>
                </a:solidFill>
                <a:effectLst/>
                <a:uLnTx/>
                <a:uFillTx/>
                <a:latin typeface="Tahoma"/>
                <a:ea typeface="+mn-ea"/>
                <a:cs typeface="Arial"/>
              </a:rPr>
              <a:t>Can</a:t>
            </a:r>
            <a:r>
              <a:rPr kumimoji="0" lang="en-US" sz="3200" b="0" i="0" u="none" strike="noStrike" kern="1200" cap="none" spc="0" normalizeH="0" baseline="0" noProof="0" dirty="0">
                <a:ln>
                  <a:noFill/>
                </a:ln>
                <a:solidFill>
                  <a:srgbClr val="0000FF"/>
                </a:solidFill>
                <a:effectLst/>
                <a:uLnTx/>
                <a:uFillTx/>
                <a:latin typeface="Tahoma"/>
                <a:ea typeface="+mn-ea"/>
                <a:cs typeface="Arial"/>
              </a:rPr>
              <a:t> Reach Most of Them</a:t>
            </a:r>
          </a:p>
        </p:txBody>
      </p:sp>
      <p:graphicFrame>
        <p:nvGraphicFramePr>
          <p:cNvPr id="8" name="Content Placeholder 7">
            <a:extLst>
              <a:ext uri="{FF2B5EF4-FFF2-40B4-BE49-F238E27FC236}">
                <a16:creationId xmlns:a16="http://schemas.microsoft.com/office/drawing/2014/main" id="{DEB77820-9D55-44B9-AC0C-0F4E9DCA41F3}"/>
              </a:ext>
            </a:extLst>
          </p:cNvPr>
          <p:cNvGraphicFramePr>
            <a:graphicFrameLocks noGrp="1"/>
          </p:cNvGraphicFramePr>
          <p:nvPr>
            <p:ph idx="1"/>
          </p:nvPr>
        </p:nvGraphicFramePr>
        <p:xfrm>
          <a:off x="7627495" y="1839104"/>
          <a:ext cx="4572000" cy="4042809"/>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22B80438-0D8B-431C-B32B-D5DF663566D0}"/>
              </a:ext>
            </a:extLst>
          </p:cNvPr>
          <p:cNvCxnSpPr/>
          <p:nvPr/>
        </p:nvCxnSpPr>
        <p:spPr>
          <a:xfrm>
            <a:off x="7467601" y="2057400"/>
            <a:ext cx="0" cy="3824513"/>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207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5" y="263180"/>
            <a:ext cx="11352809" cy="646331"/>
          </a:xfrm>
        </p:spPr>
        <p:txBody>
          <a:bodyPr/>
          <a:lstStyle/>
          <a:p>
            <a:r>
              <a:rPr lang="en-US" dirty="0"/>
              <a:t>Key Back-to-School Takeaways</a:t>
            </a:r>
          </a:p>
        </p:txBody>
      </p:sp>
      <p:sp>
        <p:nvSpPr>
          <p:cNvPr id="9" name="Content Placeholder 8"/>
          <p:cNvSpPr>
            <a:spLocks noGrp="1"/>
          </p:cNvSpPr>
          <p:nvPr>
            <p:ph idx="1"/>
          </p:nvPr>
        </p:nvSpPr>
        <p:spPr>
          <a:xfrm>
            <a:off x="609600" y="1104900"/>
            <a:ext cx="11430000" cy="4633098"/>
          </a:xfrm>
        </p:spPr>
        <p:txBody>
          <a:bodyPr>
            <a:noAutofit/>
          </a:bodyPr>
          <a:lstStyle/>
          <a:p>
            <a:pPr>
              <a:lnSpc>
                <a:spcPct val="100000"/>
              </a:lnSpc>
              <a:spcBef>
                <a:spcPts val="600"/>
              </a:spcBef>
              <a:spcAft>
                <a:spcPts val="600"/>
              </a:spcAft>
            </a:pPr>
            <a:r>
              <a:rPr lang="en-US" sz="2200" dirty="0"/>
              <a:t>Back-to-class spending is projected to be at an all-time high in 2023.</a:t>
            </a:r>
          </a:p>
          <a:p>
            <a:pPr>
              <a:lnSpc>
                <a:spcPct val="100000"/>
              </a:lnSpc>
              <a:spcBef>
                <a:spcPts val="600"/>
              </a:spcBef>
              <a:spcAft>
                <a:spcPts val="600"/>
              </a:spcAft>
            </a:pPr>
            <a:r>
              <a:rPr lang="en-US" sz="2200" dirty="0"/>
              <a:t>Parents are expected to spend more for back-to-school per child this year than last year.</a:t>
            </a:r>
          </a:p>
          <a:p>
            <a:pPr>
              <a:lnSpc>
                <a:spcPct val="100000"/>
              </a:lnSpc>
              <a:spcBef>
                <a:spcPts val="600"/>
              </a:spcBef>
              <a:spcAft>
                <a:spcPts val="600"/>
              </a:spcAft>
            </a:pPr>
            <a:r>
              <a:rPr lang="en-US" sz="2200" dirty="0"/>
              <a:t>Most back-to-school shopping happens in late July and early August.</a:t>
            </a:r>
          </a:p>
          <a:p>
            <a:pPr>
              <a:lnSpc>
                <a:spcPct val="100000"/>
              </a:lnSpc>
              <a:spcBef>
                <a:spcPts val="600"/>
              </a:spcBef>
              <a:spcAft>
                <a:spcPts val="600"/>
              </a:spcAft>
            </a:pPr>
            <a:r>
              <a:rPr lang="en-US" sz="2200" dirty="0"/>
              <a:t>TV advertising is imperative to influence back-to-class shoppers.</a:t>
            </a:r>
          </a:p>
          <a:p>
            <a:pPr lvl="1">
              <a:lnSpc>
                <a:spcPct val="100000"/>
              </a:lnSpc>
              <a:spcBef>
                <a:spcPts val="600"/>
              </a:spcBef>
              <a:spcAft>
                <a:spcPts val="600"/>
              </a:spcAft>
            </a:pPr>
            <a:r>
              <a:rPr lang="en-US" sz="2000" dirty="0">
                <a:latin typeface="Tahoma" panose="020B0604030504040204" pitchFamily="34" charset="0"/>
                <a:ea typeface="Tahoma" panose="020B0604030504040204" pitchFamily="34" charset="0"/>
                <a:cs typeface="Tahoma" panose="020B0604030504040204" pitchFamily="34" charset="0"/>
              </a:rPr>
              <a:t>9 out of 10 respondents said television influenced their search selections.</a:t>
            </a:r>
          </a:p>
          <a:p>
            <a:pPr lvl="1">
              <a:lnSpc>
                <a:spcPct val="100000"/>
              </a:lnSpc>
              <a:spcBef>
                <a:spcPts val="600"/>
              </a:spcBef>
              <a:spcAft>
                <a:spcPts val="600"/>
              </a:spcAft>
            </a:pPr>
            <a:r>
              <a:rPr lang="en-US" sz="2000" dirty="0"/>
              <a:t>Broadcast TV delivers top back-to-class ratings.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600"/>
              </a:spcBef>
              <a:spcAft>
                <a:spcPts val="600"/>
              </a:spcAft>
            </a:pPr>
            <a:r>
              <a:rPr lang="en-US" sz="2000" dirty="0"/>
              <a:t>Local TV allows advertisers to target their message in a trusted environment.</a:t>
            </a:r>
          </a:p>
          <a:p>
            <a:pPr lvl="1">
              <a:lnSpc>
                <a:spcPct val="100000"/>
              </a:lnSpc>
              <a:spcBef>
                <a:spcPts val="600"/>
              </a:spcBef>
              <a:spcAft>
                <a:spcPts val="600"/>
              </a:spcAft>
            </a:pPr>
            <a:r>
              <a:rPr lang="en-US" sz="2000" dirty="0"/>
              <a:t>Broadcast TV delivers both in-store and online shoppers. </a:t>
            </a:r>
          </a:p>
          <a:p>
            <a:pPr lvl="1">
              <a:lnSpc>
                <a:spcPct val="100000"/>
              </a:lnSpc>
              <a:spcBef>
                <a:spcPts val="600"/>
              </a:spcBef>
              <a:spcAft>
                <a:spcPts val="600"/>
              </a:spcAft>
            </a:pPr>
            <a:r>
              <a:rPr lang="en-US" sz="2000" dirty="0"/>
              <a:t>Online shoppers and in-store shoppers selected television as the most important influence.</a:t>
            </a:r>
          </a:p>
          <a:p>
            <a:pPr lvl="1">
              <a:lnSpc>
                <a:spcPct val="100000"/>
              </a:lnSpc>
              <a:spcBef>
                <a:spcPts val="600"/>
              </a:spcBef>
              <a:spcAft>
                <a:spcPts val="600"/>
              </a:spcAft>
            </a:pPr>
            <a:r>
              <a:rPr lang="en-US" sz="2000" dirty="0"/>
              <a:t>Broadcast TV assets can reach those who stream programming on ad-free platforms.</a:t>
            </a:r>
          </a:p>
          <a:p>
            <a:pPr marL="0" indent="0">
              <a:lnSpc>
                <a:spcPct val="100000"/>
              </a:lnSpc>
              <a:spcBef>
                <a:spcPts val="600"/>
              </a:spcBef>
              <a:spcAft>
                <a:spcPts val="600"/>
              </a:spcAft>
              <a:buNone/>
            </a:pPr>
            <a:endParaRPr lang="en-US" sz="22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EFDE6-E0D7-4837-9BAC-C5447762A0EF}"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3655049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hool bus and alarm clock&#10;&#10;Description automatically generated">
            <a:extLst>
              <a:ext uri="{FF2B5EF4-FFF2-40B4-BE49-F238E27FC236}">
                <a16:creationId xmlns:a16="http://schemas.microsoft.com/office/drawing/2014/main" id="{A2E6A28D-888E-D60B-6BDE-BA28AA91E395}"/>
              </a:ext>
            </a:extLst>
          </p:cNvPr>
          <p:cNvPicPr>
            <a:picLocks noChangeAspect="1"/>
          </p:cNvPicPr>
          <p:nvPr/>
        </p:nvPicPr>
        <p:blipFill rotWithShape="1">
          <a:blip r:embed="rId2">
            <a:extLst>
              <a:ext uri="{28A0092B-C50C-407E-A947-70E740481C1C}">
                <a14:useLocalDpi xmlns:a14="http://schemas.microsoft.com/office/drawing/2010/main" val="0"/>
              </a:ext>
            </a:extLst>
          </a:blip>
          <a:srcRect t="8022"/>
          <a:stretch/>
        </p:blipFill>
        <p:spPr>
          <a:xfrm>
            <a:off x="1785257" y="1404257"/>
            <a:ext cx="8643258" cy="4306206"/>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1BF20570-681D-27FA-D582-603D386D07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588" y="2622347"/>
            <a:ext cx="1976776" cy="559951"/>
          </a:xfrm>
          <a:prstGeom prst="rect">
            <a:avLst/>
          </a:prstGeom>
          <a:effectLst>
            <a:reflection blurRad="6350" stA="50000" endA="300" endPos="55500" dist="1219200" dir="5400000" sy="-100000" algn="bl" rotWithShape="0"/>
          </a:effectLst>
        </p:spPr>
      </p:pic>
    </p:spTree>
    <p:extLst>
      <p:ext uri="{BB962C8B-B14F-4D97-AF65-F5344CB8AC3E}">
        <p14:creationId xmlns:p14="http://schemas.microsoft.com/office/powerpoint/2010/main" val="24570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31263"/>
            <a:ext cx="11620500" cy="1089529"/>
          </a:xfrm>
        </p:spPr>
        <p:txBody>
          <a:bodyPr/>
          <a:lstStyle/>
          <a:p>
            <a:r>
              <a:rPr lang="en-US" sz="3600" dirty="0"/>
              <a:t>Back-to-School Spending Is Expected </a:t>
            </a:r>
            <a:br>
              <a:rPr lang="en-US" sz="3600" dirty="0"/>
            </a:br>
            <a:r>
              <a:rPr lang="en-US" sz="3600" dirty="0"/>
              <a:t>to Be A Record High In 2023</a:t>
            </a:r>
          </a:p>
        </p:txBody>
      </p:sp>
      <p:sp>
        <p:nvSpPr>
          <p:cNvPr id="5" name="Text Placeholder 4"/>
          <p:cNvSpPr>
            <a:spLocks noGrp="1"/>
          </p:cNvSpPr>
          <p:nvPr>
            <p:ph type="body" sz="quarter" idx="13"/>
          </p:nvPr>
        </p:nvSpPr>
        <p:spPr>
          <a:xfrm>
            <a:off x="419100" y="6525221"/>
            <a:ext cx="8641773" cy="246221"/>
          </a:xfrm>
        </p:spPr>
        <p:txBody>
          <a:bodyPr/>
          <a:lstStyle/>
          <a:p>
            <a:r>
              <a:rPr lang="en-US" dirty="0"/>
              <a:t>Source: NRF's Annual 2023 Back-to-School Spending Survey, conducted by Prosper Insights &amp; Analytics.</a:t>
            </a:r>
          </a:p>
        </p:txBody>
      </p:sp>
      <p:graphicFrame>
        <p:nvGraphicFramePr>
          <p:cNvPr id="8" name="Chart 7"/>
          <p:cNvGraphicFramePr/>
          <p:nvPr/>
        </p:nvGraphicFramePr>
        <p:xfrm>
          <a:off x="842962" y="1227616"/>
          <a:ext cx="10968038" cy="511693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909216C3-9141-893D-1F5F-0ABFFC7B1221}"/>
              </a:ext>
            </a:extLst>
          </p:cNvPr>
          <p:cNvSpPr>
            <a:spLocks noGrp="1"/>
          </p:cNvSpPr>
          <p:nvPr>
            <p:ph type="sldNum" sz="quarter" idx="12"/>
          </p:nvPr>
        </p:nvSpPr>
        <p:spPr/>
        <p:txBody>
          <a:bodyPr/>
          <a:lstStyle/>
          <a:p>
            <a:fld id="{BB88B489-69ED-4F0A-A940-13A5E0BFFCB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88700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55013"/>
            <a:ext cx="11696700" cy="1089529"/>
          </a:xfrm>
        </p:spPr>
        <p:txBody>
          <a:bodyPr/>
          <a:lstStyle/>
          <a:p>
            <a:r>
              <a:rPr lang="en-US" sz="3600" dirty="0"/>
              <a:t>Per Household Spending Is Expected to Reach </a:t>
            </a:r>
            <a:br>
              <a:rPr lang="en-US" sz="3600" dirty="0"/>
            </a:br>
            <a:r>
              <a:rPr lang="en-US" sz="3600" dirty="0"/>
              <a:t>An All-Time High In 2023</a:t>
            </a:r>
          </a:p>
        </p:txBody>
      </p:sp>
      <p:sp>
        <p:nvSpPr>
          <p:cNvPr id="5" name="Text Placeholder 4"/>
          <p:cNvSpPr>
            <a:spLocks noGrp="1"/>
          </p:cNvSpPr>
          <p:nvPr>
            <p:ph type="body" sz="quarter" idx="13"/>
          </p:nvPr>
        </p:nvSpPr>
        <p:spPr>
          <a:xfrm>
            <a:off x="419100" y="6529848"/>
            <a:ext cx="8641773" cy="246221"/>
          </a:xfrm>
        </p:spPr>
        <p:txBody>
          <a:bodyPr/>
          <a:lstStyle/>
          <a:p>
            <a:r>
              <a:rPr lang="en-US" dirty="0"/>
              <a:t>Source: NRF's Annual 2023 Back-to-School Spending Survey, conducted by Prosper Insights &amp; Analytics.</a:t>
            </a:r>
          </a:p>
        </p:txBody>
      </p:sp>
      <p:graphicFrame>
        <p:nvGraphicFramePr>
          <p:cNvPr id="8" name="Chart 7"/>
          <p:cNvGraphicFramePr/>
          <p:nvPr/>
        </p:nvGraphicFramePr>
        <p:xfrm>
          <a:off x="817721" y="1224023"/>
          <a:ext cx="10968038" cy="511693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3838866C-072F-51A0-8A31-1417166DB954}"/>
              </a:ext>
            </a:extLst>
          </p:cNvPr>
          <p:cNvSpPr>
            <a:spLocks noGrp="1"/>
          </p:cNvSpPr>
          <p:nvPr>
            <p:ph type="sldNum" sz="quarter" idx="12"/>
          </p:nvPr>
        </p:nvSpPr>
        <p:spPr/>
        <p:txBody>
          <a:bodyPr/>
          <a:lstStyle/>
          <a:p>
            <a:fld id="{BB88B489-69ED-4F0A-A940-13A5E0BFFCB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86852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877" y="191190"/>
            <a:ext cx="11817487" cy="480131"/>
          </a:xfrm>
        </p:spPr>
        <p:txBody>
          <a:bodyPr/>
          <a:lstStyle/>
          <a:p>
            <a:r>
              <a:rPr lang="en-US" sz="2800" dirty="0"/>
              <a:t>52% of Back-to-School Shoppers Plan To Spend More Per Child</a:t>
            </a:r>
          </a:p>
        </p:txBody>
      </p:sp>
      <p:sp>
        <p:nvSpPr>
          <p:cNvPr id="5" name="Text Placeholder 4"/>
          <p:cNvSpPr>
            <a:spLocks noGrp="1"/>
          </p:cNvSpPr>
          <p:nvPr>
            <p:ph type="body" sz="quarter" idx="13"/>
          </p:nvPr>
        </p:nvSpPr>
        <p:spPr>
          <a:xfrm>
            <a:off x="342899" y="6279737"/>
            <a:ext cx="9704533" cy="553998"/>
          </a:xfrm>
        </p:spPr>
        <p:txBody>
          <a:bodyPr/>
          <a:lstStyle/>
          <a:p>
            <a:r>
              <a:rPr lang="en-US" dirty="0">
                <a:latin typeface="+mj-lt"/>
              </a:rPr>
              <a:t>Source: </a:t>
            </a:r>
            <a:r>
              <a:rPr lang="en-US" dirty="0">
                <a:effectLst/>
                <a:latin typeface="+mj-lt"/>
              </a:rPr>
              <a:t>KPMG Consumer Pulse Survey, fielded June 6, 2023–June 13, 2023. “On average, how much did you spend on back-to-school supplies per child in each of the following academic age groups last year (2022)?, On average, how much do you plan on spending on back-to-school supplies per child in each of the following academic age groups this year (2023)? Please include apparel/uniforms spend.”, “Why do you plan to spend less per child?”, “Why do you plan to spend more per child?”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pic>
        <p:nvPicPr>
          <p:cNvPr id="4" name="Picture 3" descr="A white board with a blue pen&#10;&#10;Description automatically generated">
            <a:extLst>
              <a:ext uri="{FF2B5EF4-FFF2-40B4-BE49-F238E27FC236}">
                <a16:creationId xmlns:a16="http://schemas.microsoft.com/office/drawing/2014/main" id="{E1B44640-041A-5052-0A12-A1EBE5526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667" y="692627"/>
            <a:ext cx="4733721" cy="5573307"/>
          </a:xfrm>
          <a:prstGeom prst="rect">
            <a:avLst/>
          </a:prstGeom>
        </p:spPr>
      </p:pic>
      <p:pic>
        <p:nvPicPr>
          <p:cNvPr id="18" name="Picture 17" descr="A white board with a blue pen&#10;&#10;Description automatically generated">
            <a:extLst>
              <a:ext uri="{FF2B5EF4-FFF2-40B4-BE49-F238E27FC236}">
                <a16:creationId xmlns:a16="http://schemas.microsoft.com/office/drawing/2014/main" id="{C60CEF1E-C4CD-74B7-BFF6-AE6CF83F5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332" y="3539679"/>
            <a:ext cx="5994400" cy="2726255"/>
          </a:xfrm>
          <a:prstGeom prst="rect">
            <a:avLst/>
          </a:prstGeom>
        </p:spPr>
      </p:pic>
      <p:pic>
        <p:nvPicPr>
          <p:cNvPr id="19" name="Picture 18" descr="A white board with a blue pen&#10;&#10;Description automatically generated">
            <a:extLst>
              <a:ext uri="{FF2B5EF4-FFF2-40B4-BE49-F238E27FC236}">
                <a16:creationId xmlns:a16="http://schemas.microsoft.com/office/drawing/2014/main" id="{1450561B-B833-1AD5-80DC-F676D6022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331" y="682795"/>
            <a:ext cx="5994401" cy="2726255"/>
          </a:xfrm>
          <a:prstGeom prst="rect">
            <a:avLst/>
          </a:prstGeom>
        </p:spPr>
      </p:pic>
      <p:graphicFrame>
        <p:nvGraphicFramePr>
          <p:cNvPr id="22" name="Chart 21">
            <a:extLst>
              <a:ext uri="{FF2B5EF4-FFF2-40B4-BE49-F238E27FC236}">
                <a16:creationId xmlns:a16="http://schemas.microsoft.com/office/drawing/2014/main" id="{A3A39F82-16D4-646B-DCB9-462EFA70319D}"/>
              </a:ext>
            </a:extLst>
          </p:cNvPr>
          <p:cNvGraphicFramePr/>
          <p:nvPr>
            <p:extLst>
              <p:ext uri="{D42A27DB-BD31-4B8C-83A1-F6EECF244321}">
                <p14:modId xmlns:p14="http://schemas.microsoft.com/office/powerpoint/2010/main" val="174679880"/>
              </p:ext>
            </p:extLst>
          </p:nvPr>
        </p:nvGraphicFramePr>
        <p:xfrm>
          <a:off x="5801738" y="786900"/>
          <a:ext cx="5719595" cy="25350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7DFD29B0-628F-897F-463F-1BF22E837CAF}"/>
              </a:ext>
            </a:extLst>
          </p:cNvPr>
          <p:cNvGraphicFramePr/>
          <p:nvPr>
            <p:extLst>
              <p:ext uri="{D42A27DB-BD31-4B8C-83A1-F6EECF244321}">
                <p14:modId xmlns:p14="http://schemas.microsoft.com/office/powerpoint/2010/main" val="1052040775"/>
              </p:ext>
            </p:extLst>
          </p:nvPr>
        </p:nvGraphicFramePr>
        <p:xfrm>
          <a:off x="5816733" y="3635274"/>
          <a:ext cx="5719595" cy="25350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3" name="Chart 52">
            <a:extLst>
              <a:ext uri="{FF2B5EF4-FFF2-40B4-BE49-F238E27FC236}">
                <a16:creationId xmlns:a16="http://schemas.microsoft.com/office/drawing/2014/main" id="{286B2E1A-F864-0F0E-DB76-EEAF5A6C8090}"/>
              </a:ext>
            </a:extLst>
          </p:cNvPr>
          <p:cNvGraphicFramePr/>
          <p:nvPr>
            <p:extLst>
              <p:ext uri="{D42A27DB-BD31-4B8C-83A1-F6EECF244321}">
                <p14:modId xmlns:p14="http://schemas.microsoft.com/office/powerpoint/2010/main" val="2834882908"/>
              </p:ext>
            </p:extLst>
          </p:nvPr>
        </p:nvGraphicFramePr>
        <p:xfrm>
          <a:off x="1006927" y="901066"/>
          <a:ext cx="4268027" cy="5249199"/>
        </p:xfrm>
        <a:graphic>
          <a:graphicData uri="http://schemas.openxmlformats.org/drawingml/2006/chart">
            <c:chart xmlns:c="http://schemas.openxmlformats.org/drawingml/2006/chart" xmlns:r="http://schemas.openxmlformats.org/officeDocument/2006/relationships" r:id="rId5"/>
          </a:graphicData>
        </a:graphic>
      </p:graphicFrame>
      <p:sp>
        <p:nvSpPr>
          <p:cNvPr id="55" name="TextBox 54">
            <a:extLst>
              <a:ext uri="{FF2B5EF4-FFF2-40B4-BE49-F238E27FC236}">
                <a16:creationId xmlns:a16="http://schemas.microsoft.com/office/drawing/2014/main" id="{E27AE826-92F0-0F93-0F12-5086AFA12931}"/>
              </a:ext>
            </a:extLst>
          </p:cNvPr>
          <p:cNvSpPr txBox="1"/>
          <p:nvPr/>
        </p:nvSpPr>
        <p:spPr>
          <a:xfrm>
            <a:off x="1905808" y="2284998"/>
            <a:ext cx="1351434" cy="923330"/>
          </a:xfrm>
          <a:prstGeom prst="rect">
            <a:avLst/>
          </a:prstGeom>
          <a:noFill/>
        </p:spPr>
        <p:txBody>
          <a:bodyPr wrap="square">
            <a:spAutoFit/>
          </a:bodyPr>
          <a:lstStyle/>
          <a:p>
            <a:r>
              <a:rPr lang="en-US" dirty="0">
                <a:solidFill>
                  <a:schemeClr val="bg1"/>
                </a:solidFill>
                <a:effectLst>
                  <a:outerShdw blurRad="38100" dist="38100" dir="2700000" algn="tl">
                    <a:srgbClr val="000000">
                      <a:alpha val="43137"/>
                    </a:srgbClr>
                  </a:outerShdw>
                </a:effectLst>
              </a:rPr>
              <a:t>17</a:t>
            </a:r>
            <a:r>
              <a:rPr lang="en-US" sz="1800" dirty="0">
                <a:solidFill>
                  <a:schemeClr val="bg1"/>
                </a:solidFill>
                <a:effectLst>
                  <a:outerShdw blurRad="38100" dist="38100" dir="2700000" algn="tl">
                    <a:srgbClr val="000000">
                      <a:alpha val="43137"/>
                    </a:srgbClr>
                  </a:outerShdw>
                </a:effectLst>
              </a:rPr>
              <a:t>% expect to spend </a:t>
            </a:r>
            <a:r>
              <a:rPr lang="en-US" dirty="0">
                <a:solidFill>
                  <a:schemeClr val="bg1"/>
                </a:solidFill>
                <a:effectLst>
                  <a:outerShdw blurRad="38100" dist="38100" dir="2700000" algn="tl">
                    <a:srgbClr val="000000">
                      <a:alpha val="43137"/>
                    </a:srgbClr>
                  </a:outerShdw>
                </a:effectLst>
              </a:rPr>
              <a:t>less</a:t>
            </a:r>
            <a:endParaRPr lang="en-US" sz="1800" dirty="0">
              <a:solidFill>
                <a:schemeClr val="bg1"/>
              </a:solidFill>
              <a:effectLst>
                <a:outerShdw blurRad="38100" dist="38100" dir="2700000" algn="tl">
                  <a:srgbClr val="000000">
                    <a:alpha val="43137"/>
                  </a:srgbClr>
                </a:outerShdw>
              </a:effectLst>
            </a:endParaRPr>
          </a:p>
        </p:txBody>
      </p:sp>
      <p:sp>
        <p:nvSpPr>
          <p:cNvPr id="57" name="TextBox 56">
            <a:extLst>
              <a:ext uri="{FF2B5EF4-FFF2-40B4-BE49-F238E27FC236}">
                <a16:creationId xmlns:a16="http://schemas.microsoft.com/office/drawing/2014/main" id="{E55F2370-65A1-936B-7638-4C051E4113ED}"/>
              </a:ext>
            </a:extLst>
          </p:cNvPr>
          <p:cNvSpPr txBox="1"/>
          <p:nvPr/>
        </p:nvSpPr>
        <p:spPr>
          <a:xfrm>
            <a:off x="3583480" y="3396799"/>
            <a:ext cx="1351434" cy="1200329"/>
          </a:xfrm>
          <a:prstGeom prst="rect">
            <a:avLst/>
          </a:prstGeom>
          <a:noFill/>
        </p:spPr>
        <p:txBody>
          <a:bodyPr wrap="square">
            <a:spAutoFit/>
          </a:bodyPr>
          <a:lstStyle/>
          <a:p>
            <a:r>
              <a:rPr lang="en-US" dirty="0">
                <a:solidFill>
                  <a:schemeClr val="bg1"/>
                </a:solidFill>
                <a:effectLst>
                  <a:outerShdw blurRad="38100" dist="38100" dir="2700000" algn="tl">
                    <a:srgbClr val="000000">
                      <a:alpha val="43137"/>
                    </a:srgbClr>
                  </a:outerShdw>
                </a:effectLst>
              </a:rPr>
              <a:t>52% expect to spend more</a:t>
            </a:r>
          </a:p>
        </p:txBody>
      </p:sp>
    </p:spTree>
    <p:extLst>
      <p:ext uri="{BB962C8B-B14F-4D97-AF65-F5344CB8AC3E}">
        <p14:creationId xmlns:p14="http://schemas.microsoft.com/office/powerpoint/2010/main" val="425333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535259" y="1100667"/>
          <a:ext cx="11218126" cy="51938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38666" y="286309"/>
            <a:ext cx="11620004" cy="1089529"/>
          </a:xfrm>
        </p:spPr>
        <p:txBody>
          <a:bodyPr/>
          <a:lstStyle/>
          <a:p>
            <a:r>
              <a:rPr lang="en-US" sz="3600" dirty="0"/>
              <a:t>Most Back-to-School Shopping Happens </a:t>
            </a:r>
            <a:br>
              <a:rPr lang="en-US" sz="3600" dirty="0"/>
            </a:br>
            <a:r>
              <a:rPr lang="en-US" sz="3600" dirty="0"/>
              <a:t>Late July and Early August</a:t>
            </a:r>
          </a:p>
        </p:txBody>
      </p:sp>
      <p:sp>
        <p:nvSpPr>
          <p:cNvPr id="5" name="Text Placeholder 4"/>
          <p:cNvSpPr>
            <a:spLocks noGrp="1"/>
          </p:cNvSpPr>
          <p:nvPr>
            <p:ph type="body" sz="quarter" idx="13"/>
          </p:nvPr>
        </p:nvSpPr>
        <p:spPr>
          <a:xfrm>
            <a:off x="342900" y="6576343"/>
            <a:ext cx="9801322" cy="246221"/>
          </a:xfrm>
        </p:spPr>
        <p:txBody>
          <a:bodyPr/>
          <a:lstStyle/>
          <a:p>
            <a:r>
              <a:rPr lang="en-US" dirty="0"/>
              <a:t>Source</a:t>
            </a:r>
            <a:r>
              <a:rPr lang="en-US" dirty="0">
                <a:latin typeface="+mj-lt"/>
              </a:rPr>
              <a:t>: </a:t>
            </a:r>
            <a:r>
              <a:rPr lang="en-US" dirty="0">
                <a:effectLst/>
                <a:latin typeface="+mj-lt"/>
              </a:rPr>
              <a:t>LTK 2023 Back-to-School Shopper Study.</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8B489-69ED-4F0A-A940-13A5E0BFFCBC}" type="slidenum">
              <a:rPr kumimoji="0" lang="en-US" sz="1000" b="0" i="0" u="none" strike="noStrike" kern="1200" cap="none" spc="0" normalizeH="0" baseline="0" noProof="0" smtClean="0">
                <a:ln>
                  <a:noFill/>
                </a:ln>
                <a:solidFill>
                  <a:prstClr val="black"/>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black"/>
              </a:solidFill>
              <a:effectLst/>
              <a:uLnTx/>
              <a:uFillTx/>
              <a:latin typeface="Tahoma"/>
              <a:ea typeface="+mn-ea"/>
              <a:cs typeface="Arial"/>
            </a:endParaRPr>
          </a:p>
        </p:txBody>
      </p:sp>
    </p:spTree>
    <p:extLst>
      <p:ext uri="{BB962C8B-B14F-4D97-AF65-F5344CB8AC3E}">
        <p14:creationId xmlns:p14="http://schemas.microsoft.com/office/powerpoint/2010/main" val="3464421201"/>
      </p:ext>
    </p:extLst>
  </p:cSld>
  <p:clrMapOvr>
    <a:masterClrMapping/>
  </p:clrMapOvr>
</p:sld>
</file>

<file path=ppt/theme/theme1.xml><?xml version="1.0" encoding="utf-8"?>
<a:theme xmlns:a="http://schemas.openxmlformats.org/drawingml/2006/main" name="NewTVBMaster16x9_2017">
  <a:themeElements>
    <a:clrScheme name="TVB 1">
      <a:dk1>
        <a:sysClr val="windowText" lastClr="000000"/>
      </a:dk1>
      <a:lt1>
        <a:sysClr val="window" lastClr="FFFFFF"/>
      </a:lt1>
      <a:dk2>
        <a:srgbClr val="000000"/>
      </a:dk2>
      <a:lt2>
        <a:srgbClr val="FFFFFF"/>
      </a:lt2>
      <a:accent1>
        <a:srgbClr val="3333FF"/>
      </a:accent1>
      <a:accent2>
        <a:srgbClr val="36CF13"/>
      </a:accent2>
      <a:accent3>
        <a:srgbClr val="FF0000"/>
      </a:accent3>
      <a:accent4>
        <a:srgbClr val="7030A0"/>
      </a:accent4>
      <a:accent5>
        <a:srgbClr val="FF3399"/>
      </a:accent5>
      <a:accent6>
        <a:srgbClr val="FF9900"/>
      </a:accent6>
      <a:hlink>
        <a:srgbClr val="3333FF"/>
      </a:hlink>
      <a:folHlink>
        <a:srgbClr val="00B0F0"/>
      </a:folHlink>
    </a:clrScheme>
    <a:fontScheme name="Custom 1">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TVBMaster16x9_2017.potx" id="{9B1B4E55-6EA0-4FFA-A48A-156F9D47DDEE}" vid="{FD4E3E3E-B984-475A-AF6A-766FD69C7C26}"/>
    </a:ext>
  </a:extLst>
</a:theme>
</file>

<file path=ppt/theme/theme2.xml><?xml version="1.0" encoding="utf-8"?>
<a:theme xmlns:a="http://schemas.openxmlformats.org/drawingml/2006/main" name="4_Office Theme">
  <a:themeElements>
    <a:clrScheme name="TVB 1">
      <a:dk1>
        <a:sysClr val="windowText" lastClr="000000"/>
      </a:dk1>
      <a:lt1>
        <a:sysClr val="window" lastClr="FFFFFF"/>
      </a:lt1>
      <a:dk2>
        <a:srgbClr val="000000"/>
      </a:dk2>
      <a:lt2>
        <a:srgbClr val="FFFFFF"/>
      </a:lt2>
      <a:accent1>
        <a:srgbClr val="3333FF"/>
      </a:accent1>
      <a:accent2>
        <a:srgbClr val="36CF13"/>
      </a:accent2>
      <a:accent3>
        <a:srgbClr val="FF0000"/>
      </a:accent3>
      <a:accent4>
        <a:srgbClr val="7030A0"/>
      </a:accent4>
      <a:accent5>
        <a:srgbClr val="FF3399"/>
      </a:accent5>
      <a:accent6>
        <a:srgbClr val="FF9900"/>
      </a:accent6>
      <a:hlink>
        <a:srgbClr val="3333FF"/>
      </a:hlink>
      <a:folHlink>
        <a:srgbClr val="00B0F0"/>
      </a:folHlink>
    </a:clrScheme>
    <a:fontScheme name="Custom 1">
      <a:majorFont>
        <a:latin typeface="Tahoma"/>
        <a:ea typeface=""/>
        <a:cs typeface="Arial"/>
      </a:majorFont>
      <a:minorFont>
        <a:latin typeface="Tahoma"/>
        <a:ea typeface=""/>
        <a:cs typeface="Arial"/>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TVB 1">
      <a:dk1>
        <a:sysClr val="windowText" lastClr="000000"/>
      </a:dk1>
      <a:lt1>
        <a:sysClr val="window" lastClr="FFFFFF"/>
      </a:lt1>
      <a:dk2>
        <a:srgbClr val="000000"/>
      </a:dk2>
      <a:lt2>
        <a:srgbClr val="FFFFFF"/>
      </a:lt2>
      <a:accent1>
        <a:srgbClr val="3333FF"/>
      </a:accent1>
      <a:accent2>
        <a:srgbClr val="36CF13"/>
      </a:accent2>
      <a:accent3>
        <a:srgbClr val="FF0000"/>
      </a:accent3>
      <a:accent4>
        <a:srgbClr val="7030A0"/>
      </a:accent4>
      <a:accent5>
        <a:srgbClr val="FF3399"/>
      </a:accent5>
      <a:accent6>
        <a:srgbClr val="FF9900"/>
      </a:accent6>
      <a:hlink>
        <a:srgbClr val="3333FF"/>
      </a:hlink>
      <a:folHlink>
        <a:srgbClr val="00B0F0"/>
      </a:folHlink>
    </a:clrScheme>
    <a:fontScheme name="Custom 1">
      <a:majorFont>
        <a:latin typeface="Tahoma"/>
        <a:ea typeface=""/>
        <a:cs typeface="Arial"/>
      </a:majorFont>
      <a:minorFont>
        <a:latin typeface="Tahoma"/>
        <a:ea typeface=""/>
        <a:cs typeface="Arial"/>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agementLab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1_TVB 10">
    <a:dk1>
      <a:srgbClr val="000000"/>
    </a:dk1>
    <a:lt1>
      <a:srgbClr val="FFFFFF"/>
    </a:lt1>
    <a:dk2>
      <a:srgbClr val="0000FF"/>
    </a:dk2>
    <a:lt2>
      <a:srgbClr val="1C1C1C"/>
    </a:lt2>
    <a:accent1>
      <a:srgbClr val="ABC7FF"/>
    </a:accent1>
    <a:accent2>
      <a:srgbClr val="FF0000"/>
    </a:accent2>
    <a:accent3>
      <a:srgbClr val="FFFFFF"/>
    </a:accent3>
    <a:accent4>
      <a:srgbClr val="000000"/>
    </a:accent4>
    <a:accent5>
      <a:srgbClr val="D2E0FF"/>
    </a:accent5>
    <a:accent6>
      <a:srgbClr val="E70000"/>
    </a:accent6>
    <a:hlink>
      <a:srgbClr val="0000FF"/>
    </a:hlink>
    <a:folHlink>
      <a:srgbClr val="00CC00"/>
    </a:folHlink>
  </a:clrScheme>
  <a:fontScheme name="1_TV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7320</TotalTime>
  <Words>3662</Words>
  <Application>Microsoft Office PowerPoint</Application>
  <PresentationFormat>Widescreen</PresentationFormat>
  <Paragraphs>491</Paragraphs>
  <Slides>59</Slides>
  <Notes>16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59</vt:i4>
      </vt:variant>
    </vt:vector>
  </HeadingPairs>
  <TitlesOfParts>
    <vt:vector size="70" baseType="lpstr">
      <vt:lpstr>Arial</vt:lpstr>
      <vt:lpstr>Calibri</vt:lpstr>
      <vt:lpstr>Century Gothic</vt:lpstr>
      <vt:lpstr>Century Gothic Regular</vt:lpstr>
      <vt:lpstr>Chalkduster</vt:lpstr>
      <vt:lpstr>Tahoma</vt:lpstr>
      <vt:lpstr>Wingdings</vt:lpstr>
      <vt:lpstr>NewTVBMaster16x9_2017</vt:lpstr>
      <vt:lpstr>4_Office Theme</vt:lpstr>
      <vt:lpstr>6_Office Theme</vt:lpstr>
      <vt:lpstr>EngagementLabs</vt:lpstr>
      <vt:lpstr>PowerPoint Presentation</vt:lpstr>
      <vt:lpstr>Contents</vt:lpstr>
      <vt:lpstr>Back-to-Class 2023 Marketing Data/Projections</vt:lpstr>
      <vt:lpstr>There Is A Mix of Education Levels  in Households with Students</vt:lpstr>
      <vt:lpstr>Back-To-School</vt:lpstr>
      <vt:lpstr>Back-to-School Spending Is Expected  to Be A Record High In 2023</vt:lpstr>
      <vt:lpstr>Per Household Spending Is Expected to Reach  An All-Time High In 2023</vt:lpstr>
      <vt:lpstr>52% of Back-to-School Shoppers Plan To Spend More Per Child</vt:lpstr>
      <vt:lpstr>Most Back-to-School Shopping Happens  Late July and Early August</vt:lpstr>
      <vt:lpstr>83% of Shoppers Expect to See Higher Prices when Back-to-School and Back-to-College Shopping this Year </vt:lpstr>
      <vt:lpstr>Back-to-School Shoppers are Implementing  Saving-Focused Shopping Behaviors </vt:lpstr>
      <vt:lpstr>BTS Shoppers Are Concerned With Inflation,  70% of Whom Will Look Out For Early Discounts To Mitigate Rising Prices.</vt:lpstr>
      <vt:lpstr>Back-to-School Households Spend The  Most Money On Electronics</vt:lpstr>
      <vt:lpstr>Smartphones, Headphones, and Laptops are The Top Electronics Being Purchased For Children</vt:lpstr>
      <vt:lpstr>Back-To-College</vt:lpstr>
      <vt:lpstr>Back-to-College Spending Is Expected to  Reach An All Time-High In 2023</vt:lpstr>
      <vt:lpstr>Per Household Spending For Back-To-College  Is Expected to Be Record High In 2023</vt:lpstr>
      <vt:lpstr>50% of Back-to-College Shoppers Plan To Spend More Per Student</vt:lpstr>
      <vt:lpstr>The Top Categories for Back-to-College Shopping are…</vt:lpstr>
      <vt:lpstr>TV Advertising Is Imperative To Influence Back-To-Class Shoppers</vt:lpstr>
      <vt:lpstr>What Influenced Consumers Most: Television</vt:lpstr>
      <vt:lpstr>Of Those that Cited TV as the Most Important in Awareness Phase, Two-Thirds Picked Broadcast TV</vt:lpstr>
      <vt:lpstr>TV Has Highest Reach of Platforms  Broadcast Leads the Way</vt:lpstr>
      <vt:lpstr>People Spend the Most Time with Television </vt:lpstr>
      <vt:lpstr>Out of 5 choices, the top 4 were Broadcast Networks</vt:lpstr>
      <vt:lpstr>Broadcast Programs During the Summer Far Outstrip Even Cable Originals</vt:lpstr>
      <vt:lpstr>Broadcast TV: Tops in Summer Ratings</vt:lpstr>
      <vt:lpstr>For Moms and A18-24, Television Ads Are Motivation To Do Further Research Online</vt:lpstr>
      <vt:lpstr>“Have TV ads influenced your search selections?”</vt:lpstr>
      <vt:lpstr>Local TV Allows Advertisers to Target their Message in a Trusted Environment</vt:lpstr>
      <vt:lpstr>School Start Dates Vary from City to City</vt:lpstr>
      <vt:lpstr>Start Advertising When it’s Right for Your Market  with Spot TV </vt:lpstr>
      <vt:lpstr>Cover Each Company’s Strong Markets  with Local Broadcast</vt:lpstr>
      <vt:lpstr>The Primary Source For Local Traffic, Weather &amp; Sports: Local Broadcast Television News</vt:lpstr>
      <vt:lpstr>Local Broadcast Television News: #1 For Trust</vt:lpstr>
      <vt:lpstr>Local Television Websites/Apps Most Preferred</vt:lpstr>
      <vt:lpstr>Local Broadcast Television News: Most Involved In Your Community</vt:lpstr>
      <vt:lpstr>However Consumers Shop, TV Advertising is Key</vt:lpstr>
      <vt:lpstr>When Shopping for Back-to-School,  55% Will Shop Online This Season</vt:lpstr>
      <vt:lpstr>When Shopping for Back-to-College,  49% Will Shop Online This Season</vt:lpstr>
      <vt:lpstr>Retail Online = Online Only + Online &amp; In-store Retail In-Store = In-Store Only + Online &amp; In-store</vt:lpstr>
      <vt:lpstr>82% of Consumers Shop In a Retail Store,  73% Shop Online At Least Once A Month</vt:lpstr>
      <vt:lpstr>Television is The Top Advertising Medium That Influences Purchase Decisions For In-Store Shoppers</vt:lpstr>
      <vt:lpstr>Television is The Top Advertising Medium That Influences Purchase Decisions For Online Shoppers</vt:lpstr>
      <vt:lpstr>Have You Purchased, or Do you Plan To  Purchase From the Following?</vt:lpstr>
      <vt:lpstr>Are You Currently, Or Planning to Do More, Less, or The Same?</vt:lpstr>
      <vt:lpstr>What Influenced Consumers Most For Online Retail: Awareness</vt:lpstr>
      <vt:lpstr>What Influenced Consumers Most For In-Store Retail: Awareness</vt:lpstr>
      <vt:lpstr>Of Those that Cited TV as the Most Important in Awareness Phase, 7 out of 10 Picked Broadcast TV</vt:lpstr>
      <vt:lpstr>“Have TV ads influenced your search selections?”</vt:lpstr>
      <vt:lpstr>Regardless of Physical Retail Methods, Shoppers  Highly Trust Local TV Assets</vt:lpstr>
      <vt:lpstr>Broadcast TV Websites/Apps Provide  Multi-platform Opportunities</vt:lpstr>
      <vt:lpstr>Broadcast Websites Added More Reach to Broadcast TV than Cable or Streaming For In-Store Shoppers</vt:lpstr>
      <vt:lpstr>Broadcast Websites Added More Reach to Broadcast TV than Cable or Streaming For Online Shoppers</vt:lpstr>
      <vt:lpstr>Broadcast TV Assets Can Reach Those Who Stream Programming  on Ad-Free Platforms</vt:lpstr>
      <vt:lpstr>Streaming with NO Advertising:  Advertisers Cannot Reach these Viewers  </vt:lpstr>
      <vt:lpstr>Streaming with NO Advertising:  Advertisers Cannot Reach these Viewers  </vt:lpstr>
      <vt:lpstr>Key Back-to-School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Cassandra Jennings</dc:creator>
  <cp:lastModifiedBy>Claire Walter</cp:lastModifiedBy>
  <cp:revision>344</cp:revision>
  <dcterms:created xsi:type="dcterms:W3CDTF">2021-07-06T18:26:07Z</dcterms:created>
  <dcterms:modified xsi:type="dcterms:W3CDTF">2023-07-17T21:20:26Z</dcterms:modified>
</cp:coreProperties>
</file>