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23"/>
  </p:notesMasterIdLst>
  <p:sldIdLst>
    <p:sldId id="272" r:id="rId3"/>
    <p:sldId id="327" r:id="rId4"/>
    <p:sldId id="328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29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bre Franklin" pitchFamily="2" charset="0"/>
      <p:regular r:id="rId28"/>
      <p:bold r:id="rId29"/>
      <p:italic r:id="rId30"/>
      <p:boldItalic r:id="rId31"/>
    </p:embeddedFont>
    <p:embeddedFont>
      <p:font typeface="Neue Haas Grotesk Text Pro" panose="020B0504020202020204" pitchFamily="34" charset="0"/>
      <p:regular r:id="rId32"/>
      <p:bold r:id="rId33"/>
      <p:italic r:id="rId34"/>
      <p:boldItalic r:id="rId35"/>
    </p:embeddedFont>
    <p:embeddedFont>
      <p:font typeface="Source Sans Pro" panose="020B050303040302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76" y="7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1F03-505B-4A13-BA06-8AE68A856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7c9d29e318_0_35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7c9d29e31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c9d29e318_0_5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7c9d29e31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5a92a713f_0_18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285a92a713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dd6fe51d8_0_2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Compounding requires “time”</a:t>
            </a:r>
            <a:endParaRPr/>
          </a:p>
        </p:txBody>
      </p:sp>
      <p:sp>
        <p:nvSpPr>
          <p:cNvPr id="261" name="Google Shape;261;g28dd6fe51d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97a2a655d9_0_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Compounding requires “time”</a:t>
            </a:r>
            <a:endParaRPr/>
          </a:p>
        </p:txBody>
      </p:sp>
      <p:sp>
        <p:nvSpPr>
          <p:cNvPr id="269" name="Google Shape;269;g297a2a655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97a2a655d9_0_9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Compounding requires “time”</a:t>
            </a:r>
            <a:endParaRPr/>
          </a:p>
        </p:txBody>
      </p:sp>
      <p:sp>
        <p:nvSpPr>
          <p:cNvPr id="277" name="Google Shape;277;g297a2a655d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7f4c6997ae_0_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7f4c6997a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c9d29e318_0_49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“emotions aren’t your friend when you’re investing”</a:t>
            </a:r>
            <a:endParaRPr/>
          </a:p>
        </p:txBody>
      </p:sp>
      <p:sp>
        <p:nvSpPr>
          <p:cNvPr id="296" name="Google Shape;296;g27c9d29e31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c9d29e318_0_8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“Get organized” - “pick one topic a month to investigate” “create a physical or electronic filing system for financial documents” “use spreadsheets to track information”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“Continue to educate” - “see list of useful websites at the end of the presentation”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Flesh out different types of investment managers?  i.e. robo, mutual fund company reps, brokers?  Separate advice-based from product-based?</a:t>
            </a:r>
            <a:endParaRPr/>
          </a:p>
        </p:txBody>
      </p:sp>
      <p:sp>
        <p:nvSpPr>
          <p:cNvPr id="308" name="Google Shape;308;g27c9d29e318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a1388702f_2_205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5a1388702f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1F03-505B-4A13-BA06-8AE68A856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8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1F03-505B-4A13-BA06-8AE68A856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7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1F03-505B-4A13-BA06-8AE68A856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1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a1388702f_2_12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5a1388702f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5a1388702f_2_12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highlighted text to “if you have a high-deductible plan, fund a Health Savings Account to pay for medical expenses and get a tax deduction </a:t>
            </a:r>
            <a:endParaRPr/>
          </a:p>
        </p:txBody>
      </p:sp>
      <p:sp>
        <p:nvSpPr>
          <p:cNvPr id="171" name="Google Shape;171;g15a1388702f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07a75f3da_0_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highlighted text to “if you have a high-deductible plan, fund a Health Savings Account to pay for medical expenses and get a tax deduction </a:t>
            </a:r>
            <a:endParaRPr/>
          </a:p>
        </p:txBody>
      </p:sp>
      <p:sp>
        <p:nvSpPr>
          <p:cNvPr id="180" name="Google Shape;180;g2607a75f3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c9d29e318_0_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Should we add a line about limitations on the match such as front loading the 401(k)</a:t>
            </a:r>
            <a:endParaRPr/>
          </a:p>
        </p:txBody>
      </p:sp>
      <p:sp>
        <p:nvSpPr>
          <p:cNvPr id="189" name="Google Shape;189;g27c9d29e3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dd6fe51d8_0_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Should we add a line about limitations on the match such as front loading the 401(k)</a:t>
            </a:r>
            <a:endParaRPr/>
          </a:p>
        </p:txBody>
      </p:sp>
      <p:sp>
        <p:nvSpPr>
          <p:cNvPr id="199" name="Google Shape;199;g28dd6fe51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5a92a713f_0_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for a good graphic on this!!  (Needs work on illustration) - might be a 5 minute slide</a:t>
            </a:r>
            <a:endParaRPr/>
          </a:p>
        </p:txBody>
      </p:sp>
      <p:sp>
        <p:nvSpPr>
          <p:cNvPr id="211" name="Google Shape;211;g285a92a713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144460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629842" y="897316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2"/>
          </p:nvPr>
        </p:nvSpPr>
        <p:spPr>
          <a:xfrm>
            <a:off x="629842" y="1515250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3"/>
          </p:nvPr>
        </p:nvSpPr>
        <p:spPr>
          <a:xfrm>
            <a:off x="4629150" y="897316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4"/>
          </p:nvPr>
        </p:nvSpPr>
        <p:spPr>
          <a:xfrm>
            <a:off x="4629150" y="1515250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25"/>
          <p:cNvSpPr txBox="1"/>
          <p:nvPr/>
        </p:nvSpPr>
        <p:spPr>
          <a:xfrm>
            <a:off x="419327" y="273844"/>
            <a:ext cx="8256360" cy="47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to edit Master title style</a:t>
            </a:r>
            <a:endParaRPr sz="24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629842" y="897316"/>
            <a:ext cx="3868340" cy="284243"/>
          </a:xfrm>
          <a:prstGeom prst="rect">
            <a:avLst/>
          </a:prstGeom>
          <a:solidFill>
            <a:srgbClr val="685A5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2"/>
          </p:nvPr>
        </p:nvSpPr>
        <p:spPr>
          <a:xfrm>
            <a:off x="627459" y="1181559"/>
            <a:ext cx="3868340" cy="127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3"/>
          </p:nvPr>
        </p:nvSpPr>
        <p:spPr>
          <a:xfrm>
            <a:off x="4629150" y="897316"/>
            <a:ext cx="3887391" cy="284243"/>
          </a:xfrm>
          <a:prstGeom prst="rect">
            <a:avLst/>
          </a:prstGeom>
          <a:solidFill>
            <a:srgbClr val="685A5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4"/>
          </p:nvPr>
        </p:nvSpPr>
        <p:spPr>
          <a:xfrm>
            <a:off x="4627959" y="1181559"/>
            <a:ext cx="3887391" cy="127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6"/>
          <p:cNvSpPr txBox="1"/>
          <p:nvPr/>
        </p:nvSpPr>
        <p:spPr>
          <a:xfrm>
            <a:off x="419327" y="273844"/>
            <a:ext cx="8256360" cy="47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5"/>
          </p:nvPr>
        </p:nvSpPr>
        <p:spPr>
          <a:xfrm>
            <a:off x="628651" y="2661694"/>
            <a:ext cx="3868340" cy="284243"/>
          </a:xfrm>
          <a:prstGeom prst="rect">
            <a:avLst/>
          </a:prstGeom>
          <a:solidFill>
            <a:srgbClr val="685A5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6"/>
          </p:nvPr>
        </p:nvSpPr>
        <p:spPr>
          <a:xfrm>
            <a:off x="626268" y="2945937"/>
            <a:ext cx="3868340" cy="127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7"/>
          </p:nvPr>
        </p:nvSpPr>
        <p:spPr>
          <a:xfrm>
            <a:off x="4627959" y="2661694"/>
            <a:ext cx="3887391" cy="284243"/>
          </a:xfrm>
          <a:prstGeom prst="rect">
            <a:avLst/>
          </a:prstGeom>
          <a:solidFill>
            <a:srgbClr val="685A5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8"/>
          </p:nvPr>
        </p:nvSpPr>
        <p:spPr>
          <a:xfrm>
            <a:off x="4626768" y="2945937"/>
            <a:ext cx="3887391" cy="127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2"/>
          </p:nvPr>
        </p:nvSpPr>
        <p:spPr>
          <a:xfrm>
            <a:off x="629841" y="740570"/>
            <a:ext cx="2949178" cy="366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7"/>
          <p:cNvSpPr txBox="1"/>
          <p:nvPr/>
        </p:nvSpPr>
        <p:spPr>
          <a:xfrm>
            <a:off x="419327" y="273844"/>
            <a:ext cx="8256360" cy="47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to edit Master title style</a:t>
            </a:r>
            <a:endParaRPr sz="24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419327" y="273844"/>
            <a:ext cx="8256360" cy="47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54" y="843534"/>
            <a:ext cx="8277606" cy="237972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54" y="3545586"/>
            <a:ext cx="8277606" cy="1110996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2054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2260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76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540747"/>
            <a:ext cx="6402364" cy="631751"/>
          </a:xfrm>
        </p:spPr>
        <p:txBody>
          <a:bodyPr anchor="t" anchorCtr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0" y="1324641"/>
            <a:ext cx="6402363" cy="3442622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3864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4868" r="15012" b="28007"/>
          <a:stretch/>
        </p:blipFill>
        <p:spPr>
          <a:xfrm rot="16200000" flipH="1" flipV="1">
            <a:off x="-1287141" y="1269094"/>
            <a:ext cx="5143502" cy="26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4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08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orient="horz" pos="4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539239"/>
            <a:ext cx="6402364" cy="640409"/>
          </a:xfrm>
        </p:spPr>
        <p:txBody>
          <a:bodyPr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0" y="1324641"/>
            <a:ext cx="6402363" cy="3083283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3864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236683"/>
            <a:ext cx="9144000" cy="3972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4868" r="15012" b="28007"/>
          <a:stretch/>
        </p:blipFill>
        <p:spPr>
          <a:xfrm rot="16200000" flipH="1" flipV="1">
            <a:off x="-1287141" y="1269094"/>
            <a:ext cx="5143502" cy="2605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43" y="4358149"/>
            <a:ext cx="1031537" cy="7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0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08">
          <p15:clr>
            <a:srgbClr val="FBAE40"/>
          </p15:clr>
        </p15:guide>
        <p15:guide id="2" orient="horz" pos="5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315247"/>
            <a:ext cx="6402364" cy="746519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0" y="1120084"/>
            <a:ext cx="6402363" cy="3590867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3864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4868" r="15012" b="28007"/>
          <a:stretch/>
        </p:blipFill>
        <p:spPr>
          <a:xfrm rot="16200000" flipH="1" flipV="1">
            <a:off x="-1287141" y="1269094"/>
            <a:ext cx="5143502" cy="2605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43" y="4358149"/>
            <a:ext cx="1031537" cy="7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26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64">
          <p15:clr>
            <a:srgbClr val="FBAE40"/>
          </p15:clr>
        </p15:guide>
        <p15:guide id="1" pos="2208">
          <p15:clr>
            <a:srgbClr val="FBAE40"/>
          </p15:clr>
        </p15:guide>
        <p15:guide id="2" orient="horz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628650" y="86699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4868" r="15012" b="28396"/>
          <a:stretch/>
        </p:blipFill>
        <p:spPr>
          <a:xfrm rot="16200000" flipH="1" flipV="1">
            <a:off x="-1466352" y="1448303"/>
            <a:ext cx="5143502" cy="2246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293" y="293124"/>
            <a:ext cx="6486525" cy="802111"/>
          </a:xfrm>
        </p:spPr>
        <p:txBody>
          <a:bodyPr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293" y="1128540"/>
            <a:ext cx="6486525" cy="2886642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3864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3" y="210553"/>
            <a:ext cx="1280912" cy="9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1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13" y="271001"/>
            <a:ext cx="8490705" cy="824234"/>
          </a:xfrm>
        </p:spPr>
        <p:txBody>
          <a:bodyPr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13" y="1095235"/>
            <a:ext cx="8490705" cy="2919947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-1"/>
          <a:stretch/>
        </p:blipFill>
        <p:spPr>
          <a:xfrm flipH="1">
            <a:off x="-3" y="4092348"/>
            <a:ext cx="7673549" cy="107555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3864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43" y="4358149"/>
            <a:ext cx="1031537" cy="7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4" r="678"/>
          <a:stretch/>
        </p:blipFill>
        <p:spPr>
          <a:xfrm flipH="1">
            <a:off x="-9025" y="0"/>
            <a:ext cx="7931819" cy="905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52" y="136234"/>
            <a:ext cx="999901" cy="716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13" y="706856"/>
            <a:ext cx="8490705" cy="884682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13" y="1740853"/>
            <a:ext cx="8490705" cy="2770632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69168" y="4767263"/>
            <a:ext cx="2057400" cy="273844"/>
          </a:xfrm>
        </p:spPr>
        <p:txBody>
          <a:bodyPr/>
          <a:lstStyle>
            <a:lvl1pPr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2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4868" r="8145" b="25434"/>
          <a:stretch/>
        </p:blipFill>
        <p:spPr>
          <a:xfrm>
            <a:off x="0" y="1"/>
            <a:ext cx="9144000" cy="49148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498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39" y="4309828"/>
            <a:ext cx="999901" cy="716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13" y="282063"/>
            <a:ext cx="8490705" cy="755056"/>
          </a:xfrm>
        </p:spPr>
        <p:txBody>
          <a:bodyPr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13" y="1111660"/>
            <a:ext cx="8490705" cy="3312856"/>
          </a:xfrm>
        </p:spPr>
        <p:txBody>
          <a:bodyPr>
            <a:noAutofit/>
          </a:bodyPr>
          <a:lstStyle>
            <a:lvl1pPr marL="1714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rgbClr val="0000F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24113" y="4767263"/>
            <a:ext cx="2057400" cy="273844"/>
          </a:xfrm>
        </p:spPr>
        <p:txBody>
          <a:bodyPr/>
          <a:lstStyle>
            <a:lvl1pPr algn="l">
              <a:defRPr lang="en-US" sz="788" kern="1200" smtClean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20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7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8649" y="1399849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627957" y="1399849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3"/>
          </p:nvPr>
        </p:nvSpPr>
        <p:spPr>
          <a:xfrm>
            <a:off x="628649" y="1115606"/>
            <a:ext cx="3868340" cy="284243"/>
          </a:xfrm>
          <a:prstGeom prst="rect">
            <a:avLst/>
          </a:prstGeom>
          <a:solidFill>
            <a:srgbClr val="685A5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4"/>
          </p:nvPr>
        </p:nvSpPr>
        <p:spPr>
          <a:xfrm>
            <a:off x="4627957" y="1115606"/>
            <a:ext cx="3868340" cy="284243"/>
          </a:xfrm>
          <a:prstGeom prst="rect">
            <a:avLst/>
          </a:prstGeom>
          <a:solidFill>
            <a:srgbClr val="685A5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623888" y="993112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ibre Franklin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623888" y="3152905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628649" y="1005662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2"/>
          </p:nvPr>
        </p:nvSpPr>
        <p:spPr>
          <a:xfrm>
            <a:off x="4629148" y="1005662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804863" y="966788"/>
            <a:ext cx="7534274" cy="342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49" y="347123"/>
            <a:ext cx="7886699" cy="4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86699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Google Shape;56;p13"/>
          <p:cNvCxnSpPr/>
          <p:nvPr/>
        </p:nvCxnSpPr>
        <p:spPr>
          <a:xfrm>
            <a:off x="468313" y="722599"/>
            <a:ext cx="8153400" cy="0"/>
          </a:xfrm>
          <a:prstGeom prst="straightConnector1">
            <a:avLst/>
          </a:prstGeom>
          <a:noFill/>
          <a:ln w="28575" cap="flat" cmpd="sng">
            <a:solidFill>
              <a:srgbClr val="685A5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3"/>
          <p:cNvCxnSpPr/>
          <p:nvPr/>
        </p:nvCxnSpPr>
        <p:spPr>
          <a:xfrm>
            <a:off x="457200" y="4572000"/>
            <a:ext cx="8153400" cy="0"/>
          </a:xfrm>
          <a:prstGeom prst="straightConnector1">
            <a:avLst/>
          </a:prstGeom>
          <a:noFill/>
          <a:ln w="9525" cap="flat" cmpd="sng">
            <a:solidFill>
              <a:srgbClr val="E5684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8" name="Google Shape;58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7200" y="4696141"/>
            <a:ext cx="1551922" cy="342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2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ankrate.com/insurance/life-insurance/life-insurance-calculator/" TargetMode="External"/><Relationship Id="rId4" Type="http://schemas.openxmlformats.org/officeDocument/2006/relationships/hyperlink" Target="https://napkinfinanc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4868" r="8145" b="25434"/>
          <a:stretch/>
        </p:blipFill>
        <p:spPr>
          <a:xfrm flipV="1">
            <a:off x="0" y="439174"/>
            <a:ext cx="9144000" cy="47043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594529"/>
            <a:ext cx="9144000" cy="69552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SkillUp</a:t>
            </a:r>
            <a:r>
              <a:rPr lang="en-US" sz="33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Personal Finance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9" y="426181"/>
            <a:ext cx="2572920" cy="18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Establish an emergency fund for “rainy days”</a:t>
            </a:r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498600" y="769000"/>
            <a:ext cx="6797100" cy="3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23"/>
              <a:buNone/>
            </a:pPr>
            <a:r>
              <a:rPr lang="en" sz="1350" dirty="0"/>
              <a:t>What is an emergency?</a:t>
            </a:r>
            <a:endParaRPr sz="1350" dirty="0"/>
          </a:p>
          <a:p>
            <a:pPr marL="457200" marR="0" lvl="0" indent="-3074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41"/>
              <a:buChar char="●"/>
            </a:pPr>
            <a:r>
              <a:rPr lang="en" sz="1150" dirty="0"/>
              <a:t>Loss of employment?</a:t>
            </a:r>
            <a:endParaRPr sz="1150" dirty="0"/>
          </a:p>
          <a:p>
            <a:pPr marL="457200" marR="0" lvl="0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●"/>
            </a:pPr>
            <a:r>
              <a:rPr lang="en" sz="1150" dirty="0"/>
              <a:t>Vacation to Hawaii?</a:t>
            </a:r>
            <a:endParaRPr sz="1150" dirty="0"/>
          </a:p>
          <a:p>
            <a:pPr marL="457200" marR="0" lvl="0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●"/>
            </a:pPr>
            <a:r>
              <a:rPr lang="en" sz="1150" dirty="0"/>
              <a:t>Car repairs?</a:t>
            </a:r>
            <a:endParaRPr sz="1150" dirty="0"/>
          </a:p>
          <a:p>
            <a:pPr marL="457200" marR="0" lvl="0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●"/>
            </a:pPr>
            <a:r>
              <a:rPr lang="en" sz="1150" dirty="0"/>
              <a:t>Celebratory dinner?</a:t>
            </a:r>
            <a:endParaRPr sz="115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50" dirty="0"/>
              <a:t>Intended to avoid borrowing and avoid selling investments</a:t>
            </a:r>
            <a:endParaRPr sz="135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23"/>
              <a:buNone/>
            </a:pPr>
            <a:r>
              <a:rPr lang="en" sz="1350" dirty="0"/>
              <a:t>How much should it be?</a:t>
            </a:r>
            <a:endParaRPr sz="1350" dirty="0"/>
          </a:p>
          <a:p>
            <a:pPr marL="457200" lvl="0" indent="-3016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3-6 months of living expenses</a:t>
            </a:r>
            <a:endParaRPr sz="124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23"/>
              <a:buNone/>
            </a:pPr>
            <a:r>
              <a:rPr lang="en" sz="1350" dirty="0"/>
              <a:t>Where should I keep it?</a:t>
            </a:r>
            <a:endParaRPr sz="1350" dirty="0"/>
          </a:p>
          <a:p>
            <a:pPr marL="457200" lvl="0" indent="-3074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41"/>
              <a:buChar char="●"/>
            </a:pPr>
            <a:r>
              <a:rPr lang="en" sz="1150" dirty="0"/>
              <a:t>Ideally a high-yield savings account</a:t>
            </a:r>
            <a:endParaRPr sz="1150" dirty="0"/>
          </a:p>
          <a:p>
            <a:pPr marL="457200" lvl="0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●"/>
            </a:pPr>
            <a:r>
              <a:rPr lang="en" sz="1150" dirty="0"/>
              <a:t>Rates as of</a:t>
            </a:r>
            <a:r>
              <a:rPr lang="en" sz="1150" dirty="0">
                <a:highlight>
                  <a:schemeClr val="lt1"/>
                </a:highlight>
              </a:rPr>
              <a:t> 10/31/23:</a:t>
            </a:r>
            <a:endParaRPr sz="1241" dirty="0">
              <a:highlight>
                <a:schemeClr val="lt1"/>
              </a:highlight>
            </a:endParaRPr>
          </a:p>
          <a:p>
            <a:pPr marL="914400" lvl="1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○"/>
            </a:pPr>
            <a:r>
              <a:rPr lang="en" sz="1241" dirty="0"/>
              <a:t>Synchrony 4.75%</a:t>
            </a:r>
            <a:endParaRPr sz="1241" dirty="0"/>
          </a:p>
          <a:p>
            <a:pPr marL="914400" lvl="1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○"/>
            </a:pPr>
            <a:r>
              <a:rPr lang="en" sz="1241" dirty="0"/>
              <a:t>Vio Bank: 5.25%</a:t>
            </a:r>
            <a:endParaRPr sz="1241" dirty="0"/>
          </a:p>
          <a:p>
            <a:pPr marL="914400" lvl="1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○"/>
            </a:pPr>
            <a:r>
              <a:rPr lang="en" sz="1241" dirty="0"/>
              <a:t>Discover Bank: 4.30%</a:t>
            </a:r>
            <a:endParaRPr sz="1241" dirty="0"/>
          </a:p>
          <a:p>
            <a:pPr marL="914400" lvl="1" indent="-307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1"/>
              <a:buChar char="○"/>
            </a:pPr>
            <a:r>
              <a:rPr lang="en" sz="1241" dirty="0"/>
              <a:t>Bankrate.com provides updated information </a:t>
            </a:r>
            <a:endParaRPr sz="1241" dirty="0"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SzPts val="523"/>
              <a:buNone/>
            </a:pPr>
            <a:endParaRPr sz="641" dirty="0"/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000" y="877150"/>
            <a:ext cx="2404450" cy="34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Educate yourself on the markets</a:t>
            </a:r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body" idx="1"/>
          </p:nvPr>
        </p:nvSpPr>
        <p:spPr>
          <a:xfrm>
            <a:off x="552024" y="869950"/>
            <a:ext cx="3517699" cy="3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Three main asset classes:</a:t>
            </a:r>
            <a:endParaRPr sz="1350" dirty="0"/>
          </a:p>
          <a:p>
            <a:pPr marL="457200" marR="0" lvl="0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Cash</a:t>
            </a:r>
            <a:endParaRPr sz="1150" dirty="0"/>
          </a:p>
          <a:p>
            <a:pPr marL="457200" marR="0" lvl="0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Bonds</a:t>
            </a:r>
            <a:endParaRPr sz="1150" dirty="0"/>
          </a:p>
          <a:p>
            <a:pPr marL="457200" marR="0" lvl="0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Stocks</a:t>
            </a:r>
            <a:endParaRPr sz="115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850" b="1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Difference between a stock and a bond</a:t>
            </a:r>
            <a:endParaRPr sz="1350" dirty="0"/>
          </a:p>
          <a:p>
            <a:pPr marL="457200" marR="0" lvl="0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Ownership vs lending</a:t>
            </a:r>
            <a:endParaRPr sz="115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85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Risk vs return</a:t>
            </a:r>
            <a:endParaRPr sz="135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85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How to compare markets</a:t>
            </a:r>
            <a:endParaRPr sz="1350" dirty="0"/>
          </a:p>
          <a:p>
            <a:pPr marL="457200" lvl="0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Benchmarks</a:t>
            </a:r>
            <a:endParaRPr sz="1150" dirty="0"/>
          </a:p>
          <a:p>
            <a:pPr marL="914400" lvl="1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○"/>
            </a:pPr>
            <a:r>
              <a:rPr lang="en" sz="1150" dirty="0"/>
              <a:t>10-year treasury</a:t>
            </a:r>
            <a:endParaRPr sz="1150" dirty="0"/>
          </a:p>
          <a:p>
            <a:pPr marL="914400" lvl="1" indent="-3016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50"/>
              <a:buChar char="○"/>
            </a:pPr>
            <a:r>
              <a:rPr lang="en" sz="1150" dirty="0"/>
              <a:t>S&amp;P 500</a:t>
            </a:r>
            <a:endParaRPr sz="115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50" b="1" dirty="0"/>
          </a:p>
        </p:txBody>
      </p:sp>
      <p:grpSp>
        <p:nvGrpSpPr>
          <p:cNvPr id="235" name="Google Shape;235;p36"/>
          <p:cNvGrpSpPr/>
          <p:nvPr/>
        </p:nvGrpSpPr>
        <p:grpSpPr>
          <a:xfrm>
            <a:off x="4181777" y="1110712"/>
            <a:ext cx="4174380" cy="3164311"/>
            <a:chOff x="4609225" y="1221000"/>
            <a:chExt cx="4044550" cy="3061150"/>
          </a:xfrm>
        </p:grpSpPr>
        <p:cxnSp>
          <p:nvCxnSpPr>
            <p:cNvPr id="236" name="Google Shape;236;p36"/>
            <p:cNvCxnSpPr/>
            <p:nvPr/>
          </p:nvCxnSpPr>
          <p:spPr>
            <a:xfrm>
              <a:off x="5418225" y="1221000"/>
              <a:ext cx="23100" cy="2671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36"/>
            <p:cNvCxnSpPr/>
            <p:nvPr/>
          </p:nvCxnSpPr>
          <p:spPr>
            <a:xfrm>
              <a:off x="5448750" y="3899600"/>
              <a:ext cx="3151800" cy="7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36"/>
            <p:cNvCxnSpPr/>
            <p:nvPr/>
          </p:nvCxnSpPr>
          <p:spPr>
            <a:xfrm rot="10800000" flipH="1">
              <a:off x="5441125" y="1449975"/>
              <a:ext cx="2816100" cy="24420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9" name="Google Shape;239;p36"/>
            <p:cNvSpPr/>
            <p:nvPr/>
          </p:nvSpPr>
          <p:spPr>
            <a:xfrm>
              <a:off x="5944775" y="3243325"/>
              <a:ext cx="228900" cy="2061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6778575" y="2544900"/>
              <a:ext cx="228900" cy="206100"/>
            </a:xfrm>
            <a:prstGeom prst="ellipse">
              <a:avLst/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7646100" y="1777650"/>
              <a:ext cx="228900" cy="206100"/>
            </a:xfrm>
            <a:prstGeom prst="ellipse">
              <a:avLst/>
            </a:prstGeom>
            <a:solidFill>
              <a:srgbClr val="8E7CC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6"/>
            <p:cNvSpPr txBox="1"/>
            <p:nvPr/>
          </p:nvSpPr>
          <p:spPr>
            <a:xfrm>
              <a:off x="4609225" y="1221000"/>
              <a:ext cx="8319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Libre Franklin"/>
                  <a:ea typeface="Libre Franklin"/>
                  <a:cs typeface="Libre Franklin"/>
                  <a:sym typeface="Libre Franklin"/>
                </a:rPr>
                <a:t>Return</a:t>
              </a:r>
              <a:endParaRPr b="1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3" name="Google Shape;243;p36"/>
            <p:cNvSpPr txBox="1"/>
            <p:nvPr/>
          </p:nvSpPr>
          <p:spPr>
            <a:xfrm>
              <a:off x="7974275" y="3895150"/>
              <a:ext cx="679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Libre Franklin"/>
                  <a:ea typeface="Libre Franklin"/>
                  <a:cs typeface="Libre Franklin"/>
                  <a:sym typeface="Libre Franklin"/>
                </a:rPr>
                <a:t>Risk</a:t>
              </a:r>
              <a:endParaRPr b="1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4" name="Google Shape;244;p36"/>
            <p:cNvSpPr txBox="1"/>
            <p:nvPr/>
          </p:nvSpPr>
          <p:spPr>
            <a:xfrm>
              <a:off x="5803275" y="2941675"/>
              <a:ext cx="5304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434343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Cash</a:t>
              </a:r>
              <a:endParaRPr sz="1100" b="1">
                <a:solidFill>
                  <a:srgbClr val="434343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5" name="Google Shape;245;p36"/>
            <p:cNvSpPr txBox="1"/>
            <p:nvPr/>
          </p:nvSpPr>
          <p:spPr>
            <a:xfrm>
              <a:off x="6583975" y="2190900"/>
              <a:ext cx="6276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434343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Bonds</a:t>
              </a:r>
              <a:endParaRPr sz="1100" b="1">
                <a:solidFill>
                  <a:srgbClr val="434343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6" name="Google Shape;246;p36"/>
            <p:cNvSpPr txBox="1"/>
            <p:nvPr/>
          </p:nvSpPr>
          <p:spPr>
            <a:xfrm>
              <a:off x="7419150" y="1449975"/>
              <a:ext cx="7158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434343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Stocks</a:t>
              </a:r>
              <a:endParaRPr sz="1100" b="1">
                <a:solidFill>
                  <a:srgbClr val="434343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Growth of $1 since 1926</a:t>
            </a: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3" name="Google Shape;25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l="5087" t="13700" b="14829"/>
          <a:stretch/>
        </p:blipFill>
        <p:spPr>
          <a:xfrm>
            <a:off x="947300" y="797575"/>
            <a:ext cx="6898027" cy="3721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/>
          <p:nvPr/>
        </p:nvSpPr>
        <p:spPr>
          <a:xfrm>
            <a:off x="6989075" y="1143800"/>
            <a:ext cx="987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$13,000</a:t>
            </a:r>
            <a:endParaRPr sz="1200" b="1">
              <a:solidFill>
                <a:schemeClr val="dk2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6" name="Google Shape;256;p37"/>
          <p:cNvSpPr txBox="1"/>
          <p:nvPr/>
        </p:nvSpPr>
        <p:spPr>
          <a:xfrm>
            <a:off x="6974075" y="2347350"/>
            <a:ext cx="6108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69138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$98</a:t>
            </a:r>
            <a:endParaRPr sz="1200" b="1">
              <a:solidFill>
                <a:srgbClr val="E69138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7" name="Google Shape;257;p37"/>
          <p:cNvSpPr txBox="1"/>
          <p:nvPr/>
        </p:nvSpPr>
        <p:spPr>
          <a:xfrm>
            <a:off x="6974075" y="2801900"/>
            <a:ext cx="6108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9FC5E8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$17</a:t>
            </a:r>
            <a:endParaRPr sz="1200" b="1">
              <a:solidFill>
                <a:srgbClr val="9FC5E8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8893" y="4283225"/>
            <a:ext cx="1074556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Einstein said it best</a:t>
            </a:r>
            <a:endParaRPr/>
          </a:p>
        </p:txBody>
      </p:sp>
      <p:sp>
        <p:nvSpPr>
          <p:cNvPr id="264" name="Google Shape;264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65" name="Google Shape;265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pic>
        <p:nvPicPr>
          <p:cNvPr id="266" name="Google Shape;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85800"/>
            <a:ext cx="7148310" cy="375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5th grade challenge</a:t>
            </a:r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73" name="Google Shape;273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274" name="Google Shape;274;p39"/>
          <p:cNvSpPr txBox="1"/>
          <p:nvPr/>
        </p:nvSpPr>
        <p:spPr>
          <a:xfrm>
            <a:off x="498600" y="863425"/>
            <a:ext cx="3385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ibre Franklin"/>
                <a:ea typeface="Libre Franklin"/>
                <a:cs typeface="Libre Franklin"/>
                <a:sym typeface="Libre Franklin"/>
              </a:rPr>
              <a:t>Start with 1 penny and double your money daily for 30 days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ibre Franklin"/>
                <a:ea typeface="Libre Franklin"/>
                <a:cs typeface="Libre Franklin"/>
                <a:sym typeface="Libre Franklin"/>
              </a:rPr>
              <a:t>OR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ibre Franklin"/>
                <a:ea typeface="Libre Franklin"/>
                <a:cs typeface="Libre Franklin"/>
                <a:sym typeface="Libre Franklin"/>
              </a:rPr>
              <a:t>Take $100,000 today and walk away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5th grade challenge</a:t>
            </a:r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pic>
        <p:nvPicPr>
          <p:cNvPr id="282" name="Google Shape;282;p40"/>
          <p:cNvPicPr preferRelativeResize="0"/>
          <p:nvPr/>
        </p:nvPicPr>
        <p:blipFill rotWithShape="1">
          <a:blip r:embed="rId3">
            <a:alphaModFix/>
          </a:blip>
          <a:srcRect l="3818" t="1655" r="12268" b="3727"/>
          <a:stretch/>
        </p:blipFill>
        <p:spPr>
          <a:xfrm>
            <a:off x="4726294" y="759700"/>
            <a:ext cx="2968056" cy="377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0"/>
          <p:cNvSpPr txBox="1"/>
          <p:nvPr/>
        </p:nvSpPr>
        <p:spPr>
          <a:xfrm>
            <a:off x="498600" y="863425"/>
            <a:ext cx="3385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ibre Franklin"/>
                <a:ea typeface="Libre Franklin"/>
                <a:cs typeface="Libre Franklin"/>
                <a:sym typeface="Libre Franklin"/>
              </a:rPr>
              <a:t>Start with 1 penny and double your money daily for 30 days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ibre Franklin"/>
                <a:ea typeface="Libre Franklin"/>
                <a:cs typeface="Libre Franklin"/>
                <a:sym typeface="Libre Franklin"/>
              </a:rPr>
              <a:t>OR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ibre Franklin"/>
                <a:ea typeface="Libre Franklin"/>
                <a:cs typeface="Libre Franklin"/>
                <a:sym typeface="Libre Franklin"/>
              </a:rPr>
              <a:t>Take $100,000 today and walk away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6.  Star</a:t>
            </a:r>
            <a:r>
              <a:rPr lang="en"/>
              <a:t>t early - time is your most valuable asset!</a:t>
            </a:r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200" y="3155347"/>
            <a:ext cx="1595175" cy="2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1"/>
          <p:cNvSpPr txBox="1"/>
          <p:nvPr/>
        </p:nvSpPr>
        <p:spPr>
          <a:xfrm>
            <a:off x="6733125" y="892750"/>
            <a:ext cx="19764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Libre Franklin"/>
                <a:ea typeface="Libre Franklin"/>
                <a:cs typeface="Libre Franklin"/>
                <a:sym typeface="Libre Franklin"/>
              </a:rPr>
              <a:t>Each person saves $2,000 each year for 30 years*</a:t>
            </a:r>
            <a:endParaRPr sz="135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Libre Franklin"/>
                <a:ea typeface="Libre Franklin"/>
                <a:cs typeface="Libre Franklin"/>
                <a:sym typeface="Libre Franklin"/>
              </a:rPr>
              <a:t>Each person saves a total of $60,000</a:t>
            </a:r>
            <a:endParaRPr sz="135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Libre Franklin"/>
                <a:ea typeface="Libre Franklin"/>
                <a:cs typeface="Libre Franklin"/>
                <a:sym typeface="Libre Franklin"/>
              </a:rPr>
              <a:t>The only difference is the age they begin saving</a:t>
            </a:r>
            <a:endParaRPr sz="135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00" y="778075"/>
            <a:ext cx="5892424" cy="3747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7.  Recognize your emotions &amp; behavior</a:t>
            </a:r>
            <a:endParaRPr/>
          </a:p>
        </p:txBody>
      </p:sp>
      <p:sp>
        <p:nvSpPr>
          <p:cNvPr id="299" name="Google Shape;299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00" name="Google Shape;300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body" idx="1"/>
          </p:nvPr>
        </p:nvSpPr>
        <p:spPr>
          <a:xfrm>
            <a:off x="559650" y="931925"/>
            <a:ext cx="37215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Emotions can play a large role in your financial decisions and investment choices</a:t>
            </a:r>
            <a:endParaRPr sz="1350" dirty="0"/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850" dirty="0"/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Taking the emotions out of investing is important</a:t>
            </a:r>
            <a:endParaRPr sz="1350" dirty="0"/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350" dirty="0"/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Sticking with it - a disciplined approach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</a:pPr>
            <a:r>
              <a:rPr lang="en" sz="1350" dirty="0"/>
              <a:t>one way to take the emotion out of investing is by dollar cost averaging (e.g. - 401(k) contributions)</a:t>
            </a:r>
            <a:endParaRPr sz="1350" b="1" dirty="0"/>
          </a:p>
        </p:txBody>
      </p:sp>
      <p:grpSp>
        <p:nvGrpSpPr>
          <p:cNvPr id="302" name="Google Shape;302;p42"/>
          <p:cNvGrpSpPr/>
          <p:nvPr/>
        </p:nvGrpSpPr>
        <p:grpSpPr>
          <a:xfrm>
            <a:off x="4479615" y="2743537"/>
            <a:ext cx="2817921" cy="1689625"/>
            <a:chOff x="5287200" y="2835975"/>
            <a:chExt cx="3086103" cy="1689625"/>
          </a:xfrm>
        </p:grpSpPr>
        <p:pic>
          <p:nvPicPr>
            <p:cNvPr id="303" name="Google Shape;303;p42"/>
            <p:cNvPicPr preferRelativeResize="0"/>
            <p:nvPr/>
          </p:nvPicPr>
          <p:blipFill rotWithShape="1">
            <a:blip r:embed="rId3">
              <a:alphaModFix/>
            </a:blip>
            <a:srcRect t="6840" b="12116"/>
            <a:stretch/>
          </p:blipFill>
          <p:spPr>
            <a:xfrm>
              <a:off x="5287200" y="2835975"/>
              <a:ext cx="3086098" cy="1620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1825" y="4307125"/>
              <a:ext cx="811478" cy="218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5000" y="807025"/>
            <a:ext cx="3040300" cy="17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start?</a:t>
            </a:r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313" name="Google Shape;313;p43"/>
          <p:cNvSpPr txBox="1">
            <a:spLocks noGrp="1"/>
          </p:cNvSpPr>
          <p:nvPr>
            <p:ph type="body" idx="1"/>
          </p:nvPr>
        </p:nvSpPr>
        <p:spPr>
          <a:xfrm>
            <a:off x="498600" y="845200"/>
            <a:ext cx="51642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50" dirty="0"/>
              <a:t>Get organized &amp; track your progress</a:t>
            </a:r>
            <a:endParaRPr sz="15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pick one topic a month to investigate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create a physical or electronic filing system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use spreadsheets to track information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utilize aggregators such as YNAB or Empower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understand your money coming in and going out</a:t>
            </a:r>
            <a:endParaRPr sz="1550" b="1" dirty="0"/>
          </a:p>
          <a:p>
            <a:pPr marL="45720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1550" b="1" dirty="0"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50" dirty="0"/>
              <a:t>Ask for help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Utilize resources offered through work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Hourly financial planners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Project-based financial planners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Financial advisory firms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Look for credentials, education, and experience: CFP®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Utilize web searches focused on your local area</a:t>
            </a:r>
            <a:endParaRPr sz="1350"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1350" dirty="0"/>
          </a:p>
        </p:txBody>
      </p:sp>
      <p:pic>
        <p:nvPicPr>
          <p:cNvPr id="314" name="Google Shape;3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476" y="862000"/>
            <a:ext cx="1961899" cy="348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>
            <a:spLocks noGrp="1"/>
          </p:cNvSpPr>
          <p:nvPr>
            <p:ph type="title"/>
          </p:nvPr>
        </p:nvSpPr>
        <p:spPr>
          <a:xfrm>
            <a:off x="567224" y="255548"/>
            <a:ext cx="7886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Resources available</a:t>
            </a:r>
            <a:endParaRPr/>
          </a:p>
        </p:txBody>
      </p:sp>
      <p:sp>
        <p:nvSpPr>
          <p:cNvPr id="320" name="Google Shape;320;p44"/>
          <p:cNvSpPr txBox="1">
            <a:spLocks noGrp="1"/>
          </p:cNvSpPr>
          <p:nvPr>
            <p:ph type="body" idx="1"/>
          </p:nvPr>
        </p:nvSpPr>
        <p:spPr>
          <a:xfrm>
            <a:off x="628650" y="790799"/>
            <a:ext cx="7886700" cy="38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Financial advice searches:</a:t>
            </a:r>
            <a:endParaRPr sz="1350" dirty="0"/>
          </a:p>
          <a:p>
            <a:pPr marL="457200" marR="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National Association of Personal Financial Advisors (NAPFA) - napfa.org/</a:t>
            </a:r>
            <a:endParaRPr sz="1150" dirty="0"/>
          </a:p>
          <a:p>
            <a:pPr marL="457200" marR="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CERTIFIED FINANCIAL PLANNER™  website - cfp.net</a:t>
            </a:r>
            <a:endParaRPr sz="850" dirty="0"/>
          </a:p>
          <a:p>
            <a:pPr marL="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Education sites for beginners</a:t>
            </a:r>
            <a:endParaRPr sz="1150" dirty="0"/>
          </a:p>
          <a:p>
            <a:pPr marL="457200" marR="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Investopedia - </a:t>
            </a:r>
            <a:r>
              <a:rPr lang="en" sz="1150" dirty="0">
                <a:uFill>
                  <a:noFill/>
                </a:uFill>
                <a:hlinkClick r:id="rId3"/>
              </a:rPr>
              <a:t>https://www.investopedia.com/</a:t>
            </a:r>
            <a:endParaRPr sz="1150" dirty="0"/>
          </a:p>
          <a:p>
            <a:pPr marL="457200" marR="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Napkin Finance - </a:t>
            </a:r>
            <a:r>
              <a:rPr lang="en" sz="1150" u="sng" dirty="0">
                <a:solidFill>
                  <a:schemeClr val="hlink"/>
                </a:solidFill>
                <a:hlinkClick r:id="rId4"/>
              </a:rPr>
              <a:t>https://napkinfinance.com/</a:t>
            </a:r>
            <a:endParaRPr sz="1150" dirty="0"/>
          </a:p>
          <a:p>
            <a:pPr marL="457200" marR="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Life insurance calculator - </a:t>
            </a:r>
            <a:r>
              <a:rPr lang="en" sz="1150" u="sng" dirty="0">
                <a:solidFill>
                  <a:schemeClr val="hlink"/>
                </a:solidFill>
                <a:hlinkClick r:id="rId5"/>
              </a:rPr>
              <a:t>https://www.bankrate.com/insurance/life-insurance/life-insurance-calculator/</a:t>
            </a:r>
            <a:endParaRPr sz="1150" dirty="0"/>
          </a:p>
          <a:p>
            <a:pPr marL="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Aggregation &amp; budget sites</a:t>
            </a:r>
            <a:endParaRPr sz="1350" dirty="0"/>
          </a:p>
          <a:p>
            <a:pPr marL="45720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YNAB.com (You need a budget)</a:t>
            </a:r>
            <a:endParaRPr sz="1150" dirty="0"/>
          </a:p>
          <a:p>
            <a:pPr marL="45720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Empower.com</a:t>
            </a:r>
            <a:endParaRPr sz="1150" dirty="0"/>
          </a:p>
          <a:p>
            <a:pPr marL="45720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Monarchmoney.com</a:t>
            </a:r>
            <a:endParaRPr sz="850" dirty="0"/>
          </a:p>
          <a:p>
            <a:pPr marL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50" dirty="0"/>
              <a:t>Bank rates &amp; HSA resources</a:t>
            </a:r>
            <a:endParaRPr sz="1350" dirty="0"/>
          </a:p>
          <a:p>
            <a:pPr marL="45720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Bankrate.com</a:t>
            </a:r>
            <a:endParaRPr sz="1150" dirty="0"/>
          </a:p>
          <a:p>
            <a:pPr marL="457200" lvl="0" indent="-3016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HSA bank</a:t>
            </a:r>
            <a:endParaRPr sz="1150" dirty="0"/>
          </a:p>
          <a:p>
            <a:pPr marL="914400" lvl="1" indent="-3143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50"/>
              <a:buChar char="○"/>
            </a:pPr>
            <a:r>
              <a:rPr lang="en" sz="1150" dirty="0"/>
              <a:t>Fidelity HSA</a:t>
            </a:r>
            <a:endParaRPr sz="1150" dirty="0"/>
          </a:p>
          <a:p>
            <a:pPr marL="914400" lvl="1" indent="-31432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50"/>
              <a:buChar char="○"/>
            </a:pPr>
            <a:r>
              <a:rPr lang="en" sz="1150" dirty="0"/>
              <a:t>Optum Bank</a:t>
            </a:r>
            <a:endParaRPr sz="1350" dirty="0"/>
          </a:p>
        </p:txBody>
      </p:sp>
      <p:sp>
        <p:nvSpPr>
          <p:cNvPr id="321" name="Google Shape;321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1007" y="439239"/>
            <a:ext cx="6402363" cy="597805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134CE0"/>
                </a:solidFill>
              </a:rPr>
              <a:t>Thank you to our Underwriter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93"/>
          <a:stretch/>
        </p:blipFill>
        <p:spPr>
          <a:xfrm>
            <a:off x="3315982" y="1149916"/>
            <a:ext cx="4272416" cy="4901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08257-44CD-47FF-A2F5-C1756A107708}"/>
              </a:ext>
            </a:extLst>
          </p:cNvPr>
          <p:cNvSpPr txBox="1">
            <a:spLocks/>
          </p:cNvSpPr>
          <p:nvPr/>
        </p:nvSpPr>
        <p:spPr>
          <a:xfrm>
            <a:off x="2251007" y="1752933"/>
            <a:ext cx="6402363" cy="5978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3000" b="1" dirty="0">
                <a:solidFill>
                  <a:srgbClr val="134CE0"/>
                </a:solidFill>
              </a:rPr>
              <a:t>And our Supporting Partners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6BFD3A-4B3A-E351-B056-1E6D5EF8AFD5}"/>
              </a:ext>
            </a:extLst>
          </p:cNvPr>
          <p:cNvSpPr txBox="1">
            <a:spLocks/>
          </p:cNvSpPr>
          <p:nvPr/>
        </p:nvSpPr>
        <p:spPr>
          <a:xfrm>
            <a:off x="1471152" y="2430396"/>
            <a:ext cx="7517771" cy="27131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lang="en-US" sz="1950" dirty="0">
                <a:solidFill>
                  <a:srgbClr val="000000"/>
                </a:solidFill>
              </a:rPr>
              <a:t>ABC Owned Television Stations, </a:t>
            </a:r>
            <a:r>
              <a:rPr lang="en-US" sz="1950" dirty="0" err="1">
                <a:solidFill>
                  <a:srgbClr val="000000"/>
                </a:solidFill>
              </a:rPr>
              <a:t>AdCellerant</a:t>
            </a:r>
            <a:r>
              <a:rPr lang="en-US" sz="1950" dirty="0">
                <a:solidFill>
                  <a:srgbClr val="000000"/>
                </a:solidFill>
              </a:rPr>
              <a:t>, BIA Advisory Services, </a:t>
            </a:r>
            <a:r>
              <a:rPr lang="en-US" sz="1950" dirty="0" err="1">
                <a:solidFill>
                  <a:srgbClr val="000000"/>
                </a:solidFill>
              </a:rPr>
              <a:t>Comscore</a:t>
            </a:r>
            <a:r>
              <a:rPr lang="en-US" sz="1950" dirty="0">
                <a:solidFill>
                  <a:srgbClr val="000000"/>
                </a:solidFill>
              </a:rPr>
              <a:t>, Cox Media Group, The E.W. Scripps Company, Graham Media Group, Gray Television, Hearst Television, Katz Television Group, Locality, Marathon Ventures, Morgan Murphy Media, </a:t>
            </a:r>
            <a:br>
              <a:rPr lang="en-US" sz="1950" dirty="0">
                <a:solidFill>
                  <a:srgbClr val="000000"/>
                </a:solidFill>
              </a:rPr>
            </a:br>
            <a:r>
              <a:rPr lang="en-US" sz="1950" dirty="0">
                <a:solidFill>
                  <a:srgbClr val="000000"/>
                </a:solidFill>
              </a:rPr>
              <a:t>NBCUniversal Local, Nielsen, Standard Media Group, Telemundo, Univision Television Group, </a:t>
            </a:r>
            <a:r>
              <a:rPr lang="en-US" sz="1950" dirty="0" err="1">
                <a:solidFill>
                  <a:srgbClr val="000000"/>
                </a:solidFill>
              </a:rPr>
              <a:t>Vivvix</a:t>
            </a:r>
            <a:endParaRPr lang="en-US" sz="195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916434-6467-F515-CB5E-D781D0FFC59A}"/>
              </a:ext>
            </a:extLst>
          </p:cNvPr>
          <p:cNvSpPr/>
          <p:nvPr/>
        </p:nvSpPr>
        <p:spPr>
          <a:xfrm>
            <a:off x="0" y="201957"/>
            <a:ext cx="9144000" cy="342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300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5331F-4E01-CDDC-DD5A-5A111185E08D}"/>
              </a:ext>
            </a:extLst>
          </p:cNvPr>
          <p:cNvSpPr/>
          <p:nvPr/>
        </p:nvSpPr>
        <p:spPr>
          <a:xfrm>
            <a:off x="0" y="4840769"/>
            <a:ext cx="9144000" cy="342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300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5D4BD-6905-C141-661B-9F701EBE2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4" y="363266"/>
            <a:ext cx="1439610" cy="10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00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72E01B-00B7-40C3-3133-04F7398FD61D}"/>
              </a:ext>
            </a:extLst>
          </p:cNvPr>
          <p:cNvSpPr/>
          <p:nvPr/>
        </p:nvSpPr>
        <p:spPr>
          <a:xfrm>
            <a:off x="0" y="4312345"/>
            <a:ext cx="9144000" cy="69552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Thank you for joining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570" y="210954"/>
            <a:ext cx="6402363" cy="597805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134CE0"/>
                </a:solidFill>
              </a:rPr>
              <a:t>Thank you to our Underwriter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93"/>
          <a:stretch/>
        </p:blipFill>
        <p:spPr>
          <a:xfrm>
            <a:off x="3411544" y="865418"/>
            <a:ext cx="4272416" cy="4901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08257-44CD-47FF-A2F5-C1756A107708}"/>
              </a:ext>
            </a:extLst>
          </p:cNvPr>
          <p:cNvSpPr txBox="1">
            <a:spLocks/>
          </p:cNvSpPr>
          <p:nvPr/>
        </p:nvSpPr>
        <p:spPr>
          <a:xfrm>
            <a:off x="2346570" y="1338775"/>
            <a:ext cx="6402363" cy="5978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3000" b="1" dirty="0">
                <a:solidFill>
                  <a:srgbClr val="134CE0"/>
                </a:solidFill>
              </a:rPr>
              <a:t>And our Supporting Partners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6BFD3A-4B3A-E351-B056-1E6D5EF8AFD5}"/>
              </a:ext>
            </a:extLst>
          </p:cNvPr>
          <p:cNvSpPr txBox="1">
            <a:spLocks/>
          </p:cNvSpPr>
          <p:nvPr/>
        </p:nvSpPr>
        <p:spPr>
          <a:xfrm>
            <a:off x="1584101" y="2017217"/>
            <a:ext cx="7468515" cy="27131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lang="en-US" sz="1950" dirty="0">
                <a:solidFill>
                  <a:srgbClr val="000000"/>
                </a:solidFill>
              </a:rPr>
              <a:t>ABC Owned Television Stations, </a:t>
            </a:r>
            <a:r>
              <a:rPr lang="en-US" sz="1950" dirty="0" err="1">
                <a:solidFill>
                  <a:srgbClr val="000000"/>
                </a:solidFill>
              </a:rPr>
              <a:t>AdCellerant</a:t>
            </a:r>
            <a:r>
              <a:rPr lang="en-US" sz="1950" dirty="0">
                <a:solidFill>
                  <a:srgbClr val="000000"/>
                </a:solidFill>
              </a:rPr>
              <a:t>, BIA Advisory Services, Comscore, Cox Media Group, The E.W. Scripps Company, Graham Media Group, Gray Television, Hearst Television, </a:t>
            </a:r>
            <a:br>
              <a:rPr lang="en-US" sz="1950" dirty="0">
                <a:solidFill>
                  <a:srgbClr val="000000"/>
                </a:solidFill>
              </a:rPr>
            </a:br>
            <a:r>
              <a:rPr lang="en-US" sz="1950" dirty="0">
                <a:solidFill>
                  <a:srgbClr val="000000"/>
                </a:solidFill>
              </a:rPr>
              <a:t>Katz Television Group, Locality, Marathon Ventures, </a:t>
            </a:r>
            <a:br>
              <a:rPr lang="en-US" sz="1950" dirty="0">
                <a:solidFill>
                  <a:srgbClr val="000000"/>
                </a:solidFill>
              </a:rPr>
            </a:br>
            <a:r>
              <a:rPr lang="en-US" sz="1950" dirty="0">
                <a:solidFill>
                  <a:srgbClr val="000000"/>
                </a:solidFill>
              </a:rPr>
              <a:t>Morgan Murphy Media, NBCUniversal Local, Nielsen, Standard Media Group, Telemundo, Univision Television Group, </a:t>
            </a:r>
            <a:r>
              <a:rPr lang="en-US" sz="1950" dirty="0" err="1">
                <a:solidFill>
                  <a:srgbClr val="000000"/>
                </a:solidFill>
              </a:rPr>
              <a:t>Vivvix</a:t>
            </a:r>
            <a:endParaRPr lang="en-US" sz="195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916434-6467-F515-CB5E-D781D0FFC59A}"/>
              </a:ext>
            </a:extLst>
          </p:cNvPr>
          <p:cNvSpPr/>
          <p:nvPr/>
        </p:nvSpPr>
        <p:spPr>
          <a:xfrm>
            <a:off x="0" y="201957"/>
            <a:ext cx="9144000" cy="342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300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5D4BD-6905-C141-661B-9F701EBE2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4" y="363266"/>
            <a:ext cx="1439610" cy="10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4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68E484-DE36-B07A-F42F-FF7737945139}"/>
              </a:ext>
            </a:extLst>
          </p:cNvPr>
          <p:cNvSpPr/>
          <p:nvPr/>
        </p:nvSpPr>
        <p:spPr>
          <a:xfrm>
            <a:off x="0" y="1314451"/>
            <a:ext cx="9144000" cy="69552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SkillUp</a:t>
            </a:r>
            <a:r>
              <a:rPr lang="en-US" sz="33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Personal Finance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10FCB-E2D4-25A6-3CA2-23EE9C2F4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9" y="91835"/>
            <a:ext cx="1439610" cy="1031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8717A0-7E01-4A7A-F0A2-59E123EC3810}"/>
              </a:ext>
            </a:extLst>
          </p:cNvPr>
          <p:cNvSpPr txBox="1"/>
          <p:nvPr/>
        </p:nvSpPr>
        <p:spPr>
          <a:xfrm>
            <a:off x="1482213" y="4004348"/>
            <a:ext cx="3421024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Source Sans Pro" panose="020B0503030403020204" pitchFamily="34" charset="0"/>
                <a:ea typeface="+mn-ea"/>
                <a:cs typeface="+mn-cs"/>
              </a:rPr>
              <a:t>Barbara Leclerc</a:t>
            </a:r>
            <a:br>
              <a:rPr lang="en-US" sz="2400" kern="1200" dirty="0">
                <a:latin typeface="Neue Haas Grotesk Text Pro"/>
                <a:ea typeface="+mn-ea"/>
                <a:cs typeface="+mn-cs"/>
              </a:rPr>
            </a:br>
            <a:r>
              <a:rPr lang="en-US" sz="1350" kern="1200" dirty="0">
                <a:latin typeface="Source Sans Pro" panose="020B0503030403020204" pitchFamily="34" charset="0"/>
                <a:ea typeface="+mn-ea"/>
                <a:cs typeface="+mn-cs"/>
              </a:rPr>
              <a:t>Co-Chief Investment Officer, Senior Advisor </a:t>
            </a:r>
          </a:p>
          <a:p>
            <a:pPr algn="ctr" defTabSz="685800">
              <a:buClrTx/>
            </a:pPr>
            <a:r>
              <a:rPr lang="en-US" sz="1350" kern="1200" dirty="0">
                <a:latin typeface="Source Sans Pro" panose="020B0503030403020204" pitchFamily="34" charset="0"/>
                <a:ea typeface="+mn-ea"/>
                <a:cs typeface="+mn-cs"/>
              </a:rPr>
              <a:t>Bridgewater Advisors</a:t>
            </a:r>
            <a:endParaRPr lang="en-US" sz="1500" kern="1200" dirty="0"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B6B3E-D62C-A19C-F0A1-B3132638FA93}"/>
              </a:ext>
            </a:extLst>
          </p:cNvPr>
          <p:cNvSpPr txBox="1"/>
          <p:nvPr/>
        </p:nvSpPr>
        <p:spPr>
          <a:xfrm>
            <a:off x="4834688" y="4004268"/>
            <a:ext cx="4157843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Source Sans Pro" panose="020B0503030403020204" pitchFamily="34" charset="0"/>
                <a:ea typeface="+mn-ea"/>
                <a:cs typeface="+mn-cs"/>
              </a:rPr>
              <a:t>Josefine Teneback Cays</a:t>
            </a:r>
            <a:br>
              <a:rPr lang="en-US" sz="2400" kern="1200" dirty="0">
                <a:latin typeface="Neue Haas Grotesk Text Pro"/>
                <a:ea typeface="+mn-ea"/>
                <a:cs typeface="+mn-cs"/>
              </a:rPr>
            </a:br>
            <a:r>
              <a:rPr lang="en-US" sz="1350" kern="1200" dirty="0">
                <a:latin typeface="Source Sans Pro" panose="020B0503030403020204" pitchFamily="34" charset="0"/>
                <a:ea typeface="+mn-ea"/>
                <a:cs typeface="+mn-cs"/>
              </a:rPr>
              <a:t>Partner, Senior Advisor</a:t>
            </a:r>
          </a:p>
          <a:p>
            <a:pPr algn="ctr" defTabSz="685800">
              <a:buClrTx/>
            </a:pPr>
            <a:r>
              <a:rPr lang="en-US" sz="1350" kern="1200" dirty="0">
                <a:latin typeface="Source Sans Pro" panose="020B0503030403020204" pitchFamily="34" charset="0"/>
                <a:ea typeface="+mn-ea"/>
                <a:cs typeface="+mn-cs"/>
              </a:rPr>
              <a:t>Bridgewater Advisors</a:t>
            </a:r>
            <a:endParaRPr lang="en-US" sz="1500" kern="1200" dirty="0"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1CC38C-F8D5-F892-21D5-932BCB51D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0" r="15630"/>
          <a:stretch/>
        </p:blipFill>
        <p:spPr>
          <a:xfrm>
            <a:off x="6113754" y="2207314"/>
            <a:ext cx="1599713" cy="15996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10C79-5D06-4884-EA9D-56043357D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25" r="13425"/>
          <a:stretch/>
        </p:blipFill>
        <p:spPr>
          <a:xfrm>
            <a:off x="2373872" y="2207314"/>
            <a:ext cx="1637706" cy="1599617"/>
          </a:xfrm>
          <a:prstGeom prst="ellipse">
            <a:avLst/>
          </a:prstGeom>
          <a:solidFill>
            <a:schemeClr val="tx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352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ctrTitle"/>
          </p:nvPr>
        </p:nvSpPr>
        <p:spPr>
          <a:xfrm>
            <a:off x="1143000" y="1069972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Franklin"/>
              <a:buNone/>
            </a:pPr>
            <a:r>
              <a:rPr lang="en"/>
              <a:t>7 ways to kickstart your financial journey</a:t>
            </a: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subTitle" idx="1"/>
          </p:nvPr>
        </p:nvSpPr>
        <p:spPr>
          <a:xfrm>
            <a:off x="446467" y="2717658"/>
            <a:ext cx="8251065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" dirty="0"/>
              <a:t>Josefine Teneback Cays, CFA, CFP® – Partner, senior advisor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" dirty="0"/>
              <a:t>Barbara Leclerc, CFA, CFP® – Co-chief investment officer, senior advisor</a:t>
            </a:r>
            <a:endParaRPr dirty="0"/>
          </a:p>
          <a:p>
            <a:pPr marL="1397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457200" lvl="0" indent="-3175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67" name="Google Shape;167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Learn about your employment benefits</a:t>
            </a:r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451350" y="787650"/>
            <a:ext cx="5447700" cy="3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Salary / bonus</a:t>
            </a:r>
            <a:endParaRPr sz="135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Health coverage offered</a:t>
            </a:r>
            <a:endParaRPr sz="135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Health Savings Plans (HSA)</a:t>
            </a:r>
            <a:endParaRPr sz="1350" dirty="0"/>
          </a:p>
          <a:p>
            <a:pPr marL="457200" lvl="0" indent="-301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Must be enrolled in a high-deductible healthcare plan (HDHP)</a:t>
            </a:r>
            <a:endParaRPr sz="1150" dirty="0"/>
          </a:p>
          <a:p>
            <a:pPr marL="457200" lvl="0" indent="-301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Receive a tax deduction today AND earnings could be tax-free if used for qualified medical expenses</a:t>
            </a:r>
            <a:endParaRPr sz="1150" dirty="0"/>
          </a:p>
          <a:p>
            <a:pPr marL="457200" lvl="0" indent="-301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Contribution limits (2023):</a:t>
            </a:r>
            <a:endParaRPr sz="1150" dirty="0"/>
          </a:p>
          <a:p>
            <a:pPr marL="914400" lvl="1" indent="-301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○"/>
            </a:pPr>
            <a:r>
              <a:rPr lang="en" sz="1150" dirty="0"/>
              <a:t>Single coverage: $3,850</a:t>
            </a:r>
            <a:endParaRPr sz="1150" dirty="0"/>
          </a:p>
          <a:p>
            <a:pPr marL="914400" lvl="1" indent="-301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○"/>
            </a:pPr>
            <a:r>
              <a:rPr lang="en" sz="1150" dirty="0"/>
              <a:t>Family coverage: $7,750</a:t>
            </a:r>
            <a:endParaRPr sz="1150" dirty="0"/>
          </a:p>
          <a:p>
            <a:pPr marL="1371600" lvl="2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■"/>
            </a:pPr>
            <a:r>
              <a:rPr lang="en" sz="1050" dirty="0"/>
              <a:t>At age 55, individuals can contribute an additional $1,000</a:t>
            </a:r>
            <a:endParaRPr sz="105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Dependent care benefits / dependent care flex spending accounts</a:t>
            </a:r>
            <a:endParaRPr sz="135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Transportation benefits </a:t>
            </a:r>
            <a:endParaRPr sz="1150" dirty="0"/>
          </a:p>
        </p:txBody>
      </p:sp>
      <p:sp>
        <p:nvSpPr>
          <p:cNvPr id="175" name="Google Shape;175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630" y="805800"/>
            <a:ext cx="2354021" cy="353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Learn about your employment benefits</a:t>
            </a:r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451350" y="787650"/>
            <a:ext cx="5447700" cy="3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Life insurance</a:t>
            </a:r>
            <a:endParaRPr sz="1150" dirty="0"/>
          </a:p>
          <a:p>
            <a:pPr marL="457200" lvl="0" indent="-3143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●"/>
            </a:pPr>
            <a:r>
              <a:rPr lang="en" sz="1150" dirty="0"/>
              <a:t>Lost income to a household can be detrimental</a:t>
            </a:r>
            <a:endParaRPr sz="115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Disability insurance</a:t>
            </a:r>
            <a:endParaRPr sz="13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●"/>
            </a:pPr>
            <a:r>
              <a:rPr lang="en" sz="1150" dirty="0"/>
              <a:t>If employer pays the premiums, benefits would be taxable</a:t>
            </a:r>
            <a:endParaRPr sz="1150" dirty="0"/>
          </a:p>
          <a:p>
            <a:pPr marL="457200" marR="0" lvl="0" indent="-3143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●"/>
            </a:pPr>
            <a:r>
              <a:rPr lang="en" sz="1150" dirty="0"/>
              <a:t>If employee pays the premiums, benefits would be non-taxable</a:t>
            </a:r>
            <a:endParaRPr sz="115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50" dirty="0"/>
              <a:t>Retirement plans (e.g. - 401(k), 403(b), etc…)</a:t>
            </a:r>
            <a:endParaRPr sz="1350" dirty="0"/>
          </a:p>
          <a:p>
            <a:pPr marL="457200" lvl="0" indent="-3016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●"/>
            </a:pPr>
            <a:r>
              <a:rPr lang="en" sz="1150" dirty="0"/>
              <a:t>Check your beneficiaries</a:t>
            </a:r>
            <a:endParaRPr sz="1150" dirty="0"/>
          </a:p>
        </p:txBody>
      </p:sp>
      <p:sp>
        <p:nvSpPr>
          <p:cNvPr id="184" name="Google Shape;18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630" y="805800"/>
            <a:ext cx="2354021" cy="353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Take advantage of an employer match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498600" y="845200"/>
            <a:ext cx="4139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What if someone could </a:t>
            </a:r>
            <a:r>
              <a:rPr lang="en" sz="1350" b="1" i="1" dirty="0"/>
              <a:t>guarantee </a:t>
            </a:r>
            <a:r>
              <a:rPr lang="en" sz="1350" dirty="0"/>
              <a:t>you a 50% return on your investment?  </a:t>
            </a:r>
            <a:r>
              <a:rPr lang="en" sz="1350" b="1" dirty="0">
                <a:solidFill>
                  <a:srgbClr val="38761D"/>
                </a:solidFill>
              </a:rPr>
              <a:t>Would you take it?</a:t>
            </a:r>
            <a:endParaRPr sz="1350" b="1" dirty="0">
              <a:solidFill>
                <a:srgbClr val="38761D"/>
              </a:solidFill>
            </a:endParaRPr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498600" y="1468600"/>
            <a:ext cx="5163600" cy="9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In an effort to encourage participation in the company retirement plans, such as a 401(k) or 403(b), many employers offer a match to your retirement contributions.  </a:t>
            </a:r>
            <a:endParaRPr sz="1350" b="1" dirty="0">
              <a:solidFill>
                <a:srgbClr val="38761D"/>
              </a:solidFill>
            </a:endParaRPr>
          </a:p>
        </p:txBody>
      </p:sp>
      <p:pic>
        <p:nvPicPr>
          <p:cNvPr id="196" name="Google Shape;196;p32"/>
          <p:cNvPicPr preferRelativeResize="0"/>
          <p:nvPr/>
        </p:nvPicPr>
        <p:blipFill rotWithShape="1">
          <a:blip r:embed="rId3">
            <a:alphaModFix/>
          </a:blip>
          <a:srcRect l="23209" r="21398"/>
          <a:stretch/>
        </p:blipFill>
        <p:spPr>
          <a:xfrm>
            <a:off x="6015850" y="833038"/>
            <a:ext cx="2431652" cy="3477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Take advantage of an employer match</a:t>
            </a:r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body" idx="1"/>
          </p:nvPr>
        </p:nvSpPr>
        <p:spPr>
          <a:xfrm>
            <a:off x="498600" y="845200"/>
            <a:ext cx="4139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What if someone could </a:t>
            </a:r>
            <a:r>
              <a:rPr lang="en" sz="1350" b="1" i="1" dirty="0"/>
              <a:t>guarantee </a:t>
            </a:r>
            <a:r>
              <a:rPr lang="en" sz="1350" dirty="0"/>
              <a:t>you a 50% return on your investment?  </a:t>
            </a:r>
            <a:r>
              <a:rPr lang="en" sz="1350" b="1" dirty="0">
                <a:solidFill>
                  <a:srgbClr val="38761D"/>
                </a:solidFill>
              </a:rPr>
              <a:t>Would you take it?</a:t>
            </a:r>
            <a:endParaRPr sz="1350" b="1" dirty="0">
              <a:solidFill>
                <a:srgbClr val="38761D"/>
              </a:solidFill>
            </a:endParaRPr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498600" y="1438141"/>
            <a:ext cx="5163600" cy="82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350" dirty="0"/>
              <a:t>In an effort to encourage participation in the company retirement plans, such as a 401(k) or 403(b), many employers offer a match to your retirement contributions.  </a:t>
            </a:r>
            <a:endParaRPr sz="1350" b="1" dirty="0">
              <a:solidFill>
                <a:srgbClr val="38761D"/>
              </a:solidFill>
            </a:endParaRPr>
          </a:p>
        </p:txBody>
      </p:sp>
      <p:sp>
        <p:nvSpPr>
          <p:cNvPr id="206" name="Google Shape;206;p33"/>
          <p:cNvSpPr txBox="1">
            <a:spLocks noGrp="1"/>
          </p:cNvSpPr>
          <p:nvPr>
            <p:ph type="body" idx="1"/>
          </p:nvPr>
        </p:nvSpPr>
        <p:spPr>
          <a:xfrm>
            <a:off x="498600" y="2261188"/>
            <a:ext cx="20574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50" b="1" u="sng"/>
              <a:t>An Example:</a:t>
            </a:r>
            <a:endParaRPr sz="1050" b="1" u="sng"/>
          </a:p>
          <a:p>
            <a:pPr marL="0" lvl="0" indent="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50"/>
              <a:t>Employer matches 50% of employee contributions, up to 6% of salary.</a:t>
            </a:r>
            <a:endParaRPr sz="1050"/>
          </a:p>
          <a:p>
            <a:pPr marL="0" lvl="0" indent="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50"/>
              <a:t>Employee wants to take full advantage of the match.</a:t>
            </a:r>
            <a:endParaRPr sz="1050"/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388" y="2261199"/>
            <a:ext cx="2720082" cy="199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 rotWithShape="1">
          <a:blip r:embed="rId4">
            <a:alphaModFix/>
          </a:blip>
          <a:srcRect l="23209" r="21398"/>
          <a:stretch/>
        </p:blipFill>
        <p:spPr>
          <a:xfrm>
            <a:off x="6015850" y="833038"/>
            <a:ext cx="2431652" cy="3477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498600" y="260800"/>
            <a:ext cx="8048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Understand the benefits of Roth contributions</a:t>
            </a: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15" name="Google Shape;215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November 15, 2023</a:t>
            </a:r>
            <a:endParaRPr/>
          </a:p>
        </p:txBody>
      </p:sp>
      <p:sp>
        <p:nvSpPr>
          <p:cNvPr id="216" name="Google Shape;216;p34"/>
          <p:cNvSpPr txBox="1"/>
          <p:nvPr/>
        </p:nvSpPr>
        <p:spPr>
          <a:xfrm>
            <a:off x="399375" y="862000"/>
            <a:ext cx="3086100" cy="276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latin typeface="Libre Franklin"/>
                <a:ea typeface="Libre Franklin"/>
                <a:cs typeface="Libre Franklin"/>
                <a:sym typeface="Libre Franklin"/>
              </a:rPr>
              <a:t>Traditional: </a:t>
            </a:r>
            <a:endParaRPr sz="150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1625" algn="l" rtl="0">
              <a:spcBef>
                <a:spcPts val="600"/>
              </a:spcBef>
              <a:spcAft>
                <a:spcPts val="0"/>
              </a:spcAft>
              <a:buSzPts val="1150"/>
              <a:buFont typeface="Libre Franklin"/>
              <a:buChar char="●"/>
            </a:pPr>
            <a:r>
              <a:rPr lang="en" sz="1150" dirty="0">
                <a:latin typeface="Libre Franklin"/>
                <a:ea typeface="Libre Franklin"/>
                <a:cs typeface="Libre Franklin"/>
                <a:sym typeface="Libre Franklin"/>
              </a:rPr>
              <a:t>Deposit pre-tax dollars today</a:t>
            </a:r>
            <a:endParaRPr sz="115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1625" algn="l" rtl="0">
              <a:spcBef>
                <a:spcPts val="600"/>
              </a:spcBef>
              <a:spcAft>
                <a:spcPts val="0"/>
              </a:spcAft>
              <a:buSzPts val="1150"/>
              <a:buFont typeface="Libre Franklin"/>
              <a:buChar char="●"/>
            </a:pPr>
            <a:r>
              <a:rPr lang="en" sz="1150" dirty="0">
                <a:latin typeface="Libre Franklin"/>
                <a:ea typeface="Libre Franklin"/>
                <a:cs typeface="Libre Franklin"/>
                <a:sym typeface="Libre Franklin"/>
              </a:rPr>
              <a:t>Distributions are taxable</a:t>
            </a:r>
            <a:endParaRPr sz="115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latin typeface="Libre Franklin"/>
                <a:ea typeface="Libre Franklin"/>
                <a:cs typeface="Libre Franklin"/>
                <a:sym typeface="Libre Franklin"/>
              </a:rPr>
              <a:t>Roth: </a:t>
            </a:r>
            <a:endParaRPr sz="150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162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Libre Franklin"/>
              <a:buChar char="●"/>
            </a:pPr>
            <a:r>
              <a:rPr lang="en" sz="115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Deposit after-tax dollars today</a:t>
            </a:r>
            <a:endParaRPr sz="115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162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Libre Franklin"/>
              <a:buChar char="●"/>
            </a:pPr>
            <a:r>
              <a:rPr lang="en" sz="115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Distributions are tax-free</a:t>
            </a:r>
            <a:endParaRPr sz="115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lvl="1" indent="-30162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Libre Franklin"/>
              <a:buChar char="○"/>
            </a:pPr>
            <a:r>
              <a:rPr lang="en" sz="115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Must be age 59 ½</a:t>
            </a:r>
            <a:endParaRPr sz="115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lvl="1" indent="-30162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Libre Franklin"/>
              <a:buChar char="○"/>
            </a:pPr>
            <a:r>
              <a:rPr lang="en" sz="115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Must have been opened at least 5 years</a:t>
            </a:r>
            <a:endParaRPr sz="115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075" y="862000"/>
            <a:ext cx="5353727" cy="336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centBoxVTI">
  <a:themeElements>
    <a:clrScheme name="Custom 14">
      <a:dk1>
        <a:srgbClr val="000000"/>
      </a:dk1>
      <a:lt1>
        <a:srgbClr val="FFFFFF"/>
      </a:lt1>
      <a:dk2>
        <a:srgbClr val="22363C"/>
      </a:dk2>
      <a:lt2>
        <a:srgbClr val="E2E8E8"/>
      </a:lt2>
      <a:accent1>
        <a:srgbClr val="D21717"/>
      </a:accent1>
      <a:accent2>
        <a:srgbClr val="1759D2"/>
      </a:accent2>
      <a:accent3>
        <a:srgbClr val="CE6317"/>
      </a:accent3>
      <a:accent4>
        <a:srgbClr val="008000"/>
      </a:accent4>
      <a:accent5>
        <a:srgbClr val="FFC000"/>
      </a:accent5>
      <a:accent6>
        <a:srgbClr val="7030A0"/>
      </a:accent6>
      <a:hlink>
        <a:srgbClr val="0033CC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1328</Words>
  <Application>Microsoft Office PowerPoint</Application>
  <PresentationFormat>On-screen Show (16:9)</PresentationFormat>
  <Paragraphs>201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Libre Franklin</vt:lpstr>
      <vt:lpstr>Arial</vt:lpstr>
      <vt:lpstr>Calibri</vt:lpstr>
      <vt:lpstr>Neue Haas Grotesk Text Pro</vt:lpstr>
      <vt:lpstr>Wingdings</vt:lpstr>
      <vt:lpstr>Tahoma</vt:lpstr>
      <vt:lpstr>Source Sans Pro</vt:lpstr>
      <vt:lpstr>1_Office Theme</vt:lpstr>
      <vt:lpstr>AccentBoxVTI</vt:lpstr>
      <vt:lpstr>PowerPoint Presentation</vt:lpstr>
      <vt:lpstr>PowerPoint Presentation</vt:lpstr>
      <vt:lpstr>PowerPoint Presentation</vt:lpstr>
      <vt:lpstr>7 ways to kickstart your financial journey</vt:lpstr>
      <vt:lpstr>1. Learn about your employment benefits</vt:lpstr>
      <vt:lpstr>1. Learn about your employment benefits</vt:lpstr>
      <vt:lpstr>2. Take advantage of an employer match</vt:lpstr>
      <vt:lpstr>2. Take advantage of an employer match</vt:lpstr>
      <vt:lpstr>3. Understand the benefits of Roth contributions</vt:lpstr>
      <vt:lpstr>4. Establish an emergency fund for “rainy days”</vt:lpstr>
      <vt:lpstr>5. Educate yourself on the markets</vt:lpstr>
      <vt:lpstr>Growth of $1 since 1926</vt:lpstr>
      <vt:lpstr>Einstein said it best</vt:lpstr>
      <vt:lpstr>The 5th grade challenge</vt:lpstr>
      <vt:lpstr>The 5th grade challenge</vt:lpstr>
      <vt:lpstr>6.  Start early - time is your most valuable asset!</vt:lpstr>
      <vt:lpstr>7.  Recognize your emotions &amp; behavior</vt:lpstr>
      <vt:lpstr>Where to start?</vt:lpstr>
      <vt:lpstr>Resources available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ways to kickstart your financial journey</dc:title>
  <cp:lastModifiedBy>clairew@TVB.local</cp:lastModifiedBy>
  <cp:revision>6</cp:revision>
  <dcterms:modified xsi:type="dcterms:W3CDTF">2023-11-09T14:00:29Z</dcterms:modified>
</cp:coreProperties>
</file>