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6" r:id="rId4"/>
    <p:sldId id="264" r:id="rId5"/>
    <p:sldId id="267" r:id="rId6"/>
    <p:sldId id="282" r:id="rId7"/>
    <p:sldId id="283" r:id="rId8"/>
    <p:sldId id="284" r:id="rId9"/>
    <p:sldId id="280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82"/>
  </p:normalViewPr>
  <p:slideViewPr>
    <p:cSldViewPr snapToGrid="0">
      <p:cViewPr varScale="1">
        <p:scale>
          <a:sx n="149" d="100"/>
          <a:sy n="149" d="100"/>
        </p:scale>
        <p:origin x="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3509-B367-4573-8F6A-AB9D1B4253E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F1B9A-82A5-4E58-A891-27DE6166F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3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1B9A-82A5-4E58-A891-27DE6166F7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3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044BD58-B021-8568-FC4D-E4ED26C72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847" y="5841759"/>
            <a:ext cx="9144000" cy="4344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532C8-660E-E4A4-486E-E0CF7FAA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1006" y="637690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A8D3A-E464-7765-041C-1CDFC901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5092-5906-4529-97E8-5EA106343A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DDC9F7-8D61-5150-51B2-FDA52662E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9848" y="5082638"/>
            <a:ext cx="9144000" cy="67897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83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102D-01EE-D002-C6BE-2CC0CD40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500"/>
            <a:ext cx="10515600" cy="69585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B43D-D551-530F-19B4-D00F6946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867"/>
            <a:ext cx="10515600" cy="44280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8E55-B1AD-EAD5-4E3F-41EF4DB1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790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E138C-9435-FE9B-EF15-8E22BAA0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1316" y="6376905"/>
            <a:ext cx="537734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A58C-7487-4880-4485-79B88A9C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133" y="4288366"/>
            <a:ext cx="9624714" cy="1108075"/>
          </a:xfrm>
          <a:prstGeom prst="rect">
            <a:avLst/>
          </a:prstGeom>
        </p:spPr>
        <p:txBody>
          <a:bodyPr anchor="b"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55596-862A-3D61-68EF-6B45E8EE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9133" y="5558367"/>
            <a:ext cx="9624714" cy="467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B95A5-32BD-937A-1985-B52A5A50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9133" y="6356349"/>
            <a:ext cx="6766673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43198-8243-FECE-4CDA-B18CCBD4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A16875-0E70-22C3-9DCE-88A2D0A1BB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9663" y="134938"/>
            <a:ext cx="9623425" cy="4056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69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63B3-BDD7-8352-6AE4-84A9634B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58"/>
            <a:ext cx="10515600" cy="65087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F608-24E0-D94F-A0C1-A42CD243C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0001"/>
            <a:ext cx="5181600" cy="48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3C3EC-049E-8DC1-9A44-03102DEF0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0001"/>
            <a:ext cx="5181600" cy="48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49362-FC27-695D-0922-06E391FD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7690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6CF2E-D829-257E-CE2A-BE2EC1DC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" y="6376904"/>
            <a:ext cx="73002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6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26F6-10B2-1FAB-1B5B-D554FB58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22"/>
            <a:ext cx="10515600" cy="655108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39A2-C385-1200-A7F2-D0758D3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529"/>
            <a:ext cx="5157787" cy="6551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DA518-9019-3E01-9395-56A45D91B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40440"/>
            <a:ext cx="5157787" cy="43444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DE46C-284B-67CC-CEAB-597DC18F5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016529"/>
            <a:ext cx="5183188" cy="6551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66256-1E98-BA72-B37C-1EEC9141B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840440"/>
            <a:ext cx="5183188" cy="43444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51BDD-F552-9CB2-146C-93B092BC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8748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0B8F5-4906-2690-760D-E111C565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981" y="6387488"/>
            <a:ext cx="679219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5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E930-0AD9-585B-E209-D9B6220B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E739F-87A9-B5FE-BA75-C8383251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500" y="63769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3FA6F-D621-B7C4-830B-708EB9C4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213" y="6376904"/>
            <a:ext cx="535287" cy="365125"/>
          </a:xfrm>
        </p:spPr>
        <p:txBody>
          <a:bodyPr/>
          <a:lstStyle>
            <a:lvl1pPr algn="l">
              <a:defRPr/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66F4F-C14A-7E64-56C6-821AF375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033" y="63769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D2AFE-7F13-F3A1-CADF-A79EE141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447" y="6376905"/>
            <a:ext cx="395586" cy="365125"/>
          </a:xfrm>
        </p:spPr>
        <p:txBody>
          <a:bodyPr/>
          <a:lstStyle>
            <a:lvl1pPr algn="l">
              <a:defRPr/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2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66F4F-C14A-7E64-56C6-821AF375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573" y="63769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D2AFE-7F13-F3A1-CADF-A79EE141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581" y="6376904"/>
            <a:ext cx="467552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140A-0BB5-F9ED-9B40-020A69C7A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064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xautoinc.com/market-insights/april-2025-muvv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F032BA-0B2F-1028-6296-C6B70D5AC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520" y="5841759"/>
            <a:ext cx="10542260" cy="434448"/>
          </a:xfrm>
        </p:spPr>
        <p:txBody>
          <a:bodyPr/>
          <a:lstStyle/>
          <a:p>
            <a:r>
              <a:rPr lang="en-US" i="1" dirty="0"/>
              <a:t>Trisha Ripperger, SVP Strategic Communications &amp; Category Development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65433-B38F-432D-14F3-40CD46AD3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7780" y="5050706"/>
            <a:ext cx="9144000" cy="678977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Automotive Update</a:t>
            </a:r>
          </a:p>
        </p:txBody>
      </p:sp>
    </p:spTree>
    <p:extLst>
      <p:ext uri="{BB962C8B-B14F-4D97-AF65-F5344CB8AC3E}">
        <p14:creationId xmlns:p14="http://schemas.microsoft.com/office/powerpoint/2010/main" val="340595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6A11D-AF55-B04B-3BC6-D97069AE5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59070-9C13-28CC-0789-8F74B8C9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5092-5906-4529-97E8-5EA106343A9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AD5F5-D40D-FFE1-ACC5-1BA40619E01F}"/>
              </a:ext>
            </a:extLst>
          </p:cNvPr>
          <p:cNvSpPr txBox="1"/>
          <p:nvPr/>
        </p:nvSpPr>
        <p:spPr>
          <a:xfrm>
            <a:off x="689050" y="2394927"/>
            <a:ext cx="108356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  <a:latin typeface="+mj-lt"/>
              </a:rPr>
              <a:t>“</a:t>
            </a:r>
            <a:r>
              <a:rPr lang="en-US" sz="2400" b="0" i="1" dirty="0">
                <a:effectLst/>
                <a:latin typeface="+mj-lt"/>
              </a:rPr>
              <a:t>Buyers pulled forward their purchases, fearing further cost increases tied to expanding tariffs on vehicles and parts.  April results are dominated by the prospect of future vehicle price increases,</a:t>
            </a:r>
            <a:r>
              <a:rPr lang="en-US" sz="2400" b="0" i="0" dirty="0">
                <a:effectLst/>
                <a:latin typeface="+mj-lt"/>
              </a:rPr>
              <a:t>” </a:t>
            </a:r>
            <a:r>
              <a:rPr lang="en-US" sz="2400" b="1" i="0" dirty="0">
                <a:effectLst/>
                <a:latin typeface="+mj-lt"/>
              </a:rPr>
              <a:t>said J.D. Power’s Thomas King.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>
                <a:latin typeface="+mj-lt"/>
              </a:rPr>
              <a:t>“</a:t>
            </a:r>
            <a:r>
              <a:rPr lang="en-US" sz="2400" i="1" dirty="0">
                <a:latin typeface="+mj-lt"/>
              </a:rPr>
              <a:t>The first phase of frenzy….seems to have already passed,” </a:t>
            </a:r>
            <a:r>
              <a:rPr lang="en-US" sz="2400" b="1" dirty="0">
                <a:latin typeface="+mj-lt"/>
              </a:rPr>
              <a:t>said Cox </a:t>
            </a:r>
            <a:r>
              <a:rPr lang="en-US" sz="2400" i="1" dirty="0">
                <a:latin typeface="+mj-lt"/>
              </a:rPr>
              <a:t>Automotive’s Jonathan Smoke,</a:t>
            </a:r>
            <a:r>
              <a:rPr lang="en-US" sz="2400" dirty="0">
                <a:latin typeface="+mj-lt"/>
              </a:rPr>
              <a:t>” </a:t>
            </a:r>
            <a:r>
              <a:rPr lang="en-US" sz="2400" b="1" dirty="0">
                <a:latin typeface="+mj-lt"/>
              </a:rPr>
              <a:t>warning that future months could see weaker sales.  </a:t>
            </a:r>
          </a:p>
          <a:p>
            <a:pPr algn="ctr"/>
            <a:endParaRPr lang="en-US" sz="2400" b="0" i="0" dirty="0">
              <a:effectLst/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5C9CDA-9585-F5D0-CC0B-5B719F046C6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5693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Analyst Perspectives</a:t>
            </a:r>
          </a:p>
        </p:txBody>
      </p:sp>
    </p:spTree>
    <p:extLst>
      <p:ext uri="{BB962C8B-B14F-4D97-AF65-F5344CB8AC3E}">
        <p14:creationId xmlns:p14="http://schemas.microsoft.com/office/powerpoint/2010/main" val="160122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A242-E2A7-FB26-B97F-8B6C0DA7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44320"/>
          </a:xfrm>
        </p:spPr>
        <p:txBody>
          <a:bodyPr anchor="ctr"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Sales Review</a:t>
            </a:r>
            <a:br>
              <a:rPr lang="en-US" dirty="0"/>
            </a:br>
            <a:r>
              <a:rPr lang="en-US" sz="2000" b="0" dirty="0"/>
              <a:t>Updated 5/2</a:t>
            </a:r>
            <a:endParaRPr lang="en-US" sz="2400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60ABB-4804-42DC-8B8A-2532650F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050" y="6376904"/>
            <a:ext cx="4114800" cy="365125"/>
          </a:xfrm>
        </p:spPr>
        <p:txBody>
          <a:bodyPr anchor="ctr"/>
          <a:lstStyle/>
          <a:p>
            <a:r>
              <a:rPr lang="en-US" sz="1200" dirty="0"/>
              <a:t>Source: Cox Automotive, Standard &amp; Poor’s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B9716-1B4C-E508-4F3B-B4D96B19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5092-5906-4529-97E8-5EA106343A91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7404C53-43C6-A102-678B-053A76085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21215"/>
              </p:ext>
            </p:extLst>
          </p:nvPr>
        </p:nvGraphicFramePr>
        <p:xfrm>
          <a:off x="949960" y="1841979"/>
          <a:ext cx="7254390" cy="40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009">
                  <a:extLst>
                    <a:ext uri="{9D8B030D-6E8A-4147-A177-3AD203B41FA5}">
                      <a16:colId xmlns:a16="http://schemas.microsoft.com/office/drawing/2014/main" val="1514275903"/>
                    </a:ext>
                  </a:extLst>
                </a:gridCol>
                <a:gridCol w="2676285">
                  <a:extLst>
                    <a:ext uri="{9D8B030D-6E8A-4147-A177-3AD203B41FA5}">
                      <a16:colId xmlns:a16="http://schemas.microsoft.com/office/drawing/2014/main" val="4221916612"/>
                    </a:ext>
                  </a:extLst>
                </a:gridCol>
                <a:gridCol w="2981096">
                  <a:extLst>
                    <a:ext uri="{9D8B030D-6E8A-4147-A177-3AD203B41FA5}">
                      <a16:colId xmlns:a16="http://schemas.microsoft.com/office/drawing/2014/main" val="3301874220"/>
                    </a:ext>
                  </a:extLst>
                </a:gridCol>
              </a:tblGrid>
              <a:tr h="361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04171"/>
                  </a:ext>
                </a:extLst>
              </a:tr>
              <a:tr h="902871">
                <a:tc>
                  <a:txBody>
                    <a:bodyPr/>
                    <a:lstStyle/>
                    <a:p>
                      <a:pPr algn="l"/>
                      <a:br>
                        <a:rPr lang="en-US" b="1" dirty="0"/>
                      </a:br>
                      <a:r>
                        <a:rPr lang="en-US" b="1" dirty="0"/>
                        <a:t>Total Sales</a:t>
                      </a:r>
                      <a:br>
                        <a:rPr lang="en-US" b="1" dirty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1,591,072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1,432,132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62306"/>
                  </a:ext>
                </a:extLst>
              </a:tr>
              <a:tr h="902871">
                <a:tc>
                  <a:txBody>
                    <a:bodyPr/>
                    <a:lstStyle/>
                    <a:p>
                      <a:br>
                        <a:rPr lang="en-US" b="1" dirty="0"/>
                      </a:br>
                      <a:r>
                        <a:rPr lang="en-US" b="1" dirty="0"/>
                        <a:t>Retail Sales</a:t>
                      </a:r>
                      <a:br>
                        <a:rPr lang="en-US" b="1" dirty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1,353,117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1,178,422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835112"/>
                  </a:ext>
                </a:extLst>
              </a:tr>
              <a:tr h="905936">
                <a:tc>
                  <a:txBody>
                    <a:bodyPr/>
                    <a:lstStyle/>
                    <a:p>
                      <a:br>
                        <a:rPr lang="en-US" b="1" dirty="0"/>
                      </a:br>
                      <a:r>
                        <a:rPr lang="en-US" b="1" dirty="0"/>
                        <a:t>SAAR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17.3 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16.0 mil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678811"/>
                  </a:ext>
                </a:extLst>
              </a:tr>
              <a:tr h="902871">
                <a:tc>
                  <a:txBody>
                    <a:bodyPr/>
                    <a:lstStyle/>
                    <a:p>
                      <a:br>
                        <a:rPr lang="en-US" b="1" dirty="0"/>
                      </a:br>
                      <a:r>
                        <a:rPr lang="en-US" b="1" dirty="0"/>
                        <a:t>Retail SAAR</a:t>
                      </a:r>
                      <a:br>
                        <a:rPr lang="en-US" b="1" dirty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14.7 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12.9 mil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9995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5A6642-3822-E789-BB03-D735367EA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7365"/>
              </p:ext>
            </p:extLst>
          </p:nvPr>
        </p:nvGraphicFramePr>
        <p:xfrm>
          <a:off x="8204350" y="1841979"/>
          <a:ext cx="3043496" cy="401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496">
                  <a:extLst>
                    <a:ext uri="{9D8B030D-6E8A-4147-A177-3AD203B41FA5}">
                      <a16:colId xmlns:a16="http://schemas.microsoft.com/office/drawing/2014/main" val="3172836027"/>
                    </a:ext>
                  </a:extLst>
                </a:gridCol>
              </a:tblGrid>
              <a:tr h="3689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Change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402436"/>
                  </a:ext>
                </a:extLst>
              </a:tr>
              <a:tr h="910717"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+ 11.1%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45955"/>
                  </a:ext>
                </a:extLst>
              </a:tr>
              <a:tr h="910717"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+ 14.8%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943731"/>
                  </a:ext>
                </a:extLst>
              </a:tr>
              <a:tr h="913808"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+ 7.8%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35325"/>
                  </a:ext>
                </a:extLst>
              </a:tr>
              <a:tr h="910717"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+ 13.7 %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555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37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2AFFE-53F5-0B22-881C-99563DC0C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1951-A065-15E9-137B-F516C5FC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726" y="115623"/>
            <a:ext cx="9624714" cy="1108075"/>
          </a:xfrm>
        </p:spPr>
        <p:txBody>
          <a:bodyPr anchor="ctr"/>
          <a:lstStyle/>
          <a:p>
            <a:r>
              <a:rPr lang="en-US" dirty="0"/>
              <a:t>Average Marketed Price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313BE-08AC-DFF9-39A9-072BD8AF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US" sz="1200" dirty="0"/>
              <a:t>Source: Automotive News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0BD3-A167-87D6-1C7C-7ACB7B66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5092-5906-4529-97E8-5EA106343A9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E67C0D-74E1-F3AC-5A07-01E48343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726" y="1294818"/>
            <a:ext cx="9411516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1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2A04D-A7A4-892E-A74F-3797B9204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A2E7F2-5172-0A38-B41E-958EE66370B5}"/>
              </a:ext>
            </a:extLst>
          </p:cNvPr>
          <p:cNvSpPr/>
          <p:nvPr/>
        </p:nvSpPr>
        <p:spPr>
          <a:xfrm>
            <a:off x="10850880" y="5963920"/>
            <a:ext cx="1270000" cy="7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105BA-07C2-C230-AEAD-34C5BEB2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64640"/>
          </a:xfrm>
        </p:spPr>
        <p:txBody>
          <a:bodyPr anchor="ctr"/>
          <a:lstStyle/>
          <a:p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Spending Growth Accelerating in April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04EDB-AEE9-51A1-7639-BA9B0593A6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06"/>
          <a:stretch/>
        </p:blipFill>
        <p:spPr>
          <a:xfrm>
            <a:off x="724443" y="2506321"/>
            <a:ext cx="10743113" cy="3863999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57F1FD6-BB37-4CEB-19F9-12C12C37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412" y="6461522"/>
            <a:ext cx="4114800" cy="365125"/>
          </a:xfrm>
        </p:spPr>
        <p:txBody>
          <a:bodyPr anchor="ctr"/>
          <a:lstStyle/>
          <a:p>
            <a:r>
              <a:rPr lang="en-US" sz="1400" dirty="0"/>
              <a:t>Source: Cox Automotive, Standard &amp; Poor’s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48B373-0740-FA32-BC0C-865B97159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812" y="1705594"/>
            <a:ext cx="7730376" cy="9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6420-BB21-91FD-509A-BC736358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74800"/>
          </a:xfrm>
        </p:spPr>
        <p:txBody>
          <a:bodyPr anchor="ctr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Takeaways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828E9-A5AF-BE8A-A8D7-9D0D0E71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5092-5906-4529-97E8-5EA106343A9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1AE891-E7A4-AE19-5ACD-68408E1DF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573"/>
            <a:ext cx="10515600" cy="42066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new-vehicle sales pace declined slightly in April but remailed up substantially year over year as buyers were motivated to buy ahead of tariff-related increases to prices.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used market also saw month-over-month declines but gains year over year.  Used prices increased.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Fed left interest rate policy unchanged as it waits to see evidence of inflation  and labor market deterioration from tariffs. 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Average transaction prices for new remain high at $48k+.  All-Loans Index for April was 95.7% compared to 96.3% in March (Down slightly).  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A01CE54-AD98-30A2-F1C9-2116743D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7541" y="6376905"/>
            <a:ext cx="4114800" cy="365125"/>
          </a:xfrm>
        </p:spPr>
        <p:txBody>
          <a:bodyPr anchor="ctr"/>
          <a:lstStyle/>
          <a:p>
            <a:r>
              <a:rPr lang="en-US" sz="1400" dirty="0"/>
              <a:t>Source: Cox Automotive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5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8C566-73DA-E05D-A4F5-83CE31F3D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C29574-EABD-ED21-178B-2692A05176E7}"/>
              </a:ext>
            </a:extLst>
          </p:cNvPr>
          <p:cNvSpPr/>
          <p:nvPr/>
        </p:nvSpPr>
        <p:spPr>
          <a:xfrm>
            <a:off x="-2540" y="993575"/>
            <a:ext cx="12194540" cy="7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F60AA-4931-C00D-709C-F2E7F16E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575"/>
          </a:xfrm>
        </p:spPr>
        <p:txBody>
          <a:bodyPr anchor="ctr"/>
          <a:lstStyle/>
          <a:p>
            <a:r>
              <a:rPr lang="en-US" dirty="0"/>
              <a:t>New Vehicle Market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7C082-BEC2-5D6F-7D0F-A5046B99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5092-5906-4529-97E8-5EA106343A9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F6AD15-3FD0-4ADE-55FF-20BCAB41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" y="1347705"/>
            <a:ext cx="10927080" cy="5029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The April SAAR decreased by 3.1% to 17.3 million, which was up 7.8% from last year’s 16.0 million but down from March’s 17.8 million.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1000" b="0" i="0" dirty="0">
              <a:effectLst/>
              <a:latin typeface="+mj-lt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April’s strength was driven by retail sales, with fleet sales showing weak gains.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500" b="0" i="0" dirty="0">
              <a:effectLst/>
              <a:latin typeface="+mj-lt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The </a:t>
            </a:r>
            <a:r>
              <a:rPr lang="en-US" sz="2000" b="0" i="0" u="none" strike="noStrike" dirty="0">
                <a:effectLst/>
                <a:latin typeface="+mj-lt"/>
              </a:rPr>
              <a:t>average transaction price of a new vehicle </a:t>
            </a:r>
            <a:r>
              <a:rPr lang="en-US" sz="2000" b="0" i="0" dirty="0">
                <a:effectLst/>
                <a:latin typeface="+mj-lt"/>
              </a:rPr>
              <a:t>in April increased by 2.5% from March to $48,699, which was up 1.1% year over year.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500" b="0" i="0" dirty="0">
              <a:effectLst/>
              <a:latin typeface="+mj-lt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The average price relative to the average manufacturer’s suggested retail price (MSRP) was steady at 96.1%, so discounting did not change.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500" b="0" i="0" dirty="0">
              <a:effectLst/>
              <a:latin typeface="+mj-lt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The average MSRP also increased 2.5% month over month but was up 1.9% year over year.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500" b="0" i="0" dirty="0">
              <a:effectLst/>
              <a:latin typeface="+mj-lt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Manufacturer incentives declined by 2.1% month over month to $3,278, which was up 6.7% year over year.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99D7C80-A772-397F-BDBF-64D5A3E5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7541" y="6376905"/>
            <a:ext cx="4114800" cy="365125"/>
          </a:xfrm>
        </p:spPr>
        <p:txBody>
          <a:bodyPr anchor="ctr"/>
          <a:lstStyle/>
          <a:p>
            <a:r>
              <a:rPr lang="en-US" sz="1400" dirty="0"/>
              <a:t>Source: Cox Automotive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5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83A49-6B65-F0F5-1DF5-808E2D8E6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1354-EA8A-5FAC-D91C-6368795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575"/>
          </a:xfrm>
        </p:spPr>
        <p:txBody>
          <a:bodyPr anchor="ctr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Vehicle Market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5C77D-E078-C319-2B14-F789C415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5092-5906-4529-97E8-5EA106343A9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31C39-CF44-B4CC-E233-1D2F798A0E53}"/>
              </a:ext>
            </a:extLst>
          </p:cNvPr>
          <p:cNvSpPr/>
          <p:nvPr/>
        </p:nvSpPr>
        <p:spPr>
          <a:xfrm>
            <a:off x="-2540" y="993575"/>
            <a:ext cx="12194540" cy="7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4EB35-283D-40A5-B5FE-D5C1A0590121}"/>
              </a:ext>
            </a:extLst>
          </p:cNvPr>
          <p:cNvSpPr txBox="1"/>
          <p:nvPr/>
        </p:nvSpPr>
        <p:spPr>
          <a:xfrm>
            <a:off x="793115" y="1384735"/>
            <a:ext cx="1060323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None/>
            </a:pPr>
            <a:r>
              <a:rPr lang="en-US" sz="2000" b="0" i="0" dirty="0">
                <a:effectLst/>
                <a:latin typeface="+mj-lt"/>
              </a:rPr>
              <a:t>The used market also saw month-over-month declines but gains year over year. Used prices increased.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  Retail sales volumes decreased by 1.7% in April compared to March, but they were up 13% year over year.</a:t>
            </a:r>
          </a:p>
          <a:p>
            <a:pPr algn="l"/>
            <a:endParaRPr lang="en-US" sz="2000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  Certified pre-owned (CPO) sales declined by 7% month over month but were up 11.8% year over year.</a:t>
            </a:r>
            <a:endParaRPr lang="en-US" sz="200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u="none" strike="noStrike" dirty="0">
              <a:effectLst/>
              <a:latin typeface="+mj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  Wholesale vehicle values increased by 2.7% in April on a seasonally adjusted basis, with the Manheim Used Vehicle Value Index rising to 208.2, which was up 4.9% from a year ago.</a:t>
            </a:r>
          </a:p>
          <a:p>
            <a:pPr algn="l"/>
            <a:endParaRPr lang="en-US" sz="2000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  As of April 25, $265.7 billion in tax refunds had been issued, which was up 2% year over year, with the average refund being $2,945, up 3% year over year.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D3D58-6158-C55F-67E4-BB819CD0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7541" y="6376905"/>
            <a:ext cx="4114800" cy="365125"/>
          </a:xfrm>
        </p:spPr>
        <p:txBody>
          <a:bodyPr anchor="ctr"/>
          <a:lstStyle/>
          <a:p>
            <a:r>
              <a:rPr lang="en-US" sz="1400" dirty="0"/>
              <a:t>Source: Cox Automotive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4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881F2-58F9-1148-3A74-299CD1002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1AEB18-2C9D-2976-B5C5-82F1B49E8321}"/>
              </a:ext>
            </a:extLst>
          </p:cNvPr>
          <p:cNvSpPr/>
          <p:nvPr/>
        </p:nvSpPr>
        <p:spPr>
          <a:xfrm>
            <a:off x="10850880" y="5963920"/>
            <a:ext cx="1270000" cy="7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A80015-FDE2-7C93-812C-AFD6A8057D72}"/>
              </a:ext>
            </a:extLst>
          </p:cNvPr>
          <p:cNvSpPr/>
          <p:nvPr/>
        </p:nvSpPr>
        <p:spPr>
          <a:xfrm>
            <a:off x="-2540" y="993575"/>
            <a:ext cx="12194540" cy="7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54A31-7D6F-CE1D-7CAE-FA74D0E5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575"/>
          </a:xfrm>
        </p:spPr>
        <p:txBody>
          <a:bodyPr anchor="ctr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&amp; Interest Rates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808F8-7F7F-4C21-B4F1-6FDAF3A60BAC}"/>
              </a:ext>
            </a:extLst>
          </p:cNvPr>
          <p:cNvSpPr txBox="1"/>
          <p:nvPr/>
        </p:nvSpPr>
        <p:spPr>
          <a:xfrm>
            <a:off x="343255" y="1148745"/>
            <a:ext cx="1150295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2000" b="1" i="0" dirty="0">
                <a:effectLst/>
                <a:latin typeface="+mj-lt"/>
              </a:rPr>
              <a:t>The Fed left interest rate policy unchanged as it waits to see evidence of inflation and labor market deterioration from tariffs.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</a:t>
            </a:r>
            <a:r>
              <a:rPr lang="en-US" sz="2000" b="0" i="0" dirty="0">
                <a:effectLst/>
                <a:latin typeface="+mj-lt"/>
              </a:rPr>
              <a:t>he Federal Reserve is focused on price stability and full employment, with its hands tied due to expected tariff-driven inflation.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While they wait to see evidence of inflation moving up, the labor market remains strong, even though labor market conditions are expected to deteriorate because of tariffs.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The path for rates is uncertain, and uncertainty doesn’t help consumers make plans for finance-sensitive purchases like vehicles.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The biggest change in auto loan rates over the last two months has been a direct response to tariffs, leading to tighter supply and higher prices in the new vehicle market.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Manufacturers have been spending less on attractive rate offers as a result. Since February, incentives are down; vehicle prices are up.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New auto loan rates increased by 10 basis points since February, just 26 basis points below a 25-year high reached last June.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Used auto loan rates declined by 64 basis points since February, averaging just over 14.1% last week.   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4414358-EAA6-21BB-C3B3-E960172C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88805" y="6513850"/>
            <a:ext cx="4114800" cy="365125"/>
          </a:xfrm>
        </p:spPr>
        <p:txBody>
          <a:bodyPr anchor="ctr"/>
          <a:lstStyle/>
          <a:p>
            <a:r>
              <a:rPr lang="en-US" sz="1400" dirty="0"/>
              <a:t>Source: Cox Automotive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6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43FFB-E583-0CA8-BB4F-DD2B39DB7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diagonal lines&#10;&#10;AI-generated content may be incorrect.">
            <a:extLst>
              <a:ext uri="{FF2B5EF4-FFF2-40B4-BE49-F238E27FC236}">
                <a16:creationId xmlns:a16="http://schemas.microsoft.com/office/drawing/2014/main" id="{8C5745B6-EFD4-B763-33FB-A4077C420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6"/>
          <a:stretch/>
        </p:blipFill>
        <p:spPr>
          <a:xfrm>
            <a:off x="2788" y="0"/>
            <a:ext cx="12186423" cy="1934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B7B587-6DB3-1108-973F-E8309BA9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3" y="0"/>
            <a:ext cx="11323320" cy="1934218"/>
          </a:xfrm>
        </p:spPr>
        <p:txBody>
          <a:bodyPr anchor="ctr"/>
          <a:lstStyle/>
          <a:p>
            <a:pPr algn="ctr">
              <a:spcAft>
                <a:spcPts val="1800"/>
              </a:spcAft>
              <a:buNone/>
            </a:pPr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automakers report that monthly sales jumped 14% year over year, with Ford, Hyundai, Kia, Toyota, Honda and Mazda all posting solid gains.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A4AA0-7FBF-5933-336E-836F09E2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5092-5906-4529-97E8-5EA106343A9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D8458-CCE6-B25A-9EA9-74890551D114}"/>
              </a:ext>
            </a:extLst>
          </p:cNvPr>
          <p:cNvSpPr txBox="1"/>
          <p:nvPr/>
        </p:nvSpPr>
        <p:spPr>
          <a:xfrm>
            <a:off x="584066" y="2176797"/>
            <a:ext cx="110238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Ford led the charge with 16% increase, boosted by continuing “Employee pricing” program.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Truck sales were up 19 %, SUVs rose 13% and the compact Maverick pickup </a:t>
            </a:r>
            <a:r>
              <a:rPr lang="en-US" sz="2000" b="0" i="0" dirty="0" err="1">
                <a:effectLst/>
                <a:latin typeface="+mj-lt"/>
              </a:rPr>
              <a:t>soarded</a:t>
            </a:r>
            <a:r>
              <a:rPr lang="en-US" sz="2000" b="0" i="0" dirty="0">
                <a:effectLst/>
                <a:latin typeface="+mj-lt"/>
              </a:rPr>
              <a:t> 67%  Lincoln sales spiked 40%]</a:t>
            </a:r>
            <a:br>
              <a:rPr lang="en-US" sz="2000" b="0" i="0" dirty="0">
                <a:effectLst/>
                <a:latin typeface="+mj-lt"/>
              </a:rPr>
            </a:br>
            <a:endParaRPr lang="en-US" sz="2000" b="0" i="0" dirty="0">
              <a:effectLst/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Toyota posted a 10% gain, by tripling of Prius sales and strong results from the Sienna, Tacoma.</a:t>
            </a:r>
            <a:br>
              <a:rPr lang="en-US" sz="2000" b="0" i="0" dirty="0">
                <a:effectLst/>
                <a:latin typeface="+mj-lt"/>
              </a:rPr>
            </a:br>
            <a:endParaRPr lang="en-US" sz="2000" b="0" i="0" dirty="0">
              <a:effectLst/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Lexus sales rose 23% &amp; Honda was up 18% driven by a 33% jump at its Acura luxury brand.</a:t>
            </a:r>
            <a:br>
              <a:rPr lang="en-US" sz="2000" b="0" i="0" dirty="0">
                <a:effectLst/>
                <a:latin typeface="+mj-lt"/>
              </a:rPr>
            </a:br>
            <a:endParaRPr lang="en-US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Hyundai, which pledged not to raise prices through early June, reported at 19% sales increase.  Kia followed with a 14% gain.  General Motors, which reports quarterly, confirmed a 20% rise in April compared to last year.  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D6EFF6C-26CF-AF3D-ED1A-94EEA6491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114" y="6376905"/>
            <a:ext cx="4114800" cy="365125"/>
          </a:xfrm>
        </p:spPr>
        <p:txBody>
          <a:bodyPr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SpotsnDots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4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Blues">
      <a:dk1>
        <a:srgbClr val="20365F"/>
      </a:dk1>
      <a:lt1>
        <a:sysClr val="window" lastClr="FFFFFF"/>
      </a:lt1>
      <a:dk2>
        <a:srgbClr val="000000"/>
      </a:dk2>
      <a:lt2>
        <a:srgbClr val="D9D9D9"/>
      </a:lt2>
      <a:accent1>
        <a:srgbClr val="396696"/>
      </a:accent1>
      <a:accent2>
        <a:srgbClr val="98BAD5"/>
      </a:accent2>
      <a:accent3>
        <a:srgbClr val="000000"/>
      </a:accent3>
      <a:accent4>
        <a:srgbClr val="FFFFFF"/>
      </a:accent4>
      <a:accent5>
        <a:srgbClr val="20365F"/>
      </a:accent5>
      <a:accent6>
        <a:srgbClr val="396696"/>
      </a:accent6>
      <a:hlink>
        <a:srgbClr val="98BAD5"/>
      </a:hlink>
      <a:folHlink>
        <a:srgbClr val="396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945</Words>
  <Application>Microsoft Office PowerPoint</Application>
  <PresentationFormat>Widescreen</PresentationFormat>
  <Paragraphs>88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Aptos</vt:lpstr>
      <vt:lpstr>Arial</vt:lpstr>
      <vt:lpstr>Office Theme</vt:lpstr>
      <vt:lpstr>PowerPoint Presentation</vt:lpstr>
      <vt:lpstr>April Sales Review Updated 5/2</vt:lpstr>
      <vt:lpstr>Average Marketed Price </vt:lpstr>
      <vt:lpstr>Consumer Spending Growth Accelerating in April </vt:lpstr>
      <vt:lpstr>Key Takeaways </vt:lpstr>
      <vt:lpstr>New Vehicle Market </vt:lpstr>
      <vt:lpstr>Used Vehicle Market</vt:lpstr>
      <vt:lpstr>Federal Reserve &amp; Interest Rates</vt:lpstr>
      <vt:lpstr>Seven automakers report that monthly sales jumped 14% year over year, with Ford, Hyundai, Kia, Toyota, Honda and Mazda all posting solid gains.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Horvath</dc:creator>
  <cp:lastModifiedBy>Emily Horvath</cp:lastModifiedBy>
  <cp:revision>34</cp:revision>
  <dcterms:created xsi:type="dcterms:W3CDTF">2025-03-19T14:41:44Z</dcterms:created>
  <dcterms:modified xsi:type="dcterms:W3CDTF">2026-04-16T17:20:14Z</dcterms:modified>
</cp:coreProperties>
</file>