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308" r:id="rId4"/>
    <p:sldId id="2120626148" r:id="rId5"/>
    <p:sldId id="2120626152" r:id="rId6"/>
    <p:sldId id="2120626150" r:id="rId7"/>
    <p:sldId id="2120626151" r:id="rId8"/>
    <p:sldId id="2120626154" r:id="rId9"/>
    <p:sldId id="2120626142" r:id="rId10"/>
    <p:sldId id="2120626143" r:id="rId11"/>
    <p:sldId id="2120626147" r:id="rId12"/>
    <p:sldId id="2120626155" r:id="rId13"/>
    <p:sldId id="212062615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pos="7296" userDrawn="1">
          <p15:clr>
            <a:srgbClr val="A4A3A4"/>
          </p15:clr>
        </p15:guide>
        <p15:guide id="3" orient="horz" pos="432" userDrawn="1">
          <p15:clr>
            <a:srgbClr val="A4A3A4"/>
          </p15:clr>
        </p15:guide>
        <p15:guide id="4" orient="horz" pos="388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7048"/>
    <a:srgbClr val="FDC4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82"/>
  </p:normalViewPr>
  <p:slideViewPr>
    <p:cSldViewPr snapToGrid="0">
      <p:cViewPr varScale="1">
        <p:scale>
          <a:sx n="149" d="100"/>
          <a:sy n="149" d="100"/>
        </p:scale>
        <p:origin x="692" y="96"/>
      </p:cViewPr>
      <p:guideLst>
        <p:guide pos="384"/>
        <p:guide pos="7296"/>
        <p:guide orient="horz" pos="432"/>
        <p:guide orient="horz" pos="3888"/>
      </p:guideLst>
    </p:cSldViewPr>
  </p:slideViewPr>
  <p:notesTextViewPr>
    <p:cViewPr>
      <p:scale>
        <a:sx n="1" d="1"/>
        <a:sy n="1" d="1"/>
      </p:scale>
      <p:origin x="0" y="0"/>
    </p:cViewPr>
  </p:notesTextViewPr>
  <p:sorterViewPr>
    <p:cViewPr>
      <p:scale>
        <a:sx n="100" d="100"/>
        <a:sy n="100" d="100"/>
      </p:scale>
      <p:origin x="0" y="-6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Car Buyers</a:t>
            </a:r>
          </a:p>
          <a:p>
            <a:pPr>
              <a:defRPr sz="1600">
                <a:latin typeface="Arial" panose="020B0604020202020204" pitchFamily="34" charset="0"/>
                <a:cs typeface="Arial" panose="020B0604020202020204" pitchFamily="34" charset="0"/>
              </a:defRPr>
            </a:pPr>
            <a:r>
              <a:rPr lang="en-US" sz="1600" dirty="0">
                <a:latin typeface="Arial" panose="020B0604020202020204" pitchFamily="34" charset="0"/>
                <a:cs typeface="Arial" panose="020B0604020202020204" pitchFamily="34" charset="0"/>
              </a:rPr>
              <a:t>% Reached Yesterday</a:t>
            </a:r>
          </a:p>
        </c:rich>
      </c:tx>
      <c:layout>
        <c:manualLayout>
          <c:xMode val="edge"/>
          <c:yMode val="edge"/>
          <c:x val="0.31321866797900261"/>
          <c:y val="6.1500293112958571E-2"/>
        </c:manualLayout>
      </c:layout>
      <c:overlay val="0"/>
      <c:spPr>
        <a:noFill/>
        <a:ln>
          <a:noFill/>
        </a:ln>
        <a:effectLst/>
      </c:spPr>
    </c:title>
    <c:autoTitleDeleted val="0"/>
    <c:plotArea>
      <c:layout>
        <c:manualLayout>
          <c:layoutTarget val="inner"/>
          <c:xMode val="edge"/>
          <c:yMode val="edge"/>
          <c:x val="7.5268795707836549E-4"/>
          <c:y val="4.8952859691011874E-2"/>
          <c:w val="0.97929843941840111"/>
          <c:h val="0.74098758042054902"/>
        </c:manualLayout>
      </c:layout>
      <c:barChart>
        <c:barDir val="col"/>
        <c:grouping val="clustered"/>
        <c:varyColors val="0"/>
        <c:ser>
          <c:idx val="0"/>
          <c:order val="0"/>
          <c:tx>
            <c:strRef>
              <c:f>Sheet1!$B$1</c:f>
              <c:strCache>
                <c:ptCount val="1"/>
                <c:pt idx="0">
                  <c:v>Column2</c:v>
                </c:pt>
              </c:strCache>
            </c:strRef>
          </c:tx>
          <c:spPr>
            <a:solidFill>
              <a:schemeClr val="tx2">
                <a:lumMod val="20000"/>
                <a:lumOff val="80000"/>
              </a:schemeClr>
            </a:solidFill>
            <a:ln w="19050">
              <a:noFill/>
            </a:ln>
            <a:effectLst/>
            <a:scene3d>
              <a:camera prst="orthographicFront"/>
              <a:lightRig rig="threePt" dir="t"/>
            </a:scene3d>
            <a:sp3d/>
          </c:spPr>
          <c:invertIfNegative val="0"/>
          <c:dPt>
            <c:idx val="0"/>
            <c:invertIfNegative val="0"/>
            <c:bubble3D val="0"/>
            <c:spPr>
              <a:solidFill>
                <a:srgbClr val="909C5E"/>
              </a:solidFill>
              <a:ln w="19050">
                <a:noFill/>
              </a:ln>
              <a:effectLst/>
              <a:scene3d>
                <a:camera prst="orthographicFront"/>
                <a:lightRig rig="threePt" dir="t"/>
              </a:scene3d>
              <a:sp3d/>
            </c:spPr>
            <c:extLst>
              <c:ext xmlns:c16="http://schemas.microsoft.com/office/drawing/2014/chart" uri="{C3380CC4-5D6E-409C-BE32-E72D297353CC}">
                <c16:uniqueId val="{00000001-F884-4D62-BD8C-32449A2EEF5C}"/>
              </c:ext>
            </c:extLst>
          </c:dPt>
          <c:dPt>
            <c:idx val="1"/>
            <c:invertIfNegative val="0"/>
            <c:bubble3D val="0"/>
            <c:spPr>
              <a:solidFill>
                <a:srgbClr val="8A0000"/>
              </a:solidFill>
              <a:ln w="19050">
                <a:noFill/>
              </a:ln>
              <a:effectLst/>
              <a:scene3d>
                <a:camera prst="orthographicFront"/>
                <a:lightRig rig="threePt" dir="t"/>
              </a:scene3d>
              <a:sp3d/>
            </c:spPr>
            <c:extLst>
              <c:ext xmlns:c16="http://schemas.microsoft.com/office/drawing/2014/chart" uri="{C3380CC4-5D6E-409C-BE32-E72D297353CC}">
                <c16:uniqueId val="{00000003-F884-4D62-BD8C-32449A2EEF5C}"/>
              </c:ext>
            </c:extLst>
          </c:dPt>
          <c:dPt>
            <c:idx val="2"/>
            <c:invertIfNegative val="0"/>
            <c:bubble3D val="0"/>
            <c:spPr>
              <a:solidFill>
                <a:srgbClr val="FF9900">
                  <a:lumMod val="50000"/>
                </a:srgbClr>
              </a:solidFill>
              <a:ln w="19050">
                <a:noFill/>
              </a:ln>
              <a:effectLst/>
              <a:scene3d>
                <a:camera prst="orthographicFront"/>
                <a:lightRig rig="threePt" dir="t"/>
              </a:scene3d>
              <a:sp3d/>
            </c:spPr>
            <c:extLst>
              <c:ext xmlns:c16="http://schemas.microsoft.com/office/drawing/2014/chart" uri="{C3380CC4-5D6E-409C-BE32-E72D297353CC}">
                <c16:uniqueId val="{00000005-F884-4D62-BD8C-32449A2EEF5C}"/>
              </c:ext>
            </c:extLst>
          </c:dPt>
          <c:dPt>
            <c:idx val="5"/>
            <c:invertIfNegative val="0"/>
            <c:bubble3D val="0"/>
            <c:spPr>
              <a:solidFill>
                <a:schemeClr val="accent2">
                  <a:lumMod val="50000"/>
                </a:schemeClr>
              </a:solidFill>
              <a:ln w="19050">
                <a:noFill/>
              </a:ln>
              <a:effectLst/>
              <a:scene3d>
                <a:camera prst="orthographicFront"/>
                <a:lightRig rig="threePt" dir="t"/>
              </a:scene3d>
              <a:sp3d/>
            </c:spPr>
            <c:extLst>
              <c:ext xmlns:c16="http://schemas.microsoft.com/office/drawing/2014/chart" uri="{C3380CC4-5D6E-409C-BE32-E72D297353CC}">
                <c16:uniqueId val="{00000007-F884-4D62-BD8C-32449A2EEF5C}"/>
              </c:ext>
            </c:extLst>
          </c:dPt>
          <c:dPt>
            <c:idx val="6"/>
            <c:invertIfNegative val="0"/>
            <c:bubble3D val="0"/>
            <c:spPr>
              <a:solidFill>
                <a:schemeClr val="accent2">
                  <a:lumMod val="75000"/>
                </a:schemeClr>
              </a:solidFill>
              <a:ln w="19050">
                <a:noFill/>
              </a:ln>
              <a:effectLst/>
              <a:scene3d>
                <a:camera prst="orthographicFront"/>
                <a:lightRig rig="threePt" dir="t"/>
              </a:scene3d>
              <a:sp3d/>
            </c:spPr>
            <c:extLst>
              <c:ext xmlns:c16="http://schemas.microsoft.com/office/drawing/2014/chart" uri="{C3380CC4-5D6E-409C-BE32-E72D297353CC}">
                <c16:uniqueId val="{00000009-F884-4D62-BD8C-32449A2EEF5C}"/>
              </c:ext>
            </c:extLst>
          </c:dPt>
          <c:dPt>
            <c:idx val="7"/>
            <c:invertIfNegative val="0"/>
            <c:bubble3D val="0"/>
            <c:spPr>
              <a:solidFill>
                <a:schemeClr val="accent2">
                  <a:lumMod val="60000"/>
                  <a:lumOff val="40000"/>
                </a:schemeClr>
              </a:solidFill>
              <a:ln w="19050">
                <a:noFill/>
              </a:ln>
              <a:effectLst/>
              <a:scene3d>
                <a:camera prst="orthographicFront"/>
                <a:lightRig rig="threePt" dir="t"/>
              </a:scene3d>
              <a:sp3d/>
            </c:spPr>
            <c:extLst>
              <c:ext xmlns:c16="http://schemas.microsoft.com/office/drawing/2014/chart" uri="{C3380CC4-5D6E-409C-BE32-E72D297353CC}">
                <c16:uniqueId val="{0000000B-F884-4D62-BD8C-32449A2EEF5C}"/>
              </c:ext>
            </c:extLst>
          </c:dPt>
          <c:dPt>
            <c:idx val="8"/>
            <c:invertIfNegative val="0"/>
            <c:bubble3D val="0"/>
            <c:spPr>
              <a:solidFill>
                <a:schemeClr val="accent2">
                  <a:lumMod val="40000"/>
                  <a:lumOff val="60000"/>
                </a:schemeClr>
              </a:solidFill>
              <a:ln w="19050">
                <a:noFill/>
              </a:ln>
              <a:effectLst/>
              <a:scene3d>
                <a:camera prst="orthographicFront"/>
                <a:lightRig rig="threePt" dir="t"/>
              </a:scene3d>
              <a:sp3d/>
            </c:spPr>
            <c:extLst>
              <c:ext xmlns:c16="http://schemas.microsoft.com/office/drawing/2014/chart" uri="{C3380CC4-5D6E-409C-BE32-E72D297353CC}">
                <c16:uniqueId val="{0000000D-F884-4D62-BD8C-32449A2EEF5C}"/>
              </c:ext>
            </c:extLst>
          </c:dPt>
          <c:dPt>
            <c:idx val="9"/>
            <c:invertIfNegative val="0"/>
            <c:bubble3D val="0"/>
            <c:spPr>
              <a:solidFill>
                <a:schemeClr val="accent2">
                  <a:lumMod val="20000"/>
                  <a:lumOff val="80000"/>
                </a:schemeClr>
              </a:solidFill>
              <a:ln w="19050">
                <a:noFill/>
              </a:ln>
              <a:effectLst/>
              <a:scene3d>
                <a:camera prst="orthographicFront"/>
                <a:lightRig rig="threePt" dir="t"/>
              </a:scene3d>
              <a:sp3d/>
            </c:spPr>
            <c:extLst>
              <c:ext xmlns:c16="http://schemas.microsoft.com/office/drawing/2014/chart" uri="{C3380CC4-5D6E-409C-BE32-E72D297353CC}">
                <c16:uniqueId val="{0000000F-F884-4D62-BD8C-32449A2EEF5C}"/>
              </c:ext>
            </c:extLst>
          </c:dPt>
          <c:dPt>
            <c:idx val="10"/>
            <c:invertIfNegative val="0"/>
            <c:bubble3D val="0"/>
            <c:spPr>
              <a:solidFill>
                <a:srgbClr val="FFFF00"/>
              </a:solidFill>
              <a:ln w="19050">
                <a:noFill/>
              </a:ln>
              <a:effectLst/>
              <a:scene3d>
                <a:camera prst="orthographicFront"/>
                <a:lightRig rig="threePt" dir="t"/>
              </a:scene3d>
              <a:sp3d/>
            </c:spPr>
            <c:extLst>
              <c:ext xmlns:c16="http://schemas.microsoft.com/office/drawing/2014/chart" uri="{C3380CC4-5D6E-409C-BE32-E72D297353CC}">
                <c16:uniqueId val="{00000011-F884-4D62-BD8C-32449A2EEF5C}"/>
              </c:ext>
            </c:extLst>
          </c:dPt>
          <c:dPt>
            <c:idx val="11"/>
            <c:invertIfNegative val="0"/>
            <c:bubble3D val="0"/>
            <c:spPr>
              <a:solidFill>
                <a:schemeClr val="tx2">
                  <a:lumMod val="40000"/>
                  <a:lumOff val="60000"/>
                </a:schemeClr>
              </a:solidFill>
              <a:ln w="19050">
                <a:noFill/>
              </a:ln>
              <a:effectLst/>
              <a:scene3d>
                <a:camera prst="orthographicFront"/>
                <a:lightRig rig="threePt" dir="t"/>
              </a:scene3d>
              <a:sp3d/>
            </c:spPr>
            <c:extLst>
              <c:ext xmlns:c16="http://schemas.microsoft.com/office/drawing/2014/chart" uri="{C3380CC4-5D6E-409C-BE32-E72D297353CC}">
                <c16:uniqueId val="{00000013-F884-4D62-BD8C-32449A2EEF5C}"/>
              </c:ext>
            </c:extLst>
          </c:dPt>
          <c:dPt>
            <c:idx val="12"/>
            <c:invertIfNegative val="0"/>
            <c:bubble3D val="0"/>
            <c:spPr>
              <a:solidFill>
                <a:schemeClr val="tx2">
                  <a:lumMod val="50000"/>
                </a:schemeClr>
              </a:solidFill>
              <a:ln w="19050">
                <a:noFill/>
              </a:ln>
              <a:effectLst/>
              <a:scene3d>
                <a:camera prst="orthographicFront"/>
                <a:lightRig rig="threePt" dir="t"/>
              </a:scene3d>
              <a:sp3d/>
            </c:spPr>
            <c:extLst>
              <c:ext xmlns:c16="http://schemas.microsoft.com/office/drawing/2014/chart" uri="{C3380CC4-5D6E-409C-BE32-E72D297353CC}">
                <c16:uniqueId val="{00000015-F884-4D62-BD8C-32449A2EEF5C}"/>
              </c:ext>
            </c:extLst>
          </c:dPt>
          <c:dPt>
            <c:idx val="13"/>
            <c:invertIfNegative val="0"/>
            <c:bubble3D val="0"/>
            <c:spPr>
              <a:solidFill>
                <a:schemeClr val="bg1">
                  <a:lumMod val="50000"/>
                </a:schemeClr>
              </a:solidFill>
              <a:ln w="19050">
                <a:noFill/>
              </a:ln>
              <a:effectLst/>
              <a:scene3d>
                <a:camera prst="orthographicFront"/>
                <a:lightRig rig="threePt" dir="t"/>
              </a:scene3d>
              <a:sp3d/>
            </c:spPr>
            <c:extLst>
              <c:ext xmlns:c16="http://schemas.microsoft.com/office/drawing/2014/chart" uri="{C3380CC4-5D6E-409C-BE32-E72D297353CC}">
                <c16:uniqueId val="{00000017-F884-4D62-BD8C-32449A2EEF5C}"/>
              </c:ext>
            </c:extLst>
          </c:dPt>
          <c:dPt>
            <c:idx val="14"/>
            <c:invertIfNegative val="0"/>
            <c:bubble3D val="0"/>
            <c:spPr>
              <a:solidFill>
                <a:schemeClr val="accent2">
                  <a:lumMod val="40000"/>
                  <a:lumOff val="60000"/>
                </a:schemeClr>
              </a:solidFill>
              <a:ln w="19050">
                <a:noFill/>
              </a:ln>
              <a:effectLst/>
              <a:scene3d>
                <a:camera prst="orthographicFront"/>
                <a:lightRig rig="threePt" dir="t"/>
              </a:scene3d>
              <a:sp3d/>
            </c:spPr>
            <c:extLst>
              <c:ext xmlns:c16="http://schemas.microsoft.com/office/drawing/2014/chart" uri="{C3380CC4-5D6E-409C-BE32-E72D297353CC}">
                <c16:uniqueId val="{00000019-F884-4D62-BD8C-32449A2EEF5C}"/>
              </c:ext>
            </c:extLst>
          </c:dPt>
          <c:dPt>
            <c:idx val="15"/>
            <c:invertIfNegative val="0"/>
            <c:bubble3D val="0"/>
            <c:spPr>
              <a:solidFill>
                <a:srgbClr val="92D050"/>
              </a:solidFill>
              <a:ln w="19050">
                <a:noFill/>
              </a:ln>
              <a:effectLst/>
              <a:scene3d>
                <a:camera prst="orthographicFront"/>
                <a:lightRig rig="threePt" dir="t"/>
              </a:scene3d>
              <a:sp3d/>
            </c:spPr>
            <c:extLst>
              <c:ext xmlns:c16="http://schemas.microsoft.com/office/drawing/2014/chart" uri="{C3380CC4-5D6E-409C-BE32-E72D297353CC}">
                <c16:uniqueId val="{0000001B-F884-4D62-BD8C-32449A2EEF5C}"/>
              </c:ext>
            </c:extLst>
          </c:dPt>
          <c:dPt>
            <c:idx val="16"/>
            <c:invertIfNegative val="0"/>
            <c:bubble3D val="0"/>
            <c:spPr>
              <a:solidFill>
                <a:schemeClr val="accent2">
                  <a:lumMod val="20000"/>
                  <a:lumOff val="80000"/>
                </a:schemeClr>
              </a:solidFill>
              <a:ln w="19050">
                <a:noFill/>
              </a:ln>
              <a:effectLst/>
              <a:scene3d>
                <a:camera prst="orthographicFront"/>
                <a:lightRig rig="threePt" dir="t"/>
              </a:scene3d>
              <a:sp3d/>
            </c:spPr>
            <c:extLst>
              <c:ext xmlns:c16="http://schemas.microsoft.com/office/drawing/2014/chart" uri="{C3380CC4-5D6E-409C-BE32-E72D297353CC}">
                <c16:uniqueId val="{0000001D-F884-4D62-BD8C-32449A2EEF5C}"/>
              </c:ext>
            </c:extLst>
          </c:dPt>
          <c:dPt>
            <c:idx val="17"/>
            <c:invertIfNegative val="0"/>
            <c:bubble3D val="0"/>
            <c:spPr>
              <a:solidFill>
                <a:schemeClr val="tx2">
                  <a:lumMod val="50000"/>
                </a:schemeClr>
              </a:solidFill>
              <a:ln w="19050">
                <a:noFill/>
              </a:ln>
              <a:effectLst/>
              <a:scene3d>
                <a:camera prst="orthographicFront"/>
                <a:lightRig rig="threePt" dir="t"/>
              </a:scene3d>
              <a:sp3d/>
            </c:spPr>
            <c:extLst>
              <c:ext xmlns:c16="http://schemas.microsoft.com/office/drawing/2014/chart" uri="{C3380CC4-5D6E-409C-BE32-E72D297353CC}">
                <c16:uniqueId val="{0000001F-F884-4D62-BD8C-32449A2EEF5C}"/>
              </c:ext>
            </c:extLst>
          </c:dPt>
          <c:dPt>
            <c:idx val="18"/>
            <c:invertIfNegative val="0"/>
            <c:bubble3D val="0"/>
            <c:spPr>
              <a:solidFill>
                <a:schemeClr val="bg1">
                  <a:lumMod val="50000"/>
                </a:schemeClr>
              </a:solidFill>
              <a:ln w="19050">
                <a:noFill/>
              </a:ln>
              <a:effectLst/>
              <a:scene3d>
                <a:camera prst="orthographicFront"/>
                <a:lightRig rig="threePt" dir="t"/>
              </a:scene3d>
              <a:sp3d/>
            </c:spPr>
            <c:extLst>
              <c:ext xmlns:c16="http://schemas.microsoft.com/office/drawing/2014/chart" uri="{C3380CC4-5D6E-409C-BE32-E72D297353CC}">
                <c16:uniqueId val="{00000021-F884-4D62-BD8C-32449A2EEF5C}"/>
              </c:ext>
            </c:extLst>
          </c:dPt>
          <c:dPt>
            <c:idx val="19"/>
            <c:invertIfNegative val="0"/>
            <c:bubble3D val="0"/>
            <c:spPr>
              <a:solidFill>
                <a:schemeClr val="bg2"/>
              </a:solidFill>
              <a:ln w="19050">
                <a:noFill/>
              </a:ln>
              <a:effectLst/>
              <a:scene3d>
                <a:camera prst="orthographicFront"/>
                <a:lightRig rig="threePt" dir="t"/>
              </a:scene3d>
              <a:sp3d/>
            </c:spPr>
            <c:extLst>
              <c:ext xmlns:c16="http://schemas.microsoft.com/office/drawing/2014/chart" uri="{C3380CC4-5D6E-409C-BE32-E72D297353CC}">
                <c16:uniqueId val="{00000023-F884-4D62-BD8C-32449A2EEF5C}"/>
              </c:ext>
            </c:extLst>
          </c:dPt>
          <c:dPt>
            <c:idx val="20"/>
            <c:invertIfNegative val="0"/>
            <c:bubble3D val="0"/>
            <c:spPr>
              <a:solidFill>
                <a:schemeClr val="bg1">
                  <a:lumMod val="75000"/>
                </a:schemeClr>
              </a:solidFill>
              <a:ln w="19050">
                <a:noFill/>
              </a:ln>
              <a:effectLst/>
              <a:scene3d>
                <a:camera prst="orthographicFront"/>
                <a:lightRig rig="threePt" dir="t"/>
              </a:scene3d>
              <a:sp3d/>
            </c:spPr>
            <c:extLst>
              <c:ext xmlns:c16="http://schemas.microsoft.com/office/drawing/2014/chart" uri="{C3380CC4-5D6E-409C-BE32-E72D297353CC}">
                <c16:uniqueId val="{00000025-F884-4D62-BD8C-32449A2EEF5C}"/>
              </c:ext>
            </c:extLst>
          </c:dPt>
          <c:dPt>
            <c:idx val="21"/>
            <c:invertIfNegative val="0"/>
            <c:bubble3D val="0"/>
            <c:spPr>
              <a:solidFill>
                <a:srgbClr val="0070C0"/>
              </a:solidFill>
              <a:ln w="19050">
                <a:noFill/>
              </a:ln>
              <a:effectLst/>
              <a:scene3d>
                <a:camera prst="orthographicFront"/>
                <a:lightRig rig="threePt" dir="t"/>
              </a:scene3d>
              <a:sp3d/>
            </c:spPr>
            <c:extLst>
              <c:ext xmlns:c16="http://schemas.microsoft.com/office/drawing/2014/chart" uri="{C3380CC4-5D6E-409C-BE32-E72D297353CC}">
                <c16:uniqueId val="{00000027-F884-4D62-BD8C-32449A2EEF5C}"/>
              </c:ext>
            </c:extLst>
          </c:dPt>
          <c:dLbls>
            <c:numFmt formatCode="0%" sourceLinked="0"/>
            <c:spPr>
              <a:noFill/>
              <a:ln>
                <a:noFill/>
              </a:ln>
              <a:effectLst/>
            </c:spPr>
            <c:txPr>
              <a:bodyPr/>
              <a:lstStyle/>
              <a:p>
                <a:pPr>
                  <a:defRPr sz="1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Paid Streaming Programs 
on TV No Ads </c:v>
                </c:pt>
                <c:pt idx="1">
                  <c:v>Paid Streaming Programs
 on Digital Media
 No Ads</c:v>
                </c:pt>
                <c:pt idx="2">
                  <c:v>Total Paid Streaming Programs
 on Any Device
 No Ads
</c:v>
                </c:pt>
              </c:strCache>
            </c:strRef>
          </c:cat>
          <c:val>
            <c:numRef>
              <c:f>Sheet1!$B$2:$B$4</c:f>
              <c:numCache>
                <c:formatCode>0.0%</c:formatCode>
                <c:ptCount val="3"/>
                <c:pt idx="0">
                  <c:v>0.42799999999999999</c:v>
                </c:pt>
                <c:pt idx="1">
                  <c:v>0.20599999999999999</c:v>
                </c:pt>
                <c:pt idx="2">
                  <c:v>0.505</c:v>
                </c:pt>
              </c:numCache>
            </c:numRef>
          </c:val>
          <c:extLst>
            <c:ext xmlns:c16="http://schemas.microsoft.com/office/drawing/2014/chart" uri="{C3380CC4-5D6E-409C-BE32-E72D297353CC}">
              <c16:uniqueId val="{00000028-F884-4D62-BD8C-32449A2EEF5C}"/>
            </c:ext>
          </c:extLst>
        </c:ser>
        <c:dLbls>
          <c:showLegendKey val="0"/>
          <c:showVal val="0"/>
          <c:showCatName val="0"/>
          <c:showSerName val="0"/>
          <c:showPercent val="0"/>
          <c:showBubbleSize val="0"/>
        </c:dLbls>
        <c:gapWidth val="100"/>
        <c:axId val="579804328"/>
        <c:axId val="579802368"/>
      </c:barChart>
      <c:catAx>
        <c:axId val="579804328"/>
        <c:scaling>
          <c:orientation val="minMax"/>
        </c:scaling>
        <c:delete val="0"/>
        <c:axPos val="b"/>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579802368"/>
        <c:crosses val="autoZero"/>
        <c:auto val="1"/>
        <c:lblAlgn val="ctr"/>
        <c:lblOffset val="100"/>
        <c:noMultiLvlLbl val="0"/>
      </c:catAx>
      <c:valAx>
        <c:axId val="579802368"/>
        <c:scaling>
          <c:orientation val="minMax"/>
          <c:min val="0"/>
        </c:scaling>
        <c:delete val="1"/>
        <c:axPos val="l"/>
        <c:numFmt formatCode="0.0%" sourceLinked="1"/>
        <c:majorTickMark val="out"/>
        <c:minorTickMark val="none"/>
        <c:tickLblPos val="none"/>
        <c:crossAx val="57980432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j-lt"/>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r>
              <a:rPr lang="en-US" sz="1600" b="1" i="0" u="none" strike="noStrike" kern="1200" spc="0" baseline="0" dirty="0">
                <a:solidFill>
                  <a:schemeClr val="tx2"/>
                </a:solidFill>
                <a:latin typeface="Arial" panose="020B0604020202020204" pitchFamily="34" charset="0"/>
                <a:cs typeface="Arial" panose="020B0604020202020204" pitchFamily="34" charset="0"/>
              </a:rPr>
              <a:t>Car Buyers</a:t>
            </a:r>
          </a:p>
          <a:p>
            <a:pPr>
              <a:defRPr sz="1600">
                <a:solidFill>
                  <a:schemeClr val="tx2"/>
                </a:solidFill>
                <a:latin typeface="Arial" panose="020B0604020202020204" pitchFamily="34" charset="0"/>
                <a:cs typeface="Arial" panose="020B0604020202020204" pitchFamily="34" charset="0"/>
              </a:defRPr>
            </a:pPr>
            <a:r>
              <a:rPr lang="en-US" sz="1600" b="1" dirty="0">
                <a:solidFill>
                  <a:schemeClr val="tx2"/>
                </a:solidFill>
                <a:latin typeface="Arial" panose="020B0604020202020204" pitchFamily="34" charset="0"/>
                <a:cs typeface="Arial" panose="020B0604020202020204" pitchFamily="34" charset="0"/>
              </a:rPr>
              <a:t>% Reach of Streamers with </a:t>
            </a:r>
          </a:p>
          <a:p>
            <a:pPr>
              <a:defRPr sz="1600">
                <a:solidFill>
                  <a:schemeClr val="tx2"/>
                </a:solidFill>
                <a:latin typeface="Arial" panose="020B0604020202020204" pitchFamily="34" charset="0"/>
                <a:cs typeface="Arial" panose="020B0604020202020204" pitchFamily="34" charset="0"/>
              </a:defRPr>
            </a:pPr>
            <a:r>
              <a:rPr lang="en-US" sz="1600" b="1" dirty="0">
                <a:solidFill>
                  <a:schemeClr val="tx2"/>
                </a:solidFill>
                <a:latin typeface="Arial" panose="020B0604020202020204" pitchFamily="34" charset="0"/>
                <a:cs typeface="Arial" panose="020B0604020202020204" pitchFamily="34" charset="0"/>
              </a:rPr>
              <a:t>No Advertising</a:t>
            </a:r>
          </a:p>
        </c:rich>
      </c:tx>
      <c:layout>
        <c:manualLayout>
          <c:xMode val="edge"/>
          <c:yMode val="edge"/>
          <c:x val="0.23186423871709722"/>
          <c:y val="1.8848280984830101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42314844923999462"/>
          <c:y val="0.23623178834320394"/>
          <c:w val="0.57685155076000538"/>
          <c:h val="0.72921302985127423"/>
        </c:manualLayout>
      </c:layout>
      <c:barChart>
        <c:barDir val="bar"/>
        <c:grouping val="clustered"/>
        <c:varyColors val="0"/>
        <c:ser>
          <c:idx val="0"/>
          <c:order val="0"/>
          <c:tx>
            <c:strRef>
              <c:f>Sheet1!$B$1</c:f>
              <c:strCache>
                <c:ptCount val="1"/>
                <c:pt idx="0">
                  <c:v>Percent Broadcast Reach of Streamers with NO Advertising</c:v>
                </c:pt>
              </c:strCache>
            </c:strRef>
          </c:tx>
          <c:spPr>
            <a:solidFill>
              <a:schemeClr val="accent1"/>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BF88-4FFD-8829-DB7ABC0F5BF1}"/>
              </c:ext>
            </c:extLst>
          </c:dPt>
          <c:dPt>
            <c:idx val="1"/>
            <c:invertIfNegative val="0"/>
            <c:bubble3D val="0"/>
            <c:spPr>
              <a:solidFill>
                <a:srgbClr val="0000FF"/>
              </a:solidFill>
              <a:ln w="19050">
                <a:noFill/>
              </a:ln>
              <a:effectLst/>
            </c:spPr>
            <c:extLst>
              <c:ext xmlns:c16="http://schemas.microsoft.com/office/drawing/2014/chart" uri="{C3380CC4-5D6E-409C-BE32-E72D297353CC}">
                <c16:uniqueId val="{00000003-BF88-4FFD-8829-DB7ABC0F5BF1}"/>
              </c:ext>
            </c:extLst>
          </c:dPt>
          <c:dLbls>
            <c:spPr>
              <a:noFill/>
              <a:ln>
                <a:noFill/>
              </a:ln>
              <a:effectLst/>
            </c:spPr>
            <c:txPr>
              <a:bodyPr rot="0" spcFirstLastPara="1" vertOverflow="ellipsis" vert="horz" wrap="square" lIns="38100" tIns="19050" rIns="38100" bIns="19050" anchor="ctr" anchorCtr="0">
                <a:spAutoFit/>
              </a:bodyPr>
              <a:lstStyle/>
              <a:p>
                <a:pPr algn="just">
                  <a:defRPr sz="2000" b="1"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2"/>
                <c:pt idx="0">
                  <c:v>Broadcast TV</c:v>
                </c:pt>
                <c:pt idx="1">
                  <c:v>Broadcast TV &amp; Digital Devices + Broadcast Websites/Apps</c:v>
                </c:pt>
              </c:strCache>
            </c:strRef>
          </c:cat>
          <c:val>
            <c:numRef>
              <c:f>Sheet1!$B$2:$B$4</c:f>
              <c:numCache>
                <c:formatCode>0%</c:formatCode>
                <c:ptCount val="2"/>
                <c:pt idx="0">
                  <c:v>0.88800000000000001</c:v>
                </c:pt>
                <c:pt idx="1">
                  <c:v>0.94299999999999995</c:v>
                </c:pt>
              </c:numCache>
            </c:numRef>
          </c:val>
          <c:extLst>
            <c:ext xmlns:c16="http://schemas.microsoft.com/office/drawing/2014/chart" uri="{C3380CC4-5D6E-409C-BE32-E72D297353CC}">
              <c16:uniqueId val="{00000004-BF88-4FFD-8829-DB7ABC0F5BF1}"/>
            </c:ext>
          </c:extLst>
        </c:ser>
        <c:dLbls>
          <c:dLblPos val="inBase"/>
          <c:showLegendKey val="0"/>
          <c:showVal val="1"/>
          <c:showCatName val="0"/>
          <c:showSerName val="0"/>
          <c:showPercent val="0"/>
          <c:showBubbleSize val="0"/>
        </c:dLbls>
        <c:gapWidth val="100"/>
        <c:axId val="579801192"/>
        <c:axId val="579807072"/>
      </c:barChart>
      <c:valAx>
        <c:axId val="579807072"/>
        <c:scaling>
          <c:orientation val="minMax"/>
          <c:max val="1"/>
          <c:min val="0"/>
        </c:scaling>
        <c:delete val="1"/>
        <c:axPos val="t"/>
        <c:numFmt formatCode="0%" sourceLinked="1"/>
        <c:majorTickMark val="out"/>
        <c:minorTickMark val="none"/>
        <c:tickLblPos val="nextTo"/>
        <c:crossAx val="579801192"/>
        <c:crosses val="autoZero"/>
        <c:crossBetween val="between"/>
      </c:valAx>
      <c:catAx>
        <c:axId val="57980119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579807072"/>
        <c:crosses val="autoZero"/>
        <c:auto val="1"/>
        <c:lblAlgn val="ctr"/>
        <c:lblOffset val="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33509-B367-4573-8F6A-AB9D1B4253E6}" type="datetimeFigureOut">
              <a:rPr lang="en-US" smtClean="0"/>
              <a:t>4/16/2026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AF1B9A-82A5-4E58-A891-27DE6166F710}" type="slidenum">
              <a:rPr lang="en-US" smtClean="0"/>
              <a:t>‹#›</a:t>
            </a:fld>
            <a:endParaRPr lang="en-US" dirty="0"/>
          </a:p>
        </p:txBody>
      </p:sp>
    </p:spTree>
    <p:extLst>
      <p:ext uri="{BB962C8B-B14F-4D97-AF65-F5344CB8AC3E}">
        <p14:creationId xmlns:p14="http://schemas.microsoft.com/office/powerpoint/2010/main" val="1007039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1A00A-3FDF-C482-73DC-6A1985DB27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576135-D1C9-66CE-0D42-B975B1D4D1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51C9C3-2970-610E-743D-CC2AEB5D12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F5C6F0-A435-E3CA-C037-A0C727C60E3B}"/>
              </a:ext>
            </a:extLst>
          </p:cNvPr>
          <p:cNvSpPr>
            <a:spLocks noGrp="1"/>
          </p:cNvSpPr>
          <p:nvPr>
            <p:ph type="sldNum" sz="quarter" idx="5"/>
          </p:nvPr>
        </p:nvSpPr>
        <p:spPr/>
        <p:txBody>
          <a:bodyPr/>
          <a:lstStyle/>
          <a:p>
            <a:fld id="{C9AF1B9A-82A5-4E58-A891-27DE6166F710}" type="slidenum">
              <a:rPr lang="en-US" smtClean="0"/>
              <a:t>3</a:t>
            </a:fld>
            <a:endParaRPr lang="en-US" dirty="0"/>
          </a:p>
        </p:txBody>
      </p:sp>
    </p:spTree>
    <p:extLst>
      <p:ext uri="{BB962C8B-B14F-4D97-AF65-F5344CB8AC3E}">
        <p14:creationId xmlns:p14="http://schemas.microsoft.com/office/powerpoint/2010/main" val="326132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2482A-B412-B752-5A52-05DB96B497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9CF70-2BA3-B68D-0019-A67C57615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FAB175-7CE8-4664-F274-A1ED4C5D77C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95EADF0-BB6E-C009-DCAF-5FA063860D52}"/>
              </a:ext>
            </a:extLst>
          </p:cNvPr>
          <p:cNvSpPr>
            <a:spLocks noGrp="1"/>
          </p:cNvSpPr>
          <p:nvPr>
            <p:ph type="sldNum" sz="quarter" idx="5"/>
          </p:nvPr>
        </p:nvSpPr>
        <p:spPr/>
        <p:txBody>
          <a:bodyPr/>
          <a:lstStyle/>
          <a:p>
            <a:fld id="{C9AF1B9A-82A5-4E58-A891-27DE6166F710}" type="slidenum">
              <a:rPr lang="en-US" smtClean="0"/>
              <a:t>4</a:t>
            </a:fld>
            <a:endParaRPr lang="en-US" dirty="0"/>
          </a:p>
        </p:txBody>
      </p:sp>
    </p:spTree>
    <p:extLst>
      <p:ext uri="{BB962C8B-B14F-4D97-AF65-F5344CB8AC3E}">
        <p14:creationId xmlns:p14="http://schemas.microsoft.com/office/powerpoint/2010/main" val="663887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71CF9-72C1-2C19-96FB-C17AF3E805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AA9B82-76E0-48FF-FA20-67A6917EA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05E75-FE01-73E4-F00F-2A6DED662EB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4C4DC-3FED-25FA-C26D-206F2114A4FD}"/>
              </a:ext>
            </a:extLst>
          </p:cNvPr>
          <p:cNvSpPr>
            <a:spLocks noGrp="1"/>
          </p:cNvSpPr>
          <p:nvPr>
            <p:ph type="sldNum" sz="quarter" idx="5"/>
          </p:nvPr>
        </p:nvSpPr>
        <p:spPr/>
        <p:txBody>
          <a:bodyPr/>
          <a:lstStyle/>
          <a:p>
            <a:fld id="{C9AF1B9A-82A5-4E58-A891-27DE6166F710}" type="slidenum">
              <a:rPr lang="en-US" smtClean="0"/>
              <a:t>5</a:t>
            </a:fld>
            <a:endParaRPr lang="en-US" dirty="0"/>
          </a:p>
        </p:txBody>
      </p:sp>
    </p:spTree>
    <p:extLst>
      <p:ext uri="{BB962C8B-B14F-4D97-AF65-F5344CB8AC3E}">
        <p14:creationId xmlns:p14="http://schemas.microsoft.com/office/powerpoint/2010/main" val="3337113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24B83-3E75-8B15-F2FA-8D5D0B8249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39119-A70C-BC43-471D-4902B8E1FC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7AC1BE-9291-327A-1521-3F938CCDAF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2DC076-749B-EE59-3145-BB8FE43ACB2F}"/>
              </a:ext>
            </a:extLst>
          </p:cNvPr>
          <p:cNvSpPr>
            <a:spLocks noGrp="1"/>
          </p:cNvSpPr>
          <p:nvPr>
            <p:ph type="sldNum" sz="quarter" idx="5"/>
          </p:nvPr>
        </p:nvSpPr>
        <p:spPr/>
        <p:txBody>
          <a:bodyPr/>
          <a:lstStyle/>
          <a:p>
            <a:fld id="{C9AF1B9A-82A5-4E58-A891-27DE6166F710}" type="slidenum">
              <a:rPr lang="en-US" smtClean="0"/>
              <a:t>6</a:t>
            </a:fld>
            <a:endParaRPr lang="en-US" dirty="0"/>
          </a:p>
        </p:txBody>
      </p:sp>
    </p:spTree>
    <p:extLst>
      <p:ext uri="{BB962C8B-B14F-4D97-AF65-F5344CB8AC3E}">
        <p14:creationId xmlns:p14="http://schemas.microsoft.com/office/powerpoint/2010/main" val="5301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55689-E4C1-215D-9368-F56400D1A2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1EB493-D4CA-999C-A832-2251B272D8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F69D03-615E-1C24-31B2-33D47A3313A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AAEA68-41E9-BD8C-69A7-97A69A3E382D}"/>
              </a:ext>
            </a:extLst>
          </p:cNvPr>
          <p:cNvSpPr>
            <a:spLocks noGrp="1"/>
          </p:cNvSpPr>
          <p:nvPr>
            <p:ph type="sldNum" sz="quarter" idx="5"/>
          </p:nvPr>
        </p:nvSpPr>
        <p:spPr/>
        <p:txBody>
          <a:bodyPr/>
          <a:lstStyle/>
          <a:p>
            <a:fld id="{C9AF1B9A-82A5-4E58-A891-27DE6166F710}" type="slidenum">
              <a:rPr lang="en-US" smtClean="0"/>
              <a:t>7</a:t>
            </a:fld>
            <a:endParaRPr lang="en-US" dirty="0"/>
          </a:p>
        </p:txBody>
      </p:sp>
    </p:spTree>
    <p:extLst>
      <p:ext uri="{BB962C8B-B14F-4D97-AF65-F5344CB8AC3E}">
        <p14:creationId xmlns:p14="http://schemas.microsoft.com/office/powerpoint/2010/main" val="2521030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CBDA6-DD92-DE90-9BC1-3250378A1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BE8B97-3202-1BD6-941F-C81AB79342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E8F567-368B-682D-D800-38F3FE2C41C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17180E-D8AA-105C-A958-CFDA74675343}"/>
              </a:ext>
            </a:extLst>
          </p:cNvPr>
          <p:cNvSpPr>
            <a:spLocks noGrp="1"/>
          </p:cNvSpPr>
          <p:nvPr>
            <p:ph type="sldNum" sz="quarter" idx="5"/>
          </p:nvPr>
        </p:nvSpPr>
        <p:spPr/>
        <p:txBody>
          <a:bodyPr/>
          <a:lstStyle/>
          <a:p>
            <a:fld id="{C9AF1B9A-82A5-4E58-A891-27DE6166F710}" type="slidenum">
              <a:rPr lang="en-US" smtClean="0"/>
              <a:t>8</a:t>
            </a:fld>
            <a:endParaRPr lang="en-US" dirty="0"/>
          </a:p>
        </p:txBody>
      </p:sp>
    </p:spTree>
    <p:extLst>
      <p:ext uri="{BB962C8B-B14F-4D97-AF65-F5344CB8AC3E}">
        <p14:creationId xmlns:p14="http://schemas.microsoft.com/office/powerpoint/2010/main" val="3485158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7AF01-0479-9573-543B-59875817F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838565-EB4D-A70C-5B08-F02E25D42F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CC2CAF-7321-C918-2A3E-0937179BD7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00F8A4-218E-C679-A14F-1719F15E470F}"/>
              </a:ext>
            </a:extLst>
          </p:cNvPr>
          <p:cNvSpPr>
            <a:spLocks noGrp="1"/>
          </p:cNvSpPr>
          <p:nvPr>
            <p:ph type="sldNum" sz="quarter" idx="10"/>
          </p:nvPr>
        </p:nvSpPr>
        <p:spPr/>
        <p:txBody>
          <a:bodyPr/>
          <a:lstStyle/>
          <a:p>
            <a:fld id="{5CBFF038-FE79-4731-8216-C523A2A3BC48}" type="slidenum">
              <a:rPr lang="en-US" smtClean="0"/>
              <a:t>12</a:t>
            </a:fld>
            <a:endParaRPr lang="en-US" dirty="0"/>
          </a:p>
        </p:txBody>
      </p:sp>
    </p:spTree>
    <p:extLst>
      <p:ext uri="{BB962C8B-B14F-4D97-AF65-F5344CB8AC3E}">
        <p14:creationId xmlns:p14="http://schemas.microsoft.com/office/powerpoint/2010/main" val="4087268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CC3BB-0C27-46E5-631F-C613D17C1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08BAF6-5279-5DF0-917C-151E1D546F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56940-6955-9192-8A81-1DD2C09091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80A4A1-E5C8-3C07-0E43-667EE81B8519}"/>
              </a:ext>
            </a:extLst>
          </p:cNvPr>
          <p:cNvSpPr>
            <a:spLocks noGrp="1"/>
          </p:cNvSpPr>
          <p:nvPr>
            <p:ph type="sldNum" sz="quarter" idx="5"/>
          </p:nvPr>
        </p:nvSpPr>
        <p:spPr/>
        <p:txBody>
          <a:bodyPr/>
          <a:lstStyle/>
          <a:p>
            <a:fld id="{C9AF1B9A-82A5-4E58-A891-27DE6166F710}" type="slidenum">
              <a:rPr lang="en-US" smtClean="0"/>
              <a:t>13</a:t>
            </a:fld>
            <a:endParaRPr lang="en-US" dirty="0"/>
          </a:p>
        </p:txBody>
      </p:sp>
    </p:spTree>
    <p:extLst>
      <p:ext uri="{BB962C8B-B14F-4D97-AF65-F5344CB8AC3E}">
        <p14:creationId xmlns:p14="http://schemas.microsoft.com/office/powerpoint/2010/main" val="3103536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044BD58-B021-8568-FC4D-E4ED26C72A02}"/>
              </a:ext>
            </a:extLst>
          </p:cNvPr>
          <p:cNvSpPr>
            <a:spLocks noGrp="1"/>
          </p:cNvSpPr>
          <p:nvPr>
            <p:ph type="subTitle" idx="1"/>
          </p:nvPr>
        </p:nvSpPr>
        <p:spPr>
          <a:xfrm>
            <a:off x="2859847" y="5841759"/>
            <a:ext cx="9144000" cy="434448"/>
          </a:xfrm>
          <a:prstGeom prst="rect">
            <a:avLst/>
          </a:prstGeo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a:extLst>
              <a:ext uri="{FF2B5EF4-FFF2-40B4-BE49-F238E27FC236}">
                <a16:creationId xmlns:a16="http://schemas.microsoft.com/office/drawing/2014/main" id="{F0A532C8-660E-E4A4-486E-E0CF7FAA6A45}"/>
              </a:ext>
            </a:extLst>
          </p:cNvPr>
          <p:cNvSpPr>
            <a:spLocks noGrp="1"/>
          </p:cNvSpPr>
          <p:nvPr>
            <p:ph type="ftr" sz="quarter" idx="11"/>
          </p:nvPr>
        </p:nvSpPr>
        <p:spPr>
          <a:xfrm>
            <a:off x="5031006" y="6376905"/>
            <a:ext cx="4114800" cy="365125"/>
          </a:xfrm>
          <a:prstGeom prst="rect">
            <a:avLst/>
          </a:prstGeom>
        </p:spPr>
        <p:txBody>
          <a:bodyPr/>
          <a:lstStyle>
            <a:lvl1pPr>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0ACA8D3A-E464-7765-041C-1CDFC9011974}"/>
              </a:ext>
            </a:extLst>
          </p:cNvPr>
          <p:cNvSpPr>
            <a:spLocks noGrp="1"/>
          </p:cNvSpPr>
          <p:nvPr>
            <p:ph type="sldNum" sz="quarter" idx="12"/>
          </p:nvPr>
        </p:nvSpPr>
        <p:spPr/>
        <p:txBody>
          <a:bodyPr/>
          <a:lstStyle/>
          <a:p>
            <a:fld id="{43385092-5906-4529-97E8-5EA106343A91}" type="slidenum">
              <a:rPr lang="en-US" smtClean="0"/>
              <a:t>‹#›</a:t>
            </a:fld>
            <a:endParaRPr lang="en-US" dirty="0"/>
          </a:p>
        </p:txBody>
      </p:sp>
      <p:sp>
        <p:nvSpPr>
          <p:cNvPr id="11" name="Text Placeholder 10">
            <a:extLst>
              <a:ext uri="{FF2B5EF4-FFF2-40B4-BE49-F238E27FC236}">
                <a16:creationId xmlns:a16="http://schemas.microsoft.com/office/drawing/2014/main" id="{84DDC9F7-8D61-5150-51B2-FDA52662E7EF}"/>
              </a:ext>
            </a:extLst>
          </p:cNvPr>
          <p:cNvSpPr>
            <a:spLocks noGrp="1"/>
          </p:cNvSpPr>
          <p:nvPr>
            <p:ph type="body" sz="quarter" idx="13"/>
          </p:nvPr>
        </p:nvSpPr>
        <p:spPr>
          <a:xfrm>
            <a:off x="2859848" y="5082638"/>
            <a:ext cx="9144000" cy="678977"/>
          </a:xfrm>
          <a:prstGeom prst="rect">
            <a:avLst/>
          </a:prstGeom>
        </p:spPr>
        <p:txBody>
          <a:bodyPr/>
          <a:lstStyle>
            <a:lvl1pPr marL="0" indent="0" algn="r">
              <a:buNone/>
              <a:defRPr sz="4000" b="1">
                <a:solidFill>
                  <a:schemeClr val="bg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70783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102D-01EE-D002-C6BE-2CC0CD407666}"/>
              </a:ext>
            </a:extLst>
          </p:cNvPr>
          <p:cNvSpPr>
            <a:spLocks noGrp="1"/>
          </p:cNvSpPr>
          <p:nvPr>
            <p:ph type="title"/>
          </p:nvPr>
        </p:nvSpPr>
        <p:spPr>
          <a:xfrm>
            <a:off x="838200" y="444500"/>
            <a:ext cx="10515600" cy="695855"/>
          </a:xfrm>
          <a:prstGeom prst="rect">
            <a:avLst/>
          </a:prstGeom>
        </p:spPr>
        <p:txBody>
          <a:bodyPr/>
          <a:lstStyle>
            <a:lvl1pPr algn="ctr">
              <a:defRPr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ECB3B43D-D551-530F-19B4-D00F6946BF06}"/>
              </a:ext>
            </a:extLst>
          </p:cNvPr>
          <p:cNvSpPr>
            <a:spLocks noGrp="1"/>
          </p:cNvSpPr>
          <p:nvPr>
            <p:ph idx="1"/>
          </p:nvPr>
        </p:nvSpPr>
        <p:spPr>
          <a:xfrm>
            <a:off x="838200" y="1684867"/>
            <a:ext cx="10515600" cy="442806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E6308E55-B1AD-EAD5-4E3F-41EF4DB1E608}"/>
              </a:ext>
            </a:extLst>
          </p:cNvPr>
          <p:cNvSpPr>
            <a:spLocks noGrp="1"/>
          </p:cNvSpPr>
          <p:nvPr>
            <p:ph type="ftr" sz="quarter" idx="11"/>
          </p:nvPr>
        </p:nvSpPr>
        <p:spPr>
          <a:xfrm>
            <a:off x="838200" y="6379011"/>
            <a:ext cx="4114800"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B4DE138C-9435-FE9B-EF15-8E22BAA0436E}"/>
              </a:ext>
            </a:extLst>
          </p:cNvPr>
          <p:cNvSpPr>
            <a:spLocks noGrp="1"/>
          </p:cNvSpPr>
          <p:nvPr>
            <p:ph type="sldNum" sz="quarter" idx="12"/>
          </p:nvPr>
        </p:nvSpPr>
        <p:spPr>
          <a:xfrm>
            <a:off x="151316" y="6376905"/>
            <a:ext cx="537734"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86863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0A58C-7487-4880-4485-79B88A9CD0E2}"/>
              </a:ext>
            </a:extLst>
          </p:cNvPr>
          <p:cNvSpPr>
            <a:spLocks noGrp="1"/>
          </p:cNvSpPr>
          <p:nvPr>
            <p:ph type="title"/>
          </p:nvPr>
        </p:nvSpPr>
        <p:spPr>
          <a:xfrm>
            <a:off x="2379133" y="4288366"/>
            <a:ext cx="9624714" cy="1108075"/>
          </a:xfrm>
          <a:prstGeom prst="rect">
            <a:avLst/>
          </a:prstGeom>
        </p:spPr>
        <p:txBody>
          <a:bodyPr anchor="b"/>
          <a:lstStyle>
            <a:lvl1pPr>
              <a:defRPr sz="4400" b="1"/>
            </a:lvl1pPr>
          </a:lstStyle>
          <a:p>
            <a:r>
              <a:rPr lang="en-US" dirty="0"/>
              <a:t>Click to edit Master title style</a:t>
            </a:r>
          </a:p>
        </p:txBody>
      </p:sp>
      <p:sp>
        <p:nvSpPr>
          <p:cNvPr id="3" name="Text Placeholder 2">
            <a:extLst>
              <a:ext uri="{FF2B5EF4-FFF2-40B4-BE49-F238E27FC236}">
                <a16:creationId xmlns:a16="http://schemas.microsoft.com/office/drawing/2014/main" id="{8B155596-862A-3D61-68EF-6B45E8EE3F0B}"/>
              </a:ext>
            </a:extLst>
          </p:cNvPr>
          <p:cNvSpPr>
            <a:spLocks noGrp="1"/>
          </p:cNvSpPr>
          <p:nvPr>
            <p:ph type="body" idx="1"/>
          </p:nvPr>
        </p:nvSpPr>
        <p:spPr>
          <a:xfrm>
            <a:off x="2379133" y="5558367"/>
            <a:ext cx="9624714" cy="467783"/>
          </a:xfrm>
          <a:prstGeom prst="rect">
            <a:avLst/>
          </a:prstGeo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F1DB95A5-32BD-937A-1985-B52A5A500C03}"/>
              </a:ext>
            </a:extLst>
          </p:cNvPr>
          <p:cNvSpPr>
            <a:spLocks noGrp="1"/>
          </p:cNvSpPr>
          <p:nvPr>
            <p:ph type="ftr" sz="quarter" idx="11"/>
          </p:nvPr>
        </p:nvSpPr>
        <p:spPr>
          <a:xfrm>
            <a:off x="2379133" y="6356349"/>
            <a:ext cx="6766673" cy="365125"/>
          </a:xfrm>
          <a:prstGeom prst="rect">
            <a:avLst/>
          </a:prstGeom>
        </p:spPr>
        <p:txBody>
          <a:bodyPr/>
          <a:lstStyle>
            <a:lvl1pPr>
              <a:defRPr sz="900"/>
            </a:lvl1pPr>
          </a:lstStyle>
          <a:p>
            <a:endParaRPr lang="en-US" dirty="0"/>
          </a:p>
        </p:txBody>
      </p:sp>
      <p:sp>
        <p:nvSpPr>
          <p:cNvPr id="6" name="Slide Number Placeholder 5">
            <a:extLst>
              <a:ext uri="{FF2B5EF4-FFF2-40B4-BE49-F238E27FC236}">
                <a16:creationId xmlns:a16="http://schemas.microsoft.com/office/drawing/2014/main" id="{E0C43198-8243-FECE-4CDA-B18CCBD40964}"/>
              </a:ext>
            </a:extLst>
          </p:cNvPr>
          <p:cNvSpPr>
            <a:spLocks noGrp="1"/>
          </p:cNvSpPr>
          <p:nvPr>
            <p:ph type="sldNum" sz="quarter" idx="12"/>
          </p:nvPr>
        </p:nvSpPr>
        <p:spPr/>
        <p:txBody>
          <a:bodyPr/>
          <a:lstStyle>
            <a:lvl1pPr>
              <a:defRPr>
                <a:solidFill>
                  <a:schemeClr val="tx1"/>
                </a:solidFill>
              </a:defRPr>
            </a:lvl1pPr>
          </a:lstStyle>
          <a:p>
            <a:fld id="{43385092-5906-4529-97E8-5EA106343A91}" type="slidenum">
              <a:rPr lang="en-US" smtClean="0"/>
              <a:pPr/>
              <a:t>‹#›</a:t>
            </a:fld>
            <a:endParaRPr lang="en-US" dirty="0"/>
          </a:p>
        </p:txBody>
      </p:sp>
      <p:sp>
        <p:nvSpPr>
          <p:cNvPr id="10" name="Content Placeholder 9">
            <a:extLst>
              <a:ext uri="{FF2B5EF4-FFF2-40B4-BE49-F238E27FC236}">
                <a16:creationId xmlns:a16="http://schemas.microsoft.com/office/drawing/2014/main" id="{40A16875-0E70-22C3-9DCE-88A2D0A1BB9A}"/>
              </a:ext>
            </a:extLst>
          </p:cNvPr>
          <p:cNvSpPr>
            <a:spLocks noGrp="1"/>
          </p:cNvSpPr>
          <p:nvPr>
            <p:ph sz="quarter" idx="13"/>
          </p:nvPr>
        </p:nvSpPr>
        <p:spPr>
          <a:xfrm>
            <a:off x="2379663" y="134938"/>
            <a:ext cx="9623425" cy="405606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269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A63B3-BDD7-8352-6AE4-84A9634B6523}"/>
              </a:ext>
            </a:extLst>
          </p:cNvPr>
          <p:cNvSpPr>
            <a:spLocks noGrp="1"/>
          </p:cNvSpPr>
          <p:nvPr>
            <p:ph type="title"/>
          </p:nvPr>
        </p:nvSpPr>
        <p:spPr>
          <a:xfrm>
            <a:off x="838200" y="191558"/>
            <a:ext cx="10515600" cy="650875"/>
          </a:xfrm>
          <a:prstGeom prst="rect">
            <a:avLst/>
          </a:prstGeo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ADF608-24E0-D94F-A0C1-A42CD243C9FC}"/>
              </a:ext>
            </a:extLst>
          </p:cNvPr>
          <p:cNvSpPr>
            <a:spLocks noGrp="1"/>
          </p:cNvSpPr>
          <p:nvPr>
            <p:ph sz="half" idx="1"/>
          </p:nvPr>
        </p:nvSpPr>
        <p:spPr>
          <a:xfrm>
            <a:off x="838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73C3EC-049E-8DC1-9A44-03102DEF0940}"/>
              </a:ext>
            </a:extLst>
          </p:cNvPr>
          <p:cNvSpPr>
            <a:spLocks noGrp="1"/>
          </p:cNvSpPr>
          <p:nvPr>
            <p:ph sz="half" idx="2"/>
          </p:nvPr>
        </p:nvSpPr>
        <p:spPr>
          <a:xfrm>
            <a:off x="6172200" y="1270001"/>
            <a:ext cx="5181600" cy="48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FE449362-FC27-695D-0922-06E391FD2D3A}"/>
              </a:ext>
            </a:extLst>
          </p:cNvPr>
          <p:cNvSpPr>
            <a:spLocks noGrp="1"/>
          </p:cNvSpPr>
          <p:nvPr>
            <p:ph type="ftr" sz="quarter" idx="11"/>
          </p:nvPr>
        </p:nvSpPr>
        <p:spPr>
          <a:xfrm>
            <a:off x="838200" y="6376903"/>
            <a:ext cx="4114800" cy="365125"/>
          </a:xfrm>
          <a:prstGeom prst="rect">
            <a:avLst/>
          </a:prstGeom>
        </p:spPr>
        <p:txBody>
          <a:bodyPr/>
          <a:lstStyle>
            <a:lvl1pPr>
              <a:defRPr sz="900"/>
            </a:lvl1pPr>
          </a:lstStyle>
          <a:p>
            <a:endParaRPr lang="en-US" dirty="0"/>
          </a:p>
        </p:txBody>
      </p:sp>
      <p:sp>
        <p:nvSpPr>
          <p:cNvPr id="7" name="Slide Number Placeholder 6">
            <a:extLst>
              <a:ext uri="{FF2B5EF4-FFF2-40B4-BE49-F238E27FC236}">
                <a16:creationId xmlns:a16="http://schemas.microsoft.com/office/drawing/2014/main" id="{59B6CF2E-D829-257E-CE2A-BE2EC1DC58AD}"/>
              </a:ext>
            </a:extLst>
          </p:cNvPr>
          <p:cNvSpPr>
            <a:spLocks noGrp="1"/>
          </p:cNvSpPr>
          <p:nvPr>
            <p:ph type="sldNum" sz="quarter" idx="12"/>
          </p:nvPr>
        </p:nvSpPr>
        <p:spPr>
          <a:xfrm>
            <a:off x="108180" y="6376904"/>
            <a:ext cx="730020"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2593265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26F6-10B2-1FAB-1B5B-D554FB5896EB}"/>
              </a:ext>
            </a:extLst>
          </p:cNvPr>
          <p:cNvSpPr>
            <a:spLocks noGrp="1"/>
          </p:cNvSpPr>
          <p:nvPr>
            <p:ph type="title"/>
          </p:nvPr>
        </p:nvSpPr>
        <p:spPr>
          <a:xfrm>
            <a:off x="838200" y="196322"/>
            <a:ext cx="10515600" cy="655108"/>
          </a:xfrm>
          <a:prstGeom prst="rect">
            <a:avLst/>
          </a:prstGeom>
        </p:spPr>
        <p:txBody>
          <a:bodyPr/>
          <a:lstStyle>
            <a:lvl1pPr algn="ctr">
              <a:defRPr b="1">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3F139A2-C385-1200-A7F2-D0758D3E0307}"/>
              </a:ext>
            </a:extLst>
          </p:cNvPr>
          <p:cNvSpPr>
            <a:spLocks noGrp="1"/>
          </p:cNvSpPr>
          <p:nvPr>
            <p:ph type="body" idx="1"/>
          </p:nvPr>
        </p:nvSpPr>
        <p:spPr>
          <a:xfrm>
            <a:off x="838200" y="1016529"/>
            <a:ext cx="5157787"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5DA518-9019-3E01-9395-56A45D91B010}"/>
              </a:ext>
            </a:extLst>
          </p:cNvPr>
          <p:cNvSpPr>
            <a:spLocks noGrp="1"/>
          </p:cNvSpPr>
          <p:nvPr>
            <p:ph sz="half" idx="2"/>
          </p:nvPr>
        </p:nvSpPr>
        <p:spPr>
          <a:xfrm>
            <a:off x="838200" y="1840440"/>
            <a:ext cx="5157787"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DDE46C-284B-67CC-CEAB-597DC18F5F87}"/>
              </a:ext>
            </a:extLst>
          </p:cNvPr>
          <p:cNvSpPr>
            <a:spLocks noGrp="1"/>
          </p:cNvSpPr>
          <p:nvPr>
            <p:ph type="body" sz="quarter" idx="3"/>
          </p:nvPr>
        </p:nvSpPr>
        <p:spPr>
          <a:xfrm>
            <a:off x="6170612" y="1016529"/>
            <a:ext cx="5183188" cy="65510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66256-1E98-BA72-B37C-1EEC9141BD03}"/>
              </a:ext>
            </a:extLst>
          </p:cNvPr>
          <p:cNvSpPr>
            <a:spLocks noGrp="1"/>
          </p:cNvSpPr>
          <p:nvPr>
            <p:ph sz="quarter" idx="4"/>
          </p:nvPr>
        </p:nvSpPr>
        <p:spPr>
          <a:xfrm>
            <a:off x="6170612" y="1840440"/>
            <a:ext cx="5183188" cy="43444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C9D51BDD-F552-9CB2-146C-93B092BCAD82}"/>
              </a:ext>
            </a:extLst>
          </p:cNvPr>
          <p:cNvSpPr>
            <a:spLocks noGrp="1"/>
          </p:cNvSpPr>
          <p:nvPr>
            <p:ph type="ftr" sz="quarter" idx="11"/>
          </p:nvPr>
        </p:nvSpPr>
        <p:spPr>
          <a:xfrm>
            <a:off x="838200" y="6387488"/>
            <a:ext cx="4114800" cy="365125"/>
          </a:xfrm>
          <a:prstGeom prst="rect">
            <a:avLst/>
          </a:prstGeom>
        </p:spPr>
        <p:txBody>
          <a:bodyPr/>
          <a:lstStyle>
            <a:lvl1pPr>
              <a:defRPr sz="900"/>
            </a:lvl1pPr>
          </a:lstStyle>
          <a:p>
            <a:endParaRPr lang="en-US" dirty="0"/>
          </a:p>
        </p:txBody>
      </p:sp>
      <p:sp>
        <p:nvSpPr>
          <p:cNvPr id="9" name="Slide Number Placeholder 8">
            <a:extLst>
              <a:ext uri="{FF2B5EF4-FFF2-40B4-BE49-F238E27FC236}">
                <a16:creationId xmlns:a16="http://schemas.microsoft.com/office/drawing/2014/main" id="{1AD0B8F5-4906-2690-760D-E111C5655F30}"/>
              </a:ext>
            </a:extLst>
          </p:cNvPr>
          <p:cNvSpPr>
            <a:spLocks noGrp="1"/>
          </p:cNvSpPr>
          <p:nvPr>
            <p:ph type="sldNum" sz="quarter" idx="12"/>
          </p:nvPr>
        </p:nvSpPr>
        <p:spPr>
          <a:xfrm>
            <a:off x="158981" y="6387488"/>
            <a:ext cx="679219"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04705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8E930-0AD9-585B-E209-D9B6220B5FF1}"/>
              </a:ext>
            </a:extLst>
          </p:cNvPr>
          <p:cNvSpPr>
            <a:spLocks noGrp="1"/>
          </p:cNvSpPr>
          <p:nvPr>
            <p:ph type="title"/>
          </p:nvPr>
        </p:nvSpPr>
        <p:spPr>
          <a:xfrm>
            <a:off x="838200" y="2766218"/>
            <a:ext cx="10515600" cy="1325563"/>
          </a:xfrm>
          <a:prstGeom prst="rect">
            <a:avLst/>
          </a:prstGeom>
        </p:spPr>
        <p:txBody>
          <a:bodyPr anchor="ctr"/>
          <a:lstStyle>
            <a:lvl1pPr algn="ctr">
              <a:defRPr b="1"/>
            </a:lvl1pPr>
          </a:lstStyle>
          <a:p>
            <a:r>
              <a:rPr lang="en-US"/>
              <a:t>Click to edit Master title style</a:t>
            </a:r>
          </a:p>
        </p:txBody>
      </p:sp>
      <p:sp>
        <p:nvSpPr>
          <p:cNvPr id="4" name="Footer Placeholder 3">
            <a:extLst>
              <a:ext uri="{FF2B5EF4-FFF2-40B4-BE49-F238E27FC236}">
                <a16:creationId xmlns:a16="http://schemas.microsoft.com/office/drawing/2014/main" id="{16CE739F-87A9-B5FE-BA75-C8383251E432}"/>
              </a:ext>
            </a:extLst>
          </p:cNvPr>
          <p:cNvSpPr>
            <a:spLocks noGrp="1"/>
          </p:cNvSpPr>
          <p:nvPr>
            <p:ph type="ftr" sz="quarter" idx="11"/>
          </p:nvPr>
        </p:nvSpPr>
        <p:spPr>
          <a:xfrm>
            <a:off x="698500" y="6376904"/>
            <a:ext cx="4114800" cy="365125"/>
          </a:xfrm>
          <a:prstGeom prst="rect">
            <a:avLst/>
          </a:prstGeom>
        </p:spPr>
        <p:txBody>
          <a:bodyPr/>
          <a:lstStyle>
            <a:lvl1pPr>
              <a:defRPr sz="900">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7E23FA6F-D621-B7C4-830B-708EB9C444B9}"/>
              </a:ext>
            </a:extLst>
          </p:cNvPr>
          <p:cNvSpPr>
            <a:spLocks noGrp="1"/>
          </p:cNvSpPr>
          <p:nvPr>
            <p:ph type="sldNum" sz="quarter" idx="12"/>
          </p:nvPr>
        </p:nvSpPr>
        <p:spPr>
          <a:xfrm>
            <a:off x="163213" y="6376904"/>
            <a:ext cx="535287"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1906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563033" y="6376904"/>
            <a:ext cx="4114800" cy="365125"/>
          </a:xfrm>
          <a:prstGeom prst="rect">
            <a:avLst/>
          </a:prstGeom>
        </p:spPr>
        <p:txBody>
          <a:bodyPr/>
          <a:lstStyle>
            <a:lvl1pPr>
              <a:defRPr sz="900">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67447" y="6376905"/>
            <a:ext cx="395586" cy="365125"/>
          </a:xfrm>
        </p:spPr>
        <p:txBody>
          <a:bodyPr/>
          <a:lstStyle>
            <a:lvl1pPr algn="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43572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2">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AF66F4F-C14A-7E64-56C6-821AF37550EB}"/>
              </a:ext>
            </a:extLst>
          </p:cNvPr>
          <p:cNvSpPr>
            <a:spLocks noGrp="1"/>
          </p:cNvSpPr>
          <p:nvPr>
            <p:ph type="ftr" sz="quarter" idx="11"/>
          </p:nvPr>
        </p:nvSpPr>
        <p:spPr>
          <a:xfrm>
            <a:off x="632573" y="6376904"/>
            <a:ext cx="4114800" cy="365125"/>
          </a:xfrm>
          <a:prstGeom prst="rect">
            <a:avLst/>
          </a:prstGeom>
        </p:spPr>
        <p:txBody>
          <a:bodyPr/>
          <a:lstStyle>
            <a:lvl1pPr>
              <a:defRPr sz="900"/>
            </a:lvl1pPr>
          </a:lstStyle>
          <a:p>
            <a:endParaRPr lang="en-US" dirty="0"/>
          </a:p>
        </p:txBody>
      </p:sp>
      <p:sp>
        <p:nvSpPr>
          <p:cNvPr id="4" name="Slide Number Placeholder 3">
            <a:extLst>
              <a:ext uri="{FF2B5EF4-FFF2-40B4-BE49-F238E27FC236}">
                <a16:creationId xmlns:a16="http://schemas.microsoft.com/office/drawing/2014/main" id="{4E8D2AFE-7F13-F3A1-CADF-A79EE141A5B3}"/>
              </a:ext>
            </a:extLst>
          </p:cNvPr>
          <p:cNvSpPr>
            <a:spLocks noGrp="1"/>
          </p:cNvSpPr>
          <p:nvPr>
            <p:ph type="sldNum" sz="quarter" idx="12"/>
          </p:nvPr>
        </p:nvSpPr>
        <p:spPr>
          <a:xfrm>
            <a:off x="133581" y="6376904"/>
            <a:ext cx="467552" cy="365125"/>
          </a:xfrm>
        </p:spPr>
        <p:txBody>
          <a:bodyPr/>
          <a:lstStyle>
            <a:lvl1pPr algn="l">
              <a:defRPr>
                <a:solidFill>
                  <a:schemeClr val="tx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373358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6B3140A-0BB5-F9ED-9B40-020A69C7A8E2}"/>
              </a:ext>
            </a:extLst>
          </p:cNvPr>
          <p:cNvSpPr>
            <a:spLocks noGrp="1"/>
          </p:cNvSpPr>
          <p:nvPr>
            <p:ph type="sldNum" sz="quarter" idx="4"/>
          </p:nvPr>
        </p:nvSpPr>
        <p:spPr>
          <a:xfrm>
            <a:off x="9260647"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43385092-5906-4529-97E8-5EA106343A91}" type="slidenum">
              <a:rPr lang="en-US" smtClean="0"/>
              <a:pPr/>
              <a:t>‹#›</a:t>
            </a:fld>
            <a:endParaRPr lang="en-US" dirty="0"/>
          </a:p>
        </p:txBody>
      </p:sp>
    </p:spTree>
    <p:extLst>
      <p:ext uri="{BB962C8B-B14F-4D97-AF65-F5344CB8AC3E}">
        <p14:creationId xmlns:p14="http://schemas.microsoft.com/office/powerpoint/2010/main" val="1027412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background with diagonal lines&#10;&#10;AI-generated content may be incorrect.">
            <a:extLst>
              <a:ext uri="{FF2B5EF4-FFF2-40B4-BE49-F238E27FC236}">
                <a16:creationId xmlns:a16="http://schemas.microsoft.com/office/drawing/2014/main" id="{8AAB730F-A85C-42B7-AA55-F3A9CDA9BA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6423" cy="6858000"/>
          </a:xfrm>
          <a:prstGeom prst="rect">
            <a:avLst/>
          </a:prstGeom>
        </p:spPr>
      </p:pic>
      <p:sp>
        <p:nvSpPr>
          <p:cNvPr id="2" name="Subtitle 1">
            <a:extLst>
              <a:ext uri="{FF2B5EF4-FFF2-40B4-BE49-F238E27FC236}">
                <a16:creationId xmlns:a16="http://schemas.microsoft.com/office/drawing/2014/main" id="{1EF032BA-0B2F-1028-6296-C6B70D5AC901}"/>
              </a:ext>
            </a:extLst>
          </p:cNvPr>
          <p:cNvSpPr>
            <a:spLocks noGrp="1"/>
          </p:cNvSpPr>
          <p:nvPr>
            <p:ph type="subTitle" idx="1"/>
          </p:nvPr>
        </p:nvSpPr>
        <p:spPr>
          <a:xfrm>
            <a:off x="1040140" y="5860029"/>
            <a:ext cx="10542260" cy="434448"/>
          </a:xfrm>
        </p:spPr>
        <p:txBody>
          <a:bodyPr/>
          <a:lstStyle/>
          <a:p>
            <a:r>
              <a:rPr lang="en-US" sz="1400" i="1" dirty="0"/>
              <a:t>Trisha Ripperger, SVP </a:t>
            </a:r>
            <a:r>
              <a:rPr lang="en-US" sz="1400" i="1" dirty="0">
                <a:effectLst>
                  <a:outerShdw blurRad="38100" dist="38100" dir="2700000" algn="tl">
                    <a:srgbClr val="000000">
                      <a:alpha val="43137"/>
                    </a:srgbClr>
                  </a:outerShdw>
                </a:effectLst>
              </a:rPr>
              <a:t>Strategic</a:t>
            </a:r>
            <a:r>
              <a:rPr lang="en-US" sz="1400" i="1" dirty="0"/>
              <a:t> Communications &amp; Category Development </a:t>
            </a:r>
          </a:p>
        </p:txBody>
      </p:sp>
      <p:sp>
        <p:nvSpPr>
          <p:cNvPr id="3" name="Text Placeholder 2">
            <a:extLst>
              <a:ext uri="{FF2B5EF4-FFF2-40B4-BE49-F238E27FC236}">
                <a16:creationId xmlns:a16="http://schemas.microsoft.com/office/drawing/2014/main" id="{B2F65433-B38F-432D-14F3-40CD46AD3523}"/>
              </a:ext>
            </a:extLst>
          </p:cNvPr>
          <p:cNvSpPr>
            <a:spLocks noGrp="1"/>
          </p:cNvSpPr>
          <p:nvPr>
            <p:ph type="body" sz="quarter" idx="13"/>
          </p:nvPr>
        </p:nvSpPr>
        <p:spPr>
          <a:xfrm>
            <a:off x="2438400" y="5181052"/>
            <a:ext cx="9144000" cy="678977"/>
          </a:xfrm>
        </p:spPr>
        <p:txBody>
          <a:bodyPr/>
          <a:lstStyle/>
          <a:p>
            <a:r>
              <a:rPr lang="en-US" sz="4400" dirty="0">
                <a:effectLst>
                  <a:outerShdw blurRad="38100" dist="38100" dir="2700000" algn="tl">
                    <a:srgbClr val="000000">
                      <a:alpha val="43137"/>
                    </a:srgbClr>
                  </a:outerShdw>
                </a:effectLst>
              </a:rPr>
              <a:t>August Automotive Update</a:t>
            </a:r>
          </a:p>
        </p:txBody>
      </p:sp>
      <p:pic>
        <p:nvPicPr>
          <p:cNvPr id="7" name="Picture 6" descr="A black and white logo&#10;&#10;AI-generated content may be incorrect.">
            <a:extLst>
              <a:ext uri="{FF2B5EF4-FFF2-40B4-BE49-F238E27FC236}">
                <a16:creationId xmlns:a16="http://schemas.microsoft.com/office/drawing/2014/main" id="{DD9B097F-DA4E-995F-FEC6-73DC0C8BB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685800"/>
            <a:ext cx="5124955" cy="3463634"/>
          </a:xfrm>
          <a:prstGeom prst="rect">
            <a:avLst/>
          </a:prstGeom>
        </p:spPr>
      </p:pic>
    </p:spTree>
    <p:extLst>
      <p:ext uri="{BB962C8B-B14F-4D97-AF65-F5344CB8AC3E}">
        <p14:creationId xmlns:p14="http://schemas.microsoft.com/office/powerpoint/2010/main" val="3405950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5758B-9070-C8FA-2F67-88429C775650}"/>
            </a:ext>
          </a:extLst>
        </p:cNvPr>
        <p:cNvGrpSpPr/>
        <p:nvPr/>
      </p:nvGrpSpPr>
      <p:grpSpPr>
        <a:xfrm>
          <a:off x="0" y="0"/>
          <a:ext cx="0" cy="0"/>
          <a:chOff x="0" y="0"/>
          <a:chExt cx="0" cy="0"/>
        </a:xfrm>
      </p:grpSpPr>
      <p:pic>
        <p:nvPicPr>
          <p:cNvPr id="3" name="Picture 2" descr="A blue background with diagonal lines&#10;&#10;AI-generated content may be incorrect.">
            <a:extLst>
              <a:ext uri="{FF2B5EF4-FFF2-40B4-BE49-F238E27FC236}">
                <a16:creationId xmlns:a16="http://schemas.microsoft.com/office/drawing/2014/main" id="{9185A1EB-C767-0585-A422-791C393E7879}"/>
              </a:ext>
            </a:extLst>
          </p:cNvPr>
          <p:cNvPicPr>
            <a:picLocks noChangeAspect="1"/>
          </p:cNvPicPr>
          <p:nvPr/>
        </p:nvPicPr>
        <p:blipFill>
          <a:blip r:embed="rId2">
            <a:extLst>
              <a:ext uri="{28A0092B-C50C-407E-A947-70E740481C1C}">
                <a14:useLocalDpi xmlns:a14="http://schemas.microsoft.com/office/drawing/2010/main" val="0"/>
              </a:ext>
            </a:extLst>
          </a:blip>
          <a:srcRect b="76351"/>
          <a:stretch>
            <a:fillRect/>
          </a:stretch>
        </p:blipFill>
        <p:spPr>
          <a:xfrm>
            <a:off x="0" y="-1"/>
            <a:ext cx="12186423" cy="1621831"/>
          </a:xfrm>
          <a:prstGeom prst="rect">
            <a:avLst/>
          </a:prstGeom>
        </p:spPr>
      </p:pic>
      <p:sp>
        <p:nvSpPr>
          <p:cNvPr id="2" name="Rectangle 1">
            <a:extLst>
              <a:ext uri="{FF2B5EF4-FFF2-40B4-BE49-F238E27FC236}">
                <a16:creationId xmlns:a16="http://schemas.microsoft.com/office/drawing/2014/main" id="{B0702354-EA70-1ECC-C338-4EAE896D783C}"/>
              </a:ext>
            </a:extLst>
          </p:cNvPr>
          <p:cNvSpPr>
            <a:spLocks noChangeArrowheads="1"/>
          </p:cNvSpPr>
          <p:nvPr/>
        </p:nvSpPr>
        <p:spPr bwMode="auto">
          <a:xfrm>
            <a:off x="0" y="-241060"/>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3B9375F2-53A3-E130-A3D9-12C4F833BDF7}"/>
              </a:ext>
            </a:extLst>
          </p:cNvPr>
          <p:cNvSpPr txBox="1"/>
          <p:nvPr/>
        </p:nvSpPr>
        <p:spPr>
          <a:xfrm>
            <a:off x="604023" y="1934337"/>
            <a:ext cx="10972800" cy="3970318"/>
          </a:xfrm>
          <a:prstGeom prst="rect">
            <a:avLst/>
          </a:prstGeom>
          <a:noFill/>
        </p:spPr>
        <p:txBody>
          <a:bodyPr wrap="square">
            <a:spAutoFit/>
          </a:bodyPr>
          <a:lstStyle/>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r>
              <a:rPr kumimoji="0" lang="en-US" altLang="en-US" b="1" i="0" u="none" strike="noStrike" cap="none" normalizeH="0" baseline="0" dirty="0">
                <a:ln>
                  <a:noFill/>
                </a:ln>
                <a:effectLst/>
                <a:latin typeface="+mj-lt"/>
              </a:rPr>
              <a:t>Buying surge (pre-expiration)</a:t>
            </a: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lang="en-US" altLang="en-US" b="1" dirty="0">
              <a:latin typeface="+mj-lt"/>
            </a:endParaRP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r>
              <a:rPr kumimoji="0" lang="en-US" altLang="en-US" b="1" i="0" u="none" strike="noStrike" cap="none" normalizeH="0" baseline="0" dirty="0">
                <a:ln>
                  <a:noFill/>
                </a:ln>
                <a:effectLst/>
                <a:latin typeface="+mj-lt"/>
              </a:rPr>
              <a:t>Projected EV sales slowdown Q4</a:t>
            </a:r>
            <a:endParaRPr lang="en-US" altLang="en-US" b="1" dirty="0">
              <a:latin typeface="+mj-lt"/>
            </a:endParaRP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b="0" i="0" u="none" strike="noStrike" cap="none" normalizeH="0" baseline="0" dirty="0">
              <a:ln>
                <a:noFill/>
              </a:ln>
              <a:solidFill>
                <a:srgbClr val="0A0A0A"/>
              </a:solidFill>
              <a:effectLst/>
              <a:latin typeface="+mj-lt"/>
            </a:endParaRP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r>
              <a:rPr kumimoji="0" lang="en-US" altLang="en-US" b="1" i="0" u="none" strike="noStrike" cap="none" normalizeH="0" baseline="0" dirty="0">
                <a:ln>
                  <a:noFill/>
                </a:ln>
                <a:effectLst/>
                <a:latin typeface="+mj-lt"/>
              </a:rPr>
              <a:t>Increased vehicle prices</a:t>
            </a:r>
            <a:endParaRPr lang="en-US" altLang="en-US" b="1" dirty="0">
              <a:latin typeface="+mj-lt"/>
            </a:endParaRP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b="0" i="0" u="none" strike="noStrike" cap="none" normalizeH="0" baseline="0" dirty="0">
              <a:ln>
                <a:noFill/>
              </a:ln>
              <a:solidFill>
                <a:srgbClr val="0A0A0A"/>
              </a:solidFill>
              <a:effectLst/>
              <a:latin typeface="+mj-lt"/>
            </a:endParaRP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r>
              <a:rPr kumimoji="0" lang="en-US" altLang="en-US" b="1" i="0" u="none" strike="noStrike" cap="none" normalizeH="0" baseline="0" dirty="0">
                <a:ln>
                  <a:noFill/>
                </a:ln>
                <a:effectLst/>
                <a:latin typeface="+mj-lt"/>
              </a:rPr>
              <a:t>Shift to hybrids and used vehicles</a:t>
            </a:r>
            <a:endParaRPr lang="en-US" altLang="en-US" b="1" dirty="0">
              <a:latin typeface="+mj-lt"/>
            </a:endParaRP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b="0" i="0" u="none" strike="noStrike" cap="none" normalizeH="0" baseline="0" dirty="0">
              <a:ln>
                <a:noFill/>
              </a:ln>
              <a:solidFill>
                <a:srgbClr val="0A0A0A"/>
              </a:solidFill>
              <a:effectLst/>
              <a:latin typeface="+mj-lt"/>
            </a:endParaRPr>
          </a:p>
          <a:p>
            <a:pPr marL="742950" marR="0" lvl="1"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r>
              <a:rPr kumimoji="0" lang="en-US" altLang="en-US" b="1" i="0" u="none" strike="noStrike" cap="none" normalizeH="0" baseline="0" dirty="0">
                <a:ln>
                  <a:noFill/>
                </a:ln>
                <a:effectLst/>
                <a:latin typeface="+mj-lt"/>
              </a:rPr>
              <a:t>Hybrids: </a:t>
            </a:r>
            <a:r>
              <a:rPr kumimoji="0" lang="en-US" altLang="en-US" b="0" i="0" u="none" strike="noStrike" cap="none" normalizeH="0" baseline="0" dirty="0">
                <a:ln>
                  <a:noFill/>
                </a:ln>
                <a:solidFill>
                  <a:srgbClr val="0A0A0A"/>
                </a:solidFill>
                <a:effectLst/>
                <a:latin typeface="+mj-lt"/>
              </a:rPr>
              <a:t>The hybrid segment continues to show strong growth, offering an appealing middle-ground for eco-conscious buyers who are wary of EV costs and charging infrastructure.</a:t>
            </a:r>
          </a:p>
          <a:p>
            <a:pPr marL="742950" marR="0" lvl="1"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b="0" i="0" u="none" strike="noStrike" cap="none" normalizeH="0" baseline="0" dirty="0">
              <a:ln>
                <a:noFill/>
              </a:ln>
              <a:solidFill>
                <a:srgbClr val="0A0A0A"/>
              </a:solidFill>
              <a:effectLst/>
              <a:latin typeface="+mj-lt"/>
            </a:endParaRPr>
          </a:p>
          <a:p>
            <a:pPr marL="742950" marR="0" lvl="1"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r>
              <a:rPr kumimoji="0" lang="en-US" altLang="en-US" b="1" i="0" u="none" strike="noStrike" cap="none" normalizeH="0" baseline="0" dirty="0">
                <a:ln>
                  <a:noFill/>
                </a:ln>
                <a:effectLst/>
                <a:latin typeface="+mj-lt"/>
              </a:rPr>
              <a:t>Used EVs: </a:t>
            </a:r>
            <a:r>
              <a:rPr kumimoji="0" lang="en-US" altLang="en-US" b="0" i="0" u="none" strike="noStrike" cap="none" normalizeH="0" baseline="0" dirty="0">
                <a:ln>
                  <a:noFill/>
                </a:ln>
                <a:solidFill>
                  <a:srgbClr val="0A0A0A"/>
                </a:solidFill>
                <a:effectLst/>
                <a:latin typeface="+mj-lt"/>
              </a:rPr>
              <a:t>The used EV market is gaining significant traction. Steep depreciation on newer EVs means affordable used models are now available, with many still qualifying for a $4,000 used-vehicle tax credit until its own September 30 expiration</a:t>
            </a:r>
          </a:p>
        </p:txBody>
      </p:sp>
      <p:sp>
        <p:nvSpPr>
          <p:cNvPr id="10" name="Text Placeholder 2">
            <a:extLst>
              <a:ext uri="{FF2B5EF4-FFF2-40B4-BE49-F238E27FC236}">
                <a16:creationId xmlns:a16="http://schemas.microsoft.com/office/drawing/2014/main" id="{70796AAA-AFF1-2690-38CE-238A7B347842}"/>
              </a:ext>
            </a:extLst>
          </p:cNvPr>
          <p:cNvSpPr>
            <a:spLocks noGrp="1"/>
          </p:cNvSpPr>
          <p:nvPr>
            <p:ph type="body" idx="1"/>
          </p:nvPr>
        </p:nvSpPr>
        <p:spPr>
          <a:xfrm>
            <a:off x="-5577" y="482118"/>
            <a:ext cx="12192000" cy="632517"/>
          </a:xfrm>
        </p:spPr>
        <p:txBody>
          <a:bodyPr/>
          <a:lstStyle/>
          <a:p>
            <a:pPr algn="ctr"/>
            <a:r>
              <a:rPr lang="en-US" sz="4800" b="1" dirty="0">
                <a:solidFill>
                  <a:schemeClr val="bg1"/>
                </a:solidFill>
                <a:effectLst>
                  <a:outerShdw blurRad="38100" dist="38100" dir="2700000" algn="tl">
                    <a:srgbClr val="000000">
                      <a:alpha val="43137"/>
                    </a:srgbClr>
                  </a:outerShdw>
                </a:effectLst>
                <a:latin typeface="+mj-lt"/>
              </a:rPr>
              <a:t>NADA’S POV: </a:t>
            </a:r>
            <a:r>
              <a:rPr lang="en-US" sz="4800" dirty="0">
                <a:solidFill>
                  <a:schemeClr val="bg1"/>
                </a:solidFill>
                <a:effectLst>
                  <a:outerShdw blurRad="38100" dist="38100" dir="2700000" algn="tl">
                    <a:srgbClr val="000000">
                      <a:alpha val="43137"/>
                    </a:srgbClr>
                  </a:outerShdw>
                </a:effectLst>
                <a:latin typeface="+mj-lt"/>
              </a:rPr>
              <a:t>EV’S &amp; Tariffs</a:t>
            </a:r>
          </a:p>
        </p:txBody>
      </p:sp>
      <p:pic>
        <p:nvPicPr>
          <p:cNvPr id="11" name="Picture 10" descr="A blue and black logo&#10;&#10;AI-generated content may be incorrect.">
            <a:extLst>
              <a:ext uri="{FF2B5EF4-FFF2-40B4-BE49-F238E27FC236}">
                <a16:creationId xmlns:a16="http://schemas.microsoft.com/office/drawing/2014/main" id="{F54E3D5E-A68B-3C37-EFF4-188ACC0B8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1003" y="6217163"/>
            <a:ext cx="998795" cy="457200"/>
          </a:xfrm>
          <a:prstGeom prst="rect">
            <a:avLst/>
          </a:prstGeom>
        </p:spPr>
      </p:pic>
      <p:sp>
        <p:nvSpPr>
          <p:cNvPr id="5" name="Footer Placeholder 3">
            <a:extLst>
              <a:ext uri="{FF2B5EF4-FFF2-40B4-BE49-F238E27FC236}">
                <a16:creationId xmlns:a16="http://schemas.microsoft.com/office/drawing/2014/main" id="{E5F424E3-6628-7A52-877C-D03DF14216CB}"/>
              </a:ext>
            </a:extLst>
          </p:cNvPr>
          <p:cNvSpPr>
            <a:spLocks noGrp="1"/>
          </p:cNvSpPr>
          <p:nvPr>
            <p:ph type="ftr" sz="quarter" idx="11"/>
          </p:nvPr>
        </p:nvSpPr>
        <p:spPr>
          <a:xfrm>
            <a:off x="0" y="6491144"/>
            <a:ext cx="4114800" cy="365125"/>
          </a:xfrm>
        </p:spPr>
        <p:txBody>
          <a:bodyPr anchor="ctr"/>
          <a:lstStyle/>
          <a:p>
            <a:r>
              <a:rPr lang="en-US" sz="1000" b="1" dirty="0">
                <a:solidFill>
                  <a:schemeClr val="tx2"/>
                </a:solidFill>
              </a:rPr>
              <a:t>Source: </a:t>
            </a:r>
            <a:r>
              <a:rPr lang="en-US" sz="1000" dirty="0">
                <a:solidFill>
                  <a:schemeClr val="tx2"/>
                </a:solidFill>
              </a:rPr>
              <a:t>NADA</a:t>
            </a:r>
          </a:p>
        </p:txBody>
      </p:sp>
    </p:spTree>
    <p:extLst>
      <p:ext uri="{BB962C8B-B14F-4D97-AF65-F5344CB8AC3E}">
        <p14:creationId xmlns:p14="http://schemas.microsoft.com/office/powerpoint/2010/main" val="2789132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FC3CD-7D66-EACA-4C9D-1366642F387C}"/>
            </a:ext>
          </a:extLst>
        </p:cNvPr>
        <p:cNvGrpSpPr/>
        <p:nvPr/>
      </p:nvGrpSpPr>
      <p:grpSpPr>
        <a:xfrm>
          <a:off x="0" y="0"/>
          <a:ext cx="0" cy="0"/>
          <a:chOff x="0" y="0"/>
          <a:chExt cx="0" cy="0"/>
        </a:xfrm>
      </p:grpSpPr>
      <p:pic>
        <p:nvPicPr>
          <p:cNvPr id="3" name="Picture 2" descr="A blue background with diagonal lines&#10;&#10;AI-generated content may be incorrect.">
            <a:extLst>
              <a:ext uri="{FF2B5EF4-FFF2-40B4-BE49-F238E27FC236}">
                <a16:creationId xmlns:a16="http://schemas.microsoft.com/office/drawing/2014/main" id="{8C048CB4-A184-3B32-D691-DB2AE8FB06DC}"/>
              </a:ext>
            </a:extLst>
          </p:cNvPr>
          <p:cNvPicPr>
            <a:picLocks noChangeAspect="1"/>
          </p:cNvPicPr>
          <p:nvPr/>
        </p:nvPicPr>
        <p:blipFill>
          <a:blip r:embed="rId2">
            <a:extLst>
              <a:ext uri="{28A0092B-C50C-407E-A947-70E740481C1C}">
                <a14:useLocalDpi xmlns:a14="http://schemas.microsoft.com/office/drawing/2010/main" val="0"/>
              </a:ext>
            </a:extLst>
          </a:blip>
          <a:srcRect b="83333"/>
          <a:stretch>
            <a:fillRect/>
          </a:stretch>
        </p:blipFill>
        <p:spPr>
          <a:xfrm>
            <a:off x="0" y="0"/>
            <a:ext cx="12186423" cy="1143000"/>
          </a:xfrm>
          <a:prstGeom prst="rect">
            <a:avLst/>
          </a:prstGeom>
        </p:spPr>
      </p:pic>
      <p:pic>
        <p:nvPicPr>
          <p:cNvPr id="4" name="Picture 3" descr="A blue and black logo&#10;&#10;AI-generated content may be incorrect.">
            <a:extLst>
              <a:ext uri="{FF2B5EF4-FFF2-40B4-BE49-F238E27FC236}">
                <a16:creationId xmlns:a16="http://schemas.microsoft.com/office/drawing/2014/main" id="{196CA98E-0E7B-908E-F5F2-550D7311A8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
        <p:nvSpPr>
          <p:cNvPr id="2" name="Rectangle 1">
            <a:extLst>
              <a:ext uri="{FF2B5EF4-FFF2-40B4-BE49-F238E27FC236}">
                <a16:creationId xmlns:a16="http://schemas.microsoft.com/office/drawing/2014/main" id="{1F12CE1D-C7DE-7415-ACD4-D403F9D299D8}"/>
              </a:ext>
            </a:extLst>
          </p:cNvPr>
          <p:cNvSpPr>
            <a:spLocks noChangeArrowheads="1"/>
          </p:cNvSpPr>
          <p:nvPr/>
        </p:nvSpPr>
        <p:spPr bwMode="auto">
          <a:xfrm>
            <a:off x="0" y="-241060"/>
            <a:ext cx="65" cy="48211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01568" rIns="0" bIns="101568"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Placeholder 2">
            <a:extLst>
              <a:ext uri="{FF2B5EF4-FFF2-40B4-BE49-F238E27FC236}">
                <a16:creationId xmlns:a16="http://schemas.microsoft.com/office/drawing/2014/main" id="{E9436673-8E81-F0FF-2D32-B1F3ABAF4E89}"/>
              </a:ext>
            </a:extLst>
          </p:cNvPr>
          <p:cNvSpPr>
            <a:spLocks noGrp="1"/>
          </p:cNvSpPr>
          <p:nvPr>
            <p:ph type="body" idx="1"/>
          </p:nvPr>
        </p:nvSpPr>
        <p:spPr>
          <a:xfrm>
            <a:off x="0" y="0"/>
            <a:ext cx="12192000" cy="1143000"/>
          </a:xfrm>
        </p:spPr>
        <p:txBody>
          <a:bodyPr anchor="ctr"/>
          <a:lstStyle/>
          <a:p>
            <a:pPr algn="ctr"/>
            <a:r>
              <a:rPr lang="en-US" altLang="en-US" sz="3600" b="1" dirty="0">
                <a:solidFill>
                  <a:schemeClr val="bg1"/>
                </a:solidFill>
                <a:effectLst>
                  <a:outerShdw blurRad="38100" dist="38100" dir="2700000" algn="tl">
                    <a:srgbClr val="000000">
                      <a:alpha val="43137"/>
                    </a:srgbClr>
                  </a:outerShdw>
                </a:effectLst>
                <a:latin typeface="+mj-lt"/>
              </a:rPr>
              <a:t>Attract Hybrid &amp; Used EV Owners</a:t>
            </a:r>
            <a:endParaRPr lang="en-US" sz="3600" dirty="0">
              <a:solidFill>
                <a:schemeClr val="bg1"/>
              </a:solidFill>
              <a:effectLst>
                <a:outerShdw blurRad="38100" dist="38100" dir="2700000" algn="tl">
                  <a:srgbClr val="000000">
                    <a:alpha val="43137"/>
                  </a:srgbClr>
                </a:outerShdw>
              </a:effectLst>
              <a:latin typeface="+mj-lt"/>
            </a:endParaRPr>
          </a:p>
        </p:txBody>
      </p:sp>
      <p:sp>
        <p:nvSpPr>
          <p:cNvPr id="6" name="TextBox 5">
            <a:extLst>
              <a:ext uri="{FF2B5EF4-FFF2-40B4-BE49-F238E27FC236}">
                <a16:creationId xmlns:a16="http://schemas.microsoft.com/office/drawing/2014/main" id="{8B53F810-641F-F2DB-EA09-19BED8ED5FC4}"/>
              </a:ext>
            </a:extLst>
          </p:cNvPr>
          <p:cNvSpPr txBox="1"/>
          <p:nvPr/>
        </p:nvSpPr>
        <p:spPr>
          <a:xfrm>
            <a:off x="606811" y="1451263"/>
            <a:ext cx="10972800" cy="4524315"/>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
                <a:schemeClr val="tx1"/>
              </a:buClr>
              <a:buSzTx/>
              <a:tabLst/>
            </a:pPr>
            <a:r>
              <a:rPr kumimoji="0" lang="en-US" altLang="en-US" b="0" i="0" u="none" strike="noStrike" cap="none" normalizeH="0" baseline="0" dirty="0">
                <a:ln>
                  <a:noFill/>
                </a:ln>
                <a:solidFill>
                  <a:srgbClr val="0A0A0A"/>
                </a:solidFill>
                <a:effectLst/>
                <a:latin typeface="+mj-lt"/>
              </a:rPr>
              <a:t>Stations can use specific marketing strategies to attract hybrid and used EV owners, including</a:t>
            </a:r>
            <a:r>
              <a:rPr lang="en-US" altLang="en-US" dirty="0">
                <a:solidFill>
                  <a:srgbClr val="0A0A0A"/>
                </a:solidFill>
                <a:latin typeface="+mj-lt"/>
              </a:rPr>
              <a:t> </a:t>
            </a:r>
            <a:r>
              <a:rPr kumimoji="0" lang="en-US" altLang="en-US" b="1" i="0" u="none" strike="noStrike" cap="none" normalizeH="0" baseline="0" dirty="0">
                <a:ln>
                  <a:noFill/>
                </a:ln>
                <a:effectLst/>
                <a:latin typeface="+mj-lt"/>
              </a:rPr>
              <a:t>targeted outreach</a:t>
            </a:r>
            <a:r>
              <a:rPr kumimoji="0" lang="en-US" altLang="en-US" b="0" i="0" u="none" strike="noStrike" cap="none" normalizeH="0" baseline="0" dirty="0">
                <a:ln>
                  <a:noFill/>
                </a:ln>
                <a:solidFill>
                  <a:srgbClr val="0A0A0A"/>
                </a:solidFill>
                <a:effectLst/>
                <a:latin typeface="+mj-lt"/>
              </a:rPr>
              <a:t>, </a:t>
            </a:r>
            <a:r>
              <a:rPr kumimoji="0" lang="en-US" altLang="en-US" b="1" i="0" u="none" strike="noStrike" cap="none" normalizeH="0" baseline="0" dirty="0">
                <a:ln>
                  <a:noFill/>
                </a:ln>
                <a:effectLst/>
                <a:latin typeface="+mj-lt"/>
              </a:rPr>
              <a:t>enhanced service offerings</a:t>
            </a:r>
            <a:r>
              <a:rPr kumimoji="0" lang="en-US" altLang="en-US" b="0" i="0" u="none" strike="noStrike" cap="none" normalizeH="0" baseline="0" dirty="0">
                <a:ln>
                  <a:noFill/>
                </a:ln>
                <a:solidFill>
                  <a:srgbClr val="0A0A0A"/>
                </a:solidFill>
                <a:effectLst/>
                <a:latin typeface="+mj-lt"/>
              </a:rPr>
              <a:t>, </a:t>
            </a:r>
            <a:r>
              <a:rPr kumimoji="0" lang="en-US" altLang="en-US" b="1" i="0" u="none" strike="noStrike" cap="none" normalizeH="0" baseline="0" dirty="0">
                <a:ln>
                  <a:noFill/>
                </a:ln>
                <a:effectLst/>
                <a:latin typeface="+mj-lt"/>
              </a:rPr>
              <a:t>digital</a:t>
            </a:r>
            <a:r>
              <a:rPr kumimoji="0" lang="en-US" altLang="en-US" b="0" i="0" u="none" strike="noStrike" cap="none" normalizeH="0" baseline="0" dirty="0">
                <a:ln>
                  <a:noFill/>
                </a:ln>
                <a:effectLst/>
                <a:latin typeface="+mj-lt"/>
              </a:rPr>
              <a:t> </a:t>
            </a:r>
            <a:r>
              <a:rPr kumimoji="0" lang="en-US" altLang="en-US" b="1" i="0" u="none" strike="noStrike" cap="none" normalizeH="0" baseline="0" dirty="0">
                <a:ln>
                  <a:noFill/>
                </a:ln>
                <a:effectLst/>
                <a:latin typeface="+mj-lt"/>
              </a:rPr>
              <a:t>visibility</a:t>
            </a:r>
            <a:r>
              <a:rPr kumimoji="0" lang="en-US" altLang="en-US" b="0" i="0" u="none" strike="noStrike" cap="none" normalizeH="0" baseline="0" dirty="0">
                <a:ln>
                  <a:noFill/>
                </a:ln>
                <a:solidFill>
                  <a:srgbClr val="0A0A0A"/>
                </a:solidFill>
                <a:effectLst/>
                <a:latin typeface="+mj-lt"/>
              </a:rPr>
              <a:t>, and </a:t>
            </a:r>
            <a:r>
              <a:rPr kumimoji="0" lang="en-US" altLang="en-US" b="1" i="0" u="none" strike="noStrike" cap="none" normalizeH="0" baseline="0" dirty="0">
                <a:ln>
                  <a:noFill/>
                </a:ln>
                <a:effectLst/>
                <a:latin typeface="+mj-lt"/>
              </a:rPr>
              <a:t>strategic</a:t>
            </a:r>
            <a:r>
              <a:rPr kumimoji="0" lang="en-US" altLang="en-US" b="0" i="0" u="none" strike="noStrike" cap="none" normalizeH="0" baseline="0" dirty="0">
                <a:ln>
                  <a:noFill/>
                </a:ln>
                <a:effectLst/>
                <a:latin typeface="+mj-lt"/>
              </a:rPr>
              <a:t> </a:t>
            </a:r>
            <a:r>
              <a:rPr kumimoji="0" lang="en-US" altLang="en-US" b="1" i="0" u="none" strike="noStrike" cap="none" normalizeH="0" baseline="0" dirty="0">
                <a:ln>
                  <a:noFill/>
                </a:ln>
                <a:effectLst/>
                <a:latin typeface="+mj-lt"/>
              </a:rPr>
              <a:t>partnerships</a:t>
            </a:r>
            <a:br>
              <a:rPr kumimoji="0" lang="en-US" altLang="en-US" b="0" i="0" u="none" strike="noStrike" cap="none" normalizeH="0" baseline="0" dirty="0">
                <a:ln>
                  <a:noFill/>
                </a:ln>
                <a:solidFill>
                  <a:srgbClr val="0A0A0A"/>
                </a:solidFill>
                <a:effectLst/>
                <a:latin typeface="+mj-lt"/>
              </a:rPr>
            </a:br>
            <a:br>
              <a:rPr kumimoji="0" lang="en-US" altLang="en-US" b="0" i="0" u="none" strike="noStrike" cap="none" normalizeH="0" baseline="0" dirty="0">
                <a:ln>
                  <a:noFill/>
                </a:ln>
                <a:solidFill>
                  <a:srgbClr val="0A0A0A"/>
                </a:solidFill>
                <a:effectLst/>
                <a:latin typeface="+mj-lt"/>
              </a:rPr>
            </a:br>
            <a:r>
              <a:rPr kumimoji="0" lang="en-US" altLang="en-US" b="0" i="0" u="none" strike="noStrike" cap="none" normalizeH="0" baseline="0" dirty="0">
                <a:ln>
                  <a:noFill/>
                </a:ln>
                <a:solidFill>
                  <a:srgbClr val="0A0A0A"/>
                </a:solidFill>
                <a:effectLst/>
                <a:latin typeface="+mj-lt"/>
              </a:rPr>
              <a:t>These customers are motivated by </a:t>
            </a:r>
            <a:r>
              <a:rPr kumimoji="0" lang="en-US" altLang="en-US" b="0" u="none" strike="noStrike" cap="none" normalizeH="0" baseline="0" dirty="0">
                <a:ln>
                  <a:noFill/>
                </a:ln>
                <a:solidFill>
                  <a:srgbClr val="0A0A0A"/>
                </a:solidFill>
                <a:effectLst/>
                <a:latin typeface="+mj-lt"/>
              </a:rPr>
              <a:t>cost savings, sustainability, and convenience</a:t>
            </a:r>
            <a:r>
              <a:rPr kumimoji="0" lang="en-US" altLang="en-US" b="0" i="0" u="none" strike="noStrike" cap="none" normalizeH="0" baseline="0" dirty="0">
                <a:ln>
                  <a:noFill/>
                </a:ln>
                <a:solidFill>
                  <a:srgbClr val="0A0A0A"/>
                </a:solidFill>
                <a:effectLst/>
                <a:latin typeface="+mj-lt"/>
              </a:rPr>
              <a:t>, making a specialized approach more effective than general promotions.  </a:t>
            </a: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b="0" i="0" u="none" strike="noStrike" cap="none" normalizeH="0" baseline="0" dirty="0">
              <a:ln>
                <a:noFill/>
              </a:ln>
              <a:solidFill>
                <a:srgbClr val="0A0A0A"/>
              </a:solidFill>
              <a:effectLst/>
              <a:latin typeface="+mj-lt"/>
            </a:endParaRPr>
          </a:p>
          <a:p>
            <a:pPr marR="0" lvl="0" algn="l" defTabSz="914400" rtl="0" eaLnBrk="0" fontAlgn="base" latinLnBrk="0" hangingPunct="0">
              <a:lnSpc>
                <a:spcPct val="100000"/>
              </a:lnSpc>
              <a:spcBef>
                <a:spcPct val="0"/>
              </a:spcBef>
              <a:spcAft>
                <a:spcPct val="0"/>
              </a:spcAft>
              <a:buClr>
                <a:schemeClr val="tx1"/>
              </a:buClr>
              <a:buSzTx/>
              <a:tabLst/>
            </a:pPr>
            <a:r>
              <a:rPr kumimoji="0" lang="en-US" altLang="en-US" b="0" i="1" u="none" strike="noStrike" cap="none" normalizeH="0" baseline="0" dirty="0">
                <a:ln>
                  <a:noFill/>
                </a:ln>
                <a:solidFill>
                  <a:srgbClr val="0A0A0A"/>
                </a:solidFill>
                <a:effectLst/>
                <a:latin typeface="+mj-lt"/>
              </a:rPr>
              <a:t>Attracting hybrid vehicle owners</a:t>
            </a: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b="0" i="1" u="none" strike="noStrike" cap="none" normalizeH="0" baseline="0" dirty="0">
              <a:ln>
                <a:noFill/>
              </a:ln>
              <a:solidFill>
                <a:srgbClr val="0A0A0A"/>
              </a:solidFill>
              <a:effectLst/>
              <a:latin typeface="+mj-lt"/>
            </a:endParaRPr>
          </a:p>
          <a:p>
            <a:pPr marL="742950" lvl="1" indent="-285750" eaLnBrk="0" fontAlgn="base" hangingPunct="0">
              <a:spcBef>
                <a:spcPct val="0"/>
              </a:spcBef>
              <a:spcAft>
                <a:spcPct val="0"/>
              </a:spcAft>
              <a:buClr>
                <a:schemeClr val="tx1"/>
              </a:buClr>
              <a:buFont typeface="Arial" panose="020B0604020202020204" pitchFamily="34" charset="0"/>
              <a:buChar char="•"/>
            </a:pPr>
            <a:r>
              <a:rPr kumimoji="0" lang="en-US" altLang="en-US" b="0" i="0" u="none" strike="noStrike" cap="none" normalizeH="0" baseline="0" dirty="0">
                <a:ln>
                  <a:noFill/>
                </a:ln>
                <a:solidFill>
                  <a:srgbClr val="0A0A0A"/>
                </a:solidFill>
                <a:effectLst/>
                <a:latin typeface="+mj-lt"/>
              </a:rPr>
              <a:t>Hybrid drivers are a growing market segment interested in balancing fuel efficiency with traditional fueling convenience. </a:t>
            </a:r>
          </a:p>
          <a:p>
            <a:pPr marL="742950" lvl="1" indent="-285750" eaLnBrk="0" fontAlgn="base" hangingPunct="0">
              <a:spcBef>
                <a:spcPct val="0"/>
              </a:spcBef>
              <a:spcAft>
                <a:spcPct val="0"/>
              </a:spcAft>
              <a:buClr>
                <a:schemeClr val="tx1"/>
              </a:buClr>
              <a:buFont typeface="Arial" panose="020B0604020202020204" pitchFamily="34" charset="0"/>
              <a:buChar char="•"/>
            </a:pPr>
            <a:endParaRPr kumimoji="0" lang="en-US" altLang="en-US" b="0" i="0" u="none" strike="noStrike" cap="none" normalizeH="0" baseline="0" dirty="0">
              <a:ln>
                <a:noFill/>
              </a:ln>
              <a:solidFill>
                <a:srgbClr val="0A0A0A"/>
              </a:solidFill>
              <a:effectLst/>
              <a:latin typeface="+mj-lt"/>
            </a:endParaRPr>
          </a:p>
          <a:p>
            <a:pPr marR="0" lvl="0" algn="l" defTabSz="914400" rtl="0" eaLnBrk="0" fontAlgn="base" latinLnBrk="0" hangingPunct="0">
              <a:lnSpc>
                <a:spcPct val="100000"/>
              </a:lnSpc>
              <a:spcBef>
                <a:spcPct val="0"/>
              </a:spcBef>
              <a:spcAft>
                <a:spcPct val="0"/>
              </a:spcAft>
              <a:buClr>
                <a:schemeClr val="tx1"/>
              </a:buClr>
              <a:buSzTx/>
              <a:tabLst/>
            </a:pPr>
            <a:r>
              <a:rPr kumimoji="0" lang="en-US" altLang="en-US" b="0" i="1" u="none" strike="noStrike" cap="none" normalizeH="0" baseline="0" dirty="0">
                <a:ln>
                  <a:noFill/>
                </a:ln>
                <a:solidFill>
                  <a:srgbClr val="0A0A0A"/>
                </a:solidFill>
                <a:effectLst/>
                <a:latin typeface="+mj-lt"/>
              </a:rPr>
              <a:t>Targeted Outreach and Promotions</a:t>
            </a: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b="0" i="1" u="none" strike="noStrike" cap="none" normalizeH="0" baseline="0" dirty="0">
              <a:ln>
                <a:noFill/>
              </a:ln>
              <a:solidFill>
                <a:srgbClr val="0A0A0A"/>
              </a:solidFill>
              <a:effectLst/>
              <a:latin typeface="+mj-lt"/>
            </a:endParaRPr>
          </a:p>
          <a:p>
            <a:pPr marL="742950" lvl="1" indent="-285750" eaLnBrk="0" fontAlgn="base" hangingPunct="0">
              <a:spcBef>
                <a:spcPct val="0"/>
              </a:spcBef>
              <a:spcAft>
                <a:spcPct val="0"/>
              </a:spcAft>
              <a:buClr>
                <a:schemeClr val="tx1"/>
              </a:buClr>
              <a:buFont typeface="Arial" panose="020B0604020202020204" pitchFamily="34" charset="0"/>
              <a:buChar char="•"/>
            </a:pPr>
            <a:r>
              <a:rPr kumimoji="0" lang="en-US" altLang="en-US" b="1" i="0" u="none" strike="noStrike" cap="none" normalizeH="0" baseline="0" dirty="0">
                <a:ln>
                  <a:noFill/>
                </a:ln>
                <a:effectLst/>
                <a:latin typeface="+mj-lt"/>
              </a:rPr>
              <a:t>Emphasize fuel efficiency</a:t>
            </a:r>
            <a:endParaRPr lang="en-US" altLang="en-US" b="1" dirty="0">
              <a:latin typeface="+mj-lt"/>
            </a:endParaRPr>
          </a:p>
          <a:p>
            <a:pPr marL="742950" lvl="1" indent="-285750" eaLnBrk="0" fontAlgn="base" hangingPunct="0">
              <a:spcBef>
                <a:spcPct val="0"/>
              </a:spcBef>
              <a:spcAft>
                <a:spcPct val="0"/>
              </a:spcAft>
              <a:buClr>
                <a:schemeClr val="tx1"/>
              </a:buClr>
              <a:buFont typeface="Arial" panose="020B0604020202020204" pitchFamily="34" charset="0"/>
              <a:buChar char="•"/>
            </a:pPr>
            <a:r>
              <a:rPr kumimoji="0" lang="en-US" altLang="en-US" b="1" i="0" u="none" strike="noStrike" cap="none" normalizeH="0" baseline="0" dirty="0">
                <a:ln>
                  <a:noFill/>
                </a:ln>
                <a:effectLst/>
                <a:latin typeface="+mj-lt"/>
              </a:rPr>
              <a:t>Offer bundled services</a:t>
            </a:r>
            <a:endParaRPr lang="en-US" altLang="en-US" b="1" dirty="0">
              <a:latin typeface="+mj-lt"/>
            </a:endParaRPr>
          </a:p>
          <a:p>
            <a:pPr marL="742950" lvl="1" indent="-285750" eaLnBrk="0" fontAlgn="base" hangingPunct="0">
              <a:spcBef>
                <a:spcPct val="0"/>
              </a:spcBef>
              <a:spcAft>
                <a:spcPct val="0"/>
              </a:spcAft>
              <a:buClr>
                <a:schemeClr val="tx1"/>
              </a:buClr>
              <a:buFont typeface="Arial" panose="020B0604020202020204" pitchFamily="34" charset="0"/>
              <a:buChar char="•"/>
            </a:pPr>
            <a:r>
              <a:rPr kumimoji="0" lang="en-US" altLang="en-US" b="1" i="0" u="none" strike="noStrike" cap="none" normalizeH="0" baseline="0" dirty="0">
                <a:ln>
                  <a:noFill/>
                </a:ln>
                <a:effectLst/>
                <a:latin typeface="+mj-lt"/>
              </a:rPr>
              <a:t>Community workshops: </a:t>
            </a:r>
            <a:r>
              <a:rPr kumimoji="0" lang="en-US" altLang="en-US" b="0" i="0" u="none" strike="noStrike" cap="none" normalizeH="0" baseline="0" dirty="0">
                <a:ln>
                  <a:noFill/>
                </a:ln>
                <a:solidFill>
                  <a:srgbClr val="0A0A0A"/>
                </a:solidFill>
                <a:effectLst/>
                <a:latin typeface="+mj-lt"/>
              </a:rPr>
              <a:t>builds trust with potential customers</a:t>
            </a:r>
            <a:endParaRPr kumimoji="0" lang="en-US" altLang="en-US" sz="1600" b="0" i="0" u="none" strike="noStrike" cap="none" normalizeH="0" baseline="0" dirty="0">
              <a:ln>
                <a:noFill/>
              </a:ln>
              <a:solidFill>
                <a:srgbClr val="0A0A0A"/>
              </a:solidFill>
              <a:effectLst/>
              <a:latin typeface="+mj-lt"/>
            </a:endParaRPr>
          </a:p>
        </p:txBody>
      </p:sp>
      <p:sp>
        <p:nvSpPr>
          <p:cNvPr id="5" name="Footer Placeholder 3">
            <a:extLst>
              <a:ext uri="{FF2B5EF4-FFF2-40B4-BE49-F238E27FC236}">
                <a16:creationId xmlns:a16="http://schemas.microsoft.com/office/drawing/2014/main" id="{1BF3FABC-90CC-33A1-92B7-0BF2B6C17D26}"/>
              </a:ext>
            </a:extLst>
          </p:cNvPr>
          <p:cNvSpPr>
            <a:spLocks noGrp="1"/>
          </p:cNvSpPr>
          <p:nvPr>
            <p:ph type="ftr" sz="quarter" idx="11"/>
          </p:nvPr>
        </p:nvSpPr>
        <p:spPr>
          <a:xfrm>
            <a:off x="0" y="6491144"/>
            <a:ext cx="4114800" cy="365125"/>
          </a:xfrm>
        </p:spPr>
        <p:txBody>
          <a:bodyPr anchor="ctr"/>
          <a:lstStyle/>
          <a:p>
            <a:r>
              <a:rPr lang="en-US" sz="1000" b="1" dirty="0">
                <a:solidFill>
                  <a:schemeClr val="tx2"/>
                </a:solidFill>
              </a:rPr>
              <a:t>Source: </a:t>
            </a:r>
            <a:r>
              <a:rPr lang="en-US" sz="1000" dirty="0">
                <a:solidFill>
                  <a:schemeClr val="tx2"/>
                </a:solidFill>
              </a:rPr>
              <a:t>NADA</a:t>
            </a:r>
          </a:p>
        </p:txBody>
      </p:sp>
    </p:spTree>
    <p:extLst>
      <p:ext uri="{BB962C8B-B14F-4D97-AF65-F5344CB8AC3E}">
        <p14:creationId xmlns:p14="http://schemas.microsoft.com/office/powerpoint/2010/main" val="242776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0134D-C0E1-9889-E465-E977ACB27C22}"/>
            </a:ext>
          </a:extLst>
        </p:cNvPr>
        <p:cNvGrpSpPr/>
        <p:nvPr/>
      </p:nvGrpSpPr>
      <p:grpSpPr>
        <a:xfrm>
          <a:off x="0" y="0"/>
          <a:ext cx="0" cy="0"/>
          <a:chOff x="0" y="0"/>
          <a:chExt cx="0" cy="0"/>
        </a:xfrm>
      </p:grpSpPr>
      <p:pic>
        <p:nvPicPr>
          <p:cNvPr id="9" name="Picture 8" descr="A blue background with diagonal lines&#10;&#10;AI-generated content may be incorrect.">
            <a:extLst>
              <a:ext uri="{FF2B5EF4-FFF2-40B4-BE49-F238E27FC236}">
                <a16:creationId xmlns:a16="http://schemas.microsoft.com/office/drawing/2014/main" id="{12277262-6EA4-51BE-2EB8-589463309CC1}"/>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rcRect b="71678"/>
          <a:stretch>
            <a:fillRect/>
          </a:stretch>
        </p:blipFill>
        <p:spPr>
          <a:xfrm>
            <a:off x="0" y="-1"/>
            <a:ext cx="12186423" cy="1942261"/>
          </a:xfrm>
          <a:prstGeom prst="rect">
            <a:avLst/>
          </a:prstGeom>
        </p:spPr>
      </p:pic>
      <p:pic>
        <p:nvPicPr>
          <p:cNvPr id="6" name="Picture 5" descr="A blue and black logo&#10;&#10;AI-generated content may be incorrect.">
            <a:extLst>
              <a:ext uri="{FF2B5EF4-FFF2-40B4-BE49-F238E27FC236}">
                <a16:creationId xmlns:a16="http://schemas.microsoft.com/office/drawing/2014/main" id="{A76B5308-5903-C16D-AA38-9007121F0E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cxnSp>
        <p:nvCxnSpPr>
          <p:cNvPr id="10" name="Straight Connector 9">
            <a:extLst>
              <a:ext uri="{FF2B5EF4-FFF2-40B4-BE49-F238E27FC236}">
                <a16:creationId xmlns:a16="http://schemas.microsoft.com/office/drawing/2014/main" id="{6E8E81BE-6738-8093-ACBA-F43E15EC0B15}"/>
              </a:ext>
            </a:extLst>
          </p:cNvPr>
          <p:cNvCxnSpPr/>
          <p:nvPr/>
        </p:nvCxnSpPr>
        <p:spPr>
          <a:xfrm>
            <a:off x="6289040" y="2157771"/>
            <a:ext cx="0" cy="420696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D8C0769F-9D86-3E4B-3386-BAC6D7AA518F}"/>
              </a:ext>
            </a:extLst>
          </p:cNvPr>
          <p:cNvSpPr>
            <a:spLocks noGrp="1"/>
          </p:cNvSpPr>
          <p:nvPr>
            <p:ph type="title"/>
          </p:nvPr>
        </p:nvSpPr>
        <p:spPr>
          <a:xfrm>
            <a:off x="-1" y="169428"/>
            <a:ext cx="12186423" cy="1603402"/>
          </a:xfrm>
        </p:spPr>
        <p:txBody>
          <a:bodyPr/>
          <a:lstStyle/>
          <a:p>
            <a:r>
              <a:rPr lang="en-US" sz="3600" dirty="0">
                <a:effectLst>
                  <a:outerShdw blurRad="38100" dist="38100" dir="2700000" algn="tl">
                    <a:srgbClr val="000000">
                      <a:alpha val="43137"/>
                    </a:srgbClr>
                  </a:outerShdw>
                </a:effectLst>
              </a:rPr>
              <a:t>Streaming with NO Advertising:</a:t>
            </a:r>
            <a:br>
              <a:rPr lang="en-US" sz="360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Advertisers Cannot Reach these Viewers</a:t>
            </a:r>
            <a:br>
              <a:rPr lang="en-US" sz="3600" b="0" dirty="0">
                <a:effectLst>
                  <a:outerShdw blurRad="38100" dist="38100" dir="2700000" algn="tl">
                    <a:srgbClr val="000000">
                      <a:alpha val="43137"/>
                    </a:srgbClr>
                  </a:outerShdw>
                </a:effectLst>
              </a:rPr>
            </a:br>
            <a:r>
              <a:rPr lang="en-US" sz="3600" b="0" dirty="0">
                <a:effectLst>
                  <a:outerShdw blurRad="38100" dist="38100" dir="2700000" algn="tl">
                    <a:srgbClr val="000000">
                      <a:alpha val="43137"/>
                    </a:srgbClr>
                  </a:outerShdw>
                </a:effectLst>
              </a:rPr>
              <a:t>But Broadcast Assets Can Reach Almost All of Them </a:t>
            </a:r>
          </a:p>
        </p:txBody>
      </p:sp>
      <p:sp>
        <p:nvSpPr>
          <p:cNvPr id="15" name="Text Placeholder 4">
            <a:extLst>
              <a:ext uri="{FF2B5EF4-FFF2-40B4-BE49-F238E27FC236}">
                <a16:creationId xmlns:a16="http://schemas.microsoft.com/office/drawing/2014/main" id="{07E02F6E-42E3-85A2-06D9-F06FAC33E68C}"/>
              </a:ext>
            </a:extLst>
          </p:cNvPr>
          <p:cNvSpPr txBox="1">
            <a:spLocks/>
          </p:cNvSpPr>
          <p:nvPr/>
        </p:nvSpPr>
        <p:spPr>
          <a:xfrm>
            <a:off x="110201" y="6512442"/>
            <a:ext cx="8610599" cy="23083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b="1" dirty="0">
                <a:solidFill>
                  <a:schemeClr val="tx2"/>
                </a:solidFill>
              </a:rPr>
              <a:t>Source: </a:t>
            </a:r>
            <a:r>
              <a:rPr lang="en-US" sz="1000" dirty="0">
                <a:solidFill>
                  <a:schemeClr val="tx2"/>
                </a:solidFill>
              </a:rPr>
              <a:t>GfK/NIQ TVB Media Comparisons Study 2025. M-S 4A-2A. Persons 18+ Car Buyers.</a:t>
            </a:r>
          </a:p>
        </p:txBody>
      </p:sp>
      <p:graphicFrame>
        <p:nvGraphicFramePr>
          <p:cNvPr id="16" name="Chart 15">
            <a:extLst>
              <a:ext uri="{FF2B5EF4-FFF2-40B4-BE49-F238E27FC236}">
                <a16:creationId xmlns:a16="http://schemas.microsoft.com/office/drawing/2014/main" id="{E880A16F-8812-73D7-D8BC-FC633DB7D5EA}"/>
              </a:ext>
            </a:extLst>
          </p:cNvPr>
          <p:cNvGraphicFramePr/>
          <p:nvPr>
            <p:extLst>
              <p:ext uri="{D42A27DB-BD31-4B8C-83A1-F6EECF244321}">
                <p14:modId xmlns:p14="http://schemas.microsoft.com/office/powerpoint/2010/main" val="3794726678"/>
              </p:ext>
            </p:extLst>
          </p:nvPr>
        </p:nvGraphicFramePr>
        <p:xfrm>
          <a:off x="193040" y="2016486"/>
          <a:ext cx="6096000" cy="404281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ontent Placeholder 7">
            <a:extLst>
              <a:ext uri="{FF2B5EF4-FFF2-40B4-BE49-F238E27FC236}">
                <a16:creationId xmlns:a16="http://schemas.microsoft.com/office/drawing/2014/main" id="{44DD1F3D-EA9F-F632-83C8-21F8CD26610D}"/>
              </a:ext>
            </a:extLst>
          </p:cNvPr>
          <p:cNvGraphicFramePr>
            <a:graphicFrameLocks noGrp="1"/>
          </p:cNvGraphicFramePr>
          <p:nvPr>
            <p:ph idx="1"/>
            <p:extLst>
              <p:ext uri="{D42A27DB-BD31-4B8C-83A1-F6EECF244321}">
                <p14:modId xmlns:p14="http://schemas.microsoft.com/office/powerpoint/2010/main" val="508769446"/>
              </p:ext>
            </p:extLst>
          </p:nvPr>
        </p:nvGraphicFramePr>
        <p:xfrm>
          <a:off x="6429723" y="2185153"/>
          <a:ext cx="5569237" cy="40428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906706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800A9-9ED9-D5BD-C82A-A91FA6B8ACC1}"/>
            </a:ext>
          </a:extLst>
        </p:cNvPr>
        <p:cNvGrpSpPr/>
        <p:nvPr/>
      </p:nvGrpSpPr>
      <p:grpSpPr>
        <a:xfrm>
          <a:off x="0" y="0"/>
          <a:ext cx="0" cy="0"/>
          <a:chOff x="0" y="0"/>
          <a:chExt cx="0" cy="0"/>
        </a:xfrm>
      </p:grpSpPr>
      <p:sp>
        <p:nvSpPr>
          <p:cNvPr id="15" name="Footer Placeholder 3">
            <a:extLst>
              <a:ext uri="{FF2B5EF4-FFF2-40B4-BE49-F238E27FC236}">
                <a16:creationId xmlns:a16="http://schemas.microsoft.com/office/drawing/2014/main" id="{E97D6D58-1E54-4E6B-E8D3-CAA6CC494539}"/>
              </a:ext>
            </a:extLst>
          </p:cNvPr>
          <p:cNvSpPr>
            <a:spLocks noGrp="1"/>
          </p:cNvSpPr>
          <p:nvPr>
            <p:ph type="ftr" sz="quarter" idx="11"/>
          </p:nvPr>
        </p:nvSpPr>
        <p:spPr>
          <a:xfrm>
            <a:off x="609600" y="6492875"/>
            <a:ext cx="4114800" cy="365125"/>
          </a:xfrm>
        </p:spPr>
        <p:txBody>
          <a:bodyPr anchor="ctr"/>
          <a:lstStyle/>
          <a:p>
            <a:r>
              <a:rPr lang="en-US" sz="1000" b="1" dirty="0">
                <a:solidFill>
                  <a:schemeClr val="tx2"/>
                </a:solidFill>
              </a:rPr>
              <a:t>Source: </a:t>
            </a:r>
            <a:r>
              <a:rPr lang="en-US" sz="1000" dirty="0">
                <a:solidFill>
                  <a:schemeClr val="tx2"/>
                </a:solidFill>
              </a:rPr>
              <a:t>Cox Automotive</a:t>
            </a:r>
          </a:p>
        </p:txBody>
      </p:sp>
      <p:pic>
        <p:nvPicPr>
          <p:cNvPr id="9" name="Picture 8">
            <a:extLst>
              <a:ext uri="{FF2B5EF4-FFF2-40B4-BE49-F238E27FC236}">
                <a16:creationId xmlns:a16="http://schemas.microsoft.com/office/drawing/2014/main" id="{19B98EFC-CEAD-72DA-2038-BB5C00D32673}"/>
              </a:ext>
            </a:extLst>
          </p:cNvPr>
          <p:cNvPicPr>
            <a:picLocks noChangeAspect="1"/>
          </p:cNvPicPr>
          <p:nvPr/>
        </p:nvPicPr>
        <p:blipFill>
          <a:blip r:embed="rId3"/>
          <a:stretch>
            <a:fillRect/>
          </a:stretch>
        </p:blipFill>
        <p:spPr>
          <a:xfrm>
            <a:off x="10636386" y="1749080"/>
            <a:ext cx="510584" cy="494712"/>
          </a:xfrm>
          <a:prstGeom prst="rect">
            <a:avLst/>
          </a:prstGeom>
        </p:spPr>
      </p:pic>
      <p:pic>
        <p:nvPicPr>
          <p:cNvPr id="4" name="Picture 3" descr="A blue background with diagonal lines&#10;&#10;AI-generated content may be incorrect.">
            <a:extLst>
              <a:ext uri="{FF2B5EF4-FFF2-40B4-BE49-F238E27FC236}">
                <a16:creationId xmlns:a16="http://schemas.microsoft.com/office/drawing/2014/main" id="{FE671F93-D531-26F9-A411-211C9662FFBC}"/>
              </a:ext>
            </a:extLst>
          </p:cNvPr>
          <p:cNvPicPr>
            <a:picLocks noChangeAspect="1"/>
          </p:cNvPicPr>
          <p:nvPr/>
        </p:nvPicPr>
        <p:blipFill>
          <a:blip r:embed="rId4">
            <a:extLst>
              <a:ext uri="{28A0092B-C50C-407E-A947-70E740481C1C}">
                <a14:useLocalDpi xmlns:a14="http://schemas.microsoft.com/office/drawing/2010/main" val="0"/>
              </a:ext>
            </a:extLst>
          </a:blip>
          <a:srcRect r="94998"/>
          <a:stretch>
            <a:fillRect/>
          </a:stretch>
        </p:blipFill>
        <p:spPr>
          <a:xfrm>
            <a:off x="0" y="0"/>
            <a:ext cx="609600" cy="6858000"/>
          </a:xfrm>
          <a:prstGeom prst="rect">
            <a:avLst/>
          </a:prstGeom>
        </p:spPr>
      </p:pic>
      <p:sp>
        <p:nvSpPr>
          <p:cNvPr id="5" name="Title 1">
            <a:extLst>
              <a:ext uri="{FF2B5EF4-FFF2-40B4-BE49-F238E27FC236}">
                <a16:creationId xmlns:a16="http://schemas.microsoft.com/office/drawing/2014/main" id="{1284A6B6-AA8B-781D-9044-76A9630A54FE}"/>
              </a:ext>
            </a:extLst>
          </p:cNvPr>
          <p:cNvSpPr txBox="1">
            <a:spLocks/>
          </p:cNvSpPr>
          <p:nvPr/>
        </p:nvSpPr>
        <p:spPr>
          <a:xfrm>
            <a:off x="2492024" y="337609"/>
            <a:ext cx="7500091" cy="781492"/>
          </a:xfrm>
          <a:prstGeom prst="rect">
            <a:avLst/>
          </a:prstGeom>
        </p:spPr>
        <p:txBody>
          <a:bodyPr anchor="ctr"/>
          <a:lstStyle>
            <a:lvl1pPr algn="ctr"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sz="4800" dirty="0">
                <a:solidFill>
                  <a:schemeClr val="tx1"/>
                </a:solidFill>
              </a:rPr>
              <a:t>Forecasts</a:t>
            </a:r>
            <a:br>
              <a:rPr lang="en-US" sz="4800" dirty="0">
                <a:solidFill>
                  <a:schemeClr val="tx1"/>
                </a:solidFill>
              </a:rPr>
            </a:br>
            <a:r>
              <a:rPr lang="en-US" sz="1600" b="0" dirty="0">
                <a:solidFill>
                  <a:schemeClr val="tx1"/>
                </a:solidFill>
              </a:rPr>
              <a:t>Updated June 25, 2025</a:t>
            </a:r>
          </a:p>
        </p:txBody>
      </p:sp>
      <p:pic>
        <p:nvPicPr>
          <p:cNvPr id="6" name="Picture 5" descr="A blue and black logo&#10;&#10;AI-generated content may be incorrect.">
            <a:extLst>
              <a:ext uri="{FF2B5EF4-FFF2-40B4-BE49-F238E27FC236}">
                <a16:creationId xmlns:a16="http://schemas.microsoft.com/office/drawing/2014/main" id="{B91CD4F9-9123-8AFF-111A-290E0888BA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graphicFrame>
        <p:nvGraphicFramePr>
          <p:cNvPr id="11" name="Table 10">
            <a:extLst>
              <a:ext uri="{FF2B5EF4-FFF2-40B4-BE49-F238E27FC236}">
                <a16:creationId xmlns:a16="http://schemas.microsoft.com/office/drawing/2014/main" id="{57720DB9-8C7B-E205-4D90-ACEC345AB233}"/>
              </a:ext>
            </a:extLst>
          </p:cNvPr>
          <p:cNvGraphicFramePr>
            <a:graphicFrameLocks noGrp="1"/>
          </p:cNvGraphicFramePr>
          <p:nvPr>
            <p:extLst>
              <p:ext uri="{D42A27DB-BD31-4B8C-83A1-F6EECF244321}">
                <p14:modId xmlns:p14="http://schemas.microsoft.com/office/powerpoint/2010/main" val="2001674839"/>
              </p:ext>
            </p:extLst>
          </p:nvPr>
        </p:nvGraphicFramePr>
        <p:xfrm>
          <a:off x="2492025" y="1379018"/>
          <a:ext cx="7500090" cy="4853940"/>
        </p:xfrm>
        <a:graphic>
          <a:graphicData uri="http://schemas.openxmlformats.org/drawingml/2006/table">
            <a:tbl>
              <a:tblPr firstRow="1" bandRow="1">
                <a:tableStyleId>{00A15C55-8517-42AA-B614-E9B94910E393}</a:tableStyleId>
              </a:tblPr>
              <a:tblGrid>
                <a:gridCol w="2500030">
                  <a:extLst>
                    <a:ext uri="{9D8B030D-6E8A-4147-A177-3AD203B41FA5}">
                      <a16:colId xmlns:a16="http://schemas.microsoft.com/office/drawing/2014/main" val="2107440209"/>
                    </a:ext>
                  </a:extLst>
                </a:gridCol>
                <a:gridCol w="2500030">
                  <a:extLst>
                    <a:ext uri="{9D8B030D-6E8A-4147-A177-3AD203B41FA5}">
                      <a16:colId xmlns:a16="http://schemas.microsoft.com/office/drawing/2014/main" val="3125712831"/>
                    </a:ext>
                  </a:extLst>
                </a:gridCol>
                <a:gridCol w="2500030">
                  <a:extLst>
                    <a:ext uri="{9D8B030D-6E8A-4147-A177-3AD203B41FA5}">
                      <a16:colId xmlns:a16="http://schemas.microsoft.com/office/drawing/2014/main" val="3936116725"/>
                    </a:ext>
                  </a:extLst>
                </a:gridCol>
              </a:tblGrid>
              <a:tr h="370840">
                <a:tc>
                  <a:txBody>
                    <a:bodyPr/>
                    <a:lstStyle/>
                    <a:p>
                      <a:pPr algn="ctr"/>
                      <a:endParaRPr lang="en-US" sz="1050" dirty="0">
                        <a:solidFill>
                          <a:schemeClr val="tx2"/>
                        </a:solidFill>
                        <a:latin typeface="+mj-lt"/>
                      </a:endParaRPr>
                    </a:p>
                    <a:p>
                      <a:pPr algn="ctr"/>
                      <a:r>
                        <a:rPr lang="en-US" sz="1800" dirty="0">
                          <a:solidFill>
                            <a:schemeClr val="tx2"/>
                          </a:solidFill>
                          <a:latin typeface="+mj-lt"/>
                        </a:rPr>
                        <a:t>15.6 – 16.3M</a:t>
                      </a:r>
                      <a:endParaRPr lang="en-US" sz="1000" dirty="0">
                        <a:solidFill>
                          <a:schemeClr val="tx2"/>
                        </a:solidFill>
                        <a:latin typeface="+mj-lt"/>
                      </a:endParaRPr>
                    </a:p>
                    <a:p>
                      <a:pPr algn="ctr"/>
                      <a:endParaRPr lang="en-US" sz="1200" dirty="0">
                        <a:solidFill>
                          <a:schemeClr val="tx2"/>
                        </a:solidFill>
                        <a:latin typeface="+mj-lt"/>
                      </a:endParaRPr>
                    </a:p>
                    <a:p>
                      <a:pPr algn="ctr"/>
                      <a:r>
                        <a:rPr lang="en-US" sz="1200" dirty="0">
                          <a:solidFill>
                            <a:schemeClr val="tx2"/>
                          </a:solidFill>
                          <a:latin typeface="+mj-lt"/>
                        </a:rPr>
                        <a:t>15.7M Baseline</a:t>
                      </a:r>
                    </a:p>
                    <a:p>
                      <a:pPr algn="ctr"/>
                      <a:endParaRPr lang="en-US" sz="1000" dirty="0">
                        <a:solidFill>
                          <a:schemeClr val="tx2"/>
                        </a:solidFill>
                        <a:latin typeface="+mj-lt"/>
                      </a:endParaRPr>
                    </a:p>
                    <a:p>
                      <a:pPr algn="ctr"/>
                      <a:r>
                        <a:rPr lang="en-US" sz="1400" dirty="0">
                          <a:solidFill>
                            <a:schemeClr val="tx2"/>
                          </a:solidFill>
                          <a:latin typeface="+mj-lt"/>
                        </a:rPr>
                        <a:t>NEW SALES</a:t>
                      </a:r>
                    </a:p>
                    <a:p>
                      <a:pPr algn="ctr"/>
                      <a:r>
                        <a:rPr lang="en-US" sz="1050" b="0" dirty="0">
                          <a:solidFill>
                            <a:schemeClr val="tx2"/>
                          </a:solidFill>
                          <a:latin typeface="+mj-lt"/>
                        </a:rPr>
                        <a:t>(Original Forecast: 16.3M)</a:t>
                      </a:r>
                    </a:p>
                    <a:p>
                      <a:pPr algn="ctr"/>
                      <a:endParaRPr lang="en-US" sz="1050" b="0" dirty="0">
                        <a:solidFill>
                          <a:schemeClr val="tx2"/>
                        </a:solidFill>
                        <a:latin typeface="+mj-lt"/>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12.8 – 13.3M</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13.0M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NEW RETAIL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(Original Forecast: 13.3M)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2.7 – 2.9M</a:t>
                      </a:r>
                      <a:r>
                        <a:rPr kumimoji="0" lang="en-US" sz="1050" b="1" i="0" u="none" strike="noStrike" kern="1200" cap="none" spc="0" normalizeH="0" baseline="0" noProof="0" dirty="0">
                          <a:ln>
                            <a:noFill/>
                          </a:ln>
                          <a:solidFill>
                            <a:srgbClr val="000000"/>
                          </a:solidFill>
                          <a:effectLst/>
                          <a:uLnTx/>
                          <a:uFillTx/>
                          <a:latin typeface="+mn-lt"/>
                          <a:ea typeface="+mn-ea"/>
                          <a:cs typeface="+mn-cs"/>
                        </a:rPr>
                        <a:t> </a:t>
                      </a:r>
                      <a:r>
                        <a:rPr kumimoji="0" lang="en-US" sz="1000" b="1" i="0" u="none" strike="noStrike" kern="1200" cap="none" spc="0" normalizeH="0" baseline="0" noProof="0" dirty="0">
                          <a:ln>
                            <a:noFill/>
                          </a:ln>
                          <a:solidFill>
                            <a:srgbClr val="000000"/>
                          </a:solidFill>
                          <a:effectLst/>
                          <a:uLnTx/>
                          <a:uFillTx/>
                          <a:latin typeface="+mn-lt"/>
                          <a:ea typeface="+mn-ea"/>
                          <a:cs typeface="+mn-cs"/>
                        </a:rPr>
                        <a:t> </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2.8M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FLEET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(Original Forecast: 3.0M)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253420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noProof="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3.1 – 3.3M</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3.2M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NEW LEASE VOLUME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(Original Forecast: 3.3M)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25%</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LEASE PENETRATION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(Unchanged)</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2.4 – 2.6M</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2.5M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CPO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(Original 2.5M)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84065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37.5 – 38.3M</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38.0M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USED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(Original 37.8M)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mn-lt"/>
                        <a:ea typeface="+mn-ea"/>
                        <a:cs typeface="+mn-cs"/>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19.9 – 20.3M</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20.1M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mn-lt"/>
                          <a:ea typeface="+mn-ea"/>
                          <a:cs typeface="+mn-cs"/>
                        </a:rPr>
                        <a:t>USED RETAIL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(Original 20.1M)</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mn-lt"/>
                          <a:ea typeface="+mn-ea"/>
                          <a:cs typeface="+mn-cs"/>
                        </a:rPr>
                        <a:t>    2.1% – 2.8%</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mn-lt"/>
                          <a:ea typeface="+mn-ea"/>
                          <a:cs typeface="+mn-cs"/>
                        </a:rPr>
                        <a:t>DEC 2025 Y/Y MANHEIM</a:t>
                      </a:r>
                      <a:br>
                        <a:rPr kumimoji="0" lang="en-US" sz="1200" b="1" i="0" u="none" strike="noStrike" kern="1200" cap="none" spc="0" normalizeH="0" baseline="0" noProof="0" dirty="0">
                          <a:ln>
                            <a:noFill/>
                          </a:ln>
                          <a:solidFill>
                            <a:srgbClr val="000000"/>
                          </a:solidFill>
                          <a:effectLst/>
                          <a:uLnTx/>
                          <a:uFillTx/>
                          <a:latin typeface="+mn-lt"/>
                          <a:ea typeface="+mn-ea"/>
                          <a:cs typeface="+mn-cs"/>
                        </a:rPr>
                      </a:br>
                      <a:r>
                        <a:rPr kumimoji="0" lang="en-US" sz="1200" b="1" i="0" u="none" strike="noStrike" kern="1200" cap="none" spc="0" normalizeH="0" baseline="0" noProof="0" dirty="0">
                          <a:ln>
                            <a:noFill/>
                          </a:ln>
                          <a:solidFill>
                            <a:srgbClr val="000000"/>
                          </a:solidFill>
                          <a:effectLst/>
                          <a:uLnTx/>
                          <a:uFillTx/>
                          <a:latin typeface="+mn-lt"/>
                          <a:ea typeface="+mn-ea"/>
                          <a:cs typeface="+mn-cs"/>
                        </a:rPr>
                        <a:t>USED VEHICLE</a:t>
                      </a:r>
                      <a:br>
                        <a:rPr kumimoji="0" lang="en-US" sz="1200" b="1" i="0" u="none" strike="noStrike" kern="1200" cap="none" spc="0" normalizeH="0" baseline="0" noProof="0" dirty="0">
                          <a:ln>
                            <a:noFill/>
                          </a:ln>
                          <a:solidFill>
                            <a:srgbClr val="000000"/>
                          </a:solidFill>
                          <a:effectLst/>
                          <a:uLnTx/>
                          <a:uFillTx/>
                          <a:latin typeface="+mn-lt"/>
                          <a:ea typeface="+mn-ea"/>
                          <a:cs typeface="+mn-cs"/>
                        </a:rPr>
                      </a:br>
                      <a:r>
                        <a:rPr kumimoji="0" lang="en-US" sz="1200" b="1" i="0" u="none" strike="noStrike" kern="1200" cap="none" spc="0" normalizeH="0" baseline="0" noProof="0" dirty="0">
                          <a:ln>
                            <a:noFill/>
                          </a:ln>
                          <a:solidFill>
                            <a:srgbClr val="000000"/>
                          </a:solidFill>
                          <a:effectLst/>
                          <a:uLnTx/>
                          <a:uFillTx/>
                          <a:latin typeface="+mn-lt"/>
                          <a:ea typeface="+mn-ea"/>
                          <a:cs typeface="+mn-cs"/>
                        </a:rPr>
                        <a:t>VALUE INDEX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 b="1" i="0" u="none" strike="noStrike" kern="1200" cap="none" spc="0" normalizeH="0" baseline="0" noProof="0" dirty="0">
                        <a:ln>
                          <a:noFill/>
                        </a:ln>
                        <a:solidFill>
                          <a:srgbClr val="000000"/>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mn-lt"/>
                          <a:ea typeface="+mn-ea"/>
                          <a:cs typeface="+mn-cs"/>
                        </a:rPr>
                        <a:t>(Original +1.4%)</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843518232"/>
                  </a:ext>
                </a:extLst>
              </a:tr>
            </a:tbl>
          </a:graphicData>
        </a:graphic>
      </p:graphicFrame>
      <p:cxnSp>
        <p:nvCxnSpPr>
          <p:cNvPr id="14" name="Straight Arrow Connector 13">
            <a:extLst>
              <a:ext uri="{FF2B5EF4-FFF2-40B4-BE49-F238E27FC236}">
                <a16:creationId xmlns:a16="http://schemas.microsoft.com/office/drawing/2014/main" id="{912B8DB9-D773-8ECF-A362-11B2E4CDD294}"/>
              </a:ext>
            </a:extLst>
          </p:cNvPr>
          <p:cNvCxnSpPr>
            <a:cxnSpLocks/>
          </p:cNvCxnSpPr>
          <p:nvPr/>
        </p:nvCxnSpPr>
        <p:spPr>
          <a:xfrm flipV="1">
            <a:off x="8001000" y="4714635"/>
            <a:ext cx="0" cy="462517"/>
          </a:xfrm>
          <a:prstGeom prst="straightConnector1">
            <a:avLst/>
          </a:prstGeom>
          <a:ln w="76200">
            <a:solidFill>
              <a:srgbClr val="92D05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749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background with diagonal lines&#10;&#10;AI-generated content may be incorrect.">
            <a:extLst>
              <a:ext uri="{FF2B5EF4-FFF2-40B4-BE49-F238E27FC236}">
                <a16:creationId xmlns:a16="http://schemas.microsoft.com/office/drawing/2014/main" id="{EF1644D9-A22B-02AC-1BBC-E5BEA3EFEEC2}"/>
              </a:ext>
            </a:extLst>
          </p:cNvPr>
          <p:cNvPicPr>
            <a:picLocks noChangeAspect="1"/>
          </p:cNvPicPr>
          <p:nvPr/>
        </p:nvPicPr>
        <p:blipFill>
          <a:blip r:embed="rId2">
            <a:extLst>
              <a:ext uri="{28A0092B-C50C-407E-A947-70E740481C1C}">
                <a14:useLocalDpi xmlns:a14="http://schemas.microsoft.com/office/drawing/2010/main" val="0"/>
              </a:ext>
            </a:extLst>
          </a:blip>
          <a:srcRect r="94998"/>
          <a:stretch>
            <a:fillRect/>
          </a:stretch>
        </p:blipFill>
        <p:spPr>
          <a:xfrm>
            <a:off x="0" y="0"/>
            <a:ext cx="609600" cy="6858000"/>
          </a:xfrm>
          <a:prstGeom prst="rect">
            <a:avLst/>
          </a:prstGeom>
        </p:spPr>
      </p:pic>
      <p:sp>
        <p:nvSpPr>
          <p:cNvPr id="2" name="Title 1">
            <a:extLst>
              <a:ext uri="{FF2B5EF4-FFF2-40B4-BE49-F238E27FC236}">
                <a16:creationId xmlns:a16="http://schemas.microsoft.com/office/drawing/2014/main" id="{5542A242-E2A7-FB26-B97F-8B6C0DA7F62B}"/>
              </a:ext>
            </a:extLst>
          </p:cNvPr>
          <p:cNvSpPr>
            <a:spLocks noGrp="1"/>
          </p:cNvSpPr>
          <p:nvPr>
            <p:ph type="title"/>
          </p:nvPr>
        </p:nvSpPr>
        <p:spPr>
          <a:xfrm>
            <a:off x="1218827" y="542262"/>
            <a:ext cx="10297887" cy="781492"/>
          </a:xfrm>
        </p:spPr>
        <p:txBody>
          <a:bodyPr anchor="ctr"/>
          <a:lstStyle/>
          <a:p>
            <a:r>
              <a:rPr lang="en-US" sz="4800" dirty="0">
                <a:solidFill>
                  <a:schemeClr val="tx1"/>
                </a:solidFill>
              </a:rPr>
              <a:t>August Sales Review</a:t>
            </a:r>
            <a:endParaRPr lang="en-US" sz="2400" b="0" dirty="0">
              <a:solidFill>
                <a:schemeClr val="tx1"/>
              </a:solidFill>
            </a:endParaRPr>
          </a:p>
        </p:txBody>
      </p:sp>
      <p:sp>
        <p:nvSpPr>
          <p:cNvPr id="4" name="Footer Placeholder 3">
            <a:extLst>
              <a:ext uri="{FF2B5EF4-FFF2-40B4-BE49-F238E27FC236}">
                <a16:creationId xmlns:a16="http://schemas.microsoft.com/office/drawing/2014/main" id="{2E460ABB-4804-42DC-8B8A-2532650F0163}"/>
              </a:ext>
            </a:extLst>
          </p:cNvPr>
          <p:cNvSpPr>
            <a:spLocks noGrp="1"/>
          </p:cNvSpPr>
          <p:nvPr>
            <p:ph type="ftr" sz="quarter" idx="11"/>
          </p:nvPr>
        </p:nvSpPr>
        <p:spPr>
          <a:xfrm>
            <a:off x="873151" y="6492875"/>
            <a:ext cx="4114800" cy="365125"/>
          </a:xfrm>
        </p:spPr>
        <p:txBody>
          <a:bodyPr anchor="ctr"/>
          <a:lstStyle/>
          <a:p>
            <a:r>
              <a:rPr lang="en-US" sz="1000" b="1" dirty="0">
                <a:solidFill>
                  <a:schemeClr val="tx2"/>
                </a:solidFill>
              </a:rPr>
              <a:t>Source: </a:t>
            </a:r>
            <a:r>
              <a:rPr lang="en-US" sz="1000" dirty="0">
                <a:solidFill>
                  <a:schemeClr val="tx2"/>
                </a:solidFill>
              </a:rPr>
              <a:t>Cox Automotive</a:t>
            </a:r>
          </a:p>
        </p:txBody>
      </p:sp>
      <p:sp>
        <p:nvSpPr>
          <p:cNvPr id="5" name="Slide Number Placeholder 4">
            <a:extLst>
              <a:ext uri="{FF2B5EF4-FFF2-40B4-BE49-F238E27FC236}">
                <a16:creationId xmlns:a16="http://schemas.microsoft.com/office/drawing/2014/main" id="{99AB9716-1B4C-E508-4F3B-B4D96B197DF7}"/>
              </a:ext>
            </a:extLst>
          </p:cNvPr>
          <p:cNvSpPr>
            <a:spLocks noGrp="1"/>
          </p:cNvSpPr>
          <p:nvPr>
            <p:ph type="sldNum" sz="quarter" idx="12"/>
          </p:nvPr>
        </p:nvSpPr>
        <p:spPr>
          <a:xfrm>
            <a:off x="609600" y="6492875"/>
            <a:ext cx="537734" cy="365125"/>
          </a:xfrm>
        </p:spPr>
        <p:txBody>
          <a:bodyPr/>
          <a:lstStyle/>
          <a:p>
            <a:fld id="{43385092-5906-4529-97E8-5EA106343A91}" type="slidenum">
              <a:rPr lang="en-US" sz="1000" smtClean="0">
                <a:solidFill>
                  <a:schemeClr val="tx2"/>
                </a:solidFill>
              </a:rPr>
              <a:pPr/>
              <a:t>2</a:t>
            </a:fld>
            <a:endParaRPr lang="en-US" sz="1000" dirty="0">
              <a:solidFill>
                <a:schemeClr val="tx2"/>
              </a:solidFill>
            </a:endParaRPr>
          </a:p>
        </p:txBody>
      </p:sp>
      <p:graphicFrame>
        <p:nvGraphicFramePr>
          <p:cNvPr id="10" name="Content Placeholder 9">
            <a:extLst>
              <a:ext uri="{FF2B5EF4-FFF2-40B4-BE49-F238E27FC236}">
                <a16:creationId xmlns:a16="http://schemas.microsoft.com/office/drawing/2014/main" id="{97404C53-43C6-A102-678B-053A76085965}"/>
              </a:ext>
            </a:extLst>
          </p:cNvPr>
          <p:cNvGraphicFramePr>
            <a:graphicFrameLocks noGrp="1"/>
          </p:cNvGraphicFramePr>
          <p:nvPr>
            <p:ph idx="1"/>
            <p:extLst>
              <p:ext uri="{D42A27DB-BD31-4B8C-83A1-F6EECF244321}">
                <p14:modId xmlns:p14="http://schemas.microsoft.com/office/powerpoint/2010/main" val="2287679480"/>
              </p:ext>
            </p:extLst>
          </p:nvPr>
        </p:nvGraphicFramePr>
        <p:xfrm>
          <a:off x="1218827" y="1760477"/>
          <a:ext cx="7254390" cy="4014896"/>
        </p:xfrm>
        <a:graphic>
          <a:graphicData uri="http://schemas.openxmlformats.org/drawingml/2006/table">
            <a:tbl>
              <a:tblPr firstRow="1" bandRow="1">
                <a:tableStyleId>{5C22544A-7EE6-4342-B048-85BDC9FD1C3A}</a:tableStyleId>
              </a:tblPr>
              <a:tblGrid>
                <a:gridCol w="1597009">
                  <a:extLst>
                    <a:ext uri="{9D8B030D-6E8A-4147-A177-3AD203B41FA5}">
                      <a16:colId xmlns:a16="http://schemas.microsoft.com/office/drawing/2014/main" val="1514275903"/>
                    </a:ext>
                  </a:extLst>
                </a:gridCol>
                <a:gridCol w="2676285">
                  <a:extLst>
                    <a:ext uri="{9D8B030D-6E8A-4147-A177-3AD203B41FA5}">
                      <a16:colId xmlns:a16="http://schemas.microsoft.com/office/drawing/2014/main" val="4221916612"/>
                    </a:ext>
                  </a:extLst>
                </a:gridCol>
                <a:gridCol w="2981096">
                  <a:extLst>
                    <a:ext uri="{9D8B030D-6E8A-4147-A177-3AD203B41FA5}">
                      <a16:colId xmlns:a16="http://schemas.microsoft.com/office/drawing/2014/main" val="3301874220"/>
                    </a:ext>
                  </a:extLst>
                </a:gridCol>
              </a:tblGrid>
              <a:tr h="361149">
                <a:tc>
                  <a:txBody>
                    <a:bodyPr/>
                    <a:lstStyle/>
                    <a:p>
                      <a:endParaRPr lang="en-US" dirty="0"/>
                    </a:p>
                  </a:txBody>
                  <a:tcPr>
                    <a:solidFill>
                      <a:schemeClr val="tx1"/>
                    </a:solidFill>
                  </a:tcPr>
                </a:tc>
                <a:tc>
                  <a:txBody>
                    <a:bodyPr/>
                    <a:lstStyle/>
                    <a:p>
                      <a:pPr algn="ctr"/>
                      <a:r>
                        <a:rPr lang="en-US" dirty="0"/>
                        <a:t>2025</a:t>
                      </a:r>
                    </a:p>
                  </a:txBody>
                  <a:tcPr>
                    <a:solidFill>
                      <a:schemeClr val="tx1"/>
                    </a:solidFill>
                  </a:tcPr>
                </a:tc>
                <a:tc>
                  <a:txBody>
                    <a:bodyPr/>
                    <a:lstStyle/>
                    <a:p>
                      <a:pPr algn="ctr"/>
                      <a:r>
                        <a:rPr lang="en-US" dirty="0"/>
                        <a:t>2024</a:t>
                      </a:r>
                    </a:p>
                  </a:txBody>
                  <a:tcPr>
                    <a:solidFill>
                      <a:schemeClr val="tx1"/>
                    </a:solidFill>
                  </a:tcPr>
                </a:tc>
                <a:extLst>
                  <a:ext uri="{0D108BD9-81ED-4DB2-BD59-A6C34878D82A}">
                    <a16:rowId xmlns:a16="http://schemas.microsoft.com/office/drawing/2014/main" val="4102904171"/>
                  </a:ext>
                </a:extLst>
              </a:tr>
              <a:tr h="902871">
                <a:tc>
                  <a:txBody>
                    <a:bodyPr/>
                    <a:lstStyle/>
                    <a:p>
                      <a:pPr algn="l"/>
                      <a:br>
                        <a:rPr lang="en-US" b="1" dirty="0"/>
                      </a:br>
                      <a:r>
                        <a:rPr lang="en-US" b="1" dirty="0"/>
                        <a:t>Total Sales</a:t>
                      </a:r>
                      <a:br>
                        <a:rPr lang="en-US" b="1" dirty="0"/>
                      </a:br>
                      <a:endParaRPr lang="en-US" b="1" dirty="0"/>
                    </a:p>
                  </a:txBody>
                  <a:tcPr/>
                </a:tc>
                <a:tc>
                  <a:txBody>
                    <a:bodyPr/>
                    <a:lstStyle/>
                    <a:p>
                      <a:pPr algn="ctr"/>
                      <a:r>
                        <a:rPr lang="en-US" sz="1800" b="0" kern="1200" dirty="0">
                          <a:solidFill>
                            <a:schemeClr val="tx2"/>
                          </a:solidFill>
                          <a:effectLst/>
                          <a:latin typeface="+mn-lt"/>
                          <a:ea typeface="+mn-ea"/>
                          <a:cs typeface="+mn-cs"/>
                        </a:rPr>
                        <a:t>1,454,685</a:t>
                      </a:r>
                      <a:endParaRPr lang="en-US" b="0" dirty="0">
                        <a:solidFill>
                          <a:schemeClr val="tx2"/>
                        </a:solidFill>
                      </a:endParaRPr>
                    </a:p>
                  </a:txBody>
                  <a:tcPr anchor="ctr"/>
                </a:tc>
                <a:tc>
                  <a:txBody>
                    <a:bodyPr/>
                    <a:lstStyle/>
                    <a:p>
                      <a:pPr algn="ctr"/>
                      <a:r>
                        <a:rPr lang="en-US" dirty="0">
                          <a:solidFill>
                            <a:schemeClr val="tx2"/>
                          </a:solidFill>
                        </a:rPr>
                        <a:t>1,412,345</a:t>
                      </a:r>
                    </a:p>
                  </a:txBody>
                  <a:tcPr anchor="ctr"/>
                </a:tc>
                <a:extLst>
                  <a:ext uri="{0D108BD9-81ED-4DB2-BD59-A6C34878D82A}">
                    <a16:rowId xmlns:a16="http://schemas.microsoft.com/office/drawing/2014/main" val="1643362306"/>
                  </a:ext>
                </a:extLst>
              </a:tr>
              <a:tr h="902871">
                <a:tc>
                  <a:txBody>
                    <a:bodyPr/>
                    <a:lstStyle/>
                    <a:p>
                      <a:br>
                        <a:rPr lang="en-US" b="1" dirty="0"/>
                      </a:br>
                      <a:r>
                        <a:rPr lang="en-US" b="1" dirty="0"/>
                        <a:t>Retail Sales</a:t>
                      </a:r>
                      <a:br>
                        <a:rPr lang="en-US" b="1" dirty="0"/>
                      </a:br>
                      <a:endParaRPr lang="en-US" b="1" dirty="0"/>
                    </a:p>
                  </a:txBody>
                  <a:tcPr/>
                </a:tc>
                <a:tc>
                  <a:txBody>
                    <a:bodyPr/>
                    <a:lstStyle/>
                    <a:p>
                      <a:pPr algn="ctr"/>
                      <a:r>
                        <a:rPr lang="en-US" dirty="0">
                          <a:solidFill>
                            <a:schemeClr val="tx2"/>
                          </a:solidFill>
                        </a:rPr>
                        <a:t>1,253,793</a:t>
                      </a:r>
                    </a:p>
                  </a:txBody>
                  <a:tcPr anchor="ctr"/>
                </a:tc>
                <a:tc>
                  <a:txBody>
                    <a:bodyPr/>
                    <a:lstStyle/>
                    <a:p>
                      <a:pPr algn="ctr"/>
                      <a:r>
                        <a:rPr lang="en-US" dirty="0">
                          <a:solidFill>
                            <a:schemeClr val="tx2"/>
                          </a:solidFill>
                        </a:rPr>
                        <a:t>1,223,560</a:t>
                      </a:r>
                    </a:p>
                  </a:txBody>
                  <a:tcPr anchor="ctr"/>
                </a:tc>
                <a:extLst>
                  <a:ext uri="{0D108BD9-81ED-4DB2-BD59-A6C34878D82A}">
                    <a16:rowId xmlns:a16="http://schemas.microsoft.com/office/drawing/2014/main" val="3866835112"/>
                  </a:ext>
                </a:extLst>
              </a:tr>
              <a:tr h="905936">
                <a:tc>
                  <a:txBody>
                    <a:bodyPr/>
                    <a:lstStyle/>
                    <a:p>
                      <a:br>
                        <a:rPr lang="en-US" b="1" dirty="0"/>
                      </a:br>
                      <a:r>
                        <a:rPr lang="en-US" b="1" dirty="0"/>
                        <a:t>SAAR</a:t>
                      </a:r>
                    </a:p>
                  </a:txBody>
                  <a:tcPr/>
                </a:tc>
                <a:tc>
                  <a:txBody>
                    <a:bodyPr/>
                    <a:lstStyle/>
                    <a:p>
                      <a:pPr algn="ctr"/>
                      <a:r>
                        <a:rPr lang="en-US" dirty="0">
                          <a:solidFill>
                            <a:schemeClr val="tx2"/>
                          </a:solidFill>
                        </a:rPr>
                        <a:t>16.1 mil</a:t>
                      </a:r>
                    </a:p>
                  </a:txBody>
                  <a:tcPr anchor="ctr"/>
                </a:tc>
                <a:tc>
                  <a:txBody>
                    <a:bodyPr/>
                    <a:lstStyle/>
                    <a:p>
                      <a:pPr algn="ctr"/>
                      <a:r>
                        <a:rPr lang="en-US" dirty="0">
                          <a:solidFill>
                            <a:schemeClr val="tx2"/>
                          </a:solidFill>
                        </a:rPr>
                        <a:t>15.1 mil</a:t>
                      </a:r>
                    </a:p>
                  </a:txBody>
                  <a:tcPr anchor="ctr"/>
                </a:tc>
                <a:extLst>
                  <a:ext uri="{0D108BD9-81ED-4DB2-BD59-A6C34878D82A}">
                    <a16:rowId xmlns:a16="http://schemas.microsoft.com/office/drawing/2014/main" val="1248678811"/>
                  </a:ext>
                </a:extLst>
              </a:tr>
              <a:tr h="902871">
                <a:tc>
                  <a:txBody>
                    <a:bodyPr/>
                    <a:lstStyle/>
                    <a:p>
                      <a:br>
                        <a:rPr lang="en-US" b="1" dirty="0"/>
                      </a:br>
                      <a:r>
                        <a:rPr lang="en-US" b="1" dirty="0"/>
                        <a:t>Retail SAAR</a:t>
                      </a:r>
                      <a:br>
                        <a:rPr lang="en-US" b="1" dirty="0"/>
                      </a:br>
                      <a:endParaRPr lang="en-US" b="1" dirty="0"/>
                    </a:p>
                  </a:txBody>
                  <a:tcPr/>
                </a:tc>
                <a:tc>
                  <a:txBody>
                    <a:bodyPr/>
                    <a:lstStyle/>
                    <a:p>
                      <a:pPr algn="ctr"/>
                      <a:r>
                        <a:rPr lang="en-US" dirty="0">
                          <a:solidFill>
                            <a:schemeClr val="tx2"/>
                          </a:solidFill>
                        </a:rPr>
                        <a:t>13.7 mil</a:t>
                      </a:r>
                    </a:p>
                  </a:txBody>
                  <a:tcPr anchor="ctr"/>
                </a:tc>
                <a:tc>
                  <a:txBody>
                    <a:bodyPr/>
                    <a:lstStyle/>
                    <a:p>
                      <a:pPr algn="ctr"/>
                      <a:r>
                        <a:rPr lang="en-US" dirty="0">
                          <a:solidFill>
                            <a:schemeClr val="tx2"/>
                          </a:solidFill>
                        </a:rPr>
                        <a:t>13.1 mil</a:t>
                      </a:r>
                    </a:p>
                  </a:txBody>
                  <a:tcPr anchor="ctr"/>
                </a:tc>
                <a:extLst>
                  <a:ext uri="{0D108BD9-81ED-4DB2-BD59-A6C34878D82A}">
                    <a16:rowId xmlns:a16="http://schemas.microsoft.com/office/drawing/2014/main" val="1382599950"/>
                  </a:ext>
                </a:extLst>
              </a:tr>
            </a:tbl>
          </a:graphicData>
        </a:graphic>
      </p:graphicFrame>
      <p:graphicFrame>
        <p:nvGraphicFramePr>
          <p:cNvPr id="6" name="Table 5">
            <a:extLst>
              <a:ext uri="{FF2B5EF4-FFF2-40B4-BE49-F238E27FC236}">
                <a16:creationId xmlns:a16="http://schemas.microsoft.com/office/drawing/2014/main" id="{D85A6642-3822-E789-BB03-D735367EA870}"/>
              </a:ext>
            </a:extLst>
          </p:cNvPr>
          <p:cNvGraphicFramePr>
            <a:graphicFrameLocks noGrp="1"/>
          </p:cNvGraphicFramePr>
          <p:nvPr>
            <p:extLst>
              <p:ext uri="{D42A27DB-BD31-4B8C-83A1-F6EECF244321}">
                <p14:modId xmlns:p14="http://schemas.microsoft.com/office/powerpoint/2010/main" val="3282089436"/>
              </p:ext>
            </p:extLst>
          </p:nvPr>
        </p:nvGraphicFramePr>
        <p:xfrm>
          <a:off x="8473217" y="1760477"/>
          <a:ext cx="3043496" cy="4014897"/>
        </p:xfrm>
        <a:graphic>
          <a:graphicData uri="http://schemas.openxmlformats.org/drawingml/2006/table">
            <a:tbl>
              <a:tblPr firstRow="1" bandRow="1">
                <a:tableStyleId>{5C22544A-7EE6-4342-B048-85BDC9FD1C3A}</a:tableStyleId>
              </a:tblPr>
              <a:tblGrid>
                <a:gridCol w="3043496">
                  <a:extLst>
                    <a:ext uri="{9D8B030D-6E8A-4147-A177-3AD203B41FA5}">
                      <a16:colId xmlns:a16="http://schemas.microsoft.com/office/drawing/2014/main" val="3172836027"/>
                    </a:ext>
                  </a:extLst>
                </a:gridCol>
              </a:tblGrid>
              <a:tr h="368938">
                <a:tc>
                  <a:txBody>
                    <a:bodyPr/>
                    <a:lstStyle/>
                    <a:p>
                      <a:pPr algn="ctr"/>
                      <a:r>
                        <a:rPr lang="en-US" dirty="0"/>
                        <a:t>% Change</a:t>
                      </a:r>
                    </a:p>
                  </a:txBody>
                  <a:tcPr>
                    <a:solidFill>
                      <a:schemeClr val="tx1"/>
                    </a:solidFill>
                  </a:tcPr>
                </a:tc>
                <a:extLst>
                  <a:ext uri="{0D108BD9-81ED-4DB2-BD59-A6C34878D82A}">
                    <a16:rowId xmlns:a16="http://schemas.microsoft.com/office/drawing/2014/main" val="1289402436"/>
                  </a:ext>
                </a:extLst>
              </a:tr>
              <a:tr h="910717">
                <a:tc>
                  <a:txBody>
                    <a:bodyPr/>
                    <a:lstStyle/>
                    <a:p>
                      <a:pPr algn="ctr"/>
                      <a:br>
                        <a:rPr lang="en-US" dirty="0"/>
                      </a:br>
                      <a:r>
                        <a:rPr lang="en-US" dirty="0"/>
                        <a:t>+3.0%</a:t>
                      </a:r>
                    </a:p>
                  </a:txBody>
                  <a:tcPr/>
                </a:tc>
                <a:extLst>
                  <a:ext uri="{0D108BD9-81ED-4DB2-BD59-A6C34878D82A}">
                    <a16:rowId xmlns:a16="http://schemas.microsoft.com/office/drawing/2014/main" val="875345955"/>
                  </a:ext>
                </a:extLst>
              </a:tr>
              <a:tr h="910717">
                <a:tc>
                  <a:txBody>
                    <a:bodyPr/>
                    <a:lstStyle/>
                    <a:p>
                      <a:pPr algn="ctr"/>
                      <a:br>
                        <a:rPr lang="en-US" dirty="0"/>
                      </a:br>
                      <a:r>
                        <a:rPr lang="en-US" dirty="0"/>
                        <a:t>+2.5%</a:t>
                      </a:r>
                    </a:p>
                  </a:txBody>
                  <a:tcPr/>
                </a:tc>
                <a:extLst>
                  <a:ext uri="{0D108BD9-81ED-4DB2-BD59-A6C34878D82A}">
                    <a16:rowId xmlns:a16="http://schemas.microsoft.com/office/drawing/2014/main" val="3370943731"/>
                  </a:ext>
                </a:extLst>
              </a:tr>
              <a:tr h="913808">
                <a:tc>
                  <a:txBody>
                    <a:bodyPr/>
                    <a:lstStyle/>
                    <a:p>
                      <a:pPr algn="ctr"/>
                      <a:br>
                        <a:rPr lang="en-US" dirty="0"/>
                      </a:br>
                      <a:r>
                        <a:rPr lang="en-US" dirty="0"/>
                        <a:t>+6.2%</a:t>
                      </a:r>
                    </a:p>
                  </a:txBody>
                  <a:tcPr/>
                </a:tc>
                <a:extLst>
                  <a:ext uri="{0D108BD9-81ED-4DB2-BD59-A6C34878D82A}">
                    <a16:rowId xmlns:a16="http://schemas.microsoft.com/office/drawing/2014/main" val="904735325"/>
                  </a:ext>
                </a:extLst>
              </a:tr>
              <a:tr h="910717">
                <a:tc>
                  <a:txBody>
                    <a:bodyPr/>
                    <a:lstStyle/>
                    <a:p>
                      <a:pPr algn="ctr"/>
                      <a:br>
                        <a:rPr lang="en-US" dirty="0"/>
                      </a:br>
                      <a:r>
                        <a:rPr lang="en-US" dirty="0"/>
                        <a:t>+4.8 %</a:t>
                      </a:r>
                    </a:p>
                  </a:txBody>
                  <a:tcPr/>
                </a:tc>
                <a:extLst>
                  <a:ext uri="{0D108BD9-81ED-4DB2-BD59-A6C34878D82A}">
                    <a16:rowId xmlns:a16="http://schemas.microsoft.com/office/drawing/2014/main" val="2296555395"/>
                  </a:ext>
                </a:extLst>
              </a:tr>
            </a:tbl>
          </a:graphicData>
        </a:graphic>
      </p:graphicFrame>
      <p:pic>
        <p:nvPicPr>
          <p:cNvPr id="8" name="Picture 7" descr="A blue and black logo&#10;&#10;AI-generated content may be incorrect.">
            <a:extLst>
              <a:ext uri="{FF2B5EF4-FFF2-40B4-BE49-F238E27FC236}">
                <a16:creationId xmlns:a16="http://schemas.microsoft.com/office/drawing/2014/main" id="{1B3C453E-1DB7-6AD3-AFF3-3E7B905FBB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Tree>
    <p:extLst>
      <p:ext uri="{BB962C8B-B14F-4D97-AF65-F5344CB8AC3E}">
        <p14:creationId xmlns:p14="http://schemas.microsoft.com/office/powerpoint/2010/main" val="207137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9540-CC9F-EF6B-EF73-78DC64B72E5E}"/>
            </a:ext>
          </a:extLst>
        </p:cNvPr>
        <p:cNvGrpSpPr/>
        <p:nvPr/>
      </p:nvGrpSpPr>
      <p:grpSpPr>
        <a:xfrm>
          <a:off x="0" y="0"/>
          <a:ext cx="0" cy="0"/>
          <a:chOff x="0" y="0"/>
          <a:chExt cx="0" cy="0"/>
        </a:xfrm>
      </p:grpSpPr>
      <p:pic>
        <p:nvPicPr>
          <p:cNvPr id="4" name="Picture 3" descr="A blue background with diagonal lines&#10;&#10;AI-generated content may be incorrect.">
            <a:extLst>
              <a:ext uri="{FF2B5EF4-FFF2-40B4-BE49-F238E27FC236}">
                <a16:creationId xmlns:a16="http://schemas.microsoft.com/office/drawing/2014/main" id="{7E03543D-0302-670D-FF07-6AB8FDC25E50}"/>
              </a:ext>
            </a:extLst>
          </p:cNvPr>
          <p:cNvPicPr>
            <a:picLocks noChangeAspect="1"/>
          </p:cNvPicPr>
          <p:nvPr/>
        </p:nvPicPr>
        <p:blipFill>
          <a:blip r:embed="rId3">
            <a:extLst>
              <a:ext uri="{28A0092B-C50C-407E-A947-70E740481C1C}">
                <a14:useLocalDpi xmlns:a14="http://schemas.microsoft.com/office/drawing/2010/main" val="0"/>
              </a:ext>
            </a:extLst>
          </a:blip>
          <a:srcRect b="83333"/>
          <a:stretch>
            <a:fillRect/>
          </a:stretch>
        </p:blipFill>
        <p:spPr>
          <a:xfrm>
            <a:off x="0" y="0"/>
            <a:ext cx="12186423" cy="1143000"/>
          </a:xfrm>
          <a:prstGeom prst="rect">
            <a:avLst/>
          </a:prstGeom>
        </p:spPr>
      </p:pic>
      <p:sp>
        <p:nvSpPr>
          <p:cNvPr id="2" name="Title 1">
            <a:extLst>
              <a:ext uri="{FF2B5EF4-FFF2-40B4-BE49-F238E27FC236}">
                <a16:creationId xmlns:a16="http://schemas.microsoft.com/office/drawing/2014/main" id="{3FC6BE5C-E265-6787-0E49-803241244F2F}"/>
              </a:ext>
            </a:extLst>
          </p:cNvPr>
          <p:cNvSpPr>
            <a:spLocks noGrp="1"/>
          </p:cNvSpPr>
          <p:nvPr>
            <p:ph type="title"/>
          </p:nvPr>
        </p:nvSpPr>
        <p:spPr>
          <a:xfrm>
            <a:off x="0" y="0"/>
            <a:ext cx="12186422" cy="1143000"/>
          </a:xfrm>
        </p:spPr>
        <p:txBody>
          <a:bodyPr anchor="ctr"/>
          <a:lstStyle/>
          <a:p>
            <a:r>
              <a:rPr lang="en-US" sz="3600" noProof="0" dirty="0">
                <a:effectLst>
                  <a:outerShdw blurRad="38100" dist="38100" dir="2700000" algn="tl">
                    <a:srgbClr val="000000">
                      <a:alpha val="43137"/>
                    </a:srgbClr>
                  </a:outerShdw>
                </a:effectLst>
              </a:rPr>
              <a:t>New Retail Sales Reached a Summer Peak in August </a:t>
            </a:r>
            <a:endParaRPr lang="en-US" sz="3600" dirty="0">
              <a:effectLst>
                <a:outerShdw blurRad="38100" dist="38100" dir="2700000" algn="tl">
                  <a:srgbClr val="000000">
                    <a:alpha val="43137"/>
                  </a:srgbClr>
                </a:outerShdw>
              </a:effectLst>
            </a:endParaRPr>
          </a:p>
        </p:txBody>
      </p:sp>
      <p:sp>
        <p:nvSpPr>
          <p:cNvPr id="15" name="Footer Placeholder 3">
            <a:extLst>
              <a:ext uri="{FF2B5EF4-FFF2-40B4-BE49-F238E27FC236}">
                <a16:creationId xmlns:a16="http://schemas.microsoft.com/office/drawing/2014/main" id="{018A26D6-474C-9295-EAB8-373F1CB9C1BA}"/>
              </a:ext>
            </a:extLst>
          </p:cNvPr>
          <p:cNvSpPr>
            <a:spLocks noGrp="1"/>
          </p:cNvSpPr>
          <p:nvPr>
            <p:ph type="ftr" sz="quarter" idx="11"/>
          </p:nvPr>
        </p:nvSpPr>
        <p:spPr>
          <a:xfrm>
            <a:off x="56454" y="6458141"/>
            <a:ext cx="4114800" cy="365125"/>
          </a:xfrm>
        </p:spPr>
        <p:txBody>
          <a:bodyPr anchor="ctr"/>
          <a:lstStyle/>
          <a:p>
            <a:r>
              <a:rPr lang="en-US" sz="1000" b="1" dirty="0">
                <a:solidFill>
                  <a:schemeClr val="tx2"/>
                </a:solidFill>
              </a:rPr>
              <a:t>Source: </a:t>
            </a:r>
            <a:r>
              <a:rPr lang="en-US" sz="1000" dirty="0">
                <a:solidFill>
                  <a:schemeClr val="tx2"/>
                </a:solidFill>
              </a:rPr>
              <a:t>Cox Automotive</a:t>
            </a:r>
          </a:p>
        </p:txBody>
      </p:sp>
      <p:pic>
        <p:nvPicPr>
          <p:cNvPr id="9" name="Picture 8">
            <a:extLst>
              <a:ext uri="{FF2B5EF4-FFF2-40B4-BE49-F238E27FC236}">
                <a16:creationId xmlns:a16="http://schemas.microsoft.com/office/drawing/2014/main" id="{FC2D2009-3AC8-D4D4-B995-91D8F8268F84}"/>
              </a:ext>
            </a:extLst>
          </p:cNvPr>
          <p:cNvPicPr>
            <a:picLocks noChangeAspect="1"/>
          </p:cNvPicPr>
          <p:nvPr/>
        </p:nvPicPr>
        <p:blipFill>
          <a:blip r:embed="rId4"/>
          <a:stretch>
            <a:fillRect/>
          </a:stretch>
        </p:blipFill>
        <p:spPr>
          <a:xfrm>
            <a:off x="10636386" y="1749080"/>
            <a:ext cx="510584" cy="494712"/>
          </a:xfrm>
          <a:prstGeom prst="rect">
            <a:avLst/>
          </a:prstGeom>
        </p:spPr>
      </p:pic>
      <p:sp>
        <p:nvSpPr>
          <p:cNvPr id="10" name="TextBox 9">
            <a:extLst>
              <a:ext uri="{FF2B5EF4-FFF2-40B4-BE49-F238E27FC236}">
                <a16:creationId xmlns:a16="http://schemas.microsoft.com/office/drawing/2014/main" id="{FEDA0033-088A-E364-8E0F-44B024ED52ED}"/>
              </a:ext>
            </a:extLst>
          </p:cNvPr>
          <p:cNvSpPr txBox="1"/>
          <p:nvPr/>
        </p:nvSpPr>
        <p:spPr>
          <a:xfrm>
            <a:off x="628582" y="1369135"/>
            <a:ext cx="10929257" cy="400110"/>
          </a:xfrm>
          <a:prstGeom prst="rect">
            <a:avLst/>
          </a:prstGeom>
          <a:noFill/>
        </p:spPr>
        <p:txBody>
          <a:bodyPr wrap="square">
            <a:spAutoFit/>
          </a:bodyPr>
          <a:lstStyle/>
          <a:p>
            <a:pPr algn="ctr"/>
            <a:r>
              <a:rPr lang="en-US" sz="2000" dirty="0">
                <a:latin typeface="+mj-lt"/>
              </a:rPr>
              <a:t>New sales dropped in the latest week, while used sales grew for the fourth week in a row</a:t>
            </a:r>
          </a:p>
        </p:txBody>
      </p:sp>
      <p:pic>
        <p:nvPicPr>
          <p:cNvPr id="7" name="Picture 6">
            <a:extLst>
              <a:ext uri="{FF2B5EF4-FFF2-40B4-BE49-F238E27FC236}">
                <a16:creationId xmlns:a16="http://schemas.microsoft.com/office/drawing/2014/main" id="{1475CB48-3FD1-8DA3-2D52-8AAD0BB83F25}"/>
              </a:ext>
            </a:extLst>
          </p:cNvPr>
          <p:cNvPicPr>
            <a:picLocks noChangeAspect="1"/>
          </p:cNvPicPr>
          <p:nvPr/>
        </p:nvPicPr>
        <p:blipFill>
          <a:blip r:embed="rId5"/>
          <a:stretch>
            <a:fillRect/>
          </a:stretch>
        </p:blipFill>
        <p:spPr>
          <a:xfrm>
            <a:off x="1041414" y="1995380"/>
            <a:ext cx="10103591" cy="4233037"/>
          </a:xfrm>
          <a:prstGeom prst="rect">
            <a:avLst/>
          </a:prstGeom>
        </p:spPr>
      </p:pic>
      <p:pic>
        <p:nvPicPr>
          <p:cNvPr id="5" name="Picture 4" descr="A blue and black logo&#10;&#10;AI-generated content may be incorrect.">
            <a:extLst>
              <a:ext uri="{FF2B5EF4-FFF2-40B4-BE49-F238E27FC236}">
                <a16:creationId xmlns:a16="http://schemas.microsoft.com/office/drawing/2014/main" id="{CFB527CC-ADE3-5B43-ECDB-4D6F778443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Tree>
    <p:extLst>
      <p:ext uri="{BB962C8B-B14F-4D97-AF65-F5344CB8AC3E}">
        <p14:creationId xmlns:p14="http://schemas.microsoft.com/office/powerpoint/2010/main" val="3365533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075A-A2A6-2796-5A0A-D323C3D38169}"/>
            </a:ext>
          </a:extLst>
        </p:cNvPr>
        <p:cNvGrpSpPr/>
        <p:nvPr/>
      </p:nvGrpSpPr>
      <p:grpSpPr>
        <a:xfrm>
          <a:off x="0" y="0"/>
          <a:ext cx="0" cy="0"/>
          <a:chOff x="0" y="0"/>
          <a:chExt cx="0" cy="0"/>
        </a:xfrm>
      </p:grpSpPr>
      <p:pic>
        <p:nvPicPr>
          <p:cNvPr id="4" name="Picture 3" descr="A blue background with diagonal lines&#10;&#10;AI-generated content may be incorrect.">
            <a:extLst>
              <a:ext uri="{FF2B5EF4-FFF2-40B4-BE49-F238E27FC236}">
                <a16:creationId xmlns:a16="http://schemas.microsoft.com/office/drawing/2014/main" id="{A55BF458-15F0-91B5-F04A-21E7710F42AA}"/>
              </a:ext>
            </a:extLst>
          </p:cNvPr>
          <p:cNvPicPr>
            <a:picLocks noChangeAspect="1"/>
          </p:cNvPicPr>
          <p:nvPr/>
        </p:nvPicPr>
        <p:blipFill>
          <a:blip r:embed="rId3">
            <a:extLst>
              <a:ext uri="{28A0092B-C50C-407E-A947-70E740481C1C}">
                <a14:useLocalDpi xmlns:a14="http://schemas.microsoft.com/office/drawing/2010/main" val="0"/>
              </a:ext>
            </a:extLst>
          </a:blip>
          <a:srcRect b="76351"/>
          <a:stretch>
            <a:fillRect/>
          </a:stretch>
        </p:blipFill>
        <p:spPr>
          <a:xfrm>
            <a:off x="0" y="-1"/>
            <a:ext cx="12186423" cy="1621831"/>
          </a:xfrm>
          <a:prstGeom prst="rect">
            <a:avLst/>
          </a:prstGeom>
        </p:spPr>
      </p:pic>
      <p:sp>
        <p:nvSpPr>
          <p:cNvPr id="3" name="Rectangle 2">
            <a:extLst>
              <a:ext uri="{FF2B5EF4-FFF2-40B4-BE49-F238E27FC236}">
                <a16:creationId xmlns:a16="http://schemas.microsoft.com/office/drawing/2014/main" id="{D9BBFC81-F9FF-89C8-2142-454418A5EA47}"/>
              </a:ext>
            </a:extLst>
          </p:cNvPr>
          <p:cNvSpPr/>
          <p:nvPr/>
        </p:nvSpPr>
        <p:spPr>
          <a:xfrm>
            <a:off x="10861766" y="6031990"/>
            <a:ext cx="1270000" cy="7823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23F2E0-6F92-5F1D-46F8-B5812648A8B4}"/>
              </a:ext>
            </a:extLst>
          </p:cNvPr>
          <p:cNvSpPr>
            <a:spLocks noGrp="1"/>
          </p:cNvSpPr>
          <p:nvPr>
            <p:ph type="title"/>
          </p:nvPr>
        </p:nvSpPr>
        <p:spPr>
          <a:xfrm>
            <a:off x="0" y="0"/>
            <a:ext cx="12192000" cy="1621830"/>
          </a:xfrm>
        </p:spPr>
        <p:txBody>
          <a:bodyPr anchor="ctr"/>
          <a:lstStyle/>
          <a:p>
            <a:r>
              <a:rPr lang="en-US" sz="4800" noProof="0" dirty="0">
                <a:effectLst>
                  <a:outerShdw blurRad="38100" dist="38100" dir="2700000" algn="tl">
                    <a:srgbClr val="000000">
                      <a:alpha val="43137"/>
                    </a:srgbClr>
                  </a:outerShdw>
                </a:effectLst>
              </a:rPr>
              <a:t>New Vehicle Sales </a:t>
            </a:r>
            <a:endParaRPr lang="en-US" sz="4800" dirty="0">
              <a:effectLst>
                <a:outerShdw blurRad="38100" dist="38100" dir="2700000" algn="tl">
                  <a:srgbClr val="000000">
                    <a:alpha val="43137"/>
                  </a:srgbClr>
                </a:outerShdw>
              </a:effectLst>
            </a:endParaRPr>
          </a:p>
        </p:txBody>
      </p:sp>
      <p:sp>
        <p:nvSpPr>
          <p:cNvPr id="15" name="Footer Placeholder 3">
            <a:extLst>
              <a:ext uri="{FF2B5EF4-FFF2-40B4-BE49-F238E27FC236}">
                <a16:creationId xmlns:a16="http://schemas.microsoft.com/office/drawing/2014/main" id="{AF606039-9249-E93E-34C6-511B8C5C508F}"/>
              </a:ext>
            </a:extLst>
          </p:cNvPr>
          <p:cNvSpPr>
            <a:spLocks noGrp="1"/>
          </p:cNvSpPr>
          <p:nvPr>
            <p:ph type="ftr" sz="quarter" idx="11"/>
          </p:nvPr>
        </p:nvSpPr>
        <p:spPr>
          <a:xfrm>
            <a:off x="0" y="6486945"/>
            <a:ext cx="4114800" cy="365125"/>
          </a:xfrm>
        </p:spPr>
        <p:txBody>
          <a:bodyPr anchor="ctr"/>
          <a:lstStyle/>
          <a:p>
            <a:r>
              <a:rPr lang="en-US" sz="1000" b="1" dirty="0">
                <a:solidFill>
                  <a:schemeClr val="tx2"/>
                </a:solidFill>
              </a:rPr>
              <a:t>Source: </a:t>
            </a:r>
            <a:r>
              <a:rPr lang="en-US" sz="1000" dirty="0">
                <a:solidFill>
                  <a:schemeClr val="tx2"/>
                </a:solidFill>
              </a:rPr>
              <a:t>Jonathan Smoke, Cox Automotive’s Chief Economist</a:t>
            </a:r>
          </a:p>
        </p:txBody>
      </p:sp>
      <p:pic>
        <p:nvPicPr>
          <p:cNvPr id="9" name="Picture 8">
            <a:extLst>
              <a:ext uri="{FF2B5EF4-FFF2-40B4-BE49-F238E27FC236}">
                <a16:creationId xmlns:a16="http://schemas.microsoft.com/office/drawing/2014/main" id="{EEBE8F85-F54B-1228-E35D-F2EC66F34B4F}"/>
              </a:ext>
            </a:extLst>
          </p:cNvPr>
          <p:cNvPicPr>
            <a:picLocks noChangeAspect="1"/>
          </p:cNvPicPr>
          <p:nvPr/>
        </p:nvPicPr>
        <p:blipFill>
          <a:blip r:embed="rId4"/>
          <a:stretch>
            <a:fillRect/>
          </a:stretch>
        </p:blipFill>
        <p:spPr>
          <a:xfrm>
            <a:off x="10636386" y="1749080"/>
            <a:ext cx="510584" cy="494712"/>
          </a:xfrm>
          <a:prstGeom prst="rect">
            <a:avLst/>
          </a:prstGeom>
        </p:spPr>
      </p:pic>
      <p:sp>
        <p:nvSpPr>
          <p:cNvPr id="5" name="TextBox 4">
            <a:extLst>
              <a:ext uri="{FF2B5EF4-FFF2-40B4-BE49-F238E27FC236}">
                <a16:creationId xmlns:a16="http://schemas.microsoft.com/office/drawing/2014/main" id="{0BA9A7D1-AE2F-AD41-794B-D1EB7AE09F7E}"/>
              </a:ext>
            </a:extLst>
          </p:cNvPr>
          <p:cNvSpPr txBox="1"/>
          <p:nvPr/>
        </p:nvSpPr>
        <p:spPr>
          <a:xfrm>
            <a:off x="609600" y="1873682"/>
            <a:ext cx="10972800" cy="4062651"/>
          </a:xfrm>
          <a:prstGeom prst="rect">
            <a:avLst/>
          </a:prstGeom>
          <a:noFill/>
        </p:spPr>
        <p:txBody>
          <a:bodyPr wrap="square">
            <a:spAutoFit/>
          </a:bodyPr>
          <a:lstStyle/>
          <a:p>
            <a:pPr marL="285750" indent="-285750">
              <a:buClr>
                <a:schemeClr val="tx1"/>
              </a:buClr>
              <a:buFont typeface="Arial" panose="020B0604020202020204" pitchFamily="34" charset="0"/>
              <a:buChar char="•"/>
            </a:pPr>
            <a:r>
              <a:rPr lang="en-US" dirty="0">
                <a:solidFill>
                  <a:schemeClr val="tx2"/>
                </a:solidFill>
                <a:latin typeface="+mj-lt"/>
              </a:rPr>
              <a:t>The average new-vehicle listing price at the end of August inched higher by 0.2% month over month to $48,697</a:t>
            </a:r>
          </a:p>
          <a:p>
            <a:pPr marL="285750" indent="-285750">
              <a:buClr>
                <a:schemeClr val="tx1"/>
              </a:buClr>
              <a:buFont typeface="Arial" panose="020B0604020202020204" pitchFamily="34" charset="0"/>
              <a:buChar char="•"/>
            </a:pPr>
            <a:endParaRPr lang="en-US" dirty="0">
              <a:solidFill>
                <a:schemeClr val="tx2"/>
              </a:solidFill>
              <a:latin typeface="+mj-lt"/>
            </a:endParaRPr>
          </a:p>
          <a:p>
            <a:pPr marL="285750" indent="-285750">
              <a:spcAft>
                <a:spcPts val="2400"/>
              </a:spcAft>
              <a:buClr>
                <a:schemeClr val="tx1"/>
              </a:buClr>
              <a:buFont typeface="Arial" panose="020B0604020202020204" pitchFamily="34" charset="0"/>
              <a:buChar char="•"/>
            </a:pPr>
            <a:r>
              <a:rPr lang="en-US" b="0" i="0" dirty="0">
                <a:solidFill>
                  <a:schemeClr val="tx2"/>
                </a:solidFill>
                <a:effectLst/>
                <a:latin typeface="+mj-lt"/>
              </a:rPr>
              <a:t>As of early September, the total U.S. supply of unsold new vehicles stands at 2.76 million units, marking a 4.8% increase month over month, but still 3.9% below last year’s levels</a:t>
            </a:r>
            <a:endParaRPr lang="en-US" dirty="0">
              <a:solidFill>
                <a:schemeClr val="tx2"/>
              </a:solidFill>
              <a:latin typeface="+mj-lt"/>
            </a:endParaRPr>
          </a:p>
          <a:p>
            <a:pPr marL="285750" indent="-285750">
              <a:spcAft>
                <a:spcPts val="2400"/>
              </a:spcAft>
              <a:buClr>
                <a:schemeClr val="tx1"/>
              </a:buClr>
              <a:buFont typeface="Arial" panose="020B0604020202020204" pitchFamily="34" charset="0"/>
              <a:buChar char="•"/>
            </a:pPr>
            <a:r>
              <a:rPr lang="en-US" dirty="0">
                <a:solidFill>
                  <a:schemeClr val="tx2"/>
                </a:solidFill>
                <a:latin typeface="+mj-lt"/>
              </a:rPr>
              <a:t>This is likely the beginning of the steady climb towards higher prices, given the enormous cost pressure on automakers due to tariffs</a:t>
            </a:r>
          </a:p>
          <a:p>
            <a:pPr marL="285750" indent="-285750">
              <a:spcAft>
                <a:spcPts val="2400"/>
              </a:spcAft>
              <a:buClr>
                <a:schemeClr val="tx1"/>
              </a:buClr>
              <a:buFont typeface="Arial" panose="020B0604020202020204" pitchFamily="34" charset="0"/>
              <a:buChar char="•"/>
            </a:pPr>
            <a:r>
              <a:rPr lang="en-US" dirty="0">
                <a:solidFill>
                  <a:schemeClr val="tx2"/>
                </a:solidFill>
                <a:latin typeface="+mj-lt"/>
              </a:rPr>
              <a:t>We expect tailwinds in the industry from the rollback of EV penalties and sizeable benefits from the One Big Beautiful Bill Act for large businesses, it may be early 2026 before we see substantial increases</a:t>
            </a:r>
            <a:endParaRPr lang="en-US" b="0" i="0" dirty="0">
              <a:solidFill>
                <a:schemeClr val="tx2"/>
              </a:solidFill>
              <a:effectLst/>
              <a:latin typeface="+mj-lt"/>
            </a:endParaRPr>
          </a:p>
          <a:p>
            <a:pPr marL="285750" indent="-285750" algn="l">
              <a:spcAft>
                <a:spcPts val="2400"/>
              </a:spcAft>
              <a:buClr>
                <a:schemeClr val="tx1"/>
              </a:buClr>
              <a:buFont typeface="Arial" panose="020B0604020202020204" pitchFamily="34" charset="0"/>
              <a:buChar char="•"/>
            </a:pPr>
            <a:r>
              <a:rPr lang="en-US" b="0" i="0" dirty="0">
                <a:solidFill>
                  <a:schemeClr val="tx2"/>
                </a:solidFill>
                <a:effectLst/>
                <a:latin typeface="+mj-lt"/>
              </a:rPr>
              <a:t>Days’ supply rose to 77, up 4.1% from August, but down 10% year over year, indicating that while inventory is growing, vehicles are moving off lots faster than they were a year ago</a:t>
            </a:r>
            <a:endParaRPr lang="en-US" b="0" i="0" dirty="0">
              <a:solidFill>
                <a:srgbClr val="55575C"/>
              </a:solidFill>
              <a:effectLst/>
              <a:latin typeface="gotham"/>
            </a:endParaRPr>
          </a:p>
        </p:txBody>
      </p:sp>
      <p:pic>
        <p:nvPicPr>
          <p:cNvPr id="7" name="Picture 6" descr="A blue and black logo&#10;&#10;AI-generated content may be incorrect.">
            <a:extLst>
              <a:ext uri="{FF2B5EF4-FFF2-40B4-BE49-F238E27FC236}">
                <a16:creationId xmlns:a16="http://schemas.microsoft.com/office/drawing/2014/main" id="{3B076F84-3B13-7F7E-5063-9CAD88974A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Tree>
    <p:extLst>
      <p:ext uri="{BB962C8B-B14F-4D97-AF65-F5344CB8AC3E}">
        <p14:creationId xmlns:p14="http://schemas.microsoft.com/office/powerpoint/2010/main" val="191889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35497-22B8-A5ED-3201-2A2EEA49664D}"/>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FDAEF378-9A28-3C38-0AB7-7096ECE8F5E0}"/>
              </a:ext>
            </a:extLst>
          </p:cNvPr>
          <p:cNvPicPr>
            <a:picLocks noChangeAspect="1"/>
          </p:cNvPicPr>
          <p:nvPr/>
        </p:nvPicPr>
        <p:blipFill>
          <a:blip r:embed="rId3">
            <a:extLst>
              <a:ext uri="{28A0092B-C50C-407E-A947-70E740481C1C}">
                <a14:useLocalDpi xmlns:a14="http://schemas.microsoft.com/office/drawing/2010/main" val="0"/>
              </a:ext>
            </a:extLst>
          </a:blip>
          <a:srcRect b="76351"/>
          <a:stretch>
            <a:fillRect/>
          </a:stretch>
        </p:blipFill>
        <p:spPr>
          <a:xfrm>
            <a:off x="0" y="-1"/>
            <a:ext cx="12186423" cy="1621831"/>
          </a:xfrm>
          <a:prstGeom prst="rect">
            <a:avLst/>
          </a:prstGeom>
        </p:spPr>
      </p:pic>
      <p:pic>
        <p:nvPicPr>
          <p:cNvPr id="7" name="Picture 6" descr="A blue and black logo&#10;&#10;AI-generated content may be incorrect.">
            <a:extLst>
              <a:ext uri="{FF2B5EF4-FFF2-40B4-BE49-F238E27FC236}">
                <a16:creationId xmlns:a16="http://schemas.microsoft.com/office/drawing/2014/main" id="{E00B5F5A-B7D4-735D-F30F-9B72CB0E3C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
        <p:nvSpPr>
          <p:cNvPr id="2" name="Title 1">
            <a:extLst>
              <a:ext uri="{FF2B5EF4-FFF2-40B4-BE49-F238E27FC236}">
                <a16:creationId xmlns:a16="http://schemas.microsoft.com/office/drawing/2014/main" id="{BED1BD40-070E-542E-E866-26421153B368}"/>
              </a:ext>
            </a:extLst>
          </p:cNvPr>
          <p:cNvSpPr>
            <a:spLocks noGrp="1"/>
          </p:cNvSpPr>
          <p:nvPr>
            <p:ph type="title"/>
          </p:nvPr>
        </p:nvSpPr>
        <p:spPr>
          <a:xfrm>
            <a:off x="-1" y="0"/>
            <a:ext cx="12186423" cy="1621830"/>
          </a:xfrm>
        </p:spPr>
        <p:txBody>
          <a:bodyPr anchor="ctr"/>
          <a:lstStyle/>
          <a:p>
            <a:r>
              <a:rPr lang="en-US" sz="4800" noProof="0" dirty="0">
                <a:effectLst>
                  <a:outerShdw blurRad="38100" dist="38100" dir="2700000" algn="tl">
                    <a:srgbClr val="000000">
                      <a:alpha val="43137"/>
                    </a:srgbClr>
                  </a:outerShdw>
                </a:effectLst>
              </a:rPr>
              <a:t>Used Vehicle Sales </a:t>
            </a:r>
            <a:endParaRPr lang="en-US" sz="48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AB91C9DC-6854-2FD6-D902-9E3BB2E1E373}"/>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5" name="TextBox 4">
            <a:extLst>
              <a:ext uri="{FF2B5EF4-FFF2-40B4-BE49-F238E27FC236}">
                <a16:creationId xmlns:a16="http://schemas.microsoft.com/office/drawing/2014/main" id="{3782F734-E803-C57C-C7BF-8AB835B28F8F}"/>
              </a:ext>
            </a:extLst>
          </p:cNvPr>
          <p:cNvSpPr txBox="1"/>
          <p:nvPr/>
        </p:nvSpPr>
        <p:spPr>
          <a:xfrm>
            <a:off x="609600" y="1870157"/>
            <a:ext cx="10972800" cy="4616648"/>
          </a:xfrm>
          <a:prstGeom prst="rect">
            <a:avLst/>
          </a:prstGeom>
          <a:noFill/>
        </p:spPr>
        <p:txBody>
          <a:bodyPr wrap="square">
            <a:spAutoFit/>
          </a:bodyPr>
          <a:lstStyle/>
          <a:p>
            <a:pPr marL="285750" indent="-285750">
              <a:buClr>
                <a:schemeClr val="tx1"/>
              </a:buClr>
              <a:buFont typeface="Arial" panose="020B0604020202020204" pitchFamily="34" charset="0"/>
              <a:buChar char="•"/>
            </a:pPr>
            <a:r>
              <a:rPr lang="en-US" dirty="0">
                <a:solidFill>
                  <a:schemeClr val="tx2"/>
                </a:solidFill>
                <a:latin typeface="+mj-lt"/>
              </a:rPr>
              <a:t>The average used-vehicle listing price dropped to $25,393</a:t>
            </a:r>
          </a:p>
          <a:p>
            <a:pPr marL="285750" indent="-285750">
              <a:buClr>
                <a:schemeClr val="tx1"/>
              </a:buClr>
              <a:buFont typeface="Arial" panose="020B0604020202020204" pitchFamily="34" charset="0"/>
              <a:buChar char="•"/>
            </a:pPr>
            <a:endParaRPr lang="en-US" dirty="0">
              <a:solidFill>
                <a:schemeClr val="tx2"/>
              </a:solidFill>
              <a:latin typeface="+mj-lt"/>
            </a:endParaRPr>
          </a:p>
          <a:p>
            <a:pPr marL="285750" indent="-285750">
              <a:buClr>
                <a:schemeClr val="tx1"/>
              </a:buClr>
              <a:buFont typeface="Arial" panose="020B0604020202020204" pitchFamily="34" charset="0"/>
              <a:buChar char="•"/>
            </a:pPr>
            <a:r>
              <a:rPr lang="en-US" dirty="0">
                <a:solidFill>
                  <a:schemeClr val="tx2"/>
                </a:solidFill>
                <a:latin typeface="+mj-lt"/>
              </a:rPr>
              <a:t>Retail Used Vehicle sales were up in August  </a:t>
            </a:r>
          </a:p>
          <a:p>
            <a:pPr marL="285750" indent="-285750">
              <a:buClr>
                <a:schemeClr val="tx1"/>
              </a:buClr>
              <a:buFont typeface="Arial" panose="020B0604020202020204" pitchFamily="34" charset="0"/>
              <a:buChar char="•"/>
            </a:pPr>
            <a:endParaRPr lang="en-US" dirty="0">
              <a:solidFill>
                <a:schemeClr val="tx2"/>
              </a:solidFill>
              <a:latin typeface="+mj-lt"/>
            </a:endParaRPr>
          </a:p>
          <a:p>
            <a:pPr marL="285750" indent="-285750">
              <a:spcAft>
                <a:spcPts val="2400"/>
              </a:spcAft>
              <a:buClr>
                <a:schemeClr val="tx1"/>
              </a:buClr>
              <a:buFont typeface="Arial" panose="020B0604020202020204" pitchFamily="34" charset="0"/>
              <a:buChar char="•"/>
            </a:pPr>
            <a:r>
              <a:rPr lang="en-US" dirty="0">
                <a:solidFill>
                  <a:schemeClr val="tx2"/>
                </a:solidFill>
                <a:latin typeface="+mj-lt"/>
              </a:rPr>
              <a:t>Used-vehicle inventory increased to 2.21 million units at the start of September</a:t>
            </a:r>
          </a:p>
          <a:p>
            <a:pPr marL="285750" indent="-285750">
              <a:spcAft>
                <a:spcPts val="2400"/>
              </a:spcAft>
              <a:buClr>
                <a:schemeClr val="tx1"/>
              </a:buClr>
              <a:buFont typeface="Arial" panose="020B0604020202020204" pitchFamily="34" charset="0"/>
              <a:buChar char="•"/>
            </a:pPr>
            <a:r>
              <a:rPr lang="en-US" dirty="0">
                <a:solidFill>
                  <a:schemeClr val="tx2"/>
                </a:solidFill>
                <a:latin typeface="+mj-lt"/>
              </a:rPr>
              <a:t>Used days’ supply dropped slightly to 43</a:t>
            </a:r>
          </a:p>
          <a:p>
            <a:pPr marL="285750" indent="-285750">
              <a:spcAft>
                <a:spcPts val="2400"/>
              </a:spcAft>
              <a:buClr>
                <a:schemeClr val="tx1"/>
              </a:buClr>
              <a:buFont typeface="Arial" panose="020B0604020202020204" pitchFamily="34" charset="0"/>
              <a:buChar char="•"/>
            </a:pPr>
            <a:r>
              <a:rPr lang="en-US" dirty="0">
                <a:solidFill>
                  <a:schemeClr val="tx2"/>
                </a:solidFill>
                <a:latin typeface="+mj-lt"/>
              </a:rPr>
              <a:t>Ford, Chevrolet, Toyota, Honda and Nissan were the top-selling brands, accounting for 50% of all used vehicles sold</a:t>
            </a:r>
          </a:p>
          <a:p>
            <a:pPr marL="285750" indent="-285750">
              <a:buClr>
                <a:schemeClr val="tx1"/>
              </a:buClr>
              <a:buFont typeface="Arial" panose="020B0604020202020204" pitchFamily="34" charset="0"/>
              <a:buChar char="•"/>
            </a:pPr>
            <a:r>
              <a:rPr lang="en-US" dirty="0">
                <a:solidFill>
                  <a:schemeClr val="tx2"/>
                </a:solidFill>
                <a:latin typeface="+mj-lt"/>
              </a:rPr>
              <a:t>The used market especially benefits from consumers seeking more affordable alternatives than those offered in the new car segment. </a:t>
            </a:r>
          </a:p>
          <a:p>
            <a:pPr marL="285750" indent="-285750">
              <a:buClr>
                <a:schemeClr val="tx1"/>
              </a:buClr>
              <a:buFont typeface="Arial" panose="020B0604020202020204" pitchFamily="34" charset="0"/>
              <a:buChar char="•"/>
            </a:pPr>
            <a:endParaRPr lang="en-US" dirty="0">
              <a:solidFill>
                <a:schemeClr val="tx2"/>
              </a:solidFill>
              <a:latin typeface="+mj-lt"/>
            </a:endParaRPr>
          </a:p>
          <a:p>
            <a:pPr marL="285750" indent="-285750">
              <a:buClr>
                <a:schemeClr val="tx1"/>
              </a:buClr>
              <a:buFont typeface="Arial" panose="020B0604020202020204" pitchFamily="34" charset="0"/>
              <a:buChar char="•"/>
            </a:pPr>
            <a:r>
              <a:rPr lang="en-US" dirty="0">
                <a:solidFill>
                  <a:schemeClr val="tx2"/>
                </a:solidFill>
                <a:latin typeface="+mj-lt"/>
              </a:rPr>
              <a:t>Sales continue to outperform recent years, with an 8% increase in August compared to the previous year.</a:t>
            </a:r>
          </a:p>
        </p:txBody>
      </p:sp>
      <p:sp>
        <p:nvSpPr>
          <p:cNvPr id="4" name="Footer Placeholder 3">
            <a:extLst>
              <a:ext uri="{FF2B5EF4-FFF2-40B4-BE49-F238E27FC236}">
                <a16:creationId xmlns:a16="http://schemas.microsoft.com/office/drawing/2014/main" id="{C185688C-1158-3C4F-0CE1-B9E016AB4655}"/>
              </a:ext>
            </a:extLst>
          </p:cNvPr>
          <p:cNvSpPr>
            <a:spLocks noGrp="1"/>
          </p:cNvSpPr>
          <p:nvPr>
            <p:ph type="ftr" sz="quarter" idx="11"/>
          </p:nvPr>
        </p:nvSpPr>
        <p:spPr>
          <a:xfrm>
            <a:off x="0" y="6492875"/>
            <a:ext cx="4114800" cy="365125"/>
          </a:xfrm>
        </p:spPr>
        <p:txBody>
          <a:bodyPr anchor="ctr"/>
          <a:lstStyle/>
          <a:p>
            <a:r>
              <a:rPr lang="en-US" sz="1000" b="1" dirty="0">
                <a:solidFill>
                  <a:schemeClr val="tx2"/>
                </a:solidFill>
              </a:rPr>
              <a:t>Source: </a:t>
            </a:r>
            <a:r>
              <a:rPr lang="en-US" sz="1000" dirty="0">
                <a:solidFill>
                  <a:schemeClr val="tx2"/>
                </a:solidFill>
              </a:rPr>
              <a:t>Jonathan Smoke, Cox Automotive’s Chief Economist</a:t>
            </a:r>
          </a:p>
        </p:txBody>
      </p:sp>
    </p:spTree>
    <p:extLst>
      <p:ext uri="{BB962C8B-B14F-4D97-AF65-F5344CB8AC3E}">
        <p14:creationId xmlns:p14="http://schemas.microsoft.com/office/powerpoint/2010/main" val="3109595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0E3FBC-2A44-327D-4DE4-8730ECF7BC82}"/>
            </a:ext>
          </a:extLst>
        </p:cNvPr>
        <p:cNvGrpSpPr/>
        <p:nvPr/>
      </p:nvGrpSpPr>
      <p:grpSpPr>
        <a:xfrm>
          <a:off x="0" y="0"/>
          <a:ext cx="0" cy="0"/>
          <a:chOff x="0" y="0"/>
          <a:chExt cx="0" cy="0"/>
        </a:xfrm>
      </p:grpSpPr>
      <p:pic>
        <p:nvPicPr>
          <p:cNvPr id="4" name="Picture 3" descr="A blue background with diagonal lines&#10;&#10;AI-generated content may be incorrect.">
            <a:extLst>
              <a:ext uri="{FF2B5EF4-FFF2-40B4-BE49-F238E27FC236}">
                <a16:creationId xmlns:a16="http://schemas.microsoft.com/office/drawing/2014/main" id="{3FC4DA6F-990E-81A0-5CAB-FFA37E84CAA1}"/>
              </a:ext>
            </a:extLst>
          </p:cNvPr>
          <p:cNvPicPr>
            <a:picLocks noChangeAspect="1"/>
          </p:cNvPicPr>
          <p:nvPr/>
        </p:nvPicPr>
        <p:blipFill>
          <a:blip r:embed="rId3">
            <a:extLst>
              <a:ext uri="{28A0092B-C50C-407E-A947-70E740481C1C}">
                <a14:useLocalDpi xmlns:a14="http://schemas.microsoft.com/office/drawing/2010/main" val="0"/>
              </a:ext>
            </a:extLst>
          </a:blip>
          <a:srcRect b="83333"/>
          <a:stretch>
            <a:fillRect/>
          </a:stretch>
        </p:blipFill>
        <p:spPr>
          <a:xfrm>
            <a:off x="0" y="0"/>
            <a:ext cx="12186423" cy="1143000"/>
          </a:xfrm>
          <a:prstGeom prst="rect">
            <a:avLst/>
          </a:prstGeom>
        </p:spPr>
      </p:pic>
      <p:pic>
        <p:nvPicPr>
          <p:cNvPr id="5" name="Picture 4" descr="A blue and black logo&#10;&#10;AI-generated content may be incorrect.">
            <a:extLst>
              <a:ext uri="{FF2B5EF4-FFF2-40B4-BE49-F238E27FC236}">
                <a16:creationId xmlns:a16="http://schemas.microsoft.com/office/drawing/2014/main" id="{C76002D3-7784-6674-9A8C-A5A58617E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
        <p:nvSpPr>
          <p:cNvPr id="2" name="Title 1">
            <a:extLst>
              <a:ext uri="{FF2B5EF4-FFF2-40B4-BE49-F238E27FC236}">
                <a16:creationId xmlns:a16="http://schemas.microsoft.com/office/drawing/2014/main" id="{09ACA168-63FB-192C-ADBD-602B31E0DA94}"/>
              </a:ext>
            </a:extLst>
          </p:cNvPr>
          <p:cNvSpPr>
            <a:spLocks noGrp="1"/>
          </p:cNvSpPr>
          <p:nvPr>
            <p:ph type="title"/>
          </p:nvPr>
        </p:nvSpPr>
        <p:spPr>
          <a:xfrm>
            <a:off x="0" y="0"/>
            <a:ext cx="12192000" cy="1143000"/>
          </a:xfrm>
        </p:spPr>
        <p:txBody>
          <a:bodyPr anchor="ctr"/>
          <a:lstStyle/>
          <a:p>
            <a:r>
              <a:rPr lang="en-US" sz="3600" noProof="0" dirty="0">
                <a:effectLst>
                  <a:outerShdw blurRad="38100" dist="38100" dir="2700000" algn="tl">
                    <a:srgbClr val="000000">
                      <a:alpha val="43137"/>
                    </a:srgbClr>
                  </a:outerShdw>
                </a:effectLst>
              </a:rPr>
              <a:t>August Days’ Supply of </a:t>
            </a:r>
            <a:r>
              <a:rPr lang="en-US" sz="3600" dirty="0">
                <a:effectLst>
                  <a:outerShdw blurRad="38100" dist="38100" dir="2700000" algn="tl">
                    <a:srgbClr val="000000">
                      <a:alpha val="43137"/>
                    </a:srgbClr>
                  </a:outerShdw>
                </a:effectLst>
              </a:rPr>
              <a:t>Inventory by Brand</a:t>
            </a:r>
          </a:p>
        </p:txBody>
      </p:sp>
      <p:sp>
        <p:nvSpPr>
          <p:cNvPr id="15" name="Footer Placeholder 3">
            <a:extLst>
              <a:ext uri="{FF2B5EF4-FFF2-40B4-BE49-F238E27FC236}">
                <a16:creationId xmlns:a16="http://schemas.microsoft.com/office/drawing/2014/main" id="{5FCD40ED-48EC-73C2-C711-EA854ED935EF}"/>
              </a:ext>
            </a:extLst>
          </p:cNvPr>
          <p:cNvSpPr>
            <a:spLocks noGrp="1"/>
          </p:cNvSpPr>
          <p:nvPr>
            <p:ph type="ftr" sz="quarter" idx="11"/>
          </p:nvPr>
        </p:nvSpPr>
        <p:spPr>
          <a:xfrm>
            <a:off x="0" y="6492875"/>
            <a:ext cx="7871131" cy="365125"/>
          </a:xfrm>
        </p:spPr>
        <p:txBody>
          <a:bodyPr anchor="ctr"/>
          <a:lstStyle/>
          <a:p>
            <a:r>
              <a:rPr lang="en-US" sz="1000" b="1" dirty="0">
                <a:solidFill>
                  <a:schemeClr val="tx2"/>
                </a:solidFill>
              </a:rPr>
              <a:t>Source</a:t>
            </a:r>
            <a:r>
              <a:rPr lang="en-US" sz="1000" dirty="0">
                <a:solidFill>
                  <a:schemeClr val="tx2"/>
                </a:solidFill>
              </a:rPr>
              <a:t>: Cox Automotive/</a:t>
            </a:r>
            <a:r>
              <a:rPr lang="en-US" sz="1000" dirty="0" err="1">
                <a:solidFill>
                  <a:schemeClr val="tx2"/>
                </a:solidFill>
              </a:rPr>
              <a:t>vAuto</a:t>
            </a:r>
            <a:r>
              <a:rPr lang="en-US" sz="1000" dirty="0">
                <a:solidFill>
                  <a:schemeClr val="tx2"/>
                </a:solidFill>
              </a:rPr>
              <a:t> (Note: Days’ supply calculation includes vehicles in dealer inventory and in-transit/pipeline</a:t>
            </a:r>
          </a:p>
        </p:txBody>
      </p:sp>
      <p:pic>
        <p:nvPicPr>
          <p:cNvPr id="9" name="Picture 8">
            <a:extLst>
              <a:ext uri="{FF2B5EF4-FFF2-40B4-BE49-F238E27FC236}">
                <a16:creationId xmlns:a16="http://schemas.microsoft.com/office/drawing/2014/main" id="{F7168C4D-C521-B5B7-1238-0A70CA2E2AF0}"/>
              </a:ext>
            </a:extLst>
          </p:cNvPr>
          <p:cNvPicPr>
            <a:picLocks noChangeAspect="1"/>
          </p:cNvPicPr>
          <p:nvPr/>
        </p:nvPicPr>
        <p:blipFill>
          <a:blip r:embed="rId5"/>
          <a:stretch>
            <a:fillRect/>
          </a:stretch>
        </p:blipFill>
        <p:spPr>
          <a:xfrm>
            <a:off x="10636386" y="1749080"/>
            <a:ext cx="510584" cy="494712"/>
          </a:xfrm>
          <a:prstGeom prst="rect">
            <a:avLst/>
          </a:prstGeom>
        </p:spPr>
      </p:pic>
      <p:pic>
        <p:nvPicPr>
          <p:cNvPr id="8" name="Picture 7">
            <a:extLst>
              <a:ext uri="{FF2B5EF4-FFF2-40B4-BE49-F238E27FC236}">
                <a16:creationId xmlns:a16="http://schemas.microsoft.com/office/drawing/2014/main" id="{5FC2D942-A67C-C2D8-BF55-3098103B0C6B}"/>
              </a:ext>
            </a:extLst>
          </p:cNvPr>
          <p:cNvPicPr>
            <a:picLocks noChangeAspect="1"/>
          </p:cNvPicPr>
          <p:nvPr/>
        </p:nvPicPr>
        <p:blipFill>
          <a:blip r:embed="rId6"/>
          <a:stretch>
            <a:fillRect/>
          </a:stretch>
        </p:blipFill>
        <p:spPr>
          <a:xfrm>
            <a:off x="7641771" y="5739933"/>
            <a:ext cx="1978018" cy="350550"/>
          </a:xfrm>
          <a:prstGeom prst="rect">
            <a:avLst/>
          </a:prstGeom>
        </p:spPr>
      </p:pic>
      <p:pic>
        <p:nvPicPr>
          <p:cNvPr id="11" name="Picture 10">
            <a:extLst>
              <a:ext uri="{FF2B5EF4-FFF2-40B4-BE49-F238E27FC236}">
                <a16:creationId xmlns:a16="http://schemas.microsoft.com/office/drawing/2014/main" id="{1BA57F43-EE16-ABC8-71BC-C5A2F8D777D3}"/>
              </a:ext>
            </a:extLst>
          </p:cNvPr>
          <p:cNvPicPr>
            <a:picLocks noChangeAspect="1"/>
          </p:cNvPicPr>
          <p:nvPr/>
        </p:nvPicPr>
        <p:blipFill>
          <a:blip r:embed="rId7"/>
          <a:stretch>
            <a:fillRect/>
          </a:stretch>
        </p:blipFill>
        <p:spPr>
          <a:xfrm>
            <a:off x="6399794" y="5871857"/>
            <a:ext cx="1361754" cy="350550"/>
          </a:xfrm>
          <a:prstGeom prst="rect">
            <a:avLst/>
          </a:prstGeom>
        </p:spPr>
      </p:pic>
      <p:pic>
        <p:nvPicPr>
          <p:cNvPr id="16" name="Picture 15">
            <a:extLst>
              <a:ext uri="{FF2B5EF4-FFF2-40B4-BE49-F238E27FC236}">
                <a16:creationId xmlns:a16="http://schemas.microsoft.com/office/drawing/2014/main" id="{3CAA8C7A-6D78-9D08-274E-96E450C77719}"/>
              </a:ext>
            </a:extLst>
          </p:cNvPr>
          <p:cNvPicPr>
            <a:picLocks noChangeAspect="1"/>
          </p:cNvPicPr>
          <p:nvPr/>
        </p:nvPicPr>
        <p:blipFill>
          <a:blip r:embed="rId8"/>
          <a:stretch>
            <a:fillRect/>
          </a:stretch>
        </p:blipFill>
        <p:spPr>
          <a:xfrm>
            <a:off x="1045030" y="1244963"/>
            <a:ext cx="9995027" cy="4977444"/>
          </a:xfrm>
          <a:prstGeom prst="rect">
            <a:avLst/>
          </a:prstGeom>
        </p:spPr>
      </p:pic>
    </p:spTree>
    <p:extLst>
      <p:ext uri="{BB962C8B-B14F-4D97-AF65-F5344CB8AC3E}">
        <p14:creationId xmlns:p14="http://schemas.microsoft.com/office/powerpoint/2010/main" val="2625558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A0177A-25EA-7248-192A-751AA83BF857}"/>
            </a:ext>
          </a:extLst>
        </p:cNvPr>
        <p:cNvGrpSpPr/>
        <p:nvPr/>
      </p:nvGrpSpPr>
      <p:grpSpPr>
        <a:xfrm>
          <a:off x="0" y="0"/>
          <a:ext cx="0" cy="0"/>
          <a:chOff x="0" y="0"/>
          <a:chExt cx="0" cy="0"/>
        </a:xfrm>
      </p:grpSpPr>
      <p:pic>
        <p:nvPicPr>
          <p:cNvPr id="6" name="Picture 5" descr="A blue background with diagonal lines&#10;&#10;AI-generated content may be incorrect.">
            <a:extLst>
              <a:ext uri="{FF2B5EF4-FFF2-40B4-BE49-F238E27FC236}">
                <a16:creationId xmlns:a16="http://schemas.microsoft.com/office/drawing/2014/main" id="{341AD8A9-FA98-6B74-06D2-E884988986B0}"/>
              </a:ext>
            </a:extLst>
          </p:cNvPr>
          <p:cNvPicPr>
            <a:picLocks noChangeAspect="1"/>
          </p:cNvPicPr>
          <p:nvPr/>
        </p:nvPicPr>
        <p:blipFill>
          <a:blip r:embed="rId3">
            <a:extLst>
              <a:ext uri="{28A0092B-C50C-407E-A947-70E740481C1C}">
                <a14:useLocalDpi xmlns:a14="http://schemas.microsoft.com/office/drawing/2010/main" val="0"/>
              </a:ext>
            </a:extLst>
          </a:blip>
          <a:srcRect b="76351"/>
          <a:stretch>
            <a:fillRect/>
          </a:stretch>
        </p:blipFill>
        <p:spPr>
          <a:xfrm>
            <a:off x="0" y="-1"/>
            <a:ext cx="12186423" cy="1621831"/>
          </a:xfrm>
          <a:prstGeom prst="rect">
            <a:avLst/>
          </a:prstGeom>
        </p:spPr>
      </p:pic>
      <p:pic>
        <p:nvPicPr>
          <p:cNvPr id="7" name="Picture 6" descr="A blue and black logo&#10;&#10;AI-generated content may be incorrect.">
            <a:extLst>
              <a:ext uri="{FF2B5EF4-FFF2-40B4-BE49-F238E27FC236}">
                <a16:creationId xmlns:a16="http://schemas.microsoft.com/office/drawing/2014/main" id="{1B118126-4227-DF69-64BC-19955F4E82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
        <p:nvSpPr>
          <p:cNvPr id="2" name="Title 1">
            <a:extLst>
              <a:ext uri="{FF2B5EF4-FFF2-40B4-BE49-F238E27FC236}">
                <a16:creationId xmlns:a16="http://schemas.microsoft.com/office/drawing/2014/main" id="{17CFBE4C-DC31-D9C4-11E2-410876800831}"/>
              </a:ext>
            </a:extLst>
          </p:cNvPr>
          <p:cNvSpPr>
            <a:spLocks noGrp="1"/>
          </p:cNvSpPr>
          <p:nvPr>
            <p:ph type="title"/>
          </p:nvPr>
        </p:nvSpPr>
        <p:spPr>
          <a:xfrm>
            <a:off x="0" y="0"/>
            <a:ext cx="12186422" cy="1621830"/>
          </a:xfrm>
        </p:spPr>
        <p:txBody>
          <a:bodyPr anchor="ctr"/>
          <a:lstStyle/>
          <a:p>
            <a:r>
              <a:rPr lang="en-US" sz="4800" noProof="0" dirty="0">
                <a:effectLst>
                  <a:outerShdw blurRad="38100" dist="38100" dir="2700000" algn="tl">
                    <a:srgbClr val="000000">
                      <a:alpha val="43137"/>
                    </a:srgbClr>
                  </a:outerShdw>
                </a:effectLst>
              </a:rPr>
              <a:t>Inventory Levels </a:t>
            </a:r>
            <a:endParaRPr lang="en-US" sz="4800" dirty="0">
              <a:effectLst>
                <a:outerShdw blurRad="38100" dist="38100" dir="2700000" algn="tl">
                  <a:srgbClr val="000000">
                    <a:alpha val="43137"/>
                  </a:srgbClr>
                </a:outerShdw>
              </a:effectLst>
            </a:endParaRPr>
          </a:p>
        </p:txBody>
      </p:sp>
      <p:sp>
        <p:nvSpPr>
          <p:cNvPr id="15" name="Footer Placeholder 3">
            <a:extLst>
              <a:ext uri="{FF2B5EF4-FFF2-40B4-BE49-F238E27FC236}">
                <a16:creationId xmlns:a16="http://schemas.microsoft.com/office/drawing/2014/main" id="{F7C8FE8D-E871-21C6-D04D-8BED0215DF44}"/>
              </a:ext>
            </a:extLst>
          </p:cNvPr>
          <p:cNvSpPr>
            <a:spLocks noGrp="1"/>
          </p:cNvSpPr>
          <p:nvPr>
            <p:ph type="ftr" sz="quarter" idx="11"/>
          </p:nvPr>
        </p:nvSpPr>
        <p:spPr>
          <a:xfrm>
            <a:off x="0" y="6492875"/>
            <a:ext cx="4114800" cy="365125"/>
          </a:xfrm>
        </p:spPr>
        <p:txBody>
          <a:bodyPr anchor="ctr"/>
          <a:lstStyle/>
          <a:p>
            <a:r>
              <a:rPr lang="en-US" sz="1000" b="1" dirty="0">
                <a:solidFill>
                  <a:schemeClr val="tx2"/>
                </a:solidFill>
              </a:rPr>
              <a:t>Source: </a:t>
            </a:r>
            <a:r>
              <a:rPr lang="en-US" sz="1000" dirty="0">
                <a:solidFill>
                  <a:schemeClr val="tx2"/>
                </a:solidFill>
              </a:rPr>
              <a:t>Cox Automotive</a:t>
            </a:r>
          </a:p>
        </p:txBody>
      </p:sp>
      <p:pic>
        <p:nvPicPr>
          <p:cNvPr id="9" name="Picture 8">
            <a:extLst>
              <a:ext uri="{FF2B5EF4-FFF2-40B4-BE49-F238E27FC236}">
                <a16:creationId xmlns:a16="http://schemas.microsoft.com/office/drawing/2014/main" id="{B9D9B9EB-FCA1-A482-EA52-7BABCD91A59A}"/>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11" name="TextBox 10">
            <a:extLst>
              <a:ext uri="{FF2B5EF4-FFF2-40B4-BE49-F238E27FC236}">
                <a16:creationId xmlns:a16="http://schemas.microsoft.com/office/drawing/2014/main" id="{9FD01040-B7FC-8F18-9C5D-584680C8859F}"/>
              </a:ext>
            </a:extLst>
          </p:cNvPr>
          <p:cNvSpPr txBox="1"/>
          <p:nvPr/>
        </p:nvSpPr>
        <p:spPr>
          <a:xfrm>
            <a:off x="609600" y="2040770"/>
            <a:ext cx="10972800" cy="3416320"/>
          </a:xfrm>
          <a:prstGeom prst="rect">
            <a:avLst/>
          </a:prstGeom>
          <a:noFill/>
        </p:spPr>
        <p:txBody>
          <a:bodyPr wrap="square">
            <a:spAutoFit/>
          </a:bodyPr>
          <a:lstStyle/>
          <a:p>
            <a:pPr marL="285750" indent="-285750" algn="l">
              <a:buClr>
                <a:schemeClr val="tx1"/>
              </a:buClr>
              <a:buFont typeface="Arial" panose="020B0604020202020204" pitchFamily="34" charset="0"/>
              <a:buChar char="•"/>
            </a:pPr>
            <a:r>
              <a:rPr lang="en-US" b="0" i="0" dirty="0">
                <a:solidFill>
                  <a:schemeClr val="tx2"/>
                </a:solidFill>
                <a:effectLst/>
                <a:latin typeface="+mj-lt"/>
              </a:rPr>
              <a:t>Although inventory levels remain below last year’s benchmarks, the upward momentum in sales and pricing reveals a resilient and adaptive market</a:t>
            </a:r>
          </a:p>
          <a:p>
            <a:pPr marL="285750" indent="-285750" algn="l">
              <a:buClr>
                <a:schemeClr val="tx1"/>
              </a:buClr>
              <a:buFont typeface="Arial" panose="020B0604020202020204" pitchFamily="34" charset="0"/>
              <a:buChar char="•"/>
            </a:pPr>
            <a:endParaRPr lang="en-US" dirty="0">
              <a:solidFill>
                <a:schemeClr val="tx2"/>
              </a:solidFill>
              <a:latin typeface="+mj-lt"/>
            </a:endParaRPr>
          </a:p>
          <a:p>
            <a:pPr marL="285750" indent="-285750" algn="l">
              <a:buClr>
                <a:schemeClr val="tx1"/>
              </a:buClr>
              <a:buFont typeface="Arial" panose="020B0604020202020204" pitchFamily="34" charset="0"/>
              <a:buChar char="•"/>
            </a:pPr>
            <a:r>
              <a:rPr lang="en-US" b="0" i="0" dirty="0">
                <a:solidFill>
                  <a:schemeClr val="tx2"/>
                </a:solidFill>
                <a:effectLst/>
                <a:latin typeface="+mj-lt"/>
              </a:rPr>
              <a:t>The first half of 2025 saw significant inventory drawdowns as consumers rushed to purchase vehicles ahead of anticipated tariff-driven price hikes</a:t>
            </a:r>
          </a:p>
          <a:p>
            <a:pPr marL="285750" indent="-285750" algn="l">
              <a:buClr>
                <a:schemeClr val="tx1"/>
              </a:buClr>
              <a:buFont typeface="Arial" panose="020B0604020202020204" pitchFamily="34" charset="0"/>
              <a:buChar char="•"/>
            </a:pPr>
            <a:endParaRPr lang="en-US" dirty="0">
              <a:solidFill>
                <a:schemeClr val="tx2"/>
              </a:solidFill>
              <a:latin typeface="+mj-lt"/>
            </a:endParaRPr>
          </a:p>
          <a:p>
            <a:pPr marL="285750" indent="-285750" algn="l">
              <a:buClr>
                <a:schemeClr val="tx1"/>
              </a:buClr>
              <a:buFont typeface="Arial" panose="020B0604020202020204" pitchFamily="34" charset="0"/>
              <a:buChar char="•"/>
            </a:pPr>
            <a:r>
              <a:rPr lang="en-US" b="0" i="0" dirty="0">
                <a:solidFill>
                  <a:schemeClr val="tx2"/>
                </a:solidFill>
                <a:effectLst/>
                <a:latin typeface="+mj-lt"/>
              </a:rPr>
              <a:t>The latter half is beginning to show disciplined manufacturer replenishment strategies and selective focus on profitable, in-demand models</a:t>
            </a:r>
          </a:p>
          <a:p>
            <a:pPr marL="285750" indent="-285750" algn="l">
              <a:buClr>
                <a:schemeClr val="tx1"/>
              </a:buClr>
              <a:buFont typeface="Arial" panose="020B0604020202020204" pitchFamily="34" charset="0"/>
              <a:buChar char="•"/>
            </a:pPr>
            <a:endParaRPr lang="en-US" b="0" i="0" dirty="0">
              <a:solidFill>
                <a:schemeClr val="tx2"/>
              </a:solidFill>
              <a:effectLst/>
              <a:latin typeface="+mj-lt"/>
            </a:endParaRPr>
          </a:p>
          <a:p>
            <a:pPr marL="285750" indent="-285750" algn="l">
              <a:buClr>
                <a:schemeClr val="tx1"/>
              </a:buClr>
              <a:buFont typeface="Arial" panose="020B0604020202020204" pitchFamily="34" charset="0"/>
              <a:buChar char="•"/>
            </a:pPr>
            <a:r>
              <a:rPr lang="en-US" b="0" i="0" dirty="0">
                <a:solidFill>
                  <a:schemeClr val="tx2"/>
                </a:solidFill>
                <a:effectLst/>
                <a:latin typeface="+mj-lt"/>
              </a:rPr>
              <a:t>Current POV: As we approach the final quarter of the year, attention will center on how automakers recalibrate production, respond to cost pressures, and leverage promotional activities, all while consumers weigh new incentives amid rising retail prices</a:t>
            </a:r>
          </a:p>
        </p:txBody>
      </p:sp>
    </p:spTree>
    <p:extLst>
      <p:ext uri="{BB962C8B-B14F-4D97-AF65-F5344CB8AC3E}">
        <p14:creationId xmlns:p14="http://schemas.microsoft.com/office/powerpoint/2010/main" val="244387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9886D-A3C1-B7F1-7350-5F06F4780CCE}"/>
            </a:ext>
          </a:extLst>
        </p:cNvPr>
        <p:cNvGrpSpPr/>
        <p:nvPr/>
      </p:nvGrpSpPr>
      <p:grpSpPr>
        <a:xfrm>
          <a:off x="0" y="0"/>
          <a:ext cx="0" cy="0"/>
          <a:chOff x="0" y="0"/>
          <a:chExt cx="0" cy="0"/>
        </a:xfrm>
      </p:grpSpPr>
      <p:pic>
        <p:nvPicPr>
          <p:cNvPr id="5" name="Picture 4" descr="A blue background with diagonal lines&#10;&#10;AI-generated content may be incorrect.">
            <a:extLst>
              <a:ext uri="{FF2B5EF4-FFF2-40B4-BE49-F238E27FC236}">
                <a16:creationId xmlns:a16="http://schemas.microsoft.com/office/drawing/2014/main" id="{B83CCC2E-A70C-8D52-B759-FCE026D30A7A}"/>
              </a:ext>
            </a:extLst>
          </p:cNvPr>
          <p:cNvPicPr>
            <a:picLocks noChangeAspect="1"/>
          </p:cNvPicPr>
          <p:nvPr/>
        </p:nvPicPr>
        <p:blipFill>
          <a:blip r:embed="rId3">
            <a:extLst>
              <a:ext uri="{28A0092B-C50C-407E-A947-70E740481C1C}">
                <a14:useLocalDpi xmlns:a14="http://schemas.microsoft.com/office/drawing/2010/main" val="0"/>
              </a:ext>
            </a:extLst>
          </a:blip>
          <a:srcRect b="76351"/>
          <a:stretch>
            <a:fillRect/>
          </a:stretch>
        </p:blipFill>
        <p:spPr>
          <a:xfrm>
            <a:off x="0" y="-1"/>
            <a:ext cx="12186423" cy="1621831"/>
          </a:xfrm>
          <a:prstGeom prst="rect">
            <a:avLst/>
          </a:prstGeom>
        </p:spPr>
      </p:pic>
      <p:pic>
        <p:nvPicPr>
          <p:cNvPr id="6" name="Picture 5" descr="A blue and black logo&#10;&#10;AI-generated content may be incorrect.">
            <a:extLst>
              <a:ext uri="{FF2B5EF4-FFF2-40B4-BE49-F238E27FC236}">
                <a16:creationId xmlns:a16="http://schemas.microsoft.com/office/drawing/2014/main" id="{0EE55E7D-FABE-3A10-5AAB-CC8FF679C7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
        <p:nvSpPr>
          <p:cNvPr id="2" name="Title 1">
            <a:extLst>
              <a:ext uri="{FF2B5EF4-FFF2-40B4-BE49-F238E27FC236}">
                <a16:creationId xmlns:a16="http://schemas.microsoft.com/office/drawing/2014/main" id="{459548F6-7B01-B9B0-A3D1-C2CA621927F1}"/>
              </a:ext>
            </a:extLst>
          </p:cNvPr>
          <p:cNvSpPr>
            <a:spLocks noGrp="1"/>
          </p:cNvSpPr>
          <p:nvPr>
            <p:ph type="title"/>
          </p:nvPr>
        </p:nvSpPr>
        <p:spPr>
          <a:xfrm>
            <a:off x="0" y="0"/>
            <a:ext cx="12192000" cy="1621830"/>
          </a:xfrm>
        </p:spPr>
        <p:txBody>
          <a:bodyPr anchor="ctr"/>
          <a:lstStyle/>
          <a:p>
            <a:r>
              <a:rPr lang="en-US" sz="3600" noProof="0" dirty="0">
                <a:effectLst>
                  <a:outerShdw blurRad="38100" dist="38100" dir="2700000" algn="tl">
                    <a:srgbClr val="000000">
                      <a:alpha val="43137"/>
                    </a:srgbClr>
                  </a:outerShdw>
                </a:effectLst>
              </a:rPr>
              <a:t>Loan Rates Little Changed in August</a:t>
            </a:r>
            <a:br>
              <a:rPr lang="en-US" sz="3600" noProof="0" dirty="0">
                <a:effectLst>
                  <a:outerShdw blurRad="38100" dist="38100" dir="2700000" algn="tl">
                    <a:srgbClr val="000000">
                      <a:alpha val="43137"/>
                    </a:srgbClr>
                  </a:outerShdw>
                </a:effectLst>
              </a:rPr>
            </a:br>
            <a:r>
              <a:rPr lang="en-US" sz="3600" noProof="0" dirty="0">
                <a:effectLst>
                  <a:outerShdw blurRad="38100" dist="38100" dir="2700000" algn="tl">
                    <a:srgbClr val="000000">
                      <a:alpha val="43137"/>
                    </a:srgbClr>
                  </a:outerShdw>
                </a:effectLst>
              </a:rPr>
              <a:t>Down from 25-Year Highs</a:t>
            </a:r>
            <a:endParaRPr lang="en-US" sz="3600" dirty="0">
              <a:effectLst>
                <a:outerShdw blurRad="38100" dist="38100" dir="2700000" algn="tl">
                  <a:srgbClr val="000000">
                    <a:alpha val="43137"/>
                  </a:srgbClr>
                </a:outerShdw>
              </a:effectLst>
            </a:endParaRPr>
          </a:p>
        </p:txBody>
      </p:sp>
      <p:pic>
        <p:nvPicPr>
          <p:cNvPr id="9" name="Picture 8">
            <a:extLst>
              <a:ext uri="{FF2B5EF4-FFF2-40B4-BE49-F238E27FC236}">
                <a16:creationId xmlns:a16="http://schemas.microsoft.com/office/drawing/2014/main" id="{75CBE27D-A389-272F-314B-F03B857CEAA3}"/>
              </a:ext>
            </a:extLst>
          </p:cNvPr>
          <p:cNvPicPr>
            <a:picLocks noChangeAspect="1"/>
          </p:cNvPicPr>
          <p:nvPr/>
        </p:nvPicPr>
        <p:blipFill>
          <a:blip r:embed="rId5"/>
          <a:stretch>
            <a:fillRect/>
          </a:stretch>
        </p:blipFill>
        <p:spPr>
          <a:xfrm>
            <a:off x="10636386" y="1749080"/>
            <a:ext cx="510584" cy="494712"/>
          </a:xfrm>
          <a:prstGeom prst="rect">
            <a:avLst/>
          </a:prstGeom>
        </p:spPr>
      </p:pic>
      <p:sp>
        <p:nvSpPr>
          <p:cNvPr id="4" name="Footer Placeholder 3">
            <a:extLst>
              <a:ext uri="{FF2B5EF4-FFF2-40B4-BE49-F238E27FC236}">
                <a16:creationId xmlns:a16="http://schemas.microsoft.com/office/drawing/2014/main" id="{32CEE170-6B87-E4C3-D9AA-870D2DE50F0E}"/>
              </a:ext>
            </a:extLst>
          </p:cNvPr>
          <p:cNvSpPr>
            <a:spLocks noGrp="1"/>
          </p:cNvSpPr>
          <p:nvPr>
            <p:ph type="ftr" sz="quarter" idx="11"/>
          </p:nvPr>
        </p:nvSpPr>
        <p:spPr>
          <a:xfrm>
            <a:off x="0" y="6491144"/>
            <a:ext cx="4114800" cy="365125"/>
          </a:xfrm>
        </p:spPr>
        <p:txBody>
          <a:bodyPr anchor="ctr"/>
          <a:lstStyle/>
          <a:p>
            <a:r>
              <a:rPr lang="en-US" sz="1000" b="1" dirty="0">
                <a:solidFill>
                  <a:schemeClr val="tx2"/>
                </a:solidFill>
              </a:rPr>
              <a:t>Source: </a:t>
            </a:r>
            <a:r>
              <a:rPr lang="en-US" sz="1000" dirty="0">
                <a:solidFill>
                  <a:schemeClr val="tx2"/>
                </a:solidFill>
              </a:rPr>
              <a:t>Cox Automotive</a:t>
            </a:r>
          </a:p>
        </p:txBody>
      </p:sp>
      <p:sp>
        <p:nvSpPr>
          <p:cNvPr id="10" name="TextBox 9">
            <a:extLst>
              <a:ext uri="{FF2B5EF4-FFF2-40B4-BE49-F238E27FC236}">
                <a16:creationId xmlns:a16="http://schemas.microsoft.com/office/drawing/2014/main" id="{04C11F58-A2FF-B177-B47C-326BC1966184}"/>
              </a:ext>
            </a:extLst>
          </p:cNvPr>
          <p:cNvSpPr txBox="1"/>
          <p:nvPr/>
        </p:nvSpPr>
        <p:spPr>
          <a:xfrm>
            <a:off x="3045210" y="6024781"/>
            <a:ext cx="6096000" cy="646331"/>
          </a:xfrm>
          <a:prstGeom prst="rect">
            <a:avLst/>
          </a:prstGeom>
          <a:noFill/>
        </p:spPr>
        <p:txBody>
          <a:bodyPr wrap="square">
            <a:spAutoFit/>
          </a:bodyPr>
          <a:lstStyle/>
          <a:p>
            <a:pPr algn="ctr"/>
            <a:r>
              <a:rPr lang="en-US" b="1" dirty="0">
                <a:solidFill>
                  <a:schemeClr val="tx2"/>
                </a:solidFill>
                <a:latin typeface="+mj-lt"/>
              </a:rPr>
              <a:t>New Average rate up slightly to 9.09%</a:t>
            </a:r>
          </a:p>
          <a:p>
            <a:pPr algn="ctr"/>
            <a:r>
              <a:rPr lang="en-US" b="1" dirty="0">
                <a:solidFill>
                  <a:schemeClr val="tx2"/>
                </a:solidFill>
                <a:latin typeface="+mj-lt"/>
              </a:rPr>
              <a:t>Used Average rate down to 13.93%</a:t>
            </a:r>
          </a:p>
        </p:txBody>
      </p:sp>
      <p:pic>
        <p:nvPicPr>
          <p:cNvPr id="12" name="Picture 11">
            <a:extLst>
              <a:ext uri="{FF2B5EF4-FFF2-40B4-BE49-F238E27FC236}">
                <a16:creationId xmlns:a16="http://schemas.microsoft.com/office/drawing/2014/main" id="{09DADA18-71EF-46A8-D939-761DC81AA860}"/>
              </a:ext>
            </a:extLst>
          </p:cNvPr>
          <p:cNvPicPr>
            <a:picLocks noChangeAspect="1"/>
          </p:cNvPicPr>
          <p:nvPr/>
        </p:nvPicPr>
        <p:blipFill>
          <a:blip r:embed="rId6"/>
          <a:stretch>
            <a:fillRect/>
          </a:stretch>
        </p:blipFill>
        <p:spPr>
          <a:xfrm>
            <a:off x="1239023" y="1815502"/>
            <a:ext cx="9708375" cy="4105645"/>
          </a:xfrm>
          <a:prstGeom prst="rect">
            <a:avLst/>
          </a:prstGeom>
        </p:spPr>
      </p:pic>
    </p:spTree>
    <p:extLst>
      <p:ext uri="{BB962C8B-B14F-4D97-AF65-F5344CB8AC3E}">
        <p14:creationId xmlns:p14="http://schemas.microsoft.com/office/powerpoint/2010/main" val="3421549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D9CEF-D65C-7824-C9A7-BFE76341036E}"/>
            </a:ext>
          </a:extLst>
        </p:cNvPr>
        <p:cNvGrpSpPr/>
        <p:nvPr/>
      </p:nvGrpSpPr>
      <p:grpSpPr>
        <a:xfrm>
          <a:off x="0" y="0"/>
          <a:ext cx="0" cy="0"/>
          <a:chOff x="0" y="0"/>
          <a:chExt cx="0" cy="0"/>
        </a:xfrm>
      </p:grpSpPr>
      <p:pic>
        <p:nvPicPr>
          <p:cNvPr id="2" name="Picture 1" descr="A blue background with diagonal lines&#10;&#10;AI-generated content may be incorrect.">
            <a:extLst>
              <a:ext uri="{FF2B5EF4-FFF2-40B4-BE49-F238E27FC236}">
                <a16:creationId xmlns:a16="http://schemas.microsoft.com/office/drawing/2014/main" id="{1FC88C42-669D-1467-E9D5-78F10971D48F}"/>
              </a:ext>
            </a:extLst>
          </p:cNvPr>
          <p:cNvPicPr>
            <a:picLocks noChangeAspect="1"/>
          </p:cNvPicPr>
          <p:nvPr/>
        </p:nvPicPr>
        <p:blipFill>
          <a:blip r:embed="rId2">
            <a:extLst>
              <a:ext uri="{28A0092B-C50C-407E-A947-70E740481C1C}">
                <a14:useLocalDpi xmlns:a14="http://schemas.microsoft.com/office/drawing/2010/main" val="0"/>
              </a:ext>
            </a:extLst>
          </a:blip>
          <a:srcRect b="83333"/>
          <a:stretch>
            <a:fillRect/>
          </a:stretch>
        </p:blipFill>
        <p:spPr>
          <a:xfrm>
            <a:off x="0" y="0"/>
            <a:ext cx="12186423" cy="1143000"/>
          </a:xfrm>
          <a:prstGeom prst="rect">
            <a:avLst/>
          </a:prstGeom>
        </p:spPr>
      </p:pic>
      <p:pic>
        <p:nvPicPr>
          <p:cNvPr id="3" name="Picture 2" descr="A blue and black logo&#10;&#10;AI-generated content may be incorrect.">
            <a:extLst>
              <a:ext uri="{FF2B5EF4-FFF2-40B4-BE49-F238E27FC236}">
                <a16:creationId xmlns:a16="http://schemas.microsoft.com/office/drawing/2014/main" id="{E94F3641-A9B6-21BE-0354-E2BB009C9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3001" y="6283842"/>
            <a:ext cx="998798" cy="457200"/>
          </a:xfrm>
          <a:prstGeom prst="rect">
            <a:avLst/>
          </a:prstGeom>
        </p:spPr>
      </p:pic>
      <p:sp>
        <p:nvSpPr>
          <p:cNvPr id="5" name="TextBox 4">
            <a:extLst>
              <a:ext uri="{FF2B5EF4-FFF2-40B4-BE49-F238E27FC236}">
                <a16:creationId xmlns:a16="http://schemas.microsoft.com/office/drawing/2014/main" id="{5577DD17-2E0E-E3AD-D10D-1642FC06099C}"/>
              </a:ext>
            </a:extLst>
          </p:cNvPr>
          <p:cNvSpPr txBox="1"/>
          <p:nvPr/>
        </p:nvSpPr>
        <p:spPr>
          <a:xfrm>
            <a:off x="609600" y="1312764"/>
            <a:ext cx="10972799" cy="4801314"/>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ct val="0"/>
              </a:spcAft>
              <a:buClr>
                <a:schemeClr val="tx1"/>
              </a:buClr>
              <a:buSzTx/>
              <a:tabLst/>
            </a:pPr>
            <a:r>
              <a:rPr kumimoji="0" lang="en-US" altLang="en-US" b="1" i="0" u="none" strike="noStrike" cap="none" normalizeH="0" baseline="0" dirty="0">
                <a:ln>
                  <a:noFill/>
                </a:ln>
                <a:effectLst/>
                <a:latin typeface="+mj-lt"/>
              </a:rPr>
              <a:t>DOMESTIC VS. IMPORTS LANDSCAPE</a:t>
            </a: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i="0" u="none" strike="noStrike" cap="none" normalizeH="0" baseline="0" dirty="0">
              <a:ln>
                <a:noFill/>
              </a:ln>
              <a:solidFill>
                <a:schemeClr val="tx1"/>
              </a:solidFill>
              <a:effectLst/>
              <a:latin typeface="+mj-lt"/>
            </a:endParaRPr>
          </a:p>
          <a:p>
            <a:pPr marR="0" lvl="0" algn="l" defTabSz="914400" rtl="0" eaLnBrk="0" fontAlgn="base" latinLnBrk="0" hangingPunct="0">
              <a:lnSpc>
                <a:spcPct val="100000"/>
              </a:lnSpc>
              <a:spcBef>
                <a:spcPct val="0"/>
              </a:spcBef>
              <a:spcAft>
                <a:spcPct val="0"/>
              </a:spcAft>
              <a:buClr>
                <a:schemeClr val="tx1"/>
              </a:buClr>
              <a:buSzTx/>
              <a:tabLst/>
            </a:pPr>
            <a:r>
              <a:rPr kumimoji="0" lang="en-US" altLang="en-US" i="0" u="none" strike="noStrike" cap="none" normalizeH="0" baseline="0" dirty="0">
                <a:ln>
                  <a:noFill/>
                </a:ln>
                <a:solidFill>
                  <a:srgbClr val="0A0A0A"/>
                </a:solidFill>
                <a:effectLst/>
                <a:latin typeface="+mj-lt"/>
              </a:rPr>
              <a:t>The balance between domestic and imported vehicles is being reshaped by new trade policies. </a:t>
            </a:r>
          </a:p>
          <a:p>
            <a:pPr marL="285750" marR="0" lvl="0" indent="-285750" algn="l" defTabSz="914400" rtl="0" eaLnBrk="0" fontAlgn="base" latinLnBrk="0" hangingPunct="0">
              <a:lnSpc>
                <a:spcPct val="100000"/>
              </a:lnSpc>
              <a:spcBef>
                <a:spcPct val="0"/>
              </a:spcBef>
              <a:spcAft>
                <a:spcPct val="0"/>
              </a:spcAft>
              <a:buClr>
                <a:schemeClr val="tx1"/>
              </a:buClr>
              <a:buSzTx/>
              <a:buFont typeface="Arial" panose="020B0604020202020204" pitchFamily="34" charset="0"/>
              <a:buChar char="•"/>
              <a:tabLst/>
            </a:pPr>
            <a:endParaRPr kumimoji="0" lang="en-US" altLang="en-US" i="0" u="none" strike="noStrike" cap="none" normalizeH="0" baseline="0" dirty="0">
              <a:ln>
                <a:noFill/>
              </a:ln>
              <a:solidFill>
                <a:schemeClr val="tx1"/>
              </a:solidFill>
              <a:effectLst/>
              <a:latin typeface="+mj-lt"/>
            </a:endParaRPr>
          </a:p>
          <a:p>
            <a:pPr marL="285750" marR="0" lvl="0" indent="-285750" algn="l" defTabSz="914400" rtl="0" eaLnBrk="0" fontAlgn="base" latinLnBrk="0" hangingPunct="0">
              <a:lnSpc>
                <a:spcPct val="100000"/>
              </a:lnSpc>
              <a:spcBef>
                <a:spcPct val="0"/>
              </a:spcBef>
              <a:spcAft>
                <a:spcPct val="0"/>
              </a:spcAft>
              <a:buSzTx/>
              <a:buFont typeface="Arial" panose="020B0604020202020204" pitchFamily="34" charset="0"/>
              <a:buChar char="•"/>
              <a:tabLst/>
            </a:pPr>
            <a:r>
              <a:rPr kumimoji="0" lang="en-US" altLang="en-US" b="1" i="0" u="none" strike="noStrike" cap="none" normalizeH="0" baseline="0" dirty="0">
                <a:ln>
                  <a:noFill/>
                </a:ln>
                <a:effectLst/>
                <a:latin typeface="+mj-lt"/>
              </a:rPr>
              <a:t>Tariff effects: </a:t>
            </a:r>
            <a:r>
              <a:rPr kumimoji="0" lang="en-US" altLang="en-US" i="0" u="none" strike="noStrike" cap="none" normalizeH="0" baseline="0" dirty="0">
                <a:ln>
                  <a:noFill/>
                </a:ln>
                <a:solidFill>
                  <a:srgbClr val="0A0A0A"/>
                </a:solidFill>
                <a:effectLst/>
                <a:latin typeface="+mj-lt"/>
              </a:rPr>
              <a:t>The 25% tax on imported vehicles and parts, have significantly increased costs for many automakers</a:t>
            </a:r>
          </a:p>
          <a:p>
            <a:pPr marR="0" lvl="0" algn="l" defTabSz="914400" rtl="0" eaLnBrk="0" fontAlgn="base" latinLnBrk="0" hangingPunct="0">
              <a:lnSpc>
                <a:spcPct val="100000"/>
              </a:lnSpc>
              <a:spcBef>
                <a:spcPct val="0"/>
              </a:spcBef>
              <a:spcAft>
                <a:spcPct val="0"/>
              </a:spcAft>
              <a:buSzTx/>
              <a:tabLst/>
            </a:pPr>
            <a:endParaRPr kumimoji="0" lang="en-US" altLang="en-US" i="0" u="none" strike="noStrike" cap="none" normalizeH="0" baseline="0" dirty="0">
              <a:ln>
                <a:noFill/>
              </a:ln>
              <a:solidFill>
                <a:srgbClr val="0A0A0A"/>
              </a:solidFill>
              <a:effectLst/>
              <a:latin typeface="+mj-lt"/>
            </a:endParaRPr>
          </a:p>
          <a:p>
            <a:pPr marL="742950" marR="0" lvl="1" indent="-285750" algn="l" defTabSz="914400" rtl="0" eaLnBrk="0" fontAlgn="base" latinLnBrk="0" hangingPunct="0">
              <a:lnSpc>
                <a:spcPct val="100000"/>
              </a:lnSpc>
              <a:spcBef>
                <a:spcPct val="0"/>
              </a:spcBef>
              <a:spcAft>
                <a:spcPct val="0"/>
              </a:spcAft>
              <a:buSzTx/>
              <a:buFont typeface="Arial" panose="020B0604020202020204" pitchFamily="34" charset="0"/>
              <a:buChar char="•"/>
              <a:tabLst/>
            </a:pPr>
            <a:r>
              <a:rPr kumimoji="0" lang="en-US" altLang="en-US" b="1" i="0" u="none" strike="noStrike" cap="none" normalizeH="0" baseline="0" dirty="0">
                <a:ln>
                  <a:noFill/>
                </a:ln>
                <a:effectLst/>
                <a:latin typeface="+mj-lt"/>
              </a:rPr>
              <a:t>Imported vehicles: </a:t>
            </a:r>
            <a:r>
              <a:rPr kumimoji="0" lang="en-US" altLang="en-US" i="0" u="none" strike="noStrike" cap="none" normalizeH="0" baseline="0" dirty="0">
                <a:ln>
                  <a:noFill/>
                </a:ln>
                <a:solidFill>
                  <a:srgbClr val="0A0A0A"/>
                </a:solidFill>
                <a:effectLst/>
                <a:latin typeface="+mj-lt"/>
              </a:rPr>
              <a:t>Prices for imported vehicles, including many popular EV models, are expected to rise substantially, potentially making them unaffordable for many buyers.</a:t>
            </a:r>
          </a:p>
          <a:p>
            <a:pPr marL="742950" marR="0" lvl="1" indent="-285750" algn="l" defTabSz="914400" rtl="0" eaLnBrk="0" fontAlgn="base" latinLnBrk="0" hangingPunct="0">
              <a:lnSpc>
                <a:spcPct val="100000"/>
              </a:lnSpc>
              <a:spcBef>
                <a:spcPct val="0"/>
              </a:spcBef>
              <a:spcAft>
                <a:spcPct val="0"/>
              </a:spcAft>
              <a:buSzTx/>
              <a:buFont typeface="Arial" panose="020B0604020202020204" pitchFamily="34" charset="0"/>
              <a:buChar char="•"/>
              <a:tabLst/>
            </a:pPr>
            <a:endParaRPr kumimoji="0" lang="en-US" altLang="en-US" i="0" u="none" strike="noStrike" cap="none" normalizeH="0" baseline="0" dirty="0">
              <a:ln>
                <a:noFill/>
              </a:ln>
              <a:solidFill>
                <a:srgbClr val="0A0A0A"/>
              </a:solidFill>
              <a:effectLst/>
              <a:latin typeface="+mj-lt"/>
            </a:endParaRPr>
          </a:p>
          <a:p>
            <a:pPr marL="742950" marR="0" lvl="1" indent="-285750" algn="l" defTabSz="914400" rtl="0" eaLnBrk="0" fontAlgn="base" latinLnBrk="0" hangingPunct="0">
              <a:lnSpc>
                <a:spcPct val="100000"/>
              </a:lnSpc>
              <a:spcBef>
                <a:spcPct val="0"/>
              </a:spcBef>
              <a:spcAft>
                <a:spcPct val="0"/>
              </a:spcAft>
              <a:buSzTx/>
              <a:buFont typeface="Arial" panose="020B0604020202020204" pitchFamily="34" charset="0"/>
              <a:buChar char="•"/>
              <a:tabLst/>
            </a:pPr>
            <a:r>
              <a:rPr kumimoji="0" lang="en-US" altLang="en-US" b="1" i="0" u="none" strike="noStrike" cap="none" normalizeH="0" baseline="0" dirty="0">
                <a:ln>
                  <a:noFill/>
                </a:ln>
                <a:effectLst/>
                <a:latin typeface="+mj-lt"/>
              </a:rPr>
              <a:t>Domestic vehicles: </a:t>
            </a:r>
            <a:r>
              <a:rPr kumimoji="0" lang="en-US" altLang="en-US" i="0" u="none" strike="noStrike" cap="none" normalizeH="0" baseline="0" dirty="0">
                <a:ln>
                  <a:noFill/>
                </a:ln>
                <a:solidFill>
                  <a:srgbClr val="0A0A0A"/>
                </a:solidFill>
                <a:effectLst/>
                <a:latin typeface="+mj-lt"/>
              </a:rPr>
              <a:t>While U.S.-built vehicles are not immune to price increases due to reliance on imported parts, domestic manufacturers with strong North American supply chains (e.g., Tesla, Ford) are better positioned to weather the changes</a:t>
            </a:r>
            <a:endParaRPr lang="en-US" altLang="en-US" dirty="0">
              <a:solidFill>
                <a:srgbClr val="0A0A0A"/>
              </a:solidFill>
              <a:latin typeface="+mj-lt"/>
            </a:endParaRPr>
          </a:p>
          <a:p>
            <a:pPr marL="742950" marR="0" lvl="1" indent="-285750" algn="l" defTabSz="914400" rtl="0" eaLnBrk="0" fontAlgn="base" latinLnBrk="0" hangingPunct="0">
              <a:lnSpc>
                <a:spcPct val="100000"/>
              </a:lnSpc>
              <a:spcBef>
                <a:spcPct val="0"/>
              </a:spcBef>
              <a:spcAft>
                <a:spcPct val="0"/>
              </a:spcAft>
              <a:buSzTx/>
              <a:buFont typeface="Arial" panose="020B0604020202020204" pitchFamily="34" charset="0"/>
              <a:buChar char="•"/>
              <a:tabLst/>
            </a:pPr>
            <a:endParaRPr kumimoji="0" lang="en-US" altLang="en-US" i="0" u="none" strike="noStrike" cap="none" normalizeH="0" baseline="0" dirty="0">
              <a:ln>
                <a:noFill/>
              </a:ln>
              <a:solidFill>
                <a:srgbClr val="0A0A0A"/>
              </a:solidFill>
              <a:effectLst/>
              <a:latin typeface="+mj-lt"/>
            </a:endParaRPr>
          </a:p>
          <a:p>
            <a:pPr marL="285750" marR="0" lvl="0" indent="-285750" algn="l" defTabSz="914400" rtl="0" eaLnBrk="0" fontAlgn="base" latinLnBrk="0" hangingPunct="0">
              <a:lnSpc>
                <a:spcPct val="100000"/>
              </a:lnSpc>
              <a:spcBef>
                <a:spcPct val="0"/>
              </a:spcBef>
              <a:spcAft>
                <a:spcPct val="0"/>
              </a:spcAft>
              <a:buSzTx/>
              <a:buFont typeface="Arial" panose="020B0604020202020204" pitchFamily="34" charset="0"/>
              <a:buChar char="•"/>
              <a:tabLst/>
            </a:pPr>
            <a:r>
              <a:rPr kumimoji="0" lang="en-US" altLang="en-US" b="1" i="0" u="none" strike="noStrike" cap="none" normalizeH="0" baseline="0" dirty="0">
                <a:ln>
                  <a:noFill/>
                </a:ln>
                <a:effectLst/>
                <a:latin typeface="+mj-lt"/>
              </a:rPr>
              <a:t>Production shifts: </a:t>
            </a:r>
            <a:r>
              <a:rPr kumimoji="0" lang="en-US" altLang="en-US" i="0" u="none" strike="noStrike" cap="none" normalizeH="0" baseline="0" dirty="0">
                <a:ln>
                  <a:noFill/>
                </a:ln>
                <a:solidFill>
                  <a:srgbClr val="0A0A0A"/>
                </a:solidFill>
                <a:effectLst/>
                <a:latin typeface="+mj-lt"/>
              </a:rPr>
              <a:t>Automakers are beginning to adjust their strategies. Some are relocating or expanding production to North America to avoid tariffs, while others are focusing on tariff-resilient supply chains. This could increase the availability of domestic models, particularly in the long term. </a:t>
            </a:r>
          </a:p>
        </p:txBody>
      </p:sp>
      <p:sp>
        <p:nvSpPr>
          <p:cNvPr id="9" name="Text Placeholder 2">
            <a:extLst>
              <a:ext uri="{FF2B5EF4-FFF2-40B4-BE49-F238E27FC236}">
                <a16:creationId xmlns:a16="http://schemas.microsoft.com/office/drawing/2014/main" id="{54CE4992-45C1-1021-8548-2DF2CA02FED8}"/>
              </a:ext>
            </a:extLst>
          </p:cNvPr>
          <p:cNvSpPr>
            <a:spLocks noGrp="1"/>
          </p:cNvSpPr>
          <p:nvPr>
            <p:ph type="body" idx="1"/>
          </p:nvPr>
        </p:nvSpPr>
        <p:spPr>
          <a:xfrm>
            <a:off x="0" y="0"/>
            <a:ext cx="12192000" cy="1143000"/>
          </a:xfrm>
        </p:spPr>
        <p:txBody>
          <a:bodyPr anchor="ctr"/>
          <a:lstStyle/>
          <a:p>
            <a:pPr algn="ctr"/>
            <a:r>
              <a:rPr lang="en-US" sz="3600" b="1" dirty="0">
                <a:solidFill>
                  <a:schemeClr val="bg1"/>
                </a:solidFill>
                <a:effectLst>
                  <a:outerShdw blurRad="38100" dist="38100" dir="2700000" algn="tl">
                    <a:srgbClr val="000000">
                      <a:alpha val="43137"/>
                    </a:srgbClr>
                  </a:outerShdw>
                </a:effectLst>
                <a:latin typeface="+mj-lt"/>
              </a:rPr>
              <a:t>Tariffs</a:t>
            </a:r>
            <a:endParaRPr lang="en-US" sz="4000" dirty="0">
              <a:solidFill>
                <a:schemeClr val="bg1"/>
              </a:solidFill>
              <a:effectLst>
                <a:outerShdw blurRad="38100" dist="38100" dir="2700000" algn="tl">
                  <a:srgbClr val="000000">
                    <a:alpha val="43137"/>
                  </a:srgbClr>
                </a:outerShdw>
              </a:effectLst>
              <a:latin typeface="+mj-lt"/>
            </a:endParaRPr>
          </a:p>
        </p:txBody>
      </p:sp>
      <p:sp>
        <p:nvSpPr>
          <p:cNvPr id="4" name="Footer Placeholder 3">
            <a:extLst>
              <a:ext uri="{FF2B5EF4-FFF2-40B4-BE49-F238E27FC236}">
                <a16:creationId xmlns:a16="http://schemas.microsoft.com/office/drawing/2014/main" id="{3D800E6C-2D2B-7EDC-1FEE-FA64BD32246F}"/>
              </a:ext>
            </a:extLst>
          </p:cNvPr>
          <p:cNvSpPr>
            <a:spLocks noGrp="1"/>
          </p:cNvSpPr>
          <p:nvPr>
            <p:ph type="ftr" sz="quarter" idx="11"/>
          </p:nvPr>
        </p:nvSpPr>
        <p:spPr>
          <a:xfrm>
            <a:off x="0" y="6491144"/>
            <a:ext cx="4114800" cy="365125"/>
          </a:xfrm>
        </p:spPr>
        <p:txBody>
          <a:bodyPr anchor="ctr"/>
          <a:lstStyle/>
          <a:p>
            <a:r>
              <a:rPr lang="en-US" sz="1000" b="1" dirty="0">
                <a:solidFill>
                  <a:schemeClr val="tx2"/>
                </a:solidFill>
              </a:rPr>
              <a:t>Source: </a:t>
            </a:r>
            <a:r>
              <a:rPr lang="en-US" sz="1000" dirty="0">
                <a:solidFill>
                  <a:schemeClr val="tx2"/>
                </a:solidFill>
              </a:rPr>
              <a:t>NADA</a:t>
            </a:r>
          </a:p>
        </p:txBody>
      </p:sp>
    </p:spTree>
    <p:extLst>
      <p:ext uri="{BB962C8B-B14F-4D97-AF65-F5344CB8AC3E}">
        <p14:creationId xmlns:p14="http://schemas.microsoft.com/office/powerpoint/2010/main" val="2382469092"/>
      </p:ext>
    </p:extLst>
  </p:cSld>
  <p:clrMapOvr>
    <a:masterClrMapping/>
  </p:clrMapOvr>
</p:sld>
</file>

<file path=ppt/theme/theme1.xml><?xml version="1.0" encoding="utf-8"?>
<a:theme xmlns:a="http://schemas.openxmlformats.org/drawingml/2006/main" name="Office Theme">
  <a:themeElements>
    <a:clrScheme name="TVB Blues">
      <a:dk1>
        <a:srgbClr val="20365F"/>
      </a:dk1>
      <a:lt1>
        <a:sysClr val="window" lastClr="FFFFFF"/>
      </a:lt1>
      <a:dk2>
        <a:srgbClr val="000000"/>
      </a:dk2>
      <a:lt2>
        <a:srgbClr val="D9D9D9"/>
      </a:lt2>
      <a:accent1>
        <a:srgbClr val="396696"/>
      </a:accent1>
      <a:accent2>
        <a:srgbClr val="98BAD5"/>
      </a:accent2>
      <a:accent3>
        <a:srgbClr val="000000"/>
      </a:accent3>
      <a:accent4>
        <a:srgbClr val="FFFFFF"/>
      </a:accent4>
      <a:accent5>
        <a:srgbClr val="20365F"/>
      </a:accent5>
      <a:accent6>
        <a:srgbClr val="396696"/>
      </a:accent6>
      <a:hlink>
        <a:srgbClr val="98BAD5"/>
      </a:hlink>
      <a:folHlink>
        <a:srgbClr val="3966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1_TVB 10">
    <a:dk1>
      <a:srgbClr val="000000"/>
    </a:dk1>
    <a:lt1>
      <a:srgbClr val="FFFFFF"/>
    </a:lt1>
    <a:dk2>
      <a:srgbClr val="0000FF"/>
    </a:dk2>
    <a:lt2>
      <a:srgbClr val="1C1C1C"/>
    </a:lt2>
    <a:accent1>
      <a:srgbClr val="ABC7FF"/>
    </a:accent1>
    <a:accent2>
      <a:srgbClr val="FF0000"/>
    </a:accent2>
    <a:accent3>
      <a:srgbClr val="FFFFFF"/>
    </a:accent3>
    <a:accent4>
      <a:srgbClr val="000000"/>
    </a:accent4>
    <a:accent5>
      <a:srgbClr val="D2E0FF"/>
    </a:accent5>
    <a:accent6>
      <a:srgbClr val="E70000"/>
    </a:accent6>
    <a:hlink>
      <a:srgbClr val="0000FF"/>
    </a:hlink>
    <a:folHlink>
      <a:srgbClr val="00CC00"/>
    </a:folHlink>
  </a:clrScheme>
  <a:fontScheme name="1_TVB">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3928</TotalTime>
  <Words>1103</Words>
  <Application>Microsoft Office PowerPoint</Application>
  <PresentationFormat>Widescreen</PresentationFormat>
  <Paragraphs>179</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Aptos</vt:lpstr>
      <vt:lpstr>Arial</vt:lpstr>
      <vt:lpstr>gotham</vt:lpstr>
      <vt:lpstr>Office Theme</vt:lpstr>
      <vt:lpstr>PowerPoint Presentation</vt:lpstr>
      <vt:lpstr>August Sales Review</vt:lpstr>
      <vt:lpstr>New Retail Sales Reached a Summer Peak in August </vt:lpstr>
      <vt:lpstr>New Vehicle Sales </vt:lpstr>
      <vt:lpstr>Used Vehicle Sales </vt:lpstr>
      <vt:lpstr>August Days’ Supply of Inventory by Brand</vt:lpstr>
      <vt:lpstr>Inventory Levels </vt:lpstr>
      <vt:lpstr>Loan Rates Little Changed in August Down from 25-Year Highs</vt:lpstr>
      <vt:lpstr>PowerPoint Presentation</vt:lpstr>
      <vt:lpstr>PowerPoint Presentation</vt:lpstr>
      <vt:lpstr>PowerPoint Presentation</vt:lpstr>
      <vt:lpstr>Streaming with NO Advertising: Advertisers Cannot Reach these Viewers But Broadcast Assets Can Reach Almost All of Them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Horvath</dc:creator>
  <cp:lastModifiedBy>Emily Horvath</cp:lastModifiedBy>
  <cp:revision>129</cp:revision>
  <dcterms:created xsi:type="dcterms:W3CDTF">2025-03-19T14:41:44Z</dcterms:created>
  <dcterms:modified xsi:type="dcterms:W3CDTF">2026-04-16T17:16:58Z</dcterms:modified>
</cp:coreProperties>
</file>