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F1DE5-3596-525C-6672-B7FB35A0843B}" v="3" dt="2026-01-20T19:17:01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92" y="96"/>
      </p:cViewPr>
      <p:guideLst>
        <p:guide orient="horz" pos="2160"/>
        <p:guide pos="3840"/>
        <p:guide orient="horz" pos="3888"/>
        <p:guide orient="horz" pos="432"/>
        <p:guide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499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726D7-5792-46B5-A929-ACD82C95B1A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C34D-CF89-49A7-8C8F-3D6A71A7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606E-DB6A-2320-C8EE-3022F4D89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FC9F5-20C1-9A1E-3ABC-489DE2D59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9C299-83A2-89F9-2A9A-241CF53D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4813-4FB5-FB2E-1860-BA73604F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1970-935A-EA23-7950-A603F070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23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8EF7-27BE-41E2-1A3E-3489859B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C4E60-554D-303F-101A-8A34415C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858F-F87D-35A9-D88B-7450BE6B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D958-EC4C-4E7E-A015-757B4B3D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16260-AEFD-41EA-4446-CC491604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4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2C62B-FC0B-A898-432A-27B64B325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FE0A2-068F-DACE-04EA-101D3D6FB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C2DA8-0675-EECB-2D33-2428F0E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5B9D-FDFF-2EC0-AA44-547D1CB3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2C73-6F87-46EC-CAFE-8A60F6DD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37DA-A825-B803-9088-669FBEF2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F915-3173-9504-68E0-DE405193C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67476-ED99-E207-A0FD-36F45722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D49-CEA0-D790-4902-ABA66C3A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AA8F-5970-901D-980A-A5D4C3A0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1532-4D53-86D0-8569-1672E822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459A8-DAC5-C486-7A1D-EAAAC3245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1C10-2116-C82B-A372-8972D912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50229-64A5-0F52-BD4A-CDC60138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B14D-FDB0-1873-0AF5-8FF01B01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E3A-712E-9582-CBEE-3AAC86C4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8FA1-E703-B94E-BF7C-55612A1BD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3C083-479D-BB6D-83A9-E3C6BE8A3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95F73-E72D-A2E3-7DC3-6E36E52A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3703B-144B-ADCA-05AD-409F17C1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F320-B6BB-F01A-41CB-E10C2301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5FC8-8877-0B75-D5BF-3E8891A7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5026A-16A2-A221-03E4-1A0501EC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8DE3D-FE1C-59BA-FB5F-ED1D17717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76E62-28ED-68ED-AF07-86395C0D3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0DC6-EF2F-80D0-C570-95E02256F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8C8C1-87FE-588B-CA23-18F7EBD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ECFCA-0901-6F96-0DBB-86669972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AA26C-36D8-40AC-4085-506C6F99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4266-6B97-D0D3-8CB1-1D40171D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9B95E-92C7-2C2E-CE25-75C82A54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F6565-1D7B-B318-DF2B-89578251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D45B0-3FDA-B2D1-D1B9-09E79826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ACAFD-4859-7029-B987-4BF968CF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E86E6-A3F5-15B9-ED5F-FC41AA78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D620E-A358-18B2-BC09-6BD521A9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3ECE-E607-D163-D33D-50DBD58A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9E9B-36F8-113F-E420-B7EF7AEA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46075-9FDB-FDB3-8463-2465588E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95396-2728-A4C5-6FD9-1DFB9930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6CA9F-1893-E9E6-FB7A-0E5EE75B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90565-C95A-C420-7EF5-95BE2158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972F-506C-042A-7EA6-AAC919D4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40A46-7DD2-43A3-1DAA-7AFE2F1FF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7245-4B56-215F-B362-0AB2AAF35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D7499-2BBD-97F1-0228-6503057E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4D5-36C0-4DB0-B746-3A412923BEE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0663-9576-B643-489C-E5C2D3E9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3529A-0803-D229-100F-46FE61A9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7204-A1F9-4FB4-B02E-0DAF399B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7729E-DC00-1AD2-0411-024522D8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C89C-B835-B084-0658-39C91E918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C4F9-940E-FBA7-ADFE-768412912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CA44D5-36C0-4DB0-B746-3A412923BEE4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D6F17-4149-B22E-AA03-06C9BFF7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B4EE8-1B44-5156-3760-23621732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597204-A1F9-4FB4-B02E-0DAF399BF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44979-F74E-DBF5-77B6-857F2EC5CC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" y="0"/>
            <a:ext cx="1218642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577C8-6F7B-E656-AA2C-B41CFE1B1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058964" cy="274320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89B2D5FA-8A5B-6E8C-2E86-42F1EACF1CB5}"/>
              </a:ext>
            </a:extLst>
          </p:cNvPr>
          <p:cNvSpPr txBox="1">
            <a:spLocks/>
          </p:cNvSpPr>
          <p:nvPr/>
        </p:nvSpPr>
        <p:spPr>
          <a:xfrm>
            <a:off x="944447" y="5785595"/>
            <a:ext cx="10542260" cy="434448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Trisha Ripperger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EVP, Chief Client &amp; Communications Officer 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EC8F89-5963-231D-4FA5-5FA6AA37FAF5}"/>
              </a:ext>
            </a:extLst>
          </p:cNvPr>
          <p:cNvSpPr txBox="1">
            <a:spLocks/>
          </p:cNvSpPr>
          <p:nvPr/>
        </p:nvSpPr>
        <p:spPr>
          <a:xfrm>
            <a:off x="2438400" y="5147642"/>
            <a:ext cx="9144000" cy="67897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December Automotive Update</a:t>
            </a:r>
          </a:p>
        </p:txBody>
      </p:sp>
    </p:spTree>
    <p:extLst>
      <p:ext uri="{BB962C8B-B14F-4D97-AF65-F5344CB8AC3E}">
        <p14:creationId xmlns:p14="http://schemas.microsoft.com/office/powerpoint/2010/main" val="838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B37C9-4669-65FC-5101-39C53CB4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6C0E8-FD43-363E-F10F-6FCE8BA090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80075"/>
          <a:stretch>
            <a:fillRect/>
          </a:stretch>
        </p:blipFill>
        <p:spPr>
          <a:xfrm>
            <a:off x="2788" y="0"/>
            <a:ext cx="12186423" cy="136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B1B39-0557-CF0A-3760-203D6F7C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6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Forecast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2140A2-F888-D847-B225-E6CE7EEA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6AE269-7B2F-AB35-5F41-E22D9BE68323}"/>
              </a:ext>
            </a:extLst>
          </p:cNvPr>
          <p:cNvSpPr txBox="1">
            <a:spLocks/>
          </p:cNvSpPr>
          <p:nvPr/>
        </p:nvSpPr>
        <p:spPr>
          <a:xfrm>
            <a:off x="2611179" y="1598986"/>
            <a:ext cx="696964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0365F"/>
                </a:solidFill>
                <a:latin typeface="Arial" panose="020B0604020202020204"/>
              </a:rPr>
              <a:t>In the 2026 Auto Market, franchise auto dealers consider:</a:t>
            </a:r>
            <a:endParaRPr lang="en-US" sz="1800" dirty="0">
              <a:solidFill>
                <a:srgbClr val="20365F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3D3DC-D9B8-87CA-877E-7A38F625C5CD}"/>
              </a:ext>
            </a:extLst>
          </p:cNvPr>
          <p:cNvSpPr txBox="1"/>
          <p:nvPr/>
        </p:nvSpPr>
        <p:spPr>
          <a:xfrm>
            <a:off x="690230" y="2157899"/>
            <a:ext cx="10811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Hybrid/EV acceleration</a:t>
            </a: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fixed-operations/services performance, creating an environment ripe for opportunity for buyers and sellers.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Rising vehicle prices and interest rates are keeping customers in their cars longer,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service visits and making fixed operations a reliable profit driver!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Advertise service business</a:t>
            </a: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Vehicles that people want</a:t>
            </a: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your messaging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reach affluent buyers 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 shoppers</a:t>
            </a:r>
          </a:p>
        </p:txBody>
      </p:sp>
    </p:spTree>
    <p:extLst>
      <p:ext uri="{BB962C8B-B14F-4D97-AF65-F5344CB8AC3E}">
        <p14:creationId xmlns:p14="http://schemas.microsoft.com/office/powerpoint/2010/main" val="32588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0AE0-231B-137F-2AEF-5BFE4249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FD906-5822-D40D-9591-D363662B1F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80075"/>
          <a:stretch>
            <a:fillRect/>
          </a:stretch>
        </p:blipFill>
        <p:spPr>
          <a:xfrm>
            <a:off x="2788" y="0"/>
            <a:ext cx="12186423" cy="136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B43B8-B0D0-890A-2CE7-D1859BE5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6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Action!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EE0DD6-E92A-3CCA-F476-B1F8D46A2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E4A6A-A580-565C-E093-981900BC27CC}"/>
              </a:ext>
            </a:extLst>
          </p:cNvPr>
          <p:cNvSpPr txBox="1"/>
          <p:nvPr/>
        </p:nvSpPr>
        <p:spPr>
          <a:xfrm>
            <a:off x="690229" y="1828290"/>
            <a:ext cx="108115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Sales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Dealers must focus on building their brand to reach new customers and earn more sales.</a:t>
            </a:r>
          </a:p>
          <a:p>
            <a:pPr>
              <a:buClr>
                <a:srgbClr val="20365F"/>
              </a:buClr>
              <a:buSzPct val="75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are strong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Craft messaging accordingly. I.E.,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“You could get a new vehicle with a lower payment.”</a:t>
            </a:r>
          </a:p>
          <a:p>
            <a:pPr>
              <a:buClr>
                <a:srgbClr val="20365F"/>
              </a:buClr>
              <a:buSzPct val="75000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Revenue and Ticket Volume are up</a:t>
            </a:r>
            <a:r>
              <a:rPr lang="en-US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buClr>
                <a:srgbClr val="20365F"/>
              </a:buClr>
              <a:buSzPct val="75000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Dealers need to use the most trusted media to instill consumer confidence</a:t>
            </a:r>
          </a:p>
          <a:p>
            <a:pPr marL="742950" lvl="1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Tell potential consumers why they should service their vehicle from your dealership</a:t>
            </a:r>
          </a:p>
          <a:p>
            <a:pPr marL="742950" lvl="1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Also, a great way for used car acquisition and new car sales</a:t>
            </a:r>
          </a:p>
        </p:txBody>
      </p:sp>
    </p:spTree>
    <p:extLst>
      <p:ext uri="{BB962C8B-B14F-4D97-AF65-F5344CB8AC3E}">
        <p14:creationId xmlns:p14="http://schemas.microsoft.com/office/powerpoint/2010/main" val="359311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2ACA91-A7F0-CC7C-99BA-38FE38E598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80075"/>
          <a:stretch>
            <a:fillRect/>
          </a:stretch>
        </p:blipFill>
        <p:spPr>
          <a:xfrm>
            <a:off x="2788" y="0"/>
            <a:ext cx="12186423" cy="136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99A6D-A6B4-A441-9B46-23438DB3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60"/>
            <a:ext cx="10972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Sales Review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1B8E42-3B58-BD32-FE1A-2B94E7996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F75FD0-D65C-B443-DE06-663A5A144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95810"/>
              </p:ext>
            </p:extLst>
          </p:nvPr>
        </p:nvGraphicFramePr>
        <p:xfrm>
          <a:off x="1626718" y="1992227"/>
          <a:ext cx="8938564" cy="3595120"/>
        </p:xfrm>
        <a:graphic>
          <a:graphicData uri="http://schemas.openxmlformats.org/drawingml/2006/table">
            <a:tbl>
              <a:tblPr firstRow="1" bandRow="1"/>
              <a:tblGrid>
                <a:gridCol w="2234641">
                  <a:extLst>
                    <a:ext uri="{9D8B030D-6E8A-4147-A177-3AD203B41FA5}">
                      <a16:colId xmlns:a16="http://schemas.microsoft.com/office/drawing/2014/main" val="1036786005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1235550948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650804633"/>
                    </a:ext>
                  </a:extLst>
                </a:gridCol>
                <a:gridCol w="2234641">
                  <a:extLst>
                    <a:ext uri="{9D8B030D-6E8A-4147-A177-3AD203B41FA5}">
                      <a16:colId xmlns:a16="http://schemas.microsoft.com/office/drawing/2014/main" val="1956755574"/>
                    </a:ext>
                  </a:extLst>
                </a:gridCol>
              </a:tblGrid>
              <a:tr h="729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42674"/>
                  </a:ext>
                </a:extLst>
              </a:tr>
              <a:tr h="716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Total Sales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1,460,177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1,494,220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- 2.3%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01394"/>
                  </a:ext>
                </a:extLst>
              </a:tr>
              <a:tr h="716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Retail Sales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1,208,305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1,270,587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- 4.9%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6038"/>
                  </a:ext>
                </a:extLst>
              </a:tr>
              <a:tr h="716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SAAR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- 8.2%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0973"/>
                  </a:ext>
                </a:extLst>
              </a:tr>
              <a:tr h="716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1" dirty="0">
                          <a:solidFill>
                            <a:srgbClr val="2036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Retail SAAR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 mil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- 8.2%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69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16745"/>
                  </a:ext>
                </a:extLst>
              </a:tr>
            </a:tbl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E4A048-99F4-244C-D9CD-EE3085D72EA2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</a:t>
            </a:r>
          </a:p>
        </p:txBody>
      </p:sp>
    </p:spTree>
    <p:extLst>
      <p:ext uri="{BB962C8B-B14F-4D97-AF65-F5344CB8AC3E}">
        <p14:creationId xmlns:p14="http://schemas.microsoft.com/office/powerpoint/2010/main" val="233468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05B9-D9C7-AF82-0303-A92EEEA8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6E397-8302-DA9F-2DDB-BCB79CE63E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80075"/>
          <a:stretch>
            <a:fillRect/>
          </a:stretch>
        </p:blipFill>
        <p:spPr>
          <a:xfrm>
            <a:off x="2788" y="0"/>
            <a:ext cx="12186423" cy="136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CCDD4-2A4C-EEC6-A399-A591E440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360"/>
            <a:ext cx="109728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Higher in December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523F54-62DB-3E1C-689D-D1BF18F87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DBA320-9244-C0EC-D76C-33E0E8D3F803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Automotive/Kelley Blue 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A31E0-EF29-DDC6-7466-36F7F89C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167" y="2081081"/>
            <a:ext cx="7883666" cy="3460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AD54862-C353-B241-FCF0-50FE57F082B8}"/>
              </a:ext>
            </a:extLst>
          </p:cNvPr>
          <p:cNvSpPr txBox="1">
            <a:spLocks/>
          </p:cNvSpPr>
          <p:nvPr/>
        </p:nvSpPr>
        <p:spPr>
          <a:xfrm>
            <a:off x="4038599" y="1633812"/>
            <a:ext cx="4114800" cy="365125"/>
          </a:xfrm>
          <a:prstGeom prst="rect">
            <a:avLst/>
          </a:prstGeom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0365F"/>
                </a:solidFill>
                <a:latin typeface="Arial" panose="020B0604020202020204"/>
              </a:rPr>
              <a:t>New-Vehicle Average Transaction Price</a:t>
            </a:r>
            <a:endParaRPr lang="en-US" sz="1600" dirty="0">
              <a:solidFill>
                <a:srgbClr val="2036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0982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079C-4DD0-D21C-C38B-23566F21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6D177A-F1B0-A8C9-6C86-0EAA7BAF58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74804"/>
          <a:stretch>
            <a:fillRect/>
          </a:stretch>
        </p:blipFill>
        <p:spPr>
          <a:xfrm>
            <a:off x="2788" y="-1"/>
            <a:ext cx="12186423" cy="1727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E2DDC-9688-781A-1B01-C43F7847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28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New-Vehicle Prices Hit New High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December 2026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137590-780C-06E3-AF0D-BED10209A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43FCCED-A30D-156D-0F65-EA57FA9E7EED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Automotive/Kelley Blue 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1824B-166B-9E10-ACBA-AB6462E105BE}"/>
              </a:ext>
            </a:extLst>
          </p:cNvPr>
          <p:cNvSpPr txBox="1"/>
          <p:nvPr/>
        </p:nvSpPr>
        <p:spPr>
          <a:xfrm>
            <a:off x="624514" y="1966119"/>
            <a:ext cx="1093130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mix of midsize SUVs and full-size pickup trucks pushed the average higher, as </a:t>
            </a:r>
            <a:r>
              <a:rPr lang="en-US" sz="17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segments outperformed in the final month of 2025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(Note: New-vehicle prices typically peak in December).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price paid for a new vehicle in December was $50,326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all-time high according to initial Kelley Blue Book estimates. The ATP last month was up 0.8% year over year and up 1.1% from November. 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new-vehicle manufacturer’s suggested retail price (MSRP) – commonly called “the asking price” – </a:t>
            </a:r>
            <a:r>
              <a:rPr lang="en-US" sz="17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set a record in December, at $52,627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average MSRP was 1.2% higher year over year, below the long-term average increase. The average MSRP has been above $50,000 for eight straight months.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increased in December to 7.5% of ATP, the highest point in 2025.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incentive level in December increased 10.7% compared to November (6.7% of ATP) but was lower year over year. In December 2024, the average incentive was equal to 7.9% of ATP.</a:t>
            </a:r>
          </a:p>
        </p:txBody>
      </p:sp>
    </p:spTree>
    <p:extLst>
      <p:ext uri="{BB962C8B-B14F-4D97-AF65-F5344CB8AC3E}">
        <p14:creationId xmlns:p14="http://schemas.microsoft.com/office/powerpoint/2010/main" val="358112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CC8E2-AA43-B96C-8580-97017F24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90C8A3-FC96-B6AD-0E6D-058F8ED0A3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74804"/>
          <a:stretch>
            <a:fillRect/>
          </a:stretch>
        </p:blipFill>
        <p:spPr>
          <a:xfrm>
            <a:off x="2788" y="-1"/>
            <a:ext cx="12186423" cy="1727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3FA87-11CF-2231-FA2D-A86E73EA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28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Full-Size Pickups Surpassed $15 Billion in Sales For The First Time in December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81465D-5B03-AEFC-3ABB-9F8CB5AA5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E5C4773-1BFB-687E-AFC6-7099A2EEE0DE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Automotive/Kelley Blue 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309B8-74E2-25C7-8BA0-19E7DB3E9CB6}"/>
              </a:ext>
            </a:extLst>
          </p:cNvPr>
          <p:cNvSpPr txBox="1"/>
          <p:nvPr/>
        </p:nvSpPr>
        <p:spPr>
          <a:xfrm>
            <a:off x="630348" y="1966119"/>
            <a:ext cx="109313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sales of full-size pickup trucks also pushed the ATP higher last month. With more than 233,000 full-size pickups sold, </a:t>
            </a:r>
            <a:r>
              <a:rPr lang="en-US" sz="1700" b="1" dirty="0">
                <a:solidFill>
                  <a:srgbClr val="2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was the best month for the segment in five years and the sixth best in the past decade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price paid for a full-size pickup in December was $66,386, slightly below the record set in October 2025. In December, combined revenue from retail and fleet sales of full-size pickups surpassed $15 billion for the first time.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“Last month, nearly 20% of shoppers bought luxury, a peak for 2025 – and that doesn’t include the volume of high-end pickups that were snapped up by affluent shoppers.”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 Keating, Cox Automotive Executive Analyst</a:t>
            </a:r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6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A3E4-013D-49D2-4817-A5738281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2EB73-70DA-6612-C0EF-07D805516F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80075"/>
          <a:stretch>
            <a:fillRect/>
          </a:stretch>
        </p:blipFill>
        <p:spPr>
          <a:xfrm>
            <a:off x="2788" y="0"/>
            <a:ext cx="12186423" cy="136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B7CF0-0884-8778-5CF8-192E8317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6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2025 EV Sales Decline Only 2% Vs.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322B47-413C-F5DA-B5E0-742429691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D73CCC-A877-E503-401B-FAF45579E59A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Automotive/Kelley Blue 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C6BF9-F09E-6D90-AD43-4078B9EDF6E6}"/>
              </a:ext>
            </a:extLst>
          </p:cNvPr>
          <p:cNvSpPr txBox="1"/>
          <p:nvPr/>
        </p:nvSpPr>
        <p:spPr>
          <a:xfrm>
            <a:off x="630348" y="2120288"/>
            <a:ext cx="10931302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widely forecast, sales of new electric vehicles (EVs) in the U.S. fell sharply in the fourth quarter, following record-breaking results in Q3.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government-backed sales incentives revoked at the start of October, total EV sales in Q4 plunged to 234,000 units, down 46% compared to Q3 and 36% lower year over year.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in the final quarter of 2025 were at the lowest point since Q4 2022.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Q4 collapse will command headlines, total EV sales in calendar year 2025 tell a different story: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20365F"/>
              </a:buClr>
              <a:buSzPct val="75000"/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in part to record volume in Q3, total EV sales last year came in just shy of 2024’s 1.30 million. In fact, 2025 was the second-best year on record for EV sales in the U.S., and the EV share of total market sales was a strong 7.8%, down from 8.1% a year earlier, according to Kelley Blue Book estimates.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D9DFEA0-B638-C188-983F-B5A28DEF5A8B}"/>
              </a:ext>
            </a:extLst>
          </p:cNvPr>
          <p:cNvSpPr txBox="1">
            <a:spLocks/>
          </p:cNvSpPr>
          <p:nvPr/>
        </p:nvSpPr>
        <p:spPr>
          <a:xfrm>
            <a:off x="3228753" y="1560723"/>
            <a:ext cx="573449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0365F"/>
                </a:solidFill>
                <a:latin typeface="Arial" panose="020B0604020202020204"/>
              </a:rPr>
              <a:t>Policy Shifts, New Product Set Stage for Next Chapter</a:t>
            </a:r>
            <a:endParaRPr lang="en-US" sz="1600" dirty="0">
              <a:solidFill>
                <a:srgbClr val="20365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86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A2468-F91B-DB12-3E47-B28769A3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CDBC3-C680-372B-4983-93E6441362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3" r="23" b="74804"/>
          <a:stretch>
            <a:fillRect/>
          </a:stretch>
        </p:blipFill>
        <p:spPr>
          <a:xfrm>
            <a:off x="2788" y="-1"/>
            <a:ext cx="12186423" cy="1727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70BCF-A299-3F45-DF2A-234D6406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28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Was The Second-Best Year on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For EV Sales in The U.S.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0594A-69CA-2ACA-1392-0AE0D28A4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417" y="6290855"/>
            <a:ext cx="998799" cy="457200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38D3C09-E2CB-4BC3-891E-D2A849B84DAE}"/>
              </a:ext>
            </a:extLst>
          </p:cNvPr>
          <p:cNvSpPr txBox="1">
            <a:spLocks/>
          </p:cNvSpPr>
          <p:nvPr/>
        </p:nvSpPr>
        <p:spPr>
          <a:xfrm>
            <a:off x="58476" y="64928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Cox Automotive/Kelley Blue Book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C274952-2B68-3CA4-21C3-528DEBEC4011}"/>
              </a:ext>
            </a:extLst>
          </p:cNvPr>
          <p:cNvSpPr txBox="1">
            <a:spLocks/>
          </p:cNvSpPr>
          <p:nvPr/>
        </p:nvSpPr>
        <p:spPr>
          <a:xfrm>
            <a:off x="609600" y="1858435"/>
            <a:ext cx="10972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20365F"/>
                </a:solidFill>
                <a:latin typeface="Arial" panose="020B0604020202020204"/>
              </a:rPr>
              <a:t>The EV Share of Total Market Sales was a Strong 7.8%, Down From 8.1% a Year Earlier</a:t>
            </a:r>
            <a:endParaRPr lang="en-US" sz="1600" dirty="0">
              <a:solidFill>
                <a:srgbClr val="20365F"/>
              </a:solidFill>
              <a:latin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B406E-FB7C-39AA-022D-C9F65CCED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709" y="2397911"/>
            <a:ext cx="6068581" cy="3931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03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26C05-FBB1-05E1-35A1-53B9EE71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21A0E-A7DA-23DF-EFEE-64905B28E3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90002" r="23" b="-2"/>
          <a:stretch>
            <a:fillRect/>
          </a:stretch>
        </p:blipFill>
        <p:spPr>
          <a:xfrm>
            <a:off x="2788" y="6172200"/>
            <a:ext cx="12186423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263FB-8F1C-D5B3-B6CF-93174BF4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386"/>
            <a:ext cx="12192000" cy="1154537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20365F"/>
                </a:solidFill>
              </a:rPr>
              <a:t>Auto Dealer Sentiment Turns Positive in 2025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5FD3329-19F3-C4AB-0351-D23357408D09}"/>
              </a:ext>
            </a:extLst>
          </p:cNvPr>
          <p:cNvSpPr txBox="1">
            <a:spLocks/>
          </p:cNvSpPr>
          <p:nvPr/>
        </p:nvSpPr>
        <p:spPr>
          <a:xfrm>
            <a:off x="148853" y="58070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Kerrigan Automotive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E6BDFD5-94FE-7371-D24E-5BA5D08937E1}"/>
              </a:ext>
            </a:extLst>
          </p:cNvPr>
          <p:cNvSpPr txBox="1">
            <a:spLocks/>
          </p:cNvSpPr>
          <p:nvPr/>
        </p:nvSpPr>
        <p:spPr>
          <a:xfrm>
            <a:off x="148853" y="6332537"/>
            <a:ext cx="573449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2025 Kerrigan Dealer Study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0B3CF-0FD1-D364-9296-925BDDD49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49" y="1711048"/>
            <a:ext cx="9188301" cy="35324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45684A-08EE-32CD-5E55-D809DB58B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52" y="6286499"/>
            <a:ext cx="9987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ECB9B-8399-666A-9847-459F744D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509642-E7BB-12A8-D7D5-71DADAAB32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90002" r="23" b="-2"/>
          <a:stretch>
            <a:fillRect/>
          </a:stretch>
        </p:blipFill>
        <p:spPr>
          <a:xfrm>
            <a:off x="2788" y="6172200"/>
            <a:ext cx="12186423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EB8D-2B78-FE51-5BD3-AEE39D11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6527"/>
            <a:ext cx="12192000" cy="1154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rgbClr val="20365F"/>
                </a:solidFill>
              </a:rPr>
              <a:t>Survey Reveals Profit &amp; Valuation Expectations Improve for the First Time Since 2021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CE82B28-33AB-F11A-25F7-0CFE5F0B878B}"/>
              </a:ext>
            </a:extLst>
          </p:cNvPr>
          <p:cNvSpPr txBox="1">
            <a:spLocks/>
          </p:cNvSpPr>
          <p:nvPr/>
        </p:nvSpPr>
        <p:spPr>
          <a:xfrm>
            <a:off x="148853" y="5807075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Arial" panose="020B0604020202020204"/>
              </a:rPr>
              <a:t>Source: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Kerrigan Automotive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531C230-5D8C-8090-BC9A-030D5A2ED60F}"/>
              </a:ext>
            </a:extLst>
          </p:cNvPr>
          <p:cNvSpPr txBox="1">
            <a:spLocks/>
          </p:cNvSpPr>
          <p:nvPr/>
        </p:nvSpPr>
        <p:spPr>
          <a:xfrm>
            <a:off x="148853" y="6332537"/>
            <a:ext cx="573449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2025 Kerrigan Dealer Study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E3D54-DBC9-4834-2A86-8992937AB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52" y="6286499"/>
            <a:ext cx="998795" cy="4572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9418DCE-11F7-9E8D-4578-75B9A1320EEB}"/>
              </a:ext>
            </a:extLst>
          </p:cNvPr>
          <p:cNvSpPr txBox="1">
            <a:spLocks/>
          </p:cNvSpPr>
          <p:nvPr/>
        </p:nvSpPr>
        <p:spPr>
          <a:xfrm>
            <a:off x="1959047" y="2031205"/>
            <a:ext cx="8365167" cy="279558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More positive than negative</a:t>
            </a:r>
          </a:p>
          <a:p>
            <a:pPr>
              <a:buClr>
                <a:srgbClr val="20365F"/>
              </a:buClr>
              <a:buSzPct val="75000"/>
            </a:pP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Earnings expectations improve</a:t>
            </a:r>
          </a:p>
          <a:p>
            <a:pPr>
              <a:buClr>
                <a:srgbClr val="20365F"/>
              </a:buClr>
              <a:buSzPct val="75000"/>
            </a:pP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Dealers believe that dealership values will increase or remain stable</a:t>
            </a:r>
          </a:p>
          <a:p>
            <a:pPr marL="742950" lvl="1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2026 – </a:t>
            </a:r>
            <a:r>
              <a:rPr lang="en-US" sz="2000" b="1" dirty="0">
                <a:solidFill>
                  <a:srgbClr val="20365F"/>
                </a:solidFill>
                <a:latin typeface="Arial" panose="020B0604020202020204"/>
              </a:rPr>
              <a:t>83%</a:t>
            </a:r>
          </a:p>
          <a:p>
            <a:pPr marL="742950" lvl="1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2025 – </a:t>
            </a:r>
            <a:r>
              <a:rPr lang="en-US" sz="2000" b="1" dirty="0">
                <a:solidFill>
                  <a:srgbClr val="20365F"/>
                </a:solidFill>
                <a:latin typeface="Arial" panose="020B0604020202020204"/>
              </a:rPr>
              <a:t>67%</a:t>
            </a:r>
          </a:p>
          <a:p>
            <a:pPr marL="1200150" lvl="2" indent="-285750">
              <a:buClr>
                <a:srgbClr val="20365F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0000"/>
                </a:solidFill>
                <a:latin typeface="Arial" panose="020B0604020202020204"/>
              </a:rPr>
              <a:t>A 16% increase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; domestics are most optimistic</a:t>
            </a:r>
          </a:p>
        </p:txBody>
      </p:sp>
    </p:spTree>
    <p:extLst>
      <p:ext uri="{BB962C8B-B14F-4D97-AF65-F5344CB8AC3E}">
        <p14:creationId xmlns:p14="http://schemas.microsoft.com/office/powerpoint/2010/main" val="82043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921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Wingdings</vt:lpstr>
      <vt:lpstr>Office Theme</vt:lpstr>
      <vt:lpstr>PowerPoint Presentation</vt:lpstr>
      <vt:lpstr>December Sales Review</vt:lpstr>
      <vt:lpstr>ATP Higher in December</vt:lpstr>
      <vt:lpstr>New-Vehicle Prices Hit New High in December 2026</vt:lpstr>
      <vt:lpstr>Full-Size Pickups Surpassed $15 Billion in Sales For The First Time in December</vt:lpstr>
      <vt:lpstr>2025 EV Sales Decline Only 2% Vs. 2024</vt:lpstr>
      <vt:lpstr>2025 Was The Second-Best Year on Record For EV Sales in The U.S.</vt:lpstr>
      <vt:lpstr>Auto Dealer Sentiment Turns Positive in 2025</vt:lpstr>
      <vt:lpstr>Survey Reveals Profit &amp; Valuation Expectations Improve for the First Time Since 2021</vt:lpstr>
      <vt:lpstr>2026 Forecast</vt:lpstr>
      <vt:lpstr>Take Action!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Horvath</dc:creator>
  <cp:lastModifiedBy>Emily Horvath</cp:lastModifiedBy>
  <cp:revision>5</cp:revision>
  <dcterms:created xsi:type="dcterms:W3CDTF">2026-01-15T14:16:33Z</dcterms:created>
  <dcterms:modified xsi:type="dcterms:W3CDTF">2026-04-16T17:14:02Z</dcterms:modified>
</cp:coreProperties>
</file>