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04" r:id="rId3"/>
    <p:sldId id="308" r:id="rId4"/>
    <p:sldId id="315" r:id="rId5"/>
    <p:sldId id="316" r:id="rId6"/>
    <p:sldId id="320" r:id="rId7"/>
    <p:sldId id="317" r:id="rId8"/>
    <p:sldId id="319" r:id="rId9"/>
    <p:sldId id="321" r:id="rId10"/>
    <p:sldId id="322" r:id="rId11"/>
    <p:sldId id="323" r:id="rId12"/>
    <p:sldId id="318" r:id="rId13"/>
    <p:sldId id="313" r:id="rId14"/>
    <p:sldId id="3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B4316A9B-2B04-1F5E-504C-41E2A9D0080E}" name="Monica Buccini" initials="MB" userId="S::monica@tvb.org::a41da086-20dc-4ba3-9af1-0d1406eaf9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9F1"/>
    <a:srgbClr val="B5CFF1"/>
    <a:srgbClr val="1A498A"/>
    <a:srgbClr val="BED9AF"/>
    <a:srgbClr val="5B7048"/>
    <a:srgbClr val="D1D3D6"/>
    <a:srgbClr val="FDC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D63B5-2F18-1E55-4769-33B5D07E2A7B}" v="1" dt="2026-02-19T20:50:53.674"/>
    <p1510:client id="{540BA11E-7A55-D759-885F-0E39284042D2}" v="6" dt="2026-02-19T20:50:21.853"/>
    <p1510:client id="{97589327-995D-4EDE-A28D-1D86D301F40D}" v="1075" dt="2026-02-19T18:52:39.107"/>
    <p1510:client id="{D8D1AC8D-BCC9-4242-86B1-C01E346272D1}" v="39" dt="2026-02-19T20:53:11.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6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33509-B367-4573-8F6A-AB9D1B4253E6}"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1B9A-82A5-4E58-A891-27DE6166F710}" type="slidenum">
              <a:rPr lang="en-US" smtClean="0"/>
              <a:t>‹#›</a:t>
            </a:fld>
            <a:endParaRPr lang="en-US"/>
          </a:p>
        </p:txBody>
      </p:sp>
    </p:spTree>
    <p:extLst>
      <p:ext uri="{BB962C8B-B14F-4D97-AF65-F5344CB8AC3E}">
        <p14:creationId xmlns:p14="http://schemas.microsoft.com/office/powerpoint/2010/main" val="100703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CB4F-C2E4-6A23-AC9A-769B6FEA8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ED119-DFCB-94E8-22CF-EBAFDB4186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62061E-7EE3-4E67-C7E3-23EEF41BAD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80BB3A-D89E-4237-CEFD-7BA10075F5D3}"/>
              </a:ext>
            </a:extLst>
          </p:cNvPr>
          <p:cNvSpPr>
            <a:spLocks noGrp="1"/>
          </p:cNvSpPr>
          <p:nvPr>
            <p:ph type="sldNum" sz="quarter" idx="5"/>
          </p:nvPr>
        </p:nvSpPr>
        <p:spPr/>
        <p:txBody>
          <a:bodyPr/>
          <a:lstStyle/>
          <a:p>
            <a:fld id="{C9AF1B9A-82A5-4E58-A891-27DE6166F710}" type="slidenum">
              <a:rPr lang="en-US" smtClean="0"/>
              <a:t>2</a:t>
            </a:fld>
            <a:endParaRPr lang="en-US"/>
          </a:p>
        </p:txBody>
      </p:sp>
    </p:spTree>
    <p:extLst>
      <p:ext uri="{BB962C8B-B14F-4D97-AF65-F5344CB8AC3E}">
        <p14:creationId xmlns:p14="http://schemas.microsoft.com/office/powerpoint/2010/main" val="1838337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FC63F-12AE-9695-41C8-929AF5B18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2B5E7-439A-D720-BC3B-09FF501362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B26BAB-CB62-AFDE-38CD-EA607A5FE5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6D7670-B969-D74A-A5DA-4F75636CA674}"/>
              </a:ext>
            </a:extLst>
          </p:cNvPr>
          <p:cNvSpPr>
            <a:spLocks noGrp="1"/>
          </p:cNvSpPr>
          <p:nvPr>
            <p:ph type="sldNum" sz="quarter" idx="5"/>
          </p:nvPr>
        </p:nvSpPr>
        <p:spPr/>
        <p:txBody>
          <a:bodyPr/>
          <a:lstStyle/>
          <a:p>
            <a:fld id="{C9AF1B9A-82A5-4E58-A891-27DE6166F710}" type="slidenum">
              <a:rPr lang="en-US" smtClean="0"/>
              <a:t>11</a:t>
            </a:fld>
            <a:endParaRPr lang="en-US"/>
          </a:p>
        </p:txBody>
      </p:sp>
    </p:spTree>
    <p:extLst>
      <p:ext uri="{BB962C8B-B14F-4D97-AF65-F5344CB8AC3E}">
        <p14:creationId xmlns:p14="http://schemas.microsoft.com/office/powerpoint/2010/main" val="278290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D737C-09B2-E53D-9324-FA3B0F34F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3853C-BD73-4826-FB76-EBD1520FE7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68760E2-FDEA-F463-5C2C-9D80F12DC7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7EBE77-3AE5-DAF8-04BE-CF15DB1824F9}"/>
              </a:ext>
            </a:extLst>
          </p:cNvPr>
          <p:cNvSpPr>
            <a:spLocks noGrp="1"/>
          </p:cNvSpPr>
          <p:nvPr>
            <p:ph type="sldNum" sz="quarter" idx="5"/>
          </p:nvPr>
        </p:nvSpPr>
        <p:spPr/>
        <p:txBody>
          <a:bodyPr/>
          <a:lstStyle/>
          <a:p>
            <a:fld id="{C9AF1B9A-82A5-4E58-A891-27DE6166F710}" type="slidenum">
              <a:rPr lang="en-US" smtClean="0"/>
              <a:t>12</a:t>
            </a:fld>
            <a:endParaRPr lang="en-US"/>
          </a:p>
        </p:txBody>
      </p:sp>
    </p:spTree>
    <p:extLst>
      <p:ext uri="{BB962C8B-B14F-4D97-AF65-F5344CB8AC3E}">
        <p14:creationId xmlns:p14="http://schemas.microsoft.com/office/powerpoint/2010/main" val="1531248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3068-7E65-E5A9-C2EA-09A995801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FF42C-4F27-6B5C-D79B-54946B5C25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1EDF6A-0BC5-64FE-B0E7-DA6A18639C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D3060E-8437-85EB-AC0D-88634697F57E}"/>
              </a:ext>
            </a:extLst>
          </p:cNvPr>
          <p:cNvSpPr>
            <a:spLocks noGrp="1"/>
          </p:cNvSpPr>
          <p:nvPr>
            <p:ph type="sldNum" sz="quarter" idx="5"/>
          </p:nvPr>
        </p:nvSpPr>
        <p:spPr/>
        <p:txBody>
          <a:bodyPr/>
          <a:lstStyle/>
          <a:p>
            <a:fld id="{C9AF1B9A-82A5-4E58-A891-27DE6166F710}" type="slidenum">
              <a:rPr lang="en-US" smtClean="0"/>
              <a:t>13</a:t>
            </a:fld>
            <a:endParaRPr lang="en-US"/>
          </a:p>
        </p:txBody>
      </p:sp>
    </p:spTree>
    <p:extLst>
      <p:ext uri="{BB962C8B-B14F-4D97-AF65-F5344CB8AC3E}">
        <p14:creationId xmlns:p14="http://schemas.microsoft.com/office/powerpoint/2010/main" val="403791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F30E1-5EFB-B131-DD0E-08D10544E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2B72C-92B8-22CB-C92E-94F217577F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1C4DDD-8A75-6CE9-FEAD-79D78471FE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A9E799-0A51-582B-6075-00424189416C}"/>
              </a:ext>
            </a:extLst>
          </p:cNvPr>
          <p:cNvSpPr>
            <a:spLocks noGrp="1"/>
          </p:cNvSpPr>
          <p:nvPr>
            <p:ph type="sldNum" sz="quarter" idx="5"/>
          </p:nvPr>
        </p:nvSpPr>
        <p:spPr/>
        <p:txBody>
          <a:bodyPr/>
          <a:lstStyle/>
          <a:p>
            <a:fld id="{C9AF1B9A-82A5-4E58-A891-27DE6166F710}" type="slidenum">
              <a:rPr lang="en-US" smtClean="0"/>
              <a:t>3</a:t>
            </a:fld>
            <a:endParaRPr lang="en-US"/>
          </a:p>
        </p:txBody>
      </p:sp>
    </p:spTree>
    <p:extLst>
      <p:ext uri="{BB962C8B-B14F-4D97-AF65-F5344CB8AC3E}">
        <p14:creationId xmlns:p14="http://schemas.microsoft.com/office/powerpoint/2010/main" val="151143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A1262-100A-7DC2-CF5C-1D2D893AF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1DA7-9C5D-A776-1B35-EA09232867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26ADF6-0ADE-B4F0-1B13-69646E0B16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A7F09C-6640-0853-9B7F-F93781C8FAA3}"/>
              </a:ext>
            </a:extLst>
          </p:cNvPr>
          <p:cNvSpPr>
            <a:spLocks noGrp="1"/>
          </p:cNvSpPr>
          <p:nvPr>
            <p:ph type="sldNum" sz="quarter" idx="5"/>
          </p:nvPr>
        </p:nvSpPr>
        <p:spPr/>
        <p:txBody>
          <a:bodyPr/>
          <a:lstStyle/>
          <a:p>
            <a:fld id="{C9AF1B9A-82A5-4E58-A891-27DE6166F710}" type="slidenum">
              <a:rPr lang="en-US" smtClean="0"/>
              <a:t>4</a:t>
            </a:fld>
            <a:endParaRPr lang="en-US"/>
          </a:p>
        </p:txBody>
      </p:sp>
    </p:spTree>
    <p:extLst>
      <p:ext uri="{BB962C8B-B14F-4D97-AF65-F5344CB8AC3E}">
        <p14:creationId xmlns:p14="http://schemas.microsoft.com/office/powerpoint/2010/main" val="224642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38255-A011-B872-5EB5-3F46154BF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E324B-79AF-DA8C-F70A-1582DB5FC9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1FD69B9-756A-4006-8F00-6B2E41BE7E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CC6B6E-DC0D-8543-8083-CC7C2EC822B8}"/>
              </a:ext>
            </a:extLst>
          </p:cNvPr>
          <p:cNvSpPr>
            <a:spLocks noGrp="1"/>
          </p:cNvSpPr>
          <p:nvPr>
            <p:ph type="sldNum" sz="quarter" idx="5"/>
          </p:nvPr>
        </p:nvSpPr>
        <p:spPr/>
        <p:txBody>
          <a:bodyPr/>
          <a:lstStyle/>
          <a:p>
            <a:fld id="{C9AF1B9A-82A5-4E58-A891-27DE6166F710}" type="slidenum">
              <a:rPr lang="en-US" smtClean="0"/>
              <a:t>5</a:t>
            </a:fld>
            <a:endParaRPr lang="en-US"/>
          </a:p>
        </p:txBody>
      </p:sp>
    </p:spTree>
    <p:extLst>
      <p:ext uri="{BB962C8B-B14F-4D97-AF65-F5344CB8AC3E}">
        <p14:creationId xmlns:p14="http://schemas.microsoft.com/office/powerpoint/2010/main" val="123902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271A6-6CAD-B619-A17F-EF9167FE5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8EC80-6A22-683E-2A96-E9C0380AAA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501B92-9148-C155-E94A-262F20FB00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8D3208-055E-F980-4593-1BFDB5362980}"/>
              </a:ext>
            </a:extLst>
          </p:cNvPr>
          <p:cNvSpPr>
            <a:spLocks noGrp="1"/>
          </p:cNvSpPr>
          <p:nvPr>
            <p:ph type="sldNum" sz="quarter" idx="5"/>
          </p:nvPr>
        </p:nvSpPr>
        <p:spPr/>
        <p:txBody>
          <a:bodyPr/>
          <a:lstStyle/>
          <a:p>
            <a:fld id="{C9AF1B9A-82A5-4E58-A891-27DE6166F710}" type="slidenum">
              <a:rPr lang="en-US" smtClean="0"/>
              <a:t>6</a:t>
            </a:fld>
            <a:endParaRPr lang="en-US"/>
          </a:p>
        </p:txBody>
      </p:sp>
    </p:spTree>
    <p:extLst>
      <p:ext uri="{BB962C8B-B14F-4D97-AF65-F5344CB8AC3E}">
        <p14:creationId xmlns:p14="http://schemas.microsoft.com/office/powerpoint/2010/main" val="1443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8CBA8-351C-FE87-619C-436805257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B1DA5-79FF-2F3F-E06F-9002A6807D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E440F3-AE0E-9930-31CD-0D78ABB3B1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AC0EAE-5844-CA14-3D45-ED15EF98B4D2}"/>
              </a:ext>
            </a:extLst>
          </p:cNvPr>
          <p:cNvSpPr>
            <a:spLocks noGrp="1"/>
          </p:cNvSpPr>
          <p:nvPr>
            <p:ph type="sldNum" sz="quarter" idx="5"/>
          </p:nvPr>
        </p:nvSpPr>
        <p:spPr/>
        <p:txBody>
          <a:bodyPr/>
          <a:lstStyle/>
          <a:p>
            <a:fld id="{C9AF1B9A-82A5-4E58-A891-27DE6166F710}" type="slidenum">
              <a:rPr lang="en-US" smtClean="0"/>
              <a:t>7</a:t>
            </a:fld>
            <a:endParaRPr lang="en-US"/>
          </a:p>
        </p:txBody>
      </p:sp>
    </p:spTree>
    <p:extLst>
      <p:ext uri="{BB962C8B-B14F-4D97-AF65-F5344CB8AC3E}">
        <p14:creationId xmlns:p14="http://schemas.microsoft.com/office/powerpoint/2010/main" val="411460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F2DCA-5946-E7E0-EE68-5FB0645FD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F76B8-A1D7-C951-C827-6EEEB7E553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D47FE7-A40B-FFE0-8EA0-D721BBDC6D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8FAAB7-09D6-033B-71CE-6DF75768EECC}"/>
              </a:ext>
            </a:extLst>
          </p:cNvPr>
          <p:cNvSpPr>
            <a:spLocks noGrp="1"/>
          </p:cNvSpPr>
          <p:nvPr>
            <p:ph type="sldNum" sz="quarter" idx="5"/>
          </p:nvPr>
        </p:nvSpPr>
        <p:spPr/>
        <p:txBody>
          <a:bodyPr/>
          <a:lstStyle/>
          <a:p>
            <a:fld id="{C9AF1B9A-82A5-4E58-A891-27DE6166F710}" type="slidenum">
              <a:rPr lang="en-US" smtClean="0"/>
              <a:t>8</a:t>
            </a:fld>
            <a:endParaRPr lang="en-US"/>
          </a:p>
        </p:txBody>
      </p:sp>
    </p:spTree>
    <p:extLst>
      <p:ext uri="{BB962C8B-B14F-4D97-AF65-F5344CB8AC3E}">
        <p14:creationId xmlns:p14="http://schemas.microsoft.com/office/powerpoint/2010/main" val="27698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D3184-2C68-843F-69AD-655AD730A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05F1E-86B3-95CF-F0DB-D7BE05B4C6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D152D1-5DC8-41C5-BCBA-A062AE5259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A26A7D-6A4D-0DAB-1E65-BE2D7D434757}"/>
              </a:ext>
            </a:extLst>
          </p:cNvPr>
          <p:cNvSpPr>
            <a:spLocks noGrp="1"/>
          </p:cNvSpPr>
          <p:nvPr>
            <p:ph type="sldNum" sz="quarter" idx="5"/>
          </p:nvPr>
        </p:nvSpPr>
        <p:spPr/>
        <p:txBody>
          <a:bodyPr/>
          <a:lstStyle/>
          <a:p>
            <a:fld id="{C9AF1B9A-82A5-4E58-A891-27DE6166F710}" type="slidenum">
              <a:rPr lang="en-US" smtClean="0"/>
              <a:t>9</a:t>
            </a:fld>
            <a:endParaRPr lang="en-US"/>
          </a:p>
        </p:txBody>
      </p:sp>
    </p:spTree>
    <p:extLst>
      <p:ext uri="{BB962C8B-B14F-4D97-AF65-F5344CB8AC3E}">
        <p14:creationId xmlns:p14="http://schemas.microsoft.com/office/powerpoint/2010/main" val="39416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A8465-D4F5-896C-60D2-24EE55262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BC8C7-1E46-2C79-0CDE-3F516CFE52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15E07E2-6CEB-F66E-4531-F5E5A99546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FEA452-9104-F048-6582-6FA05AF2124D}"/>
              </a:ext>
            </a:extLst>
          </p:cNvPr>
          <p:cNvSpPr>
            <a:spLocks noGrp="1"/>
          </p:cNvSpPr>
          <p:nvPr>
            <p:ph type="sldNum" sz="quarter" idx="5"/>
          </p:nvPr>
        </p:nvSpPr>
        <p:spPr/>
        <p:txBody>
          <a:bodyPr/>
          <a:lstStyle/>
          <a:p>
            <a:fld id="{C9AF1B9A-82A5-4E58-A891-27DE6166F710}" type="slidenum">
              <a:rPr lang="en-US" smtClean="0"/>
              <a:t>10</a:t>
            </a:fld>
            <a:endParaRPr lang="en-US"/>
          </a:p>
        </p:txBody>
      </p:sp>
    </p:spTree>
    <p:extLst>
      <p:ext uri="{BB962C8B-B14F-4D97-AF65-F5344CB8AC3E}">
        <p14:creationId xmlns:p14="http://schemas.microsoft.com/office/powerpoint/2010/main" val="3036998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0ACA8D3A-E464-7765-041C-1CDFC9011974}"/>
              </a:ext>
            </a:extLst>
          </p:cNvPr>
          <p:cNvSpPr>
            <a:spLocks noGrp="1"/>
          </p:cNvSpPr>
          <p:nvPr>
            <p:ph type="sldNum" sz="quarter" idx="12"/>
          </p:nvPr>
        </p:nvSpPr>
        <p:spPr/>
        <p:txBody>
          <a:bodyPr/>
          <a:lstStyle/>
          <a:p>
            <a:fld id="{43385092-5906-4529-97E8-5EA106343A91}" type="slidenum">
              <a:rPr lang="en-US" smtClean="0"/>
              <a:t>‹#›</a:t>
            </a:fld>
            <a:endParaRPr lang="en-US"/>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078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379011"/>
            <a:ext cx="4114800" cy="365125"/>
          </a:xfrm>
          <a:prstGeom prst="rect">
            <a:avLst/>
          </a:prstGeom>
        </p:spPr>
        <p:txBody>
          <a:bodyPr/>
          <a:lstStyle>
            <a:lvl1pPr>
              <a:defRPr sz="900"/>
            </a:lvl1pPr>
          </a:lstStyle>
          <a:p>
            <a:endParaRPr lang="en-US"/>
          </a:p>
        </p:txBody>
      </p:sp>
      <p:sp>
        <p:nvSpPr>
          <p:cNvPr id="6" name="Slide Number Placeholder 5">
            <a:extLst>
              <a:ext uri="{FF2B5EF4-FFF2-40B4-BE49-F238E27FC236}">
                <a16:creationId xmlns:a16="http://schemas.microsoft.com/office/drawing/2014/main" id="{B4DE138C-9435-FE9B-EF15-8E22BAA0436E}"/>
              </a:ext>
            </a:extLst>
          </p:cNvPr>
          <p:cNvSpPr>
            <a:spLocks noGrp="1"/>
          </p:cNvSpPr>
          <p:nvPr>
            <p:ph type="sldNum" sz="quarter" idx="12"/>
          </p:nvPr>
        </p:nvSpPr>
        <p:spPr>
          <a:xfrm>
            <a:off x="151316" y="6376905"/>
            <a:ext cx="537734"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28686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a:t>Click to edit Master title style</a:t>
            </a:r>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a:p>
        </p:txBody>
      </p:sp>
      <p:sp>
        <p:nvSpPr>
          <p:cNvPr id="6" name="Slide Number Placeholder 5">
            <a:extLst>
              <a:ext uri="{FF2B5EF4-FFF2-40B4-BE49-F238E27FC236}">
                <a16:creationId xmlns:a16="http://schemas.microsoft.com/office/drawing/2014/main" id="{E0C43198-8243-FECE-4CDA-B18CCBD40964}"/>
              </a:ext>
            </a:extLst>
          </p:cNvPr>
          <p:cNvSpPr>
            <a:spLocks noGrp="1"/>
          </p:cNvSpPr>
          <p:nvPr>
            <p:ph type="sldNum" sz="quarter" idx="12"/>
          </p:nvPr>
        </p:nvSpPr>
        <p:spPr/>
        <p:txBody>
          <a:bodyPr/>
          <a:lstStyle>
            <a:lvl1pPr>
              <a:defRPr>
                <a:solidFill>
                  <a:schemeClr val="tx1"/>
                </a:solidFill>
              </a:defRPr>
            </a:lvl1pPr>
          </a:lstStyle>
          <a:p>
            <a:fld id="{43385092-5906-4529-97E8-5EA106343A91}" type="slidenum">
              <a:rPr lang="en-US" smtClean="0"/>
              <a:pPr/>
              <a:t>‹#›</a:t>
            </a:fld>
            <a:endParaRPr lang="en-US"/>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69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449362-FC27-695D-0922-06E391FD2D3A}"/>
              </a:ext>
            </a:extLst>
          </p:cNvPr>
          <p:cNvSpPr>
            <a:spLocks noGrp="1"/>
          </p:cNvSpPr>
          <p:nvPr>
            <p:ph type="ftr" sz="quarter" idx="11"/>
          </p:nvPr>
        </p:nvSpPr>
        <p:spPr>
          <a:xfrm>
            <a:off x="838200" y="6376903"/>
            <a:ext cx="4114800" cy="365125"/>
          </a:xfrm>
          <a:prstGeom prst="rect">
            <a:avLst/>
          </a:prstGeom>
        </p:spPr>
        <p:txBody>
          <a:bodyPr/>
          <a:lstStyle>
            <a:lvl1pPr>
              <a:defRPr sz="900"/>
            </a:lvl1pPr>
          </a:lstStyle>
          <a:p>
            <a:endParaRPr lang="en-US"/>
          </a:p>
        </p:txBody>
      </p:sp>
      <p:sp>
        <p:nvSpPr>
          <p:cNvPr id="7" name="Slide Number Placeholder 6">
            <a:extLst>
              <a:ext uri="{FF2B5EF4-FFF2-40B4-BE49-F238E27FC236}">
                <a16:creationId xmlns:a16="http://schemas.microsoft.com/office/drawing/2014/main" id="{59B6CF2E-D829-257E-CE2A-BE2EC1DC58AD}"/>
              </a:ext>
            </a:extLst>
          </p:cNvPr>
          <p:cNvSpPr>
            <a:spLocks noGrp="1"/>
          </p:cNvSpPr>
          <p:nvPr>
            <p:ph type="sldNum" sz="quarter" idx="12"/>
          </p:nvPr>
        </p:nvSpPr>
        <p:spPr>
          <a:xfrm>
            <a:off x="108180" y="6376904"/>
            <a:ext cx="730020"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25932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9D51BDD-F552-9CB2-146C-93B092BCAD82}"/>
              </a:ext>
            </a:extLst>
          </p:cNvPr>
          <p:cNvSpPr>
            <a:spLocks noGrp="1"/>
          </p:cNvSpPr>
          <p:nvPr>
            <p:ph type="ftr" sz="quarter" idx="11"/>
          </p:nvPr>
        </p:nvSpPr>
        <p:spPr>
          <a:xfrm>
            <a:off x="838200" y="6387488"/>
            <a:ext cx="4114800" cy="365125"/>
          </a:xfrm>
          <a:prstGeom prst="rect">
            <a:avLst/>
          </a:prstGeom>
        </p:spPr>
        <p:txBody>
          <a:bodyPr/>
          <a:lstStyle>
            <a:lvl1pPr>
              <a:defRPr sz="900"/>
            </a:lvl1pPr>
          </a:lstStyle>
          <a:p>
            <a:endParaRPr lang="en-US"/>
          </a:p>
        </p:txBody>
      </p:sp>
      <p:sp>
        <p:nvSpPr>
          <p:cNvPr id="9" name="Slide Number Placeholder 8">
            <a:extLst>
              <a:ext uri="{FF2B5EF4-FFF2-40B4-BE49-F238E27FC236}">
                <a16:creationId xmlns:a16="http://schemas.microsoft.com/office/drawing/2014/main" id="{1AD0B8F5-4906-2690-760D-E111C5655F30}"/>
              </a:ext>
            </a:extLst>
          </p:cNvPr>
          <p:cNvSpPr>
            <a:spLocks noGrp="1"/>
          </p:cNvSpPr>
          <p:nvPr>
            <p:ph type="sldNum" sz="quarter" idx="12"/>
          </p:nvPr>
        </p:nvSpPr>
        <p:spPr>
          <a:xfrm>
            <a:off x="158981" y="6387488"/>
            <a:ext cx="679219"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30470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4" name="Footer Placeholder 3">
            <a:extLst>
              <a:ext uri="{FF2B5EF4-FFF2-40B4-BE49-F238E27FC236}">
                <a16:creationId xmlns:a16="http://schemas.microsoft.com/office/drawing/2014/main" id="{16CE739F-87A9-B5FE-BA75-C8383251E432}"/>
              </a:ext>
            </a:extLst>
          </p:cNvPr>
          <p:cNvSpPr>
            <a:spLocks noGrp="1"/>
          </p:cNvSpPr>
          <p:nvPr>
            <p:ph type="ftr" sz="quarter" idx="11"/>
          </p:nvPr>
        </p:nvSpPr>
        <p:spPr>
          <a:xfrm>
            <a:off x="698500" y="6376904"/>
            <a:ext cx="4114800" cy="365125"/>
          </a:xfrm>
          <a:prstGeom prst="rect">
            <a:avLst/>
          </a:prstGeom>
        </p:spPr>
        <p:txBody>
          <a:bodyPr/>
          <a:lstStyle>
            <a:lvl1pPr>
              <a:defRPr sz="9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E23FA6F-D621-B7C4-830B-708EB9C444B9}"/>
              </a:ext>
            </a:extLst>
          </p:cNvPr>
          <p:cNvSpPr>
            <a:spLocks noGrp="1"/>
          </p:cNvSpPr>
          <p:nvPr>
            <p:ph type="sldNum" sz="quarter" idx="12"/>
          </p:nvPr>
        </p:nvSpPr>
        <p:spPr>
          <a:xfrm>
            <a:off x="163213" y="6376904"/>
            <a:ext cx="535287" cy="365125"/>
          </a:xfrm>
        </p:spPr>
        <p:txBody>
          <a:bodyPr/>
          <a:lstStyle>
            <a:lvl1pPr algn="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31906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563033" y="6376904"/>
            <a:ext cx="4114800" cy="365125"/>
          </a:xfrm>
          <a:prstGeom prst="rect">
            <a:avLst/>
          </a:prstGeom>
        </p:spPr>
        <p:txBody>
          <a:bodyPr/>
          <a:lstStyle>
            <a:lvl1pPr>
              <a:defRPr sz="9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67447" y="6376905"/>
            <a:ext cx="395586" cy="365125"/>
          </a:xfrm>
        </p:spPr>
        <p:txBody>
          <a:bodyPr/>
          <a:lstStyle>
            <a:lvl1pPr algn="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14357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632573" y="6376904"/>
            <a:ext cx="4114800" cy="365125"/>
          </a:xfrm>
          <a:prstGeom prst="rect">
            <a:avLst/>
          </a:prstGeom>
        </p:spPr>
        <p:txBody>
          <a:bodyPr/>
          <a:lstStyle>
            <a:lvl1pPr>
              <a:defRPr sz="900"/>
            </a:lvl1pPr>
          </a:lstStyle>
          <a:p>
            <a:endParaRPr lang="en-US"/>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33581" y="6376904"/>
            <a:ext cx="467552" cy="365125"/>
          </a:xfrm>
        </p:spPr>
        <p:txBody>
          <a:bodyPr/>
          <a:lstStyle>
            <a:lvl1pPr algn="l">
              <a:defRPr>
                <a:solidFill>
                  <a:schemeClr val="tx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373358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B3140A-0BB5-F9ED-9B40-020A69C7A8E2}"/>
              </a:ext>
            </a:extLst>
          </p:cNvPr>
          <p:cNvSpPr>
            <a:spLocks noGrp="1"/>
          </p:cNvSpPr>
          <p:nvPr>
            <p:ph type="sldNum" sz="quarter" idx="4"/>
          </p:nvPr>
        </p:nvSpPr>
        <p:spPr>
          <a:xfrm>
            <a:off x="9260647"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385092-5906-4529-97E8-5EA106343A91}" type="slidenum">
              <a:rPr lang="en-US" smtClean="0"/>
              <a:pPr/>
              <a:t>‹#›</a:t>
            </a:fld>
            <a:endParaRPr lang="en-US"/>
          </a:p>
        </p:txBody>
      </p:sp>
    </p:spTree>
    <p:extLst>
      <p:ext uri="{BB962C8B-B14F-4D97-AF65-F5344CB8AC3E}">
        <p14:creationId xmlns:p14="http://schemas.microsoft.com/office/powerpoint/2010/main" val="102741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F032BA-0B2F-1028-6296-C6B70D5AC901}"/>
              </a:ext>
            </a:extLst>
          </p:cNvPr>
          <p:cNvSpPr>
            <a:spLocks noGrp="1"/>
          </p:cNvSpPr>
          <p:nvPr>
            <p:ph type="subTitle" idx="1"/>
          </p:nvPr>
        </p:nvSpPr>
        <p:spPr>
          <a:xfrm>
            <a:off x="1239520" y="5786212"/>
            <a:ext cx="10542260" cy="434448"/>
          </a:xfrm>
        </p:spPr>
        <p:txBody>
          <a:bodyPr/>
          <a:lstStyle/>
          <a:p>
            <a:r>
              <a:rPr lang="en-US" sz="1600" b="1" i="1"/>
              <a:t>Trisha Ripperger</a:t>
            </a:r>
            <a:r>
              <a:rPr lang="en-US" sz="1600" i="1"/>
              <a:t>, EVP, Chief Client &amp; Communications Officer</a:t>
            </a:r>
          </a:p>
        </p:txBody>
      </p:sp>
      <p:sp>
        <p:nvSpPr>
          <p:cNvPr id="3" name="Text Placeholder 2">
            <a:extLst>
              <a:ext uri="{FF2B5EF4-FFF2-40B4-BE49-F238E27FC236}">
                <a16:creationId xmlns:a16="http://schemas.microsoft.com/office/drawing/2014/main" id="{B2F65433-B38F-432D-14F3-40CD46AD3523}"/>
              </a:ext>
            </a:extLst>
          </p:cNvPr>
          <p:cNvSpPr>
            <a:spLocks noGrp="1"/>
          </p:cNvSpPr>
          <p:nvPr>
            <p:ph type="body" sz="quarter" idx="13"/>
          </p:nvPr>
        </p:nvSpPr>
        <p:spPr>
          <a:xfrm>
            <a:off x="2637780" y="5050706"/>
            <a:ext cx="9144000" cy="678977"/>
          </a:xfrm>
        </p:spPr>
        <p:txBody>
          <a:bodyPr/>
          <a:lstStyle/>
          <a:p>
            <a:r>
              <a:rPr lang="en-US" sz="4400">
                <a:effectLst>
                  <a:outerShdw blurRad="38100" dist="38100" dir="2700000" algn="tl">
                    <a:srgbClr val="000000">
                      <a:alpha val="43137"/>
                    </a:srgbClr>
                  </a:outerShdw>
                </a:effectLst>
              </a:rPr>
              <a:t>JANUARY AUTOMOTIVE UPDATE</a:t>
            </a:r>
          </a:p>
        </p:txBody>
      </p:sp>
    </p:spTree>
    <p:extLst>
      <p:ext uri="{BB962C8B-B14F-4D97-AF65-F5344CB8AC3E}">
        <p14:creationId xmlns:p14="http://schemas.microsoft.com/office/powerpoint/2010/main" val="340595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4D3E671-15D2-6C4A-6D59-A440A40C5069}"/>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813A456E-73D9-ECFA-744F-9A6E2CE5111D}"/>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2" name="Title 1">
            <a:extLst>
              <a:ext uri="{FF2B5EF4-FFF2-40B4-BE49-F238E27FC236}">
                <a16:creationId xmlns:a16="http://schemas.microsoft.com/office/drawing/2014/main" id="{F6E74C1D-D44A-2D50-6A40-A93FE692193B}"/>
              </a:ext>
            </a:extLst>
          </p:cNvPr>
          <p:cNvSpPr>
            <a:spLocks noGrp="1"/>
          </p:cNvSpPr>
          <p:nvPr>
            <p:ph type="title"/>
          </p:nvPr>
        </p:nvSpPr>
        <p:spPr>
          <a:xfrm>
            <a:off x="0" y="93817"/>
            <a:ext cx="12189211" cy="1564640"/>
          </a:xfrm>
        </p:spPr>
        <p:txBody>
          <a:bodyPr anchor="ctr"/>
          <a:lstStyle/>
          <a:p>
            <a:r>
              <a:rPr lang="en-US" sz="3600">
                <a:effectLst>
                  <a:outerShdw blurRad="38100" dist="38100" dir="2700000" algn="tl">
                    <a:srgbClr val="000000">
                      <a:alpha val="43137"/>
                    </a:srgbClr>
                  </a:outerShdw>
                </a:effectLst>
              </a:rPr>
              <a:t>USED VEHICLE UPDATE</a:t>
            </a:r>
          </a:p>
        </p:txBody>
      </p:sp>
      <p:pic>
        <p:nvPicPr>
          <p:cNvPr id="9" name="Picture 8">
            <a:extLst>
              <a:ext uri="{FF2B5EF4-FFF2-40B4-BE49-F238E27FC236}">
                <a16:creationId xmlns:a16="http://schemas.microsoft.com/office/drawing/2014/main" id="{1A2689CA-B61A-0EE2-0AEA-706FD8049770}"/>
              </a:ext>
            </a:extLst>
          </p:cNvPr>
          <p:cNvPicPr>
            <a:picLocks noChangeAspect="1"/>
          </p:cNvPicPr>
          <p:nvPr/>
        </p:nvPicPr>
        <p:blipFill>
          <a:blip r:embed="rId4"/>
          <a:stretch>
            <a:fillRect/>
          </a:stretch>
        </p:blipFill>
        <p:spPr>
          <a:xfrm>
            <a:off x="10636386" y="1749080"/>
            <a:ext cx="510584" cy="494712"/>
          </a:xfrm>
          <a:prstGeom prst="rect">
            <a:avLst/>
          </a:prstGeom>
        </p:spPr>
      </p:pic>
      <p:grpSp>
        <p:nvGrpSpPr>
          <p:cNvPr id="10" name="Group 9">
            <a:extLst>
              <a:ext uri="{FF2B5EF4-FFF2-40B4-BE49-F238E27FC236}">
                <a16:creationId xmlns:a16="http://schemas.microsoft.com/office/drawing/2014/main" id="{DAD17DFC-55C6-BDB6-EFF8-6FEA536144F5}"/>
              </a:ext>
            </a:extLst>
          </p:cNvPr>
          <p:cNvGrpSpPr/>
          <p:nvPr/>
        </p:nvGrpSpPr>
        <p:grpSpPr>
          <a:xfrm>
            <a:off x="1055912" y="2063211"/>
            <a:ext cx="10091058" cy="3935521"/>
            <a:chOff x="1050470" y="2128105"/>
            <a:chExt cx="10091058" cy="3935521"/>
          </a:xfrm>
        </p:grpSpPr>
        <p:sp>
          <p:nvSpPr>
            <p:cNvPr id="12" name="TextBox 11">
              <a:extLst>
                <a:ext uri="{FF2B5EF4-FFF2-40B4-BE49-F238E27FC236}">
                  <a16:creationId xmlns:a16="http://schemas.microsoft.com/office/drawing/2014/main" id="{CDA53200-8E26-270D-4FA6-1F4CF3DDCBEC}"/>
                </a:ext>
              </a:extLst>
            </p:cNvPr>
            <p:cNvSpPr txBox="1"/>
            <p:nvPr/>
          </p:nvSpPr>
          <p:spPr>
            <a:xfrm>
              <a:off x="1467808" y="2128105"/>
              <a:ext cx="9256381" cy="707886"/>
            </a:xfrm>
            <a:prstGeom prst="rect">
              <a:avLst/>
            </a:prstGeom>
            <a:noFill/>
          </p:spPr>
          <p:txBody>
            <a:bodyPr wrap="square">
              <a:spAutoFit/>
            </a:bodyPr>
            <a:lstStyle/>
            <a:p>
              <a:pPr algn="ctr">
                <a:buNone/>
              </a:pPr>
              <a:r>
                <a:rPr lang="en-US" sz="2000" b="1" i="0">
                  <a:solidFill>
                    <a:schemeClr val="tx2"/>
                  </a:solidFill>
                  <a:effectLst/>
                </a:rPr>
                <a:t>FEBRUARY BEGAN WITH USED-VEHICLE INVENTORY LEVELS DOWN MONTH OVER MONTH BUT HIGHER THAN IN JANUARY 2025</a:t>
              </a:r>
            </a:p>
          </p:txBody>
        </p:sp>
        <p:sp>
          <p:nvSpPr>
            <p:cNvPr id="14" name="TextBox 13">
              <a:extLst>
                <a:ext uri="{FF2B5EF4-FFF2-40B4-BE49-F238E27FC236}">
                  <a16:creationId xmlns:a16="http://schemas.microsoft.com/office/drawing/2014/main" id="{47C69B5A-029D-CB1E-DD8F-AE6FC52419AD}"/>
                </a:ext>
              </a:extLst>
            </p:cNvPr>
            <p:cNvSpPr txBox="1"/>
            <p:nvPr/>
          </p:nvSpPr>
          <p:spPr>
            <a:xfrm>
              <a:off x="1050470" y="5140296"/>
              <a:ext cx="10091058" cy="923330"/>
            </a:xfrm>
            <a:prstGeom prst="rect">
              <a:avLst/>
            </a:prstGeom>
            <a:noFill/>
          </p:spPr>
          <p:txBody>
            <a:bodyPr wrap="square">
              <a:spAutoFit/>
            </a:bodyPr>
            <a:lstStyle/>
            <a:p>
              <a:pPr algn="ctr"/>
              <a:r>
                <a:rPr lang="en-US" i="0">
                  <a:solidFill>
                    <a:schemeClr val="tx2"/>
                  </a:solidFill>
                  <a:effectLst/>
                </a:rPr>
                <a:t>Nationwide, dealers – </a:t>
              </a:r>
              <a:r>
                <a:rPr lang="en-US" i="1">
                  <a:solidFill>
                    <a:schemeClr val="tx2"/>
                  </a:solidFill>
                  <a:effectLst/>
                </a:rPr>
                <a:t>both franchised and independent </a:t>
              </a:r>
              <a:r>
                <a:rPr lang="en-US" i="0">
                  <a:solidFill>
                    <a:schemeClr val="tx2"/>
                  </a:solidFill>
                  <a:effectLst/>
                </a:rPr>
                <a:t>– had a total supply of 2.18 million used vehicles on their lots at the beginning of February. That figure is 3% higher than the same time last year but down 1% compared to the 2.20 million a month earlier.</a:t>
              </a:r>
              <a:endParaRPr lang="en-US">
                <a:solidFill>
                  <a:schemeClr val="tx2"/>
                </a:solidFill>
              </a:endParaRPr>
            </a:p>
          </p:txBody>
        </p:sp>
        <p:pic>
          <p:nvPicPr>
            <p:cNvPr id="16" name="Picture 15">
              <a:extLst>
                <a:ext uri="{FF2B5EF4-FFF2-40B4-BE49-F238E27FC236}">
                  <a16:creationId xmlns:a16="http://schemas.microsoft.com/office/drawing/2014/main" id="{B45F0DB7-E96F-CDE4-653D-49BB8EBC3460}"/>
                </a:ext>
              </a:extLst>
            </p:cNvPr>
            <p:cNvPicPr>
              <a:picLocks noChangeAspect="1"/>
            </p:cNvPicPr>
            <p:nvPr/>
          </p:nvPicPr>
          <p:blipFill>
            <a:blip r:embed="rId5"/>
            <a:stretch>
              <a:fillRect/>
            </a:stretch>
          </p:blipFill>
          <p:spPr>
            <a:xfrm>
              <a:off x="2620977" y="3447594"/>
              <a:ext cx="6950042" cy="1356478"/>
            </a:xfrm>
            <a:prstGeom prst="rect">
              <a:avLst/>
            </a:prstGeom>
          </p:spPr>
        </p:pic>
      </p:grpSp>
      <p:pic>
        <p:nvPicPr>
          <p:cNvPr id="3" name="Picture 2" descr="A blue and black logo&#10;&#10;AI-generated content may be incorrect.">
            <a:extLst>
              <a:ext uri="{FF2B5EF4-FFF2-40B4-BE49-F238E27FC236}">
                <a16:creationId xmlns:a16="http://schemas.microsoft.com/office/drawing/2014/main" id="{BDFF0327-BE3F-3576-D78F-D1A606B954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4" name="Footer Placeholder 3">
            <a:extLst>
              <a:ext uri="{FF2B5EF4-FFF2-40B4-BE49-F238E27FC236}">
                <a16:creationId xmlns:a16="http://schemas.microsoft.com/office/drawing/2014/main" id="{34C3E57B-6169-7F6F-3CD1-B500737781CB}"/>
              </a:ext>
            </a:extLst>
          </p:cNvPr>
          <p:cNvSpPr>
            <a:spLocks noGrp="1"/>
          </p:cNvSpPr>
          <p:nvPr>
            <p:ph type="ftr" sz="quarter" idx="11"/>
          </p:nvPr>
        </p:nvSpPr>
        <p:spPr>
          <a:xfrm>
            <a:off x="115782" y="6533962"/>
            <a:ext cx="4114800" cy="235009"/>
          </a:xfrm>
        </p:spPr>
        <p:txBody>
          <a:bodyPr anchor="ctr"/>
          <a:lstStyle/>
          <a:p>
            <a:r>
              <a:rPr lang="en-US" b="1">
                <a:solidFill>
                  <a:schemeClr val="tx2"/>
                </a:solidFill>
              </a:rPr>
              <a:t>Source: </a:t>
            </a:r>
            <a:r>
              <a:rPr lang="en-US" i="1">
                <a:solidFill>
                  <a:schemeClr val="tx2"/>
                </a:solidFill>
              </a:rPr>
              <a:t>Cox Automotive/</a:t>
            </a:r>
            <a:r>
              <a:rPr lang="en-US" i="1" err="1">
                <a:solidFill>
                  <a:schemeClr val="tx2"/>
                </a:solidFill>
              </a:rPr>
              <a:t>vAuto</a:t>
            </a:r>
            <a:endParaRPr lang="en-US" i="1">
              <a:solidFill>
                <a:schemeClr val="tx2"/>
              </a:solidFill>
            </a:endParaRPr>
          </a:p>
        </p:txBody>
      </p:sp>
    </p:spTree>
    <p:extLst>
      <p:ext uri="{BB962C8B-B14F-4D97-AF65-F5344CB8AC3E}">
        <p14:creationId xmlns:p14="http://schemas.microsoft.com/office/powerpoint/2010/main" val="42627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15ECA21-335B-EE1E-B4EC-184187F135E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84F2C54-ABA0-6755-15C0-C4DBE736DDFE}"/>
              </a:ext>
            </a:extLst>
          </p:cNvPr>
          <p:cNvPicPr>
            <a:picLocks noChangeAspect="1"/>
          </p:cNvPicPr>
          <p:nvPr/>
        </p:nvPicPr>
        <p:blipFill>
          <a:blip r:embed="rId3"/>
          <a:stretch>
            <a:fillRect/>
          </a:stretch>
        </p:blipFill>
        <p:spPr>
          <a:xfrm>
            <a:off x="10636386" y="1749080"/>
            <a:ext cx="510584" cy="494712"/>
          </a:xfrm>
          <a:prstGeom prst="rect">
            <a:avLst/>
          </a:prstGeom>
        </p:spPr>
      </p:pic>
      <p:pic>
        <p:nvPicPr>
          <p:cNvPr id="3" name="Picture 2" descr="A blue background with diagonal lines&#10;&#10;AI-generated content may be incorrect.">
            <a:extLst>
              <a:ext uri="{FF2B5EF4-FFF2-40B4-BE49-F238E27FC236}">
                <a16:creationId xmlns:a16="http://schemas.microsoft.com/office/drawing/2014/main" id="{C8C7556E-4378-7C09-F6B8-E22662CE8AA1}"/>
              </a:ext>
            </a:extLst>
          </p:cNvPr>
          <p:cNvPicPr>
            <a:picLocks noChangeAspect="1"/>
          </p:cNvPicPr>
          <p:nvPr/>
        </p:nvPicPr>
        <p:blipFill>
          <a:blip r:embed="rId4">
            <a:extLst>
              <a:ext uri="{28A0092B-C50C-407E-A947-70E740481C1C}">
                <a14:useLocalDpi xmlns:a14="http://schemas.microsoft.com/office/drawing/2010/main" val="0"/>
              </a:ext>
            </a:extLst>
          </a:blip>
          <a:srcRect t="-5" r="72715" b="-899"/>
          <a:stretch>
            <a:fillRect/>
          </a:stretch>
        </p:blipFill>
        <p:spPr>
          <a:xfrm>
            <a:off x="2789" y="0"/>
            <a:ext cx="3325100" cy="6919546"/>
          </a:xfrm>
          <a:prstGeom prst="rect">
            <a:avLst/>
          </a:prstGeom>
        </p:spPr>
      </p:pic>
      <p:sp>
        <p:nvSpPr>
          <p:cNvPr id="4" name="Title 1">
            <a:extLst>
              <a:ext uri="{FF2B5EF4-FFF2-40B4-BE49-F238E27FC236}">
                <a16:creationId xmlns:a16="http://schemas.microsoft.com/office/drawing/2014/main" id="{485C9857-E874-6BE4-2A5D-0FA453EA09C8}"/>
              </a:ext>
            </a:extLst>
          </p:cNvPr>
          <p:cNvSpPr txBox="1">
            <a:spLocks/>
          </p:cNvSpPr>
          <p:nvPr/>
        </p:nvSpPr>
        <p:spPr>
          <a:xfrm>
            <a:off x="3327889" y="184440"/>
            <a:ext cx="8861322" cy="1564640"/>
          </a:xfrm>
          <a:prstGeom prst="rect">
            <a:avLst/>
          </a:prstGeom>
        </p:spPr>
        <p:txBody>
          <a:bodyPr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000">
                <a:solidFill>
                  <a:schemeClr val="tx1"/>
                </a:solidFill>
                <a:latin typeface="+mn-lt"/>
              </a:rPr>
              <a:t>KEY OPPORTUNITY</a:t>
            </a:r>
            <a:br>
              <a:rPr lang="en-US" sz="4000">
                <a:solidFill>
                  <a:schemeClr val="tx1"/>
                </a:solidFill>
                <a:latin typeface="+mn-lt"/>
              </a:rPr>
            </a:br>
            <a:r>
              <a:rPr lang="en-US" sz="4000">
                <a:solidFill>
                  <a:schemeClr val="tx1"/>
                </a:solidFill>
                <a:latin typeface="+mn-lt"/>
              </a:rPr>
              <a:t>FOR MARKETING</a:t>
            </a:r>
          </a:p>
        </p:txBody>
      </p:sp>
      <p:sp>
        <p:nvSpPr>
          <p:cNvPr id="8" name="TextBox 7">
            <a:extLst>
              <a:ext uri="{FF2B5EF4-FFF2-40B4-BE49-F238E27FC236}">
                <a16:creationId xmlns:a16="http://schemas.microsoft.com/office/drawing/2014/main" id="{6FB85052-782E-5A59-8B64-0BB6864AE6E0}"/>
              </a:ext>
            </a:extLst>
          </p:cNvPr>
          <p:cNvSpPr txBox="1"/>
          <p:nvPr/>
        </p:nvSpPr>
        <p:spPr>
          <a:xfrm>
            <a:off x="4066287" y="1933520"/>
            <a:ext cx="7384525" cy="3785652"/>
          </a:xfrm>
          <a:prstGeom prst="rect">
            <a:avLst/>
          </a:prstGeom>
          <a:noFill/>
        </p:spPr>
        <p:txBody>
          <a:bodyPr wrap="square">
            <a:spAutoFit/>
          </a:bodyPr>
          <a:lstStyle/>
          <a:p>
            <a:pPr algn="ctr"/>
            <a:r>
              <a:rPr lang="en-US" sz="2400">
                <a:solidFill>
                  <a:schemeClr val="tx2"/>
                </a:solidFill>
              </a:rPr>
              <a:t>DEALERS CONTROL PROFITABILITY ON PRE-OWNED SALES AND ARE ALWAYS  IN ACQUISITION MODE</a:t>
            </a:r>
          </a:p>
          <a:p>
            <a:pPr algn="ctr"/>
            <a:endParaRPr lang="en-US" sz="2400">
              <a:solidFill>
                <a:schemeClr val="tx2"/>
              </a:solidFill>
            </a:endParaRPr>
          </a:p>
          <a:p>
            <a:pPr algn="ctr"/>
            <a:r>
              <a:rPr lang="en-US" sz="2400">
                <a:solidFill>
                  <a:schemeClr val="tx2"/>
                </a:solidFill>
              </a:rPr>
              <a:t>DEALERS SHOULD BE MARKETING THEIR PRE-OWNED INVENTORY </a:t>
            </a:r>
            <a:r>
              <a:rPr lang="en-US" sz="2400" b="1" i="1">
                <a:solidFill>
                  <a:schemeClr val="tx2"/>
                </a:solidFill>
              </a:rPr>
              <a:t>AVAILABILITY &amp; AFFORDABILITY!</a:t>
            </a:r>
          </a:p>
          <a:p>
            <a:pPr algn="ctr"/>
            <a:endParaRPr lang="en-US" sz="2400" i="1">
              <a:solidFill>
                <a:schemeClr val="tx2"/>
              </a:solidFill>
            </a:endParaRPr>
          </a:p>
          <a:p>
            <a:pPr algn="ctr"/>
            <a:r>
              <a:rPr lang="en-US" sz="2400" i="1">
                <a:solidFill>
                  <a:schemeClr val="tx2"/>
                </a:solidFill>
              </a:rPr>
              <a:t>DEALERS ACQUIRE PRE-OWNED INVENTORY MOST EFFICIENTLY IN THE SERVICE DRIVE </a:t>
            </a:r>
          </a:p>
        </p:txBody>
      </p:sp>
      <p:pic>
        <p:nvPicPr>
          <p:cNvPr id="10" name="Picture 9">
            <a:extLst>
              <a:ext uri="{FF2B5EF4-FFF2-40B4-BE49-F238E27FC236}">
                <a16:creationId xmlns:a16="http://schemas.microsoft.com/office/drawing/2014/main" id="{767B73D2-5739-17A0-917A-74A96D439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5941" y="6194266"/>
            <a:ext cx="998795" cy="457200"/>
          </a:xfrm>
          <a:prstGeom prst="rect">
            <a:avLst/>
          </a:prstGeom>
        </p:spPr>
      </p:pic>
    </p:spTree>
    <p:extLst>
      <p:ext uri="{BB962C8B-B14F-4D97-AF65-F5344CB8AC3E}">
        <p14:creationId xmlns:p14="http://schemas.microsoft.com/office/powerpoint/2010/main" val="19563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34BDEE9-0380-ABA2-FB6B-238850D5F26C}"/>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45DE96DF-9BAC-7230-B873-A71C0CCCABE6}"/>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2" name="Title 1">
            <a:extLst>
              <a:ext uri="{FF2B5EF4-FFF2-40B4-BE49-F238E27FC236}">
                <a16:creationId xmlns:a16="http://schemas.microsoft.com/office/drawing/2014/main" id="{E9AB67C7-5880-FC43-F6C9-B4A0909467CE}"/>
              </a:ext>
            </a:extLst>
          </p:cNvPr>
          <p:cNvSpPr>
            <a:spLocks noGrp="1"/>
          </p:cNvSpPr>
          <p:nvPr>
            <p:ph type="title"/>
          </p:nvPr>
        </p:nvSpPr>
        <p:spPr>
          <a:xfrm>
            <a:off x="0" y="93817"/>
            <a:ext cx="12189211" cy="1564640"/>
          </a:xfrm>
        </p:spPr>
        <p:txBody>
          <a:bodyPr anchor="ctr"/>
          <a:lstStyle/>
          <a:p>
            <a:r>
              <a:rPr lang="en-US" sz="3600">
                <a:effectLst>
                  <a:outerShdw blurRad="38100" dist="38100" dir="2700000" algn="tl">
                    <a:srgbClr val="000000">
                      <a:alpha val="43137"/>
                    </a:srgbClr>
                  </a:outerShdw>
                </a:effectLst>
              </a:rPr>
              <a:t>JANUARY SERVICE REVENUE &amp;</a:t>
            </a:r>
            <a:br>
              <a:rPr lang="en-US" sz="3600">
                <a:effectLst>
                  <a:outerShdw blurRad="38100" dist="38100" dir="2700000" algn="tl">
                    <a:srgbClr val="000000">
                      <a:alpha val="43137"/>
                    </a:srgbClr>
                  </a:outerShdw>
                </a:effectLst>
              </a:rPr>
            </a:br>
            <a:r>
              <a:rPr lang="en-US" sz="3600">
                <a:effectLst>
                  <a:outerShdw blurRad="38100" dist="38100" dir="2700000" algn="tl">
                    <a:srgbClr val="000000">
                      <a:alpha val="43137"/>
                    </a:srgbClr>
                  </a:outerShdw>
                </a:effectLst>
              </a:rPr>
              <a:t>TICKET VOLUME INDICES UPDATES </a:t>
            </a:r>
          </a:p>
        </p:txBody>
      </p:sp>
      <p:pic>
        <p:nvPicPr>
          <p:cNvPr id="9" name="Picture 8">
            <a:extLst>
              <a:ext uri="{FF2B5EF4-FFF2-40B4-BE49-F238E27FC236}">
                <a16:creationId xmlns:a16="http://schemas.microsoft.com/office/drawing/2014/main" id="{FAC4E810-0260-C305-EB34-045717466CD7}"/>
              </a:ext>
            </a:extLst>
          </p:cNvPr>
          <p:cNvPicPr>
            <a:picLocks noChangeAspect="1"/>
          </p:cNvPicPr>
          <p:nvPr/>
        </p:nvPicPr>
        <p:blipFill>
          <a:blip r:embed="rId4"/>
          <a:stretch>
            <a:fillRect/>
          </a:stretch>
        </p:blipFill>
        <p:spPr>
          <a:xfrm>
            <a:off x="10636386" y="1749080"/>
            <a:ext cx="510584" cy="494712"/>
          </a:xfrm>
          <a:prstGeom prst="rect">
            <a:avLst/>
          </a:prstGeom>
        </p:spPr>
      </p:pic>
      <p:grpSp>
        <p:nvGrpSpPr>
          <p:cNvPr id="11" name="Group 10">
            <a:extLst>
              <a:ext uri="{FF2B5EF4-FFF2-40B4-BE49-F238E27FC236}">
                <a16:creationId xmlns:a16="http://schemas.microsoft.com/office/drawing/2014/main" id="{267A563E-BAB3-8175-09AA-7E6EE2BCC757}"/>
              </a:ext>
            </a:extLst>
          </p:cNvPr>
          <p:cNvGrpSpPr/>
          <p:nvPr/>
        </p:nvGrpSpPr>
        <p:grpSpPr>
          <a:xfrm>
            <a:off x="406819" y="2192003"/>
            <a:ext cx="11375571" cy="3634161"/>
            <a:chOff x="359229" y="2308688"/>
            <a:chExt cx="11375571" cy="3634161"/>
          </a:xfrm>
        </p:grpSpPr>
        <p:sp>
          <p:nvSpPr>
            <p:cNvPr id="14" name="TextBox 13">
              <a:extLst>
                <a:ext uri="{FF2B5EF4-FFF2-40B4-BE49-F238E27FC236}">
                  <a16:creationId xmlns:a16="http://schemas.microsoft.com/office/drawing/2014/main" id="{C66170A0-D373-2C37-E81F-96F6DEE8DB6B}"/>
                </a:ext>
              </a:extLst>
            </p:cNvPr>
            <p:cNvSpPr txBox="1"/>
            <p:nvPr/>
          </p:nvSpPr>
          <p:spPr>
            <a:xfrm>
              <a:off x="9790021" y="2833172"/>
              <a:ext cx="1944779" cy="2585323"/>
            </a:xfrm>
            <a:prstGeom prst="rect">
              <a:avLst/>
            </a:prstGeom>
            <a:noFill/>
          </p:spPr>
          <p:txBody>
            <a:bodyPr wrap="square">
              <a:spAutoFit/>
            </a:bodyPr>
            <a:lstStyle/>
            <a:p>
              <a:pPr algn="ctr"/>
              <a:r>
                <a:rPr lang="en-US" sz="1800" b="0" i="1">
                  <a:solidFill>
                    <a:schemeClr val="tx2"/>
                  </a:solidFill>
                  <a:latin typeface="+mn-lt"/>
                </a:rPr>
                <a:t>Service Revenue </a:t>
              </a:r>
              <a:r>
                <a:rPr lang="en-US" i="1">
                  <a:solidFill>
                    <a:schemeClr val="tx2"/>
                  </a:solidFill>
                </a:rPr>
                <a:t>Index decreases 1.6% year-over-year</a:t>
              </a:r>
            </a:p>
            <a:p>
              <a:pPr algn="ctr"/>
              <a:endParaRPr lang="en-US" i="1">
                <a:solidFill>
                  <a:schemeClr val="tx2"/>
                </a:solidFill>
              </a:endParaRPr>
            </a:p>
            <a:p>
              <a:pPr algn="ctr"/>
              <a:r>
                <a:rPr lang="en-US" i="1">
                  <a:solidFill>
                    <a:schemeClr val="tx2"/>
                  </a:solidFill>
                </a:rPr>
                <a:t>Ticket Volume Index decreases 7.7% year-over-year</a:t>
              </a:r>
              <a:endParaRPr lang="en-US" sz="1800" b="0" i="1">
                <a:solidFill>
                  <a:schemeClr val="tx2"/>
                </a:solidFill>
                <a:latin typeface="+mn-lt"/>
              </a:endParaRPr>
            </a:p>
          </p:txBody>
        </p:sp>
        <p:pic>
          <p:nvPicPr>
            <p:cNvPr id="16" name="Picture 15">
              <a:extLst>
                <a:ext uri="{FF2B5EF4-FFF2-40B4-BE49-F238E27FC236}">
                  <a16:creationId xmlns:a16="http://schemas.microsoft.com/office/drawing/2014/main" id="{68A9E0E8-F555-6640-3F45-0D2ED8EBD8E4}"/>
                </a:ext>
              </a:extLst>
            </p:cNvPr>
            <p:cNvPicPr>
              <a:picLocks noChangeAspect="1"/>
            </p:cNvPicPr>
            <p:nvPr/>
          </p:nvPicPr>
          <p:blipFill>
            <a:blip r:embed="rId5"/>
            <a:stretch>
              <a:fillRect/>
            </a:stretch>
          </p:blipFill>
          <p:spPr>
            <a:xfrm>
              <a:off x="359229" y="2308688"/>
              <a:ext cx="9109891" cy="3634161"/>
            </a:xfrm>
            <a:prstGeom prst="rect">
              <a:avLst/>
            </a:prstGeom>
          </p:spPr>
        </p:pic>
      </p:grpSp>
      <p:pic>
        <p:nvPicPr>
          <p:cNvPr id="8" name="Picture 7" descr="A blue and black logo&#10;&#10;AI-generated content may be incorrect.">
            <a:extLst>
              <a:ext uri="{FF2B5EF4-FFF2-40B4-BE49-F238E27FC236}">
                <a16:creationId xmlns:a16="http://schemas.microsoft.com/office/drawing/2014/main" id="{6FB2EA0C-BBAB-BF66-9F5E-BA78A505F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10" name="Footer Placeholder 3">
            <a:extLst>
              <a:ext uri="{FF2B5EF4-FFF2-40B4-BE49-F238E27FC236}">
                <a16:creationId xmlns:a16="http://schemas.microsoft.com/office/drawing/2014/main" id="{5E67EAA3-5CF3-7C22-6BBE-6DB9271C3836}"/>
              </a:ext>
            </a:extLst>
          </p:cNvPr>
          <p:cNvSpPr>
            <a:spLocks noGrp="1"/>
          </p:cNvSpPr>
          <p:nvPr>
            <p:ph type="ftr" sz="quarter" idx="11"/>
          </p:nvPr>
        </p:nvSpPr>
        <p:spPr>
          <a:xfrm>
            <a:off x="115782" y="6533962"/>
            <a:ext cx="4114800" cy="235009"/>
          </a:xfrm>
        </p:spPr>
        <p:txBody>
          <a:bodyPr anchor="ctr"/>
          <a:lstStyle/>
          <a:p>
            <a:r>
              <a:rPr lang="en-US" b="1">
                <a:solidFill>
                  <a:schemeClr val="tx2"/>
                </a:solidFill>
              </a:rPr>
              <a:t>Source: </a:t>
            </a:r>
            <a:r>
              <a:rPr lang="en-US" i="1">
                <a:solidFill>
                  <a:schemeClr val="tx2"/>
                </a:solidFill>
              </a:rPr>
              <a:t>Cox Automotive: </a:t>
            </a:r>
            <a:r>
              <a:rPr lang="en-US" i="1" err="1">
                <a:solidFill>
                  <a:schemeClr val="tx2"/>
                </a:solidFill>
              </a:rPr>
              <a:t>xTime</a:t>
            </a:r>
            <a:endParaRPr lang="en-US" i="1">
              <a:solidFill>
                <a:schemeClr val="tx2"/>
              </a:solidFill>
            </a:endParaRPr>
          </a:p>
        </p:txBody>
      </p:sp>
    </p:spTree>
    <p:extLst>
      <p:ext uri="{BB962C8B-B14F-4D97-AF65-F5344CB8AC3E}">
        <p14:creationId xmlns:p14="http://schemas.microsoft.com/office/powerpoint/2010/main" val="271129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57512E7-6D4E-C265-CEBE-EB44A519D211}"/>
            </a:ext>
          </a:extLst>
        </p:cNvPr>
        <p:cNvGrpSpPr/>
        <p:nvPr/>
      </p:nvGrpSpPr>
      <p:grpSpPr>
        <a:xfrm>
          <a:off x="0" y="0"/>
          <a:ext cx="0" cy="0"/>
          <a:chOff x="0" y="0"/>
          <a:chExt cx="0" cy="0"/>
        </a:xfrm>
      </p:grpSpPr>
      <p:pic>
        <p:nvPicPr>
          <p:cNvPr id="4" name="Picture 3" descr="A blue background with diagonal lines&#10;&#10;AI-generated content may be incorrect.">
            <a:extLst>
              <a:ext uri="{FF2B5EF4-FFF2-40B4-BE49-F238E27FC236}">
                <a16:creationId xmlns:a16="http://schemas.microsoft.com/office/drawing/2014/main" id="{1BB25A95-3789-6B7C-03CB-227F917E4324}"/>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3" name="Rectangle 2">
            <a:extLst>
              <a:ext uri="{FF2B5EF4-FFF2-40B4-BE49-F238E27FC236}">
                <a16:creationId xmlns:a16="http://schemas.microsoft.com/office/drawing/2014/main" id="{7ECEEE35-8E35-7220-CE2B-D866CBD2CB45}"/>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393F6-4F53-0124-E0BF-3BFC08DB8EC1}"/>
              </a:ext>
            </a:extLst>
          </p:cNvPr>
          <p:cNvSpPr>
            <a:spLocks noGrp="1"/>
          </p:cNvSpPr>
          <p:nvPr>
            <p:ph type="title"/>
          </p:nvPr>
        </p:nvSpPr>
        <p:spPr>
          <a:xfrm>
            <a:off x="517069" y="0"/>
            <a:ext cx="11157857" cy="1717705"/>
          </a:xfrm>
        </p:spPr>
        <p:txBody>
          <a:bodyPr anchor="ctr"/>
          <a:lstStyle/>
          <a:p>
            <a:r>
              <a:rPr lang="en-US" sz="3600" noProof="0">
                <a:effectLst>
                  <a:outerShdw blurRad="38100" dist="38100" dir="2700000" algn="tl">
                    <a:srgbClr val="000000">
                      <a:alpha val="43137"/>
                    </a:srgbClr>
                  </a:outerShdw>
                </a:effectLst>
                <a:latin typeface="+mn-lt"/>
              </a:rPr>
              <a:t>2026</a:t>
            </a:r>
            <a:r>
              <a:rPr lang="en-US" sz="3600">
                <a:effectLst>
                  <a:outerShdw blurRad="38100" dist="38100" dir="2700000" algn="tl">
                    <a:srgbClr val="000000">
                      <a:alpha val="43137"/>
                    </a:srgbClr>
                  </a:outerShdw>
                </a:effectLst>
                <a:latin typeface="+mn-lt"/>
              </a:rPr>
              <a:t> FORECAST TAKEAWAYS</a:t>
            </a:r>
          </a:p>
        </p:txBody>
      </p:sp>
      <p:pic>
        <p:nvPicPr>
          <p:cNvPr id="9" name="Picture 8">
            <a:extLst>
              <a:ext uri="{FF2B5EF4-FFF2-40B4-BE49-F238E27FC236}">
                <a16:creationId xmlns:a16="http://schemas.microsoft.com/office/drawing/2014/main" id="{101B8B57-7095-FA10-2A31-438448ECA9D7}"/>
              </a:ext>
            </a:extLst>
          </p:cNvPr>
          <p:cNvPicPr>
            <a:picLocks noChangeAspect="1"/>
          </p:cNvPicPr>
          <p:nvPr/>
        </p:nvPicPr>
        <p:blipFill>
          <a:blip r:embed="rId4"/>
          <a:stretch>
            <a:fillRect/>
          </a:stretch>
        </p:blipFill>
        <p:spPr>
          <a:xfrm>
            <a:off x="10636386" y="1749080"/>
            <a:ext cx="510584" cy="494712"/>
          </a:xfrm>
          <a:prstGeom prst="rect">
            <a:avLst/>
          </a:prstGeom>
        </p:spPr>
      </p:pic>
      <p:sp>
        <p:nvSpPr>
          <p:cNvPr id="6" name="Title 1">
            <a:extLst>
              <a:ext uri="{FF2B5EF4-FFF2-40B4-BE49-F238E27FC236}">
                <a16:creationId xmlns:a16="http://schemas.microsoft.com/office/drawing/2014/main" id="{D38BD490-02DA-8F65-F59C-CAA50E23D15D}"/>
              </a:ext>
            </a:extLst>
          </p:cNvPr>
          <p:cNvSpPr txBox="1">
            <a:spLocks/>
          </p:cNvSpPr>
          <p:nvPr/>
        </p:nvSpPr>
        <p:spPr>
          <a:xfrm>
            <a:off x="470281" y="1938327"/>
            <a:ext cx="11251431" cy="4619750"/>
          </a:xfrm>
          <a:prstGeom prst="rect">
            <a:avLst/>
          </a:prstGeom>
        </p:spPr>
        <p:txBody>
          <a:bodyPr lIns="91440" tIns="45720" rIns="91440" bIns="45720"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1800" b="0" i="1">
                <a:solidFill>
                  <a:schemeClr val="tx2"/>
                </a:solidFill>
                <a:latin typeface="+mn-lt"/>
              </a:rPr>
              <a:t>The automotive industry is expected to face challenges and opportunities in 2026, particularly in EV adoption, supply chain dynamics and consumer affordability.</a:t>
            </a:r>
          </a:p>
          <a:p>
            <a:br>
              <a:rPr lang="en-US" sz="1800" b="0">
                <a:solidFill>
                  <a:schemeClr val="tx2"/>
                </a:solidFill>
                <a:latin typeface="+mn-lt"/>
              </a:rPr>
            </a:br>
            <a:endParaRPr lang="en-US" sz="1800" b="0">
              <a:solidFill>
                <a:schemeClr val="tx2"/>
              </a:solidFill>
              <a:latin typeface="+mn-lt"/>
            </a:endParaRPr>
          </a:p>
          <a:p>
            <a:pPr marL="342900" indent="-342900" algn="l">
              <a:buFont typeface="+mj-lt"/>
              <a:buAutoNum type="arabicPeriod"/>
            </a:pPr>
            <a:r>
              <a:rPr lang="en-US" sz="1800">
                <a:solidFill>
                  <a:schemeClr val="tx1"/>
                </a:solidFill>
                <a:latin typeface="+mn-lt"/>
              </a:rPr>
              <a:t>Supply Chain Shifts: </a:t>
            </a:r>
            <a:r>
              <a:rPr lang="en-US" sz="1800" b="0">
                <a:solidFill>
                  <a:schemeClr val="tx2"/>
                </a:solidFill>
                <a:latin typeface="+mn-lt"/>
              </a:rPr>
              <a:t>The automotive sector is undergoing a transformation in its supply chains, with manufacturers focusing on reshoring and diversifying suppliers to mitigate risks. </a:t>
            </a:r>
          </a:p>
          <a:p>
            <a:pPr marL="342900" indent="-342900" algn="l">
              <a:buFont typeface="+mj-lt"/>
              <a:buAutoNum type="arabicPeriod"/>
            </a:pPr>
            <a:endParaRPr lang="en-US" sz="1800" b="0">
              <a:solidFill>
                <a:schemeClr val="tx2"/>
              </a:solidFill>
              <a:latin typeface="+mn-lt"/>
            </a:endParaRPr>
          </a:p>
          <a:p>
            <a:pPr marL="342900" indent="-342900" algn="l">
              <a:buFont typeface="+mj-lt"/>
              <a:buAutoNum type="arabicPeriod"/>
            </a:pPr>
            <a:r>
              <a:rPr lang="en-US" sz="1800">
                <a:solidFill>
                  <a:schemeClr val="tx1"/>
                </a:solidFill>
                <a:latin typeface="+mn-lt"/>
              </a:rPr>
              <a:t>EV Affordability: </a:t>
            </a:r>
            <a:r>
              <a:rPr lang="en-US" sz="1800" b="0">
                <a:solidFill>
                  <a:schemeClr val="tx2"/>
                </a:solidFill>
                <a:latin typeface="+mn-lt"/>
              </a:rPr>
              <a:t>With the expiration of the federal EV tax credits, the affordability of EV’s will be a critical issue. However, with the introduction of new lower-cost models it may ignite greater consumer demand.  		</a:t>
            </a:r>
            <a:br>
              <a:rPr lang="en-US" sz="1800" b="0">
                <a:solidFill>
                  <a:schemeClr val="tx2"/>
                </a:solidFill>
                <a:latin typeface="+mn-lt"/>
              </a:rPr>
            </a:br>
            <a:endParaRPr lang="en-US" sz="1800" b="0">
              <a:solidFill>
                <a:schemeClr val="tx2"/>
              </a:solidFill>
              <a:latin typeface="+mn-lt"/>
            </a:endParaRPr>
          </a:p>
          <a:p>
            <a:pPr algn="l"/>
            <a:r>
              <a:rPr lang="en-US" sz="1800" b="0" i="1">
                <a:solidFill>
                  <a:schemeClr val="tx2"/>
                </a:solidFill>
                <a:latin typeface="+mn-lt"/>
              </a:rPr>
              <a:t>		</a:t>
            </a:r>
            <a:r>
              <a:rPr lang="en-US" sz="1800" i="1">
                <a:solidFill>
                  <a:schemeClr val="tx2"/>
                </a:solidFill>
                <a:latin typeface="+mn-lt"/>
              </a:rPr>
              <a:t>There is also a tremendous opportunity to market pre-owned EV Inventory</a:t>
            </a:r>
            <a:br>
              <a:rPr lang="en-US" sz="1800" i="1">
                <a:solidFill>
                  <a:schemeClr val="tx2"/>
                </a:solidFill>
                <a:latin typeface="+mn-lt"/>
              </a:rPr>
            </a:br>
            <a:endParaRPr lang="en-US" sz="1800" i="1">
              <a:solidFill>
                <a:schemeClr val="tx2"/>
              </a:solidFill>
              <a:latin typeface="+mn-lt"/>
            </a:endParaRPr>
          </a:p>
          <a:p>
            <a:pPr marL="342900" indent="-342900" algn="l">
              <a:buAutoNum type="arabicPeriod" startAt="3"/>
            </a:pPr>
            <a:r>
              <a:rPr lang="en-US" sz="1800">
                <a:solidFill>
                  <a:schemeClr val="tx1"/>
                </a:solidFill>
                <a:latin typeface="+mn-lt"/>
              </a:rPr>
              <a:t>Consumer Demand and Market Dynamics: </a:t>
            </a:r>
            <a:r>
              <a:rPr lang="en-US" sz="1800" b="0">
                <a:solidFill>
                  <a:schemeClr val="tx2"/>
                </a:solidFill>
                <a:latin typeface="+mn-lt"/>
              </a:rPr>
              <a:t>As car prices hover around 50K, affordability will be a key factor influencing purchasing decisions.  </a:t>
            </a:r>
          </a:p>
          <a:p>
            <a:endParaRPr lang="en-US" sz="1800" b="0">
              <a:solidFill>
                <a:schemeClr val="tx2"/>
              </a:solidFill>
              <a:latin typeface="+mn-lt"/>
            </a:endParaRPr>
          </a:p>
          <a:p>
            <a:endParaRPr lang="en-US" sz="1800" b="0">
              <a:solidFill>
                <a:schemeClr val="tx2"/>
              </a:solidFill>
              <a:latin typeface="+mn-lt"/>
            </a:endParaRPr>
          </a:p>
          <a:p>
            <a:r>
              <a:rPr lang="en-US" sz="1800">
                <a:solidFill>
                  <a:schemeClr val="tx2"/>
                </a:solidFill>
                <a:latin typeface="+mn-lt"/>
              </a:rPr>
              <a:t>INCENTIVES, FINANCING AND A ROBUST USED CAR MARKET WILL BE CRITICAL FOR MANUFACTURERS TO ATTRACT BUYERS.  </a:t>
            </a:r>
            <a:endParaRPr lang="en-US" sz="2400">
              <a:solidFill>
                <a:schemeClr val="tx2"/>
              </a:solidFill>
              <a:latin typeface="+mn-lt"/>
            </a:endParaRPr>
          </a:p>
        </p:txBody>
      </p:sp>
      <p:pic>
        <p:nvPicPr>
          <p:cNvPr id="5" name="Picture 4" descr="A blue and black logo&#10;&#10;AI-generated content may be incorrect.">
            <a:extLst>
              <a:ext uri="{FF2B5EF4-FFF2-40B4-BE49-F238E27FC236}">
                <a16:creationId xmlns:a16="http://schemas.microsoft.com/office/drawing/2014/main" id="{CBB97447-39F8-44F8-0059-78711B36EC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Tree>
    <p:extLst>
      <p:ext uri="{BB962C8B-B14F-4D97-AF65-F5344CB8AC3E}">
        <p14:creationId xmlns:p14="http://schemas.microsoft.com/office/powerpoint/2010/main" val="3261370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4E7EE7-A57A-21BD-61C7-04483EEA24D4}"/>
              </a:ext>
            </a:extLst>
          </p:cNvPr>
          <p:cNvSpPr txBox="1"/>
          <p:nvPr/>
        </p:nvSpPr>
        <p:spPr>
          <a:xfrm>
            <a:off x="3327889" y="367135"/>
            <a:ext cx="8864111" cy="954107"/>
          </a:xfrm>
          <a:prstGeom prst="rect">
            <a:avLst/>
          </a:prstGeom>
          <a:noFill/>
        </p:spPr>
        <p:txBody>
          <a:bodyPr wrap="square" rtlCol="0">
            <a:spAutoFit/>
          </a:bodyPr>
          <a:lstStyle/>
          <a:p>
            <a:pPr algn="ctr"/>
            <a:r>
              <a:rPr lang="en-US" sz="4000" b="1"/>
              <a:t>FORECASTS</a:t>
            </a:r>
            <a:endParaRPr lang="en-US" sz="4400" b="1"/>
          </a:p>
          <a:p>
            <a:pPr algn="ctr"/>
            <a:r>
              <a:rPr lang="en-US" sz="1600" i="1">
                <a:solidFill>
                  <a:schemeClr val="tx2"/>
                </a:solidFill>
              </a:rPr>
              <a:t>Updated 12/17/25</a:t>
            </a:r>
          </a:p>
        </p:txBody>
      </p:sp>
      <p:pic>
        <p:nvPicPr>
          <p:cNvPr id="6" name="Picture 5" descr="A blue background with diagonal lines&#10;&#10;AI-generated content may be incorrect.">
            <a:extLst>
              <a:ext uri="{FF2B5EF4-FFF2-40B4-BE49-F238E27FC236}">
                <a16:creationId xmlns:a16="http://schemas.microsoft.com/office/drawing/2014/main" id="{F2191B0B-8B09-5FAF-CD7B-F1CE5D2DB6D4}"/>
              </a:ext>
            </a:extLst>
          </p:cNvPr>
          <p:cNvPicPr>
            <a:picLocks noChangeAspect="1"/>
          </p:cNvPicPr>
          <p:nvPr/>
        </p:nvPicPr>
        <p:blipFill>
          <a:blip r:embed="rId2">
            <a:extLst>
              <a:ext uri="{28A0092B-C50C-407E-A947-70E740481C1C}">
                <a14:useLocalDpi xmlns:a14="http://schemas.microsoft.com/office/drawing/2010/main" val="0"/>
              </a:ext>
            </a:extLst>
          </a:blip>
          <a:srcRect t="-5" r="72715" b="-899"/>
          <a:stretch>
            <a:fillRect/>
          </a:stretch>
        </p:blipFill>
        <p:spPr>
          <a:xfrm>
            <a:off x="2789" y="0"/>
            <a:ext cx="3325100" cy="6919546"/>
          </a:xfrm>
          <a:prstGeom prst="rect">
            <a:avLst/>
          </a:prstGeom>
        </p:spPr>
      </p:pic>
      <p:sp>
        <p:nvSpPr>
          <p:cNvPr id="7" name="Footer Placeholder 3">
            <a:extLst>
              <a:ext uri="{FF2B5EF4-FFF2-40B4-BE49-F238E27FC236}">
                <a16:creationId xmlns:a16="http://schemas.microsoft.com/office/drawing/2014/main" id="{D51A6AC5-C719-502B-360D-FECF49EABD3C}"/>
              </a:ext>
            </a:extLst>
          </p:cNvPr>
          <p:cNvSpPr>
            <a:spLocks noGrp="1"/>
          </p:cNvSpPr>
          <p:nvPr>
            <p:ph type="ftr" sz="quarter" idx="11"/>
          </p:nvPr>
        </p:nvSpPr>
        <p:spPr>
          <a:xfrm>
            <a:off x="7967312" y="6533961"/>
            <a:ext cx="4114800" cy="235009"/>
          </a:xfrm>
        </p:spPr>
        <p:txBody>
          <a:bodyPr anchor="ctr"/>
          <a:lstStyle/>
          <a:p>
            <a:pPr algn="r"/>
            <a:r>
              <a:rPr lang="en-US" b="1">
                <a:solidFill>
                  <a:schemeClr val="tx2"/>
                </a:solidFill>
              </a:rPr>
              <a:t>Source: </a:t>
            </a:r>
            <a:r>
              <a:rPr lang="en-US" i="1">
                <a:solidFill>
                  <a:schemeClr val="tx2"/>
                </a:solidFill>
              </a:rPr>
              <a:t>Cox Automotive</a:t>
            </a:r>
          </a:p>
        </p:txBody>
      </p:sp>
      <p:pic>
        <p:nvPicPr>
          <p:cNvPr id="8" name="Picture 7">
            <a:extLst>
              <a:ext uri="{FF2B5EF4-FFF2-40B4-BE49-F238E27FC236}">
                <a16:creationId xmlns:a16="http://schemas.microsoft.com/office/drawing/2014/main" id="{29A86A01-BB77-4FEF-91D6-E3BA66F21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941" y="6194266"/>
            <a:ext cx="998795" cy="457200"/>
          </a:xfrm>
          <a:prstGeom prst="rect">
            <a:avLst/>
          </a:prstGeom>
        </p:spPr>
      </p:pic>
      <p:graphicFrame>
        <p:nvGraphicFramePr>
          <p:cNvPr id="9" name="Table 8">
            <a:extLst>
              <a:ext uri="{FF2B5EF4-FFF2-40B4-BE49-F238E27FC236}">
                <a16:creationId xmlns:a16="http://schemas.microsoft.com/office/drawing/2014/main" id="{05C1CA8B-E7E3-322A-2215-5B1590EFB649}"/>
              </a:ext>
            </a:extLst>
          </p:cNvPr>
          <p:cNvGraphicFramePr>
            <a:graphicFrameLocks noGrp="1"/>
          </p:cNvGraphicFramePr>
          <p:nvPr>
            <p:extLst>
              <p:ext uri="{D42A27DB-BD31-4B8C-83A1-F6EECF244321}">
                <p14:modId xmlns:p14="http://schemas.microsoft.com/office/powerpoint/2010/main" val="3883484168"/>
              </p:ext>
            </p:extLst>
          </p:nvPr>
        </p:nvGraphicFramePr>
        <p:xfrm>
          <a:off x="4102344" y="1527503"/>
          <a:ext cx="7315200" cy="4572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937311991"/>
                    </a:ext>
                  </a:extLst>
                </a:gridCol>
                <a:gridCol w="2438400">
                  <a:extLst>
                    <a:ext uri="{9D8B030D-6E8A-4147-A177-3AD203B41FA5}">
                      <a16:colId xmlns:a16="http://schemas.microsoft.com/office/drawing/2014/main" val="681834253"/>
                    </a:ext>
                  </a:extLst>
                </a:gridCol>
                <a:gridCol w="2438400">
                  <a:extLst>
                    <a:ext uri="{9D8B030D-6E8A-4147-A177-3AD203B41FA5}">
                      <a16:colId xmlns:a16="http://schemas.microsoft.com/office/drawing/2014/main" val="2157407126"/>
                    </a:ext>
                  </a:extLst>
                </a:gridCol>
              </a:tblGrid>
              <a:tr h="1524000">
                <a:tc>
                  <a:txBody>
                    <a:bodyPr/>
                    <a:lstStyle/>
                    <a:p>
                      <a:pPr algn="ctr"/>
                      <a:r>
                        <a:rPr lang="en-US" sz="2400" b="1">
                          <a:solidFill>
                            <a:schemeClr val="tx1"/>
                          </a:solidFill>
                          <a:latin typeface="+mj-lt"/>
                        </a:rPr>
                        <a:t>15.8M</a:t>
                      </a:r>
                    </a:p>
                    <a:p>
                      <a:pPr algn="ctr"/>
                      <a:r>
                        <a:rPr lang="en-US" sz="1400" b="0">
                          <a:solidFill>
                            <a:schemeClr val="tx2"/>
                          </a:solidFill>
                          <a:latin typeface="+mj-lt"/>
                        </a:rPr>
                        <a:t>(-2.4% versus 2025)</a:t>
                      </a:r>
                    </a:p>
                    <a:p>
                      <a:pPr algn="ctr"/>
                      <a:endParaRPr lang="en-US" sz="1800" b="0">
                        <a:solidFill>
                          <a:schemeClr val="tx2"/>
                        </a:solidFill>
                        <a:latin typeface="+mj-lt"/>
                      </a:endParaRPr>
                    </a:p>
                    <a:p>
                      <a:pPr algn="ctr"/>
                      <a:r>
                        <a:rPr lang="en-US" sz="1600" b="1">
                          <a:solidFill>
                            <a:schemeClr val="accent1"/>
                          </a:solidFill>
                          <a:latin typeface="+mj-lt"/>
                        </a:rPr>
                        <a:t>NEW SALES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b="1">
                          <a:solidFill>
                            <a:schemeClr val="tx1"/>
                          </a:solidFill>
                          <a:latin typeface="+mj-lt"/>
                        </a:rPr>
                        <a:t>13.1M</a:t>
                      </a:r>
                      <a:endParaRPr lang="en-US" sz="1800" b="1">
                        <a:solidFill>
                          <a:schemeClr val="tx1"/>
                        </a:solidFill>
                        <a:latin typeface="+mj-lt"/>
                      </a:endParaRPr>
                    </a:p>
                    <a:p>
                      <a:pPr algn="ctr"/>
                      <a:r>
                        <a:rPr lang="en-US" sz="1400" b="0">
                          <a:solidFill>
                            <a:schemeClr val="tx2"/>
                          </a:solidFill>
                          <a:latin typeface="+mj-lt"/>
                        </a:rPr>
                        <a:t>(-1.5% versus 2025)</a:t>
                      </a:r>
                    </a:p>
                    <a:p>
                      <a:pPr algn="ctr"/>
                      <a:endParaRPr lang="en-US" sz="1800" b="0">
                        <a:solidFill>
                          <a:schemeClr val="tx2"/>
                        </a:solidFill>
                        <a:latin typeface="+mj-lt"/>
                      </a:endParaRPr>
                    </a:p>
                    <a:p>
                      <a:pPr algn="ctr"/>
                      <a:r>
                        <a:rPr lang="en-US" sz="1600" b="1">
                          <a:solidFill>
                            <a:schemeClr val="accent1"/>
                          </a:solidFill>
                          <a:latin typeface="+mj-lt"/>
                        </a:rPr>
                        <a:t>NEW RETAIL SALES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b="1">
                          <a:solidFill>
                            <a:schemeClr val="tx1"/>
                          </a:solidFill>
                          <a:latin typeface="+mj-lt"/>
                        </a:rPr>
                        <a:t>2.7M</a:t>
                      </a:r>
                      <a:endParaRPr lang="en-US" sz="1800" b="1">
                        <a:solidFill>
                          <a:schemeClr val="tx1"/>
                        </a:solidFill>
                        <a:latin typeface="+mj-lt"/>
                      </a:endParaRPr>
                    </a:p>
                    <a:p>
                      <a:pPr algn="ctr"/>
                      <a:r>
                        <a:rPr lang="en-US" sz="1400" b="0">
                          <a:solidFill>
                            <a:schemeClr val="tx2"/>
                          </a:solidFill>
                          <a:latin typeface="+mj-lt"/>
                        </a:rPr>
                        <a:t>(-6.1% versus 2025)</a:t>
                      </a:r>
                    </a:p>
                    <a:p>
                      <a:pPr algn="ctr"/>
                      <a:endParaRPr lang="en-US" sz="1800" b="0">
                        <a:solidFill>
                          <a:schemeClr val="tx2"/>
                        </a:solidFill>
                        <a:latin typeface="+mj-lt"/>
                      </a:endParaRPr>
                    </a:p>
                    <a:p>
                      <a:pPr algn="ctr"/>
                      <a:r>
                        <a:rPr lang="en-US" sz="1600" b="1">
                          <a:solidFill>
                            <a:schemeClr val="accent1"/>
                          </a:solidFill>
                          <a:latin typeface="+mj-lt"/>
                        </a:rPr>
                        <a:t>FLEET SALES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9582074"/>
                  </a:ext>
                </a:extLst>
              </a:tr>
              <a:tr h="1524000">
                <a:tc>
                  <a:txBody>
                    <a:bodyPr/>
                    <a:lstStyle/>
                    <a:p>
                      <a:pPr algn="ctr"/>
                      <a:r>
                        <a:rPr lang="en-US" sz="2400" b="1">
                          <a:solidFill>
                            <a:schemeClr val="tx1"/>
                          </a:solidFill>
                          <a:latin typeface="+mj-lt"/>
                        </a:rPr>
                        <a:t>2.8M</a:t>
                      </a:r>
                    </a:p>
                    <a:p>
                      <a:pPr algn="ctr"/>
                      <a:r>
                        <a:rPr lang="en-US" sz="1400" b="0">
                          <a:solidFill>
                            <a:schemeClr val="tx2"/>
                          </a:solidFill>
                          <a:latin typeface="+mj-lt"/>
                        </a:rPr>
                        <a:t>(-12.6% versus 2025)</a:t>
                      </a:r>
                      <a:br>
                        <a:rPr lang="en-US" sz="1800" b="0">
                          <a:solidFill>
                            <a:schemeClr val="tx2"/>
                          </a:solidFill>
                          <a:latin typeface="+mj-lt"/>
                        </a:rPr>
                      </a:br>
                      <a:br>
                        <a:rPr lang="en-US" sz="1800" b="0">
                          <a:solidFill>
                            <a:schemeClr val="tx2"/>
                          </a:solidFill>
                          <a:latin typeface="+mj-lt"/>
                        </a:rPr>
                      </a:br>
                      <a:r>
                        <a:rPr lang="en-US" sz="1600" b="1">
                          <a:solidFill>
                            <a:schemeClr val="accent1"/>
                          </a:solidFill>
                          <a:latin typeface="+mj-lt"/>
                        </a:rPr>
                        <a:t>NEW LEASE VOLUME</a:t>
                      </a:r>
                      <a:endParaRPr lang="en-US" sz="1800" b="1">
                        <a:solidFill>
                          <a:schemeClr val="accent1"/>
                        </a:solidFill>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b="1">
                          <a:solidFill>
                            <a:schemeClr val="tx1"/>
                          </a:solidFill>
                          <a:latin typeface="+mj-lt"/>
                        </a:rPr>
                        <a:t>21%</a:t>
                      </a:r>
                    </a:p>
                    <a:p>
                      <a:pPr algn="ctr"/>
                      <a:r>
                        <a:rPr lang="en-US" sz="1400" b="0">
                          <a:solidFill>
                            <a:schemeClr val="tx2"/>
                          </a:solidFill>
                          <a:latin typeface="+mj-lt"/>
                        </a:rPr>
                        <a:t>(-3% versus 2025)</a:t>
                      </a:r>
                    </a:p>
                    <a:p>
                      <a:pPr algn="ctr"/>
                      <a:endParaRPr lang="en-US" sz="1800" b="0">
                        <a:solidFill>
                          <a:schemeClr val="tx2"/>
                        </a:solidFill>
                        <a:latin typeface="+mj-lt"/>
                      </a:endParaRPr>
                    </a:p>
                    <a:p>
                      <a:pPr algn="ctr"/>
                      <a:r>
                        <a:rPr lang="en-US" sz="1600" b="1">
                          <a:solidFill>
                            <a:schemeClr val="accent1"/>
                          </a:solidFill>
                          <a:latin typeface="+mj-lt"/>
                        </a:rPr>
                        <a:t>LEASE PENETRATION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b="1">
                          <a:solidFill>
                            <a:schemeClr val="tx1"/>
                          </a:solidFill>
                          <a:latin typeface="+mj-lt"/>
                        </a:rPr>
                        <a:t>2.6M</a:t>
                      </a:r>
                      <a:endParaRPr lang="en-US" sz="1800" b="1">
                        <a:solidFill>
                          <a:schemeClr val="tx1"/>
                        </a:solidFill>
                        <a:latin typeface="+mj-lt"/>
                      </a:endParaRPr>
                    </a:p>
                    <a:p>
                      <a:pPr algn="ctr"/>
                      <a:r>
                        <a:rPr lang="en-US" sz="1400" b="0">
                          <a:solidFill>
                            <a:schemeClr val="tx2"/>
                          </a:solidFill>
                          <a:latin typeface="+mj-lt"/>
                        </a:rPr>
                        <a:t>(-2.2% versus 2025)</a:t>
                      </a:r>
                    </a:p>
                    <a:p>
                      <a:pPr algn="ctr"/>
                      <a:endParaRPr lang="en-US" sz="1800" b="0">
                        <a:solidFill>
                          <a:schemeClr val="tx2"/>
                        </a:solidFill>
                        <a:latin typeface="+mj-lt"/>
                      </a:endParaRPr>
                    </a:p>
                    <a:p>
                      <a:pPr algn="ctr"/>
                      <a:r>
                        <a:rPr lang="en-US" sz="1600" b="1">
                          <a:solidFill>
                            <a:schemeClr val="accent1"/>
                          </a:solidFill>
                          <a:latin typeface="+mj-lt"/>
                        </a:rPr>
                        <a:t>CPO SALES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7632083"/>
                  </a:ext>
                </a:extLst>
              </a:tr>
              <a:tr h="1524000">
                <a:tc>
                  <a:txBody>
                    <a:bodyPr/>
                    <a:lstStyle/>
                    <a:p>
                      <a:pPr algn="ctr"/>
                      <a:r>
                        <a:rPr lang="en-US" sz="2400" b="1">
                          <a:solidFill>
                            <a:schemeClr val="tx1"/>
                          </a:solidFill>
                          <a:latin typeface="+mj-lt"/>
                        </a:rPr>
                        <a:t>38.3M</a:t>
                      </a:r>
                      <a:endParaRPr lang="en-US" sz="1800" b="1">
                        <a:solidFill>
                          <a:schemeClr val="tx1"/>
                        </a:solidFill>
                        <a:latin typeface="+mj-lt"/>
                      </a:endParaRPr>
                    </a:p>
                    <a:p>
                      <a:pPr algn="ctr"/>
                      <a:r>
                        <a:rPr lang="en-US" sz="1400" b="0">
                          <a:solidFill>
                            <a:schemeClr val="tx2"/>
                          </a:solidFill>
                          <a:latin typeface="+mj-lt"/>
                        </a:rPr>
                        <a:t>(-0.9% versus 2025)</a:t>
                      </a:r>
                    </a:p>
                    <a:p>
                      <a:pPr algn="ctr"/>
                      <a:endParaRPr lang="en-US" sz="1800" b="0">
                        <a:solidFill>
                          <a:schemeClr val="tx2"/>
                        </a:solidFill>
                        <a:latin typeface="+mj-lt"/>
                      </a:endParaRPr>
                    </a:p>
                    <a:p>
                      <a:pPr algn="ctr"/>
                      <a:r>
                        <a:rPr lang="en-US" sz="1600" b="1">
                          <a:solidFill>
                            <a:schemeClr val="accent1"/>
                          </a:solidFill>
                          <a:latin typeface="+mj-lt"/>
                        </a:rPr>
                        <a:t>USED SALES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b="1">
                          <a:solidFill>
                            <a:schemeClr val="tx1"/>
                          </a:solidFill>
                          <a:latin typeface="+mj-lt"/>
                        </a:rPr>
                        <a:t>20.3M</a:t>
                      </a:r>
                    </a:p>
                    <a:p>
                      <a:pPr algn="ctr"/>
                      <a:r>
                        <a:rPr lang="en-US" sz="1400" b="0">
                          <a:solidFill>
                            <a:schemeClr val="tx2"/>
                          </a:solidFill>
                          <a:latin typeface="+mj-lt"/>
                        </a:rPr>
                        <a:t>(-0.7% versus 2025)</a:t>
                      </a:r>
                      <a:br>
                        <a:rPr lang="en-US" sz="1800" b="0">
                          <a:solidFill>
                            <a:schemeClr val="tx2"/>
                          </a:solidFill>
                          <a:latin typeface="+mj-lt"/>
                        </a:rPr>
                      </a:br>
                      <a:br>
                        <a:rPr lang="en-US" sz="1800" b="0">
                          <a:solidFill>
                            <a:schemeClr val="tx2"/>
                          </a:solidFill>
                          <a:latin typeface="+mj-lt"/>
                        </a:rPr>
                      </a:br>
                      <a:r>
                        <a:rPr lang="en-US" sz="1600" b="1">
                          <a:solidFill>
                            <a:schemeClr val="accent1"/>
                          </a:solidFill>
                          <a:latin typeface="+mj-lt"/>
                        </a:rPr>
                        <a:t>USED RETAIL SALES</a:t>
                      </a:r>
                      <a:endParaRPr lang="en-US" sz="1800" b="1">
                        <a:solidFill>
                          <a:schemeClr val="accent1"/>
                        </a:solidFill>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b="1">
                          <a:solidFill>
                            <a:schemeClr val="tx1"/>
                          </a:solidFill>
                          <a:latin typeface="+mj-lt"/>
                        </a:rPr>
                        <a:t>2.0%</a:t>
                      </a:r>
                    </a:p>
                    <a:p>
                      <a:pPr algn="ctr"/>
                      <a:r>
                        <a:rPr lang="en-US" sz="1400" b="0">
                          <a:solidFill>
                            <a:schemeClr val="tx2"/>
                          </a:solidFill>
                          <a:latin typeface="+mj-lt"/>
                        </a:rPr>
                        <a:t>(+1.7% versus 2025)</a:t>
                      </a:r>
                      <a:br>
                        <a:rPr lang="en-US" sz="1800" b="0">
                          <a:solidFill>
                            <a:schemeClr val="tx2"/>
                          </a:solidFill>
                          <a:latin typeface="+mj-lt"/>
                        </a:rPr>
                      </a:br>
                      <a:r>
                        <a:rPr lang="en-US" sz="900" b="0">
                          <a:solidFill>
                            <a:schemeClr val="tx2"/>
                          </a:solidFill>
                          <a:latin typeface="+mj-lt"/>
                        </a:rPr>
                        <a:t> </a:t>
                      </a:r>
                      <a:br>
                        <a:rPr lang="en-US" sz="1800" b="0">
                          <a:solidFill>
                            <a:schemeClr val="tx2"/>
                          </a:solidFill>
                          <a:latin typeface="+mj-lt"/>
                        </a:rPr>
                      </a:br>
                      <a:r>
                        <a:rPr lang="en-US" sz="1200" b="1">
                          <a:solidFill>
                            <a:schemeClr val="accent1"/>
                          </a:solidFill>
                          <a:latin typeface="+mj-lt"/>
                        </a:rPr>
                        <a:t>DEC 2026 Y/Y MANHEIM</a:t>
                      </a:r>
                      <a:br>
                        <a:rPr lang="en-US" sz="1200" b="1">
                          <a:solidFill>
                            <a:schemeClr val="accent1"/>
                          </a:solidFill>
                          <a:latin typeface="+mj-lt"/>
                        </a:rPr>
                      </a:br>
                      <a:r>
                        <a:rPr lang="en-US" sz="1200" b="1">
                          <a:solidFill>
                            <a:schemeClr val="accent1"/>
                          </a:solidFill>
                          <a:latin typeface="+mj-lt"/>
                        </a:rPr>
                        <a:t>USED VEHICLE</a:t>
                      </a:r>
                      <a:br>
                        <a:rPr lang="en-US" sz="1200" b="1">
                          <a:solidFill>
                            <a:schemeClr val="accent1"/>
                          </a:solidFill>
                          <a:latin typeface="+mj-lt"/>
                        </a:rPr>
                      </a:br>
                      <a:r>
                        <a:rPr lang="en-US" sz="1200" b="1">
                          <a:solidFill>
                            <a:schemeClr val="accent1"/>
                          </a:solidFill>
                          <a:latin typeface="+mj-lt"/>
                        </a:rPr>
                        <a:t>VALUE INDEX</a:t>
                      </a:r>
                      <a:endParaRPr lang="en-US" sz="1800" b="1">
                        <a:solidFill>
                          <a:schemeClr val="accent1"/>
                        </a:solidFill>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0944292"/>
                  </a:ext>
                </a:extLst>
              </a:tr>
            </a:tbl>
          </a:graphicData>
        </a:graphic>
      </p:graphicFrame>
      <p:sp>
        <p:nvSpPr>
          <p:cNvPr id="10" name="Arrow: Up 9">
            <a:extLst>
              <a:ext uri="{FF2B5EF4-FFF2-40B4-BE49-F238E27FC236}">
                <a16:creationId xmlns:a16="http://schemas.microsoft.com/office/drawing/2014/main" id="{7F10E361-99B3-F5D7-6592-C347C2AD27CA}"/>
              </a:ext>
            </a:extLst>
          </p:cNvPr>
          <p:cNvSpPr/>
          <p:nvPr/>
        </p:nvSpPr>
        <p:spPr>
          <a:xfrm rot="10800000">
            <a:off x="4664596" y="1707265"/>
            <a:ext cx="138897" cy="34145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967DE191-FFB9-D1F9-944A-C3B09F4DF9A4}"/>
              </a:ext>
            </a:extLst>
          </p:cNvPr>
          <p:cNvSpPr/>
          <p:nvPr/>
        </p:nvSpPr>
        <p:spPr>
          <a:xfrm rot="10800000">
            <a:off x="7114570" y="1707266"/>
            <a:ext cx="138897" cy="34145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B59663D7-6F00-8FB7-1227-047A0A0C77D7}"/>
              </a:ext>
            </a:extLst>
          </p:cNvPr>
          <p:cNvSpPr/>
          <p:nvPr/>
        </p:nvSpPr>
        <p:spPr>
          <a:xfrm rot="10800000">
            <a:off x="9608915" y="1707266"/>
            <a:ext cx="138897" cy="34145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457144D2-0EAB-101E-6563-968CFDB0178C}"/>
              </a:ext>
            </a:extLst>
          </p:cNvPr>
          <p:cNvSpPr/>
          <p:nvPr/>
        </p:nvSpPr>
        <p:spPr>
          <a:xfrm rot="10800000">
            <a:off x="4664596" y="3258272"/>
            <a:ext cx="138897" cy="34145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7F506239-37CC-6AD3-02D3-AD27E9E9766A}"/>
              </a:ext>
            </a:extLst>
          </p:cNvPr>
          <p:cNvSpPr/>
          <p:nvPr/>
        </p:nvSpPr>
        <p:spPr>
          <a:xfrm rot="10800000">
            <a:off x="7114570" y="3258273"/>
            <a:ext cx="138897" cy="34145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8AB3072C-BB04-DD03-0B60-631FD8DDB2E3}"/>
              </a:ext>
            </a:extLst>
          </p:cNvPr>
          <p:cNvSpPr/>
          <p:nvPr/>
        </p:nvSpPr>
        <p:spPr>
          <a:xfrm rot="10800000">
            <a:off x="9608915" y="3258273"/>
            <a:ext cx="138897" cy="34145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382C508A-E1F6-6181-B0D8-B870EE9308C5}"/>
              </a:ext>
            </a:extLst>
          </p:cNvPr>
          <p:cNvSpPr/>
          <p:nvPr/>
        </p:nvSpPr>
        <p:spPr>
          <a:xfrm rot="10800000">
            <a:off x="4664596" y="4678887"/>
            <a:ext cx="138897" cy="34145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58999CF7-42E1-D1B5-7F9A-02F8E6CD96A5}"/>
              </a:ext>
            </a:extLst>
          </p:cNvPr>
          <p:cNvSpPr/>
          <p:nvPr/>
        </p:nvSpPr>
        <p:spPr>
          <a:xfrm rot="10800000">
            <a:off x="7114570" y="4678888"/>
            <a:ext cx="138897" cy="341453"/>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85C36384-7C34-11E7-BC13-6B4AA550188F}"/>
              </a:ext>
            </a:extLst>
          </p:cNvPr>
          <p:cNvSpPr/>
          <p:nvPr/>
        </p:nvSpPr>
        <p:spPr>
          <a:xfrm>
            <a:off x="9608915" y="4678888"/>
            <a:ext cx="138897" cy="341453"/>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92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134B1525-663C-B1E7-93E2-532F573C304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792903C-B525-DB10-D73F-A3D48BB3CE8B}"/>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background with diagonal lines&#10;&#10;AI-generated content may be incorrect.">
            <a:extLst>
              <a:ext uri="{FF2B5EF4-FFF2-40B4-BE49-F238E27FC236}">
                <a16:creationId xmlns:a16="http://schemas.microsoft.com/office/drawing/2014/main" id="{793EE75D-E358-170E-356F-4B2BE7021805}"/>
              </a:ext>
            </a:extLst>
          </p:cNvPr>
          <p:cNvPicPr>
            <a:picLocks noChangeAspect="1"/>
          </p:cNvPicPr>
          <p:nvPr/>
        </p:nvPicPr>
        <p:blipFill>
          <a:blip r:embed="rId3">
            <a:extLst>
              <a:ext uri="{28A0092B-C50C-407E-A947-70E740481C1C}">
                <a14:useLocalDpi xmlns:a14="http://schemas.microsoft.com/office/drawing/2010/main" val="0"/>
              </a:ext>
            </a:extLst>
          </a:blip>
          <a:srcRect t="96546" b="-3"/>
          <a:stretch>
            <a:fillRect/>
          </a:stretch>
        </p:blipFill>
        <p:spPr>
          <a:xfrm>
            <a:off x="2788" y="6620944"/>
            <a:ext cx="12186423" cy="237055"/>
          </a:xfrm>
          <a:prstGeom prst="rect">
            <a:avLst/>
          </a:prstGeom>
        </p:spPr>
      </p:pic>
      <p:sp>
        <p:nvSpPr>
          <p:cNvPr id="2" name="Title 1">
            <a:extLst>
              <a:ext uri="{FF2B5EF4-FFF2-40B4-BE49-F238E27FC236}">
                <a16:creationId xmlns:a16="http://schemas.microsoft.com/office/drawing/2014/main" id="{038F9E91-DEC5-926E-0D11-411A386D3469}"/>
              </a:ext>
            </a:extLst>
          </p:cNvPr>
          <p:cNvSpPr>
            <a:spLocks noGrp="1"/>
          </p:cNvSpPr>
          <p:nvPr>
            <p:ph type="title"/>
          </p:nvPr>
        </p:nvSpPr>
        <p:spPr>
          <a:xfrm>
            <a:off x="2789" y="145758"/>
            <a:ext cx="12189211" cy="1217776"/>
          </a:xfrm>
        </p:spPr>
        <p:txBody>
          <a:bodyPr anchor="ctr"/>
          <a:lstStyle/>
          <a:p>
            <a:r>
              <a:rPr lang="en-US" sz="4800">
                <a:solidFill>
                  <a:schemeClr val="tx1"/>
                </a:solidFill>
                <a:latin typeface="+mn-lt"/>
              </a:rPr>
              <a:t>JANUARY</a:t>
            </a:r>
            <a:r>
              <a:rPr lang="en-US" sz="4800" noProof="0">
                <a:solidFill>
                  <a:schemeClr val="tx1"/>
                </a:solidFill>
                <a:latin typeface="+mn-lt"/>
              </a:rPr>
              <a:t> SALES REVIEW</a:t>
            </a:r>
            <a:endParaRPr lang="en-US" sz="4800">
              <a:solidFill>
                <a:schemeClr val="tx1"/>
              </a:solidFill>
              <a:latin typeface="+mn-lt"/>
            </a:endParaRPr>
          </a:p>
        </p:txBody>
      </p:sp>
      <p:pic>
        <p:nvPicPr>
          <p:cNvPr id="9" name="Picture 8">
            <a:extLst>
              <a:ext uri="{FF2B5EF4-FFF2-40B4-BE49-F238E27FC236}">
                <a16:creationId xmlns:a16="http://schemas.microsoft.com/office/drawing/2014/main" id="{09B7C5BB-2701-A8E2-3BF5-40532FE90D6D}"/>
              </a:ext>
            </a:extLst>
          </p:cNvPr>
          <p:cNvPicPr>
            <a:picLocks noChangeAspect="1"/>
          </p:cNvPicPr>
          <p:nvPr/>
        </p:nvPicPr>
        <p:blipFill>
          <a:blip r:embed="rId4"/>
          <a:stretch>
            <a:fillRect/>
          </a:stretch>
        </p:blipFill>
        <p:spPr>
          <a:xfrm>
            <a:off x="10636386" y="1749080"/>
            <a:ext cx="510584" cy="494712"/>
          </a:xfrm>
          <a:prstGeom prst="rect">
            <a:avLst/>
          </a:prstGeom>
        </p:spPr>
      </p:pic>
      <p:pic>
        <p:nvPicPr>
          <p:cNvPr id="7" name="Picture 6" descr="A blue and black logo&#10;&#10;AI-generated content may be incorrect.">
            <a:extLst>
              <a:ext uri="{FF2B5EF4-FFF2-40B4-BE49-F238E27FC236}">
                <a16:creationId xmlns:a16="http://schemas.microsoft.com/office/drawing/2014/main" id="{C2DCE888-F182-F410-A76C-26BE37B13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2328" y="6136743"/>
            <a:ext cx="828942" cy="379449"/>
          </a:xfrm>
          <a:prstGeom prst="rect">
            <a:avLst/>
          </a:prstGeom>
        </p:spPr>
      </p:pic>
      <p:sp>
        <p:nvSpPr>
          <p:cNvPr id="8" name="Footer Placeholder 3">
            <a:extLst>
              <a:ext uri="{FF2B5EF4-FFF2-40B4-BE49-F238E27FC236}">
                <a16:creationId xmlns:a16="http://schemas.microsoft.com/office/drawing/2014/main" id="{4FD7D0B8-09C2-D6AA-FB77-F173FAAFC753}"/>
              </a:ext>
            </a:extLst>
          </p:cNvPr>
          <p:cNvSpPr>
            <a:spLocks noGrp="1"/>
          </p:cNvSpPr>
          <p:nvPr>
            <p:ph type="ftr" sz="quarter" idx="11"/>
          </p:nvPr>
        </p:nvSpPr>
        <p:spPr>
          <a:xfrm>
            <a:off x="60234" y="6367816"/>
            <a:ext cx="4114800" cy="148376"/>
          </a:xfrm>
        </p:spPr>
        <p:txBody>
          <a:bodyPr anchor="ctr"/>
          <a:lstStyle/>
          <a:p>
            <a:r>
              <a:rPr lang="en-US" b="1">
                <a:solidFill>
                  <a:schemeClr val="tx2"/>
                </a:solidFill>
              </a:rPr>
              <a:t>Source: </a:t>
            </a:r>
            <a:r>
              <a:rPr lang="en-US" i="1">
                <a:solidFill>
                  <a:schemeClr val="tx2"/>
                </a:solidFill>
              </a:rPr>
              <a:t>Cox Automotive</a:t>
            </a:r>
          </a:p>
        </p:txBody>
      </p:sp>
      <p:graphicFrame>
        <p:nvGraphicFramePr>
          <p:cNvPr id="11" name="Table 10">
            <a:extLst>
              <a:ext uri="{FF2B5EF4-FFF2-40B4-BE49-F238E27FC236}">
                <a16:creationId xmlns:a16="http://schemas.microsoft.com/office/drawing/2014/main" id="{B65721F7-9915-E2F2-3949-CA8F7A23480E}"/>
              </a:ext>
            </a:extLst>
          </p:cNvPr>
          <p:cNvGraphicFramePr>
            <a:graphicFrameLocks noGrp="1"/>
          </p:cNvGraphicFramePr>
          <p:nvPr>
            <p:extLst>
              <p:ext uri="{D42A27DB-BD31-4B8C-83A1-F6EECF244321}">
                <p14:modId xmlns:p14="http://schemas.microsoft.com/office/powerpoint/2010/main" val="1234693350"/>
              </p:ext>
            </p:extLst>
          </p:nvPr>
        </p:nvGraphicFramePr>
        <p:xfrm>
          <a:off x="1260369" y="1564286"/>
          <a:ext cx="9671260" cy="4266952"/>
        </p:xfrm>
        <a:graphic>
          <a:graphicData uri="http://schemas.openxmlformats.org/drawingml/2006/table">
            <a:tbl>
              <a:tblPr firstRow="1" bandRow="1">
                <a:tableStyleId>{69CF1AB2-1976-4502-BF36-3FF5EA218861}</a:tableStyleId>
              </a:tblPr>
              <a:tblGrid>
                <a:gridCol w="2417815">
                  <a:extLst>
                    <a:ext uri="{9D8B030D-6E8A-4147-A177-3AD203B41FA5}">
                      <a16:colId xmlns:a16="http://schemas.microsoft.com/office/drawing/2014/main" val="1036786005"/>
                    </a:ext>
                  </a:extLst>
                </a:gridCol>
                <a:gridCol w="2417815">
                  <a:extLst>
                    <a:ext uri="{9D8B030D-6E8A-4147-A177-3AD203B41FA5}">
                      <a16:colId xmlns:a16="http://schemas.microsoft.com/office/drawing/2014/main" val="1235550948"/>
                    </a:ext>
                  </a:extLst>
                </a:gridCol>
                <a:gridCol w="2417815">
                  <a:extLst>
                    <a:ext uri="{9D8B030D-6E8A-4147-A177-3AD203B41FA5}">
                      <a16:colId xmlns:a16="http://schemas.microsoft.com/office/drawing/2014/main" val="650804633"/>
                    </a:ext>
                  </a:extLst>
                </a:gridCol>
                <a:gridCol w="2417815">
                  <a:extLst>
                    <a:ext uri="{9D8B030D-6E8A-4147-A177-3AD203B41FA5}">
                      <a16:colId xmlns:a16="http://schemas.microsoft.com/office/drawing/2014/main" val="1956755574"/>
                    </a:ext>
                  </a:extLst>
                </a:gridCol>
              </a:tblGrid>
              <a:tr h="866028">
                <a:tc>
                  <a:txBody>
                    <a:bodyPr/>
                    <a:lstStyle/>
                    <a:p>
                      <a:pPr algn="ctr"/>
                      <a:endParaRPr lang="en-US" sz="1600">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bg1"/>
                          </a:solidFill>
                          <a:effectLst>
                            <a:outerShdw blurRad="38100" dist="38100" dir="2700000" algn="tl">
                              <a:srgbClr val="000000">
                                <a:alpha val="43137"/>
                              </a:srgbClr>
                            </a:outerShdw>
                          </a:effectLst>
                        </a:rPr>
                        <a:t>2026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a:solidFill>
                            <a:schemeClr val="bg1"/>
                          </a:solidFill>
                          <a:effectLst>
                            <a:outerShdw blurRad="38100" dist="38100" dir="2700000" algn="tl">
                              <a:srgbClr val="000000">
                                <a:alpha val="43137"/>
                              </a:srgbClr>
                            </a:outerShdw>
                          </a:effectLst>
                        </a:rPr>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a:solidFill>
                            <a:schemeClr val="bg1"/>
                          </a:solidFill>
                          <a:effectLst>
                            <a:outerShdw blurRad="38100" dist="38100" dir="2700000" algn="tl">
                              <a:srgbClr val="000000">
                                <a:alpha val="43137"/>
                              </a:srgbClr>
                            </a:outerShdw>
                          </a:effectLst>
                        </a:rPr>
                        <a:t>%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29642674"/>
                  </a:ext>
                </a:extLst>
              </a:tr>
              <a:tr h="850231">
                <a:tc>
                  <a:txBody>
                    <a:bodyPr/>
                    <a:lstStyle/>
                    <a:p>
                      <a:pPr algn="l"/>
                      <a:r>
                        <a:rPr lang="en-US" sz="1600" b="1">
                          <a:solidFill>
                            <a:schemeClr val="tx2"/>
                          </a:solidFill>
                        </a:rPr>
                        <a:t>   Total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kern="1200">
                          <a:solidFill>
                            <a:schemeClr val="tx2"/>
                          </a:solidFill>
                          <a:effectLst/>
                          <a:latin typeface="+mn-lt"/>
                          <a:ea typeface="+mn-ea"/>
                          <a:cs typeface="+mn-cs"/>
                        </a:rPr>
                        <a:t>1,112,235</a:t>
                      </a:r>
                      <a:endParaRPr lang="en-US" sz="16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kern="1200">
                          <a:solidFill>
                            <a:schemeClr val="tx2"/>
                          </a:solidFill>
                          <a:effectLst/>
                          <a:latin typeface="+mn-lt"/>
                          <a:ea typeface="+mn-ea"/>
                          <a:cs typeface="+mn-cs"/>
                        </a:rPr>
                        <a:t>1,106,120</a:t>
                      </a:r>
                      <a:endParaRPr lang="en-US" sz="16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01394"/>
                  </a:ext>
                </a:extLst>
              </a:tr>
              <a:tr h="850231">
                <a:tc>
                  <a:txBody>
                    <a:bodyPr/>
                    <a:lstStyle/>
                    <a:p>
                      <a:pPr algn="l"/>
                      <a:r>
                        <a:rPr lang="en-US" sz="1600" b="1">
                          <a:solidFill>
                            <a:schemeClr val="tx2"/>
                          </a:solidFill>
                        </a:rPr>
                        <a:t>   Retail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883,577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899,577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76038"/>
                  </a:ext>
                </a:extLst>
              </a:tr>
              <a:tr h="850231">
                <a:tc>
                  <a:txBody>
                    <a:bodyPr/>
                    <a:lstStyle/>
                    <a:p>
                      <a:pPr algn="l"/>
                      <a:r>
                        <a:rPr lang="en-US" sz="1600" b="1">
                          <a:solidFill>
                            <a:schemeClr val="tx2"/>
                          </a:solidFill>
                        </a:rPr>
                        <a:t>   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14.9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15.5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- 3.5%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40973"/>
                  </a:ext>
                </a:extLst>
              </a:tr>
              <a:tr h="850231">
                <a:tc>
                  <a:txBody>
                    <a:bodyPr/>
                    <a:lstStyle/>
                    <a:p>
                      <a:pPr algn="l"/>
                      <a:r>
                        <a:rPr lang="en-US" sz="1600" b="1">
                          <a:solidFill>
                            <a:schemeClr val="tx2"/>
                          </a:solidFill>
                        </a:rPr>
                        <a:t>   Retail 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12.3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12.7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tx2"/>
                          </a:solidFill>
                        </a:rPr>
                        <a:t>- 3.0%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5416745"/>
                  </a:ext>
                </a:extLst>
              </a:tr>
            </a:tbl>
          </a:graphicData>
        </a:graphic>
      </p:graphicFrame>
    </p:spTree>
    <p:extLst>
      <p:ext uri="{BB962C8B-B14F-4D97-AF65-F5344CB8AC3E}">
        <p14:creationId xmlns:p14="http://schemas.microsoft.com/office/powerpoint/2010/main" val="293394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A64E2ED-3829-E7A0-362E-E6883998709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73F6DCB-8CE3-5219-6B0F-E109A5E49135}"/>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background with diagonal lines&#10;&#10;AI-generated content may be incorrect.">
            <a:extLst>
              <a:ext uri="{FF2B5EF4-FFF2-40B4-BE49-F238E27FC236}">
                <a16:creationId xmlns:a16="http://schemas.microsoft.com/office/drawing/2014/main" id="{A4EB82BB-B988-771A-93C4-EBC4124E28F3}"/>
              </a:ext>
            </a:extLst>
          </p:cNvPr>
          <p:cNvPicPr>
            <a:picLocks noChangeAspect="1"/>
          </p:cNvPicPr>
          <p:nvPr/>
        </p:nvPicPr>
        <p:blipFill>
          <a:blip r:embed="rId3">
            <a:extLst>
              <a:ext uri="{28A0092B-C50C-407E-A947-70E740481C1C}">
                <a14:useLocalDpi xmlns:a14="http://schemas.microsoft.com/office/drawing/2010/main" val="0"/>
              </a:ext>
            </a:extLst>
          </a:blip>
          <a:srcRect t="-3" b="72392"/>
          <a:stretch>
            <a:fillRect/>
          </a:stretch>
        </p:blipFill>
        <p:spPr>
          <a:xfrm>
            <a:off x="5577" y="0"/>
            <a:ext cx="12186423" cy="1893491"/>
          </a:xfrm>
          <a:prstGeom prst="rect">
            <a:avLst/>
          </a:prstGeom>
        </p:spPr>
      </p:pic>
      <p:pic>
        <p:nvPicPr>
          <p:cNvPr id="7" name="Picture 6" descr="A blue and black logo&#10;&#10;AI-generated content may be incorrect.">
            <a:extLst>
              <a:ext uri="{FF2B5EF4-FFF2-40B4-BE49-F238E27FC236}">
                <a16:creationId xmlns:a16="http://schemas.microsoft.com/office/drawing/2014/main" id="{98672EBB-85E8-6A37-4B6A-2D0F09858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F28FD05F-0A21-813E-DA18-E467A86B9736}"/>
              </a:ext>
            </a:extLst>
          </p:cNvPr>
          <p:cNvSpPr>
            <a:spLocks noGrp="1"/>
          </p:cNvSpPr>
          <p:nvPr>
            <p:ph type="title"/>
          </p:nvPr>
        </p:nvSpPr>
        <p:spPr>
          <a:xfrm>
            <a:off x="0" y="184440"/>
            <a:ext cx="12192000" cy="1564640"/>
          </a:xfrm>
        </p:spPr>
        <p:txBody>
          <a:bodyPr anchor="ctr"/>
          <a:lstStyle/>
          <a:p>
            <a:r>
              <a:rPr lang="en-US" sz="3600">
                <a:effectLst>
                  <a:outerShdw blurRad="38100" dist="38100" dir="2700000" algn="tl">
                    <a:srgbClr val="000000">
                      <a:alpha val="43137"/>
                    </a:srgbClr>
                  </a:outerShdw>
                </a:effectLst>
              </a:rPr>
              <a:t>INVENTORY COUNTS ARE RELATIVELY</a:t>
            </a:r>
            <a:br>
              <a:rPr lang="en-US" sz="3600">
                <a:effectLst>
                  <a:outerShdw blurRad="38100" dist="38100" dir="2700000" algn="tl">
                    <a:srgbClr val="000000">
                      <a:alpha val="43137"/>
                    </a:srgbClr>
                  </a:outerShdw>
                </a:effectLst>
              </a:rPr>
            </a:br>
            <a:r>
              <a:rPr lang="en-US" sz="3600">
                <a:effectLst>
                  <a:outerShdw blurRad="38100" dist="38100" dir="2700000" algn="tl">
                    <a:srgbClr val="000000">
                      <a:alpha val="43137"/>
                    </a:srgbClr>
                  </a:outerShdw>
                </a:effectLst>
              </a:rPr>
              <a:t>STABLE, SLOWER SALES ARE DRIVING</a:t>
            </a:r>
            <a:br>
              <a:rPr lang="en-US" sz="3600">
                <a:effectLst>
                  <a:outerShdw blurRad="38100" dist="38100" dir="2700000" algn="tl">
                    <a:srgbClr val="000000">
                      <a:alpha val="43137"/>
                    </a:srgbClr>
                  </a:outerShdw>
                </a:effectLst>
              </a:rPr>
            </a:br>
            <a:r>
              <a:rPr lang="en-US" sz="3600">
                <a:effectLst>
                  <a:outerShdw blurRad="38100" dist="38100" dir="2700000" algn="tl">
                    <a:srgbClr val="000000">
                      <a:alpha val="43137"/>
                    </a:srgbClr>
                  </a:outerShdw>
                </a:effectLst>
              </a:rPr>
              <a:t>HIGHER DAYS’ SUPPLY</a:t>
            </a:r>
            <a:endParaRPr lang="en-US" sz="3600">
              <a:effectLst>
                <a:outerShdw blurRad="38100" dist="38100" dir="2700000" algn="tl">
                  <a:srgbClr val="000000">
                    <a:alpha val="43137"/>
                  </a:srgbClr>
                </a:outerShdw>
              </a:effectLst>
              <a:latin typeface="+mn-lt"/>
            </a:endParaRPr>
          </a:p>
        </p:txBody>
      </p:sp>
      <p:sp>
        <p:nvSpPr>
          <p:cNvPr id="4" name="Footer Placeholder 3">
            <a:extLst>
              <a:ext uri="{FF2B5EF4-FFF2-40B4-BE49-F238E27FC236}">
                <a16:creationId xmlns:a16="http://schemas.microsoft.com/office/drawing/2014/main" id="{CFE39BD6-DEFB-E3F0-A047-DCB0CC5471CF}"/>
              </a:ext>
            </a:extLst>
          </p:cNvPr>
          <p:cNvSpPr>
            <a:spLocks noGrp="1"/>
          </p:cNvSpPr>
          <p:nvPr>
            <p:ph type="ftr" sz="quarter" idx="11"/>
          </p:nvPr>
        </p:nvSpPr>
        <p:spPr>
          <a:xfrm>
            <a:off x="115782" y="6533962"/>
            <a:ext cx="4114800" cy="235009"/>
          </a:xfrm>
        </p:spPr>
        <p:txBody>
          <a:bodyPr anchor="ctr"/>
          <a:lstStyle/>
          <a:p>
            <a:r>
              <a:rPr lang="en-US" b="1">
                <a:solidFill>
                  <a:schemeClr val="tx2"/>
                </a:solidFill>
              </a:rPr>
              <a:t>Source: </a:t>
            </a:r>
            <a:r>
              <a:rPr lang="en-US" i="1">
                <a:solidFill>
                  <a:schemeClr val="tx2"/>
                </a:solidFill>
              </a:rPr>
              <a:t>Cox Automotive</a:t>
            </a:r>
          </a:p>
        </p:txBody>
      </p:sp>
      <p:sp>
        <p:nvSpPr>
          <p:cNvPr id="10" name="TextBox 9">
            <a:extLst>
              <a:ext uri="{FF2B5EF4-FFF2-40B4-BE49-F238E27FC236}">
                <a16:creationId xmlns:a16="http://schemas.microsoft.com/office/drawing/2014/main" id="{E172DE9D-14DE-48FE-3ECF-22584D9BE1E3}"/>
              </a:ext>
            </a:extLst>
          </p:cNvPr>
          <p:cNvSpPr txBox="1"/>
          <p:nvPr/>
        </p:nvSpPr>
        <p:spPr>
          <a:xfrm>
            <a:off x="331514" y="2102928"/>
            <a:ext cx="11528972" cy="4031873"/>
          </a:xfrm>
          <a:prstGeom prst="rect">
            <a:avLst/>
          </a:prstGeom>
          <a:noFill/>
        </p:spPr>
        <p:txBody>
          <a:bodyPr wrap="square">
            <a:spAutoFit/>
          </a:bodyPr>
          <a:lstStyle/>
          <a:p>
            <a:r>
              <a:rPr lang="en-US" sz="1600" b="1">
                <a:solidFill>
                  <a:schemeClr val="tx2"/>
                </a:solidFill>
              </a:rPr>
              <a:t>Toyota</a:t>
            </a:r>
            <a:r>
              <a:rPr lang="en-US" sz="1600">
                <a:solidFill>
                  <a:schemeClr val="tx2"/>
                </a:solidFill>
              </a:rPr>
              <a:t> continues to operate with a comparatively lean footprint. Its sales pace in January fell by roughly 25% compared to December, pushing days’ supply from the low-30s into the low-40s. Even with this softening, Toyota remains one of the most balanced operators in the market.</a:t>
            </a:r>
            <a:br>
              <a:rPr lang="en-US" sz="1600">
                <a:solidFill>
                  <a:schemeClr val="tx2"/>
                </a:solidFill>
              </a:rPr>
            </a:br>
            <a:br>
              <a:rPr lang="en-US" sz="1600">
                <a:solidFill>
                  <a:schemeClr val="tx2"/>
                </a:solidFill>
              </a:rPr>
            </a:br>
            <a:r>
              <a:rPr lang="en-US" sz="1600" b="1">
                <a:solidFill>
                  <a:schemeClr val="tx2"/>
                </a:solidFill>
              </a:rPr>
              <a:t>Nissan</a:t>
            </a:r>
            <a:r>
              <a:rPr lang="en-US" sz="1600">
                <a:solidFill>
                  <a:schemeClr val="tx2"/>
                </a:solidFill>
              </a:rPr>
              <a:t> sales pace in January slowed by 12% from the prior month, lifting days’ supply from the mid-90s to above 110. </a:t>
            </a:r>
          </a:p>
          <a:p>
            <a:endParaRPr lang="en-US" sz="1600" b="1">
              <a:solidFill>
                <a:schemeClr val="tx2"/>
              </a:solidFill>
            </a:endParaRPr>
          </a:p>
          <a:p>
            <a:r>
              <a:rPr lang="en-US" sz="1600" b="1">
                <a:solidFill>
                  <a:schemeClr val="tx2"/>
                </a:solidFill>
              </a:rPr>
              <a:t>Honda’s</a:t>
            </a:r>
            <a:r>
              <a:rPr lang="en-US" sz="1600">
                <a:solidFill>
                  <a:schemeClr val="tx2"/>
                </a:solidFill>
              </a:rPr>
              <a:t> cadence cooled similarly, with sales falling 17% and with days’ supply rising from the upper-40s into the mid-60s. </a:t>
            </a:r>
          </a:p>
          <a:p>
            <a:endParaRPr lang="en-US" sz="1600" b="1">
              <a:solidFill>
                <a:schemeClr val="tx2"/>
              </a:solidFill>
            </a:endParaRPr>
          </a:p>
          <a:p>
            <a:r>
              <a:rPr lang="en-US" sz="1600" b="1">
                <a:solidFill>
                  <a:schemeClr val="tx2"/>
                </a:solidFill>
              </a:rPr>
              <a:t>Hyundai and Kia </a:t>
            </a:r>
            <a:r>
              <a:rPr lang="en-US" sz="1600">
                <a:solidFill>
                  <a:schemeClr val="tx2"/>
                </a:solidFill>
              </a:rPr>
              <a:t>posted sales declines of 23% to 11%, respectively, pushing their days’ supply well into triple digits for Hyundai and into the low 100s for Kia.</a:t>
            </a:r>
          </a:p>
          <a:p>
            <a:endParaRPr lang="en-US" sz="1600" b="1" u="sng">
              <a:solidFill>
                <a:schemeClr val="tx2"/>
              </a:solidFill>
            </a:endParaRPr>
          </a:p>
          <a:p>
            <a:pPr algn="ctr"/>
            <a:r>
              <a:rPr lang="en-US" sz="1600" b="1" u="sng"/>
              <a:t>AMONG THE LARGEST DOMESTIC FULL-LINE MANUFACTURERS, PRESSURE IS MORE PRONOUNCED</a:t>
            </a:r>
          </a:p>
          <a:p>
            <a:endParaRPr lang="en-US" sz="1600" b="1">
              <a:solidFill>
                <a:schemeClr val="tx2"/>
              </a:solidFill>
            </a:endParaRPr>
          </a:p>
          <a:p>
            <a:r>
              <a:rPr lang="en-US" sz="1600" b="1">
                <a:solidFill>
                  <a:schemeClr val="tx2"/>
                </a:solidFill>
              </a:rPr>
              <a:t>Chevrolet’s</a:t>
            </a:r>
            <a:r>
              <a:rPr lang="en-US" sz="1600">
                <a:solidFill>
                  <a:schemeClr val="tx2"/>
                </a:solidFill>
              </a:rPr>
              <a:t> sales slowed by about 25% month over month, pushing days’ supply from the upper-60s into the mid-80s. </a:t>
            </a:r>
          </a:p>
          <a:p>
            <a:endParaRPr lang="en-US" sz="1600" b="1">
              <a:solidFill>
                <a:schemeClr val="tx2"/>
              </a:solidFill>
            </a:endParaRPr>
          </a:p>
          <a:p>
            <a:r>
              <a:rPr lang="en-US" sz="1600" b="1">
                <a:solidFill>
                  <a:schemeClr val="tx2"/>
                </a:solidFill>
              </a:rPr>
              <a:t>Ford’s</a:t>
            </a:r>
            <a:r>
              <a:rPr lang="en-US" sz="1600">
                <a:solidFill>
                  <a:schemeClr val="tx2"/>
                </a:solidFill>
              </a:rPr>
              <a:t> sales pace declined even more sharply, dropping 30%, with days’ supply jumping from the mid-90s to well above 130.</a:t>
            </a:r>
          </a:p>
        </p:txBody>
      </p:sp>
    </p:spTree>
    <p:extLst>
      <p:ext uri="{BB962C8B-B14F-4D97-AF65-F5344CB8AC3E}">
        <p14:creationId xmlns:p14="http://schemas.microsoft.com/office/powerpoint/2010/main" val="202034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25751AA1-BAFB-C907-EEC3-DB3F435CB940}"/>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393604F9-3E2B-A289-D4F8-1D5AB76E0102}"/>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2" name="Title 1">
            <a:extLst>
              <a:ext uri="{FF2B5EF4-FFF2-40B4-BE49-F238E27FC236}">
                <a16:creationId xmlns:a16="http://schemas.microsoft.com/office/drawing/2014/main" id="{9383B073-73DE-42D0-360C-E121E09B1745}"/>
              </a:ext>
            </a:extLst>
          </p:cNvPr>
          <p:cNvSpPr>
            <a:spLocks noGrp="1"/>
          </p:cNvSpPr>
          <p:nvPr>
            <p:ph type="title"/>
          </p:nvPr>
        </p:nvSpPr>
        <p:spPr>
          <a:xfrm>
            <a:off x="0" y="76532"/>
            <a:ext cx="12192000" cy="1564640"/>
          </a:xfrm>
        </p:spPr>
        <p:txBody>
          <a:bodyPr anchor="ctr"/>
          <a:lstStyle/>
          <a:p>
            <a:r>
              <a:rPr lang="en-US" sz="3600">
                <a:effectLst>
                  <a:outerShdw blurRad="38100" dist="38100" dir="2700000" algn="tl">
                    <a:srgbClr val="000000">
                      <a:alpha val="43137"/>
                    </a:srgbClr>
                  </a:outerShdw>
                </a:effectLst>
              </a:rPr>
              <a:t>JANUARY NEW-VEHICLE MARKET DEFINED BY SOFTER DEMAND AND STABLE SUPPLY</a:t>
            </a:r>
          </a:p>
        </p:txBody>
      </p:sp>
      <p:pic>
        <p:nvPicPr>
          <p:cNvPr id="9" name="Picture 8">
            <a:extLst>
              <a:ext uri="{FF2B5EF4-FFF2-40B4-BE49-F238E27FC236}">
                <a16:creationId xmlns:a16="http://schemas.microsoft.com/office/drawing/2014/main" id="{0D8350B6-7684-1990-3E4F-25B3E0BA8709}"/>
              </a:ext>
            </a:extLst>
          </p:cNvPr>
          <p:cNvPicPr>
            <a:picLocks noChangeAspect="1"/>
          </p:cNvPicPr>
          <p:nvPr/>
        </p:nvPicPr>
        <p:blipFill>
          <a:blip r:embed="rId4"/>
          <a:stretch>
            <a:fillRect/>
          </a:stretch>
        </p:blipFill>
        <p:spPr>
          <a:xfrm>
            <a:off x="10636386" y="1749080"/>
            <a:ext cx="510584" cy="494712"/>
          </a:xfrm>
          <a:prstGeom prst="rect">
            <a:avLst/>
          </a:prstGeom>
        </p:spPr>
      </p:pic>
      <p:sp>
        <p:nvSpPr>
          <p:cNvPr id="10" name="TextBox 9">
            <a:extLst>
              <a:ext uri="{FF2B5EF4-FFF2-40B4-BE49-F238E27FC236}">
                <a16:creationId xmlns:a16="http://schemas.microsoft.com/office/drawing/2014/main" id="{797FF0DC-0C7D-9CDD-2CBE-C5B84675391F}"/>
              </a:ext>
            </a:extLst>
          </p:cNvPr>
          <p:cNvSpPr txBox="1"/>
          <p:nvPr/>
        </p:nvSpPr>
        <p:spPr>
          <a:xfrm>
            <a:off x="871493" y="2210227"/>
            <a:ext cx="10449011" cy="3416320"/>
          </a:xfrm>
          <a:prstGeom prst="rect">
            <a:avLst/>
          </a:prstGeom>
          <a:noFill/>
        </p:spPr>
        <p:txBody>
          <a:bodyPr wrap="square">
            <a:spAutoFit/>
          </a:bodyPr>
          <a:lstStyle/>
          <a:p>
            <a:r>
              <a:rPr lang="en-US">
                <a:solidFill>
                  <a:schemeClr val="tx2"/>
                </a:solidFill>
              </a:rPr>
              <a:t>Compared with the December report, when the 30-day sales pace was just above 1 million units and the national days’ supply sat at 76, conditions have shifted. Severe winter storms across the country likely played a role in slowing showroom traffic. Dealers are carrying roughly the same number of vehicles, but shoppers are moving more slowly, stretching turn rates and prompting modest price adjustments. February opened with average listing prices slightly lower at $49,248, down 2.6% from a month earlier but up 1.4% from the same time last year, which is evidence of selective, measured responses from dealers rather than broad discounting.</a:t>
            </a:r>
            <a:br>
              <a:rPr lang="en-US">
                <a:solidFill>
                  <a:schemeClr val="tx2"/>
                </a:solidFill>
              </a:rPr>
            </a:br>
            <a:br>
              <a:rPr lang="en-US">
                <a:solidFill>
                  <a:schemeClr val="tx2"/>
                </a:solidFill>
              </a:rPr>
            </a:br>
            <a:r>
              <a:rPr lang="en-US">
                <a:solidFill>
                  <a:schemeClr val="tx2"/>
                </a:solidFill>
              </a:rPr>
              <a:t>Looking ahead to a year-over-year view, the picture does improve. The sales pace is down only 4.0% year over year, while inventory volume and days’ supply are both lower than at this point one year ago. This combination suggests the industry is structurally healthier than during last winter’s elevated stock environment, even as the current month shows clear signs of short-term slowing.</a:t>
            </a:r>
          </a:p>
        </p:txBody>
      </p:sp>
      <p:pic>
        <p:nvPicPr>
          <p:cNvPr id="3" name="Picture 2" descr="A blue and black logo&#10;&#10;AI-generated content may be incorrect.">
            <a:extLst>
              <a:ext uri="{FF2B5EF4-FFF2-40B4-BE49-F238E27FC236}">
                <a16:creationId xmlns:a16="http://schemas.microsoft.com/office/drawing/2014/main" id="{9F66916A-1BBF-AEAB-9BED-4BF8A089A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8" name="Footer Placeholder 3">
            <a:extLst>
              <a:ext uri="{FF2B5EF4-FFF2-40B4-BE49-F238E27FC236}">
                <a16:creationId xmlns:a16="http://schemas.microsoft.com/office/drawing/2014/main" id="{754F85C2-FB28-A4D0-1BFE-5BA3EFA8CFEF}"/>
              </a:ext>
            </a:extLst>
          </p:cNvPr>
          <p:cNvSpPr>
            <a:spLocks noGrp="1"/>
          </p:cNvSpPr>
          <p:nvPr>
            <p:ph type="ftr" sz="quarter" idx="11"/>
          </p:nvPr>
        </p:nvSpPr>
        <p:spPr>
          <a:xfrm>
            <a:off x="115782" y="6533962"/>
            <a:ext cx="4114800" cy="235009"/>
          </a:xfrm>
        </p:spPr>
        <p:txBody>
          <a:bodyPr anchor="ctr"/>
          <a:lstStyle/>
          <a:p>
            <a:r>
              <a:rPr lang="en-US" b="1">
                <a:solidFill>
                  <a:schemeClr val="tx2"/>
                </a:solidFill>
              </a:rPr>
              <a:t>Source: </a:t>
            </a:r>
            <a:r>
              <a:rPr lang="en-US" i="1">
                <a:solidFill>
                  <a:schemeClr val="tx2"/>
                </a:solidFill>
              </a:rPr>
              <a:t>Cox Automotive</a:t>
            </a:r>
          </a:p>
        </p:txBody>
      </p:sp>
    </p:spTree>
    <p:extLst>
      <p:ext uri="{BB962C8B-B14F-4D97-AF65-F5344CB8AC3E}">
        <p14:creationId xmlns:p14="http://schemas.microsoft.com/office/powerpoint/2010/main" val="413852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59EB9B4-53E0-D0D8-10FD-CDFA2FA746FD}"/>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11BE4D13-4B63-7435-2269-D05A541DCCB4}"/>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2" name="Title 1">
            <a:extLst>
              <a:ext uri="{FF2B5EF4-FFF2-40B4-BE49-F238E27FC236}">
                <a16:creationId xmlns:a16="http://schemas.microsoft.com/office/drawing/2014/main" id="{30936238-2718-A0F7-B744-DFA5468238E9}"/>
              </a:ext>
            </a:extLst>
          </p:cNvPr>
          <p:cNvSpPr>
            <a:spLocks noGrp="1"/>
          </p:cNvSpPr>
          <p:nvPr>
            <p:ph type="title"/>
          </p:nvPr>
        </p:nvSpPr>
        <p:spPr>
          <a:xfrm>
            <a:off x="0" y="66029"/>
            <a:ext cx="12189211" cy="1564640"/>
          </a:xfrm>
          <a:noFill/>
        </p:spPr>
        <p:txBody>
          <a:bodyPr anchor="ctr"/>
          <a:lstStyle/>
          <a:p>
            <a:r>
              <a:rPr lang="en-US" sz="3600">
                <a:effectLst>
                  <a:outerShdw blurRad="38100" dist="38100" dir="2700000" algn="tl">
                    <a:srgbClr val="000000">
                      <a:alpha val="43137"/>
                    </a:srgbClr>
                  </a:outerShdw>
                </a:effectLst>
              </a:rPr>
              <a:t>JANUARY DAYS’ SUPPLY OF INVENTORY BY BRAND</a:t>
            </a:r>
          </a:p>
        </p:txBody>
      </p:sp>
      <p:pic>
        <p:nvPicPr>
          <p:cNvPr id="9" name="Picture 8">
            <a:extLst>
              <a:ext uri="{FF2B5EF4-FFF2-40B4-BE49-F238E27FC236}">
                <a16:creationId xmlns:a16="http://schemas.microsoft.com/office/drawing/2014/main" id="{A58F4B71-0D65-AEAA-7878-C125DCE8FE2C}"/>
              </a:ext>
            </a:extLst>
          </p:cNvPr>
          <p:cNvPicPr>
            <a:picLocks noChangeAspect="1"/>
          </p:cNvPicPr>
          <p:nvPr/>
        </p:nvPicPr>
        <p:blipFill>
          <a:blip r:embed="rId4"/>
          <a:stretch>
            <a:fillRect/>
          </a:stretch>
        </p:blipFill>
        <p:spPr>
          <a:xfrm>
            <a:off x="10636386" y="1749080"/>
            <a:ext cx="510584" cy="494712"/>
          </a:xfrm>
          <a:prstGeom prst="rect">
            <a:avLst/>
          </a:prstGeom>
        </p:spPr>
      </p:pic>
      <p:pic>
        <p:nvPicPr>
          <p:cNvPr id="20" name="Picture 19">
            <a:extLst>
              <a:ext uri="{FF2B5EF4-FFF2-40B4-BE49-F238E27FC236}">
                <a16:creationId xmlns:a16="http://schemas.microsoft.com/office/drawing/2014/main" id="{BB1F130B-A706-E571-68B4-C06637E13E5C}"/>
              </a:ext>
            </a:extLst>
          </p:cNvPr>
          <p:cNvPicPr>
            <a:picLocks noChangeAspect="1"/>
          </p:cNvPicPr>
          <p:nvPr/>
        </p:nvPicPr>
        <p:blipFill>
          <a:blip r:embed="rId5"/>
          <a:stretch>
            <a:fillRect/>
          </a:stretch>
        </p:blipFill>
        <p:spPr>
          <a:xfrm>
            <a:off x="6860939" y="6248401"/>
            <a:ext cx="2065199" cy="516118"/>
          </a:xfrm>
          <a:prstGeom prst="rect">
            <a:avLst/>
          </a:prstGeom>
        </p:spPr>
      </p:pic>
      <p:pic>
        <p:nvPicPr>
          <p:cNvPr id="22" name="Picture 21">
            <a:extLst>
              <a:ext uri="{FF2B5EF4-FFF2-40B4-BE49-F238E27FC236}">
                <a16:creationId xmlns:a16="http://schemas.microsoft.com/office/drawing/2014/main" id="{E45C2B24-31EF-FD2B-6735-0C59CFB5A4BC}"/>
              </a:ext>
            </a:extLst>
          </p:cNvPr>
          <p:cNvPicPr>
            <a:picLocks noChangeAspect="1"/>
          </p:cNvPicPr>
          <p:nvPr/>
        </p:nvPicPr>
        <p:blipFill>
          <a:blip r:embed="rId5"/>
          <a:stretch>
            <a:fillRect/>
          </a:stretch>
        </p:blipFill>
        <p:spPr>
          <a:xfrm>
            <a:off x="4888258" y="6403463"/>
            <a:ext cx="2065199" cy="243861"/>
          </a:xfrm>
          <a:prstGeom prst="rect">
            <a:avLst/>
          </a:prstGeom>
        </p:spPr>
      </p:pic>
      <p:pic>
        <p:nvPicPr>
          <p:cNvPr id="28" name="Picture 27">
            <a:extLst>
              <a:ext uri="{FF2B5EF4-FFF2-40B4-BE49-F238E27FC236}">
                <a16:creationId xmlns:a16="http://schemas.microsoft.com/office/drawing/2014/main" id="{73A83A61-6D54-E58F-BD3F-CE74C7A243AF}"/>
              </a:ext>
            </a:extLst>
          </p:cNvPr>
          <p:cNvPicPr>
            <a:picLocks noChangeAspect="1"/>
          </p:cNvPicPr>
          <p:nvPr/>
        </p:nvPicPr>
        <p:blipFill>
          <a:blip r:embed="rId6"/>
          <a:stretch>
            <a:fillRect/>
          </a:stretch>
        </p:blipFill>
        <p:spPr>
          <a:xfrm>
            <a:off x="5298703" y="6148708"/>
            <a:ext cx="4347509" cy="445355"/>
          </a:xfrm>
          <a:prstGeom prst="rect">
            <a:avLst/>
          </a:prstGeom>
        </p:spPr>
      </p:pic>
      <p:grpSp>
        <p:nvGrpSpPr>
          <p:cNvPr id="8" name="Group 7">
            <a:extLst>
              <a:ext uri="{FF2B5EF4-FFF2-40B4-BE49-F238E27FC236}">
                <a16:creationId xmlns:a16="http://schemas.microsoft.com/office/drawing/2014/main" id="{51C56CEB-21C3-143D-435F-FD1A5235F426}"/>
              </a:ext>
            </a:extLst>
          </p:cNvPr>
          <p:cNvGrpSpPr/>
          <p:nvPr/>
        </p:nvGrpSpPr>
        <p:grpSpPr>
          <a:xfrm>
            <a:off x="962317" y="1996436"/>
            <a:ext cx="10264575" cy="4348136"/>
            <a:chOff x="938961" y="2055327"/>
            <a:chExt cx="10264575" cy="4348136"/>
          </a:xfrm>
        </p:grpSpPr>
        <p:sp>
          <p:nvSpPr>
            <p:cNvPr id="16" name="TextBox 15">
              <a:extLst>
                <a:ext uri="{FF2B5EF4-FFF2-40B4-BE49-F238E27FC236}">
                  <a16:creationId xmlns:a16="http://schemas.microsoft.com/office/drawing/2014/main" id="{9557F801-14EF-E807-BEA6-B46EC8E8F907}"/>
                </a:ext>
              </a:extLst>
            </p:cNvPr>
            <p:cNvSpPr txBox="1"/>
            <p:nvPr/>
          </p:nvSpPr>
          <p:spPr>
            <a:xfrm>
              <a:off x="9077058" y="2798234"/>
              <a:ext cx="2126478" cy="2862322"/>
            </a:xfrm>
            <a:prstGeom prst="rect">
              <a:avLst/>
            </a:prstGeom>
            <a:noFill/>
          </p:spPr>
          <p:txBody>
            <a:bodyPr wrap="square">
              <a:spAutoFit/>
            </a:bodyPr>
            <a:lstStyle/>
            <a:p>
              <a:pPr algn="ctr"/>
              <a:r>
                <a:rPr lang="en-US" sz="1800" b="0">
                  <a:solidFill>
                    <a:schemeClr val="tx2"/>
                  </a:solidFill>
                </a:rPr>
                <a:t>Automaker with days’ supply at least twice the industry average: </a:t>
              </a:r>
            </a:p>
            <a:p>
              <a:pPr algn="ctr"/>
              <a:r>
                <a:rPr lang="en-US" i="1">
                  <a:solidFill>
                    <a:schemeClr val="tx2"/>
                  </a:solidFill>
                </a:rPr>
                <a:t>Chrysler</a:t>
              </a:r>
            </a:p>
            <a:p>
              <a:pPr algn="ctr"/>
              <a:endParaRPr lang="en-US" b="1" i="1">
                <a:solidFill>
                  <a:schemeClr val="tx2"/>
                </a:solidFill>
              </a:endParaRPr>
            </a:p>
            <a:p>
              <a:pPr algn="ctr"/>
              <a:r>
                <a:rPr lang="en-US" b="1" i="1">
                  <a:solidFill>
                    <a:schemeClr val="tx2"/>
                  </a:solidFill>
                </a:rPr>
                <a:t>* CHRYSLER NEEDS BROADCAST TO DRIVE SALES!</a:t>
              </a:r>
            </a:p>
          </p:txBody>
        </p:sp>
        <p:pic>
          <p:nvPicPr>
            <p:cNvPr id="30" name="Picture 29">
              <a:extLst>
                <a:ext uri="{FF2B5EF4-FFF2-40B4-BE49-F238E27FC236}">
                  <a16:creationId xmlns:a16="http://schemas.microsoft.com/office/drawing/2014/main" id="{38E5C74F-F065-6D5B-A6AF-01DF3325691B}"/>
                </a:ext>
              </a:extLst>
            </p:cNvPr>
            <p:cNvPicPr>
              <a:picLocks noChangeAspect="1"/>
            </p:cNvPicPr>
            <p:nvPr/>
          </p:nvPicPr>
          <p:blipFill>
            <a:blip r:embed="rId7"/>
            <a:stretch>
              <a:fillRect/>
            </a:stretch>
          </p:blipFill>
          <p:spPr>
            <a:xfrm>
              <a:off x="938961" y="2055327"/>
              <a:ext cx="7921664" cy="4348136"/>
            </a:xfrm>
            <a:prstGeom prst="rect">
              <a:avLst/>
            </a:prstGeom>
          </p:spPr>
        </p:pic>
      </p:grpSp>
      <p:pic>
        <p:nvPicPr>
          <p:cNvPr id="3" name="Picture 2" descr="A blue and black logo&#10;&#10;AI-generated content may be incorrect.">
            <a:extLst>
              <a:ext uri="{FF2B5EF4-FFF2-40B4-BE49-F238E27FC236}">
                <a16:creationId xmlns:a16="http://schemas.microsoft.com/office/drawing/2014/main" id="{EEFB2C67-F88F-E9DA-53B4-8C4BC8BEA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4" name="Footer Placeholder 3">
            <a:extLst>
              <a:ext uri="{FF2B5EF4-FFF2-40B4-BE49-F238E27FC236}">
                <a16:creationId xmlns:a16="http://schemas.microsoft.com/office/drawing/2014/main" id="{90AA9983-0EB9-77F3-24A7-F9798EEBEBBF}"/>
              </a:ext>
            </a:extLst>
          </p:cNvPr>
          <p:cNvSpPr>
            <a:spLocks noGrp="1"/>
          </p:cNvSpPr>
          <p:nvPr>
            <p:ph type="ftr" sz="quarter" idx="11"/>
          </p:nvPr>
        </p:nvSpPr>
        <p:spPr>
          <a:xfrm>
            <a:off x="115782" y="6533962"/>
            <a:ext cx="4114800" cy="235009"/>
          </a:xfrm>
        </p:spPr>
        <p:txBody>
          <a:bodyPr anchor="ctr"/>
          <a:lstStyle/>
          <a:p>
            <a:r>
              <a:rPr lang="en-US" b="1">
                <a:solidFill>
                  <a:schemeClr val="tx2"/>
                </a:solidFill>
              </a:rPr>
              <a:t>Source: </a:t>
            </a:r>
            <a:r>
              <a:rPr lang="en-US" i="1">
                <a:solidFill>
                  <a:schemeClr val="tx2"/>
                </a:solidFill>
              </a:rPr>
              <a:t>Cox Automotive/</a:t>
            </a:r>
            <a:r>
              <a:rPr lang="en-US" i="1" err="1">
                <a:solidFill>
                  <a:schemeClr val="tx2"/>
                </a:solidFill>
              </a:rPr>
              <a:t>vAuto</a:t>
            </a:r>
            <a:endParaRPr lang="en-US" i="1">
              <a:solidFill>
                <a:schemeClr val="tx2"/>
              </a:solidFill>
            </a:endParaRPr>
          </a:p>
        </p:txBody>
      </p:sp>
    </p:spTree>
    <p:extLst>
      <p:ext uri="{BB962C8B-B14F-4D97-AF65-F5344CB8AC3E}">
        <p14:creationId xmlns:p14="http://schemas.microsoft.com/office/powerpoint/2010/main" val="94542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2814EE2-BB2C-5A5A-1D05-972D006F8ECB}"/>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F6BA2DC2-D6C9-3BC4-8E64-301ED06B8EC5}"/>
              </a:ext>
            </a:extLst>
          </p:cNvPr>
          <p:cNvPicPr>
            <a:picLocks noChangeAspect="1"/>
          </p:cNvPicPr>
          <p:nvPr/>
        </p:nvPicPr>
        <p:blipFill>
          <a:blip r:embed="rId3">
            <a:extLst>
              <a:ext uri="{28A0092B-C50C-407E-A947-70E740481C1C}">
                <a14:useLocalDpi xmlns:a14="http://schemas.microsoft.com/office/drawing/2010/main" val="0"/>
              </a:ext>
            </a:extLst>
          </a:blip>
          <a:srcRect t="-5" r="72715" b="-899"/>
          <a:stretch>
            <a:fillRect/>
          </a:stretch>
        </p:blipFill>
        <p:spPr>
          <a:xfrm>
            <a:off x="2789" y="0"/>
            <a:ext cx="3325100" cy="6919546"/>
          </a:xfrm>
          <a:prstGeom prst="rect">
            <a:avLst/>
          </a:prstGeom>
        </p:spPr>
      </p:pic>
      <p:sp>
        <p:nvSpPr>
          <p:cNvPr id="2" name="Title 1">
            <a:extLst>
              <a:ext uri="{FF2B5EF4-FFF2-40B4-BE49-F238E27FC236}">
                <a16:creationId xmlns:a16="http://schemas.microsoft.com/office/drawing/2014/main" id="{B9554630-7E81-1F5F-28E1-D69E639A7297}"/>
              </a:ext>
            </a:extLst>
          </p:cNvPr>
          <p:cNvSpPr>
            <a:spLocks noGrp="1"/>
          </p:cNvSpPr>
          <p:nvPr>
            <p:ph type="title"/>
          </p:nvPr>
        </p:nvSpPr>
        <p:spPr>
          <a:xfrm>
            <a:off x="3327889" y="184440"/>
            <a:ext cx="8861322" cy="1564640"/>
          </a:xfrm>
        </p:spPr>
        <p:txBody>
          <a:bodyPr anchor="ctr"/>
          <a:lstStyle/>
          <a:p>
            <a:r>
              <a:rPr lang="en-US" sz="4000">
                <a:solidFill>
                  <a:schemeClr val="tx1"/>
                </a:solidFill>
                <a:latin typeface="+mn-lt"/>
              </a:rPr>
              <a:t>KEY TAKEAWAYS</a:t>
            </a:r>
            <a:br>
              <a:rPr lang="en-US" sz="4000">
                <a:solidFill>
                  <a:schemeClr val="tx1"/>
                </a:solidFill>
                <a:latin typeface="+mn-lt"/>
              </a:rPr>
            </a:br>
            <a:r>
              <a:rPr lang="en-US" sz="4000">
                <a:solidFill>
                  <a:schemeClr val="tx1"/>
                </a:solidFill>
                <a:latin typeface="+mn-lt"/>
              </a:rPr>
              <a:t>ON INVENTORY</a:t>
            </a:r>
          </a:p>
        </p:txBody>
      </p:sp>
      <p:pic>
        <p:nvPicPr>
          <p:cNvPr id="9" name="Picture 8">
            <a:extLst>
              <a:ext uri="{FF2B5EF4-FFF2-40B4-BE49-F238E27FC236}">
                <a16:creationId xmlns:a16="http://schemas.microsoft.com/office/drawing/2014/main" id="{97C4513C-A8DA-FAEE-5218-9FAA9DED8BA6}"/>
              </a:ext>
            </a:extLst>
          </p:cNvPr>
          <p:cNvPicPr>
            <a:picLocks noChangeAspect="1"/>
          </p:cNvPicPr>
          <p:nvPr/>
        </p:nvPicPr>
        <p:blipFill>
          <a:blip r:embed="rId4"/>
          <a:stretch>
            <a:fillRect/>
          </a:stretch>
        </p:blipFill>
        <p:spPr>
          <a:xfrm>
            <a:off x="10636386" y="1749080"/>
            <a:ext cx="510584" cy="494712"/>
          </a:xfrm>
          <a:prstGeom prst="rect">
            <a:avLst/>
          </a:prstGeom>
        </p:spPr>
      </p:pic>
      <p:sp>
        <p:nvSpPr>
          <p:cNvPr id="10" name="TextBox 9">
            <a:extLst>
              <a:ext uri="{FF2B5EF4-FFF2-40B4-BE49-F238E27FC236}">
                <a16:creationId xmlns:a16="http://schemas.microsoft.com/office/drawing/2014/main" id="{527BD5AE-6B47-89D0-CE56-51C4A2801777}"/>
              </a:ext>
            </a:extLst>
          </p:cNvPr>
          <p:cNvSpPr txBox="1"/>
          <p:nvPr/>
        </p:nvSpPr>
        <p:spPr>
          <a:xfrm>
            <a:off x="3762445" y="2028612"/>
            <a:ext cx="7992209" cy="2862322"/>
          </a:xfrm>
          <a:prstGeom prst="rect">
            <a:avLst/>
          </a:prstGeom>
          <a:noFill/>
        </p:spPr>
        <p:txBody>
          <a:bodyPr wrap="square">
            <a:spAutoFit/>
          </a:bodyPr>
          <a:lstStyle/>
          <a:p>
            <a:pPr marL="342900" indent="-342900">
              <a:buClr>
                <a:schemeClr val="tx1"/>
              </a:buClr>
              <a:buFont typeface="Wingdings" panose="05000000000000000000" pitchFamily="2" charset="2"/>
              <a:buChar char="§"/>
            </a:pPr>
            <a:r>
              <a:rPr lang="en-US" sz="2000">
                <a:solidFill>
                  <a:schemeClr val="tx2"/>
                </a:solidFill>
              </a:rPr>
              <a:t>The market’s higher days’ supply reflects a slower sales pace, not rising inventory.</a:t>
            </a:r>
          </a:p>
          <a:p>
            <a:pPr>
              <a:buClr>
                <a:schemeClr val="tx1"/>
              </a:buClr>
            </a:pPr>
            <a:r>
              <a:rPr lang="en-US" sz="2000">
                <a:solidFill>
                  <a:schemeClr val="tx2"/>
                </a:solidFill>
              </a:rPr>
              <a:t> </a:t>
            </a:r>
          </a:p>
          <a:p>
            <a:pPr marL="342900" indent="-342900">
              <a:buClr>
                <a:schemeClr val="tx1"/>
              </a:buClr>
              <a:buFont typeface="Wingdings" panose="05000000000000000000" pitchFamily="2" charset="2"/>
              <a:buChar char="§"/>
            </a:pPr>
            <a:r>
              <a:rPr lang="en-US" sz="2000">
                <a:solidFill>
                  <a:schemeClr val="tx2"/>
                </a:solidFill>
              </a:rPr>
              <a:t>Across brands, inventory counts are either flat or moving only modestly. </a:t>
            </a:r>
          </a:p>
          <a:p>
            <a:pPr>
              <a:buClr>
                <a:schemeClr val="tx1"/>
              </a:buClr>
            </a:pPr>
            <a:endParaRPr lang="en-US" sz="2000">
              <a:solidFill>
                <a:schemeClr val="tx2"/>
              </a:solidFill>
            </a:endParaRPr>
          </a:p>
          <a:p>
            <a:pPr marL="342900" indent="-342900">
              <a:buClr>
                <a:schemeClr val="tx1"/>
              </a:buClr>
              <a:buFont typeface="Wingdings" panose="05000000000000000000" pitchFamily="2" charset="2"/>
              <a:buChar char="§"/>
            </a:pPr>
            <a:r>
              <a:rPr lang="en-US" sz="2000">
                <a:solidFill>
                  <a:schemeClr val="tx2"/>
                </a:solidFill>
              </a:rPr>
              <a:t>January was just a slow month, and dealers echoed this reality at NADA 2026, noting quiet showrooms even for those with well-balanced stock positions.</a:t>
            </a:r>
          </a:p>
        </p:txBody>
      </p:sp>
      <p:sp>
        <p:nvSpPr>
          <p:cNvPr id="8" name="Footer Placeholder 3">
            <a:extLst>
              <a:ext uri="{FF2B5EF4-FFF2-40B4-BE49-F238E27FC236}">
                <a16:creationId xmlns:a16="http://schemas.microsoft.com/office/drawing/2014/main" id="{A275FD91-CB25-4181-CE94-11E503790E97}"/>
              </a:ext>
            </a:extLst>
          </p:cNvPr>
          <p:cNvSpPr>
            <a:spLocks noGrp="1"/>
          </p:cNvSpPr>
          <p:nvPr>
            <p:ph type="ftr" sz="quarter" idx="11"/>
          </p:nvPr>
        </p:nvSpPr>
        <p:spPr>
          <a:xfrm>
            <a:off x="7967312" y="6533961"/>
            <a:ext cx="4114800" cy="235009"/>
          </a:xfrm>
        </p:spPr>
        <p:txBody>
          <a:bodyPr anchor="ctr"/>
          <a:lstStyle/>
          <a:p>
            <a:pPr algn="r"/>
            <a:r>
              <a:rPr lang="en-US" b="1">
                <a:solidFill>
                  <a:schemeClr val="tx2"/>
                </a:solidFill>
              </a:rPr>
              <a:t>Source: </a:t>
            </a:r>
            <a:r>
              <a:rPr lang="en-US" i="1">
                <a:solidFill>
                  <a:schemeClr val="tx2"/>
                </a:solidFill>
              </a:rPr>
              <a:t>Cox Automotive</a:t>
            </a:r>
          </a:p>
        </p:txBody>
      </p:sp>
      <p:pic>
        <p:nvPicPr>
          <p:cNvPr id="12" name="Picture 11">
            <a:extLst>
              <a:ext uri="{FF2B5EF4-FFF2-40B4-BE49-F238E27FC236}">
                <a16:creationId xmlns:a16="http://schemas.microsoft.com/office/drawing/2014/main" id="{12AD285E-14E1-78FA-E223-81CC98910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5941" y="6194266"/>
            <a:ext cx="998795" cy="457200"/>
          </a:xfrm>
          <a:prstGeom prst="rect">
            <a:avLst/>
          </a:prstGeom>
        </p:spPr>
      </p:pic>
    </p:spTree>
    <p:extLst>
      <p:ext uri="{BB962C8B-B14F-4D97-AF65-F5344CB8AC3E}">
        <p14:creationId xmlns:p14="http://schemas.microsoft.com/office/powerpoint/2010/main" val="272736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F9CB41C-0F29-4576-332E-20F244DDBAB8}"/>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4FB42261-149B-124F-1D88-A5A6090E5E51}"/>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2" name="Title 1">
            <a:extLst>
              <a:ext uri="{FF2B5EF4-FFF2-40B4-BE49-F238E27FC236}">
                <a16:creationId xmlns:a16="http://schemas.microsoft.com/office/drawing/2014/main" id="{CACF787B-4684-4B0A-51D3-01618E1272B7}"/>
              </a:ext>
            </a:extLst>
          </p:cNvPr>
          <p:cNvSpPr>
            <a:spLocks noGrp="1"/>
          </p:cNvSpPr>
          <p:nvPr>
            <p:ph type="title"/>
          </p:nvPr>
        </p:nvSpPr>
        <p:spPr>
          <a:xfrm>
            <a:off x="33716" y="97684"/>
            <a:ext cx="12124566" cy="1564640"/>
          </a:xfrm>
        </p:spPr>
        <p:txBody>
          <a:bodyPr anchor="ctr"/>
          <a:lstStyle/>
          <a:p>
            <a:r>
              <a:rPr lang="en-US" sz="3600">
                <a:effectLst>
                  <a:outerShdw blurRad="38100" dist="38100" dir="2700000" algn="tl">
                    <a:srgbClr val="000000">
                      <a:alpha val="43137"/>
                    </a:srgbClr>
                  </a:outerShdw>
                </a:effectLst>
              </a:rPr>
              <a:t>NEW-VEHICLE AFFORDABILITY IMPROVES IN JANUARY ON HIGHER INCOME, LOWER LOAN RATES</a:t>
            </a:r>
          </a:p>
        </p:txBody>
      </p:sp>
      <p:pic>
        <p:nvPicPr>
          <p:cNvPr id="9" name="Picture 8">
            <a:extLst>
              <a:ext uri="{FF2B5EF4-FFF2-40B4-BE49-F238E27FC236}">
                <a16:creationId xmlns:a16="http://schemas.microsoft.com/office/drawing/2014/main" id="{392E4F23-6202-4380-3424-067A0776103B}"/>
              </a:ext>
            </a:extLst>
          </p:cNvPr>
          <p:cNvPicPr>
            <a:picLocks noChangeAspect="1"/>
          </p:cNvPicPr>
          <p:nvPr/>
        </p:nvPicPr>
        <p:blipFill>
          <a:blip r:embed="rId4"/>
          <a:stretch>
            <a:fillRect/>
          </a:stretch>
        </p:blipFill>
        <p:spPr>
          <a:xfrm>
            <a:off x="10636386" y="1749080"/>
            <a:ext cx="510584" cy="494712"/>
          </a:xfrm>
          <a:prstGeom prst="rect">
            <a:avLst/>
          </a:prstGeom>
        </p:spPr>
      </p:pic>
      <p:grpSp>
        <p:nvGrpSpPr>
          <p:cNvPr id="10" name="Group 9">
            <a:extLst>
              <a:ext uri="{FF2B5EF4-FFF2-40B4-BE49-F238E27FC236}">
                <a16:creationId xmlns:a16="http://schemas.microsoft.com/office/drawing/2014/main" id="{32B420A0-6813-B53F-DD06-8248EE51E79D}"/>
              </a:ext>
            </a:extLst>
          </p:cNvPr>
          <p:cNvGrpSpPr/>
          <p:nvPr/>
        </p:nvGrpSpPr>
        <p:grpSpPr>
          <a:xfrm>
            <a:off x="910765" y="2397776"/>
            <a:ext cx="10155594" cy="3962674"/>
            <a:chOff x="1318480" y="2413589"/>
            <a:chExt cx="10155594" cy="3962674"/>
          </a:xfrm>
        </p:grpSpPr>
        <p:pic>
          <p:nvPicPr>
            <p:cNvPr id="11" name="Picture 10">
              <a:extLst>
                <a:ext uri="{FF2B5EF4-FFF2-40B4-BE49-F238E27FC236}">
                  <a16:creationId xmlns:a16="http://schemas.microsoft.com/office/drawing/2014/main" id="{46EA4A39-6BC1-62D7-ADC6-F282973C6CA0}"/>
                </a:ext>
              </a:extLst>
            </p:cNvPr>
            <p:cNvPicPr>
              <a:picLocks noChangeAspect="1"/>
            </p:cNvPicPr>
            <p:nvPr/>
          </p:nvPicPr>
          <p:blipFill>
            <a:blip r:embed="rId5"/>
            <a:stretch>
              <a:fillRect/>
            </a:stretch>
          </p:blipFill>
          <p:spPr>
            <a:xfrm>
              <a:off x="1318480" y="2413589"/>
              <a:ext cx="7504602" cy="3962674"/>
            </a:xfrm>
            <a:prstGeom prst="rect">
              <a:avLst/>
            </a:prstGeom>
          </p:spPr>
        </p:pic>
        <p:sp>
          <p:nvSpPr>
            <p:cNvPr id="14" name="TextBox 13">
              <a:extLst>
                <a:ext uri="{FF2B5EF4-FFF2-40B4-BE49-F238E27FC236}">
                  <a16:creationId xmlns:a16="http://schemas.microsoft.com/office/drawing/2014/main" id="{0B96AEE3-A85D-9EB1-9675-5EC66D36E5B0}"/>
                </a:ext>
              </a:extLst>
            </p:cNvPr>
            <p:cNvSpPr txBox="1"/>
            <p:nvPr/>
          </p:nvSpPr>
          <p:spPr>
            <a:xfrm>
              <a:off x="9104073" y="2948376"/>
              <a:ext cx="2370001" cy="2893100"/>
            </a:xfrm>
            <a:prstGeom prst="rect">
              <a:avLst/>
            </a:prstGeom>
            <a:noFill/>
          </p:spPr>
          <p:txBody>
            <a:bodyPr wrap="square">
              <a:spAutoFit/>
            </a:bodyPr>
            <a:lstStyle/>
            <a:p>
              <a:pPr algn="ctr"/>
              <a:r>
                <a:rPr lang="en-US" sz="1400" i="0">
                  <a:solidFill>
                    <a:schemeClr val="tx2"/>
                  </a:solidFill>
                  <a:effectLst/>
                </a:rPr>
                <a:t>THE NEW-VEHICLE AFFORDABILITY INDEX FELL BY 1.8% YEAR OVER YEAR, INDICATING AFFORDABILITY IMPROVED LAST MONTH </a:t>
              </a:r>
            </a:p>
            <a:p>
              <a:pPr algn="ctr"/>
              <a:endParaRPr lang="en-US" sz="1400">
                <a:solidFill>
                  <a:schemeClr val="tx2"/>
                </a:solidFill>
              </a:endParaRPr>
            </a:p>
            <a:p>
              <a:pPr algn="ctr"/>
              <a:endParaRPr lang="en-US" sz="1400" i="0">
                <a:solidFill>
                  <a:schemeClr val="tx2"/>
                </a:solidFill>
                <a:effectLst/>
              </a:endParaRPr>
            </a:p>
            <a:p>
              <a:pPr algn="ctr"/>
              <a:r>
                <a:rPr lang="en-US" sz="1400" i="0">
                  <a:solidFill>
                    <a:schemeClr val="tx2"/>
                  </a:solidFill>
                  <a:effectLst/>
                </a:rPr>
                <a:t>A YEAR EARLIER, IT REQUIRED 36.2 WEEKS OF MEDIAN INCOME TO PURCHASE THE AVERAGE NEW VEHICLE.</a:t>
              </a:r>
              <a:endParaRPr lang="en-US" sz="1400">
                <a:solidFill>
                  <a:schemeClr val="tx2"/>
                </a:solidFill>
              </a:endParaRPr>
            </a:p>
          </p:txBody>
        </p:sp>
      </p:grpSp>
      <p:sp>
        <p:nvSpPr>
          <p:cNvPr id="16" name="TextBox 15">
            <a:extLst>
              <a:ext uri="{FF2B5EF4-FFF2-40B4-BE49-F238E27FC236}">
                <a16:creationId xmlns:a16="http://schemas.microsoft.com/office/drawing/2014/main" id="{66B29ADB-F54C-8707-5C50-854072C1B5E7}"/>
              </a:ext>
            </a:extLst>
          </p:cNvPr>
          <p:cNvSpPr txBox="1"/>
          <p:nvPr/>
        </p:nvSpPr>
        <p:spPr>
          <a:xfrm>
            <a:off x="522002" y="1919241"/>
            <a:ext cx="11147994" cy="276999"/>
          </a:xfrm>
          <a:prstGeom prst="rect">
            <a:avLst/>
          </a:prstGeom>
          <a:noFill/>
        </p:spPr>
        <p:txBody>
          <a:bodyPr wrap="square">
            <a:spAutoFit/>
          </a:bodyPr>
          <a:lstStyle/>
          <a:p>
            <a:pPr algn="ctr"/>
            <a:r>
              <a:rPr lang="en-US" sz="1200" b="1">
                <a:solidFill>
                  <a:schemeClr val="tx2"/>
                </a:solidFill>
              </a:rPr>
              <a:t> [A</a:t>
            </a:r>
            <a:r>
              <a:rPr lang="en-US" sz="1200" b="1">
                <a:solidFill>
                  <a:schemeClr val="tx2"/>
                </a:solidFill>
                <a:effectLst/>
              </a:rPr>
              <a:t> SIGN THAT MACRO TAILWINDS FROM LOWER RATES AND HIGHER INCOMES CONTINUE TO OUTWEIGH REDUCED MANUFACTURER SUPPORT]</a:t>
            </a:r>
          </a:p>
        </p:txBody>
      </p:sp>
      <p:pic>
        <p:nvPicPr>
          <p:cNvPr id="3" name="Picture 2" descr="A blue and black logo&#10;&#10;AI-generated content may be incorrect.">
            <a:extLst>
              <a:ext uri="{FF2B5EF4-FFF2-40B4-BE49-F238E27FC236}">
                <a16:creationId xmlns:a16="http://schemas.microsoft.com/office/drawing/2014/main" id="{885E9732-2C8C-A3F5-14AA-80D0311C90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4" name="Footer Placeholder 3">
            <a:extLst>
              <a:ext uri="{FF2B5EF4-FFF2-40B4-BE49-F238E27FC236}">
                <a16:creationId xmlns:a16="http://schemas.microsoft.com/office/drawing/2014/main" id="{B9DBBF65-4B3C-74B7-E982-F16ABF8F3A64}"/>
              </a:ext>
            </a:extLst>
          </p:cNvPr>
          <p:cNvSpPr>
            <a:spLocks noGrp="1"/>
          </p:cNvSpPr>
          <p:nvPr>
            <p:ph type="ftr" sz="quarter" idx="11"/>
          </p:nvPr>
        </p:nvSpPr>
        <p:spPr>
          <a:xfrm>
            <a:off x="115782" y="6533962"/>
            <a:ext cx="4114800" cy="235009"/>
          </a:xfrm>
        </p:spPr>
        <p:txBody>
          <a:bodyPr anchor="ctr"/>
          <a:lstStyle/>
          <a:p>
            <a:r>
              <a:rPr lang="en-US" b="1">
                <a:solidFill>
                  <a:schemeClr val="tx2"/>
                </a:solidFill>
              </a:rPr>
              <a:t>Source: </a:t>
            </a:r>
            <a:r>
              <a:rPr lang="en-US" i="1">
                <a:solidFill>
                  <a:schemeClr val="tx2"/>
                </a:solidFill>
              </a:rPr>
              <a:t>Cox Automotive</a:t>
            </a:r>
          </a:p>
        </p:txBody>
      </p:sp>
    </p:spTree>
    <p:extLst>
      <p:ext uri="{BB962C8B-B14F-4D97-AF65-F5344CB8AC3E}">
        <p14:creationId xmlns:p14="http://schemas.microsoft.com/office/powerpoint/2010/main" val="66272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BAFF952-5B58-F8EB-2403-6E12EFA6F700}"/>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D205E8F3-4335-91EE-E663-112CE543C257}"/>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2" name="Title 1">
            <a:extLst>
              <a:ext uri="{FF2B5EF4-FFF2-40B4-BE49-F238E27FC236}">
                <a16:creationId xmlns:a16="http://schemas.microsoft.com/office/drawing/2014/main" id="{C74C81D7-B742-1E84-D2B1-9E5F494385C9}"/>
              </a:ext>
            </a:extLst>
          </p:cNvPr>
          <p:cNvSpPr>
            <a:spLocks noGrp="1"/>
          </p:cNvSpPr>
          <p:nvPr>
            <p:ph type="title"/>
          </p:nvPr>
        </p:nvSpPr>
        <p:spPr>
          <a:xfrm>
            <a:off x="0" y="93817"/>
            <a:ext cx="12189211" cy="1564640"/>
          </a:xfrm>
        </p:spPr>
        <p:txBody>
          <a:bodyPr anchor="ctr"/>
          <a:lstStyle/>
          <a:p>
            <a:r>
              <a:rPr lang="en-US" sz="3600">
                <a:effectLst>
                  <a:outerShdw blurRad="38100" dist="38100" dir="2700000" algn="tl">
                    <a:srgbClr val="000000">
                      <a:alpha val="43137"/>
                    </a:srgbClr>
                  </a:outerShdw>
                </a:effectLst>
              </a:rPr>
              <a:t>MODEST PRICE DECLINE POINTS TO</a:t>
            </a:r>
            <a:br>
              <a:rPr lang="en-US" sz="3600">
                <a:effectLst>
                  <a:outerShdw blurRad="38100" dist="38100" dir="2700000" algn="tl">
                    <a:srgbClr val="000000">
                      <a:alpha val="43137"/>
                    </a:srgbClr>
                  </a:outerShdw>
                </a:effectLst>
              </a:rPr>
            </a:br>
            <a:r>
              <a:rPr lang="en-US" sz="3600">
                <a:effectLst>
                  <a:outerShdw blurRad="38100" dist="38100" dir="2700000" algn="tl">
                    <a:srgbClr val="000000">
                      <a:alpha val="43137"/>
                    </a:srgbClr>
                  </a:outerShdw>
                </a:effectLst>
              </a:rPr>
              <a:t>DISCIPLINED DEALER RESPONSE</a:t>
            </a:r>
          </a:p>
        </p:txBody>
      </p:sp>
      <p:pic>
        <p:nvPicPr>
          <p:cNvPr id="9" name="Picture 8">
            <a:extLst>
              <a:ext uri="{FF2B5EF4-FFF2-40B4-BE49-F238E27FC236}">
                <a16:creationId xmlns:a16="http://schemas.microsoft.com/office/drawing/2014/main" id="{DA6C17CA-8577-0A6C-9D17-9038B422F343}"/>
              </a:ext>
            </a:extLst>
          </p:cNvPr>
          <p:cNvPicPr>
            <a:picLocks noChangeAspect="1"/>
          </p:cNvPicPr>
          <p:nvPr/>
        </p:nvPicPr>
        <p:blipFill>
          <a:blip r:embed="rId4"/>
          <a:stretch>
            <a:fillRect/>
          </a:stretch>
        </p:blipFill>
        <p:spPr>
          <a:xfrm>
            <a:off x="10636386" y="1749080"/>
            <a:ext cx="510584" cy="494712"/>
          </a:xfrm>
          <a:prstGeom prst="rect">
            <a:avLst/>
          </a:prstGeom>
        </p:spPr>
      </p:pic>
      <p:sp>
        <p:nvSpPr>
          <p:cNvPr id="4" name="TextBox 3">
            <a:extLst>
              <a:ext uri="{FF2B5EF4-FFF2-40B4-BE49-F238E27FC236}">
                <a16:creationId xmlns:a16="http://schemas.microsoft.com/office/drawing/2014/main" id="{4495B694-A2A6-29F4-2889-909ED5BFE597}"/>
              </a:ext>
            </a:extLst>
          </p:cNvPr>
          <p:cNvSpPr txBox="1"/>
          <p:nvPr/>
        </p:nvSpPr>
        <p:spPr>
          <a:xfrm>
            <a:off x="999365" y="2348712"/>
            <a:ext cx="10190480" cy="2677656"/>
          </a:xfrm>
          <a:prstGeom prst="rect">
            <a:avLst/>
          </a:prstGeom>
          <a:noFill/>
        </p:spPr>
        <p:txBody>
          <a:bodyPr wrap="square">
            <a:spAutoFit/>
          </a:bodyPr>
          <a:lstStyle/>
          <a:p>
            <a:pPr algn="ctr">
              <a:buNone/>
            </a:pPr>
            <a:r>
              <a:rPr lang="en-US" sz="2800" b="1" i="0">
                <a:solidFill>
                  <a:schemeClr val="tx2"/>
                </a:solidFill>
                <a:effectLst/>
              </a:rPr>
              <a:t>The average listing price of $49,248 </a:t>
            </a:r>
            <a:r>
              <a:rPr lang="en-US" sz="2800" b="0" i="0">
                <a:solidFill>
                  <a:schemeClr val="tx2"/>
                </a:solidFill>
                <a:effectLst/>
              </a:rPr>
              <a:t>is slightly lower than at the beginning of the year. The decline is modest, less than 3%, and reflects a combination of subtle mix shifts and selective price positioning by retailers. The move is not large enough to indicate meaningful discount pressure, but it does highlight that dealers are reacting appropriately to the pace of demand.</a:t>
            </a:r>
          </a:p>
        </p:txBody>
      </p:sp>
      <p:pic>
        <p:nvPicPr>
          <p:cNvPr id="3" name="Picture 2" descr="A blue and black logo&#10;&#10;AI-generated content may be incorrect.">
            <a:extLst>
              <a:ext uri="{FF2B5EF4-FFF2-40B4-BE49-F238E27FC236}">
                <a16:creationId xmlns:a16="http://schemas.microsoft.com/office/drawing/2014/main" id="{FA46D05F-E99F-5BF6-45F1-9DE2F0825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10" name="Footer Placeholder 3">
            <a:extLst>
              <a:ext uri="{FF2B5EF4-FFF2-40B4-BE49-F238E27FC236}">
                <a16:creationId xmlns:a16="http://schemas.microsoft.com/office/drawing/2014/main" id="{415D7200-8D6B-AC91-FD0A-C103970E1AC6}"/>
              </a:ext>
            </a:extLst>
          </p:cNvPr>
          <p:cNvSpPr>
            <a:spLocks noGrp="1"/>
          </p:cNvSpPr>
          <p:nvPr>
            <p:ph type="ftr" sz="quarter" idx="11"/>
          </p:nvPr>
        </p:nvSpPr>
        <p:spPr>
          <a:xfrm>
            <a:off x="115782" y="6533962"/>
            <a:ext cx="4114800" cy="235009"/>
          </a:xfrm>
        </p:spPr>
        <p:txBody>
          <a:bodyPr anchor="ctr"/>
          <a:lstStyle/>
          <a:p>
            <a:r>
              <a:rPr lang="en-US" b="1">
                <a:solidFill>
                  <a:schemeClr val="tx2"/>
                </a:solidFill>
              </a:rPr>
              <a:t>Source: </a:t>
            </a:r>
            <a:r>
              <a:rPr lang="en-US" i="1">
                <a:solidFill>
                  <a:schemeClr val="tx2"/>
                </a:solidFill>
              </a:rPr>
              <a:t>Cox Automotive</a:t>
            </a:r>
          </a:p>
        </p:txBody>
      </p:sp>
    </p:spTree>
    <p:extLst>
      <p:ext uri="{BB962C8B-B14F-4D97-AF65-F5344CB8AC3E}">
        <p14:creationId xmlns:p14="http://schemas.microsoft.com/office/powerpoint/2010/main" val="106940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FD74EFC-2996-CC5C-0858-027A25F49A39}"/>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2A5A631D-802E-B12B-11E7-464CCEA5ACCE}"/>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2" name="Title 1">
            <a:extLst>
              <a:ext uri="{FF2B5EF4-FFF2-40B4-BE49-F238E27FC236}">
                <a16:creationId xmlns:a16="http://schemas.microsoft.com/office/drawing/2014/main" id="{19D585E3-AA28-4122-3E04-5DDAEF7C3E34}"/>
              </a:ext>
            </a:extLst>
          </p:cNvPr>
          <p:cNvSpPr>
            <a:spLocks noGrp="1"/>
          </p:cNvSpPr>
          <p:nvPr>
            <p:ph type="title"/>
          </p:nvPr>
        </p:nvSpPr>
        <p:spPr>
          <a:xfrm>
            <a:off x="1" y="89578"/>
            <a:ext cx="12186424" cy="1564640"/>
          </a:xfrm>
        </p:spPr>
        <p:txBody>
          <a:bodyPr anchor="ctr"/>
          <a:lstStyle/>
          <a:p>
            <a:r>
              <a:rPr lang="en-US" sz="3600">
                <a:effectLst>
                  <a:outerShdw blurRad="38100" dist="38100" dir="2700000" algn="tl">
                    <a:srgbClr val="000000">
                      <a:alpha val="43137"/>
                    </a:srgbClr>
                  </a:outerShdw>
                </a:effectLst>
                <a:latin typeface="+mn-lt"/>
              </a:rPr>
              <a:t>SEGMENT PERFORMANCE/OPPORTUNITIES</a:t>
            </a:r>
            <a:endParaRPr lang="en-US" sz="3600" b="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946CDFC-B960-1D4D-05C0-B5977D2DC21B}"/>
              </a:ext>
            </a:extLst>
          </p:cNvPr>
          <p:cNvPicPr>
            <a:picLocks noChangeAspect="1"/>
          </p:cNvPicPr>
          <p:nvPr/>
        </p:nvPicPr>
        <p:blipFill>
          <a:blip r:embed="rId4"/>
          <a:stretch>
            <a:fillRect/>
          </a:stretch>
        </p:blipFill>
        <p:spPr>
          <a:xfrm>
            <a:off x="10636386" y="1749080"/>
            <a:ext cx="510584" cy="494712"/>
          </a:xfrm>
          <a:prstGeom prst="rect">
            <a:avLst/>
          </a:prstGeom>
        </p:spPr>
      </p:pic>
      <p:grpSp>
        <p:nvGrpSpPr>
          <p:cNvPr id="10" name="Group 9">
            <a:extLst>
              <a:ext uri="{FF2B5EF4-FFF2-40B4-BE49-F238E27FC236}">
                <a16:creationId xmlns:a16="http://schemas.microsoft.com/office/drawing/2014/main" id="{87224049-0FA5-1895-101C-FB643E1F2A62}"/>
              </a:ext>
            </a:extLst>
          </p:cNvPr>
          <p:cNvGrpSpPr/>
          <p:nvPr/>
        </p:nvGrpSpPr>
        <p:grpSpPr>
          <a:xfrm>
            <a:off x="681331" y="1996436"/>
            <a:ext cx="10823764" cy="4239696"/>
            <a:chOff x="954714" y="1943732"/>
            <a:chExt cx="10823764" cy="4239696"/>
          </a:xfrm>
        </p:grpSpPr>
        <p:pic>
          <p:nvPicPr>
            <p:cNvPr id="4" name="Picture 3">
              <a:extLst>
                <a:ext uri="{FF2B5EF4-FFF2-40B4-BE49-F238E27FC236}">
                  <a16:creationId xmlns:a16="http://schemas.microsoft.com/office/drawing/2014/main" id="{14E5CBBC-2291-D9AB-EEE2-5442A3100108}"/>
                </a:ext>
              </a:extLst>
            </p:cNvPr>
            <p:cNvPicPr>
              <a:picLocks noChangeAspect="1"/>
            </p:cNvPicPr>
            <p:nvPr/>
          </p:nvPicPr>
          <p:blipFill>
            <a:blip r:embed="rId5"/>
            <a:stretch>
              <a:fillRect/>
            </a:stretch>
          </p:blipFill>
          <p:spPr>
            <a:xfrm>
              <a:off x="954714" y="2609146"/>
              <a:ext cx="8288564" cy="3574282"/>
            </a:xfrm>
            <a:prstGeom prst="rect">
              <a:avLst/>
            </a:prstGeom>
          </p:spPr>
        </p:pic>
        <p:sp>
          <p:nvSpPr>
            <p:cNvPr id="16" name="TextBox 15">
              <a:extLst>
                <a:ext uri="{FF2B5EF4-FFF2-40B4-BE49-F238E27FC236}">
                  <a16:creationId xmlns:a16="http://schemas.microsoft.com/office/drawing/2014/main" id="{3810F3AE-69F6-4622-8422-B48EB8B2F727}"/>
                </a:ext>
              </a:extLst>
            </p:cNvPr>
            <p:cNvSpPr txBox="1"/>
            <p:nvPr/>
          </p:nvSpPr>
          <p:spPr>
            <a:xfrm>
              <a:off x="2029225" y="1943732"/>
              <a:ext cx="6139542" cy="584775"/>
            </a:xfrm>
            <a:prstGeom prst="rect">
              <a:avLst/>
            </a:prstGeom>
            <a:noFill/>
          </p:spPr>
          <p:txBody>
            <a:bodyPr wrap="square">
              <a:spAutoFit/>
            </a:bodyPr>
            <a:lstStyle/>
            <a:p>
              <a:pPr algn="ctr"/>
              <a:r>
                <a:rPr lang="en-US" sz="1800" b="1" i="0">
                  <a:solidFill>
                    <a:schemeClr val="tx2"/>
                  </a:solidFill>
                  <a:effectLst/>
                </a:rPr>
                <a:t>Price Changes for Selective Market Classes</a:t>
              </a:r>
            </a:p>
            <a:p>
              <a:pPr algn="ctr"/>
              <a:r>
                <a:rPr lang="en-US" sz="1400">
                  <a:solidFill>
                    <a:schemeClr val="tx2"/>
                  </a:solidFill>
                </a:rPr>
                <a:t>year-over-year % change, Mid-February 2026</a:t>
              </a:r>
            </a:p>
          </p:txBody>
        </p:sp>
        <p:sp>
          <p:nvSpPr>
            <p:cNvPr id="19" name="TextBox 18">
              <a:extLst>
                <a:ext uri="{FF2B5EF4-FFF2-40B4-BE49-F238E27FC236}">
                  <a16:creationId xmlns:a16="http://schemas.microsoft.com/office/drawing/2014/main" id="{29D0812C-FC10-93C7-2C89-C6EEF1A9748F}"/>
                </a:ext>
              </a:extLst>
            </p:cNvPr>
            <p:cNvSpPr txBox="1"/>
            <p:nvPr/>
          </p:nvSpPr>
          <p:spPr>
            <a:xfrm>
              <a:off x="9366294" y="3380624"/>
              <a:ext cx="2412184" cy="2031325"/>
            </a:xfrm>
            <a:prstGeom prst="rect">
              <a:avLst/>
            </a:prstGeom>
            <a:noFill/>
          </p:spPr>
          <p:txBody>
            <a:bodyPr wrap="square">
              <a:spAutoFit/>
            </a:bodyPr>
            <a:lstStyle/>
            <a:p>
              <a:pPr algn="ctr"/>
              <a:r>
                <a:rPr lang="en-US" sz="1800" b="0">
                  <a:solidFill>
                    <a:schemeClr val="tx2"/>
                  </a:solidFill>
                </a:rPr>
                <a:t>Prices in the overall market rose 2.9% year-over-year, supported primarily by </a:t>
              </a:r>
              <a:r>
                <a:rPr lang="en-US" sz="1800" b="1" i="1">
                  <a:solidFill>
                    <a:schemeClr val="tx2"/>
                  </a:solidFill>
                </a:rPr>
                <a:t>continued price growth in the luxury vehicle segment.</a:t>
              </a:r>
              <a:endParaRPr lang="en-US" b="1" i="1">
                <a:solidFill>
                  <a:schemeClr val="tx2"/>
                </a:solidFill>
              </a:endParaRPr>
            </a:p>
          </p:txBody>
        </p:sp>
      </p:grpSp>
      <p:pic>
        <p:nvPicPr>
          <p:cNvPr id="3" name="Picture 2" descr="A blue and black logo&#10;&#10;AI-generated content may be incorrect.">
            <a:extLst>
              <a:ext uri="{FF2B5EF4-FFF2-40B4-BE49-F238E27FC236}">
                <a16:creationId xmlns:a16="http://schemas.microsoft.com/office/drawing/2014/main" id="{B035875F-C8CC-34B2-233E-2D742C38B8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8" name="Footer Placeholder 3">
            <a:extLst>
              <a:ext uri="{FF2B5EF4-FFF2-40B4-BE49-F238E27FC236}">
                <a16:creationId xmlns:a16="http://schemas.microsoft.com/office/drawing/2014/main" id="{8D2DDADB-DAC8-13A2-9D67-2BBFF6F139DF}"/>
              </a:ext>
            </a:extLst>
          </p:cNvPr>
          <p:cNvSpPr>
            <a:spLocks noGrp="1"/>
          </p:cNvSpPr>
          <p:nvPr>
            <p:ph type="ftr" sz="quarter" idx="11"/>
          </p:nvPr>
        </p:nvSpPr>
        <p:spPr>
          <a:xfrm>
            <a:off x="115782" y="6533962"/>
            <a:ext cx="4114800" cy="235009"/>
          </a:xfrm>
        </p:spPr>
        <p:txBody>
          <a:bodyPr anchor="ctr"/>
          <a:lstStyle/>
          <a:p>
            <a:r>
              <a:rPr lang="en-US" b="1">
                <a:solidFill>
                  <a:schemeClr val="tx2"/>
                </a:solidFill>
              </a:rPr>
              <a:t>Source: </a:t>
            </a:r>
            <a:r>
              <a:rPr lang="en-US" i="1">
                <a:solidFill>
                  <a:schemeClr val="tx2"/>
                </a:solidFill>
              </a:rPr>
              <a:t>Cox Automotive/Manheim</a:t>
            </a:r>
          </a:p>
        </p:txBody>
      </p:sp>
    </p:spTree>
    <p:extLst>
      <p:ext uri="{BB962C8B-B14F-4D97-AF65-F5344CB8AC3E}">
        <p14:creationId xmlns:p14="http://schemas.microsoft.com/office/powerpoint/2010/main" val="389292054"/>
      </p:ext>
    </p:extLst>
  </p:cSld>
  <p:clrMapOvr>
    <a:masterClrMapping/>
  </p:clrMapOvr>
</p:sld>
</file>

<file path=ppt/theme/theme1.xml><?xml version="1.0" encoding="utf-8"?>
<a:theme xmlns:a="http://schemas.openxmlformats.org/drawingml/2006/main" name="Office Them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1192</Words>
  <Application>Microsoft Office PowerPoint</Application>
  <PresentationFormat>Widescreen</PresentationFormat>
  <Paragraphs>138</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Wingdings</vt:lpstr>
      <vt:lpstr>Office Theme</vt:lpstr>
      <vt:lpstr>PowerPoint Presentation</vt:lpstr>
      <vt:lpstr>JANUARY SALES REVIEW</vt:lpstr>
      <vt:lpstr>INVENTORY COUNTS ARE RELATIVELY STABLE, SLOWER SALES ARE DRIVING HIGHER DAYS’ SUPPLY</vt:lpstr>
      <vt:lpstr>JANUARY NEW-VEHICLE MARKET DEFINED BY SOFTER DEMAND AND STABLE SUPPLY</vt:lpstr>
      <vt:lpstr>JANUARY DAYS’ SUPPLY OF INVENTORY BY BRAND</vt:lpstr>
      <vt:lpstr>KEY TAKEAWAYS ON INVENTORY</vt:lpstr>
      <vt:lpstr>NEW-VEHICLE AFFORDABILITY IMPROVES IN JANUARY ON HIGHER INCOME, LOWER LOAN RATES</vt:lpstr>
      <vt:lpstr>MODEST PRICE DECLINE POINTS TO DISCIPLINED DEALER RESPONSE</vt:lpstr>
      <vt:lpstr>SEGMENT PERFORMANCE/OPPORTUNITIES</vt:lpstr>
      <vt:lpstr>USED VEHICLE UPDATE</vt:lpstr>
      <vt:lpstr>PowerPoint Presentation</vt:lpstr>
      <vt:lpstr>JANUARY SERVICE REVENUE &amp; TICKET VOLUME INDICES UPDATES </vt:lpstr>
      <vt:lpstr>2026 FORECAST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Horvath</dc:creator>
  <cp:lastModifiedBy>Emily Horvath</cp:lastModifiedBy>
  <cp:revision>2</cp:revision>
  <dcterms:created xsi:type="dcterms:W3CDTF">2025-03-19T14:41:44Z</dcterms:created>
  <dcterms:modified xsi:type="dcterms:W3CDTF">2026-04-16T17:41:24Z</dcterms:modified>
</cp:coreProperties>
</file>