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04" r:id="rId3"/>
    <p:sldId id="301" r:id="rId4"/>
    <p:sldId id="305" r:id="rId5"/>
    <p:sldId id="306" r:id="rId6"/>
    <p:sldId id="302" r:id="rId7"/>
    <p:sldId id="294" r:id="rId8"/>
    <p:sldId id="307"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9F1"/>
    <a:srgbClr val="B5CFF1"/>
    <a:srgbClr val="1A498A"/>
    <a:srgbClr val="BED9AF"/>
    <a:srgbClr val="5B7048"/>
    <a:srgbClr val="D1D3D6"/>
    <a:srgbClr val="FDC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2"/>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F55DE-B043-4C31-93A1-32D93794ECA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5DE688E-7BFC-4BAF-BE8D-89C891DC5500}">
      <dgm:prSet/>
      <dgm:spPr/>
      <dgm:t>
        <a:bodyPr/>
        <a:lstStyle/>
        <a:p>
          <a:r>
            <a:rPr lang="en-US" b="0" i="0" dirty="0">
              <a:effectLst>
                <a:outerShdw blurRad="38100" dist="38100" dir="2700000" algn="tl">
                  <a:srgbClr val="000000">
                    <a:alpha val="43137"/>
                  </a:srgbClr>
                </a:outerShdw>
              </a:effectLst>
            </a:rPr>
            <a:t>Retail Sales Hold Strong</a:t>
          </a:r>
          <a:endParaRPr lang="en-US" b="0" dirty="0">
            <a:effectLst>
              <a:outerShdw blurRad="38100" dist="38100" dir="2700000" algn="tl">
                <a:srgbClr val="000000">
                  <a:alpha val="43137"/>
                </a:srgbClr>
              </a:outerShdw>
            </a:effectLst>
          </a:endParaRPr>
        </a:p>
      </dgm:t>
    </dgm:pt>
    <dgm:pt modelId="{B97C4E8E-794D-41BA-A134-67F50A1C1B05}" type="parTrans" cxnId="{570205CB-622C-44BA-8D84-87862DBC3090}">
      <dgm:prSet/>
      <dgm:spPr/>
      <dgm:t>
        <a:bodyPr/>
        <a:lstStyle/>
        <a:p>
          <a:endParaRPr lang="en-US"/>
        </a:p>
      </dgm:t>
    </dgm:pt>
    <dgm:pt modelId="{91E1B601-6922-404E-8401-964AAB329DBB}" type="sibTrans" cxnId="{570205CB-622C-44BA-8D84-87862DBC3090}">
      <dgm:prSet/>
      <dgm:spPr/>
      <dgm:t>
        <a:bodyPr/>
        <a:lstStyle/>
        <a:p>
          <a:endParaRPr lang="en-US"/>
        </a:p>
      </dgm:t>
    </dgm:pt>
    <dgm:pt modelId="{1087EB92-7290-4FE6-AA55-204937E7752F}">
      <dgm:prSet custT="1"/>
      <dgm:spPr/>
      <dgm:t>
        <a:bodyPr/>
        <a:lstStyle/>
        <a:p>
          <a:r>
            <a:rPr lang="en-US" sz="1200" b="0" i="0" dirty="0"/>
            <a:t>Both new and used vehicle sales trended higher toward the end of July, outperforming year-ago levels.</a:t>
          </a:r>
          <a:endParaRPr lang="en-US" sz="1200" b="0" dirty="0"/>
        </a:p>
      </dgm:t>
    </dgm:pt>
    <dgm:pt modelId="{5F056347-D97A-412B-9A5C-E35F73F3C7F9}" type="parTrans" cxnId="{12C92005-31C8-4E6C-8994-8EE2771B7AAF}">
      <dgm:prSet/>
      <dgm:spPr/>
      <dgm:t>
        <a:bodyPr/>
        <a:lstStyle/>
        <a:p>
          <a:endParaRPr lang="en-US"/>
        </a:p>
      </dgm:t>
    </dgm:pt>
    <dgm:pt modelId="{236079FE-318B-4493-BCD0-E6BC945B80DF}" type="sibTrans" cxnId="{12C92005-31C8-4E6C-8994-8EE2771B7AAF}">
      <dgm:prSet/>
      <dgm:spPr/>
      <dgm:t>
        <a:bodyPr/>
        <a:lstStyle/>
        <a:p>
          <a:endParaRPr lang="en-US"/>
        </a:p>
      </dgm:t>
    </dgm:pt>
    <dgm:pt modelId="{61462B68-732B-4D7A-9FD4-DCE8A2AED1B8}">
      <dgm:prSet/>
      <dgm:spPr>
        <a:ln>
          <a:solidFill>
            <a:schemeClr val="tx1"/>
          </a:solidFill>
        </a:ln>
      </dgm:spPr>
      <dgm:t>
        <a:bodyPr/>
        <a:lstStyle/>
        <a:p>
          <a:r>
            <a:rPr lang="en-US" b="0" i="0" dirty="0">
              <a:solidFill>
                <a:schemeClr val="tx1"/>
              </a:solidFill>
              <a:effectLst/>
            </a:rPr>
            <a:t>Retail momentum is supported by improved consumer sentiment and promotional financing.</a:t>
          </a:r>
          <a:endParaRPr lang="en-US" b="0" dirty="0">
            <a:solidFill>
              <a:schemeClr val="tx1"/>
            </a:solidFill>
            <a:effectLst/>
          </a:endParaRPr>
        </a:p>
      </dgm:t>
    </dgm:pt>
    <dgm:pt modelId="{E3EDEE37-9144-4080-9A3B-15B81BF4FD81}" type="parTrans" cxnId="{9D524E2E-1D78-417E-A7CF-A96A9953A3ED}">
      <dgm:prSet/>
      <dgm:spPr/>
      <dgm:t>
        <a:bodyPr/>
        <a:lstStyle/>
        <a:p>
          <a:endParaRPr lang="en-US"/>
        </a:p>
      </dgm:t>
    </dgm:pt>
    <dgm:pt modelId="{FC4CC7E4-5948-410A-8724-0860B62539DB}" type="sibTrans" cxnId="{9D524E2E-1D78-417E-A7CF-A96A9953A3ED}">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0950AA63-584A-4541-8967-F5B1B4928B7C}">
      <dgm:prSet/>
      <dgm:spPr/>
      <dgm:t>
        <a:bodyPr/>
        <a:lstStyle/>
        <a:p>
          <a:r>
            <a:rPr lang="en-US" b="0" i="0" dirty="0">
              <a:effectLst>
                <a:outerShdw blurRad="38100" dist="38100" dir="2700000" algn="tl">
                  <a:srgbClr val="000000">
                    <a:alpha val="43137"/>
                  </a:srgbClr>
                </a:outerShdw>
              </a:effectLst>
            </a:rPr>
            <a:t>Dealers are seeing consistent demand across segments, with used vehicles showing particular strength.</a:t>
          </a:r>
          <a:endParaRPr lang="en-US" b="0" dirty="0">
            <a:effectLst>
              <a:outerShdw blurRad="38100" dist="38100" dir="2700000" algn="tl">
                <a:srgbClr val="000000">
                  <a:alpha val="43137"/>
                </a:srgbClr>
              </a:outerShdw>
            </a:effectLst>
          </a:endParaRPr>
        </a:p>
      </dgm:t>
    </dgm:pt>
    <dgm:pt modelId="{D1C21E9A-0883-469B-94E5-C6C243BF8F7D}" type="parTrans" cxnId="{8DF9AB6C-39D5-429D-93A6-9A3B8735E8B8}">
      <dgm:prSet/>
      <dgm:spPr/>
      <dgm:t>
        <a:bodyPr/>
        <a:lstStyle/>
        <a:p>
          <a:endParaRPr lang="en-US"/>
        </a:p>
      </dgm:t>
    </dgm:pt>
    <dgm:pt modelId="{7682C6FE-BFBA-4206-8C69-294B9FDDD402}" type="sibTrans" cxnId="{8DF9AB6C-39D5-429D-93A6-9A3B8735E8B8}">
      <dgm:prSet/>
      <dgm:spPr/>
      <dgm:t>
        <a:bodyPr/>
        <a:lstStyle/>
        <a:p>
          <a:endParaRPr lang="en-US"/>
        </a:p>
      </dgm:t>
    </dgm:pt>
    <dgm:pt modelId="{A9A68855-856A-4B58-89D4-332E89CA4175}">
      <dgm:prSet/>
      <dgm:spPr/>
      <dgm:t>
        <a:bodyPr/>
        <a:lstStyle/>
        <a:p>
          <a:r>
            <a:rPr lang="en-US" b="0" dirty="0">
              <a:effectLst>
                <a:outerShdw blurRad="38100" dist="38100" dir="2700000" algn="tl">
                  <a:srgbClr val="000000">
                    <a:alpha val="43137"/>
                  </a:srgbClr>
                </a:outerShdw>
              </a:effectLst>
            </a:rPr>
            <a:t>New light-vehicle sales increased 6.6% year over year in July, with one more selling day than July 2024.</a:t>
          </a:r>
        </a:p>
      </dgm:t>
    </dgm:pt>
    <dgm:pt modelId="{6DD3BA85-4712-44F1-8368-6A81F0DDC836}" type="parTrans" cxnId="{76CFA901-E4F6-49DE-850A-12BD03BBCA77}">
      <dgm:prSet/>
      <dgm:spPr/>
      <dgm:t>
        <a:bodyPr/>
        <a:lstStyle/>
        <a:p>
          <a:endParaRPr lang="en-US"/>
        </a:p>
      </dgm:t>
    </dgm:pt>
    <dgm:pt modelId="{99FEF701-3410-4C95-A202-9F63CBCB46CF}" type="sibTrans" cxnId="{76CFA901-E4F6-49DE-850A-12BD03BBCA77}">
      <dgm:prSet/>
      <dgm:spPr/>
      <dgm:t>
        <a:bodyPr/>
        <a:lstStyle/>
        <a:p>
          <a:endParaRPr lang="en-US"/>
        </a:p>
      </dgm:t>
    </dgm:pt>
    <dgm:pt modelId="{00F11EEF-5ABE-42FC-AC86-21EA69EBE59A}">
      <dgm:prSet/>
      <dgm:spPr/>
      <dgm:t>
        <a:bodyPr/>
        <a:lstStyle/>
        <a:p>
          <a:r>
            <a:rPr lang="en-US" b="0" dirty="0">
              <a:effectLst>
                <a:outerShdw blurRad="38100" dist="38100" dir="2700000" algn="tl">
                  <a:srgbClr val="000000">
                    <a:alpha val="43137"/>
                  </a:srgbClr>
                </a:outerShdw>
              </a:effectLst>
            </a:rPr>
            <a:t>The sales pace last month was the best July since 2019 and came in better than expected.</a:t>
          </a:r>
        </a:p>
      </dgm:t>
    </dgm:pt>
    <dgm:pt modelId="{EC9EAFB5-920A-4871-B973-5475C3741576}" type="parTrans" cxnId="{FEC5B7B9-5550-4B29-ABB4-FA71A7335BE5}">
      <dgm:prSet/>
      <dgm:spPr/>
      <dgm:t>
        <a:bodyPr/>
        <a:lstStyle/>
        <a:p>
          <a:endParaRPr lang="en-US"/>
        </a:p>
      </dgm:t>
    </dgm:pt>
    <dgm:pt modelId="{BD53C029-DC4F-448E-9183-A5C25BD2D924}" type="sibTrans" cxnId="{FEC5B7B9-5550-4B29-ABB4-FA71A7335BE5}">
      <dgm:prSet/>
      <dgm:spPr/>
      <dgm:t>
        <a:bodyPr/>
        <a:lstStyle/>
        <a:p>
          <a:endParaRPr lang="en-US"/>
        </a:p>
      </dgm:t>
    </dgm:pt>
    <dgm:pt modelId="{AE004A31-C146-4B87-89E7-40CF5D4097BE}">
      <dgm:prSet/>
      <dgm:spPr/>
      <dgm:t>
        <a:bodyPr/>
        <a:lstStyle/>
        <a:p>
          <a:r>
            <a:rPr lang="en-US" b="0" dirty="0"/>
            <a:t>By volume, new-vehicle sales increased 9.3% month over month, with two more selling days than June. </a:t>
          </a:r>
        </a:p>
      </dgm:t>
    </dgm:pt>
    <dgm:pt modelId="{FF6DB47D-20CD-41B9-9099-553139619045}" type="parTrans" cxnId="{6E69A861-CF36-4249-A4E6-922CF7D8263E}">
      <dgm:prSet/>
      <dgm:spPr/>
      <dgm:t>
        <a:bodyPr/>
        <a:lstStyle/>
        <a:p>
          <a:endParaRPr lang="en-US"/>
        </a:p>
      </dgm:t>
    </dgm:pt>
    <dgm:pt modelId="{3DBB09F1-7C26-4CC0-A72D-359D35507AD2}" type="sibTrans" cxnId="{6E69A861-CF36-4249-A4E6-922CF7D8263E}">
      <dgm:prSet/>
      <dgm:spPr/>
      <dgm:t>
        <a:bodyPr/>
        <a:lstStyle/>
        <a:p>
          <a:endParaRPr lang="en-US"/>
        </a:p>
      </dgm:t>
    </dgm:pt>
    <dgm:pt modelId="{AD0D9884-ADC7-4125-8CB3-EB6D40B95445}">
      <dgm:prSet/>
      <dgm:spPr>
        <a:ln>
          <a:solidFill>
            <a:schemeClr val="tx1"/>
          </a:solidFill>
        </a:ln>
      </dgm:spPr>
      <dgm:t>
        <a:bodyPr/>
        <a:lstStyle/>
        <a:p>
          <a:r>
            <a:rPr lang="en-US" b="0" i="0" dirty="0">
              <a:solidFill>
                <a:schemeClr val="tx1"/>
              </a:solidFill>
            </a:rPr>
            <a:t>Financing Conditions Improve</a:t>
          </a:r>
          <a:endParaRPr lang="en-US" b="0" dirty="0">
            <a:solidFill>
              <a:schemeClr val="tx1"/>
            </a:solidFill>
          </a:endParaRPr>
        </a:p>
      </dgm:t>
    </dgm:pt>
    <dgm:pt modelId="{04064255-8A00-4B83-9D22-336F78B4CA9F}" type="parTrans" cxnId="{C054569D-15A6-47A0-A74E-E622D26811E2}">
      <dgm:prSet/>
      <dgm:spPr/>
      <dgm:t>
        <a:bodyPr/>
        <a:lstStyle/>
        <a:p>
          <a:endParaRPr lang="en-US"/>
        </a:p>
      </dgm:t>
    </dgm:pt>
    <dgm:pt modelId="{84C2F436-1735-4C30-AF86-226620431AF0}" type="sibTrans" cxnId="{C054569D-15A6-47A0-A74E-E622D26811E2}">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E49FC90-A264-4FCD-96E9-17EC902812E3}">
      <dgm:prSet/>
      <dgm:spPr/>
      <dgm:t>
        <a:bodyPr/>
        <a:lstStyle/>
        <a:p>
          <a:r>
            <a:rPr lang="en-US" b="0" i="0" dirty="0">
              <a:effectLst>
                <a:outerShdw blurRad="38100" dist="38100" dir="2700000" algn="tl">
                  <a:srgbClr val="000000">
                    <a:alpha val="43137"/>
                  </a:srgbClr>
                </a:outerShdw>
              </a:effectLst>
            </a:rPr>
            <a:t>Low APR financing offers reached their highest levels in years, and average loan rates declined in July.</a:t>
          </a:r>
          <a:endParaRPr lang="en-US" dirty="0">
            <a:effectLst>
              <a:outerShdw blurRad="38100" dist="38100" dir="2700000" algn="tl">
                <a:srgbClr val="000000">
                  <a:alpha val="43137"/>
                </a:srgbClr>
              </a:outerShdw>
            </a:effectLst>
          </a:endParaRPr>
        </a:p>
      </dgm:t>
    </dgm:pt>
    <dgm:pt modelId="{F4F51582-1271-4987-B0E9-20ACACC07305}" type="parTrans" cxnId="{6431D416-8DAD-4D4F-BD3B-5FAAC0C0B953}">
      <dgm:prSet/>
      <dgm:spPr/>
      <dgm:t>
        <a:bodyPr/>
        <a:lstStyle/>
        <a:p>
          <a:endParaRPr lang="en-US"/>
        </a:p>
      </dgm:t>
    </dgm:pt>
    <dgm:pt modelId="{3CC64707-2DFE-4134-9E92-D276EBC15BBB}" type="sibTrans" cxnId="{6431D416-8DAD-4D4F-BD3B-5FAAC0C0B953}">
      <dgm:prSet/>
      <dgm:spPr/>
      <dgm:t>
        <a:bodyPr/>
        <a:lstStyle/>
        <a:p>
          <a:endParaRPr lang="en-US"/>
        </a:p>
      </dgm:t>
    </dgm:pt>
    <dgm:pt modelId="{681B8474-A562-4A97-BF42-242D08EDF0EB}">
      <dgm:prSet/>
      <dgm:spPr/>
      <dgm:t>
        <a:bodyPr/>
        <a:lstStyle/>
        <a:p>
          <a:r>
            <a:rPr lang="en-US" b="0" i="0" dirty="0">
              <a:effectLst>
                <a:outerShdw blurRad="38100" dist="38100" dir="2700000" algn="tl">
                  <a:srgbClr val="000000">
                    <a:alpha val="43137"/>
                  </a:srgbClr>
                </a:outerShdw>
              </a:effectLst>
            </a:rPr>
            <a:t>The average used vehicle loan rate fell to 14.02%, while new vehicle rates dropped to 9.02%.</a:t>
          </a:r>
          <a:endParaRPr lang="en-US" dirty="0">
            <a:effectLst>
              <a:outerShdw blurRad="38100" dist="38100" dir="2700000" algn="tl">
                <a:srgbClr val="000000">
                  <a:alpha val="43137"/>
                </a:srgbClr>
              </a:outerShdw>
            </a:effectLst>
          </a:endParaRPr>
        </a:p>
      </dgm:t>
    </dgm:pt>
    <dgm:pt modelId="{DC7F678F-E147-4843-9F4E-AB3D72620F5C}" type="parTrans" cxnId="{8ADCBAF3-6D67-4039-846E-A5FE01A4C9F2}">
      <dgm:prSet/>
      <dgm:spPr/>
      <dgm:t>
        <a:bodyPr/>
        <a:lstStyle/>
        <a:p>
          <a:endParaRPr lang="en-US"/>
        </a:p>
      </dgm:t>
    </dgm:pt>
    <dgm:pt modelId="{9DFC9964-64FB-44C7-933F-054C12D096DD}" type="sibTrans" cxnId="{8ADCBAF3-6D67-4039-846E-A5FE01A4C9F2}">
      <dgm:prSet/>
      <dgm:spPr/>
      <dgm:t>
        <a:bodyPr/>
        <a:lstStyle/>
        <a:p>
          <a:endParaRPr lang="en-US"/>
        </a:p>
      </dgm:t>
    </dgm:pt>
    <dgm:pt modelId="{B09AF81C-831F-4833-8EAD-2B7ED8FFAEC4}">
      <dgm:prSet/>
      <dgm:spPr/>
      <dgm:t>
        <a:bodyPr/>
        <a:lstStyle/>
        <a:p>
          <a:r>
            <a:rPr lang="en-US" b="0" i="0" dirty="0">
              <a:effectLst>
                <a:outerShdw blurRad="38100" dist="38100" dir="2700000" algn="tl">
                  <a:srgbClr val="000000">
                    <a:alpha val="43137"/>
                  </a:srgbClr>
                </a:outerShdw>
              </a:effectLst>
            </a:rPr>
            <a:t>These declines enhance affordability and support continued retail growth.</a:t>
          </a:r>
          <a:endParaRPr lang="en-US" dirty="0">
            <a:effectLst>
              <a:outerShdw blurRad="38100" dist="38100" dir="2700000" algn="tl">
                <a:srgbClr val="000000">
                  <a:alpha val="43137"/>
                </a:srgbClr>
              </a:outerShdw>
            </a:effectLst>
          </a:endParaRPr>
        </a:p>
      </dgm:t>
    </dgm:pt>
    <dgm:pt modelId="{DFF14F0A-F3BA-43EF-94F8-22B1D8785A22}" type="parTrans" cxnId="{22C33434-319D-4502-A8CC-A66032ACD9BB}">
      <dgm:prSet/>
      <dgm:spPr/>
      <dgm:t>
        <a:bodyPr/>
        <a:lstStyle/>
        <a:p>
          <a:endParaRPr lang="en-US"/>
        </a:p>
      </dgm:t>
    </dgm:pt>
    <dgm:pt modelId="{71CA7FD2-C4CF-4141-BF8F-97B62B6F7983}" type="sibTrans" cxnId="{22C33434-319D-4502-A8CC-A66032ACD9BB}">
      <dgm:prSet/>
      <dgm:spPr/>
      <dgm:t>
        <a:bodyPr/>
        <a:lstStyle/>
        <a:p>
          <a:endParaRPr lang="en-US"/>
        </a:p>
      </dgm:t>
    </dgm:pt>
    <dgm:pt modelId="{73DA7029-17D9-4DBB-B197-2BE5BC991995}" type="pres">
      <dgm:prSet presAssocID="{1B6F55DE-B043-4C31-93A1-32D93794ECA1}" presName="Name0" presStyleCnt="0">
        <dgm:presLayoutVars>
          <dgm:dir/>
          <dgm:resizeHandles val="exact"/>
        </dgm:presLayoutVars>
      </dgm:prSet>
      <dgm:spPr/>
    </dgm:pt>
    <dgm:pt modelId="{8A89B415-9CE4-4360-B0B1-453742F95C70}" type="pres">
      <dgm:prSet presAssocID="{C5DE688E-7BFC-4BAF-BE8D-89C891DC5500}" presName="node" presStyleLbl="node1" presStyleIdx="0" presStyleCnt="11">
        <dgm:presLayoutVars>
          <dgm:bulletEnabled val="1"/>
        </dgm:presLayoutVars>
      </dgm:prSet>
      <dgm:spPr/>
    </dgm:pt>
    <dgm:pt modelId="{4D85C9D3-9D5F-4A6F-917C-4C9A9E354317}" type="pres">
      <dgm:prSet presAssocID="{91E1B601-6922-404E-8401-964AAB329DBB}" presName="sibTrans" presStyleLbl="sibTrans1D1" presStyleIdx="0" presStyleCnt="10"/>
      <dgm:spPr/>
    </dgm:pt>
    <dgm:pt modelId="{79AC6A39-61B8-4025-AB54-B127DF7690EB}" type="pres">
      <dgm:prSet presAssocID="{91E1B601-6922-404E-8401-964AAB329DBB}" presName="connectorText" presStyleLbl="sibTrans1D1" presStyleIdx="0" presStyleCnt="10"/>
      <dgm:spPr/>
    </dgm:pt>
    <dgm:pt modelId="{185642FC-389E-43E4-9DE3-6D8801FDC38D}" type="pres">
      <dgm:prSet presAssocID="{1087EB92-7290-4FE6-AA55-204937E7752F}" presName="node" presStyleLbl="node1" presStyleIdx="1" presStyleCnt="11">
        <dgm:presLayoutVars>
          <dgm:bulletEnabled val="1"/>
        </dgm:presLayoutVars>
      </dgm:prSet>
      <dgm:spPr/>
    </dgm:pt>
    <dgm:pt modelId="{127221A2-A75F-48B3-B5B1-0C209A2BFF1C}" type="pres">
      <dgm:prSet presAssocID="{236079FE-318B-4493-BCD0-E6BC945B80DF}" presName="sibTrans" presStyleLbl="sibTrans1D1" presStyleIdx="1" presStyleCnt="10"/>
      <dgm:spPr/>
    </dgm:pt>
    <dgm:pt modelId="{3541D300-2E3A-49F3-AE94-4517F4CC0AC1}" type="pres">
      <dgm:prSet presAssocID="{236079FE-318B-4493-BCD0-E6BC945B80DF}" presName="connectorText" presStyleLbl="sibTrans1D1" presStyleIdx="1" presStyleCnt="10"/>
      <dgm:spPr/>
    </dgm:pt>
    <dgm:pt modelId="{B387301D-A930-49EF-AC12-04ACBFE06C03}" type="pres">
      <dgm:prSet presAssocID="{61462B68-732B-4D7A-9FD4-DCE8A2AED1B8}" presName="node" presStyleLbl="node1" presStyleIdx="2" presStyleCnt="11">
        <dgm:presLayoutVars>
          <dgm:bulletEnabled val="1"/>
        </dgm:presLayoutVars>
      </dgm:prSet>
      <dgm:spPr/>
    </dgm:pt>
    <dgm:pt modelId="{1AE078FE-1067-4763-98CD-1A806D5898F7}" type="pres">
      <dgm:prSet presAssocID="{FC4CC7E4-5948-410A-8724-0860B62539DB}" presName="sibTrans" presStyleLbl="sibTrans1D1" presStyleIdx="2" presStyleCnt="10"/>
      <dgm:spPr/>
    </dgm:pt>
    <dgm:pt modelId="{BCD050C4-5E19-40AE-8942-C9AB00EDA0B3}" type="pres">
      <dgm:prSet presAssocID="{FC4CC7E4-5948-410A-8724-0860B62539DB}" presName="connectorText" presStyleLbl="sibTrans1D1" presStyleIdx="2" presStyleCnt="10"/>
      <dgm:spPr/>
    </dgm:pt>
    <dgm:pt modelId="{3C1DA960-6F79-4D7F-A6B0-A4ADAA918F91}" type="pres">
      <dgm:prSet presAssocID="{0950AA63-584A-4541-8967-F5B1B4928B7C}" presName="node" presStyleLbl="node1" presStyleIdx="3" presStyleCnt="11">
        <dgm:presLayoutVars>
          <dgm:bulletEnabled val="1"/>
        </dgm:presLayoutVars>
      </dgm:prSet>
      <dgm:spPr/>
    </dgm:pt>
    <dgm:pt modelId="{363CDADC-694E-48DA-9FCD-2DEE83010720}" type="pres">
      <dgm:prSet presAssocID="{7682C6FE-BFBA-4206-8C69-294B9FDDD402}" presName="sibTrans" presStyleLbl="sibTrans1D1" presStyleIdx="3" presStyleCnt="10"/>
      <dgm:spPr/>
    </dgm:pt>
    <dgm:pt modelId="{A46CD0AB-D60E-4B92-9C50-5EAD5BFB8464}" type="pres">
      <dgm:prSet presAssocID="{7682C6FE-BFBA-4206-8C69-294B9FDDD402}" presName="connectorText" presStyleLbl="sibTrans1D1" presStyleIdx="3" presStyleCnt="10"/>
      <dgm:spPr/>
    </dgm:pt>
    <dgm:pt modelId="{85939C5E-B850-40C0-8C5F-2D59D8A2BE7E}" type="pres">
      <dgm:prSet presAssocID="{A9A68855-856A-4B58-89D4-332E89CA4175}" presName="node" presStyleLbl="node1" presStyleIdx="4" presStyleCnt="11">
        <dgm:presLayoutVars>
          <dgm:bulletEnabled val="1"/>
        </dgm:presLayoutVars>
      </dgm:prSet>
      <dgm:spPr/>
    </dgm:pt>
    <dgm:pt modelId="{D0B4BD9E-62BD-4395-95D6-24EECB958FF3}" type="pres">
      <dgm:prSet presAssocID="{99FEF701-3410-4C95-A202-9F63CBCB46CF}" presName="sibTrans" presStyleLbl="sibTrans1D1" presStyleIdx="4" presStyleCnt="10"/>
      <dgm:spPr/>
    </dgm:pt>
    <dgm:pt modelId="{07195CC6-B339-4A2D-ACE5-71F6C9D581F5}" type="pres">
      <dgm:prSet presAssocID="{99FEF701-3410-4C95-A202-9F63CBCB46CF}" presName="connectorText" presStyleLbl="sibTrans1D1" presStyleIdx="4" presStyleCnt="10"/>
      <dgm:spPr/>
    </dgm:pt>
    <dgm:pt modelId="{10DC3AB7-4CE0-41E3-AA0F-2BF317EABC0B}" type="pres">
      <dgm:prSet presAssocID="{00F11EEF-5ABE-42FC-AC86-21EA69EBE59A}" presName="node" presStyleLbl="node1" presStyleIdx="5" presStyleCnt="11">
        <dgm:presLayoutVars>
          <dgm:bulletEnabled val="1"/>
        </dgm:presLayoutVars>
      </dgm:prSet>
      <dgm:spPr/>
    </dgm:pt>
    <dgm:pt modelId="{FA6A6A16-C9D3-4A0B-9DE0-AA1C585D79A2}" type="pres">
      <dgm:prSet presAssocID="{BD53C029-DC4F-448E-9183-A5C25BD2D924}" presName="sibTrans" presStyleLbl="sibTrans1D1" presStyleIdx="5" presStyleCnt="10"/>
      <dgm:spPr/>
    </dgm:pt>
    <dgm:pt modelId="{F3B2F558-F6A7-493B-B785-1C8308E6D120}" type="pres">
      <dgm:prSet presAssocID="{BD53C029-DC4F-448E-9183-A5C25BD2D924}" presName="connectorText" presStyleLbl="sibTrans1D1" presStyleIdx="5" presStyleCnt="10"/>
      <dgm:spPr/>
    </dgm:pt>
    <dgm:pt modelId="{1C750282-FABB-4A06-9EEA-E6C9930B97DC}" type="pres">
      <dgm:prSet presAssocID="{AE004A31-C146-4B87-89E7-40CF5D4097BE}" presName="node" presStyleLbl="node1" presStyleIdx="6" presStyleCnt="11">
        <dgm:presLayoutVars>
          <dgm:bulletEnabled val="1"/>
        </dgm:presLayoutVars>
      </dgm:prSet>
      <dgm:spPr/>
    </dgm:pt>
    <dgm:pt modelId="{4D3EC12E-1B05-43B4-8BC8-F36BE0FBC349}" type="pres">
      <dgm:prSet presAssocID="{3DBB09F1-7C26-4CC0-A72D-359D35507AD2}" presName="sibTrans" presStyleLbl="sibTrans1D1" presStyleIdx="6" presStyleCnt="10"/>
      <dgm:spPr/>
    </dgm:pt>
    <dgm:pt modelId="{EA03E68E-097B-4F32-BDD7-AEF5BF876A95}" type="pres">
      <dgm:prSet presAssocID="{3DBB09F1-7C26-4CC0-A72D-359D35507AD2}" presName="connectorText" presStyleLbl="sibTrans1D1" presStyleIdx="6" presStyleCnt="10"/>
      <dgm:spPr/>
    </dgm:pt>
    <dgm:pt modelId="{8595203B-18D0-47F1-B877-7284D282025C}" type="pres">
      <dgm:prSet presAssocID="{AD0D9884-ADC7-4125-8CB3-EB6D40B95445}" presName="node" presStyleLbl="node1" presStyleIdx="7" presStyleCnt="11">
        <dgm:presLayoutVars>
          <dgm:bulletEnabled val="1"/>
        </dgm:presLayoutVars>
      </dgm:prSet>
      <dgm:spPr/>
    </dgm:pt>
    <dgm:pt modelId="{7683A016-AF4B-4E38-B9C0-E74FAEDC9422}" type="pres">
      <dgm:prSet presAssocID="{84C2F436-1735-4C30-AF86-226620431AF0}" presName="sibTrans" presStyleLbl="sibTrans1D1" presStyleIdx="7" presStyleCnt="10"/>
      <dgm:spPr/>
    </dgm:pt>
    <dgm:pt modelId="{412D1B66-9441-491B-9E3E-96921145435F}" type="pres">
      <dgm:prSet presAssocID="{84C2F436-1735-4C30-AF86-226620431AF0}" presName="connectorText" presStyleLbl="sibTrans1D1" presStyleIdx="7" presStyleCnt="10"/>
      <dgm:spPr/>
    </dgm:pt>
    <dgm:pt modelId="{F13DA664-A34C-4365-B9FD-3E97A8912F5A}" type="pres">
      <dgm:prSet presAssocID="{6E49FC90-A264-4FCD-96E9-17EC902812E3}" presName="node" presStyleLbl="node1" presStyleIdx="8" presStyleCnt="11">
        <dgm:presLayoutVars>
          <dgm:bulletEnabled val="1"/>
        </dgm:presLayoutVars>
      </dgm:prSet>
      <dgm:spPr/>
    </dgm:pt>
    <dgm:pt modelId="{2A33FD29-0DBE-442F-921E-A0C98FCFB44C}" type="pres">
      <dgm:prSet presAssocID="{3CC64707-2DFE-4134-9E92-D276EBC15BBB}" presName="sibTrans" presStyleLbl="sibTrans1D1" presStyleIdx="8" presStyleCnt="10"/>
      <dgm:spPr/>
    </dgm:pt>
    <dgm:pt modelId="{D3C0FF80-64B4-433E-A794-FDF36F4C1EDF}" type="pres">
      <dgm:prSet presAssocID="{3CC64707-2DFE-4134-9E92-D276EBC15BBB}" presName="connectorText" presStyleLbl="sibTrans1D1" presStyleIdx="8" presStyleCnt="10"/>
      <dgm:spPr/>
    </dgm:pt>
    <dgm:pt modelId="{E14C5F35-9B56-49BD-98D9-DCF2527137BF}" type="pres">
      <dgm:prSet presAssocID="{681B8474-A562-4A97-BF42-242D08EDF0EB}" presName="node" presStyleLbl="node1" presStyleIdx="9" presStyleCnt="11">
        <dgm:presLayoutVars>
          <dgm:bulletEnabled val="1"/>
        </dgm:presLayoutVars>
      </dgm:prSet>
      <dgm:spPr/>
    </dgm:pt>
    <dgm:pt modelId="{F28E53CE-ABE5-4249-A92A-F25F83CE07F1}" type="pres">
      <dgm:prSet presAssocID="{9DFC9964-64FB-44C7-933F-054C12D096DD}" presName="sibTrans" presStyleLbl="sibTrans1D1" presStyleIdx="9" presStyleCnt="10"/>
      <dgm:spPr/>
    </dgm:pt>
    <dgm:pt modelId="{36B1AB08-9E89-4B00-B74C-AC34155E86F6}" type="pres">
      <dgm:prSet presAssocID="{9DFC9964-64FB-44C7-933F-054C12D096DD}" presName="connectorText" presStyleLbl="sibTrans1D1" presStyleIdx="9" presStyleCnt="10"/>
      <dgm:spPr/>
    </dgm:pt>
    <dgm:pt modelId="{22E76261-F85B-4561-91DF-F8476AED09A6}" type="pres">
      <dgm:prSet presAssocID="{B09AF81C-831F-4833-8EAD-2B7ED8FFAEC4}" presName="node" presStyleLbl="node1" presStyleIdx="10" presStyleCnt="11">
        <dgm:presLayoutVars>
          <dgm:bulletEnabled val="1"/>
        </dgm:presLayoutVars>
      </dgm:prSet>
      <dgm:spPr/>
    </dgm:pt>
  </dgm:ptLst>
  <dgm:cxnLst>
    <dgm:cxn modelId="{76CFA901-E4F6-49DE-850A-12BD03BBCA77}" srcId="{1B6F55DE-B043-4C31-93A1-32D93794ECA1}" destId="{A9A68855-856A-4B58-89D4-332E89CA4175}" srcOrd="4" destOrd="0" parTransId="{6DD3BA85-4712-44F1-8368-6A81F0DDC836}" sibTransId="{99FEF701-3410-4C95-A202-9F63CBCB46CF}"/>
    <dgm:cxn modelId="{12C92005-31C8-4E6C-8994-8EE2771B7AAF}" srcId="{1B6F55DE-B043-4C31-93A1-32D93794ECA1}" destId="{1087EB92-7290-4FE6-AA55-204937E7752F}" srcOrd="1" destOrd="0" parTransId="{5F056347-D97A-412B-9A5C-E35F73F3C7F9}" sibTransId="{236079FE-318B-4493-BCD0-E6BC945B80DF}"/>
    <dgm:cxn modelId="{78ECF508-649D-4173-BA35-C3AC83C3E202}" type="presOf" srcId="{7682C6FE-BFBA-4206-8C69-294B9FDDD402}" destId="{A46CD0AB-D60E-4B92-9C50-5EAD5BFB8464}" srcOrd="1" destOrd="0" presId="urn:microsoft.com/office/officeart/2016/7/layout/RepeatingBendingProcessNew"/>
    <dgm:cxn modelId="{BB748A0E-6F3B-4B3C-AE63-618ABC7E7B94}" type="presOf" srcId="{84C2F436-1735-4C30-AF86-226620431AF0}" destId="{412D1B66-9441-491B-9E3E-96921145435F}" srcOrd="1" destOrd="0" presId="urn:microsoft.com/office/officeart/2016/7/layout/RepeatingBendingProcessNew"/>
    <dgm:cxn modelId="{14721913-8E3F-4B2B-8622-570C86F67EB7}" type="presOf" srcId="{99FEF701-3410-4C95-A202-9F63CBCB46CF}" destId="{D0B4BD9E-62BD-4395-95D6-24EECB958FF3}" srcOrd="0" destOrd="0" presId="urn:microsoft.com/office/officeart/2016/7/layout/RepeatingBendingProcessNew"/>
    <dgm:cxn modelId="{6431D416-8DAD-4D4F-BD3B-5FAAC0C0B953}" srcId="{1B6F55DE-B043-4C31-93A1-32D93794ECA1}" destId="{6E49FC90-A264-4FCD-96E9-17EC902812E3}" srcOrd="8" destOrd="0" parTransId="{F4F51582-1271-4987-B0E9-20ACACC07305}" sibTransId="{3CC64707-2DFE-4134-9E92-D276EBC15BBB}"/>
    <dgm:cxn modelId="{9D524E2E-1D78-417E-A7CF-A96A9953A3ED}" srcId="{1B6F55DE-B043-4C31-93A1-32D93794ECA1}" destId="{61462B68-732B-4D7A-9FD4-DCE8A2AED1B8}" srcOrd="2" destOrd="0" parTransId="{E3EDEE37-9144-4080-9A3B-15B81BF4FD81}" sibTransId="{FC4CC7E4-5948-410A-8724-0860B62539DB}"/>
    <dgm:cxn modelId="{3C23CF2E-AEBF-4735-BD6E-F7C4250583A3}" type="presOf" srcId="{9DFC9964-64FB-44C7-933F-054C12D096DD}" destId="{36B1AB08-9E89-4B00-B74C-AC34155E86F6}" srcOrd="1" destOrd="0" presId="urn:microsoft.com/office/officeart/2016/7/layout/RepeatingBendingProcessNew"/>
    <dgm:cxn modelId="{7720C331-79AE-479B-8DA9-2CC5E1D39A9D}" type="presOf" srcId="{236079FE-318B-4493-BCD0-E6BC945B80DF}" destId="{127221A2-A75F-48B3-B5B1-0C209A2BFF1C}" srcOrd="0" destOrd="0" presId="urn:microsoft.com/office/officeart/2016/7/layout/RepeatingBendingProcessNew"/>
    <dgm:cxn modelId="{D3BACA31-5F83-4E8A-81BC-B4BF13CD541E}" type="presOf" srcId="{7682C6FE-BFBA-4206-8C69-294B9FDDD402}" destId="{363CDADC-694E-48DA-9FCD-2DEE83010720}" srcOrd="0" destOrd="0" presId="urn:microsoft.com/office/officeart/2016/7/layout/RepeatingBendingProcessNew"/>
    <dgm:cxn modelId="{22C33434-319D-4502-A8CC-A66032ACD9BB}" srcId="{1B6F55DE-B043-4C31-93A1-32D93794ECA1}" destId="{B09AF81C-831F-4833-8EAD-2B7ED8FFAEC4}" srcOrd="10" destOrd="0" parTransId="{DFF14F0A-F3BA-43EF-94F8-22B1D8785A22}" sibTransId="{71CA7FD2-C4CF-4141-BF8F-97B62B6F7983}"/>
    <dgm:cxn modelId="{167FFC39-B816-4DDB-B61B-9625960DB87F}" type="presOf" srcId="{61462B68-732B-4D7A-9FD4-DCE8A2AED1B8}" destId="{B387301D-A930-49EF-AC12-04ACBFE06C03}" srcOrd="0" destOrd="0" presId="urn:microsoft.com/office/officeart/2016/7/layout/RepeatingBendingProcessNew"/>
    <dgm:cxn modelId="{F14D223C-189F-4CC5-97CA-C3F9A5F3125D}" type="presOf" srcId="{B09AF81C-831F-4833-8EAD-2B7ED8FFAEC4}" destId="{22E76261-F85B-4561-91DF-F8476AED09A6}" srcOrd="0" destOrd="0" presId="urn:microsoft.com/office/officeart/2016/7/layout/RepeatingBendingProcessNew"/>
    <dgm:cxn modelId="{6E69A861-CF36-4249-A4E6-922CF7D8263E}" srcId="{1B6F55DE-B043-4C31-93A1-32D93794ECA1}" destId="{AE004A31-C146-4B87-89E7-40CF5D4097BE}" srcOrd="6" destOrd="0" parTransId="{FF6DB47D-20CD-41B9-9099-553139619045}" sibTransId="{3DBB09F1-7C26-4CC0-A72D-359D35507AD2}"/>
    <dgm:cxn modelId="{8DF9AB6C-39D5-429D-93A6-9A3B8735E8B8}" srcId="{1B6F55DE-B043-4C31-93A1-32D93794ECA1}" destId="{0950AA63-584A-4541-8967-F5B1B4928B7C}" srcOrd="3" destOrd="0" parTransId="{D1C21E9A-0883-469B-94E5-C6C243BF8F7D}" sibTransId="{7682C6FE-BFBA-4206-8C69-294B9FDDD402}"/>
    <dgm:cxn modelId="{BCC0E26D-76CD-4C8E-A723-4BDD5F1B6542}" type="presOf" srcId="{91E1B601-6922-404E-8401-964AAB329DBB}" destId="{79AC6A39-61B8-4025-AB54-B127DF7690EB}" srcOrd="1" destOrd="0" presId="urn:microsoft.com/office/officeart/2016/7/layout/RepeatingBendingProcessNew"/>
    <dgm:cxn modelId="{FB5A6F4F-6340-4E64-8B39-D81EE03D4B0C}" type="presOf" srcId="{9DFC9964-64FB-44C7-933F-054C12D096DD}" destId="{F28E53CE-ABE5-4249-A92A-F25F83CE07F1}" srcOrd="0" destOrd="0" presId="urn:microsoft.com/office/officeart/2016/7/layout/RepeatingBendingProcessNew"/>
    <dgm:cxn modelId="{C8494270-28F3-42CF-A6D2-884603AA85B0}" type="presOf" srcId="{FC4CC7E4-5948-410A-8724-0860B62539DB}" destId="{1AE078FE-1067-4763-98CD-1A806D5898F7}" srcOrd="0" destOrd="0" presId="urn:microsoft.com/office/officeart/2016/7/layout/RepeatingBendingProcessNew"/>
    <dgm:cxn modelId="{F62BC471-AE46-4C5C-8443-D8054EA48B7F}" type="presOf" srcId="{00F11EEF-5ABE-42FC-AC86-21EA69EBE59A}" destId="{10DC3AB7-4CE0-41E3-AA0F-2BF317EABC0B}" srcOrd="0" destOrd="0" presId="urn:microsoft.com/office/officeart/2016/7/layout/RepeatingBendingProcessNew"/>
    <dgm:cxn modelId="{AC03437D-AE24-41D3-AE0F-31846B3C604B}" type="presOf" srcId="{91E1B601-6922-404E-8401-964AAB329DBB}" destId="{4D85C9D3-9D5F-4A6F-917C-4C9A9E354317}" srcOrd="0" destOrd="0" presId="urn:microsoft.com/office/officeart/2016/7/layout/RepeatingBendingProcessNew"/>
    <dgm:cxn modelId="{CE8B4383-366E-4F3B-857A-69E985E4B498}" type="presOf" srcId="{84C2F436-1735-4C30-AF86-226620431AF0}" destId="{7683A016-AF4B-4E38-B9C0-E74FAEDC9422}" srcOrd="0" destOrd="0" presId="urn:microsoft.com/office/officeart/2016/7/layout/RepeatingBendingProcessNew"/>
    <dgm:cxn modelId="{BC3AB686-F005-4468-BE82-960C226BBCCC}" type="presOf" srcId="{1B6F55DE-B043-4C31-93A1-32D93794ECA1}" destId="{73DA7029-17D9-4DBB-B197-2BE5BC991995}" srcOrd="0" destOrd="0" presId="urn:microsoft.com/office/officeart/2016/7/layout/RepeatingBendingProcessNew"/>
    <dgm:cxn modelId="{3C833F9C-81DA-4476-BB12-133B8FDFA390}" type="presOf" srcId="{A9A68855-856A-4B58-89D4-332E89CA4175}" destId="{85939C5E-B850-40C0-8C5F-2D59D8A2BE7E}" srcOrd="0" destOrd="0" presId="urn:microsoft.com/office/officeart/2016/7/layout/RepeatingBendingProcessNew"/>
    <dgm:cxn modelId="{C054569D-15A6-47A0-A74E-E622D26811E2}" srcId="{1B6F55DE-B043-4C31-93A1-32D93794ECA1}" destId="{AD0D9884-ADC7-4125-8CB3-EB6D40B95445}" srcOrd="7" destOrd="0" parTransId="{04064255-8A00-4B83-9D22-336F78B4CA9F}" sibTransId="{84C2F436-1735-4C30-AF86-226620431AF0}"/>
    <dgm:cxn modelId="{DB8519B3-45AF-48F8-A986-D77AAEE09784}" type="presOf" srcId="{BD53C029-DC4F-448E-9183-A5C25BD2D924}" destId="{FA6A6A16-C9D3-4A0B-9DE0-AA1C585D79A2}" srcOrd="0" destOrd="0" presId="urn:microsoft.com/office/officeart/2016/7/layout/RepeatingBendingProcessNew"/>
    <dgm:cxn modelId="{C07742B6-2CB3-49F5-B2F0-1DB22F48C70F}" type="presOf" srcId="{C5DE688E-7BFC-4BAF-BE8D-89C891DC5500}" destId="{8A89B415-9CE4-4360-B0B1-453742F95C70}" srcOrd="0" destOrd="0" presId="urn:microsoft.com/office/officeart/2016/7/layout/RepeatingBendingProcessNew"/>
    <dgm:cxn modelId="{FEC5B7B9-5550-4B29-ABB4-FA71A7335BE5}" srcId="{1B6F55DE-B043-4C31-93A1-32D93794ECA1}" destId="{00F11EEF-5ABE-42FC-AC86-21EA69EBE59A}" srcOrd="5" destOrd="0" parTransId="{EC9EAFB5-920A-4871-B973-5475C3741576}" sibTransId="{BD53C029-DC4F-448E-9183-A5C25BD2D924}"/>
    <dgm:cxn modelId="{00445FC1-F2E6-43A4-A48D-3E7C0266B66E}" type="presOf" srcId="{AE004A31-C146-4B87-89E7-40CF5D4097BE}" destId="{1C750282-FABB-4A06-9EEA-E6C9930B97DC}" srcOrd="0" destOrd="0" presId="urn:microsoft.com/office/officeart/2016/7/layout/RepeatingBendingProcessNew"/>
    <dgm:cxn modelId="{E98E0EC2-812A-4A95-9D5E-A8DF9FBFC253}" type="presOf" srcId="{3DBB09F1-7C26-4CC0-A72D-359D35507AD2}" destId="{EA03E68E-097B-4F32-BDD7-AEF5BF876A95}" srcOrd="1" destOrd="0" presId="urn:microsoft.com/office/officeart/2016/7/layout/RepeatingBendingProcessNew"/>
    <dgm:cxn modelId="{A52B3DC7-B205-40C2-BF9C-925B8A0D2254}" type="presOf" srcId="{6E49FC90-A264-4FCD-96E9-17EC902812E3}" destId="{F13DA664-A34C-4365-B9FD-3E97A8912F5A}" srcOrd="0" destOrd="0" presId="urn:microsoft.com/office/officeart/2016/7/layout/RepeatingBendingProcessNew"/>
    <dgm:cxn modelId="{570205CB-622C-44BA-8D84-87862DBC3090}" srcId="{1B6F55DE-B043-4C31-93A1-32D93794ECA1}" destId="{C5DE688E-7BFC-4BAF-BE8D-89C891DC5500}" srcOrd="0" destOrd="0" parTransId="{B97C4E8E-794D-41BA-A134-67F50A1C1B05}" sibTransId="{91E1B601-6922-404E-8401-964AAB329DBB}"/>
    <dgm:cxn modelId="{70482CCB-016B-4CBB-841D-FF0804860865}" type="presOf" srcId="{1087EB92-7290-4FE6-AA55-204937E7752F}" destId="{185642FC-389E-43E4-9DE3-6D8801FDC38D}" srcOrd="0" destOrd="0" presId="urn:microsoft.com/office/officeart/2016/7/layout/RepeatingBendingProcessNew"/>
    <dgm:cxn modelId="{91470DCE-4884-4C8A-BD63-220652FAA8BD}" type="presOf" srcId="{681B8474-A562-4A97-BF42-242D08EDF0EB}" destId="{E14C5F35-9B56-49BD-98D9-DCF2527137BF}" srcOrd="0" destOrd="0" presId="urn:microsoft.com/office/officeart/2016/7/layout/RepeatingBendingProcessNew"/>
    <dgm:cxn modelId="{483530D4-8BEB-427D-AC99-A9E016BE0D36}" type="presOf" srcId="{0950AA63-584A-4541-8967-F5B1B4928B7C}" destId="{3C1DA960-6F79-4D7F-A6B0-A4ADAA918F91}" srcOrd="0" destOrd="0" presId="urn:microsoft.com/office/officeart/2016/7/layout/RepeatingBendingProcessNew"/>
    <dgm:cxn modelId="{B249B4D6-FA7F-469D-BB1D-9A063C57A511}" type="presOf" srcId="{236079FE-318B-4493-BCD0-E6BC945B80DF}" destId="{3541D300-2E3A-49F3-AE94-4517F4CC0AC1}" srcOrd="1" destOrd="0" presId="urn:microsoft.com/office/officeart/2016/7/layout/RepeatingBendingProcessNew"/>
    <dgm:cxn modelId="{374074E2-C71F-422B-9E58-29E8A2907D55}" type="presOf" srcId="{3DBB09F1-7C26-4CC0-A72D-359D35507AD2}" destId="{4D3EC12E-1B05-43B4-8BC8-F36BE0FBC349}" srcOrd="0" destOrd="0" presId="urn:microsoft.com/office/officeart/2016/7/layout/RepeatingBendingProcessNew"/>
    <dgm:cxn modelId="{C4CA29E3-90ED-4573-93BA-B284AEC1A3E9}" type="presOf" srcId="{99FEF701-3410-4C95-A202-9F63CBCB46CF}" destId="{07195CC6-B339-4A2D-ACE5-71F6C9D581F5}" srcOrd="1" destOrd="0" presId="urn:microsoft.com/office/officeart/2016/7/layout/RepeatingBendingProcessNew"/>
    <dgm:cxn modelId="{0F7B63E3-1303-4C56-A4AD-BAF62D752FFE}" type="presOf" srcId="{3CC64707-2DFE-4134-9E92-D276EBC15BBB}" destId="{2A33FD29-0DBE-442F-921E-A0C98FCFB44C}" srcOrd="0" destOrd="0" presId="urn:microsoft.com/office/officeart/2016/7/layout/RepeatingBendingProcessNew"/>
    <dgm:cxn modelId="{4DAE31EE-82E6-4C57-9016-D8B6FDB789CE}" type="presOf" srcId="{BD53C029-DC4F-448E-9183-A5C25BD2D924}" destId="{F3B2F558-F6A7-493B-B785-1C8308E6D120}" srcOrd="1" destOrd="0" presId="urn:microsoft.com/office/officeart/2016/7/layout/RepeatingBendingProcessNew"/>
    <dgm:cxn modelId="{8ADCBAF3-6D67-4039-846E-A5FE01A4C9F2}" srcId="{1B6F55DE-B043-4C31-93A1-32D93794ECA1}" destId="{681B8474-A562-4A97-BF42-242D08EDF0EB}" srcOrd="9" destOrd="0" parTransId="{DC7F678F-E147-4843-9F4E-AB3D72620F5C}" sibTransId="{9DFC9964-64FB-44C7-933F-054C12D096DD}"/>
    <dgm:cxn modelId="{B41C31F4-7B27-4974-AAD9-0C9D037F89F9}" type="presOf" srcId="{AD0D9884-ADC7-4125-8CB3-EB6D40B95445}" destId="{8595203B-18D0-47F1-B877-7284D282025C}" srcOrd="0" destOrd="0" presId="urn:microsoft.com/office/officeart/2016/7/layout/RepeatingBendingProcessNew"/>
    <dgm:cxn modelId="{FA7138F4-C34D-4F2F-A43F-D0BD1AE1A763}" type="presOf" srcId="{3CC64707-2DFE-4134-9E92-D276EBC15BBB}" destId="{D3C0FF80-64B4-433E-A794-FDF36F4C1EDF}" srcOrd="1" destOrd="0" presId="urn:microsoft.com/office/officeart/2016/7/layout/RepeatingBendingProcessNew"/>
    <dgm:cxn modelId="{FD46BCFD-B44B-409A-9252-0CE559FEFD08}" type="presOf" srcId="{FC4CC7E4-5948-410A-8724-0860B62539DB}" destId="{BCD050C4-5E19-40AE-8942-C9AB00EDA0B3}" srcOrd="1" destOrd="0" presId="urn:microsoft.com/office/officeart/2016/7/layout/RepeatingBendingProcessNew"/>
    <dgm:cxn modelId="{78429E8F-7661-45B1-BA1E-A8BD470A4184}" type="presParOf" srcId="{73DA7029-17D9-4DBB-B197-2BE5BC991995}" destId="{8A89B415-9CE4-4360-B0B1-453742F95C70}" srcOrd="0" destOrd="0" presId="urn:microsoft.com/office/officeart/2016/7/layout/RepeatingBendingProcessNew"/>
    <dgm:cxn modelId="{EFF9E566-5602-4D07-B70F-9FD6A597D925}" type="presParOf" srcId="{73DA7029-17D9-4DBB-B197-2BE5BC991995}" destId="{4D85C9D3-9D5F-4A6F-917C-4C9A9E354317}" srcOrd="1" destOrd="0" presId="urn:microsoft.com/office/officeart/2016/7/layout/RepeatingBendingProcessNew"/>
    <dgm:cxn modelId="{A5BB51B1-B893-4012-923B-13821CBE1DE6}" type="presParOf" srcId="{4D85C9D3-9D5F-4A6F-917C-4C9A9E354317}" destId="{79AC6A39-61B8-4025-AB54-B127DF7690EB}" srcOrd="0" destOrd="0" presId="urn:microsoft.com/office/officeart/2016/7/layout/RepeatingBendingProcessNew"/>
    <dgm:cxn modelId="{82D9B6DA-9D9C-4F00-BBC1-5A2CB133CCC8}" type="presParOf" srcId="{73DA7029-17D9-4DBB-B197-2BE5BC991995}" destId="{185642FC-389E-43E4-9DE3-6D8801FDC38D}" srcOrd="2" destOrd="0" presId="urn:microsoft.com/office/officeart/2016/7/layout/RepeatingBendingProcessNew"/>
    <dgm:cxn modelId="{78F2A35D-FBCF-41B3-A66F-6C98F7ED1D5A}" type="presParOf" srcId="{73DA7029-17D9-4DBB-B197-2BE5BC991995}" destId="{127221A2-A75F-48B3-B5B1-0C209A2BFF1C}" srcOrd="3" destOrd="0" presId="urn:microsoft.com/office/officeart/2016/7/layout/RepeatingBendingProcessNew"/>
    <dgm:cxn modelId="{C6AF0FDB-4FC3-4232-9164-558F488809B2}" type="presParOf" srcId="{127221A2-A75F-48B3-B5B1-0C209A2BFF1C}" destId="{3541D300-2E3A-49F3-AE94-4517F4CC0AC1}" srcOrd="0" destOrd="0" presId="urn:microsoft.com/office/officeart/2016/7/layout/RepeatingBendingProcessNew"/>
    <dgm:cxn modelId="{EC1F0635-93F7-413D-AFA0-5489E21FA1D7}" type="presParOf" srcId="{73DA7029-17D9-4DBB-B197-2BE5BC991995}" destId="{B387301D-A930-49EF-AC12-04ACBFE06C03}" srcOrd="4" destOrd="0" presId="urn:microsoft.com/office/officeart/2016/7/layout/RepeatingBendingProcessNew"/>
    <dgm:cxn modelId="{91D46AA6-A65D-4381-B0D1-493D3EE4D8F8}" type="presParOf" srcId="{73DA7029-17D9-4DBB-B197-2BE5BC991995}" destId="{1AE078FE-1067-4763-98CD-1A806D5898F7}" srcOrd="5" destOrd="0" presId="urn:microsoft.com/office/officeart/2016/7/layout/RepeatingBendingProcessNew"/>
    <dgm:cxn modelId="{FBC602EF-6809-4F33-B3CC-2BF726AF168E}" type="presParOf" srcId="{1AE078FE-1067-4763-98CD-1A806D5898F7}" destId="{BCD050C4-5E19-40AE-8942-C9AB00EDA0B3}" srcOrd="0" destOrd="0" presId="urn:microsoft.com/office/officeart/2016/7/layout/RepeatingBendingProcessNew"/>
    <dgm:cxn modelId="{D41DE1FC-4EF9-477A-AF6E-8B86D1095E72}" type="presParOf" srcId="{73DA7029-17D9-4DBB-B197-2BE5BC991995}" destId="{3C1DA960-6F79-4D7F-A6B0-A4ADAA918F91}" srcOrd="6" destOrd="0" presId="urn:microsoft.com/office/officeart/2016/7/layout/RepeatingBendingProcessNew"/>
    <dgm:cxn modelId="{9811F335-9B33-4EE9-AC2A-F9F8192C3E48}" type="presParOf" srcId="{73DA7029-17D9-4DBB-B197-2BE5BC991995}" destId="{363CDADC-694E-48DA-9FCD-2DEE83010720}" srcOrd="7" destOrd="0" presId="urn:microsoft.com/office/officeart/2016/7/layout/RepeatingBendingProcessNew"/>
    <dgm:cxn modelId="{B633616C-0E46-4A32-A5E6-E801FDEECD53}" type="presParOf" srcId="{363CDADC-694E-48DA-9FCD-2DEE83010720}" destId="{A46CD0AB-D60E-4B92-9C50-5EAD5BFB8464}" srcOrd="0" destOrd="0" presId="urn:microsoft.com/office/officeart/2016/7/layout/RepeatingBendingProcessNew"/>
    <dgm:cxn modelId="{B6267093-72CB-4EC5-93E4-79DD1DAFB388}" type="presParOf" srcId="{73DA7029-17D9-4DBB-B197-2BE5BC991995}" destId="{85939C5E-B850-40C0-8C5F-2D59D8A2BE7E}" srcOrd="8" destOrd="0" presId="urn:microsoft.com/office/officeart/2016/7/layout/RepeatingBendingProcessNew"/>
    <dgm:cxn modelId="{E207FEF1-404C-45A8-899C-9250DB3E0EE4}" type="presParOf" srcId="{73DA7029-17D9-4DBB-B197-2BE5BC991995}" destId="{D0B4BD9E-62BD-4395-95D6-24EECB958FF3}" srcOrd="9" destOrd="0" presId="urn:microsoft.com/office/officeart/2016/7/layout/RepeatingBendingProcessNew"/>
    <dgm:cxn modelId="{3F6E4F23-A600-4FBE-9198-FA056C0B72D0}" type="presParOf" srcId="{D0B4BD9E-62BD-4395-95D6-24EECB958FF3}" destId="{07195CC6-B339-4A2D-ACE5-71F6C9D581F5}" srcOrd="0" destOrd="0" presId="urn:microsoft.com/office/officeart/2016/7/layout/RepeatingBendingProcessNew"/>
    <dgm:cxn modelId="{E429AA1F-DD70-4AF0-8992-84D64481F344}" type="presParOf" srcId="{73DA7029-17D9-4DBB-B197-2BE5BC991995}" destId="{10DC3AB7-4CE0-41E3-AA0F-2BF317EABC0B}" srcOrd="10" destOrd="0" presId="urn:microsoft.com/office/officeart/2016/7/layout/RepeatingBendingProcessNew"/>
    <dgm:cxn modelId="{C447183B-6E92-4797-9E30-2D646215AD72}" type="presParOf" srcId="{73DA7029-17D9-4DBB-B197-2BE5BC991995}" destId="{FA6A6A16-C9D3-4A0B-9DE0-AA1C585D79A2}" srcOrd="11" destOrd="0" presId="urn:microsoft.com/office/officeart/2016/7/layout/RepeatingBendingProcessNew"/>
    <dgm:cxn modelId="{0FF74296-1856-4A0E-A690-8ED0CB501768}" type="presParOf" srcId="{FA6A6A16-C9D3-4A0B-9DE0-AA1C585D79A2}" destId="{F3B2F558-F6A7-493B-B785-1C8308E6D120}" srcOrd="0" destOrd="0" presId="urn:microsoft.com/office/officeart/2016/7/layout/RepeatingBendingProcessNew"/>
    <dgm:cxn modelId="{F4BC19A0-2D6D-48FB-BCB8-D880C04E3F28}" type="presParOf" srcId="{73DA7029-17D9-4DBB-B197-2BE5BC991995}" destId="{1C750282-FABB-4A06-9EEA-E6C9930B97DC}" srcOrd="12" destOrd="0" presId="urn:microsoft.com/office/officeart/2016/7/layout/RepeatingBendingProcessNew"/>
    <dgm:cxn modelId="{8C50885C-B96E-4EAD-8868-458AD661A62D}" type="presParOf" srcId="{73DA7029-17D9-4DBB-B197-2BE5BC991995}" destId="{4D3EC12E-1B05-43B4-8BC8-F36BE0FBC349}" srcOrd="13" destOrd="0" presId="urn:microsoft.com/office/officeart/2016/7/layout/RepeatingBendingProcessNew"/>
    <dgm:cxn modelId="{F6FA1B4C-2711-433E-B654-6B91A87C54ED}" type="presParOf" srcId="{4D3EC12E-1B05-43B4-8BC8-F36BE0FBC349}" destId="{EA03E68E-097B-4F32-BDD7-AEF5BF876A95}" srcOrd="0" destOrd="0" presId="urn:microsoft.com/office/officeart/2016/7/layout/RepeatingBendingProcessNew"/>
    <dgm:cxn modelId="{EA8EF057-BA59-4BF5-9EA5-28DCF58F839A}" type="presParOf" srcId="{73DA7029-17D9-4DBB-B197-2BE5BC991995}" destId="{8595203B-18D0-47F1-B877-7284D282025C}" srcOrd="14" destOrd="0" presId="urn:microsoft.com/office/officeart/2016/7/layout/RepeatingBendingProcessNew"/>
    <dgm:cxn modelId="{A9B2D225-90FE-4C67-B035-A61FD1839CA2}" type="presParOf" srcId="{73DA7029-17D9-4DBB-B197-2BE5BC991995}" destId="{7683A016-AF4B-4E38-B9C0-E74FAEDC9422}" srcOrd="15" destOrd="0" presId="urn:microsoft.com/office/officeart/2016/7/layout/RepeatingBendingProcessNew"/>
    <dgm:cxn modelId="{75A212A1-9BA2-4B40-BE85-AA0AF1B54CC2}" type="presParOf" srcId="{7683A016-AF4B-4E38-B9C0-E74FAEDC9422}" destId="{412D1B66-9441-491B-9E3E-96921145435F}" srcOrd="0" destOrd="0" presId="urn:microsoft.com/office/officeart/2016/7/layout/RepeatingBendingProcessNew"/>
    <dgm:cxn modelId="{B72BDFB4-442D-4B7F-B60B-93A9F541D405}" type="presParOf" srcId="{73DA7029-17D9-4DBB-B197-2BE5BC991995}" destId="{F13DA664-A34C-4365-B9FD-3E97A8912F5A}" srcOrd="16" destOrd="0" presId="urn:microsoft.com/office/officeart/2016/7/layout/RepeatingBendingProcessNew"/>
    <dgm:cxn modelId="{2EC24374-D8D4-4036-9472-BCD082D423BF}" type="presParOf" srcId="{73DA7029-17D9-4DBB-B197-2BE5BC991995}" destId="{2A33FD29-0DBE-442F-921E-A0C98FCFB44C}" srcOrd="17" destOrd="0" presId="urn:microsoft.com/office/officeart/2016/7/layout/RepeatingBendingProcessNew"/>
    <dgm:cxn modelId="{DE7DC8E4-42E3-4DE1-94D7-E78B1297CFBD}" type="presParOf" srcId="{2A33FD29-0DBE-442F-921E-A0C98FCFB44C}" destId="{D3C0FF80-64B4-433E-A794-FDF36F4C1EDF}" srcOrd="0" destOrd="0" presId="urn:microsoft.com/office/officeart/2016/7/layout/RepeatingBendingProcessNew"/>
    <dgm:cxn modelId="{47087A7D-D498-4A2B-9419-E0C1199C26B7}" type="presParOf" srcId="{73DA7029-17D9-4DBB-B197-2BE5BC991995}" destId="{E14C5F35-9B56-49BD-98D9-DCF2527137BF}" srcOrd="18" destOrd="0" presId="urn:microsoft.com/office/officeart/2016/7/layout/RepeatingBendingProcessNew"/>
    <dgm:cxn modelId="{24B261FD-14CB-4144-9712-C4301694F5F0}" type="presParOf" srcId="{73DA7029-17D9-4DBB-B197-2BE5BC991995}" destId="{F28E53CE-ABE5-4249-A92A-F25F83CE07F1}" srcOrd="19" destOrd="0" presId="urn:microsoft.com/office/officeart/2016/7/layout/RepeatingBendingProcessNew"/>
    <dgm:cxn modelId="{8226109E-1326-4275-A4CC-9D03FA93A972}" type="presParOf" srcId="{F28E53CE-ABE5-4249-A92A-F25F83CE07F1}" destId="{36B1AB08-9E89-4B00-B74C-AC34155E86F6}" srcOrd="0" destOrd="0" presId="urn:microsoft.com/office/officeart/2016/7/layout/RepeatingBendingProcessNew"/>
    <dgm:cxn modelId="{21D834E3-87AF-4772-BEF2-B6FA403212AA}" type="presParOf" srcId="{73DA7029-17D9-4DBB-B197-2BE5BC991995}" destId="{22E76261-F85B-4561-91DF-F8476AED09A6}" srcOrd="20"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C9D3-9D5F-4A6F-917C-4C9A9E354317}">
      <dsp:nvSpPr>
        <dsp:cNvPr id="0" name=""/>
        <dsp:cNvSpPr/>
      </dsp:nvSpPr>
      <dsp:spPr>
        <a:xfrm>
          <a:off x="3025749" y="538180"/>
          <a:ext cx="415779" cy="91440"/>
        </a:xfrm>
        <a:custGeom>
          <a:avLst/>
          <a:gdLst/>
          <a:ahLst/>
          <a:cxnLst/>
          <a:rect l="0" t="0" r="0" b="0"/>
          <a:pathLst>
            <a:path>
              <a:moveTo>
                <a:pt x="0" y="45720"/>
              </a:moveTo>
              <a:lnTo>
                <a:pt x="41577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581668"/>
        <a:ext cx="22318" cy="4463"/>
      </dsp:txXfrm>
    </dsp:sp>
    <dsp:sp modelId="{8A89B415-9CE4-4360-B0B1-453742F95C70}">
      <dsp:nvSpPr>
        <dsp:cNvPr id="0" name=""/>
        <dsp:cNvSpPr/>
      </dsp:nvSpPr>
      <dsp:spPr>
        <a:xfrm>
          <a:off x="1086768" y="1666"/>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outerShdw blurRad="38100" dist="38100" dir="2700000" algn="tl">
                  <a:srgbClr val="000000">
                    <a:alpha val="43137"/>
                  </a:srgbClr>
                </a:outerShdw>
              </a:effectLst>
            </a:rPr>
            <a:t>Retail Sales Hold Strong</a:t>
          </a:r>
          <a:endParaRPr lang="en-US" sz="1300" b="0" kern="1200" dirty="0">
            <a:effectLst>
              <a:outerShdw blurRad="38100" dist="38100" dir="2700000" algn="tl">
                <a:srgbClr val="000000">
                  <a:alpha val="43137"/>
                </a:srgbClr>
              </a:outerShdw>
            </a:effectLst>
          </a:endParaRPr>
        </a:p>
      </dsp:txBody>
      <dsp:txXfrm>
        <a:off x="1086768" y="1666"/>
        <a:ext cx="1940781" cy="1164468"/>
      </dsp:txXfrm>
    </dsp:sp>
    <dsp:sp modelId="{127221A2-A75F-48B3-B5B1-0C209A2BFF1C}">
      <dsp:nvSpPr>
        <dsp:cNvPr id="0" name=""/>
        <dsp:cNvSpPr/>
      </dsp:nvSpPr>
      <dsp:spPr>
        <a:xfrm>
          <a:off x="5412910" y="538180"/>
          <a:ext cx="415779" cy="91440"/>
        </a:xfrm>
        <a:custGeom>
          <a:avLst/>
          <a:gdLst/>
          <a:ahLst/>
          <a:cxnLst/>
          <a:rect l="0" t="0" r="0" b="0"/>
          <a:pathLst>
            <a:path>
              <a:moveTo>
                <a:pt x="0" y="45720"/>
              </a:moveTo>
              <a:lnTo>
                <a:pt x="41577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581668"/>
        <a:ext cx="22318" cy="4463"/>
      </dsp:txXfrm>
    </dsp:sp>
    <dsp:sp modelId="{185642FC-389E-43E4-9DE3-6D8801FDC38D}">
      <dsp:nvSpPr>
        <dsp:cNvPr id="0" name=""/>
        <dsp:cNvSpPr/>
      </dsp:nvSpPr>
      <dsp:spPr>
        <a:xfrm>
          <a:off x="3473929" y="1666"/>
          <a:ext cx="1940781" cy="116446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b="0" i="0" kern="1200" dirty="0"/>
            <a:t>Both new and used vehicle sales trended higher toward the end of July, outperforming year-ago levels.</a:t>
          </a:r>
          <a:endParaRPr lang="en-US" sz="1200" b="0" kern="1200" dirty="0"/>
        </a:p>
      </dsp:txBody>
      <dsp:txXfrm>
        <a:off x="3473929" y="1666"/>
        <a:ext cx="1940781" cy="1164468"/>
      </dsp:txXfrm>
    </dsp:sp>
    <dsp:sp modelId="{1AE078FE-1067-4763-98CD-1A806D5898F7}">
      <dsp:nvSpPr>
        <dsp:cNvPr id="0" name=""/>
        <dsp:cNvSpPr/>
      </dsp:nvSpPr>
      <dsp:spPr>
        <a:xfrm>
          <a:off x="7800071" y="538180"/>
          <a:ext cx="415779" cy="91440"/>
        </a:xfrm>
        <a:custGeom>
          <a:avLst/>
          <a:gdLst/>
          <a:ahLst/>
          <a:cxnLst/>
          <a:rect l="0" t="0" r="0" b="0"/>
          <a:pathLst>
            <a:path>
              <a:moveTo>
                <a:pt x="0" y="45720"/>
              </a:moveTo>
              <a:lnTo>
                <a:pt x="415779" y="45720"/>
              </a:lnTo>
            </a:path>
          </a:pathLst>
        </a:custGeom>
        <a:noFill/>
        <a:ln w="12700" cap="flat" cmpd="sng" algn="ctr">
          <a:solidFill>
            <a:schemeClr val="accent5"/>
          </a:solidFill>
          <a:prstDash val="solid"/>
          <a:miter lim="800000"/>
          <a:tailEnd type="arrow"/>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6801" y="581668"/>
        <a:ext cx="22318" cy="4463"/>
      </dsp:txXfrm>
    </dsp:sp>
    <dsp:sp modelId="{B387301D-A930-49EF-AC12-04ACBFE06C03}">
      <dsp:nvSpPr>
        <dsp:cNvPr id="0" name=""/>
        <dsp:cNvSpPr/>
      </dsp:nvSpPr>
      <dsp:spPr>
        <a:xfrm>
          <a:off x="5861090" y="1666"/>
          <a:ext cx="1940781" cy="1164468"/>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tx1"/>
              </a:solidFill>
              <a:effectLst/>
            </a:rPr>
            <a:t>Retail momentum is supported by improved consumer sentiment and promotional financing.</a:t>
          </a:r>
          <a:endParaRPr lang="en-US" sz="1300" b="0" kern="1200" dirty="0">
            <a:solidFill>
              <a:schemeClr val="tx1"/>
            </a:solidFill>
            <a:effectLst/>
          </a:endParaRPr>
        </a:p>
      </dsp:txBody>
      <dsp:txXfrm>
        <a:off x="5861090" y="1666"/>
        <a:ext cx="1940781" cy="1164468"/>
      </dsp:txXfrm>
    </dsp:sp>
    <dsp:sp modelId="{363CDADC-694E-48DA-9FCD-2DEE83010720}">
      <dsp:nvSpPr>
        <dsp:cNvPr id="0" name=""/>
        <dsp:cNvSpPr/>
      </dsp:nvSpPr>
      <dsp:spPr>
        <a:xfrm>
          <a:off x="2057159" y="1164334"/>
          <a:ext cx="7161482" cy="415779"/>
        </a:xfrm>
        <a:custGeom>
          <a:avLst/>
          <a:gdLst/>
          <a:ahLst/>
          <a:cxnLst/>
          <a:rect l="0" t="0" r="0" b="0"/>
          <a:pathLst>
            <a:path>
              <a:moveTo>
                <a:pt x="7161482" y="0"/>
              </a:moveTo>
              <a:lnTo>
                <a:pt x="7161482" y="224989"/>
              </a:lnTo>
              <a:lnTo>
                <a:pt x="0" y="224989"/>
              </a:lnTo>
              <a:lnTo>
                <a:pt x="0" y="415779"/>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8515" y="1369992"/>
        <a:ext cx="358769" cy="4463"/>
      </dsp:txXfrm>
    </dsp:sp>
    <dsp:sp modelId="{3C1DA960-6F79-4D7F-A6B0-A4ADAA918F91}">
      <dsp:nvSpPr>
        <dsp:cNvPr id="0" name=""/>
        <dsp:cNvSpPr/>
      </dsp:nvSpPr>
      <dsp:spPr>
        <a:xfrm>
          <a:off x="8248251" y="1666"/>
          <a:ext cx="1940781" cy="11644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outerShdw blurRad="38100" dist="38100" dir="2700000" algn="tl">
                  <a:srgbClr val="000000">
                    <a:alpha val="43137"/>
                  </a:srgbClr>
                </a:outerShdw>
              </a:effectLst>
            </a:rPr>
            <a:t>Dealers are seeing consistent demand across segments, with used vehicles showing particular strength.</a:t>
          </a:r>
          <a:endParaRPr lang="en-US" sz="1300" b="0" kern="1200" dirty="0">
            <a:effectLst>
              <a:outerShdw blurRad="38100" dist="38100" dir="2700000" algn="tl">
                <a:srgbClr val="000000">
                  <a:alpha val="43137"/>
                </a:srgbClr>
              </a:outerShdw>
            </a:effectLst>
          </a:endParaRPr>
        </a:p>
      </dsp:txBody>
      <dsp:txXfrm>
        <a:off x="8248251" y="1666"/>
        <a:ext cx="1940781" cy="1164468"/>
      </dsp:txXfrm>
    </dsp:sp>
    <dsp:sp modelId="{D0B4BD9E-62BD-4395-95D6-24EECB958FF3}">
      <dsp:nvSpPr>
        <dsp:cNvPr id="0" name=""/>
        <dsp:cNvSpPr/>
      </dsp:nvSpPr>
      <dsp:spPr>
        <a:xfrm>
          <a:off x="3025749" y="2149028"/>
          <a:ext cx="415779" cy="91440"/>
        </a:xfrm>
        <a:custGeom>
          <a:avLst/>
          <a:gdLst/>
          <a:ahLst/>
          <a:cxnLst/>
          <a:rect l="0" t="0" r="0" b="0"/>
          <a:pathLst>
            <a:path>
              <a:moveTo>
                <a:pt x="0" y="45720"/>
              </a:moveTo>
              <a:lnTo>
                <a:pt x="415779"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2192517"/>
        <a:ext cx="22318" cy="4463"/>
      </dsp:txXfrm>
    </dsp:sp>
    <dsp:sp modelId="{85939C5E-B850-40C0-8C5F-2D59D8A2BE7E}">
      <dsp:nvSpPr>
        <dsp:cNvPr id="0" name=""/>
        <dsp:cNvSpPr/>
      </dsp:nvSpPr>
      <dsp:spPr>
        <a:xfrm>
          <a:off x="1086768" y="1612514"/>
          <a:ext cx="1940781" cy="116446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kern="1200" dirty="0">
              <a:effectLst>
                <a:outerShdw blurRad="38100" dist="38100" dir="2700000" algn="tl">
                  <a:srgbClr val="000000">
                    <a:alpha val="43137"/>
                  </a:srgbClr>
                </a:outerShdw>
              </a:effectLst>
            </a:rPr>
            <a:t>New light-vehicle sales increased 6.6% year over year in July, with one more selling day than July 2024.</a:t>
          </a:r>
        </a:p>
      </dsp:txBody>
      <dsp:txXfrm>
        <a:off x="1086768" y="1612514"/>
        <a:ext cx="1940781" cy="1164468"/>
      </dsp:txXfrm>
    </dsp:sp>
    <dsp:sp modelId="{FA6A6A16-C9D3-4A0B-9DE0-AA1C585D79A2}">
      <dsp:nvSpPr>
        <dsp:cNvPr id="0" name=""/>
        <dsp:cNvSpPr/>
      </dsp:nvSpPr>
      <dsp:spPr>
        <a:xfrm>
          <a:off x="5412910" y="2149028"/>
          <a:ext cx="415779" cy="91440"/>
        </a:xfrm>
        <a:custGeom>
          <a:avLst/>
          <a:gdLst/>
          <a:ahLst/>
          <a:cxnLst/>
          <a:rect l="0" t="0" r="0" b="0"/>
          <a:pathLst>
            <a:path>
              <a:moveTo>
                <a:pt x="0" y="45720"/>
              </a:moveTo>
              <a:lnTo>
                <a:pt x="41577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2192517"/>
        <a:ext cx="22318" cy="4463"/>
      </dsp:txXfrm>
    </dsp:sp>
    <dsp:sp modelId="{10DC3AB7-4CE0-41E3-AA0F-2BF317EABC0B}">
      <dsp:nvSpPr>
        <dsp:cNvPr id="0" name=""/>
        <dsp:cNvSpPr/>
      </dsp:nvSpPr>
      <dsp:spPr>
        <a:xfrm>
          <a:off x="3473929" y="1612514"/>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kern="1200" dirty="0">
              <a:effectLst>
                <a:outerShdw blurRad="38100" dist="38100" dir="2700000" algn="tl">
                  <a:srgbClr val="000000">
                    <a:alpha val="43137"/>
                  </a:srgbClr>
                </a:outerShdw>
              </a:effectLst>
            </a:rPr>
            <a:t>The sales pace last month was the best July since 2019 and came in better than expected.</a:t>
          </a:r>
        </a:p>
      </dsp:txBody>
      <dsp:txXfrm>
        <a:off x="3473929" y="1612514"/>
        <a:ext cx="1940781" cy="1164468"/>
      </dsp:txXfrm>
    </dsp:sp>
    <dsp:sp modelId="{4D3EC12E-1B05-43B4-8BC8-F36BE0FBC349}">
      <dsp:nvSpPr>
        <dsp:cNvPr id="0" name=""/>
        <dsp:cNvSpPr/>
      </dsp:nvSpPr>
      <dsp:spPr>
        <a:xfrm>
          <a:off x="7800071" y="2149028"/>
          <a:ext cx="415779" cy="91440"/>
        </a:xfrm>
        <a:custGeom>
          <a:avLst/>
          <a:gdLst/>
          <a:ahLst/>
          <a:cxnLst/>
          <a:rect l="0" t="0" r="0" b="0"/>
          <a:pathLst>
            <a:path>
              <a:moveTo>
                <a:pt x="0" y="45720"/>
              </a:moveTo>
              <a:lnTo>
                <a:pt x="41577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6801" y="2192517"/>
        <a:ext cx="22318" cy="4463"/>
      </dsp:txXfrm>
    </dsp:sp>
    <dsp:sp modelId="{1C750282-FABB-4A06-9EEA-E6C9930B97DC}">
      <dsp:nvSpPr>
        <dsp:cNvPr id="0" name=""/>
        <dsp:cNvSpPr/>
      </dsp:nvSpPr>
      <dsp:spPr>
        <a:xfrm>
          <a:off x="5861090" y="1612514"/>
          <a:ext cx="1940781" cy="116446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kern="1200" dirty="0"/>
            <a:t>By volume, new-vehicle sales increased 9.3% month over month, with two more selling days than June. </a:t>
          </a:r>
        </a:p>
      </dsp:txBody>
      <dsp:txXfrm>
        <a:off x="5861090" y="1612514"/>
        <a:ext cx="1940781" cy="1164468"/>
      </dsp:txXfrm>
    </dsp:sp>
    <dsp:sp modelId="{7683A016-AF4B-4E38-B9C0-E74FAEDC9422}">
      <dsp:nvSpPr>
        <dsp:cNvPr id="0" name=""/>
        <dsp:cNvSpPr/>
      </dsp:nvSpPr>
      <dsp:spPr>
        <a:xfrm>
          <a:off x="2057159" y="2775183"/>
          <a:ext cx="7161482" cy="415779"/>
        </a:xfrm>
        <a:custGeom>
          <a:avLst/>
          <a:gdLst/>
          <a:ahLst/>
          <a:cxnLst/>
          <a:rect l="0" t="0" r="0" b="0"/>
          <a:pathLst>
            <a:path>
              <a:moveTo>
                <a:pt x="7161482" y="0"/>
              </a:moveTo>
              <a:lnTo>
                <a:pt x="7161482" y="224989"/>
              </a:lnTo>
              <a:lnTo>
                <a:pt x="0" y="224989"/>
              </a:lnTo>
              <a:lnTo>
                <a:pt x="0" y="415779"/>
              </a:lnTo>
            </a:path>
          </a:pathLst>
        </a:custGeom>
        <a:noFill/>
        <a:ln w="1270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8515" y="2980841"/>
        <a:ext cx="358769" cy="4463"/>
      </dsp:txXfrm>
    </dsp:sp>
    <dsp:sp modelId="{8595203B-18D0-47F1-B877-7284D282025C}">
      <dsp:nvSpPr>
        <dsp:cNvPr id="0" name=""/>
        <dsp:cNvSpPr/>
      </dsp:nvSpPr>
      <dsp:spPr>
        <a:xfrm>
          <a:off x="8248251" y="1612514"/>
          <a:ext cx="1940781" cy="1164468"/>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tx1"/>
              </a:solidFill>
            </a:rPr>
            <a:t>Financing Conditions Improve</a:t>
          </a:r>
          <a:endParaRPr lang="en-US" sz="1300" b="0" kern="1200" dirty="0">
            <a:solidFill>
              <a:schemeClr val="tx1"/>
            </a:solidFill>
          </a:endParaRPr>
        </a:p>
      </dsp:txBody>
      <dsp:txXfrm>
        <a:off x="8248251" y="1612514"/>
        <a:ext cx="1940781" cy="1164468"/>
      </dsp:txXfrm>
    </dsp:sp>
    <dsp:sp modelId="{2A33FD29-0DBE-442F-921E-A0C98FCFB44C}">
      <dsp:nvSpPr>
        <dsp:cNvPr id="0" name=""/>
        <dsp:cNvSpPr/>
      </dsp:nvSpPr>
      <dsp:spPr>
        <a:xfrm>
          <a:off x="3025749" y="3759877"/>
          <a:ext cx="415779" cy="91440"/>
        </a:xfrm>
        <a:custGeom>
          <a:avLst/>
          <a:gdLst/>
          <a:ahLst/>
          <a:cxnLst/>
          <a:rect l="0" t="0" r="0" b="0"/>
          <a:pathLst>
            <a:path>
              <a:moveTo>
                <a:pt x="0" y="45720"/>
              </a:moveTo>
              <a:lnTo>
                <a:pt x="415779"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3803365"/>
        <a:ext cx="22318" cy="4463"/>
      </dsp:txXfrm>
    </dsp:sp>
    <dsp:sp modelId="{F13DA664-A34C-4365-B9FD-3E97A8912F5A}">
      <dsp:nvSpPr>
        <dsp:cNvPr id="0" name=""/>
        <dsp:cNvSpPr/>
      </dsp:nvSpPr>
      <dsp:spPr>
        <a:xfrm>
          <a:off x="1086768" y="3223363"/>
          <a:ext cx="1940781" cy="11644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outerShdw blurRad="38100" dist="38100" dir="2700000" algn="tl">
                  <a:srgbClr val="000000">
                    <a:alpha val="43137"/>
                  </a:srgbClr>
                </a:outerShdw>
              </a:effectLst>
            </a:rPr>
            <a:t>Low APR financing offers reached their highest levels in years, and average loan rates declined in July.</a:t>
          </a:r>
          <a:endParaRPr lang="en-US" sz="1300" kern="1200" dirty="0">
            <a:effectLst>
              <a:outerShdw blurRad="38100" dist="38100" dir="2700000" algn="tl">
                <a:srgbClr val="000000">
                  <a:alpha val="43137"/>
                </a:srgbClr>
              </a:outerShdw>
            </a:effectLst>
          </a:endParaRPr>
        </a:p>
      </dsp:txBody>
      <dsp:txXfrm>
        <a:off x="1086768" y="3223363"/>
        <a:ext cx="1940781" cy="1164468"/>
      </dsp:txXfrm>
    </dsp:sp>
    <dsp:sp modelId="{F28E53CE-ABE5-4249-A92A-F25F83CE07F1}">
      <dsp:nvSpPr>
        <dsp:cNvPr id="0" name=""/>
        <dsp:cNvSpPr/>
      </dsp:nvSpPr>
      <dsp:spPr>
        <a:xfrm>
          <a:off x="5412910" y="3759877"/>
          <a:ext cx="415779" cy="91440"/>
        </a:xfrm>
        <a:custGeom>
          <a:avLst/>
          <a:gdLst/>
          <a:ahLst/>
          <a:cxnLst/>
          <a:rect l="0" t="0" r="0" b="0"/>
          <a:pathLst>
            <a:path>
              <a:moveTo>
                <a:pt x="0" y="45720"/>
              </a:moveTo>
              <a:lnTo>
                <a:pt x="415779"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3803365"/>
        <a:ext cx="22318" cy="4463"/>
      </dsp:txXfrm>
    </dsp:sp>
    <dsp:sp modelId="{E14C5F35-9B56-49BD-98D9-DCF2527137BF}">
      <dsp:nvSpPr>
        <dsp:cNvPr id="0" name=""/>
        <dsp:cNvSpPr/>
      </dsp:nvSpPr>
      <dsp:spPr>
        <a:xfrm>
          <a:off x="3473929" y="3223363"/>
          <a:ext cx="1940781" cy="116446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outerShdw blurRad="38100" dist="38100" dir="2700000" algn="tl">
                  <a:srgbClr val="000000">
                    <a:alpha val="43137"/>
                  </a:srgbClr>
                </a:outerShdw>
              </a:effectLst>
            </a:rPr>
            <a:t>The average used vehicle loan rate fell to 14.02%, while new vehicle rates dropped to 9.02%.</a:t>
          </a:r>
          <a:endParaRPr lang="en-US" sz="1300" kern="1200" dirty="0">
            <a:effectLst>
              <a:outerShdw blurRad="38100" dist="38100" dir="2700000" algn="tl">
                <a:srgbClr val="000000">
                  <a:alpha val="43137"/>
                </a:srgbClr>
              </a:outerShdw>
            </a:effectLst>
          </a:endParaRPr>
        </a:p>
      </dsp:txBody>
      <dsp:txXfrm>
        <a:off x="3473929" y="3223363"/>
        <a:ext cx="1940781" cy="1164468"/>
      </dsp:txXfrm>
    </dsp:sp>
    <dsp:sp modelId="{22E76261-F85B-4561-91DF-F8476AED09A6}">
      <dsp:nvSpPr>
        <dsp:cNvPr id="0" name=""/>
        <dsp:cNvSpPr/>
      </dsp:nvSpPr>
      <dsp:spPr>
        <a:xfrm>
          <a:off x="5861090" y="3223363"/>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77850">
            <a:lnSpc>
              <a:spcPct val="90000"/>
            </a:lnSpc>
            <a:spcBef>
              <a:spcPct val="0"/>
            </a:spcBef>
            <a:spcAft>
              <a:spcPct val="35000"/>
            </a:spcAft>
            <a:buNone/>
          </a:pPr>
          <a:r>
            <a:rPr lang="en-US" sz="1300" b="0" i="0" kern="1200" dirty="0">
              <a:effectLst>
                <a:outerShdw blurRad="38100" dist="38100" dir="2700000" algn="tl">
                  <a:srgbClr val="000000">
                    <a:alpha val="43137"/>
                  </a:srgbClr>
                </a:outerShdw>
              </a:effectLst>
            </a:rPr>
            <a:t>These declines enhance affordability and support continued retail growth.</a:t>
          </a:r>
          <a:endParaRPr lang="en-US" sz="1300" kern="1200" dirty="0">
            <a:effectLst>
              <a:outerShdw blurRad="38100" dist="38100" dir="2700000" algn="tl">
                <a:srgbClr val="000000">
                  <a:alpha val="43137"/>
                </a:srgbClr>
              </a:outerShdw>
            </a:effectLst>
          </a:endParaRPr>
        </a:p>
      </dsp:txBody>
      <dsp:txXfrm>
        <a:off x="5861090" y="3223363"/>
        <a:ext cx="1940781" cy="116446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dirty="0"/>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B4F-C2E4-6A23-AC9A-769B6FEA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D119-DFCB-94E8-22CF-EBAFDB418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2061E-7EE3-4E67-C7E3-23EEF41BAD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80BB3A-D89E-4237-CEFD-7BA10075F5D3}"/>
              </a:ext>
            </a:extLst>
          </p:cNvPr>
          <p:cNvSpPr>
            <a:spLocks noGrp="1"/>
          </p:cNvSpPr>
          <p:nvPr>
            <p:ph type="sldNum" sz="quarter" idx="5"/>
          </p:nvPr>
        </p:nvSpPr>
        <p:spPr/>
        <p:txBody>
          <a:bodyPr/>
          <a:lstStyle/>
          <a:p>
            <a:fld id="{C9AF1B9A-82A5-4E58-A891-27DE6166F710}" type="slidenum">
              <a:rPr lang="en-US" smtClean="0"/>
              <a:t>2</a:t>
            </a:fld>
            <a:endParaRPr lang="en-US" dirty="0"/>
          </a:p>
        </p:txBody>
      </p:sp>
    </p:spTree>
    <p:extLst>
      <p:ext uri="{BB962C8B-B14F-4D97-AF65-F5344CB8AC3E}">
        <p14:creationId xmlns:p14="http://schemas.microsoft.com/office/powerpoint/2010/main" val="183833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90D1-A41C-71B1-7623-866087575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4BBD5-BE43-785C-6318-6B87E049C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8B000-9BBF-B6A1-5BD6-21199DCD9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5EC5C3-4408-02B5-C4C5-82B94FCAA80E}"/>
              </a:ext>
            </a:extLst>
          </p:cNvPr>
          <p:cNvSpPr>
            <a:spLocks noGrp="1"/>
          </p:cNvSpPr>
          <p:nvPr>
            <p:ph type="sldNum" sz="quarter" idx="5"/>
          </p:nvPr>
        </p:nvSpPr>
        <p:spPr/>
        <p:txBody>
          <a:bodyPr/>
          <a:lstStyle/>
          <a:p>
            <a:fld id="{C9AF1B9A-82A5-4E58-A891-27DE6166F710}" type="slidenum">
              <a:rPr lang="en-US" smtClean="0"/>
              <a:t>3</a:t>
            </a:fld>
            <a:endParaRPr lang="en-US" dirty="0"/>
          </a:p>
        </p:txBody>
      </p:sp>
    </p:spTree>
    <p:extLst>
      <p:ext uri="{BB962C8B-B14F-4D97-AF65-F5344CB8AC3E}">
        <p14:creationId xmlns:p14="http://schemas.microsoft.com/office/powerpoint/2010/main" val="231291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CA9D-31F8-F3AE-3E06-E57EA4DDC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D12FC-1082-D3D9-A54A-FAA449779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0DC8F-7A4C-0C45-72C2-B9DD6A3EB3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23A3E-31CF-36DE-E443-1A306A885A06}"/>
              </a:ext>
            </a:extLst>
          </p:cNvPr>
          <p:cNvSpPr>
            <a:spLocks noGrp="1"/>
          </p:cNvSpPr>
          <p:nvPr>
            <p:ph type="sldNum" sz="quarter" idx="5"/>
          </p:nvPr>
        </p:nvSpPr>
        <p:spPr/>
        <p:txBody>
          <a:bodyPr/>
          <a:lstStyle/>
          <a:p>
            <a:fld id="{C9AF1B9A-82A5-4E58-A891-27DE6166F710}" type="slidenum">
              <a:rPr lang="en-US" smtClean="0"/>
              <a:t>4</a:t>
            </a:fld>
            <a:endParaRPr lang="en-US" dirty="0"/>
          </a:p>
        </p:txBody>
      </p:sp>
    </p:spTree>
    <p:extLst>
      <p:ext uri="{BB962C8B-B14F-4D97-AF65-F5344CB8AC3E}">
        <p14:creationId xmlns:p14="http://schemas.microsoft.com/office/powerpoint/2010/main" val="1623214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47BEF-8A28-FF47-F761-B91B29BAA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CF9BE7-523C-25D9-0356-EBD0B58E1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39CB6-8535-5E4D-939B-CB6CEB2EC5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71A498-6EFD-96A1-ACB6-8AC00EFB9D40}"/>
              </a:ext>
            </a:extLst>
          </p:cNvPr>
          <p:cNvSpPr>
            <a:spLocks noGrp="1"/>
          </p:cNvSpPr>
          <p:nvPr>
            <p:ph type="sldNum" sz="quarter" idx="5"/>
          </p:nvPr>
        </p:nvSpPr>
        <p:spPr/>
        <p:txBody>
          <a:bodyPr/>
          <a:lstStyle/>
          <a:p>
            <a:fld id="{C9AF1B9A-82A5-4E58-A891-27DE6166F710}" type="slidenum">
              <a:rPr lang="en-US" smtClean="0"/>
              <a:t>5</a:t>
            </a:fld>
            <a:endParaRPr lang="en-US" dirty="0"/>
          </a:p>
        </p:txBody>
      </p:sp>
    </p:spTree>
    <p:extLst>
      <p:ext uri="{BB962C8B-B14F-4D97-AF65-F5344CB8AC3E}">
        <p14:creationId xmlns:p14="http://schemas.microsoft.com/office/powerpoint/2010/main" val="102979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ACF9E-D6A0-AB73-A041-B51DA032C8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4C4A8-D5A1-EF50-836A-EE2D1FF38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9BEC8-2CDD-DB39-8908-541ED56FCE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7D4593-3AC3-0E82-EDAE-1C68BEF4A15B}"/>
              </a:ext>
            </a:extLst>
          </p:cNvPr>
          <p:cNvSpPr>
            <a:spLocks noGrp="1"/>
          </p:cNvSpPr>
          <p:nvPr>
            <p:ph type="sldNum" sz="quarter" idx="5"/>
          </p:nvPr>
        </p:nvSpPr>
        <p:spPr/>
        <p:txBody>
          <a:bodyPr/>
          <a:lstStyle/>
          <a:p>
            <a:fld id="{C9AF1B9A-82A5-4E58-A891-27DE6166F710}" type="slidenum">
              <a:rPr lang="en-US" smtClean="0"/>
              <a:t>6</a:t>
            </a:fld>
            <a:endParaRPr lang="en-US" dirty="0"/>
          </a:p>
        </p:txBody>
      </p:sp>
    </p:spTree>
    <p:extLst>
      <p:ext uri="{BB962C8B-B14F-4D97-AF65-F5344CB8AC3E}">
        <p14:creationId xmlns:p14="http://schemas.microsoft.com/office/powerpoint/2010/main" val="119812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817A3-D812-F000-CEE3-CE029CABE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1E481-BCE6-A5E4-62DF-70AE18F636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F9135-35EC-1505-527E-AA326659C2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3AE206-25E3-677F-6321-492DEEE5BCC0}"/>
              </a:ext>
            </a:extLst>
          </p:cNvPr>
          <p:cNvSpPr>
            <a:spLocks noGrp="1"/>
          </p:cNvSpPr>
          <p:nvPr>
            <p:ph type="sldNum" sz="quarter" idx="5"/>
          </p:nvPr>
        </p:nvSpPr>
        <p:spPr/>
        <p:txBody>
          <a:bodyPr/>
          <a:lstStyle/>
          <a:p>
            <a:fld id="{C9AF1B9A-82A5-4E58-A891-27DE6166F710}" type="slidenum">
              <a:rPr lang="en-US" smtClean="0"/>
              <a:t>7</a:t>
            </a:fld>
            <a:endParaRPr lang="en-US" dirty="0"/>
          </a:p>
        </p:txBody>
      </p:sp>
    </p:spTree>
    <p:extLst>
      <p:ext uri="{BB962C8B-B14F-4D97-AF65-F5344CB8AC3E}">
        <p14:creationId xmlns:p14="http://schemas.microsoft.com/office/powerpoint/2010/main" val="132548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DBB54-BDF6-1EC4-6A23-CD93F906C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25C55-DDFD-37E2-7575-1A4885061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352541-104B-3750-EFE4-83C3FF9300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91F84-88C0-BF7F-1943-8652DF0126A3}"/>
              </a:ext>
            </a:extLst>
          </p:cNvPr>
          <p:cNvSpPr>
            <a:spLocks noGrp="1"/>
          </p:cNvSpPr>
          <p:nvPr>
            <p:ph type="sldNum" sz="quarter" idx="5"/>
          </p:nvPr>
        </p:nvSpPr>
        <p:spPr/>
        <p:txBody>
          <a:bodyPr/>
          <a:lstStyle/>
          <a:p>
            <a:fld id="{C9AF1B9A-82A5-4E58-A891-27DE6166F710}" type="slidenum">
              <a:rPr lang="en-US" smtClean="0"/>
              <a:t>8</a:t>
            </a:fld>
            <a:endParaRPr lang="en-US" dirty="0"/>
          </a:p>
        </p:txBody>
      </p:sp>
    </p:spTree>
    <p:extLst>
      <p:ext uri="{BB962C8B-B14F-4D97-AF65-F5344CB8AC3E}">
        <p14:creationId xmlns:p14="http://schemas.microsoft.com/office/powerpoint/2010/main" val="224831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dirty="0"/>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dirty="0"/>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239520" y="5786212"/>
            <a:ext cx="10542260" cy="434448"/>
          </a:xfrm>
        </p:spPr>
        <p:txBody>
          <a:bodyPr/>
          <a:lstStyle/>
          <a:p>
            <a:r>
              <a:rPr lang="en-US" sz="1400" i="1" dirty="0"/>
              <a:t>Trisha Ripperger, SVP Strategic Communications &amp; Category Development </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7780" y="5050706"/>
            <a:ext cx="9144000" cy="678977"/>
          </a:xfrm>
        </p:spPr>
        <p:txBody>
          <a:bodyPr/>
          <a:lstStyle/>
          <a:p>
            <a:r>
              <a:rPr lang="en-US" sz="4400" dirty="0">
                <a:effectLst>
                  <a:outerShdw blurRad="38100" dist="38100" dir="2700000" algn="tl">
                    <a:srgbClr val="000000">
                      <a:alpha val="43137"/>
                    </a:srgbClr>
                  </a:outerShdw>
                </a:effectLst>
              </a:rPr>
              <a:t>July Automotive Update</a:t>
            </a:r>
          </a:p>
        </p:txBody>
      </p:sp>
    </p:spTree>
    <p:extLst>
      <p:ext uri="{BB962C8B-B14F-4D97-AF65-F5344CB8AC3E}">
        <p14:creationId xmlns:p14="http://schemas.microsoft.com/office/powerpoint/2010/main" val="340595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1525-663C-B1E7-93E2-532F573C30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92903C-B525-DB10-D73F-A3D48BB3CE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793EE75D-E358-170E-356F-4B2BE7021805}"/>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038F9E91-DEC5-926E-0D11-411A386D3469}"/>
              </a:ext>
            </a:extLst>
          </p:cNvPr>
          <p:cNvSpPr>
            <a:spLocks noGrp="1"/>
          </p:cNvSpPr>
          <p:nvPr>
            <p:ph type="title"/>
          </p:nvPr>
        </p:nvSpPr>
        <p:spPr>
          <a:xfrm>
            <a:off x="0" y="237055"/>
            <a:ext cx="12189211" cy="1217776"/>
          </a:xfrm>
        </p:spPr>
        <p:txBody>
          <a:bodyPr anchor="ctr"/>
          <a:lstStyle/>
          <a:p>
            <a:r>
              <a:rPr lang="en-US" sz="4800" noProof="0" dirty="0">
                <a:effectLst>
                  <a:outerShdw blurRad="38100" dist="38100" dir="2700000" algn="tl">
                    <a:srgbClr val="000000">
                      <a:alpha val="43137"/>
                    </a:srgbClr>
                  </a:outerShdw>
                </a:effectLst>
                <a:latin typeface="+mn-lt"/>
              </a:rPr>
              <a:t>July Sales Review</a:t>
            </a:r>
            <a:endParaRPr lang="en-US" sz="4800"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09B7C5BB-2701-A8E2-3BF5-40532FE90D6D}"/>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7" name="Picture 6" descr="A blue and black logo&#10;&#10;AI-generated content may be incorrect.">
            <a:extLst>
              <a:ext uri="{FF2B5EF4-FFF2-40B4-BE49-F238E27FC236}">
                <a16:creationId xmlns:a16="http://schemas.microsoft.com/office/drawing/2014/main" id="{C2DCE888-F182-F410-A76C-26BE37B1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8" name="Footer Placeholder 3">
            <a:extLst>
              <a:ext uri="{FF2B5EF4-FFF2-40B4-BE49-F238E27FC236}">
                <a16:creationId xmlns:a16="http://schemas.microsoft.com/office/drawing/2014/main" id="{4FD7D0B8-09C2-D6AA-FB77-F173FAAFC753}"/>
              </a:ext>
            </a:extLst>
          </p:cNvPr>
          <p:cNvSpPr>
            <a:spLocks noGrp="1"/>
          </p:cNvSpPr>
          <p:nvPr>
            <p:ph type="ftr" sz="quarter" idx="11"/>
          </p:nvPr>
        </p:nvSpPr>
        <p:spPr>
          <a:xfrm>
            <a:off x="95503" y="6423150"/>
            <a:ext cx="4114800" cy="365125"/>
          </a:xfrm>
        </p:spPr>
        <p:txBody>
          <a:bodyPr anchor="ctr"/>
          <a:lstStyle/>
          <a:p>
            <a:r>
              <a:rPr lang="en-US" sz="1000" b="1" dirty="0"/>
              <a:t>Source: </a:t>
            </a:r>
            <a:r>
              <a:rPr lang="en-US" sz="1000" i="1" dirty="0"/>
              <a:t>Cox Automotive</a:t>
            </a:r>
          </a:p>
        </p:txBody>
      </p:sp>
      <p:graphicFrame>
        <p:nvGraphicFramePr>
          <p:cNvPr id="11" name="Table 10">
            <a:extLst>
              <a:ext uri="{FF2B5EF4-FFF2-40B4-BE49-F238E27FC236}">
                <a16:creationId xmlns:a16="http://schemas.microsoft.com/office/drawing/2014/main" id="{B65721F7-9915-E2F2-3949-CA8F7A23480E}"/>
              </a:ext>
            </a:extLst>
          </p:cNvPr>
          <p:cNvGraphicFramePr>
            <a:graphicFrameLocks noGrp="1"/>
          </p:cNvGraphicFramePr>
          <p:nvPr>
            <p:extLst>
              <p:ext uri="{D42A27DB-BD31-4B8C-83A1-F6EECF244321}">
                <p14:modId xmlns:p14="http://schemas.microsoft.com/office/powerpoint/2010/main" val="1344941318"/>
              </p:ext>
            </p:extLst>
          </p:nvPr>
        </p:nvGraphicFramePr>
        <p:xfrm>
          <a:off x="1625323" y="2034892"/>
          <a:ext cx="8938564" cy="3581810"/>
        </p:xfrm>
        <a:graphic>
          <a:graphicData uri="http://schemas.openxmlformats.org/drawingml/2006/table">
            <a:tbl>
              <a:tblPr firstRow="1" bandRow="1">
                <a:tableStyleId>{69CF1AB2-1976-4502-BF36-3FF5EA218861}</a:tableStyleId>
              </a:tblPr>
              <a:tblGrid>
                <a:gridCol w="2234641">
                  <a:extLst>
                    <a:ext uri="{9D8B030D-6E8A-4147-A177-3AD203B41FA5}">
                      <a16:colId xmlns:a16="http://schemas.microsoft.com/office/drawing/2014/main" val="1036786005"/>
                    </a:ext>
                  </a:extLst>
                </a:gridCol>
                <a:gridCol w="2234641">
                  <a:extLst>
                    <a:ext uri="{9D8B030D-6E8A-4147-A177-3AD203B41FA5}">
                      <a16:colId xmlns:a16="http://schemas.microsoft.com/office/drawing/2014/main" val="1235550948"/>
                    </a:ext>
                  </a:extLst>
                </a:gridCol>
                <a:gridCol w="2234641">
                  <a:extLst>
                    <a:ext uri="{9D8B030D-6E8A-4147-A177-3AD203B41FA5}">
                      <a16:colId xmlns:a16="http://schemas.microsoft.com/office/drawing/2014/main" val="650804633"/>
                    </a:ext>
                  </a:extLst>
                </a:gridCol>
                <a:gridCol w="2234641">
                  <a:extLst>
                    <a:ext uri="{9D8B030D-6E8A-4147-A177-3AD203B41FA5}">
                      <a16:colId xmlns:a16="http://schemas.microsoft.com/office/drawing/2014/main" val="1956755574"/>
                    </a:ext>
                  </a:extLst>
                </a:gridCol>
              </a:tblGrid>
              <a:tr h="716362">
                <a:tc>
                  <a:txBody>
                    <a:bodyPr/>
                    <a:lstStyle/>
                    <a:p>
                      <a:pPr algn="ctr"/>
                      <a:endParaRPr lang="en-US" sz="1600" dirty="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29642674"/>
                  </a:ext>
                </a:extLst>
              </a:tr>
              <a:tr h="716362">
                <a:tc>
                  <a:txBody>
                    <a:bodyPr/>
                    <a:lstStyle/>
                    <a:p>
                      <a:pPr algn="l"/>
                      <a:r>
                        <a:rPr lang="en-US" sz="1600" dirty="0"/>
                        <a:t>   Total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1,370,061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1,285,711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01394"/>
                  </a:ext>
                </a:extLst>
              </a:tr>
              <a:tr h="716362">
                <a:tc>
                  <a:txBody>
                    <a:bodyPr/>
                    <a:lstStyle/>
                    <a:p>
                      <a:pPr algn="l"/>
                      <a:r>
                        <a:rPr lang="en-US" sz="1600" dirty="0"/>
                        <a:t>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1,178,487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1,091,728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+ 7.9%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038"/>
                  </a:ext>
                </a:extLst>
              </a:tr>
              <a:tr h="716362">
                <a:tc>
                  <a:txBody>
                    <a:bodyPr/>
                    <a:lstStyle/>
                    <a:p>
                      <a:pPr algn="l"/>
                      <a:r>
                        <a:rPr lang="en-US" sz="1600" dirty="0"/>
                        <a:t>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16.4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15.8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0973"/>
                  </a:ext>
                </a:extLst>
              </a:tr>
              <a:tr h="716362">
                <a:tc>
                  <a:txBody>
                    <a:bodyPr/>
                    <a:lstStyle/>
                    <a:p>
                      <a:pPr algn="l"/>
                      <a:r>
                        <a:rPr lang="en-US" sz="1600" dirty="0"/>
                        <a:t>   Retail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13.8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13.4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16745"/>
                  </a:ext>
                </a:extLst>
              </a:tr>
            </a:tbl>
          </a:graphicData>
        </a:graphic>
      </p:graphicFrame>
    </p:spTree>
    <p:extLst>
      <p:ext uri="{BB962C8B-B14F-4D97-AF65-F5344CB8AC3E}">
        <p14:creationId xmlns:p14="http://schemas.microsoft.com/office/powerpoint/2010/main" val="293394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DF89-C790-FB6D-A150-5CAF5E5ADA9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FD4701-4896-995F-EB99-1F84B5C13479}"/>
              </a:ext>
            </a:extLst>
          </p:cNvPr>
          <p:cNvSpPr/>
          <p:nvPr/>
        </p:nvSpPr>
        <p:spPr>
          <a:xfrm>
            <a:off x="10861766" y="6031990"/>
            <a:ext cx="1270000" cy="556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background with diagonal lines&#10;&#10;AI-generated content may be incorrect.">
            <a:extLst>
              <a:ext uri="{FF2B5EF4-FFF2-40B4-BE49-F238E27FC236}">
                <a16:creationId xmlns:a16="http://schemas.microsoft.com/office/drawing/2014/main" id="{23A1DA71-51D9-8656-BF19-47FAD807A4DD}"/>
              </a:ext>
            </a:extLst>
          </p:cNvPr>
          <p:cNvPicPr>
            <a:picLocks noChangeAspect="1"/>
          </p:cNvPicPr>
          <p:nvPr/>
        </p:nvPicPr>
        <p:blipFill>
          <a:blip r:embed="rId3">
            <a:extLst>
              <a:ext uri="{28A0092B-C50C-407E-A947-70E740481C1C}">
                <a14:useLocalDpi xmlns:a14="http://schemas.microsoft.com/office/drawing/2010/main" val="0"/>
              </a:ext>
            </a:extLst>
          </a:blip>
          <a:srcRect t="93146"/>
          <a:stretch>
            <a:fillRect/>
          </a:stretch>
        </p:blipFill>
        <p:spPr>
          <a:xfrm>
            <a:off x="2788" y="6387980"/>
            <a:ext cx="12186423" cy="470019"/>
          </a:xfrm>
          <a:prstGeom prst="rect">
            <a:avLst/>
          </a:prstGeom>
        </p:spPr>
      </p:pic>
      <p:sp>
        <p:nvSpPr>
          <p:cNvPr id="5" name="Rectangle 4">
            <a:extLst>
              <a:ext uri="{FF2B5EF4-FFF2-40B4-BE49-F238E27FC236}">
                <a16:creationId xmlns:a16="http://schemas.microsoft.com/office/drawing/2014/main" id="{EA0D64C4-6E70-5DE0-B8D2-343302E67CD4}"/>
              </a:ext>
            </a:extLst>
          </p:cNvPr>
          <p:cNvSpPr/>
          <p:nvPr/>
        </p:nvSpPr>
        <p:spPr>
          <a:xfrm>
            <a:off x="0" y="0"/>
            <a:ext cx="12192000" cy="1670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D0F2C-6F62-C38B-6895-F9FC4E2AA112}"/>
              </a:ext>
            </a:extLst>
          </p:cNvPr>
          <p:cNvSpPr>
            <a:spLocks noGrp="1"/>
          </p:cNvSpPr>
          <p:nvPr>
            <p:ph type="title"/>
          </p:nvPr>
        </p:nvSpPr>
        <p:spPr>
          <a:xfrm>
            <a:off x="128899" y="1"/>
            <a:ext cx="1558895" cy="6387980"/>
          </a:xfrm>
        </p:spPr>
        <p:txBody>
          <a:bodyPr vert="vert270" anchor="ctr"/>
          <a:lstStyle/>
          <a:p>
            <a:r>
              <a:rPr lang="en-US" sz="4800" noProof="0" dirty="0">
                <a:solidFill>
                  <a:schemeClr val="tx1"/>
                </a:solidFill>
                <a:latin typeface="+mn-lt"/>
              </a:rPr>
              <a:t>Retail Sales</a:t>
            </a:r>
            <a:endParaRPr lang="en-US" sz="4800" dirty="0">
              <a:solidFill>
                <a:schemeClr val="tx1"/>
              </a:solidFill>
              <a:latin typeface="+mn-lt"/>
            </a:endParaRPr>
          </a:p>
        </p:txBody>
      </p:sp>
      <p:pic>
        <p:nvPicPr>
          <p:cNvPr id="9" name="Picture 8">
            <a:extLst>
              <a:ext uri="{FF2B5EF4-FFF2-40B4-BE49-F238E27FC236}">
                <a16:creationId xmlns:a16="http://schemas.microsoft.com/office/drawing/2014/main" id="{104ADADC-CA0C-5F36-510A-EA11E5BBC7AB}"/>
              </a:ext>
            </a:extLst>
          </p:cNvPr>
          <p:cNvPicPr>
            <a:picLocks noChangeAspect="1"/>
          </p:cNvPicPr>
          <p:nvPr/>
        </p:nvPicPr>
        <p:blipFill>
          <a:blip r:embed="rId4"/>
          <a:stretch>
            <a:fillRect/>
          </a:stretch>
        </p:blipFill>
        <p:spPr>
          <a:xfrm>
            <a:off x="10636386" y="1749080"/>
            <a:ext cx="510584" cy="494712"/>
          </a:xfrm>
          <a:prstGeom prst="rect">
            <a:avLst/>
          </a:prstGeom>
        </p:spPr>
      </p:pic>
      <p:graphicFrame>
        <p:nvGraphicFramePr>
          <p:cNvPr id="19" name="TextBox 2">
            <a:extLst>
              <a:ext uri="{FF2B5EF4-FFF2-40B4-BE49-F238E27FC236}">
                <a16:creationId xmlns:a16="http://schemas.microsoft.com/office/drawing/2014/main" id="{ACD0BF38-015A-0D1C-925A-6FEF2661582C}"/>
              </a:ext>
            </a:extLst>
          </p:cNvPr>
          <p:cNvGraphicFramePr/>
          <p:nvPr>
            <p:extLst>
              <p:ext uri="{D42A27DB-BD31-4B8C-83A1-F6EECF244321}">
                <p14:modId xmlns:p14="http://schemas.microsoft.com/office/powerpoint/2010/main" val="559409615"/>
              </p:ext>
            </p:extLst>
          </p:nvPr>
        </p:nvGraphicFramePr>
        <p:xfrm>
          <a:off x="916199" y="999242"/>
          <a:ext cx="11275801" cy="43894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a:extLst>
              <a:ext uri="{FF2B5EF4-FFF2-40B4-BE49-F238E27FC236}">
                <a16:creationId xmlns:a16="http://schemas.microsoft.com/office/drawing/2014/main" id="{0B2C49E2-CA60-B133-31A9-A73A5FE8959D}"/>
              </a:ext>
            </a:extLst>
          </p:cNvPr>
          <p:cNvSpPr>
            <a:spLocks noGrp="1"/>
          </p:cNvSpPr>
          <p:nvPr>
            <p:ph type="ftr" sz="quarter" idx="11"/>
          </p:nvPr>
        </p:nvSpPr>
        <p:spPr>
          <a:xfrm>
            <a:off x="52775" y="5979738"/>
            <a:ext cx="4114800" cy="365125"/>
          </a:xfrm>
        </p:spPr>
        <p:txBody>
          <a:bodyPr anchor="ctr"/>
          <a:lstStyle/>
          <a:p>
            <a:r>
              <a:rPr lang="en-US" sz="1000" b="1" dirty="0"/>
              <a:t>Source: </a:t>
            </a:r>
            <a:r>
              <a:rPr lang="en-US" sz="1000" i="1" dirty="0"/>
              <a:t>Cox Automotive</a:t>
            </a:r>
          </a:p>
        </p:txBody>
      </p:sp>
      <p:pic>
        <p:nvPicPr>
          <p:cNvPr id="11" name="Picture 10" descr="A blue and black logo&#10;&#10;AI-generated content may be incorrect.">
            <a:extLst>
              <a:ext uri="{FF2B5EF4-FFF2-40B4-BE49-F238E27FC236}">
                <a16:creationId xmlns:a16="http://schemas.microsoft.com/office/drawing/2014/main" id="{D128C794-1017-A211-AE2C-32048B435F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3536" y="5904130"/>
            <a:ext cx="828942" cy="379449"/>
          </a:xfrm>
          <a:prstGeom prst="rect">
            <a:avLst/>
          </a:prstGeom>
        </p:spPr>
      </p:pic>
    </p:spTree>
    <p:extLst>
      <p:ext uri="{BB962C8B-B14F-4D97-AF65-F5344CB8AC3E}">
        <p14:creationId xmlns:p14="http://schemas.microsoft.com/office/powerpoint/2010/main" val="15859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50C3-978C-13E1-B7C3-352371B7F6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0EA92FD-0052-D068-4450-E9BF021582A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AF3E410A-EAC1-4B2B-5CCB-EAE82815F34D}"/>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03C01D20-BB36-4401-7B6E-C28793832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8" name="Footer Placeholder 3">
            <a:extLst>
              <a:ext uri="{FF2B5EF4-FFF2-40B4-BE49-F238E27FC236}">
                <a16:creationId xmlns:a16="http://schemas.microsoft.com/office/drawing/2014/main" id="{BF243542-698C-5291-12BF-73DF8E2BE600}"/>
              </a:ext>
            </a:extLst>
          </p:cNvPr>
          <p:cNvSpPr txBox="1">
            <a:spLocks/>
          </p:cNvSpPr>
          <p:nvPr/>
        </p:nvSpPr>
        <p:spPr>
          <a:xfrm>
            <a:off x="95503" y="6423150"/>
            <a:ext cx="4114800" cy="365125"/>
          </a:xfrm>
          <a:prstGeom prst="rect">
            <a:avLst/>
          </a:prstGeom>
        </p:spPr>
        <p:txBody>
          <a:bodyPr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a:t>Source: </a:t>
            </a:r>
            <a:r>
              <a:rPr lang="en-US" sz="1000" i="1"/>
              <a:t>Cox Automotive</a:t>
            </a:r>
            <a:endParaRPr lang="en-US" sz="1000" i="1" dirty="0"/>
          </a:p>
        </p:txBody>
      </p:sp>
      <p:sp>
        <p:nvSpPr>
          <p:cNvPr id="2" name="Title 1">
            <a:extLst>
              <a:ext uri="{FF2B5EF4-FFF2-40B4-BE49-F238E27FC236}">
                <a16:creationId xmlns:a16="http://schemas.microsoft.com/office/drawing/2014/main" id="{064B6670-C48D-2B42-FB26-8389E66D3AD6}"/>
              </a:ext>
            </a:extLst>
          </p:cNvPr>
          <p:cNvSpPr>
            <a:spLocks noGrp="1"/>
          </p:cNvSpPr>
          <p:nvPr>
            <p:ph type="title"/>
          </p:nvPr>
        </p:nvSpPr>
        <p:spPr>
          <a:xfrm>
            <a:off x="838198" y="76532"/>
            <a:ext cx="10515600" cy="1564640"/>
          </a:xfrm>
        </p:spPr>
        <p:txBody>
          <a:bodyPr anchor="ctr"/>
          <a:lstStyle/>
          <a:p>
            <a:r>
              <a:rPr lang="en-US" b="0" noProof="0" dirty="0">
                <a:effectLst>
                  <a:outerShdw blurRad="38100" dist="38100" dir="2700000" algn="tl">
                    <a:srgbClr val="000000">
                      <a:alpha val="43137"/>
                    </a:srgbClr>
                  </a:outerShdw>
                </a:effectLst>
                <a:latin typeface="+mn-lt"/>
              </a:rPr>
              <a:t>New &amp; Used Retail </a:t>
            </a:r>
            <a:r>
              <a:rPr lang="en-US" noProof="0" dirty="0">
                <a:effectLst>
                  <a:outerShdw blurRad="38100" dist="38100" dir="2700000" algn="tl">
                    <a:srgbClr val="000000">
                      <a:alpha val="43137"/>
                    </a:srgbClr>
                  </a:outerShdw>
                </a:effectLst>
                <a:latin typeface="+mn-lt"/>
              </a:rPr>
              <a:t>SALES</a:t>
            </a:r>
            <a:br>
              <a:rPr lang="en-US" b="0" noProof="0" dirty="0">
                <a:effectLst>
                  <a:outerShdw blurRad="38100" dist="38100" dir="2700000" algn="tl">
                    <a:srgbClr val="000000">
                      <a:alpha val="43137"/>
                    </a:srgbClr>
                  </a:outerShdw>
                </a:effectLst>
                <a:latin typeface="+mn-lt"/>
              </a:rPr>
            </a:br>
            <a:r>
              <a:rPr lang="en-US" b="0" noProof="0" dirty="0">
                <a:effectLst>
                  <a:outerShdw blurRad="38100" dist="38100" dir="2700000" algn="tl">
                    <a:srgbClr val="000000">
                      <a:alpha val="43137"/>
                    </a:srgbClr>
                  </a:outerShdw>
                </a:effectLst>
                <a:latin typeface="+mn-lt"/>
              </a:rPr>
              <a:t>are Holding Higher </a:t>
            </a:r>
            <a:endParaRPr lang="en-US" b="0"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F48E03F7-AE41-AC57-B004-74AB6447F408}"/>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10" name="TextBox 9">
            <a:extLst>
              <a:ext uri="{FF2B5EF4-FFF2-40B4-BE49-F238E27FC236}">
                <a16:creationId xmlns:a16="http://schemas.microsoft.com/office/drawing/2014/main" id="{EEAC2F03-2AB8-01F7-7239-4151B6480AC2}"/>
              </a:ext>
            </a:extLst>
          </p:cNvPr>
          <p:cNvSpPr txBox="1"/>
          <p:nvPr/>
        </p:nvSpPr>
        <p:spPr>
          <a:xfrm>
            <a:off x="631366" y="1796381"/>
            <a:ext cx="10929257" cy="369332"/>
          </a:xfrm>
          <a:prstGeom prst="rect">
            <a:avLst/>
          </a:prstGeom>
          <a:noFill/>
        </p:spPr>
        <p:txBody>
          <a:bodyPr wrap="square">
            <a:spAutoFit/>
          </a:bodyPr>
          <a:lstStyle/>
          <a:p>
            <a:pPr algn="ctr"/>
            <a:r>
              <a:rPr lang="en-US" dirty="0"/>
              <a:t>Sales trends for New &amp; Used are rising towards the end of July and are up against last year</a:t>
            </a:r>
          </a:p>
        </p:txBody>
      </p:sp>
      <p:sp>
        <p:nvSpPr>
          <p:cNvPr id="4" name="Footer Placeholder 3">
            <a:extLst>
              <a:ext uri="{FF2B5EF4-FFF2-40B4-BE49-F238E27FC236}">
                <a16:creationId xmlns:a16="http://schemas.microsoft.com/office/drawing/2014/main" id="{ADEB59E3-F4D9-6822-C4E3-43AAAF1BAD78}"/>
              </a:ext>
            </a:extLst>
          </p:cNvPr>
          <p:cNvSpPr>
            <a:spLocks noGrp="1"/>
          </p:cNvSpPr>
          <p:nvPr>
            <p:ph type="ftr" sz="quarter" idx="11"/>
          </p:nvPr>
        </p:nvSpPr>
        <p:spPr>
          <a:xfrm>
            <a:off x="96500" y="6423150"/>
            <a:ext cx="4114800" cy="365125"/>
          </a:xfrm>
        </p:spPr>
        <p:txBody>
          <a:bodyPr anchor="ctr"/>
          <a:lstStyle/>
          <a:p>
            <a:r>
              <a:rPr lang="en-US" sz="1000" b="1" dirty="0"/>
              <a:t>Source: </a:t>
            </a:r>
            <a:r>
              <a:rPr lang="en-US" sz="1000" i="1" dirty="0"/>
              <a:t>Cox Automotive</a:t>
            </a:r>
          </a:p>
        </p:txBody>
      </p:sp>
      <p:pic>
        <p:nvPicPr>
          <p:cNvPr id="12" name="Picture 11">
            <a:extLst>
              <a:ext uri="{FF2B5EF4-FFF2-40B4-BE49-F238E27FC236}">
                <a16:creationId xmlns:a16="http://schemas.microsoft.com/office/drawing/2014/main" id="{7D32E02F-EDD2-BC7B-5473-E6BDF0E9A35C}"/>
              </a:ext>
            </a:extLst>
          </p:cNvPr>
          <p:cNvPicPr>
            <a:picLocks noChangeAspect="1"/>
          </p:cNvPicPr>
          <p:nvPr/>
        </p:nvPicPr>
        <p:blipFill>
          <a:blip r:embed="rId6"/>
          <a:stretch>
            <a:fillRect/>
          </a:stretch>
        </p:blipFill>
        <p:spPr>
          <a:xfrm>
            <a:off x="1210856" y="2305925"/>
            <a:ext cx="9770279" cy="4102392"/>
          </a:xfrm>
          <a:prstGeom prst="rect">
            <a:avLst/>
          </a:prstGeom>
        </p:spPr>
      </p:pic>
    </p:spTree>
    <p:extLst>
      <p:ext uri="{BB962C8B-B14F-4D97-AF65-F5344CB8AC3E}">
        <p14:creationId xmlns:p14="http://schemas.microsoft.com/office/powerpoint/2010/main" val="194397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5728B-D49C-E109-F827-E80EC5A05E4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0CBC0CF-43CD-EAFC-97BA-DE87AD64C1CA}"/>
              </a:ext>
            </a:extLst>
          </p:cNvPr>
          <p:cNvPicPr>
            <a:picLocks noChangeAspect="1"/>
          </p:cNvPicPr>
          <p:nvPr/>
        </p:nvPicPr>
        <p:blipFill>
          <a:blip r:embed="rId3"/>
          <a:stretch>
            <a:fillRect/>
          </a:stretch>
        </p:blipFill>
        <p:spPr>
          <a:xfrm>
            <a:off x="10636386" y="1749080"/>
            <a:ext cx="510584" cy="494712"/>
          </a:xfrm>
          <a:prstGeom prst="rect">
            <a:avLst/>
          </a:prstGeom>
        </p:spPr>
      </p:pic>
      <p:sp>
        <p:nvSpPr>
          <p:cNvPr id="11" name="Rectangle 10">
            <a:extLst>
              <a:ext uri="{FF2B5EF4-FFF2-40B4-BE49-F238E27FC236}">
                <a16:creationId xmlns:a16="http://schemas.microsoft.com/office/drawing/2014/main" id="{543032E9-1B99-E40F-824E-84B551E90EA2}"/>
              </a:ext>
            </a:extLst>
          </p:cNvPr>
          <p:cNvSpPr/>
          <p:nvPr/>
        </p:nvSpPr>
        <p:spPr>
          <a:xfrm>
            <a:off x="10861766" y="6031990"/>
            <a:ext cx="1270000" cy="556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ue background with diagonal lines&#10;&#10;AI-generated content may be incorrect.">
            <a:extLst>
              <a:ext uri="{FF2B5EF4-FFF2-40B4-BE49-F238E27FC236}">
                <a16:creationId xmlns:a16="http://schemas.microsoft.com/office/drawing/2014/main" id="{2E7DBFBC-E448-A0C6-BE9E-76849C6173FF}"/>
              </a:ext>
            </a:extLst>
          </p:cNvPr>
          <p:cNvPicPr>
            <a:picLocks noChangeAspect="1"/>
          </p:cNvPicPr>
          <p:nvPr/>
        </p:nvPicPr>
        <p:blipFill>
          <a:blip r:embed="rId4">
            <a:extLst>
              <a:ext uri="{28A0092B-C50C-407E-A947-70E740481C1C}">
                <a14:useLocalDpi xmlns:a14="http://schemas.microsoft.com/office/drawing/2010/main" val="0"/>
              </a:ext>
            </a:extLst>
          </a:blip>
          <a:srcRect t="93146"/>
          <a:stretch>
            <a:fillRect/>
          </a:stretch>
        </p:blipFill>
        <p:spPr>
          <a:xfrm>
            <a:off x="2788" y="6387980"/>
            <a:ext cx="12186423" cy="470019"/>
          </a:xfrm>
          <a:prstGeom prst="rect">
            <a:avLst/>
          </a:prstGeom>
        </p:spPr>
      </p:pic>
      <p:sp>
        <p:nvSpPr>
          <p:cNvPr id="13" name="Rectangle 12">
            <a:extLst>
              <a:ext uri="{FF2B5EF4-FFF2-40B4-BE49-F238E27FC236}">
                <a16:creationId xmlns:a16="http://schemas.microsoft.com/office/drawing/2014/main" id="{1CD57D5D-50B1-5FCB-C8E4-CE2CB9EBDAF5}"/>
              </a:ext>
            </a:extLst>
          </p:cNvPr>
          <p:cNvSpPr/>
          <p:nvPr/>
        </p:nvSpPr>
        <p:spPr>
          <a:xfrm>
            <a:off x="-2789" y="-15666"/>
            <a:ext cx="12192000" cy="1670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4BAC614-C2FC-E294-C8E5-3B2857AE675F}"/>
              </a:ext>
            </a:extLst>
          </p:cNvPr>
          <p:cNvSpPr txBox="1">
            <a:spLocks/>
          </p:cNvSpPr>
          <p:nvPr/>
        </p:nvSpPr>
        <p:spPr>
          <a:xfrm>
            <a:off x="128900" y="1"/>
            <a:ext cx="1031192" cy="6387980"/>
          </a:xfrm>
          <a:prstGeom prst="rect">
            <a:avLst/>
          </a:prstGeom>
        </p:spPr>
        <p:txBody>
          <a:bodyPr vert="vert270"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solidFill>
                  <a:schemeClr val="tx1"/>
                </a:solidFill>
                <a:latin typeface="+mn-lt"/>
              </a:rPr>
              <a:t>Inventory Update</a:t>
            </a:r>
          </a:p>
        </p:txBody>
      </p:sp>
      <p:sp>
        <p:nvSpPr>
          <p:cNvPr id="16" name="Footer Placeholder 3">
            <a:extLst>
              <a:ext uri="{FF2B5EF4-FFF2-40B4-BE49-F238E27FC236}">
                <a16:creationId xmlns:a16="http://schemas.microsoft.com/office/drawing/2014/main" id="{300AA08B-7751-C5BC-903C-0D75E0BD8A71}"/>
              </a:ext>
            </a:extLst>
          </p:cNvPr>
          <p:cNvSpPr>
            <a:spLocks noGrp="1"/>
          </p:cNvSpPr>
          <p:nvPr>
            <p:ph type="ftr" sz="quarter" idx="11"/>
          </p:nvPr>
        </p:nvSpPr>
        <p:spPr>
          <a:xfrm>
            <a:off x="52775" y="5979738"/>
            <a:ext cx="4114800" cy="365125"/>
          </a:xfrm>
        </p:spPr>
        <p:txBody>
          <a:bodyPr anchor="ctr"/>
          <a:lstStyle/>
          <a:p>
            <a:r>
              <a:rPr lang="en-US" sz="1000" b="1" dirty="0"/>
              <a:t>Source: </a:t>
            </a:r>
            <a:r>
              <a:rPr lang="en-US" sz="1000" i="1" dirty="0"/>
              <a:t>Cox Automotive</a:t>
            </a:r>
          </a:p>
        </p:txBody>
      </p:sp>
      <p:pic>
        <p:nvPicPr>
          <p:cNvPr id="17" name="Picture 16" descr="A blue and black logo&#10;&#10;AI-generated content may be incorrect.">
            <a:extLst>
              <a:ext uri="{FF2B5EF4-FFF2-40B4-BE49-F238E27FC236}">
                <a16:creationId xmlns:a16="http://schemas.microsoft.com/office/drawing/2014/main" id="{A3B833B2-76ED-BB93-7390-29A40F914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5904130"/>
            <a:ext cx="828942" cy="379449"/>
          </a:xfrm>
          <a:prstGeom prst="rect">
            <a:avLst/>
          </a:prstGeom>
        </p:spPr>
      </p:pic>
      <p:grpSp>
        <p:nvGrpSpPr>
          <p:cNvPr id="62" name="Group 61">
            <a:extLst>
              <a:ext uri="{FF2B5EF4-FFF2-40B4-BE49-F238E27FC236}">
                <a16:creationId xmlns:a16="http://schemas.microsoft.com/office/drawing/2014/main" id="{DBE06A9D-2EA5-32A5-14D3-F099985E20F8}"/>
              </a:ext>
            </a:extLst>
          </p:cNvPr>
          <p:cNvGrpSpPr/>
          <p:nvPr/>
        </p:nvGrpSpPr>
        <p:grpSpPr>
          <a:xfrm>
            <a:off x="1286204" y="1535533"/>
            <a:ext cx="10562601" cy="2869778"/>
            <a:chOff x="1286204" y="1601109"/>
            <a:chExt cx="10562601" cy="2869778"/>
          </a:xfrm>
        </p:grpSpPr>
        <p:grpSp>
          <p:nvGrpSpPr>
            <p:cNvPr id="45" name="Group 44">
              <a:extLst>
                <a:ext uri="{FF2B5EF4-FFF2-40B4-BE49-F238E27FC236}">
                  <a16:creationId xmlns:a16="http://schemas.microsoft.com/office/drawing/2014/main" id="{6C701064-041C-6071-5780-B67626248D4E}"/>
                </a:ext>
              </a:extLst>
            </p:cNvPr>
            <p:cNvGrpSpPr/>
            <p:nvPr/>
          </p:nvGrpSpPr>
          <p:grpSpPr>
            <a:xfrm>
              <a:off x="1286204" y="2286909"/>
              <a:ext cx="10562601" cy="2183978"/>
              <a:chOff x="1469877" y="1179318"/>
              <a:chExt cx="10562601" cy="1824528"/>
            </a:xfrm>
          </p:grpSpPr>
          <p:grpSp>
            <p:nvGrpSpPr>
              <p:cNvPr id="23" name="Group 22">
                <a:extLst>
                  <a:ext uri="{FF2B5EF4-FFF2-40B4-BE49-F238E27FC236}">
                    <a16:creationId xmlns:a16="http://schemas.microsoft.com/office/drawing/2014/main" id="{F5F093C8-D324-AE5B-B397-D2347DC40765}"/>
                  </a:ext>
                </a:extLst>
              </p:cNvPr>
              <p:cNvGrpSpPr/>
              <p:nvPr/>
            </p:nvGrpSpPr>
            <p:grpSpPr>
              <a:xfrm>
                <a:off x="1469877" y="1179318"/>
                <a:ext cx="1196411" cy="1824528"/>
                <a:chOff x="1884348" y="901580"/>
                <a:chExt cx="1196411" cy="1824528"/>
              </a:xfrm>
            </p:grpSpPr>
            <p:sp>
              <p:nvSpPr>
                <p:cNvPr id="21" name="Rectangle 20">
                  <a:extLst>
                    <a:ext uri="{FF2B5EF4-FFF2-40B4-BE49-F238E27FC236}">
                      <a16:creationId xmlns:a16="http://schemas.microsoft.com/office/drawing/2014/main" id="{D02A61D0-FD7C-1919-CEAC-C47E9C847529}"/>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Inventory Tightens Further</a:t>
                  </a:r>
                </a:p>
              </p:txBody>
            </p:sp>
            <p:sp>
              <p:nvSpPr>
                <p:cNvPr id="22" name="Isosceles Triangle 21">
                  <a:extLst>
                    <a:ext uri="{FF2B5EF4-FFF2-40B4-BE49-F238E27FC236}">
                      <a16:creationId xmlns:a16="http://schemas.microsoft.com/office/drawing/2014/main" id="{792A38A3-CA57-909B-3001-8269D1666E07}"/>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7C9F5A7-B0F2-7B68-FD5F-A5B392007D2F}"/>
                  </a:ext>
                </a:extLst>
              </p:cNvPr>
              <p:cNvGrpSpPr/>
              <p:nvPr/>
            </p:nvGrpSpPr>
            <p:grpSpPr>
              <a:xfrm>
                <a:off x="2807904" y="1179318"/>
                <a:ext cx="1196411" cy="1824528"/>
                <a:chOff x="1884348" y="901580"/>
                <a:chExt cx="1196411" cy="1824528"/>
              </a:xfrm>
            </p:grpSpPr>
            <p:sp>
              <p:nvSpPr>
                <p:cNvPr id="25" name="Rectangle 24">
                  <a:extLst>
                    <a:ext uri="{FF2B5EF4-FFF2-40B4-BE49-F238E27FC236}">
                      <a16:creationId xmlns:a16="http://schemas.microsoft.com/office/drawing/2014/main" id="{BE1D67DD-9348-0689-3F9A-A23DC0A65C25}"/>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New &amp; used vehicle supply declined throughout July, reinforcing pricing discipline &amp; dealer margins</a:t>
                  </a:r>
                </a:p>
              </p:txBody>
            </p:sp>
            <p:sp>
              <p:nvSpPr>
                <p:cNvPr id="26" name="Isosceles Triangle 25">
                  <a:extLst>
                    <a:ext uri="{FF2B5EF4-FFF2-40B4-BE49-F238E27FC236}">
                      <a16:creationId xmlns:a16="http://schemas.microsoft.com/office/drawing/2014/main" id="{7BEEBB5B-1001-6FCF-14BC-8B631FEB80BA}"/>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C5774C07-4F28-0740-B5D8-D58231E912EF}"/>
                  </a:ext>
                </a:extLst>
              </p:cNvPr>
              <p:cNvGrpSpPr/>
              <p:nvPr/>
            </p:nvGrpSpPr>
            <p:grpSpPr>
              <a:xfrm>
                <a:off x="4145931" y="1179318"/>
                <a:ext cx="1196411" cy="1824528"/>
                <a:chOff x="1884348" y="901580"/>
                <a:chExt cx="1196411" cy="1824528"/>
              </a:xfrm>
            </p:grpSpPr>
            <p:sp>
              <p:nvSpPr>
                <p:cNvPr id="28" name="Rectangle 27">
                  <a:extLst>
                    <a:ext uri="{FF2B5EF4-FFF2-40B4-BE49-F238E27FC236}">
                      <a16:creationId xmlns:a16="http://schemas.microsoft.com/office/drawing/2014/main" id="{678DAA3F-7319-8104-3030-3A419E1A742D}"/>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New vehicle days’ supply fell weekly, while used inventory also trended lower</a:t>
                  </a:r>
                </a:p>
              </p:txBody>
            </p:sp>
            <p:sp>
              <p:nvSpPr>
                <p:cNvPr id="29" name="Isosceles Triangle 28">
                  <a:extLst>
                    <a:ext uri="{FF2B5EF4-FFF2-40B4-BE49-F238E27FC236}">
                      <a16:creationId xmlns:a16="http://schemas.microsoft.com/office/drawing/2014/main" id="{82C9EE9A-7697-00E3-0B98-AE4C50E46883}"/>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3984D17C-D039-A225-4FED-173F64E3276C}"/>
                  </a:ext>
                </a:extLst>
              </p:cNvPr>
              <p:cNvGrpSpPr/>
              <p:nvPr/>
            </p:nvGrpSpPr>
            <p:grpSpPr>
              <a:xfrm>
                <a:off x="5483958" y="1179318"/>
                <a:ext cx="1196411" cy="1824528"/>
                <a:chOff x="1884348" y="901580"/>
                <a:chExt cx="1196411" cy="1824528"/>
              </a:xfrm>
            </p:grpSpPr>
            <p:sp>
              <p:nvSpPr>
                <p:cNvPr id="31" name="Rectangle 30">
                  <a:extLst>
                    <a:ext uri="{FF2B5EF4-FFF2-40B4-BE49-F238E27FC236}">
                      <a16:creationId xmlns:a16="http://schemas.microsoft.com/office/drawing/2014/main" id="{7B2B448B-A3C3-9DD2-1E41-ABFCFD0BF371}"/>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Tight supply conditions are expected to persist, especially as demand remains elevated</a:t>
                  </a:r>
                </a:p>
              </p:txBody>
            </p:sp>
            <p:sp>
              <p:nvSpPr>
                <p:cNvPr id="32" name="Isosceles Triangle 31">
                  <a:extLst>
                    <a:ext uri="{FF2B5EF4-FFF2-40B4-BE49-F238E27FC236}">
                      <a16:creationId xmlns:a16="http://schemas.microsoft.com/office/drawing/2014/main" id="{DF9F91F3-B54E-476C-4379-AA909E2FA0D9}"/>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42BF545-4871-8F64-38D9-C3FBA9C8044F}"/>
                  </a:ext>
                </a:extLst>
              </p:cNvPr>
              <p:cNvGrpSpPr/>
              <p:nvPr/>
            </p:nvGrpSpPr>
            <p:grpSpPr>
              <a:xfrm>
                <a:off x="6821985" y="1179318"/>
                <a:ext cx="1196411" cy="1824528"/>
                <a:chOff x="1884348" y="901580"/>
                <a:chExt cx="1196411" cy="1824528"/>
              </a:xfrm>
            </p:grpSpPr>
            <p:sp>
              <p:nvSpPr>
                <p:cNvPr id="34" name="Rectangle 33">
                  <a:extLst>
                    <a:ext uri="{FF2B5EF4-FFF2-40B4-BE49-F238E27FC236}">
                      <a16:creationId xmlns:a16="http://schemas.microsoft.com/office/drawing/2014/main" id="{3E97E7E8-3A2A-F163-FC97-648E0376337A}"/>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2"/>
                      </a:solidFill>
                    </a:rPr>
                    <a:t>Used-Vehicle Prices Remain Stable</a:t>
                  </a:r>
                </a:p>
              </p:txBody>
            </p:sp>
            <p:sp>
              <p:nvSpPr>
                <p:cNvPr id="35" name="Isosceles Triangle 34">
                  <a:extLst>
                    <a:ext uri="{FF2B5EF4-FFF2-40B4-BE49-F238E27FC236}">
                      <a16:creationId xmlns:a16="http://schemas.microsoft.com/office/drawing/2014/main" id="{C539C68C-FFE8-C3BD-863B-B2848348FFA7}"/>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E1D029C9-9A36-D169-8054-1BA81F471D3C}"/>
                  </a:ext>
                </a:extLst>
              </p:cNvPr>
              <p:cNvGrpSpPr/>
              <p:nvPr/>
            </p:nvGrpSpPr>
            <p:grpSpPr>
              <a:xfrm>
                <a:off x="8160012" y="1179318"/>
                <a:ext cx="1196411" cy="1824528"/>
                <a:chOff x="1884348" y="901580"/>
                <a:chExt cx="1196411" cy="1824528"/>
              </a:xfrm>
            </p:grpSpPr>
            <p:sp>
              <p:nvSpPr>
                <p:cNvPr id="37" name="Rectangle 36">
                  <a:extLst>
                    <a:ext uri="{FF2B5EF4-FFF2-40B4-BE49-F238E27FC236}">
                      <a16:creationId xmlns:a16="http://schemas.microsoft.com/office/drawing/2014/main" id="{D4764AFF-C7FB-7BB8-CAF2-A03BD766B043}"/>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Retail wholesale prices for used vehicles tracked closely together, with minimal weekly declines</a:t>
                  </a:r>
                </a:p>
              </p:txBody>
            </p:sp>
            <p:sp>
              <p:nvSpPr>
                <p:cNvPr id="38" name="Isosceles Triangle 37">
                  <a:extLst>
                    <a:ext uri="{FF2B5EF4-FFF2-40B4-BE49-F238E27FC236}">
                      <a16:creationId xmlns:a16="http://schemas.microsoft.com/office/drawing/2014/main" id="{9B7138A0-A9E5-7D58-F808-E56F7225B596}"/>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9C57ABF-E412-97DC-6E9B-6B643D4B6FBD}"/>
                  </a:ext>
                </a:extLst>
              </p:cNvPr>
              <p:cNvGrpSpPr/>
              <p:nvPr/>
            </p:nvGrpSpPr>
            <p:grpSpPr>
              <a:xfrm>
                <a:off x="9498039" y="1179318"/>
                <a:ext cx="1196411" cy="1824528"/>
                <a:chOff x="1884348" y="901580"/>
                <a:chExt cx="1196411" cy="1824528"/>
              </a:xfrm>
            </p:grpSpPr>
            <p:sp>
              <p:nvSpPr>
                <p:cNvPr id="40" name="Rectangle 39">
                  <a:extLst>
                    <a:ext uri="{FF2B5EF4-FFF2-40B4-BE49-F238E27FC236}">
                      <a16:creationId xmlns:a16="http://schemas.microsoft.com/office/drawing/2014/main" id="{6728CC93-66C9-F4B4-DF6D-C9FDD5E92385}"/>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Price stability reflects balanced supply-demand dynamics &amp; disciplined inventory management</a:t>
                  </a:r>
                </a:p>
              </p:txBody>
            </p:sp>
            <p:sp>
              <p:nvSpPr>
                <p:cNvPr id="41" name="Isosceles Triangle 40">
                  <a:extLst>
                    <a:ext uri="{FF2B5EF4-FFF2-40B4-BE49-F238E27FC236}">
                      <a16:creationId xmlns:a16="http://schemas.microsoft.com/office/drawing/2014/main" id="{D2B38AFB-031A-188F-8593-B474635BEB19}"/>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CF81F723-F789-8267-9B0E-56C896AA9E09}"/>
                  </a:ext>
                </a:extLst>
              </p:cNvPr>
              <p:cNvGrpSpPr/>
              <p:nvPr/>
            </p:nvGrpSpPr>
            <p:grpSpPr>
              <a:xfrm>
                <a:off x="10836067" y="1179318"/>
                <a:ext cx="1196411" cy="1824528"/>
                <a:chOff x="1884348" y="901580"/>
                <a:chExt cx="1196411" cy="1824528"/>
              </a:xfrm>
            </p:grpSpPr>
            <p:sp>
              <p:nvSpPr>
                <p:cNvPr id="43" name="Rectangle 42">
                  <a:extLst>
                    <a:ext uri="{FF2B5EF4-FFF2-40B4-BE49-F238E27FC236}">
                      <a16:creationId xmlns:a16="http://schemas.microsoft.com/office/drawing/2014/main" id="{5BBBCCA7-0E21-898F-6273-F69124CBF5A2}"/>
                    </a:ext>
                  </a:extLst>
                </p:cNvPr>
                <p:cNvSpPr/>
                <p:nvPr/>
              </p:nvSpPr>
              <p:spPr>
                <a:xfrm>
                  <a:off x="1884348" y="1128045"/>
                  <a:ext cx="1196411" cy="1598063"/>
                </a:xfrm>
                <a:prstGeom prst="rect">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2"/>
                      </a:solidFill>
                    </a:rPr>
                    <a:t>Once again, Ford, Chevrolet, Toyota, Honda &amp; Nissan were the top-selling brands, accounting for 49% of all used vehicles sold</a:t>
                  </a:r>
                </a:p>
              </p:txBody>
            </p:sp>
            <p:sp>
              <p:nvSpPr>
                <p:cNvPr id="44" name="Isosceles Triangle 43">
                  <a:extLst>
                    <a:ext uri="{FF2B5EF4-FFF2-40B4-BE49-F238E27FC236}">
                      <a16:creationId xmlns:a16="http://schemas.microsoft.com/office/drawing/2014/main" id="{72575825-50E9-F6EE-B634-0996BBC5D41E}"/>
                    </a:ext>
                  </a:extLst>
                </p:cNvPr>
                <p:cNvSpPr/>
                <p:nvPr/>
              </p:nvSpPr>
              <p:spPr>
                <a:xfrm>
                  <a:off x="2151403" y="901580"/>
                  <a:ext cx="662299" cy="277739"/>
                </a:xfrm>
                <a:prstGeom prst="triangle">
                  <a:avLst/>
                </a:prstGeom>
                <a:solidFill>
                  <a:srgbClr val="E0E9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Oval 45">
              <a:extLst>
                <a:ext uri="{FF2B5EF4-FFF2-40B4-BE49-F238E27FC236}">
                  <a16:creationId xmlns:a16="http://schemas.microsoft.com/office/drawing/2014/main" id="{06CF61DC-7BCF-4C94-4D5D-937D7B822152}"/>
                </a:ext>
              </a:extLst>
            </p:cNvPr>
            <p:cNvSpPr/>
            <p:nvPr/>
          </p:nvSpPr>
          <p:spPr>
            <a:xfrm>
              <a:off x="10976278"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8</a:t>
              </a:r>
            </a:p>
          </p:txBody>
        </p:sp>
        <p:sp>
          <p:nvSpPr>
            <p:cNvPr id="47" name="Oval 46">
              <a:extLst>
                <a:ext uri="{FF2B5EF4-FFF2-40B4-BE49-F238E27FC236}">
                  <a16:creationId xmlns:a16="http://schemas.microsoft.com/office/drawing/2014/main" id="{DDF3A34D-0475-51BB-2A88-5CC9C8D45714}"/>
                </a:ext>
              </a:extLst>
            </p:cNvPr>
            <p:cNvSpPr/>
            <p:nvPr/>
          </p:nvSpPr>
          <p:spPr>
            <a:xfrm>
              <a:off x="9638250"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7</a:t>
              </a:r>
            </a:p>
          </p:txBody>
        </p:sp>
        <p:sp>
          <p:nvSpPr>
            <p:cNvPr id="48" name="Oval 47">
              <a:extLst>
                <a:ext uri="{FF2B5EF4-FFF2-40B4-BE49-F238E27FC236}">
                  <a16:creationId xmlns:a16="http://schemas.microsoft.com/office/drawing/2014/main" id="{4038C631-3647-F36F-F476-22961B4E4078}"/>
                </a:ext>
              </a:extLst>
            </p:cNvPr>
            <p:cNvSpPr/>
            <p:nvPr/>
          </p:nvSpPr>
          <p:spPr>
            <a:xfrm>
              <a:off x="8300222"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6</a:t>
              </a:r>
            </a:p>
          </p:txBody>
        </p:sp>
        <p:sp>
          <p:nvSpPr>
            <p:cNvPr id="49" name="Oval 48">
              <a:extLst>
                <a:ext uri="{FF2B5EF4-FFF2-40B4-BE49-F238E27FC236}">
                  <a16:creationId xmlns:a16="http://schemas.microsoft.com/office/drawing/2014/main" id="{C2AADC14-C826-DC8A-E1EE-517DC89296A4}"/>
                </a:ext>
              </a:extLst>
            </p:cNvPr>
            <p:cNvSpPr/>
            <p:nvPr/>
          </p:nvSpPr>
          <p:spPr>
            <a:xfrm>
              <a:off x="6964867"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5</a:t>
              </a:r>
            </a:p>
          </p:txBody>
        </p:sp>
        <p:sp>
          <p:nvSpPr>
            <p:cNvPr id="50" name="Oval 49">
              <a:extLst>
                <a:ext uri="{FF2B5EF4-FFF2-40B4-BE49-F238E27FC236}">
                  <a16:creationId xmlns:a16="http://schemas.microsoft.com/office/drawing/2014/main" id="{C8DC0AE3-49D5-4A19-602C-F8623A8BB219}"/>
                </a:ext>
              </a:extLst>
            </p:cNvPr>
            <p:cNvSpPr/>
            <p:nvPr/>
          </p:nvSpPr>
          <p:spPr>
            <a:xfrm>
              <a:off x="5623919"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4</a:t>
              </a:r>
            </a:p>
          </p:txBody>
        </p:sp>
        <p:sp>
          <p:nvSpPr>
            <p:cNvPr id="51" name="Oval 50">
              <a:extLst>
                <a:ext uri="{FF2B5EF4-FFF2-40B4-BE49-F238E27FC236}">
                  <a16:creationId xmlns:a16="http://schemas.microsoft.com/office/drawing/2014/main" id="{934E04F1-CF54-2AC1-C4A6-2AA47A251516}"/>
                </a:ext>
              </a:extLst>
            </p:cNvPr>
            <p:cNvSpPr/>
            <p:nvPr/>
          </p:nvSpPr>
          <p:spPr>
            <a:xfrm>
              <a:off x="4282971"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3</a:t>
              </a:r>
            </a:p>
          </p:txBody>
        </p:sp>
        <p:sp>
          <p:nvSpPr>
            <p:cNvPr id="52" name="Oval 51">
              <a:extLst>
                <a:ext uri="{FF2B5EF4-FFF2-40B4-BE49-F238E27FC236}">
                  <a16:creationId xmlns:a16="http://schemas.microsoft.com/office/drawing/2014/main" id="{C50EB26C-16CE-CC69-5589-E11C22736174}"/>
                </a:ext>
              </a:extLst>
            </p:cNvPr>
            <p:cNvSpPr/>
            <p:nvPr/>
          </p:nvSpPr>
          <p:spPr>
            <a:xfrm>
              <a:off x="2942023"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2</a:t>
              </a:r>
            </a:p>
          </p:txBody>
        </p:sp>
        <p:sp>
          <p:nvSpPr>
            <p:cNvPr id="53" name="Oval 52">
              <a:extLst>
                <a:ext uri="{FF2B5EF4-FFF2-40B4-BE49-F238E27FC236}">
                  <a16:creationId xmlns:a16="http://schemas.microsoft.com/office/drawing/2014/main" id="{401534D5-FCAD-7DE8-BD9E-24E1E7FD7963}"/>
                </a:ext>
              </a:extLst>
            </p:cNvPr>
            <p:cNvSpPr/>
            <p:nvPr/>
          </p:nvSpPr>
          <p:spPr>
            <a:xfrm>
              <a:off x="1610088" y="1601109"/>
              <a:ext cx="548640" cy="54864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effectLst>
                    <a:outerShdw blurRad="38100" dist="38100" dir="2700000" algn="tl">
                      <a:srgbClr val="000000">
                        <a:alpha val="43137"/>
                      </a:srgbClr>
                    </a:outerShdw>
                  </a:effectLst>
                </a:rPr>
                <a:t>1</a:t>
              </a:r>
            </a:p>
          </p:txBody>
        </p:sp>
        <p:cxnSp>
          <p:nvCxnSpPr>
            <p:cNvPr id="55" name="Straight Arrow Connector 54">
              <a:extLst>
                <a:ext uri="{FF2B5EF4-FFF2-40B4-BE49-F238E27FC236}">
                  <a16:creationId xmlns:a16="http://schemas.microsoft.com/office/drawing/2014/main" id="{17F51599-819A-D619-FE6D-A529FB19AD54}"/>
                </a:ext>
              </a:extLst>
            </p:cNvPr>
            <p:cNvCxnSpPr>
              <a:cxnSpLocks/>
            </p:cNvCxnSpPr>
            <p:nvPr/>
          </p:nvCxnSpPr>
          <p:spPr>
            <a:xfrm>
              <a:off x="2158728"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B5031C43-5F9D-5AF9-BE76-92AD17D9A78E}"/>
                </a:ext>
              </a:extLst>
            </p:cNvPr>
            <p:cNvCxnSpPr>
              <a:cxnSpLocks/>
            </p:cNvCxnSpPr>
            <p:nvPr/>
          </p:nvCxnSpPr>
          <p:spPr>
            <a:xfrm>
              <a:off x="3454363"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71FFF5AB-4BA5-D5A5-47CE-064F6A73CF63}"/>
                </a:ext>
              </a:extLst>
            </p:cNvPr>
            <p:cNvCxnSpPr>
              <a:cxnSpLocks/>
            </p:cNvCxnSpPr>
            <p:nvPr/>
          </p:nvCxnSpPr>
          <p:spPr>
            <a:xfrm>
              <a:off x="8848862"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B4AD34F7-2697-2C31-B92E-A90F2F665A60}"/>
                </a:ext>
              </a:extLst>
            </p:cNvPr>
            <p:cNvCxnSpPr>
              <a:cxnSpLocks/>
            </p:cNvCxnSpPr>
            <p:nvPr/>
          </p:nvCxnSpPr>
          <p:spPr>
            <a:xfrm>
              <a:off x="4834782"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F9560033-4E10-F3EE-68EA-B6F02D0F3563}"/>
                </a:ext>
              </a:extLst>
            </p:cNvPr>
            <p:cNvCxnSpPr>
              <a:cxnSpLocks/>
            </p:cNvCxnSpPr>
            <p:nvPr/>
          </p:nvCxnSpPr>
          <p:spPr>
            <a:xfrm>
              <a:off x="6172559"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99358A38-4183-759A-9AC5-D3E429321E86}"/>
                </a:ext>
              </a:extLst>
            </p:cNvPr>
            <p:cNvCxnSpPr>
              <a:cxnSpLocks/>
            </p:cNvCxnSpPr>
            <p:nvPr/>
          </p:nvCxnSpPr>
          <p:spPr>
            <a:xfrm>
              <a:off x="7510836"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40C64735-1B15-0CA5-2A6E-175FE869F035}"/>
                </a:ext>
              </a:extLst>
            </p:cNvPr>
            <p:cNvCxnSpPr>
              <a:cxnSpLocks/>
            </p:cNvCxnSpPr>
            <p:nvPr/>
          </p:nvCxnSpPr>
          <p:spPr>
            <a:xfrm>
              <a:off x="10186890" y="1875429"/>
              <a:ext cx="73255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76741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CAF3D-AAA6-74BB-3E08-BC10DA2BE2F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C048D8F-DE2D-AA47-21D0-52290E4C55BF}"/>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background with diagonal lines&#10;&#10;AI-generated content may be incorrect.">
            <a:extLst>
              <a:ext uri="{FF2B5EF4-FFF2-40B4-BE49-F238E27FC236}">
                <a16:creationId xmlns:a16="http://schemas.microsoft.com/office/drawing/2014/main" id="{BD521F30-203F-3DF4-20B3-60C40F3F9EC1}"/>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11" name="Picture 10" descr="A blue and black logo&#10;&#10;AI-generated content may be incorrect.">
            <a:extLst>
              <a:ext uri="{FF2B5EF4-FFF2-40B4-BE49-F238E27FC236}">
                <a16:creationId xmlns:a16="http://schemas.microsoft.com/office/drawing/2014/main" id="{EE2394C4-4468-5F7B-8CF5-356774210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602A907C-892E-8EA7-A2AB-2CF0219A7930}"/>
              </a:ext>
            </a:extLst>
          </p:cNvPr>
          <p:cNvSpPr>
            <a:spLocks noGrp="1"/>
          </p:cNvSpPr>
          <p:nvPr>
            <p:ph type="title"/>
          </p:nvPr>
        </p:nvSpPr>
        <p:spPr>
          <a:xfrm>
            <a:off x="517069" y="69725"/>
            <a:ext cx="11157857" cy="1564640"/>
          </a:xfrm>
        </p:spPr>
        <p:txBody>
          <a:bodyPr anchor="ctr"/>
          <a:lstStyle/>
          <a:p>
            <a:r>
              <a:rPr lang="en-US" b="0" noProof="0" dirty="0">
                <a:effectLst>
                  <a:outerShdw blurRad="38100" dist="38100" dir="2700000" algn="tl">
                    <a:srgbClr val="000000">
                      <a:alpha val="43137"/>
                    </a:srgbClr>
                  </a:outerShdw>
                </a:effectLst>
                <a:latin typeface="+mn-lt"/>
              </a:rPr>
              <a:t>New &amp; Used </a:t>
            </a:r>
            <a:r>
              <a:rPr lang="en-US" noProof="0" dirty="0">
                <a:effectLst>
                  <a:outerShdw blurRad="38100" dist="38100" dir="2700000" algn="tl">
                    <a:srgbClr val="000000">
                      <a:alpha val="43137"/>
                    </a:srgbClr>
                  </a:outerShdw>
                </a:effectLst>
                <a:latin typeface="+mn-lt"/>
              </a:rPr>
              <a:t>SUPPLY</a:t>
            </a:r>
            <a:br>
              <a:rPr lang="en-US" b="0" noProof="0" dirty="0">
                <a:effectLst>
                  <a:outerShdw blurRad="38100" dist="38100" dir="2700000" algn="tl">
                    <a:srgbClr val="000000">
                      <a:alpha val="43137"/>
                    </a:srgbClr>
                  </a:outerShdw>
                </a:effectLst>
                <a:latin typeface="+mn-lt"/>
              </a:rPr>
            </a:br>
            <a:r>
              <a:rPr lang="en-US" b="0" noProof="0" dirty="0">
                <a:effectLst>
                  <a:outerShdw blurRad="38100" dist="38100" dir="2700000" algn="tl">
                    <a:srgbClr val="000000">
                      <a:alpha val="43137"/>
                    </a:srgbClr>
                  </a:outerShdw>
                </a:effectLst>
                <a:latin typeface="+mn-lt"/>
              </a:rPr>
              <a:t>continued declines in July</a:t>
            </a:r>
            <a:endParaRPr lang="en-US" b="0"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E63BF446-2FBD-D704-045F-31AE072B5E8A}"/>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14" name="TextBox 13">
            <a:extLst>
              <a:ext uri="{FF2B5EF4-FFF2-40B4-BE49-F238E27FC236}">
                <a16:creationId xmlns:a16="http://schemas.microsoft.com/office/drawing/2014/main" id="{C5F6CA9F-9164-3F1D-8803-886DD4EF842E}"/>
              </a:ext>
            </a:extLst>
          </p:cNvPr>
          <p:cNvSpPr txBox="1"/>
          <p:nvPr/>
        </p:nvSpPr>
        <p:spPr>
          <a:xfrm>
            <a:off x="78364" y="1796381"/>
            <a:ext cx="12035266" cy="369332"/>
          </a:xfrm>
          <a:prstGeom prst="rect">
            <a:avLst/>
          </a:prstGeom>
          <a:noFill/>
        </p:spPr>
        <p:txBody>
          <a:bodyPr wrap="square">
            <a:spAutoFit/>
          </a:bodyPr>
          <a:lstStyle/>
          <a:p>
            <a:pPr algn="ctr"/>
            <a:r>
              <a:rPr lang="en-US" dirty="0"/>
              <a:t>New supply has fallen quickly every week for the last month while used also continues to slowly decline</a:t>
            </a:r>
          </a:p>
        </p:txBody>
      </p:sp>
      <p:sp>
        <p:nvSpPr>
          <p:cNvPr id="4" name="Footer Placeholder 3">
            <a:extLst>
              <a:ext uri="{FF2B5EF4-FFF2-40B4-BE49-F238E27FC236}">
                <a16:creationId xmlns:a16="http://schemas.microsoft.com/office/drawing/2014/main" id="{6D436190-0C78-EBA7-1162-6D652E176791}"/>
              </a:ext>
            </a:extLst>
          </p:cNvPr>
          <p:cNvSpPr>
            <a:spLocks noGrp="1"/>
          </p:cNvSpPr>
          <p:nvPr>
            <p:ph type="ftr" sz="quarter" idx="11"/>
          </p:nvPr>
        </p:nvSpPr>
        <p:spPr>
          <a:xfrm>
            <a:off x="96500" y="6423150"/>
            <a:ext cx="4114800" cy="365125"/>
          </a:xfrm>
        </p:spPr>
        <p:txBody>
          <a:bodyPr anchor="ctr"/>
          <a:lstStyle/>
          <a:p>
            <a:r>
              <a:rPr lang="en-US" sz="1000" b="1" dirty="0"/>
              <a:t>Source: </a:t>
            </a:r>
            <a:r>
              <a:rPr lang="en-US" sz="1000" i="1" dirty="0"/>
              <a:t>Cox Automotive</a:t>
            </a:r>
          </a:p>
        </p:txBody>
      </p:sp>
      <p:pic>
        <p:nvPicPr>
          <p:cNvPr id="8" name="Picture 7">
            <a:extLst>
              <a:ext uri="{FF2B5EF4-FFF2-40B4-BE49-F238E27FC236}">
                <a16:creationId xmlns:a16="http://schemas.microsoft.com/office/drawing/2014/main" id="{701A1F11-37CF-D9EE-DA1E-B3D00C397B65}"/>
              </a:ext>
            </a:extLst>
          </p:cNvPr>
          <p:cNvPicPr>
            <a:picLocks noChangeAspect="1"/>
          </p:cNvPicPr>
          <p:nvPr/>
        </p:nvPicPr>
        <p:blipFill>
          <a:blip r:embed="rId6"/>
          <a:stretch>
            <a:fillRect/>
          </a:stretch>
        </p:blipFill>
        <p:spPr>
          <a:xfrm>
            <a:off x="1208529" y="2303081"/>
            <a:ext cx="9774936" cy="4013478"/>
          </a:xfrm>
          <a:prstGeom prst="rect">
            <a:avLst/>
          </a:prstGeom>
        </p:spPr>
      </p:pic>
    </p:spTree>
    <p:extLst>
      <p:ext uri="{BB962C8B-B14F-4D97-AF65-F5344CB8AC3E}">
        <p14:creationId xmlns:p14="http://schemas.microsoft.com/office/powerpoint/2010/main" val="178198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8F833-04B9-FB1C-AD98-DF1B2DD1AFB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9E74F6D-DBBD-9B4D-2759-8C8061E43221}"/>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C8870231-63CD-6175-CEC5-2BB89CAF4076}"/>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6FB9F42B-DF43-1724-B2B8-10C511AF9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3AA4F74F-0A7F-E994-53D9-754CE1C9B364}"/>
              </a:ext>
            </a:extLst>
          </p:cNvPr>
          <p:cNvSpPr>
            <a:spLocks noGrp="1"/>
          </p:cNvSpPr>
          <p:nvPr>
            <p:ph type="title"/>
          </p:nvPr>
        </p:nvSpPr>
        <p:spPr>
          <a:xfrm>
            <a:off x="838200" y="0"/>
            <a:ext cx="10515600" cy="1730962"/>
          </a:xfrm>
        </p:spPr>
        <p:txBody>
          <a:bodyPr anchor="ctr"/>
          <a:lstStyle/>
          <a:p>
            <a:r>
              <a:rPr lang="en-US" noProof="0" dirty="0">
                <a:effectLst>
                  <a:outerShdw blurRad="38100" dist="38100" dir="2700000" algn="tl">
                    <a:srgbClr val="000000">
                      <a:alpha val="43137"/>
                    </a:srgbClr>
                  </a:outerShdw>
                </a:effectLst>
                <a:latin typeface="+mn-lt"/>
              </a:rPr>
              <a:t>Consumer Spending Growth Accelerated in July</a:t>
            </a:r>
            <a:endParaRPr lang="en-US"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B567A16B-CC1B-B3A5-2D19-716F59A45F94}"/>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16" name="TextBox 15">
            <a:extLst>
              <a:ext uri="{FF2B5EF4-FFF2-40B4-BE49-F238E27FC236}">
                <a16:creationId xmlns:a16="http://schemas.microsoft.com/office/drawing/2014/main" id="{8B70EF97-61F2-5DDD-A1AE-D773A59B6364}"/>
              </a:ext>
            </a:extLst>
          </p:cNvPr>
          <p:cNvSpPr txBox="1"/>
          <p:nvPr/>
        </p:nvSpPr>
        <p:spPr>
          <a:xfrm>
            <a:off x="83260" y="1762337"/>
            <a:ext cx="12025478" cy="369332"/>
          </a:xfrm>
          <a:prstGeom prst="rect">
            <a:avLst/>
          </a:prstGeom>
          <a:noFill/>
        </p:spPr>
        <p:txBody>
          <a:bodyPr wrap="square">
            <a:spAutoFit/>
          </a:bodyPr>
          <a:lstStyle/>
          <a:p>
            <a:pPr algn="ctr"/>
            <a:r>
              <a:rPr lang="en-US" dirty="0"/>
              <a:t>Total Consumer spending saw year over year growth cool in May, stabilize in June, and accelerate in July </a:t>
            </a:r>
          </a:p>
        </p:txBody>
      </p:sp>
      <p:sp>
        <p:nvSpPr>
          <p:cNvPr id="5" name="Footer Placeholder 3">
            <a:extLst>
              <a:ext uri="{FF2B5EF4-FFF2-40B4-BE49-F238E27FC236}">
                <a16:creationId xmlns:a16="http://schemas.microsoft.com/office/drawing/2014/main" id="{D01CEF88-699A-ABA7-8317-8852220AFB92}"/>
              </a:ext>
            </a:extLst>
          </p:cNvPr>
          <p:cNvSpPr>
            <a:spLocks noGrp="1"/>
          </p:cNvSpPr>
          <p:nvPr>
            <p:ph type="ftr" sz="quarter" idx="11"/>
          </p:nvPr>
        </p:nvSpPr>
        <p:spPr>
          <a:xfrm>
            <a:off x="96500" y="6423150"/>
            <a:ext cx="4114800" cy="365125"/>
          </a:xfrm>
        </p:spPr>
        <p:txBody>
          <a:bodyPr anchor="ctr"/>
          <a:lstStyle/>
          <a:p>
            <a:r>
              <a:rPr lang="en-US" sz="1000" b="1" dirty="0"/>
              <a:t>Source: </a:t>
            </a:r>
            <a:r>
              <a:rPr lang="en-US" sz="1000" i="1" dirty="0"/>
              <a:t>Bloomberg</a:t>
            </a:r>
          </a:p>
        </p:txBody>
      </p:sp>
      <p:pic>
        <p:nvPicPr>
          <p:cNvPr id="10" name="Picture 9">
            <a:extLst>
              <a:ext uri="{FF2B5EF4-FFF2-40B4-BE49-F238E27FC236}">
                <a16:creationId xmlns:a16="http://schemas.microsoft.com/office/drawing/2014/main" id="{FCCBB92A-ABEB-98CF-BB2C-70E8D5924025}"/>
              </a:ext>
            </a:extLst>
          </p:cNvPr>
          <p:cNvPicPr>
            <a:picLocks noChangeAspect="1"/>
          </p:cNvPicPr>
          <p:nvPr/>
        </p:nvPicPr>
        <p:blipFill>
          <a:blip r:embed="rId6"/>
          <a:stretch>
            <a:fillRect/>
          </a:stretch>
        </p:blipFill>
        <p:spPr>
          <a:xfrm>
            <a:off x="1208531" y="2275167"/>
            <a:ext cx="9774936" cy="4237266"/>
          </a:xfrm>
          <a:prstGeom prst="rect">
            <a:avLst/>
          </a:prstGeom>
        </p:spPr>
      </p:pic>
    </p:spTree>
    <p:extLst>
      <p:ext uri="{BB962C8B-B14F-4D97-AF65-F5344CB8AC3E}">
        <p14:creationId xmlns:p14="http://schemas.microsoft.com/office/powerpoint/2010/main" val="29000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B0D8B-2618-1EF3-6D64-9398FD3F46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2275D4E-22C1-0123-4BEB-9B208EF358BD}"/>
              </a:ext>
            </a:extLst>
          </p:cNvPr>
          <p:cNvSpPr/>
          <p:nvPr/>
        </p:nvSpPr>
        <p:spPr>
          <a:xfrm>
            <a:off x="10861766" y="6031990"/>
            <a:ext cx="1270000" cy="556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background with diagonal lines&#10;&#10;AI-generated content may be incorrect.">
            <a:extLst>
              <a:ext uri="{FF2B5EF4-FFF2-40B4-BE49-F238E27FC236}">
                <a16:creationId xmlns:a16="http://schemas.microsoft.com/office/drawing/2014/main" id="{A8478EEA-F6C3-7EFB-80D1-4988AAAB2CD4}"/>
              </a:ext>
            </a:extLst>
          </p:cNvPr>
          <p:cNvPicPr>
            <a:picLocks noChangeAspect="1"/>
          </p:cNvPicPr>
          <p:nvPr/>
        </p:nvPicPr>
        <p:blipFill>
          <a:blip r:embed="rId3">
            <a:extLst>
              <a:ext uri="{28A0092B-C50C-407E-A947-70E740481C1C}">
                <a14:useLocalDpi xmlns:a14="http://schemas.microsoft.com/office/drawing/2010/main" val="0"/>
              </a:ext>
            </a:extLst>
          </a:blip>
          <a:srcRect t="93146"/>
          <a:stretch>
            <a:fillRect/>
          </a:stretch>
        </p:blipFill>
        <p:spPr>
          <a:xfrm>
            <a:off x="2788" y="6387980"/>
            <a:ext cx="12186423" cy="470019"/>
          </a:xfrm>
          <a:prstGeom prst="rect">
            <a:avLst/>
          </a:prstGeom>
        </p:spPr>
      </p:pic>
      <p:sp>
        <p:nvSpPr>
          <p:cNvPr id="12" name="Rectangle 11">
            <a:extLst>
              <a:ext uri="{FF2B5EF4-FFF2-40B4-BE49-F238E27FC236}">
                <a16:creationId xmlns:a16="http://schemas.microsoft.com/office/drawing/2014/main" id="{B7336749-A14B-14FC-779F-16914ACF91EB}"/>
              </a:ext>
            </a:extLst>
          </p:cNvPr>
          <p:cNvSpPr/>
          <p:nvPr/>
        </p:nvSpPr>
        <p:spPr>
          <a:xfrm>
            <a:off x="-2789" y="-15666"/>
            <a:ext cx="12192000" cy="1670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4191ED7-C9E8-1A71-4B69-4428D6A9AD87}"/>
              </a:ext>
            </a:extLst>
          </p:cNvPr>
          <p:cNvSpPr txBox="1">
            <a:spLocks/>
          </p:cNvSpPr>
          <p:nvPr/>
        </p:nvSpPr>
        <p:spPr>
          <a:xfrm>
            <a:off x="128899" y="-15666"/>
            <a:ext cx="1163009" cy="6403647"/>
          </a:xfrm>
          <a:prstGeom prst="rect">
            <a:avLst/>
          </a:prstGeom>
        </p:spPr>
        <p:txBody>
          <a:bodyPr vert="vert270"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solidFill>
                  <a:schemeClr val="tx1"/>
                </a:solidFill>
                <a:latin typeface="+mn-lt"/>
              </a:rPr>
              <a:t>Inventory Update</a:t>
            </a:r>
          </a:p>
        </p:txBody>
      </p:sp>
      <p:sp>
        <p:nvSpPr>
          <p:cNvPr id="14" name="Footer Placeholder 3">
            <a:extLst>
              <a:ext uri="{FF2B5EF4-FFF2-40B4-BE49-F238E27FC236}">
                <a16:creationId xmlns:a16="http://schemas.microsoft.com/office/drawing/2014/main" id="{48CCF188-BD5E-89EA-C635-2FBC270E38B9}"/>
              </a:ext>
            </a:extLst>
          </p:cNvPr>
          <p:cNvSpPr>
            <a:spLocks noGrp="1"/>
          </p:cNvSpPr>
          <p:nvPr>
            <p:ph type="ftr" sz="quarter" idx="11"/>
          </p:nvPr>
        </p:nvSpPr>
        <p:spPr>
          <a:xfrm>
            <a:off x="60234" y="5970654"/>
            <a:ext cx="4114800" cy="365125"/>
          </a:xfrm>
        </p:spPr>
        <p:txBody>
          <a:bodyPr anchor="ctr"/>
          <a:lstStyle/>
          <a:p>
            <a:r>
              <a:rPr lang="en-US" sz="1000" b="1" dirty="0"/>
              <a:t>Source: </a:t>
            </a:r>
            <a:r>
              <a:rPr lang="en-US" sz="1000" i="1" dirty="0"/>
              <a:t>Cox Automotive</a:t>
            </a:r>
          </a:p>
        </p:txBody>
      </p:sp>
      <p:pic>
        <p:nvPicPr>
          <p:cNvPr id="16" name="Picture 15" descr="A blue and black logo&#10;&#10;AI-generated content may be incorrect.">
            <a:extLst>
              <a:ext uri="{FF2B5EF4-FFF2-40B4-BE49-F238E27FC236}">
                <a16:creationId xmlns:a16="http://schemas.microsoft.com/office/drawing/2014/main" id="{6CEA902A-B533-BEA8-4D7B-2B27EDE85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5904130"/>
            <a:ext cx="828942" cy="379449"/>
          </a:xfrm>
          <a:prstGeom prst="rect">
            <a:avLst/>
          </a:prstGeom>
        </p:spPr>
      </p:pic>
      <p:pic>
        <p:nvPicPr>
          <p:cNvPr id="9" name="Picture 8">
            <a:extLst>
              <a:ext uri="{FF2B5EF4-FFF2-40B4-BE49-F238E27FC236}">
                <a16:creationId xmlns:a16="http://schemas.microsoft.com/office/drawing/2014/main" id="{DB519801-868E-654F-5792-C1D7FCA93F3A}"/>
              </a:ext>
            </a:extLst>
          </p:cNvPr>
          <p:cNvPicPr>
            <a:picLocks noChangeAspect="1"/>
          </p:cNvPicPr>
          <p:nvPr/>
        </p:nvPicPr>
        <p:blipFill>
          <a:blip r:embed="rId5"/>
          <a:stretch>
            <a:fillRect/>
          </a:stretch>
        </p:blipFill>
        <p:spPr>
          <a:xfrm>
            <a:off x="10636386" y="1749080"/>
            <a:ext cx="510584" cy="494712"/>
          </a:xfrm>
          <a:prstGeom prst="rect">
            <a:avLst/>
          </a:prstGeom>
        </p:spPr>
      </p:pic>
      <p:grpSp>
        <p:nvGrpSpPr>
          <p:cNvPr id="23" name="Group 22">
            <a:extLst>
              <a:ext uri="{FF2B5EF4-FFF2-40B4-BE49-F238E27FC236}">
                <a16:creationId xmlns:a16="http://schemas.microsoft.com/office/drawing/2014/main" id="{1CA7729B-0A6A-D3DB-7E49-61DFE56BD4E0}"/>
              </a:ext>
            </a:extLst>
          </p:cNvPr>
          <p:cNvGrpSpPr/>
          <p:nvPr/>
        </p:nvGrpSpPr>
        <p:grpSpPr>
          <a:xfrm>
            <a:off x="1391197" y="610845"/>
            <a:ext cx="10357441" cy="5150624"/>
            <a:chOff x="1286204" y="496915"/>
            <a:chExt cx="10357441" cy="5138023"/>
          </a:xfrm>
        </p:grpSpPr>
        <p:sp>
          <p:nvSpPr>
            <p:cNvPr id="6" name="TextBox 5">
              <a:extLst>
                <a:ext uri="{FF2B5EF4-FFF2-40B4-BE49-F238E27FC236}">
                  <a16:creationId xmlns:a16="http://schemas.microsoft.com/office/drawing/2014/main" id="{AF7EE2E1-41CD-9CF6-AFB0-593F7909CCCE}"/>
                </a:ext>
              </a:extLst>
            </p:cNvPr>
            <p:cNvSpPr txBox="1"/>
            <p:nvPr/>
          </p:nvSpPr>
          <p:spPr>
            <a:xfrm>
              <a:off x="1286204" y="496915"/>
              <a:ext cx="10357441" cy="4401205"/>
            </a:xfrm>
            <a:prstGeom prst="rect">
              <a:avLst/>
            </a:prstGeom>
            <a:noFill/>
          </p:spPr>
          <p:txBody>
            <a:bodyPr wrap="square">
              <a:spAutoFit/>
            </a:bodyPr>
            <a:lstStyle/>
            <a:p>
              <a:pPr marL="171450" indent="-171450">
                <a:buClr>
                  <a:schemeClr val="tx1"/>
                </a:buClr>
                <a:buSzPct val="100000"/>
                <a:buFont typeface="Wingdings" panose="05000000000000000000" pitchFamily="2" charset="2"/>
                <a:buChar char="§"/>
              </a:pPr>
              <a:r>
                <a:rPr lang="en-US" sz="1400" dirty="0">
                  <a:solidFill>
                    <a:schemeClr val="tx2"/>
                  </a:solidFill>
                </a:rPr>
                <a:t>As inventory levels rise and new model year vehicles begin to populate dealer lots, the automotive market finds itself in a delicate balance.</a:t>
              </a:r>
            </a:p>
            <a:p>
              <a:pPr marL="171450" indent="-171450">
                <a:buClr>
                  <a:schemeClr val="tx1"/>
                </a:buClr>
                <a:buSzPct val="100000"/>
                <a:buFont typeface="Wingdings" panose="05000000000000000000" pitchFamily="2" charset="2"/>
                <a:buChar char="§"/>
              </a:pPr>
              <a:endParaRPr lang="en-US" sz="1400" dirty="0">
                <a:solidFill>
                  <a:schemeClr val="tx2"/>
                </a:solidFill>
              </a:endParaRPr>
            </a:p>
            <a:p>
              <a:pPr marL="171450" indent="-171450">
                <a:buClr>
                  <a:schemeClr val="tx1"/>
                </a:buClr>
                <a:buSzPct val="100000"/>
                <a:buFont typeface="Wingdings" panose="05000000000000000000" pitchFamily="2" charset="2"/>
                <a:buChar char="§"/>
              </a:pPr>
              <a:r>
                <a:rPr lang="en-US" sz="1400" dirty="0">
                  <a:solidFill>
                    <a:schemeClr val="tx2"/>
                  </a:solidFill>
                </a:rPr>
                <a:t>Supply growth has not been matched by demand, pushing days’ supply higher, and average listing prices have largely plateaued. </a:t>
              </a:r>
            </a:p>
            <a:p>
              <a:pPr marL="171450" indent="-171450">
                <a:buClr>
                  <a:schemeClr val="tx1"/>
                </a:buClr>
                <a:buSzPct val="100000"/>
                <a:buFont typeface="Wingdings" panose="05000000000000000000" pitchFamily="2" charset="2"/>
                <a:buChar char="§"/>
              </a:pPr>
              <a:endParaRPr lang="en-US" sz="1400" dirty="0">
                <a:solidFill>
                  <a:schemeClr val="tx2"/>
                </a:solidFill>
              </a:endParaRPr>
            </a:p>
            <a:p>
              <a:pPr marL="171450" indent="-171450">
                <a:buClr>
                  <a:schemeClr val="tx1"/>
                </a:buClr>
                <a:buSzPct val="100000"/>
                <a:buFont typeface="Wingdings" panose="05000000000000000000" pitchFamily="2" charset="2"/>
                <a:buChar char="§"/>
              </a:pPr>
              <a:r>
                <a:rPr lang="en-US" sz="1400" dirty="0">
                  <a:solidFill>
                    <a:schemeClr val="tx2"/>
                  </a:solidFill>
                </a:rPr>
                <a:t>With incentives holding relatively firm as well, shoppers can expect a market marked by incremental change rather than dramatic shifts. Tariff negotiations have been kicked down, which means it could be the fourth quarter before we see any significant movement in overall consumer prices. </a:t>
              </a:r>
            </a:p>
            <a:p>
              <a:pPr marL="171450" indent="-171450">
                <a:buClr>
                  <a:schemeClr val="tx1"/>
                </a:buClr>
                <a:buSzPct val="100000"/>
                <a:buFont typeface="Wingdings" panose="05000000000000000000" pitchFamily="2" charset="2"/>
                <a:buChar char="§"/>
              </a:pPr>
              <a:endParaRPr lang="en-US" sz="1400" dirty="0">
                <a:solidFill>
                  <a:schemeClr val="tx2"/>
                </a:solidFill>
              </a:endParaRPr>
            </a:p>
            <a:p>
              <a:pPr marL="171450" indent="-171450">
                <a:buClr>
                  <a:schemeClr val="tx1"/>
                </a:buClr>
                <a:buSzPct val="100000"/>
                <a:buFont typeface="Wingdings" panose="05000000000000000000" pitchFamily="2" charset="2"/>
                <a:buChar char="§"/>
              </a:pPr>
              <a:r>
                <a:rPr lang="en-US" sz="1400" dirty="0">
                  <a:solidFill>
                    <a:schemeClr val="tx2"/>
                  </a:solidFill>
                </a:rPr>
                <a:t>Everyone is hunting for clear evidence of higher prices on new vehicles driven by tariffs, and yet, the story just hasn’t materialized.</a:t>
              </a:r>
            </a:p>
            <a:p>
              <a:pPr marL="171450" indent="-171450">
                <a:buClr>
                  <a:schemeClr val="tx1"/>
                </a:buClr>
                <a:buSzPct val="100000"/>
                <a:buFont typeface="Wingdings" panose="05000000000000000000" pitchFamily="2" charset="2"/>
                <a:buChar char="§"/>
              </a:pPr>
              <a:endParaRPr lang="en-US" sz="1400" dirty="0">
                <a:solidFill>
                  <a:schemeClr val="tx2"/>
                </a:solidFill>
              </a:endParaRPr>
            </a:p>
            <a:p>
              <a:pPr marL="171450" indent="-171450">
                <a:buClr>
                  <a:schemeClr val="tx1"/>
                </a:buClr>
                <a:buSzPct val="100000"/>
                <a:buFont typeface="Wingdings" panose="05000000000000000000" pitchFamily="2" charset="2"/>
                <a:buChar char="§"/>
              </a:pPr>
              <a:r>
                <a:rPr lang="en-US" sz="1400" dirty="0">
                  <a:solidFill>
                    <a:schemeClr val="tx2"/>
                  </a:solidFill>
                </a:rPr>
                <a:t> Automakers continue to hold their fire on raising the manufacturer’s suggested retail prices (MSRPs) significantly as demand remains tepid and policy has yet to be solidified. </a:t>
              </a:r>
            </a:p>
            <a:p>
              <a:pPr marL="171450" indent="-171450">
                <a:buClr>
                  <a:schemeClr val="tx1"/>
                </a:buClr>
                <a:buSzPct val="100000"/>
                <a:buFont typeface="Wingdings" panose="05000000000000000000" pitchFamily="2" charset="2"/>
                <a:buChar char="§"/>
              </a:pPr>
              <a:endParaRPr lang="en-US" sz="1400" dirty="0">
                <a:solidFill>
                  <a:schemeClr val="tx2"/>
                </a:solidFill>
              </a:endParaRPr>
            </a:p>
            <a:p>
              <a:pPr marL="171450" indent="-171450">
                <a:buClr>
                  <a:schemeClr val="tx1"/>
                </a:buClr>
                <a:buSzPct val="100000"/>
                <a:buFont typeface="Wingdings" panose="05000000000000000000" pitchFamily="2" charset="2"/>
                <a:buChar char="§"/>
              </a:pPr>
              <a:r>
                <a:rPr lang="en-US" sz="1400" dirty="0">
                  <a:solidFill>
                    <a:schemeClr val="tx2"/>
                  </a:solidFill>
                </a:rPr>
                <a:t>New-vehicle inventory has started to grow as next-model-year vehicles (MY2026) begin to show up on dealer lots, although the volume of these vehicles is still down more than 20% from last year at this time, according to the Cox Automotive analysis of </a:t>
              </a:r>
              <a:r>
                <a:rPr lang="en-US" sz="1400" dirty="0" err="1">
                  <a:solidFill>
                    <a:schemeClr val="tx2"/>
                  </a:solidFill>
                </a:rPr>
                <a:t>vAuto</a:t>
              </a:r>
              <a:r>
                <a:rPr lang="en-US" sz="1400" dirty="0">
                  <a:solidFill>
                    <a:schemeClr val="tx2"/>
                  </a:solidFill>
                </a:rPr>
                <a:t> Live Market View data</a:t>
              </a:r>
            </a:p>
            <a:p>
              <a:pPr marL="0" indent="0">
                <a:buNone/>
              </a:pPr>
              <a:r>
                <a:rPr lang="en-US" sz="1400" b="1" dirty="0"/>
                <a:t>		</a:t>
              </a:r>
            </a:p>
          </p:txBody>
        </p:sp>
        <p:grpSp>
          <p:nvGrpSpPr>
            <p:cNvPr id="22" name="Group 21">
              <a:extLst>
                <a:ext uri="{FF2B5EF4-FFF2-40B4-BE49-F238E27FC236}">
                  <a16:creationId xmlns:a16="http://schemas.microsoft.com/office/drawing/2014/main" id="{862F32A0-377D-CF10-4152-52B768F8EECB}"/>
                </a:ext>
              </a:extLst>
            </p:cNvPr>
            <p:cNvGrpSpPr/>
            <p:nvPr/>
          </p:nvGrpSpPr>
          <p:grpSpPr>
            <a:xfrm>
              <a:off x="1286204" y="5022797"/>
              <a:ext cx="10357441" cy="612141"/>
              <a:chOff x="1465604" y="5039019"/>
              <a:chExt cx="10178041" cy="612141"/>
            </a:xfrm>
          </p:grpSpPr>
          <p:sp>
            <p:nvSpPr>
              <p:cNvPr id="19" name="Rectangle 18">
                <a:extLst>
                  <a:ext uri="{FF2B5EF4-FFF2-40B4-BE49-F238E27FC236}">
                    <a16:creationId xmlns:a16="http://schemas.microsoft.com/office/drawing/2014/main" id="{003BFE08-C4F8-17D5-1F42-A6DBDC3442FF}"/>
                  </a:ext>
                </a:extLst>
              </p:cNvPr>
              <p:cNvSpPr/>
              <p:nvPr/>
            </p:nvSpPr>
            <p:spPr>
              <a:xfrm>
                <a:off x="1465604" y="5039019"/>
                <a:ext cx="2879932" cy="612141"/>
              </a:xfrm>
              <a:prstGeom prst="rect">
                <a:avLst/>
              </a:prstGeom>
              <a:solidFill>
                <a:srgbClr val="BED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2.83 Total Inventory</a:t>
                </a:r>
                <a:br>
                  <a:rPr lang="en-US" sz="1400" b="1" dirty="0">
                    <a:solidFill>
                      <a:schemeClr val="tx2"/>
                    </a:solidFill>
                  </a:rPr>
                </a:br>
                <a:r>
                  <a:rPr lang="en-US" sz="1400" b="1" dirty="0">
                    <a:solidFill>
                      <a:schemeClr val="tx2"/>
                    </a:solidFill>
                  </a:rPr>
                  <a:t>as of 6/30/25</a:t>
                </a:r>
              </a:p>
            </p:txBody>
          </p:sp>
          <p:sp>
            <p:nvSpPr>
              <p:cNvPr id="20" name="Rectangle 19">
                <a:extLst>
                  <a:ext uri="{FF2B5EF4-FFF2-40B4-BE49-F238E27FC236}">
                    <a16:creationId xmlns:a16="http://schemas.microsoft.com/office/drawing/2014/main" id="{AA3E8B23-9CE5-212C-7059-97801D30B239}"/>
                  </a:ext>
                </a:extLst>
              </p:cNvPr>
              <p:cNvSpPr/>
              <p:nvPr/>
            </p:nvSpPr>
            <p:spPr>
              <a:xfrm>
                <a:off x="8763713" y="5039019"/>
                <a:ext cx="2879932" cy="612141"/>
              </a:xfrm>
              <a:prstGeom prst="rect">
                <a:avLst/>
              </a:prstGeom>
              <a:solidFill>
                <a:srgbClr val="BED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$48,749 Average</a:t>
                </a:r>
                <a:br>
                  <a:rPr lang="en-US" sz="1600" b="1" dirty="0">
                    <a:solidFill>
                      <a:schemeClr val="tx2"/>
                    </a:solidFill>
                  </a:rPr>
                </a:br>
                <a:r>
                  <a:rPr lang="en-US" sz="1600" b="1" dirty="0">
                    <a:solidFill>
                      <a:schemeClr val="tx2"/>
                    </a:solidFill>
                  </a:rPr>
                  <a:t>Listing Price</a:t>
                </a:r>
              </a:p>
            </p:txBody>
          </p:sp>
          <p:sp>
            <p:nvSpPr>
              <p:cNvPr id="21" name="Rectangle 20">
                <a:extLst>
                  <a:ext uri="{FF2B5EF4-FFF2-40B4-BE49-F238E27FC236}">
                    <a16:creationId xmlns:a16="http://schemas.microsoft.com/office/drawing/2014/main" id="{5B6EAE5B-FBF3-C0F5-737E-67B39AD903C6}"/>
                  </a:ext>
                </a:extLst>
              </p:cNvPr>
              <p:cNvSpPr/>
              <p:nvPr/>
            </p:nvSpPr>
            <p:spPr>
              <a:xfrm>
                <a:off x="5114658" y="5039019"/>
                <a:ext cx="2879932" cy="612141"/>
              </a:xfrm>
              <a:prstGeom prst="rect">
                <a:avLst/>
              </a:prstGeom>
              <a:solidFill>
                <a:srgbClr val="BED9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rPr>
                  <a:t>82 Days’ Supply</a:t>
                </a:r>
              </a:p>
            </p:txBody>
          </p:sp>
        </p:grpSp>
      </p:grpSp>
    </p:spTree>
    <p:extLst>
      <p:ext uri="{BB962C8B-B14F-4D97-AF65-F5344CB8AC3E}">
        <p14:creationId xmlns:p14="http://schemas.microsoft.com/office/powerpoint/2010/main" val="2199900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32AFFE-53F5-0B22-881C-99563DC0C4E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blue background with diagonal lines&#10;&#10;AI-generated content may be incorrect.">
            <a:extLst>
              <a:ext uri="{FF2B5EF4-FFF2-40B4-BE49-F238E27FC236}">
                <a16:creationId xmlns:a16="http://schemas.microsoft.com/office/drawing/2014/main" id="{24B0325E-3FFC-CF2B-A2F8-B6482F964CD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 r="66608" b="-263"/>
          <a:stretch>
            <a:fillRect/>
          </a:stretch>
        </p:blipFill>
        <p:spPr>
          <a:xfrm>
            <a:off x="0" y="0"/>
            <a:ext cx="4038604" cy="6923941"/>
          </a:xfrm>
          <a:prstGeom prst="rect">
            <a:avLst/>
          </a:prstGeom>
        </p:spPr>
      </p:pic>
      <p:pic>
        <p:nvPicPr>
          <p:cNvPr id="7" name="Picture 6" descr="A blue and black logo&#10;&#10;AI-generated content may be incorrect.">
            <a:extLst>
              <a:ext uri="{FF2B5EF4-FFF2-40B4-BE49-F238E27FC236}">
                <a16:creationId xmlns:a16="http://schemas.microsoft.com/office/drawing/2014/main" id="{F6B93E02-223B-EC91-11E1-AA08EF5B1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11" name="TextBox 10">
            <a:extLst>
              <a:ext uri="{FF2B5EF4-FFF2-40B4-BE49-F238E27FC236}">
                <a16:creationId xmlns:a16="http://schemas.microsoft.com/office/drawing/2014/main" id="{9D2DED71-5AFA-20E1-F0BF-7D5045D4AB6A}"/>
              </a:ext>
            </a:extLst>
          </p:cNvPr>
          <p:cNvSpPr txBox="1"/>
          <p:nvPr/>
        </p:nvSpPr>
        <p:spPr>
          <a:xfrm>
            <a:off x="314327" y="2236259"/>
            <a:ext cx="3409950" cy="1446550"/>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Updated</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Forecasts</a:t>
            </a:r>
          </a:p>
        </p:txBody>
      </p:sp>
      <p:graphicFrame>
        <p:nvGraphicFramePr>
          <p:cNvPr id="12" name="Table 11">
            <a:extLst>
              <a:ext uri="{FF2B5EF4-FFF2-40B4-BE49-F238E27FC236}">
                <a16:creationId xmlns:a16="http://schemas.microsoft.com/office/drawing/2014/main" id="{0E628492-8E89-F4CB-D217-E8ACC1E278B8}"/>
              </a:ext>
            </a:extLst>
          </p:cNvPr>
          <p:cNvGraphicFramePr>
            <a:graphicFrameLocks noGrp="1"/>
          </p:cNvGraphicFramePr>
          <p:nvPr>
            <p:extLst>
              <p:ext uri="{D42A27DB-BD31-4B8C-83A1-F6EECF244321}">
                <p14:modId xmlns:p14="http://schemas.microsoft.com/office/powerpoint/2010/main" val="265476101"/>
              </p:ext>
            </p:extLst>
          </p:nvPr>
        </p:nvGraphicFramePr>
        <p:xfrm>
          <a:off x="5372101" y="685585"/>
          <a:ext cx="5486400" cy="5486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7818344"/>
                    </a:ext>
                  </a:extLst>
                </a:gridCol>
                <a:gridCol w="1828800">
                  <a:extLst>
                    <a:ext uri="{9D8B030D-6E8A-4147-A177-3AD203B41FA5}">
                      <a16:colId xmlns:a16="http://schemas.microsoft.com/office/drawing/2014/main" val="1315705093"/>
                    </a:ext>
                  </a:extLst>
                </a:gridCol>
                <a:gridCol w="1828800">
                  <a:extLst>
                    <a:ext uri="{9D8B030D-6E8A-4147-A177-3AD203B41FA5}">
                      <a16:colId xmlns:a16="http://schemas.microsoft.com/office/drawing/2014/main" val="36883712"/>
                    </a:ext>
                  </a:extLst>
                </a:gridCol>
              </a:tblGrid>
              <a:tr h="1828800">
                <a:tc>
                  <a:txBody>
                    <a:bodyPr/>
                    <a:lstStyle/>
                    <a:p>
                      <a:pPr algn="ctr"/>
                      <a:r>
                        <a:rPr lang="en-US" sz="2000" b="1" dirty="0">
                          <a:solidFill>
                            <a:schemeClr val="tx1"/>
                          </a:solidFill>
                        </a:rPr>
                        <a:t>15.6 – 16.3M</a:t>
                      </a:r>
                      <a:br>
                        <a:rPr lang="en-US" b="0" dirty="0">
                          <a:solidFill>
                            <a:schemeClr val="tx2"/>
                          </a:solidFill>
                        </a:rPr>
                      </a:br>
                      <a:br>
                        <a:rPr lang="en-US" b="0" dirty="0">
                          <a:solidFill>
                            <a:schemeClr val="tx2"/>
                          </a:solidFill>
                        </a:rPr>
                      </a:br>
                      <a:r>
                        <a:rPr lang="en-US" sz="1400" b="1" dirty="0">
                          <a:solidFill>
                            <a:schemeClr val="tx2"/>
                          </a:solidFill>
                          <a:effectLst/>
                        </a:rPr>
                        <a:t>NEW SALES</a:t>
                      </a:r>
                      <a:endParaRPr lang="en-US" b="1" dirty="0">
                        <a:solidFill>
                          <a:schemeClr val="tx2"/>
                        </a:solidFill>
                        <a:effectLst/>
                      </a:endParaRPr>
                    </a:p>
                    <a:p>
                      <a:pPr algn="ctr"/>
                      <a:r>
                        <a:rPr lang="en-US" sz="1100" b="0" i="1" dirty="0">
                          <a:solidFill>
                            <a:schemeClr val="tx2"/>
                          </a:solidFill>
                          <a:effectLst/>
                        </a:rPr>
                        <a:t>(Original Forecast: 16.3M)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12.8 – 13.3M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300" b="1" i="0" u="none" strike="noStrike" kern="1200" cap="none" spc="0" normalizeH="0" baseline="0" noProof="0" dirty="0">
                          <a:ln>
                            <a:noFill/>
                          </a:ln>
                          <a:solidFill>
                            <a:srgbClr val="000000"/>
                          </a:solidFill>
                          <a:effectLst/>
                          <a:uLnTx/>
                          <a:uFillTx/>
                          <a:latin typeface="+mn-lt"/>
                          <a:ea typeface="+mn-ea"/>
                          <a:cs typeface="+mn-cs"/>
                        </a:rPr>
                        <a:t>NEW RETAIL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Forecast: 13.3M)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2.8 – 2.9M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400" b="1" i="0" u="none" strike="noStrike" kern="1200" cap="none" spc="0" normalizeH="0" baseline="0" noProof="0" dirty="0">
                          <a:ln>
                            <a:noFill/>
                          </a:ln>
                          <a:solidFill>
                            <a:srgbClr val="000000"/>
                          </a:solidFill>
                          <a:effectLst/>
                          <a:uLnTx/>
                          <a:uFillTx/>
                          <a:latin typeface="+mn-lt"/>
                          <a:ea typeface="+mn-ea"/>
                          <a:cs typeface="+mn-cs"/>
                        </a:rPr>
                        <a:t>FLEET SALES</a:t>
                      </a:r>
                      <a:endParaRPr kumimoji="0" lang="en-US" sz="18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Forecast: 3.0M)</a:t>
                      </a:r>
                    </a:p>
                    <a:p>
                      <a:pPr algn="ctr"/>
                      <a:endParaRPr lang="en-US"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extLst>
                  <a:ext uri="{0D108BD9-81ED-4DB2-BD59-A6C34878D82A}">
                    <a16:rowId xmlns:a16="http://schemas.microsoft.com/office/drawing/2014/main" val="1198352615"/>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3.2 – 3.3M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300" b="1" i="0" u="none" strike="noStrike" kern="1200" cap="none" spc="0" normalizeH="0" baseline="0" noProof="0" dirty="0">
                          <a:ln>
                            <a:noFill/>
                          </a:ln>
                          <a:solidFill>
                            <a:srgbClr val="000000"/>
                          </a:solidFill>
                          <a:effectLst/>
                          <a:uLnTx/>
                          <a:uFillTx/>
                          <a:latin typeface="+mn-lt"/>
                          <a:ea typeface="+mn-ea"/>
                          <a:cs typeface="+mn-cs"/>
                        </a:rPr>
                        <a:t>NEW LEASE VOLUME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Forecast: 3.3M)</a:t>
                      </a:r>
                    </a:p>
                    <a:p>
                      <a:pPr algn="ctr"/>
                      <a:endParaRPr lang="en-US"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25%</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300" b="1" i="0" u="none" strike="noStrike" kern="1200" cap="none" spc="0" normalizeH="0" baseline="0" noProof="0" dirty="0">
                          <a:ln>
                            <a:noFill/>
                          </a:ln>
                          <a:solidFill>
                            <a:srgbClr val="000000"/>
                          </a:solidFill>
                          <a:effectLst/>
                          <a:uLnTx/>
                          <a:uFillTx/>
                          <a:latin typeface="+mn-lt"/>
                          <a:ea typeface="+mn-ea"/>
                          <a:cs typeface="+mn-cs"/>
                        </a:rPr>
                        <a:t>LEASE PENETRATION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(unchanged)</a:t>
                      </a:r>
                    </a:p>
                    <a:p>
                      <a:pPr algn="ctr"/>
                      <a:endParaRPr lang="en-US"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2.4 – 2.5M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400" b="1" i="0" u="none" strike="noStrike" kern="1200" cap="none" spc="0" normalizeH="0" baseline="0" noProof="0" dirty="0">
                          <a:ln>
                            <a:noFill/>
                          </a:ln>
                          <a:solidFill>
                            <a:srgbClr val="000000"/>
                          </a:solidFill>
                          <a:effectLst/>
                          <a:uLnTx/>
                          <a:uFillTx/>
                          <a:latin typeface="+mn-lt"/>
                          <a:ea typeface="+mn-ea"/>
                          <a:cs typeface="+mn-cs"/>
                        </a:rPr>
                        <a:t>CPO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2.5M)</a:t>
                      </a:r>
                    </a:p>
                    <a:p>
                      <a:pPr algn="ctr"/>
                      <a:endParaRPr lang="en-US"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extLst>
                  <a:ext uri="{0D108BD9-81ED-4DB2-BD59-A6C34878D82A}">
                    <a16:rowId xmlns:a16="http://schemas.microsoft.com/office/drawing/2014/main" val="1946252537"/>
                  </a:ext>
                </a:extLst>
              </a:tr>
              <a:tr h="182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37.6 – 38.0M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400" b="1" i="0" u="none" strike="noStrike" kern="1200" cap="none" spc="0" normalizeH="0" baseline="0" noProof="0" dirty="0">
                          <a:ln>
                            <a:noFill/>
                          </a:ln>
                          <a:solidFill>
                            <a:srgbClr val="000000"/>
                          </a:solidFill>
                          <a:effectLst/>
                          <a:uLnTx/>
                          <a:uFillTx/>
                          <a:latin typeface="+mn-lt"/>
                          <a:ea typeface="+mn-ea"/>
                          <a:cs typeface="+mn-cs"/>
                        </a:rPr>
                        <a:t>USED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37.8M)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0365F"/>
                          </a:solidFill>
                          <a:effectLst/>
                          <a:uLnTx/>
                          <a:uFillTx/>
                          <a:latin typeface="+mn-lt"/>
                          <a:ea typeface="+mn-ea"/>
                          <a:cs typeface="+mn-cs"/>
                        </a:rPr>
                        <a:t>19.9 – 20.2M</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250" b="1" i="0" u="none" strike="noStrike" kern="1200" cap="none" spc="0" normalizeH="0" baseline="0" noProof="0" dirty="0">
                          <a:ln>
                            <a:noFill/>
                          </a:ln>
                          <a:solidFill>
                            <a:srgbClr val="000000"/>
                          </a:solidFill>
                          <a:effectLst/>
                          <a:uLnTx/>
                          <a:uFillTx/>
                          <a:latin typeface="+mn-lt"/>
                          <a:ea typeface="+mn-ea"/>
                          <a:cs typeface="+mn-cs"/>
                        </a:rPr>
                        <a:t>USED RETAIL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20.1M)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20365F"/>
                          </a:solidFill>
                          <a:effectLst/>
                          <a:uLnTx/>
                          <a:uFillTx/>
                          <a:latin typeface="+mn-lt"/>
                          <a:ea typeface="+mn-ea"/>
                          <a:cs typeface="+mn-cs"/>
                        </a:rPr>
                        <a:t>+2.1% - +2.8%</a:t>
                      </a:r>
                      <a:br>
                        <a:rPr kumimoji="0" lang="en-US" sz="1800" b="0" i="0" u="none" strike="noStrike" kern="1200" cap="none" spc="0" normalizeH="0" baseline="0" noProof="0" dirty="0">
                          <a:ln>
                            <a:noFill/>
                          </a:ln>
                          <a:solidFill>
                            <a:srgbClr val="000000"/>
                          </a:solidFill>
                          <a:effectLst/>
                          <a:uLnTx/>
                          <a:uFillTx/>
                          <a:latin typeface="+mn-lt"/>
                          <a:ea typeface="+mn-ea"/>
                          <a:cs typeface="+mn-cs"/>
                        </a:rPr>
                      </a:br>
                      <a:br>
                        <a:rPr kumimoji="0" lang="en-US" sz="1800" b="0" i="0" u="none" strike="noStrike" kern="1200" cap="none" spc="0" normalizeH="0" baseline="0" noProof="0" dirty="0">
                          <a:ln>
                            <a:noFill/>
                          </a:ln>
                          <a:solidFill>
                            <a:srgbClr val="000000"/>
                          </a:solidFill>
                          <a:effectLst/>
                          <a:uLnTx/>
                          <a:uFillTx/>
                          <a:latin typeface="+mn-lt"/>
                          <a:ea typeface="+mn-ea"/>
                          <a:cs typeface="+mn-cs"/>
                        </a:rPr>
                      </a:br>
                      <a:r>
                        <a:rPr kumimoji="0" lang="en-US" sz="1100" b="1" i="0" u="none" strike="noStrike" kern="1200" cap="none" spc="0" normalizeH="0" baseline="0" noProof="0" dirty="0">
                          <a:ln>
                            <a:noFill/>
                          </a:ln>
                          <a:solidFill>
                            <a:srgbClr val="000000"/>
                          </a:solidFill>
                          <a:effectLst/>
                          <a:uLnTx/>
                          <a:uFillTx/>
                          <a:latin typeface="+mn-lt"/>
                          <a:ea typeface="+mn-ea"/>
                          <a:cs typeface="+mn-cs"/>
                        </a:rPr>
                        <a:t>DEC 2025 Y/Y MANHEIM</a:t>
                      </a:r>
                      <a:br>
                        <a:rPr kumimoji="0" lang="en-US" sz="1100" b="1" i="0" u="none" strike="noStrike" kern="1200" cap="none" spc="0" normalizeH="0" baseline="0" noProof="0" dirty="0">
                          <a:ln>
                            <a:noFill/>
                          </a:ln>
                          <a:solidFill>
                            <a:srgbClr val="000000"/>
                          </a:solidFill>
                          <a:effectLst/>
                          <a:uLnTx/>
                          <a:uFillTx/>
                          <a:latin typeface="+mn-lt"/>
                          <a:ea typeface="+mn-ea"/>
                          <a:cs typeface="+mn-cs"/>
                        </a:rPr>
                      </a:br>
                      <a:r>
                        <a:rPr kumimoji="0" lang="en-US" sz="1200" b="1" i="0" u="none" strike="noStrike" kern="1200" cap="none" spc="0" normalizeH="0" baseline="0" noProof="0" dirty="0">
                          <a:ln>
                            <a:noFill/>
                          </a:ln>
                          <a:solidFill>
                            <a:srgbClr val="000000"/>
                          </a:solidFill>
                          <a:effectLst/>
                          <a:uLnTx/>
                          <a:uFillTx/>
                          <a:latin typeface="+mn-lt"/>
                          <a:ea typeface="+mn-ea"/>
                          <a:cs typeface="+mn-cs"/>
                        </a:rPr>
                        <a:t>USED VEHICLE</a:t>
                      </a:r>
                      <a:br>
                        <a:rPr kumimoji="0" lang="en-US" sz="1200" b="1" i="0" u="none" strike="noStrike" kern="1200" cap="none" spc="0" normalizeH="0" baseline="0" noProof="0" dirty="0">
                          <a:ln>
                            <a:noFill/>
                          </a:ln>
                          <a:solidFill>
                            <a:srgbClr val="000000"/>
                          </a:solidFill>
                          <a:effectLst/>
                          <a:uLnTx/>
                          <a:uFillTx/>
                          <a:latin typeface="+mn-lt"/>
                          <a:ea typeface="+mn-ea"/>
                          <a:cs typeface="+mn-cs"/>
                        </a:rPr>
                      </a:br>
                      <a:r>
                        <a:rPr kumimoji="0" lang="en-US" sz="1200" b="1" i="0" u="none" strike="noStrike" kern="1200" cap="none" spc="0" normalizeH="0" baseline="0" noProof="0" dirty="0">
                          <a:ln>
                            <a:noFill/>
                          </a:ln>
                          <a:solidFill>
                            <a:srgbClr val="000000"/>
                          </a:solidFill>
                          <a:effectLst/>
                          <a:uLnTx/>
                          <a:uFillTx/>
                          <a:latin typeface="+mn-lt"/>
                          <a:ea typeface="+mn-ea"/>
                          <a:cs typeface="+mn-cs"/>
                        </a:rPr>
                        <a:t>VALUE INDEX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mn-lt"/>
                          <a:ea typeface="+mn-ea"/>
                          <a:cs typeface="+mn-cs"/>
                        </a:rPr>
                        <a:t>(Original +1.4%)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0E9F1"/>
                    </a:solidFill>
                  </a:tcPr>
                </a:tc>
                <a:extLst>
                  <a:ext uri="{0D108BD9-81ED-4DB2-BD59-A6C34878D82A}">
                    <a16:rowId xmlns:a16="http://schemas.microsoft.com/office/drawing/2014/main" val="121998842"/>
                  </a:ext>
                </a:extLst>
              </a:tr>
            </a:tbl>
          </a:graphicData>
        </a:graphic>
      </p:graphicFrame>
    </p:spTree>
    <p:extLst>
      <p:ext uri="{BB962C8B-B14F-4D97-AF65-F5344CB8AC3E}">
        <p14:creationId xmlns:p14="http://schemas.microsoft.com/office/powerpoint/2010/main" val="2748212729"/>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3832</TotalTime>
  <Words>792</Words>
  <Application>Microsoft Office PowerPoint</Application>
  <PresentationFormat>Widescreen</PresentationFormat>
  <Paragraphs>107</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Wingdings</vt:lpstr>
      <vt:lpstr>Office Theme</vt:lpstr>
      <vt:lpstr>PowerPoint Presentation</vt:lpstr>
      <vt:lpstr>July Sales Review</vt:lpstr>
      <vt:lpstr>Retail Sales</vt:lpstr>
      <vt:lpstr>New &amp; Used Retail SALES are Holding Higher </vt:lpstr>
      <vt:lpstr>PowerPoint Presentation</vt:lpstr>
      <vt:lpstr>New &amp; Used SUPPLY continued declines in July</vt:lpstr>
      <vt:lpstr>Consumer Spending Growth Accelerated in July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110</cp:revision>
  <dcterms:created xsi:type="dcterms:W3CDTF">2025-03-19T14:41:44Z</dcterms:created>
  <dcterms:modified xsi:type="dcterms:W3CDTF">2026-04-16T17:18:19Z</dcterms:modified>
</cp:coreProperties>
</file>