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4" r:id="rId4"/>
    <p:sldId id="294" r:id="rId5"/>
    <p:sldId id="292" r:id="rId6"/>
    <p:sldId id="282" r:id="rId7"/>
    <p:sldId id="295" r:id="rId8"/>
    <p:sldId id="296" r:id="rId9"/>
    <p:sldId id="293" r:id="rId10"/>
    <p:sldId id="297" r:id="rId11"/>
    <p:sldId id="288" r:id="rId12"/>
    <p:sldId id="286" r:id="rId13"/>
    <p:sldId id="2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82"/>
  </p:normalViewPr>
  <p:slideViewPr>
    <p:cSldViewPr snapToGrid="0">
      <p:cViewPr varScale="1">
        <p:scale>
          <a:sx n="149" d="100"/>
          <a:sy n="149" d="100"/>
        </p:scale>
        <p:origin x="6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33509-B367-4573-8F6A-AB9D1B4253E6}" type="datetimeFigureOut">
              <a:rPr lang="en-US" smtClean="0"/>
              <a:t>4/17/2026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F1B9A-82A5-4E58-A891-27DE6166F710}" type="slidenum">
              <a:rPr lang="en-US" smtClean="0"/>
              <a:t>‹#›</a:t>
            </a:fld>
            <a:endParaRPr lang="en-US" dirty="0"/>
          </a:p>
        </p:txBody>
      </p:sp>
    </p:spTree>
    <p:extLst>
      <p:ext uri="{BB962C8B-B14F-4D97-AF65-F5344CB8AC3E}">
        <p14:creationId xmlns:p14="http://schemas.microsoft.com/office/powerpoint/2010/main" val="100703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F1B9A-82A5-4E58-A891-27DE6166F710}" type="slidenum">
              <a:rPr lang="en-US" smtClean="0"/>
              <a:t>3</a:t>
            </a:fld>
            <a:endParaRPr lang="en-US" dirty="0"/>
          </a:p>
        </p:txBody>
      </p:sp>
    </p:spTree>
    <p:extLst>
      <p:ext uri="{BB962C8B-B14F-4D97-AF65-F5344CB8AC3E}">
        <p14:creationId xmlns:p14="http://schemas.microsoft.com/office/powerpoint/2010/main" val="1068639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817A3-D812-F000-CEE3-CE029CABE3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1E481-BCE6-A5E4-62DF-70AE18F636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EF9135-35EC-1505-527E-AA326659C2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3AE206-25E3-677F-6321-492DEEE5BCC0}"/>
              </a:ext>
            </a:extLst>
          </p:cNvPr>
          <p:cNvSpPr>
            <a:spLocks noGrp="1"/>
          </p:cNvSpPr>
          <p:nvPr>
            <p:ph type="sldNum" sz="quarter" idx="5"/>
          </p:nvPr>
        </p:nvSpPr>
        <p:spPr/>
        <p:txBody>
          <a:bodyPr/>
          <a:lstStyle/>
          <a:p>
            <a:fld id="{C9AF1B9A-82A5-4E58-A891-27DE6166F710}" type="slidenum">
              <a:rPr lang="en-US" smtClean="0"/>
              <a:t>4</a:t>
            </a:fld>
            <a:endParaRPr lang="en-US" dirty="0"/>
          </a:p>
        </p:txBody>
      </p:sp>
    </p:spTree>
    <p:extLst>
      <p:ext uri="{BB962C8B-B14F-4D97-AF65-F5344CB8AC3E}">
        <p14:creationId xmlns:p14="http://schemas.microsoft.com/office/powerpoint/2010/main" val="1325483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C8538-B8E9-FC69-0834-5CEF5ED90B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0E554-61B2-32CB-41BC-AC253591E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E7084F-C607-EFFA-DA99-30D3D500DB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2DE530-DF51-F405-3A63-6B56DED68436}"/>
              </a:ext>
            </a:extLst>
          </p:cNvPr>
          <p:cNvSpPr>
            <a:spLocks noGrp="1"/>
          </p:cNvSpPr>
          <p:nvPr>
            <p:ph type="sldNum" sz="quarter" idx="5"/>
          </p:nvPr>
        </p:nvSpPr>
        <p:spPr/>
        <p:txBody>
          <a:bodyPr/>
          <a:lstStyle/>
          <a:p>
            <a:fld id="{C9AF1B9A-82A5-4E58-A891-27DE6166F710}" type="slidenum">
              <a:rPr lang="en-US" smtClean="0"/>
              <a:t>7</a:t>
            </a:fld>
            <a:endParaRPr lang="en-US" dirty="0"/>
          </a:p>
        </p:txBody>
      </p:sp>
    </p:spTree>
    <p:extLst>
      <p:ext uri="{BB962C8B-B14F-4D97-AF65-F5344CB8AC3E}">
        <p14:creationId xmlns:p14="http://schemas.microsoft.com/office/powerpoint/2010/main" val="2677157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C1D6D-7F42-E32A-046E-31D791A69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981F21-243B-7BA0-05B2-A0A64DDE4C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2F80D6-F63B-AB13-7833-7D09F31656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A480BA-D205-B955-8FB8-C84DF9F78D6D}"/>
              </a:ext>
            </a:extLst>
          </p:cNvPr>
          <p:cNvSpPr>
            <a:spLocks noGrp="1"/>
          </p:cNvSpPr>
          <p:nvPr>
            <p:ph type="sldNum" sz="quarter" idx="5"/>
          </p:nvPr>
        </p:nvSpPr>
        <p:spPr/>
        <p:txBody>
          <a:bodyPr/>
          <a:lstStyle/>
          <a:p>
            <a:fld id="{C9AF1B9A-82A5-4E58-A891-27DE6166F710}" type="slidenum">
              <a:rPr lang="en-US" smtClean="0"/>
              <a:t>8</a:t>
            </a:fld>
            <a:endParaRPr lang="en-US" dirty="0"/>
          </a:p>
        </p:txBody>
      </p:sp>
    </p:spTree>
    <p:extLst>
      <p:ext uri="{BB962C8B-B14F-4D97-AF65-F5344CB8AC3E}">
        <p14:creationId xmlns:p14="http://schemas.microsoft.com/office/powerpoint/2010/main" val="1498717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AD182-3AC7-C96E-077D-8418BE9D39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A1DDF-C2EF-C7EB-53E4-349B764CD0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1049DB-5C0A-A20E-DC5A-40373F27A2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719F14-DF9D-73B7-3CB1-887C5AF73C5E}"/>
              </a:ext>
            </a:extLst>
          </p:cNvPr>
          <p:cNvSpPr>
            <a:spLocks noGrp="1"/>
          </p:cNvSpPr>
          <p:nvPr>
            <p:ph type="sldNum" sz="quarter" idx="5"/>
          </p:nvPr>
        </p:nvSpPr>
        <p:spPr/>
        <p:txBody>
          <a:bodyPr/>
          <a:lstStyle/>
          <a:p>
            <a:fld id="{C9AF1B9A-82A5-4E58-A891-27DE6166F710}" type="slidenum">
              <a:rPr lang="en-US" smtClean="0"/>
              <a:t>10</a:t>
            </a:fld>
            <a:endParaRPr lang="en-US" dirty="0"/>
          </a:p>
        </p:txBody>
      </p:sp>
    </p:spTree>
    <p:extLst>
      <p:ext uri="{BB962C8B-B14F-4D97-AF65-F5344CB8AC3E}">
        <p14:creationId xmlns:p14="http://schemas.microsoft.com/office/powerpoint/2010/main" val="1774853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044BD58-B021-8568-FC4D-E4ED26C72A02}"/>
              </a:ext>
            </a:extLst>
          </p:cNvPr>
          <p:cNvSpPr>
            <a:spLocks noGrp="1"/>
          </p:cNvSpPr>
          <p:nvPr>
            <p:ph type="subTitle" idx="1"/>
          </p:nvPr>
        </p:nvSpPr>
        <p:spPr>
          <a:xfrm>
            <a:off x="2859847" y="5841759"/>
            <a:ext cx="9144000" cy="434448"/>
          </a:xfrm>
          <a:prstGeom prst="rect">
            <a:avLst/>
          </a:prstGeo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F0A532C8-660E-E4A4-486E-E0CF7FAA6A45}"/>
              </a:ext>
            </a:extLst>
          </p:cNvPr>
          <p:cNvSpPr>
            <a:spLocks noGrp="1"/>
          </p:cNvSpPr>
          <p:nvPr>
            <p:ph type="ftr" sz="quarter" idx="11"/>
          </p:nvPr>
        </p:nvSpPr>
        <p:spPr>
          <a:xfrm>
            <a:off x="5031006" y="6376905"/>
            <a:ext cx="4114800" cy="365125"/>
          </a:xfrm>
          <a:prstGeom prst="rect">
            <a:avLst/>
          </a:prstGeom>
        </p:spPr>
        <p:txBody>
          <a:bodyPr/>
          <a:lstStyle>
            <a:lvl1pPr>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0ACA8D3A-E464-7765-041C-1CDFC9011974}"/>
              </a:ext>
            </a:extLst>
          </p:cNvPr>
          <p:cNvSpPr>
            <a:spLocks noGrp="1"/>
          </p:cNvSpPr>
          <p:nvPr>
            <p:ph type="sldNum" sz="quarter" idx="12"/>
          </p:nvPr>
        </p:nvSpPr>
        <p:spPr/>
        <p:txBody>
          <a:bodyPr/>
          <a:lstStyle/>
          <a:p>
            <a:fld id="{43385092-5906-4529-97E8-5EA106343A91}" type="slidenum">
              <a:rPr lang="en-US" smtClean="0"/>
              <a:t>‹#›</a:t>
            </a:fld>
            <a:endParaRPr lang="en-US" dirty="0"/>
          </a:p>
        </p:txBody>
      </p:sp>
      <p:sp>
        <p:nvSpPr>
          <p:cNvPr id="11" name="Text Placeholder 10">
            <a:extLst>
              <a:ext uri="{FF2B5EF4-FFF2-40B4-BE49-F238E27FC236}">
                <a16:creationId xmlns:a16="http://schemas.microsoft.com/office/drawing/2014/main" id="{84DDC9F7-8D61-5150-51B2-FDA52662E7EF}"/>
              </a:ext>
            </a:extLst>
          </p:cNvPr>
          <p:cNvSpPr>
            <a:spLocks noGrp="1"/>
          </p:cNvSpPr>
          <p:nvPr>
            <p:ph type="body" sz="quarter" idx="13"/>
          </p:nvPr>
        </p:nvSpPr>
        <p:spPr>
          <a:xfrm>
            <a:off x="2859848" y="5082638"/>
            <a:ext cx="9144000" cy="678977"/>
          </a:xfrm>
          <a:prstGeom prst="rect">
            <a:avLst/>
          </a:prstGeom>
        </p:spPr>
        <p:txBody>
          <a:bodyPr/>
          <a:lstStyle>
            <a:lvl1pPr marL="0" indent="0" algn="r">
              <a:buNone/>
              <a:defRPr sz="4000" b="1">
                <a:solidFill>
                  <a:schemeClr val="bg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70783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C102D-01EE-D002-C6BE-2CC0CD407666}"/>
              </a:ext>
            </a:extLst>
          </p:cNvPr>
          <p:cNvSpPr>
            <a:spLocks noGrp="1"/>
          </p:cNvSpPr>
          <p:nvPr>
            <p:ph type="title"/>
          </p:nvPr>
        </p:nvSpPr>
        <p:spPr>
          <a:xfrm>
            <a:off x="838200" y="444500"/>
            <a:ext cx="10515600" cy="695855"/>
          </a:xfrm>
          <a:prstGeom prst="rect">
            <a:avLst/>
          </a:prstGeom>
        </p:spPr>
        <p:txBody>
          <a:bodyPr/>
          <a:lstStyle>
            <a:lvl1pPr algn="ctr">
              <a:defRPr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CB3B43D-D551-530F-19B4-D00F6946BF06}"/>
              </a:ext>
            </a:extLst>
          </p:cNvPr>
          <p:cNvSpPr>
            <a:spLocks noGrp="1"/>
          </p:cNvSpPr>
          <p:nvPr>
            <p:ph idx="1"/>
          </p:nvPr>
        </p:nvSpPr>
        <p:spPr>
          <a:xfrm>
            <a:off x="838200" y="1684867"/>
            <a:ext cx="10515600" cy="44280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6308E55-B1AD-EAD5-4E3F-41EF4DB1E608}"/>
              </a:ext>
            </a:extLst>
          </p:cNvPr>
          <p:cNvSpPr>
            <a:spLocks noGrp="1"/>
          </p:cNvSpPr>
          <p:nvPr>
            <p:ph type="ftr" sz="quarter" idx="11"/>
          </p:nvPr>
        </p:nvSpPr>
        <p:spPr>
          <a:xfrm>
            <a:off x="838200" y="6379011"/>
            <a:ext cx="4114800" cy="365125"/>
          </a:xfrm>
          <a:prstGeom prst="rect">
            <a:avLst/>
          </a:prstGeom>
        </p:spPr>
        <p:txBody>
          <a:bodyPr/>
          <a:lstStyle>
            <a:lvl1pPr>
              <a:defRPr sz="900"/>
            </a:lvl1pPr>
          </a:lstStyle>
          <a:p>
            <a:endParaRPr lang="en-US" dirty="0"/>
          </a:p>
        </p:txBody>
      </p:sp>
      <p:sp>
        <p:nvSpPr>
          <p:cNvPr id="6" name="Slide Number Placeholder 5">
            <a:extLst>
              <a:ext uri="{FF2B5EF4-FFF2-40B4-BE49-F238E27FC236}">
                <a16:creationId xmlns:a16="http://schemas.microsoft.com/office/drawing/2014/main" id="{B4DE138C-9435-FE9B-EF15-8E22BAA0436E}"/>
              </a:ext>
            </a:extLst>
          </p:cNvPr>
          <p:cNvSpPr>
            <a:spLocks noGrp="1"/>
          </p:cNvSpPr>
          <p:nvPr>
            <p:ph type="sldNum" sz="quarter" idx="12"/>
          </p:nvPr>
        </p:nvSpPr>
        <p:spPr>
          <a:xfrm>
            <a:off x="151316" y="6376905"/>
            <a:ext cx="537734" cy="365125"/>
          </a:xfrm>
        </p:spPr>
        <p:txBody>
          <a:bodyPr/>
          <a:lstStyle>
            <a:lvl1pPr algn="l">
              <a:defRPr>
                <a:solidFill>
                  <a:schemeClr val="tx1"/>
                </a:solidFil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286863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A58C-7487-4880-4485-79B88A9CD0E2}"/>
              </a:ext>
            </a:extLst>
          </p:cNvPr>
          <p:cNvSpPr>
            <a:spLocks noGrp="1"/>
          </p:cNvSpPr>
          <p:nvPr>
            <p:ph type="title"/>
          </p:nvPr>
        </p:nvSpPr>
        <p:spPr>
          <a:xfrm>
            <a:off x="2379133" y="4288366"/>
            <a:ext cx="9624714" cy="1108075"/>
          </a:xfrm>
          <a:prstGeom prst="rect">
            <a:avLst/>
          </a:prstGeom>
        </p:spPr>
        <p:txBody>
          <a:bodyPr anchor="b"/>
          <a:lstStyle>
            <a:lvl1pPr>
              <a:defRPr sz="4400" b="1"/>
            </a:lvl1pPr>
          </a:lstStyle>
          <a:p>
            <a:r>
              <a:rPr lang="en-US" dirty="0"/>
              <a:t>Click to edit Master title style</a:t>
            </a:r>
          </a:p>
        </p:txBody>
      </p:sp>
      <p:sp>
        <p:nvSpPr>
          <p:cNvPr id="3" name="Text Placeholder 2">
            <a:extLst>
              <a:ext uri="{FF2B5EF4-FFF2-40B4-BE49-F238E27FC236}">
                <a16:creationId xmlns:a16="http://schemas.microsoft.com/office/drawing/2014/main" id="{8B155596-862A-3D61-68EF-6B45E8EE3F0B}"/>
              </a:ext>
            </a:extLst>
          </p:cNvPr>
          <p:cNvSpPr>
            <a:spLocks noGrp="1"/>
          </p:cNvSpPr>
          <p:nvPr>
            <p:ph type="body" idx="1"/>
          </p:nvPr>
        </p:nvSpPr>
        <p:spPr>
          <a:xfrm>
            <a:off x="2379133" y="5558367"/>
            <a:ext cx="9624714" cy="467783"/>
          </a:xfrm>
          <a:prstGeom prst="rect">
            <a:avLst/>
          </a:prstGeo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1DB95A5-32BD-937A-1985-B52A5A500C03}"/>
              </a:ext>
            </a:extLst>
          </p:cNvPr>
          <p:cNvSpPr>
            <a:spLocks noGrp="1"/>
          </p:cNvSpPr>
          <p:nvPr>
            <p:ph type="ftr" sz="quarter" idx="11"/>
          </p:nvPr>
        </p:nvSpPr>
        <p:spPr>
          <a:xfrm>
            <a:off x="2379133" y="6356349"/>
            <a:ext cx="6766673" cy="365125"/>
          </a:xfrm>
          <a:prstGeom prst="rect">
            <a:avLst/>
          </a:prstGeom>
        </p:spPr>
        <p:txBody>
          <a:bodyPr/>
          <a:lstStyle>
            <a:lvl1pPr>
              <a:defRPr sz="900"/>
            </a:lvl1pPr>
          </a:lstStyle>
          <a:p>
            <a:endParaRPr lang="en-US" dirty="0"/>
          </a:p>
        </p:txBody>
      </p:sp>
      <p:sp>
        <p:nvSpPr>
          <p:cNvPr id="6" name="Slide Number Placeholder 5">
            <a:extLst>
              <a:ext uri="{FF2B5EF4-FFF2-40B4-BE49-F238E27FC236}">
                <a16:creationId xmlns:a16="http://schemas.microsoft.com/office/drawing/2014/main" id="{E0C43198-8243-FECE-4CDA-B18CCBD40964}"/>
              </a:ext>
            </a:extLst>
          </p:cNvPr>
          <p:cNvSpPr>
            <a:spLocks noGrp="1"/>
          </p:cNvSpPr>
          <p:nvPr>
            <p:ph type="sldNum" sz="quarter" idx="12"/>
          </p:nvPr>
        </p:nvSpPr>
        <p:spPr/>
        <p:txBody>
          <a:bodyPr/>
          <a:lstStyle>
            <a:lvl1pPr>
              <a:defRPr>
                <a:solidFill>
                  <a:schemeClr val="tx1"/>
                </a:solidFill>
              </a:defRPr>
            </a:lvl1pPr>
          </a:lstStyle>
          <a:p>
            <a:fld id="{43385092-5906-4529-97E8-5EA106343A91}" type="slidenum">
              <a:rPr lang="en-US" smtClean="0"/>
              <a:pPr/>
              <a:t>‹#›</a:t>
            </a:fld>
            <a:endParaRPr lang="en-US" dirty="0"/>
          </a:p>
        </p:txBody>
      </p:sp>
      <p:sp>
        <p:nvSpPr>
          <p:cNvPr id="10" name="Content Placeholder 9">
            <a:extLst>
              <a:ext uri="{FF2B5EF4-FFF2-40B4-BE49-F238E27FC236}">
                <a16:creationId xmlns:a16="http://schemas.microsoft.com/office/drawing/2014/main" id="{40A16875-0E70-22C3-9DCE-88A2D0A1BB9A}"/>
              </a:ext>
            </a:extLst>
          </p:cNvPr>
          <p:cNvSpPr>
            <a:spLocks noGrp="1"/>
          </p:cNvSpPr>
          <p:nvPr>
            <p:ph sz="quarter" idx="13"/>
          </p:nvPr>
        </p:nvSpPr>
        <p:spPr>
          <a:xfrm>
            <a:off x="2379663" y="134938"/>
            <a:ext cx="9623425" cy="40560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69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A63B3-BDD7-8352-6AE4-84A9634B6523}"/>
              </a:ext>
            </a:extLst>
          </p:cNvPr>
          <p:cNvSpPr>
            <a:spLocks noGrp="1"/>
          </p:cNvSpPr>
          <p:nvPr>
            <p:ph type="title"/>
          </p:nvPr>
        </p:nvSpPr>
        <p:spPr>
          <a:xfrm>
            <a:off x="838200" y="191558"/>
            <a:ext cx="10515600" cy="650875"/>
          </a:xfrm>
          <a:prstGeom prst="rect">
            <a:avLst/>
          </a:prstGeom>
        </p:spPr>
        <p:txBody>
          <a:bodyPr/>
          <a:lstStyle>
            <a:lvl1pPr algn="ct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7ADF608-24E0-D94F-A0C1-A42CD243C9FC}"/>
              </a:ext>
            </a:extLst>
          </p:cNvPr>
          <p:cNvSpPr>
            <a:spLocks noGrp="1"/>
          </p:cNvSpPr>
          <p:nvPr>
            <p:ph sz="half" idx="1"/>
          </p:nvPr>
        </p:nvSpPr>
        <p:spPr>
          <a:xfrm>
            <a:off x="838200" y="1270001"/>
            <a:ext cx="5181600" cy="482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73C3EC-049E-8DC1-9A44-03102DEF0940}"/>
              </a:ext>
            </a:extLst>
          </p:cNvPr>
          <p:cNvSpPr>
            <a:spLocks noGrp="1"/>
          </p:cNvSpPr>
          <p:nvPr>
            <p:ph sz="half" idx="2"/>
          </p:nvPr>
        </p:nvSpPr>
        <p:spPr>
          <a:xfrm>
            <a:off x="6172200" y="1270001"/>
            <a:ext cx="5181600" cy="482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E449362-FC27-695D-0922-06E391FD2D3A}"/>
              </a:ext>
            </a:extLst>
          </p:cNvPr>
          <p:cNvSpPr>
            <a:spLocks noGrp="1"/>
          </p:cNvSpPr>
          <p:nvPr>
            <p:ph type="ftr" sz="quarter" idx="11"/>
          </p:nvPr>
        </p:nvSpPr>
        <p:spPr>
          <a:xfrm>
            <a:off x="838200" y="6376903"/>
            <a:ext cx="4114800" cy="365125"/>
          </a:xfrm>
          <a:prstGeom prst="rect">
            <a:avLst/>
          </a:prstGeom>
        </p:spPr>
        <p:txBody>
          <a:bodyPr/>
          <a:lstStyle>
            <a:lvl1pPr>
              <a:defRPr sz="900"/>
            </a:lvl1pPr>
          </a:lstStyle>
          <a:p>
            <a:endParaRPr lang="en-US" dirty="0"/>
          </a:p>
        </p:txBody>
      </p:sp>
      <p:sp>
        <p:nvSpPr>
          <p:cNvPr id="7" name="Slide Number Placeholder 6">
            <a:extLst>
              <a:ext uri="{FF2B5EF4-FFF2-40B4-BE49-F238E27FC236}">
                <a16:creationId xmlns:a16="http://schemas.microsoft.com/office/drawing/2014/main" id="{59B6CF2E-D829-257E-CE2A-BE2EC1DC58AD}"/>
              </a:ext>
            </a:extLst>
          </p:cNvPr>
          <p:cNvSpPr>
            <a:spLocks noGrp="1"/>
          </p:cNvSpPr>
          <p:nvPr>
            <p:ph type="sldNum" sz="quarter" idx="12"/>
          </p:nvPr>
        </p:nvSpPr>
        <p:spPr>
          <a:xfrm>
            <a:off x="108180" y="6376904"/>
            <a:ext cx="730020" cy="365125"/>
          </a:xfrm>
        </p:spPr>
        <p:txBody>
          <a:bodyPr/>
          <a:lstStyle>
            <a:lvl1pPr algn="l">
              <a:defRPr>
                <a:solidFill>
                  <a:schemeClr val="tx1"/>
                </a:solidFil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2593265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26F6-10B2-1FAB-1B5B-D554FB5896EB}"/>
              </a:ext>
            </a:extLst>
          </p:cNvPr>
          <p:cNvSpPr>
            <a:spLocks noGrp="1"/>
          </p:cNvSpPr>
          <p:nvPr>
            <p:ph type="title"/>
          </p:nvPr>
        </p:nvSpPr>
        <p:spPr>
          <a:xfrm>
            <a:off x="838200" y="196322"/>
            <a:ext cx="10515600" cy="655108"/>
          </a:xfrm>
          <a:prstGeom prst="rect">
            <a:avLst/>
          </a:prstGeom>
        </p:spPr>
        <p:txBody>
          <a:bodyPr/>
          <a:lstStyle>
            <a:lvl1pPr algn="ctr">
              <a:defRPr b="1">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3F139A2-C385-1200-A7F2-D0758D3E0307}"/>
              </a:ext>
            </a:extLst>
          </p:cNvPr>
          <p:cNvSpPr>
            <a:spLocks noGrp="1"/>
          </p:cNvSpPr>
          <p:nvPr>
            <p:ph type="body" idx="1"/>
          </p:nvPr>
        </p:nvSpPr>
        <p:spPr>
          <a:xfrm>
            <a:off x="838200" y="1016529"/>
            <a:ext cx="5157787" cy="65510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5DA518-9019-3E01-9395-56A45D91B010}"/>
              </a:ext>
            </a:extLst>
          </p:cNvPr>
          <p:cNvSpPr>
            <a:spLocks noGrp="1"/>
          </p:cNvSpPr>
          <p:nvPr>
            <p:ph sz="half" idx="2"/>
          </p:nvPr>
        </p:nvSpPr>
        <p:spPr>
          <a:xfrm>
            <a:off x="838200" y="1840440"/>
            <a:ext cx="5157787" cy="434445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DDE46C-284B-67CC-CEAB-597DC18F5F87}"/>
              </a:ext>
            </a:extLst>
          </p:cNvPr>
          <p:cNvSpPr>
            <a:spLocks noGrp="1"/>
          </p:cNvSpPr>
          <p:nvPr>
            <p:ph type="body" sz="quarter" idx="3"/>
          </p:nvPr>
        </p:nvSpPr>
        <p:spPr>
          <a:xfrm>
            <a:off x="6170612" y="1016529"/>
            <a:ext cx="5183188" cy="65510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F66256-1E98-BA72-B37C-1EEC9141BD03}"/>
              </a:ext>
            </a:extLst>
          </p:cNvPr>
          <p:cNvSpPr>
            <a:spLocks noGrp="1"/>
          </p:cNvSpPr>
          <p:nvPr>
            <p:ph sz="quarter" idx="4"/>
          </p:nvPr>
        </p:nvSpPr>
        <p:spPr>
          <a:xfrm>
            <a:off x="6170612" y="1840440"/>
            <a:ext cx="5183188" cy="434445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9D51BDD-F552-9CB2-146C-93B092BCAD82}"/>
              </a:ext>
            </a:extLst>
          </p:cNvPr>
          <p:cNvSpPr>
            <a:spLocks noGrp="1"/>
          </p:cNvSpPr>
          <p:nvPr>
            <p:ph type="ftr" sz="quarter" idx="11"/>
          </p:nvPr>
        </p:nvSpPr>
        <p:spPr>
          <a:xfrm>
            <a:off x="838200" y="6387488"/>
            <a:ext cx="4114800" cy="365125"/>
          </a:xfrm>
          <a:prstGeom prst="rect">
            <a:avLst/>
          </a:prstGeom>
        </p:spPr>
        <p:txBody>
          <a:bodyPr/>
          <a:lstStyle>
            <a:lvl1pPr>
              <a:defRPr sz="900"/>
            </a:lvl1pPr>
          </a:lstStyle>
          <a:p>
            <a:endParaRPr lang="en-US" dirty="0"/>
          </a:p>
        </p:txBody>
      </p:sp>
      <p:sp>
        <p:nvSpPr>
          <p:cNvPr id="9" name="Slide Number Placeholder 8">
            <a:extLst>
              <a:ext uri="{FF2B5EF4-FFF2-40B4-BE49-F238E27FC236}">
                <a16:creationId xmlns:a16="http://schemas.microsoft.com/office/drawing/2014/main" id="{1AD0B8F5-4906-2690-760D-E111C5655F30}"/>
              </a:ext>
            </a:extLst>
          </p:cNvPr>
          <p:cNvSpPr>
            <a:spLocks noGrp="1"/>
          </p:cNvSpPr>
          <p:nvPr>
            <p:ph type="sldNum" sz="quarter" idx="12"/>
          </p:nvPr>
        </p:nvSpPr>
        <p:spPr>
          <a:xfrm>
            <a:off x="158981" y="6387488"/>
            <a:ext cx="679219" cy="365125"/>
          </a:xfrm>
        </p:spPr>
        <p:txBody>
          <a:bodyPr/>
          <a:lstStyle>
            <a:lvl1pPr algn="l">
              <a:defRPr>
                <a:solidFill>
                  <a:schemeClr val="tx1"/>
                </a:solidFil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304705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8E930-0AD9-585B-E209-D9B6220B5FF1}"/>
              </a:ext>
            </a:extLst>
          </p:cNvPr>
          <p:cNvSpPr>
            <a:spLocks noGrp="1"/>
          </p:cNvSpPr>
          <p:nvPr>
            <p:ph type="title"/>
          </p:nvPr>
        </p:nvSpPr>
        <p:spPr>
          <a:xfrm>
            <a:off x="838200" y="2766218"/>
            <a:ext cx="10515600" cy="1325563"/>
          </a:xfrm>
          <a:prstGeom prst="rect">
            <a:avLst/>
          </a:prstGeom>
        </p:spPr>
        <p:txBody>
          <a:bodyPr anchor="ctr"/>
          <a:lstStyle>
            <a:lvl1pPr algn="ctr">
              <a:defRPr b="1"/>
            </a:lvl1pPr>
          </a:lstStyle>
          <a:p>
            <a:r>
              <a:rPr lang="en-US"/>
              <a:t>Click to edit Master title style</a:t>
            </a:r>
          </a:p>
        </p:txBody>
      </p:sp>
      <p:sp>
        <p:nvSpPr>
          <p:cNvPr id="4" name="Footer Placeholder 3">
            <a:extLst>
              <a:ext uri="{FF2B5EF4-FFF2-40B4-BE49-F238E27FC236}">
                <a16:creationId xmlns:a16="http://schemas.microsoft.com/office/drawing/2014/main" id="{16CE739F-87A9-B5FE-BA75-C8383251E432}"/>
              </a:ext>
            </a:extLst>
          </p:cNvPr>
          <p:cNvSpPr>
            <a:spLocks noGrp="1"/>
          </p:cNvSpPr>
          <p:nvPr>
            <p:ph type="ftr" sz="quarter" idx="11"/>
          </p:nvPr>
        </p:nvSpPr>
        <p:spPr>
          <a:xfrm>
            <a:off x="698500" y="6376904"/>
            <a:ext cx="4114800" cy="365125"/>
          </a:xfrm>
          <a:prstGeom prst="rect">
            <a:avLst/>
          </a:prstGeom>
        </p:spPr>
        <p:txBody>
          <a:bodyPr/>
          <a:lstStyle>
            <a:lvl1pPr>
              <a:defRPr sz="900">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7E23FA6F-D621-B7C4-830B-708EB9C444B9}"/>
              </a:ext>
            </a:extLst>
          </p:cNvPr>
          <p:cNvSpPr>
            <a:spLocks noGrp="1"/>
          </p:cNvSpPr>
          <p:nvPr>
            <p:ph type="sldNum" sz="quarter" idx="12"/>
          </p:nvPr>
        </p:nvSpPr>
        <p:spPr>
          <a:xfrm>
            <a:off x="163213" y="6376904"/>
            <a:ext cx="535287" cy="365125"/>
          </a:xfrm>
        </p:spPr>
        <p:txBody>
          <a:bodyPr/>
          <a:lstStyle>
            <a:lvl1pPr algn="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319068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AF66F4F-C14A-7E64-56C6-821AF37550EB}"/>
              </a:ext>
            </a:extLst>
          </p:cNvPr>
          <p:cNvSpPr>
            <a:spLocks noGrp="1"/>
          </p:cNvSpPr>
          <p:nvPr>
            <p:ph type="ftr" sz="quarter" idx="11"/>
          </p:nvPr>
        </p:nvSpPr>
        <p:spPr>
          <a:xfrm>
            <a:off x="563033" y="6376904"/>
            <a:ext cx="4114800" cy="365125"/>
          </a:xfrm>
          <a:prstGeom prst="rect">
            <a:avLst/>
          </a:prstGeom>
        </p:spPr>
        <p:txBody>
          <a:bodyPr/>
          <a:lstStyle>
            <a:lvl1pPr>
              <a:defRPr sz="900">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4E8D2AFE-7F13-F3A1-CADF-A79EE141A5B3}"/>
              </a:ext>
            </a:extLst>
          </p:cNvPr>
          <p:cNvSpPr>
            <a:spLocks noGrp="1"/>
          </p:cNvSpPr>
          <p:nvPr>
            <p:ph type="sldNum" sz="quarter" idx="12"/>
          </p:nvPr>
        </p:nvSpPr>
        <p:spPr>
          <a:xfrm>
            <a:off x="167447" y="6376905"/>
            <a:ext cx="395586" cy="365125"/>
          </a:xfrm>
        </p:spPr>
        <p:txBody>
          <a:bodyPr/>
          <a:lstStyle>
            <a:lvl1pPr algn="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143572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AF66F4F-C14A-7E64-56C6-821AF37550EB}"/>
              </a:ext>
            </a:extLst>
          </p:cNvPr>
          <p:cNvSpPr>
            <a:spLocks noGrp="1"/>
          </p:cNvSpPr>
          <p:nvPr>
            <p:ph type="ftr" sz="quarter" idx="11"/>
          </p:nvPr>
        </p:nvSpPr>
        <p:spPr>
          <a:xfrm>
            <a:off x="632573" y="6376904"/>
            <a:ext cx="4114800" cy="365125"/>
          </a:xfrm>
          <a:prstGeom prst="rect">
            <a:avLst/>
          </a:prstGeom>
        </p:spPr>
        <p:txBody>
          <a:bodyPr/>
          <a:lstStyle>
            <a:lvl1pPr>
              <a:defRPr sz="900"/>
            </a:lvl1pPr>
          </a:lstStyle>
          <a:p>
            <a:endParaRPr lang="en-US" dirty="0"/>
          </a:p>
        </p:txBody>
      </p:sp>
      <p:sp>
        <p:nvSpPr>
          <p:cNvPr id="4" name="Slide Number Placeholder 3">
            <a:extLst>
              <a:ext uri="{FF2B5EF4-FFF2-40B4-BE49-F238E27FC236}">
                <a16:creationId xmlns:a16="http://schemas.microsoft.com/office/drawing/2014/main" id="{4E8D2AFE-7F13-F3A1-CADF-A79EE141A5B3}"/>
              </a:ext>
            </a:extLst>
          </p:cNvPr>
          <p:cNvSpPr>
            <a:spLocks noGrp="1"/>
          </p:cNvSpPr>
          <p:nvPr>
            <p:ph type="sldNum" sz="quarter" idx="12"/>
          </p:nvPr>
        </p:nvSpPr>
        <p:spPr>
          <a:xfrm>
            <a:off x="133581" y="6376904"/>
            <a:ext cx="467552" cy="365125"/>
          </a:xfrm>
        </p:spPr>
        <p:txBody>
          <a:bodyPr/>
          <a:lstStyle>
            <a:lvl1pPr algn="l">
              <a:defRPr>
                <a:solidFill>
                  <a:schemeClr val="tx1"/>
                </a:solidFil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373358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6B3140A-0BB5-F9ED-9B40-020A69C7A8E2}"/>
              </a:ext>
            </a:extLst>
          </p:cNvPr>
          <p:cNvSpPr>
            <a:spLocks noGrp="1"/>
          </p:cNvSpPr>
          <p:nvPr>
            <p:ph type="sldNum" sz="quarter" idx="4"/>
          </p:nvPr>
        </p:nvSpPr>
        <p:spPr>
          <a:xfrm>
            <a:off x="9260647"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1027412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F032BA-0B2F-1028-6296-C6B70D5AC901}"/>
              </a:ext>
            </a:extLst>
          </p:cNvPr>
          <p:cNvSpPr>
            <a:spLocks noGrp="1"/>
          </p:cNvSpPr>
          <p:nvPr>
            <p:ph type="subTitle" idx="1"/>
          </p:nvPr>
        </p:nvSpPr>
        <p:spPr>
          <a:xfrm>
            <a:off x="1239520" y="5841759"/>
            <a:ext cx="10542260" cy="434448"/>
          </a:xfrm>
        </p:spPr>
        <p:txBody>
          <a:bodyPr/>
          <a:lstStyle/>
          <a:p>
            <a:r>
              <a:rPr lang="en-US" i="1" dirty="0"/>
              <a:t>Trisha Ripperger, SVP Strategic Communications &amp; Category Development </a:t>
            </a:r>
          </a:p>
        </p:txBody>
      </p:sp>
      <p:sp>
        <p:nvSpPr>
          <p:cNvPr id="3" name="Text Placeholder 2">
            <a:extLst>
              <a:ext uri="{FF2B5EF4-FFF2-40B4-BE49-F238E27FC236}">
                <a16:creationId xmlns:a16="http://schemas.microsoft.com/office/drawing/2014/main" id="{B2F65433-B38F-432D-14F3-40CD46AD3523}"/>
              </a:ext>
            </a:extLst>
          </p:cNvPr>
          <p:cNvSpPr>
            <a:spLocks noGrp="1"/>
          </p:cNvSpPr>
          <p:nvPr>
            <p:ph type="body" sz="quarter" idx="13"/>
          </p:nvPr>
        </p:nvSpPr>
        <p:spPr>
          <a:xfrm>
            <a:off x="2637780" y="5050706"/>
            <a:ext cx="9144000" cy="678977"/>
          </a:xfrm>
        </p:spPr>
        <p:txBody>
          <a:bodyPr/>
          <a:lstStyle/>
          <a:p>
            <a:r>
              <a:rPr lang="en-US" sz="4400" dirty="0">
                <a:effectLst>
                  <a:outerShdw blurRad="38100" dist="38100" dir="2700000" algn="tl">
                    <a:srgbClr val="000000">
                      <a:alpha val="43137"/>
                    </a:srgbClr>
                  </a:outerShdw>
                </a:effectLst>
              </a:rPr>
              <a:t>Mid-Year Automotive Update</a:t>
            </a:r>
          </a:p>
        </p:txBody>
      </p:sp>
    </p:spTree>
    <p:extLst>
      <p:ext uri="{BB962C8B-B14F-4D97-AF65-F5344CB8AC3E}">
        <p14:creationId xmlns:p14="http://schemas.microsoft.com/office/powerpoint/2010/main" val="3405950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77CE9-353A-2163-E7FB-B6F2C1096C3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BD47177-61B5-DA6C-DC47-BA75F472AD6F}"/>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BD4266-627D-B465-0C4B-5B1EF807C57A}"/>
              </a:ext>
            </a:extLst>
          </p:cNvPr>
          <p:cNvSpPr>
            <a:spLocks noGrp="1"/>
          </p:cNvSpPr>
          <p:nvPr>
            <p:ph type="title"/>
          </p:nvPr>
        </p:nvSpPr>
        <p:spPr>
          <a:xfrm>
            <a:off x="838200" y="-1"/>
            <a:ext cx="11190514" cy="1795469"/>
          </a:xfrm>
        </p:spPr>
        <p:txBody>
          <a:bodyPr anchor="ctr"/>
          <a:lstStyle/>
          <a:p>
            <a:r>
              <a:rPr lang="en-US" noProof="0" dirty="0">
                <a:effectLst>
                  <a:outerShdw blurRad="38100" dist="38100" dir="2700000" algn="tl">
                    <a:srgbClr val="000000">
                      <a:alpha val="43137"/>
                    </a:srgbClr>
                  </a:outerShdw>
                </a:effectLst>
                <a:latin typeface="+mn-lt"/>
              </a:rPr>
              <a:t>Used Vehicle Prices </a:t>
            </a:r>
            <a:br>
              <a:rPr lang="en-US" noProof="0" dirty="0">
                <a:effectLst>
                  <a:outerShdw blurRad="38100" dist="38100" dir="2700000" algn="tl">
                    <a:srgbClr val="000000">
                      <a:alpha val="43137"/>
                    </a:srgbClr>
                  </a:outerShdw>
                </a:effectLst>
                <a:latin typeface="+mn-lt"/>
              </a:rPr>
            </a:br>
            <a:endParaRPr lang="en-US" sz="2400" dirty="0">
              <a:effectLst>
                <a:outerShdw blurRad="38100" dist="38100" dir="2700000" algn="tl">
                  <a:srgbClr val="000000">
                    <a:alpha val="43137"/>
                  </a:srgbClr>
                </a:outerShdw>
              </a:effectLst>
              <a:latin typeface="+mn-lt"/>
            </a:endParaRPr>
          </a:p>
        </p:txBody>
      </p:sp>
      <p:sp>
        <p:nvSpPr>
          <p:cNvPr id="15" name="Footer Placeholder 3">
            <a:extLst>
              <a:ext uri="{FF2B5EF4-FFF2-40B4-BE49-F238E27FC236}">
                <a16:creationId xmlns:a16="http://schemas.microsoft.com/office/drawing/2014/main" id="{068FE8A3-FAA3-0972-3F51-AD23C4981D73}"/>
              </a:ext>
            </a:extLst>
          </p:cNvPr>
          <p:cNvSpPr>
            <a:spLocks noGrp="1"/>
          </p:cNvSpPr>
          <p:nvPr>
            <p:ph type="ftr" sz="quarter" idx="11"/>
          </p:nvPr>
        </p:nvSpPr>
        <p:spPr>
          <a:xfrm>
            <a:off x="173412" y="6461522"/>
            <a:ext cx="4114800" cy="365125"/>
          </a:xfrm>
        </p:spPr>
        <p:txBody>
          <a:bodyPr anchor="ctr"/>
          <a:lstStyle/>
          <a:p>
            <a:r>
              <a:rPr lang="en-US" sz="1400" dirty="0"/>
              <a:t>Source: Cox Automotive</a:t>
            </a:r>
          </a:p>
          <a:p>
            <a:endParaRPr lang="en-US" dirty="0"/>
          </a:p>
        </p:txBody>
      </p:sp>
      <p:pic>
        <p:nvPicPr>
          <p:cNvPr id="9" name="Picture 8">
            <a:extLst>
              <a:ext uri="{FF2B5EF4-FFF2-40B4-BE49-F238E27FC236}">
                <a16:creationId xmlns:a16="http://schemas.microsoft.com/office/drawing/2014/main" id="{27BA99EC-97BC-867D-2146-980DD139F3B8}"/>
              </a:ext>
            </a:extLst>
          </p:cNvPr>
          <p:cNvPicPr>
            <a:picLocks noChangeAspect="1"/>
          </p:cNvPicPr>
          <p:nvPr/>
        </p:nvPicPr>
        <p:blipFill>
          <a:blip r:embed="rId3"/>
          <a:stretch>
            <a:fillRect/>
          </a:stretch>
        </p:blipFill>
        <p:spPr>
          <a:xfrm>
            <a:off x="10636386" y="1749080"/>
            <a:ext cx="510584" cy="494712"/>
          </a:xfrm>
          <a:prstGeom prst="rect">
            <a:avLst/>
          </a:prstGeom>
        </p:spPr>
      </p:pic>
      <p:pic>
        <p:nvPicPr>
          <p:cNvPr id="8" name="Picture 7">
            <a:extLst>
              <a:ext uri="{FF2B5EF4-FFF2-40B4-BE49-F238E27FC236}">
                <a16:creationId xmlns:a16="http://schemas.microsoft.com/office/drawing/2014/main" id="{E75E68BE-64BE-F4E1-70DB-CD432973086B}"/>
              </a:ext>
            </a:extLst>
          </p:cNvPr>
          <p:cNvPicPr>
            <a:picLocks noChangeAspect="1"/>
          </p:cNvPicPr>
          <p:nvPr/>
        </p:nvPicPr>
        <p:blipFill>
          <a:blip r:embed="rId4"/>
          <a:stretch>
            <a:fillRect/>
          </a:stretch>
        </p:blipFill>
        <p:spPr>
          <a:xfrm>
            <a:off x="1173229" y="1749080"/>
            <a:ext cx="9845541" cy="4628683"/>
          </a:xfrm>
          <a:prstGeom prst="rect">
            <a:avLst/>
          </a:prstGeom>
        </p:spPr>
      </p:pic>
    </p:spTree>
    <p:extLst>
      <p:ext uri="{BB962C8B-B14F-4D97-AF65-F5344CB8AC3E}">
        <p14:creationId xmlns:p14="http://schemas.microsoft.com/office/powerpoint/2010/main" val="2024269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38CDC-B90D-E919-DB87-5FBF8F15834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D733CD-7602-DDA7-D843-919800285C7A}"/>
              </a:ext>
            </a:extLst>
          </p:cNvPr>
          <p:cNvSpPr>
            <a:spLocks noGrp="1"/>
          </p:cNvSpPr>
          <p:nvPr>
            <p:ph type="sldNum" sz="quarter" idx="12"/>
          </p:nvPr>
        </p:nvSpPr>
        <p:spPr/>
        <p:txBody>
          <a:bodyPr/>
          <a:lstStyle/>
          <a:p>
            <a:fld id="{43385092-5906-4529-97E8-5EA106343A91}" type="slidenum">
              <a:rPr lang="en-US" smtClean="0"/>
              <a:pPr/>
              <a:t>11</a:t>
            </a:fld>
            <a:endParaRPr lang="en-US" dirty="0"/>
          </a:p>
        </p:txBody>
      </p:sp>
      <p:sp>
        <p:nvSpPr>
          <p:cNvPr id="4" name="Title 1">
            <a:extLst>
              <a:ext uri="{FF2B5EF4-FFF2-40B4-BE49-F238E27FC236}">
                <a16:creationId xmlns:a16="http://schemas.microsoft.com/office/drawing/2014/main" id="{FA0ABBA7-CE0D-BF7D-B7CB-F66CD946E8A8}"/>
              </a:ext>
            </a:extLst>
          </p:cNvPr>
          <p:cNvSpPr txBox="1">
            <a:spLocks/>
          </p:cNvSpPr>
          <p:nvPr/>
        </p:nvSpPr>
        <p:spPr>
          <a:xfrm>
            <a:off x="838200" y="0"/>
            <a:ext cx="10515600" cy="1569335"/>
          </a:xfrm>
          <a:prstGeom prst="rect">
            <a:avLst/>
          </a:prstGeom>
        </p:spPr>
        <p:txBody>
          <a:bodyPr anchor="ct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sz="3600" dirty="0"/>
              <a:t>Auto executives warned tariffs would shut down the industry. Why haven’t they?</a:t>
            </a:r>
            <a:endParaRPr lang="en-US" sz="3600" dirty="0">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FA46E5AE-7647-A926-BC5F-7AB1D404113B}"/>
              </a:ext>
            </a:extLst>
          </p:cNvPr>
          <p:cNvSpPr txBox="1"/>
          <p:nvPr/>
        </p:nvSpPr>
        <p:spPr>
          <a:xfrm>
            <a:off x="1072243" y="1862695"/>
            <a:ext cx="10047514" cy="4296561"/>
          </a:xfrm>
          <a:prstGeom prst="rect">
            <a:avLst/>
          </a:prstGeom>
          <a:noFill/>
        </p:spPr>
        <p:txBody>
          <a:bodyPr wrap="square">
            <a:spAutoFit/>
          </a:bodyPr>
          <a:lstStyle/>
          <a:p>
            <a:pPr algn="l" fontAlgn="base">
              <a:spcAft>
                <a:spcPts val="1800"/>
              </a:spcAft>
              <a:buNone/>
            </a:pPr>
            <a:r>
              <a:rPr lang="en-US" sz="1600" b="1" i="0" dirty="0">
                <a:effectLst/>
              </a:rPr>
              <a:t>Parts exemptions prevented the biggest challenges</a:t>
            </a:r>
          </a:p>
          <a:p>
            <a:pPr algn="l" fontAlgn="base">
              <a:lnSpc>
                <a:spcPts val="2025"/>
              </a:lnSpc>
              <a:spcAft>
                <a:spcPts val="1800"/>
              </a:spcAft>
              <a:buNone/>
            </a:pPr>
            <a:r>
              <a:rPr lang="en-US" sz="1600" b="0" i="0" dirty="0">
                <a:effectLst/>
              </a:rPr>
              <a:t>“Early indications were yes, we would have had some supply disruptions, but the fact that it didn’t trickle down to the supply base as badly as we expected with the way that the tariffs have been set has been a reprieve.”</a:t>
            </a:r>
          </a:p>
          <a:p>
            <a:pPr algn="l" fontAlgn="base">
              <a:lnSpc>
                <a:spcPts val="2025"/>
              </a:lnSpc>
              <a:spcAft>
                <a:spcPts val="1800"/>
              </a:spcAft>
              <a:buNone/>
            </a:pPr>
            <a:r>
              <a:rPr lang="en-US" sz="1600" b="0" i="0" dirty="0">
                <a:effectLst/>
              </a:rPr>
              <a:t>Automakers, meantime, have managed to absorb some of the hit from tariffs by passing along costs, decontenting vehicles and adjusting consumer incentives, Robinet said.</a:t>
            </a:r>
          </a:p>
          <a:p>
            <a:pPr algn="l" fontAlgn="base">
              <a:lnSpc>
                <a:spcPts val="2025"/>
              </a:lnSpc>
              <a:spcAft>
                <a:spcPts val="1800"/>
              </a:spcAft>
              <a:buNone/>
            </a:pPr>
            <a:r>
              <a:rPr lang="en-US" sz="1600" b="0" i="0" dirty="0">
                <a:effectLst/>
              </a:rPr>
              <a:t>Sam Fiorani, vice-president of global vehicle forecasting at U.S.-based AutoForecast Solutions, said the dramatic fallout parts tariffs would have had on the industry likely prompted the White House to reconsider.</a:t>
            </a:r>
          </a:p>
          <a:p>
            <a:pPr algn="l" fontAlgn="base">
              <a:lnSpc>
                <a:spcPts val="2025"/>
              </a:lnSpc>
              <a:spcAft>
                <a:spcPts val="1800"/>
              </a:spcAft>
              <a:buNone/>
            </a:pPr>
            <a:r>
              <a:rPr lang="en-US" sz="1600" b="0" i="0" dirty="0">
                <a:effectLst/>
              </a:rPr>
              <a:t>“The tariffs were initially expected to shake up the whole industry, but the sheer size of it and the importance to the economies of Canada, the U.S. and Mexico, have to have tempered the Trump administration’s moves in that direction.”</a:t>
            </a:r>
          </a:p>
          <a:p>
            <a:pPr algn="l" fontAlgn="base">
              <a:lnSpc>
                <a:spcPts val="2025"/>
              </a:lnSpc>
              <a:spcAft>
                <a:spcPts val="1800"/>
              </a:spcAft>
              <a:buNone/>
            </a:pPr>
            <a:r>
              <a:rPr lang="en-US" sz="1600" b="0" i="0" dirty="0">
                <a:effectLst/>
              </a:rPr>
              <a:t>Volpe maintains that if Trump reverses course and enacts the parts tariffs fully, the North American industry, which runs on tight margins and just-in-time deliveries, will be unable to function.</a:t>
            </a:r>
          </a:p>
        </p:txBody>
      </p:sp>
    </p:spTree>
    <p:extLst>
      <p:ext uri="{BB962C8B-B14F-4D97-AF65-F5344CB8AC3E}">
        <p14:creationId xmlns:p14="http://schemas.microsoft.com/office/powerpoint/2010/main" val="1173007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2AFFE-53F5-0B22-881C-99563DC0C4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AA1951-A065-15E9-137B-F516C5FCF373}"/>
              </a:ext>
            </a:extLst>
          </p:cNvPr>
          <p:cNvSpPr>
            <a:spLocks noGrp="1"/>
          </p:cNvSpPr>
          <p:nvPr>
            <p:ph type="title"/>
          </p:nvPr>
        </p:nvSpPr>
        <p:spPr>
          <a:xfrm>
            <a:off x="2473726" y="115623"/>
            <a:ext cx="9624714" cy="1108075"/>
          </a:xfrm>
        </p:spPr>
        <p:txBody>
          <a:bodyPr anchor="ctr"/>
          <a:lstStyle/>
          <a:p>
            <a:r>
              <a:rPr lang="en-US" dirty="0"/>
              <a:t>Updated Forecasts </a:t>
            </a:r>
          </a:p>
        </p:txBody>
      </p:sp>
      <p:sp>
        <p:nvSpPr>
          <p:cNvPr id="5" name="Slide Number Placeholder 4">
            <a:extLst>
              <a:ext uri="{FF2B5EF4-FFF2-40B4-BE49-F238E27FC236}">
                <a16:creationId xmlns:a16="http://schemas.microsoft.com/office/drawing/2014/main" id="{E0080BD3-A167-87D6-1C7C-7ACB7B66504C}"/>
              </a:ext>
            </a:extLst>
          </p:cNvPr>
          <p:cNvSpPr>
            <a:spLocks noGrp="1"/>
          </p:cNvSpPr>
          <p:nvPr>
            <p:ph type="sldNum" sz="quarter" idx="12"/>
          </p:nvPr>
        </p:nvSpPr>
        <p:spPr/>
        <p:txBody>
          <a:bodyPr/>
          <a:lstStyle/>
          <a:p>
            <a:fld id="{43385092-5906-4529-97E8-5EA106343A91}" type="slidenum">
              <a:rPr lang="en-US" smtClean="0"/>
              <a:pPr/>
              <a:t>12</a:t>
            </a:fld>
            <a:endParaRPr lang="en-US" dirty="0"/>
          </a:p>
        </p:txBody>
      </p:sp>
      <p:sp>
        <p:nvSpPr>
          <p:cNvPr id="7" name="Footer Placeholder 3">
            <a:extLst>
              <a:ext uri="{FF2B5EF4-FFF2-40B4-BE49-F238E27FC236}">
                <a16:creationId xmlns:a16="http://schemas.microsoft.com/office/drawing/2014/main" id="{981A9004-64B6-31E4-7939-BCE344AFE03C}"/>
              </a:ext>
            </a:extLst>
          </p:cNvPr>
          <p:cNvSpPr>
            <a:spLocks noGrp="1"/>
          </p:cNvSpPr>
          <p:nvPr>
            <p:ph type="ftr" sz="quarter" idx="11"/>
          </p:nvPr>
        </p:nvSpPr>
        <p:spPr>
          <a:xfrm>
            <a:off x="2575076" y="6377252"/>
            <a:ext cx="6766673" cy="365125"/>
          </a:xfrm>
        </p:spPr>
        <p:txBody>
          <a:bodyPr anchor="ctr"/>
          <a:lstStyle/>
          <a:p>
            <a:r>
              <a:rPr lang="en-US" sz="1200" dirty="0"/>
              <a:t>Source: Automotive News</a:t>
            </a:r>
          </a:p>
        </p:txBody>
      </p:sp>
      <p:pic>
        <p:nvPicPr>
          <p:cNvPr id="9" name="Picture 8">
            <a:extLst>
              <a:ext uri="{FF2B5EF4-FFF2-40B4-BE49-F238E27FC236}">
                <a16:creationId xmlns:a16="http://schemas.microsoft.com/office/drawing/2014/main" id="{0CC8E9AD-EAB7-883F-86A4-945FD46B9D1F}"/>
              </a:ext>
            </a:extLst>
          </p:cNvPr>
          <p:cNvPicPr>
            <a:picLocks noChangeAspect="1"/>
          </p:cNvPicPr>
          <p:nvPr/>
        </p:nvPicPr>
        <p:blipFill>
          <a:blip r:embed="rId2"/>
          <a:stretch>
            <a:fillRect/>
          </a:stretch>
        </p:blipFill>
        <p:spPr>
          <a:xfrm>
            <a:off x="2498089" y="1022185"/>
            <a:ext cx="6528760" cy="5246516"/>
          </a:xfrm>
          <a:prstGeom prst="rect">
            <a:avLst/>
          </a:prstGeom>
        </p:spPr>
      </p:pic>
    </p:spTree>
    <p:extLst>
      <p:ext uri="{BB962C8B-B14F-4D97-AF65-F5344CB8AC3E}">
        <p14:creationId xmlns:p14="http://schemas.microsoft.com/office/powerpoint/2010/main" val="2748212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6A11D-AF55-B04B-3BC6-D97069AE542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A559070-9C13-28CC-0789-8F74B8C9C662}"/>
              </a:ext>
            </a:extLst>
          </p:cNvPr>
          <p:cNvSpPr>
            <a:spLocks noGrp="1"/>
          </p:cNvSpPr>
          <p:nvPr>
            <p:ph type="sldNum" sz="quarter" idx="12"/>
          </p:nvPr>
        </p:nvSpPr>
        <p:spPr/>
        <p:txBody>
          <a:bodyPr/>
          <a:lstStyle/>
          <a:p>
            <a:fld id="{43385092-5906-4529-97E8-5EA106343A91}" type="slidenum">
              <a:rPr lang="en-US" smtClean="0"/>
              <a:pPr/>
              <a:t>13</a:t>
            </a:fld>
            <a:endParaRPr lang="en-US" dirty="0"/>
          </a:p>
        </p:txBody>
      </p:sp>
      <p:sp>
        <p:nvSpPr>
          <p:cNvPr id="4" name="Title 1">
            <a:extLst>
              <a:ext uri="{FF2B5EF4-FFF2-40B4-BE49-F238E27FC236}">
                <a16:creationId xmlns:a16="http://schemas.microsoft.com/office/drawing/2014/main" id="{F35C9CDA-9585-F5D0-CC0B-5B719F046C63}"/>
              </a:ext>
            </a:extLst>
          </p:cNvPr>
          <p:cNvSpPr txBox="1">
            <a:spLocks/>
          </p:cNvSpPr>
          <p:nvPr/>
        </p:nvSpPr>
        <p:spPr>
          <a:xfrm>
            <a:off x="838200" y="0"/>
            <a:ext cx="10515600" cy="1569335"/>
          </a:xfrm>
          <a:prstGeom prst="rect">
            <a:avLst/>
          </a:prstGeom>
        </p:spPr>
        <p:txBody>
          <a:bodyPr anchor="ct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dirty="0">
                <a:effectLst>
                  <a:outerShdw blurRad="38100" dist="38100" dir="2700000" algn="tl">
                    <a:srgbClr val="000000">
                      <a:alpha val="43137"/>
                    </a:srgbClr>
                  </a:outerShdw>
                </a:effectLst>
              </a:rPr>
              <a:t>Industry Perspectives</a:t>
            </a:r>
          </a:p>
        </p:txBody>
      </p:sp>
      <p:sp>
        <p:nvSpPr>
          <p:cNvPr id="8" name="TextBox 7">
            <a:extLst>
              <a:ext uri="{FF2B5EF4-FFF2-40B4-BE49-F238E27FC236}">
                <a16:creationId xmlns:a16="http://schemas.microsoft.com/office/drawing/2014/main" id="{962C91A8-D57A-9206-4FF2-7686BDAEE969}"/>
              </a:ext>
            </a:extLst>
          </p:cNvPr>
          <p:cNvSpPr txBox="1"/>
          <p:nvPr/>
        </p:nvSpPr>
        <p:spPr>
          <a:xfrm>
            <a:off x="1431454" y="1887051"/>
            <a:ext cx="9633857" cy="3508653"/>
          </a:xfrm>
          <a:prstGeom prst="rect">
            <a:avLst/>
          </a:prstGeom>
          <a:noFill/>
        </p:spPr>
        <p:txBody>
          <a:bodyPr wrap="square">
            <a:spAutoFit/>
          </a:bodyPr>
          <a:lstStyle/>
          <a:p>
            <a:pPr algn="ctr"/>
            <a:r>
              <a:rPr lang="en-US" sz="1600" dirty="0"/>
              <a:t>Smoke Predicts “Long and Sticky Summer” </a:t>
            </a:r>
            <a:br>
              <a:rPr lang="en-US" sz="1600" dirty="0"/>
            </a:br>
            <a:br>
              <a:rPr lang="en-US" dirty="0"/>
            </a:br>
            <a:r>
              <a:rPr lang="en-US" dirty="0"/>
              <a:t>In the latest Auto Market Report, Chief Economist Jonathan Smoke reported, “It looks as though we are in for a long and sticky summer. That seems apropos for the auto market, as demand and retail prices look fairly sticky, and at present, there isn’t much happening either in the economy or in the auto market to change the demand patterns.”</a:t>
            </a:r>
            <a:endParaRPr lang="en-US" dirty="0">
              <a:latin typeface="Aptos" panose="020B0004020202020204" pitchFamily="34" charset="0"/>
              <a:ea typeface="Aptos" panose="020B0004020202020204" pitchFamily="34" charset="0"/>
              <a:cs typeface="Aptos" panose="020B0004020202020204" pitchFamily="34" charset="0"/>
            </a:endParaRPr>
          </a:p>
          <a:p>
            <a:endParaRPr lang="en-US" dirty="0"/>
          </a:p>
          <a:p>
            <a:r>
              <a:rPr lang="en-US" dirty="0"/>
              <a:t>“We’re now in a holding pattern as we wait to see what happens with trade negotiations. Auto loan rates are drifting lower, but we are not expecting substantial improvement in rates this summer. The one wildcard is what manufacturers do with rate subvention to spur more retail demand for new vehicles. Indeed, rate deals are on the rise, just as we should start to see new model-year supply building up.” </a:t>
            </a:r>
            <a:endParaRPr lang="en-US" dirty="0">
              <a:latin typeface="+mj-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601228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2A242-E2A7-FB26-B97F-8B6C0DA7F62B}"/>
              </a:ext>
            </a:extLst>
          </p:cNvPr>
          <p:cNvSpPr>
            <a:spLocks noGrp="1"/>
          </p:cNvSpPr>
          <p:nvPr>
            <p:ph type="title"/>
          </p:nvPr>
        </p:nvSpPr>
        <p:spPr>
          <a:xfrm>
            <a:off x="838200" y="0"/>
            <a:ext cx="10515600" cy="1544320"/>
          </a:xfrm>
        </p:spPr>
        <p:txBody>
          <a:bodyPr anchor="ctr"/>
          <a:lstStyle/>
          <a:p>
            <a:r>
              <a:rPr lang="en-US" sz="4800" dirty="0">
                <a:effectLst>
                  <a:outerShdw blurRad="38100" dist="38100" dir="2700000" algn="tl">
                    <a:srgbClr val="000000">
                      <a:alpha val="43137"/>
                    </a:srgbClr>
                  </a:outerShdw>
                </a:effectLst>
              </a:rPr>
              <a:t>June Sales Review</a:t>
            </a:r>
            <a:br>
              <a:rPr lang="en-US" dirty="0"/>
            </a:br>
            <a:endParaRPr lang="en-US" sz="2400" b="0" dirty="0"/>
          </a:p>
        </p:txBody>
      </p:sp>
      <p:sp>
        <p:nvSpPr>
          <p:cNvPr id="4" name="Footer Placeholder 3">
            <a:extLst>
              <a:ext uri="{FF2B5EF4-FFF2-40B4-BE49-F238E27FC236}">
                <a16:creationId xmlns:a16="http://schemas.microsoft.com/office/drawing/2014/main" id="{2E460ABB-4804-42DC-8B8A-2532650F0163}"/>
              </a:ext>
            </a:extLst>
          </p:cNvPr>
          <p:cNvSpPr>
            <a:spLocks noGrp="1"/>
          </p:cNvSpPr>
          <p:nvPr>
            <p:ph type="ftr" sz="quarter" idx="11"/>
          </p:nvPr>
        </p:nvSpPr>
        <p:spPr>
          <a:xfrm>
            <a:off x="689050" y="6376904"/>
            <a:ext cx="4114800" cy="365125"/>
          </a:xfrm>
        </p:spPr>
        <p:txBody>
          <a:bodyPr anchor="ctr"/>
          <a:lstStyle/>
          <a:p>
            <a:r>
              <a:rPr lang="en-US" sz="1200" dirty="0"/>
              <a:t>Source: Cox Automotive</a:t>
            </a:r>
          </a:p>
        </p:txBody>
      </p:sp>
      <p:sp>
        <p:nvSpPr>
          <p:cNvPr id="5" name="Slide Number Placeholder 4">
            <a:extLst>
              <a:ext uri="{FF2B5EF4-FFF2-40B4-BE49-F238E27FC236}">
                <a16:creationId xmlns:a16="http://schemas.microsoft.com/office/drawing/2014/main" id="{99AB9716-1B4C-E508-4F3B-B4D96B197DF7}"/>
              </a:ext>
            </a:extLst>
          </p:cNvPr>
          <p:cNvSpPr>
            <a:spLocks noGrp="1"/>
          </p:cNvSpPr>
          <p:nvPr>
            <p:ph type="sldNum" sz="quarter" idx="12"/>
          </p:nvPr>
        </p:nvSpPr>
        <p:spPr/>
        <p:txBody>
          <a:bodyPr/>
          <a:lstStyle/>
          <a:p>
            <a:fld id="{43385092-5906-4529-97E8-5EA106343A91}" type="slidenum">
              <a:rPr lang="en-US" smtClean="0"/>
              <a:pPr/>
              <a:t>2</a:t>
            </a:fld>
            <a:endParaRPr lang="en-US" dirty="0"/>
          </a:p>
        </p:txBody>
      </p:sp>
      <p:graphicFrame>
        <p:nvGraphicFramePr>
          <p:cNvPr id="10" name="Content Placeholder 9">
            <a:extLst>
              <a:ext uri="{FF2B5EF4-FFF2-40B4-BE49-F238E27FC236}">
                <a16:creationId xmlns:a16="http://schemas.microsoft.com/office/drawing/2014/main" id="{97404C53-43C6-A102-678B-053A76085965}"/>
              </a:ext>
            </a:extLst>
          </p:cNvPr>
          <p:cNvGraphicFramePr>
            <a:graphicFrameLocks noGrp="1"/>
          </p:cNvGraphicFramePr>
          <p:nvPr>
            <p:ph idx="1"/>
            <p:extLst>
              <p:ext uri="{D42A27DB-BD31-4B8C-83A1-F6EECF244321}">
                <p14:modId xmlns:p14="http://schemas.microsoft.com/office/powerpoint/2010/main" val="1733491894"/>
              </p:ext>
            </p:extLst>
          </p:nvPr>
        </p:nvGraphicFramePr>
        <p:xfrm>
          <a:off x="949960" y="1841979"/>
          <a:ext cx="7254390" cy="4014896"/>
        </p:xfrm>
        <a:graphic>
          <a:graphicData uri="http://schemas.openxmlformats.org/drawingml/2006/table">
            <a:tbl>
              <a:tblPr firstRow="1" bandRow="1">
                <a:tableStyleId>{5C22544A-7EE6-4342-B048-85BDC9FD1C3A}</a:tableStyleId>
              </a:tblPr>
              <a:tblGrid>
                <a:gridCol w="1597009">
                  <a:extLst>
                    <a:ext uri="{9D8B030D-6E8A-4147-A177-3AD203B41FA5}">
                      <a16:colId xmlns:a16="http://schemas.microsoft.com/office/drawing/2014/main" val="1514275903"/>
                    </a:ext>
                  </a:extLst>
                </a:gridCol>
                <a:gridCol w="2676285">
                  <a:extLst>
                    <a:ext uri="{9D8B030D-6E8A-4147-A177-3AD203B41FA5}">
                      <a16:colId xmlns:a16="http://schemas.microsoft.com/office/drawing/2014/main" val="4221916612"/>
                    </a:ext>
                  </a:extLst>
                </a:gridCol>
                <a:gridCol w="2981096">
                  <a:extLst>
                    <a:ext uri="{9D8B030D-6E8A-4147-A177-3AD203B41FA5}">
                      <a16:colId xmlns:a16="http://schemas.microsoft.com/office/drawing/2014/main" val="3301874220"/>
                    </a:ext>
                  </a:extLst>
                </a:gridCol>
              </a:tblGrid>
              <a:tr h="361149">
                <a:tc>
                  <a:txBody>
                    <a:bodyPr/>
                    <a:lstStyle/>
                    <a:p>
                      <a:endParaRPr lang="en-US" dirty="0"/>
                    </a:p>
                  </a:txBody>
                  <a:tcPr>
                    <a:solidFill>
                      <a:schemeClr val="tx1"/>
                    </a:solidFill>
                  </a:tcPr>
                </a:tc>
                <a:tc>
                  <a:txBody>
                    <a:bodyPr/>
                    <a:lstStyle/>
                    <a:p>
                      <a:pPr algn="ctr"/>
                      <a:r>
                        <a:rPr lang="en-US" dirty="0"/>
                        <a:t>2025</a:t>
                      </a:r>
                    </a:p>
                  </a:txBody>
                  <a:tcPr>
                    <a:solidFill>
                      <a:schemeClr val="tx1"/>
                    </a:solidFill>
                  </a:tcPr>
                </a:tc>
                <a:tc>
                  <a:txBody>
                    <a:bodyPr/>
                    <a:lstStyle/>
                    <a:p>
                      <a:pPr algn="ctr"/>
                      <a:r>
                        <a:rPr lang="en-US" dirty="0"/>
                        <a:t>2024</a:t>
                      </a:r>
                    </a:p>
                  </a:txBody>
                  <a:tcPr>
                    <a:solidFill>
                      <a:schemeClr val="tx1"/>
                    </a:solidFill>
                  </a:tcPr>
                </a:tc>
                <a:extLst>
                  <a:ext uri="{0D108BD9-81ED-4DB2-BD59-A6C34878D82A}">
                    <a16:rowId xmlns:a16="http://schemas.microsoft.com/office/drawing/2014/main" val="4102904171"/>
                  </a:ext>
                </a:extLst>
              </a:tr>
              <a:tr h="902871">
                <a:tc>
                  <a:txBody>
                    <a:bodyPr/>
                    <a:lstStyle/>
                    <a:p>
                      <a:pPr algn="l"/>
                      <a:br>
                        <a:rPr lang="en-US" b="1" dirty="0"/>
                      </a:br>
                      <a:r>
                        <a:rPr lang="en-US" b="1" dirty="0"/>
                        <a:t>Total Sales</a:t>
                      </a:r>
                      <a:br>
                        <a:rPr lang="en-US" b="1" dirty="0"/>
                      </a:br>
                      <a:endParaRPr lang="en-US" b="1" dirty="0"/>
                    </a:p>
                  </a:txBody>
                  <a:tcPr/>
                </a:tc>
                <a:tc>
                  <a:txBody>
                    <a:bodyPr/>
                    <a:lstStyle/>
                    <a:p>
                      <a:pPr algn="ctr"/>
                      <a:br>
                        <a:rPr lang="en-US" dirty="0"/>
                      </a:br>
                      <a:r>
                        <a:rPr lang="en-US" dirty="0"/>
                        <a:t>1,254,418</a:t>
                      </a:r>
                    </a:p>
                  </a:txBody>
                  <a:tcPr/>
                </a:tc>
                <a:tc>
                  <a:txBody>
                    <a:bodyPr/>
                    <a:lstStyle/>
                    <a:p>
                      <a:pPr algn="ctr"/>
                      <a:endParaRPr lang="en-US" dirty="0"/>
                    </a:p>
                    <a:p>
                      <a:pPr algn="ctr"/>
                      <a:r>
                        <a:rPr lang="en-US" dirty="0"/>
                        <a:t>1,308,997</a:t>
                      </a:r>
                    </a:p>
                  </a:txBody>
                  <a:tcPr/>
                </a:tc>
                <a:extLst>
                  <a:ext uri="{0D108BD9-81ED-4DB2-BD59-A6C34878D82A}">
                    <a16:rowId xmlns:a16="http://schemas.microsoft.com/office/drawing/2014/main" val="1643362306"/>
                  </a:ext>
                </a:extLst>
              </a:tr>
              <a:tr h="902871">
                <a:tc>
                  <a:txBody>
                    <a:bodyPr/>
                    <a:lstStyle/>
                    <a:p>
                      <a:br>
                        <a:rPr lang="en-US" b="1" dirty="0"/>
                      </a:br>
                      <a:r>
                        <a:rPr lang="en-US" b="1" dirty="0"/>
                        <a:t>Retail Sales</a:t>
                      </a:r>
                      <a:br>
                        <a:rPr lang="en-US" b="1" dirty="0"/>
                      </a:br>
                      <a:endParaRPr lang="en-US" b="1" dirty="0"/>
                    </a:p>
                  </a:txBody>
                  <a:tcPr/>
                </a:tc>
                <a:tc>
                  <a:txBody>
                    <a:bodyPr/>
                    <a:lstStyle/>
                    <a:p>
                      <a:pPr algn="ctr"/>
                      <a:br>
                        <a:rPr lang="en-US" dirty="0"/>
                      </a:br>
                      <a:r>
                        <a:rPr lang="en-US" dirty="0"/>
                        <a:t>1,033,238 </a:t>
                      </a:r>
                    </a:p>
                  </a:txBody>
                  <a:tcPr/>
                </a:tc>
                <a:tc>
                  <a:txBody>
                    <a:bodyPr/>
                    <a:lstStyle/>
                    <a:p>
                      <a:pPr algn="ctr"/>
                      <a:br>
                        <a:rPr lang="en-US" dirty="0"/>
                      </a:br>
                      <a:r>
                        <a:rPr lang="en-US" dirty="0"/>
                        <a:t>1,064,986</a:t>
                      </a:r>
                    </a:p>
                  </a:txBody>
                  <a:tcPr/>
                </a:tc>
                <a:extLst>
                  <a:ext uri="{0D108BD9-81ED-4DB2-BD59-A6C34878D82A}">
                    <a16:rowId xmlns:a16="http://schemas.microsoft.com/office/drawing/2014/main" val="3866835112"/>
                  </a:ext>
                </a:extLst>
              </a:tr>
              <a:tr h="905936">
                <a:tc>
                  <a:txBody>
                    <a:bodyPr/>
                    <a:lstStyle/>
                    <a:p>
                      <a:br>
                        <a:rPr lang="en-US" b="1" dirty="0"/>
                      </a:br>
                      <a:r>
                        <a:rPr lang="en-US" b="1" dirty="0"/>
                        <a:t>SAAR</a:t>
                      </a:r>
                    </a:p>
                  </a:txBody>
                  <a:tcPr/>
                </a:tc>
                <a:tc>
                  <a:txBody>
                    <a:bodyPr/>
                    <a:lstStyle/>
                    <a:p>
                      <a:pPr algn="ctr"/>
                      <a:br>
                        <a:rPr lang="en-US" dirty="0"/>
                      </a:br>
                      <a:r>
                        <a:rPr lang="en-US" dirty="0"/>
                        <a:t>15.3 mil</a:t>
                      </a:r>
                    </a:p>
                  </a:txBody>
                  <a:tcPr/>
                </a:tc>
                <a:tc>
                  <a:txBody>
                    <a:bodyPr/>
                    <a:lstStyle/>
                    <a:p>
                      <a:pPr algn="ctr"/>
                      <a:endParaRPr lang="en-US" dirty="0"/>
                    </a:p>
                    <a:p>
                      <a:pPr algn="ctr"/>
                      <a:r>
                        <a:rPr lang="en-US" dirty="0"/>
                        <a:t>15.0 mil</a:t>
                      </a:r>
                    </a:p>
                  </a:txBody>
                  <a:tcPr/>
                </a:tc>
                <a:extLst>
                  <a:ext uri="{0D108BD9-81ED-4DB2-BD59-A6C34878D82A}">
                    <a16:rowId xmlns:a16="http://schemas.microsoft.com/office/drawing/2014/main" val="1248678811"/>
                  </a:ext>
                </a:extLst>
              </a:tr>
              <a:tr h="902871">
                <a:tc>
                  <a:txBody>
                    <a:bodyPr/>
                    <a:lstStyle/>
                    <a:p>
                      <a:br>
                        <a:rPr lang="en-US" b="1" dirty="0"/>
                      </a:br>
                      <a:r>
                        <a:rPr lang="en-US" b="1" dirty="0"/>
                        <a:t>Retail SAAR</a:t>
                      </a:r>
                      <a:br>
                        <a:rPr lang="en-US" b="1" dirty="0"/>
                      </a:br>
                      <a:endParaRPr lang="en-US" b="1" dirty="0"/>
                    </a:p>
                  </a:txBody>
                  <a:tcPr/>
                </a:tc>
                <a:tc>
                  <a:txBody>
                    <a:bodyPr/>
                    <a:lstStyle/>
                    <a:p>
                      <a:pPr algn="ctr"/>
                      <a:br>
                        <a:rPr lang="en-US" dirty="0"/>
                      </a:br>
                      <a:r>
                        <a:rPr lang="en-US" dirty="0"/>
                        <a:t>12.9 mil</a:t>
                      </a:r>
                    </a:p>
                  </a:txBody>
                  <a:tcPr/>
                </a:tc>
                <a:tc>
                  <a:txBody>
                    <a:bodyPr/>
                    <a:lstStyle/>
                    <a:p>
                      <a:pPr algn="ctr"/>
                      <a:endParaRPr lang="en-US" dirty="0"/>
                    </a:p>
                    <a:p>
                      <a:pPr algn="ctr"/>
                      <a:r>
                        <a:rPr lang="en-US" dirty="0"/>
                        <a:t>12.2 mil</a:t>
                      </a:r>
                    </a:p>
                  </a:txBody>
                  <a:tcPr/>
                </a:tc>
                <a:extLst>
                  <a:ext uri="{0D108BD9-81ED-4DB2-BD59-A6C34878D82A}">
                    <a16:rowId xmlns:a16="http://schemas.microsoft.com/office/drawing/2014/main" val="1382599950"/>
                  </a:ext>
                </a:extLst>
              </a:tr>
            </a:tbl>
          </a:graphicData>
        </a:graphic>
      </p:graphicFrame>
      <p:graphicFrame>
        <p:nvGraphicFramePr>
          <p:cNvPr id="6" name="Table 5">
            <a:extLst>
              <a:ext uri="{FF2B5EF4-FFF2-40B4-BE49-F238E27FC236}">
                <a16:creationId xmlns:a16="http://schemas.microsoft.com/office/drawing/2014/main" id="{D85A6642-3822-E789-BB03-D735367EA870}"/>
              </a:ext>
            </a:extLst>
          </p:cNvPr>
          <p:cNvGraphicFramePr>
            <a:graphicFrameLocks noGrp="1"/>
          </p:cNvGraphicFramePr>
          <p:nvPr>
            <p:extLst>
              <p:ext uri="{D42A27DB-BD31-4B8C-83A1-F6EECF244321}">
                <p14:modId xmlns:p14="http://schemas.microsoft.com/office/powerpoint/2010/main" val="561972234"/>
              </p:ext>
            </p:extLst>
          </p:nvPr>
        </p:nvGraphicFramePr>
        <p:xfrm>
          <a:off x="8204350" y="1841979"/>
          <a:ext cx="3043496" cy="4014897"/>
        </p:xfrm>
        <a:graphic>
          <a:graphicData uri="http://schemas.openxmlformats.org/drawingml/2006/table">
            <a:tbl>
              <a:tblPr firstRow="1" bandRow="1">
                <a:tableStyleId>{5C22544A-7EE6-4342-B048-85BDC9FD1C3A}</a:tableStyleId>
              </a:tblPr>
              <a:tblGrid>
                <a:gridCol w="3043496">
                  <a:extLst>
                    <a:ext uri="{9D8B030D-6E8A-4147-A177-3AD203B41FA5}">
                      <a16:colId xmlns:a16="http://schemas.microsoft.com/office/drawing/2014/main" val="3172836027"/>
                    </a:ext>
                  </a:extLst>
                </a:gridCol>
              </a:tblGrid>
              <a:tr h="368938">
                <a:tc>
                  <a:txBody>
                    <a:bodyPr/>
                    <a:lstStyle/>
                    <a:p>
                      <a:pPr algn="ctr"/>
                      <a:r>
                        <a:rPr lang="en-US" dirty="0"/>
                        <a:t>% Change</a:t>
                      </a:r>
                    </a:p>
                  </a:txBody>
                  <a:tcPr>
                    <a:solidFill>
                      <a:schemeClr val="tx1"/>
                    </a:solidFill>
                  </a:tcPr>
                </a:tc>
                <a:extLst>
                  <a:ext uri="{0D108BD9-81ED-4DB2-BD59-A6C34878D82A}">
                    <a16:rowId xmlns:a16="http://schemas.microsoft.com/office/drawing/2014/main" val="1289402436"/>
                  </a:ext>
                </a:extLst>
              </a:tr>
              <a:tr h="910717">
                <a:tc>
                  <a:txBody>
                    <a:bodyPr/>
                    <a:lstStyle/>
                    <a:p>
                      <a:pPr algn="ctr"/>
                      <a:br>
                        <a:rPr lang="en-US" dirty="0"/>
                      </a:br>
                      <a:r>
                        <a:rPr lang="en-US" dirty="0"/>
                        <a:t>- 4.2%</a:t>
                      </a:r>
                    </a:p>
                  </a:txBody>
                  <a:tcPr/>
                </a:tc>
                <a:extLst>
                  <a:ext uri="{0D108BD9-81ED-4DB2-BD59-A6C34878D82A}">
                    <a16:rowId xmlns:a16="http://schemas.microsoft.com/office/drawing/2014/main" val="875345955"/>
                  </a:ext>
                </a:extLst>
              </a:tr>
              <a:tr h="910717">
                <a:tc>
                  <a:txBody>
                    <a:bodyPr/>
                    <a:lstStyle/>
                    <a:p>
                      <a:pPr algn="ctr"/>
                      <a:br>
                        <a:rPr lang="en-US" dirty="0"/>
                      </a:br>
                      <a:r>
                        <a:rPr lang="en-US" dirty="0"/>
                        <a:t>- 3.0%</a:t>
                      </a:r>
                    </a:p>
                  </a:txBody>
                  <a:tcPr/>
                </a:tc>
                <a:extLst>
                  <a:ext uri="{0D108BD9-81ED-4DB2-BD59-A6C34878D82A}">
                    <a16:rowId xmlns:a16="http://schemas.microsoft.com/office/drawing/2014/main" val="3370943731"/>
                  </a:ext>
                </a:extLst>
              </a:tr>
              <a:tr h="913808">
                <a:tc>
                  <a:txBody>
                    <a:bodyPr/>
                    <a:lstStyle/>
                    <a:p>
                      <a:pPr algn="ctr"/>
                      <a:br>
                        <a:rPr lang="en-US" dirty="0"/>
                      </a:br>
                      <a:r>
                        <a:rPr lang="en-US" dirty="0"/>
                        <a:t>+ 2.3%</a:t>
                      </a:r>
                    </a:p>
                  </a:txBody>
                  <a:tcPr/>
                </a:tc>
                <a:extLst>
                  <a:ext uri="{0D108BD9-81ED-4DB2-BD59-A6C34878D82A}">
                    <a16:rowId xmlns:a16="http://schemas.microsoft.com/office/drawing/2014/main" val="904735325"/>
                  </a:ext>
                </a:extLst>
              </a:tr>
              <a:tr h="910717">
                <a:tc>
                  <a:txBody>
                    <a:bodyPr/>
                    <a:lstStyle/>
                    <a:p>
                      <a:pPr algn="ctr"/>
                      <a:br>
                        <a:rPr lang="en-US" dirty="0"/>
                      </a:br>
                      <a:r>
                        <a:rPr lang="en-US" dirty="0"/>
                        <a:t>+ 6.0 %</a:t>
                      </a:r>
                    </a:p>
                  </a:txBody>
                  <a:tcPr/>
                </a:tc>
                <a:extLst>
                  <a:ext uri="{0D108BD9-81ED-4DB2-BD59-A6C34878D82A}">
                    <a16:rowId xmlns:a16="http://schemas.microsoft.com/office/drawing/2014/main" val="2296555395"/>
                  </a:ext>
                </a:extLst>
              </a:tr>
            </a:tbl>
          </a:graphicData>
        </a:graphic>
      </p:graphicFrame>
    </p:spTree>
    <p:extLst>
      <p:ext uri="{BB962C8B-B14F-4D97-AF65-F5344CB8AC3E}">
        <p14:creationId xmlns:p14="http://schemas.microsoft.com/office/powerpoint/2010/main" val="2071375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2A04D-A7A4-892E-A74F-3797B920470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AA2E7F2-5172-0A38-B41E-958EE66370B5}"/>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F105BA-07C2-C230-AEAD-34C5BEB2F2EB}"/>
              </a:ext>
            </a:extLst>
          </p:cNvPr>
          <p:cNvSpPr>
            <a:spLocks noGrp="1"/>
          </p:cNvSpPr>
          <p:nvPr>
            <p:ph type="title"/>
          </p:nvPr>
        </p:nvSpPr>
        <p:spPr>
          <a:xfrm>
            <a:off x="838200" y="0"/>
            <a:ext cx="10515600" cy="1564640"/>
          </a:xfrm>
        </p:spPr>
        <p:txBody>
          <a:bodyPr anchor="ctr"/>
          <a:lstStyle/>
          <a:p>
            <a:r>
              <a:rPr lang="en-US" noProof="0" dirty="0">
                <a:effectLst>
                  <a:outerShdw blurRad="38100" dist="38100" dir="2700000" algn="tl">
                    <a:srgbClr val="000000">
                      <a:alpha val="43137"/>
                    </a:srgbClr>
                  </a:outerShdw>
                </a:effectLst>
                <a:latin typeface="+mn-lt"/>
              </a:rPr>
              <a:t>Q2 Dealer Sentiment Index:</a:t>
            </a:r>
            <a:br>
              <a:rPr lang="en-US" noProof="0" dirty="0">
                <a:effectLst>
                  <a:outerShdw blurRad="38100" dist="38100" dir="2700000" algn="tl">
                    <a:srgbClr val="000000">
                      <a:alpha val="43137"/>
                    </a:srgbClr>
                  </a:outerShdw>
                </a:effectLst>
                <a:latin typeface="+mn-lt"/>
              </a:rPr>
            </a:br>
            <a:r>
              <a:rPr lang="en-US" sz="2800" noProof="0" dirty="0">
                <a:effectLst>
                  <a:outerShdw blurRad="38100" dist="38100" dir="2700000" algn="tl">
                    <a:srgbClr val="000000">
                      <a:alpha val="43137"/>
                    </a:srgbClr>
                  </a:outerShdw>
                </a:effectLst>
                <a:latin typeface="+mn-lt"/>
              </a:rPr>
              <a:t>Factors Holding Back Business </a:t>
            </a:r>
            <a:endParaRPr lang="en-US" sz="2800" dirty="0">
              <a:effectLst>
                <a:outerShdw blurRad="38100" dist="38100" dir="2700000" algn="tl">
                  <a:srgbClr val="000000">
                    <a:alpha val="43137"/>
                  </a:srgbClr>
                </a:outerShdw>
              </a:effectLst>
              <a:latin typeface="+mn-lt"/>
            </a:endParaRPr>
          </a:p>
        </p:txBody>
      </p:sp>
      <p:sp>
        <p:nvSpPr>
          <p:cNvPr id="15" name="Footer Placeholder 3">
            <a:extLst>
              <a:ext uri="{FF2B5EF4-FFF2-40B4-BE49-F238E27FC236}">
                <a16:creationId xmlns:a16="http://schemas.microsoft.com/office/drawing/2014/main" id="{657F1FD6-BB37-4CEB-19F9-12C12C37DA3A}"/>
              </a:ext>
            </a:extLst>
          </p:cNvPr>
          <p:cNvSpPr>
            <a:spLocks noGrp="1"/>
          </p:cNvSpPr>
          <p:nvPr>
            <p:ph type="ftr" sz="quarter" idx="11"/>
          </p:nvPr>
        </p:nvSpPr>
        <p:spPr>
          <a:xfrm>
            <a:off x="173412" y="6461522"/>
            <a:ext cx="4114800" cy="365125"/>
          </a:xfrm>
        </p:spPr>
        <p:txBody>
          <a:bodyPr anchor="ctr"/>
          <a:lstStyle/>
          <a:p>
            <a:r>
              <a:rPr lang="en-US" sz="1400" dirty="0"/>
              <a:t>Source: Cox Automotive</a:t>
            </a:r>
          </a:p>
          <a:p>
            <a:endParaRPr lang="en-US" dirty="0"/>
          </a:p>
        </p:txBody>
      </p:sp>
      <p:pic>
        <p:nvPicPr>
          <p:cNvPr id="9" name="Picture 8">
            <a:extLst>
              <a:ext uri="{FF2B5EF4-FFF2-40B4-BE49-F238E27FC236}">
                <a16:creationId xmlns:a16="http://schemas.microsoft.com/office/drawing/2014/main" id="{A6CD1F19-F458-7EBC-4226-3D018483E70A}"/>
              </a:ext>
            </a:extLst>
          </p:cNvPr>
          <p:cNvPicPr>
            <a:picLocks noChangeAspect="1"/>
          </p:cNvPicPr>
          <p:nvPr/>
        </p:nvPicPr>
        <p:blipFill>
          <a:blip r:embed="rId3"/>
          <a:stretch>
            <a:fillRect/>
          </a:stretch>
        </p:blipFill>
        <p:spPr>
          <a:xfrm>
            <a:off x="10636386" y="1749080"/>
            <a:ext cx="510584" cy="494712"/>
          </a:xfrm>
          <a:prstGeom prst="rect">
            <a:avLst/>
          </a:prstGeom>
        </p:spPr>
      </p:pic>
      <p:pic>
        <p:nvPicPr>
          <p:cNvPr id="12" name="Picture 11">
            <a:extLst>
              <a:ext uri="{FF2B5EF4-FFF2-40B4-BE49-F238E27FC236}">
                <a16:creationId xmlns:a16="http://schemas.microsoft.com/office/drawing/2014/main" id="{BE5D5FAB-A95A-41E4-FED3-A32CE7C2174A}"/>
              </a:ext>
            </a:extLst>
          </p:cNvPr>
          <p:cNvPicPr>
            <a:picLocks noChangeAspect="1"/>
          </p:cNvPicPr>
          <p:nvPr/>
        </p:nvPicPr>
        <p:blipFill>
          <a:blip r:embed="rId4"/>
          <a:stretch>
            <a:fillRect/>
          </a:stretch>
        </p:blipFill>
        <p:spPr>
          <a:xfrm>
            <a:off x="1045030" y="1654629"/>
            <a:ext cx="10977685" cy="4796586"/>
          </a:xfrm>
          <a:prstGeom prst="rect">
            <a:avLst/>
          </a:prstGeom>
        </p:spPr>
      </p:pic>
    </p:spTree>
    <p:extLst>
      <p:ext uri="{BB962C8B-B14F-4D97-AF65-F5344CB8AC3E}">
        <p14:creationId xmlns:p14="http://schemas.microsoft.com/office/powerpoint/2010/main" val="420440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8F833-04B9-FB1C-AD98-DF1B2DD1AFB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9E74F6D-DBBD-9B4D-2759-8C8061E43221}"/>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A4F74F-0A7F-E994-53D9-754CE1C9B364}"/>
              </a:ext>
            </a:extLst>
          </p:cNvPr>
          <p:cNvSpPr>
            <a:spLocks noGrp="1"/>
          </p:cNvSpPr>
          <p:nvPr>
            <p:ph type="title"/>
          </p:nvPr>
        </p:nvSpPr>
        <p:spPr>
          <a:xfrm>
            <a:off x="838200" y="0"/>
            <a:ext cx="10515600" cy="1564640"/>
          </a:xfrm>
        </p:spPr>
        <p:txBody>
          <a:bodyPr anchor="ctr"/>
          <a:lstStyle/>
          <a:p>
            <a:r>
              <a:rPr lang="en-US" noProof="0" dirty="0">
                <a:effectLst>
                  <a:outerShdw blurRad="38100" dist="38100" dir="2700000" algn="tl">
                    <a:srgbClr val="000000">
                      <a:alpha val="43137"/>
                    </a:srgbClr>
                  </a:outerShdw>
                </a:effectLst>
                <a:latin typeface="+mn-lt"/>
              </a:rPr>
              <a:t>OEM Performance</a:t>
            </a:r>
            <a:br>
              <a:rPr lang="en-US" noProof="0" dirty="0">
                <a:effectLst>
                  <a:outerShdw blurRad="38100" dist="38100" dir="2700000" algn="tl">
                    <a:srgbClr val="000000">
                      <a:alpha val="43137"/>
                    </a:srgbClr>
                  </a:outerShdw>
                </a:effectLst>
                <a:latin typeface="+mn-lt"/>
              </a:rPr>
            </a:br>
            <a:r>
              <a:rPr lang="en-US" sz="2400" noProof="0" dirty="0">
                <a:effectLst>
                  <a:outerShdw blurRad="38100" dist="38100" dir="2700000" algn="tl">
                    <a:srgbClr val="000000">
                      <a:alpha val="43137"/>
                    </a:srgbClr>
                  </a:outerShdw>
                </a:effectLst>
                <a:latin typeface="+mn-lt"/>
              </a:rPr>
              <a:t>Biggest Automakers Are Gaining Most Share in 2025</a:t>
            </a:r>
            <a:endParaRPr lang="en-US" sz="2400" dirty="0">
              <a:effectLst>
                <a:outerShdw blurRad="38100" dist="38100" dir="2700000" algn="tl">
                  <a:srgbClr val="000000">
                    <a:alpha val="43137"/>
                  </a:srgbClr>
                </a:outerShdw>
              </a:effectLst>
              <a:latin typeface="+mn-lt"/>
            </a:endParaRPr>
          </a:p>
        </p:txBody>
      </p:sp>
      <p:sp>
        <p:nvSpPr>
          <p:cNvPr id="15" name="Footer Placeholder 3">
            <a:extLst>
              <a:ext uri="{FF2B5EF4-FFF2-40B4-BE49-F238E27FC236}">
                <a16:creationId xmlns:a16="http://schemas.microsoft.com/office/drawing/2014/main" id="{D81B4E94-0F14-F0A3-D5D8-68C840D5711C}"/>
              </a:ext>
            </a:extLst>
          </p:cNvPr>
          <p:cNvSpPr>
            <a:spLocks noGrp="1"/>
          </p:cNvSpPr>
          <p:nvPr>
            <p:ph type="ftr" sz="quarter" idx="11"/>
          </p:nvPr>
        </p:nvSpPr>
        <p:spPr>
          <a:xfrm>
            <a:off x="173412" y="6461522"/>
            <a:ext cx="4114800" cy="365125"/>
          </a:xfrm>
        </p:spPr>
        <p:txBody>
          <a:bodyPr anchor="ctr"/>
          <a:lstStyle/>
          <a:p>
            <a:r>
              <a:rPr lang="en-US" sz="1400" dirty="0"/>
              <a:t>Source: Cox Automotive</a:t>
            </a:r>
          </a:p>
          <a:p>
            <a:endParaRPr lang="en-US" dirty="0"/>
          </a:p>
        </p:txBody>
      </p:sp>
      <p:pic>
        <p:nvPicPr>
          <p:cNvPr id="9" name="Picture 8">
            <a:extLst>
              <a:ext uri="{FF2B5EF4-FFF2-40B4-BE49-F238E27FC236}">
                <a16:creationId xmlns:a16="http://schemas.microsoft.com/office/drawing/2014/main" id="{B567A16B-CC1B-B3A5-2D19-716F59A45F94}"/>
              </a:ext>
            </a:extLst>
          </p:cNvPr>
          <p:cNvPicPr>
            <a:picLocks noChangeAspect="1"/>
          </p:cNvPicPr>
          <p:nvPr/>
        </p:nvPicPr>
        <p:blipFill>
          <a:blip r:embed="rId3"/>
          <a:stretch>
            <a:fillRect/>
          </a:stretch>
        </p:blipFill>
        <p:spPr>
          <a:xfrm>
            <a:off x="10636386" y="1749080"/>
            <a:ext cx="510584" cy="494712"/>
          </a:xfrm>
          <a:prstGeom prst="rect">
            <a:avLst/>
          </a:prstGeom>
        </p:spPr>
      </p:pic>
      <p:pic>
        <p:nvPicPr>
          <p:cNvPr id="7" name="Picture 6">
            <a:extLst>
              <a:ext uri="{FF2B5EF4-FFF2-40B4-BE49-F238E27FC236}">
                <a16:creationId xmlns:a16="http://schemas.microsoft.com/office/drawing/2014/main" id="{F1CA62E1-6F40-ACF3-F558-47EE96E354D4}"/>
              </a:ext>
            </a:extLst>
          </p:cNvPr>
          <p:cNvPicPr>
            <a:picLocks noChangeAspect="1"/>
          </p:cNvPicPr>
          <p:nvPr/>
        </p:nvPicPr>
        <p:blipFill>
          <a:blip r:embed="rId4"/>
          <a:stretch>
            <a:fillRect/>
          </a:stretch>
        </p:blipFill>
        <p:spPr>
          <a:xfrm>
            <a:off x="406478" y="1676046"/>
            <a:ext cx="11379044" cy="4674070"/>
          </a:xfrm>
          <a:prstGeom prst="rect">
            <a:avLst/>
          </a:prstGeom>
        </p:spPr>
      </p:pic>
    </p:spTree>
    <p:extLst>
      <p:ext uri="{BB962C8B-B14F-4D97-AF65-F5344CB8AC3E}">
        <p14:creationId xmlns:p14="http://schemas.microsoft.com/office/powerpoint/2010/main" val="290007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B9DD3-08C5-9551-E76E-B80C8377DA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C1F8C8-3E1C-D341-6509-B2DECCDA78CE}"/>
              </a:ext>
            </a:extLst>
          </p:cNvPr>
          <p:cNvSpPr>
            <a:spLocks noGrp="1"/>
          </p:cNvSpPr>
          <p:nvPr>
            <p:ph type="title"/>
          </p:nvPr>
        </p:nvSpPr>
        <p:spPr>
          <a:xfrm>
            <a:off x="2237485" y="356507"/>
            <a:ext cx="9624714" cy="1108075"/>
          </a:xfrm>
        </p:spPr>
        <p:txBody>
          <a:bodyPr anchor="ctr"/>
          <a:lstStyle/>
          <a:p>
            <a:pPr algn="ctr"/>
            <a:r>
              <a:rPr lang="en-US" dirty="0"/>
              <a:t>Consumer Spending Growth Remaining Positive </a:t>
            </a:r>
          </a:p>
        </p:txBody>
      </p:sp>
      <p:sp>
        <p:nvSpPr>
          <p:cNvPr id="5" name="Slide Number Placeholder 4">
            <a:extLst>
              <a:ext uri="{FF2B5EF4-FFF2-40B4-BE49-F238E27FC236}">
                <a16:creationId xmlns:a16="http://schemas.microsoft.com/office/drawing/2014/main" id="{6A8C0127-BFF2-F9FD-B546-76BD3603692A}"/>
              </a:ext>
            </a:extLst>
          </p:cNvPr>
          <p:cNvSpPr>
            <a:spLocks noGrp="1"/>
          </p:cNvSpPr>
          <p:nvPr>
            <p:ph type="sldNum" sz="quarter" idx="12"/>
          </p:nvPr>
        </p:nvSpPr>
        <p:spPr/>
        <p:txBody>
          <a:bodyPr/>
          <a:lstStyle/>
          <a:p>
            <a:fld id="{43385092-5906-4529-97E8-5EA106343A91}" type="slidenum">
              <a:rPr lang="en-US" smtClean="0"/>
              <a:pPr/>
              <a:t>5</a:t>
            </a:fld>
            <a:endParaRPr lang="en-US" dirty="0"/>
          </a:p>
        </p:txBody>
      </p:sp>
      <p:sp>
        <p:nvSpPr>
          <p:cNvPr id="7" name="Footer Placeholder 3">
            <a:extLst>
              <a:ext uri="{FF2B5EF4-FFF2-40B4-BE49-F238E27FC236}">
                <a16:creationId xmlns:a16="http://schemas.microsoft.com/office/drawing/2014/main" id="{EBD614D5-6B5E-009B-BC11-B65158B3BCBB}"/>
              </a:ext>
            </a:extLst>
          </p:cNvPr>
          <p:cNvSpPr>
            <a:spLocks noGrp="1"/>
          </p:cNvSpPr>
          <p:nvPr>
            <p:ph type="ftr" sz="quarter" idx="11"/>
          </p:nvPr>
        </p:nvSpPr>
        <p:spPr>
          <a:xfrm>
            <a:off x="2493974" y="6287415"/>
            <a:ext cx="6766673" cy="365125"/>
          </a:xfrm>
        </p:spPr>
        <p:txBody>
          <a:bodyPr anchor="ctr"/>
          <a:lstStyle/>
          <a:p>
            <a:r>
              <a:rPr lang="en-US" sz="1200" dirty="0"/>
              <a:t>Source: Bloomberg </a:t>
            </a:r>
          </a:p>
        </p:txBody>
      </p:sp>
      <p:pic>
        <p:nvPicPr>
          <p:cNvPr id="8" name="Picture 7">
            <a:extLst>
              <a:ext uri="{FF2B5EF4-FFF2-40B4-BE49-F238E27FC236}">
                <a16:creationId xmlns:a16="http://schemas.microsoft.com/office/drawing/2014/main" id="{211CDF3C-DF42-AAF3-58F0-86964ED54E26}"/>
              </a:ext>
            </a:extLst>
          </p:cNvPr>
          <p:cNvPicPr>
            <a:picLocks noChangeAspect="1"/>
          </p:cNvPicPr>
          <p:nvPr/>
        </p:nvPicPr>
        <p:blipFill>
          <a:blip r:embed="rId2"/>
          <a:stretch>
            <a:fillRect/>
          </a:stretch>
        </p:blipFill>
        <p:spPr>
          <a:xfrm>
            <a:off x="2376036" y="1730829"/>
            <a:ext cx="9627812" cy="4093029"/>
          </a:xfrm>
          <a:prstGeom prst="rect">
            <a:avLst/>
          </a:prstGeom>
        </p:spPr>
      </p:pic>
      <p:pic>
        <p:nvPicPr>
          <p:cNvPr id="11" name="Picture 10">
            <a:extLst>
              <a:ext uri="{FF2B5EF4-FFF2-40B4-BE49-F238E27FC236}">
                <a16:creationId xmlns:a16="http://schemas.microsoft.com/office/drawing/2014/main" id="{3363C50A-8D40-2232-F3C7-A9CDA13658B4}"/>
              </a:ext>
            </a:extLst>
          </p:cNvPr>
          <p:cNvPicPr>
            <a:picLocks noChangeAspect="1"/>
          </p:cNvPicPr>
          <p:nvPr/>
        </p:nvPicPr>
        <p:blipFill>
          <a:blip r:embed="rId3"/>
          <a:stretch>
            <a:fillRect/>
          </a:stretch>
        </p:blipFill>
        <p:spPr>
          <a:xfrm>
            <a:off x="11625959" y="1730828"/>
            <a:ext cx="472481" cy="365125"/>
          </a:xfrm>
          <a:prstGeom prst="rect">
            <a:avLst/>
          </a:prstGeom>
        </p:spPr>
      </p:pic>
    </p:spTree>
    <p:extLst>
      <p:ext uri="{BB962C8B-B14F-4D97-AF65-F5344CB8AC3E}">
        <p14:creationId xmlns:p14="http://schemas.microsoft.com/office/powerpoint/2010/main" val="3686446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8C566-73DA-E05D-A4F5-83CE31F3D62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6C29574-EABD-ED21-178B-2692A05176E7}"/>
              </a:ext>
            </a:extLst>
          </p:cNvPr>
          <p:cNvSpPr/>
          <p:nvPr/>
        </p:nvSpPr>
        <p:spPr>
          <a:xfrm>
            <a:off x="-2540" y="993575"/>
            <a:ext cx="1219454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9F60AA-4931-C00D-709C-F2E7F16EF005}"/>
              </a:ext>
            </a:extLst>
          </p:cNvPr>
          <p:cNvSpPr>
            <a:spLocks noGrp="1"/>
          </p:cNvSpPr>
          <p:nvPr>
            <p:ph type="title"/>
          </p:nvPr>
        </p:nvSpPr>
        <p:spPr>
          <a:xfrm>
            <a:off x="838200" y="0"/>
            <a:ext cx="10515600" cy="993575"/>
          </a:xfrm>
        </p:spPr>
        <p:txBody>
          <a:bodyPr anchor="ctr"/>
          <a:lstStyle/>
          <a:p>
            <a:r>
              <a:rPr lang="en-US" dirty="0"/>
              <a:t>New Vehicle Market </a:t>
            </a:r>
          </a:p>
        </p:txBody>
      </p:sp>
      <p:sp>
        <p:nvSpPr>
          <p:cNvPr id="5" name="Slide Number Placeholder 4">
            <a:extLst>
              <a:ext uri="{FF2B5EF4-FFF2-40B4-BE49-F238E27FC236}">
                <a16:creationId xmlns:a16="http://schemas.microsoft.com/office/drawing/2014/main" id="{7A47C082-BEC2-5D6F-7D0F-A5046B99ED55}"/>
              </a:ext>
            </a:extLst>
          </p:cNvPr>
          <p:cNvSpPr>
            <a:spLocks noGrp="1"/>
          </p:cNvSpPr>
          <p:nvPr>
            <p:ph type="sldNum" sz="quarter" idx="12"/>
          </p:nvPr>
        </p:nvSpPr>
        <p:spPr/>
        <p:txBody>
          <a:bodyPr/>
          <a:lstStyle/>
          <a:p>
            <a:fld id="{43385092-5906-4529-97E8-5EA106343A91}" type="slidenum">
              <a:rPr lang="en-US" smtClean="0"/>
              <a:pPr/>
              <a:t>6</a:t>
            </a:fld>
            <a:endParaRPr lang="en-US" dirty="0"/>
          </a:p>
        </p:txBody>
      </p:sp>
      <p:sp>
        <p:nvSpPr>
          <p:cNvPr id="6" name="Content Placeholder 2">
            <a:extLst>
              <a:ext uri="{FF2B5EF4-FFF2-40B4-BE49-F238E27FC236}">
                <a16:creationId xmlns:a16="http://schemas.microsoft.com/office/drawing/2014/main" id="{9DF6AD15-3FD0-4ADE-55FF-20BCAB417222}"/>
              </a:ext>
            </a:extLst>
          </p:cNvPr>
          <p:cNvSpPr>
            <a:spLocks noGrp="1"/>
          </p:cNvSpPr>
          <p:nvPr>
            <p:ph idx="1"/>
          </p:nvPr>
        </p:nvSpPr>
        <p:spPr>
          <a:xfrm>
            <a:off x="556111" y="1222175"/>
            <a:ext cx="11522999" cy="5519854"/>
          </a:xfrm>
        </p:spPr>
        <p:txBody>
          <a:bodyPr>
            <a:noAutofit/>
          </a:bodyPr>
          <a:lstStyle/>
          <a:p>
            <a:r>
              <a:rPr lang="en-US" sz="1400" dirty="0"/>
              <a:t>The new-vehicle (SAAR) declined in June, but the retail SAAR increased and was higher than a year ago. Consumers are price-sensitive, so incentives are increasing again, and discounting is on the rise to keep retail sales moving. Prices were up modestly in June.</a:t>
            </a:r>
          </a:p>
          <a:p>
            <a:r>
              <a:rPr lang="en-US" sz="1400" dirty="0"/>
              <a:t>Retail new-vehicle sales rose 6% year over year in June, even as total sales volume declined due to fewer selling days.</a:t>
            </a:r>
          </a:p>
          <a:p>
            <a:r>
              <a:rPr lang="en-US" sz="1400" dirty="0"/>
              <a:t>The average transaction price (ATP) for new vehicles rose 0.4% month over month to $48,907, up 1.2% year over year. </a:t>
            </a:r>
          </a:p>
          <a:p>
            <a:r>
              <a:rPr lang="en-US" sz="1400" dirty="0"/>
              <a:t>Incentives increased 2.6% month over month to $3,396, up 8.5% year over year, reaching 6.9% of ATP and was higher than the 6.5% level one year ago. It was 9.7% in March 2019. New vehicle rates declined to 9.26%.</a:t>
            </a:r>
          </a:p>
          <a:p>
            <a:r>
              <a:rPr lang="en-US" sz="1400" dirty="0"/>
              <a:t>Discounting also increased, with the average price relative to MSRP falling to 95.7%. Dealer.com data shows new leads are up month over month</a:t>
            </a:r>
          </a:p>
          <a:p>
            <a:pPr>
              <a:lnSpc>
                <a:spcPct val="150000"/>
              </a:lnSpc>
            </a:pPr>
            <a:r>
              <a:rPr lang="en-US" sz="1400" dirty="0"/>
              <a:t>Ford announced in July for new cars $0 down, 0% financing deals for Q3</a:t>
            </a:r>
          </a:p>
          <a:p>
            <a:pPr>
              <a:lnSpc>
                <a:spcPct val="150000"/>
              </a:lnSpc>
            </a:pPr>
            <a:r>
              <a:rPr lang="en-US" sz="1400" dirty="0"/>
              <a:t>Still, the impact of the spring sales run on inventories varied both by automaker and vehicle line. Toyota, Honda, BMW, Subaru, Chevrolet and Kia had the leanest inventories last month, Cox Automotive said, while Hyundai, Ram, VW, Jeep and Mercedes-Benz had the highest stockpiles. Among major brands, only Volkswagen saw its monthly stockpiles rise since March, Cox said late last month.</a:t>
            </a:r>
          </a:p>
          <a:p>
            <a:pPr>
              <a:lnSpc>
                <a:spcPct val="150000"/>
              </a:lnSpc>
            </a:pPr>
            <a:endParaRPr lang="en-US" sz="1400" dirty="0"/>
          </a:p>
          <a:p>
            <a:pPr marL="0" indent="0">
              <a:buNone/>
            </a:pPr>
            <a:endParaRPr lang="en-US" sz="1400" dirty="0"/>
          </a:p>
          <a:p>
            <a:pPr marL="0" indent="0" algn="l">
              <a:lnSpc>
                <a:spcPct val="100000"/>
              </a:lnSpc>
              <a:buNone/>
            </a:pPr>
            <a:endParaRPr lang="en-US" sz="500" b="0" i="0" dirty="0">
              <a:effectLst/>
              <a:latin typeface="+mj-lt"/>
            </a:endParaRPr>
          </a:p>
        </p:txBody>
      </p:sp>
      <p:sp>
        <p:nvSpPr>
          <p:cNvPr id="3" name="Footer Placeholder 3">
            <a:extLst>
              <a:ext uri="{FF2B5EF4-FFF2-40B4-BE49-F238E27FC236}">
                <a16:creationId xmlns:a16="http://schemas.microsoft.com/office/drawing/2014/main" id="{799D7C80-A772-397F-BDBF-64D5A3E513C9}"/>
              </a:ext>
            </a:extLst>
          </p:cNvPr>
          <p:cNvSpPr>
            <a:spLocks noGrp="1"/>
          </p:cNvSpPr>
          <p:nvPr>
            <p:ph type="ftr" sz="quarter" idx="11"/>
          </p:nvPr>
        </p:nvSpPr>
        <p:spPr>
          <a:xfrm>
            <a:off x="838200" y="6376905"/>
            <a:ext cx="4114800" cy="365125"/>
          </a:xfrm>
        </p:spPr>
        <p:txBody>
          <a:bodyPr anchor="ctr"/>
          <a:lstStyle/>
          <a:p>
            <a:r>
              <a:rPr lang="en-US" sz="1400" dirty="0"/>
              <a:t>Source: Cox Automotive</a:t>
            </a:r>
            <a:endParaRPr lang="en-US" dirty="0"/>
          </a:p>
        </p:txBody>
      </p:sp>
    </p:spTree>
    <p:extLst>
      <p:ext uri="{BB962C8B-B14F-4D97-AF65-F5344CB8AC3E}">
        <p14:creationId xmlns:p14="http://schemas.microsoft.com/office/powerpoint/2010/main" val="1357652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8036C-8C8D-1156-1760-FB50DBD5BB2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6D1E686-DFA6-BD04-9B77-464930DC2774}"/>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1E2CE4-1265-75B7-2848-EA17AD00AC9F}"/>
              </a:ext>
            </a:extLst>
          </p:cNvPr>
          <p:cNvSpPr>
            <a:spLocks noGrp="1"/>
          </p:cNvSpPr>
          <p:nvPr>
            <p:ph type="title"/>
          </p:nvPr>
        </p:nvSpPr>
        <p:spPr>
          <a:xfrm>
            <a:off x="838200" y="0"/>
            <a:ext cx="10515600" cy="1564640"/>
          </a:xfrm>
        </p:spPr>
        <p:txBody>
          <a:bodyPr anchor="ctr"/>
          <a:lstStyle/>
          <a:p>
            <a:r>
              <a:rPr lang="en-US" noProof="0" dirty="0">
                <a:effectLst>
                  <a:outerShdw blurRad="38100" dist="38100" dir="2700000" algn="tl">
                    <a:srgbClr val="000000">
                      <a:alpha val="43137"/>
                    </a:srgbClr>
                  </a:outerShdw>
                </a:effectLst>
                <a:latin typeface="+mn-lt"/>
              </a:rPr>
              <a:t>New Vehicle Inventory </a:t>
            </a:r>
            <a:br>
              <a:rPr lang="en-US" noProof="0" dirty="0">
                <a:effectLst>
                  <a:outerShdw blurRad="38100" dist="38100" dir="2700000" algn="tl">
                    <a:srgbClr val="000000">
                      <a:alpha val="43137"/>
                    </a:srgbClr>
                  </a:outerShdw>
                </a:effectLst>
                <a:latin typeface="+mn-lt"/>
              </a:rPr>
            </a:br>
            <a:r>
              <a:rPr lang="en-US" sz="2400" dirty="0">
                <a:effectLst>
                  <a:outerShdw blurRad="38100" dist="38100" dir="2700000" algn="tl">
                    <a:srgbClr val="000000">
                      <a:alpha val="43137"/>
                    </a:srgbClr>
                  </a:outerShdw>
                </a:effectLst>
                <a:latin typeface="+mn-lt"/>
              </a:rPr>
              <a:t>Tight, as Tariffed Inventory and Cost Pressures Grow </a:t>
            </a:r>
          </a:p>
        </p:txBody>
      </p:sp>
      <p:sp>
        <p:nvSpPr>
          <p:cNvPr id="15" name="Footer Placeholder 3">
            <a:extLst>
              <a:ext uri="{FF2B5EF4-FFF2-40B4-BE49-F238E27FC236}">
                <a16:creationId xmlns:a16="http://schemas.microsoft.com/office/drawing/2014/main" id="{317992A7-6D72-305A-0AEA-EDD598769501}"/>
              </a:ext>
            </a:extLst>
          </p:cNvPr>
          <p:cNvSpPr>
            <a:spLocks noGrp="1"/>
          </p:cNvSpPr>
          <p:nvPr>
            <p:ph type="ftr" sz="quarter" idx="11"/>
          </p:nvPr>
        </p:nvSpPr>
        <p:spPr>
          <a:xfrm>
            <a:off x="9568542" y="6550319"/>
            <a:ext cx="4114800" cy="365125"/>
          </a:xfrm>
        </p:spPr>
        <p:txBody>
          <a:bodyPr anchor="ctr"/>
          <a:lstStyle/>
          <a:p>
            <a:r>
              <a:rPr lang="en-US" sz="1400" dirty="0"/>
              <a:t>Source: Cox Automotive</a:t>
            </a:r>
            <a:endParaRPr lang="en-US" sz="1000" dirty="0"/>
          </a:p>
          <a:p>
            <a:endParaRPr lang="en-US" dirty="0"/>
          </a:p>
        </p:txBody>
      </p:sp>
      <p:pic>
        <p:nvPicPr>
          <p:cNvPr id="9" name="Picture 8">
            <a:extLst>
              <a:ext uri="{FF2B5EF4-FFF2-40B4-BE49-F238E27FC236}">
                <a16:creationId xmlns:a16="http://schemas.microsoft.com/office/drawing/2014/main" id="{F48EF1F4-B4C0-DBCB-5E27-95DF285EA69D}"/>
              </a:ext>
            </a:extLst>
          </p:cNvPr>
          <p:cNvPicPr>
            <a:picLocks noChangeAspect="1"/>
          </p:cNvPicPr>
          <p:nvPr/>
        </p:nvPicPr>
        <p:blipFill>
          <a:blip r:embed="rId3"/>
          <a:stretch>
            <a:fillRect/>
          </a:stretch>
        </p:blipFill>
        <p:spPr>
          <a:xfrm>
            <a:off x="10636386" y="1749080"/>
            <a:ext cx="510584" cy="494712"/>
          </a:xfrm>
          <a:prstGeom prst="rect">
            <a:avLst/>
          </a:prstGeom>
        </p:spPr>
      </p:pic>
      <p:pic>
        <p:nvPicPr>
          <p:cNvPr id="8" name="Picture 7">
            <a:extLst>
              <a:ext uri="{FF2B5EF4-FFF2-40B4-BE49-F238E27FC236}">
                <a16:creationId xmlns:a16="http://schemas.microsoft.com/office/drawing/2014/main" id="{6893AD91-8876-3361-8252-2DF0F7D1CA2D}"/>
              </a:ext>
            </a:extLst>
          </p:cNvPr>
          <p:cNvPicPr>
            <a:picLocks noChangeAspect="1"/>
          </p:cNvPicPr>
          <p:nvPr/>
        </p:nvPicPr>
        <p:blipFill>
          <a:blip r:embed="rId4"/>
          <a:stretch>
            <a:fillRect/>
          </a:stretch>
        </p:blipFill>
        <p:spPr>
          <a:xfrm>
            <a:off x="1652148" y="1701685"/>
            <a:ext cx="9844618" cy="4161298"/>
          </a:xfrm>
          <a:prstGeom prst="rect">
            <a:avLst/>
          </a:prstGeom>
        </p:spPr>
      </p:pic>
      <p:sp>
        <p:nvSpPr>
          <p:cNvPr id="11" name="TextBox 10">
            <a:extLst>
              <a:ext uri="{FF2B5EF4-FFF2-40B4-BE49-F238E27FC236}">
                <a16:creationId xmlns:a16="http://schemas.microsoft.com/office/drawing/2014/main" id="{0E9D532A-F857-DF28-7424-B7C0D848554C}"/>
              </a:ext>
            </a:extLst>
          </p:cNvPr>
          <p:cNvSpPr txBox="1"/>
          <p:nvPr/>
        </p:nvSpPr>
        <p:spPr>
          <a:xfrm>
            <a:off x="1956947" y="6043232"/>
            <a:ext cx="10071766" cy="568810"/>
          </a:xfrm>
          <a:prstGeom prst="rect">
            <a:avLst/>
          </a:prstGeom>
          <a:noFill/>
        </p:spPr>
        <p:txBody>
          <a:bodyPr wrap="square">
            <a:spAutoFit/>
          </a:bodyPr>
          <a:lstStyle/>
          <a:p>
            <a:pPr>
              <a:lnSpc>
                <a:spcPct val="150000"/>
              </a:lnSpc>
            </a:pPr>
            <a:r>
              <a:rPr lang="en-US" sz="1100" b="1" dirty="0"/>
              <a:t>Toyota, Honda, BMW, Subaru, Chevrolet and Kia had the leanest inventories last month. Hyundai, Ram, VW, Jeep and Mercedes-Benz had the highest stockpiles. Among major brands, only Volkswagen saw its monthly stockpiles rise since March.</a:t>
            </a:r>
          </a:p>
        </p:txBody>
      </p:sp>
    </p:spTree>
    <p:extLst>
      <p:ext uri="{BB962C8B-B14F-4D97-AF65-F5344CB8AC3E}">
        <p14:creationId xmlns:p14="http://schemas.microsoft.com/office/powerpoint/2010/main" val="96750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92FA8-41E2-7BBB-549A-4CA9304BB6D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98CE480-8D5F-FCC8-EC70-249E490FF474}"/>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5709BC-8737-C1F3-4BE5-9BA4E7BAE67D}"/>
              </a:ext>
            </a:extLst>
          </p:cNvPr>
          <p:cNvSpPr>
            <a:spLocks noGrp="1"/>
          </p:cNvSpPr>
          <p:nvPr>
            <p:ph type="title"/>
          </p:nvPr>
        </p:nvSpPr>
        <p:spPr>
          <a:xfrm>
            <a:off x="838200" y="0"/>
            <a:ext cx="11190514" cy="1564640"/>
          </a:xfrm>
        </p:spPr>
        <p:txBody>
          <a:bodyPr anchor="ctr"/>
          <a:lstStyle/>
          <a:p>
            <a:r>
              <a:rPr lang="en-US" noProof="0" dirty="0">
                <a:effectLst>
                  <a:outerShdw blurRad="38100" dist="38100" dir="2700000" algn="tl">
                    <a:srgbClr val="000000">
                      <a:alpha val="43137"/>
                    </a:srgbClr>
                  </a:outerShdw>
                </a:effectLst>
                <a:latin typeface="+mn-lt"/>
              </a:rPr>
              <a:t>Brand Inventory </a:t>
            </a:r>
            <a:br>
              <a:rPr lang="en-US" noProof="0" dirty="0">
                <a:effectLst>
                  <a:outerShdw blurRad="38100" dist="38100" dir="2700000" algn="tl">
                    <a:srgbClr val="000000">
                      <a:alpha val="43137"/>
                    </a:srgbClr>
                  </a:outerShdw>
                </a:effectLst>
                <a:latin typeface="+mn-lt"/>
              </a:rPr>
            </a:br>
            <a:r>
              <a:rPr lang="en-US" sz="2400" dirty="0">
                <a:effectLst>
                  <a:outerShdw blurRad="38100" dist="38100" dir="2700000" algn="tl">
                    <a:srgbClr val="000000">
                      <a:alpha val="43137"/>
                    </a:srgbClr>
                  </a:outerShdw>
                </a:effectLst>
                <a:latin typeface="+mn-lt"/>
              </a:rPr>
              <a:t>Status Varies, but Most Major Brands Are Down After Strong Spring Sales </a:t>
            </a:r>
          </a:p>
        </p:txBody>
      </p:sp>
      <p:sp>
        <p:nvSpPr>
          <p:cNvPr id="15" name="Footer Placeholder 3">
            <a:extLst>
              <a:ext uri="{FF2B5EF4-FFF2-40B4-BE49-F238E27FC236}">
                <a16:creationId xmlns:a16="http://schemas.microsoft.com/office/drawing/2014/main" id="{4D7C88A3-4D89-EC8A-7A3E-BCD889980C46}"/>
              </a:ext>
            </a:extLst>
          </p:cNvPr>
          <p:cNvSpPr>
            <a:spLocks noGrp="1"/>
          </p:cNvSpPr>
          <p:nvPr>
            <p:ph type="ftr" sz="quarter" idx="11"/>
          </p:nvPr>
        </p:nvSpPr>
        <p:spPr>
          <a:xfrm>
            <a:off x="173412" y="6461522"/>
            <a:ext cx="4114800" cy="365125"/>
          </a:xfrm>
        </p:spPr>
        <p:txBody>
          <a:bodyPr anchor="ctr"/>
          <a:lstStyle/>
          <a:p>
            <a:r>
              <a:rPr lang="en-US" sz="1400" dirty="0"/>
              <a:t>Source: Cox Automotive</a:t>
            </a:r>
          </a:p>
          <a:p>
            <a:endParaRPr lang="en-US" dirty="0"/>
          </a:p>
        </p:txBody>
      </p:sp>
      <p:pic>
        <p:nvPicPr>
          <p:cNvPr id="9" name="Picture 8">
            <a:extLst>
              <a:ext uri="{FF2B5EF4-FFF2-40B4-BE49-F238E27FC236}">
                <a16:creationId xmlns:a16="http://schemas.microsoft.com/office/drawing/2014/main" id="{59DBF800-D6D4-402B-CB1C-E6574D23FFE1}"/>
              </a:ext>
            </a:extLst>
          </p:cNvPr>
          <p:cNvPicPr>
            <a:picLocks noChangeAspect="1"/>
          </p:cNvPicPr>
          <p:nvPr/>
        </p:nvPicPr>
        <p:blipFill>
          <a:blip r:embed="rId3"/>
          <a:stretch>
            <a:fillRect/>
          </a:stretch>
        </p:blipFill>
        <p:spPr>
          <a:xfrm>
            <a:off x="10636386" y="1749080"/>
            <a:ext cx="510584" cy="494712"/>
          </a:xfrm>
          <a:prstGeom prst="rect">
            <a:avLst/>
          </a:prstGeom>
        </p:spPr>
      </p:pic>
      <p:pic>
        <p:nvPicPr>
          <p:cNvPr id="7" name="Picture 6">
            <a:extLst>
              <a:ext uri="{FF2B5EF4-FFF2-40B4-BE49-F238E27FC236}">
                <a16:creationId xmlns:a16="http://schemas.microsoft.com/office/drawing/2014/main" id="{C4624A8F-BF8B-316E-E34A-4D7088224B14}"/>
              </a:ext>
            </a:extLst>
          </p:cNvPr>
          <p:cNvPicPr>
            <a:picLocks noChangeAspect="1"/>
          </p:cNvPicPr>
          <p:nvPr/>
        </p:nvPicPr>
        <p:blipFill>
          <a:blip r:embed="rId4"/>
          <a:stretch>
            <a:fillRect/>
          </a:stretch>
        </p:blipFill>
        <p:spPr>
          <a:xfrm>
            <a:off x="729931" y="1955046"/>
            <a:ext cx="10558554" cy="4365691"/>
          </a:xfrm>
          <a:prstGeom prst="rect">
            <a:avLst/>
          </a:prstGeom>
        </p:spPr>
      </p:pic>
    </p:spTree>
    <p:extLst>
      <p:ext uri="{BB962C8B-B14F-4D97-AF65-F5344CB8AC3E}">
        <p14:creationId xmlns:p14="http://schemas.microsoft.com/office/powerpoint/2010/main" val="2100537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C82C9-F404-5072-3F15-955F39AD16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386FAB-A39F-AD4F-F8E9-CFAECF520A69}"/>
              </a:ext>
            </a:extLst>
          </p:cNvPr>
          <p:cNvSpPr>
            <a:spLocks noGrp="1"/>
          </p:cNvSpPr>
          <p:nvPr>
            <p:ph type="title"/>
          </p:nvPr>
        </p:nvSpPr>
        <p:spPr>
          <a:xfrm>
            <a:off x="838200" y="0"/>
            <a:ext cx="10515600" cy="993575"/>
          </a:xfrm>
        </p:spPr>
        <p:txBody>
          <a:bodyPr anchor="ctr"/>
          <a:lstStyle/>
          <a:p>
            <a:r>
              <a:rPr lang="en-US" dirty="0">
                <a:effectLst>
                  <a:outerShdw blurRad="38100" dist="38100" dir="2700000" algn="tl">
                    <a:srgbClr val="000000">
                      <a:alpha val="43137"/>
                    </a:srgbClr>
                  </a:outerShdw>
                </a:effectLst>
              </a:rPr>
              <a:t>Used Vehicle Market</a:t>
            </a:r>
          </a:p>
        </p:txBody>
      </p:sp>
      <p:sp>
        <p:nvSpPr>
          <p:cNvPr id="5" name="Slide Number Placeholder 4">
            <a:extLst>
              <a:ext uri="{FF2B5EF4-FFF2-40B4-BE49-F238E27FC236}">
                <a16:creationId xmlns:a16="http://schemas.microsoft.com/office/drawing/2014/main" id="{E731AFF4-4CEE-2AB4-0139-F1315475E8DC}"/>
              </a:ext>
            </a:extLst>
          </p:cNvPr>
          <p:cNvSpPr>
            <a:spLocks noGrp="1"/>
          </p:cNvSpPr>
          <p:nvPr>
            <p:ph type="sldNum" sz="quarter" idx="12"/>
          </p:nvPr>
        </p:nvSpPr>
        <p:spPr/>
        <p:txBody>
          <a:bodyPr/>
          <a:lstStyle/>
          <a:p>
            <a:fld id="{43385092-5906-4529-97E8-5EA106343A91}" type="slidenum">
              <a:rPr lang="en-US" smtClean="0"/>
              <a:pPr/>
              <a:t>9</a:t>
            </a:fld>
            <a:endParaRPr lang="en-US" dirty="0"/>
          </a:p>
        </p:txBody>
      </p:sp>
      <p:sp>
        <p:nvSpPr>
          <p:cNvPr id="3" name="Rectangle 2">
            <a:extLst>
              <a:ext uri="{FF2B5EF4-FFF2-40B4-BE49-F238E27FC236}">
                <a16:creationId xmlns:a16="http://schemas.microsoft.com/office/drawing/2014/main" id="{491D7955-C73F-BBA5-FBC3-096A983434A2}"/>
              </a:ext>
            </a:extLst>
          </p:cNvPr>
          <p:cNvSpPr/>
          <p:nvPr/>
        </p:nvSpPr>
        <p:spPr>
          <a:xfrm>
            <a:off x="-2540" y="993575"/>
            <a:ext cx="1219454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78D9339-0754-BF1A-255A-6963E699A822}"/>
              </a:ext>
            </a:extLst>
          </p:cNvPr>
          <p:cNvSpPr txBox="1"/>
          <p:nvPr/>
        </p:nvSpPr>
        <p:spPr>
          <a:xfrm>
            <a:off x="1043486" y="674240"/>
            <a:ext cx="10603230" cy="5339923"/>
          </a:xfrm>
          <a:prstGeom prst="rect">
            <a:avLst/>
          </a:prstGeom>
          <a:noFill/>
        </p:spPr>
        <p:txBody>
          <a:bodyPr wrap="square">
            <a:spAutoFit/>
          </a:bodyPr>
          <a:lstStyle/>
          <a:p>
            <a:pPr algn="l">
              <a:spcAft>
                <a:spcPts val="1800"/>
              </a:spcAft>
              <a:buNone/>
            </a:pPr>
            <a:endParaRPr lang="en-US" sz="2000" b="0" i="0" dirty="0">
              <a:effectLst/>
              <a:latin typeface="+mj-lt"/>
            </a:endParaRPr>
          </a:p>
          <a:p>
            <a:pPr>
              <a:buFont typeface="Arial" panose="020B0604020202020204" pitchFamily="34" charset="0"/>
              <a:buChar char="•"/>
            </a:pPr>
            <a:r>
              <a:rPr lang="en-US" dirty="0"/>
              <a:t>  Used vehicle sales and service activity are gaining momentum.</a:t>
            </a:r>
          </a:p>
          <a:p>
            <a:pPr>
              <a:buFont typeface="Arial" panose="020B0604020202020204" pitchFamily="34" charset="0"/>
              <a:buChar char="•"/>
            </a:pPr>
            <a:endParaRPr lang="en-US" dirty="0"/>
          </a:p>
          <a:p>
            <a:pPr>
              <a:buFont typeface="Arial" panose="020B0604020202020204" pitchFamily="34" charset="0"/>
              <a:buChar char="•"/>
            </a:pPr>
            <a:r>
              <a:rPr lang="en-US" dirty="0"/>
              <a:t>  The average used vehicle loan rate dropped to 14.08%.  Low-interest rate loan offerings surged in early July as new vehicle sales cooled.</a:t>
            </a:r>
          </a:p>
          <a:p>
            <a:endParaRPr lang="en-US" dirty="0"/>
          </a:p>
          <a:p>
            <a:pPr>
              <a:buFont typeface="Arial" panose="020B0604020202020204" pitchFamily="34" charset="0"/>
              <a:buChar char="•"/>
            </a:pPr>
            <a:r>
              <a:rPr lang="en-US" dirty="0"/>
              <a:t>  Unique credit applications per dealer rose 7% year over year last week, with gains in new loans offsetting declines in used.  </a:t>
            </a:r>
          </a:p>
          <a:p>
            <a:endParaRPr lang="en-US" dirty="0"/>
          </a:p>
          <a:p>
            <a:pPr>
              <a:buFont typeface="Arial" panose="020B0604020202020204" pitchFamily="34" charset="0"/>
              <a:buChar char="•"/>
            </a:pPr>
            <a:r>
              <a:rPr lang="en-US" dirty="0"/>
              <a:t>  Leads are up year over year on Autotrader but down on Kelley Blue Book, showing platform-specific engagement shifts for dealers.</a:t>
            </a:r>
          </a:p>
          <a:p>
            <a:pPr>
              <a:buFont typeface="Arial" panose="020B0604020202020204" pitchFamily="34" charset="0"/>
              <a:buChar char="•"/>
            </a:pPr>
            <a:endParaRPr lang="en-US" dirty="0"/>
          </a:p>
          <a:p>
            <a:pPr>
              <a:buFont typeface="Arial" panose="020B0604020202020204" pitchFamily="34" charset="0"/>
              <a:buChar char="•"/>
            </a:pPr>
            <a:r>
              <a:rPr lang="en-US" dirty="0"/>
              <a:t>  Service trends on Xtime relative to last year improved in the week ending June 28, as completed appointments were up 34% year over year. </a:t>
            </a:r>
          </a:p>
          <a:p>
            <a:endParaRPr lang="en-US" dirty="0"/>
          </a:p>
          <a:p>
            <a:pPr>
              <a:buFont typeface="Arial" panose="020B0604020202020204" pitchFamily="34" charset="0"/>
              <a:buChar char="•"/>
            </a:pPr>
            <a:r>
              <a:rPr lang="en-US" dirty="0"/>
              <a:t>  Used vehicle sales declined modestly in June but remained up year over year. Wholesale used prices increased on a seasonally adjusted basis in June but declined on an unadjusted basis. Prices are up year over year.</a:t>
            </a:r>
          </a:p>
        </p:txBody>
      </p:sp>
      <p:sp>
        <p:nvSpPr>
          <p:cNvPr id="4" name="Footer Placeholder 3">
            <a:extLst>
              <a:ext uri="{FF2B5EF4-FFF2-40B4-BE49-F238E27FC236}">
                <a16:creationId xmlns:a16="http://schemas.microsoft.com/office/drawing/2014/main" id="{AC699741-BD4A-A074-4959-6EF34357F50B}"/>
              </a:ext>
            </a:extLst>
          </p:cNvPr>
          <p:cNvSpPr>
            <a:spLocks noGrp="1"/>
          </p:cNvSpPr>
          <p:nvPr>
            <p:ph type="ftr" sz="quarter" idx="11"/>
          </p:nvPr>
        </p:nvSpPr>
        <p:spPr>
          <a:xfrm>
            <a:off x="517541" y="6376905"/>
            <a:ext cx="4114800" cy="365125"/>
          </a:xfrm>
        </p:spPr>
        <p:txBody>
          <a:bodyPr anchor="ctr"/>
          <a:lstStyle/>
          <a:p>
            <a:r>
              <a:rPr lang="en-US" sz="1400" dirty="0"/>
              <a:t>Source: Cox Automotive</a:t>
            </a:r>
            <a:endParaRPr lang="en-US" dirty="0"/>
          </a:p>
        </p:txBody>
      </p:sp>
    </p:spTree>
    <p:extLst>
      <p:ext uri="{BB962C8B-B14F-4D97-AF65-F5344CB8AC3E}">
        <p14:creationId xmlns:p14="http://schemas.microsoft.com/office/powerpoint/2010/main" val="1193066702"/>
      </p:ext>
    </p:extLst>
  </p:cSld>
  <p:clrMapOvr>
    <a:masterClrMapping/>
  </p:clrMapOvr>
</p:sld>
</file>

<file path=ppt/theme/theme1.xml><?xml version="1.0" encoding="utf-8"?>
<a:theme xmlns:a="http://schemas.openxmlformats.org/drawingml/2006/main" name="Office Theme">
  <a:themeElements>
    <a:clrScheme name="TVB Blues">
      <a:dk1>
        <a:srgbClr val="20365F"/>
      </a:dk1>
      <a:lt1>
        <a:sysClr val="window" lastClr="FFFFFF"/>
      </a:lt1>
      <a:dk2>
        <a:srgbClr val="000000"/>
      </a:dk2>
      <a:lt2>
        <a:srgbClr val="D9D9D9"/>
      </a:lt2>
      <a:accent1>
        <a:srgbClr val="396696"/>
      </a:accent1>
      <a:accent2>
        <a:srgbClr val="98BAD5"/>
      </a:accent2>
      <a:accent3>
        <a:srgbClr val="000000"/>
      </a:accent3>
      <a:accent4>
        <a:srgbClr val="FFFFFF"/>
      </a:accent4>
      <a:accent5>
        <a:srgbClr val="20365F"/>
      </a:accent5>
      <a:accent6>
        <a:srgbClr val="396696"/>
      </a:accent6>
      <a:hlink>
        <a:srgbClr val="98BAD5"/>
      </a:hlink>
      <a:folHlink>
        <a:srgbClr val="396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3516</TotalTime>
  <Words>1026</Words>
  <Application>Microsoft Office PowerPoint</Application>
  <PresentationFormat>Widescreen</PresentationFormat>
  <Paragraphs>88</Paragraphs>
  <Slides>13</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Aptos</vt:lpstr>
      <vt:lpstr>Arial</vt:lpstr>
      <vt:lpstr>Office Theme</vt:lpstr>
      <vt:lpstr>PowerPoint Presentation</vt:lpstr>
      <vt:lpstr>June Sales Review </vt:lpstr>
      <vt:lpstr>Q2 Dealer Sentiment Index: Factors Holding Back Business </vt:lpstr>
      <vt:lpstr>OEM Performance Biggest Automakers Are Gaining Most Share in 2025</vt:lpstr>
      <vt:lpstr>Consumer Spending Growth Remaining Positive </vt:lpstr>
      <vt:lpstr>New Vehicle Market </vt:lpstr>
      <vt:lpstr>New Vehicle Inventory  Tight, as Tariffed Inventory and Cost Pressures Grow </vt:lpstr>
      <vt:lpstr>Brand Inventory  Status Varies, but Most Major Brands Are Down After Strong Spring Sales </vt:lpstr>
      <vt:lpstr>Used Vehicle Market</vt:lpstr>
      <vt:lpstr>Used Vehicle Prices  </vt:lpstr>
      <vt:lpstr>PowerPoint Presentation</vt:lpstr>
      <vt:lpstr>Updated Forecasts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Horvath</dc:creator>
  <cp:lastModifiedBy>Emily Horvath</cp:lastModifiedBy>
  <cp:revision>91</cp:revision>
  <dcterms:created xsi:type="dcterms:W3CDTF">2025-03-19T14:41:44Z</dcterms:created>
  <dcterms:modified xsi:type="dcterms:W3CDTF">2026-04-17T15:03:22Z</dcterms:modified>
</cp:coreProperties>
</file>