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86" r:id="rId4"/>
    <p:sldId id="290" r:id="rId5"/>
    <p:sldId id="264" r:id="rId6"/>
    <p:sldId id="287" r:id="rId7"/>
    <p:sldId id="282" r:id="rId8"/>
    <p:sldId id="283" r:id="rId9"/>
    <p:sldId id="288" r:id="rId10"/>
    <p:sldId id="28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82"/>
  </p:normalViewPr>
  <p:slideViewPr>
    <p:cSldViewPr snapToGrid="0">
      <p:cViewPr varScale="1">
        <p:scale>
          <a:sx n="149" d="100"/>
          <a:sy n="149" d="100"/>
        </p:scale>
        <p:origin x="6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33509-B367-4573-8F6A-AB9D1B4253E6}" type="datetimeFigureOut">
              <a:rPr lang="en-US" smtClean="0"/>
              <a:t>4/16/2026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F1B9A-82A5-4E58-A891-27DE6166F710}" type="slidenum">
              <a:rPr lang="en-US" smtClean="0"/>
              <a:t>‹#›</a:t>
            </a:fld>
            <a:endParaRPr lang="en-US" dirty="0"/>
          </a:p>
        </p:txBody>
      </p:sp>
    </p:spTree>
    <p:extLst>
      <p:ext uri="{BB962C8B-B14F-4D97-AF65-F5344CB8AC3E}">
        <p14:creationId xmlns:p14="http://schemas.microsoft.com/office/powerpoint/2010/main" val="1007039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F1B9A-82A5-4E58-A891-27DE6166F710}" type="slidenum">
              <a:rPr lang="en-US" smtClean="0"/>
              <a:t>5</a:t>
            </a:fld>
            <a:endParaRPr lang="en-US" dirty="0"/>
          </a:p>
        </p:txBody>
      </p:sp>
    </p:spTree>
    <p:extLst>
      <p:ext uri="{BB962C8B-B14F-4D97-AF65-F5344CB8AC3E}">
        <p14:creationId xmlns:p14="http://schemas.microsoft.com/office/powerpoint/2010/main" val="1068639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044BD58-B021-8568-FC4D-E4ED26C72A02}"/>
              </a:ext>
            </a:extLst>
          </p:cNvPr>
          <p:cNvSpPr>
            <a:spLocks noGrp="1"/>
          </p:cNvSpPr>
          <p:nvPr>
            <p:ph type="subTitle" idx="1"/>
          </p:nvPr>
        </p:nvSpPr>
        <p:spPr>
          <a:xfrm>
            <a:off x="2859847" y="5841759"/>
            <a:ext cx="9144000" cy="434448"/>
          </a:xfrm>
          <a:prstGeom prst="rect">
            <a:avLst/>
          </a:prstGeo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F0A532C8-660E-E4A4-486E-E0CF7FAA6A45}"/>
              </a:ext>
            </a:extLst>
          </p:cNvPr>
          <p:cNvSpPr>
            <a:spLocks noGrp="1"/>
          </p:cNvSpPr>
          <p:nvPr>
            <p:ph type="ftr" sz="quarter" idx="11"/>
          </p:nvPr>
        </p:nvSpPr>
        <p:spPr>
          <a:xfrm>
            <a:off x="5031006" y="6376905"/>
            <a:ext cx="4114800" cy="365125"/>
          </a:xfrm>
          <a:prstGeom prst="rect">
            <a:avLst/>
          </a:prstGeom>
        </p:spPr>
        <p:txBody>
          <a:bodyPr/>
          <a:lstStyle>
            <a:lvl1pPr>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0ACA8D3A-E464-7765-041C-1CDFC9011974}"/>
              </a:ext>
            </a:extLst>
          </p:cNvPr>
          <p:cNvSpPr>
            <a:spLocks noGrp="1"/>
          </p:cNvSpPr>
          <p:nvPr>
            <p:ph type="sldNum" sz="quarter" idx="12"/>
          </p:nvPr>
        </p:nvSpPr>
        <p:spPr/>
        <p:txBody>
          <a:bodyPr/>
          <a:lstStyle/>
          <a:p>
            <a:fld id="{43385092-5906-4529-97E8-5EA106343A91}" type="slidenum">
              <a:rPr lang="en-US" smtClean="0"/>
              <a:t>‹#›</a:t>
            </a:fld>
            <a:endParaRPr lang="en-US" dirty="0"/>
          </a:p>
        </p:txBody>
      </p:sp>
      <p:sp>
        <p:nvSpPr>
          <p:cNvPr id="11" name="Text Placeholder 10">
            <a:extLst>
              <a:ext uri="{FF2B5EF4-FFF2-40B4-BE49-F238E27FC236}">
                <a16:creationId xmlns:a16="http://schemas.microsoft.com/office/drawing/2014/main" id="{84DDC9F7-8D61-5150-51B2-FDA52662E7EF}"/>
              </a:ext>
            </a:extLst>
          </p:cNvPr>
          <p:cNvSpPr>
            <a:spLocks noGrp="1"/>
          </p:cNvSpPr>
          <p:nvPr>
            <p:ph type="body" sz="quarter" idx="13"/>
          </p:nvPr>
        </p:nvSpPr>
        <p:spPr>
          <a:xfrm>
            <a:off x="2859848" y="5082638"/>
            <a:ext cx="9144000" cy="678977"/>
          </a:xfrm>
          <a:prstGeom prst="rect">
            <a:avLst/>
          </a:prstGeom>
        </p:spPr>
        <p:txBody>
          <a:bodyPr/>
          <a:lstStyle>
            <a:lvl1pPr marL="0" indent="0" algn="r">
              <a:buNone/>
              <a:defRPr sz="4000" b="1">
                <a:solidFill>
                  <a:schemeClr val="bg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70783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C102D-01EE-D002-C6BE-2CC0CD407666}"/>
              </a:ext>
            </a:extLst>
          </p:cNvPr>
          <p:cNvSpPr>
            <a:spLocks noGrp="1"/>
          </p:cNvSpPr>
          <p:nvPr>
            <p:ph type="title"/>
          </p:nvPr>
        </p:nvSpPr>
        <p:spPr>
          <a:xfrm>
            <a:off x="838200" y="444500"/>
            <a:ext cx="10515600" cy="695855"/>
          </a:xfrm>
          <a:prstGeom prst="rect">
            <a:avLst/>
          </a:prstGeom>
        </p:spPr>
        <p:txBody>
          <a:bodyPr/>
          <a:lstStyle>
            <a:lvl1pPr algn="ctr">
              <a:defRPr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CB3B43D-D551-530F-19B4-D00F6946BF06}"/>
              </a:ext>
            </a:extLst>
          </p:cNvPr>
          <p:cNvSpPr>
            <a:spLocks noGrp="1"/>
          </p:cNvSpPr>
          <p:nvPr>
            <p:ph idx="1"/>
          </p:nvPr>
        </p:nvSpPr>
        <p:spPr>
          <a:xfrm>
            <a:off x="838200" y="1684867"/>
            <a:ext cx="10515600" cy="44280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6308E55-B1AD-EAD5-4E3F-41EF4DB1E608}"/>
              </a:ext>
            </a:extLst>
          </p:cNvPr>
          <p:cNvSpPr>
            <a:spLocks noGrp="1"/>
          </p:cNvSpPr>
          <p:nvPr>
            <p:ph type="ftr" sz="quarter" idx="11"/>
          </p:nvPr>
        </p:nvSpPr>
        <p:spPr>
          <a:xfrm>
            <a:off x="838200" y="6379011"/>
            <a:ext cx="4114800" cy="365125"/>
          </a:xfrm>
          <a:prstGeom prst="rect">
            <a:avLst/>
          </a:prstGeom>
        </p:spPr>
        <p:txBody>
          <a:bodyPr/>
          <a:lstStyle>
            <a:lvl1pPr>
              <a:defRPr sz="900"/>
            </a:lvl1pPr>
          </a:lstStyle>
          <a:p>
            <a:endParaRPr lang="en-US" dirty="0"/>
          </a:p>
        </p:txBody>
      </p:sp>
      <p:sp>
        <p:nvSpPr>
          <p:cNvPr id="6" name="Slide Number Placeholder 5">
            <a:extLst>
              <a:ext uri="{FF2B5EF4-FFF2-40B4-BE49-F238E27FC236}">
                <a16:creationId xmlns:a16="http://schemas.microsoft.com/office/drawing/2014/main" id="{B4DE138C-9435-FE9B-EF15-8E22BAA0436E}"/>
              </a:ext>
            </a:extLst>
          </p:cNvPr>
          <p:cNvSpPr>
            <a:spLocks noGrp="1"/>
          </p:cNvSpPr>
          <p:nvPr>
            <p:ph type="sldNum" sz="quarter" idx="12"/>
          </p:nvPr>
        </p:nvSpPr>
        <p:spPr>
          <a:xfrm>
            <a:off x="151316" y="6376905"/>
            <a:ext cx="537734" cy="365125"/>
          </a:xfrm>
        </p:spPr>
        <p:txBody>
          <a:bodyPr/>
          <a:lstStyle>
            <a:lvl1pPr algn="l">
              <a:defRPr>
                <a:solidFill>
                  <a:schemeClr val="tx1"/>
                </a:solidFil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286863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A58C-7487-4880-4485-79B88A9CD0E2}"/>
              </a:ext>
            </a:extLst>
          </p:cNvPr>
          <p:cNvSpPr>
            <a:spLocks noGrp="1"/>
          </p:cNvSpPr>
          <p:nvPr>
            <p:ph type="title"/>
          </p:nvPr>
        </p:nvSpPr>
        <p:spPr>
          <a:xfrm>
            <a:off x="2379133" y="4288366"/>
            <a:ext cx="9624714" cy="1108075"/>
          </a:xfrm>
          <a:prstGeom prst="rect">
            <a:avLst/>
          </a:prstGeom>
        </p:spPr>
        <p:txBody>
          <a:bodyPr anchor="b"/>
          <a:lstStyle>
            <a:lvl1pPr>
              <a:defRPr sz="4400" b="1"/>
            </a:lvl1pPr>
          </a:lstStyle>
          <a:p>
            <a:r>
              <a:rPr lang="en-US" dirty="0"/>
              <a:t>Click to edit Master title style</a:t>
            </a:r>
          </a:p>
        </p:txBody>
      </p:sp>
      <p:sp>
        <p:nvSpPr>
          <p:cNvPr id="3" name="Text Placeholder 2">
            <a:extLst>
              <a:ext uri="{FF2B5EF4-FFF2-40B4-BE49-F238E27FC236}">
                <a16:creationId xmlns:a16="http://schemas.microsoft.com/office/drawing/2014/main" id="{8B155596-862A-3D61-68EF-6B45E8EE3F0B}"/>
              </a:ext>
            </a:extLst>
          </p:cNvPr>
          <p:cNvSpPr>
            <a:spLocks noGrp="1"/>
          </p:cNvSpPr>
          <p:nvPr>
            <p:ph type="body" idx="1"/>
          </p:nvPr>
        </p:nvSpPr>
        <p:spPr>
          <a:xfrm>
            <a:off x="2379133" y="5558367"/>
            <a:ext cx="9624714" cy="467783"/>
          </a:xfrm>
          <a:prstGeom prst="rect">
            <a:avLst/>
          </a:prstGeo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1DB95A5-32BD-937A-1985-B52A5A500C03}"/>
              </a:ext>
            </a:extLst>
          </p:cNvPr>
          <p:cNvSpPr>
            <a:spLocks noGrp="1"/>
          </p:cNvSpPr>
          <p:nvPr>
            <p:ph type="ftr" sz="quarter" idx="11"/>
          </p:nvPr>
        </p:nvSpPr>
        <p:spPr>
          <a:xfrm>
            <a:off x="2379133" y="6356349"/>
            <a:ext cx="6766673" cy="365125"/>
          </a:xfrm>
          <a:prstGeom prst="rect">
            <a:avLst/>
          </a:prstGeom>
        </p:spPr>
        <p:txBody>
          <a:bodyPr/>
          <a:lstStyle>
            <a:lvl1pPr>
              <a:defRPr sz="900"/>
            </a:lvl1pPr>
          </a:lstStyle>
          <a:p>
            <a:endParaRPr lang="en-US" dirty="0"/>
          </a:p>
        </p:txBody>
      </p:sp>
      <p:sp>
        <p:nvSpPr>
          <p:cNvPr id="6" name="Slide Number Placeholder 5">
            <a:extLst>
              <a:ext uri="{FF2B5EF4-FFF2-40B4-BE49-F238E27FC236}">
                <a16:creationId xmlns:a16="http://schemas.microsoft.com/office/drawing/2014/main" id="{E0C43198-8243-FECE-4CDA-B18CCBD40964}"/>
              </a:ext>
            </a:extLst>
          </p:cNvPr>
          <p:cNvSpPr>
            <a:spLocks noGrp="1"/>
          </p:cNvSpPr>
          <p:nvPr>
            <p:ph type="sldNum" sz="quarter" idx="12"/>
          </p:nvPr>
        </p:nvSpPr>
        <p:spPr/>
        <p:txBody>
          <a:bodyPr/>
          <a:lstStyle>
            <a:lvl1pPr>
              <a:defRPr>
                <a:solidFill>
                  <a:schemeClr val="tx1"/>
                </a:solidFill>
              </a:defRPr>
            </a:lvl1pPr>
          </a:lstStyle>
          <a:p>
            <a:fld id="{43385092-5906-4529-97E8-5EA106343A91}" type="slidenum">
              <a:rPr lang="en-US" smtClean="0"/>
              <a:pPr/>
              <a:t>‹#›</a:t>
            </a:fld>
            <a:endParaRPr lang="en-US" dirty="0"/>
          </a:p>
        </p:txBody>
      </p:sp>
      <p:sp>
        <p:nvSpPr>
          <p:cNvPr id="10" name="Content Placeholder 9">
            <a:extLst>
              <a:ext uri="{FF2B5EF4-FFF2-40B4-BE49-F238E27FC236}">
                <a16:creationId xmlns:a16="http://schemas.microsoft.com/office/drawing/2014/main" id="{40A16875-0E70-22C3-9DCE-88A2D0A1BB9A}"/>
              </a:ext>
            </a:extLst>
          </p:cNvPr>
          <p:cNvSpPr>
            <a:spLocks noGrp="1"/>
          </p:cNvSpPr>
          <p:nvPr>
            <p:ph sz="quarter" idx="13"/>
          </p:nvPr>
        </p:nvSpPr>
        <p:spPr>
          <a:xfrm>
            <a:off x="2379663" y="134938"/>
            <a:ext cx="9623425" cy="40560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69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A63B3-BDD7-8352-6AE4-84A9634B6523}"/>
              </a:ext>
            </a:extLst>
          </p:cNvPr>
          <p:cNvSpPr>
            <a:spLocks noGrp="1"/>
          </p:cNvSpPr>
          <p:nvPr>
            <p:ph type="title"/>
          </p:nvPr>
        </p:nvSpPr>
        <p:spPr>
          <a:xfrm>
            <a:off x="838200" y="191558"/>
            <a:ext cx="10515600" cy="650875"/>
          </a:xfrm>
          <a:prstGeom prst="rect">
            <a:avLst/>
          </a:prstGeom>
        </p:spPr>
        <p:txBody>
          <a:bodyPr/>
          <a:lstStyle>
            <a:lvl1pPr algn="ct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7ADF608-24E0-D94F-A0C1-A42CD243C9FC}"/>
              </a:ext>
            </a:extLst>
          </p:cNvPr>
          <p:cNvSpPr>
            <a:spLocks noGrp="1"/>
          </p:cNvSpPr>
          <p:nvPr>
            <p:ph sz="half" idx="1"/>
          </p:nvPr>
        </p:nvSpPr>
        <p:spPr>
          <a:xfrm>
            <a:off x="838200" y="1270001"/>
            <a:ext cx="5181600" cy="482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73C3EC-049E-8DC1-9A44-03102DEF0940}"/>
              </a:ext>
            </a:extLst>
          </p:cNvPr>
          <p:cNvSpPr>
            <a:spLocks noGrp="1"/>
          </p:cNvSpPr>
          <p:nvPr>
            <p:ph sz="half" idx="2"/>
          </p:nvPr>
        </p:nvSpPr>
        <p:spPr>
          <a:xfrm>
            <a:off x="6172200" y="1270001"/>
            <a:ext cx="5181600" cy="482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E449362-FC27-695D-0922-06E391FD2D3A}"/>
              </a:ext>
            </a:extLst>
          </p:cNvPr>
          <p:cNvSpPr>
            <a:spLocks noGrp="1"/>
          </p:cNvSpPr>
          <p:nvPr>
            <p:ph type="ftr" sz="quarter" idx="11"/>
          </p:nvPr>
        </p:nvSpPr>
        <p:spPr>
          <a:xfrm>
            <a:off x="838200" y="6376903"/>
            <a:ext cx="4114800" cy="365125"/>
          </a:xfrm>
          <a:prstGeom prst="rect">
            <a:avLst/>
          </a:prstGeom>
        </p:spPr>
        <p:txBody>
          <a:bodyPr/>
          <a:lstStyle>
            <a:lvl1pPr>
              <a:defRPr sz="900"/>
            </a:lvl1pPr>
          </a:lstStyle>
          <a:p>
            <a:endParaRPr lang="en-US" dirty="0"/>
          </a:p>
        </p:txBody>
      </p:sp>
      <p:sp>
        <p:nvSpPr>
          <p:cNvPr id="7" name="Slide Number Placeholder 6">
            <a:extLst>
              <a:ext uri="{FF2B5EF4-FFF2-40B4-BE49-F238E27FC236}">
                <a16:creationId xmlns:a16="http://schemas.microsoft.com/office/drawing/2014/main" id="{59B6CF2E-D829-257E-CE2A-BE2EC1DC58AD}"/>
              </a:ext>
            </a:extLst>
          </p:cNvPr>
          <p:cNvSpPr>
            <a:spLocks noGrp="1"/>
          </p:cNvSpPr>
          <p:nvPr>
            <p:ph type="sldNum" sz="quarter" idx="12"/>
          </p:nvPr>
        </p:nvSpPr>
        <p:spPr>
          <a:xfrm>
            <a:off x="108180" y="6376904"/>
            <a:ext cx="730020" cy="365125"/>
          </a:xfrm>
        </p:spPr>
        <p:txBody>
          <a:bodyPr/>
          <a:lstStyle>
            <a:lvl1pPr algn="l">
              <a:defRPr>
                <a:solidFill>
                  <a:schemeClr val="tx1"/>
                </a:solidFil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2593265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26F6-10B2-1FAB-1B5B-D554FB5896EB}"/>
              </a:ext>
            </a:extLst>
          </p:cNvPr>
          <p:cNvSpPr>
            <a:spLocks noGrp="1"/>
          </p:cNvSpPr>
          <p:nvPr>
            <p:ph type="title"/>
          </p:nvPr>
        </p:nvSpPr>
        <p:spPr>
          <a:xfrm>
            <a:off x="838200" y="196322"/>
            <a:ext cx="10515600" cy="655108"/>
          </a:xfrm>
          <a:prstGeom prst="rect">
            <a:avLst/>
          </a:prstGeom>
        </p:spPr>
        <p:txBody>
          <a:bodyPr/>
          <a:lstStyle>
            <a:lvl1pPr algn="ctr">
              <a:defRPr b="1">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3F139A2-C385-1200-A7F2-D0758D3E0307}"/>
              </a:ext>
            </a:extLst>
          </p:cNvPr>
          <p:cNvSpPr>
            <a:spLocks noGrp="1"/>
          </p:cNvSpPr>
          <p:nvPr>
            <p:ph type="body" idx="1"/>
          </p:nvPr>
        </p:nvSpPr>
        <p:spPr>
          <a:xfrm>
            <a:off x="838200" y="1016529"/>
            <a:ext cx="5157787" cy="65510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5DA518-9019-3E01-9395-56A45D91B010}"/>
              </a:ext>
            </a:extLst>
          </p:cNvPr>
          <p:cNvSpPr>
            <a:spLocks noGrp="1"/>
          </p:cNvSpPr>
          <p:nvPr>
            <p:ph sz="half" idx="2"/>
          </p:nvPr>
        </p:nvSpPr>
        <p:spPr>
          <a:xfrm>
            <a:off x="838200" y="1840440"/>
            <a:ext cx="5157787" cy="434445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DDE46C-284B-67CC-CEAB-597DC18F5F87}"/>
              </a:ext>
            </a:extLst>
          </p:cNvPr>
          <p:cNvSpPr>
            <a:spLocks noGrp="1"/>
          </p:cNvSpPr>
          <p:nvPr>
            <p:ph type="body" sz="quarter" idx="3"/>
          </p:nvPr>
        </p:nvSpPr>
        <p:spPr>
          <a:xfrm>
            <a:off x="6170612" y="1016529"/>
            <a:ext cx="5183188" cy="65510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F66256-1E98-BA72-B37C-1EEC9141BD03}"/>
              </a:ext>
            </a:extLst>
          </p:cNvPr>
          <p:cNvSpPr>
            <a:spLocks noGrp="1"/>
          </p:cNvSpPr>
          <p:nvPr>
            <p:ph sz="quarter" idx="4"/>
          </p:nvPr>
        </p:nvSpPr>
        <p:spPr>
          <a:xfrm>
            <a:off x="6170612" y="1840440"/>
            <a:ext cx="5183188" cy="434445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9D51BDD-F552-9CB2-146C-93B092BCAD82}"/>
              </a:ext>
            </a:extLst>
          </p:cNvPr>
          <p:cNvSpPr>
            <a:spLocks noGrp="1"/>
          </p:cNvSpPr>
          <p:nvPr>
            <p:ph type="ftr" sz="quarter" idx="11"/>
          </p:nvPr>
        </p:nvSpPr>
        <p:spPr>
          <a:xfrm>
            <a:off x="838200" y="6387488"/>
            <a:ext cx="4114800" cy="365125"/>
          </a:xfrm>
          <a:prstGeom prst="rect">
            <a:avLst/>
          </a:prstGeom>
        </p:spPr>
        <p:txBody>
          <a:bodyPr/>
          <a:lstStyle>
            <a:lvl1pPr>
              <a:defRPr sz="900"/>
            </a:lvl1pPr>
          </a:lstStyle>
          <a:p>
            <a:endParaRPr lang="en-US" dirty="0"/>
          </a:p>
        </p:txBody>
      </p:sp>
      <p:sp>
        <p:nvSpPr>
          <p:cNvPr id="9" name="Slide Number Placeholder 8">
            <a:extLst>
              <a:ext uri="{FF2B5EF4-FFF2-40B4-BE49-F238E27FC236}">
                <a16:creationId xmlns:a16="http://schemas.microsoft.com/office/drawing/2014/main" id="{1AD0B8F5-4906-2690-760D-E111C5655F30}"/>
              </a:ext>
            </a:extLst>
          </p:cNvPr>
          <p:cNvSpPr>
            <a:spLocks noGrp="1"/>
          </p:cNvSpPr>
          <p:nvPr>
            <p:ph type="sldNum" sz="quarter" idx="12"/>
          </p:nvPr>
        </p:nvSpPr>
        <p:spPr>
          <a:xfrm>
            <a:off x="158981" y="6387488"/>
            <a:ext cx="679219" cy="365125"/>
          </a:xfrm>
        </p:spPr>
        <p:txBody>
          <a:bodyPr/>
          <a:lstStyle>
            <a:lvl1pPr algn="l">
              <a:defRPr>
                <a:solidFill>
                  <a:schemeClr val="tx1"/>
                </a:solidFil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304705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8E930-0AD9-585B-E209-D9B6220B5FF1}"/>
              </a:ext>
            </a:extLst>
          </p:cNvPr>
          <p:cNvSpPr>
            <a:spLocks noGrp="1"/>
          </p:cNvSpPr>
          <p:nvPr>
            <p:ph type="title"/>
          </p:nvPr>
        </p:nvSpPr>
        <p:spPr>
          <a:xfrm>
            <a:off x="838200" y="2766218"/>
            <a:ext cx="10515600" cy="1325563"/>
          </a:xfrm>
          <a:prstGeom prst="rect">
            <a:avLst/>
          </a:prstGeom>
        </p:spPr>
        <p:txBody>
          <a:bodyPr anchor="ctr"/>
          <a:lstStyle>
            <a:lvl1pPr algn="ctr">
              <a:defRPr b="1"/>
            </a:lvl1pPr>
          </a:lstStyle>
          <a:p>
            <a:r>
              <a:rPr lang="en-US"/>
              <a:t>Click to edit Master title style</a:t>
            </a:r>
          </a:p>
        </p:txBody>
      </p:sp>
      <p:sp>
        <p:nvSpPr>
          <p:cNvPr id="4" name="Footer Placeholder 3">
            <a:extLst>
              <a:ext uri="{FF2B5EF4-FFF2-40B4-BE49-F238E27FC236}">
                <a16:creationId xmlns:a16="http://schemas.microsoft.com/office/drawing/2014/main" id="{16CE739F-87A9-B5FE-BA75-C8383251E432}"/>
              </a:ext>
            </a:extLst>
          </p:cNvPr>
          <p:cNvSpPr>
            <a:spLocks noGrp="1"/>
          </p:cNvSpPr>
          <p:nvPr>
            <p:ph type="ftr" sz="quarter" idx="11"/>
          </p:nvPr>
        </p:nvSpPr>
        <p:spPr>
          <a:xfrm>
            <a:off x="698500" y="6376904"/>
            <a:ext cx="4114800" cy="365125"/>
          </a:xfrm>
          <a:prstGeom prst="rect">
            <a:avLst/>
          </a:prstGeom>
        </p:spPr>
        <p:txBody>
          <a:bodyPr/>
          <a:lstStyle>
            <a:lvl1pPr>
              <a:defRPr sz="900">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7E23FA6F-D621-B7C4-830B-708EB9C444B9}"/>
              </a:ext>
            </a:extLst>
          </p:cNvPr>
          <p:cNvSpPr>
            <a:spLocks noGrp="1"/>
          </p:cNvSpPr>
          <p:nvPr>
            <p:ph type="sldNum" sz="quarter" idx="12"/>
          </p:nvPr>
        </p:nvSpPr>
        <p:spPr>
          <a:xfrm>
            <a:off x="163213" y="6376904"/>
            <a:ext cx="535287" cy="365125"/>
          </a:xfrm>
        </p:spPr>
        <p:txBody>
          <a:bodyPr/>
          <a:lstStyle>
            <a:lvl1pPr algn="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319068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AF66F4F-C14A-7E64-56C6-821AF37550EB}"/>
              </a:ext>
            </a:extLst>
          </p:cNvPr>
          <p:cNvSpPr>
            <a:spLocks noGrp="1"/>
          </p:cNvSpPr>
          <p:nvPr>
            <p:ph type="ftr" sz="quarter" idx="11"/>
          </p:nvPr>
        </p:nvSpPr>
        <p:spPr>
          <a:xfrm>
            <a:off x="563033" y="6376904"/>
            <a:ext cx="4114800" cy="365125"/>
          </a:xfrm>
          <a:prstGeom prst="rect">
            <a:avLst/>
          </a:prstGeom>
        </p:spPr>
        <p:txBody>
          <a:bodyPr/>
          <a:lstStyle>
            <a:lvl1pPr>
              <a:defRPr sz="900">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4E8D2AFE-7F13-F3A1-CADF-A79EE141A5B3}"/>
              </a:ext>
            </a:extLst>
          </p:cNvPr>
          <p:cNvSpPr>
            <a:spLocks noGrp="1"/>
          </p:cNvSpPr>
          <p:nvPr>
            <p:ph type="sldNum" sz="quarter" idx="12"/>
          </p:nvPr>
        </p:nvSpPr>
        <p:spPr>
          <a:xfrm>
            <a:off x="167447" y="6376905"/>
            <a:ext cx="395586" cy="365125"/>
          </a:xfrm>
        </p:spPr>
        <p:txBody>
          <a:bodyPr/>
          <a:lstStyle>
            <a:lvl1pPr algn="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143572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AF66F4F-C14A-7E64-56C6-821AF37550EB}"/>
              </a:ext>
            </a:extLst>
          </p:cNvPr>
          <p:cNvSpPr>
            <a:spLocks noGrp="1"/>
          </p:cNvSpPr>
          <p:nvPr>
            <p:ph type="ftr" sz="quarter" idx="11"/>
          </p:nvPr>
        </p:nvSpPr>
        <p:spPr>
          <a:xfrm>
            <a:off x="632573" y="6376904"/>
            <a:ext cx="4114800" cy="365125"/>
          </a:xfrm>
          <a:prstGeom prst="rect">
            <a:avLst/>
          </a:prstGeom>
        </p:spPr>
        <p:txBody>
          <a:bodyPr/>
          <a:lstStyle>
            <a:lvl1pPr>
              <a:defRPr sz="900"/>
            </a:lvl1pPr>
          </a:lstStyle>
          <a:p>
            <a:endParaRPr lang="en-US" dirty="0"/>
          </a:p>
        </p:txBody>
      </p:sp>
      <p:sp>
        <p:nvSpPr>
          <p:cNvPr id="4" name="Slide Number Placeholder 3">
            <a:extLst>
              <a:ext uri="{FF2B5EF4-FFF2-40B4-BE49-F238E27FC236}">
                <a16:creationId xmlns:a16="http://schemas.microsoft.com/office/drawing/2014/main" id="{4E8D2AFE-7F13-F3A1-CADF-A79EE141A5B3}"/>
              </a:ext>
            </a:extLst>
          </p:cNvPr>
          <p:cNvSpPr>
            <a:spLocks noGrp="1"/>
          </p:cNvSpPr>
          <p:nvPr>
            <p:ph type="sldNum" sz="quarter" idx="12"/>
          </p:nvPr>
        </p:nvSpPr>
        <p:spPr>
          <a:xfrm>
            <a:off x="133581" y="6376904"/>
            <a:ext cx="467552" cy="365125"/>
          </a:xfrm>
        </p:spPr>
        <p:txBody>
          <a:bodyPr/>
          <a:lstStyle>
            <a:lvl1pPr algn="l">
              <a:defRPr>
                <a:solidFill>
                  <a:schemeClr val="tx1"/>
                </a:solidFil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373358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6B3140A-0BB5-F9ED-9B40-020A69C7A8E2}"/>
              </a:ext>
            </a:extLst>
          </p:cNvPr>
          <p:cNvSpPr>
            <a:spLocks noGrp="1"/>
          </p:cNvSpPr>
          <p:nvPr>
            <p:ph type="sldNum" sz="quarter" idx="4"/>
          </p:nvPr>
        </p:nvSpPr>
        <p:spPr>
          <a:xfrm>
            <a:off x="9260647"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1027412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coxautoinc.com/market-insights/april-2025-muvv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F032BA-0B2F-1028-6296-C6B70D5AC901}"/>
              </a:ext>
            </a:extLst>
          </p:cNvPr>
          <p:cNvSpPr>
            <a:spLocks noGrp="1"/>
          </p:cNvSpPr>
          <p:nvPr>
            <p:ph type="subTitle" idx="1"/>
          </p:nvPr>
        </p:nvSpPr>
        <p:spPr>
          <a:xfrm>
            <a:off x="1239520" y="5841759"/>
            <a:ext cx="10542260" cy="434448"/>
          </a:xfrm>
        </p:spPr>
        <p:txBody>
          <a:bodyPr/>
          <a:lstStyle/>
          <a:p>
            <a:r>
              <a:rPr lang="en-US" i="1" dirty="0"/>
              <a:t>Trisha Ripperger, SVP Strategic Communications &amp; Category Development </a:t>
            </a:r>
          </a:p>
        </p:txBody>
      </p:sp>
      <p:sp>
        <p:nvSpPr>
          <p:cNvPr id="3" name="Text Placeholder 2">
            <a:extLst>
              <a:ext uri="{FF2B5EF4-FFF2-40B4-BE49-F238E27FC236}">
                <a16:creationId xmlns:a16="http://schemas.microsoft.com/office/drawing/2014/main" id="{B2F65433-B38F-432D-14F3-40CD46AD3523}"/>
              </a:ext>
            </a:extLst>
          </p:cNvPr>
          <p:cNvSpPr>
            <a:spLocks noGrp="1"/>
          </p:cNvSpPr>
          <p:nvPr>
            <p:ph type="body" sz="quarter" idx="13"/>
          </p:nvPr>
        </p:nvSpPr>
        <p:spPr>
          <a:xfrm>
            <a:off x="2637780" y="5050706"/>
            <a:ext cx="9144000" cy="678977"/>
          </a:xfrm>
        </p:spPr>
        <p:txBody>
          <a:bodyPr/>
          <a:lstStyle/>
          <a:p>
            <a:r>
              <a:rPr lang="en-US" sz="4400" dirty="0">
                <a:effectLst>
                  <a:outerShdw blurRad="38100" dist="38100" dir="2700000" algn="tl">
                    <a:srgbClr val="000000">
                      <a:alpha val="43137"/>
                    </a:srgbClr>
                  </a:outerShdw>
                </a:effectLst>
              </a:rPr>
              <a:t>May Automotive Update</a:t>
            </a:r>
          </a:p>
        </p:txBody>
      </p:sp>
    </p:spTree>
    <p:extLst>
      <p:ext uri="{BB962C8B-B14F-4D97-AF65-F5344CB8AC3E}">
        <p14:creationId xmlns:p14="http://schemas.microsoft.com/office/powerpoint/2010/main" val="3405950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6A11D-AF55-B04B-3BC6-D97069AE542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A559070-9C13-28CC-0789-8F74B8C9C662}"/>
              </a:ext>
            </a:extLst>
          </p:cNvPr>
          <p:cNvSpPr>
            <a:spLocks noGrp="1"/>
          </p:cNvSpPr>
          <p:nvPr>
            <p:ph type="sldNum" sz="quarter" idx="12"/>
          </p:nvPr>
        </p:nvSpPr>
        <p:spPr/>
        <p:txBody>
          <a:bodyPr/>
          <a:lstStyle/>
          <a:p>
            <a:fld id="{43385092-5906-4529-97E8-5EA106343A91}" type="slidenum">
              <a:rPr lang="en-US" smtClean="0"/>
              <a:pPr/>
              <a:t>10</a:t>
            </a:fld>
            <a:endParaRPr lang="en-US" dirty="0"/>
          </a:p>
        </p:txBody>
      </p:sp>
      <p:sp>
        <p:nvSpPr>
          <p:cNvPr id="7" name="TextBox 6">
            <a:extLst>
              <a:ext uri="{FF2B5EF4-FFF2-40B4-BE49-F238E27FC236}">
                <a16:creationId xmlns:a16="http://schemas.microsoft.com/office/drawing/2014/main" id="{3D2AD5F5-D40D-FFE1-ACC5-1BA40619E01F}"/>
              </a:ext>
            </a:extLst>
          </p:cNvPr>
          <p:cNvSpPr txBox="1"/>
          <p:nvPr/>
        </p:nvSpPr>
        <p:spPr>
          <a:xfrm>
            <a:off x="689050" y="2394927"/>
            <a:ext cx="10835639" cy="830997"/>
          </a:xfrm>
          <a:prstGeom prst="rect">
            <a:avLst/>
          </a:prstGeom>
          <a:noFill/>
        </p:spPr>
        <p:txBody>
          <a:bodyPr wrap="square">
            <a:spAutoFit/>
          </a:bodyPr>
          <a:lstStyle/>
          <a:p>
            <a:pPr algn="ctr"/>
            <a:endParaRPr lang="en-US" sz="2400" dirty="0">
              <a:latin typeface="+mj-lt"/>
            </a:endParaRPr>
          </a:p>
          <a:p>
            <a:pPr algn="ctr"/>
            <a:r>
              <a:rPr lang="en-US" sz="2400" dirty="0">
                <a:latin typeface="+mj-lt"/>
              </a:rPr>
              <a:t>“</a:t>
            </a:r>
            <a:endParaRPr lang="en-US" sz="2400" b="0" i="0" dirty="0">
              <a:effectLst/>
              <a:latin typeface="+mj-lt"/>
            </a:endParaRPr>
          </a:p>
        </p:txBody>
      </p:sp>
      <p:sp>
        <p:nvSpPr>
          <p:cNvPr id="4" name="Title 1">
            <a:extLst>
              <a:ext uri="{FF2B5EF4-FFF2-40B4-BE49-F238E27FC236}">
                <a16:creationId xmlns:a16="http://schemas.microsoft.com/office/drawing/2014/main" id="{F35C9CDA-9585-F5D0-CC0B-5B719F046C63}"/>
              </a:ext>
            </a:extLst>
          </p:cNvPr>
          <p:cNvSpPr txBox="1">
            <a:spLocks/>
          </p:cNvSpPr>
          <p:nvPr/>
        </p:nvSpPr>
        <p:spPr>
          <a:xfrm>
            <a:off x="838200" y="0"/>
            <a:ext cx="10515600" cy="1569335"/>
          </a:xfrm>
          <a:prstGeom prst="rect">
            <a:avLst/>
          </a:prstGeom>
        </p:spPr>
        <p:txBody>
          <a:bodyPr anchor="ct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dirty="0">
                <a:effectLst>
                  <a:outerShdw blurRad="38100" dist="38100" dir="2700000" algn="tl">
                    <a:srgbClr val="000000">
                      <a:alpha val="43137"/>
                    </a:srgbClr>
                  </a:outerShdw>
                </a:effectLst>
              </a:rPr>
              <a:t>Industry Perspectives</a:t>
            </a:r>
          </a:p>
        </p:txBody>
      </p:sp>
      <p:sp>
        <p:nvSpPr>
          <p:cNvPr id="8" name="TextBox 7">
            <a:extLst>
              <a:ext uri="{FF2B5EF4-FFF2-40B4-BE49-F238E27FC236}">
                <a16:creationId xmlns:a16="http://schemas.microsoft.com/office/drawing/2014/main" id="{962C91A8-D57A-9206-4FF2-7686BDAEE969}"/>
              </a:ext>
            </a:extLst>
          </p:cNvPr>
          <p:cNvSpPr txBox="1"/>
          <p:nvPr/>
        </p:nvSpPr>
        <p:spPr>
          <a:xfrm>
            <a:off x="1289940" y="2318381"/>
            <a:ext cx="9633857" cy="3139321"/>
          </a:xfrm>
          <a:prstGeom prst="rect">
            <a:avLst/>
          </a:prstGeom>
          <a:noFill/>
        </p:spPr>
        <p:txBody>
          <a:bodyPr wrap="square">
            <a:spAutoFit/>
          </a:bodyPr>
          <a:lstStyle/>
          <a:p>
            <a:pPr marL="0" marR="0"/>
            <a:r>
              <a:rPr lang="en-US" sz="1800" dirty="0">
                <a:effectLst/>
                <a:latin typeface="+mj-lt"/>
                <a:ea typeface="Aptos" panose="020B0004020202020204" pitchFamily="34" charset="0"/>
                <a:cs typeface="Aptos" panose="020B0004020202020204" pitchFamily="34" charset="0"/>
              </a:rPr>
              <a:t>“Dealers have a front-line view of the U.S. auto market, which appears to be at an inflection point,” said Jonathan Smoke, Chief Economist at Cox Automotive. “The recent sales pace has been a positive, lifting current market sentiment higher for franchised dealers. But as we’ve said before, 2025 is going to be a roller coaster for this industry, and the market could be a lot more hair-raising in the months ahead.”</a:t>
            </a:r>
          </a:p>
          <a:p>
            <a:pPr marL="0" marR="0"/>
            <a:endParaRPr lang="en-US" dirty="0">
              <a:latin typeface="+mj-lt"/>
              <a:ea typeface="Aptos" panose="020B0004020202020204" pitchFamily="34" charset="0"/>
              <a:cs typeface="Aptos" panose="020B0004020202020204" pitchFamily="34" charset="0"/>
            </a:endParaRPr>
          </a:p>
          <a:p>
            <a:pPr marL="0" marR="0"/>
            <a:r>
              <a:rPr lang="en-US" sz="1800" dirty="0">
                <a:effectLst/>
                <a:latin typeface="+mj-lt"/>
                <a:ea typeface="Aptos" panose="020B0004020202020204" pitchFamily="34" charset="0"/>
                <a:cs typeface="Aptos" panose="020B0004020202020204" pitchFamily="34" charset="0"/>
              </a:rPr>
              <a:t>According to U.S. media reports on June 4, automakers such as Ford, Subaru, Mitsubishi and Hyundai are planning to raise sticker prices in the coming weeks in response to the tariff hikes, with other OEMs likely to follow suit.  There are concerns that the front-loaded demand may lead to a market slowdown from June onward.  - </a:t>
            </a:r>
            <a:r>
              <a:rPr lang="en-US" sz="1800" dirty="0" err="1">
                <a:effectLst/>
                <a:latin typeface="+mj-lt"/>
                <a:ea typeface="Aptos" panose="020B0004020202020204" pitchFamily="34" charset="0"/>
                <a:cs typeface="Aptos" panose="020B0004020202020204" pitchFamily="34" charset="0"/>
              </a:rPr>
              <a:t>MarkLines</a:t>
            </a:r>
            <a:endParaRPr lang="en-US" sz="1800" dirty="0">
              <a:effectLst/>
              <a:latin typeface="+mj-lt"/>
              <a:ea typeface="Aptos" panose="020B0004020202020204" pitchFamily="34" charset="0"/>
              <a:cs typeface="Aptos" panose="020B0004020202020204" pitchFamily="34" charset="0"/>
            </a:endParaRPr>
          </a:p>
          <a:p>
            <a:pPr marL="0" marR="0"/>
            <a:endParaRPr lang="en-US" dirty="0">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601228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2A242-E2A7-FB26-B97F-8B6C0DA7F62B}"/>
              </a:ext>
            </a:extLst>
          </p:cNvPr>
          <p:cNvSpPr>
            <a:spLocks noGrp="1"/>
          </p:cNvSpPr>
          <p:nvPr>
            <p:ph type="title"/>
          </p:nvPr>
        </p:nvSpPr>
        <p:spPr>
          <a:xfrm>
            <a:off x="838200" y="0"/>
            <a:ext cx="10515600" cy="1544320"/>
          </a:xfrm>
        </p:spPr>
        <p:txBody>
          <a:bodyPr anchor="ctr"/>
          <a:lstStyle/>
          <a:p>
            <a:r>
              <a:rPr lang="en-US" sz="4800" dirty="0">
                <a:effectLst>
                  <a:outerShdw blurRad="38100" dist="38100" dir="2700000" algn="tl">
                    <a:srgbClr val="000000">
                      <a:alpha val="43137"/>
                    </a:srgbClr>
                  </a:outerShdw>
                </a:effectLst>
              </a:rPr>
              <a:t>May Sales Review</a:t>
            </a:r>
            <a:br>
              <a:rPr lang="en-US" dirty="0"/>
            </a:br>
            <a:r>
              <a:rPr lang="en-US" sz="2000" b="0" dirty="0"/>
              <a:t>Updated 6/4/25</a:t>
            </a:r>
            <a:endParaRPr lang="en-US" sz="2400" b="0" dirty="0"/>
          </a:p>
        </p:txBody>
      </p:sp>
      <p:sp>
        <p:nvSpPr>
          <p:cNvPr id="4" name="Footer Placeholder 3">
            <a:extLst>
              <a:ext uri="{FF2B5EF4-FFF2-40B4-BE49-F238E27FC236}">
                <a16:creationId xmlns:a16="http://schemas.microsoft.com/office/drawing/2014/main" id="{2E460ABB-4804-42DC-8B8A-2532650F0163}"/>
              </a:ext>
            </a:extLst>
          </p:cNvPr>
          <p:cNvSpPr>
            <a:spLocks noGrp="1"/>
          </p:cNvSpPr>
          <p:nvPr>
            <p:ph type="ftr" sz="quarter" idx="11"/>
          </p:nvPr>
        </p:nvSpPr>
        <p:spPr>
          <a:xfrm>
            <a:off x="689050" y="6376904"/>
            <a:ext cx="4114800" cy="365125"/>
          </a:xfrm>
        </p:spPr>
        <p:txBody>
          <a:bodyPr anchor="ctr"/>
          <a:lstStyle/>
          <a:p>
            <a:r>
              <a:rPr lang="en-US" sz="1200" dirty="0"/>
              <a:t>Source: Cox Automotive</a:t>
            </a:r>
          </a:p>
        </p:txBody>
      </p:sp>
      <p:sp>
        <p:nvSpPr>
          <p:cNvPr id="5" name="Slide Number Placeholder 4">
            <a:extLst>
              <a:ext uri="{FF2B5EF4-FFF2-40B4-BE49-F238E27FC236}">
                <a16:creationId xmlns:a16="http://schemas.microsoft.com/office/drawing/2014/main" id="{99AB9716-1B4C-E508-4F3B-B4D96B197DF7}"/>
              </a:ext>
            </a:extLst>
          </p:cNvPr>
          <p:cNvSpPr>
            <a:spLocks noGrp="1"/>
          </p:cNvSpPr>
          <p:nvPr>
            <p:ph type="sldNum" sz="quarter" idx="12"/>
          </p:nvPr>
        </p:nvSpPr>
        <p:spPr/>
        <p:txBody>
          <a:bodyPr/>
          <a:lstStyle/>
          <a:p>
            <a:fld id="{43385092-5906-4529-97E8-5EA106343A91}" type="slidenum">
              <a:rPr lang="en-US" smtClean="0"/>
              <a:pPr/>
              <a:t>2</a:t>
            </a:fld>
            <a:endParaRPr lang="en-US" dirty="0"/>
          </a:p>
        </p:txBody>
      </p:sp>
      <p:graphicFrame>
        <p:nvGraphicFramePr>
          <p:cNvPr id="10" name="Content Placeholder 9">
            <a:extLst>
              <a:ext uri="{FF2B5EF4-FFF2-40B4-BE49-F238E27FC236}">
                <a16:creationId xmlns:a16="http://schemas.microsoft.com/office/drawing/2014/main" id="{97404C53-43C6-A102-678B-053A76085965}"/>
              </a:ext>
            </a:extLst>
          </p:cNvPr>
          <p:cNvGraphicFramePr>
            <a:graphicFrameLocks noGrp="1"/>
          </p:cNvGraphicFramePr>
          <p:nvPr>
            <p:ph idx="1"/>
            <p:extLst>
              <p:ext uri="{D42A27DB-BD31-4B8C-83A1-F6EECF244321}">
                <p14:modId xmlns:p14="http://schemas.microsoft.com/office/powerpoint/2010/main" val="1439967007"/>
              </p:ext>
            </p:extLst>
          </p:nvPr>
        </p:nvGraphicFramePr>
        <p:xfrm>
          <a:off x="949960" y="1841979"/>
          <a:ext cx="7254390" cy="4014896"/>
        </p:xfrm>
        <a:graphic>
          <a:graphicData uri="http://schemas.openxmlformats.org/drawingml/2006/table">
            <a:tbl>
              <a:tblPr firstRow="1" bandRow="1">
                <a:tableStyleId>{5C22544A-7EE6-4342-B048-85BDC9FD1C3A}</a:tableStyleId>
              </a:tblPr>
              <a:tblGrid>
                <a:gridCol w="1597009">
                  <a:extLst>
                    <a:ext uri="{9D8B030D-6E8A-4147-A177-3AD203B41FA5}">
                      <a16:colId xmlns:a16="http://schemas.microsoft.com/office/drawing/2014/main" val="1514275903"/>
                    </a:ext>
                  </a:extLst>
                </a:gridCol>
                <a:gridCol w="2676285">
                  <a:extLst>
                    <a:ext uri="{9D8B030D-6E8A-4147-A177-3AD203B41FA5}">
                      <a16:colId xmlns:a16="http://schemas.microsoft.com/office/drawing/2014/main" val="4221916612"/>
                    </a:ext>
                  </a:extLst>
                </a:gridCol>
                <a:gridCol w="2981096">
                  <a:extLst>
                    <a:ext uri="{9D8B030D-6E8A-4147-A177-3AD203B41FA5}">
                      <a16:colId xmlns:a16="http://schemas.microsoft.com/office/drawing/2014/main" val="3301874220"/>
                    </a:ext>
                  </a:extLst>
                </a:gridCol>
              </a:tblGrid>
              <a:tr h="361149">
                <a:tc>
                  <a:txBody>
                    <a:bodyPr/>
                    <a:lstStyle/>
                    <a:p>
                      <a:endParaRPr lang="en-US" dirty="0"/>
                    </a:p>
                  </a:txBody>
                  <a:tcPr>
                    <a:solidFill>
                      <a:schemeClr val="tx1"/>
                    </a:solidFill>
                  </a:tcPr>
                </a:tc>
                <a:tc>
                  <a:txBody>
                    <a:bodyPr/>
                    <a:lstStyle/>
                    <a:p>
                      <a:pPr algn="ctr"/>
                      <a:r>
                        <a:rPr lang="en-US" dirty="0"/>
                        <a:t>2025</a:t>
                      </a:r>
                    </a:p>
                  </a:txBody>
                  <a:tcPr>
                    <a:solidFill>
                      <a:schemeClr val="tx1"/>
                    </a:solidFill>
                  </a:tcPr>
                </a:tc>
                <a:tc>
                  <a:txBody>
                    <a:bodyPr/>
                    <a:lstStyle/>
                    <a:p>
                      <a:pPr algn="ctr"/>
                      <a:r>
                        <a:rPr lang="en-US" dirty="0"/>
                        <a:t>2024</a:t>
                      </a:r>
                    </a:p>
                  </a:txBody>
                  <a:tcPr>
                    <a:solidFill>
                      <a:schemeClr val="tx1"/>
                    </a:solidFill>
                  </a:tcPr>
                </a:tc>
                <a:extLst>
                  <a:ext uri="{0D108BD9-81ED-4DB2-BD59-A6C34878D82A}">
                    <a16:rowId xmlns:a16="http://schemas.microsoft.com/office/drawing/2014/main" val="4102904171"/>
                  </a:ext>
                </a:extLst>
              </a:tr>
              <a:tr h="902871">
                <a:tc>
                  <a:txBody>
                    <a:bodyPr/>
                    <a:lstStyle/>
                    <a:p>
                      <a:pPr algn="l"/>
                      <a:br>
                        <a:rPr lang="en-US" b="1" dirty="0"/>
                      </a:br>
                      <a:r>
                        <a:rPr lang="en-US" b="1" dirty="0"/>
                        <a:t>Total Sales</a:t>
                      </a:r>
                      <a:br>
                        <a:rPr lang="en-US" b="1" dirty="0"/>
                      </a:br>
                      <a:endParaRPr lang="en-US" b="1" dirty="0"/>
                    </a:p>
                  </a:txBody>
                  <a:tcPr/>
                </a:tc>
                <a:tc>
                  <a:txBody>
                    <a:bodyPr/>
                    <a:lstStyle/>
                    <a:p>
                      <a:pPr algn="ctr"/>
                      <a:br>
                        <a:rPr lang="en-US" dirty="0"/>
                      </a:br>
                      <a:r>
                        <a:rPr lang="en-US" dirty="0"/>
                        <a:t>1,466,595</a:t>
                      </a:r>
                    </a:p>
                  </a:txBody>
                  <a:tcPr/>
                </a:tc>
                <a:tc>
                  <a:txBody>
                    <a:bodyPr/>
                    <a:lstStyle/>
                    <a:p>
                      <a:pPr algn="ctr"/>
                      <a:endParaRPr lang="en-US" dirty="0"/>
                    </a:p>
                    <a:p>
                      <a:pPr algn="ctr"/>
                      <a:r>
                        <a:rPr lang="en-US" dirty="0"/>
                        <a:t>1,431,081</a:t>
                      </a:r>
                    </a:p>
                  </a:txBody>
                  <a:tcPr/>
                </a:tc>
                <a:extLst>
                  <a:ext uri="{0D108BD9-81ED-4DB2-BD59-A6C34878D82A}">
                    <a16:rowId xmlns:a16="http://schemas.microsoft.com/office/drawing/2014/main" val="1643362306"/>
                  </a:ext>
                </a:extLst>
              </a:tr>
              <a:tr h="902871">
                <a:tc>
                  <a:txBody>
                    <a:bodyPr/>
                    <a:lstStyle/>
                    <a:p>
                      <a:br>
                        <a:rPr lang="en-US" b="1" dirty="0"/>
                      </a:br>
                      <a:r>
                        <a:rPr lang="en-US" b="1" dirty="0"/>
                        <a:t>Retail Sales</a:t>
                      </a:r>
                      <a:br>
                        <a:rPr lang="en-US" b="1" dirty="0"/>
                      </a:br>
                      <a:endParaRPr lang="en-US" b="1" dirty="0"/>
                    </a:p>
                  </a:txBody>
                  <a:tcPr/>
                </a:tc>
                <a:tc>
                  <a:txBody>
                    <a:bodyPr/>
                    <a:lstStyle/>
                    <a:p>
                      <a:pPr algn="ctr"/>
                      <a:br>
                        <a:rPr lang="en-US" dirty="0"/>
                      </a:br>
                      <a:r>
                        <a:rPr lang="en-US" dirty="0"/>
                        <a:t>1,219,355 </a:t>
                      </a:r>
                    </a:p>
                  </a:txBody>
                  <a:tcPr/>
                </a:tc>
                <a:tc>
                  <a:txBody>
                    <a:bodyPr/>
                    <a:lstStyle/>
                    <a:p>
                      <a:pPr algn="ctr"/>
                      <a:br>
                        <a:rPr lang="en-US" dirty="0"/>
                      </a:br>
                      <a:r>
                        <a:rPr lang="en-US" dirty="0"/>
                        <a:t>1,155,805</a:t>
                      </a:r>
                    </a:p>
                  </a:txBody>
                  <a:tcPr/>
                </a:tc>
                <a:extLst>
                  <a:ext uri="{0D108BD9-81ED-4DB2-BD59-A6C34878D82A}">
                    <a16:rowId xmlns:a16="http://schemas.microsoft.com/office/drawing/2014/main" val="3866835112"/>
                  </a:ext>
                </a:extLst>
              </a:tr>
              <a:tr h="905936">
                <a:tc>
                  <a:txBody>
                    <a:bodyPr/>
                    <a:lstStyle/>
                    <a:p>
                      <a:br>
                        <a:rPr lang="en-US" b="1" dirty="0"/>
                      </a:br>
                      <a:r>
                        <a:rPr lang="en-US" b="1" dirty="0"/>
                        <a:t>SAAR</a:t>
                      </a:r>
                    </a:p>
                  </a:txBody>
                  <a:tcPr/>
                </a:tc>
                <a:tc>
                  <a:txBody>
                    <a:bodyPr/>
                    <a:lstStyle/>
                    <a:p>
                      <a:pPr algn="ctr"/>
                      <a:br>
                        <a:rPr lang="en-US" dirty="0"/>
                      </a:br>
                      <a:r>
                        <a:rPr lang="en-US" dirty="0"/>
                        <a:t>15.6 mil</a:t>
                      </a:r>
                    </a:p>
                  </a:txBody>
                  <a:tcPr/>
                </a:tc>
                <a:tc>
                  <a:txBody>
                    <a:bodyPr/>
                    <a:lstStyle/>
                    <a:p>
                      <a:pPr algn="ctr"/>
                      <a:endParaRPr lang="en-US" dirty="0"/>
                    </a:p>
                    <a:p>
                      <a:pPr algn="ctr"/>
                      <a:r>
                        <a:rPr lang="en-US" dirty="0"/>
                        <a:t>15.8 mil</a:t>
                      </a:r>
                    </a:p>
                  </a:txBody>
                  <a:tcPr/>
                </a:tc>
                <a:extLst>
                  <a:ext uri="{0D108BD9-81ED-4DB2-BD59-A6C34878D82A}">
                    <a16:rowId xmlns:a16="http://schemas.microsoft.com/office/drawing/2014/main" val="1248678811"/>
                  </a:ext>
                </a:extLst>
              </a:tr>
              <a:tr h="902871">
                <a:tc>
                  <a:txBody>
                    <a:bodyPr/>
                    <a:lstStyle/>
                    <a:p>
                      <a:br>
                        <a:rPr lang="en-US" b="1" dirty="0"/>
                      </a:br>
                      <a:r>
                        <a:rPr lang="en-US" b="1" dirty="0"/>
                        <a:t>Retail SAAR</a:t>
                      </a:r>
                      <a:br>
                        <a:rPr lang="en-US" b="1" dirty="0"/>
                      </a:br>
                      <a:endParaRPr lang="en-US" b="1" dirty="0"/>
                    </a:p>
                  </a:txBody>
                  <a:tcPr/>
                </a:tc>
                <a:tc>
                  <a:txBody>
                    <a:bodyPr/>
                    <a:lstStyle/>
                    <a:p>
                      <a:pPr algn="ctr"/>
                      <a:br>
                        <a:rPr lang="en-US" dirty="0"/>
                      </a:br>
                      <a:r>
                        <a:rPr lang="en-US" dirty="0"/>
                        <a:t>13.4 mil</a:t>
                      </a:r>
                    </a:p>
                  </a:txBody>
                  <a:tcPr/>
                </a:tc>
                <a:tc>
                  <a:txBody>
                    <a:bodyPr/>
                    <a:lstStyle/>
                    <a:p>
                      <a:pPr algn="ctr"/>
                      <a:endParaRPr lang="en-US" dirty="0"/>
                    </a:p>
                    <a:p>
                      <a:pPr algn="ctr"/>
                      <a:r>
                        <a:rPr lang="en-US" dirty="0"/>
                        <a:t>12.8 mil</a:t>
                      </a:r>
                    </a:p>
                  </a:txBody>
                  <a:tcPr/>
                </a:tc>
                <a:extLst>
                  <a:ext uri="{0D108BD9-81ED-4DB2-BD59-A6C34878D82A}">
                    <a16:rowId xmlns:a16="http://schemas.microsoft.com/office/drawing/2014/main" val="1382599950"/>
                  </a:ext>
                </a:extLst>
              </a:tr>
            </a:tbl>
          </a:graphicData>
        </a:graphic>
      </p:graphicFrame>
      <p:graphicFrame>
        <p:nvGraphicFramePr>
          <p:cNvPr id="6" name="Table 5">
            <a:extLst>
              <a:ext uri="{FF2B5EF4-FFF2-40B4-BE49-F238E27FC236}">
                <a16:creationId xmlns:a16="http://schemas.microsoft.com/office/drawing/2014/main" id="{D85A6642-3822-E789-BB03-D735367EA870}"/>
              </a:ext>
            </a:extLst>
          </p:cNvPr>
          <p:cNvGraphicFramePr>
            <a:graphicFrameLocks noGrp="1"/>
          </p:cNvGraphicFramePr>
          <p:nvPr>
            <p:extLst>
              <p:ext uri="{D42A27DB-BD31-4B8C-83A1-F6EECF244321}">
                <p14:modId xmlns:p14="http://schemas.microsoft.com/office/powerpoint/2010/main" val="757326744"/>
              </p:ext>
            </p:extLst>
          </p:nvPr>
        </p:nvGraphicFramePr>
        <p:xfrm>
          <a:off x="8204350" y="1841979"/>
          <a:ext cx="3043496" cy="4014897"/>
        </p:xfrm>
        <a:graphic>
          <a:graphicData uri="http://schemas.openxmlformats.org/drawingml/2006/table">
            <a:tbl>
              <a:tblPr firstRow="1" bandRow="1">
                <a:tableStyleId>{5C22544A-7EE6-4342-B048-85BDC9FD1C3A}</a:tableStyleId>
              </a:tblPr>
              <a:tblGrid>
                <a:gridCol w="3043496">
                  <a:extLst>
                    <a:ext uri="{9D8B030D-6E8A-4147-A177-3AD203B41FA5}">
                      <a16:colId xmlns:a16="http://schemas.microsoft.com/office/drawing/2014/main" val="3172836027"/>
                    </a:ext>
                  </a:extLst>
                </a:gridCol>
              </a:tblGrid>
              <a:tr h="368938">
                <a:tc>
                  <a:txBody>
                    <a:bodyPr/>
                    <a:lstStyle/>
                    <a:p>
                      <a:pPr algn="ctr"/>
                      <a:r>
                        <a:rPr lang="en-US" dirty="0"/>
                        <a:t>% Change</a:t>
                      </a:r>
                    </a:p>
                  </a:txBody>
                  <a:tcPr>
                    <a:solidFill>
                      <a:schemeClr val="tx1"/>
                    </a:solidFill>
                  </a:tcPr>
                </a:tc>
                <a:extLst>
                  <a:ext uri="{0D108BD9-81ED-4DB2-BD59-A6C34878D82A}">
                    <a16:rowId xmlns:a16="http://schemas.microsoft.com/office/drawing/2014/main" val="1289402436"/>
                  </a:ext>
                </a:extLst>
              </a:tr>
              <a:tr h="910717">
                <a:tc>
                  <a:txBody>
                    <a:bodyPr/>
                    <a:lstStyle/>
                    <a:p>
                      <a:pPr algn="ctr"/>
                      <a:br>
                        <a:rPr lang="en-US" dirty="0"/>
                      </a:br>
                      <a:r>
                        <a:rPr lang="en-US" dirty="0"/>
                        <a:t>+ 2.5%</a:t>
                      </a:r>
                    </a:p>
                  </a:txBody>
                  <a:tcPr/>
                </a:tc>
                <a:extLst>
                  <a:ext uri="{0D108BD9-81ED-4DB2-BD59-A6C34878D82A}">
                    <a16:rowId xmlns:a16="http://schemas.microsoft.com/office/drawing/2014/main" val="875345955"/>
                  </a:ext>
                </a:extLst>
              </a:tr>
              <a:tr h="910717">
                <a:tc>
                  <a:txBody>
                    <a:bodyPr/>
                    <a:lstStyle/>
                    <a:p>
                      <a:pPr algn="ctr"/>
                      <a:br>
                        <a:rPr lang="en-US" dirty="0"/>
                      </a:br>
                      <a:r>
                        <a:rPr lang="en-US" dirty="0"/>
                        <a:t>+ 5.5%</a:t>
                      </a:r>
                    </a:p>
                  </a:txBody>
                  <a:tcPr/>
                </a:tc>
                <a:extLst>
                  <a:ext uri="{0D108BD9-81ED-4DB2-BD59-A6C34878D82A}">
                    <a16:rowId xmlns:a16="http://schemas.microsoft.com/office/drawing/2014/main" val="3370943731"/>
                  </a:ext>
                </a:extLst>
              </a:tr>
              <a:tr h="913808">
                <a:tc>
                  <a:txBody>
                    <a:bodyPr/>
                    <a:lstStyle/>
                    <a:p>
                      <a:pPr algn="ctr"/>
                      <a:br>
                        <a:rPr lang="en-US" dirty="0"/>
                      </a:br>
                      <a:r>
                        <a:rPr lang="en-US" dirty="0"/>
                        <a:t>-1.1%</a:t>
                      </a:r>
                    </a:p>
                  </a:txBody>
                  <a:tcPr/>
                </a:tc>
                <a:extLst>
                  <a:ext uri="{0D108BD9-81ED-4DB2-BD59-A6C34878D82A}">
                    <a16:rowId xmlns:a16="http://schemas.microsoft.com/office/drawing/2014/main" val="904735325"/>
                  </a:ext>
                </a:extLst>
              </a:tr>
              <a:tr h="910717">
                <a:tc>
                  <a:txBody>
                    <a:bodyPr/>
                    <a:lstStyle/>
                    <a:p>
                      <a:pPr algn="ctr"/>
                      <a:br>
                        <a:rPr lang="en-US" dirty="0"/>
                      </a:br>
                      <a:r>
                        <a:rPr lang="en-US" dirty="0"/>
                        <a:t>+ 4.5 %</a:t>
                      </a:r>
                    </a:p>
                  </a:txBody>
                  <a:tcPr/>
                </a:tc>
                <a:extLst>
                  <a:ext uri="{0D108BD9-81ED-4DB2-BD59-A6C34878D82A}">
                    <a16:rowId xmlns:a16="http://schemas.microsoft.com/office/drawing/2014/main" val="2296555395"/>
                  </a:ext>
                </a:extLst>
              </a:tr>
            </a:tbl>
          </a:graphicData>
        </a:graphic>
      </p:graphicFrame>
    </p:spTree>
    <p:extLst>
      <p:ext uri="{BB962C8B-B14F-4D97-AF65-F5344CB8AC3E}">
        <p14:creationId xmlns:p14="http://schemas.microsoft.com/office/powerpoint/2010/main" val="2071375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2AFFE-53F5-0B22-881C-99563DC0C4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AA1951-A065-15E9-137B-F516C5FCF373}"/>
              </a:ext>
            </a:extLst>
          </p:cNvPr>
          <p:cNvSpPr>
            <a:spLocks noGrp="1"/>
          </p:cNvSpPr>
          <p:nvPr>
            <p:ph type="title"/>
          </p:nvPr>
        </p:nvSpPr>
        <p:spPr>
          <a:xfrm>
            <a:off x="2473726" y="115623"/>
            <a:ext cx="9624714" cy="1108075"/>
          </a:xfrm>
        </p:spPr>
        <p:txBody>
          <a:bodyPr anchor="ctr"/>
          <a:lstStyle/>
          <a:p>
            <a:r>
              <a:rPr lang="en-US" dirty="0"/>
              <a:t>Average Marketed Price </a:t>
            </a:r>
          </a:p>
        </p:txBody>
      </p:sp>
      <p:sp>
        <p:nvSpPr>
          <p:cNvPr id="4" name="Footer Placeholder 3">
            <a:extLst>
              <a:ext uri="{FF2B5EF4-FFF2-40B4-BE49-F238E27FC236}">
                <a16:creationId xmlns:a16="http://schemas.microsoft.com/office/drawing/2014/main" id="{E50313BE-08AC-DFF9-39A9-072BD8AF534B}"/>
              </a:ext>
            </a:extLst>
          </p:cNvPr>
          <p:cNvSpPr>
            <a:spLocks noGrp="1"/>
          </p:cNvSpPr>
          <p:nvPr>
            <p:ph type="ftr" sz="quarter" idx="11"/>
          </p:nvPr>
        </p:nvSpPr>
        <p:spPr/>
        <p:txBody>
          <a:bodyPr anchor="ctr"/>
          <a:lstStyle/>
          <a:p>
            <a:r>
              <a:rPr lang="en-US" sz="1200" dirty="0"/>
              <a:t>Source: Automotive News</a:t>
            </a:r>
          </a:p>
        </p:txBody>
      </p:sp>
      <p:sp>
        <p:nvSpPr>
          <p:cNvPr id="5" name="Slide Number Placeholder 4">
            <a:extLst>
              <a:ext uri="{FF2B5EF4-FFF2-40B4-BE49-F238E27FC236}">
                <a16:creationId xmlns:a16="http://schemas.microsoft.com/office/drawing/2014/main" id="{E0080BD3-A167-87D6-1C7C-7ACB7B66504C}"/>
              </a:ext>
            </a:extLst>
          </p:cNvPr>
          <p:cNvSpPr>
            <a:spLocks noGrp="1"/>
          </p:cNvSpPr>
          <p:nvPr>
            <p:ph type="sldNum" sz="quarter" idx="12"/>
          </p:nvPr>
        </p:nvSpPr>
        <p:spPr/>
        <p:txBody>
          <a:bodyPr/>
          <a:lstStyle/>
          <a:p>
            <a:fld id="{43385092-5906-4529-97E8-5EA106343A91}" type="slidenum">
              <a:rPr lang="en-US" smtClean="0"/>
              <a:pPr/>
              <a:t>3</a:t>
            </a:fld>
            <a:endParaRPr lang="en-US" dirty="0"/>
          </a:p>
        </p:txBody>
      </p:sp>
      <p:pic>
        <p:nvPicPr>
          <p:cNvPr id="11" name="Picture 10">
            <a:extLst>
              <a:ext uri="{FF2B5EF4-FFF2-40B4-BE49-F238E27FC236}">
                <a16:creationId xmlns:a16="http://schemas.microsoft.com/office/drawing/2014/main" id="{90676D2C-E8D2-6B12-7E46-5ED279F4A71F}"/>
              </a:ext>
            </a:extLst>
          </p:cNvPr>
          <p:cNvPicPr>
            <a:picLocks noChangeAspect="1"/>
          </p:cNvPicPr>
          <p:nvPr/>
        </p:nvPicPr>
        <p:blipFill>
          <a:blip r:embed="rId2"/>
          <a:stretch>
            <a:fillRect/>
          </a:stretch>
        </p:blipFill>
        <p:spPr>
          <a:xfrm>
            <a:off x="2271297" y="2778924"/>
            <a:ext cx="9920703" cy="3273533"/>
          </a:xfrm>
          <a:prstGeom prst="rect">
            <a:avLst/>
          </a:prstGeom>
        </p:spPr>
      </p:pic>
      <p:sp>
        <p:nvSpPr>
          <p:cNvPr id="14" name="TextBox 13">
            <a:extLst>
              <a:ext uri="{FF2B5EF4-FFF2-40B4-BE49-F238E27FC236}">
                <a16:creationId xmlns:a16="http://schemas.microsoft.com/office/drawing/2014/main" id="{8C6B9965-A06D-D82B-5949-663EA49FBCF6}"/>
              </a:ext>
            </a:extLst>
          </p:cNvPr>
          <p:cNvSpPr txBox="1"/>
          <p:nvPr/>
        </p:nvSpPr>
        <p:spPr>
          <a:xfrm>
            <a:off x="2473726" y="1223698"/>
            <a:ext cx="9271640" cy="1323439"/>
          </a:xfrm>
          <a:prstGeom prst="rect">
            <a:avLst/>
          </a:prstGeom>
          <a:noFill/>
        </p:spPr>
        <p:txBody>
          <a:bodyPr wrap="square">
            <a:spAutoFit/>
          </a:bodyPr>
          <a:lstStyle/>
          <a:p>
            <a:r>
              <a:rPr lang="en-US" sz="1600" dirty="0">
                <a:latin typeface="+mj-lt"/>
              </a:rPr>
              <a:t>Tariff policies have been in flux, but as they approached and started taking effect, auto prices have been rising.  Since bottoming out at $48,544 on Feb. 24, Cloud Theory’s Average Marketed Price metric – which reflects the prompted prices on dealers’ vehicle detail pages and includes visible discounts and incentives – has marched steadily upward.  On April 14, it surpassed $50,000 for the first time since Dec. 7.</a:t>
            </a:r>
          </a:p>
        </p:txBody>
      </p:sp>
    </p:spTree>
    <p:extLst>
      <p:ext uri="{BB962C8B-B14F-4D97-AF65-F5344CB8AC3E}">
        <p14:creationId xmlns:p14="http://schemas.microsoft.com/office/powerpoint/2010/main" val="2748212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9F9E5-94EF-6A0C-6A5E-124AF1A010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E1EBAE-FE6F-158A-02BB-C28F8B668633}"/>
              </a:ext>
            </a:extLst>
          </p:cNvPr>
          <p:cNvSpPr>
            <a:spLocks noGrp="1"/>
          </p:cNvSpPr>
          <p:nvPr>
            <p:ph type="title"/>
          </p:nvPr>
        </p:nvSpPr>
        <p:spPr>
          <a:xfrm>
            <a:off x="2288669" y="242350"/>
            <a:ext cx="9624714" cy="1108075"/>
          </a:xfrm>
        </p:spPr>
        <p:txBody>
          <a:bodyPr anchor="ctr"/>
          <a:lstStyle/>
          <a:p>
            <a:pPr algn="ctr"/>
            <a:r>
              <a:rPr lang="en-US" dirty="0"/>
              <a:t>Price Changes for Selective </a:t>
            </a:r>
            <a:br>
              <a:rPr lang="en-US" dirty="0"/>
            </a:br>
            <a:r>
              <a:rPr lang="en-US" dirty="0"/>
              <a:t>Market Classes </a:t>
            </a:r>
          </a:p>
        </p:txBody>
      </p:sp>
      <p:sp>
        <p:nvSpPr>
          <p:cNvPr id="4" name="Footer Placeholder 3">
            <a:extLst>
              <a:ext uri="{FF2B5EF4-FFF2-40B4-BE49-F238E27FC236}">
                <a16:creationId xmlns:a16="http://schemas.microsoft.com/office/drawing/2014/main" id="{E6C0A952-DD5E-5D64-7B79-A68165AF2F9B}"/>
              </a:ext>
            </a:extLst>
          </p:cNvPr>
          <p:cNvSpPr>
            <a:spLocks noGrp="1"/>
          </p:cNvSpPr>
          <p:nvPr>
            <p:ph type="ftr" sz="quarter" idx="11"/>
          </p:nvPr>
        </p:nvSpPr>
        <p:spPr/>
        <p:txBody>
          <a:bodyPr anchor="ctr"/>
          <a:lstStyle/>
          <a:p>
            <a:r>
              <a:rPr lang="en-US" sz="1200" dirty="0"/>
              <a:t>Source: Cox Automotive, Manheim</a:t>
            </a:r>
          </a:p>
        </p:txBody>
      </p:sp>
      <p:sp>
        <p:nvSpPr>
          <p:cNvPr id="5" name="Slide Number Placeholder 4">
            <a:extLst>
              <a:ext uri="{FF2B5EF4-FFF2-40B4-BE49-F238E27FC236}">
                <a16:creationId xmlns:a16="http://schemas.microsoft.com/office/drawing/2014/main" id="{4452DCE6-EBA8-DF5C-E375-B11D9D430DE5}"/>
              </a:ext>
            </a:extLst>
          </p:cNvPr>
          <p:cNvSpPr>
            <a:spLocks noGrp="1"/>
          </p:cNvSpPr>
          <p:nvPr>
            <p:ph type="sldNum" sz="quarter" idx="12"/>
          </p:nvPr>
        </p:nvSpPr>
        <p:spPr/>
        <p:txBody>
          <a:bodyPr/>
          <a:lstStyle/>
          <a:p>
            <a:fld id="{43385092-5906-4529-97E8-5EA106343A91}" type="slidenum">
              <a:rPr lang="en-US" smtClean="0"/>
              <a:pPr/>
              <a:t>4</a:t>
            </a:fld>
            <a:endParaRPr lang="en-US" dirty="0"/>
          </a:p>
        </p:txBody>
      </p:sp>
      <p:pic>
        <p:nvPicPr>
          <p:cNvPr id="7" name="Picture 6">
            <a:extLst>
              <a:ext uri="{FF2B5EF4-FFF2-40B4-BE49-F238E27FC236}">
                <a16:creationId xmlns:a16="http://schemas.microsoft.com/office/drawing/2014/main" id="{F78B15C2-F54C-A50C-5038-0EAF44C70458}"/>
              </a:ext>
            </a:extLst>
          </p:cNvPr>
          <p:cNvPicPr>
            <a:picLocks noChangeAspect="1"/>
          </p:cNvPicPr>
          <p:nvPr/>
        </p:nvPicPr>
        <p:blipFill>
          <a:blip r:embed="rId2"/>
          <a:stretch>
            <a:fillRect/>
          </a:stretch>
        </p:blipFill>
        <p:spPr>
          <a:xfrm>
            <a:off x="3046194" y="1406447"/>
            <a:ext cx="8401024" cy="4893879"/>
          </a:xfrm>
          <a:prstGeom prst="rect">
            <a:avLst/>
          </a:prstGeom>
        </p:spPr>
      </p:pic>
    </p:spTree>
    <p:extLst>
      <p:ext uri="{BB962C8B-B14F-4D97-AF65-F5344CB8AC3E}">
        <p14:creationId xmlns:p14="http://schemas.microsoft.com/office/powerpoint/2010/main" val="1292070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2A04D-A7A4-892E-A74F-3797B920470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AA2E7F2-5172-0A38-B41E-958EE66370B5}"/>
              </a:ext>
            </a:extLst>
          </p:cNvPr>
          <p:cNvSpPr/>
          <p:nvPr/>
        </p:nvSpPr>
        <p:spPr>
          <a:xfrm>
            <a:off x="10850880" y="596392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F105BA-07C2-C230-AEAD-34C5BEB2F2EB}"/>
              </a:ext>
            </a:extLst>
          </p:cNvPr>
          <p:cNvSpPr>
            <a:spLocks noGrp="1"/>
          </p:cNvSpPr>
          <p:nvPr>
            <p:ph type="title"/>
          </p:nvPr>
        </p:nvSpPr>
        <p:spPr>
          <a:xfrm>
            <a:off x="838200" y="0"/>
            <a:ext cx="10515600" cy="1564640"/>
          </a:xfrm>
        </p:spPr>
        <p:txBody>
          <a:bodyPr anchor="ctr"/>
          <a:lstStyle/>
          <a:p>
            <a:r>
              <a:rPr lang="en-US" noProof="0" dirty="0">
                <a:effectLst>
                  <a:outerShdw blurRad="38100" dist="38100" dir="2700000" algn="tl">
                    <a:srgbClr val="000000">
                      <a:alpha val="43137"/>
                    </a:srgbClr>
                  </a:outerShdw>
                </a:effectLst>
              </a:rPr>
              <a:t>Consumer Sentiment Trending Higher in May </a:t>
            </a:r>
            <a:endParaRPr lang="en-US" dirty="0">
              <a:effectLst>
                <a:outerShdw blurRad="38100" dist="38100" dir="2700000" algn="tl">
                  <a:srgbClr val="000000">
                    <a:alpha val="43137"/>
                  </a:srgbClr>
                </a:outerShdw>
              </a:effectLst>
            </a:endParaRPr>
          </a:p>
        </p:txBody>
      </p:sp>
      <p:sp>
        <p:nvSpPr>
          <p:cNvPr id="15" name="Footer Placeholder 3">
            <a:extLst>
              <a:ext uri="{FF2B5EF4-FFF2-40B4-BE49-F238E27FC236}">
                <a16:creationId xmlns:a16="http://schemas.microsoft.com/office/drawing/2014/main" id="{657F1FD6-BB37-4CEB-19F9-12C12C37DA3A}"/>
              </a:ext>
            </a:extLst>
          </p:cNvPr>
          <p:cNvSpPr>
            <a:spLocks noGrp="1"/>
          </p:cNvSpPr>
          <p:nvPr>
            <p:ph type="ftr" sz="quarter" idx="11"/>
          </p:nvPr>
        </p:nvSpPr>
        <p:spPr>
          <a:xfrm>
            <a:off x="173412" y="6461522"/>
            <a:ext cx="4114800" cy="365125"/>
          </a:xfrm>
        </p:spPr>
        <p:txBody>
          <a:bodyPr anchor="ctr"/>
          <a:lstStyle/>
          <a:p>
            <a:r>
              <a:rPr lang="en-US" sz="1400" dirty="0"/>
              <a:t>Source: Cox Automotive</a:t>
            </a:r>
          </a:p>
          <a:p>
            <a:endParaRPr lang="en-US" dirty="0"/>
          </a:p>
        </p:txBody>
      </p:sp>
      <p:pic>
        <p:nvPicPr>
          <p:cNvPr id="7" name="Picture 6">
            <a:extLst>
              <a:ext uri="{FF2B5EF4-FFF2-40B4-BE49-F238E27FC236}">
                <a16:creationId xmlns:a16="http://schemas.microsoft.com/office/drawing/2014/main" id="{4747E62D-886A-B9F8-2888-C4066120A5D2}"/>
              </a:ext>
            </a:extLst>
          </p:cNvPr>
          <p:cNvPicPr>
            <a:picLocks noChangeAspect="1"/>
          </p:cNvPicPr>
          <p:nvPr/>
        </p:nvPicPr>
        <p:blipFill>
          <a:blip r:embed="rId3"/>
          <a:stretch>
            <a:fillRect/>
          </a:stretch>
        </p:blipFill>
        <p:spPr>
          <a:xfrm>
            <a:off x="1426587" y="1749080"/>
            <a:ext cx="9720383" cy="4528002"/>
          </a:xfrm>
          <a:prstGeom prst="rect">
            <a:avLst/>
          </a:prstGeom>
        </p:spPr>
      </p:pic>
      <p:pic>
        <p:nvPicPr>
          <p:cNvPr id="9" name="Picture 8">
            <a:extLst>
              <a:ext uri="{FF2B5EF4-FFF2-40B4-BE49-F238E27FC236}">
                <a16:creationId xmlns:a16="http://schemas.microsoft.com/office/drawing/2014/main" id="{A6CD1F19-F458-7EBC-4226-3D018483E70A}"/>
              </a:ext>
            </a:extLst>
          </p:cNvPr>
          <p:cNvPicPr>
            <a:picLocks noChangeAspect="1"/>
          </p:cNvPicPr>
          <p:nvPr/>
        </p:nvPicPr>
        <p:blipFill>
          <a:blip r:embed="rId4"/>
          <a:stretch>
            <a:fillRect/>
          </a:stretch>
        </p:blipFill>
        <p:spPr>
          <a:xfrm>
            <a:off x="10636386" y="1749080"/>
            <a:ext cx="510584" cy="494712"/>
          </a:xfrm>
          <a:prstGeom prst="rect">
            <a:avLst/>
          </a:prstGeom>
        </p:spPr>
      </p:pic>
    </p:spTree>
    <p:extLst>
      <p:ext uri="{BB962C8B-B14F-4D97-AF65-F5344CB8AC3E}">
        <p14:creationId xmlns:p14="http://schemas.microsoft.com/office/powerpoint/2010/main" val="420440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2D3C0-EB36-2B73-AE8C-670AC70164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3C7F75-BEB1-82FB-6FBA-7918F5819CB9}"/>
              </a:ext>
            </a:extLst>
          </p:cNvPr>
          <p:cNvSpPr>
            <a:spLocks noGrp="1"/>
          </p:cNvSpPr>
          <p:nvPr>
            <p:ph type="title"/>
          </p:nvPr>
        </p:nvSpPr>
        <p:spPr>
          <a:xfrm>
            <a:off x="838200" y="0"/>
            <a:ext cx="10515600" cy="1574800"/>
          </a:xfrm>
        </p:spPr>
        <p:txBody>
          <a:bodyPr anchor="ctr"/>
          <a:lstStyle/>
          <a:p>
            <a:r>
              <a:rPr lang="en-US" dirty="0">
                <a:effectLst>
                  <a:outerShdw blurRad="38100" dist="38100" dir="2700000" algn="tl">
                    <a:srgbClr val="000000">
                      <a:alpha val="43137"/>
                    </a:srgbClr>
                  </a:outerShdw>
                </a:effectLst>
              </a:rPr>
              <a:t>Key Takeaways </a:t>
            </a:r>
          </a:p>
        </p:txBody>
      </p:sp>
      <p:sp>
        <p:nvSpPr>
          <p:cNvPr id="5" name="Slide Number Placeholder 4">
            <a:extLst>
              <a:ext uri="{FF2B5EF4-FFF2-40B4-BE49-F238E27FC236}">
                <a16:creationId xmlns:a16="http://schemas.microsoft.com/office/drawing/2014/main" id="{046648EC-3ADD-1A3F-C1E5-A8BF7C7F01DC}"/>
              </a:ext>
            </a:extLst>
          </p:cNvPr>
          <p:cNvSpPr>
            <a:spLocks noGrp="1"/>
          </p:cNvSpPr>
          <p:nvPr>
            <p:ph type="sldNum" sz="quarter" idx="12"/>
          </p:nvPr>
        </p:nvSpPr>
        <p:spPr/>
        <p:txBody>
          <a:bodyPr/>
          <a:lstStyle/>
          <a:p>
            <a:fld id="{43385092-5906-4529-97E8-5EA106343A91}" type="slidenum">
              <a:rPr lang="en-US" smtClean="0"/>
              <a:pPr/>
              <a:t>6</a:t>
            </a:fld>
            <a:endParaRPr lang="en-US" dirty="0"/>
          </a:p>
        </p:txBody>
      </p:sp>
      <p:sp>
        <p:nvSpPr>
          <p:cNvPr id="6" name="Content Placeholder 2">
            <a:extLst>
              <a:ext uri="{FF2B5EF4-FFF2-40B4-BE49-F238E27FC236}">
                <a16:creationId xmlns:a16="http://schemas.microsoft.com/office/drawing/2014/main" id="{85F542C1-F2E9-09A7-A03E-0D1A19075CBC}"/>
              </a:ext>
            </a:extLst>
          </p:cNvPr>
          <p:cNvSpPr>
            <a:spLocks noGrp="1"/>
          </p:cNvSpPr>
          <p:nvPr>
            <p:ph idx="1"/>
          </p:nvPr>
        </p:nvSpPr>
        <p:spPr>
          <a:xfrm>
            <a:off x="838200" y="1872529"/>
            <a:ext cx="10711543" cy="4206647"/>
          </a:xfrm>
        </p:spPr>
        <p:txBody>
          <a:bodyPr>
            <a:noAutofit/>
          </a:bodyPr>
          <a:lstStyle/>
          <a:p>
            <a:pPr>
              <a:lnSpc>
                <a:spcPct val="100000"/>
              </a:lnSpc>
            </a:pPr>
            <a:r>
              <a:rPr lang="en-US" sz="1800" b="1" dirty="0">
                <a:latin typeface="+mj-lt"/>
              </a:rPr>
              <a:t>Customer Traffic Surges</a:t>
            </a:r>
            <a:r>
              <a:rPr lang="en-US" sz="1800" dirty="0">
                <a:latin typeface="+mj-lt"/>
              </a:rPr>
              <a:t>: The customer traffic index rose to 37, up from 33 in Q1 and higher than year-ago levels. Franchised dealers reported a 10-point jump in in-person visits – the largest increase since the metric was introduced in Q3 2022 – reflecting strong consumer engagement amid new tariff policies.</a:t>
            </a:r>
          </a:p>
          <a:p>
            <a:pPr marL="0" indent="0">
              <a:lnSpc>
                <a:spcPct val="100000"/>
              </a:lnSpc>
              <a:buNone/>
            </a:pPr>
            <a:endParaRPr lang="en-US" sz="1800" dirty="0">
              <a:latin typeface="+mj-lt"/>
            </a:endParaRPr>
          </a:p>
          <a:p>
            <a:pPr>
              <a:lnSpc>
                <a:spcPct val="100000"/>
              </a:lnSpc>
            </a:pPr>
            <a:r>
              <a:rPr lang="en-US" sz="1800" b="1" dirty="0">
                <a:latin typeface="+mj-lt"/>
              </a:rPr>
              <a:t>Profitability Improves</a:t>
            </a:r>
            <a:r>
              <a:rPr lang="en-US" sz="1800" dirty="0">
                <a:latin typeface="+mj-lt"/>
              </a:rPr>
              <a:t>: The profit index climbed to 39, the highest in over a year. Franchised dealers led the gains, rising from 41 to 52, with more dealers now viewing their profits as strong rather than weak. Independent dealers also saw modest improvement, up three points to 35.</a:t>
            </a:r>
          </a:p>
          <a:p>
            <a:pPr marL="0" indent="0">
              <a:lnSpc>
                <a:spcPct val="100000"/>
              </a:lnSpc>
              <a:buNone/>
            </a:pPr>
            <a:endParaRPr lang="en-US" sz="1800" dirty="0">
              <a:latin typeface="+mj-lt"/>
            </a:endParaRPr>
          </a:p>
          <a:p>
            <a:pPr>
              <a:lnSpc>
                <a:spcPct val="100000"/>
              </a:lnSpc>
            </a:pPr>
            <a:r>
              <a:rPr lang="en-US" sz="1800" b="1" dirty="0">
                <a:latin typeface="+mj-lt"/>
              </a:rPr>
              <a:t>Inventory Tightens</a:t>
            </a:r>
            <a:r>
              <a:rPr lang="en-US" sz="1800" dirty="0">
                <a:latin typeface="+mj-lt"/>
              </a:rPr>
              <a:t>: Strong vehicle sales in March and April led to tighter inventory levels. The new-vehicle inventory index dropped to 50, the lowest since late 2022, while used-vehicle inventory fell to 41. Dealers also reported reduced pressure to lower prices as inventory declined, with the price pressure index falling from 63 to 57.</a:t>
            </a:r>
          </a:p>
        </p:txBody>
      </p:sp>
      <p:sp>
        <p:nvSpPr>
          <p:cNvPr id="3" name="Footer Placeholder 3">
            <a:extLst>
              <a:ext uri="{FF2B5EF4-FFF2-40B4-BE49-F238E27FC236}">
                <a16:creationId xmlns:a16="http://schemas.microsoft.com/office/drawing/2014/main" id="{10DFE107-D578-BF19-21B2-301ABBDC3A22}"/>
              </a:ext>
            </a:extLst>
          </p:cNvPr>
          <p:cNvSpPr>
            <a:spLocks noGrp="1"/>
          </p:cNvSpPr>
          <p:nvPr>
            <p:ph type="ftr" sz="quarter" idx="11"/>
          </p:nvPr>
        </p:nvSpPr>
        <p:spPr>
          <a:xfrm>
            <a:off x="517541" y="6376905"/>
            <a:ext cx="4114800" cy="365125"/>
          </a:xfrm>
        </p:spPr>
        <p:txBody>
          <a:bodyPr anchor="ctr"/>
          <a:lstStyle/>
          <a:p>
            <a:r>
              <a:rPr lang="en-US" sz="1400" dirty="0"/>
              <a:t>Source: Cox Automotive</a:t>
            </a:r>
            <a:endParaRPr lang="en-US" dirty="0"/>
          </a:p>
        </p:txBody>
      </p:sp>
    </p:spTree>
    <p:extLst>
      <p:ext uri="{BB962C8B-B14F-4D97-AF65-F5344CB8AC3E}">
        <p14:creationId xmlns:p14="http://schemas.microsoft.com/office/powerpoint/2010/main" val="850583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8C566-73DA-E05D-A4F5-83CE31F3D62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6C29574-EABD-ED21-178B-2692A05176E7}"/>
              </a:ext>
            </a:extLst>
          </p:cNvPr>
          <p:cNvSpPr/>
          <p:nvPr/>
        </p:nvSpPr>
        <p:spPr>
          <a:xfrm>
            <a:off x="-2540" y="993575"/>
            <a:ext cx="1219454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9F60AA-4931-C00D-709C-F2E7F16EF005}"/>
              </a:ext>
            </a:extLst>
          </p:cNvPr>
          <p:cNvSpPr>
            <a:spLocks noGrp="1"/>
          </p:cNvSpPr>
          <p:nvPr>
            <p:ph type="title"/>
          </p:nvPr>
        </p:nvSpPr>
        <p:spPr>
          <a:xfrm>
            <a:off x="838200" y="0"/>
            <a:ext cx="10515600" cy="993575"/>
          </a:xfrm>
        </p:spPr>
        <p:txBody>
          <a:bodyPr anchor="ctr"/>
          <a:lstStyle/>
          <a:p>
            <a:r>
              <a:rPr lang="en-US" dirty="0"/>
              <a:t>New Vehicle Market </a:t>
            </a:r>
          </a:p>
        </p:txBody>
      </p:sp>
      <p:sp>
        <p:nvSpPr>
          <p:cNvPr id="5" name="Slide Number Placeholder 4">
            <a:extLst>
              <a:ext uri="{FF2B5EF4-FFF2-40B4-BE49-F238E27FC236}">
                <a16:creationId xmlns:a16="http://schemas.microsoft.com/office/drawing/2014/main" id="{7A47C082-BEC2-5D6F-7D0F-A5046B99ED55}"/>
              </a:ext>
            </a:extLst>
          </p:cNvPr>
          <p:cNvSpPr>
            <a:spLocks noGrp="1"/>
          </p:cNvSpPr>
          <p:nvPr>
            <p:ph type="sldNum" sz="quarter" idx="12"/>
          </p:nvPr>
        </p:nvSpPr>
        <p:spPr/>
        <p:txBody>
          <a:bodyPr/>
          <a:lstStyle/>
          <a:p>
            <a:fld id="{43385092-5906-4529-97E8-5EA106343A91}" type="slidenum">
              <a:rPr lang="en-US" smtClean="0"/>
              <a:pPr/>
              <a:t>7</a:t>
            </a:fld>
            <a:endParaRPr lang="en-US" dirty="0"/>
          </a:p>
        </p:txBody>
      </p:sp>
      <p:sp>
        <p:nvSpPr>
          <p:cNvPr id="6" name="Content Placeholder 2">
            <a:extLst>
              <a:ext uri="{FF2B5EF4-FFF2-40B4-BE49-F238E27FC236}">
                <a16:creationId xmlns:a16="http://schemas.microsoft.com/office/drawing/2014/main" id="{9DF6AD15-3FD0-4ADE-55FF-20BCAB417222}"/>
              </a:ext>
            </a:extLst>
          </p:cNvPr>
          <p:cNvSpPr>
            <a:spLocks noGrp="1"/>
          </p:cNvSpPr>
          <p:nvPr>
            <p:ph idx="1"/>
          </p:nvPr>
        </p:nvSpPr>
        <p:spPr>
          <a:xfrm>
            <a:off x="556111" y="1222175"/>
            <a:ext cx="11522999" cy="5029200"/>
          </a:xfrm>
        </p:spPr>
        <p:txBody>
          <a:bodyPr>
            <a:noAutofit/>
          </a:bodyPr>
          <a:lstStyle/>
          <a:p>
            <a:pPr>
              <a:lnSpc>
                <a:spcPct val="150000"/>
              </a:lnSpc>
            </a:pPr>
            <a:r>
              <a:rPr lang="en-US" sz="1800" dirty="0">
                <a:latin typeface="+mj-lt"/>
              </a:rPr>
              <a:t>The new-vehicle sales pace declined slightly in May but remailed up y/y </a:t>
            </a:r>
          </a:p>
          <a:p>
            <a:pPr>
              <a:lnSpc>
                <a:spcPct val="150000"/>
              </a:lnSpc>
            </a:pPr>
            <a:r>
              <a:rPr lang="en-US" sz="1800" dirty="0">
                <a:latin typeface="+mj-lt"/>
              </a:rPr>
              <a:t>Average transaction prices for new remain high at $48k+. </a:t>
            </a:r>
          </a:p>
          <a:p>
            <a:pPr>
              <a:lnSpc>
                <a:spcPct val="150000"/>
              </a:lnSpc>
            </a:pPr>
            <a:r>
              <a:rPr lang="en-US" sz="1800" dirty="0">
                <a:latin typeface="+mj-lt"/>
                <a:ea typeface="Aptos" panose="020B0004020202020204" pitchFamily="34" charset="0"/>
                <a:cs typeface="Aptos" panose="020B0004020202020204" pitchFamily="34" charset="0"/>
              </a:rPr>
              <a:t>Vehicle Segment Details Light trucks +4.9 y/y, cars -12.8% y/y.</a:t>
            </a:r>
            <a:endParaRPr lang="en-US" sz="1800" dirty="0">
              <a:latin typeface="+mj-lt"/>
            </a:endParaRPr>
          </a:p>
          <a:p>
            <a:pPr>
              <a:lnSpc>
                <a:spcPct val="150000"/>
              </a:lnSpc>
            </a:pPr>
            <a:r>
              <a:rPr lang="en-US" sz="1800" dirty="0">
                <a:latin typeface="+mj-lt"/>
              </a:rPr>
              <a:t>The Conference Board Consumer Confidence Index</a:t>
            </a:r>
            <a:r>
              <a:rPr lang="en-US" sz="1800" baseline="30000" dirty="0"/>
              <a:t> ®</a:t>
            </a:r>
            <a:r>
              <a:rPr lang="en-US" sz="1800" dirty="0"/>
              <a:t> jumped </a:t>
            </a:r>
            <a:r>
              <a:rPr lang="en-US" sz="1800" dirty="0">
                <a:latin typeface="+mj-lt"/>
              </a:rPr>
              <a:t>14.4% in May (Strongest monthly gain since March 2021).</a:t>
            </a:r>
          </a:p>
          <a:p>
            <a:pPr>
              <a:lnSpc>
                <a:spcPct val="150000"/>
              </a:lnSpc>
            </a:pPr>
            <a:r>
              <a:rPr lang="en-US" sz="1800" dirty="0">
                <a:latin typeface="+mj-lt"/>
              </a:rPr>
              <a:t>Optimism about both current conditions and future expectations improved, with future sentiment up 31%.</a:t>
            </a:r>
          </a:p>
          <a:p>
            <a:pPr>
              <a:lnSpc>
                <a:spcPct val="150000"/>
              </a:lnSpc>
            </a:pPr>
            <a:r>
              <a:rPr lang="en-US" sz="1800" dirty="0">
                <a:latin typeface="+mj-lt"/>
              </a:rPr>
              <a:t>Plans to purchase a vehicle within the next six months rose to the highest level since December, although they are still slightly down year over year.</a:t>
            </a:r>
          </a:p>
          <a:p>
            <a:pPr>
              <a:lnSpc>
                <a:spcPct val="150000"/>
              </a:lnSpc>
            </a:pPr>
            <a:r>
              <a:rPr lang="en-US" sz="1800" dirty="0">
                <a:latin typeface="+mj-lt"/>
              </a:rPr>
              <a:t>Real personal income growth and a rising savings rate point to stronger household balance sheets, which could support future auto demand despite recent spending pullbacks.</a:t>
            </a:r>
          </a:p>
          <a:p>
            <a:pPr marL="0" indent="0" algn="l">
              <a:lnSpc>
                <a:spcPct val="100000"/>
              </a:lnSpc>
              <a:buNone/>
            </a:pPr>
            <a:endParaRPr lang="en-US" sz="500" b="0" i="0" dirty="0">
              <a:effectLst/>
              <a:latin typeface="+mj-lt"/>
            </a:endParaRPr>
          </a:p>
        </p:txBody>
      </p:sp>
      <p:sp>
        <p:nvSpPr>
          <p:cNvPr id="3" name="Footer Placeholder 3">
            <a:extLst>
              <a:ext uri="{FF2B5EF4-FFF2-40B4-BE49-F238E27FC236}">
                <a16:creationId xmlns:a16="http://schemas.microsoft.com/office/drawing/2014/main" id="{799D7C80-A772-397F-BDBF-64D5A3E513C9}"/>
              </a:ext>
            </a:extLst>
          </p:cNvPr>
          <p:cNvSpPr>
            <a:spLocks noGrp="1"/>
          </p:cNvSpPr>
          <p:nvPr>
            <p:ph type="ftr" sz="quarter" idx="11"/>
          </p:nvPr>
        </p:nvSpPr>
        <p:spPr>
          <a:xfrm>
            <a:off x="517541" y="6376905"/>
            <a:ext cx="4114800" cy="365125"/>
          </a:xfrm>
        </p:spPr>
        <p:txBody>
          <a:bodyPr anchor="ctr"/>
          <a:lstStyle/>
          <a:p>
            <a:r>
              <a:rPr lang="en-US" sz="1400" dirty="0"/>
              <a:t>Source: Cox Automotive</a:t>
            </a:r>
            <a:endParaRPr lang="en-US" dirty="0"/>
          </a:p>
        </p:txBody>
      </p:sp>
    </p:spTree>
    <p:extLst>
      <p:ext uri="{BB962C8B-B14F-4D97-AF65-F5344CB8AC3E}">
        <p14:creationId xmlns:p14="http://schemas.microsoft.com/office/powerpoint/2010/main" val="1357652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83A49-6B65-F0F5-1DF5-808E2D8E63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601354-EA8A-5FAC-D91C-636879533E59}"/>
              </a:ext>
            </a:extLst>
          </p:cNvPr>
          <p:cNvSpPr>
            <a:spLocks noGrp="1"/>
          </p:cNvSpPr>
          <p:nvPr>
            <p:ph type="title"/>
          </p:nvPr>
        </p:nvSpPr>
        <p:spPr>
          <a:xfrm>
            <a:off x="838200" y="0"/>
            <a:ext cx="10515600" cy="993575"/>
          </a:xfrm>
        </p:spPr>
        <p:txBody>
          <a:bodyPr anchor="ctr"/>
          <a:lstStyle/>
          <a:p>
            <a:r>
              <a:rPr lang="en-US" dirty="0">
                <a:effectLst>
                  <a:outerShdw blurRad="38100" dist="38100" dir="2700000" algn="tl">
                    <a:srgbClr val="000000">
                      <a:alpha val="43137"/>
                    </a:srgbClr>
                  </a:outerShdw>
                </a:effectLst>
              </a:rPr>
              <a:t>Used Vehicle Market</a:t>
            </a:r>
          </a:p>
        </p:txBody>
      </p:sp>
      <p:sp>
        <p:nvSpPr>
          <p:cNvPr id="5" name="Slide Number Placeholder 4">
            <a:extLst>
              <a:ext uri="{FF2B5EF4-FFF2-40B4-BE49-F238E27FC236}">
                <a16:creationId xmlns:a16="http://schemas.microsoft.com/office/drawing/2014/main" id="{7335C77D-E078-C319-2B14-F789C4156C63}"/>
              </a:ext>
            </a:extLst>
          </p:cNvPr>
          <p:cNvSpPr>
            <a:spLocks noGrp="1"/>
          </p:cNvSpPr>
          <p:nvPr>
            <p:ph type="sldNum" sz="quarter" idx="12"/>
          </p:nvPr>
        </p:nvSpPr>
        <p:spPr/>
        <p:txBody>
          <a:bodyPr/>
          <a:lstStyle/>
          <a:p>
            <a:fld id="{43385092-5906-4529-97E8-5EA106343A91}" type="slidenum">
              <a:rPr lang="en-US" smtClean="0"/>
              <a:pPr/>
              <a:t>8</a:t>
            </a:fld>
            <a:endParaRPr lang="en-US" dirty="0"/>
          </a:p>
        </p:txBody>
      </p:sp>
      <p:sp>
        <p:nvSpPr>
          <p:cNvPr id="3" name="Rectangle 2">
            <a:extLst>
              <a:ext uri="{FF2B5EF4-FFF2-40B4-BE49-F238E27FC236}">
                <a16:creationId xmlns:a16="http://schemas.microsoft.com/office/drawing/2014/main" id="{C5131C39-CF44-B4CC-E233-1D2F798A0E53}"/>
              </a:ext>
            </a:extLst>
          </p:cNvPr>
          <p:cNvSpPr/>
          <p:nvPr/>
        </p:nvSpPr>
        <p:spPr>
          <a:xfrm>
            <a:off x="-2540" y="993575"/>
            <a:ext cx="1219454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034EB35-283D-40A5-B5FE-D5C1A0590121}"/>
              </a:ext>
            </a:extLst>
          </p:cNvPr>
          <p:cNvSpPr txBox="1"/>
          <p:nvPr/>
        </p:nvSpPr>
        <p:spPr>
          <a:xfrm>
            <a:off x="1032600" y="924611"/>
            <a:ext cx="10603230" cy="4262705"/>
          </a:xfrm>
          <a:prstGeom prst="rect">
            <a:avLst/>
          </a:prstGeom>
          <a:noFill/>
        </p:spPr>
        <p:txBody>
          <a:bodyPr wrap="square">
            <a:spAutoFit/>
          </a:bodyPr>
          <a:lstStyle/>
          <a:p>
            <a:pPr algn="l">
              <a:spcAft>
                <a:spcPts val="1800"/>
              </a:spcAft>
              <a:buNone/>
            </a:pPr>
            <a:endParaRPr lang="en-US" sz="2000" b="0" i="0" dirty="0">
              <a:effectLst/>
              <a:latin typeface="+mj-lt"/>
            </a:endParaRPr>
          </a:p>
          <a:p>
            <a:pPr>
              <a:buFont typeface="Arial" panose="020B0604020202020204" pitchFamily="34" charset="0"/>
              <a:buChar char="•"/>
            </a:pPr>
            <a:r>
              <a:rPr lang="en-US" b="0" i="0" dirty="0">
                <a:effectLst/>
                <a:latin typeface="+mj-lt"/>
              </a:rPr>
              <a:t>  </a:t>
            </a:r>
            <a:r>
              <a:rPr lang="en-US" dirty="0">
                <a:latin typeface="+mj-lt"/>
              </a:rPr>
              <a:t>The used market also saw month-over-month declines but gains year over year.  Used prices increased. </a:t>
            </a:r>
          </a:p>
          <a:p>
            <a:endParaRPr lang="en-US" dirty="0">
              <a:latin typeface="+mj-lt"/>
            </a:endParaRPr>
          </a:p>
          <a:p>
            <a:pPr>
              <a:buFont typeface="Arial" panose="020B0604020202020204" pitchFamily="34" charset="0"/>
              <a:buChar char="•"/>
            </a:pPr>
            <a:r>
              <a:rPr lang="en-US" dirty="0">
                <a:latin typeface="+mj-lt"/>
              </a:rPr>
              <a:t>  The Fed left interest rate policy unchanged as it waits to see evidence of inflation  and labor market deterioration from tariffs.  </a:t>
            </a:r>
          </a:p>
          <a:p>
            <a:pPr algn="l"/>
            <a:endParaRPr lang="en-US" b="0" i="0" dirty="0">
              <a:effectLst/>
              <a:latin typeface="+mj-lt"/>
            </a:endParaRPr>
          </a:p>
          <a:p>
            <a:pPr>
              <a:buFont typeface="Arial" panose="020B0604020202020204" pitchFamily="34" charset="0"/>
              <a:buChar char="•"/>
            </a:pPr>
            <a:r>
              <a:rPr lang="en-US" b="0" i="0" dirty="0">
                <a:effectLst/>
                <a:latin typeface="+mj-lt"/>
              </a:rPr>
              <a:t>  </a:t>
            </a:r>
            <a:r>
              <a:rPr lang="en-US" dirty="0">
                <a:latin typeface="+mj-lt"/>
              </a:rPr>
              <a:t>Affordability remains challenging for consumers, and used-vehicle supply is more constrained at lower price points. Used cars below $15,000 continue to show low availability, with only 32 days’ supply, six days lower than the same time last year and 10 days below the overall industry average.</a:t>
            </a:r>
          </a:p>
          <a:p>
            <a:pPr>
              <a:buFont typeface="Arial" panose="020B0604020202020204" pitchFamily="34" charset="0"/>
              <a:buChar char="•"/>
            </a:pPr>
            <a:endParaRPr lang="en-US" dirty="0">
              <a:latin typeface="+mj-lt"/>
            </a:endParaRPr>
          </a:p>
          <a:p>
            <a:pPr>
              <a:buFont typeface="Arial" panose="020B0604020202020204" pitchFamily="34" charset="0"/>
              <a:buChar char="•"/>
            </a:pPr>
            <a:r>
              <a:rPr lang="en-US" dirty="0">
                <a:latin typeface="+mj-lt"/>
              </a:rPr>
              <a:t>  The top five sellers of the month were listed at an average price of $23,926, more than 6% below the average listing price for all vehicles sold. Once again, Ford, Chevrolet, Toyota, Honda and Nissan were the top-selling brands, accounting for 51% of all used vehicles sold</a:t>
            </a:r>
            <a:r>
              <a:rPr lang="en-US" sz="2000" dirty="0"/>
              <a:t>.</a:t>
            </a:r>
            <a:endParaRPr lang="en-US" sz="2000" b="0" i="0" u="none" strike="noStrike" dirty="0">
              <a:effectLst/>
              <a:latin typeface="+mj-lt"/>
              <a:hlinkClick r:id="rId2">
                <a:extLst>
                  <a:ext uri="{A12FA001-AC4F-418D-AE19-62706E023703}">
                    <ahyp:hlinkClr xmlns:ahyp="http://schemas.microsoft.com/office/drawing/2018/hyperlinkcolor" val="tx"/>
                  </a:ext>
                </a:extLst>
              </a:hlinkClick>
            </a:endParaRPr>
          </a:p>
        </p:txBody>
      </p:sp>
      <p:sp>
        <p:nvSpPr>
          <p:cNvPr id="4" name="Footer Placeholder 3">
            <a:extLst>
              <a:ext uri="{FF2B5EF4-FFF2-40B4-BE49-F238E27FC236}">
                <a16:creationId xmlns:a16="http://schemas.microsoft.com/office/drawing/2014/main" id="{4FED3D58-6158-C55F-67E4-BB819CD0E552}"/>
              </a:ext>
            </a:extLst>
          </p:cNvPr>
          <p:cNvSpPr>
            <a:spLocks noGrp="1"/>
          </p:cNvSpPr>
          <p:nvPr>
            <p:ph type="ftr" sz="quarter" idx="11"/>
          </p:nvPr>
        </p:nvSpPr>
        <p:spPr>
          <a:xfrm>
            <a:off x="517541" y="6376905"/>
            <a:ext cx="4114800" cy="365125"/>
          </a:xfrm>
        </p:spPr>
        <p:txBody>
          <a:bodyPr anchor="ctr"/>
          <a:lstStyle/>
          <a:p>
            <a:r>
              <a:rPr lang="en-US" sz="1400" dirty="0"/>
              <a:t>Source: Cox Automotive</a:t>
            </a:r>
            <a:endParaRPr lang="en-US" dirty="0"/>
          </a:p>
        </p:txBody>
      </p:sp>
    </p:spTree>
    <p:extLst>
      <p:ext uri="{BB962C8B-B14F-4D97-AF65-F5344CB8AC3E}">
        <p14:creationId xmlns:p14="http://schemas.microsoft.com/office/powerpoint/2010/main" val="2887443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38CDC-B90D-E919-DB87-5FBF8F15834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D733CD-7602-DDA7-D843-919800285C7A}"/>
              </a:ext>
            </a:extLst>
          </p:cNvPr>
          <p:cNvSpPr>
            <a:spLocks noGrp="1"/>
          </p:cNvSpPr>
          <p:nvPr>
            <p:ph type="sldNum" sz="quarter" idx="12"/>
          </p:nvPr>
        </p:nvSpPr>
        <p:spPr/>
        <p:txBody>
          <a:bodyPr/>
          <a:lstStyle/>
          <a:p>
            <a:fld id="{43385092-5906-4529-97E8-5EA106343A91}" type="slidenum">
              <a:rPr lang="en-US" smtClean="0"/>
              <a:pPr/>
              <a:t>9</a:t>
            </a:fld>
            <a:endParaRPr lang="en-US" dirty="0"/>
          </a:p>
        </p:txBody>
      </p:sp>
      <p:sp>
        <p:nvSpPr>
          <p:cNvPr id="4" name="Title 1">
            <a:extLst>
              <a:ext uri="{FF2B5EF4-FFF2-40B4-BE49-F238E27FC236}">
                <a16:creationId xmlns:a16="http://schemas.microsoft.com/office/drawing/2014/main" id="{FA0ABBA7-CE0D-BF7D-B7CB-F66CD946E8A8}"/>
              </a:ext>
            </a:extLst>
          </p:cNvPr>
          <p:cNvSpPr txBox="1">
            <a:spLocks/>
          </p:cNvSpPr>
          <p:nvPr/>
        </p:nvSpPr>
        <p:spPr>
          <a:xfrm>
            <a:off x="838200" y="0"/>
            <a:ext cx="10515600" cy="1569335"/>
          </a:xfrm>
          <a:prstGeom prst="rect">
            <a:avLst/>
          </a:prstGeom>
        </p:spPr>
        <p:txBody>
          <a:bodyPr anchor="ct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dirty="0">
                <a:effectLst>
                  <a:outerShdw blurRad="38100" dist="38100" dir="2700000" algn="tl">
                    <a:srgbClr val="000000">
                      <a:alpha val="43137"/>
                    </a:srgbClr>
                  </a:outerShdw>
                </a:effectLst>
              </a:rPr>
              <a:t>May OEM Performance </a:t>
            </a:r>
          </a:p>
        </p:txBody>
      </p:sp>
      <p:sp>
        <p:nvSpPr>
          <p:cNvPr id="9" name="TextBox 8">
            <a:extLst>
              <a:ext uri="{FF2B5EF4-FFF2-40B4-BE49-F238E27FC236}">
                <a16:creationId xmlns:a16="http://schemas.microsoft.com/office/drawing/2014/main" id="{49CB700A-7F8B-380D-B13E-513968A09086}"/>
              </a:ext>
            </a:extLst>
          </p:cNvPr>
          <p:cNvSpPr txBox="1"/>
          <p:nvPr/>
        </p:nvSpPr>
        <p:spPr>
          <a:xfrm>
            <a:off x="1143000" y="1810464"/>
            <a:ext cx="11049000" cy="5047536"/>
          </a:xfrm>
          <a:prstGeom prst="rect">
            <a:avLst/>
          </a:prstGeom>
          <a:noFill/>
        </p:spPr>
        <p:txBody>
          <a:bodyPr wrap="square">
            <a:spAutoFit/>
          </a:bodyPr>
          <a:lstStyle/>
          <a:p>
            <a:r>
              <a:rPr lang="en-US" sz="1600" b="1" dirty="0">
                <a:latin typeface="+mj-lt"/>
              </a:rPr>
              <a:t>U.S Automakers</a:t>
            </a:r>
          </a:p>
          <a:p>
            <a:endParaRPr lang="en-US" sz="1600" b="1" dirty="0">
              <a:latin typeface="+mj-lt"/>
            </a:endParaRPr>
          </a:p>
          <a:p>
            <a:r>
              <a:rPr lang="en-US" sz="1600" b="0" i="1" dirty="0">
                <a:effectLst/>
                <a:latin typeface="+mj-lt"/>
              </a:rPr>
              <a:t>Increases: </a:t>
            </a:r>
            <a:r>
              <a:rPr lang="en-US" sz="1600" b="0" i="0" dirty="0">
                <a:effectLst/>
                <a:latin typeface="+mj-lt"/>
              </a:rPr>
              <a:t>GM +5.8% &amp; </a:t>
            </a:r>
            <a:r>
              <a:rPr lang="en-US" sz="1600" dirty="0">
                <a:latin typeface="+mj-lt"/>
              </a:rPr>
              <a:t>Ford +16.9% increase y/y (Employee Pricing Program extended until July 6)</a:t>
            </a:r>
          </a:p>
          <a:p>
            <a:r>
              <a:rPr lang="en-US" sz="1600" i="1" dirty="0">
                <a:latin typeface="+mj-lt"/>
              </a:rPr>
              <a:t>Decreases:  </a:t>
            </a:r>
            <a:r>
              <a:rPr lang="en-US" sz="1600" dirty="0">
                <a:latin typeface="+mj-lt"/>
              </a:rPr>
              <a:t>Stellantis continued same incentives as Ford but saw -13.4% y/y &amp; Tesla - 22.4%, marking the seventh consecutive month of decline.</a:t>
            </a:r>
          </a:p>
          <a:p>
            <a:pPr>
              <a:buFont typeface="Arial" panose="020B0604020202020204" pitchFamily="34" charset="0"/>
              <a:buChar char="•"/>
            </a:pPr>
            <a:endParaRPr lang="en-US" sz="1600" dirty="0">
              <a:latin typeface="+mj-lt"/>
            </a:endParaRPr>
          </a:p>
          <a:p>
            <a:r>
              <a:rPr lang="en-US" sz="1600" b="1" dirty="0">
                <a:latin typeface="+mj-lt"/>
              </a:rPr>
              <a:t>Japanese Automakers (Mixed Results)</a:t>
            </a:r>
          </a:p>
          <a:p>
            <a:endParaRPr lang="en-US" sz="1600" dirty="0">
              <a:latin typeface="+mj-lt"/>
            </a:endParaRPr>
          </a:p>
          <a:p>
            <a:r>
              <a:rPr lang="en-US" sz="1600" i="1" dirty="0">
                <a:latin typeface="+mj-lt"/>
              </a:rPr>
              <a:t>Increases: </a:t>
            </a:r>
            <a:r>
              <a:rPr lang="en-US" sz="1600" dirty="0">
                <a:latin typeface="+mj-lt"/>
              </a:rPr>
              <a:t> Toyota +7.6% y/y (Strong sales of EV’s including HV’s) &amp; Honda +6.5% y/y (Record high of EV’s /HV’s)</a:t>
            </a:r>
          </a:p>
          <a:p>
            <a:r>
              <a:rPr lang="en-US" sz="1600" i="1" dirty="0">
                <a:latin typeface="+mj-lt"/>
              </a:rPr>
              <a:t>Decreases:  </a:t>
            </a:r>
            <a:r>
              <a:rPr lang="en-US" sz="1600" dirty="0">
                <a:latin typeface="+mj-lt"/>
              </a:rPr>
              <a:t>Nissan -3.9%, Subaru -10.4%, Mazda -18.6%, Mitsubishi -16.1%</a:t>
            </a:r>
          </a:p>
          <a:p>
            <a:endParaRPr lang="en-US" sz="1600" dirty="0">
              <a:latin typeface="+mj-lt"/>
            </a:endParaRPr>
          </a:p>
          <a:p>
            <a:endParaRPr lang="en-US" sz="1600" dirty="0">
              <a:latin typeface="+mj-lt"/>
            </a:endParaRPr>
          </a:p>
          <a:p>
            <a:r>
              <a:rPr lang="en-US" sz="1600" b="1" dirty="0">
                <a:latin typeface="+mj-lt"/>
              </a:rPr>
              <a:t>Korean Automakers</a:t>
            </a:r>
          </a:p>
          <a:p>
            <a:r>
              <a:rPr lang="en-US" sz="1600" i="1" dirty="0">
                <a:latin typeface="+mj-lt"/>
              </a:rPr>
              <a:t>Increases: </a:t>
            </a:r>
            <a:r>
              <a:rPr lang="en-US" sz="1600" dirty="0">
                <a:latin typeface="+mj-lt"/>
              </a:rPr>
              <a:t>Hyundai +8.1%, Kia +5.1% (Slow increases y/y for eight straight consecutive months)</a:t>
            </a:r>
          </a:p>
          <a:p>
            <a:r>
              <a:rPr lang="en-US" sz="1600" dirty="0">
                <a:latin typeface="+mj-lt"/>
              </a:rPr>
              <a:t>	* Genesis marked eight consecutive months of double-digit growth</a:t>
            </a:r>
          </a:p>
          <a:p>
            <a:endParaRPr lang="en-US" sz="1600" dirty="0">
              <a:latin typeface="+mj-lt"/>
            </a:endParaRPr>
          </a:p>
          <a:p>
            <a:r>
              <a:rPr lang="en-US" sz="1600" b="1" dirty="0">
                <a:latin typeface="+mj-lt"/>
              </a:rPr>
              <a:t>European Automakers</a:t>
            </a:r>
          </a:p>
          <a:p>
            <a:r>
              <a:rPr lang="en-US" sz="1600" i="1" dirty="0">
                <a:latin typeface="+mj-lt"/>
              </a:rPr>
              <a:t>Increases:  </a:t>
            </a:r>
            <a:r>
              <a:rPr lang="en-US" sz="1600" dirty="0">
                <a:latin typeface="+mj-lt"/>
              </a:rPr>
              <a:t>BMW +4.1% &amp; Volvo +15%</a:t>
            </a:r>
          </a:p>
          <a:p>
            <a:r>
              <a:rPr lang="en-US" sz="1600" i="1" dirty="0">
                <a:latin typeface="+mj-lt"/>
              </a:rPr>
              <a:t>Decreases:  </a:t>
            </a:r>
            <a:r>
              <a:rPr lang="en-US" sz="1600" dirty="0">
                <a:latin typeface="+mj-lt"/>
              </a:rPr>
              <a:t>Volkswagen +40%, Mercedes-Benz +4.1%</a:t>
            </a:r>
          </a:p>
          <a:p>
            <a:pPr>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1173007954"/>
      </p:ext>
    </p:extLst>
  </p:cSld>
  <p:clrMapOvr>
    <a:masterClrMapping/>
  </p:clrMapOvr>
</p:sld>
</file>

<file path=ppt/theme/theme1.xml><?xml version="1.0" encoding="utf-8"?>
<a:theme xmlns:a="http://schemas.openxmlformats.org/drawingml/2006/main" name="Office Theme">
  <a:themeElements>
    <a:clrScheme name="TVB Blues">
      <a:dk1>
        <a:srgbClr val="20365F"/>
      </a:dk1>
      <a:lt1>
        <a:sysClr val="window" lastClr="FFFFFF"/>
      </a:lt1>
      <a:dk2>
        <a:srgbClr val="000000"/>
      </a:dk2>
      <a:lt2>
        <a:srgbClr val="D9D9D9"/>
      </a:lt2>
      <a:accent1>
        <a:srgbClr val="396696"/>
      </a:accent1>
      <a:accent2>
        <a:srgbClr val="98BAD5"/>
      </a:accent2>
      <a:accent3>
        <a:srgbClr val="000000"/>
      </a:accent3>
      <a:accent4>
        <a:srgbClr val="FFFFFF"/>
      </a:accent4>
      <a:accent5>
        <a:srgbClr val="20365F"/>
      </a:accent5>
      <a:accent6>
        <a:srgbClr val="396696"/>
      </a:accent6>
      <a:hlink>
        <a:srgbClr val="98BAD5"/>
      </a:hlink>
      <a:folHlink>
        <a:srgbClr val="396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3386</TotalTime>
  <Words>998</Words>
  <Application>Microsoft Office PowerPoint</Application>
  <PresentationFormat>Widescreen</PresentationFormat>
  <Paragraphs>93</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Aptos</vt:lpstr>
      <vt:lpstr>Arial</vt:lpstr>
      <vt:lpstr>Office Theme</vt:lpstr>
      <vt:lpstr>PowerPoint Presentation</vt:lpstr>
      <vt:lpstr>May Sales Review Updated 6/4/25</vt:lpstr>
      <vt:lpstr>Average Marketed Price </vt:lpstr>
      <vt:lpstr>Price Changes for Selective  Market Classes </vt:lpstr>
      <vt:lpstr>Consumer Sentiment Trending Higher in May </vt:lpstr>
      <vt:lpstr>Key Takeaways </vt:lpstr>
      <vt:lpstr>New Vehicle Market </vt:lpstr>
      <vt:lpstr>Used Vehicle Market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Emily Horvath</dc:creator>
  <cp:lastModifiedBy>Emily Horvath</cp:lastModifiedBy>
  <cp:revision>57</cp:revision>
  <dcterms:created xsi:type="dcterms:W3CDTF">2025-03-19T14:41:44Z</dcterms:created>
  <dcterms:modified xsi:type="dcterms:W3CDTF">2026-04-16T17:19:17Z</dcterms:modified>
</cp:coreProperties>
</file>