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37_BB7E4908.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04" r:id="rId3"/>
    <p:sldId id="301" r:id="rId4"/>
    <p:sldId id="308" r:id="rId5"/>
    <p:sldId id="311" r:id="rId6"/>
    <p:sldId id="312" r:id="rId7"/>
    <p:sldId id="305" r:id="rId8"/>
    <p:sldId id="309" r:id="rId9"/>
    <p:sldId id="306" r:id="rId10"/>
    <p:sldId id="313" r:id="rId11"/>
    <p:sldId id="2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316A9B-2B04-1F5E-504C-41E2A9D0080E}" name="Monica Buccini" initials="MB" userId="S::monica@tvb.org::a41da086-20dc-4ba3-9af1-0d1406eaf9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9F1"/>
    <a:srgbClr val="B5CFF1"/>
    <a:srgbClr val="1A498A"/>
    <a:srgbClr val="BED9AF"/>
    <a:srgbClr val="5B7048"/>
    <a:srgbClr val="D1D3D6"/>
    <a:srgbClr val="FDC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B95E9C-B572-EBA9-2F6E-317F3CB5F429}" v="31" dt="2025-12-11T20:41:49.784"/>
    <p1510:client id="{610E9300-470C-0522-1BA5-F562716FB489}" v="5" dt="2025-12-11T20:58:19.6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82"/>
  </p:normalViewPr>
  <p:slideViewPr>
    <p:cSldViewPr snapToGrid="0">
      <p:cViewPr varScale="1">
        <p:scale>
          <a:sx n="149" d="100"/>
          <a:sy n="149" d="100"/>
        </p:scale>
        <p:origin x="6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modernComment_137_BB7E4908.xml><?xml version="1.0" encoding="utf-8"?>
<p188:cmLst xmlns:a="http://schemas.openxmlformats.org/drawingml/2006/main" xmlns:r="http://schemas.openxmlformats.org/officeDocument/2006/relationships" xmlns:p188="http://schemas.microsoft.com/office/powerpoint/2018/8/main">
  <p188:cm id="{4ABA1E9C-E1F6-4CC2-A8E1-C77AEF42DA2C}" authorId="{B4316A9B-2B04-1F5E-504C-41E2A9D0080E}" created="2025-12-11T20:37:39.714">
    <ac:txMkLst xmlns:ac="http://schemas.microsoft.com/office/drawing/2013/main/command">
      <pc:docMk xmlns:pc="http://schemas.microsoft.com/office/powerpoint/2013/main/command"/>
      <pc:sldMk xmlns:pc="http://schemas.microsoft.com/office/powerpoint/2013/main/command" cId="3145615624" sldId="311"/>
      <ac:spMk id="10" creationId="{3185C79C-9CA6-5F05-57F7-06492FC47434}"/>
      <ac:txMk cp="992" len="66">
        <ac:context len="1059" hash="229209714"/>
      </ac:txMk>
    </ac:txMkLst>
    <p188:pos x="1904999" y="4183673"/>
    <p188:txBody>
      <a:bodyPr/>
      <a:lstStyle/>
      <a:p>
        <a:r>
          <a:rPr lang="en-US"/>
          <a:t>should "year." be deleted or is there a missing word?</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6F55DE-B043-4C31-93A1-32D93794ECA1}"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C5DE688E-7BFC-4BAF-BE8D-89C891DC5500}">
      <dgm:prSet/>
      <dgm:spPr/>
      <dgm:t>
        <a:bodyPr/>
        <a:lstStyle/>
        <a:p>
          <a:r>
            <a:rPr lang="en-US" dirty="0">
              <a:solidFill>
                <a:schemeClr val="tx1"/>
              </a:solidFill>
            </a:rPr>
            <a:t>Consumer sentiment data in November showed a 3.5 year high </a:t>
          </a:r>
          <a:endParaRPr lang="en-US" b="0" dirty="0">
            <a:effectLst>
              <a:outerShdw blurRad="38100" dist="38100" dir="2700000" algn="tl">
                <a:srgbClr val="000000">
                  <a:alpha val="43137"/>
                </a:srgbClr>
              </a:outerShdw>
            </a:effectLst>
          </a:endParaRPr>
        </a:p>
      </dgm:t>
    </dgm:pt>
    <dgm:pt modelId="{B97C4E8E-794D-41BA-A134-67F50A1C1B05}" type="parTrans" cxnId="{570205CB-622C-44BA-8D84-87862DBC3090}">
      <dgm:prSet/>
      <dgm:spPr/>
      <dgm:t>
        <a:bodyPr/>
        <a:lstStyle/>
        <a:p>
          <a:endParaRPr lang="en-US"/>
        </a:p>
      </dgm:t>
    </dgm:pt>
    <dgm:pt modelId="{91E1B601-6922-404E-8401-964AAB329DBB}" type="sibTrans" cxnId="{570205CB-622C-44BA-8D84-87862DBC3090}">
      <dgm:prSet/>
      <dgm:spPr/>
      <dgm:t>
        <a:bodyPr/>
        <a:lstStyle/>
        <a:p>
          <a:endParaRPr lang="en-US"/>
        </a:p>
      </dgm:t>
    </dgm:pt>
    <dgm:pt modelId="{1087EB92-7290-4FE6-AA55-204937E7752F}">
      <dgm:prSet custT="1"/>
      <dgm:spPr/>
      <dgm:t>
        <a:bodyPr/>
        <a:lstStyle/>
        <a:p>
          <a:r>
            <a:rPr lang="en-US" sz="1200" dirty="0">
              <a:solidFill>
                <a:schemeClr val="bg1"/>
              </a:solidFill>
            </a:rPr>
            <a:t>Financing conditions remained steady MoM</a:t>
          </a:r>
          <a:endParaRPr lang="en-US" sz="1200" b="0" dirty="0">
            <a:solidFill>
              <a:schemeClr val="bg1"/>
            </a:solidFill>
          </a:endParaRPr>
        </a:p>
      </dgm:t>
    </dgm:pt>
    <dgm:pt modelId="{5F056347-D97A-412B-9A5C-E35F73F3C7F9}" type="parTrans" cxnId="{12C92005-31C8-4E6C-8994-8EE2771B7AAF}">
      <dgm:prSet/>
      <dgm:spPr/>
      <dgm:t>
        <a:bodyPr/>
        <a:lstStyle/>
        <a:p>
          <a:endParaRPr lang="en-US"/>
        </a:p>
      </dgm:t>
    </dgm:pt>
    <dgm:pt modelId="{236079FE-318B-4493-BCD0-E6BC945B80DF}" type="sibTrans" cxnId="{12C92005-31C8-4E6C-8994-8EE2771B7AAF}">
      <dgm:prSet/>
      <dgm:spPr/>
      <dgm:t>
        <a:bodyPr/>
        <a:lstStyle/>
        <a:p>
          <a:endParaRPr lang="en-US"/>
        </a:p>
      </dgm:t>
    </dgm:pt>
    <dgm:pt modelId="{61462B68-732B-4D7A-9FD4-DCE8A2AED1B8}">
      <dgm:prSet/>
      <dgm:spPr>
        <a:ln>
          <a:solidFill>
            <a:schemeClr val="tx1"/>
          </a:solidFill>
        </a:ln>
      </dgm:spPr>
      <dgm:t>
        <a:bodyPr/>
        <a:lstStyle/>
        <a:p>
          <a:r>
            <a:rPr lang="en-US" dirty="0">
              <a:solidFill>
                <a:schemeClr val="tx1"/>
              </a:solidFill>
            </a:rPr>
            <a:t>Vehicle supply (New 88 days &amp; Used 48 days) and retail prices held steady</a:t>
          </a:r>
          <a:endParaRPr lang="en-US" b="0" dirty="0">
            <a:solidFill>
              <a:schemeClr val="tx1"/>
            </a:solidFill>
            <a:effectLst/>
          </a:endParaRPr>
        </a:p>
      </dgm:t>
    </dgm:pt>
    <dgm:pt modelId="{E3EDEE37-9144-4080-9A3B-15B81BF4FD81}" type="parTrans" cxnId="{9D524E2E-1D78-417E-A7CF-A96A9953A3ED}">
      <dgm:prSet/>
      <dgm:spPr/>
      <dgm:t>
        <a:bodyPr/>
        <a:lstStyle/>
        <a:p>
          <a:endParaRPr lang="en-US"/>
        </a:p>
      </dgm:t>
    </dgm:pt>
    <dgm:pt modelId="{FC4CC7E4-5948-410A-8724-0860B62539DB}" type="sibTrans" cxnId="{9D524E2E-1D78-417E-A7CF-A96A9953A3ED}">
      <dgm:prSet>
        <dgm:style>
          <a:lnRef idx="1">
            <a:schemeClr val="accent5"/>
          </a:lnRef>
          <a:fillRef idx="0">
            <a:schemeClr val="accent5"/>
          </a:fillRef>
          <a:effectRef idx="0">
            <a:schemeClr val="accent5"/>
          </a:effectRef>
          <a:fontRef idx="minor">
            <a:schemeClr val="tx1"/>
          </a:fontRef>
        </dgm:style>
      </dgm:prSet>
      <dgm:spPr/>
      <dgm:t>
        <a:bodyPr/>
        <a:lstStyle/>
        <a:p>
          <a:endParaRPr lang="en-US"/>
        </a:p>
      </dgm:t>
    </dgm:pt>
    <dgm:pt modelId="{0950AA63-584A-4541-8967-F5B1B4928B7C}">
      <dgm:prSet/>
      <dgm:spPr/>
      <dgm:t>
        <a:bodyPr/>
        <a:lstStyle/>
        <a:p>
          <a:pPr rtl="0"/>
          <a:r>
            <a:rPr lang="en-US" dirty="0">
              <a:solidFill>
                <a:schemeClr val="bg1"/>
              </a:solidFill>
              <a:latin typeface="Arial" panose="020B0604020202020204"/>
            </a:rPr>
            <a:t>New vehicle</a:t>
          </a:r>
          <a:r>
            <a:rPr lang="en-US" dirty="0">
              <a:solidFill>
                <a:schemeClr val="bg1"/>
              </a:solidFill>
            </a:rPr>
            <a:t> sales are below last year’s levels, while used sales remain steady</a:t>
          </a:r>
          <a:endParaRPr lang="en-US" b="0" dirty="0">
            <a:solidFill>
              <a:schemeClr val="bg1"/>
            </a:solidFill>
            <a:effectLst>
              <a:outerShdw blurRad="38100" dist="38100" dir="2700000" algn="tl">
                <a:srgbClr val="000000">
                  <a:alpha val="43137"/>
                </a:srgbClr>
              </a:outerShdw>
            </a:effectLst>
          </a:endParaRPr>
        </a:p>
      </dgm:t>
    </dgm:pt>
    <dgm:pt modelId="{D1C21E9A-0883-469B-94E5-C6C243BF8F7D}" type="parTrans" cxnId="{8DF9AB6C-39D5-429D-93A6-9A3B8735E8B8}">
      <dgm:prSet/>
      <dgm:spPr/>
      <dgm:t>
        <a:bodyPr/>
        <a:lstStyle/>
        <a:p>
          <a:endParaRPr lang="en-US"/>
        </a:p>
      </dgm:t>
    </dgm:pt>
    <dgm:pt modelId="{7682C6FE-BFBA-4206-8C69-294B9FDDD402}" type="sibTrans" cxnId="{8DF9AB6C-39D5-429D-93A6-9A3B8735E8B8}">
      <dgm:prSet/>
      <dgm:spPr/>
      <dgm:t>
        <a:bodyPr/>
        <a:lstStyle/>
        <a:p>
          <a:endParaRPr lang="en-US"/>
        </a:p>
      </dgm:t>
    </dgm:pt>
    <dgm:pt modelId="{A9A68855-856A-4B58-89D4-332E89CA4175}">
      <dgm:prSet/>
      <dgm:spPr/>
      <dgm:t>
        <a:bodyPr/>
        <a:lstStyle/>
        <a:p>
          <a:r>
            <a:rPr lang="en-US" dirty="0">
              <a:solidFill>
                <a:schemeClr val="bg1"/>
              </a:solidFill>
            </a:rPr>
            <a:t>More consumers are securing favorable financing terms</a:t>
          </a:r>
          <a:endParaRPr lang="en-US" b="0" dirty="0">
            <a:solidFill>
              <a:schemeClr val="bg1"/>
            </a:solidFill>
            <a:effectLst>
              <a:outerShdw blurRad="38100" dist="38100" dir="2700000" algn="tl">
                <a:srgbClr val="000000">
                  <a:alpha val="43137"/>
                </a:srgbClr>
              </a:outerShdw>
            </a:effectLst>
          </a:endParaRPr>
        </a:p>
      </dgm:t>
    </dgm:pt>
    <dgm:pt modelId="{6DD3BA85-4712-44F1-8368-6A81F0DDC836}" type="parTrans" cxnId="{76CFA901-E4F6-49DE-850A-12BD03BBCA77}">
      <dgm:prSet/>
      <dgm:spPr/>
      <dgm:t>
        <a:bodyPr/>
        <a:lstStyle/>
        <a:p>
          <a:endParaRPr lang="en-US"/>
        </a:p>
      </dgm:t>
    </dgm:pt>
    <dgm:pt modelId="{99FEF701-3410-4C95-A202-9F63CBCB46CF}" type="sibTrans" cxnId="{76CFA901-E4F6-49DE-850A-12BD03BBCA77}">
      <dgm:prSet/>
      <dgm:spPr/>
      <dgm:t>
        <a:bodyPr/>
        <a:lstStyle/>
        <a:p>
          <a:endParaRPr lang="en-US"/>
        </a:p>
      </dgm:t>
    </dgm:pt>
    <dgm:pt modelId="{00F11EEF-5ABE-42FC-AC86-21EA69EBE59A}">
      <dgm:prSet/>
      <dgm:spPr/>
      <dgm:t>
        <a:bodyPr/>
        <a:lstStyle/>
        <a:p>
          <a:r>
            <a:rPr lang="en-US" dirty="0">
              <a:solidFill>
                <a:schemeClr val="tx1"/>
              </a:solidFill>
            </a:rPr>
            <a:t>Average </a:t>
          </a:r>
          <a:r>
            <a:rPr lang="en-US" b="1" dirty="0">
              <a:solidFill>
                <a:schemeClr val="tx1"/>
              </a:solidFill>
            </a:rPr>
            <a:t>USED</a:t>
          </a:r>
          <a:r>
            <a:rPr lang="en-US" dirty="0">
              <a:solidFill>
                <a:schemeClr val="tx1"/>
              </a:solidFill>
            </a:rPr>
            <a:t> auto loan rate decreased to 14.26%</a:t>
          </a:r>
        </a:p>
        <a:p>
          <a:r>
            <a:rPr lang="en-US" dirty="0">
              <a:solidFill>
                <a:schemeClr val="tx1"/>
              </a:solidFill>
            </a:rPr>
            <a:t>Average </a:t>
          </a:r>
          <a:r>
            <a:rPr lang="en-US" b="1" dirty="0">
              <a:solidFill>
                <a:schemeClr val="tx1"/>
              </a:solidFill>
            </a:rPr>
            <a:t>NEW </a:t>
          </a:r>
          <a:r>
            <a:rPr lang="en-US" dirty="0">
              <a:solidFill>
                <a:schemeClr val="tx1"/>
              </a:solidFill>
            </a:rPr>
            <a:t>auto loan rate dropped to 9.52%</a:t>
          </a:r>
          <a:endParaRPr lang="en-US" b="0" dirty="0">
            <a:effectLst>
              <a:outerShdw blurRad="38100" dist="38100" dir="2700000" algn="tl">
                <a:srgbClr val="000000">
                  <a:alpha val="43137"/>
                </a:srgbClr>
              </a:outerShdw>
            </a:effectLst>
          </a:endParaRPr>
        </a:p>
      </dgm:t>
    </dgm:pt>
    <dgm:pt modelId="{EC9EAFB5-920A-4871-B973-5475C3741576}" type="parTrans" cxnId="{FEC5B7B9-5550-4B29-ABB4-FA71A7335BE5}">
      <dgm:prSet/>
      <dgm:spPr/>
      <dgm:t>
        <a:bodyPr/>
        <a:lstStyle/>
        <a:p>
          <a:endParaRPr lang="en-US"/>
        </a:p>
      </dgm:t>
    </dgm:pt>
    <dgm:pt modelId="{BD53C029-DC4F-448E-9183-A5C25BD2D924}" type="sibTrans" cxnId="{FEC5B7B9-5550-4B29-ABB4-FA71A7335BE5}">
      <dgm:prSet/>
      <dgm:spPr/>
      <dgm:t>
        <a:bodyPr/>
        <a:lstStyle/>
        <a:p>
          <a:endParaRPr lang="en-US"/>
        </a:p>
      </dgm:t>
    </dgm:pt>
    <dgm:pt modelId="{AE004A31-C146-4B87-89E7-40CF5D4097BE}">
      <dgm:prSet/>
      <dgm:spPr/>
      <dgm:t>
        <a:bodyPr/>
        <a:lstStyle/>
        <a:p>
          <a:r>
            <a:rPr lang="en-US" dirty="0">
              <a:solidFill>
                <a:schemeClr val="bg1"/>
              </a:solidFill>
            </a:rPr>
            <a:t>ATP (NEW) increased in November to $49,814</a:t>
          </a:r>
          <a:endParaRPr lang="en-US" b="0" dirty="0">
            <a:solidFill>
              <a:schemeClr val="bg1"/>
            </a:solidFill>
          </a:endParaRPr>
        </a:p>
      </dgm:t>
    </dgm:pt>
    <dgm:pt modelId="{FF6DB47D-20CD-41B9-9099-553139619045}" type="parTrans" cxnId="{6E69A861-CF36-4249-A4E6-922CF7D8263E}">
      <dgm:prSet/>
      <dgm:spPr/>
      <dgm:t>
        <a:bodyPr/>
        <a:lstStyle/>
        <a:p>
          <a:endParaRPr lang="en-US"/>
        </a:p>
      </dgm:t>
    </dgm:pt>
    <dgm:pt modelId="{3DBB09F1-7C26-4CC0-A72D-359D35507AD2}" type="sibTrans" cxnId="{6E69A861-CF36-4249-A4E6-922CF7D8263E}">
      <dgm:prSet/>
      <dgm:spPr/>
      <dgm:t>
        <a:bodyPr/>
        <a:lstStyle/>
        <a:p>
          <a:endParaRPr lang="en-US"/>
        </a:p>
      </dgm:t>
    </dgm:pt>
    <dgm:pt modelId="{AD0D9884-ADC7-4125-8CB3-EB6D40B95445}">
      <dgm:prSet/>
      <dgm:spPr>
        <a:ln>
          <a:solidFill>
            <a:schemeClr val="tx1"/>
          </a:solidFill>
        </a:ln>
      </dgm:spPr>
      <dgm:t>
        <a:bodyPr/>
        <a:lstStyle/>
        <a:p>
          <a:r>
            <a:rPr lang="en-US" b="1" dirty="0">
              <a:solidFill>
                <a:schemeClr val="tx2"/>
              </a:solidFill>
            </a:rPr>
            <a:t>Top of mind for dealers: </a:t>
          </a:r>
          <a:r>
            <a:rPr lang="en-US" dirty="0">
              <a:solidFill>
                <a:schemeClr val="tx2"/>
              </a:solidFill>
            </a:rPr>
            <a:t>Preventing finance fraud, privacy compliance, abundance of EV inventory</a:t>
          </a:r>
          <a:endParaRPr lang="en-US" b="0" dirty="0">
            <a:solidFill>
              <a:schemeClr val="tx1"/>
            </a:solidFill>
          </a:endParaRPr>
        </a:p>
      </dgm:t>
    </dgm:pt>
    <dgm:pt modelId="{04064255-8A00-4B83-9D22-336F78B4CA9F}" type="parTrans" cxnId="{C054569D-15A6-47A0-A74E-E622D26811E2}">
      <dgm:prSet/>
      <dgm:spPr/>
      <dgm:t>
        <a:bodyPr/>
        <a:lstStyle/>
        <a:p>
          <a:endParaRPr lang="en-US"/>
        </a:p>
      </dgm:t>
    </dgm:pt>
    <dgm:pt modelId="{84C2F436-1735-4C30-AF86-226620431AF0}" type="sibTrans" cxnId="{C054569D-15A6-47A0-A74E-E622D26811E2}">
      <dgm:prSet>
        <dgm:style>
          <a:lnRef idx="1">
            <a:schemeClr val="dk1"/>
          </a:lnRef>
          <a:fillRef idx="0">
            <a:schemeClr val="dk1"/>
          </a:fillRef>
          <a:effectRef idx="0">
            <a:schemeClr val="dk1"/>
          </a:effectRef>
          <a:fontRef idx="minor">
            <a:schemeClr val="tx1"/>
          </a:fontRef>
        </dgm:style>
      </dgm:prSet>
      <dgm:spPr/>
      <dgm:t>
        <a:bodyPr/>
        <a:lstStyle/>
        <a:p>
          <a:endParaRPr lang="en-US"/>
        </a:p>
      </dgm:t>
    </dgm:pt>
    <dgm:pt modelId="{6E49FC90-A264-4FCD-96E9-17EC902812E3}">
      <dgm:prSet/>
      <dgm:spPr/>
      <dgm:t>
        <a:bodyPr/>
        <a:lstStyle/>
        <a:p>
          <a:r>
            <a:rPr lang="en-US" dirty="0"/>
            <a:t>Electric vehicle sales are expected to continue a decline</a:t>
          </a:r>
          <a:endParaRPr lang="en-US" dirty="0">
            <a:effectLst>
              <a:outerShdw blurRad="38100" dist="38100" dir="2700000" algn="tl">
                <a:srgbClr val="000000">
                  <a:alpha val="43137"/>
                </a:srgbClr>
              </a:outerShdw>
            </a:effectLst>
          </a:endParaRPr>
        </a:p>
      </dgm:t>
    </dgm:pt>
    <dgm:pt modelId="{F4F51582-1271-4987-B0E9-20ACACC07305}" type="parTrans" cxnId="{6431D416-8DAD-4D4F-BD3B-5FAAC0C0B953}">
      <dgm:prSet/>
      <dgm:spPr/>
      <dgm:t>
        <a:bodyPr/>
        <a:lstStyle/>
        <a:p>
          <a:endParaRPr lang="en-US"/>
        </a:p>
      </dgm:t>
    </dgm:pt>
    <dgm:pt modelId="{3CC64707-2DFE-4134-9E92-D276EBC15BBB}" type="sibTrans" cxnId="{6431D416-8DAD-4D4F-BD3B-5FAAC0C0B953}">
      <dgm:prSet/>
      <dgm:spPr/>
      <dgm:t>
        <a:bodyPr/>
        <a:lstStyle/>
        <a:p>
          <a:endParaRPr lang="en-US"/>
        </a:p>
      </dgm:t>
    </dgm:pt>
    <dgm:pt modelId="{681B8474-A562-4A97-BF42-242D08EDF0EB}">
      <dgm:prSet custT="1"/>
      <dgm:spPr/>
      <dgm:t>
        <a:bodyPr/>
        <a:lstStyle/>
        <a:p>
          <a:r>
            <a:rPr lang="en-US" sz="1200" dirty="0"/>
            <a:t>Gen Z’s share of auto delinquency grows </a:t>
          </a:r>
        </a:p>
        <a:p>
          <a:r>
            <a:rPr lang="en-US" sz="1000" dirty="0"/>
            <a:t>(Source Experian/Automotive News)</a:t>
          </a:r>
          <a:endParaRPr lang="en-US" sz="1000" dirty="0">
            <a:effectLst>
              <a:outerShdw blurRad="38100" dist="38100" dir="2700000" algn="tl">
                <a:srgbClr val="000000">
                  <a:alpha val="43137"/>
                </a:srgbClr>
              </a:outerShdw>
            </a:effectLst>
          </a:endParaRPr>
        </a:p>
      </dgm:t>
    </dgm:pt>
    <dgm:pt modelId="{DC7F678F-E147-4843-9F4E-AB3D72620F5C}" type="parTrans" cxnId="{8ADCBAF3-6D67-4039-846E-A5FE01A4C9F2}">
      <dgm:prSet/>
      <dgm:spPr/>
      <dgm:t>
        <a:bodyPr/>
        <a:lstStyle/>
        <a:p>
          <a:endParaRPr lang="en-US"/>
        </a:p>
      </dgm:t>
    </dgm:pt>
    <dgm:pt modelId="{9DFC9964-64FB-44C7-933F-054C12D096DD}" type="sibTrans" cxnId="{8ADCBAF3-6D67-4039-846E-A5FE01A4C9F2}">
      <dgm:prSet/>
      <dgm:spPr/>
      <dgm:t>
        <a:bodyPr/>
        <a:lstStyle/>
        <a:p>
          <a:endParaRPr lang="en-US"/>
        </a:p>
      </dgm:t>
    </dgm:pt>
    <dgm:pt modelId="{B09AF81C-831F-4833-8EAD-2B7ED8FFAEC4}">
      <dgm:prSet/>
      <dgm:spPr/>
      <dgm:t>
        <a:bodyPr/>
        <a:lstStyle/>
        <a:p>
          <a:r>
            <a:rPr lang="en-US" b="0" i="0" dirty="0"/>
            <a:t>Used-vehicle inventory levels rose again at the start of November, surpassing the previous 2025 high set in October</a:t>
          </a:r>
          <a:endParaRPr lang="en-US" dirty="0">
            <a:effectLst>
              <a:outerShdw blurRad="38100" dist="38100" dir="2700000" algn="tl">
                <a:srgbClr val="000000">
                  <a:alpha val="43137"/>
                </a:srgbClr>
              </a:outerShdw>
            </a:effectLst>
          </a:endParaRPr>
        </a:p>
      </dgm:t>
    </dgm:pt>
    <dgm:pt modelId="{DFF14F0A-F3BA-43EF-94F8-22B1D8785A22}" type="parTrans" cxnId="{22C33434-319D-4502-A8CC-A66032ACD9BB}">
      <dgm:prSet/>
      <dgm:spPr/>
      <dgm:t>
        <a:bodyPr/>
        <a:lstStyle/>
        <a:p>
          <a:endParaRPr lang="en-US"/>
        </a:p>
      </dgm:t>
    </dgm:pt>
    <dgm:pt modelId="{71CA7FD2-C4CF-4141-BF8F-97B62B6F7983}" type="sibTrans" cxnId="{22C33434-319D-4502-A8CC-A66032ACD9BB}">
      <dgm:prSet/>
      <dgm:spPr/>
      <dgm:t>
        <a:bodyPr/>
        <a:lstStyle/>
        <a:p>
          <a:endParaRPr lang="en-US"/>
        </a:p>
      </dgm:t>
    </dgm:pt>
    <dgm:pt modelId="{0E4B8038-F953-479D-B67F-F5FD935E44CA}">
      <dgm:prSet/>
      <dgm:spPr/>
      <dgm:t>
        <a:bodyPr/>
        <a:lstStyle/>
        <a:p>
          <a:r>
            <a:rPr lang="en-US" b="0" i="0" dirty="0"/>
            <a:t>The average used-vehicle listing price increased to $25,945 up from $25,889</a:t>
          </a:r>
          <a:endParaRPr lang="en-US" dirty="0">
            <a:effectLst>
              <a:outerShdw blurRad="38100" dist="38100" dir="2700000" algn="tl">
                <a:srgbClr val="000000">
                  <a:alpha val="43137"/>
                </a:srgbClr>
              </a:outerShdw>
            </a:effectLst>
          </a:endParaRPr>
        </a:p>
      </dgm:t>
    </dgm:pt>
    <dgm:pt modelId="{10E75953-D91C-4A50-841D-FFB3387C3EAD}" type="parTrans" cxnId="{065F0317-CD5A-41E5-8F1F-DE5548519883}">
      <dgm:prSet/>
      <dgm:spPr/>
      <dgm:t>
        <a:bodyPr/>
        <a:lstStyle/>
        <a:p>
          <a:endParaRPr lang="en-US"/>
        </a:p>
      </dgm:t>
    </dgm:pt>
    <dgm:pt modelId="{F6D616B6-E3A1-4EE1-8A47-12B2C1BCCB76}" type="sibTrans" cxnId="{065F0317-CD5A-41E5-8F1F-DE5548519883}">
      <dgm:prSet/>
      <dgm:spPr/>
      <dgm:t>
        <a:bodyPr/>
        <a:lstStyle/>
        <a:p>
          <a:endParaRPr lang="en-US"/>
        </a:p>
      </dgm:t>
    </dgm:pt>
    <dgm:pt modelId="{73DA7029-17D9-4DBB-B197-2BE5BC991995}" type="pres">
      <dgm:prSet presAssocID="{1B6F55DE-B043-4C31-93A1-32D93794ECA1}" presName="Name0" presStyleCnt="0">
        <dgm:presLayoutVars>
          <dgm:dir/>
          <dgm:resizeHandles val="exact"/>
        </dgm:presLayoutVars>
      </dgm:prSet>
      <dgm:spPr/>
    </dgm:pt>
    <dgm:pt modelId="{8A89B415-9CE4-4360-B0B1-453742F95C70}" type="pres">
      <dgm:prSet presAssocID="{C5DE688E-7BFC-4BAF-BE8D-89C891DC5500}" presName="node" presStyleLbl="node1" presStyleIdx="0" presStyleCnt="12">
        <dgm:presLayoutVars>
          <dgm:bulletEnabled val="1"/>
        </dgm:presLayoutVars>
      </dgm:prSet>
      <dgm:spPr/>
    </dgm:pt>
    <dgm:pt modelId="{4D85C9D3-9D5F-4A6F-917C-4C9A9E354317}" type="pres">
      <dgm:prSet presAssocID="{91E1B601-6922-404E-8401-964AAB329DBB}" presName="sibTrans" presStyleLbl="sibTrans1D1" presStyleIdx="0" presStyleCnt="11"/>
      <dgm:spPr/>
    </dgm:pt>
    <dgm:pt modelId="{79AC6A39-61B8-4025-AB54-B127DF7690EB}" type="pres">
      <dgm:prSet presAssocID="{91E1B601-6922-404E-8401-964AAB329DBB}" presName="connectorText" presStyleLbl="sibTrans1D1" presStyleIdx="0" presStyleCnt="11"/>
      <dgm:spPr/>
    </dgm:pt>
    <dgm:pt modelId="{185642FC-389E-43E4-9DE3-6D8801FDC38D}" type="pres">
      <dgm:prSet presAssocID="{1087EB92-7290-4FE6-AA55-204937E7752F}" presName="node" presStyleLbl="node1" presStyleIdx="1" presStyleCnt="12">
        <dgm:presLayoutVars>
          <dgm:bulletEnabled val="1"/>
        </dgm:presLayoutVars>
      </dgm:prSet>
      <dgm:spPr/>
    </dgm:pt>
    <dgm:pt modelId="{127221A2-A75F-48B3-B5B1-0C209A2BFF1C}" type="pres">
      <dgm:prSet presAssocID="{236079FE-318B-4493-BCD0-E6BC945B80DF}" presName="sibTrans" presStyleLbl="sibTrans1D1" presStyleIdx="1" presStyleCnt="11"/>
      <dgm:spPr/>
    </dgm:pt>
    <dgm:pt modelId="{3541D300-2E3A-49F3-AE94-4517F4CC0AC1}" type="pres">
      <dgm:prSet presAssocID="{236079FE-318B-4493-BCD0-E6BC945B80DF}" presName="connectorText" presStyleLbl="sibTrans1D1" presStyleIdx="1" presStyleCnt="11"/>
      <dgm:spPr/>
    </dgm:pt>
    <dgm:pt modelId="{B387301D-A930-49EF-AC12-04ACBFE06C03}" type="pres">
      <dgm:prSet presAssocID="{61462B68-732B-4D7A-9FD4-DCE8A2AED1B8}" presName="node" presStyleLbl="node1" presStyleIdx="2" presStyleCnt="12">
        <dgm:presLayoutVars>
          <dgm:bulletEnabled val="1"/>
        </dgm:presLayoutVars>
      </dgm:prSet>
      <dgm:spPr/>
    </dgm:pt>
    <dgm:pt modelId="{1AE078FE-1067-4763-98CD-1A806D5898F7}" type="pres">
      <dgm:prSet presAssocID="{FC4CC7E4-5948-410A-8724-0860B62539DB}" presName="sibTrans" presStyleLbl="sibTrans1D1" presStyleIdx="2" presStyleCnt="11"/>
      <dgm:spPr/>
    </dgm:pt>
    <dgm:pt modelId="{BCD050C4-5E19-40AE-8942-C9AB00EDA0B3}" type="pres">
      <dgm:prSet presAssocID="{FC4CC7E4-5948-410A-8724-0860B62539DB}" presName="connectorText" presStyleLbl="sibTrans1D1" presStyleIdx="2" presStyleCnt="11"/>
      <dgm:spPr/>
    </dgm:pt>
    <dgm:pt modelId="{3C1DA960-6F79-4D7F-A6B0-A4ADAA918F91}" type="pres">
      <dgm:prSet presAssocID="{0950AA63-584A-4541-8967-F5B1B4928B7C}" presName="node" presStyleLbl="node1" presStyleIdx="3" presStyleCnt="12">
        <dgm:presLayoutVars>
          <dgm:bulletEnabled val="1"/>
        </dgm:presLayoutVars>
      </dgm:prSet>
      <dgm:spPr/>
    </dgm:pt>
    <dgm:pt modelId="{363CDADC-694E-48DA-9FCD-2DEE83010720}" type="pres">
      <dgm:prSet presAssocID="{7682C6FE-BFBA-4206-8C69-294B9FDDD402}" presName="sibTrans" presStyleLbl="sibTrans1D1" presStyleIdx="3" presStyleCnt="11"/>
      <dgm:spPr/>
    </dgm:pt>
    <dgm:pt modelId="{A46CD0AB-D60E-4B92-9C50-5EAD5BFB8464}" type="pres">
      <dgm:prSet presAssocID="{7682C6FE-BFBA-4206-8C69-294B9FDDD402}" presName="connectorText" presStyleLbl="sibTrans1D1" presStyleIdx="3" presStyleCnt="11"/>
      <dgm:spPr/>
    </dgm:pt>
    <dgm:pt modelId="{85939C5E-B850-40C0-8C5F-2D59D8A2BE7E}" type="pres">
      <dgm:prSet presAssocID="{A9A68855-856A-4B58-89D4-332E89CA4175}" presName="node" presStyleLbl="node1" presStyleIdx="4" presStyleCnt="12">
        <dgm:presLayoutVars>
          <dgm:bulletEnabled val="1"/>
        </dgm:presLayoutVars>
      </dgm:prSet>
      <dgm:spPr/>
    </dgm:pt>
    <dgm:pt modelId="{D0B4BD9E-62BD-4395-95D6-24EECB958FF3}" type="pres">
      <dgm:prSet presAssocID="{99FEF701-3410-4C95-A202-9F63CBCB46CF}" presName="sibTrans" presStyleLbl="sibTrans1D1" presStyleIdx="4" presStyleCnt="11"/>
      <dgm:spPr/>
    </dgm:pt>
    <dgm:pt modelId="{07195CC6-B339-4A2D-ACE5-71F6C9D581F5}" type="pres">
      <dgm:prSet presAssocID="{99FEF701-3410-4C95-A202-9F63CBCB46CF}" presName="connectorText" presStyleLbl="sibTrans1D1" presStyleIdx="4" presStyleCnt="11"/>
      <dgm:spPr/>
    </dgm:pt>
    <dgm:pt modelId="{10DC3AB7-4CE0-41E3-AA0F-2BF317EABC0B}" type="pres">
      <dgm:prSet presAssocID="{00F11EEF-5ABE-42FC-AC86-21EA69EBE59A}" presName="node" presStyleLbl="node1" presStyleIdx="5" presStyleCnt="12">
        <dgm:presLayoutVars>
          <dgm:bulletEnabled val="1"/>
        </dgm:presLayoutVars>
      </dgm:prSet>
      <dgm:spPr/>
    </dgm:pt>
    <dgm:pt modelId="{FA6A6A16-C9D3-4A0B-9DE0-AA1C585D79A2}" type="pres">
      <dgm:prSet presAssocID="{BD53C029-DC4F-448E-9183-A5C25BD2D924}" presName="sibTrans" presStyleLbl="sibTrans1D1" presStyleIdx="5" presStyleCnt="11"/>
      <dgm:spPr/>
    </dgm:pt>
    <dgm:pt modelId="{F3B2F558-F6A7-493B-B785-1C8308E6D120}" type="pres">
      <dgm:prSet presAssocID="{BD53C029-DC4F-448E-9183-A5C25BD2D924}" presName="connectorText" presStyleLbl="sibTrans1D1" presStyleIdx="5" presStyleCnt="11"/>
      <dgm:spPr/>
    </dgm:pt>
    <dgm:pt modelId="{1C750282-FABB-4A06-9EEA-E6C9930B97DC}" type="pres">
      <dgm:prSet presAssocID="{AE004A31-C146-4B87-89E7-40CF5D4097BE}" presName="node" presStyleLbl="node1" presStyleIdx="6" presStyleCnt="12">
        <dgm:presLayoutVars>
          <dgm:bulletEnabled val="1"/>
        </dgm:presLayoutVars>
      </dgm:prSet>
      <dgm:spPr/>
    </dgm:pt>
    <dgm:pt modelId="{4D3EC12E-1B05-43B4-8BC8-F36BE0FBC349}" type="pres">
      <dgm:prSet presAssocID="{3DBB09F1-7C26-4CC0-A72D-359D35507AD2}" presName="sibTrans" presStyleLbl="sibTrans1D1" presStyleIdx="6" presStyleCnt="11"/>
      <dgm:spPr/>
    </dgm:pt>
    <dgm:pt modelId="{EA03E68E-097B-4F32-BDD7-AEF5BF876A95}" type="pres">
      <dgm:prSet presAssocID="{3DBB09F1-7C26-4CC0-A72D-359D35507AD2}" presName="connectorText" presStyleLbl="sibTrans1D1" presStyleIdx="6" presStyleCnt="11"/>
      <dgm:spPr/>
    </dgm:pt>
    <dgm:pt modelId="{8595203B-18D0-47F1-B877-7284D282025C}" type="pres">
      <dgm:prSet presAssocID="{AD0D9884-ADC7-4125-8CB3-EB6D40B95445}" presName="node" presStyleLbl="node1" presStyleIdx="7" presStyleCnt="12">
        <dgm:presLayoutVars>
          <dgm:bulletEnabled val="1"/>
        </dgm:presLayoutVars>
      </dgm:prSet>
      <dgm:spPr/>
    </dgm:pt>
    <dgm:pt modelId="{7683A016-AF4B-4E38-B9C0-E74FAEDC9422}" type="pres">
      <dgm:prSet presAssocID="{84C2F436-1735-4C30-AF86-226620431AF0}" presName="sibTrans" presStyleLbl="sibTrans1D1" presStyleIdx="7" presStyleCnt="11"/>
      <dgm:spPr/>
    </dgm:pt>
    <dgm:pt modelId="{412D1B66-9441-491B-9E3E-96921145435F}" type="pres">
      <dgm:prSet presAssocID="{84C2F436-1735-4C30-AF86-226620431AF0}" presName="connectorText" presStyleLbl="sibTrans1D1" presStyleIdx="7" presStyleCnt="11"/>
      <dgm:spPr/>
    </dgm:pt>
    <dgm:pt modelId="{F13DA664-A34C-4365-B9FD-3E97A8912F5A}" type="pres">
      <dgm:prSet presAssocID="{6E49FC90-A264-4FCD-96E9-17EC902812E3}" presName="node" presStyleLbl="node1" presStyleIdx="8" presStyleCnt="12">
        <dgm:presLayoutVars>
          <dgm:bulletEnabled val="1"/>
        </dgm:presLayoutVars>
      </dgm:prSet>
      <dgm:spPr/>
    </dgm:pt>
    <dgm:pt modelId="{2A33FD29-0DBE-442F-921E-A0C98FCFB44C}" type="pres">
      <dgm:prSet presAssocID="{3CC64707-2DFE-4134-9E92-D276EBC15BBB}" presName="sibTrans" presStyleLbl="sibTrans1D1" presStyleIdx="8" presStyleCnt="11"/>
      <dgm:spPr/>
    </dgm:pt>
    <dgm:pt modelId="{D3C0FF80-64B4-433E-A794-FDF36F4C1EDF}" type="pres">
      <dgm:prSet presAssocID="{3CC64707-2DFE-4134-9E92-D276EBC15BBB}" presName="connectorText" presStyleLbl="sibTrans1D1" presStyleIdx="8" presStyleCnt="11"/>
      <dgm:spPr/>
    </dgm:pt>
    <dgm:pt modelId="{E14C5F35-9B56-49BD-98D9-DCF2527137BF}" type="pres">
      <dgm:prSet presAssocID="{681B8474-A562-4A97-BF42-242D08EDF0EB}" presName="node" presStyleLbl="node1" presStyleIdx="9" presStyleCnt="12">
        <dgm:presLayoutVars>
          <dgm:bulletEnabled val="1"/>
        </dgm:presLayoutVars>
      </dgm:prSet>
      <dgm:spPr/>
    </dgm:pt>
    <dgm:pt modelId="{F28E53CE-ABE5-4249-A92A-F25F83CE07F1}" type="pres">
      <dgm:prSet presAssocID="{9DFC9964-64FB-44C7-933F-054C12D096DD}" presName="sibTrans" presStyleLbl="sibTrans1D1" presStyleIdx="9" presStyleCnt="11"/>
      <dgm:spPr/>
    </dgm:pt>
    <dgm:pt modelId="{36B1AB08-9E89-4B00-B74C-AC34155E86F6}" type="pres">
      <dgm:prSet presAssocID="{9DFC9964-64FB-44C7-933F-054C12D096DD}" presName="connectorText" presStyleLbl="sibTrans1D1" presStyleIdx="9" presStyleCnt="11"/>
      <dgm:spPr/>
    </dgm:pt>
    <dgm:pt modelId="{22E76261-F85B-4561-91DF-F8476AED09A6}" type="pres">
      <dgm:prSet presAssocID="{B09AF81C-831F-4833-8EAD-2B7ED8FFAEC4}" presName="node" presStyleLbl="node1" presStyleIdx="10" presStyleCnt="12">
        <dgm:presLayoutVars>
          <dgm:bulletEnabled val="1"/>
        </dgm:presLayoutVars>
      </dgm:prSet>
      <dgm:spPr/>
    </dgm:pt>
    <dgm:pt modelId="{EFF11DB5-B608-4D73-9497-9E3CDD4E8E85}" type="pres">
      <dgm:prSet presAssocID="{71CA7FD2-C4CF-4141-BF8F-97B62B6F7983}" presName="sibTrans" presStyleLbl="sibTrans1D1" presStyleIdx="10" presStyleCnt="11"/>
      <dgm:spPr/>
    </dgm:pt>
    <dgm:pt modelId="{9141C208-1EB6-415F-9EF7-2902D7C13BAA}" type="pres">
      <dgm:prSet presAssocID="{71CA7FD2-C4CF-4141-BF8F-97B62B6F7983}" presName="connectorText" presStyleLbl="sibTrans1D1" presStyleIdx="10" presStyleCnt="11"/>
      <dgm:spPr/>
    </dgm:pt>
    <dgm:pt modelId="{34585E7E-3546-48D5-866E-6F70A5C092F2}" type="pres">
      <dgm:prSet presAssocID="{0E4B8038-F953-479D-B67F-F5FD935E44CA}" presName="node" presStyleLbl="node1" presStyleIdx="11" presStyleCnt="12">
        <dgm:presLayoutVars>
          <dgm:bulletEnabled val="1"/>
        </dgm:presLayoutVars>
      </dgm:prSet>
      <dgm:spPr/>
    </dgm:pt>
  </dgm:ptLst>
  <dgm:cxnLst>
    <dgm:cxn modelId="{76CFA901-E4F6-49DE-850A-12BD03BBCA77}" srcId="{1B6F55DE-B043-4C31-93A1-32D93794ECA1}" destId="{A9A68855-856A-4B58-89D4-332E89CA4175}" srcOrd="4" destOrd="0" parTransId="{6DD3BA85-4712-44F1-8368-6A81F0DDC836}" sibTransId="{99FEF701-3410-4C95-A202-9F63CBCB46CF}"/>
    <dgm:cxn modelId="{12C92005-31C8-4E6C-8994-8EE2771B7AAF}" srcId="{1B6F55DE-B043-4C31-93A1-32D93794ECA1}" destId="{1087EB92-7290-4FE6-AA55-204937E7752F}" srcOrd="1" destOrd="0" parTransId="{5F056347-D97A-412B-9A5C-E35F73F3C7F9}" sibTransId="{236079FE-318B-4493-BCD0-E6BC945B80DF}"/>
    <dgm:cxn modelId="{78ECF508-649D-4173-BA35-C3AC83C3E202}" type="presOf" srcId="{7682C6FE-BFBA-4206-8C69-294B9FDDD402}" destId="{A46CD0AB-D60E-4B92-9C50-5EAD5BFB8464}" srcOrd="1" destOrd="0" presId="urn:microsoft.com/office/officeart/2016/7/layout/RepeatingBendingProcessNew"/>
    <dgm:cxn modelId="{BB748A0E-6F3B-4B3C-AE63-618ABC7E7B94}" type="presOf" srcId="{84C2F436-1735-4C30-AF86-226620431AF0}" destId="{412D1B66-9441-491B-9E3E-96921145435F}" srcOrd="1" destOrd="0" presId="urn:microsoft.com/office/officeart/2016/7/layout/RepeatingBendingProcessNew"/>
    <dgm:cxn modelId="{14721913-8E3F-4B2B-8622-570C86F67EB7}" type="presOf" srcId="{99FEF701-3410-4C95-A202-9F63CBCB46CF}" destId="{D0B4BD9E-62BD-4395-95D6-24EECB958FF3}" srcOrd="0" destOrd="0" presId="urn:microsoft.com/office/officeart/2016/7/layout/RepeatingBendingProcessNew"/>
    <dgm:cxn modelId="{6431D416-8DAD-4D4F-BD3B-5FAAC0C0B953}" srcId="{1B6F55DE-B043-4C31-93A1-32D93794ECA1}" destId="{6E49FC90-A264-4FCD-96E9-17EC902812E3}" srcOrd="8" destOrd="0" parTransId="{F4F51582-1271-4987-B0E9-20ACACC07305}" sibTransId="{3CC64707-2DFE-4134-9E92-D276EBC15BBB}"/>
    <dgm:cxn modelId="{065F0317-CD5A-41E5-8F1F-DE5548519883}" srcId="{1B6F55DE-B043-4C31-93A1-32D93794ECA1}" destId="{0E4B8038-F953-479D-B67F-F5FD935E44CA}" srcOrd="11" destOrd="0" parTransId="{10E75953-D91C-4A50-841D-FFB3387C3EAD}" sibTransId="{F6D616B6-E3A1-4EE1-8A47-12B2C1BCCB76}"/>
    <dgm:cxn modelId="{9D524E2E-1D78-417E-A7CF-A96A9953A3ED}" srcId="{1B6F55DE-B043-4C31-93A1-32D93794ECA1}" destId="{61462B68-732B-4D7A-9FD4-DCE8A2AED1B8}" srcOrd="2" destOrd="0" parTransId="{E3EDEE37-9144-4080-9A3B-15B81BF4FD81}" sibTransId="{FC4CC7E4-5948-410A-8724-0860B62539DB}"/>
    <dgm:cxn modelId="{3C23CF2E-AEBF-4735-BD6E-F7C4250583A3}" type="presOf" srcId="{9DFC9964-64FB-44C7-933F-054C12D096DD}" destId="{36B1AB08-9E89-4B00-B74C-AC34155E86F6}" srcOrd="1" destOrd="0" presId="urn:microsoft.com/office/officeart/2016/7/layout/RepeatingBendingProcessNew"/>
    <dgm:cxn modelId="{7720C331-79AE-479B-8DA9-2CC5E1D39A9D}" type="presOf" srcId="{236079FE-318B-4493-BCD0-E6BC945B80DF}" destId="{127221A2-A75F-48B3-B5B1-0C209A2BFF1C}" srcOrd="0" destOrd="0" presId="urn:microsoft.com/office/officeart/2016/7/layout/RepeatingBendingProcessNew"/>
    <dgm:cxn modelId="{D3BACA31-5F83-4E8A-81BC-B4BF13CD541E}" type="presOf" srcId="{7682C6FE-BFBA-4206-8C69-294B9FDDD402}" destId="{363CDADC-694E-48DA-9FCD-2DEE83010720}" srcOrd="0" destOrd="0" presId="urn:microsoft.com/office/officeart/2016/7/layout/RepeatingBendingProcessNew"/>
    <dgm:cxn modelId="{22C33434-319D-4502-A8CC-A66032ACD9BB}" srcId="{1B6F55DE-B043-4C31-93A1-32D93794ECA1}" destId="{B09AF81C-831F-4833-8EAD-2B7ED8FFAEC4}" srcOrd="10" destOrd="0" parTransId="{DFF14F0A-F3BA-43EF-94F8-22B1D8785A22}" sibTransId="{71CA7FD2-C4CF-4141-BF8F-97B62B6F7983}"/>
    <dgm:cxn modelId="{167FFC39-B816-4DDB-B61B-9625960DB87F}" type="presOf" srcId="{61462B68-732B-4D7A-9FD4-DCE8A2AED1B8}" destId="{B387301D-A930-49EF-AC12-04ACBFE06C03}" srcOrd="0" destOrd="0" presId="urn:microsoft.com/office/officeart/2016/7/layout/RepeatingBendingProcessNew"/>
    <dgm:cxn modelId="{F14D223C-189F-4CC5-97CA-C3F9A5F3125D}" type="presOf" srcId="{B09AF81C-831F-4833-8EAD-2B7ED8FFAEC4}" destId="{22E76261-F85B-4561-91DF-F8476AED09A6}" srcOrd="0" destOrd="0" presId="urn:microsoft.com/office/officeart/2016/7/layout/RepeatingBendingProcessNew"/>
    <dgm:cxn modelId="{6E69A861-CF36-4249-A4E6-922CF7D8263E}" srcId="{1B6F55DE-B043-4C31-93A1-32D93794ECA1}" destId="{AE004A31-C146-4B87-89E7-40CF5D4097BE}" srcOrd="6" destOrd="0" parTransId="{FF6DB47D-20CD-41B9-9099-553139619045}" sibTransId="{3DBB09F1-7C26-4CC0-A72D-359D35507AD2}"/>
    <dgm:cxn modelId="{CC5E5B6C-A3A8-4027-B798-AAFAE3ADCC13}" type="presOf" srcId="{0E4B8038-F953-479D-B67F-F5FD935E44CA}" destId="{34585E7E-3546-48D5-866E-6F70A5C092F2}" srcOrd="0" destOrd="0" presId="urn:microsoft.com/office/officeart/2016/7/layout/RepeatingBendingProcessNew"/>
    <dgm:cxn modelId="{8DF9AB6C-39D5-429D-93A6-9A3B8735E8B8}" srcId="{1B6F55DE-B043-4C31-93A1-32D93794ECA1}" destId="{0950AA63-584A-4541-8967-F5B1B4928B7C}" srcOrd="3" destOrd="0" parTransId="{D1C21E9A-0883-469B-94E5-C6C243BF8F7D}" sibTransId="{7682C6FE-BFBA-4206-8C69-294B9FDDD402}"/>
    <dgm:cxn modelId="{BCC0E26D-76CD-4C8E-A723-4BDD5F1B6542}" type="presOf" srcId="{91E1B601-6922-404E-8401-964AAB329DBB}" destId="{79AC6A39-61B8-4025-AB54-B127DF7690EB}" srcOrd="1" destOrd="0" presId="urn:microsoft.com/office/officeart/2016/7/layout/RepeatingBendingProcessNew"/>
    <dgm:cxn modelId="{FB5A6F4F-6340-4E64-8B39-D81EE03D4B0C}" type="presOf" srcId="{9DFC9964-64FB-44C7-933F-054C12D096DD}" destId="{F28E53CE-ABE5-4249-A92A-F25F83CE07F1}" srcOrd="0" destOrd="0" presId="urn:microsoft.com/office/officeart/2016/7/layout/RepeatingBendingProcessNew"/>
    <dgm:cxn modelId="{C8494270-28F3-42CF-A6D2-884603AA85B0}" type="presOf" srcId="{FC4CC7E4-5948-410A-8724-0860B62539DB}" destId="{1AE078FE-1067-4763-98CD-1A806D5898F7}" srcOrd="0" destOrd="0" presId="urn:microsoft.com/office/officeart/2016/7/layout/RepeatingBendingProcessNew"/>
    <dgm:cxn modelId="{F62BC471-AE46-4C5C-8443-D8054EA48B7F}" type="presOf" srcId="{00F11EEF-5ABE-42FC-AC86-21EA69EBE59A}" destId="{10DC3AB7-4CE0-41E3-AA0F-2BF317EABC0B}" srcOrd="0" destOrd="0" presId="urn:microsoft.com/office/officeart/2016/7/layout/RepeatingBendingProcessNew"/>
    <dgm:cxn modelId="{AC03437D-AE24-41D3-AE0F-31846B3C604B}" type="presOf" srcId="{91E1B601-6922-404E-8401-964AAB329DBB}" destId="{4D85C9D3-9D5F-4A6F-917C-4C9A9E354317}" srcOrd="0" destOrd="0" presId="urn:microsoft.com/office/officeart/2016/7/layout/RepeatingBendingProcessNew"/>
    <dgm:cxn modelId="{CE8B4383-366E-4F3B-857A-69E985E4B498}" type="presOf" srcId="{84C2F436-1735-4C30-AF86-226620431AF0}" destId="{7683A016-AF4B-4E38-B9C0-E74FAEDC9422}" srcOrd="0" destOrd="0" presId="urn:microsoft.com/office/officeart/2016/7/layout/RepeatingBendingProcessNew"/>
    <dgm:cxn modelId="{BC3AB686-F005-4468-BE82-960C226BBCCC}" type="presOf" srcId="{1B6F55DE-B043-4C31-93A1-32D93794ECA1}" destId="{73DA7029-17D9-4DBB-B197-2BE5BC991995}" srcOrd="0" destOrd="0" presId="urn:microsoft.com/office/officeart/2016/7/layout/RepeatingBendingProcessNew"/>
    <dgm:cxn modelId="{B3135D8C-7CFB-4FD9-A0B0-D38B0F7DE158}" type="presOf" srcId="{71CA7FD2-C4CF-4141-BF8F-97B62B6F7983}" destId="{9141C208-1EB6-415F-9EF7-2902D7C13BAA}" srcOrd="1" destOrd="0" presId="urn:microsoft.com/office/officeart/2016/7/layout/RepeatingBendingProcessNew"/>
    <dgm:cxn modelId="{3C833F9C-81DA-4476-BB12-133B8FDFA390}" type="presOf" srcId="{A9A68855-856A-4B58-89D4-332E89CA4175}" destId="{85939C5E-B850-40C0-8C5F-2D59D8A2BE7E}" srcOrd="0" destOrd="0" presId="urn:microsoft.com/office/officeart/2016/7/layout/RepeatingBendingProcessNew"/>
    <dgm:cxn modelId="{C054569D-15A6-47A0-A74E-E622D26811E2}" srcId="{1B6F55DE-B043-4C31-93A1-32D93794ECA1}" destId="{AD0D9884-ADC7-4125-8CB3-EB6D40B95445}" srcOrd="7" destOrd="0" parTransId="{04064255-8A00-4B83-9D22-336F78B4CA9F}" sibTransId="{84C2F436-1735-4C30-AF86-226620431AF0}"/>
    <dgm:cxn modelId="{B223C9AE-B647-472D-B5AD-CB5425718B54}" type="presOf" srcId="{71CA7FD2-C4CF-4141-BF8F-97B62B6F7983}" destId="{EFF11DB5-B608-4D73-9497-9E3CDD4E8E85}" srcOrd="0" destOrd="0" presId="urn:microsoft.com/office/officeart/2016/7/layout/RepeatingBendingProcessNew"/>
    <dgm:cxn modelId="{DB8519B3-45AF-48F8-A986-D77AAEE09784}" type="presOf" srcId="{BD53C029-DC4F-448E-9183-A5C25BD2D924}" destId="{FA6A6A16-C9D3-4A0B-9DE0-AA1C585D79A2}" srcOrd="0" destOrd="0" presId="urn:microsoft.com/office/officeart/2016/7/layout/RepeatingBendingProcessNew"/>
    <dgm:cxn modelId="{C07742B6-2CB3-49F5-B2F0-1DB22F48C70F}" type="presOf" srcId="{C5DE688E-7BFC-4BAF-BE8D-89C891DC5500}" destId="{8A89B415-9CE4-4360-B0B1-453742F95C70}" srcOrd="0" destOrd="0" presId="urn:microsoft.com/office/officeart/2016/7/layout/RepeatingBendingProcessNew"/>
    <dgm:cxn modelId="{FEC5B7B9-5550-4B29-ABB4-FA71A7335BE5}" srcId="{1B6F55DE-B043-4C31-93A1-32D93794ECA1}" destId="{00F11EEF-5ABE-42FC-AC86-21EA69EBE59A}" srcOrd="5" destOrd="0" parTransId="{EC9EAFB5-920A-4871-B973-5475C3741576}" sibTransId="{BD53C029-DC4F-448E-9183-A5C25BD2D924}"/>
    <dgm:cxn modelId="{00445FC1-F2E6-43A4-A48D-3E7C0266B66E}" type="presOf" srcId="{AE004A31-C146-4B87-89E7-40CF5D4097BE}" destId="{1C750282-FABB-4A06-9EEA-E6C9930B97DC}" srcOrd="0" destOrd="0" presId="urn:microsoft.com/office/officeart/2016/7/layout/RepeatingBendingProcessNew"/>
    <dgm:cxn modelId="{E98E0EC2-812A-4A95-9D5E-A8DF9FBFC253}" type="presOf" srcId="{3DBB09F1-7C26-4CC0-A72D-359D35507AD2}" destId="{EA03E68E-097B-4F32-BDD7-AEF5BF876A95}" srcOrd="1" destOrd="0" presId="urn:microsoft.com/office/officeart/2016/7/layout/RepeatingBendingProcessNew"/>
    <dgm:cxn modelId="{A52B3DC7-B205-40C2-BF9C-925B8A0D2254}" type="presOf" srcId="{6E49FC90-A264-4FCD-96E9-17EC902812E3}" destId="{F13DA664-A34C-4365-B9FD-3E97A8912F5A}" srcOrd="0" destOrd="0" presId="urn:microsoft.com/office/officeart/2016/7/layout/RepeatingBendingProcessNew"/>
    <dgm:cxn modelId="{570205CB-622C-44BA-8D84-87862DBC3090}" srcId="{1B6F55DE-B043-4C31-93A1-32D93794ECA1}" destId="{C5DE688E-7BFC-4BAF-BE8D-89C891DC5500}" srcOrd="0" destOrd="0" parTransId="{B97C4E8E-794D-41BA-A134-67F50A1C1B05}" sibTransId="{91E1B601-6922-404E-8401-964AAB329DBB}"/>
    <dgm:cxn modelId="{70482CCB-016B-4CBB-841D-FF0804860865}" type="presOf" srcId="{1087EB92-7290-4FE6-AA55-204937E7752F}" destId="{185642FC-389E-43E4-9DE3-6D8801FDC38D}" srcOrd="0" destOrd="0" presId="urn:microsoft.com/office/officeart/2016/7/layout/RepeatingBendingProcessNew"/>
    <dgm:cxn modelId="{91470DCE-4884-4C8A-BD63-220652FAA8BD}" type="presOf" srcId="{681B8474-A562-4A97-BF42-242D08EDF0EB}" destId="{E14C5F35-9B56-49BD-98D9-DCF2527137BF}" srcOrd="0" destOrd="0" presId="urn:microsoft.com/office/officeart/2016/7/layout/RepeatingBendingProcessNew"/>
    <dgm:cxn modelId="{483530D4-8BEB-427D-AC99-A9E016BE0D36}" type="presOf" srcId="{0950AA63-584A-4541-8967-F5B1B4928B7C}" destId="{3C1DA960-6F79-4D7F-A6B0-A4ADAA918F91}" srcOrd="0" destOrd="0" presId="urn:microsoft.com/office/officeart/2016/7/layout/RepeatingBendingProcessNew"/>
    <dgm:cxn modelId="{B249B4D6-FA7F-469D-BB1D-9A063C57A511}" type="presOf" srcId="{236079FE-318B-4493-BCD0-E6BC945B80DF}" destId="{3541D300-2E3A-49F3-AE94-4517F4CC0AC1}" srcOrd="1" destOrd="0" presId="urn:microsoft.com/office/officeart/2016/7/layout/RepeatingBendingProcessNew"/>
    <dgm:cxn modelId="{374074E2-C71F-422B-9E58-29E8A2907D55}" type="presOf" srcId="{3DBB09F1-7C26-4CC0-A72D-359D35507AD2}" destId="{4D3EC12E-1B05-43B4-8BC8-F36BE0FBC349}" srcOrd="0" destOrd="0" presId="urn:microsoft.com/office/officeart/2016/7/layout/RepeatingBendingProcessNew"/>
    <dgm:cxn modelId="{C4CA29E3-90ED-4573-93BA-B284AEC1A3E9}" type="presOf" srcId="{99FEF701-3410-4C95-A202-9F63CBCB46CF}" destId="{07195CC6-B339-4A2D-ACE5-71F6C9D581F5}" srcOrd="1" destOrd="0" presId="urn:microsoft.com/office/officeart/2016/7/layout/RepeatingBendingProcessNew"/>
    <dgm:cxn modelId="{0F7B63E3-1303-4C56-A4AD-BAF62D752FFE}" type="presOf" srcId="{3CC64707-2DFE-4134-9E92-D276EBC15BBB}" destId="{2A33FD29-0DBE-442F-921E-A0C98FCFB44C}" srcOrd="0" destOrd="0" presId="urn:microsoft.com/office/officeart/2016/7/layout/RepeatingBendingProcessNew"/>
    <dgm:cxn modelId="{4DAE31EE-82E6-4C57-9016-D8B6FDB789CE}" type="presOf" srcId="{BD53C029-DC4F-448E-9183-A5C25BD2D924}" destId="{F3B2F558-F6A7-493B-B785-1C8308E6D120}" srcOrd="1" destOrd="0" presId="urn:microsoft.com/office/officeart/2016/7/layout/RepeatingBendingProcessNew"/>
    <dgm:cxn modelId="{8ADCBAF3-6D67-4039-846E-A5FE01A4C9F2}" srcId="{1B6F55DE-B043-4C31-93A1-32D93794ECA1}" destId="{681B8474-A562-4A97-BF42-242D08EDF0EB}" srcOrd="9" destOrd="0" parTransId="{DC7F678F-E147-4843-9F4E-AB3D72620F5C}" sibTransId="{9DFC9964-64FB-44C7-933F-054C12D096DD}"/>
    <dgm:cxn modelId="{B41C31F4-7B27-4974-AAD9-0C9D037F89F9}" type="presOf" srcId="{AD0D9884-ADC7-4125-8CB3-EB6D40B95445}" destId="{8595203B-18D0-47F1-B877-7284D282025C}" srcOrd="0" destOrd="0" presId="urn:microsoft.com/office/officeart/2016/7/layout/RepeatingBendingProcessNew"/>
    <dgm:cxn modelId="{FA7138F4-C34D-4F2F-A43F-D0BD1AE1A763}" type="presOf" srcId="{3CC64707-2DFE-4134-9E92-D276EBC15BBB}" destId="{D3C0FF80-64B4-433E-A794-FDF36F4C1EDF}" srcOrd="1" destOrd="0" presId="urn:microsoft.com/office/officeart/2016/7/layout/RepeatingBendingProcessNew"/>
    <dgm:cxn modelId="{FD46BCFD-B44B-409A-9252-0CE559FEFD08}" type="presOf" srcId="{FC4CC7E4-5948-410A-8724-0860B62539DB}" destId="{BCD050C4-5E19-40AE-8942-C9AB00EDA0B3}" srcOrd="1" destOrd="0" presId="urn:microsoft.com/office/officeart/2016/7/layout/RepeatingBendingProcessNew"/>
    <dgm:cxn modelId="{78429E8F-7661-45B1-BA1E-A8BD470A4184}" type="presParOf" srcId="{73DA7029-17D9-4DBB-B197-2BE5BC991995}" destId="{8A89B415-9CE4-4360-B0B1-453742F95C70}" srcOrd="0" destOrd="0" presId="urn:microsoft.com/office/officeart/2016/7/layout/RepeatingBendingProcessNew"/>
    <dgm:cxn modelId="{EFF9E566-5602-4D07-B70F-9FD6A597D925}" type="presParOf" srcId="{73DA7029-17D9-4DBB-B197-2BE5BC991995}" destId="{4D85C9D3-9D5F-4A6F-917C-4C9A9E354317}" srcOrd="1" destOrd="0" presId="urn:microsoft.com/office/officeart/2016/7/layout/RepeatingBendingProcessNew"/>
    <dgm:cxn modelId="{A5BB51B1-B893-4012-923B-13821CBE1DE6}" type="presParOf" srcId="{4D85C9D3-9D5F-4A6F-917C-4C9A9E354317}" destId="{79AC6A39-61B8-4025-AB54-B127DF7690EB}" srcOrd="0" destOrd="0" presId="urn:microsoft.com/office/officeart/2016/7/layout/RepeatingBendingProcessNew"/>
    <dgm:cxn modelId="{82D9B6DA-9D9C-4F00-BBC1-5A2CB133CCC8}" type="presParOf" srcId="{73DA7029-17D9-4DBB-B197-2BE5BC991995}" destId="{185642FC-389E-43E4-9DE3-6D8801FDC38D}" srcOrd="2" destOrd="0" presId="urn:microsoft.com/office/officeart/2016/7/layout/RepeatingBendingProcessNew"/>
    <dgm:cxn modelId="{78F2A35D-FBCF-41B3-A66F-6C98F7ED1D5A}" type="presParOf" srcId="{73DA7029-17D9-4DBB-B197-2BE5BC991995}" destId="{127221A2-A75F-48B3-B5B1-0C209A2BFF1C}" srcOrd="3" destOrd="0" presId="urn:microsoft.com/office/officeart/2016/7/layout/RepeatingBendingProcessNew"/>
    <dgm:cxn modelId="{C6AF0FDB-4FC3-4232-9164-558F488809B2}" type="presParOf" srcId="{127221A2-A75F-48B3-B5B1-0C209A2BFF1C}" destId="{3541D300-2E3A-49F3-AE94-4517F4CC0AC1}" srcOrd="0" destOrd="0" presId="urn:microsoft.com/office/officeart/2016/7/layout/RepeatingBendingProcessNew"/>
    <dgm:cxn modelId="{EC1F0635-93F7-413D-AFA0-5489E21FA1D7}" type="presParOf" srcId="{73DA7029-17D9-4DBB-B197-2BE5BC991995}" destId="{B387301D-A930-49EF-AC12-04ACBFE06C03}" srcOrd="4" destOrd="0" presId="urn:microsoft.com/office/officeart/2016/7/layout/RepeatingBendingProcessNew"/>
    <dgm:cxn modelId="{91D46AA6-A65D-4381-B0D1-493D3EE4D8F8}" type="presParOf" srcId="{73DA7029-17D9-4DBB-B197-2BE5BC991995}" destId="{1AE078FE-1067-4763-98CD-1A806D5898F7}" srcOrd="5" destOrd="0" presId="urn:microsoft.com/office/officeart/2016/7/layout/RepeatingBendingProcessNew"/>
    <dgm:cxn modelId="{FBC602EF-6809-4F33-B3CC-2BF726AF168E}" type="presParOf" srcId="{1AE078FE-1067-4763-98CD-1A806D5898F7}" destId="{BCD050C4-5E19-40AE-8942-C9AB00EDA0B3}" srcOrd="0" destOrd="0" presId="urn:microsoft.com/office/officeart/2016/7/layout/RepeatingBendingProcessNew"/>
    <dgm:cxn modelId="{D41DE1FC-4EF9-477A-AF6E-8B86D1095E72}" type="presParOf" srcId="{73DA7029-17D9-4DBB-B197-2BE5BC991995}" destId="{3C1DA960-6F79-4D7F-A6B0-A4ADAA918F91}" srcOrd="6" destOrd="0" presId="urn:microsoft.com/office/officeart/2016/7/layout/RepeatingBendingProcessNew"/>
    <dgm:cxn modelId="{9811F335-9B33-4EE9-AC2A-F9F8192C3E48}" type="presParOf" srcId="{73DA7029-17D9-4DBB-B197-2BE5BC991995}" destId="{363CDADC-694E-48DA-9FCD-2DEE83010720}" srcOrd="7" destOrd="0" presId="urn:microsoft.com/office/officeart/2016/7/layout/RepeatingBendingProcessNew"/>
    <dgm:cxn modelId="{B633616C-0E46-4A32-A5E6-E801FDEECD53}" type="presParOf" srcId="{363CDADC-694E-48DA-9FCD-2DEE83010720}" destId="{A46CD0AB-D60E-4B92-9C50-5EAD5BFB8464}" srcOrd="0" destOrd="0" presId="urn:microsoft.com/office/officeart/2016/7/layout/RepeatingBendingProcessNew"/>
    <dgm:cxn modelId="{B6267093-72CB-4EC5-93E4-79DD1DAFB388}" type="presParOf" srcId="{73DA7029-17D9-4DBB-B197-2BE5BC991995}" destId="{85939C5E-B850-40C0-8C5F-2D59D8A2BE7E}" srcOrd="8" destOrd="0" presId="urn:microsoft.com/office/officeart/2016/7/layout/RepeatingBendingProcessNew"/>
    <dgm:cxn modelId="{E207FEF1-404C-45A8-899C-9250DB3E0EE4}" type="presParOf" srcId="{73DA7029-17D9-4DBB-B197-2BE5BC991995}" destId="{D0B4BD9E-62BD-4395-95D6-24EECB958FF3}" srcOrd="9" destOrd="0" presId="urn:microsoft.com/office/officeart/2016/7/layout/RepeatingBendingProcessNew"/>
    <dgm:cxn modelId="{3F6E4F23-A600-4FBE-9198-FA056C0B72D0}" type="presParOf" srcId="{D0B4BD9E-62BD-4395-95D6-24EECB958FF3}" destId="{07195CC6-B339-4A2D-ACE5-71F6C9D581F5}" srcOrd="0" destOrd="0" presId="urn:microsoft.com/office/officeart/2016/7/layout/RepeatingBendingProcessNew"/>
    <dgm:cxn modelId="{E429AA1F-DD70-4AF0-8992-84D64481F344}" type="presParOf" srcId="{73DA7029-17D9-4DBB-B197-2BE5BC991995}" destId="{10DC3AB7-4CE0-41E3-AA0F-2BF317EABC0B}" srcOrd="10" destOrd="0" presId="urn:microsoft.com/office/officeart/2016/7/layout/RepeatingBendingProcessNew"/>
    <dgm:cxn modelId="{C447183B-6E92-4797-9E30-2D646215AD72}" type="presParOf" srcId="{73DA7029-17D9-4DBB-B197-2BE5BC991995}" destId="{FA6A6A16-C9D3-4A0B-9DE0-AA1C585D79A2}" srcOrd="11" destOrd="0" presId="urn:microsoft.com/office/officeart/2016/7/layout/RepeatingBendingProcessNew"/>
    <dgm:cxn modelId="{0FF74296-1856-4A0E-A690-8ED0CB501768}" type="presParOf" srcId="{FA6A6A16-C9D3-4A0B-9DE0-AA1C585D79A2}" destId="{F3B2F558-F6A7-493B-B785-1C8308E6D120}" srcOrd="0" destOrd="0" presId="urn:microsoft.com/office/officeart/2016/7/layout/RepeatingBendingProcessNew"/>
    <dgm:cxn modelId="{F4BC19A0-2D6D-48FB-BCB8-D880C04E3F28}" type="presParOf" srcId="{73DA7029-17D9-4DBB-B197-2BE5BC991995}" destId="{1C750282-FABB-4A06-9EEA-E6C9930B97DC}" srcOrd="12" destOrd="0" presId="urn:microsoft.com/office/officeart/2016/7/layout/RepeatingBendingProcessNew"/>
    <dgm:cxn modelId="{8C50885C-B96E-4EAD-8868-458AD661A62D}" type="presParOf" srcId="{73DA7029-17D9-4DBB-B197-2BE5BC991995}" destId="{4D3EC12E-1B05-43B4-8BC8-F36BE0FBC349}" srcOrd="13" destOrd="0" presId="urn:microsoft.com/office/officeart/2016/7/layout/RepeatingBendingProcessNew"/>
    <dgm:cxn modelId="{F6FA1B4C-2711-433E-B654-6B91A87C54ED}" type="presParOf" srcId="{4D3EC12E-1B05-43B4-8BC8-F36BE0FBC349}" destId="{EA03E68E-097B-4F32-BDD7-AEF5BF876A95}" srcOrd="0" destOrd="0" presId="urn:microsoft.com/office/officeart/2016/7/layout/RepeatingBendingProcessNew"/>
    <dgm:cxn modelId="{EA8EF057-BA59-4BF5-9EA5-28DCF58F839A}" type="presParOf" srcId="{73DA7029-17D9-4DBB-B197-2BE5BC991995}" destId="{8595203B-18D0-47F1-B877-7284D282025C}" srcOrd="14" destOrd="0" presId="urn:microsoft.com/office/officeart/2016/7/layout/RepeatingBendingProcessNew"/>
    <dgm:cxn modelId="{A9B2D225-90FE-4C67-B035-A61FD1839CA2}" type="presParOf" srcId="{73DA7029-17D9-4DBB-B197-2BE5BC991995}" destId="{7683A016-AF4B-4E38-B9C0-E74FAEDC9422}" srcOrd="15" destOrd="0" presId="urn:microsoft.com/office/officeart/2016/7/layout/RepeatingBendingProcessNew"/>
    <dgm:cxn modelId="{75A212A1-9BA2-4B40-BE85-AA0AF1B54CC2}" type="presParOf" srcId="{7683A016-AF4B-4E38-B9C0-E74FAEDC9422}" destId="{412D1B66-9441-491B-9E3E-96921145435F}" srcOrd="0" destOrd="0" presId="urn:microsoft.com/office/officeart/2016/7/layout/RepeatingBendingProcessNew"/>
    <dgm:cxn modelId="{B72BDFB4-442D-4B7F-B60B-93A9F541D405}" type="presParOf" srcId="{73DA7029-17D9-4DBB-B197-2BE5BC991995}" destId="{F13DA664-A34C-4365-B9FD-3E97A8912F5A}" srcOrd="16" destOrd="0" presId="urn:microsoft.com/office/officeart/2016/7/layout/RepeatingBendingProcessNew"/>
    <dgm:cxn modelId="{2EC24374-D8D4-4036-9472-BCD082D423BF}" type="presParOf" srcId="{73DA7029-17D9-4DBB-B197-2BE5BC991995}" destId="{2A33FD29-0DBE-442F-921E-A0C98FCFB44C}" srcOrd="17" destOrd="0" presId="urn:microsoft.com/office/officeart/2016/7/layout/RepeatingBendingProcessNew"/>
    <dgm:cxn modelId="{DE7DC8E4-42E3-4DE1-94D7-E78B1297CFBD}" type="presParOf" srcId="{2A33FD29-0DBE-442F-921E-A0C98FCFB44C}" destId="{D3C0FF80-64B4-433E-A794-FDF36F4C1EDF}" srcOrd="0" destOrd="0" presId="urn:microsoft.com/office/officeart/2016/7/layout/RepeatingBendingProcessNew"/>
    <dgm:cxn modelId="{47087A7D-D498-4A2B-9419-E0C1199C26B7}" type="presParOf" srcId="{73DA7029-17D9-4DBB-B197-2BE5BC991995}" destId="{E14C5F35-9B56-49BD-98D9-DCF2527137BF}" srcOrd="18" destOrd="0" presId="urn:microsoft.com/office/officeart/2016/7/layout/RepeatingBendingProcessNew"/>
    <dgm:cxn modelId="{24B261FD-14CB-4144-9712-C4301694F5F0}" type="presParOf" srcId="{73DA7029-17D9-4DBB-B197-2BE5BC991995}" destId="{F28E53CE-ABE5-4249-A92A-F25F83CE07F1}" srcOrd="19" destOrd="0" presId="urn:microsoft.com/office/officeart/2016/7/layout/RepeatingBendingProcessNew"/>
    <dgm:cxn modelId="{8226109E-1326-4275-A4CC-9D03FA93A972}" type="presParOf" srcId="{F28E53CE-ABE5-4249-A92A-F25F83CE07F1}" destId="{36B1AB08-9E89-4B00-B74C-AC34155E86F6}" srcOrd="0" destOrd="0" presId="urn:microsoft.com/office/officeart/2016/7/layout/RepeatingBendingProcessNew"/>
    <dgm:cxn modelId="{21D834E3-87AF-4772-BEF2-B6FA403212AA}" type="presParOf" srcId="{73DA7029-17D9-4DBB-B197-2BE5BC991995}" destId="{22E76261-F85B-4561-91DF-F8476AED09A6}" srcOrd="20" destOrd="0" presId="urn:microsoft.com/office/officeart/2016/7/layout/RepeatingBendingProcessNew"/>
    <dgm:cxn modelId="{AF54224F-3B55-465C-9B1D-A04B3C0F2249}" type="presParOf" srcId="{73DA7029-17D9-4DBB-B197-2BE5BC991995}" destId="{EFF11DB5-B608-4D73-9497-9E3CDD4E8E85}" srcOrd="21" destOrd="0" presId="urn:microsoft.com/office/officeart/2016/7/layout/RepeatingBendingProcessNew"/>
    <dgm:cxn modelId="{9A1B0EB7-259C-4DF0-9C0A-1AE5D3D7F634}" type="presParOf" srcId="{EFF11DB5-B608-4D73-9497-9E3CDD4E8E85}" destId="{9141C208-1EB6-415F-9EF7-2902D7C13BAA}" srcOrd="0" destOrd="0" presId="urn:microsoft.com/office/officeart/2016/7/layout/RepeatingBendingProcessNew"/>
    <dgm:cxn modelId="{69D2E95B-435C-4E26-9F01-EB1BD7528771}" type="presParOf" srcId="{73DA7029-17D9-4DBB-B197-2BE5BC991995}" destId="{34585E7E-3546-48D5-866E-6F70A5C092F2}" srcOrd="22"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C9D3-9D5F-4A6F-917C-4C9A9E354317}">
      <dsp:nvSpPr>
        <dsp:cNvPr id="0" name=""/>
        <dsp:cNvSpPr/>
      </dsp:nvSpPr>
      <dsp:spPr>
        <a:xfrm>
          <a:off x="3025749" y="538180"/>
          <a:ext cx="415779" cy="91440"/>
        </a:xfrm>
        <a:custGeom>
          <a:avLst/>
          <a:gdLst/>
          <a:ahLst/>
          <a:cxnLst/>
          <a:rect l="0" t="0" r="0" b="0"/>
          <a:pathLst>
            <a:path>
              <a:moveTo>
                <a:pt x="0" y="45720"/>
              </a:moveTo>
              <a:lnTo>
                <a:pt x="415779"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2480" y="581668"/>
        <a:ext cx="22318" cy="4463"/>
      </dsp:txXfrm>
    </dsp:sp>
    <dsp:sp modelId="{8A89B415-9CE4-4360-B0B1-453742F95C70}">
      <dsp:nvSpPr>
        <dsp:cNvPr id="0" name=""/>
        <dsp:cNvSpPr/>
      </dsp:nvSpPr>
      <dsp:spPr>
        <a:xfrm>
          <a:off x="1086768" y="1666"/>
          <a:ext cx="1940781" cy="11644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Consumer sentiment data in November showed a 3.5 year high </a:t>
          </a:r>
          <a:endParaRPr lang="en-US" sz="1200" b="0" kern="1200" dirty="0">
            <a:effectLst>
              <a:outerShdw blurRad="38100" dist="38100" dir="2700000" algn="tl">
                <a:srgbClr val="000000">
                  <a:alpha val="43137"/>
                </a:srgbClr>
              </a:outerShdw>
            </a:effectLst>
          </a:endParaRPr>
        </a:p>
      </dsp:txBody>
      <dsp:txXfrm>
        <a:off x="1086768" y="1666"/>
        <a:ext cx="1940781" cy="1164468"/>
      </dsp:txXfrm>
    </dsp:sp>
    <dsp:sp modelId="{127221A2-A75F-48B3-B5B1-0C209A2BFF1C}">
      <dsp:nvSpPr>
        <dsp:cNvPr id="0" name=""/>
        <dsp:cNvSpPr/>
      </dsp:nvSpPr>
      <dsp:spPr>
        <a:xfrm>
          <a:off x="5412910" y="538180"/>
          <a:ext cx="415779" cy="91440"/>
        </a:xfrm>
        <a:custGeom>
          <a:avLst/>
          <a:gdLst/>
          <a:ahLst/>
          <a:cxnLst/>
          <a:rect l="0" t="0" r="0" b="0"/>
          <a:pathLst>
            <a:path>
              <a:moveTo>
                <a:pt x="0" y="45720"/>
              </a:moveTo>
              <a:lnTo>
                <a:pt x="415779"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9641" y="581668"/>
        <a:ext cx="22318" cy="4463"/>
      </dsp:txXfrm>
    </dsp:sp>
    <dsp:sp modelId="{185642FC-389E-43E4-9DE3-6D8801FDC38D}">
      <dsp:nvSpPr>
        <dsp:cNvPr id="0" name=""/>
        <dsp:cNvSpPr/>
      </dsp:nvSpPr>
      <dsp:spPr>
        <a:xfrm>
          <a:off x="3473929" y="1666"/>
          <a:ext cx="1940781" cy="116446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Financing conditions remained steady MoM</a:t>
          </a:r>
          <a:endParaRPr lang="en-US" sz="1200" b="0" kern="1200" dirty="0">
            <a:solidFill>
              <a:schemeClr val="bg1"/>
            </a:solidFill>
          </a:endParaRPr>
        </a:p>
      </dsp:txBody>
      <dsp:txXfrm>
        <a:off x="3473929" y="1666"/>
        <a:ext cx="1940781" cy="1164468"/>
      </dsp:txXfrm>
    </dsp:sp>
    <dsp:sp modelId="{1AE078FE-1067-4763-98CD-1A806D5898F7}">
      <dsp:nvSpPr>
        <dsp:cNvPr id="0" name=""/>
        <dsp:cNvSpPr/>
      </dsp:nvSpPr>
      <dsp:spPr>
        <a:xfrm>
          <a:off x="7800071" y="538180"/>
          <a:ext cx="415779" cy="91440"/>
        </a:xfrm>
        <a:custGeom>
          <a:avLst/>
          <a:gdLst/>
          <a:ahLst/>
          <a:cxnLst/>
          <a:rect l="0" t="0" r="0" b="0"/>
          <a:pathLst>
            <a:path>
              <a:moveTo>
                <a:pt x="0" y="45720"/>
              </a:moveTo>
              <a:lnTo>
                <a:pt x="415779" y="45720"/>
              </a:lnTo>
            </a:path>
          </a:pathLst>
        </a:custGeom>
        <a:noFill/>
        <a:ln w="12700" cap="flat" cmpd="sng" algn="ctr">
          <a:solidFill>
            <a:schemeClr val="accent5"/>
          </a:solidFill>
          <a:prstDash val="solid"/>
          <a:miter lim="800000"/>
          <a:tailEnd type="arrow"/>
        </a:ln>
        <a:effectLst/>
      </dsp:spPr>
      <dsp:style>
        <a:lnRef idx="1">
          <a:schemeClr val="accent5"/>
        </a:lnRef>
        <a:fillRef idx="0">
          <a:schemeClr val="accent5"/>
        </a:fillRef>
        <a:effectRef idx="0">
          <a:schemeClr val="accent5"/>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6801" y="581668"/>
        <a:ext cx="22318" cy="4463"/>
      </dsp:txXfrm>
    </dsp:sp>
    <dsp:sp modelId="{B387301D-A930-49EF-AC12-04ACBFE06C03}">
      <dsp:nvSpPr>
        <dsp:cNvPr id="0" name=""/>
        <dsp:cNvSpPr/>
      </dsp:nvSpPr>
      <dsp:spPr>
        <a:xfrm>
          <a:off x="5861090" y="1666"/>
          <a:ext cx="1940781" cy="1164468"/>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Vehicle supply (New 88 days &amp; Used 48 days) and retail prices held steady</a:t>
          </a:r>
          <a:endParaRPr lang="en-US" sz="1200" b="0" kern="1200" dirty="0">
            <a:solidFill>
              <a:schemeClr val="tx1"/>
            </a:solidFill>
            <a:effectLst/>
          </a:endParaRPr>
        </a:p>
      </dsp:txBody>
      <dsp:txXfrm>
        <a:off x="5861090" y="1666"/>
        <a:ext cx="1940781" cy="1164468"/>
      </dsp:txXfrm>
    </dsp:sp>
    <dsp:sp modelId="{363CDADC-694E-48DA-9FCD-2DEE83010720}">
      <dsp:nvSpPr>
        <dsp:cNvPr id="0" name=""/>
        <dsp:cNvSpPr/>
      </dsp:nvSpPr>
      <dsp:spPr>
        <a:xfrm>
          <a:off x="2057159" y="1164334"/>
          <a:ext cx="7161482" cy="415779"/>
        </a:xfrm>
        <a:custGeom>
          <a:avLst/>
          <a:gdLst/>
          <a:ahLst/>
          <a:cxnLst/>
          <a:rect l="0" t="0" r="0" b="0"/>
          <a:pathLst>
            <a:path>
              <a:moveTo>
                <a:pt x="7161482" y="0"/>
              </a:moveTo>
              <a:lnTo>
                <a:pt x="7161482" y="224989"/>
              </a:lnTo>
              <a:lnTo>
                <a:pt x="0" y="224989"/>
              </a:lnTo>
              <a:lnTo>
                <a:pt x="0" y="415779"/>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8515" y="1369992"/>
        <a:ext cx="358769" cy="4463"/>
      </dsp:txXfrm>
    </dsp:sp>
    <dsp:sp modelId="{3C1DA960-6F79-4D7F-A6B0-A4ADAA918F91}">
      <dsp:nvSpPr>
        <dsp:cNvPr id="0" name=""/>
        <dsp:cNvSpPr/>
      </dsp:nvSpPr>
      <dsp:spPr>
        <a:xfrm>
          <a:off x="8248251" y="1666"/>
          <a:ext cx="1940781" cy="11644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rtl="0">
            <a:lnSpc>
              <a:spcPct val="90000"/>
            </a:lnSpc>
            <a:spcBef>
              <a:spcPct val="0"/>
            </a:spcBef>
            <a:spcAft>
              <a:spcPct val="35000"/>
            </a:spcAft>
            <a:buNone/>
          </a:pPr>
          <a:r>
            <a:rPr lang="en-US" sz="1200" kern="1200" dirty="0">
              <a:solidFill>
                <a:schemeClr val="bg1"/>
              </a:solidFill>
              <a:latin typeface="Arial" panose="020B0604020202020204"/>
            </a:rPr>
            <a:t>New vehicle</a:t>
          </a:r>
          <a:r>
            <a:rPr lang="en-US" sz="1200" kern="1200" dirty="0">
              <a:solidFill>
                <a:schemeClr val="bg1"/>
              </a:solidFill>
            </a:rPr>
            <a:t> sales are below last year’s levels, while used sales remain steady</a:t>
          </a:r>
          <a:endParaRPr lang="en-US" sz="1200" b="0" kern="1200" dirty="0">
            <a:solidFill>
              <a:schemeClr val="bg1"/>
            </a:solidFill>
            <a:effectLst>
              <a:outerShdw blurRad="38100" dist="38100" dir="2700000" algn="tl">
                <a:srgbClr val="000000">
                  <a:alpha val="43137"/>
                </a:srgbClr>
              </a:outerShdw>
            </a:effectLst>
          </a:endParaRPr>
        </a:p>
      </dsp:txBody>
      <dsp:txXfrm>
        <a:off x="8248251" y="1666"/>
        <a:ext cx="1940781" cy="1164468"/>
      </dsp:txXfrm>
    </dsp:sp>
    <dsp:sp modelId="{D0B4BD9E-62BD-4395-95D6-24EECB958FF3}">
      <dsp:nvSpPr>
        <dsp:cNvPr id="0" name=""/>
        <dsp:cNvSpPr/>
      </dsp:nvSpPr>
      <dsp:spPr>
        <a:xfrm>
          <a:off x="3025749" y="2149028"/>
          <a:ext cx="415779" cy="91440"/>
        </a:xfrm>
        <a:custGeom>
          <a:avLst/>
          <a:gdLst/>
          <a:ahLst/>
          <a:cxnLst/>
          <a:rect l="0" t="0" r="0" b="0"/>
          <a:pathLst>
            <a:path>
              <a:moveTo>
                <a:pt x="0" y="45720"/>
              </a:moveTo>
              <a:lnTo>
                <a:pt x="415779"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2480" y="2192517"/>
        <a:ext cx="22318" cy="4463"/>
      </dsp:txXfrm>
    </dsp:sp>
    <dsp:sp modelId="{85939C5E-B850-40C0-8C5F-2D59D8A2BE7E}">
      <dsp:nvSpPr>
        <dsp:cNvPr id="0" name=""/>
        <dsp:cNvSpPr/>
      </dsp:nvSpPr>
      <dsp:spPr>
        <a:xfrm>
          <a:off x="1086768" y="1612514"/>
          <a:ext cx="1940781" cy="116446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More consumers are securing favorable financing terms</a:t>
          </a:r>
          <a:endParaRPr lang="en-US" sz="1200" b="0" kern="1200" dirty="0">
            <a:solidFill>
              <a:schemeClr val="bg1"/>
            </a:solidFill>
            <a:effectLst>
              <a:outerShdw blurRad="38100" dist="38100" dir="2700000" algn="tl">
                <a:srgbClr val="000000">
                  <a:alpha val="43137"/>
                </a:srgbClr>
              </a:outerShdw>
            </a:effectLst>
          </a:endParaRPr>
        </a:p>
      </dsp:txBody>
      <dsp:txXfrm>
        <a:off x="1086768" y="1612514"/>
        <a:ext cx="1940781" cy="1164468"/>
      </dsp:txXfrm>
    </dsp:sp>
    <dsp:sp modelId="{FA6A6A16-C9D3-4A0B-9DE0-AA1C585D79A2}">
      <dsp:nvSpPr>
        <dsp:cNvPr id="0" name=""/>
        <dsp:cNvSpPr/>
      </dsp:nvSpPr>
      <dsp:spPr>
        <a:xfrm>
          <a:off x="5412910" y="2149028"/>
          <a:ext cx="415779" cy="91440"/>
        </a:xfrm>
        <a:custGeom>
          <a:avLst/>
          <a:gdLst/>
          <a:ahLst/>
          <a:cxnLst/>
          <a:rect l="0" t="0" r="0" b="0"/>
          <a:pathLst>
            <a:path>
              <a:moveTo>
                <a:pt x="0" y="45720"/>
              </a:moveTo>
              <a:lnTo>
                <a:pt x="415779"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9641" y="2192517"/>
        <a:ext cx="22318" cy="4463"/>
      </dsp:txXfrm>
    </dsp:sp>
    <dsp:sp modelId="{10DC3AB7-4CE0-41E3-AA0F-2BF317EABC0B}">
      <dsp:nvSpPr>
        <dsp:cNvPr id="0" name=""/>
        <dsp:cNvSpPr/>
      </dsp:nvSpPr>
      <dsp:spPr>
        <a:xfrm>
          <a:off x="3473929" y="1612514"/>
          <a:ext cx="1940781" cy="11644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Average </a:t>
          </a:r>
          <a:r>
            <a:rPr lang="en-US" sz="1200" b="1" kern="1200" dirty="0">
              <a:solidFill>
                <a:schemeClr val="tx1"/>
              </a:solidFill>
            </a:rPr>
            <a:t>USED</a:t>
          </a:r>
          <a:r>
            <a:rPr lang="en-US" sz="1200" kern="1200" dirty="0">
              <a:solidFill>
                <a:schemeClr val="tx1"/>
              </a:solidFill>
            </a:rPr>
            <a:t> auto loan rate decreased to 14.26%</a:t>
          </a:r>
        </a:p>
        <a:p>
          <a:pPr marL="0" lvl="0" indent="0" algn="ctr" defTabSz="533400">
            <a:lnSpc>
              <a:spcPct val="90000"/>
            </a:lnSpc>
            <a:spcBef>
              <a:spcPct val="0"/>
            </a:spcBef>
            <a:spcAft>
              <a:spcPct val="35000"/>
            </a:spcAft>
            <a:buNone/>
          </a:pPr>
          <a:r>
            <a:rPr lang="en-US" sz="1200" kern="1200" dirty="0">
              <a:solidFill>
                <a:schemeClr val="tx1"/>
              </a:solidFill>
            </a:rPr>
            <a:t>Average </a:t>
          </a:r>
          <a:r>
            <a:rPr lang="en-US" sz="1200" b="1" kern="1200" dirty="0">
              <a:solidFill>
                <a:schemeClr val="tx1"/>
              </a:solidFill>
            </a:rPr>
            <a:t>NEW </a:t>
          </a:r>
          <a:r>
            <a:rPr lang="en-US" sz="1200" kern="1200" dirty="0">
              <a:solidFill>
                <a:schemeClr val="tx1"/>
              </a:solidFill>
            </a:rPr>
            <a:t>auto loan rate dropped to 9.52%</a:t>
          </a:r>
          <a:endParaRPr lang="en-US" sz="1200" b="0" kern="1200" dirty="0">
            <a:effectLst>
              <a:outerShdw blurRad="38100" dist="38100" dir="2700000" algn="tl">
                <a:srgbClr val="000000">
                  <a:alpha val="43137"/>
                </a:srgbClr>
              </a:outerShdw>
            </a:effectLst>
          </a:endParaRPr>
        </a:p>
      </dsp:txBody>
      <dsp:txXfrm>
        <a:off x="3473929" y="1612514"/>
        <a:ext cx="1940781" cy="1164468"/>
      </dsp:txXfrm>
    </dsp:sp>
    <dsp:sp modelId="{4D3EC12E-1B05-43B4-8BC8-F36BE0FBC349}">
      <dsp:nvSpPr>
        <dsp:cNvPr id="0" name=""/>
        <dsp:cNvSpPr/>
      </dsp:nvSpPr>
      <dsp:spPr>
        <a:xfrm>
          <a:off x="7800071" y="2149028"/>
          <a:ext cx="415779" cy="91440"/>
        </a:xfrm>
        <a:custGeom>
          <a:avLst/>
          <a:gdLst/>
          <a:ahLst/>
          <a:cxnLst/>
          <a:rect l="0" t="0" r="0" b="0"/>
          <a:pathLst>
            <a:path>
              <a:moveTo>
                <a:pt x="0" y="45720"/>
              </a:moveTo>
              <a:lnTo>
                <a:pt x="415779" y="45720"/>
              </a:lnTo>
            </a:path>
          </a:pathLst>
        </a:custGeom>
        <a:noFill/>
        <a:ln w="1270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6801" y="2192517"/>
        <a:ext cx="22318" cy="4463"/>
      </dsp:txXfrm>
    </dsp:sp>
    <dsp:sp modelId="{1C750282-FABB-4A06-9EEA-E6C9930B97DC}">
      <dsp:nvSpPr>
        <dsp:cNvPr id="0" name=""/>
        <dsp:cNvSpPr/>
      </dsp:nvSpPr>
      <dsp:spPr>
        <a:xfrm>
          <a:off x="5861090" y="1612514"/>
          <a:ext cx="1940781" cy="116446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ATP (NEW) increased in November to $49,814</a:t>
          </a:r>
          <a:endParaRPr lang="en-US" sz="1200" b="0" kern="1200" dirty="0">
            <a:solidFill>
              <a:schemeClr val="bg1"/>
            </a:solidFill>
          </a:endParaRPr>
        </a:p>
      </dsp:txBody>
      <dsp:txXfrm>
        <a:off x="5861090" y="1612514"/>
        <a:ext cx="1940781" cy="1164468"/>
      </dsp:txXfrm>
    </dsp:sp>
    <dsp:sp modelId="{7683A016-AF4B-4E38-B9C0-E74FAEDC9422}">
      <dsp:nvSpPr>
        <dsp:cNvPr id="0" name=""/>
        <dsp:cNvSpPr/>
      </dsp:nvSpPr>
      <dsp:spPr>
        <a:xfrm>
          <a:off x="2057159" y="2775183"/>
          <a:ext cx="7161482" cy="415779"/>
        </a:xfrm>
        <a:custGeom>
          <a:avLst/>
          <a:gdLst/>
          <a:ahLst/>
          <a:cxnLst/>
          <a:rect l="0" t="0" r="0" b="0"/>
          <a:pathLst>
            <a:path>
              <a:moveTo>
                <a:pt x="7161482" y="0"/>
              </a:moveTo>
              <a:lnTo>
                <a:pt x="7161482" y="224989"/>
              </a:lnTo>
              <a:lnTo>
                <a:pt x="0" y="224989"/>
              </a:lnTo>
              <a:lnTo>
                <a:pt x="0" y="415779"/>
              </a:lnTo>
            </a:path>
          </a:pathLst>
        </a:custGeom>
        <a:noFill/>
        <a:ln w="12700" cap="flat" cmpd="sng" algn="ctr">
          <a:solidFill>
            <a:schemeClr val="dk1"/>
          </a:solidFill>
          <a:prstDash val="solid"/>
          <a:miter lim="800000"/>
          <a:tailEnd type="arrow"/>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58515" y="2980841"/>
        <a:ext cx="358769" cy="4463"/>
      </dsp:txXfrm>
    </dsp:sp>
    <dsp:sp modelId="{8595203B-18D0-47F1-B877-7284D282025C}">
      <dsp:nvSpPr>
        <dsp:cNvPr id="0" name=""/>
        <dsp:cNvSpPr/>
      </dsp:nvSpPr>
      <dsp:spPr>
        <a:xfrm>
          <a:off x="8248251" y="1612514"/>
          <a:ext cx="1940781" cy="1164468"/>
        </a:xfrm>
        <a:prstGeom prst="rect">
          <a:avLst/>
        </a:prstGeom>
        <a:solidFill>
          <a:schemeClr val="accent4">
            <a:hueOff val="0"/>
            <a:satOff val="0"/>
            <a:lumOff val="0"/>
            <a:alphaOff val="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2"/>
              </a:solidFill>
            </a:rPr>
            <a:t>Top of mind for dealers: </a:t>
          </a:r>
          <a:r>
            <a:rPr lang="en-US" sz="1200" kern="1200" dirty="0">
              <a:solidFill>
                <a:schemeClr val="tx2"/>
              </a:solidFill>
            </a:rPr>
            <a:t>Preventing finance fraud, privacy compliance, abundance of EV inventory</a:t>
          </a:r>
          <a:endParaRPr lang="en-US" sz="1200" b="0" kern="1200" dirty="0">
            <a:solidFill>
              <a:schemeClr val="tx1"/>
            </a:solidFill>
          </a:endParaRPr>
        </a:p>
      </dsp:txBody>
      <dsp:txXfrm>
        <a:off x="8248251" y="1612514"/>
        <a:ext cx="1940781" cy="1164468"/>
      </dsp:txXfrm>
    </dsp:sp>
    <dsp:sp modelId="{2A33FD29-0DBE-442F-921E-A0C98FCFB44C}">
      <dsp:nvSpPr>
        <dsp:cNvPr id="0" name=""/>
        <dsp:cNvSpPr/>
      </dsp:nvSpPr>
      <dsp:spPr>
        <a:xfrm>
          <a:off x="3025749" y="3759877"/>
          <a:ext cx="415779" cy="91440"/>
        </a:xfrm>
        <a:custGeom>
          <a:avLst/>
          <a:gdLst/>
          <a:ahLst/>
          <a:cxnLst/>
          <a:rect l="0" t="0" r="0" b="0"/>
          <a:pathLst>
            <a:path>
              <a:moveTo>
                <a:pt x="0" y="45720"/>
              </a:moveTo>
              <a:lnTo>
                <a:pt x="415779" y="45720"/>
              </a:lnTo>
            </a:path>
          </a:pathLst>
        </a:custGeom>
        <a:noFill/>
        <a:ln w="1270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2480" y="3803365"/>
        <a:ext cx="22318" cy="4463"/>
      </dsp:txXfrm>
    </dsp:sp>
    <dsp:sp modelId="{F13DA664-A34C-4365-B9FD-3E97A8912F5A}">
      <dsp:nvSpPr>
        <dsp:cNvPr id="0" name=""/>
        <dsp:cNvSpPr/>
      </dsp:nvSpPr>
      <dsp:spPr>
        <a:xfrm>
          <a:off x="1086768" y="3223363"/>
          <a:ext cx="1940781" cy="116446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kern="1200" dirty="0"/>
            <a:t>Electric vehicle sales are expected to continue a decline</a:t>
          </a:r>
          <a:endParaRPr lang="en-US" sz="1200" kern="1200" dirty="0">
            <a:effectLst>
              <a:outerShdw blurRad="38100" dist="38100" dir="2700000" algn="tl">
                <a:srgbClr val="000000">
                  <a:alpha val="43137"/>
                </a:srgbClr>
              </a:outerShdw>
            </a:effectLst>
          </a:endParaRPr>
        </a:p>
      </dsp:txBody>
      <dsp:txXfrm>
        <a:off x="1086768" y="3223363"/>
        <a:ext cx="1940781" cy="1164468"/>
      </dsp:txXfrm>
    </dsp:sp>
    <dsp:sp modelId="{F28E53CE-ABE5-4249-A92A-F25F83CE07F1}">
      <dsp:nvSpPr>
        <dsp:cNvPr id="0" name=""/>
        <dsp:cNvSpPr/>
      </dsp:nvSpPr>
      <dsp:spPr>
        <a:xfrm>
          <a:off x="5412910" y="3759877"/>
          <a:ext cx="415779" cy="91440"/>
        </a:xfrm>
        <a:custGeom>
          <a:avLst/>
          <a:gdLst/>
          <a:ahLst/>
          <a:cxnLst/>
          <a:rect l="0" t="0" r="0" b="0"/>
          <a:pathLst>
            <a:path>
              <a:moveTo>
                <a:pt x="0" y="45720"/>
              </a:moveTo>
              <a:lnTo>
                <a:pt x="415779" y="45720"/>
              </a:lnTo>
            </a:path>
          </a:pathLst>
        </a:custGeom>
        <a:noFill/>
        <a:ln w="1270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9641" y="3803365"/>
        <a:ext cx="22318" cy="4463"/>
      </dsp:txXfrm>
    </dsp:sp>
    <dsp:sp modelId="{E14C5F35-9B56-49BD-98D9-DCF2527137BF}">
      <dsp:nvSpPr>
        <dsp:cNvPr id="0" name=""/>
        <dsp:cNvSpPr/>
      </dsp:nvSpPr>
      <dsp:spPr>
        <a:xfrm>
          <a:off x="3473929" y="3223363"/>
          <a:ext cx="1940781" cy="116446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kern="1200" dirty="0"/>
            <a:t>Gen Z’s share of auto delinquency grows </a:t>
          </a:r>
        </a:p>
        <a:p>
          <a:pPr marL="0" lvl="0" indent="0" algn="ctr" defTabSz="533400">
            <a:lnSpc>
              <a:spcPct val="90000"/>
            </a:lnSpc>
            <a:spcBef>
              <a:spcPct val="0"/>
            </a:spcBef>
            <a:spcAft>
              <a:spcPct val="35000"/>
            </a:spcAft>
            <a:buNone/>
          </a:pPr>
          <a:r>
            <a:rPr lang="en-US" sz="1000" kern="1200" dirty="0"/>
            <a:t>(Source Experian/Automotive News)</a:t>
          </a:r>
          <a:endParaRPr lang="en-US" sz="1000" kern="1200" dirty="0">
            <a:effectLst>
              <a:outerShdw blurRad="38100" dist="38100" dir="2700000" algn="tl">
                <a:srgbClr val="000000">
                  <a:alpha val="43137"/>
                </a:srgbClr>
              </a:outerShdw>
            </a:effectLst>
          </a:endParaRPr>
        </a:p>
      </dsp:txBody>
      <dsp:txXfrm>
        <a:off x="3473929" y="3223363"/>
        <a:ext cx="1940781" cy="1164468"/>
      </dsp:txXfrm>
    </dsp:sp>
    <dsp:sp modelId="{EFF11DB5-B608-4D73-9497-9E3CDD4E8E85}">
      <dsp:nvSpPr>
        <dsp:cNvPr id="0" name=""/>
        <dsp:cNvSpPr/>
      </dsp:nvSpPr>
      <dsp:spPr>
        <a:xfrm>
          <a:off x="7800071" y="3759877"/>
          <a:ext cx="415779" cy="91440"/>
        </a:xfrm>
        <a:custGeom>
          <a:avLst/>
          <a:gdLst/>
          <a:ahLst/>
          <a:cxnLst/>
          <a:rect l="0" t="0" r="0" b="0"/>
          <a:pathLst>
            <a:path>
              <a:moveTo>
                <a:pt x="0" y="45720"/>
              </a:moveTo>
              <a:lnTo>
                <a:pt x="415779" y="45720"/>
              </a:lnTo>
            </a:path>
          </a:pathLst>
        </a:custGeom>
        <a:noFill/>
        <a:ln w="1270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96801" y="3803365"/>
        <a:ext cx="22318" cy="4463"/>
      </dsp:txXfrm>
    </dsp:sp>
    <dsp:sp modelId="{22E76261-F85B-4561-91DF-F8476AED09A6}">
      <dsp:nvSpPr>
        <dsp:cNvPr id="0" name=""/>
        <dsp:cNvSpPr/>
      </dsp:nvSpPr>
      <dsp:spPr>
        <a:xfrm>
          <a:off x="5861090" y="3223363"/>
          <a:ext cx="1940781" cy="116446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b="0" i="0" kern="1200" dirty="0"/>
            <a:t>Used-vehicle inventory levels rose again at the start of November, surpassing the previous 2025 high set in October</a:t>
          </a:r>
          <a:endParaRPr lang="en-US" sz="1200" kern="1200" dirty="0">
            <a:effectLst>
              <a:outerShdw blurRad="38100" dist="38100" dir="2700000" algn="tl">
                <a:srgbClr val="000000">
                  <a:alpha val="43137"/>
                </a:srgbClr>
              </a:outerShdw>
            </a:effectLst>
          </a:endParaRPr>
        </a:p>
      </dsp:txBody>
      <dsp:txXfrm>
        <a:off x="5861090" y="3223363"/>
        <a:ext cx="1940781" cy="1164468"/>
      </dsp:txXfrm>
    </dsp:sp>
    <dsp:sp modelId="{34585E7E-3546-48D5-866E-6F70A5C092F2}">
      <dsp:nvSpPr>
        <dsp:cNvPr id="0" name=""/>
        <dsp:cNvSpPr/>
      </dsp:nvSpPr>
      <dsp:spPr>
        <a:xfrm>
          <a:off x="8248251" y="3223363"/>
          <a:ext cx="1940781" cy="116446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100" tIns="99824" rIns="95100" bIns="99824" numCol="1" spcCol="1270" anchor="ctr" anchorCtr="0">
          <a:noAutofit/>
        </a:bodyPr>
        <a:lstStyle/>
        <a:p>
          <a:pPr marL="0" lvl="0" indent="0" algn="ctr" defTabSz="533400">
            <a:lnSpc>
              <a:spcPct val="90000"/>
            </a:lnSpc>
            <a:spcBef>
              <a:spcPct val="0"/>
            </a:spcBef>
            <a:spcAft>
              <a:spcPct val="35000"/>
            </a:spcAft>
            <a:buNone/>
          </a:pPr>
          <a:r>
            <a:rPr lang="en-US" sz="1200" b="0" i="0" kern="1200" dirty="0"/>
            <a:t>The average used-vehicle listing price increased to $25,945 up from $25,889</a:t>
          </a:r>
          <a:endParaRPr lang="en-US" sz="1200" kern="1200" dirty="0">
            <a:effectLst>
              <a:outerShdw blurRad="38100" dist="38100" dir="2700000" algn="tl">
                <a:srgbClr val="000000">
                  <a:alpha val="43137"/>
                </a:srgbClr>
              </a:outerShdw>
            </a:effectLst>
          </a:endParaRPr>
        </a:p>
      </dsp:txBody>
      <dsp:txXfrm>
        <a:off x="8248251" y="3223363"/>
        <a:ext cx="1940781" cy="116446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33509-B367-4573-8F6A-AB9D1B4253E6}"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1B9A-82A5-4E58-A891-27DE6166F710}" type="slidenum">
              <a:rPr lang="en-US" smtClean="0"/>
              <a:t>‹#›</a:t>
            </a:fld>
            <a:endParaRPr lang="en-US" dirty="0"/>
          </a:p>
        </p:txBody>
      </p:sp>
    </p:spTree>
    <p:extLst>
      <p:ext uri="{BB962C8B-B14F-4D97-AF65-F5344CB8AC3E}">
        <p14:creationId xmlns:p14="http://schemas.microsoft.com/office/powerpoint/2010/main" val="10070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5CB4F-C2E4-6A23-AC9A-769B6FEA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DED119-DFCB-94E8-22CF-EBAFDB4186C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362061E-7EE3-4E67-C7E3-23EEF41BAD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80BB3A-D89E-4237-CEFD-7BA10075F5D3}"/>
              </a:ext>
            </a:extLst>
          </p:cNvPr>
          <p:cNvSpPr>
            <a:spLocks noGrp="1"/>
          </p:cNvSpPr>
          <p:nvPr>
            <p:ph type="sldNum" sz="quarter" idx="5"/>
          </p:nvPr>
        </p:nvSpPr>
        <p:spPr/>
        <p:txBody>
          <a:bodyPr/>
          <a:lstStyle/>
          <a:p>
            <a:fld id="{C9AF1B9A-82A5-4E58-A891-27DE6166F710}" type="slidenum">
              <a:rPr lang="en-US" smtClean="0"/>
              <a:t>2</a:t>
            </a:fld>
            <a:endParaRPr lang="en-US" dirty="0"/>
          </a:p>
        </p:txBody>
      </p:sp>
    </p:spTree>
    <p:extLst>
      <p:ext uri="{BB962C8B-B14F-4D97-AF65-F5344CB8AC3E}">
        <p14:creationId xmlns:p14="http://schemas.microsoft.com/office/powerpoint/2010/main" val="183833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E90D1-A41C-71B1-7623-866087575F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4BBD5-BE43-785C-6318-6B87E049C7C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208B000-9BBF-B6A1-5BD6-21199DCD9D6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5EC5C3-4408-02B5-C4C5-82B94FCAA80E}"/>
              </a:ext>
            </a:extLst>
          </p:cNvPr>
          <p:cNvSpPr>
            <a:spLocks noGrp="1"/>
          </p:cNvSpPr>
          <p:nvPr>
            <p:ph type="sldNum" sz="quarter" idx="5"/>
          </p:nvPr>
        </p:nvSpPr>
        <p:spPr/>
        <p:txBody>
          <a:bodyPr/>
          <a:lstStyle/>
          <a:p>
            <a:fld id="{C9AF1B9A-82A5-4E58-A891-27DE6166F710}" type="slidenum">
              <a:rPr lang="en-US" smtClean="0"/>
              <a:t>3</a:t>
            </a:fld>
            <a:endParaRPr lang="en-US" dirty="0"/>
          </a:p>
        </p:txBody>
      </p:sp>
    </p:spTree>
    <p:extLst>
      <p:ext uri="{BB962C8B-B14F-4D97-AF65-F5344CB8AC3E}">
        <p14:creationId xmlns:p14="http://schemas.microsoft.com/office/powerpoint/2010/main" val="231291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F30E1-5EFB-B131-DD0E-08D10544E0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52B72C-92B8-22CB-C92E-94F217577F7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E1C4DDD-8A75-6CE9-FEAD-79D78471F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A9E799-0A51-582B-6075-00424189416C}"/>
              </a:ext>
            </a:extLst>
          </p:cNvPr>
          <p:cNvSpPr>
            <a:spLocks noGrp="1"/>
          </p:cNvSpPr>
          <p:nvPr>
            <p:ph type="sldNum" sz="quarter" idx="5"/>
          </p:nvPr>
        </p:nvSpPr>
        <p:spPr/>
        <p:txBody>
          <a:bodyPr/>
          <a:lstStyle/>
          <a:p>
            <a:fld id="{C9AF1B9A-82A5-4E58-A891-27DE6166F710}" type="slidenum">
              <a:rPr lang="en-US" smtClean="0"/>
              <a:t>4</a:t>
            </a:fld>
            <a:endParaRPr lang="en-US" dirty="0"/>
          </a:p>
        </p:txBody>
      </p:sp>
    </p:spTree>
    <p:extLst>
      <p:ext uri="{BB962C8B-B14F-4D97-AF65-F5344CB8AC3E}">
        <p14:creationId xmlns:p14="http://schemas.microsoft.com/office/powerpoint/2010/main" val="151143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4F623-8D7A-D346-AA91-A89B8A164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E801B-737E-032E-51A9-7C80C788CECA}"/>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88FB0B-97FA-6FF8-5380-F2C9736991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86AE91-419B-C4DC-B680-50946E7B4BEB}"/>
              </a:ext>
            </a:extLst>
          </p:cNvPr>
          <p:cNvSpPr>
            <a:spLocks noGrp="1"/>
          </p:cNvSpPr>
          <p:nvPr>
            <p:ph type="sldNum" sz="quarter" idx="5"/>
          </p:nvPr>
        </p:nvSpPr>
        <p:spPr/>
        <p:txBody>
          <a:bodyPr/>
          <a:lstStyle/>
          <a:p>
            <a:fld id="{C9AF1B9A-82A5-4E58-A891-27DE6166F710}" type="slidenum">
              <a:rPr lang="en-US" smtClean="0"/>
              <a:t>5</a:t>
            </a:fld>
            <a:endParaRPr lang="en-US" dirty="0"/>
          </a:p>
        </p:txBody>
      </p:sp>
    </p:spTree>
    <p:extLst>
      <p:ext uri="{BB962C8B-B14F-4D97-AF65-F5344CB8AC3E}">
        <p14:creationId xmlns:p14="http://schemas.microsoft.com/office/powerpoint/2010/main" val="291380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2AC0C-E8CF-C5A9-2BA2-C9BFA5000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174050-4588-88AF-1E39-0B60200762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10630EF-D05F-BE46-4E21-A8AD694768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6D3F91-5802-C8E9-BAFF-C10B7798A459}"/>
              </a:ext>
            </a:extLst>
          </p:cNvPr>
          <p:cNvSpPr>
            <a:spLocks noGrp="1"/>
          </p:cNvSpPr>
          <p:nvPr>
            <p:ph type="sldNum" sz="quarter" idx="5"/>
          </p:nvPr>
        </p:nvSpPr>
        <p:spPr/>
        <p:txBody>
          <a:bodyPr/>
          <a:lstStyle/>
          <a:p>
            <a:fld id="{C9AF1B9A-82A5-4E58-A891-27DE6166F710}" type="slidenum">
              <a:rPr lang="en-US" smtClean="0"/>
              <a:t>6</a:t>
            </a:fld>
            <a:endParaRPr lang="en-US" dirty="0"/>
          </a:p>
        </p:txBody>
      </p:sp>
    </p:spTree>
    <p:extLst>
      <p:ext uri="{BB962C8B-B14F-4D97-AF65-F5344CB8AC3E}">
        <p14:creationId xmlns:p14="http://schemas.microsoft.com/office/powerpoint/2010/main" val="30914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CCA9D-31F8-F3AE-3E06-E57EA4DDC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D12FC-1082-D3D9-A54A-FAA4497799A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80DC8F-7A4C-0C45-72C2-B9DD6A3EB3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823A3E-31CF-36DE-E443-1A306A885A06}"/>
              </a:ext>
            </a:extLst>
          </p:cNvPr>
          <p:cNvSpPr>
            <a:spLocks noGrp="1"/>
          </p:cNvSpPr>
          <p:nvPr>
            <p:ph type="sldNum" sz="quarter" idx="5"/>
          </p:nvPr>
        </p:nvSpPr>
        <p:spPr/>
        <p:txBody>
          <a:bodyPr/>
          <a:lstStyle/>
          <a:p>
            <a:fld id="{C9AF1B9A-82A5-4E58-A891-27DE6166F710}" type="slidenum">
              <a:rPr lang="en-US" smtClean="0"/>
              <a:t>7</a:t>
            </a:fld>
            <a:endParaRPr lang="en-US" dirty="0"/>
          </a:p>
        </p:txBody>
      </p:sp>
    </p:spTree>
    <p:extLst>
      <p:ext uri="{BB962C8B-B14F-4D97-AF65-F5344CB8AC3E}">
        <p14:creationId xmlns:p14="http://schemas.microsoft.com/office/powerpoint/2010/main" val="162321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9A4E7-A359-3D20-46EA-5D87164DB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46677-1B55-5059-50EB-A674FE258C3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00F09A2-E521-D9C2-795F-68A052F4DB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7F7C18-7C0A-ADE2-98F7-14FE669A8486}"/>
              </a:ext>
            </a:extLst>
          </p:cNvPr>
          <p:cNvSpPr>
            <a:spLocks noGrp="1"/>
          </p:cNvSpPr>
          <p:nvPr>
            <p:ph type="sldNum" sz="quarter" idx="5"/>
          </p:nvPr>
        </p:nvSpPr>
        <p:spPr/>
        <p:txBody>
          <a:bodyPr/>
          <a:lstStyle/>
          <a:p>
            <a:fld id="{C9AF1B9A-82A5-4E58-A891-27DE6166F710}" type="slidenum">
              <a:rPr lang="en-US" smtClean="0"/>
              <a:t>8</a:t>
            </a:fld>
            <a:endParaRPr lang="en-US" dirty="0"/>
          </a:p>
        </p:txBody>
      </p:sp>
    </p:spTree>
    <p:extLst>
      <p:ext uri="{BB962C8B-B14F-4D97-AF65-F5344CB8AC3E}">
        <p14:creationId xmlns:p14="http://schemas.microsoft.com/office/powerpoint/2010/main" val="637214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A2314-2A48-40B5-D511-286FE3B7B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08504-F861-B547-BBD6-34C46C8C065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1965615-DD08-37EA-D91C-BB71ACA389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94E3B1-1333-BF34-34BD-BA56B70B0364}"/>
              </a:ext>
            </a:extLst>
          </p:cNvPr>
          <p:cNvSpPr>
            <a:spLocks noGrp="1"/>
          </p:cNvSpPr>
          <p:nvPr>
            <p:ph type="sldNum" sz="quarter" idx="5"/>
          </p:nvPr>
        </p:nvSpPr>
        <p:spPr/>
        <p:txBody>
          <a:bodyPr/>
          <a:lstStyle/>
          <a:p>
            <a:fld id="{C9AF1B9A-82A5-4E58-A891-27DE6166F710}" type="slidenum">
              <a:rPr lang="en-US" smtClean="0"/>
              <a:t>9</a:t>
            </a:fld>
            <a:endParaRPr lang="en-US" dirty="0"/>
          </a:p>
        </p:txBody>
      </p:sp>
    </p:spTree>
    <p:extLst>
      <p:ext uri="{BB962C8B-B14F-4D97-AF65-F5344CB8AC3E}">
        <p14:creationId xmlns:p14="http://schemas.microsoft.com/office/powerpoint/2010/main" val="3938151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3068-7E65-E5A9-C2EA-09A995801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FF42C-4F27-6B5C-D79B-54946B5C253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E1EDF6A-0BC5-64FE-B0E7-DA6A18639C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CD3060E-8437-85EB-AC0D-88634697F57E}"/>
              </a:ext>
            </a:extLst>
          </p:cNvPr>
          <p:cNvSpPr>
            <a:spLocks noGrp="1"/>
          </p:cNvSpPr>
          <p:nvPr>
            <p:ph type="sldNum" sz="quarter" idx="5"/>
          </p:nvPr>
        </p:nvSpPr>
        <p:spPr/>
        <p:txBody>
          <a:bodyPr/>
          <a:lstStyle/>
          <a:p>
            <a:fld id="{C9AF1B9A-82A5-4E58-A891-27DE6166F710}" type="slidenum">
              <a:rPr lang="en-US" smtClean="0"/>
              <a:t>10</a:t>
            </a:fld>
            <a:endParaRPr lang="en-US" dirty="0"/>
          </a:p>
        </p:txBody>
      </p:sp>
    </p:spTree>
    <p:extLst>
      <p:ext uri="{BB962C8B-B14F-4D97-AF65-F5344CB8AC3E}">
        <p14:creationId xmlns:p14="http://schemas.microsoft.com/office/powerpoint/2010/main" val="40379172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0ACA8D3A-E464-7765-041C-1CDFC9011974}"/>
              </a:ext>
            </a:extLst>
          </p:cNvPr>
          <p:cNvSpPr>
            <a:spLocks noGrp="1"/>
          </p:cNvSpPr>
          <p:nvPr>
            <p:ph type="sldNum" sz="quarter" idx="12"/>
          </p:nvPr>
        </p:nvSpPr>
        <p:spPr/>
        <p:txBody>
          <a:bodyPr/>
          <a:lstStyle/>
          <a:p>
            <a:fld id="{43385092-5906-4529-97E8-5EA106343A91}" type="slidenum">
              <a:rPr lang="en-US" smtClean="0"/>
              <a:t>‹#›</a:t>
            </a:fld>
            <a:endParaRPr lang="en-US" dirty="0"/>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7078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79011"/>
            <a:ext cx="4114800"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B4DE138C-9435-FE9B-EF15-8E22BAA0436E}"/>
              </a:ext>
            </a:extLst>
          </p:cNvPr>
          <p:cNvSpPr>
            <a:spLocks noGrp="1"/>
          </p:cNvSpPr>
          <p:nvPr>
            <p:ph type="sldNum" sz="quarter" idx="12"/>
          </p:nvPr>
        </p:nvSpPr>
        <p:spPr>
          <a:xfrm>
            <a:off x="151316" y="6376905"/>
            <a:ext cx="537734"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8686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dirty="0"/>
              <a:t>Click to edit Master title style</a:t>
            </a:r>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E0C43198-8243-FECE-4CDA-B18CCBD40964}"/>
              </a:ext>
            </a:extLst>
          </p:cNvPr>
          <p:cNvSpPr>
            <a:spLocks noGrp="1"/>
          </p:cNvSpPr>
          <p:nvPr>
            <p:ph type="sldNum" sz="quarter" idx="12"/>
          </p:nvPr>
        </p:nvSpPr>
        <p:spPr/>
        <p:txBody>
          <a:bodyPr/>
          <a:lstStyle>
            <a:lvl1pPr>
              <a:defRPr>
                <a:solidFill>
                  <a:schemeClr val="tx1"/>
                </a:solidFill>
              </a:defRPr>
            </a:lvl1pPr>
          </a:lstStyle>
          <a:p>
            <a:fld id="{43385092-5906-4529-97E8-5EA106343A91}" type="slidenum">
              <a:rPr lang="en-US" smtClean="0"/>
              <a:pPr/>
              <a:t>‹#›</a:t>
            </a:fld>
            <a:endParaRPr lang="en-US" dirty="0"/>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49362-FC27-695D-0922-06E391FD2D3A}"/>
              </a:ext>
            </a:extLst>
          </p:cNvPr>
          <p:cNvSpPr>
            <a:spLocks noGrp="1"/>
          </p:cNvSpPr>
          <p:nvPr>
            <p:ph type="ftr" sz="quarter" idx="11"/>
          </p:nvPr>
        </p:nvSpPr>
        <p:spPr>
          <a:xfrm>
            <a:off x="838200" y="6376903"/>
            <a:ext cx="4114800" cy="365125"/>
          </a:xfrm>
          <a:prstGeom prst="rect">
            <a:avLst/>
          </a:prstGeom>
        </p:spPr>
        <p:txBody>
          <a:bodyPr/>
          <a:lstStyle>
            <a:lvl1pPr>
              <a:defRPr sz="900"/>
            </a:lvl1pPr>
          </a:lstStyle>
          <a:p>
            <a:endParaRPr lang="en-US" dirty="0"/>
          </a:p>
        </p:txBody>
      </p:sp>
      <p:sp>
        <p:nvSpPr>
          <p:cNvPr id="7" name="Slide Number Placeholder 6">
            <a:extLst>
              <a:ext uri="{FF2B5EF4-FFF2-40B4-BE49-F238E27FC236}">
                <a16:creationId xmlns:a16="http://schemas.microsoft.com/office/drawing/2014/main" id="{59B6CF2E-D829-257E-CE2A-BE2EC1DC58AD}"/>
              </a:ext>
            </a:extLst>
          </p:cNvPr>
          <p:cNvSpPr>
            <a:spLocks noGrp="1"/>
          </p:cNvSpPr>
          <p:nvPr>
            <p:ph type="sldNum" sz="quarter" idx="12"/>
          </p:nvPr>
        </p:nvSpPr>
        <p:spPr>
          <a:xfrm>
            <a:off x="108180" y="6376904"/>
            <a:ext cx="730020"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5932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51BDD-F552-9CB2-146C-93B092BCAD82}"/>
              </a:ext>
            </a:extLst>
          </p:cNvPr>
          <p:cNvSpPr>
            <a:spLocks noGrp="1"/>
          </p:cNvSpPr>
          <p:nvPr>
            <p:ph type="ftr" sz="quarter" idx="11"/>
          </p:nvPr>
        </p:nvSpPr>
        <p:spPr>
          <a:xfrm>
            <a:off x="838200" y="6387488"/>
            <a:ext cx="4114800" cy="365125"/>
          </a:xfrm>
          <a:prstGeom prst="rect">
            <a:avLst/>
          </a:prstGeom>
        </p:spPr>
        <p:txBody>
          <a:bodyPr/>
          <a:lstStyle>
            <a:lvl1pPr>
              <a:defRPr sz="900"/>
            </a:lvl1pPr>
          </a:lstStyle>
          <a:p>
            <a:endParaRPr lang="en-US" dirty="0"/>
          </a:p>
        </p:txBody>
      </p:sp>
      <p:sp>
        <p:nvSpPr>
          <p:cNvPr id="9" name="Slide Number Placeholder 8">
            <a:extLst>
              <a:ext uri="{FF2B5EF4-FFF2-40B4-BE49-F238E27FC236}">
                <a16:creationId xmlns:a16="http://schemas.microsoft.com/office/drawing/2014/main" id="{1AD0B8F5-4906-2690-760D-E111C5655F30}"/>
              </a:ext>
            </a:extLst>
          </p:cNvPr>
          <p:cNvSpPr>
            <a:spLocks noGrp="1"/>
          </p:cNvSpPr>
          <p:nvPr>
            <p:ph type="sldNum" sz="quarter" idx="12"/>
          </p:nvPr>
        </p:nvSpPr>
        <p:spPr>
          <a:xfrm>
            <a:off x="158981" y="6387488"/>
            <a:ext cx="679219"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0470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4" name="Footer Placeholder 3">
            <a:extLst>
              <a:ext uri="{FF2B5EF4-FFF2-40B4-BE49-F238E27FC236}">
                <a16:creationId xmlns:a16="http://schemas.microsoft.com/office/drawing/2014/main" id="{16CE739F-87A9-B5FE-BA75-C8383251E432}"/>
              </a:ext>
            </a:extLst>
          </p:cNvPr>
          <p:cNvSpPr>
            <a:spLocks noGrp="1"/>
          </p:cNvSpPr>
          <p:nvPr>
            <p:ph type="ftr" sz="quarter" idx="11"/>
          </p:nvPr>
        </p:nvSpPr>
        <p:spPr>
          <a:xfrm>
            <a:off x="698500" y="6376904"/>
            <a:ext cx="4114800" cy="365125"/>
          </a:xfrm>
          <a:prstGeom prst="rect">
            <a:avLst/>
          </a:prstGeom>
        </p:spPr>
        <p:txBody>
          <a:bodyPr/>
          <a:lstStyle>
            <a:lvl1pPr>
              <a:defRPr sz="900">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7E23FA6F-D621-B7C4-830B-708EB9C444B9}"/>
              </a:ext>
            </a:extLst>
          </p:cNvPr>
          <p:cNvSpPr>
            <a:spLocks noGrp="1"/>
          </p:cNvSpPr>
          <p:nvPr>
            <p:ph type="sldNum" sz="quarter" idx="12"/>
          </p:nvPr>
        </p:nvSpPr>
        <p:spPr>
          <a:xfrm>
            <a:off x="163213" y="6376904"/>
            <a:ext cx="535287"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190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563033" y="6376904"/>
            <a:ext cx="4114800" cy="365125"/>
          </a:xfrm>
          <a:prstGeom prst="rect">
            <a:avLst/>
          </a:prstGeom>
        </p:spPr>
        <p:txBody>
          <a:bodyPr/>
          <a:lstStyle>
            <a:lvl1pPr>
              <a:defRPr sz="900">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67447" y="6376905"/>
            <a:ext cx="395586"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435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632573" y="6376904"/>
            <a:ext cx="4114800" cy="365125"/>
          </a:xfrm>
          <a:prstGeom prst="rect">
            <a:avLst/>
          </a:prstGeom>
        </p:spPr>
        <p:txBody>
          <a:bodyPr/>
          <a:lstStyle>
            <a:lvl1pPr>
              <a:defRPr sz="900"/>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33581" y="6376904"/>
            <a:ext cx="467552"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7335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B3140A-0BB5-F9ED-9B40-020A69C7A8E2}"/>
              </a:ext>
            </a:extLst>
          </p:cNvPr>
          <p:cNvSpPr>
            <a:spLocks noGrp="1"/>
          </p:cNvSpPr>
          <p:nvPr>
            <p:ph type="sldNum" sz="quarter" idx="4"/>
          </p:nvPr>
        </p:nvSpPr>
        <p:spPr>
          <a:xfrm>
            <a:off x="9260647"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02741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1.png"/><Relationship Id="rId4" Type="http://schemas.openxmlformats.org/officeDocument/2006/relationships/image" Target="../media/image10.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37_BB7E490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F032BA-0B2F-1028-6296-C6B70D5AC901}"/>
              </a:ext>
            </a:extLst>
          </p:cNvPr>
          <p:cNvSpPr>
            <a:spLocks noGrp="1"/>
          </p:cNvSpPr>
          <p:nvPr>
            <p:ph type="subTitle" idx="1"/>
          </p:nvPr>
        </p:nvSpPr>
        <p:spPr>
          <a:xfrm>
            <a:off x="1239520" y="5786212"/>
            <a:ext cx="10542260" cy="434448"/>
          </a:xfrm>
        </p:spPr>
        <p:txBody>
          <a:bodyPr/>
          <a:lstStyle/>
          <a:p>
            <a:r>
              <a:rPr lang="en-US" sz="1600" b="1" i="1" dirty="0"/>
              <a:t>Trisha Ripperger</a:t>
            </a:r>
            <a:r>
              <a:rPr lang="en-US" sz="1600" i="1" dirty="0"/>
              <a:t>, EVP, Chief Client &amp; Communications Officer</a:t>
            </a:r>
          </a:p>
        </p:txBody>
      </p:sp>
      <p:sp>
        <p:nvSpPr>
          <p:cNvPr id="3" name="Text Placeholder 2">
            <a:extLst>
              <a:ext uri="{FF2B5EF4-FFF2-40B4-BE49-F238E27FC236}">
                <a16:creationId xmlns:a16="http://schemas.microsoft.com/office/drawing/2014/main" id="{B2F65433-B38F-432D-14F3-40CD46AD3523}"/>
              </a:ext>
            </a:extLst>
          </p:cNvPr>
          <p:cNvSpPr>
            <a:spLocks noGrp="1"/>
          </p:cNvSpPr>
          <p:nvPr>
            <p:ph type="body" sz="quarter" idx="13"/>
          </p:nvPr>
        </p:nvSpPr>
        <p:spPr>
          <a:xfrm>
            <a:off x="2637780" y="5050706"/>
            <a:ext cx="9144000" cy="678977"/>
          </a:xfrm>
        </p:spPr>
        <p:txBody>
          <a:bodyPr/>
          <a:lstStyle/>
          <a:p>
            <a:r>
              <a:rPr lang="en-US" sz="4400" dirty="0">
                <a:effectLst>
                  <a:outerShdw blurRad="38100" dist="38100" dir="2700000" algn="tl">
                    <a:srgbClr val="000000">
                      <a:alpha val="43137"/>
                    </a:srgbClr>
                  </a:outerShdw>
                </a:effectLst>
              </a:rPr>
              <a:t>November Automotive Update</a:t>
            </a:r>
          </a:p>
        </p:txBody>
      </p:sp>
    </p:spTree>
    <p:extLst>
      <p:ext uri="{BB962C8B-B14F-4D97-AF65-F5344CB8AC3E}">
        <p14:creationId xmlns:p14="http://schemas.microsoft.com/office/powerpoint/2010/main" val="340595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512E7-6D4E-C265-CEBE-EB44A519D21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ECEEE35-8E35-7220-CE2B-D866CBD2CB45}"/>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ue and black logo&#10;&#10;AI-generated content may be incorrect.">
            <a:extLst>
              <a:ext uri="{FF2B5EF4-FFF2-40B4-BE49-F238E27FC236}">
                <a16:creationId xmlns:a16="http://schemas.microsoft.com/office/drawing/2014/main" id="{F5E49EA0-FE7A-B885-6797-AF6BFE5BD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99A393F6-4F53-0124-E0BF-3BFC08DB8EC1}"/>
              </a:ext>
            </a:extLst>
          </p:cNvPr>
          <p:cNvSpPr>
            <a:spLocks noGrp="1"/>
          </p:cNvSpPr>
          <p:nvPr>
            <p:ph type="title"/>
          </p:nvPr>
        </p:nvSpPr>
        <p:spPr>
          <a:xfrm>
            <a:off x="517069" y="69725"/>
            <a:ext cx="11157857" cy="1564640"/>
          </a:xfrm>
        </p:spPr>
        <p:txBody>
          <a:bodyPr anchor="ctr"/>
          <a:lstStyle/>
          <a:p>
            <a:r>
              <a:rPr lang="en-US" noProof="0" dirty="0">
                <a:effectLst>
                  <a:outerShdw blurRad="38100" dist="38100" dir="2700000" algn="tl">
                    <a:srgbClr val="000000">
                      <a:alpha val="43137"/>
                    </a:srgbClr>
                  </a:outerShdw>
                </a:effectLst>
                <a:latin typeface="+mn-lt"/>
              </a:rPr>
              <a:t>2026</a:t>
            </a:r>
            <a:r>
              <a:rPr lang="en-US" dirty="0">
                <a:effectLst>
                  <a:outerShdw blurRad="38100" dist="38100" dir="2700000" algn="tl">
                    <a:srgbClr val="000000">
                      <a:alpha val="43137"/>
                    </a:srgbClr>
                  </a:outerShdw>
                </a:effectLst>
                <a:latin typeface="+mn-lt"/>
              </a:rPr>
              <a:t> Forecast</a:t>
            </a:r>
          </a:p>
        </p:txBody>
      </p:sp>
      <p:pic>
        <p:nvPicPr>
          <p:cNvPr id="9" name="Picture 8">
            <a:extLst>
              <a:ext uri="{FF2B5EF4-FFF2-40B4-BE49-F238E27FC236}">
                <a16:creationId xmlns:a16="http://schemas.microsoft.com/office/drawing/2014/main" id="{101B8B57-7095-FA10-2A31-438448ECA9D7}"/>
              </a:ext>
            </a:extLst>
          </p:cNvPr>
          <p:cNvPicPr>
            <a:picLocks noChangeAspect="1"/>
          </p:cNvPicPr>
          <p:nvPr/>
        </p:nvPicPr>
        <p:blipFill>
          <a:blip r:embed="rId4"/>
          <a:stretch>
            <a:fillRect/>
          </a:stretch>
        </p:blipFill>
        <p:spPr>
          <a:xfrm>
            <a:off x="10636386" y="1749080"/>
            <a:ext cx="510584" cy="494712"/>
          </a:xfrm>
          <a:prstGeom prst="rect">
            <a:avLst/>
          </a:prstGeom>
        </p:spPr>
      </p:pic>
      <p:pic>
        <p:nvPicPr>
          <p:cNvPr id="1032" name="Picture 8">
            <a:extLst>
              <a:ext uri="{FF2B5EF4-FFF2-40B4-BE49-F238E27FC236}">
                <a16:creationId xmlns:a16="http://schemas.microsoft.com/office/drawing/2014/main" id="{E4ADFC88-A931-447B-F0B2-F70FF8C43D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 y="-130333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5236EABC-C83E-F254-5E48-41F8BD55B8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0" y="-495300"/>
            <a:ext cx="152400" cy="152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38BD490-02DA-8F65-F59C-CAA50E23D15D}"/>
              </a:ext>
            </a:extLst>
          </p:cNvPr>
          <p:cNvSpPr txBox="1">
            <a:spLocks/>
          </p:cNvSpPr>
          <p:nvPr/>
        </p:nvSpPr>
        <p:spPr>
          <a:xfrm>
            <a:off x="517070" y="1219447"/>
            <a:ext cx="11157856" cy="4968667"/>
          </a:xfrm>
          <a:prstGeom prst="rect">
            <a:avLst/>
          </a:prstGeom>
        </p:spPr>
        <p:txBody>
          <a:bodyPr lIns="91440" tIns="45720" rIns="91440" bIns="45720"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endParaRPr lang="en-US" sz="2400" b="0" dirty="0">
              <a:solidFill>
                <a:schemeClr val="tx2"/>
              </a:solidFill>
              <a:latin typeface="+mn-lt"/>
            </a:endParaRPr>
          </a:p>
          <a:p>
            <a:r>
              <a:rPr lang="en-US" sz="1800" b="0" i="1" dirty="0">
                <a:solidFill>
                  <a:schemeClr val="tx2"/>
                </a:solidFill>
                <a:latin typeface="+mn-lt"/>
              </a:rPr>
              <a:t>The automotive industry is expected to face challenges and opportunities in 2026, particularly in EV adoption, supply chain dynamics and consumer affordability.</a:t>
            </a:r>
          </a:p>
          <a:p>
            <a:br>
              <a:rPr lang="en-US" sz="1800" b="0" dirty="0">
                <a:solidFill>
                  <a:schemeClr val="tx2"/>
                </a:solidFill>
                <a:latin typeface="+mn-lt"/>
              </a:rPr>
            </a:br>
            <a:endParaRPr lang="en-US" sz="1800" b="0" dirty="0">
              <a:solidFill>
                <a:schemeClr val="tx2"/>
              </a:solidFill>
              <a:latin typeface="+mn-lt"/>
            </a:endParaRPr>
          </a:p>
          <a:p>
            <a:pPr marL="342900" indent="-342900" algn="l">
              <a:buFont typeface="+mj-lt"/>
              <a:buAutoNum type="arabicPeriod"/>
            </a:pPr>
            <a:r>
              <a:rPr lang="en-US" sz="1800" dirty="0">
                <a:solidFill>
                  <a:schemeClr val="tx1"/>
                </a:solidFill>
                <a:latin typeface="+mn-lt"/>
              </a:rPr>
              <a:t>Supply Chain Shifts: </a:t>
            </a:r>
            <a:r>
              <a:rPr lang="en-US" sz="1800" b="0" dirty="0">
                <a:solidFill>
                  <a:schemeClr val="tx2"/>
                </a:solidFill>
                <a:latin typeface="+mn-lt"/>
              </a:rPr>
              <a:t>The automotive sector is undergoing a transformation in its supply chains, with manufacturers focusing on reshoring and diversifying suppliers to mitigate risks. Tariffs and geopolitical tensions are expected to continue impacting pricing and margins, leading to a slow recovery in the industry.</a:t>
            </a:r>
            <a:br>
              <a:rPr lang="en-US" sz="1800" b="0" dirty="0">
                <a:solidFill>
                  <a:schemeClr val="tx2"/>
                </a:solidFill>
                <a:latin typeface="+mn-lt"/>
              </a:rPr>
            </a:br>
            <a:endParaRPr lang="en-US" sz="1800" b="0" dirty="0">
              <a:solidFill>
                <a:schemeClr val="tx2"/>
              </a:solidFill>
              <a:latin typeface="+mn-lt"/>
            </a:endParaRPr>
          </a:p>
          <a:p>
            <a:pPr marL="342900" indent="-342900" algn="l">
              <a:buFont typeface="+mj-lt"/>
              <a:buAutoNum type="arabicPeriod"/>
            </a:pPr>
            <a:r>
              <a:rPr lang="en-US" sz="1800" dirty="0">
                <a:solidFill>
                  <a:schemeClr val="tx1"/>
                </a:solidFill>
                <a:latin typeface="+mn-lt"/>
              </a:rPr>
              <a:t>EV Affordability: </a:t>
            </a:r>
            <a:r>
              <a:rPr lang="en-US" sz="1800" b="0" dirty="0">
                <a:solidFill>
                  <a:schemeClr val="tx2"/>
                </a:solidFill>
                <a:latin typeface="+mn-lt"/>
              </a:rPr>
              <a:t>With the expiration of the federal EV tax credits, the affordability of EV’s will be a critical issue. However, with the introduction of new lower-cost models it may ignite greater consumer demand.  </a:t>
            </a:r>
            <a:br>
              <a:rPr lang="en-US" sz="1800" b="0" dirty="0">
                <a:solidFill>
                  <a:schemeClr val="tx2"/>
                </a:solidFill>
                <a:latin typeface="+mn-lt"/>
              </a:rPr>
            </a:br>
            <a:endParaRPr lang="en-US" sz="1800" b="0" dirty="0">
              <a:solidFill>
                <a:schemeClr val="tx2"/>
              </a:solidFill>
              <a:latin typeface="+mn-lt"/>
            </a:endParaRPr>
          </a:p>
          <a:p>
            <a:pPr marL="342900" indent="-342900" algn="l">
              <a:buFont typeface="+mj-lt"/>
              <a:buAutoNum type="arabicPeriod"/>
            </a:pPr>
            <a:r>
              <a:rPr lang="en-US" sz="1800" dirty="0">
                <a:solidFill>
                  <a:schemeClr val="tx1"/>
                </a:solidFill>
                <a:latin typeface="+mn-lt"/>
              </a:rPr>
              <a:t>Consumer Demand and Market Dynamics: </a:t>
            </a:r>
            <a:r>
              <a:rPr lang="en-US" sz="1800" b="0" dirty="0">
                <a:solidFill>
                  <a:schemeClr val="tx2"/>
                </a:solidFill>
                <a:latin typeface="+mn-lt"/>
              </a:rPr>
              <a:t>As car prices hover around 50K, affordability will be a key factor influencing purchasing decisions.  Incentives, financing and a robust used car market will be critical for manufacturers to attract buyers.  </a:t>
            </a:r>
            <a:endParaRPr lang="en-US" sz="2400" b="0" dirty="0">
              <a:solidFill>
                <a:schemeClr val="tx2"/>
              </a:solidFill>
              <a:latin typeface="+mn-lt"/>
            </a:endParaRPr>
          </a:p>
        </p:txBody>
      </p:sp>
    </p:spTree>
    <p:extLst>
      <p:ext uri="{BB962C8B-B14F-4D97-AF65-F5344CB8AC3E}">
        <p14:creationId xmlns:p14="http://schemas.microsoft.com/office/powerpoint/2010/main" val="326137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132AFFE-53F5-0B22-881C-99563DC0C4E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A blue background with diagonal lines&#10;&#10;AI-generated content may be incorrect.">
            <a:extLst>
              <a:ext uri="{FF2B5EF4-FFF2-40B4-BE49-F238E27FC236}">
                <a16:creationId xmlns:a16="http://schemas.microsoft.com/office/drawing/2014/main" id="{24B0325E-3FFC-CF2B-A2F8-B6482F964CD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 r="66608" b="-263"/>
          <a:stretch>
            <a:fillRect/>
          </a:stretch>
        </p:blipFill>
        <p:spPr>
          <a:xfrm>
            <a:off x="0" y="0"/>
            <a:ext cx="4038604" cy="6923941"/>
          </a:xfrm>
          <a:prstGeom prst="rect">
            <a:avLst/>
          </a:prstGeom>
        </p:spPr>
      </p:pic>
      <p:pic>
        <p:nvPicPr>
          <p:cNvPr id="7" name="Picture 6" descr="A blue and black logo&#10;&#10;AI-generated content may be incorrect.">
            <a:extLst>
              <a:ext uri="{FF2B5EF4-FFF2-40B4-BE49-F238E27FC236}">
                <a16:creationId xmlns:a16="http://schemas.microsoft.com/office/drawing/2014/main" id="{F6B93E02-223B-EC91-11E1-AA08EF5B1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11" name="TextBox 10">
            <a:extLst>
              <a:ext uri="{FF2B5EF4-FFF2-40B4-BE49-F238E27FC236}">
                <a16:creationId xmlns:a16="http://schemas.microsoft.com/office/drawing/2014/main" id="{9D2DED71-5AFA-20E1-F0BF-7D5045D4AB6A}"/>
              </a:ext>
            </a:extLst>
          </p:cNvPr>
          <p:cNvSpPr txBox="1"/>
          <p:nvPr/>
        </p:nvSpPr>
        <p:spPr>
          <a:xfrm>
            <a:off x="314327" y="2236259"/>
            <a:ext cx="3409950" cy="1446550"/>
          </a:xfrm>
          <a:prstGeom prst="rect">
            <a:avLst/>
          </a:prstGeom>
          <a:noFill/>
        </p:spPr>
        <p:txBody>
          <a:bodyPr wrap="square" rtlCol="0">
            <a:sp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a:solidFill>
                  <a:schemeClr val="bg1"/>
                </a:solidFill>
                <a:effectLst>
                  <a:outerShdw blurRad="38100" dist="38100" dir="2700000" algn="tl">
                    <a:srgbClr val="000000">
                      <a:alpha val="43137"/>
                    </a:srgbClr>
                  </a:outerShdw>
                </a:effectLst>
              </a:rPr>
              <a:t>Forecasts</a:t>
            </a:r>
          </a:p>
        </p:txBody>
      </p:sp>
      <p:graphicFrame>
        <p:nvGraphicFramePr>
          <p:cNvPr id="2" name="Table 1">
            <a:extLst>
              <a:ext uri="{FF2B5EF4-FFF2-40B4-BE49-F238E27FC236}">
                <a16:creationId xmlns:a16="http://schemas.microsoft.com/office/drawing/2014/main" id="{C326C8D9-039C-DE32-F16A-17062FBCE1D7}"/>
              </a:ext>
            </a:extLst>
          </p:cNvPr>
          <p:cNvGraphicFramePr>
            <a:graphicFrameLocks noGrp="1"/>
          </p:cNvGraphicFramePr>
          <p:nvPr>
            <p:extLst>
              <p:ext uri="{D42A27DB-BD31-4B8C-83A1-F6EECF244321}">
                <p14:modId xmlns:p14="http://schemas.microsoft.com/office/powerpoint/2010/main" val="2465682393"/>
              </p:ext>
            </p:extLst>
          </p:nvPr>
        </p:nvGraphicFramePr>
        <p:xfrm>
          <a:off x="4573442" y="1238633"/>
          <a:ext cx="6949440" cy="4114801"/>
        </p:xfrm>
        <a:graphic>
          <a:graphicData uri="http://schemas.openxmlformats.org/drawingml/2006/table">
            <a:tbl>
              <a:tblPr firstRow="1" bandRow="1">
                <a:tableStyleId>{5C22544A-7EE6-4342-B048-85BDC9FD1C3A}</a:tableStyleId>
              </a:tblPr>
              <a:tblGrid>
                <a:gridCol w="2316480">
                  <a:extLst>
                    <a:ext uri="{9D8B030D-6E8A-4147-A177-3AD203B41FA5}">
                      <a16:colId xmlns:a16="http://schemas.microsoft.com/office/drawing/2014/main" val="1248181916"/>
                    </a:ext>
                  </a:extLst>
                </a:gridCol>
                <a:gridCol w="2316480">
                  <a:extLst>
                    <a:ext uri="{9D8B030D-6E8A-4147-A177-3AD203B41FA5}">
                      <a16:colId xmlns:a16="http://schemas.microsoft.com/office/drawing/2014/main" val="3871294643"/>
                    </a:ext>
                  </a:extLst>
                </a:gridCol>
                <a:gridCol w="2316480">
                  <a:extLst>
                    <a:ext uri="{9D8B030D-6E8A-4147-A177-3AD203B41FA5}">
                      <a16:colId xmlns:a16="http://schemas.microsoft.com/office/drawing/2014/main" val="4113637851"/>
                    </a:ext>
                  </a:extLst>
                </a:gridCol>
              </a:tblGrid>
              <a:tr h="1307413">
                <a:tc>
                  <a:txBody>
                    <a:bodyPr/>
                    <a:lstStyle/>
                    <a:p>
                      <a:pPr algn="ctr"/>
                      <a:r>
                        <a:rPr lang="en-US" sz="1600" b="1" dirty="0">
                          <a:solidFill>
                            <a:schemeClr val="tx1"/>
                          </a:solidFill>
                        </a:rPr>
                        <a:t>15.8 – 16.4M</a:t>
                      </a:r>
                      <a:br>
                        <a:rPr lang="en-US" sz="1200" b="0" dirty="0">
                          <a:solidFill>
                            <a:schemeClr val="tx1"/>
                          </a:solidFill>
                        </a:rPr>
                      </a:br>
                      <a:r>
                        <a:rPr lang="en-US" sz="1100" b="1" dirty="0">
                          <a:solidFill>
                            <a:schemeClr val="tx1"/>
                          </a:solidFill>
                        </a:rPr>
                        <a:t>16.1 Baseline</a:t>
                      </a:r>
                    </a:p>
                    <a:p>
                      <a:pPr algn="ctr"/>
                      <a:br>
                        <a:rPr lang="en-US" sz="1200" b="0" dirty="0">
                          <a:solidFill>
                            <a:schemeClr val="tx2"/>
                          </a:solidFill>
                        </a:rPr>
                      </a:br>
                      <a:r>
                        <a:rPr lang="en-US" sz="1050" b="1" dirty="0">
                          <a:solidFill>
                            <a:schemeClr val="accent1"/>
                          </a:solidFill>
                          <a:effectLst/>
                        </a:rPr>
                        <a:t>NEW SALES</a:t>
                      </a:r>
                      <a:br>
                        <a:rPr lang="en-US" sz="1200" b="0" dirty="0">
                          <a:solidFill>
                            <a:schemeClr val="tx2"/>
                          </a:solidFill>
                        </a:rPr>
                      </a:br>
                      <a:r>
                        <a:rPr lang="en-US" sz="900" b="0" dirty="0">
                          <a:solidFill>
                            <a:schemeClr val="tx2"/>
                          </a:solidFill>
                        </a:rPr>
                        <a:t>(Original Forecast: 16.3M)</a:t>
                      </a:r>
                      <a:endParaRPr lang="en-US" sz="1200" b="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tx1"/>
                          </a:solidFill>
                        </a:rPr>
                        <a:t>12.9 – 13.3M</a:t>
                      </a:r>
                    </a:p>
                    <a:p>
                      <a:pPr algn="ctr"/>
                      <a:r>
                        <a:rPr lang="en-US" sz="1100" b="1" dirty="0">
                          <a:solidFill>
                            <a:schemeClr val="tx1"/>
                          </a:solidFill>
                        </a:rPr>
                        <a:t>13.1M</a:t>
                      </a:r>
                    </a:p>
                    <a:p>
                      <a:pPr algn="ctr"/>
                      <a:endParaRPr lang="en-US" sz="1200" b="1" dirty="0">
                        <a:solidFill>
                          <a:schemeClr val="tx2"/>
                        </a:solidFill>
                      </a:endParaRPr>
                    </a:p>
                    <a:p>
                      <a:pPr algn="ctr"/>
                      <a:r>
                        <a:rPr lang="en-US" sz="1050" b="1" dirty="0">
                          <a:solidFill>
                            <a:schemeClr val="accent1"/>
                          </a:solidFill>
                        </a:rPr>
                        <a:t>NEW RETAIL SALES</a:t>
                      </a:r>
                    </a:p>
                    <a:p>
                      <a:pPr algn="ctr"/>
                      <a:r>
                        <a:rPr lang="en-US" sz="900" b="0" dirty="0">
                          <a:solidFill>
                            <a:schemeClr val="tx2"/>
                          </a:solidFill>
                        </a:rPr>
                        <a:t>(Original Forecast: 13.3M)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tx1"/>
                          </a:solidFill>
                        </a:rPr>
                        <a:t>2.8 – 3.0M</a:t>
                      </a:r>
                    </a:p>
                    <a:p>
                      <a:pPr algn="ctr"/>
                      <a:r>
                        <a:rPr lang="en-US" sz="1100" b="1" dirty="0">
                          <a:solidFill>
                            <a:schemeClr val="tx1"/>
                          </a:solidFill>
                        </a:rPr>
                        <a:t>2.9M</a:t>
                      </a:r>
                    </a:p>
                    <a:p>
                      <a:pPr algn="ctr"/>
                      <a:endParaRPr lang="en-US" sz="1200" b="1" dirty="0">
                        <a:solidFill>
                          <a:schemeClr val="tx2"/>
                        </a:solidFill>
                      </a:endParaRPr>
                    </a:p>
                    <a:p>
                      <a:pPr algn="ctr"/>
                      <a:r>
                        <a:rPr lang="en-US" sz="1050" b="1" dirty="0">
                          <a:solidFill>
                            <a:schemeClr val="accent1"/>
                          </a:solidFill>
                        </a:rPr>
                        <a:t>FLEET SALES</a:t>
                      </a:r>
                    </a:p>
                    <a:p>
                      <a:pPr algn="ctr"/>
                      <a:r>
                        <a:rPr lang="en-US" sz="900" b="0" dirty="0">
                          <a:solidFill>
                            <a:schemeClr val="tx2"/>
                          </a:solidFill>
                        </a:rPr>
                        <a:t>(Original Forecast: 3.0M)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11908729"/>
                  </a:ext>
                </a:extLst>
              </a:tr>
              <a:tr h="1307413">
                <a:tc>
                  <a:txBody>
                    <a:bodyPr/>
                    <a:lstStyle/>
                    <a:p>
                      <a:pPr algn="ctr"/>
                      <a:r>
                        <a:rPr lang="en-US" sz="1600" b="1" dirty="0">
                          <a:solidFill>
                            <a:schemeClr val="tx1"/>
                          </a:solidFill>
                        </a:rPr>
                        <a:t>3.1 – 3.3M</a:t>
                      </a:r>
                    </a:p>
                    <a:p>
                      <a:pPr algn="ctr"/>
                      <a:r>
                        <a:rPr lang="en-US" sz="1100" b="1" dirty="0">
                          <a:solidFill>
                            <a:schemeClr val="tx1"/>
                          </a:solidFill>
                        </a:rPr>
                        <a:t>3.2M</a:t>
                      </a:r>
                    </a:p>
                    <a:p>
                      <a:pPr algn="ctr"/>
                      <a:endParaRPr lang="en-US" sz="1200" b="1" dirty="0">
                        <a:solidFill>
                          <a:schemeClr val="tx2"/>
                        </a:solidFill>
                      </a:endParaRPr>
                    </a:p>
                    <a:p>
                      <a:pPr algn="ctr"/>
                      <a:r>
                        <a:rPr lang="en-US" sz="1000" b="1" dirty="0">
                          <a:solidFill>
                            <a:schemeClr val="accent1"/>
                          </a:solidFill>
                        </a:rPr>
                        <a:t>NEW LEASE VOLUME</a:t>
                      </a:r>
                    </a:p>
                    <a:p>
                      <a:pPr algn="ctr"/>
                      <a:r>
                        <a:rPr lang="en-US" sz="900" b="0" dirty="0">
                          <a:solidFill>
                            <a:schemeClr val="tx2"/>
                          </a:solidFill>
                        </a:rPr>
                        <a:t>(Original Forecast: 3.3M)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tx1"/>
                          </a:solidFill>
                        </a:rPr>
                        <a:t>24%</a:t>
                      </a:r>
                    </a:p>
                    <a:p>
                      <a:pPr algn="ctr"/>
                      <a:endParaRPr lang="en-US" sz="1200" b="0" dirty="0">
                        <a:solidFill>
                          <a:schemeClr val="tx2"/>
                        </a:solidFill>
                      </a:endParaRPr>
                    </a:p>
                    <a:p>
                      <a:pPr algn="ctr"/>
                      <a:r>
                        <a:rPr lang="en-US" sz="1050" b="1" dirty="0">
                          <a:solidFill>
                            <a:schemeClr val="accent1"/>
                          </a:solidFill>
                        </a:rPr>
                        <a:t>LEASE PENETRATION</a:t>
                      </a:r>
                    </a:p>
                    <a:p>
                      <a:pPr algn="ctr"/>
                      <a:r>
                        <a:rPr lang="en-US" sz="900" b="0" dirty="0">
                          <a:solidFill>
                            <a:schemeClr val="tx2"/>
                          </a:solidFill>
                        </a:rPr>
                        <a:t>(Original Forecast: 25%)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tx1"/>
                          </a:solidFill>
                        </a:rPr>
                        <a:t>2.5 – 2.7M</a:t>
                      </a:r>
                    </a:p>
                    <a:p>
                      <a:pPr algn="ctr"/>
                      <a:r>
                        <a:rPr lang="en-US" sz="1100" b="1" dirty="0">
                          <a:solidFill>
                            <a:schemeClr val="tx1"/>
                          </a:solidFill>
                        </a:rPr>
                        <a:t>2.6M</a:t>
                      </a:r>
                    </a:p>
                    <a:p>
                      <a:pPr algn="ctr"/>
                      <a:endParaRPr lang="en-US" sz="1200" b="1" dirty="0">
                        <a:solidFill>
                          <a:schemeClr val="tx2"/>
                        </a:solidFill>
                      </a:endParaRPr>
                    </a:p>
                    <a:p>
                      <a:pPr algn="ctr"/>
                      <a:r>
                        <a:rPr lang="en-US" sz="1050" b="1" dirty="0">
                          <a:solidFill>
                            <a:schemeClr val="accent1"/>
                          </a:solidFill>
                        </a:rPr>
                        <a:t>CPO SALES</a:t>
                      </a:r>
                    </a:p>
                    <a:p>
                      <a:pPr algn="ctr"/>
                      <a:r>
                        <a:rPr lang="en-US" sz="900" b="0" dirty="0">
                          <a:solidFill>
                            <a:schemeClr val="tx2"/>
                          </a:solidFill>
                        </a:rPr>
                        <a:t>(Original Forecast: 2.5M)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0020021"/>
                  </a:ext>
                </a:extLst>
              </a:tr>
              <a:tr h="1499975">
                <a:tc>
                  <a:txBody>
                    <a:bodyPr/>
                    <a:lstStyle/>
                    <a:p>
                      <a:pPr algn="ctr"/>
                      <a:r>
                        <a:rPr lang="en-US" sz="1600" b="1" dirty="0">
                          <a:solidFill>
                            <a:schemeClr val="tx2"/>
                          </a:solidFill>
                        </a:rPr>
                        <a:t>37.9 – 38.5M</a:t>
                      </a:r>
                    </a:p>
                    <a:p>
                      <a:pPr algn="ctr"/>
                      <a:r>
                        <a:rPr lang="en-US" sz="1100" b="1" dirty="0">
                          <a:solidFill>
                            <a:schemeClr val="tx2"/>
                          </a:solidFill>
                        </a:rPr>
                        <a:t>38.3M</a:t>
                      </a:r>
                    </a:p>
                    <a:p>
                      <a:pPr algn="ctr"/>
                      <a:endParaRPr lang="en-US" sz="1200" b="1" dirty="0">
                        <a:solidFill>
                          <a:schemeClr val="tx2"/>
                        </a:solidFill>
                      </a:endParaRPr>
                    </a:p>
                    <a:p>
                      <a:pPr algn="ctr"/>
                      <a:r>
                        <a:rPr lang="en-US" sz="1000" b="1" dirty="0">
                          <a:solidFill>
                            <a:schemeClr val="accent1"/>
                          </a:solidFill>
                        </a:rPr>
                        <a:t>USED SALES</a:t>
                      </a:r>
                    </a:p>
                    <a:p>
                      <a:pPr algn="ctr"/>
                      <a:r>
                        <a:rPr lang="en-US" sz="900" b="0" dirty="0">
                          <a:solidFill>
                            <a:schemeClr val="tx2"/>
                          </a:solidFill>
                        </a:rPr>
                        <a:t>(Original Forecast: 37.8M)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tx2"/>
                          </a:solidFill>
                        </a:rPr>
                        <a:t>20.0 – 20.5M</a:t>
                      </a:r>
                    </a:p>
                    <a:p>
                      <a:pPr algn="ctr"/>
                      <a:r>
                        <a:rPr lang="en-US" sz="1100" b="1" dirty="0">
                          <a:solidFill>
                            <a:schemeClr val="tx2"/>
                          </a:solidFill>
                        </a:rPr>
                        <a:t>20.3M</a:t>
                      </a:r>
                    </a:p>
                    <a:p>
                      <a:pPr algn="ctr"/>
                      <a:br>
                        <a:rPr lang="en-US" sz="1200" b="0" dirty="0">
                          <a:solidFill>
                            <a:schemeClr val="accent1"/>
                          </a:solidFill>
                        </a:rPr>
                      </a:br>
                      <a:r>
                        <a:rPr lang="en-US" sz="1000" b="1" dirty="0">
                          <a:solidFill>
                            <a:schemeClr val="accent1"/>
                          </a:solidFill>
                        </a:rPr>
                        <a:t>USED RETAIL SALES</a:t>
                      </a:r>
                    </a:p>
                    <a:p>
                      <a:pPr algn="ctr"/>
                      <a:r>
                        <a:rPr lang="en-US" sz="900" b="0" dirty="0">
                          <a:solidFill>
                            <a:schemeClr val="tx2"/>
                          </a:solidFill>
                        </a:rPr>
                        <a:t>(Original Forecast: 20.1M)</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600" b="1" dirty="0">
                          <a:solidFill>
                            <a:schemeClr val="tx2"/>
                          </a:solidFill>
                        </a:rPr>
                        <a:t>1.5% - 2.1%</a:t>
                      </a:r>
                    </a:p>
                    <a:p>
                      <a:pPr algn="ctr"/>
                      <a:r>
                        <a:rPr lang="en-US" sz="1100" b="1" dirty="0">
                          <a:solidFill>
                            <a:schemeClr val="tx2"/>
                          </a:solidFill>
                        </a:rPr>
                        <a:t>1.8%</a:t>
                      </a:r>
                    </a:p>
                    <a:p>
                      <a:pPr algn="ctr"/>
                      <a:endParaRPr lang="en-US" sz="1100" b="1" dirty="0">
                        <a:solidFill>
                          <a:schemeClr val="tx2"/>
                        </a:solidFill>
                      </a:endParaRPr>
                    </a:p>
                    <a:p>
                      <a:pPr algn="ctr"/>
                      <a:r>
                        <a:rPr lang="en-US" sz="1050" b="1" dirty="0">
                          <a:solidFill>
                            <a:schemeClr val="accent1"/>
                          </a:solidFill>
                        </a:rPr>
                        <a:t>DEC 2025 Y/Y MANHEIM</a:t>
                      </a:r>
                      <a:br>
                        <a:rPr lang="en-US" sz="1050" b="1" dirty="0">
                          <a:solidFill>
                            <a:schemeClr val="accent1"/>
                          </a:solidFill>
                        </a:rPr>
                      </a:br>
                      <a:r>
                        <a:rPr lang="en-US" sz="1050" b="1" dirty="0">
                          <a:solidFill>
                            <a:schemeClr val="accent1"/>
                          </a:solidFill>
                        </a:rPr>
                        <a:t>USED VEHICLE VALUE INDEX</a:t>
                      </a:r>
                    </a:p>
                    <a:p>
                      <a:pPr algn="ctr"/>
                      <a:r>
                        <a:rPr lang="en-US" sz="900" b="0" dirty="0">
                          <a:solidFill>
                            <a:schemeClr val="tx2"/>
                          </a:solidFill>
                        </a:rPr>
                        <a:t>(Original Forecast: +1.4%)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47159518"/>
                  </a:ext>
                </a:extLst>
              </a:tr>
            </a:tbl>
          </a:graphicData>
        </a:graphic>
      </p:graphicFrame>
      <p:sp>
        <p:nvSpPr>
          <p:cNvPr id="5" name="Arrow: Up 4">
            <a:extLst>
              <a:ext uri="{FF2B5EF4-FFF2-40B4-BE49-F238E27FC236}">
                <a16:creationId xmlns:a16="http://schemas.microsoft.com/office/drawing/2014/main" id="{9AFCF5B9-A241-7C26-6F8C-5A92C0EA565D}"/>
              </a:ext>
            </a:extLst>
          </p:cNvPr>
          <p:cNvSpPr/>
          <p:nvPr/>
        </p:nvSpPr>
        <p:spPr>
          <a:xfrm>
            <a:off x="4812787" y="1375872"/>
            <a:ext cx="260667" cy="41874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26A056DF-2675-5C4E-659F-8D767CA2E94F}"/>
              </a:ext>
            </a:extLst>
          </p:cNvPr>
          <p:cNvSpPr/>
          <p:nvPr/>
        </p:nvSpPr>
        <p:spPr>
          <a:xfrm>
            <a:off x="7148637" y="1375872"/>
            <a:ext cx="260667" cy="41874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9FFE846-C7D7-5D44-3FE7-6DB521984055}"/>
              </a:ext>
            </a:extLst>
          </p:cNvPr>
          <p:cNvSpPr/>
          <p:nvPr/>
        </p:nvSpPr>
        <p:spPr>
          <a:xfrm>
            <a:off x="9571370" y="1375872"/>
            <a:ext cx="260667" cy="41874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E8E3A8B2-D221-3F51-2187-35AF591101A6}"/>
              </a:ext>
            </a:extLst>
          </p:cNvPr>
          <p:cNvSpPr/>
          <p:nvPr/>
        </p:nvSpPr>
        <p:spPr>
          <a:xfrm>
            <a:off x="9571370" y="2664704"/>
            <a:ext cx="260667" cy="41874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62E816DD-183B-0964-6F14-CD109D84AC71}"/>
              </a:ext>
            </a:extLst>
          </p:cNvPr>
          <p:cNvSpPr/>
          <p:nvPr/>
        </p:nvSpPr>
        <p:spPr>
          <a:xfrm>
            <a:off x="7148637" y="4032190"/>
            <a:ext cx="260667" cy="41874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6D15998A-8553-D937-D662-216D0677BBB3}"/>
              </a:ext>
            </a:extLst>
          </p:cNvPr>
          <p:cNvSpPr/>
          <p:nvPr/>
        </p:nvSpPr>
        <p:spPr>
          <a:xfrm flipV="1">
            <a:off x="7506724" y="2664704"/>
            <a:ext cx="260667" cy="418744"/>
          </a:xfrm>
          <a:prstGeom prst="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9354482-B860-2A24-3441-97F1B618E869}"/>
              </a:ext>
            </a:extLst>
          </p:cNvPr>
          <p:cNvSpPr>
            <a:spLocks noGrp="1"/>
          </p:cNvSpPr>
          <p:nvPr>
            <p:ph type="ftr" sz="quarter" idx="11"/>
          </p:nvPr>
        </p:nvSpPr>
        <p:spPr>
          <a:xfrm>
            <a:off x="4038604" y="6501356"/>
            <a:ext cx="4114800" cy="365125"/>
          </a:xfrm>
        </p:spPr>
        <p:txBody>
          <a:bodyPr anchor="ctr"/>
          <a:lstStyle/>
          <a:p>
            <a:r>
              <a:rPr lang="en-US" b="1" dirty="0">
                <a:solidFill>
                  <a:schemeClr val="tx2"/>
                </a:solidFill>
              </a:rPr>
              <a:t>Source: </a:t>
            </a:r>
            <a:r>
              <a:rPr lang="en-US" i="1" dirty="0">
                <a:solidFill>
                  <a:schemeClr val="tx2"/>
                </a:solidFill>
              </a:rPr>
              <a:t>Cox Automotive</a:t>
            </a:r>
          </a:p>
        </p:txBody>
      </p:sp>
    </p:spTree>
    <p:extLst>
      <p:ext uri="{BB962C8B-B14F-4D97-AF65-F5344CB8AC3E}">
        <p14:creationId xmlns:p14="http://schemas.microsoft.com/office/powerpoint/2010/main" val="27482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B1525-663C-B1E7-93E2-532F573C304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792903C-B525-DB10-D73F-A3D48BB3CE8B}"/>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background with diagonal lines&#10;&#10;AI-generated content may be incorrect.">
            <a:extLst>
              <a:ext uri="{FF2B5EF4-FFF2-40B4-BE49-F238E27FC236}">
                <a16:creationId xmlns:a16="http://schemas.microsoft.com/office/drawing/2014/main" id="{793EE75D-E358-170E-356F-4B2BE7021805}"/>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sp>
        <p:nvSpPr>
          <p:cNvPr id="2" name="Title 1">
            <a:extLst>
              <a:ext uri="{FF2B5EF4-FFF2-40B4-BE49-F238E27FC236}">
                <a16:creationId xmlns:a16="http://schemas.microsoft.com/office/drawing/2014/main" id="{038F9E91-DEC5-926E-0D11-411A386D3469}"/>
              </a:ext>
            </a:extLst>
          </p:cNvPr>
          <p:cNvSpPr>
            <a:spLocks noGrp="1"/>
          </p:cNvSpPr>
          <p:nvPr>
            <p:ph type="title"/>
          </p:nvPr>
        </p:nvSpPr>
        <p:spPr>
          <a:xfrm>
            <a:off x="0" y="237055"/>
            <a:ext cx="12189211" cy="1217776"/>
          </a:xfrm>
        </p:spPr>
        <p:txBody>
          <a:bodyPr anchor="ctr"/>
          <a:lstStyle/>
          <a:p>
            <a:r>
              <a:rPr lang="en-US" sz="4800" dirty="0">
                <a:effectLst>
                  <a:outerShdw blurRad="38100" dist="38100" dir="2700000" algn="tl">
                    <a:srgbClr val="000000">
                      <a:alpha val="43137"/>
                    </a:srgbClr>
                  </a:outerShdw>
                </a:effectLst>
                <a:latin typeface="+mn-lt"/>
              </a:rPr>
              <a:t>November</a:t>
            </a:r>
            <a:r>
              <a:rPr lang="en-US" sz="4800" noProof="0" dirty="0">
                <a:effectLst>
                  <a:outerShdw blurRad="38100" dist="38100" dir="2700000" algn="tl">
                    <a:srgbClr val="000000">
                      <a:alpha val="43137"/>
                    </a:srgbClr>
                  </a:outerShdw>
                </a:effectLst>
                <a:latin typeface="+mn-lt"/>
              </a:rPr>
              <a:t> Sales Review</a:t>
            </a:r>
            <a:endParaRPr lang="en-US" sz="4800"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09B7C5BB-2701-A8E2-3BF5-40532FE90D6D}"/>
              </a:ext>
            </a:extLst>
          </p:cNvPr>
          <p:cNvPicPr>
            <a:picLocks noChangeAspect="1"/>
          </p:cNvPicPr>
          <p:nvPr/>
        </p:nvPicPr>
        <p:blipFill>
          <a:blip r:embed="rId4"/>
          <a:stretch>
            <a:fillRect/>
          </a:stretch>
        </p:blipFill>
        <p:spPr>
          <a:xfrm>
            <a:off x="10636386" y="1749080"/>
            <a:ext cx="510584" cy="494712"/>
          </a:xfrm>
          <a:prstGeom prst="rect">
            <a:avLst/>
          </a:prstGeom>
        </p:spPr>
      </p:pic>
      <p:pic>
        <p:nvPicPr>
          <p:cNvPr id="7" name="Picture 6" descr="A blue and black logo&#10;&#10;AI-generated content may be incorrect.">
            <a:extLst>
              <a:ext uri="{FF2B5EF4-FFF2-40B4-BE49-F238E27FC236}">
                <a16:creationId xmlns:a16="http://schemas.microsoft.com/office/drawing/2014/main" id="{C2DCE888-F182-F410-A76C-26BE37B13C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8" name="Footer Placeholder 3">
            <a:extLst>
              <a:ext uri="{FF2B5EF4-FFF2-40B4-BE49-F238E27FC236}">
                <a16:creationId xmlns:a16="http://schemas.microsoft.com/office/drawing/2014/main" id="{4FD7D0B8-09C2-D6AA-FB77-F173FAAFC753}"/>
              </a:ext>
            </a:extLst>
          </p:cNvPr>
          <p:cNvSpPr>
            <a:spLocks noGrp="1"/>
          </p:cNvSpPr>
          <p:nvPr>
            <p:ph type="ftr" sz="quarter" idx="11"/>
          </p:nvPr>
        </p:nvSpPr>
        <p:spPr>
          <a:xfrm>
            <a:off x="0" y="6492875"/>
            <a:ext cx="4114800" cy="365125"/>
          </a:xfrm>
        </p:spPr>
        <p:txBody>
          <a:bodyPr anchor="ctr"/>
          <a:lstStyle/>
          <a:p>
            <a:r>
              <a:rPr lang="en-US" b="1" dirty="0">
                <a:solidFill>
                  <a:schemeClr val="tx2"/>
                </a:solidFill>
              </a:rPr>
              <a:t>Source: </a:t>
            </a:r>
            <a:r>
              <a:rPr lang="en-US" i="1" dirty="0">
                <a:solidFill>
                  <a:schemeClr val="tx2"/>
                </a:solidFill>
              </a:rPr>
              <a:t>Cox Automotive</a:t>
            </a:r>
          </a:p>
        </p:txBody>
      </p:sp>
      <p:graphicFrame>
        <p:nvGraphicFramePr>
          <p:cNvPr id="11" name="Table 10">
            <a:extLst>
              <a:ext uri="{FF2B5EF4-FFF2-40B4-BE49-F238E27FC236}">
                <a16:creationId xmlns:a16="http://schemas.microsoft.com/office/drawing/2014/main" id="{B65721F7-9915-E2F2-3949-CA8F7A23480E}"/>
              </a:ext>
            </a:extLst>
          </p:cNvPr>
          <p:cNvGraphicFramePr>
            <a:graphicFrameLocks noGrp="1"/>
          </p:cNvGraphicFramePr>
          <p:nvPr>
            <p:extLst>
              <p:ext uri="{D42A27DB-BD31-4B8C-83A1-F6EECF244321}">
                <p14:modId xmlns:p14="http://schemas.microsoft.com/office/powerpoint/2010/main" val="443657048"/>
              </p:ext>
            </p:extLst>
          </p:nvPr>
        </p:nvGraphicFramePr>
        <p:xfrm>
          <a:off x="1625323" y="2077287"/>
          <a:ext cx="8938564" cy="3595120"/>
        </p:xfrm>
        <a:graphic>
          <a:graphicData uri="http://schemas.openxmlformats.org/drawingml/2006/table">
            <a:tbl>
              <a:tblPr firstRow="1" bandRow="1">
                <a:tableStyleId>{69CF1AB2-1976-4502-BF36-3FF5EA218861}</a:tableStyleId>
              </a:tblPr>
              <a:tblGrid>
                <a:gridCol w="2234641">
                  <a:extLst>
                    <a:ext uri="{9D8B030D-6E8A-4147-A177-3AD203B41FA5}">
                      <a16:colId xmlns:a16="http://schemas.microsoft.com/office/drawing/2014/main" val="1036786005"/>
                    </a:ext>
                  </a:extLst>
                </a:gridCol>
                <a:gridCol w="2234641">
                  <a:extLst>
                    <a:ext uri="{9D8B030D-6E8A-4147-A177-3AD203B41FA5}">
                      <a16:colId xmlns:a16="http://schemas.microsoft.com/office/drawing/2014/main" val="1235550948"/>
                    </a:ext>
                  </a:extLst>
                </a:gridCol>
                <a:gridCol w="2234641">
                  <a:extLst>
                    <a:ext uri="{9D8B030D-6E8A-4147-A177-3AD203B41FA5}">
                      <a16:colId xmlns:a16="http://schemas.microsoft.com/office/drawing/2014/main" val="650804633"/>
                    </a:ext>
                  </a:extLst>
                </a:gridCol>
                <a:gridCol w="2234641">
                  <a:extLst>
                    <a:ext uri="{9D8B030D-6E8A-4147-A177-3AD203B41FA5}">
                      <a16:colId xmlns:a16="http://schemas.microsoft.com/office/drawing/2014/main" val="1956755574"/>
                    </a:ext>
                  </a:extLst>
                </a:gridCol>
              </a:tblGrid>
              <a:tr h="729672">
                <a:tc>
                  <a:txBody>
                    <a:bodyPr/>
                    <a:lstStyle/>
                    <a:p>
                      <a:pPr algn="ctr"/>
                      <a:endParaRPr lang="en-US" sz="1600" dirty="0">
                        <a:solidFill>
                          <a:schemeClr val="bg1"/>
                        </a:solidFill>
                        <a:effectLst>
                          <a:outerShdw blurRad="38100" dist="38100" dir="2700000" algn="tl">
                            <a:srgbClr val="000000">
                              <a:alpha val="43137"/>
                            </a:srgbClr>
                          </a:outerShdw>
                        </a:effectLst>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effectLst>
                            <a:outerShdw blurRad="38100" dist="38100" dir="2700000" algn="tl">
                              <a:srgbClr val="000000">
                                <a:alpha val="43137"/>
                              </a:srgbClr>
                            </a:outerShdw>
                          </a:effectLst>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effectLst>
                            <a:outerShdw blurRad="38100" dist="38100" dir="2700000" algn="tl">
                              <a:srgbClr val="000000">
                                <a:alpha val="43137"/>
                              </a:srgbClr>
                            </a:outerShdw>
                          </a:effectLst>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dirty="0">
                          <a:solidFill>
                            <a:schemeClr val="bg1"/>
                          </a:solidFill>
                          <a:effectLst>
                            <a:outerShdw blurRad="38100" dist="38100" dir="2700000" algn="tl">
                              <a:srgbClr val="000000">
                                <a:alpha val="43137"/>
                              </a:srgbClr>
                            </a:outerShdw>
                          </a:effectLst>
                        </a:rPr>
                        <a:t>% Change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929642674"/>
                  </a:ext>
                </a:extLst>
              </a:tr>
              <a:tr h="716362">
                <a:tc>
                  <a:txBody>
                    <a:bodyPr/>
                    <a:lstStyle/>
                    <a:p>
                      <a:pPr algn="l"/>
                      <a:r>
                        <a:rPr lang="en-US" sz="1600" dirty="0"/>
                        <a:t>   Total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kern="1200" dirty="0">
                          <a:solidFill>
                            <a:schemeClr val="dk1"/>
                          </a:solidFill>
                          <a:effectLst/>
                          <a:latin typeface="+mn-lt"/>
                          <a:ea typeface="+mn-ea"/>
                          <a:cs typeface="+mn-cs"/>
                        </a:rPr>
                        <a:t>1,273,390</a:t>
                      </a:r>
                      <a:endParaRPr lang="en-US" sz="16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0" kern="1200" dirty="0">
                          <a:solidFill>
                            <a:schemeClr val="dk1"/>
                          </a:solidFill>
                          <a:effectLst/>
                          <a:latin typeface="+mn-lt"/>
                          <a:ea typeface="+mn-ea"/>
                          <a:cs typeface="+mn-cs"/>
                        </a:rPr>
                        <a:t>1,373,493</a:t>
                      </a:r>
                      <a:endParaRPr lang="en-US" sz="16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- 7.3%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301394"/>
                  </a:ext>
                </a:extLst>
              </a:tr>
              <a:tr h="716362">
                <a:tc>
                  <a:txBody>
                    <a:bodyPr/>
                    <a:lstStyle/>
                    <a:p>
                      <a:pPr algn="l"/>
                      <a:r>
                        <a:rPr lang="en-US" sz="1600" dirty="0"/>
                        <a:t>   Retail Sales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1,059,711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1,163,042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- 8.9%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276038"/>
                  </a:ext>
                </a:extLst>
              </a:tr>
              <a:tr h="716362">
                <a:tc>
                  <a:txBody>
                    <a:bodyPr/>
                    <a:lstStyle/>
                    <a:p>
                      <a:pPr algn="l"/>
                      <a:r>
                        <a:rPr lang="en-US" sz="1600" dirty="0"/>
                        <a:t>   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15.6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16.5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- 5.6%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840973"/>
                  </a:ext>
                </a:extLst>
              </a:tr>
              <a:tr h="716362">
                <a:tc>
                  <a:txBody>
                    <a:bodyPr/>
                    <a:lstStyle/>
                    <a:p>
                      <a:pPr algn="l"/>
                      <a:r>
                        <a:rPr lang="en-US" sz="1600" dirty="0"/>
                        <a:t>   Retail SAAR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12.8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14.0 mil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- 8.4%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5416745"/>
                  </a:ext>
                </a:extLst>
              </a:tr>
            </a:tbl>
          </a:graphicData>
        </a:graphic>
      </p:graphicFrame>
    </p:spTree>
    <p:extLst>
      <p:ext uri="{BB962C8B-B14F-4D97-AF65-F5344CB8AC3E}">
        <p14:creationId xmlns:p14="http://schemas.microsoft.com/office/powerpoint/2010/main" val="2933942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5DF89-C790-FB6D-A150-5CAF5E5ADA9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FD4701-4896-995F-EB99-1F84B5C13479}"/>
              </a:ext>
            </a:extLst>
          </p:cNvPr>
          <p:cNvSpPr/>
          <p:nvPr/>
        </p:nvSpPr>
        <p:spPr>
          <a:xfrm>
            <a:off x="10861766" y="6031990"/>
            <a:ext cx="1270000" cy="5568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ue background with diagonal lines&#10;&#10;AI-generated content may be incorrect.">
            <a:extLst>
              <a:ext uri="{FF2B5EF4-FFF2-40B4-BE49-F238E27FC236}">
                <a16:creationId xmlns:a16="http://schemas.microsoft.com/office/drawing/2014/main" id="{23A1DA71-51D9-8656-BF19-47FAD807A4DD}"/>
              </a:ext>
            </a:extLst>
          </p:cNvPr>
          <p:cNvPicPr>
            <a:picLocks noChangeAspect="1"/>
          </p:cNvPicPr>
          <p:nvPr/>
        </p:nvPicPr>
        <p:blipFill>
          <a:blip r:embed="rId3">
            <a:extLst>
              <a:ext uri="{28A0092B-C50C-407E-A947-70E740481C1C}">
                <a14:useLocalDpi xmlns:a14="http://schemas.microsoft.com/office/drawing/2010/main" val="0"/>
              </a:ext>
            </a:extLst>
          </a:blip>
          <a:srcRect t="93146"/>
          <a:stretch>
            <a:fillRect/>
          </a:stretch>
        </p:blipFill>
        <p:spPr>
          <a:xfrm>
            <a:off x="2788" y="6387980"/>
            <a:ext cx="12186423" cy="470019"/>
          </a:xfrm>
          <a:prstGeom prst="rect">
            <a:avLst/>
          </a:prstGeom>
        </p:spPr>
      </p:pic>
      <p:sp>
        <p:nvSpPr>
          <p:cNvPr id="5" name="Rectangle 4">
            <a:extLst>
              <a:ext uri="{FF2B5EF4-FFF2-40B4-BE49-F238E27FC236}">
                <a16:creationId xmlns:a16="http://schemas.microsoft.com/office/drawing/2014/main" id="{EA0D64C4-6E70-5DE0-B8D2-343302E67CD4}"/>
              </a:ext>
            </a:extLst>
          </p:cNvPr>
          <p:cNvSpPr/>
          <p:nvPr/>
        </p:nvSpPr>
        <p:spPr>
          <a:xfrm>
            <a:off x="0" y="0"/>
            <a:ext cx="12192000" cy="16707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1D0F2C-6F62-C38B-6895-F9FC4E2AA112}"/>
              </a:ext>
            </a:extLst>
          </p:cNvPr>
          <p:cNvSpPr>
            <a:spLocks noGrp="1"/>
          </p:cNvSpPr>
          <p:nvPr>
            <p:ph type="title"/>
          </p:nvPr>
        </p:nvSpPr>
        <p:spPr>
          <a:xfrm>
            <a:off x="-4670" y="1"/>
            <a:ext cx="1558895" cy="6387980"/>
          </a:xfrm>
        </p:spPr>
        <p:txBody>
          <a:bodyPr vert="vert270" anchor="ctr"/>
          <a:lstStyle/>
          <a:p>
            <a:r>
              <a:rPr lang="en-US" sz="4800" dirty="0">
                <a:solidFill>
                  <a:schemeClr val="tx1"/>
                </a:solidFill>
                <a:latin typeface="+mn-lt"/>
              </a:rPr>
              <a:t>Key Highlights</a:t>
            </a:r>
          </a:p>
        </p:txBody>
      </p:sp>
      <p:pic>
        <p:nvPicPr>
          <p:cNvPr id="9" name="Picture 8">
            <a:extLst>
              <a:ext uri="{FF2B5EF4-FFF2-40B4-BE49-F238E27FC236}">
                <a16:creationId xmlns:a16="http://schemas.microsoft.com/office/drawing/2014/main" id="{104ADADC-CA0C-5F36-510A-EA11E5BBC7AB}"/>
              </a:ext>
            </a:extLst>
          </p:cNvPr>
          <p:cNvPicPr>
            <a:picLocks noChangeAspect="1"/>
          </p:cNvPicPr>
          <p:nvPr/>
        </p:nvPicPr>
        <p:blipFill>
          <a:blip r:embed="rId4"/>
          <a:stretch>
            <a:fillRect/>
          </a:stretch>
        </p:blipFill>
        <p:spPr>
          <a:xfrm>
            <a:off x="10636386" y="1749080"/>
            <a:ext cx="510584" cy="494712"/>
          </a:xfrm>
          <a:prstGeom prst="rect">
            <a:avLst/>
          </a:prstGeom>
        </p:spPr>
      </p:pic>
      <p:graphicFrame>
        <p:nvGraphicFramePr>
          <p:cNvPr id="19" name="TextBox 2">
            <a:extLst>
              <a:ext uri="{FF2B5EF4-FFF2-40B4-BE49-F238E27FC236}">
                <a16:creationId xmlns:a16="http://schemas.microsoft.com/office/drawing/2014/main" id="{ACD0BF38-015A-0D1C-925A-6FEF2661582C}"/>
              </a:ext>
            </a:extLst>
          </p:cNvPr>
          <p:cNvGraphicFramePr/>
          <p:nvPr>
            <p:extLst>
              <p:ext uri="{D42A27DB-BD31-4B8C-83A1-F6EECF244321}">
                <p14:modId xmlns:p14="http://schemas.microsoft.com/office/powerpoint/2010/main" val="716481514"/>
              </p:ext>
            </p:extLst>
          </p:nvPr>
        </p:nvGraphicFramePr>
        <p:xfrm>
          <a:off x="916199" y="999242"/>
          <a:ext cx="11275801" cy="43894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ooter Placeholder 3">
            <a:extLst>
              <a:ext uri="{FF2B5EF4-FFF2-40B4-BE49-F238E27FC236}">
                <a16:creationId xmlns:a16="http://schemas.microsoft.com/office/drawing/2014/main" id="{0B2C49E2-CA60-B133-31A9-A73A5FE8959D}"/>
              </a:ext>
            </a:extLst>
          </p:cNvPr>
          <p:cNvSpPr>
            <a:spLocks noGrp="1"/>
          </p:cNvSpPr>
          <p:nvPr>
            <p:ph type="ftr" sz="quarter" idx="11"/>
          </p:nvPr>
        </p:nvSpPr>
        <p:spPr>
          <a:xfrm>
            <a:off x="60234" y="6440426"/>
            <a:ext cx="4114800" cy="365125"/>
          </a:xfrm>
        </p:spPr>
        <p:txBody>
          <a:bodyPr anchor="ctr"/>
          <a:lstStyle/>
          <a:p>
            <a:r>
              <a:rPr lang="en-US" b="1" dirty="0">
                <a:solidFill>
                  <a:schemeClr val="bg1"/>
                </a:solidFill>
                <a:effectLst>
                  <a:outerShdw blurRad="38100" dist="38100" dir="2700000" algn="tl">
                    <a:srgbClr val="000000">
                      <a:alpha val="43137"/>
                    </a:srgbClr>
                  </a:outerShdw>
                </a:effectLst>
              </a:rPr>
              <a:t>Source: </a:t>
            </a:r>
            <a:r>
              <a:rPr lang="en-US" i="1" dirty="0">
                <a:solidFill>
                  <a:schemeClr val="bg1"/>
                </a:solidFill>
                <a:effectLst>
                  <a:outerShdw blurRad="38100" dist="38100" dir="2700000" algn="tl">
                    <a:srgbClr val="000000">
                      <a:alpha val="43137"/>
                    </a:srgbClr>
                  </a:outerShdw>
                </a:effectLst>
              </a:rPr>
              <a:t>Cox Automotive/Automotive News/Wards Auto</a:t>
            </a:r>
          </a:p>
        </p:txBody>
      </p:sp>
      <p:pic>
        <p:nvPicPr>
          <p:cNvPr id="11" name="Picture 10" descr="A blue and black logo&#10;&#10;AI-generated content may be incorrect.">
            <a:extLst>
              <a:ext uri="{FF2B5EF4-FFF2-40B4-BE49-F238E27FC236}">
                <a16:creationId xmlns:a16="http://schemas.microsoft.com/office/drawing/2014/main" id="{D128C794-1017-A211-AE2C-32048B435F2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3536" y="5904130"/>
            <a:ext cx="828942" cy="379449"/>
          </a:xfrm>
          <a:prstGeom prst="rect">
            <a:avLst/>
          </a:prstGeom>
        </p:spPr>
      </p:pic>
    </p:spTree>
    <p:extLst>
      <p:ext uri="{BB962C8B-B14F-4D97-AF65-F5344CB8AC3E}">
        <p14:creationId xmlns:p14="http://schemas.microsoft.com/office/powerpoint/2010/main" val="158597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4E2ED-3829-E7A0-362E-E6883998709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73F6DCB-8CE3-5219-6B0F-E109A5E49135}"/>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background with diagonal lines&#10;&#10;AI-generated content may be incorrect.">
            <a:extLst>
              <a:ext uri="{FF2B5EF4-FFF2-40B4-BE49-F238E27FC236}">
                <a16:creationId xmlns:a16="http://schemas.microsoft.com/office/drawing/2014/main" id="{A4EB82BB-B988-771A-93C4-EBC4124E28F3}"/>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pic>
        <p:nvPicPr>
          <p:cNvPr id="7" name="Picture 6" descr="A blue and black logo&#10;&#10;AI-generated content may be incorrect.">
            <a:extLst>
              <a:ext uri="{FF2B5EF4-FFF2-40B4-BE49-F238E27FC236}">
                <a16:creationId xmlns:a16="http://schemas.microsoft.com/office/drawing/2014/main" id="{98672EBB-85E8-6A37-4B6A-2D0F09858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F28FD05F-0A21-813E-DA18-E467A86B9736}"/>
              </a:ext>
            </a:extLst>
          </p:cNvPr>
          <p:cNvSpPr>
            <a:spLocks noGrp="1"/>
          </p:cNvSpPr>
          <p:nvPr>
            <p:ph type="title"/>
          </p:nvPr>
        </p:nvSpPr>
        <p:spPr>
          <a:xfrm>
            <a:off x="822886" y="76532"/>
            <a:ext cx="10546221" cy="1564640"/>
          </a:xfrm>
        </p:spPr>
        <p:txBody>
          <a:bodyPr anchor="ctr"/>
          <a:lstStyle/>
          <a:p>
            <a:r>
              <a:rPr lang="en-US" sz="3200" dirty="0">
                <a:effectLst>
                  <a:outerShdw blurRad="38100" dist="38100" dir="2700000" algn="tl">
                    <a:srgbClr val="000000">
                      <a:alpha val="43137"/>
                    </a:srgbClr>
                  </a:outerShdw>
                </a:effectLst>
                <a:latin typeface="+mn-lt"/>
              </a:rPr>
              <a:t>Automakers are walking a fine line, rising inventories could quickly shift from strategic flexibility to a liability if stock outpaces sales momentum.</a:t>
            </a:r>
            <a:endParaRPr lang="en-US" sz="3200" b="0"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C6CFE102-02E0-FFE7-584C-01344FDA8FE8}"/>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4" name="Footer Placeholder 3">
            <a:extLst>
              <a:ext uri="{FF2B5EF4-FFF2-40B4-BE49-F238E27FC236}">
                <a16:creationId xmlns:a16="http://schemas.microsoft.com/office/drawing/2014/main" id="{CFE39BD6-DEFB-E3F0-A047-DCB0CC5471CF}"/>
              </a:ext>
            </a:extLst>
          </p:cNvPr>
          <p:cNvSpPr>
            <a:spLocks noGrp="1"/>
          </p:cNvSpPr>
          <p:nvPr>
            <p:ph type="ftr" sz="quarter" idx="11"/>
          </p:nvPr>
        </p:nvSpPr>
        <p:spPr>
          <a:xfrm>
            <a:off x="0" y="6492875"/>
            <a:ext cx="4114800" cy="365125"/>
          </a:xfrm>
        </p:spPr>
        <p:txBody>
          <a:bodyPr anchor="ctr"/>
          <a:lstStyle/>
          <a:p>
            <a:r>
              <a:rPr lang="en-US" b="1" dirty="0">
                <a:solidFill>
                  <a:schemeClr val="tx2"/>
                </a:solidFill>
              </a:rPr>
              <a:t>Source: </a:t>
            </a:r>
            <a:r>
              <a:rPr lang="en-US" i="1" dirty="0">
                <a:solidFill>
                  <a:schemeClr val="tx2"/>
                </a:solidFill>
              </a:rPr>
              <a:t>Cox Automotive: Senior Economist Charlie Chesbrough</a:t>
            </a:r>
          </a:p>
        </p:txBody>
      </p:sp>
      <p:sp>
        <p:nvSpPr>
          <p:cNvPr id="10" name="TextBox 9">
            <a:extLst>
              <a:ext uri="{FF2B5EF4-FFF2-40B4-BE49-F238E27FC236}">
                <a16:creationId xmlns:a16="http://schemas.microsoft.com/office/drawing/2014/main" id="{E172DE9D-14DE-48FE-3ECF-22584D9BE1E3}"/>
              </a:ext>
            </a:extLst>
          </p:cNvPr>
          <p:cNvSpPr txBox="1"/>
          <p:nvPr/>
        </p:nvSpPr>
        <p:spPr>
          <a:xfrm>
            <a:off x="503503" y="2076956"/>
            <a:ext cx="11184985" cy="3293209"/>
          </a:xfrm>
          <a:prstGeom prst="rect">
            <a:avLst/>
          </a:prstGeom>
          <a:noFill/>
        </p:spPr>
        <p:txBody>
          <a:bodyPr wrap="square">
            <a:spAutoFit/>
          </a:bodyPr>
          <a:lstStyle/>
          <a:p>
            <a:r>
              <a:rPr lang="en-US" sz="1600" b="1" u="sng" dirty="0"/>
              <a:t>Mainstream Brands:</a:t>
            </a:r>
            <a:r>
              <a:rPr lang="en-US" sz="1600" b="1" dirty="0"/>
              <a:t>  </a:t>
            </a:r>
            <a:r>
              <a:rPr lang="en-US" sz="1600" dirty="0">
                <a:solidFill>
                  <a:schemeClr val="tx2"/>
                </a:solidFill>
              </a:rPr>
              <a:t>Recent inventory trends reveal that some manufacturers may be edging toward overstocked territory as consumer demand shifts. </a:t>
            </a:r>
          </a:p>
          <a:p>
            <a:r>
              <a:rPr lang="en-US" sz="1600" dirty="0">
                <a:solidFill>
                  <a:schemeClr val="tx2"/>
                </a:solidFill>
              </a:rPr>
              <a:t>	</a:t>
            </a:r>
          </a:p>
          <a:p>
            <a:pPr marL="285750" indent="-285750">
              <a:buClr>
                <a:schemeClr val="tx1"/>
              </a:buClr>
              <a:buFont typeface="Wingdings" panose="05000000000000000000" pitchFamily="2" charset="2"/>
              <a:buChar char="§"/>
            </a:pPr>
            <a:r>
              <a:rPr lang="en-US" sz="1600" dirty="0">
                <a:solidFill>
                  <a:schemeClr val="tx2"/>
                </a:solidFill>
              </a:rPr>
              <a:t>Cadillac’s days’ supply surged by 15% from a month earlier, signaling a potentially risky buildup if sales don’t keep up. </a:t>
            </a:r>
          </a:p>
          <a:p>
            <a:pPr marL="285750" indent="-285750">
              <a:buClr>
                <a:schemeClr val="tx1"/>
              </a:buClr>
              <a:buFont typeface="Wingdings" panose="05000000000000000000" pitchFamily="2" charset="2"/>
              <a:buChar char="§"/>
            </a:pPr>
            <a:r>
              <a:rPr lang="en-US" sz="1600" dirty="0">
                <a:solidFill>
                  <a:schemeClr val="tx2"/>
                </a:solidFill>
              </a:rPr>
              <a:t>Jeep’s situation is even more pronounced, with a 24% jump in days’ supply and a 13% increase in inventory, driven by models     like the Cherokee, Compass and Wrangler, putting the brand at a high-water mark for 2025 and close to having more vehicles than the market might absorb.</a:t>
            </a:r>
          </a:p>
          <a:p>
            <a:endParaRPr lang="en-US" sz="1600" dirty="0">
              <a:solidFill>
                <a:schemeClr val="tx2"/>
              </a:solidFill>
            </a:endParaRPr>
          </a:p>
          <a:p>
            <a:r>
              <a:rPr lang="en-US" sz="1600" b="1" u="sng" dirty="0"/>
              <a:t>Low-Volume Brands:</a:t>
            </a:r>
          </a:p>
          <a:p>
            <a:endParaRPr lang="en-US" sz="1600" dirty="0">
              <a:solidFill>
                <a:schemeClr val="tx2"/>
              </a:solidFill>
            </a:endParaRPr>
          </a:p>
          <a:p>
            <a:pPr marL="285750" indent="-285750">
              <a:buClr>
                <a:schemeClr val="tx1"/>
              </a:buClr>
              <a:buFont typeface="Wingdings" panose="05000000000000000000" pitchFamily="2" charset="2"/>
              <a:buChar char="§"/>
            </a:pPr>
            <a:r>
              <a:rPr lang="en-US" sz="1600" dirty="0">
                <a:solidFill>
                  <a:schemeClr val="tx2"/>
                </a:solidFill>
              </a:rPr>
              <a:t>Porsche’s inventory level rose 12%, a substantial increase that could lead to excess supply if demand softens. </a:t>
            </a:r>
          </a:p>
          <a:p>
            <a:pPr marL="285750" indent="-285750">
              <a:buClr>
                <a:schemeClr val="tx1"/>
              </a:buClr>
              <a:buFont typeface="Wingdings" panose="05000000000000000000" pitchFamily="2" charset="2"/>
              <a:buChar char="§"/>
            </a:pPr>
            <a:r>
              <a:rPr lang="en-US" sz="1600" dirty="0">
                <a:solidFill>
                  <a:schemeClr val="tx2"/>
                </a:solidFill>
              </a:rPr>
              <a:t>Mazda and Mercedes-Benz, with slower sales, are accumulating more vehicles on their lots, which may force them to rethink their strategies if these trends continue. </a:t>
            </a:r>
          </a:p>
        </p:txBody>
      </p:sp>
    </p:spTree>
    <p:extLst>
      <p:ext uri="{BB962C8B-B14F-4D97-AF65-F5344CB8AC3E}">
        <p14:creationId xmlns:p14="http://schemas.microsoft.com/office/powerpoint/2010/main" val="2020341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753F6-4A42-B66C-7B26-A680ACD879E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DBB5EF5-7FD5-4B27-8040-4D872BDDC66F}"/>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background with diagonal lines&#10;&#10;AI-generated content may be incorrect.">
            <a:extLst>
              <a:ext uri="{FF2B5EF4-FFF2-40B4-BE49-F238E27FC236}">
                <a16:creationId xmlns:a16="http://schemas.microsoft.com/office/drawing/2014/main" id="{DAC597C0-F663-8855-DA6B-9773BB98F4D8}"/>
              </a:ext>
            </a:extLst>
          </p:cNvPr>
          <p:cNvPicPr>
            <a:picLocks noChangeAspect="1"/>
          </p:cNvPicPr>
          <p:nvPr/>
        </p:nvPicPr>
        <p:blipFill>
          <a:blip r:embed="rId4">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pic>
        <p:nvPicPr>
          <p:cNvPr id="7" name="Picture 6" descr="A blue and black logo&#10;&#10;AI-generated content may be incorrect.">
            <a:extLst>
              <a:ext uri="{FF2B5EF4-FFF2-40B4-BE49-F238E27FC236}">
                <a16:creationId xmlns:a16="http://schemas.microsoft.com/office/drawing/2014/main" id="{1EBD50BE-6217-9C30-28D3-5FD31B0A65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8A4D9270-197F-69B2-B51E-ABD5CD06BE81}"/>
              </a:ext>
            </a:extLst>
          </p:cNvPr>
          <p:cNvSpPr>
            <a:spLocks noGrp="1"/>
          </p:cNvSpPr>
          <p:nvPr>
            <p:ph type="title"/>
          </p:nvPr>
        </p:nvSpPr>
        <p:spPr>
          <a:xfrm>
            <a:off x="838198" y="76532"/>
            <a:ext cx="10515600" cy="1564640"/>
          </a:xfrm>
        </p:spPr>
        <p:txBody>
          <a:bodyPr anchor="ctr"/>
          <a:lstStyle/>
          <a:p>
            <a:r>
              <a:rPr lang="en-US" dirty="0">
                <a:effectLst>
                  <a:outerShdw blurRad="38100" dist="38100" dir="2700000" algn="tl">
                    <a:srgbClr val="000000">
                      <a:alpha val="43137"/>
                    </a:srgbClr>
                  </a:outerShdw>
                </a:effectLst>
                <a:latin typeface="+mn-lt"/>
              </a:rPr>
              <a:t>MSRP’s</a:t>
            </a:r>
          </a:p>
        </p:txBody>
      </p:sp>
      <p:pic>
        <p:nvPicPr>
          <p:cNvPr id="9" name="Picture 8">
            <a:extLst>
              <a:ext uri="{FF2B5EF4-FFF2-40B4-BE49-F238E27FC236}">
                <a16:creationId xmlns:a16="http://schemas.microsoft.com/office/drawing/2014/main" id="{B074B032-7020-991F-4E96-F503616B20D2}"/>
              </a:ext>
            </a:extLst>
          </p:cNvPr>
          <p:cNvPicPr>
            <a:picLocks noChangeAspect="1"/>
          </p:cNvPicPr>
          <p:nvPr/>
        </p:nvPicPr>
        <p:blipFill>
          <a:blip r:embed="rId6"/>
          <a:stretch>
            <a:fillRect/>
          </a:stretch>
        </p:blipFill>
        <p:spPr>
          <a:xfrm>
            <a:off x="10636386" y="1749080"/>
            <a:ext cx="510584" cy="494712"/>
          </a:xfrm>
          <a:prstGeom prst="rect">
            <a:avLst/>
          </a:prstGeom>
        </p:spPr>
      </p:pic>
      <p:sp>
        <p:nvSpPr>
          <p:cNvPr id="4" name="Footer Placeholder 3">
            <a:extLst>
              <a:ext uri="{FF2B5EF4-FFF2-40B4-BE49-F238E27FC236}">
                <a16:creationId xmlns:a16="http://schemas.microsoft.com/office/drawing/2014/main" id="{2C922DE7-8982-C638-BEA6-1A9123FCDC79}"/>
              </a:ext>
            </a:extLst>
          </p:cNvPr>
          <p:cNvSpPr>
            <a:spLocks noGrp="1"/>
          </p:cNvSpPr>
          <p:nvPr>
            <p:ph type="ftr" sz="quarter" idx="11"/>
          </p:nvPr>
        </p:nvSpPr>
        <p:spPr>
          <a:xfrm>
            <a:off x="0" y="6492875"/>
            <a:ext cx="4114800" cy="365125"/>
          </a:xfrm>
        </p:spPr>
        <p:txBody>
          <a:bodyPr anchor="ctr"/>
          <a:lstStyle/>
          <a:p>
            <a:r>
              <a:rPr lang="en-US" b="1" dirty="0">
                <a:solidFill>
                  <a:schemeClr val="tx2"/>
                </a:solidFill>
              </a:rPr>
              <a:t>Source: </a:t>
            </a:r>
            <a:r>
              <a:rPr lang="en-US" i="1" dirty="0">
                <a:solidFill>
                  <a:schemeClr val="tx2"/>
                </a:solidFill>
              </a:rPr>
              <a:t>Cox Automotive</a:t>
            </a:r>
          </a:p>
        </p:txBody>
      </p:sp>
      <p:sp>
        <p:nvSpPr>
          <p:cNvPr id="10" name="TextBox 9">
            <a:extLst>
              <a:ext uri="{FF2B5EF4-FFF2-40B4-BE49-F238E27FC236}">
                <a16:creationId xmlns:a16="http://schemas.microsoft.com/office/drawing/2014/main" id="{3185C79C-9CA6-5F05-57F7-06492FC47434}"/>
              </a:ext>
            </a:extLst>
          </p:cNvPr>
          <p:cNvSpPr txBox="1"/>
          <p:nvPr/>
        </p:nvSpPr>
        <p:spPr>
          <a:xfrm>
            <a:off x="760068" y="1983455"/>
            <a:ext cx="10671859" cy="4308872"/>
          </a:xfrm>
          <a:prstGeom prst="rect">
            <a:avLst/>
          </a:prstGeom>
          <a:noFill/>
        </p:spPr>
        <p:txBody>
          <a:bodyPr wrap="square" lIns="91440" tIns="45720" rIns="91440" bIns="45720" anchor="t">
            <a:spAutoFit/>
          </a:bodyPr>
          <a:lstStyle/>
          <a:p>
            <a:pPr marL="285750" indent="-285750">
              <a:spcBef>
                <a:spcPts val="1200"/>
              </a:spcBef>
              <a:spcAft>
                <a:spcPts val="1200"/>
              </a:spcAft>
              <a:buClr>
                <a:schemeClr val="tx1"/>
              </a:buClr>
              <a:buFont typeface="Wingdings" panose="05000000000000000000" pitchFamily="2" charset="2"/>
              <a:buChar char="§"/>
            </a:pPr>
            <a:r>
              <a:rPr lang="en-US" dirty="0">
                <a:solidFill>
                  <a:schemeClr val="tx2"/>
                </a:solidFill>
              </a:rPr>
              <a:t>(MSRP) – commonly called “the asking price” – was higher by 1.7% year over year in November. The MSRP also increased month over month, gaining 0.3%. The average new-vehicle MSRP – at $51,986 – has been above $50,000 since April, as a rich mix of expensive vehicles sold each month continues to drive elevated pricing.</a:t>
            </a:r>
            <a:endParaRPr lang="en-US" dirty="0">
              <a:solidFill>
                <a:schemeClr val="tx2"/>
              </a:solidFill>
              <a:cs typeface="Arial"/>
            </a:endParaRPr>
          </a:p>
          <a:p>
            <a:pPr marL="285750" indent="-285750">
              <a:spcBef>
                <a:spcPts val="1200"/>
              </a:spcBef>
              <a:spcAft>
                <a:spcPts val="1200"/>
              </a:spcAft>
              <a:buClr>
                <a:schemeClr val="tx1"/>
              </a:buClr>
              <a:buFont typeface="Wingdings" panose="05000000000000000000" pitchFamily="2" charset="2"/>
              <a:buChar char="§"/>
            </a:pPr>
            <a:r>
              <a:rPr lang="en-US" dirty="0">
                <a:solidFill>
                  <a:schemeClr val="tx2"/>
                </a:solidFill>
              </a:rPr>
              <a:t>In November, the average MSRP for a full-size pickup was above $70,000 for the third straight month. At $70,178, the average MSRP was 1.8% higher than in November 2024 and mostly unchanged from October. Incentives held steady as well, measured at 8.4% of ATP. Nearly 183,000 full-sized pickup trucks were sold last month, accounting for 14.2% of total sales.</a:t>
            </a:r>
            <a:endParaRPr lang="en-US" dirty="0">
              <a:solidFill>
                <a:schemeClr val="tx2"/>
              </a:solidFill>
              <a:cs typeface="Arial"/>
            </a:endParaRPr>
          </a:p>
          <a:p>
            <a:pPr marL="285750" indent="-285750">
              <a:spcBef>
                <a:spcPts val="1200"/>
              </a:spcBef>
              <a:spcAft>
                <a:spcPts val="1200"/>
              </a:spcAft>
              <a:buClr>
                <a:schemeClr val="tx1"/>
              </a:buClr>
              <a:buFont typeface="Wingdings" panose="05000000000000000000" pitchFamily="2" charset="2"/>
              <a:buChar char="§"/>
            </a:pPr>
            <a:r>
              <a:rPr lang="en-US" dirty="0">
                <a:solidFill>
                  <a:schemeClr val="tx2"/>
                </a:solidFill>
              </a:rPr>
              <a:t>New vehicles sold in November with an MSRP below $30,000 accounted for 7.5% of total sales last month, down from 10.3% in November 2024, as lower-priced vehicles continue to struggle in the U.S. market. The most popular under-$30,000 vehicles last month were the Toyota Corolla, Chevrolet Trax and Hyundai Elantra. (Note: 10.8% of vehicles sold last month had MSRPs over $75,000.) </a:t>
            </a:r>
            <a:endParaRPr lang="en-US" b="0" i="0" dirty="0">
              <a:solidFill>
                <a:schemeClr val="tx2"/>
              </a:solidFill>
              <a:effectLst/>
              <a:cs typeface="Arial"/>
            </a:endParaRPr>
          </a:p>
        </p:txBody>
      </p:sp>
    </p:spTree>
    <p:extLst>
      <p:ext uri="{BB962C8B-B14F-4D97-AF65-F5344CB8AC3E}">
        <p14:creationId xmlns:p14="http://schemas.microsoft.com/office/powerpoint/2010/main" val="3145615624"/>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8561D-CA15-C102-A87E-AE6645EC373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CB43683-6D66-9F73-53FB-C12FAAAA1B7A}"/>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background with diagonal lines&#10;&#10;AI-generated content may be incorrect.">
            <a:extLst>
              <a:ext uri="{FF2B5EF4-FFF2-40B4-BE49-F238E27FC236}">
                <a16:creationId xmlns:a16="http://schemas.microsoft.com/office/drawing/2014/main" id="{4D3DCC67-DDB9-DAC2-B24F-774562CA3586}"/>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pic>
        <p:nvPicPr>
          <p:cNvPr id="7" name="Picture 6" descr="A blue and black logo&#10;&#10;AI-generated content may be incorrect.">
            <a:extLst>
              <a:ext uri="{FF2B5EF4-FFF2-40B4-BE49-F238E27FC236}">
                <a16:creationId xmlns:a16="http://schemas.microsoft.com/office/drawing/2014/main" id="{A6D4D05F-B2D3-6BA0-A10D-7EBBE9A93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362B0EB3-D723-E52E-AB6C-642AF73BF348}"/>
              </a:ext>
            </a:extLst>
          </p:cNvPr>
          <p:cNvSpPr>
            <a:spLocks noGrp="1"/>
          </p:cNvSpPr>
          <p:nvPr>
            <p:ph type="title"/>
          </p:nvPr>
        </p:nvSpPr>
        <p:spPr>
          <a:xfrm>
            <a:off x="838198" y="76532"/>
            <a:ext cx="10515600" cy="1564640"/>
          </a:xfrm>
        </p:spPr>
        <p:txBody>
          <a:bodyPr lIns="91440" tIns="45720" rIns="91440" bIns="45720" anchor="ctr"/>
          <a:lstStyle/>
          <a:p>
            <a:r>
              <a:rPr lang="en-US" dirty="0">
                <a:effectLst>
                  <a:outerShdw blurRad="38100" dist="38100" dir="2700000" algn="tl">
                    <a:srgbClr val="000000">
                      <a:alpha val="43137"/>
                    </a:srgbClr>
                  </a:outerShdw>
                </a:effectLst>
                <a:latin typeface="+mn-lt"/>
              </a:rPr>
              <a:t>New-Vehicle Sales</a:t>
            </a:r>
          </a:p>
        </p:txBody>
      </p:sp>
      <p:pic>
        <p:nvPicPr>
          <p:cNvPr id="9" name="Picture 8">
            <a:extLst>
              <a:ext uri="{FF2B5EF4-FFF2-40B4-BE49-F238E27FC236}">
                <a16:creationId xmlns:a16="http://schemas.microsoft.com/office/drawing/2014/main" id="{98A08B41-E8D6-A7CB-C55E-6C6F9F796E78}"/>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4" name="Footer Placeholder 3">
            <a:extLst>
              <a:ext uri="{FF2B5EF4-FFF2-40B4-BE49-F238E27FC236}">
                <a16:creationId xmlns:a16="http://schemas.microsoft.com/office/drawing/2014/main" id="{12C6F5B0-A179-BD62-6CC1-1C8478EC05BD}"/>
              </a:ext>
            </a:extLst>
          </p:cNvPr>
          <p:cNvSpPr>
            <a:spLocks noGrp="1"/>
          </p:cNvSpPr>
          <p:nvPr>
            <p:ph type="ftr" sz="quarter" idx="11"/>
          </p:nvPr>
        </p:nvSpPr>
        <p:spPr>
          <a:xfrm>
            <a:off x="-1" y="6492875"/>
            <a:ext cx="5181601" cy="365125"/>
          </a:xfrm>
        </p:spPr>
        <p:txBody>
          <a:bodyPr anchor="ctr"/>
          <a:lstStyle/>
          <a:p>
            <a:r>
              <a:rPr lang="en-US" sz="1200" b="1" dirty="0">
                <a:solidFill>
                  <a:schemeClr val="tx2"/>
                </a:solidFill>
              </a:rPr>
              <a:t>Source: </a:t>
            </a:r>
            <a:r>
              <a:rPr lang="en-US" sz="1200" i="1" dirty="0">
                <a:solidFill>
                  <a:schemeClr val="tx2"/>
                </a:solidFill>
              </a:rPr>
              <a:t>Cox Automotive: Senior Economist Charlie Chesbrough</a:t>
            </a:r>
          </a:p>
        </p:txBody>
      </p:sp>
      <p:sp>
        <p:nvSpPr>
          <p:cNvPr id="10" name="TextBox 9">
            <a:extLst>
              <a:ext uri="{FF2B5EF4-FFF2-40B4-BE49-F238E27FC236}">
                <a16:creationId xmlns:a16="http://schemas.microsoft.com/office/drawing/2014/main" id="{B7D83665-A965-9D86-998A-0239330262E7}"/>
              </a:ext>
            </a:extLst>
          </p:cNvPr>
          <p:cNvSpPr txBox="1"/>
          <p:nvPr/>
        </p:nvSpPr>
        <p:spPr>
          <a:xfrm>
            <a:off x="635846" y="2289140"/>
            <a:ext cx="10920303" cy="3046988"/>
          </a:xfrm>
          <a:prstGeom prst="rect">
            <a:avLst/>
          </a:prstGeom>
          <a:noFill/>
        </p:spPr>
        <p:txBody>
          <a:bodyPr wrap="square" lIns="91440" tIns="45720" rIns="91440" bIns="45720" anchor="t">
            <a:spAutoFit/>
          </a:bodyPr>
          <a:lstStyle/>
          <a:p>
            <a:pPr algn="ctr">
              <a:spcBef>
                <a:spcPts val="1200"/>
              </a:spcBef>
              <a:spcAft>
                <a:spcPts val="1200"/>
              </a:spcAft>
            </a:pPr>
            <a:r>
              <a:rPr lang="en-US" sz="2400" b="1" dirty="0"/>
              <a:t>“</a:t>
            </a:r>
            <a:r>
              <a:rPr lang="en-US" sz="2400" dirty="0">
                <a:solidFill>
                  <a:schemeClr val="tx2"/>
                </a:solidFill>
              </a:rPr>
              <a:t>The new-vehicle sales pace had been expected to slow in the fourth quarter, and that’s what we are seeing. The headwinds from higher prices and fewer government subsidies for electric vehicles are finally slowing the market after a surprisingly strong previous six months. Sales began surging in the spring as buyers rushed to market to beat expected higher prices in the wake of announced tariffs. Now, with more tariffed products replacing existing non-tariffed inventory, prices are drifting higher, leading to slower sales which may last through the remainder of the year and into next year.</a:t>
            </a:r>
            <a:r>
              <a:rPr lang="en-US" sz="2400" b="1" dirty="0"/>
              <a:t>”</a:t>
            </a:r>
            <a:endParaRPr lang="en-US" sz="2400" b="1" i="0" dirty="0">
              <a:effectLst/>
              <a:latin typeface="gotham"/>
            </a:endParaRPr>
          </a:p>
        </p:txBody>
      </p:sp>
    </p:spTree>
    <p:extLst>
      <p:ext uri="{BB962C8B-B14F-4D97-AF65-F5344CB8AC3E}">
        <p14:creationId xmlns:p14="http://schemas.microsoft.com/office/powerpoint/2010/main" val="291472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C50C3-978C-13E1-B7C3-352371B7F6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0EA92FD-0052-D068-4450-E9BF021582AB}"/>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ue and black logo&#10;&#10;AI-generated content may be incorrect.">
            <a:extLst>
              <a:ext uri="{FF2B5EF4-FFF2-40B4-BE49-F238E27FC236}">
                <a16:creationId xmlns:a16="http://schemas.microsoft.com/office/drawing/2014/main" id="{03C01D20-BB36-4401-7B6E-C28793832F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064B6670-C48D-2B42-FB26-8389E66D3AD6}"/>
              </a:ext>
            </a:extLst>
          </p:cNvPr>
          <p:cNvSpPr>
            <a:spLocks noGrp="1"/>
          </p:cNvSpPr>
          <p:nvPr>
            <p:ph type="title"/>
          </p:nvPr>
        </p:nvSpPr>
        <p:spPr>
          <a:xfrm>
            <a:off x="0" y="0"/>
            <a:ext cx="12192000" cy="1573809"/>
          </a:xfrm>
        </p:spPr>
        <p:txBody>
          <a:bodyPr lIns="91440" tIns="45720" rIns="91440" bIns="45720" anchor="ctr"/>
          <a:lstStyle/>
          <a:p>
            <a:r>
              <a:rPr lang="en-US" dirty="0">
                <a:effectLst>
                  <a:outerShdw blurRad="38100" dist="38100" dir="2700000" algn="tl">
                    <a:srgbClr val="000000">
                      <a:alpha val="43137"/>
                    </a:srgbClr>
                  </a:outerShdw>
                </a:effectLst>
                <a:latin typeface="+mn-lt"/>
              </a:rPr>
              <a:t>ATP (New-Vehicles) Higher in November</a:t>
            </a:r>
            <a:endParaRPr lang="en-US" sz="2800" dirty="0">
              <a:effectLst>
                <a:outerShdw blurRad="38100" dist="38100" dir="2700000" algn="tl">
                  <a:srgbClr val="000000">
                    <a:alpha val="43137"/>
                  </a:srgbClr>
                </a:outerShdw>
              </a:effectLst>
              <a:latin typeface="+mn-lt"/>
            </a:endParaRPr>
          </a:p>
        </p:txBody>
      </p:sp>
      <p:pic>
        <p:nvPicPr>
          <p:cNvPr id="10" name="Picture 9" descr="A graph showing a price&#10;&#10;AI-generated content may be incorrect.">
            <a:extLst>
              <a:ext uri="{FF2B5EF4-FFF2-40B4-BE49-F238E27FC236}">
                <a16:creationId xmlns:a16="http://schemas.microsoft.com/office/drawing/2014/main" id="{8F723542-8DFA-EB4B-CDA1-F5C7E0DB1416}"/>
              </a:ext>
            </a:extLst>
          </p:cNvPr>
          <p:cNvPicPr>
            <a:picLocks noChangeAspect="1"/>
          </p:cNvPicPr>
          <p:nvPr/>
        </p:nvPicPr>
        <p:blipFill>
          <a:blip r:embed="rId4"/>
          <a:stretch>
            <a:fillRect/>
          </a:stretch>
        </p:blipFill>
        <p:spPr>
          <a:xfrm>
            <a:off x="1964105" y="1573809"/>
            <a:ext cx="8263790" cy="4912422"/>
          </a:xfrm>
          <a:prstGeom prst="rect">
            <a:avLst/>
          </a:prstGeom>
        </p:spPr>
      </p:pic>
      <p:sp>
        <p:nvSpPr>
          <p:cNvPr id="4" name="Footer Placeholder 3">
            <a:extLst>
              <a:ext uri="{FF2B5EF4-FFF2-40B4-BE49-F238E27FC236}">
                <a16:creationId xmlns:a16="http://schemas.microsoft.com/office/drawing/2014/main" id="{ADEB59E3-F4D9-6822-C4E3-43AAAF1BAD78}"/>
              </a:ext>
            </a:extLst>
          </p:cNvPr>
          <p:cNvSpPr>
            <a:spLocks noGrp="1"/>
          </p:cNvSpPr>
          <p:nvPr>
            <p:ph type="ftr" sz="quarter" idx="11"/>
          </p:nvPr>
        </p:nvSpPr>
        <p:spPr>
          <a:xfrm>
            <a:off x="0" y="6492875"/>
            <a:ext cx="4114800" cy="365125"/>
          </a:xfrm>
        </p:spPr>
        <p:txBody>
          <a:bodyPr anchor="ctr"/>
          <a:lstStyle/>
          <a:p>
            <a:r>
              <a:rPr lang="en-US" b="1" dirty="0">
                <a:solidFill>
                  <a:schemeClr val="tx2"/>
                </a:solidFill>
              </a:rPr>
              <a:t>Source: </a:t>
            </a:r>
            <a:r>
              <a:rPr lang="en-US" i="1" dirty="0">
                <a:solidFill>
                  <a:schemeClr val="tx2"/>
                </a:solidFill>
              </a:rPr>
              <a:t>Cox Automotive/Kelley Blue Book</a:t>
            </a:r>
          </a:p>
        </p:txBody>
      </p:sp>
      <p:sp>
        <p:nvSpPr>
          <p:cNvPr id="12" name="TextBox 11">
            <a:extLst>
              <a:ext uri="{FF2B5EF4-FFF2-40B4-BE49-F238E27FC236}">
                <a16:creationId xmlns:a16="http://schemas.microsoft.com/office/drawing/2014/main" id="{0127C8EF-8555-A72F-010C-6FE1F744895E}"/>
              </a:ext>
            </a:extLst>
          </p:cNvPr>
          <p:cNvSpPr txBox="1"/>
          <p:nvPr/>
        </p:nvSpPr>
        <p:spPr>
          <a:xfrm>
            <a:off x="449216" y="2027565"/>
            <a:ext cx="11293568" cy="276999"/>
          </a:xfrm>
          <a:prstGeom prst="rect">
            <a:avLst/>
          </a:prstGeom>
          <a:noFill/>
        </p:spPr>
        <p:txBody>
          <a:bodyPr wrap="square">
            <a:spAutoFit/>
          </a:bodyPr>
          <a:lstStyle/>
          <a:p>
            <a:pPr algn="ctr"/>
            <a:r>
              <a:rPr lang="en-US" sz="1200" b="0" i="1" dirty="0">
                <a:solidFill>
                  <a:schemeClr val="tx2"/>
                </a:solidFill>
              </a:rPr>
              <a:t>New-vehicle prices have been increasing steadily since 2024-</a:t>
            </a:r>
            <a:r>
              <a:rPr lang="en-US" sz="1200" i="1" dirty="0">
                <a:solidFill>
                  <a:schemeClr val="tx2"/>
                </a:solidFill>
              </a:rPr>
              <a:t> </a:t>
            </a:r>
            <a:r>
              <a:rPr lang="en-US" sz="1200" b="0" i="1" dirty="0">
                <a:solidFill>
                  <a:schemeClr val="tx2"/>
                </a:solidFill>
              </a:rPr>
              <a:t>prices have remained mostly stable at just under $50,000 </a:t>
            </a:r>
            <a:endParaRPr lang="en-US" sz="1200" i="1" dirty="0">
              <a:solidFill>
                <a:schemeClr val="tx2"/>
              </a:solidFill>
            </a:endParaRPr>
          </a:p>
        </p:txBody>
      </p:sp>
    </p:spTree>
    <p:extLst>
      <p:ext uri="{BB962C8B-B14F-4D97-AF65-F5344CB8AC3E}">
        <p14:creationId xmlns:p14="http://schemas.microsoft.com/office/powerpoint/2010/main" val="194397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DD896-13CB-2E01-FBAB-0335B527FCA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4EE6CF5-6628-EBC3-BC4D-55B211D2B340}"/>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ue background with diagonal lines&#10;&#10;AI-generated content may be incorrect.">
            <a:extLst>
              <a:ext uri="{FF2B5EF4-FFF2-40B4-BE49-F238E27FC236}">
                <a16:creationId xmlns:a16="http://schemas.microsoft.com/office/drawing/2014/main" id="{742D4CAE-1656-C177-8B0A-B5B11EFB99F2}"/>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pic>
        <p:nvPicPr>
          <p:cNvPr id="7" name="Picture 6" descr="A blue and black logo&#10;&#10;AI-generated content may be incorrect.">
            <a:extLst>
              <a:ext uri="{FF2B5EF4-FFF2-40B4-BE49-F238E27FC236}">
                <a16:creationId xmlns:a16="http://schemas.microsoft.com/office/drawing/2014/main" id="{8A8A9B71-020E-61D4-5184-7D30A78064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C2385170-C70B-6E45-1533-93B50D6DE8D2}"/>
              </a:ext>
            </a:extLst>
          </p:cNvPr>
          <p:cNvSpPr>
            <a:spLocks noGrp="1"/>
          </p:cNvSpPr>
          <p:nvPr>
            <p:ph type="title"/>
          </p:nvPr>
        </p:nvSpPr>
        <p:spPr>
          <a:xfrm>
            <a:off x="838198" y="76532"/>
            <a:ext cx="10515600" cy="1564640"/>
          </a:xfrm>
        </p:spPr>
        <p:txBody>
          <a:bodyPr anchor="ctr"/>
          <a:lstStyle/>
          <a:p>
            <a:r>
              <a:rPr lang="en-US" noProof="0" dirty="0">
                <a:effectLst>
                  <a:outerShdw blurRad="38100" dist="38100" dir="2700000" algn="tl">
                    <a:srgbClr val="000000">
                      <a:alpha val="43137"/>
                    </a:srgbClr>
                  </a:outerShdw>
                </a:effectLst>
                <a:latin typeface="+mn-lt"/>
              </a:rPr>
              <a:t>EV Prices Declines &amp;</a:t>
            </a:r>
            <a:br>
              <a:rPr lang="en-US" noProof="0" dirty="0">
                <a:effectLst>
                  <a:outerShdw blurRad="38100" dist="38100" dir="2700000" algn="tl">
                    <a:srgbClr val="000000">
                      <a:alpha val="43137"/>
                    </a:srgbClr>
                  </a:outerShdw>
                </a:effectLst>
                <a:latin typeface="+mn-lt"/>
              </a:rPr>
            </a:br>
            <a:r>
              <a:rPr lang="en-US" noProof="0" dirty="0">
                <a:effectLst>
                  <a:outerShdw blurRad="38100" dist="38100" dir="2700000" algn="tl">
                    <a:srgbClr val="000000">
                      <a:alpha val="43137"/>
                    </a:srgbClr>
                  </a:outerShdw>
                </a:effectLst>
                <a:latin typeface="+mn-lt"/>
              </a:rPr>
              <a:t>Incentives Up in November</a:t>
            </a:r>
            <a:endParaRPr lang="en-US"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858302FC-68B9-8745-9A7D-BB6702C5704D}"/>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4" name="Footer Placeholder 3">
            <a:extLst>
              <a:ext uri="{FF2B5EF4-FFF2-40B4-BE49-F238E27FC236}">
                <a16:creationId xmlns:a16="http://schemas.microsoft.com/office/drawing/2014/main" id="{DCDB5591-374B-E957-EFA5-00E1D35604E3}"/>
              </a:ext>
            </a:extLst>
          </p:cNvPr>
          <p:cNvSpPr>
            <a:spLocks noGrp="1"/>
          </p:cNvSpPr>
          <p:nvPr>
            <p:ph type="ftr" sz="quarter" idx="11"/>
          </p:nvPr>
        </p:nvSpPr>
        <p:spPr>
          <a:xfrm>
            <a:off x="0" y="6476636"/>
            <a:ext cx="4114800" cy="365125"/>
          </a:xfrm>
        </p:spPr>
        <p:txBody>
          <a:bodyPr anchor="ctr"/>
          <a:lstStyle/>
          <a:p>
            <a:r>
              <a:rPr lang="en-US" b="1" dirty="0">
                <a:solidFill>
                  <a:schemeClr val="tx2"/>
                </a:solidFill>
              </a:rPr>
              <a:t>Source: </a:t>
            </a:r>
            <a:r>
              <a:rPr lang="en-US" i="1" dirty="0">
                <a:solidFill>
                  <a:schemeClr val="tx2"/>
                </a:solidFill>
              </a:rPr>
              <a:t>Cox Automotive</a:t>
            </a:r>
          </a:p>
        </p:txBody>
      </p:sp>
      <p:sp>
        <p:nvSpPr>
          <p:cNvPr id="11" name="TextBox 10">
            <a:extLst>
              <a:ext uri="{FF2B5EF4-FFF2-40B4-BE49-F238E27FC236}">
                <a16:creationId xmlns:a16="http://schemas.microsoft.com/office/drawing/2014/main" id="{465DDB69-B150-F83C-F9A3-D9DE9702DCBE}"/>
              </a:ext>
            </a:extLst>
          </p:cNvPr>
          <p:cNvSpPr txBox="1"/>
          <p:nvPr/>
        </p:nvSpPr>
        <p:spPr>
          <a:xfrm>
            <a:off x="557357" y="1881478"/>
            <a:ext cx="11077282" cy="4462760"/>
          </a:xfrm>
          <a:prstGeom prst="rect">
            <a:avLst/>
          </a:prstGeom>
          <a:noFill/>
        </p:spPr>
        <p:txBody>
          <a:bodyPr wrap="square">
            <a:spAutoFit/>
          </a:bodyPr>
          <a:lstStyle/>
          <a:p>
            <a:pPr marL="285750" indent="-285750" algn="l">
              <a:spcBef>
                <a:spcPts val="1200"/>
              </a:spcBef>
              <a:spcAft>
                <a:spcPts val="1200"/>
              </a:spcAft>
              <a:buClr>
                <a:schemeClr val="tx1"/>
              </a:buClr>
              <a:buFont typeface="Wingdings" panose="05000000000000000000" pitchFamily="2" charset="2"/>
              <a:buChar char="§"/>
            </a:pPr>
            <a:r>
              <a:rPr lang="en-US" sz="1600" b="0" i="0" dirty="0">
                <a:solidFill>
                  <a:schemeClr val="tx2"/>
                </a:solidFill>
                <a:effectLst/>
                <a:latin typeface="+mj-lt"/>
              </a:rPr>
              <a:t> The average price for a new electric vehicle (EV) in November was $58,638. The EV ATP climbed 3.7% year over year but was down 0.8% from October. Incentives as a percentage of ATP were 13.3%, which is 4.1% lower than in November 2024 but 20.1% higher than in October. </a:t>
            </a:r>
          </a:p>
          <a:p>
            <a:pPr marL="285750" indent="-285750" algn="l">
              <a:spcBef>
                <a:spcPts val="1200"/>
              </a:spcBef>
              <a:spcAft>
                <a:spcPts val="1200"/>
              </a:spcAft>
              <a:buClr>
                <a:schemeClr val="tx1"/>
              </a:buClr>
              <a:buFont typeface="Wingdings" panose="05000000000000000000" pitchFamily="2" charset="2"/>
              <a:buChar char="§"/>
            </a:pPr>
            <a:r>
              <a:rPr lang="en-US" sz="1600" b="0" i="0" dirty="0">
                <a:solidFill>
                  <a:schemeClr val="tx2"/>
                </a:solidFill>
                <a:effectLst/>
                <a:latin typeface="+mj-lt"/>
              </a:rPr>
              <a:t> EV Sales were weak for the second straight month, according to initial estimates from Kelley Blue Book. At just over 70,000, sales were lower by more than 40% year over year and down roughly 5% from October. A full report on November EV sales will be released next week.</a:t>
            </a:r>
          </a:p>
          <a:p>
            <a:pPr marL="285750" indent="-285750" algn="l">
              <a:spcBef>
                <a:spcPts val="1200"/>
              </a:spcBef>
              <a:spcAft>
                <a:spcPts val="1200"/>
              </a:spcAft>
              <a:buClr>
                <a:schemeClr val="tx1"/>
              </a:buClr>
              <a:buFont typeface="Wingdings" panose="05000000000000000000" pitchFamily="2" charset="2"/>
              <a:buChar char="§"/>
            </a:pPr>
            <a:r>
              <a:rPr lang="en-US" sz="1600" b="0" i="0" dirty="0">
                <a:solidFill>
                  <a:schemeClr val="tx2"/>
                </a:solidFill>
                <a:effectLst/>
                <a:latin typeface="+mj-lt"/>
              </a:rPr>
              <a:t> Tesla’s ATP was $54,310 in November, down 1.7% from one year ago but up 1.5% from October. Sales declined for the second straight month and were down 22.7% year over year in November, beating the segment, mostly due to significant declines in the popular Model 3, which fell 42.1% year over year and 11.9% month over month. The Model Y, the most popular EV sold in the U.S., saw prices increase modestly in November, up 0.9% both year over year and month over month. Sales volume was 0.5% lower than in November 2024 but 2.5% higher than in October.</a:t>
            </a:r>
          </a:p>
          <a:p>
            <a:pPr marL="285750" indent="-285750" algn="l">
              <a:spcBef>
                <a:spcPts val="1200"/>
              </a:spcBef>
              <a:spcAft>
                <a:spcPts val="1200"/>
              </a:spcAft>
              <a:buClr>
                <a:schemeClr val="tx1"/>
              </a:buClr>
              <a:buFont typeface="Wingdings" panose="05000000000000000000" pitchFamily="2" charset="2"/>
              <a:buChar char="§"/>
            </a:pPr>
            <a:r>
              <a:rPr lang="en-US" sz="1600" b="0" i="0" dirty="0">
                <a:solidFill>
                  <a:schemeClr val="tx2"/>
                </a:solidFill>
                <a:effectLst/>
                <a:latin typeface="+mj-lt"/>
              </a:rPr>
              <a:t> Tesla Cybertruck, at one point the best-selling vehicle priced over $100,000, saw sales fall to 1,194 units in November, the lowest volume of 2025. Cybertruck prices in November, at $94,254, were higher year over year and compared to October.</a:t>
            </a:r>
          </a:p>
        </p:txBody>
      </p:sp>
    </p:spTree>
    <p:extLst>
      <p:ext uri="{BB962C8B-B14F-4D97-AF65-F5344CB8AC3E}">
        <p14:creationId xmlns:p14="http://schemas.microsoft.com/office/powerpoint/2010/main" val="884509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38CFE-AE7B-1F94-B21E-9E7BAA7A15D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2F6E19A-78DC-81BA-37E9-604C796CC48A}"/>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ue background with diagonal lines&#10;&#10;AI-generated content may be incorrect.">
            <a:extLst>
              <a:ext uri="{FF2B5EF4-FFF2-40B4-BE49-F238E27FC236}">
                <a16:creationId xmlns:a16="http://schemas.microsoft.com/office/drawing/2014/main" id="{F4E5C946-BB14-1217-C0F1-B4480C51B05C}"/>
              </a:ext>
            </a:extLst>
          </p:cNvPr>
          <p:cNvPicPr>
            <a:picLocks noChangeAspect="1"/>
          </p:cNvPicPr>
          <p:nvPr/>
        </p:nvPicPr>
        <p:blipFill>
          <a:blip r:embed="rId3">
            <a:extLst>
              <a:ext uri="{28A0092B-C50C-407E-A947-70E740481C1C}">
                <a14:useLocalDpi xmlns:a14="http://schemas.microsoft.com/office/drawing/2010/main" val="0"/>
              </a:ext>
            </a:extLst>
          </a:blip>
          <a:srcRect t="-3" b="74955"/>
          <a:stretch>
            <a:fillRect/>
          </a:stretch>
        </p:blipFill>
        <p:spPr>
          <a:xfrm>
            <a:off x="2788" y="0"/>
            <a:ext cx="12186423" cy="1717705"/>
          </a:xfrm>
          <a:prstGeom prst="rect">
            <a:avLst/>
          </a:prstGeom>
        </p:spPr>
      </p:pic>
      <p:pic>
        <p:nvPicPr>
          <p:cNvPr id="11" name="Picture 10" descr="A blue and black logo&#10;&#10;AI-generated content may be incorrect.">
            <a:extLst>
              <a:ext uri="{FF2B5EF4-FFF2-40B4-BE49-F238E27FC236}">
                <a16:creationId xmlns:a16="http://schemas.microsoft.com/office/drawing/2014/main" id="{E4041E99-5E71-285C-2FBD-76CFB7E4C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3536" y="6344238"/>
            <a:ext cx="828942" cy="379449"/>
          </a:xfrm>
          <a:prstGeom prst="rect">
            <a:avLst/>
          </a:prstGeom>
        </p:spPr>
      </p:pic>
      <p:sp>
        <p:nvSpPr>
          <p:cNvPr id="2" name="Title 1">
            <a:extLst>
              <a:ext uri="{FF2B5EF4-FFF2-40B4-BE49-F238E27FC236}">
                <a16:creationId xmlns:a16="http://schemas.microsoft.com/office/drawing/2014/main" id="{EC3D5977-7159-C646-492D-C93C36BEDC7D}"/>
              </a:ext>
            </a:extLst>
          </p:cNvPr>
          <p:cNvSpPr>
            <a:spLocks noGrp="1"/>
          </p:cNvSpPr>
          <p:nvPr>
            <p:ph type="title"/>
          </p:nvPr>
        </p:nvSpPr>
        <p:spPr>
          <a:xfrm>
            <a:off x="517069" y="69725"/>
            <a:ext cx="11157857" cy="1564640"/>
          </a:xfrm>
        </p:spPr>
        <p:txBody>
          <a:bodyPr anchor="ctr"/>
          <a:lstStyle/>
          <a:p>
            <a:r>
              <a:rPr lang="en-US" noProof="0" dirty="0">
                <a:effectLst>
                  <a:outerShdw blurRad="38100" dist="38100" dir="2700000" algn="tl">
                    <a:srgbClr val="000000">
                      <a:alpha val="43137"/>
                    </a:srgbClr>
                  </a:outerShdw>
                </a:effectLst>
                <a:latin typeface="+mn-lt"/>
              </a:rPr>
              <a:t>Take Action!</a:t>
            </a:r>
            <a:endParaRPr lang="en-US" dirty="0">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02DDF206-3591-27A7-700E-8878D5690CB5}"/>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7" name="Title 1">
            <a:extLst>
              <a:ext uri="{FF2B5EF4-FFF2-40B4-BE49-F238E27FC236}">
                <a16:creationId xmlns:a16="http://schemas.microsoft.com/office/drawing/2014/main" id="{44900D28-7D7A-9199-0197-DF26D9CE247B}"/>
              </a:ext>
            </a:extLst>
          </p:cNvPr>
          <p:cNvSpPr txBox="1">
            <a:spLocks/>
          </p:cNvSpPr>
          <p:nvPr/>
        </p:nvSpPr>
        <p:spPr>
          <a:xfrm>
            <a:off x="797432" y="1784834"/>
            <a:ext cx="10515600" cy="3487259"/>
          </a:xfrm>
          <a:prstGeom prst="rect">
            <a:avLst/>
          </a:prstGeom>
        </p:spPr>
        <p:txBody>
          <a:bodyPr lIns="91440" tIns="45720" rIns="91440" bIns="45720"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571500" indent="-571500" algn="l">
              <a:buClr>
                <a:schemeClr val="tx1"/>
              </a:buClr>
              <a:buFont typeface="Wingdings" panose="05000000000000000000" pitchFamily="2" charset="2"/>
              <a:buChar char="§"/>
            </a:pPr>
            <a:r>
              <a:rPr lang="en-US" sz="2000" u="sng" dirty="0">
                <a:solidFill>
                  <a:schemeClr val="tx1"/>
                </a:solidFill>
                <a:latin typeface="+mn-lt"/>
              </a:rPr>
              <a:t>Sales are down</a:t>
            </a:r>
            <a:r>
              <a:rPr lang="en-US" sz="2000" dirty="0">
                <a:solidFill>
                  <a:schemeClr val="tx1"/>
                </a:solidFill>
                <a:latin typeface="+mn-lt"/>
              </a:rPr>
              <a:t> </a:t>
            </a:r>
            <a:r>
              <a:rPr lang="en-US" sz="2000" b="0" dirty="0">
                <a:solidFill>
                  <a:schemeClr val="tx2"/>
                </a:solidFill>
                <a:latin typeface="+mn-lt"/>
              </a:rPr>
              <a:t>– Dealers must focus on building their brand to reach new customers and earn more sales.</a:t>
            </a:r>
          </a:p>
          <a:p>
            <a:pPr marL="571500" indent="-571500">
              <a:buClr>
                <a:schemeClr val="tx1"/>
              </a:buClr>
              <a:buFont typeface="Wingdings" panose="05000000000000000000" pitchFamily="2" charset="2"/>
              <a:buChar char="§"/>
            </a:pPr>
            <a:endParaRPr lang="en-US" sz="2000" b="0" dirty="0">
              <a:solidFill>
                <a:schemeClr val="tx2"/>
              </a:solidFill>
              <a:latin typeface="+mn-lt"/>
            </a:endParaRPr>
          </a:p>
          <a:p>
            <a:pPr marL="571500" indent="-571500" algn="l">
              <a:buClr>
                <a:schemeClr val="tx1"/>
              </a:buClr>
              <a:buFont typeface="Wingdings" panose="05000000000000000000" pitchFamily="2" charset="2"/>
              <a:buChar char="§"/>
            </a:pPr>
            <a:r>
              <a:rPr lang="en-US" sz="2000" u="sng" dirty="0">
                <a:solidFill>
                  <a:schemeClr val="tx1"/>
                </a:solidFill>
                <a:latin typeface="+mn-lt"/>
              </a:rPr>
              <a:t>Incentives are strong</a:t>
            </a:r>
            <a:r>
              <a:rPr lang="en-US" sz="2000" dirty="0">
                <a:solidFill>
                  <a:schemeClr val="tx1"/>
                </a:solidFill>
                <a:latin typeface="+mn-lt"/>
              </a:rPr>
              <a:t> </a:t>
            </a:r>
            <a:r>
              <a:rPr lang="en-US" sz="2000" b="0" dirty="0">
                <a:solidFill>
                  <a:schemeClr val="tx2"/>
                </a:solidFill>
                <a:latin typeface="+mn-lt"/>
              </a:rPr>
              <a:t>– Craft messaging accordingly.  IE: “You could get a new vehicle with a lower payment.”</a:t>
            </a:r>
          </a:p>
          <a:p>
            <a:pPr marL="571500" indent="-571500">
              <a:buClr>
                <a:schemeClr val="tx1"/>
              </a:buClr>
              <a:buFont typeface="Wingdings" panose="05000000000000000000" pitchFamily="2" charset="2"/>
              <a:buChar char="§"/>
            </a:pPr>
            <a:endParaRPr lang="en-US" sz="2000" b="0" dirty="0">
              <a:solidFill>
                <a:schemeClr val="tx2"/>
              </a:solidFill>
              <a:latin typeface="+mn-lt"/>
            </a:endParaRPr>
          </a:p>
          <a:p>
            <a:pPr marL="571500" indent="-571500" algn="l">
              <a:buClr>
                <a:schemeClr val="tx1"/>
              </a:buClr>
              <a:buFont typeface="Wingdings" panose="05000000000000000000" pitchFamily="2" charset="2"/>
              <a:buChar char="§"/>
            </a:pPr>
            <a:r>
              <a:rPr lang="en-US" sz="2000" u="sng" dirty="0">
                <a:solidFill>
                  <a:schemeClr val="tx1"/>
                </a:solidFill>
                <a:latin typeface="+mn-lt"/>
              </a:rPr>
              <a:t>Service revenue and ticket volume are up</a:t>
            </a:r>
            <a:r>
              <a:rPr lang="en-US" sz="2000" dirty="0">
                <a:solidFill>
                  <a:schemeClr val="tx1"/>
                </a:solidFill>
                <a:latin typeface="+mn-lt"/>
              </a:rPr>
              <a:t> </a:t>
            </a:r>
            <a:r>
              <a:rPr lang="en-US" sz="2000" b="0" dirty="0">
                <a:solidFill>
                  <a:schemeClr val="tx2"/>
                </a:solidFill>
              </a:rPr>
              <a:t>– </a:t>
            </a:r>
            <a:r>
              <a:rPr lang="en-US" sz="2000" b="0" dirty="0">
                <a:solidFill>
                  <a:schemeClr val="tx2"/>
                </a:solidFill>
                <a:latin typeface="+mn-lt"/>
              </a:rPr>
              <a:t>Dealers need to use the most trusted media to instill consumer confidence.  Tell potential consumers why they should service their vehicle from their dealership- also a great way for used car acquisition and new car sales.</a:t>
            </a:r>
            <a:endParaRPr lang="en-US" sz="2000" b="0" dirty="0">
              <a:solidFill>
                <a:schemeClr val="tx2"/>
              </a:solidFill>
              <a:latin typeface="+mn-lt"/>
              <a:cs typeface="Arial"/>
            </a:endParaRPr>
          </a:p>
        </p:txBody>
      </p:sp>
    </p:spTree>
    <p:extLst>
      <p:ext uri="{BB962C8B-B14F-4D97-AF65-F5344CB8AC3E}">
        <p14:creationId xmlns:p14="http://schemas.microsoft.com/office/powerpoint/2010/main" val="1221136613"/>
      </p:ext>
    </p:extLst>
  </p:cSld>
  <p:clrMapOvr>
    <a:masterClrMapping/>
  </p:clrMapOvr>
</p:sld>
</file>

<file path=ppt/theme/theme1.xml><?xml version="1.0" encoding="utf-8"?>
<a:theme xmlns:a="http://schemas.openxmlformats.org/drawingml/2006/main" name="Office Them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4291</TotalTime>
  <Words>1475</Words>
  <Application>Microsoft Office PowerPoint</Application>
  <PresentationFormat>Widescreen</PresentationFormat>
  <Paragraphs>131</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Arial</vt:lpstr>
      <vt:lpstr>gotham</vt:lpstr>
      <vt:lpstr>Wingdings</vt:lpstr>
      <vt:lpstr>Office Theme</vt:lpstr>
      <vt:lpstr>PowerPoint Presentation</vt:lpstr>
      <vt:lpstr>November Sales Review</vt:lpstr>
      <vt:lpstr>Key Highlights</vt:lpstr>
      <vt:lpstr>Automakers are walking a fine line, rising inventories could quickly shift from strategic flexibility to a liability if stock outpaces sales momentum.</vt:lpstr>
      <vt:lpstr>MSRP’s</vt:lpstr>
      <vt:lpstr>New-Vehicle Sales</vt:lpstr>
      <vt:lpstr>ATP (New-Vehicles) Higher in November</vt:lpstr>
      <vt:lpstr>EV Prices Declines &amp; Incentives Up in November</vt:lpstr>
      <vt:lpstr>Take Action!</vt:lpstr>
      <vt:lpstr>2026 Forecast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Horvath</dc:creator>
  <cp:lastModifiedBy>Emily Horvath</cp:lastModifiedBy>
  <cp:revision>173</cp:revision>
  <dcterms:created xsi:type="dcterms:W3CDTF">2025-03-19T14:41:44Z</dcterms:created>
  <dcterms:modified xsi:type="dcterms:W3CDTF">2026-04-16T17:57:33Z</dcterms:modified>
</cp:coreProperties>
</file>