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301" r:id="rId4"/>
    <p:sldId id="305" r:id="rId5"/>
    <p:sldId id="302" r:id="rId6"/>
    <p:sldId id="286" r:id="rId7"/>
    <p:sldId id="306" r:id="rId8"/>
    <p:sldId id="52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9F1"/>
    <a:srgbClr val="B5CFF1"/>
    <a:srgbClr val="1A498A"/>
    <a:srgbClr val="BED9AF"/>
    <a:srgbClr val="5B7048"/>
    <a:srgbClr val="D1D3D6"/>
    <a:srgbClr val="FDC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82"/>
  </p:normalViewPr>
  <p:slideViewPr>
    <p:cSldViewPr snapToGrid="0">
      <p:cViewPr varScale="1">
        <p:scale>
          <a:sx n="145" d="100"/>
          <a:sy n="145" d="100"/>
        </p:scale>
        <p:origin x="8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6559130826879"/>
          <c:y val="2.8908133439350319E-2"/>
          <c:w val="0.41545425308852124"/>
          <c:h val="0.840759195272748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82847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396696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EDD-4B75-AC97-21241905989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EDD-4B75-AC97-212419059895}"/>
              </c:ext>
            </c:extLst>
          </c:dPt>
          <c:dPt>
            <c:idx val="2"/>
            <c:bubble3D val="0"/>
            <c:spPr>
              <a:solidFill>
                <a:srgbClr val="396696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DD-4B75-AC97-212419059895}"/>
              </c:ext>
            </c:extLst>
          </c:dPt>
          <c:dPt>
            <c:idx val="3"/>
            <c:bubble3D val="0"/>
            <c:spPr>
              <a:solidFill>
                <a:srgbClr val="396696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DD-4B75-AC97-212419059895}"/>
              </c:ext>
            </c:extLst>
          </c:dPt>
          <c:dPt>
            <c:idx val="4"/>
            <c:bubble3D val="0"/>
            <c:spPr>
              <a:solidFill>
                <a:srgbClr val="1828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348-498D-8885-DE0CDBA4D927}"/>
              </c:ext>
            </c:extLst>
          </c:dPt>
          <c:dPt>
            <c:idx val="5"/>
            <c:bubble3D val="0"/>
            <c:spPr>
              <a:solidFill>
                <a:srgbClr val="1828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348-498D-8885-DE0CDBA4D927}"/>
              </c:ext>
            </c:extLst>
          </c:dPt>
          <c:dPt>
            <c:idx val="6"/>
            <c:bubble3D val="0"/>
            <c:spPr>
              <a:solidFill>
                <a:srgbClr val="1828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348-498D-8885-DE0CDBA4D927}"/>
              </c:ext>
            </c:extLst>
          </c:dPt>
          <c:dPt>
            <c:idx val="7"/>
            <c:bubble3D val="0"/>
            <c:spPr>
              <a:solidFill>
                <a:srgbClr val="1828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348-498D-8885-DE0CDBA4D927}"/>
              </c:ext>
            </c:extLst>
          </c:dPt>
          <c:dPt>
            <c:idx val="8"/>
            <c:bubble3D val="0"/>
            <c:spPr>
              <a:solidFill>
                <a:srgbClr val="1828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348-498D-8885-DE0CDBA4D927}"/>
              </c:ext>
            </c:extLst>
          </c:dPt>
          <c:dPt>
            <c:idx val="9"/>
            <c:bubble3D val="0"/>
            <c:spPr>
              <a:solidFill>
                <a:srgbClr val="1828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348-498D-8885-DE0CDBA4D927}"/>
              </c:ext>
            </c:extLst>
          </c:dPt>
          <c:dPt>
            <c:idx val="10"/>
            <c:bubble3D val="0"/>
            <c:spPr>
              <a:solidFill>
                <a:srgbClr val="1828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348-498D-8885-DE0CDBA4D927}"/>
              </c:ext>
            </c:extLst>
          </c:dPt>
          <c:dLbls>
            <c:dLbl>
              <c:idx val="0"/>
              <c:layout>
                <c:manualLayout>
                  <c:x val="-4.8405721017017967E-3"/>
                  <c:y val="7.23500519430902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4481C3-0A40-467A-8692-6D7E145AD342}" type="CATEGORYNAME">
                      <a:rPr lang="en-US" sz="1600" b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600" b="0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fld id="{BA257A4F-2470-49C9-AEF4-FE7A60956D59}" type="VALUE">
                      <a:rPr lang="en-US" sz="1600" b="0" baseline="0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18733070584435"/>
                      <c:h val="0.25935757140311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EDD-4B75-AC97-212419059895}"/>
                </c:ext>
              </c:extLst>
            </c:dLbl>
            <c:dLbl>
              <c:idx val="1"/>
              <c:layout>
                <c:manualLayout>
                  <c:x val="-0.19412412974717158"/>
                  <c:y val="9.61762109992250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1CEDED-D8ED-40A7-A0E7-069F1D3C4A93}" type="CATEGORYNAME">
                      <a:rPr lang="en-US" sz="1100" b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100" b="0" baseline="0" dirty="0"/>
                      <a:t> </a:t>
                    </a: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3F2D7A46-A5D1-4A7C-A6E1-0BF37C944367}" type="VALUE">
                      <a:rPr lang="en-US" sz="1100" b="0" baseline="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EDD-4B75-AC97-212419059895}"/>
                </c:ext>
              </c:extLst>
            </c:dLbl>
            <c:dLbl>
              <c:idx val="2"/>
              <c:layout>
                <c:manualLayout>
                  <c:x val="-4.164116720510409E-3"/>
                  <c:y val="-1.6546276078552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DD-4B75-AC97-212419059895}"/>
                </c:ext>
              </c:extLst>
            </c:dLbl>
            <c:dLbl>
              <c:idx val="3"/>
              <c:layout>
                <c:manualLayout>
                  <c:x val="7.9348197741465724E-3"/>
                  <c:y val="1.0386281641079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58474437874265"/>
                      <c:h val="0.178313187764910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DD-4B75-AC97-212419059895}"/>
                </c:ext>
              </c:extLst>
            </c:dLbl>
            <c:dLbl>
              <c:idx val="4"/>
              <c:layout>
                <c:manualLayout>
                  <c:x val="-3.1193145744731834E-2"/>
                  <c:y val="3.7573788533492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48-498D-8885-DE0CDBA4D927}"/>
                </c:ext>
              </c:extLst>
            </c:dLbl>
            <c:dLbl>
              <c:idx val="5"/>
              <c:layout>
                <c:manualLayout>
                  <c:x val="-8.658933632275944E-3"/>
                  <c:y val="6.131517579538692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48-498D-8885-DE0CDBA4D927}"/>
                </c:ext>
              </c:extLst>
            </c:dLbl>
            <c:dLbl>
              <c:idx val="6"/>
              <c:layout>
                <c:manualLayout>
                  <c:x val="-2.8836912370950228E-2"/>
                  <c:y val="-1.08512274382131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48-498D-8885-DE0CDBA4D927}"/>
                </c:ext>
              </c:extLst>
            </c:dLbl>
            <c:dLbl>
              <c:idx val="7"/>
              <c:layout>
                <c:manualLayout>
                  <c:x val="-4.2559424905786687E-2"/>
                  <c:y val="-1.60892740789589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48-498D-8885-DE0CDBA4D927}"/>
                </c:ext>
              </c:extLst>
            </c:dLbl>
            <c:dLbl>
              <c:idx val="8"/>
              <c:layout>
                <c:manualLayout>
                  <c:x val="-1.8679934719348801E-2"/>
                  <c:y val="-3.40900306203821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48-498D-8885-DE0CDBA4D927}"/>
                </c:ext>
              </c:extLst>
            </c:dLbl>
            <c:dLbl>
              <c:idx val="9"/>
              <c:layout>
                <c:manualLayout>
                  <c:x val="-1.0480069344438691E-2"/>
                  <c:y val="-3.86245921313019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48-498D-8885-DE0CDBA4D927}"/>
                </c:ext>
              </c:extLst>
            </c:dLbl>
            <c:dLbl>
              <c:idx val="10"/>
              <c:layout>
                <c:manualLayout>
                  <c:x val="0.11375071972672823"/>
                  <c:y val="5.0340125373685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247FE1-48A4-49DA-B0C4-7CBF7167FE9D}" type="CATEGORYNAME">
                      <a:rPr lang="en-US" b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="0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fld id="{49A265C0-AD90-4B66-AD41-FC6E518382A1}" type="VALUE">
                      <a:rPr lang="en-US" b="0" baseline="0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348-498D-8885-DE0CDBA4D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Local broadcast TV news</c:v>
                </c:pt>
                <c:pt idx="1">
                  <c:v>Local TV news on a streaming service</c:v>
                </c:pt>
                <c:pt idx="2">
                  <c:v>Local television station text/video on a website/app</c:v>
                </c:pt>
                <c:pt idx="3">
                  <c:v>Local broadcast TV station’s dedicated streaming video news app</c:v>
                </c:pt>
                <c:pt idx="4">
                  <c:v>Social media</c:v>
                </c:pt>
                <c:pt idx="5">
                  <c:v>Network broadcast national news</c:v>
                </c:pt>
                <c:pt idx="6">
                  <c:v>Cable news channels</c:v>
                </c:pt>
                <c:pt idx="7">
                  <c:v>Network broadcast national TV news web/apps</c:v>
                </c:pt>
                <c:pt idx="8">
                  <c:v>National Streaming news (ABC News Live, NBC News Now)</c:v>
                </c:pt>
                <c:pt idx="9">
                  <c:v>Public television news</c:v>
                </c:pt>
                <c:pt idx="10">
                  <c:v>Other media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0.246</c:v>
                </c:pt>
                <c:pt idx="1">
                  <c:v>0.189</c:v>
                </c:pt>
                <c:pt idx="2">
                  <c:v>4.3999999999999997E-2</c:v>
                </c:pt>
                <c:pt idx="3">
                  <c:v>4.2000000000000003E-2</c:v>
                </c:pt>
                <c:pt idx="4">
                  <c:v>8.4000000000000005E-2</c:v>
                </c:pt>
                <c:pt idx="5">
                  <c:v>6.7000000000000004E-2</c:v>
                </c:pt>
                <c:pt idx="6">
                  <c:v>5.8999999999999997E-2</c:v>
                </c:pt>
                <c:pt idx="7">
                  <c:v>4.5999999999999999E-2</c:v>
                </c:pt>
                <c:pt idx="8">
                  <c:v>0.04</c:v>
                </c:pt>
                <c:pt idx="9">
                  <c:v>3.6999999999999998E-2</c:v>
                </c:pt>
                <c:pt idx="10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7-43CF-B89E-15E8F57FA2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7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93438775897075"/>
          <c:y val="0"/>
          <c:w val="0.5211649634587591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56082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FB8-4E48-9562-921327CFB212}"/>
              </c:ext>
            </c:extLst>
          </c:dPt>
          <c:dPt>
            <c:idx val="1"/>
            <c:invertIfNegative val="0"/>
            <c:bubble3D val="0"/>
            <c:spPr>
              <a:solidFill>
                <a:srgbClr val="156082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B8-4E48-9562-921327CFB212}"/>
              </c:ext>
            </c:extLst>
          </c:dPt>
          <c:dPt>
            <c:idx val="2"/>
            <c:invertIfNegative val="0"/>
            <c:bubble3D val="0"/>
            <c:spPr>
              <a:solidFill>
                <a:srgbClr val="156082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FB8-4E48-9562-921327CFB21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Local broadcast TV news</c:v>
                </c:pt>
                <c:pt idx="1">
                  <c:v>Local broadcast TV station’s dedicated streaming video news app</c:v>
                </c:pt>
                <c:pt idx="2">
                  <c:v>Local television station text/video on a website/app</c:v>
                </c:pt>
                <c:pt idx="3">
                  <c:v>Radio (AM/FM or satellite)</c:v>
                </c:pt>
                <c:pt idx="4">
                  <c:v>Local radio website/app</c:v>
                </c:pt>
                <c:pt idx="5">
                  <c:v>Public television news</c:v>
                </c:pt>
                <c:pt idx="6">
                  <c:v>Network broadcast national news</c:v>
                </c:pt>
                <c:pt idx="7">
                  <c:v>Network broadcast national TV news web/apps</c:v>
                </c:pt>
                <c:pt idx="8">
                  <c:v>National Streaming news (ABC News Live, NBC News Now)</c:v>
                </c:pt>
                <c:pt idx="9">
                  <c:v>Newspaper</c:v>
                </c:pt>
                <c:pt idx="10">
                  <c:v>Cable news channels</c:v>
                </c:pt>
                <c:pt idx="11">
                  <c:v>Streaming radio</c:v>
                </c:pt>
                <c:pt idx="12">
                  <c:v>Online newspaper</c:v>
                </c:pt>
                <c:pt idx="13">
                  <c:v>Cable news web/apps</c:v>
                </c:pt>
                <c:pt idx="14">
                  <c:v>News podcasts</c:v>
                </c:pt>
                <c:pt idx="15">
                  <c:v>Magazine</c:v>
                </c:pt>
                <c:pt idx="16">
                  <c:v>Email newsletter</c:v>
                </c:pt>
                <c:pt idx="17">
                  <c:v>Online magazine</c:v>
                </c:pt>
                <c:pt idx="18">
                  <c:v>News aggregator websites</c:v>
                </c:pt>
                <c:pt idx="19">
                  <c:v>Social media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0.88200000000000001</c:v>
                </c:pt>
                <c:pt idx="1">
                  <c:v>0.84099999999999997</c:v>
                </c:pt>
                <c:pt idx="2">
                  <c:v>0.82299999999999995</c:v>
                </c:pt>
                <c:pt idx="3">
                  <c:v>0.82099999999999995</c:v>
                </c:pt>
                <c:pt idx="4">
                  <c:v>0.81100000000000005</c:v>
                </c:pt>
                <c:pt idx="5">
                  <c:v>0.80500000000000005</c:v>
                </c:pt>
                <c:pt idx="6">
                  <c:v>0.79300000000000004</c:v>
                </c:pt>
                <c:pt idx="7">
                  <c:v>0.77800000000000002</c:v>
                </c:pt>
                <c:pt idx="8">
                  <c:v>0.77700000000000002</c:v>
                </c:pt>
                <c:pt idx="9">
                  <c:v>0.75</c:v>
                </c:pt>
                <c:pt idx="10">
                  <c:v>0.73299999999999998</c:v>
                </c:pt>
                <c:pt idx="11">
                  <c:v>0.70699999999999996</c:v>
                </c:pt>
                <c:pt idx="12">
                  <c:v>0.7</c:v>
                </c:pt>
                <c:pt idx="13">
                  <c:v>0.69599999999999995</c:v>
                </c:pt>
                <c:pt idx="14">
                  <c:v>0.64400000000000002</c:v>
                </c:pt>
                <c:pt idx="15">
                  <c:v>0.624</c:v>
                </c:pt>
                <c:pt idx="16">
                  <c:v>0.621</c:v>
                </c:pt>
                <c:pt idx="17">
                  <c:v>0.57499999999999996</c:v>
                </c:pt>
                <c:pt idx="18">
                  <c:v>0.56299999999999994</c:v>
                </c:pt>
                <c:pt idx="19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3-43E5-816C-C518AD471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axId val="2101683679"/>
        <c:axId val="2101683199"/>
      </c:barChart>
      <c:catAx>
        <c:axId val="21016836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683199"/>
        <c:crosses val="autoZero"/>
        <c:auto val="1"/>
        <c:lblAlgn val="ctr"/>
        <c:lblOffset val="100"/>
        <c:noMultiLvlLbl val="0"/>
      </c:catAx>
      <c:valAx>
        <c:axId val="21016831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01683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F55DE-B043-4C31-93A1-32D93794ECA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DE688E-7BFC-4BAF-BE8D-89C891DC550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Consumer spending and sentiment softened in October, but retail auto sales remained stable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7C4E8E-794D-41BA-A134-67F50A1C1B05}" type="parTrans" cxnId="{570205CB-622C-44BA-8D84-87862DBC3090}">
      <dgm:prSet/>
      <dgm:spPr/>
      <dgm:t>
        <a:bodyPr/>
        <a:lstStyle/>
        <a:p>
          <a:endParaRPr lang="en-US"/>
        </a:p>
      </dgm:t>
    </dgm:pt>
    <dgm:pt modelId="{91E1B601-6922-404E-8401-964AAB329DBB}" type="sibTrans" cxnId="{570205CB-622C-44BA-8D84-87862DBC3090}">
      <dgm:prSet/>
      <dgm:spPr/>
      <dgm:t>
        <a:bodyPr/>
        <a:lstStyle/>
        <a:p>
          <a:endParaRPr lang="en-US" dirty="0"/>
        </a:p>
      </dgm:t>
    </dgm:pt>
    <dgm:pt modelId="{1087EB92-7290-4FE6-AA55-204937E7752F}">
      <dgm:prSet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Financing conditions improved as loan rates eased and low APR options increased, supporting affordability</a:t>
          </a:r>
          <a:endParaRPr lang="en-US" sz="1200" b="0" dirty="0">
            <a:solidFill>
              <a:schemeClr val="bg1"/>
            </a:solidFill>
          </a:endParaRPr>
        </a:p>
      </dgm:t>
    </dgm:pt>
    <dgm:pt modelId="{5F056347-D97A-412B-9A5C-E35F73F3C7F9}" type="parTrans" cxnId="{12C92005-31C8-4E6C-8994-8EE2771B7AAF}">
      <dgm:prSet/>
      <dgm:spPr/>
      <dgm:t>
        <a:bodyPr/>
        <a:lstStyle/>
        <a:p>
          <a:endParaRPr lang="en-US"/>
        </a:p>
      </dgm:t>
    </dgm:pt>
    <dgm:pt modelId="{236079FE-318B-4493-BCD0-E6BC945B80DF}" type="sibTrans" cxnId="{12C92005-31C8-4E6C-8994-8EE2771B7AAF}">
      <dgm:prSet/>
      <dgm:spPr/>
      <dgm:t>
        <a:bodyPr/>
        <a:lstStyle/>
        <a:p>
          <a:endParaRPr lang="en-US" dirty="0"/>
        </a:p>
      </dgm:t>
    </dgm:pt>
    <dgm:pt modelId="{61462B68-732B-4D7A-9FD4-DCE8A2AED1B8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Vehicle supply and retail prices held steady, while the labor market continued to show resilience</a:t>
          </a:r>
          <a:endParaRPr lang="en-US" b="0" dirty="0">
            <a:solidFill>
              <a:schemeClr val="tx1"/>
            </a:solidFill>
            <a:effectLst/>
          </a:endParaRPr>
        </a:p>
      </dgm:t>
    </dgm:pt>
    <dgm:pt modelId="{E3EDEE37-9144-4080-9A3B-15B81BF4FD81}" type="parTrans" cxnId="{9D524E2E-1D78-417E-A7CF-A96A9953A3ED}">
      <dgm:prSet/>
      <dgm:spPr/>
      <dgm:t>
        <a:bodyPr/>
        <a:lstStyle/>
        <a:p>
          <a:endParaRPr lang="en-US"/>
        </a:p>
      </dgm:t>
    </dgm:pt>
    <dgm:pt modelId="{FC4CC7E4-5948-410A-8724-0860B62539DB}" type="sibTrans" cxnId="{9D524E2E-1D78-417E-A7CF-A96A9953A3ED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0950AA63-584A-4541-8967-F5B1B4928B7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New vehicle sales are now below last year’s levels, while used sales remain steady</a:t>
          </a:r>
          <a:endParaRPr lang="en-US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C21E9A-0883-469B-94E5-C6C243BF8F7D}" type="parTrans" cxnId="{8DF9AB6C-39D5-429D-93A6-9A3B8735E8B8}">
      <dgm:prSet/>
      <dgm:spPr/>
      <dgm:t>
        <a:bodyPr/>
        <a:lstStyle/>
        <a:p>
          <a:endParaRPr lang="en-US"/>
        </a:p>
      </dgm:t>
    </dgm:pt>
    <dgm:pt modelId="{7682C6FE-BFBA-4206-8C69-294B9FDDD402}" type="sibTrans" cxnId="{8DF9AB6C-39D5-429D-93A6-9A3B8735E8B8}">
      <dgm:prSet/>
      <dgm:spPr/>
      <dgm:t>
        <a:bodyPr/>
        <a:lstStyle/>
        <a:p>
          <a:endParaRPr lang="en-US" dirty="0"/>
        </a:p>
      </dgm:t>
    </dgm:pt>
    <dgm:pt modelId="{A9A68855-856A-4B58-89D4-332E89CA417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More consumers are securing favorable financing terms</a:t>
          </a:r>
          <a:endParaRPr lang="en-US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3BA85-4712-44F1-8368-6A81F0DDC836}" type="parTrans" cxnId="{76CFA901-E4F6-49DE-850A-12BD03BBCA77}">
      <dgm:prSet/>
      <dgm:spPr/>
      <dgm:t>
        <a:bodyPr/>
        <a:lstStyle/>
        <a:p>
          <a:endParaRPr lang="en-US"/>
        </a:p>
      </dgm:t>
    </dgm:pt>
    <dgm:pt modelId="{99FEF701-3410-4C95-A202-9F63CBCB46CF}" type="sibTrans" cxnId="{76CFA901-E4F6-49DE-850A-12BD03BBCA77}">
      <dgm:prSet/>
      <dgm:spPr/>
      <dgm:t>
        <a:bodyPr/>
        <a:lstStyle/>
        <a:p>
          <a:endParaRPr lang="en-US" dirty="0"/>
        </a:p>
      </dgm:t>
    </dgm:pt>
    <dgm:pt modelId="{00F11EEF-5ABE-42FC-AC86-21EA69EBE59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Average </a:t>
          </a:r>
          <a:r>
            <a:rPr lang="en-US" b="1" dirty="0">
              <a:solidFill>
                <a:schemeClr val="tx1"/>
              </a:solidFill>
            </a:rPr>
            <a:t>USED</a:t>
          </a:r>
          <a:r>
            <a:rPr lang="en-US" dirty="0">
              <a:solidFill>
                <a:schemeClr val="tx1"/>
              </a:solidFill>
            </a:rPr>
            <a:t> auto loan rate decreased to 13.72%</a:t>
          </a:r>
        </a:p>
        <a:p>
          <a:r>
            <a:rPr lang="en-US" dirty="0">
              <a:solidFill>
                <a:schemeClr val="tx1"/>
              </a:solidFill>
            </a:rPr>
            <a:t>Average </a:t>
          </a:r>
          <a:r>
            <a:rPr lang="en-US" b="1" dirty="0">
              <a:solidFill>
                <a:schemeClr val="tx1"/>
              </a:solidFill>
            </a:rPr>
            <a:t>NEW </a:t>
          </a:r>
          <a:r>
            <a:rPr lang="en-US" dirty="0">
              <a:solidFill>
                <a:schemeClr val="tx1"/>
              </a:solidFill>
            </a:rPr>
            <a:t>auto loan rate dropped to 9.33%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EAFB5-920A-4871-B973-5475C3741576}" type="parTrans" cxnId="{FEC5B7B9-5550-4B29-ABB4-FA71A7335BE5}">
      <dgm:prSet/>
      <dgm:spPr/>
      <dgm:t>
        <a:bodyPr/>
        <a:lstStyle/>
        <a:p>
          <a:endParaRPr lang="en-US"/>
        </a:p>
      </dgm:t>
    </dgm:pt>
    <dgm:pt modelId="{BD53C029-DC4F-448E-9183-A5C25BD2D924}" type="sibTrans" cxnId="{FEC5B7B9-5550-4B29-ABB4-FA71A7335BE5}">
      <dgm:prSet/>
      <dgm:spPr/>
      <dgm:t>
        <a:bodyPr/>
        <a:lstStyle/>
        <a:p>
          <a:endParaRPr lang="en-US" dirty="0"/>
        </a:p>
      </dgm:t>
    </dgm:pt>
    <dgm:pt modelId="{AE004A31-C146-4B87-89E7-40CF5D4097B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ATP decreased in October to $49,766 after a record high in September</a:t>
          </a:r>
          <a:endParaRPr lang="en-US" b="0" dirty="0">
            <a:solidFill>
              <a:schemeClr val="bg1"/>
            </a:solidFill>
          </a:endParaRPr>
        </a:p>
      </dgm:t>
    </dgm:pt>
    <dgm:pt modelId="{FF6DB47D-20CD-41B9-9099-553139619045}" type="parTrans" cxnId="{6E69A861-CF36-4249-A4E6-922CF7D8263E}">
      <dgm:prSet/>
      <dgm:spPr/>
      <dgm:t>
        <a:bodyPr/>
        <a:lstStyle/>
        <a:p>
          <a:endParaRPr lang="en-US"/>
        </a:p>
      </dgm:t>
    </dgm:pt>
    <dgm:pt modelId="{3DBB09F1-7C26-4CC0-A72D-359D35507AD2}" type="sibTrans" cxnId="{6E69A861-CF36-4249-A4E6-922CF7D8263E}">
      <dgm:prSet/>
      <dgm:spPr/>
      <dgm:t>
        <a:bodyPr/>
        <a:lstStyle/>
        <a:p>
          <a:endParaRPr lang="en-US" dirty="0"/>
        </a:p>
      </dgm:t>
    </dgm:pt>
    <dgm:pt modelId="{AD0D9884-ADC7-4125-8CB3-EB6D40B95445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Consumers’ views of buying conditions declined to the lowest level since June 2022</a:t>
          </a:r>
          <a:endParaRPr lang="en-US" b="0" dirty="0">
            <a:solidFill>
              <a:schemeClr val="tx1"/>
            </a:solidFill>
          </a:endParaRPr>
        </a:p>
      </dgm:t>
    </dgm:pt>
    <dgm:pt modelId="{04064255-8A00-4B83-9D22-336F78B4CA9F}" type="parTrans" cxnId="{C054569D-15A6-47A0-A74E-E622D26811E2}">
      <dgm:prSet/>
      <dgm:spPr/>
      <dgm:t>
        <a:bodyPr/>
        <a:lstStyle/>
        <a:p>
          <a:endParaRPr lang="en-US"/>
        </a:p>
      </dgm:t>
    </dgm:pt>
    <dgm:pt modelId="{84C2F436-1735-4C30-AF86-226620431AF0}" type="sibTrans" cxnId="{C054569D-15A6-47A0-A74E-E622D26811E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6E49FC90-A264-4FCD-96E9-17EC902812E3}">
      <dgm:prSet/>
      <dgm:spPr/>
      <dgm:t>
        <a:bodyPr/>
        <a:lstStyle/>
        <a:p>
          <a:r>
            <a:rPr lang="en-US" dirty="0"/>
            <a:t>Electric vehicle sales are expected to drop sharply following the tax credit’s expiration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F51582-1271-4987-B0E9-20ACACC07305}" type="parTrans" cxnId="{6431D416-8DAD-4D4F-BD3B-5FAAC0C0B953}">
      <dgm:prSet/>
      <dgm:spPr/>
      <dgm:t>
        <a:bodyPr/>
        <a:lstStyle/>
        <a:p>
          <a:endParaRPr lang="en-US"/>
        </a:p>
      </dgm:t>
    </dgm:pt>
    <dgm:pt modelId="{3CC64707-2DFE-4134-9E92-D276EBC15BBB}" type="sibTrans" cxnId="{6431D416-8DAD-4D4F-BD3B-5FAAC0C0B953}">
      <dgm:prSet/>
      <dgm:spPr/>
      <dgm:t>
        <a:bodyPr/>
        <a:lstStyle/>
        <a:p>
          <a:endParaRPr lang="en-US" dirty="0"/>
        </a:p>
      </dgm:t>
    </dgm:pt>
    <dgm:pt modelId="{681B8474-A562-4A97-BF42-242D08EDF0EB}">
      <dgm:prSet/>
      <dgm:spPr/>
      <dgm:t>
        <a:bodyPr/>
        <a:lstStyle/>
        <a:p>
          <a:r>
            <a:rPr lang="en-US" dirty="0"/>
            <a:t>New &amp; Used-vehicle inventory levels showed declines in October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7F678F-E147-4843-9F4E-AB3D72620F5C}" type="parTrans" cxnId="{8ADCBAF3-6D67-4039-846E-A5FE01A4C9F2}">
      <dgm:prSet/>
      <dgm:spPr/>
      <dgm:t>
        <a:bodyPr/>
        <a:lstStyle/>
        <a:p>
          <a:endParaRPr lang="en-US"/>
        </a:p>
      </dgm:t>
    </dgm:pt>
    <dgm:pt modelId="{9DFC9964-64FB-44C7-933F-054C12D096DD}" type="sibTrans" cxnId="{8ADCBAF3-6D67-4039-846E-A5FE01A4C9F2}">
      <dgm:prSet/>
      <dgm:spPr/>
      <dgm:t>
        <a:bodyPr/>
        <a:lstStyle/>
        <a:p>
          <a:endParaRPr lang="en-US" dirty="0"/>
        </a:p>
      </dgm:t>
    </dgm:pt>
    <dgm:pt modelId="{B09AF81C-831F-4833-8EAD-2B7ED8FFAEC4}">
      <dgm:prSet/>
      <dgm:spPr/>
      <dgm:t>
        <a:bodyPr/>
        <a:lstStyle/>
        <a:p>
          <a:r>
            <a:rPr lang="en-US" dirty="0"/>
            <a:t>October represents the first month in 2025 to see days’ supply outperform the prior year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F14F0A-F3BA-43EF-94F8-22B1D8785A22}" type="parTrans" cxnId="{22C33434-319D-4502-A8CC-A66032ACD9BB}">
      <dgm:prSet/>
      <dgm:spPr/>
      <dgm:t>
        <a:bodyPr/>
        <a:lstStyle/>
        <a:p>
          <a:endParaRPr lang="en-US"/>
        </a:p>
      </dgm:t>
    </dgm:pt>
    <dgm:pt modelId="{71CA7FD2-C4CF-4141-BF8F-97B62B6F7983}" type="sibTrans" cxnId="{22C33434-319D-4502-A8CC-A66032ACD9BB}">
      <dgm:prSet/>
      <dgm:spPr/>
      <dgm:t>
        <a:bodyPr/>
        <a:lstStyle/>
        <a:p>
          <a:endParaRPr lang="en-US" dirty="0"/>
        </a:p>
      </dgm:t>
    </dgm:pt>
    <dgm:pt modelId="{0E4B8038-F953-479D-B67F-F5FD935E44CA}">
      <dgm:prSet/>
      <dgm:spPr/>
      <dgm:t>
        <a:bodyPr/>
        <a:lstStyle/>
        <a:p>
          <a:r>
            <a:rPr lang="en-US" dirty="0"/>
            <a:t>The average used-vehicle listing price increased to $25,825, slightly up from $25,371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E75953-D91C-4A50-841D-FFB3387C3EAD}" type="parTrans" cxnId="{065F0317-CD5A-41E5-8F1F-DE5548519883}">
      <dgm:prSet/>
      <dgm:spPr/>
      <dgm:t>
        <a:bodyPr/>
        <a:lstStyle/>
        <a:p>
          <a:endParaRPr lang="en-US"/>
        </a:p>
      </dgm:t>
    </dgm:pt>
    <dgm:pt modelId="{F6D616B6-E3A1-4EE1-8A47-12B2C1BCCB76}" type="sibTrans" cxnId="{065F0317-CD5A-41E5-8F1F-DE5548519883}">
      <dgm:prSet/>
      <dgm:spPr/>
      <dgm:t>
        <a:bodyPr/>
        <a:lstStyle/>
        <a:p>
          <a:endParaRPr lang="en-US"/>
        </a:p>
      </dgm:t>
    </dgm:pt>
    <dgm:pt modelId="{73DA7029-17D9-4DBB-B197-2BE5BC991995}" type="pres">
      <dgm:prSet presAssocID="{1B6F55DE-B043-4C31-93A1-32D93794ECA1}" presName="Name0" presStyleCnt="0">
        <dgm:presLayoutVars>
          <dgm:dir/>
          <dgm:resizeHandles val="exact"/>
        </dgm:presLayoutVars>
      </dgm:prSet>
      <dgm:spPr/>
    </dgm:pt>
    <dgm:pt modelId="{8A89B415-9CE4-4360-B0B1-453742F95C70}" type="pres">
      <dgm:prSet presAssocID="{C5DE688E-7BFC-4BAF-BE8D-89C891DC5500}" presName="node" presStyleLbl="node1" presStyleIdx="0" presStyleCnt="12">
        <dgm:presLayoutVars>
          <dgm:bulletEnabled val="1"/>
        </dgm:presLayoutVars>
      </dgm:prSet>
      <dgm:spPr/>
    </dgm:pt>
    <dgm:pt modelId="{4D85C9D3-9D5F-4A6F-917C-4C9A9E354317}" type="pres">
      <dgm:prSet presAssocID="{91E1B601-6922-404E-8401-964AAB329DBB}" presName="sibTrans" presStyleLbl="sibTrans1D1" presStyleIdx="0" presStyleCnt="11"/>
      <dgm:spPr/>
    </dgm:pt>
    <dgm:pt modelId="{79AC6A39-61B8-4025-AB54-B127DF7690EB}" type="pres">
      <dgm:prSet presAssocID="{91E1B601-6922-404E-8401-964AAB329DBB}" presName="connectorText" presStyleLbl="sibTrans1D1" presStyleIdx="0" presStyleCnt="11"/>
      <dgm:spPr/>
    </dgm:pt>
    <dgm:pt modelId="{185642FC-389E-43E4-9DE3-6D8801FDC38D}" type="pres">
      <dgm:prSet presAssocID="{1087EB92-7290-4FE6-AA55-204937E7752F}" presName="node" presStyleLbl="node1" presStyleIdx="1" presStyleCnt="12">
        <dgm:presLayoutVars>
          <dgm:bulletEnabled val="1"/>
        </dgm:presLayoutVars>
      </dgm:prSet>
      <dgm:spPr/>
    </dgm:pt>
    <dgm:pt modelId="{127221A2-A75F-48B3-B5B1-0C209A2BFF1C}" type="pres">
      <dgm:prSet presAssocID="{236079FE-318B-4493-BCD0-E6BC945B80DF}" presName="sibTrans" presStyleLbl="sibTrans1D1" presStyleIdx="1" presStyleCnt="11"/>
      <dgm:spPr/>
    </dgm:pt>
    <dgm:pt modelId="{3541D300-2E3A-49F3-AE94-4517F4CC0AC1}" type="pres">
      <dgm:prSet presAssocID="{236079FE-318B-4493-BCD0-E6BC945B80DF}" presName="connectorText" presStyleLbl="sibTrans1D1" presStyleIdx="1" presStyleCnt="11"/>
      <dgm:spPr/>
    </dgm:pt>
    <dgm:pt modelId="{B387301D-A930-49EF-AC12-04ACBFE06C03}" type="pres">
      <dgm:prSet presAssocID="{61462B68-732B-4D7A-9FD4-DCE8A2AED1B8}" presName="node" presStyleLbl="node1" presStyleIdx="2" presStyleCnt="12">
        <dgm:presLayoutVars>
          <dgm:bulletEnabled val="1"/>
        </dgm:presLayoutVars>
      </dgm:prSet>
      <dgm:spPr/>
    </dgm:pt>
    <dgm:pt modelId="{1AE078FE-1067-4763-98CD-1A806D5898F7}" type="pres">
      <dgm:prSet presAssocID="{FC4CC7E4-5948-410A-8724-0860B62539DB}" presName="sibTrans" presStyleLbl="sibTrans1D1" presStyleIdx="2" presStyleCnt="11"/>
      <dgm:spPr/>
    </dgm:pt>
    <dgm:pt modelId="{BCD050C4-5E19-40AE-8942-C9AB00EDA0B3}" type="pres">
      <dgm:prSet presAssocID="{FC4CC7E4-5948-410A-8724-0860B62539DB}" presName="connectorText" presStyleLbl="sibTrans1D1" presStyleIdx="2" presStyleCnt="11"/>
      <dgm:spPr/>
    </dgm:pt>
    <dgm:pt modelId="{3C1DA960-6F79-4D7F-A6B0-A4ADAA918F91}" type="pres">
      <dgm:prSet presAssocID="{0950AA63-584A-4541-8967-F5B1B4928B7C}" presName="node" presStyleLbl="node1" presStyleIdx="3" presStyleCnt="12">
        <dgm:presLayoutVars>
          <dgm:bulletEnabled val="1"/>
        </dgm:presLayoutVars>
      </dgm:prSet>
      <dgm:spPr/>
    </dgm:pt>
    <dgm:pt modelId="{363CDADC-694E-48DA-9FCD-2DEE83010720}" type="pres">
      <dgm:prSet presAssocID="{7682C6FE-BFBA-4206-8C69-294B9FDDD402}" presName="sibTrans" presStyleLbl="sibTrans1D1" presStyleIdx="3" presStyleCnt="11"/>
      <dgm:spPr/>
    </dgm:pt>
    <dgm:pt modelId="{A46CD0AB-D60E-4B92-9C50-5EAD5BFB8464}" type="pres">
      <dgm:prSet presAssocID="{7682C6FE-BFBA-4206-8C69-294B9FDDD402}" presName="connectorText" presStyleLbl="sibTrans1D1" presStyleIdx="3" presStyleCnt="11"/>
      <dgm:spPr/>
    </dgm:pt>
    <dgm:pt modelId="{85939C5E-B850-40C0-8C5F-2D59D8A2BE7E}" type="pres">
      <dgm:prSet presAssocID="{A9A68855-856A-4B58-89D4-332E89CA4175}" presName="node" presStyleLbl="node1" presStyleIdx="4" presStyleCnt="12">
        <dgm:presLayoutVars>
          <dgm:bulletEnabled val="1"/>
        </dgm:presLayoutVars>
      </dgm:prSet>
      <dgm:spPr/>
    </dgm:pt>
    <dgm:pt modelId="{D0B4BD9E-62BD-4395-95D6-24EECB958FF3}" type="pres">
      <dgm:prSet presAssocID="{99FEF701-3410-4C95-A202-9F63CBCB46CF}" presName="sibTrans" presStyleLbl="sibTrans1D1" presStyleIdx="4" presStyleCnt="11"/>
      <dgm:spPr/>
    </dgm:pt>
    <dgm:pt modelId="{07195CC6-B339-4A2D-ACE5-71F6C9D581F5}" type="pres">
      <dgm:prSet presAssocID="{99FEF701-3410-4C95-A202-9F63CBCB46CF}" presName="connectorText" presStyleLbl="sibTrans1D1" presStyleIdx="4" presStyleCnt="11"/>
      <dgm:spPr/>
    </dgm:pt>
    <dgm:pt modelId="{10DC3AB7-4CE0-41E3-AA0F-2BF317EABC0B}" type="pres">
      <dgm:prSet presAssocID="{00F11EEF-5ABE-42FC-AC86-21EA69EBE59A}" presName="node" presStyleLbl="node1" presStyleIdx="5" presStyleCnt="12">
        <dgm:presLayoutVars>
          <dgm:bulletEnabled val="1"/>
        </dgm:presLayoutVars>
      </dgm:prSet>
      <dgm:spPr/>
    </dgm:pt>
    <dgm:pt modelId="{FA6A6A16-C9D3-4A0B-9DE0-AA1C585D79A2}" type="pres">
      <dgm:prSet presAssocID="{BD53C029-DC4F-448E-9183-A5C25BD2D924}" presName="sibTrans" presStyleLbl="sibTrans1D1" presStyleIdx="5" presStyleCnt="11"/>
      <dgm:spPr/>
    </dgm:pt>
    <dgm:pt modelId="{F3B2F558-F6A7-493B-B785-1C8308E6D120}" type="pres">
      <dgm:prSet presAssocID="{BD53C029-DC4F-448E-9183-A5C25BD2D924}" presName="connectorText" presStyleLbl="sibTrans1D1" presStyleIdx="5" presStyleCnt="11"/>
      <dgm:spPr/>
    </dgm:pt>
    <dgm:pt modelId="{1C750282-FABB-4A06-9EEA-E6C9930B97DC}" type="pres">
      <dgm:prSet presAssocID="{AE004A31-C146-4B87-89E7-40CF5D4097BE}" presName="node" presStyleLbl="node1" presStyleIdx="6" presStyleCnt="12">
        <dgm:presLayoutVars>
          <dgm:bulletEnabled val="1"/>
        </dgm:presLayoutVars>
      </dgm:prSet>
      <dgm:spPr/>
    </dgm:pt>
    <dgm:pt modelId="{4D3EC12E-1B05-43B4-8BC8-F36BE0FBC349}" type="pres">
      <dgm:prSet presAssocID="{3DBB09F1-7C26-4CC0-A72D-359D35507AD2}" presName="sibTrans" presStyleLbl="sibTrans1D1" presStyleIdx="6" presStyleCnt="11"/>
      <dgm:spPr/>
    </dgm:pt>
    <dgm:pt modelId="{EA03E68E-097B-4F32-BDD7-AEF5BF876A95}" type="pres">
      <dgm:prSet presAssocID="{3DBB09F1-7C26-4CC0-A72D-359D35507AD2}" presName="connectorText" presStyleLbl="sibTrans1D1" presStyleIdx="6" presStyleCnt="11"/>
      <dgm:spPr/>
    </dgm:pt>
    <dgm:pt modelId="{8595203B-18D0-47F1-B877-7284D282025C}" type="pres">
      <dgm:prSet presAssocID="{AD0D9884-ADC7-4125-8CB3-EB6D40B95445}" presName="node" presStyleLbl="node1" presStyleIdx="7" presStyleCnt="12">
        <dgm:presLayoutVars>
          <dgm:bulletEnabled val="1"/>
        </dgm:presLayoutVars>
      </dgm:prSet>
      <dgm:spPr/>
    </dgm:pt>
    <dgm:pt modelId="{7683A016-AF4B-4E38-B9C0-E74FAEDC9422}" type="pres">
      <dgm:prSet presAssocID="{84C2F436-1735-4C30-AF86-226620431AF0}" presName="sibTrans" presStyleLbl="sibTrans1D1" presStyleIdx="7" presStyleCnt="11"/>
      <dgm:spPr/>
    </dgm:pt>
    <dgm:pt modelId="{412D1B66-9441-491B-9E3E-96921145435F}" type="pres">
      <dgm:prSet presAssocID="{84C2F436-1735-4C30-AF86-226620431AF0}" presName="connectorText" presStyleLbl="sibTrans1D1" presStyleIdx="7" presStyleCnt="11"/>
      <dgm:spPr/>
    </dgm:pt>
    <dgm:pt modelId="{F13DA664-A34C-4365-B9FD-3E97A8912F5A}" type="pres">
      <dgm:prSet presAssocID="{6E49FC90-A264-4FCD-96E9-17EC902812E3}" presName="node" presStyleLbl="node1" presStyleIdx="8" presStyleCnt="12">
        <dgm:presLayoutVars>
          <dgm:bulletEnabled val="1"/>
        </dgm:presLayoutVars>
      </dgm:prSet>
      <dgm:spPr/>
    </dgm:pt>
    <dgm:pt modelId="{2A33FD29-0DBE-442F-921E-A0C98FCFB44C}" type="pres">
      <dgm:prSet presAssocID="{3CC64707-2DFE-4134-9E92-D276EBC15BBB}" presName="sibTrans" presStyleLbl="sibTrans1D1" presStyleIdx="8" presStyleCnt="11"/>
      <dgm:spPr/>
    </dgm:pt>
    <dgm:pt modelId="{D3C0FF80-64B4-433E-A794-FDF36F4C1EDF}" type="pres">
      <dgm:prSet presAssocID="{3CC64707-2DFE-4134-9E92-D276EBC15BBB}" presName="connectorText" presStyleLbl="sibTrans1D1" presStyleIdx="8" presStyleCnt="11"/>
      <dgm:spPr/>
    </dgm:pt>
    <dgm:pt modelId="{E14C5F35-9B56-49BD-98D9-DCF2527137BF}" type="pres">
      <dgm:prSet presAssocID="{681B8474-A562-4A97-BF42-242D08EDF0EB}" presName="node" presStyleLbl="node1" presStyleIdx="9" presStyleCnt="12">
        <dgm:presLayoutVars>
          <dgm:bulletEnabled val="1"/>
        </dgm:presLayoutVars>
      </dgm:prSet>
      <dgm:spPr/>
    </dgm:pt>
    <dgm:pt modelId="{F28E53CE-ABE5-4249-A92A-F25F83CE07F1}" type="pres">
      <dgm:prSet presAssocID="{9DFC9964-64FB-44C7-933F-054C12D096DD}" presName="sibTrans" presStyleLbl="sibTrans1D1" presStyleIdx="9" presStyleCnt="11"/>
      <dgm:spPr/>
    </dgm:pt>
    <dgm:pt modelId="{36B1AB08-9E89-4B00-B74C-AC34155E86F6}" type="pres">
      <dgm:prSet presAssocID="{9DFC9964-64FB-44C7-933F-054C12D096DD}" presName="connectorText" presStyleLbl="sibTrans1D1" presStyleIdx="9" presStyleCnt="11"/>
      <dgm:spPr/>
    </dgm:pt>
    <dgm:pt modelId="{22E76261-F85B-4561-91DF-F8476AED09A6}" type="pres">
      <dgm:prSet presAssocID="{B09AF81C-831F-4833-8EAD-2B7ED8FFAEC4}" presName="node" presStyleLbl="node1" presStyleIdx="10" presStyleCnt="12">
        <dgm:presLayoutVars>
          <dgm:bulletEnabled val="1"/>
        </dgm:presLayoutVars>
      </dgm:prSet>
      <dgm:spPr/>
    </dgm:pt>
    <dgm:pt modelId="{EFF11DB5-B608-4D73-9497-9E3CDD4E8E85}" type="pres">
      <dgm:prSet presAssocID="{71CA7FD2-C4CF-4141-BF8F-97B62B6F7983}" presName="sibTrans" presStyleLbl="sibTrans1D1" presStyleIdx="10" presStyleCnt="11"/>
      <dgm:spPr/>
    </dgm:pt>
    <dgm:pt modelId="{9141C208-1EB6-415F-9EF7-2902D7C13BAA}" type="pres">
      <dgm:prSet presAssocID="{71CA7FD2-C4CF-4141-BF8F-97B62B6F7983}" presName="connectorText" presStyleLbl="sibTrans1D1" presStyleIdx="10" presStyleCnt="11"/>
      <dgm:spPr/>
    </dgm:pt>
    <dgm:pt modelId="{34585E7E-3546-48D5-866E-6F70A5C092F2}" type="pres">
      <dgm:prSet presAssocID="{0E4B8038-F953-479D-B67F-F5FD935E44C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6CFA901-E4F6-49DE-850A-12BD03BBCA77}" srcId="{1B6F55DE-B043-4C31-93A1-32D93794ECA1}" destId="{A9A68855-856A-4B58-89D4-332E89CA4175}" srcOrd="4" destOrd="0" parTransId="{6DD3BA85-4712-44F1-8368-6A81F0DDC836}" sibTransId="{99FEF701-3410-4C95-A202-9F63CBCB46CF}"/>
    <dgm:cxn modelId="{12C92005-31C8-4E6C-8994-8EE2771B7AAF}" srcId="{1B6F55DE-B043-4C31-93A1-32D93794ECA1}" destId="{1087EB92-7290-4FE6-AA55-204937E7752F}" srcOrd="1" destOrd="0" parTransId="{5F056347-D97A-412B-9A5C-E35F73F3C7F9}" sibTransId="{236079FE-318B-4493-BCD0-E6BC945B80DF}"/>
    <dgm:cxn modelId="{78ECF508-649D-4173-BA35-C3AC83C3E202}" type="presOf" srcId="{7682C6FE-BFBA-4206-8C69-294B9FDDD402}" destId="{A46CD0AB-D60E-4B92-9C50-5EAD5BFB8464}" srcOrd="1" destOrd="0" presId="urn:microsoft.com/office/officeart/2016/7/layout/RepeatingBendingProcessNew"/>
    <dgm:cxn modelId="{BB748A0E-6F3B-4B3C-AE63-618ABC7E7B94}" type="presOf" srcId="{84C2F436-1735-4C30-AF86-226620431AF0}" destId="{412D1B66-9441-491B-9E3E-96921145435F}" srcOrd="1" destOrd="0" presId="urn:microsoft.com/office/officeart/2016/7/layout/RepeatingBendingProcessNew"/>
    <dgm:cxn modelId="{14721913-8E3F-4B2B-8622-570C86F67EB7}" type="presOf" srcId="{99FEF701-3410-4C95-A202-9F63CBCB46CF}" destId="{D0B4BD9E-62BD-4395-95D6-24EECB958FF3}" srcOrd="0" destOrd="0" presId="urn:microsoft.com/office/officeart/2016/7/layout/RepeatingBendingProcessNew"/>
    <dgm:cxn modelId="{6431D416-8DAD-4D4F-BD3B-5FAAC0C0B953}" srcId="{1B6F55DE-B043-4C31-93A1-32D93794ECA1}" destId="{6E49FC90-A264-4FCD-96E9-17EC902812E3}" srcOrd="8" destOrd="0" parTransId="{F4F51582-1271-4987-B0E9-20ACACC07305}" sibTransId="{3CC64707-2DFE-4134-9E92-D276EBC15BBB}"/>
    <dgm:cxn modelId="{065F0317-CD5A-41E5-8F1F-DE5548519883}" srcId="{1B6F55DE-B043-4C31-93A1-32D93794ECA1}" destId="{0E4B8038-F953-479D-B67F-F5FD935E44CA}" srcOrd="11" destOrd="0" parTransId="{10E75953-D91C-4A50-841D-FFB3387C3EAD}" sibTransId="{F6D616B6-E3A1-4EE1-8A47-12B2C1BCCB76}"/>
    <dgm:cxn modelId="{9D524E2E-1D78-417E-A7CF-A96A9953A3ED}" srcId="{1B6F55DE-B043-4C31-93A1-32D93794ECA1}" destId="{61462B68-732B-4D7A-9FD4-DCE8A2AED1B8}" srcOrd="2" destOrd="0" parTransId="{E3EDEE37-9144-4080-9A3B-15B81BF4FD81}" sibTransId="{FC4CC7E4-5948-410A-8724-0860B62539DB}"/>
    <dgm:cxn modelId="{3C23CF2E-AEBF-4735-BD6E-F7C4250583A3}" type="presOf" srcId="{9DFC9964-64FB-44C7-933F-054C12D096DD}" destId="{36B1AB08-9E89-4B00-B74C-AC34155E86F6}" srcOrd="1" destOrd="0" presId="urn:microsoft.com/office/officeart/2016/7/layout/RepeatingBendingProcessNew"/>
    <dgm:cxn modelId="{7720C331-79AE-479B-8DA9-2CC5E1D39A9D}" type="presOf" srcId="{236079FE-318B-4493-BCD0-E6BC945B80DF}" destId="{127221A2-A75F-48B3-B5B1-0C209A2BFF1C}" srcOrd="0" destOrd="0" presId="urn:microsoft.com/office/officeart/2016/7/layout/RepeatingBendingProcessNew"/>
    <dgm:cxn modelId="{D3BACA31-5F83-4E8A-81BC-B4BF13CD541E}" type="presOf" srcId="{7682C6FE-BFBA-4206-8C69-294B9FDDD402}" destId="{363CDADC-694E-48DA-9FCD-2DEE83010720}" srcOrd="0" destOrd="0" presId="urn:microsoft.com/office/officeart/2016/7/layout/RepeatingBendingProcessNew"/>
    <dgm:cxn modelId="{22C33434-319D-4502-A8CC-A66032ACD9BB}" srcId="{1B6F55DE-B043-4C31-93A1-32D93794ECA1}" destId="{B09AF81C-831F-4833-8EAD-2B7ED8FFAEC4}" srcOrd="10" destOrd="0" parTransId="{DFF14F0A-F3BA-43EF-94F8-22B1D8785A22}" sibTransId="{71CA7FD2-C4CF-4141-BF8F-97B62B6F7983}"/>
    <dgm:cxn modelId="{167FFC39-B816-4DDB-B61B-9625960DB87F}" type="presOf" srcId="{61462B68-732B-4D7A-9FD4-DCE8A2AED1B8}" destId="{B387301D-A930-49EF-AC12-04ACBFE06C03}" srcOrd="0" destOrd="0" presId="urn:microsoft.com/office/officeart/2016/7/layout/RepeatingBendingProcessNew"/>
    <dgm:cxn modelId="{F14D223C-189F-4CC5-97CA-C3F9A5F3125D}" type="presOf" srcId="{B09AF81C-831F-4833-8EAD-2B7ED8FFAEC4}" destId="{22E76261-F85B-4561-91DF-F8476AED09A6}" srcOrd="0" destOrd="0" presId="urn:microsoft.com/office/officeart/2016/7/layout/RepeatingBendingProcessNew"/>
    <dgm:cxn modelId="{6E69A861-CF36-4249-A4E6-922CF7D8263E}" srcId="{1B6F55DE-B043-4C31-93A1-32D93794ECA1}" destId="{AE004A31-C146-4B87-89E7-40CF5D4097BE}" srcOrd="6" destOrd="0" parTransId="{FF6DB47D-20CD-41B9-9099-553139619045}" sibTransId="{3DBB09F1-7C26-4CC0-A72D-359D35507AD2}"/>
    <dgm:cxn modelId="{CC5E5B6C-A3A8-4027-B798-AAFAE3ADCC13}" type="presOf" srcId="{0E4B8038-F953-479D-B67F-F5FD935E44CA}" destId="{34585E7E-3546-48D5-866E-6F70A5C092F2}" srcOrd="0" destOrd="0" presId="urn:microsoft.com/office/officeart/2016/7/layout/RepeatingBendingProcessNew"/>
    <dgm:cxn modelId="{8DF9AB6C-39D5-429D-93A6-9A3B8735E8B8}" srcId="{1B6F55DE-B043-4C31-93A1-32D93794ECA1}" destId="{0950AA63-584A-4541-8967-F5B1B4928B7C}" srcOrd="3" destOrd="0" parTransId="{D1C21E9A-0883-469B-94E5-C6C243BF8F7D}" sibTransId="{7682C6FE-BFBA-4206-8C69-294B9FDDD402}"/>
    <dgm:cxn modelId="{BCC0E26D-76CD-4C8E-A723-4BDD5F1B6542}" type="presOf" srcId="{91E1B601-6922-404E-8401-964AAB329DBB}" destId="{79AC6A39-61B8-4025-AB54-B127DF7690EB}" srcOrd="1" destOrd="0" presId="urn:microsoft.com/office/officeart/2016/7/layout/RepeatingBendingProcessNew"/>
    <dgm:cxn modelId="{FB5A6F4F-6340-4E64-8B39-D81EE03D4B0C}" type="presOf" srcId="{9DFC9964-64FB-44C7-933F-054C12D096DD}" destId="{F28E53CE-ABE5-4249-A92A-F25F83CE07F1}" srcOrd="0" destOrd="0" presId="urn:microsoft.com/office/officeart/2016/7/layout/RepeatingBendingProcessNew"/>
    <dgm:cxn modelId="{C8494270-28F3-42CF-A6D2-884603AA85B0}" type="presOf" srcId="{FC4CC7E4-5948-410A-8724-0860B62539DB}" destId="{1AE078FE-1067-4763-98CD-1A806D5898F7}" srcOrd="0" destOrd="0" presId="urn:microsoft.com/office/officeart/2016/7/layout/RepeatingBendingProcessNew"/>
    <dgm:cxn modelId="{F62BC471-AE46-4C5C-8443-D8054EA48B7F}" type="presOf" srcId="{00F11EEF-5ABE-42FC-AC86-21EA69EBE59A}" destId="{10DC3AB7-4CE0-41E3-AA0F-2BF317EABC0B}" srcOrd="0" destOrd="0" presId="urn:microsoft.com/office/officeart/2016/7/layout/RepeatingBendingProcessNew"/>
    <dgm:cxn modelId="{AC03437D-AE24-41D3-AE0F-31846B3C604B}" type="presOf" srcId="{91E1B601-6922-404E-8401-964AAB329DBB}" destId="{4D85C9D3-9D5F-4A6F-917C-4C9A9E354317}" srcOrd="0" destOrd="0" presId="urn:microsoft.com/office/officeart/2016/7/layout/RepeatingBendingProcessNew"/>
    <dgm:cxn modelId="{CE8B4383-366E-4F3B-857A-69E985E4B498}" type="presOf" srcId="{84C2F436-1735-4C30-AF86-226620431AF0}" destId="{7683A016-AF4B-4E38-B9C0-E74FAEDC9422}" srcOrd="0" destOrd="0" presId="urn:microsoft.com/office/officeart/2016/7/layout/RepeatingBendingProcessNew"/>
    <dgm:cxn modelId="{BC3AB686-F005-4468-BE82-960C226BBCCC}" type="presOf" srcId="{1B6F55DE-B043-4C31-93A1-32D93794ECA1}" destId="{73DA7029-17D9-4DBB-B197-2BE5BC991995}" srcOrd="0" destOrd="0" presId="urn:microsoft.com/office/officeart/2016/7/layout/RepeatingBendingProcessNew"/>
    <dgm:cxn modelId="{B3135D8C-7CFB-4FD9-A0B0-D38B0F7DE158}" type="presOf" srcId="{71CA7FD2-C4CF-4141-BF8F-97B62B6F7983}" destId="{9141C208-1EB6-415F-9EF7-2902D7C13BAA}" srcOrd="1" destOrd="0" presId="urn:microsoft.com/office/officeart/2016/7/layout/RepeatingBendingProcessNew"/>
    <dgm:cxn modelId="{3C833F9C-81DA-4476-BB12-133B8FDFA390}" type="presOf" srcId="{A9A68855-856A-4B58-89D4-332E89CA4175}" destId="{85939C5E-B850-40C0-8C5F-2D59D8A2BE7E}" srcOrd="0" destOrd="0" presId="urn:microsoft.com/office/officeart/2016/7/layout/RepeatingBendingProcessNew"/>
    <dgm:cxn modelId="{C054569D-15A6-47A0-A74E-E622D26811E2}" srcId="{1B6F55DE-B043-4C31-93A1-32D93794ECA1}" destId="{AD0D9884-ADC7-4125-8CB3-EB6D40B95445}" srcOrd="7" destOrd="0" parTransId="{04064255-8A00-4B83-9D22-336F78B4CA9F}" sibTransId="{84C2F436-1735-4C30-AF86-226620431AF0}"/>
    <dgm:cxn modelId="{B223C9AE-B647-472D-B5AD-CB5425718B54}" type="presOf" srcId="{71CA7FD2-C4CF-4141-BF8F-97B62B6F7983}" destId="{EFF11DB5-B608-4D73-9497-9E3CDD4E8E85}" srcOrd="0" destOrd="0" presId="urn:microsoft.com/office/officeart/2016/7/layout/RepeatingBendingProcessNew"/>
    <dgm:cxn modelId="{DB8519B3-45AF-48F8-A986-D77AAEE09784}" type="presOf" srcId="{BD53C029-DC4F-448E-9183-A5C25BD2D924}" destId="{FA6A6A16-C9D3-4A0B-9DE0-AA1C585D79A2}" srcOrd="0" destOrd="0" presId="urn:microsoft.com/office/officeart/2016/7/layout/RepeatingBendingProcessNew"/>
    <dgm:cxn modelId="{C07742B6-2CB3-49F5-B2F0-1DB22F48C70F}" type="presOf" srcId="{C5DE688E-7BFC-4BAF-BE8D-89C891DC5500}" destId="{8A89B415-9CE4-4360-B0B1-453742F95C70}" srcOrd="0" destOrd="0" presId="urn:microsoft.com/office/officeart/2016/7/layout/RepeatingBendingProcessNew"/>
    <dgm:cxn modelId="{FEC5B7B9-5550-4B29-ABB4-FA71A7335BE5}" srcId="{1B6F55DE-B043-4C31-93A1-32D93794ECA1}" destId="{00F11EEF-5ABE-42FC-AC86-21EA69EBE59A}" srcOrd="5" destOrd="0" parTransId="{EC9EAFB5-920A-4871-B973-5475C3741576}" sibTransId="{BD53C029-DC4F-448E-9183-A5C25BD2D924}"/>
    <dgm:cxn modelId="{00445FC1-F2E6-43A4-A48D-3E7C0266B66E}" type="presOf" srcId="{AE004A31-C146-4B87-89E7-40CF5D4097BE}" destId="{1C750282-FABB-4A06-9EEA-E6C9930B97DC}" srcOrd="0" destOrd="0" presId="urn:microsoft.com/office/officeart/2016/7/layout/RepeatingBendingProcessNew"/>
    <dgm:cxn modelId="{E98E0EC2-812A-4A95-9D5E-A8DF9FBFC253}" type="presOf" srcId="{3DBB09F1-7C26-4CC0-A72D-359D35507AD2}" destId="{EA03E68E-097B-4F32-BDD7-AEF5BF876A95}" srcOrd="1" destOrd="0" presId="urn:microsoft.com/office/officeart/2016/7/layout/RepeatingBendingProcessNew"/>
    <dgm:cxn modelId="{A52B3DC7-B205-40C2-BF9C-925B8A0D2254}" type="presOf" srcId="{6E49FC90-A264-4FCD-96E9-17EC902812E3}" destId="{F13DA664-A34C-4365-B9FD-3E97A8912F5A}" srcOrd="0" destOrd="0" presId="urn:microsoft.com/office/officeart/2016/7/layout/RepeatingBendingProcessNew"/>
    <dgm:cxn modelId="{570205CB-622C-44BA-8D84-87862DBC3090}" srcId="{1B6F55DE-B043-4C31-93A1-32D93794ECA1}" destId="{C5DE688E-7BFC-4BAF-BE8D-89C891DC5500}" srcOrd="0" destOrd="0" parTransId="{B97C4E8E-794D-41BA-A134-67F50A1C1B05}" sibTransId="{91E1B601-6922-404E-8401-964AAB329DBB}"/>
    <dgm:cxn modelId="{70482CCB-016B-4CBB-841D-FF0804860865}" type="presOf" srcId="{1087EB92-7290-4FE6-AA55-204937E7752F}" destId="{185642FC-389E-43E4-9DE3-6D8801FDC38D}" srcOrd="0" destOrd="0" presId="urn:microsoft.com/office/officeart/2016/7/layout/RepeatingBendingProcessNew"/>
    <dgm:cxn modelId="{91470DCE-4884-4C8A-BD63-220652FAA8BD}" type="presOf" srcId="{681B8474-A562-4A97-BF42-242D08EDF0EB}" destId="{E14C5F35-9B56-49BD-98D9-DCF2527137BF}" srcOrd="0" destOrd="0" presId="urn:microsoft.com/office/officeart/2016/7/layout/RepeatingBendingProcessNew"/>
    <dgm:cxn modelId="{483530D4-8BEB-427D-AC99-A9E016BE0D36}" type="presOf" srcId="{0950AA63-584A-4541-8967-F5B1B4928B7C}" destId="{3C1DA960-6F79-4D7F-A6B0-A4ADAA918F91}" srcOrd="0" destOrd="0" presId="urn:microsoft.com/office/officeart/2016/7/layout/RepeatingBendingProcessNew"/>
    <dgm:cxn modelId="{B249B4D6-FA7F-469D-BB1D-9A063C57A511}" type="presOf" srcId="{236079FE-318B-4493-BCD0-E6BC945B80DF}" destId="{3541D300-2E3A-49F3-AE94-4517F4CC0AC1}" srcOrd="1" destOrd="0" presId="urn:microsoft.com/office/officeart/2016/7/layout/RepeatingBendingProcessNew"/>
    <dgm:cxn modelId="{374074E2-C71F-422B-9E58-29E8A2907D55}" type="presOf" srcId="{3DBB09F1-7C26-4CC0-A72D-359D35507AD2}" destId="{4D3EC12E-1B05-43B4-8BC8-F36BE0FBC349}" srcOrd="0" destOrd="0" presId="urn:microsoft.com/office/officeart/2016/7/layout/RepeatingBendingProcessNew"/>
    <dgm:cxn modelId="{C4CA29E3-90ED-4573-93BA-B284AEC1A3E9}" type="presOf" srcId="{99FEF701-3410-4C95-A202-9F63CBCB46CF}" destId="{07195CC6-B339-4A2D-ACE5-71F6C9D581F5}" srcOrd="1" destOrd="0" presId="urn:microsoft.com/office/officeart/2016/7/layout/RepeatingBendingProcessNew"/>
    <dgm:cxn modelId="{0F7B63E3-1303-4C56-A4AD-BAF62D752FFE}" type="presOf" srcId="{3CC64707-2DFE-4134-9E92-D276EBC15BBB}" destId="{2A33FD29-0DBE-442F-921E-A0C98FCFB44C}" srcOrd="0" destOrd="0" presId="urn:microsoft.com/office/officeart/2016/7/layout/RepeatingBendingProcessNew"/>
    <dgm:cxn modelId="{4DAE31EE-82E6-4C57-9016-D8B6FDB789CE}" type="presOf" srcId="{BD53C029-DC4F-448E-9183-A5C25BD2D924}" destId="{F3B2F558-F6A7-493B-B785-1C8308E6D120}" srcOrd="1" destOrd="0" presId="urn:microsoft.com/office/officeart/2016/7/layout/RepeatingBendingProcessNew"/>
    <dgm:cxn modelId="{8ADCBAF3-6D67-4039-846E-A5FE01A4C9F2}" srcId="{1B6F55DE-B043-4C31-93A1-32D93794ECA1}" destId="{681B8474-A562-4A97-BF42-242D08EDF0EB}" srcOrd="9" destOrd="0" parTransId="{DC7F678F-E147-4843-9F4E-AB3D72620F5C}" sibTransId="{9DFC9964-64FB-44C7-933F-054C12D096DD}"/>
    <dgm:cxn modelId="{B41C31F4-7B27-4974-AAD9-0C9D037F89F9}" type="presOf" srcId="{AD0D9884-ADC7-4125-8CB3-EB6D40B95445}" destId="{8595203B-18D0-47F1-B877-7284D282025C}" srcOrd="0" destOrd="0" presId="urn:microsoft.com/office/officeart/2016/7/layout/RepeatingBendingProcessNew"/>
    <dgm:cxn modelId="{FA7138F4-C34D-4F2F-A43F-D0BD1AE1A763}" type="presOf" srcId="{3CC64707-2DFE-4134-9E92-D276EBC15BBB}" destId="{D3C0FF80-64B4-433E-A794-FDF36F4C1EDF}" srcOrd="1" destOrd="0" presId="urn:microsoft.com/office/officeart/2016/7/layout/RepeatingBendingProcessNew"/>
    <dgm:cxn modelId="{FD46BCFD-B44B-409A-9252-0CE559FEFD08}" type="presOf" srcId="{FC4CC7E4-5948-410A-8724-0860B62539DB}" destId="{BCD050C4-5E19-40AE-8942-C9AB00EDA0B3}" srcOrd="1" destOrd="0" presId="urn:microsoft.com/office/officeart/2016/7/layout/RepeatingBendingProcessNew"/>
    <dgm:cxn modelId="{78429E8F-7661-45B1-BA1E-A8BD470A4184}" type="presParOf" srcId="{73DA7029-17D9-4DBB-B197-2BE5BC991995}" destId="{8A89B415-9CE4-4360-B0B1-453742F95C70}" srcOrd="0" destOrd="0" presId="urn:microsoft.com/office/officeart/2016/7/layout/RepeatingBendingProcessNew"/>
    <dgm:cxn modelId="{EFF9E566-5602-4D07-B70F-9FD6A597D925}" type="presParOf" srcId="{73DA7029-17D9-4DBB-B197-2BE5BC991995}" destId="{4D85C9D3-9D5F-4A6F-917C-4C9A9E354317}" srcOrd="1" destOrd="0" presId="urn:microsoft.com/office/officeart/2016/7/layout/RepeatingBendingProcessNew"/>
    <dgm:cxn modelId="{A5BB51B1-B893-4012-923B-13821CBE1DE6}" type="presParOf" srcId="{4D85C9D3-9D5F-4A6F-917C-4C9A9E354317}" destId="{79AC6A39-61B8-4025-AB54-B127DF7690EB}" srcOrd="0" destOrd="0" presId="urn:microsoft.com/office/officeart/2016/7/layout/RepeatingBendingProcessNew"/>
    <dgm:cxn modelId="{82D9B6DA-9D9C-4F00-BBC1-5A2CB133CCC8}" type="presParOf" srcId="{73DA7029-17D9-4DBB-B197-2BE5BC991995}" destId="{185642FC-389E-43E4-9DE3-6D8801FDC38D}" srcOrd="2" destOrd="0" presId="urn:microsoft.com/office/officeart/2016/7/layout/RepeatingBendingProcessNew"/>
    <dgm:cxn modelId="{78F2A35D-FBCF-41B3-A66F-6C98F7ED1D5A}" type="presParOf" srcId="{73DA7029-17D9-4DBB-B197-2BE5BC991995}" destId="{127221A2-A75F-48B3-B5B1-0C209A2BFF1C}" srcOrd="3" destOrd="0" presId="urn:microsoft.com/office/officeart/2016/7/layout/RepeatingBendingProcessNew"/>
    <dgm:cxn modelId="{C6AF0FDB-4FC3-4232-9164-558F488809B2}" type="presParOf" srcId="{127221A2-A75F-48B3-B5B1-0C209A2BFF1C}" destId="{3541D300-2E3A-49F3-AE94-4517F4CC0AC1}" srcOrd="0" destOrd="0" presId="urn:microsoft.com/office/officeart/2016/7/layout/RepeatingBendingProcessNew"/>
    <dgm:cxn modelId="{EC1F0635-93F7-413D-AFA0-5489E21FA1D7}" type="presParOf" srcId="{73DA7029-17D9-4DBB-B197-2BE5BC991995}" destId="{B387301D-A930-49EF-AC12-04ACBFE06C03}" srcOrd="4" destOrd="0" presId="urn:microsoft.com/office/officeart/2016/7/layout/RepeatingBendingProcessNew"/>
    <dgm:cxn modelId="{91D46AA6-A65D-4381-B0D1-493D3EE4D8F8}" type="presParOf" srcId="{73DA7029-17D9-4DBB-B197-2BE5BC991995}" destId="{1AE078FE-1067-4763-98CD-1A806D5898F7}" srcOrd="5" destOrd="0" presId="urn:microsoft.com/office/officeart/2016/7/layout/RepeatingBendingProcessNew"/>
    <dgm:cxn modelId="{FBC602EF-6809-4F33-B3CC-2BF726AF168E}" type="presParOf" srcId="{1AE078FE-1067-4763-98CD-1A806D5898F7}" destId="{BCD050C4-5E19-40AE-8942-C9AB00EDA0B3}" srcOrd="0" destOrd="0" presId="urn:microsoft.com/office/officeart/2016/7/layout/RepeatingBendingProcessNew"/>
    <dgm:cxn modelId="{D41DE1FC-4EF9-477A-AF6E-8B86D1095E72}" type="presParOf" srcId="{73DA7029-17D9-4DBB-B197-2BE5BC991995}" destId="{3C1DA960-6F79-4D7F-A6B0-A4ADAA918F91}" srcOrd="6" destOrd="0" presId="urn:microsoft.com/office/officeart/2016/7/layout/RepeatingBendingProcessNew"/>
    <dgm:cxn modelId="{9811F335-9B33-4EE9-AC2A-F9F8192C3E48}" type="presParOf" srcId="{73DA7029-17D9-4DBB-B197-2BE5BC991995}" destId="{363CDADC-694E-48DA-9FCD-2DEE83010720}" srcOrd="7" destOrd="0" presId="urn:microsoft.com/office/officeart/2016/7/layout/RepeatingBendingProcessNew"/>
    <dgm:cxn modelId="{B633616C-0E46-4A32-A5E6-E801FDEECD53}" type="presParOf" srcId="{363CDADC-694E-48DA-9FCD-2DEE83010720}" destId="{A46CD0AB-D60E-4B92-9C50-5EAD5BFB8464}" srcOrd="0" destOrd="0" presId="urn:microsoft.com/office/officeart/2016/7/layout/RepeatingBendingProcessNew"/>
    <dgm:cxn modelId="{B6267093-72CB-4EC5-93E4-79DD1DAFB388}" type="presParOf" srcId="{73DA7029-17D9-4DBB-B197-2BE5BC991995}" destId="{85939C5E-B850-40C0-8C5F-2D59D8A2BE7E}" srcOrd="8" destOrd="0" presId="urn:microsoft.com/office/officeart/2016/7/layout/RepeatingBendingProcessNew"/>
    <dgm:cxn modelId="{E207FEF1-404C-45A8-899C-9250DB3E0EE4}" type="presParOf" srcId="{73DA7029-17D9-4DBB-B197-2BE5BC991995}" destId="{D0B4BD9E-62BD-4395-95D6-24EECB958FF3}" srcOrd="9" destOrd="0" presId="urn:microsoft.com/office/officeart/2016/7/layout/RepeatingBendingProcessNew"/>
    <dgm:cxn modelId="{3F6E4F23-A600-4FBE-9198-FA056C0B72D0}" type="presParOf" srcId="{D0B4BD9E-62BD-4395-95D6-24EECB958FF3}" destId="{07195CC6-B339-4A2D-ACE5-71F6C9D581F5}" srcOrd="0" destOrd="0" presId="urn:microsoft.com/office/officeart/2016/7/layout/RepeatingBendingProcessNew"/>
    <dgm:cxn modelId="{E429AA1F-DD70-4AF0-8992-84D64481F344}" type="presParOf" srcId="{73DA7029-17D9-4DBB-B197-2BE5BC991995}" destId="{10DC3AB7-4CE0-41E3-AA0F-2BF317EABC0B}" srcOrd="10" destOrd="0" presId="urn:microsoft.com/office/officeart/2016/7/layout/RepeatingBendingProcessNew"/>
    <dgm:cxn modelId="{C447183B-6E92-4797-9E30-2D646215AD72}" type="presParOf" srcId="{73DA7029-17D9-4DBB-B197-2BE5BC991995}" destId="{FA6A6A16-C9D3-4A0B-9DE0-AA1C585D79A2}" srcOrd="11" destOrd="0" presId="urn:microsoft.com/office/officeart/2016/7/layout/RepeatingBendingProcessNew"/>
    <dgm:cxn modelId="{0FF74296-1856-4A0E-A690-8ED0CB501768}" type="presParOf" srcId="{FA6A6A16-C9D3-4A0B-9DE0-AA1C585D79A2}" destId="{F3B2F558-F6A7-493B-B785-1C8308E6D120}" srcOrd="0" destOrd="0" presId="urn:microsoft.com/office/officeart/2016/7/layout/RepeatingBendingProcessNew"/>
    <dgm:cxn modelId="{F4BC19A0-2D6D-48FB-BCB8-D880C04E3F28}" type="presParOf" srcId="{73DA7029-17D9-4DBB-B197-2BE5BC991995}" destId="{1C750282-FABB-4A06-9EEA-E6C9930B97DC}" srcOrd="12" destOrd="0" presId="urn:microsoft.com/office/officeart/2016/7/layout/RepeatingBendingProcessNew"/>
    <dgm:cxn modelId="{8C50885C-B96E-4EAD-8868-458AD661A62D}" type="presParOf" srcId="{73DA7029-17D9-4DBB-B197-2BE5BC991995}" destId="{4D3EC12E-1B05-43B4-8BC8-F36BE0FBC349}" srcOrd="13" destOrd="0" presId="urn:microsoft.com/office/officeart/2016/7/layout/RepeatingBendingProcessNew"/>
    <dgm:cxn modelId="{F6FA1B4C-2711-433E-B654-6B91A87C54ED}" type="presParOf" srcId="{4D3EC12E-1B05-43B4-8BC8-F36BE0FBC349}" destId="{EA03E68E-097B-4F32-BDD7-AEF5BF876A95}" srcOrd="0" destOrd="0" presId="urn:microsoft.com/office/officeart/2016/7/layout/RepeatingBendingProcessNew"/>
    <dgm:cxn modelId="{EA8EF057-BA59-4BF5-9EA5-28DCF58F839A}" type="presParOf" srcId="{73DA7029-17D9-4DBB-B197-2BE5BC991995}" destId="{8595203B-18D0-47F1-B877-7284D282025C}" srcOrd="14" destOrd="0" presId="urn:microsoft.com/office/officeart/2016/7/layout/RepeatingBendingProcessNew"/>
    <dgm:cxn modelId="{A9B2D225-90FE-4C67-B035-A61FD1839CA2}" type="presParOf" srcId="{73DA7029-17D9-4DBB-B197-2BE5BC991995}" destId="{7683A016-AF4B-4E38-B9C0-E74FAEDC9422}" srcOrd="15" destOrd="0" presId="urn:microsoft.com/office/officeart/2016/7/layout/RepeatingBendingProcessNew"/>
    <dgm:cxn modelId="{75A212A1-9BA2-4B40-BE85-AA0AF1B54CC2}" type="presParOf" srcId="{7683A016-AF4B-4E38-B9C0-E74FAEDC9422}" destId="{412D1B66-9441-491B-9E3E-96921145435F}" srcOrd="0" destOrd="0" presId="urn:microsoft.com/office/officeart/2016/7/layout/RepeatingBendingProcessNew"/>
    <dgm:cxn modelId="{B72BDFB4-442D-4B7F-B60B-93A9F541D405}" type="presParOf" srcId="{73DA7029-17D9-4DBB-B197-2BE5BC991995}" destId="{F13DA664-A34C-4365-B9FD-3E97A8912F5A}" srcOrd="16" destOrd="0" presId="urn:microsoft.com/office/officeart/2016/7/layout/RepeatingBendingProcessNew"/>
    <dgm:cxn modelId="{2EC24374-D8D4-4036-9472-BCD082D423BF}" type="presParOf" srcId="{73DA7029-17D9-4DBB-B197-2BE5BC991995}" destId="{2A33FD29-0DBE-442F-921E-A0C98FCFB44C}" srcOrd="17" destOrd="0" presId="urn:microsoft.com/office/officeart/2016/7/layout/RepeatingBendingProcessNew"/>
    <dgm:cxn modelId="{DE7DC8E4-42E3-4DE1-94D7-E78B1297CFBD}" type="presParOf" srcId="{2A33FD29-0DBE-442F-921E-A0C98FCFB44C}" destId="{D3C0FF80-64B4-433E-A794-FDF36F4C1EDF}" srcOrd="0" destOrd="0" presId="urn:microsoft.com/office/officeart/2016/7/layout/RepeatingBendingProcessNew"/>
    <dgm:cxn modelId="{47087A7D-D498-4A2B-9419-E0C1199C26B7}" type="presParOf" srcId="{73DA7029-17D9-4DBB-B197-2BE5BC991995}" destId="{E14C5F35-9B56-49BD-98D9-DCF2527137BF}" srcOrd="18" destOrd="0" presId="urn:microsoft.com/office/officeart/2016/7/layout/RepeatingBendingProcessNew"/>
    <dgm:cxn modelId="{24B261FD-14CB-4144-9712-C4301694F5F0}" type="presParOf" srcId="{73DA7029-17D9-4DBB-B197-2BE5BC991995}" destId="{F28E53CE-ABE5-4249-A92A-F25F83CE07F1}" srcOrd="19" destOrd="0" presId="urn:microsoft.com/office/officeart/2016/7/layout/RepeatingBendingProcessNew"/>
    <dgm:cxn modelId="{8226109E-1326-4275-A4CC-9D03FA93A972}" type="presParOf" srcId="{F28E53CE-ABE5-4249-A92A-F25F83CE07F1}" destId="{36B1AB08-9E89-4B00-B74C-AC34155E86F6}" srcOrd="0" destOrd="0" presId="urn:microsoft.com/office/officeart/2016/7/layout/RepeatingBendingProcessNew"/>
    <dgm:cxn modelId="{21D834E3-87AF-4772-BEF2-B6FA403212AA}" type="presParOf" srcId="{73DA7029-17D9-4DBB-B197-2BE5BC991995}" destId="{22E76261-F85B-4561-91DF-F8476AED09A6}" srcOrd="20" destOrd="0" presId="urn:microsoft.com/office/officeart/2016/7/layout/RepeatingBendingProcessNew"/>
    <dgm:cxn modelId="{AF54224F-3B55-465C-9B1D-A04B3C0F2249}" type="presParOf" srcId="{73DA7029-17D9-4DBB-B197-2BE5BC991995}" destId="{EFF11DB5-B608-4D73-9497-9E3CDD4E8E85}" srcOrd="21" destOrd="0" presId="urn:microsoft.com/office/officeart/2016/7/layout/RepeatingBendingProcessNew"/>
    <dgm:cxn modelId="{9A1B0EB7-259C-4DF0-9C0A-1AE5D3D7F634}" type="presParOf" srcId="{EFF11DB5-B608-4D73-9497-9E3CDD4E8E85}" destId="{9141C208-1EB6-415F-9EF7-2902D7C13BAA}" srcOrd="0" destOrd="0" presId="urn:microsoft.com/office/officeart/2016/7/layout/RepeatingBendingProcessNew"/>
    <dgm:cxn modelId="{69D2E95B-435C-4E26-9F01-EB1BD7528771}" type="presParOf" srcId="{73DA7029-17D9-4DBB-B197-2BE5BC991995}" destId="{34585E7E-3546-48D5-866E-6F70A5C092F2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5C9D3-9D5F-4A6F-917C-4C9A9E354317}">
      <dsp:nvSpPr>
        <dsp:cNvPr id="0" name=""/>
        <dsp:cNvSpPr/>
      </dsp:nvSpPr>
      <dsp:spPr>
        <a:xfrm>
          <a:off x="3025749" y="538180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22480" y="581668"/>
        <a:ext cx="22318" cy="4463"/>
      </dsp:txXfrm>
    </dsp:sp>
    <dsp:sp modelId="{8A89B415-9CE4-4360-B0B1-453742F95C70}">
      <dsp:nvSpPr>
        <dsp:cNvPr id="0" name=""/>
        <dsp:cNvSpPr/>
      </dsp:nvSpPr>
      <dsp:spPr>
        <a:xfrm>
          <a:off x="1086768" y="1666"/>
          <a:ext cx="1940781" cy="11644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Consumer spending and sentiment softened in October, but retail auto sales remained stable</a:t>
          </a:r>
          <a:endParaRPr lang="en-U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6768" y="1666"/>
        <a:ext cx="1940781" cy="1164468"/>
      </dsp:txXfrm>
    </dsp:sp>
    <dsp:sp modelId="{127221A2-A75F-48B3-B5B1-0C209A2BFF1C}">
      <dsp:nvSpPr>
        <dsp:cNvPr id="0" name=""/>
        <dsp:cNvSpPr/>
      </dsp:nvSpPr>
      <dsp:spPr>
        <a:xfrm>
          <a:off x="5412910" y="538180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09641" y="581668"/>
        <a:ext cx="22318" cy="4463"/>
      </dsp:txXfrm>
    </dsp:sp>
    <dsp:sp modelId="{185642FC-389E-43E4-9DE3-6D8801FDC38D}">
      <dsp:nvSpPr>
        <dsp:cNvPr id="0" name=""/>
        <dsp:cNvSpPr/>
      </dsp:nvSpPr>
      <dsp:spPr>
        <a:xfrm>
          <a:off x="3473929" y="1666"/>
          <a:ext cx="1940781" cy="11644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Financing conditions improved as loan rates eased and low APR options increased, supporting affordability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3473929" y="1666"/>
        <a:ext cx="1940781" cy="1164468"/>
      </dsp:txXfrm>
    </dsp:sp>
    <dsp:sp modelId="{1AE078FE-1067-4763-98CD-1A806D5898F7}">
      <dsp:nvSpPr>
        <dsp:cNvPr id="0" name=""/>
        <dsp:cNvSpPr/>
      </dsp:nvSpPr>
      <dsp:spPr>
        <a:xfrm>
          <a:off x="7800071" y="538180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996801" y="581668"/>
        <a:ext cx="22318" cy="4463"/>
      </dsp:txXfrm>
    </dsp:sp>
    <dsp:sp modelId="{B387301D-A930-49EF-AC12-04ACBFE06C03}">
      <dsp:nvSpPr>
        <dsp:cNvPr id="0" name=""/>
        <dsp:cNvSpPr/>
      </dsp:nvSpPr>
      <dsp:spPr>
        <a:xfrm>
          <a:off x="5861090" y="1666"/>
          <a:ext cx="1940781" cy="11644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Vehicle supply and retail prices held steady, while the labor market continued to show resilience</a:t>
          </a:r>
          <a:endParaRPr lang="en-US" sz="1200" b="0" kern="1200" dirty="0">
            <a:solidFill>
              <a:schemeClr val="tx1"/>
            </a:solidFill>
            <a:effectLst/>
          </a:endParaRPr>
        </a:p>
      </dsp:txBody>
      <dsp:txXfrm>
        <a:off x="5861090" y="1666"/>
        <a:ext cx="1940781" cy="1164468"/>
      </dsp:txXfrm>
    </dsp:sp>
    <dsp:sp modelId="{363CDADC-694E-48DA-9FCD-2DEE83010720}">
      <dsp:nvSpPr>
        <dsp:cNvPr id="0" name=""/>
        <dsp:cNvSpPr/>
      </dsp:nvSpPr>
      <dsp:spPr>
        <a:xfrm>
          <a:off x="2057159" y="1164334"/>
          <a:ext cx="7161482" cy="415779"/>
        </a:xfrm>
        <a:custGeom>
          <a:avLst/>
          <a:gdLst/>
          <a:ahLst/>
          <a:cxnLst/>
          <a:rect l="0" t="0" r="0" b="0"/>
          <a:pathLst>
            <a:path>
              <a:moveTo>
                <a:pt x="7161482" y="0"/>
              </a:moveTo>
              <a:lnTo>
                <a:pt x="7161482" y="224989"/>
              </a:lnTo>
              <a:lnTo>
                <a:pt x="0" y="224989"/>
              </a:lnTo>
              <a:lnTo>
                <a:pt x="0" y="4157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58515" y="1369992"/>
        <a:ext cx="358769" cy="4463"/>
      </dsp:txXfrm>
    </dsp:sp>
    <dsp:sp modelId="{3C1DA960-6F79-4D7F-A6B0-A4ADAA918F91}">
      <dsp:nvSpPr>
        <dsp:cNvPr id="0" name=""/>
        <dsp:cNvSpPr/>
      </dsp:nvSpPr>
      <dsp:spPr>
        <a:xfrm>
          <a:off x="8248251" y="1666"/>
          <a:ext cx="1940781" cy="1164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New vehicle sales are now below last year’s levels, while used sales remain steady</a:t>
          </a:r>
          <a:endParaRPr lang="en-US" sz="12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48251" y="1666"/>
        <a:ext cx="1940781" cy="1164468"/>
      </dsp:txXfrm>
    </dsp:sp>
    <dsp:sp modelId="{D0B4BD9E-62BD-4395-95D6-24EECB958FF3}">
      <dsp:nvSpPr>
        <dsp:cNvPr id="0" name=""/>
        <dsp:cNvSpPr/>
      </dsp:nvSpPr>
      <dsp:spPr>
        <a:xfrm>
          <a:off x="3025749" y="2149028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22480" y="2192517"/>
        <a:ext cx="22318" cy="4463"/>
      </dsp:txXfrm>
    </dsp:sp>
    <dsp:sp modelId="{85939C5E-B850-40C0-8C5F-2D59D8A2BE7E}">
      <dsp:nvSpPr>
        <dsp:cNvPr id="0" name=""/>
        <dsp:cNvSpPr/>
      </dsp:nvSpPr>
      <dsp:spPr>
        <a:xfrm>
          <a:off x="1086768" y="1612514"/>
          <a:ext cx="1940781" cy="11644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More consumers are securing favorable financing terms</a:t>
          </a:r>
          <a:endParaRPr lang="en-US" sz="12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6768" y="1612514"/>
        <a:ext cx="1940781" cy="1164468"/>
      </dsp:txXfrm>
    </dsp:sp>
    <dsp:sp modelId="{FA6A6A16-C9D3-4A0B-9DE0-AA1C585D79A2}">
      <dsp:nvSpPr>
        <dsp:cNvPr id="0" name=""/>
        <dsp:cNvSpPr/>
      </dsp:nvSpPr>
      <dsp:spPr>
        <a:xfrm>
          <a:off x="5412910" y="2149028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09641" y="2192517"/>
        <a:ext cx="22318" cy="4463"/>
      </dsp:txXfrm>
    </dsp:sp>
    <dsp:sp modelId="{10DC3AB7-4CE0-41E3-AA0F-2BF317EABC0B}">
      <dsp:nvSpPr>
        <dsp:cNvPr id="0" name=""/>
        <dsp:cNvSpPr/>
      </dsp:nvSpPr>
      <dsp:spPr>
        <a:xfrm>
          <a:off x="3473929" y="1612514"/>
          <a:ext cx="1940781" cy="11644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Average </a:t>
          </a:r>
          <a:r>
            <a:rPr lang="en-US" sz="1200" b="1" kern="1200" dirty="0">
              <a:solidFill>
                <a:schemeClr val="tx1"/>
              </a:solidFill>
            </a:rPr>
            <a:t>USED</a:t>
          </a:r>
          <a:r>
            <a:rPr lang="en-US" sz="1200" kern="1200" dirty="0">
              <a:solidFill>
                <a:schemeClr val="tx1"/>
              </a:solidFill>
            </a:rPr>
            <a:t> auto loan rate decreased to 13.72%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Average </a:t>
          </a:r>
          <a:r>
            <a:rPr lang="en-US" sz="1200" b="1" kern="1200" dirty="0">
              <a:solidFill>
                <a:schemeClr val="tx1"/>
              </a:solidFill>
            </a:rPr>
            <a:t>NEW </a:t>
          </a:r>
          <a:r>
            <a:rPr lang="en-US" sz="1200" kern="1200" dirty="0">
              <a:solidFill>
                <a:schemeClr val="tx1"/>
              </a:solidFill>
            </a:rPr>
            <a:t>auto loan rate dropped to 9.33%</a:t>
          </a:r>
          <a:endParaRPr lang="en-U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3929" y="1612514"/>
        <a:ext cx="1940781" cy="1164468"/>
      </dsp:txXfrm>
    </dsp:sp>
    <dsp:sp modelId="{4D3EC12E-1B05-43B4-8BC8-F36BE0FBC349}">
      <dsp:nvSpPr>
        <dsp:cNvPr id="0" name=""/>
        <dsp:cNvSpPr/>
      </dsp:nvSpPr>
      <dsp:spPr>
        <a:xfrm>
          <a:off x="7800071" y="2149028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996801" y="2192517"/>
        <a:ext cx="22318" cy="4463"/>
      </dsp:txXfrm>
    </dsp:sp>
    <dsp:sp modelId="{1C750282-FABB-4A06-9EEA-E6C9930B97DC}">
      <dsp:nvSpPr>
        <dsp:cNvPr id="0" name=""/>
        <dsp:cNvSpPr/>
      </dsp:nvSpPr>
      <dsp:spPr>
        <a:xfrm>
          <a:off x="5861090" y="1612514"/>
          <a:ext cx="1940781" cy="11644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ATP decreased in October to $49,766 after a record high in September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5861090" y="1612514"/>
        <a:ext cx="1940781" cy="1164468"/>
      </dsp:txXfrm>
    </dsp:sp>
    <dsp:sp modelId="{7683A016-AF4B-4E38-B9C0-E74FAEDC9422}">
      <dsp:nvSpPr>
        <dsp:cNvPr id="0" name=""/>
        <dsp:cNvSpPr/>
      </dsp:nvSpPr>
      <dsp:spPr>
        <a:xfrm>
          <a:off x="2057159" y="2775183"/>
          <a:ext cx="7161482" cy="415779"/>
        </a:xfrm>
        <a:custGeom>
          <a:avLst/>
          <a:gdLst/>
          <a:ahLst/>
          <a:cxnLst/>
          <a:rect l="0" t="0" r="0" b="0"/>
          <a:pathLst>
            <a:path>
              <a:moveTo>
                <a:pt x="7161482" y="0"/>
              </a:moveTo>
              <a:lnTo>
                <a:pt x="7161482" y="224989"/>
              </a:lnTo>
              <a:lnTo>
                <a:pt x="0" y="224989"/>
              </a:lnTo>
              <a:lnTo>
                <a:pt x="0" y="415779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58515" y="2980841"/>
        <a:ext cx="358769" cy="4463"/>
      </dsp:txXfrm>
    </dsp:sp>
    <dsp:sp modelId="{8595203B-18D0-47F1-B877-7284D282025C}">
      <dsp:nvSpPr>
        <dsp:cNvPr id="0" name=""/>
        <dsp:cNvSpPr/>
      </dsp:nvSpPr>
      <dsp:spPr>
        <a:xfrm>
          <a:off x="8248251" y="1612514"/>
          <a:ext cx="1940781" cy="11644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Consumers’ views of buying conditions declined to the lowest level since June 2022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8248251" y="1612514"/>
        <a:ext cx="1940781" cy="1164468"/>
      </dsp:txXfrm>
    </dsp:sp>
    <dsp:sp modelId="{2A33FD29-0DBE-442F-921E-A0C98FCFB44C}">
      <dsp:nvSpPr>
        <dsp:cNvPr id="0" name=""/>
        <dsp:cNvSpPr/>
      </dsp:nvSpPr>
      <dsp:spPr>
        <a:xfrm>
          <a:off x="3025749" y="3759877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22480" y="3803365"/>
        <a:ext cx="22318" cy="4463"/>
      </dsp:txXfrm>
    </dsp:sp>
    <dsp:sp modelId="{F13DA664-A34C-4365-B9FD-3E97A8912F5A}">
      <dsp:nvSpPr>
        <dsp:cNvPr id="0" name=""/>
        <dsp:cNvSpPr/>
      </dsp:nvSpPr>
      <dsp:spPr>
        <a:xfrm>
          <a:off x="1086768" y="3223363"/>
          <a:ext cx="1940781" cy="1164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Electric vehicle sales are expected to drop sharply following the tax credit’s expiration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6768" y="3223363"/>
        <a:ext cx="1940781" cy="1164468"/>
      </dsp:txXfrm>
    </dsp:sp>
    <dsp:sp modelId="{F28E53CE-ABE5-4249-A92A-F25F83CE07F1}">
      <dsp:nvSpPr>
        <dsp:cNvPr id="0" name=""/>
        <dsp:cNvSpPr/>
      </dsp:nvSpPr>
      <dsp:spPr>
        <a:xfrm>
          <a:off x="5412910" y="3759877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09641" y="3803365"/>
        <a:ext cx="22318" cy="4463"/>
      </dsp:txXfrm>
    </dsp:sp>
    <dsp:sp modelId="{E14C5F35-9B56-49BD-98D9-DCF2527137BF}">
      <dsp:nvSpPr>
        <dsp:cNvPr id="0" name=""/>
        <dsp:cNvSpPr/>
      </dsp:nvSpPr>
      <dsp:spPr>
        <a:xfrm>
          <a:off x="3473929" y="3223363"/>
          <a:ext cx="1940781" cy="11644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New &amp; Used-vehicle inventory levels showed declines in October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3929" y="3223363"/>
        <a:ext cx="1940781" cy="1164468"/>
      </dsp:txXfrm>
    </dsp:sp>
    <dsp:sp modelId="{EFF11DB5-B608-4D73-9497-9E3CDD4E8E85}">
      <dsp:nvSpPr>
        <dsp:cNvPr id="0" name=""/>
        <dsp:cNvSpPr/>
      </dsp:nvSpPr>
      <dsp:spPr>
        <a:xfrm>
          <a:off x="7800071" y="3759877"/>
          <a:ext cx="415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79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996801" y="3803365"/>
        <a:ext cx="22318" cy="4463"/>
      </dsp:txXfrm>
    </dsp:sp>
    <dsp:sp modelId="{22E76261-F85B-4561-91DF-F8476AED09A6}">
      <dsp:nvSpPr>
        <dsp:cNvPr id="0" name=""/>
        <dsp:cNvSpPr/>
      </dsp:nvSpPr>
      <dsp:spPr>
        <a:xfrm>
          <a:off x="5861090" y="3223363"/>
          <a:ext cx="1940781" cy="11644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October represents the first month in 2025 to see days’ supply outperform the prior year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1090" y="3223363"/>
        <a:ext cx="1940781" cy="1164468"/>
      </dsp:txXfrm>
    </dsp:sp>
    <dsp:sp modelId="{34585E7E-3546-48D5-866E-6F70A5C092F2}">
      <dsp:nvSpPr>
        <dsp:cNvPr id="0" name=""/>
        <dsp:cNvSpPr/>
      </dsp:nvSpPr>
      <dsp:spPr>
        <a:xfrm>
          <a:off x="8248251" y="3223363"/>
          <a:ext cx="1940781" cy="11644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0" tIns="99824" rIns="95100" bIns="9982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average used-vehicle listing price increased to $25,825, slightly up from $25,371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48251" y="3223363"/>
        <a:ext cx="1940781" cy="116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3509-B367-4573-8F6A-AB9D1B4253E6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F1B9A-82A5-4E58-A891-27DE6166F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5CB4F-C2E4-6A23-AC9A-769B6FEA8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ED119-DFCB-94E8-22CF-EBAFDB418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2061E-7EE3-4E67-C7E3-23EEF41BA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0BB3A-D89E-4237-CEFD-7BA10075F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1B9A-82A5-4E58-A891-27DE6166F7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3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E90D1-A41C-71B1-7623-86608757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4BBD5-BE43-785C-6318-6B87E049C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8B000-9BBF-B6A1-5BD6-21199DCD9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EC5C3-4408-02B5-C4C5-82B94FCAA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1B9A-82A5-4E58-A891-27DE6166F7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1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CA9D-31F8-F3AE-3E06-E57EA4DDC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D12FC-1082-D3D9-A54A-FAA449779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0DC8F-7A4C-0C45-72C2-B9DD6A3EB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23A3E-31CF-36DE-E443-1A306A885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1B9A-82A5-4E58-A891-27DE6166F7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CF9E-D6A0-AB73-A041-B51DA032C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4C4A8-D5A1-EF50-836A-EE2D1FF38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9BEC8-2CDD-DB39-8908-541ED56FC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D4593-3AC3-0E82-EDAE-1C68BEF4A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1B9A-82A5-4E58-A891-27DE6166F7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2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85143-1AEE-5FCF-FDAE-054B386C1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013CE-D777-B1A1-5F54-476518050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95F1C-A3F1-C2F3-B7B8-9B05E9549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3742C-2A90-90F1-967A-A24E000EF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1B9A-82A5-4E58-A891-27DE6166F7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3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1B9A-82A5-4E58-A891-27DE6166F7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0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044BD58-B021-8568-FC4D-E4ED26C72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847" y="5841759"/>
            <a:ext cx="9144000" cy="4344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532C8-660E-E4A4-486E-E0CF7FAA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1006" y="637690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8D3A-E464-7765-041C-1CDFC901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DDC9F7-8D61-5150-51B2-FDA52662E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9848" y="5082638"/>
            <a:ext cx="9144000" cy="67897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83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102D-01EE-D002-C6BE-2CC0CD40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500"/>
            <a:ext cx="10515600" cy="69585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B43D-D551-530F-19B4-D00F6946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867"/>
            <a:ext cx="10515600" cy="44280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8E55-B1AD-EAD5-4E3F-41EF4DB1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790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138C-9435-FE9B-EF15-8E22BAA0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1316" y="6376905"/>
            <a:ext cx="537734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A58C-7487-4880-4485-79B88A9C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33" y="4288366"/>
            <a:ext cx="9624714" cy="1108075"/>
          </a:xfrm>
          <a:prstGeom prst="rect">
            <a:avLst/>
          </a:prstGeom>
        </p:spPr>
        <p:txBody>
          <a:bodyPr anchor="b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55596-862A-3D61-68EF-6B45E8EE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9133" y="5558367"/>
            <a:ext cx="9624714" cy="46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B95A5-32BD-937A-1985-B52A5A50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9133" y="6356349"/>
            <a:ext cx="676667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43198-8243-FECE-4CDA-B18CCBD4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A16875-0E70-22C3-9DCE-88A2D0A1BB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9663" y="134938"/>
            <a:ext cx="9623425" cy="4056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69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63B3-BDD7-8352-6AE4-84A9634B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58"/>
            <a:ext cx="10515600" cy="65087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F608-24E0-D94F-A0C1-A42CD243C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001"/>
            <a:ext cx="5181600" cy="48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3C3EC-049E-8DC1-9A44-03102DEF0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0001"/>
            <a:ext cx="5181600" cy="48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49362-FC27-695D-0922-06E391FD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7690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6CF2E-D829-257E-CE2A-BE2EC1DC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" y="6376904"/>
            <a:ext cx="73002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6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26F6-10B2-1FAB-1B5B-D554FB58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22"/>
            <a:ext cx="10515600" cy="65510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39A2-C385-1200-A7F2-D0758D3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529"/>
            <a:ext cx="5157787" cy="65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DA518-9019-3E01-9395-56A45D91B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40440"/>
            <a:ext cx="5157787" cy="43444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DE46C-284B-67CC-CEAB-597DC18F5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016529"/>
            <a:ext cx="5183188" cy="65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66256-1E98-BA72-B37C-1EEC9141B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840440"/>
            <a:ext cx="5183188" cy="43444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51BDD-F552-9CB2-146C-93B092BC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74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0B8F5-4906-2690-760D-E111C565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981" y="6387488"/>
            <a:ext cx="679219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E930-0AD9-585B-E209-D9B6220B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E739F-87A9-B5FE-BA75-C8383251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500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3FA6F-D621-B7C4-830B-708EB9C4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213" y="6376904"/>
            <a:ext cx="535287" cy="365125"/>
          </a:xfrm>
        </p:spPr>
        <p:txBody>
          <a:bodyPr/>
          <a:lstStyle>
            <a:lvl1pPr algn="l">
              <a:defRPr/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66F4F-C14A-7E64-56C6-821AF37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033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D2AFE-7F13-F3A1-CADF-A79EE141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447" y="6376905"/>
            <a:ext cx="395586" cy="365125"/>
          </a:xfrm>
        </p:spPr>
        <p:txBody>
          <a:bodyPr/>
          <a:lstStyle>
            <a:lvl1pPr algn="l">
              <a:defRPr/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2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66F4F-C14A-7E64-56C6-821AF37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573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D2AFE-7F13-F3A1-CADF-A79EE141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581" y="6376904"/>
            <a:ext cx="467552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8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140A-0BB5-F9ED-9B40-020A69C7A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064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F032BA-0B2F-1028-6296-C6B70D5AC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520" y="5786212"/>
            <a:ext cx="10542260" cy="434448"/>
          </a:xfrm>
        </p:spPr>
        <p:txBody>
          <a:bodyPr/>
          <a:lstStyle/>
          <a:p>
            <a:r>
              <a:rPr lang="en-US" sz="1400" i="1" dirty="0"/>
              <a:t>Trisha Ripperger, SVP Strategic Communications &amp; Category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65433-B38F-432D-14F3-40CD46AD3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7780" y="5050706"/>
            <a:ext cx="9144000" cy="678977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Automotive Update</a:t>
            </a:r>
          </a:p>
        </p:txBody>
      </p:sp>
    </p:spTree>
    <p:extLst>
      <p:ext uri="{BB962C8B-B14F-4D97-AF65-F5344CB8AC3E}">
        <p14:creationId xmlns:p14="http://schemas.microsoft.com/office/powerpoint/2010/main" val="340595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1525-663C-B1E7-93E2-532F573C3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92903C-B525-DB10-D73F-A3D48BB3CE8B}"/>
              </a:ext>
            </a:extLst>
          </p:cNvPr>
          <p:cNvSpPr/>
          <p:nvPr/>
        </p:nvSpPr>
        <p:spPr>
          <a:xfrm>
            <a:off x="10861766" y="6031990"/>
            <a:ext cx="127000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background with diagonal lines&#10;&#10;AI-generated content may be incorrect.">
            <a:extLst>
              <a:ext uri="{FF2B5EF4-FFF2-40B4-BE49-F238E27FC236}">
                <a16:creationId xmlns:a16="http://schemas.microsoft.com/office/drawing/2014/main" id="{793EE75D-E358-170E-356F-4B2BE7021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74955"/>
          <a:stretch>
            <a:fillRect/>
          </a:stretch>
        </p:blipFill>
        <p:spPr>
          <a:xfrm>
            <a:off x="2788" y="0"/>
            <a:ext cx="12186423" cy="1717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8F9E91-DEC5-926E-0D11-411A386D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055"/>
            <a:ext cx="12189211" cy="1217776"/>
          </a:xfrm>
        </p:spPr>
        <p:txBody>
          <a:bodyPr anchor="ctr"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October</a:t>
            </a:r>
            <a:r>
              <a:rPr lang="en-US" sz="48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Sales Review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7C5BB-2701-A8E2-3BF5-40532FE90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386" y="1749080"/>
            <a:ext cx="510584" cy="494712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C2DCE888-F182-F410-A76C-26BE37B13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36" y="6344238"/>
            <a:ext cx="828942" cy="37944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FD7D0B8-09C2-D6AA-FB77-F173FAAF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03" y="6423150"/>
            <a:ext cx="4114800" cy="365125"/>
          </a:xfrm>
        </p:spPr>
        <p:txBody>
          <a:bodyPr anchor="ctr"/>
          <a:lstStyle/>
          <a:p>
            <a:r>
              <a:rPr lang="en-US" sz="1000" b="1" dirty="0"/>
              <a:t>Source: </a:t>
            </a:r>
            <a:r>
              <a:rPr lang="en-US" sz="1000" i="1" dirty="0"/>
              <a:t>Cox Automotive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65721F7-9915-E2F2-3949-CA8F7A234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02828"/>
              </p:ext>
            </p:extLst>
          </p:nvPr>
        </p:nvGraphicFramePr>
        <p:xfrm>
          <a:off x="1625323" y="2034892"/>
          <a:ext cx="8938564" cy="35818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4641">
                  <a:extLst>
                    <a:ext uri="{9D8B030D-6E8A-4147-A177-3AD203B41FA5}">
                      <a16:colId xmlns:a16="http://schemas.microsoft.com/office/drawing/2014/main" val="1036786005"/>
                    </a:ext>
                  </a:extLst>
                </a:gridCol>
                <a:gridCol w="2234641">
                  <a:extLst>
                    <a:ext uri="{9D8B030D-6E8A-4147-A177-3AD203B41FA5}">
                      <a16:colId xmlns:a16="http://schemas.microsoft.com/office/drawing/2014/main" val="1235550948"/>
                    </a:ext>
                  </a:extLst>
                </a:gridCol>
                <a:gridCol w="2234641">
                  <a:extLst>
                    <a:ext uri="{9D8B030D-6E8A-4147-A177-3AD203B41FA5}">
                      <a16:colId xmlns:a16="http://schemas.microsoft.com/office/drawing/2014/main" val="650804633"/>
                    </a:ext>
                  </a:extLst>
                </a:gridCol>
                <a:gridCol w="2234641">
                  <a:extLst>
                    <a:ext uri="{9D8B030D-6E8A-4147-A177-3AD203B41FA5}">
                      <a16:colId xmlns:a16="http://schemas.microsoft.com/office/drawing/2014/main" val="1956755574"/>
                    </a:ext>
                  </a:extLst>
                </a:gridCol>
              </a:tblGrid>
              <a:tr h="71636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42674"/>
                  </a:ext>
                </a:extLst>
              </a:tr>
              <a:tr h="7163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   Total Sales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1,284,173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1,331,769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- 3.6%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1394"/>
                  </a:ext>
                </a:extLst>
              </a:tr>
              <a:tr h="7163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   Retail Sales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1,098,585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1,124,320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- 2.3%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276038"/>
                  </a:ext>
                </a:extLst>
              </a:tr>
              <a:tr h="7163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   SAAR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15.3 mil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16.1 mil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- 4.9%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840973"/>
                  </a:ext>
                </a:extLst>
              </a:tr>
              <a:tr h="7163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   Retail SAAR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13.0 mil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13.3 mil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+ 2.7%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416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94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5DF89-C790-FB6D-A150-5CAF5E5AD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FD4701-4896-995F-EB99-1F84B5C13479}"/>
              </a:ext>
            </a:extLst>
          </p:cNvPr>
          <p:cNvSpPr/>
          <p:nvPr/>
        </p:nvSpPr>
        <p:spPr>
          <a:xfrm>
            <a:off x="10861766" y="6031990"/>
            <a:ext cx="1270000" cy="556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ue background with diagonal lines&#10;&#10;AI-generated content may be incorrect.">
            <a:extLst>
              <a:ext uri="{FF2B5EF4-FFF2-40B4-BE49-F238E27FC236}">
                <a16:creationId xmlns:a16="http://schemas.microsoft.com/office/drawing/2014/main" id="{23A1DA71-51D9-8656-BF19-47FAD807A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6"/>
          <a:stretch>
            <a:fillRect/>
          </a:stretch>
        </p:blipFill>
        <p:spPr>
          <a:xfrm>
            <a:off x="2788" y="6387980"/>
            <a:ext cx="12186423" cy="4700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0D64C4-6E70-5DE0-B8D2-343302E67CD4}"/>
              </a:ext>
            </a:extLst>
          </p:cNvPr>
          <p:cNvSpPr/>
          <p:nvPr/>
        </p:nvSpPr>
        <p:spPr>
          <a:xfrm>
            <a:off x="0" y="0"/>
            <a:ext cx="12192000" cy="1670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D0F2C-6F62-C38B-6895-F9FC4E2A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9" y="1"/>
            <a:ext cx="1558895" cy="6387980"/>
          </a:xfrm>
        </p:spPr>
        <p:txBody>
          <a:bodyPr vert="vert270" anchor="ctr"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KEY HIGHLIGHTS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ADADC-CA0C-5F36-510A-EA11E5BBC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386" y="1749080"/>
            <a:ext cx="510584" cy="494712"/>
          </a:xfrm>
          <a:prstGeom prst="rect">
            <a:avLst/>
          </a:prstGeom>
        </p:spPr>
      </p:pic>
      <p:graphicFrame>
        <p:nvGraphicFramePr>
          <p:cNvPr id="19" name="TextBox 2">
            <a:extLst>
              <a:ext uri="{FF2B5EF4-FFF2-40B4-BE49-F238E27FC236}">
                <a16:creationId xmlns:a16="http://schemas.microsoft.com/office/drawing/2014/main" id="{ACD0BF38-015A-0D1C-925A-6FEF26615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088560"/>
              </p:ext>
            </p:extLst>
          </p:nvPr>
        </p:nvGraphicFramePr>
        <p:xfrm>
          <a:off x="916199" y="999242"/>
          <a:ext cx="11275801" cy="438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C49E2-CA60-B133-31A9-A73A5FE8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75" y="5979738"/>
            <a:ext cx="4114800" cy="365125"/>
          </a:xfrm>
        </p:spPr>
        <p:txBody>
          <a:bodyPr anchor="ctr"/>
          <a:lstStyle/>
          <a:p>
            <a:r>
              <a:rPr lang="en-US" sz="1000" b="1" dirty="0"/>
              <a:t>Source: </a:t>
            </a:r>
            <a:r>
              <a:rPr lang="en-US" sz="1000" i="1" dirty="0"/>
              <a:t>Cox Automotive</a:t>
            </a:r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D128C794-1017-A211-AE2C-32048B435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36" y="5904130"/>
            <a:ext cx="828942" cy="3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C50C3-978C-13E1-B7C3-352371B7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EA92FD-0052-D068-4450-E9BF021582AB}"/>
              </a:ext>
            </a:extLst>
          </p:cNvPr>
          <p:cNvSpPr/>
          <p:nvPr/>
        </p:nvSpPr>
        <p:spPr>
          <a:xfrm>
            <a:off x="10861766" y="6031990"/>
            <a:ext cx="127000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background with diagonal lines&#10;&#10;AI-generated content may be incorrect.">
            <a:extLst>
              <a:ext uri="{FF2B5EF4-FFF2-40B4-BE49-F238E27FC236}">
                <a16:creationId xmlns:a16="http://schemas.microsoft.com/office/drawing/2014/main" id="{AF3E410A-EAC1-4B2B-5CCB-EAE82815F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74955"/>
          <a:stretch>
            <a:fillRect/>
          </a:stretch>
        </p:blipFill>
        <p:spPr>
          <a:xfrm>
            <a:off x="2788" y="0"/>
            <a:ext cx="12186423" cy="1717705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03C01D20-BB36-4401-7B6E-C28793832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36" y="6344238"/>
            <a:ext cx="828942" cy="37944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F243542-698C-5291-12BF-73DF8E2BE600}"/>
              </a:ext>
            </a:extLst>
          </p:cNvPr>
          <p:cNvSpPr txBox="1">
            <a:spLocks/>
          </p:cNvSpPr>
          <p:nvPr/>
        </p:nvSpPr>
        <p:spPr>
          <a:xfrm>
            <a:off x="95503" y="64231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Source: </a:t>
            </a:r>
            <a:r>
              <a:rPr lang="en-US" sz="1000" i="1" dirty="0"/>
              <a:t>Cox Automotive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B6670-C48D-2B42-FB26-8389E66D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6532"/>
            <a:ext cx="10515600" cy="1564640"/>
          </a:xfrm>
        </p:spPr>
        <p:txBody>
          <a:bodyPr anchor="ctr"/>
          <a:lstStyle/>
          <a:p>
            <a:r>
              <a:rPr lang="en-US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&amp; Used </a:t>
            </a: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SALES</a:t>
            </a:r>
            <a:br>
              <a:rPr lang="en-US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recovered modestly in October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E03F7-AE41-AC57-B004-74AB6447F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386" y="1749080"/>
            <a:ext cx="510584" cy="4947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B59E3-F4D9-6822-C4E3-43AAAF1B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00" y="6423150"/>
            <a:ext cx="4114800" cy="365125"/>
          </a:xfrm>
        </p:spPr>
        <p:txBody>
          <a:bodyPr anchor="ctr"/>
          <a:lstStyle/>
          <a:p>
            <a:r>
              <a:rPr lang="en-US" sz="1000" b="1" dirty="0"/>
              <a:t>Source: </a:t>
            </a:r>
            <a:r>
              <a:rPr lang="en-US" sz="1000" i="1" dirty="0"/>
              <a:t>Cox Automotive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03F64-37DF-55BC-7D92-1984684F4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57" y="1902853"/>
            <a:ext cx="10808941" cy="45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7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CAF3D-AAA6-74BB-3E08-BC10DA2BE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048D8F-DE2D-AA47-21D0-52290E4C55BF}"/>
              </a:ext>
            </a:extLst>
          </p:cNvPr>
          <p:cNvSpPr/>
          <p:nvPr/>
        </p:nvSpPr>
        <p:spPr>
          <a:xfrm>
            <a:off x="10861766" y="6031990"/>
            <a:ext cx="127000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background with diagonal lines&#10;&#10;AI-generated content may be incorrect.">
            <a:extLst>
              <a:ext uri="{FF2B5EF4-FFF2-40B4-BE49-F238E27FC236}">
                <a16:creationId xmlns:a16="http://schemas.microsoft.com/office/drawing/2014/main" id="{BD521F30-203F-3DF4-20B3-60C40F3F9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74955"/>
          <a:stretch>
            <a:fillRect/>
          </a:stretch>
        </p:blipFill>
        <p:spPr>
          <a:xfrm>
            <a:off x="2788" y="0"/>
            <a:ext cx="12186423" cy="171770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E2394C4-4468-5F7B-8CF5-35677421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36" y="6344238"/>
            <a:ext cx="828942" cy="379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A907C-892E-8EA7-A2AB-2CF0219A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69" y="69725"/>
            <a:ext cx="11157857" cy="1564640"/>
          </a:xfrm>
        </p:spPr>
        <p:txBody>
          <a:bodyPr anchor="ctr"/>
          <a:lstStyle/>
          <a:p>
            <a:r>
              <a:rPr lang="en-US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&amp; Used </a:t>
            </a: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SUPPLY</a:t>
            </a:r>
            <a:br>
              <a:rPr lang="en-US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declines in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October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BF446-2FBD-D704-045F-31AE072B5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386" y="1749080"/>
            <a:ext cx="510584" cy="4947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36190-0C78-EBA7-1162-6D652E17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00" y="6423150"/>
            <a:ext cx="4114800" cy="365125"/>
          </a:xfrm>
        </p:spPr>
        <p:txBody>
          <a:bodyPr anchor="ctr"/>
          <a:lstStyle/>
          <a:p>
            <a:r>
              <a:rPr lang="en-US" sz="1000" b="1" dirty="0"/>
              <a:t>Source: </a:t>
            </a:r>
            <a:r>
              <a:rPr lang="en-US" sz="1000" i="1" dirty="0"/>
              <a:t>Cox Automotive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299C4-9DA1-91B6-52B8-21A46D4EB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69" y="1830272"/>
            <a:ext cx="10686467" cy="45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2AFFE-53F5-0B22-881C-99563DC0C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blue background with diagonal lines&#10;&#10;AI-generated content may be incorrect.">
            <a:extLst>
              <a:ext uri="{FF2B5EF4-FFF2-40B4-BE49-F238E27FC236}">
                <a16:creationId xmlns:a16="http://schemas.microsoft.com/office/drawing/2014/main" id="{24B0325E-3FFC-CF2B-A2F8-B6482F964C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66608" b="-263"/>
          <a:stretch>
            <a:fillRect/>
          </a:stretch>
        </p:blipFill>
        <p:spPr>
          <a:xfrm>
            <a:off x="0" y="0"/>
            <a:ext cx="4038604" cy="6923941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F6B93E02-223B-EC91-11E1-AA08EF5B1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36" y="6344238"/>
            <a:ext cx="828942" cy="3794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2DED71-5AFA-20E1-F0BF-7D5045D4AB6A}"/>
              </a:ext>
            </a:extLst>
          </p:cNvPr>
          <p:cNvSpPr txBox="1"/>
          <p:nvPr/>
        </p:nvSpPr>
        <p:spPr>
          <a:xfrm>
            <a:off x="314327" y="2236259"/>
            <a:ext cx="3409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26C8D9-039C-DE32-F16A-17062FBCE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682393"/>
              </p:ext>
            </p:extLst>
          </p:nvPr>
        </p:nvGraphicFramePr>
        <p:xfrm>
          <a:off x="4573442" y="1238633"/>
          <a:ext cx="6949440" cy="411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1248181916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87129464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4113637851"/>
                    </a:ext>
                  </a:extLst>
                </a:gridCol>
              </a:tblGrid>
              <a:tr h="13074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15.8 – 16.4M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16.1 Baseline</a:t>
                      </a:r>
                    </a:p>
                    <a:p>
                      <a:pPr algn="ctr"/>
                      <a:br>
                        <a:rPr lang="en-US" sz="1200" b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050" b="1" dirty="0">
                          <a:solidFill>
                            <a:schemeClr val="accent1"/>
                          </a:solidFill>
                          <a:effectLst/>
                        </a:rPr>
                        <a:t>NEW SALES</a:t>
                      </a:r>
                      <a:br>
                        <a:rPr lang="en-US" sz="1200" b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16.3M)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12.9 – 13.3M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13.1M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050" b="1" dirty="0">
                          <a:solidFill>
                            <a:schemeClr val="accent1"/>
                          </a:solidFill>
                        </a:rPr>
                        <a:t>NEW RETAIL SALES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13.3M)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2.8 – 3.0M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2.9M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050" b="1" dirty="0">
                          <a:solidFill>
                            <a:schemeClr val="accent1"/>
                          </a:solidFill>
                        </a:rPr>
                        <a:t>FLEET SALES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3.0M)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08729"/>
                  </a:ext>
                </a:extLst>
              </a:tr>
              <a:tr h="13074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3.1 – 3.3M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3.2M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NEW LEASE VOLUME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3.3M)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  <a:p>
                      <a:pPr algn="ctr"/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050" b="1" dirty="0">
                          <a:solidFill>
                            <a:schemeClr val="accent1"/>
                          </a:solidFill>
                        </a:rPr>
                        <a:t>LEASE PENETRATION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25%)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2.5 – 2.7M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2.6M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050" b="1" dirty="0">
                          <a:solidFill>
                            <a:schemeClr val="accent1"/>
                          </a:solidFill>
                        </a:rPr>
                        <a:t>CPO SALES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2.5M)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20021"/>
                  </a:ext>
                </a:extLst>
              </a:tr>
              <a:tr h="14999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37.9 – 38.5M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38.3M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USED SALES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37.8M)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20.0 – 20.5M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20.3M</a:t>
                      </a:r>
                    </a:p>
                    <a:p>
                      <a:pPr algn="ctr"/>
                      <a:br>
                        <a:rPr lang="en-US" sz="1200" b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USED RETAIL SALES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20.1M)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1.5% - 2.1%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1.8%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050" b="1" dirty="0">
                          <a:solidFill>
                            <a:schemeClr val="accent1"/>
                          </a:solidFill>
                        </a:rPr>
                        <a:t>DEC 2025 Y/Y MANHEIM</a:t>
                      </a:r>
                      <a:br>
                        <a:rPr lang="en-US" sz="105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050" b="1" dirty="0">
                          <a:solidFill>
                            <a:schemeClr val="accent1"/>
                          </a:solidFill>
                        </a:rPr>
                        <a:t>USED VEHICLE VALUE INDEX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(Original Forecast: +1.4%)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59518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9AFCF5B9-A241-7C26-6F8C-5A92C0EA565D}"/>
              </a:ext>
            </a:extLst>
          </p:cNvPr>
          <p:cNvSpPr/>
          <p:nvPr/>
        </p:nvSpPr>
        <p:spPr>
          <a:xfrm>
            <a:off x="4812787" y="1375872"/>
            <a:ext cx="260667" cy="41874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6A056DF-2675-5C4E-659F-8D767CA2E94F}"/>
              </a:ext>
            </a:extLst>
          </p:cNvPr>
          <p:cNvSpPr/>
          <p:nvPr/>
        </p:nvSpPr>
        <p:spPr>
          <a:xfrm>
            <a:off x="7148637" y="1375872"/>
            <a:ext cx="260667" cy="41874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9FFE846-C7D7-5D44-3FE7-6DB521984055}"/>
              </a:ext>
            </a:extLst>
          </p:cNvPr>
          <p:cNvSpPr/>
          <p:nvPr/>
        </p:nvSpPr>
        <p:spPr>
          <a:xfrm>
            <a:off x="9571370" y="1375872"/>
            <a:ext cx="260667" cy="41874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8E3A8B2-D221-3F51-2187-35AF591101A6}"/>
              </a:ext>
            </a:extLst>
          </p:cNvPr>
          <p:cNvSpPr/>
          <p:nvPr/>
        </p:nvSpPr>
        <p:spPr>
          <a:xfrm>
            <a:off x="9571370" y="2664704"/>
            <a:ext cx="260667" cy="41874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2E816DD-183B-0964-6F14-CD109D84AC71}"/>
              </a:ext>
            </a:extLst>
          </p:cNvPr>
          <p:cNvSpPr/>
          <p:nvPr/>
        </p:nvSpPr>
        <p:spPr>
          <a:xfrm>
            <a:off x="7148637" y="4032190"/>
            <a:ext cx="260667" cy="41874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D15998A-8553-D937-D662-216D0677BBB3}"/>
              </a:ext>
            </a:extLst>
          </p:cNvPr>
          <p:cNvSpPr/>
          <p:nvPr/>
        </p:nvSpPr>
        <p:spPr>
          <a:xfrm flipV="1">
            <a:off x="7506724" y="2664704"/>
            <a:ext cx="260667" cy="41874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1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9F50-1CF6-6DF8-03D0-916F4B45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4AEFE-839A-F43F-1589-6548E3F0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39"/>
            <a:ext cx="10515600" cy="4428066"/>
          </a:xfrm>
        </p:spPr>
        <p:txBody>
          <a:bodyPr/>
          <a:lstStyle/>
          <a:p>
            <a:r>
              <a:rPr lang="en-US" sz="2400" u="sng" dirty="0"/>
              <a:t>Sales Opportunities</a:t>
            </a:r>
            <a:r>
              <a:rPr lang="en-US" sz="2400" dirty="0"/>
              <a:t>- Dealers must get their message out now using traditional and digital video to reach the most consumers possible and gain sales….It’s a why buy message from “X” dealer…if I’m in market today and building (Their) </a:t>
            </a:r>
            <a:r>
              <a:rPr lang="en-US" sz="2400" b="1" i="1" dirty="0"/>
              <a:t>brand equity </a:t>
            </a:r>
            <a:r>
              <a:rPr lang="en-US" sz="2400" dirty="0"/>
              <a:t>for future sales.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Financing deals are available</a:t>
            </a:r>
            <a:r>
              <a:rPr lang="en-US" sz="2400" dirty="0"/>
              <a:t> – Example messaging to craft for sales acquisition:  </a:t>
            </a:r>
            <a:r>
              <a:rPr lang="en-US" sz="2400" b="1" i="1" dirty="0"/>
              <a:t>“You could get a newer vehicle with a lower payment” </a:t>
            </a:r>
            <a:r>
              <a:rPr lang="en-US" sz="2400" dirty="0"/>
              <a:t>(Recommend taking </a:t>
            </a:r>
            <a:r>
              <a:rPr lang="en-US" sz="2400" i="1" dirty="0"/>
              <a:t>sample creative to your dealers).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Consumer views of buying conditions have declined </a:t>
            </a:r>
            <a:r>
              <a:rPr lang="en-US" sz="2400" dirty="0"/>
              <a:t>– Dealers need to </a:t>
            </a:r>
            <a:r>
              <a:rPr lang="en-US" sz="2400" b="1" i="1" dirty="0"/>
              <a:t>use the most trusted media to instill confidence.</a:t>
            </a:r>
            <a:r>
              <a:rPr lang="en-US" sz="2400" dirty="0"/>
              <a:t>  Make it easy for them to do so. Use the next 2 slides from TVB Research in your 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1746A-8202-EAE5-123D-16564877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6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F345-84B9-3EF9-0351-D4D00FC3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56D53F-DAEC-FE8D-80A2-B266716D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133" y="6492875"/>
            <a:ext cx="9490373" cy="365125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GfK/NIQ TVB Local News Study 2025 A18+. A05 And which source of news do you feel is the most involved in your community?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Includes only those who chose a media. 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5DF8D-489E-9BF8-D5E6-50B5142E44EC}"/>
              </a:ext>
            </a:extLst>
          </p:cNvPr>
          <p:cNvSpPr txBox="1"/>
          <p:nvPr/>
        </p:nvSpPr>
        <p:spPr>
          <a:xfrm>
            <a:off x="1" y="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Source of News Do You Feel is 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Involved in Your Community?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75277AE-D26F-60C8-95DC-CFAA0A1A8EAC}"/>
              </a:ext>
            </a:extLst>
          </p:cNvPr>
          <p:cNvGraphicFramePr>
            <a:graphicFrameLocks/>
          </p:cNvGraphicFramePr>
          <p:nvPr/>
        </p:nvGraphicFramePr>
        <p:xfrm>
          <a:off x="682487" y="1077218"/>
          <a:ext cx="10827026" cy="535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E570EB60-923D-E778-E628-DC0C6D491EE5}"/>
              </a:ext>
            </a:extLst>
          </p:cNvPr>
          <p:cNvGraphicFramePr>
            <a:graphicFrameLocks/>
          </p:cNvGraphicFramePr>
          <p:nvPr/>
        </p:nvGraphicFramePr>
        <p:xfrm>
          <a:off x="133582" y="1670112"/>
          <a:ext cx="11707320" cy="466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ECC90A-D434-9CB1-9C97-827CDB92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573" y="6333872"/>
            <a:ext cx="7240411" cy="3651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GfK/NIQ TVB Local News Study 2025 A18+. A16 For each source, please indicate the extent to which you agree or disagree with the following statement: I trust the news that I see/hear on this media source. Top two boxes shown (agree strongly &amp; agree somewhat).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97064-5D1E-267E-63D4-4A8D83C67731}"/>
              </a:ext>
            </a:extLst>
          </p:cNvPr>
          <p:cNvSpPr txBox="1"/>
          <p:nvPr/>
        </p:nvSpPr>
        <p:spPr>
          <a:xfrm>
            <a:off x="1" y="152272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36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Broadcast TV News Assets Are #1 For Trust, Far More Than Cable, National Streaming News, and Social Media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A253-F5DB-A774-524A-C118E977BB63}"/>
              </a:ext>
            </a:extLst>
          </p:cNvPr>
          <p:cNvSpPr txBox="1"/>
          <p:nvPr/>
        </p:nvSpPr>
        <p:spPr>
          <a:xfrm>
            <a:off x="2759528" y="1152248"/>
            <a:ext cx="667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A18+ Agreeing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 trust the news that I see/hear on…”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1102B9-B085-8256-18B7-9FA4389D98EA}"/>
              </a:ext>
            </a:extLst>
          </p:cNvPr>
          <p:cNvSpPr/>
          <p:nvPr/>
        </p:nvSpPr>
        <p:spPr>
          <a:xfrm>
            <a:off x="10467016" y="1649559"/>
            <a:ext cx="566057" cy="272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142CA7-3284-DF10-56E7-3B25CC080EF4}"/>
              </a:ext>
            </a:extLst>
          </p:cNvPr>
          <p:cNvSpPr/>
          <p:nvPr/>
        </p:nvSpPr>
        <p:spPr>
          <a:xfrm>
            <a:off x="10210746" y="1879414"/>
            <a:ext cx="566057" cy="272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170605-2E8B-213B-7588-A967622E7714}"/>
              </a:ext>
            </a:extLst>
          </p:cNvPr>
          <p:cNvSpPr/>
          <p:nvPr/>
        </p:nvSpPr>
        <p:spPr>
          <a:xfrm>
            <a:off x="10094561" y="2116012"/>
            <a:ext cx="566057" cy="272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442C21-676E-427C-A182-5C89225CC6E7}"/>
              </a:ext>
            </a:extLst>
          </p:cNvPr>
          <p:cNvSpPr/>
          <p:nvPr/>
        </p:nvSpPr>
        <p:spPr>
          <a:xfrm>
            <a:off x="9562801" y="3978051"/>
            <a:ext cx="566057" cy="272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0C7DD3-A91B-5320-42FB-76F79F375B62}"/>
              </a:ext>
            </a:extLst>
          </p:cNvPr>
          <p:cNvSpPr/>
          <p:nvPr/>
        </p:nvSpPr>
        <p:spPr>
          <a:xfrm>
            <a:off x="8467011" y="6063817"/>
            <a:ext cx="566057" cy="272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8E7559-A92A-C99D-0DBF-60FDE57C3BC5}"/>
              </a:ext>
            </a:extLst>
          </p:cNvPr>
          <p:cNvSpPr/>
          <p:nvPr/>
        </p:nvSpPr>
        <p:spPr>
          <a:xfrm>
            <a:off x="9818533" y="3502628"/>
            <a:ext cx="566057" cy="272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76B5D-C7E8-6AC4-168D-1E184D11C1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297" y="5178321"/>
            <a:ext cx="2566775" cy="6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2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Blues">
      <a:dk1>
        <a:srgbClr val="20365F"/>
      </a:dk1>
      <a:lt1>
        <a:sysClr val="window" lastClr="FFFFFF"/>
      </a:lt1>
      <a:dk2>
        <a:srgbClr val="000000"/>
      </a:dk2>
      <a:lt2>
        <a:srgbClr val="D9D9D9"/>
      </a:lt2>
      <a:accent1>
        <a:srgbClr val="396696"/>
      </a:accent1>
      <a:accent2>
        <a:srgbClr val="98BAD5"/>
      </a:accent2>
      <a:accent3>
        <a:srgbClr val="000000"/>
      </a:accent3>
      <a:accent4>
        <a:srgbClr val="FFFFFF"/>
      </a:accent4>
      <a:accent5>
        <a:srgbClr val="20365F"/>
      </a:accent5>
      <a:accent6>
        <a:srgbClr val="396696"/>
      </a:accent6>
      <a:hlink>
        <a:srgbClr val="98BAD5"/>
      </a:hlink>
      <a:folHlink>
        <a:srgbClr val="396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683</Words>
  <Application>Microsoft Office PowerPoint</Application>
  <PresentationFormat>Widescreen</PresentationFormat>
  <Paragraphs>109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Aptos</vt:lpstr>
      <vt:lpstr>Arial</vt:lpstr>
      <vt:lpstr>Office Theme</vt:lpstr>
      <vt:lpstr>PowerPoint Presentation</vt:lpstr>
      <vt:lpstr>October Sales Review</vt:lpstr>
      <vt:lpstr>KEY HIGHLIGHTS</vt:lpstr>
      <vt:lpstr>New &amp; Used SALES recovered modestly in October</vt:lpstr>
      <vt:lpstr>New &amp; Used SUPPLY declines in October</vt:lpstr>
      <vt:lpstr>PowerPoint Presentation</vt:lpstr>
      <vt:lpstr>Take Action!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Horvath</dc:creator>
  <cp:lastModifiedBy>Emily Horvath</cp:lastModifiedBy>
  <cp:revision>124</cp:revision>
  <dcterms:created xsi:type="dcterms:W3CDTF">2025-03-19T14:41:44Z</dcterms:created>
  <dcterms:modified xsi:type="dcterms:W3CDTF">2026-04-16T17:15:57Z</dcterms:modified>
</cp:coreProperties>
</file>