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048"/>
    <a:srgbClr val="FDC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82"/>
  </p:normalViewPr>
  <p:slideViewPr>
    <p:cSldViewPr snapToGrid="0">
      <p:cViewPr varScale="1">
        <p:scale>
          <a:sx n="149" d="100"/>
          <a:sy n="149" d="100"/>
        </p:scale>
        <p:origin x="692" y="96"/>
      </p:cViewPr>
      <p:guideLst>
        <p:guide pos="384"/>
        <p:guide pos="7296"/>
        <p:guide orient="horz" pos="432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3509-B367-4573-8F6A-AB9D1B4253E6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F1B9A-82A5-4E58-A891-27DE6166F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044BD58-B021-8568-FC4D-E4ED26C72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847" y="5841759"/>
            <a:ext cx="9144000" cy="4344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532C8-660E-E4A4-486E-E0CF7FAA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1006" y="637690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A8D3A-E464-7765-041C-1CDFC901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5092-5906-4529-97E8-5EA106343A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DDC9F7-8D61-5150-51B2-FDA52662E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9848" y="5082638"/>
            <a:ext cx="9144000" cy="67897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83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102D-01EE-D002-C6BE-2CC0CD40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500"/>
            <a:ext cx="10515600" cy="69585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B43D-D551-530F-19B4-D00F6946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867"/>
            <a:ext cx="10515600" cy="44280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8E55-B1AD-EAD5-4E3F-41EF4DB1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790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E138C-9435-FE9B-EF15-8E22BAA0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1316" y="6376905"/>
            <a:ext cx="537734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A58C-7487-4880-4485-79B88A9C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133" y="4288366"/>
            <a:ext cx="9624714" cy="1108075"/>
          </a:xfrm>
          <a:prstGeom prst="rect">
            <a:avLst/>
          </a:prstGeom>
        </p:spPr>
        <p:txBody>
          <a:bodyPr anchor="b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55596-862A-3D61-68EF-6B45E8EE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9133" y="5558367"/>
            <a:ext cx="9624714" cy="467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B95A5-32BD-937A-1985-B52A5A50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9133" y="6356349"/>
            <a:ext cx="6766673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43198-8243-FECE-4CDA-B18CCBD4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A16875-0E70-22C3-9DCE-88A2D0A1BB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9663" y="134938"/>
            <a:ext cx="9623425" cy="4056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69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63B3-BDD7-8352-6AE4-84A9634B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58"/>
            <a:ext cx="10515600" cy="65087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F608-24E0-D94F-A0C1-A42CD243C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0001"/>
            <a:ext cx="5181600" cy="48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3C3EC-049E-8DC1-9A44-03102DEF0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0001"/>
            <a:ext cx="5181600" cy="48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49362-FC27-695D-0922-06E391FD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7690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6CF2E-D829-257E-CE2A-BE2EC1DC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" y="6376904"/>
            <a:ext cx="73002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6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26F6-10B2-1FAB-1B5B-D554FB58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22"/>
            <a:ext cx="10515600" cy="65510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39A2-C385-1200-A7F2-D0758D3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529"/>
            <a:ext cx="5157787" cy="6551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DA518-9019-3E01-9395-56A45D91B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40440"/>
            <a:ext cx="5157787" cy="43444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DE46C-284B-67CC-CEAB-597DC18F5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016529"/>
            <a:ext cx="5183188" cy="6551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66256-1E98-BA72-B37C-1EEC9141B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840440"/>
            <a:ext cx="5183188" cy="43444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51BDD-F552-9CB2-146C-93B092BC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748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0B8F5-4906-2690-760D-E111C565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981" y="6387488"/>
            <a:ext cx="679219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5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E930-0AD9-585B-E209-D9B6220B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E739F-87A9-B5FE-BA75-C8383251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500" y="63769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3FA6F-D621-B7C4-830B-708EB9C4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213" y="6376904"/>
            <a:ext cx="535287" cy="365125"/>
          </a:xfrm>
        </p:spPr>
        <p:txBody>
          <a:bodyPr/>
          <a:lstStyle>
            <a:lvl1pPr algn="l">
              <a:defRPr/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66F4F-C14A-7E64-56C6-821AF37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033" y="63769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D2AFE-7F13-F3A1-CADF-A79EE141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447" y="6376905"/>
            <a:ext cx="395586" cy="365125"/>
          </a:xfrm>
        </p:spPr>
        <p:txBody>
          <a:bodyPr/>
          <a:lstStyle>
            <a:lvl1pPr algn="l">
              <a:defRPr/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2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66F4F-C14A-7E64-56C6-821AF37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573" y="63769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D2AFE-7F13-F3A1-CADF-A79EE141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581" y="6376904"/>
            <a:ext cx="467552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8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140A-0BB5-F9ED-9B40-020A69C7A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064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385092-5906-4529-97E8-5EA106343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diagonal lines&#10;&#10;AI-generated content may be incorrect.">
            <a:extLst>
              <a:ext uri="{FF2B5EF4-FFF2-40B4-BE49-F238E27FC236}">
                <a16:creationId xmlns:a16="http://schemas.microsoft.com/office/drawing/2014/main" id="{EF1644D9-A22B-02AC-1BBC-E5BEA3EFE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8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2A242-E2A7-FB26-B97F-8B6C0DA7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27" y="542262"/>
            <a:ext cx="10297887" cy="781492"/>
          </a:xfrm>
        </p:spPr>
        <p:txBody>
          <a:bodyPr anchor="ctr"/>
          <a:lstStyle/>
          <a:p>
            <a:r>
              <a:rPr lang="en-US" sz="4800" dirty="0">
                <a:solidFill>
                  <a:schemeClr val="tx1"/>
                </a:solidFill>
              </a:rPr>
              <a:t>September Sales Review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60ABB-4804-42DC-8B8A-2532650F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27" y="6492875"/>
            <a:ext cx="4114800" cy="365125"/>
          </a:xfrm>
        </p:spPr>
        <p:txBody>
          <a:bodyPr anchor="ctr"/>
          <a:lstStyle/>
          <a:p>
            <a:r>
              <a:rPr lang="en-US" sz="1000" b="1" dirty="0">
                <a:solidFill>
                  <a:schemeClr val="tx2"/>
                </a:solidFill>
              </a:rPr>
              <a:t>Source: </a:t>
            </a:r>
            <a:r>
              <a:rPr lang="en-US" sz="1000" dirty="0">
                <a:solidFill>
                  <a:schemeClr val="tx2"/>
                </a:solidFill>
              </a:rPr>
              <a:t>Cox Automotive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7404C53-43C6-A102-678B-053A76085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80534"/>
              </p:ext>
            </p:extLst>
          </p:nvPr>
        </p:nvGraphicFramePr>
        <p:xfrm>
          <a:off x="1218827" y="1760477"/>
          <a:ext cx="7254390" cy="40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09">
                  <a:extLst>
                    <a:ext uri="{9D8B030D-6E8A-4147-A177-3AD203B41FA5}">
                      <a16:colId xmlns:a16="http://schemas.microsoft.com/office/drawing/2014/main" val="1514275903"/>
                    </a:ext>
                  </a:extLst>
                </a:gridCol>
                <a:gridCol w="2676285">
                  <a:extLst>
                    <a:ext uri="{9D8B030D-6E8A-4147-A177-3AD203B41FA5}">
                      <a16:colId xmlns:a16="http://schemas.microsoft.com/office/drawing/2014/main" val="4221916612"/>
                    </a:ext>
                  </a:extLst>
                </a:gridCol>
                <a:gridCol w="2981096">
                  <a:extLst>
                    <a:ext uri="{9D8B030D-6E8A-4147-A177-3AD203B41FA5}">
                      <a16:colId xmlns:a16="http://schemas.microsoft.com/office/drawing/2014/main" val="3301874220"/>
                    </a:ext>
                  </a:extLst>
                </a:gridCol>
              </a:tblGrid>
              <a:tr h="361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04171"/>
                  </a:ext>
                </a:extLst>
              </a:tr>
              <a:tr h="902871">
                <a:tc>
                  <a:txBody>
                    <a:bodyPr/>
                    <a:lstStyle/>
                    <a:p>
                      <a:pPr algn="l"/>
                      <a:br>
                        <a:rPr lang="en-US" b="1" dirty="0"/>
                      </a:br>
                      <a:r>
                        <a:rPr lang="en-US" b="1" dirty="0"/>
                        <a:t>Total Sales</a:t>
                      </a:r>
                      <a:br>
                        <a:rPr lang="en-US" b="1" dirty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1,250,274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1,171,666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3362306"/>
                  </a:ext>
                </a:extLst>
              </a:tr>
              <a:tr h="902871">
                <a:tc>
                  <a:txBody>
                    <a:bodyPr/>
                    <a:lstStyle/>
                    <a:p>
                      <a:br>
                        <a:rPr lang="en-US" b="1" dirty="0"/>
                      </a:br>
                      <a:r>
                        <a:rPr lang="en-US" b="1" dirty="0"/>
                        <a:t>Retail Sales</a:t>
                      </a:r>
                      <a:br>
                        <a:rPr lang="en-US" b="1" dirty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1,056,516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989,497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835112"/>
                  </a:ext>
                </a:extLst>
              </a:tr>
              <a:tr h="905936">
                <a:tc>
                  <a:txBody>
                    <a:bodyPr/>
                    <a:lstStyle/>
                    <a:p>
                      <a:br>
                        <a:rPr lang="en-US" b="1" dirty="0"/>
                      </a:br>
                      <a:r>
                        <a:rPr lang="en-US" b="1" dirty="0"/>
                        <a:t>SAAR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16.4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15.8 mil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678811"/>
                  </a:ext>
                </a:extLst>
              </a:tr>
              <a:tr h="902871">
                <a:tc>
                  <a:txBody>
                    <a:bodyPr/>
                    <a:lstStyle/>
                    <a:p>
                      <a:br>
                        <a:rPr lang="en-US" b="1" dirty="0"/>
                      </a:br>
                      <a:r>
                        <a:rPr lang="en-US" b="1" dirty="0"/>
                        <a:t>Retail SAAR</a:t>
                      </a:r>
                      <a:br>
                        <a:rPr lang="en-US" b="1" dirty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13.4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13.4 mil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5999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5A6642-3822-E789-BB03-D735367EA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50416"/>
              </p:ext>
            </p:extLst>
          </p:nvPr>
        </p:nvGraphicFramePr>
        <p:xfrm>
          <a:off x="8473217" y="1760477"/>
          <a:ext cx="3043496" cy="401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496">
                  <a:extLst>
                    <a:ext uri="{9D8B030D-6E8A-4147-A177-3AD203B41FA5}">
                      <a16:colId xmlns:a16="http://schemas.microsoft.com/office/drawing/2014/main" val="3172836027"/>
                    </a:ext>
                  </a:extLst>
                </a:gridCol>
              </a:tblGrid>
              <a:tr h="3689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Change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402436"/>
                  </a:ext>
                </a:extLst>
              </a:tr>
              <a:tr h="910717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+6.7%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45955"/>
                  </a:ext>
                </a:extLst>
              </a:tr>
              <a:tr h="910717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+6.8%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43731"/>
                  </a:ext>
                </a:extLst>
              </a:tr>
              <a:tr h="913808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+3.5%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35325"/>
                  </a:ext>
                </a:extLst>
              </a:tr>
              <a:tr h="910717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+0.2%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555395"/>
                  </a:ext>
                </a:extLst>
              </a:tr>
            </a:tbl>
          </a:graphicData>
        </a:graphic>
      </p:graphicFrame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1B3C453E-1DB7-6AD3-AFF3-3E7B905FB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01" y="6283842"/>
            <a:ext cx="99879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Blues">
      <a:dk1>
        <a:srgbClr val="20365F"/>
      </a:dk1>
      <a:lt1>
        <a:sysClr val="window" lastClr="FFFFFF"/>
      </a:lt1>
      <a:dk2>
        <a:srgbClr val="000000"/>
      </a:dk2>
      <a:lt2>
        <a:srgbClr val="D9D9D9"/>
      </a:lt2>
      <a:accent1>
        <a:srgbClr val="396696"/>
      </a:accent1>
      <a:accent2>
        <a:srgbClr val="98BAD5"/>
      </a:accent2>
      <a:accent3>
        <a:srgbClr val="000000"/>
      </a:accent3>
      <a:accent4>
        <a:srgbClr val="FFFFFF"/>
      </a:accent4>
      <a:accent5>
        <a:srgbClr val="20365F"/>
      </a:accent5>
      <a:accent6>
        <a:srgbClr val="396696"/>
      </a:accent6>
      <a:hlink>
        <a:srgbClr val="98BAD5"/>
      </a:hlink>
      <a:folHlink>
        <a:srgbClr val="396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3928</TotalTime>
  <Words>53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September Sales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Horvath</dc:creator>
  <cp:lastModifiedBy>Emily Horvath</cp:lastModifiedBy>
  <cp:revision>129</cp:revision>
  <dcterms:created xsi:type="dcterms:W3CDTF">2025-03-19T14:41:44Z</dcterms:created>
  <dcterms:modified xsi:type="dcterms:W3CDTF">2026-04-17T15:04:34Z</dcterms:modified>
</cp:coreProperties>
</file>