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325" r:id="rId14"/>
    <p:sldId id="3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32" userDrawn="1">
          <p15:clr>
            <a:srgbClr val="A4A3A4"/>
          </p15:clr>
        </p15:guide>
        <p15:guide id="4" pos="384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pos="7296" userDrawn="1">
          <p15:clr>
            <a:srgbClr val="A4A3A4"/>
          </p15:clr>
        </p15:guide>
        <p15:guide id="7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65F"/>
    <a:srgbClr val="FFFFFF"/>
    <a:srgbClr val="F7FBFD"/>
    <a:srgbClr val="FAFAFA"/>
    <a:srgbClr val="EDEDED"/>
    <a:srgbClr val="396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692" y="96"/>
      </p:cViewPr>
      <p:guideLst>
        <p:guide orient="horz" pos="2160"/>
        <p:guide pos="3840"/>
        <p:guide orient="horz" pos="432"/>
        <p:guide pos="384"/>
        <p:guide/>
        <p:guide pos="7296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61E19-606D-4A9E-9A10-F067F3BB859A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33503-1F0D-4032-86FF-3976207D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7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33503-1F0D-4032-86FF-3976207D84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0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33503-1F0D-4032-86FF-3976207D84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4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A6C7-9562-AF3A-0483-375B1D865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E9D97-C0CD-9CC0-9D7F-9C13E5459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2EDEA-3C1C-E411-81D8-4A071BCF7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F268-8782-4F2D-B36E-C8E4FADA51E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24FC1-55E8-D682-E4D9-DDAD57AA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425E3-6A51-9100-89BA-23E78077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5B8A-DF44-40AF-BA7D-55A74988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7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95A3-6719-34A4-EAF9-1E363E9E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7C4C5-B9D0-263D-5DDB-E24F19192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B0F6F-975F-548D-44CE-8570E67F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F268-8782-4F2D-B36E-C8E4FADA51E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2F2B6-8463-3FC2-5DFD-DD80346F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9497F-709D-5102-F504-697152AD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5B8A-DF44-40AF-BA7D-55A74988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57B89-DC85-D0E4-1A98-E6741475E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16CD8-19D5-B8CC-4726-236A9B90B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67A21-166B-AF2F-697D-8830D185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F268-8782-4F2D-B36E-C8E4FADA51E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15B1-2B4D-E6B8-3F2C-D892CF9B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71ED4-5E33-5A8C-82AB-DC491BD4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5B8A-DF44-40AF-BA7D-55A74988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CC49E-1832-05FF-84FF-AFD3CC6F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F56C1-B184-4310-F3E3-448B0EFD7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4A2F7-184F-23E8-6EFE-3BBE8C528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F268-8782-4F2D-B36E-C8E4FADA51E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F432A-FE9C-7279-BD17-BDB652C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FA1C7-DEBE-C10B-BBDE-DDA57B25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5B8A-DF44-40AF-BA7D-55A74988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8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CC9A3-BCDC-0A7F-01E3-97AFF37B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3C7F2-C0E5-60DF-A75A-54A851A42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CFBC-DAE0-40F3-BC0E-08343211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F268-8782-4F2D-B36E-C8E4FADA51E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2B6CF-9F6B-949D-2B9E-83B3491D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62EC-C15A-4596-A9B9-73FFBE5A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5B8A-DF44-40AF-BA7D-55A74988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8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E536-DE84-6CEE-4171-99003DA6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1ABD8-B1A3-5A21-14C8-CEB19CB12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89637-7D00-D334-9F56-BFB1CEDF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D31C0-A595-CB19-D4C3-1D71BBB2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F268-8782-4F2D-B36E-C8E4FADA51E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98448-8E5B-CB3B-CF07-229AA0BC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2E224-8706-E1F0-4E4D-71E07A86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5B8A-DF44-40AF-BA7D-55A74988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5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4EFE5-C72F-7DC2-1EF4-8B321DD2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8175D-61CA-F9B4-D81B-A5BD87D4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87991-E2B5-CAEC-683D-D697178D0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E7D02-2DB4-CBD8-90B3-DFD42B17A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4FD5C-A6D5-0A96-4268-D0C575A6B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96FE8-0778-79F3-D5F3-29A76905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F268-8782-4F2D-B36E-C8E4FADA51E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39E82-12FC-733B-740F-4C38A52D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55A46-E162-1B50-AF72-27A060B1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5B8A-DF44-40AF-BA7D-55A74988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D90B-3FC3-87C6-3EA7-E2E0653D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F1710-A443-4623-AF74-ECEEF30D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F268-8782-4F2D-B36E-C8E4FADA51E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6AE41-B735-9A67-5E41-28444A57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B689F-8B6F-385B-AC59-C8B8E1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5B8A-DF44-40AF-BA7D-55A74988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7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3FA40C-F421-1969-2065-21F740D53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F268-8782-4F2D-B36E-C8E4FADA51E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8AD1A-BC70-72BB-AE42-68612983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9AE1E-7D8F-A0E8-AB11-0079BD87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5B8A-DF44-40AF-BA7D-55A74988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9109-8D6E-6753-89F8-7C38D535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826D9-8D37-7D68-FF8D-195E5A1E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5B005-4429-F6F2-7E23-1457A5517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6B135-A3F7-C85A-467E-8FAD7EFC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F268-8782-4F2D-B36E-C8E4FADA51E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7F5B9-1242-DEFE-29A5-E2A76381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2A7CE-EB8E-5158-EDC6-AE7B1527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5B8A-DF44-40AF-BA7D-55A74988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0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0444B-6023-0473-FEF9-769E555D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AE80B-313C-3CD9-7C28-9A71E725F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B1B8C-1AE8-1169-5DF3-CA5001794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BE7E-DA92-DF50-2A7E-05458CFA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F268-8782-4F2D-B36E-C8E4FADA51E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CB932-3BD6-114C-98CD-9D266348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81507-1117-C92A-AFA9-E9B2BBCD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5B8A-DF44-40AF-BA7D-55A74988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9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C3A0E-B20A-17A3-7324-6CCA1D7F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CE463-8429-E283-96DB-2611CB47C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31D16-478D-9F15-5CE1-F3F6121A5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15F268-8782-4F2D-B36E-C8E4FADA51E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000D-AD60-DCEE-18BB-7CAE1F1E8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A5C5-4D83-636D-F277-299389798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CE5B8A-DF44-40AF-BA7D-55A74988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4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BBA9B0-8CA7-D7FA-A1B9-1088C8FB1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42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58AB1-9B85-8DC2-6815-8FB90BFD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4058968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7F745C-3DAB-3D28-1AB5-FCB7CCBFF3CB}"/>
              </a:ext>
            </a:extLst>
          </p:cNvPr>
          <p:cNvSpPr txBox="1"/>
          <p:nvPr/>
        </p:nvSpPr>
        <p:spPr>
          <a:xfrm>
            <a:off x="1264778" y="5128306"/>
            <a:ext cx="10317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FEBRUARY AUTOMOTIVE UPDATE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95EF3-0114-49C8-F4DC-DD1804AC38DF}"/>
              </a:ext>
            </a:extLst>
          </p:cNvPr>
          <p:cNvSpPr txBox="1"/>
          <p:nvPr/>
        </p:nvSpPr>
        <p:spPr>
          <a:xfrm>
            <a:off x="1264778" y="5772090"/>
            <a:ext cx="10317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Trisha Ripperger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EVP, Chief Client &amp; Communications Officer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0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CF301-0E80-9B37-0678-E8897AEF3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D87E0-AB00-37F2-6E23-F9E00D83B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6635"/>
          <a:stretch>
            <a:fillRect/>
          </a:stretch>
        </p:blipFill>
        <p:spPr>
          <a:xfrm>
            <a:off x="2788" y="1"/>
            <a:ext cx="12186423" cy="1602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C7596F-9F0E-B766-7D2E-B90E6DB4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3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USED VEHICLE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57EB7-F613-38E7-4254-6AA011C3E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63" y="6262413"/>
            <a:ext cx="998798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74B7AC-FBD4-DA8B-DD22-7486DDC0DC91}"/>
              </a:ext>
            </a:extLst>
          </p:cNvPr>
          <p:cNvSpPr txBox="1"/>
          <p:nvPr/>
        </p:nvSpPr>
        <p:spPr>
          <a:xfrm>
            <a:off x="658737" y="1944168"/>
            <a:ext cx="108745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0365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February used-vehicle inventory levels were down month over month, but higher than in February 2025.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used-vehicle sales paces improved in February, as prices softened modestly from January.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66EAA50-D20D-B1D1-3ABF-E056E9339C3D}"/>
              </a:ext>
            </a:extLst>
          </p:cNvPr>
          <p:cNvSpPr txBox="1">
            <a:spLocks/>
          </p:cNvSpPr>
          <p:nvPr/>
        </p:nvSpPr>
        <p:spPr>
          <a:xfrm>
            <a:off x="609600" y="6601249"/>
            <a:ext cx="4114800" cy="14837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i="1" dirty="0">
                <a:solidFill>
                  <a:srgbClr val="000000"/>
                </a:solidFill>
                <a:latin typeface="Arial" panose="020B0604020202020204"/>
              </a:rPr>
              <a:t>Cox Automotive/</a:t>
            </a:r>
            <a:r>
              <a:rPr lang="en-US" i="1" dirty="0" err="1">
                <a:solidFill>
                  <a:srgbClr val="000000"/>
                </a:solidFill>
                <a:latin typeface="Arial" panose="020B0604020202020204"/>
              </a:rPr>
              <a:t>vAuto</a:t>
            </a:r>
            <a:endParaRPr lang="en-US" i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FC74C-B73F-CA21-B87F-18340DE1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09600" cy="365125"/>
          </a:xfrm>
        </p:spPr>
        <p:txBody>
          <a:bodyPr/>
          <a:lstStyle/>
          <a:p>
            <a:pPr algn="ctr"/>
            <a:fld id="{BFCE5B8A-DF44-40AF-BA7D-55A7498801C3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4DDF19-D504-D472-D41E-720488023A75}"/>
              </a:ext>
            </a:extLst>
          </p:cNvPr>
          <p:cNvGrpSpPr/>
          <p:nvPr/>
        </p:nvGrpSpPr>
        <p:grpSpPr>
          <a:xfrm>
            <a:off x="1328515" y="3429000"/>
            <a:ext cx="9534970" cy="2106611"/>
            <a:chOff x="1319969" y="3367977"/>
            <a:chExt cx="9534970" cy="210661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227FFB-CA98-4DE7-4C91-67A58E24990D}"/>
                </a:ext>
              </a:extLst>
            </p:cNvPr>
            <p:cNvGrpSpPr/>
            <p:nvPr/>
          </p:nvGrpSpPr>
          <p:grpSpPr>
            <a:xfrm>
              <a:off x="1319969" y="3367977"/>
              <a:ext cx="2597922" cy="1446376"/>
              <a:chOff x="777311" y="3343512"/>
              <a:chExt cx="2597922" cy="144637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456F639-E249-C2F4-0953-8B5BEF987166}"/>
                  </a:ext>
                </a:extLst>
              </p:cNvPr>
              <p:cNvSpPr/>
              <p:nvPr/>
            </p:nvSpPr>
            <p:spPr>
              <a:xfrm>
                <a:off x="777311" y="3343512"/>
                <a:ext cx="2597922" cy="14463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FE2B31-1894-B55A-A47F-0D5213AD86DB}"/>
                  </a:ext>
                </a:extLst>
              </p:cNvPr>
              <p:cNvSpPr txBox="1"/>
              <p:nvPr/>
            </p:nvSpPr>
            <p:spPr>
              <a:xfrm>
                <a:off x="922233" y="3429000"/>
                <a:ext cx="23080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20365F"/>
                  </a:buClr>
                </a:pPr>
                <a:r>
                  <a:rPr lang="en-US" sz="4000" b="1" dirty="0">
                    <a:solidFill>
                      <a:srgbClr val="2036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2.18M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671C1-C038-A68F-7604-34F94CAA61CD}"/>
                  </a:ext>
                </a:extLst>
              </p:cNvPr>
              <p:cNvSpPr txBox="1"/>
              <p:nvPr/>
            </p:nvSpPr>
            <p:spPr>
              <a:xfrm>
                <a:off x="1163652" y="4066700"/>
                <a:ext cx="1825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20365F"/>
                  </a:buClr>
                </a:pPr>
                <a:r>
                  <a:rPr lang="en-US" sz="1400" b="1" dirty="0">
                    <a:solidFill>
                      <a:srgbClr val="3966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inventory</a:t>
                </a:r>
                <a:br>
                  <a:rPr lang="en-US" sz="1400" b="1" dirty="0">
                    <a:solidFill>
                      <a:srgbClr val="3966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 b="1" dirty="0">
                    <a:solidFill>
                      <a:srgbClr val="3966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of Feb. 2026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A72CA23-F5A7-147C-9644-1410D56F1C4E}"/>
                </a:ext>
              </a:extLst>
            </p:cNvPr>
            <p:cNvGrpSpPr/>
            <p:nvPr/>
          </p:nvGrpSpPr>
          <p:grpSpPr>
            <a:xfrm>
              <a:off x="4788493" y="4028212"/>
              <a:ext cx="2597922" cy="1446376"/>
              <a:chOff x="4797038" y="3343512"/>
              <a:chExt cx="2597922" cy="144637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E83892-DA93-D5C3-6ED0-8BBB5BA0321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97038" y="3343512"/>
                <a:ext cx="2597922" cy="14463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42EB0E-FA99-C123-AC0A-01B768C3CCEE}"/>
                  </a:ext>
                </a:extLst>
              </p:cNvPr>
              <p:cNvSpPr txBox="1"/>
              <p:nvPr/>
            </p:nvSpPr>
            <p:spPr>
              <a:xfrm>
                <a:off x="4941962" y="3531550"/>
                <a:ext cx="23080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20365F"/>
                  </a:buClr>
                </a:pPr>
                <a:r>
                  <a:rPr lang="en-US" sz="4000" b="1" dirty="0">
                    <a:solidFill>
                      <a:srgbClr val="2036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E03557-0B99-0FC1-7458-75526684386C}"/>
                  </a:ext>
                </a:extLst>
              </p:cNvPr>
              <p:cNvSpPr txBox="1"/>
              <p:nvPr/>
            </p:nvSpPr>
            <p:spPr>
              <a:xfrm>
                <a:off x="5183381" y="4169250"/>
                <a:ext cx="18252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20365F"/>
                  </a:buClr>
                </a:pPr>
                <a:r>
                  <a:rPr lang="en-US" sz="1400" b="1" dirty="0">
                    <a:solidFill>
                      <a:srgbClr val="3966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Days Supply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EFB89CB-63EB-D1DE-B6F2-1A347DCE427A}"/>
                </a:ext>
              </a:extLst>
            </p:cNvPr>
            <p:cNvGrpSpPr/>
            <p:nvPr/>
          </p:nvGrpSpPr>
          <p:grpSpPr>
            <a:xfrm>
              <a:off x="8257017" y="3367977"/>
              <a:ext cx="2597922" cy="1446376"/>
              <a:chOff x="8816765" y="3281700"/>
              <a:chExt cx="2597922" cy="144637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B8A981D-E356-940E-9A88-8CD3E23A46E1}"/>
                  </a:ext>
                </a:extLst>
              </p:cNvPr>
              <p:cNvSpPr/>
              <p:nvPr/>
            </p:nvSpPr>
            <p:spPr>
              <a:xfrm>
                <a:off x="8816765" y="3281700"/>
                <a:ext cx="2597922" cy="14463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492088-9025-1103-8CB0-904E2921E162}"/>
                  </a:ext>
                </a:extLst>
              </p:cNvPr>
              <p:cNvSpPr txBox="1"/>
              <p:nvPr/>
            </p:nvSpPr>
            <p:spPr>
              <a:xfrm>
                <a:off x="8961689" y="3429000"/>
                <a:ext cx="23080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20365F"/>
                  </a:buClr>
                </a:pPr>
                <a:r>
                  <a:rPr lang="en-US" sz="4000" b="1" dirty="0">
                    <a:solidFill>
                      <a:srgbClr val="2036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$25,287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16161A-6737-23E6-7C0C-719F7AF1FA78}"/>
                  </a:ext>
                </a:extLst>
              </p:cNvPr>
              <p:cNvSpPr txBox="1"/>
              <p:nvPr/>
            </p:nvSpPr>
            <p:spPr>
              <a:xfrm>
                <a:off x="9082398" y="4136886"/>
                <a:ext cx="20666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20365F"/>
                  </a:buClr>
                </a:pPr>
                <a:r>
                  <a:rPr lang="en-US" sz="1400" b="1" dirty="0">
                    <a:solidFill>
                      <a:srgbClr val="3966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Average Listing Price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036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245AC-6D34-BCFE-8661-2949E5A72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AD6232-5A6C-F32F-AF4F-CF7E13DB8D64}"/>
              </a:ext>
            </a:extLst>
          </p:cNvPr>
          <p:cNvSpPr txBox="1">
            <a:spLocks/>
          </p:cNvSpPr>
          <p:nvPr/>
        </p:nvSpPr>
        <p:spPr>
          <a:xfrm>
            <a:off x="838200" y="241901"/>
            <a:ext cx="10515600" cy="1133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OPS</a:t>
            </a:r>
            <a:endParaRPr lang="en-US" sz="4000" dirty="0">
              <a:solidFill>
                <a:srgbClr val="2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3877C77-D112-E10A-28C2-445FD22DD139}"/>
              </a:ext>
            </a:extLst>
          </p:cNvPr>
          <p:cNvSpPr txBox="1">
            <a:spLocks/>
          </p:cNvSpPr>
          <p:nvPr/>
        </p:nvSpPr>
        <p:spPr>
          <a:xfrm>
            <a:off x="609599" y="6234050"/>
            <a:ext cx="4114800" cy="14837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i="1" dirty="0">
                <a:solidFill>
                  <a:srgbClr val="000000"/>
                </a:solidFill>
                <a:latin typeface="Arial" panose="020B0604020202020204"/>
              </a:rPr>
              <a:t>Cox Automotive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5383F39-6ABF-15C9-418C-386CFC60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25676"/>
            <a:ext cx="609600" cy="365125"/>
          </a:xfrm>
        </p:spPr>
        <p:txBody>
          <a:bodyPr/>
          <a:lstStyle/>
          <a:p>
            <a:pPr algn="ctr"/>
            <a:fld id="{BFCE5B8A-DF44-40AF-BA7D-55A7498801C3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2FC681-D701-F74A-0315-A1E04CBC7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6"/>
          <a:stretch>
            <a:fillRect/>
          </a:stretch>
        </p:blipFill>
        <p:spPr>
          <a:xfrm>
            <a:off x="2788" y="6492874"/>
            <a:ext cx="12186423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1952EC-EC3A-54E7-BC38-3DA6FB8CD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917" y="5917574"/>
            <a:ext cx="998798" cy="4572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920E59F-A170-3852-5F27-81060BB5260E}"/>
              </a:ext>
            </a:extLst>
          </p:cNvPr>
          <p:cNvGrpSpPr/>
          <p:nvPr/>
        </p:nvGrpSpPr>
        <p:grpSpPr>
          <a:xfrm>
            <a:off x="2847172" y="1486259"/>
            <a:ext cx="6497655" cy="584775"/>
            <a:chOff x="2430565" y="1573536"/>
            <a:chExt cx="6497655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9B69779-453D-9568-6446-30C0B866B7EF}"/>
                </a:ext>
              </a:extLst>
            </p:cNvPr>
            <p:cNvSpPr txBox="1"/>
            <p:nvPr/>
          </p:nvSpPr>
          <p:spPr>
            <a:xfrm>
              <a:off x="6096000" y="1573536"/>
              <a:ext cx="2832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20365F"/>
                </a:buClr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Traffic/RO volume is</a:t>
              </a:r>
              <a:b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below baseline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620635-63A0-2E5C-A3F4-07F86AF823D1}"/>
                </a:ext>
              </a:extLst>
            </p:cNvPr>
            <p:cNvSpPr txBox="1"/>
            <p:nvPr/>
          </p:nvSpPr>
          <p:spPr>
            <a:xfrm>
              <a:off x="2430565" y="1573536"/>
              <a:ext cx="2832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20365F"/>
                </a:buClr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Revenue remains elevated ($ per RO)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28ED19-5C99-5038-D9DF-2325A22A8CEE}"/>
              </a:ext>
            </a:extLst>
          </p:cNvPr>
          <p:cNvGrpSpPr/>
          <p:nvPr/>
        </p:nvGrpSpPr>
        <p:grpSpPr>
          <a:xfrm>
            <a:off x="1974791" y="2260362"/>
            <a:ext cx="8242418" cy="3298677"/>
            <a:chOff x="1974791" y="2260362"/>
            <a:chExt cx="8242418" cy="32986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DAD2539-BBA7-EC50-B4BB-BDAADAD81628}"/>
                </a:ext>
              </a:extLst>
            </p:cNvPr>
            <p:cNvGrpSpPr/>
            <p:nvPr/>
          </p:nvGrpSpPr>
          <p:grpSpPr>
            <a:xfrm>
              <a:off x="1974791" y="2260362"/>
              <a:ext cx="8242418" cy="3298677"/>
              <a:chOff x="1474150" y="2315910"/>
              <a:chExt cx="8242418" cy="329867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720202-3594-7046-9DD3-BEC676B457B6}"/>
                  </a:ext>
                </a:extLst>
              </p:cNvPr>
              <p:cNvSpPr/>
              <p:nvPr/>
            </p:nvSpPr>
            <p:spPr>
              <a:xfrm>
                <a:off x="1474150" y="2315910"/>
                <a:ext cx="8242418" cy="32986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Content Placeholder 10">
                <a:extLst>
                  <a:ext uri="{FF2B5EF4-FFF2-40B4-BE49-F238E27FC236}">
                    <a16:creationId xmlns:a16="http://schemas.microsoft.com/office/drawing/2014/main" id="{B39D317A-AB16-BB65-5FA1-863B28713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111" y="2694566"/>
                <a:ext cx="7534497" cy="2541365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C8EADB-AD9C-6117-DB77-12ED4401BE78}"/>
                </a:ext>
              </a:extLst>
            </p:cNvPr>
            <p:cNvSpPr txBox="1"/>
            <p:nvPr/>
          </p:nvSpPr>
          <p:spPr>
            <a:xfrm>
              <a:off x="3704602" y="5104431"/>
              <a:ext cx="2512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20365F"/>
                </a:buClr>
              </a:pPr>
              <a:r>
                <a:rPr lang="en-US" sz="1400" dirty="0">
                  <a:solidFill>
                    <a:srgbClr val="2036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 Index 139.9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D14BE8-C9A1-5B7E-7CBB-5B532BD4540A}"/>
                </a:ext>
              </a:extLst>
            </p:cNvPr>
            <p:cNvSpPr txBox="1"/>
            <p:nvPr/>
          </p:nvSpPr>
          <p:spPr>
            <a:xfrm>
              <a:off x="6528968" y="5104431"/>
              <a:ext cx="2512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20365F"/>
                </a:buClr>
              </a:pPr>
              <a:r>
                <a:rPr lang="en-US" sz="1400" dirty="0">
                  <a:solidFill>
                    <a:srgbClr val="2036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 Index 78.8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6AAC0F-E378-2D90-1274-A6EDF1265BCD}"/>
                </a:ext>
              </a:extLst>
            </p:cNvPr>
            <p:cNvSpPr txBox="1"/>
            <p:nvPr/>
          </p:nvSpPr>
          <p:spPr>
            <a:xfrm>
              <a:off x="5777771" y="4697183"/>
              <a:ext cx="1190492" cy="5254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</a:p>
            <a:p>
              <a:pPr algn="ctr">
                <a:lnSpc>
                  <a:spcPct val="150000"/>
                </a:lnSpc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104A4C0-43AB-710E-BDE1-253A61F5815C}"/>
                </a:ext>
              </a:extLst>
            </p:cNvPr>
            <p:cNvGrpSpPr/>
            <p:nvPr/>
          </p:nvGrpSpPr>
          <p:grpSpPr>
            <a:xfrm>
              <a:off x="2173262" y="2616220"/>
              <a:ext cx="673910" cy="2118597"/>
              <a:chOff x="2176122" y="2646017"/>
              <a:chExt cx="673910" cy="2118597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F66A72-F399-64B9-5B79-BC9D0C03F0C6}"/>
                  </a:ext>
                </a:extLst>
              </p:cNvPr>
              <p:cNvSpPr txBox="1"/>
              <p:nvPr/>
            </p:nvSpPr>
            <p:spPr>
              <a:xfrm>
                <a:off x="2176122" y="2646017"/>
                <a:ext cx="673910" cy="2308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21D7DD-1758-7329-3A76-9861C4C11807}"/>
                  </a:ext>
                </a:extLst>
              </p:cNvPr>
              <p:cNvSpPr txBox="1"/>
              <p:nvPr/>
            </p:nvSpPr>
            <p:spPr>
              <a:xfrm>
                <a:off x="2176122" y="2915698"/>
                <a:ext cx="673910" cy="2308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3F6470-2B83-2B8F-3ACC-C3A3BB233C6D}"/>
                  </a:ext>
                </a:extLst>
              </p:cNvPr>
              <p:cNvSpPr txBox="1"/>
              <p:nvPr/>
            </p:nvSpPr>
            <p:spPr>
              <a:xfrm>
                <a:off x="2176122" y="3185379"/>
                <a:ext cx="673910" cy="2308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8266B6-2782-18E4-8E89-D565E0BE6F97}"/>
                  </a:ext>
                </a:extLst>
              </p:cNvPr>
              <p:cNvSpPr txBox="1"/>
              <p:nvPr/>
            </p:nvSpPr>
            <p:spPr>
              <a:xfrm>
                <a:off x="2176122" y="3455060"/>
                <a:ext cx="673910" cy="2308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4C3EC4-97A1-ED76-F0D5-F9D32B035FD3}"/>
                  </a:ext>
                </a:extLst>
              </p:cNvPr>
              <p:cNvSpPr txBox="1"/>
              <p:nvPr/>
            </p:nvSpPr>
            <p:spPr>
              <a:xfrm>
                <a:off x="2176122" y="3724741"/>
                <a:ext cx="673910" cy="2308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E0A069-6563-D5CA-A21A-38599556952B}"/>
                  </a:ext>
                </a:extLst>
              </p:cNvPr>
              <p:cNvSpPr txBox="1"/>
              <p:nvPr/>
            </p:nvSpPr>
            <p:spPr>
              <a:xfrm>
                <a:off x="2176122" y="3994422"/>
                <a:ext cx="673910" cy="2308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6FBE31-0612-C50B-01E3-7DB5E5F7D8BA}"/>
                  </a:ext>
                </a:extLst>
              </p:cNvPr>
              <p:cNvSpPr txBox="1"/>
              <p:nvPr/>
            </p:nvSpPr>
            <p:spPr>
              <a:xfrm>
                <a:off x="2176122" y="4264103"/>
                <a:ext cx="673910" cy="2308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D79681-06EB-A5B1-6B4A-0B130D4D9791}"/>
                  </a:ext>
                </a:extLst>
              </p:cNvPr>
              <p:cNvSpPr txBox="1"/>
              <p:nvPr/>
            </p:nvSpPr>
            <p:spPr>
              <a:xfrm>
                <a:off x="2176122" y="4533782"/>
                <a:ext cx="673910" cy="2308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1EA156-86D9-B669-8776-6C75A7D54F1E}"/>
                </a:ext>
              </a:extLst>
            </p:cNvPr>
            <p:cNvSpPr txBox="1"/>
            <p:nvPr/>
          </p:nvSpPr>
          <p:spPr>
            <a:xfrm rot="16200000">
              <a:off x="1270172" y="3567900"/>
              <a:ext cx="2272704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RO Volume Index (Jan 2019=100)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73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56A63-9CB3-8011-0A60-AC3272C7A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928E1E-F6CB-3934-50D8-E814E7A2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932" b="3"/>
          <a:stretch>
            <a:fillRect/>
          </a:stretch>
        </p:blipFill>
        <p:spPr>
          <a:xfrm>
            <a:off x="2789" y="0"/>
            <a:ext cx="244558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35D271-F2ED-DD56-3516-6759E76EE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2" y="6262413"/>
            <a:ext cx="998795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5F6D25-88EE-D87F-2935-8C7CA4142DD8}"/>
              </a:ext>
            </a:extLst>
          </p:cNvPr>
          <p:cNvSpPr txBox="1"/>
          <p:nvPr/>
        </p:nvSpPr>
        <p:spPr>
          <a:xfrm>
            <a:off x="2971800" y="6858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0365F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February Service revenue grew despite lower traffic, highlighting the structural strength of Fixed Ops. Rising revenue per RO continues to offset seasonal softness in volume – keeping Fixed Ops a critical profit driver.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8DE82-D313-F73B-CDB1-17F269615D7C}"/>
              </a:ext>
            </a:extLst>
          </p:cNvPr>
          <p:cNvSpPr txBox="1"/>
          <p:nvPr/>
        </p:nvSpPr>
        <p:spPr>
          <a:xfrm>
            <a:off x="2971800" y="1949153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0365F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this means: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667D9-1E85-9D51-0B7E-F962645CC875}"/>
              </a:ext>
            </a:extLst>
          </p:cNvPr>
          <p:cNvSpPr txBox="1"/>
          <p:nvPr/>
        </p:nvSpPr>
        <p:spPr>
          <a:xfrm>
            <a:off x="3535822" y="2301194"/>
            <a:ext cx="5001426" cy="18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20365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Fixed Ops remains a stabilizer</a:t>
            </a:r>
          </a:p>
          <a:p>
            <a:pPr marL="342900" indent="-342900">
              <a:lnSpc>
                <a:spcPct val="200000"/>
              </a:lnSpc>
              <a:buClr>
                <a:srgbClr val="20365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Consumers are repairing, not replacing</a:t>
            </a:r>
          </a:p>
          <a:p>
            <a:pPr marL="342900" indent="-342900">
              <a:lnSpc>
                <a:spcPct val="200000"/>
              </a:lnSpc>
              <a:buClr>
                <a:srgbClr val="20365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Execution matters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67CAD7E-9A18-4CAA-1575-01FB5FF72F52}"/>
              </a:ext>
            </a:extLst>
          </p:cNvPr>
          <p:cNvSpPr txBox="1">
            <a:spLocks/>
          </p:cNvSpPr>
          <p:nvPr/>
        </p:nvSpPr>
        <p:spPr>
          <a:xfrm>
            <a:off x="2596496" y="6599387"/>
            <a:ext cx="4114800" cy="14837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i="1" dirty="0">
                <a:solidFill>
                  <a:srgbClr val="000000"/>
                </a:solidFill>
                <a:latin typeface="Arial" panose="020B0604020202020204"/>
              </a:rPr>
              <a:t>Cox Automotive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7ED1274-0909-B8F6-8362-77C0ED0B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9611" y="6491013"/>
            <a:ext cx="609600" cy="365125"/>
          </a:xfrm>
        </p:spPr>
        <p:txBody>
          <a:bodyPr/>
          <a:lstStyle/>
          <a:p>
            <a:pPr algn="ctr"/>
            <a:fld id="{BFCE5B8A-DF44-40AF-BA7D-55A7498801C3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8C89C9-EEEB-6241-BA49-1878E0148E01}"/>
              </a:ext>
            </a:extLst>
          </p:cNvPr>
          <p:cNvGrpSpPr/>
          <p:nvPr/>
        </p:nvGrpSpPr>
        <p:grpSpPr>
          <a:xfrm>
            <a:off x="8285147" y="2822843"/>
            <a:ext cx="3201462" cy="3218443"/>
            <a:chOff x="8460336" y="2879933"/>
            <a:chExt cx="3201462" cy="321844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D77D217-0CF7-E70C-F550-12307AA8E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8238" t="20110" r="4272" b="23579"/>
            <a:stretch>
              <a:fillRect/>
            </a:stretch>
          </p:blipFill>
          <p:spPr>
            <a:xfrm>
              <a:off x="8592795" y="3025211"/>
              <a:ext cx="3069003" cy="307316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0B4783-AA0B-865F-7DDE-15D9525BE753}"/>
                </a:ext>
              </a:extLst>
            </p:cNvPr>
            <p:cNvSpPr/>
            <p:nvPr/>
          </p:nvSpPr>
          <p:spPr>
            <a:xfrm>
              <a:off x="8515884" y="2879933"/>
              <a:ext cx="393107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1A23BB-D3F7-2672-EEAC-1802FF4762DF}"/>
                </a:ext>
              </a:extLst>
            </p:cNvPr>
            <p:cNvSpPr/>
            <p:nvPr/>
          </p:nvSpPr>
          <p:spPr>
            <a:xfrm>
              <a:off x="8460336" y="5621709"/>
              <a:ext cx="13673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731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13A0A-1EB8-C040-D3FA-33AA80DBD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C57B0C-14CD-1B0F-0264-B5A3432AA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6635"/>
          <a:stretch>
            <a:fillRect/>
          </a:stretch>
        </p:blipFill>
        <p:spPr>
          <a:xfrm>
            <a:off x="2788" y="1"/>
            <a:ext cx="12186423" cy="1602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0F711E-0E78-A6B9-8F27-27F17EEA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3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2026 FORECAST TAKEAWAYS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98CBE-CD67-BED5-A250-104975638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63" y="6262413"/>
            <a:ext cx="998798" cy="4572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276DE-92CD-E2FF-1EE0-B7D86D93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09600" cy="365125"/>
          </a:xfrm>
        </p:spPr>
        <p:txBody>
          <a:bodyPr/>
          <a:lstStyle/>
          <a:p>
            <a:pPr algn="ctr"/>
            <a:fld id="{BFCE5B8A-DF44-40AF-BA7D-55A7498801C3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4A7E8E-3378-00EF-9ABB-A73C64AF7E8A}"/>
              </a:ext>
            </a:extLst>
          </p:cNvPr>
          <p:cNvSpPr txBox="1">
            <a:spLocks/>
          </p:cNvSpPr>
          <p:nvPr/>
        </p:nvSpPr>
        <p:spPr>
          <a:xfrm>
            <a:off x="470284" y="1852962"/>
            <a:ext cx="11251431" cy="4619750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The automotive industry is expected to face challenges and opportunities in 2026, particularly in EV adoption, supply chain dynamics and consumer affordability.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0365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Supply Chain Shifts: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The automotive sector is undergoing a transformation in its supply chains, with manufacturers focusing on reshoring and diversifying suppliers to mitigate risks.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0365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EV Affordability: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With the expiration of the federal EV tax credits, the affordability of EV’s will be a critical issue. However, with the introduction of new lower-cost models it may ignite greater consumer demand.  		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		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There is also a tremendous opportunity to market pre-owned EV Inventory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0365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Consumer Demand and Market Dynamics: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As car prices hover around 50K, affordability will be a key factor influencing purchasing decisions.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INCENTIVES, FINANCING AND A ROBUST USED CAR MARKET WILL BE CRITICAL FOR MANUFACTURERS TO ATTRACT BUYERS.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410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343D9-B280-447C-717F-3BD0E19DB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8934C-36E0-1208-143D-83A68D1D8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932" b="3"/>
          <a:stretch>
            <a:fillRect/>
          </a:stretch>
        </p:blipFill>
        <p:spPr>
          <a:xfrm>
            <a:off x="2789" y="0"/>
            <a:ext cx="244558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B12BB7-4C7D-D167-AE4A-2F4CDCACE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2" y="6262413"/>
            <a:ext cx="998795" cy="45720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43CCDFE-AEA2-14A5-419B-52538F8757EC}"/>
              </a:ext>
            </a:extLst>
          </p:cNvPr>
          <p:cNvSpPr txBox="1">
            <a:spLocks/>
          </p:cNvSpPr>
          <p:nvPr/>
        </p:nvSpPr>
        <p:spPr>
          <a:xfrm>
            <a:off x="2511036" y="6599387"/>
            <a:ext cx="4114800" cy="14837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i="1" dirty="0">
                <a:solidFill>
                  <a:srgbClr val="000000"/>
                </a:solidFill>
                <a:latin typeface="Arial" panose="020B0604020202020204"/>
              </a:rPr>
              <a:t>Cox Automotive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9E15631-739B-D216-9B05-ACA34031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9611" y="6491013"/>
            <a:ext cx="609600" cy="365125"/>
          </a:xfrm>
        </p:spPr>
        <p:txBody>
          <a:bodyPr/>
          <a:lstStyle/>
          <a:p>
            <a:pPr algn="ctr"/>
            <a:fld id="{BFCE5B8A-DF44-40AF-BA7D-55A7498801C3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E64966A-81A0-612B-7917-F6AC68734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812007"/>
              </p:ext>
            </p:extLst>
          </p:nvPr>
        </p:nvGraphicFramePr>
        <p:xfrm>
          <a:off x="3590974" y="1462498"/>
          <a:ext cx="7315200" cy="4572000"/>
        </p:xfrm>
        <a:graphic>
          <a:graphicData uri="http://schemas.openxmlformats.org/drawingml/2006/table">
            <a:tbl>
              <a:tblPr firstRow="1" bandRow="1"/>
              <a:tblGrid>
                <a:gridCol w="2438400">
                  <a:extLst>
                    <a:ext uri="{9D8B030D-6E8A-4147-A177-3AD203B41FA5}">
                      <a16:colId xmlns:a16="http://schemas.microsoft.com/office/drawing/2014/main" val="193731199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68183425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157407126"/>
                    </a:ext>
                  </a:extLst>
                </a:gridCol>
              </a:tblGrid>
              <a:tr h="15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2036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15.8M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(-2.4% versus 2025)</a:t>
                      </a:r>
                    </a:p>
                    <a:p>
                      <a:pPr algn="ctr"/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3966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SALES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2036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13.1M</a:t>
                      </a:r>
                      <a:endParaRPr lang="en-US" sz="1800" b="1" dirty="0">
                        <a:solidFill>
                          <a:srgbClr val="20365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(-1.5% versus 2025)</a:t>
                      </a:r>
                    </a:p>
                    <a:p>
                      <a:pPr algn="ctr"/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3966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RETAIL SALES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2036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2.7M</a:t>
                      </a:r>
                      <a:endParaRPr lang="en-US" sz="1800" b="1" dirty="0">
                        <a:solidFill>
                          <a:srgbClr val="20365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(-6.1% versus 2025)</a:t>
                      </a:r>
                    </a:p>
                    <a:p>
                      <a:pPr algn="ctr"/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3966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FLEET SALES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82074"/>
                  </a:ext>
                </a:extLst>
              </a:tr>
              <a:tr h="15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2036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2.8M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(-12.6% versus 2025)</a:t>
                      </a:r>
                      <a:b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rgbClr val="3966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LEASE VOLUME</a:t>
                      </a:r>
                      <a:endParaRPr lang="en-US" sz="1800" b="1" dirty="0">
                        <a:solidFill>
                          <a:srgbClr val="39669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2036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(-3% versus 2025)</a:t>
                      </a:r>
                    </a:p>
                    <a:p>
                      <a:pPr algn="ctr"/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3966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LEASE PENETRATION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2036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2.6M</a:t>
                      </a:r>
                      <a:endParaRPr lang="en-US" sz="1800" b="1" dirty="0">
                        <a:solidFill>
                          <a:srgbClr val="20365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(-2.2% versus 2025)</a:t>
                      </a:r>
                    </a:p>
                    <a:p>
                      <a:pPr algn="ctr"/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3966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CPO SALES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632083"/>
                  </a:ext>
                </a:extLst>
              </a:tr>
              <a:tr h="15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2036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38.3M</a:t>
                      </a:r>
                      <a:endParaRPr lang="en-US" sz="1800" b="1" dirty="0">
                        <a:solidFill>
                          <a:srgbClr val="20365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(-0.9% versus 2025)</a:t>
                      </a:r>
                    </a:p>
                    <a:p>
                      <a:pPr algn="ctr"/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3966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SALES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2036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20.3M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(-0.7% versus 2025)</a:t>
                      </a:r>
                      <a:b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US" sz="1800" b="0" dirty="0">
                          <a:solidFill>
                            <a:srgbClr val="3966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rgbClr val="3966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RETAIL SALES</a:t>
                      </a:r>
                      <a:endParaRPr lang="en-US" sz="1800" b="1" dirty="0">
                        <a:solidFill>
                          <a:srgbClr val="39669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2036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(+1.7% versus 2025)</a:t>
                      </a:r>
                      <a:b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3966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2026 Y/Y MANHEIM</a:t>
                      </a:r>
                      <a:br>
                        <a:rPr lang="en-US" sz="1200" b="1" dirty="0">
                          <a:solidFill>
                            <a:srgbClr val="3966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3966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VEHICLE</a:t>
                      </a:r>
                      <a:br>
                        <a:rPr lang="en-US" sz="1200" b="1" dirty="0">
                          <a:solidFill>
                            <a:srgbClr val="3966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3966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INDEX</a:t>
                      </a:r>
                      <a:endParaRPr lang="en-US" sz="1800" b="1" dirty="0">
                        <a:solidFill>
                          <a:srgbClr val="39669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44292"/>
                  </a:ext>
                </a:extLst>
              </a:tr>
            </a:tbl>
          </a:graphicData>
        </a:graphic>
      </p:graphicFrame>
      <p:sp>
        <p:nvSpPr>
          <p:cNvPr id="34" name="Arrow: Up 33">
            <a:extLst>
              <a:ext uri="{FF2B5EF4-FFF2-40B4-BE49-F238E27FC236}">
                <a16:creationId xmlns:a16="http://schemas.microsoft.com/office/drawing/2014/main" id="{CD20285C-26FC-4509-E225-CC24286BCABE}"/>
              </a:ext>
            </a:extLst>
          </p:cNvPr>
          <p:cNvSpPr/>
          <p:nvPr/>
        </p:nvSpPr>
        <p:spPr>
          <a:xfrm rot="10800000">
            <a:off x="4153226" y="1642260"/>
            <a:ext cx="138897" cy="341453"/>
          </a:xfrm>
          <a:prstGeom prst="upArrow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5575539E-D67A-95DD-5E96-C6A992B7EA8D}"/>
              </a:ext>
            </a:extLst>
          </p:cNvPr>
          <p:cNvSpPr/>
          <p:nvPr/>
        </p:nvSpPr>
        <p:spPr>
          <a:xfrm rot="10800000">
            <a:off x="6603200" y="1642261"/>
            <a:ext cx="138897" cy="341453"/>
          </a:xfrm>
          <a:prstGeom prst="upArrow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FB199AD9-756F-E60A-4E1E-066D556D3401}"/>
              </a:ext>
            </a:extLst>
          </p:cNvPr>
          <p:cNvSpPr/>
          <p:nvPr/>
        </p:nvSpPr>
        <p:spPr>
          <a:xfrm rot="10800000">
            <a:off x="9097545" y="1642261"/>
            <a:ext cx="138897" cy="341453"/>
          </a:xfrm>
          <a:prstGeom prst="upArrow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B4FCC9CD-8990-6A30-2A2A-27C475A2AC9D}"/>
              </a:ext>
            </a:extLst>
          </p:cNvPr>
          <p:cNvSpPr/>
          <p:nvPr/>
        </p:nvSpPr>
        <p:spPr>
          <a:xfrm rot="10800000">
            <a:off x="4153226" y="3193267"/>
            <a:ext cx="138897" cy="341453"/>
          </a:xfrm>
          <a:prstGeom prst="upArrow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F46BAAC7-667B-BC48-2D00-49BCB8DA7257}"/>
              </a:ext>
            </a:extLst>
          </p:cNvPr>
          <p:cNvSpPr/>
          <p:nvPr/>
        </p:nvSpPr>
        <p:spPr>
          <a:xfrm rot="10800000">
            <a:off x="6603200" y="3193268"/>
            <a:ext cx="138897" cy="341453"/>
          </a:xfrm>
          <a:prstGeom prst="upArrow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967419A0-D2C1-8774-C6A2-90DBDD9B8CDB}"/>
              </a:ext>
            </a:extLst>
          </p:cNvPr>
          <p:cNvSpPr/>
          <p:nvPr/>
        </p:nvSpPr>
        <p:spPr>
          <a:xfrm rot="10800000">
            <a:off x="9097545" y="3193268"/>
            <a:ext cx="138897" cy="341453"/>
          </a:xfrm>
          <a:prstGeom prst="upArrow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950B45F0-62A0-F3D6-7767-50D458194E25}"/>
              </a:ext>
            </a:extLst>
          </p:cNvPr>
          <p:cNvSpPr/>
          <p:nvPr/>
        </p:nvSpPr>
        <p:spPr>
          <a:xfrm rot="10800000">
            <a:off x="4153226" y="4703615"/>
            <a:ext cx="138897" cy="341453"/>
          </a:xfrm>
          <a:prstGeom prst="upArrow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E6EFE15B-73CE-0CF3-5387-FE19EAF663BF}"/>
              </a:ext>
            </a:extLst>
          </p:cNvPr>
          <p:cNvSpPr/>
          <p:nvPr/>
        </p:nvSpPr>
        <p:spPr>
          <a:xfrm rot="10800000">
            <a:off x="6603200" y="4703616"/>
            <a:ext cx="138897" cy="341453"/>
          </a:xfrm>
          <a:prstGeom prst="upArrow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352D1576-CD53-F31D-2517-57FA16B52120}"/>
              </a:ext>
            </a:extLst>
          </p:cNvPr>
          <p:cNvSpPr/>
          <p:nvPr/>
        </p:nvSpPr>
        <p:spPr>
          <a:xfrm>
            <a:off x="9097545" y="4613883"/>
            <a:ext cx="138897" cy="341453"/>
          </a:xfrm>
          <a:prstGeom prst="up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9C7A56C-2EA5-64BB-03C4-5F58CF8657DD}"/>
              </a:ext>
            </a:extLst>
          </p:cNvPr>
          <p:cNvSpPr txBox="1">
            <a:spLocks/>
          </p:cNvSpPr>
          <p:nvPr/>
        </p:nvSpPr>
        <p:spPr>
          <a:xfrm>
            <a:off x="2448370" y="241902"/>
            <a:ext cx="9743630" cy="686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FORECASTS</a:t>
            </a:r>
            <a:endParaRPr lang="en-US" sz="4000" dirty="0">
              <a:solidFill>
                <a:srgbClr val="2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205422-DD63-E7D4-B80F-5225D17BCC36}"/>
              </a:ext>
            </a:extLst>
          </p:cNvPr>
          <p:cNvSpPr txBox="1"/>
          <p:nvPr/>
        </p:nvSpPr>
        <p:spPr>
          <a:xfrm>
            <a:off x="2524360" y="837193"/>
            <a:ext cx="9660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0365F"/>
              </a:buClr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Updated 12/17/25</a:t>
            </a:r>
          </a:p>
        </p:txBody>
      </p:sp>
    </p:spTree>
    <p:extLst>
      <p:ext uri="{BB962C8B-B14F-4D97-AF65-F5344CB8AC3E}">
        <p14:creationId xmlns:p14="http://schemas.microsoft.com/office/powerpoint/2010/main" val="67209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498E2-5AE7-2133-682B-4962348B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16"/>
            <a:ext cx="10515600" cy="73728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NEW CAR SALES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40DE2-DF72-D5E2-2A54-3F3F0FAE8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6"/>
          <a:stretch>
            <a:fillRect/>
          </a:stretch>
        </p:blipFill>
        <p:spPr>
          <a:xfrm>
            <a:off x="2788" y="6492874"/>
            <a:ext cx="12186423" cy="365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89DF5-E264-A3FC-BCFE-0F858F395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917" y="5917574"/>
            <a:ext cx="998798" cy="4572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AA14A7-0B88-D4F5-D551-9D90D91B8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118101"/>
              </p:ext>
            </p:extLst>
          </p:nvPr>
        </p:nvGraphicFramePr>
        <p:xfrm>
          <a:off x="1524000" y="1600200"/>
          <a:ext cx="9144000" cy="3657600"/>
        </p:xfrm>
        <a:graphic>
          <a:graphicData uri="http://schemas.openxmlformats.org/drawingml/2006/table">
            <a:tbl>
              <a:tblPr firstRow="1" bandRow="1"/>
              <a:tblGrid>
                <a:gridCol w="2475450">
                  <a:extLst>
                    <a:ext uri="{9D8B030D-6E8A-4147-A177-3AD203B41FA5}">
                      <a16:colId xmlns:a16="http://schemas.microsoft.com/office/drawing/2014/main" val="1036786005"/>
                    </a:ext>
                  </a:extLst>
                </a:gridCol>
                <a:gridCol w="2096550">
                  <a:extLst>
                    <a:ext uri="{9D8B030D-6E8A-4147-A177-3AD203B41FA5}">
                      <a16:colId xmlns:a16="http://schemas.microsoft.com/office/drawing/2014/main" val="123555094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65080463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956755574"/>
                    </a:ext>
                  </a:extLst>
                </a:gridCol>
              </a:tblGrid>
              <a:tr h="742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6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6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6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Change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6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642674"/>
                  </a:ext>
                </a:extLst>
              </a:tr>
              <a:tr h="728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rgbClr val="20365F"/>
                          </a:solidFill>
                        </a:rPr>
                        <a:t>   Total Sales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1,197,312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1,215,074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-1.46%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301394"/>
                  </a:ext>
                </a:extLst>
              </a:tr>
              <a:tr h="728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rgbClr val="20365F"/>
                          </a:solidFill>
                        </a:rPr>
                        <a:t>   Retail Sales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950,677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963,467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- 1.32%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76038"/>
                  </a:ext>
                </a:extLst>
              </a:tr>
              <a:tr h="728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rgbClr val="20365F"/>
                          </a:solidFill>
                        </a:rPr>
                        <a:t>   SAAR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 mil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 mil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- 0.0%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40973"/>
                  </a:ext>
                </a:extLst>
              </a:tr>
              <a:tr h="728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rgbClr val="20365F"/>
                          </a:solidFill>
                        </a:rPr>
                        <a:t>   Retail SAAR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 mil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 mil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+2.36%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416745"/>
                  </a:ext>
                </a:extLst>
              </a:tr>
            </a:tbl>
          </a:graphicData>
        </a:graphic>
      </p:graphicFrame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80FB009-C1C7-FAB4-EA0C-921F9ECE518A}"/>
              </a:ext>
            </a:extLst>
          </p:cNvPr>
          <p:cNvSpPr txBox="1">
            <a:spLocks/>
          </p:cNvSpPr>
          <p:nvPr/>
        </p:nvSpPr>
        <p:spPr>
          <a:xfrm>
            <a:off x="47003" y="6277674"/>
            <a:ext cx="4114800" cy="14837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i="1">
                <a:solidFill>
                  <a:srgbClr val="000000"/>
                </a:solidFill>
                <a:latin typeface="Arial" panose="020B0604020202020204"/>
              </a:rPr>
              <a:t>Cox Automotive</a:t>
            </a:r>
            <a:endParaRPr lang="en-US" i="1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0800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DF0F-88C8-88A0-85B7-FE5FD4FBA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B1F48E-63DF-6E90-103C-1857EF983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6635"/>
          <a:stretch>
            <a:fillRect/>
          </a:stretch>
        </p:blipFill>
        <p:spPr>
          <a:xfrm>
            <a:off x="2788" y="1"/>
            <a:ext cx="12186423" cy="1602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A4A5F2-1831-C03E-7333-55B0D948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3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FEBRUARY ‘26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0E8A8-7631-256E-9159-EA9C5AAE2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63" y="6262413"/>
            <a:ext cx="998798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470231-CDD5-7F88-C642-5F2C247E88CE}"/>
              </a:ext>
            </a:extLst>
          </p:cNvPr>
          <p:cNvSpPr txBox="1"/>
          <p:nvPr/>
        </p:nvSpPr>
        <p:spPr>
          <a:xfrm>
            <a:off x="692210" y="1850164"/>
            <a:ext cx="104258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0365F"/>
              </a:buClr>
              <a:buFont typeface="Wingdings" panose="05000000000000000000" pitchFamily="2" charset="2"/>
              <a:buChar char="§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Near term demand is holding: </a:t>
            </a:r>
            <a:r>
              <a:rPr lang="en-US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availability is at a 3-year high and tax refunds (+10.6% YoY) are supporting availability – especially for used vehicles. Credit availability</a:t>
            </a:r>
            <a:r>
              <a:rPr lang="en-US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reached its highest level since June 2022, giving dealers another tool to help bridge </a:t>
            </a:r>
            <a:r>
              <a:rPr lang="en-US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challenges. Tax refunds are still running 10.6% above last year, with the average refund nearing $3,700, which often helps boost used-vehicle demand. The improvement reflects lenders’ continued </a:t>
            </a:r>
            <a:r>
              <a:rPr lang="en-US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willingness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extend credit</a:t>
            </a:r>
            <a:r>
              <a:rPr lang="en-US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broadly, particularly to borrowers with weaker credit profiles.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0365F"/>
              </a:buClr>
              <a:buFont typeface="Wingdings" panose="05000000000000000000" pitchFamily="2" charset="2"/>
              <a:buChar char="§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Confidence is weakening: </a:t>
            </a:r>
            <a:r>
              <a:rPr lang="en-US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sentiment has fallen as geopolitical risk and rising gas prices pressure big-ticket purchase intent.</a:t>
            </a:r>
            <a:r>
              <a:rPr lang="en-US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University of Michigan’s index posted its lowest reading of the year, while Morning Consult’s daily tracker is down more than 6% from a year ago as consumers react to the uncertainty of war in the Middle East and rapidly rising gas prices.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A09BC7E-EDEC-C384-D6EE-29BB642F93CF}"/>
              </a:ext>
            </a:extLst>
          </p:cNvPr>
          <p:cNvSpPr txBox="1">
            <a:spLocks/>
          </p:cNvSpPr>
          <p:nvPr/>
        </p:nvSpPr>
        <p:spPr>
          <a:xfrm>
            <a:off x="609600" y="6601249"/>
            <a:ext cx="4114800" cy="14837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i="1" dirty="0">
                <a:solidFill>
                  <a:srgbClr val="000000"/>
                </a:solidFill>
                <a:latin typeface="Arial" panose="020B0604020202020204"/>
              </a:rPr>
              <a:t>Cox Automotive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107D3-8751-EF9D-F591-5B643D4E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09600" cy="365125"/>
          </a:xfrm>
        </p:spPr>
        <p:txBody>
          <a:bodyPr/>
          <a:lstStyle/>
          <a:p>
            <a:pPr algn="ctr"/>
            <a:fld id="{BFCE5B8A-DF44-40AF-BA7D-55A7498801C3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5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7E166-6F09-997A-3B12-52E571895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1386DC-4622-A10E-8F9D-36FB2E635361}"/>
              </a:ext>
            </a:extLst>
          </p:cNvPr>
          <p:cNvSpPr txBox="1">
            <a:spLocks/>
          </p:cNvSpPr>
          <p:nvPr/>
        </p:nvSpPr>
        <p:spPr>
          <a:xfrm>
            <a:off x="838200" y="355616"/>
            <a:ext cx="10515600" cy="737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SHARE</a:t>
            </a:r>
            <a:r>
              <a:rPr lang="en-US" sz="4000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by manufacturer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DA465-5583-B5BF-F478-C2CDD9ED8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50"/>
          <a:stretch>
            <a:fillRect/>
          </a:stretch>
        </p:blipFill>
        <p:spPr>
          <a:xfrm>
            <a:off x="2528317" y="1283123"/>
            <a:ext cx="7135363" cy="47607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7AB10D4-F5BF-91DF-6F65-E539E44A3258}"/>
              </a:ext>
            </a:extLst>
          </p:cNvPr>
          <p:cNvSpPr txBox="1">
            <a:spLocks/>
          </p:cNvSpPr>
          <p:nvPr/>
        </p:nvSpPr>
        <p:spPr>
          <a:xfrm>
            <a:off x="609599" y="6234050"/>
            <a:ext cx="4114800" cy="14837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i="1" dirty="0">
                <a:solidFill>
                  <a:srgbClr val="000000"/>
                </a:solidFill>
                <a:latin typeface="Arial" panose="020B0604020202020204"/>
              </a:rPr>
              <a:t>NADA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5258BAA-24AD-873E-19B3-6E8603D5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25676"/>
            <a:ext cx="609600" cy="365125"/>
          </a:xfrm>
        </p:spPr>
        <p:txBody>
          <a:bodyPr/>
          <a:lstStyle/>
          <a:p>
            <a:pPr algn="ctr"/>
            <a:fld id="{BFCE5B8A-DF44-40AF-BA7D-55A7498801C3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334FCF-CB94-BC15-CAE0-253780555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6"/>
          <a:stretch>
            <a:fillRect/>
          </a:stretch>
        </p:blipFill>
        <p:spPr>
          <a:xfrm>
            <a:off x="2788" y="6492874"/>
            <a:ext cx="12186423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2860C2-87D6-9517-3B45-844D8F575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917" y="5917574"/>
            <a:ext cx="99879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3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5F6D3-908E-B96D-25EA-C20947589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6D17A66-F762-EF20-52CF-0363E4FEDF17}"/>
              </a:ext>
            </a:extLst>
          </p:cNvPr>
          <p:cNvSpPr txBox="1">
            <a:spLocks/>
          </p:cNvSpPr>
          <p:nvPr/>
        </p:nvSpPr>
        <p:spPr>
          <a:xfrm>
            <a:off x="838200" y="355615"/>
            <a:ext cx="10515600" cy="1208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SHARE</a:t>
            </a:r>
            <a:r>
              <a:rPr lang="en-US" sz="4000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by segment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5112A20-C6F4-6BFC-18BF-ADA632F7BF04}"/>
              </a:ext>
            </a:extLst>
          </p:cNvPr>
          <p:cNvSpPr txBox="1">
            <a:spLocks/>
          </p:cNvSpPr>
          <p:nvPr/>
        </p:nvSpPr>
        <p:spPr>
          <a:xfrm>
            <a:off x="609599" y="6234050"/>
            <a:ext cx="4114800" cy="14837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i="1" dirty="0">
                <a:solidFill>
                  <a:srgbClr val="000000"/>
                </a:solidFill>
                <a:latin typeface="Arial" panose="020B0604020202020204"/>
              </a:rPr>
              <a:t>NADA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A61EC20-EAFE-6469-C3E8-4CAC939B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25676"/>
            <a:ext cx="609600" cy="365125"/>
          </a:xfrm>
        </p:spPr>
        <p:txBody>
          <a:bodyPr/>
          <a:lstStyle/>
          <a:p>
            <a:pPr algn="ctr"/>
            <a:fld id="{BFCE5B8A-DF44-40AF-BA7D-55A7498801C3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A7B72-C58C-62D5-ED0F-82C175350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6"/>
          <a:stretch>
            <a:fillRect/>
          </a:stretch>
        </p:blipFill>
        <p:spPr>
          <a:xfrm>
            <a:off x="2788" y="6492874"/>
            <a:ext cx="12186423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01D6E1-A41A-43CC-C7AF-7D14E0BCF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917" y="5917574"/>
            <a:ext cx="998798" cy="4572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90D79A1-E102-CC1F-7745-97CB4DAB0E7C}"/>
              </a:ext>
            </a:extLst>
          </p:cNvPr>
          <p:cNvGrpSpPr/>
          <p:nvPr/>
        </p:nvGrpSpPr>
        <p:grpSpPr>
          <a:xfrm>
            <a:off x="1025891" y="1674299"/>
            <a:ext cx="10140215" cy="3661873"/>
            <a:chOff x="1025891" y="1674299"/>
            <a:chExt cx="10140215" cy="366187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03D7E96-F035-E49C-7A2D-85775F31F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-87" t="11361" r="263" b="459"/>
            <a:stretch>
              <a:fillRect/>
            </a:stretch>
          </p:blipFill>
          <p:spPr>
            <a:xfrm>
              <a:off x="1025891" y="1674299"/>
              <a:ext cx="10140215" cy="366187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A0628A-FE7D-2483-17E9-0A66A42BA801}"/>
                </a:ext>
              </a:extLst>
            </p:cNvPr>
            <p:cNvSpPr txBox="1"/>
            <p:nvPr/>
          </p:nvSpPr>
          <p:spPr>
            <a:xfrm>
              <a:off x="3225478" y="2965935"/>
              <a:ext cx="590384" cy="307777"/>
            </a:xfrm>
            <a:prstGeom prst="rect">
              <a:avLst/>
            </a:prstGeom>
            <a:solidFill>
              <a:srgbClr val="F7FB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7.3%</a:t>
              </a:r>
              <a:endParaRPr 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41A5A1-10B6-1620-9C06-5AB06AECE615}"/>
                </a:ext>
              </a:extLst>
            </p:cNvPr>
            <p:cNvSpPr txBox="1"/>
            <p:nvPr/>
          </p:nvSpPr>
          <p:spPr>
            <a:xfrm>
              <a:off x="2899430" y="3197095"/>
              <a:ext cx="1242480" cy="261610"/>
            </a:xfrm>
            <a:prstGeom prst="rect">
              <a:avLst/>
            </a:prstGeom>
            <a:solidFill>
              <a:srgbClr val="F7FB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Small Car</a:t>
              </a:r>
              <a:endParaRPr lang="en-US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666283-3003-7A05-B290-4261F55051AC}"/>
                </a:ext>
              </a:extLst>
            </p:cNvPr>
            <p:cNvSpPr txBox="1"/>
            <p:nvPr/>
          </p:nvSpPr>
          <p:spPr>
            <a:xfrm>
              <a:off x="5865022" y="2965935"/>
              <a:ext cx="590384" cy="307777"/>
            </a:xfrm>
            <a:prstGeom prst="rect">
              <a:avLst/>
            </a:prstGeom>
            <a:solidFill>
              <a:srgbClr val="F7FB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7.1%</a:t>
              </a:r>
              <a:endParaRPr 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C82066-3AFB-5E4D-C02B-25F4F6D6AFD6}"/>
                </a:ext>
              </a:extLst>
            </p:cNvPr>
            <p:cNvSpPr txBox="1"/>
            <p:nvPr/>
          </p:nvSpPr>
          <p:spPr>
            <a:xfrm>
              <a:off x="5413317" y="3197095"/>
              <a:ext cx="1493794" cy="253916"/>
            </a:xfrm>
            <a:prstGeom prst="rect">
              <a:avLst/>
            </a:prstGeom>
            <a:solidFill>
              <a:srgbClr val="F7FB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Middle and Large Car</a:t>
              </a:r>
              <a:endParaRPr lang="en-US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6CEC7D-4672-E780-7BC4-5F14500608E0}"/>
                </a:ext>
              </a:extLst>
            </p:cNvPr>
            <p:cNvSpPr txBox="1"/>
            <p:nvPr/>
          </p:nvSpPr>
          <p:spPr>
            <a:xfrm>
              <a:off x="8504566" y="2958241"/>
              <a:ext cx="590384" cy="307777"/>
            </a:xfrm>
            <a:prstGeom prst="rect">
              <a:avLst/>
            </a:prstGeom>
            <a:solidFill>
              <a:srgbClr val="F7FB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2.6%</a:t>
              </a:r>
              <a:endParaRPr 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C6C8C7-218B-60BC-1BDE-8EABF2DD84C7}"/>
                </a:ext>
              </a:extLst>
            </p:cNvPr>
            <p:cNvSpPr txBox="1"/>
            <p:nvPr/>
          </p:nvSpPr>
          <p:spPr>
            <a:xfrm>
              <a:off x="8178518" y="3189401"/>
              <a:ext cx="1242480" cy="261610"/>
            </a:xfrm>
            <a:prstGeom prst="rect">
              <a:avLst/>
            </a:prstGeom>
            <a:solidFill>
              <a:srgbClr val="F7FB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Luxury Car</a:t>
              </a:r>
              <a:endParaRPr lang="en-US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9868DB-E4A9-561C-8209-5D01C4FFC83F}"/>
                </a:ext>
              </a:extLst>
            </p:cNvPr>
            <p:cNvSpPr txBox="1"/>
            <p:nvPr/>
          </p:nvSpPr>
          <p:spPr>
            <a:xfrm>
              <a:off x="1687907" y="4987586"/>
              <a:ext cx="1190492" cy="261610"/>
            </a:xfrm>
            <a:prstGeom prst="rect">
              <a:avLst/>
            </a:prstGeom>
            <a:solidFill>
              <a:srgbClr val="F7FB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Pickup</a:t>
              </a:r>
              <a:endParaRPr lang="en-US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437964-3327-E4BF-2854-7486E5A59906}"/>
                </a:ext>
              </a:extLst>
            </p:cNvPr>
            <p:cNvSpPr txBox="1"/>
            <p:nvPr/>
          </p:nvSpPr>
          <p:spPr>
            <a:xfrm>
              <a:off x="4516483" y="4769620"/>
              <a:ext cx="673910" cy="292388"/>
            </a:xfrm>
            <a:prstGeom prst="rect">
              <a:avLst/>
            </a:prstGeom>
            <a:solidFill>
              <a:srgbClr val="F7FB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48.8%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DCE486-2EC3-B62F-1F8D-534A5A666A0A}"/>
                </a:ext>
              </a:extLst>
            </p:cNvPr>
            <p:cNvSpPr txBox="1"/>
            <p:nvPr/>
          </p:nvSpPr>
          <p:spPr>
            <a:xfrm>
              <a:off x="4258192" y="4991982"/>
              <a:ext cx="1190492" cy="261610"/>
            </a:xfrm>
            <a:prstGeom prst="rect">
              <a:avLst/>
            </a:prstGeom>
            <a:solidFill>
              <a:srgbClr val="F7FB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Crossover</a:t>
              </a:r>
              <a:endParaRPr lang="en-US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D4F5F4-0A7A-DBC2-BE24-618521204355}"/>
                </a:ext>
              </a:extLst>
            </p:cNvPr>
            <p:cNvSpPr txBox="1"/>
            <p:nvPr/>
          </p:nvSpPr>
          <p:spPr>
            <a:xfrm>
              <a:off x="7086768" y="4769620"/>
              <a:ext cx="673910" cy="292388"/>
            </a:xfrm>
            <a:prstGeom prst="rect">
              <a:avLst/>
            </a:prstGeom>
            <a:solidFill>
              <a:srgbClr val="F7FB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11.0%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C558BB-0B2A-57E7-82A6-A73871E95FCF}"/>
                </a:ext>
              </a:extLst>
            </p:cNvPr>
            <p:cNvSpPr txBox="1"/>
            <p:nvPr/>
          </p:nvSpPr>
          <p:spPr>
            <a:xfrm>
              <a:off x="6828477" y="4996378"/>
              <a:ext cx="1190492" cy="261610"/>
            </a:xfrm>
            <a:prstGeom prst="rect">
              <a:avLst/>
            </a:prstGeom>
            <a:solidFill>
              <a:srgbClr val="F7FB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SUV</a:t>
              </a:r>
              <a:endParaRPr lang="en-US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CA750D-BA09-9E28-40B8-1E53D1929AA4}"/>
                </a:ext>
              </a:extLst>
            </p:cNvPr>
            <p:cNvSpPr txBox="1"/>
            <p:nvPr/>
          </p:nvSpPr>
          <p:spPr>
            <a:xfrm>
              <a:off x="9749711" y="4765731"/>
              <a:ext cx="576854" cy="292388"/>
            </a:xfrm>
            <a:prstGeom prst="rect">
              <a:avLst/>
            </a:prstGeom>
            <a:solidFill>
              <a:srgbClr val="F7FB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4.6%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27978A-DCEF-8914-9F6E-A1081BD02A27}"/>
                </a:ext>
              </a:extLst>
            </p:cNvPr>
            <p:cNvSpPr txBox="1"/>
            <p:nvPr/>
          </p:nvSpPr>
          <p:spPr>
            <a:xfrm>
              <a:off x="9420998" y="4988093"/>
              <a:ext cx="1190492" cy="261610"/>
            </a:xfrm>
            <a:prstGeom prst="rect">
              <a:avLst/>
            </a:prstGeom>
            <a:solidFill>
              <a:srgbClr val="F7FB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Van</a:t>
              </a:r>
              <a:endParaRPr lang="en-US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6A4ADC-8AAD-04DF-82EE-B34454820011}"/>
                </a:ext>
              </a:extLst>
            </p:cNvPr>
            <p:cNvSpPr txBox="1"/>
            <p:nvPr/>
          </p:nvSpPr>
          <p:spPr>
            <a:xfrm>
              <a:off x="1946198" y="4769620"/>
              <a:ext cx="673910" cy="292388"/>
            </a:xfrm>
            <a:prstGeom prst="rect">
              <a:avLst/>
            </a:prstGeom>
            <a:solidFill>
              <a:srgbClr val="F7FB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18.6%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289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F6DA8-E81C-0DD2-2712-FA96001BE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1EB6A3-3DE6-A29D-068E-D5AA6086D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63" y="6262413"/>
            <a:ext cx="998798" cy="4572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36421-67CB-897C-8018-10BA9C7D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09600" cy="365125"/>
          </a:xfrm>
        </p:spPr>
        <p:txBody>
          <a:bodyPr/>
          <a:lstStyle/>
          <a:p>
            <a:pPr algn="ctr"/>
            <a:fld id="{BFCE5B8A-DF44-40AF-BA7D-55A7498801C3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580123-2CD0-9E1F-D66C-FC2311DA58C6}"/>
              </a:ext>
            </a:extLst>
          </p:cNvPr>
          <p:cNvGrpSpPr/>
          <p:nvPr/>
        </p:nvGrpSpPr>
        <p:grpSpPr>
          <a:xfrm>
            <a:off x="609601" y="455063"/>
            <a:ext cx="10972799" cy="5486400"/>
            <a:chOff x="609601" y="455063"/>
            <a:chExt cx="10972799" cy="54864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128218-F12A-AC4D-716C-F4F4BC0C1533}"/>
                </a:ext>
              </a:extLst>
            </p:cNvPr>
            <p:cNvGrpSpPr/>
            <p:nvPr/>
          </p:nvGrpSpPr>
          <p:grpSpPr>
            <a:xfrm>
              <a:off x="609601" y="455063"/>
              <a:ext cx="10972799" cy="5486400"/>
              <a:chOff x="609601" y="549067"/>
              <a:chExt cx="10972799" cy="54864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B3F37CD-034C-13A7-A960-7AF79B45C667}"/>
                  </a:ext>
                </a:extLst>
              </p:cNvPr>
              <p:cNvGrpSpPr/>
              <p:nvPr/>
            </p:nvGrpSpPr>
            <p:grpSpPr>
              <a:xfrm>
                <a:off x="609601" y="549067"/>
                <a:ext cx="10972799" cy="5486400"/>
                <a:chOff x="609601" y="685800"/>
                <a:chExt cx="10972799" cy="54864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E942EEF-CE84-4A81-B0B6-79F14AD26A0B}"/>
                    </a:ext>
                  </a:extLst>
                </p:cNvPr>
                <p:cNvSpPr/>
                <p:nvPr/>
              </p:nvSpPr>
              <p:spPr>
                <a:xfrm>
                  <a:off x="609601" y="685800"/>
                  <a:ext cx="10972799" cy="5486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0566D6CD-C594-DA8D-258E-339EE2D974F7}"/>
                    </a:ext>
                  </a:extLst>
                </p:cNvPr>
                <p:cNvGrpSpPr/>
                <p:nvPr/>
              </p:nvGrpSpPr>
              <p:grpSpPr>
                <a:xfrm>
                  <a:off x="904678" y="808429"/>
                  <a:ext cx="9458130" cy="5241142"/>
                  <a:chOff x="994409" y="837052"/>
                  <a:chExt cx="9458130" cy="5241142"/>
                </a:xfrm>
              </p:grpSpPr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AE59BE94-AEEE-AE13-2F60-08D8C1E04A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80" t="16209" r="24920" b="18254"/>
                  <a:stretch>
                    <a:fillRect/>
                  </a:stretch>
                </p:blipFill>
                <p:spPr>
                  <a:xfrm>
                    <a:off x="994409" y="2274567"/>
                    <a:ext cx="6839340" cy="3803627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>
                    <a:extLst>
                      <a:ext uri="{FF2B5EF4-FFF2-40B4-BE49-F238E27FC236}">
                        <a16:creationId xmlns:a16="http://schemas.microsoft.com/office/drawing/2014/main" id="{CDE76CA9-AE65-57CD-8D2C-07E3DFF4BE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182" b="18079"/>
                  <a:stretch>
                    <a:fillRect/>
                  </a:stretch>
                </p:blipFill>
                <p:spPr>
                  <a:xfrm>
                    <a:off x="2477889" y="837052"/>
                    <a:ext cx="7974650" cy="205142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6" name="Footer Placeholder 3">
                <a:extLst>
                  <a:ext uri="{FF2B5EF4-FFF2-40B4-BE49-F238E27FC236}">
                    <a16:creationId xmlns:a16="http://schemas.microsoft.com/office/drawing/2014/main" id="{0064A639-975B-48F7-1D5F-B710BD0B23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32867" y="5464658"/>
                <a:ext cx="3829941" cy="410576"/>
              </a:xfrm>
              <a:prstGeom prst="rect">
                <a:avLst/>
              </a:prstGeom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00"/>
                    </a:solidFill>
                    <a:latin typeface="Arial" panose="020B0604020202020204"/>
                  </a:rPr>
                  <a:t>Source: </a:t>
                </a:r>
                <a:r>
                  <a:rPr lang="en-US" i="1" dirty="0">
                    <a:solidFill>
                      <a:srgbClr val="000000"/>
                    </a:solidFill>
                    <a:latin typeface="Arial" panose="020B0604020202020204"/>
                  </a:rPr>
                  <a:t>Edmunds. Data for 2025 new vehicle registrations. Logos on the map represent the best-selling model in the legend. Ford F-Series includes multiple models like the F-150, F-250, F-350, F-450, etc.</a:t>
                </a:r>
              </a:p>
            </p:txBody>
          </p:sp>
          <p:pic>
            <p:nvPicPr>
              <p:cNvPr id="1026" name="Picture 2" descr="Visual Capitalist Logo PNG Transparent &amp; SVG Vector - Freebie Supply">
                <a:extLst>
                  <a:ext uri="{FF2B5EF4-FFF2-40B4-BE49-F238E27FC236}">
                    <a16:creationId xmlns:a16="http://schemas.microsoft.com/office/drawing/2014/main" id="{BA27CABE-CA5C-167B-62C5-D152C0E091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649" r="6280" b="36910"/>
              <a:stretch>
                <a:fillRect/>
              </a:stretch>
            </p:blipFill>
            <p:spPr bwMode="auto">
              <a:xfrm>
                <a:off x="10113554" y="5588950"/>
                <a:ext cx="1406177" cy="2862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2BB30A-63E1-92BA-7DE4-E3F15A0F5A9E}"/>
                </a:ext>
              </a:extLst>
            </p:cNvPr>
            <p:cNvSpPr txBox="1"/>
            <p:nvPr/>
          </p:nvSpPr>
          <p:spPr>
            <a:xfrm>
              <a:off x="2425377" y="1391103"/>
              <a:ext cx="8210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Toyota</a:t>
              </a:r>
              <a:b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Tacoma</a:t>
              </a:r>
              <a:endParaRPr lang="en-US" sz="7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0071EA-4EAF-E97C-2A32-B027958C4B70}"/>
                </a:ext>
              </a:extLst>
            </p:cNvPr>
            <p:cNvSpPr txBox="1"/>
            <p:nvPr/>
          </p:nvSpPr>
          <p:spPr>
            <a:xfrm>
              <a:off x="3202484" y="1509591"/>
              <a:ext cx="8210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Chevrolet</a:t>
              </a:r>
              <a:b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Equinox</a:t>
              </a:r>
              <a:endParaRPr lang="en-US" sz="7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D2566F-2265-A67F-396A-E95A579C6CEB}"/>
                </a:ext>
              </a:extLst>
            </p:cNvPr>
            <p:cNvSpPr txBox="1"/>
            <p:nvPr/>
          </p:nvSpPr>
          <p:spPr>
            <a:xfrm>
              <a:off x="4107638" y="1603403"/>
              <a:ext cx="8210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Toyota</a:t>
              </a:r>
              <a:b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RAV4</a:t>
              </a:r>
              <a:endParaRPr lang="en-US" sz="7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F184FE-B98C-54C0-394F-185382CBCD1D}"/>
                </a:ext>
              </a:extLst>
            </p:cNvPr>
            <p:cNvSpPr txBox="1"/>
            <p:nvPr/>
          </p:nvSpPr>
          <p:spPr>
            <a:xfrm>
              <a:off x="4981041" y="1707912"/>
              <a:ext cx="8210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Tesla</a:t>
              </a:r>
              <a:b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Model Y</a:t>
              </a:r>
              <a:endParaRPr lang="en-US" sz="7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1F267A-505C-102B-D270-5DFBD2A5D540}"/>
                </a:ext>
              </a:extLst>
            </p:cNvPr>
            <p:cNvSpPr txBox="1"/>
            <p:nvPr/>
          </p:nvSpPr>
          <p:spPr>
            <a:xfrm>
              <a:off x="6026829" y="1861339"/>
              <a:ext cx="8210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Chevrolet</a:t>
              </a:r>
              <a:b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Silverado</a:t>
              </a:r>
              <a:endParaRPr lang="en-US" sz="7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E3997E-F649-C310-592F-2B442FBD4F63}"/>
                </a:ext>
              </a:extLst>
            </p:cNvPr>
            <p:cNvSpPr txBox="1"/>
            <p:nvPr/>
          </p:nvSpPr>
          <p:spPr>
            <a:xfrm>
              <a:off x="7760885" y="2152599"/>
              <a:ext cx="1902324" cy="5078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Ford F-Series</a:t>
              </a:r>
            </a:p>
            <a:p>
              <a:pPr algn="ctr"/>
              <a:r>
                <a:rPr lang="en-US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remains the top-selling vehicle</a:t>
              </a:r>
              <a:br>
                <a:rPr lang="en-US" sz="900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in the U.S., leading in </a:t>
              </a:r>
              <a: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  <a:r>
                <a:rPr lang="en-US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 states.</a:t>
              </a:r>
              <a:endParaRPr lang="en-US" sz="7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F18296-7237-3FE1-CD05-F6D360373FC7}"/>
                </a:ext>
              </a:extLst>
            </p:cNvPr>
            <p:cNvSpPr txBox="1"/>
            <p:nvPr/>
          </p:nvSpPr>
          <p:spPr>
            <a:xfrm>
              <a:off x="7081811" y="2015207"/>
              <a:ext cx="886927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Honda CR-V</a:t>
              </a:r>
              <a:endParaRPr lang="en-US" sz="7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72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45421-1459-1B3D-2F54-517C215EA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AA02ED7-8D13-C29F-9202-2D99C66C6746}"/>
              </a:ext>
            </a:extLst>
          </p:cNvPr>
          <p:cNvSpPr txBox="1">
            <a:spLocks/>
          </p:cNvSpPr>
          <p:nvPr/>
        </p:nvSpPr>
        <p:spPr>
          <a:xfrm>
            <a:off x="838200" y="241902"/>
            <a:ext cx="10515600" cy="686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SUPPLY</a:t>
            </a:r>
            <a:endParaRPr lang="en-US" sz="4000" dirty="0">
              <a:solidFill>
                <a:srgbClr val="2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358FD2A-711F-7A86-9AB1-9739AB47B3D3}"/>
              </a:ext>
            </a:extLst>
          </p:cNvPr>
          <p:cNvSpPr txBox="1">
            <a:spLocks/>
          </p:cNvSpPr>
          <p:nvPr/>
        </p:nvSpPr>
        <p:spPr>
          <a:xfrm>
            <a:off x="609599" y="6234050"/>
            <a:ext cx="4114800" cy="14837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i="1" dirty="0">
                <a:solidFill>
                  <a:srgbClr val="000000"/>
                </a:solidFill>
                <a:latin typeface="Arial" panose="020B0604020202020204"/>
              </a:rPr>
              <a:t>Cox Automotive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E90EEDA-9C92-B5B9-5615-F7F0D97B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25676"/>
            <a:ext cx="609600" cy="365125"/>
          </a:xfrm>
        </p:spPr>
        <p:txBody>
          <a:bodyPr/>
          <a:lstStyle/>
          <a:p>
            <a:pPr algn="ctr"/>
            <a:fld id="{BFCE5B8A-DF44-40AF-BA7D-55A7498801C3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F55C88-E715-CAE3-E3E1-EDC670179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6"/>
          <a:stretch>
            <a:fillRect/>
          </a:stretch>
        </p:blipFill>
        <p:spPr>
          <a:xfrm>
            <a:off x="0" y="6506892"/>
            <a:ext cx="12186423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D26535-DAD8-9516-2211-A66C63125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917" y="5917574"/>
            <a:ext cx="998798" cy="45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BA58-49BD-DC1E-4517-7968CC9E2552}"/>
              </a:ext>
            </a:extLst>
          </p:cNvPr>
          <p:cNvSpPr txBox="1"/>
          <p:nvPr/>
        </p:nvSpPr>
        <p:spPr>
          <a:xfrm>
            <a:off x="927930" y="837193"/>
            <a:ext cx="10425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0365F"/>
              </a:buClr>
            </a:pPr>
            <a:r>
              <a:rPr lang="en-US" sz="2000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2026 new-vehicle inventory shows sharp brand divergence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1C3CC-097C-4306-BB06-40744967B2E0}"/>
              </a:ext>
            </a:extLst>
          </p:cNvPr>
          <p:cNvSpPr txBox="1"/>
          <p:nvPr/>
        </p:nvSpPr>
        <p:spPr>
          <a:xfrm>
            <a:off x="609599" y="1889132"/>
            <a:ext cx="277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0365F"/>
              </a:buClr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Toyota (41 days)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Lexus (38 days)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remain exceptionally tight.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7011E-53EA-0DA4-AB46-32AC0FFA9D4E}"/>
              </a:ext>
            </a:extLst>
          </p:cNvPr>
          <p:cNvSpPr txBox="1"/>
          <p:nvPr/>
        </p:nvSpPr>
        <p:spPr>
          <a:xfrm>
            <a:off x="8850592" y="1889132"/>
            <a:ext cx="277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20365F"/>
              </a:buClr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Ford (121)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Jeep (151)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Lincoln (156)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carry significant excess supply.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F044E-D82D-67D9-28A7-A712D121BEA6}"/>
              </a:ext>
            </a:extLst>
          </p:cNvPr>
          <p:cNvSpPr txBox="1"/>
          <p:nvPr/>
        </p:nvSpPr>
        <p:spPr>
          <a:xfrm>
            <a:off x="4570930" y="1950687"/>
            <a:ext cx="3092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0365F"/>
              </a:buClr>
            </a:pPr>
            <a:r>
              <a:rPr lang="en-US" sz="16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AVERAGE: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92 days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AF6407-91CE-1FA0-3EFE-37BEACF41EDB}"/>
              </a:ext>
            </a:extLst>
          </p:cNvPr>
          <p:cNvGrpSpPr/>
          <p:nvPr/>
        </p:nvGrpSpPr>
        <p:grpSpPr>
          <a:xfrm>
            <a:off x="1267673" y="2678089"/>
            <a:ext cx="9699379" cy="2904131"/>
            <a:chOff x="1267673" y="2678089"/>
            <a:chExt cx="9699379" cy="29041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022BD6-8E08-93B0-8749-736073B8A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930" t="8223" r="3101" b="7262"/>
            <a:stretch>
              <a:fillRect/>
            </a:stretch>
          </p:blipFill>
          <p:spPr>
            <a:xfrm>
              <a:off x="1267673" y="2678089"/>
              <a:ext cx="9699379" cy="290413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9684881-6F26-8E57-7D78-0B678D0F0FA1}"/>
                </a:ext>
              </a:extLst>
            </p:cNvPr>
            <p:cNvSpPr txBox="1"/>
            <p:nvPr/>
          </p:nvSpPr>
          <p:spPr>
            <a:xfrm>
              <a:off x="3530392" y="2725626"/>
              <a:ext cx="5131215" cy="276999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February 2026 New-Vehicle Inventory: Days’ Supply by Brand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97B86B-816B-6466-A8C8-80E7ECE3124F}"/>
                </a:ext>
              </a:extLst>
            </p:cNvPr>
            <p:cNvGrpSpPr/>
            <p:nvPr/>
          </p:nvGrpSpPr>
          <p:grpSpPr>
            <a:xfrm>
              <a:off x="1462564" y="2968103"/>
              <a:ext cx="480366" cy="2393612"/>
              <a:chOff x="1458168" y="2968103"/>
              <a:chExt cx="480366" cy="239361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D09A61-A24B-E77F-2DF8-D1DB03D04B94}"/>
                  </a:ext>
                </a:extLst>
              </p:cNvPr>
              <p:cNvSpPr txBox="1"/>
              <p:nvPr/>
            </p:nvSpPr>
            <p:spPr>
              <a:xfrm>
                <a:off x="1458168" y="2968103"/>
                <a:ext cx="480366" cy="261610"/>
              </a:xfrm>
              <a:prstGeom prst="rect">
                <a:avLst/>
              </a:prstGeom>
              <a:solidFill>
                <a:srgbClr val="FAFAF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E224FB-E00F-8081-E685-3A9AD6C448B3}"/>
                  </a:ext>
                </a:extLst>
              </p:cNvPr>
              <p:cNvSpPr txBox="1"/>
              <p:nvPr/>
            </p:nvSpPr>
            <p:spPr>
              <a:xfrm>
                <a:off x="1458168" y="3234603"/>
                <a:ext cx="480366" cy="261610"/>
              </a:xfrm>
              <a:prstGeom prst="rect">
                <a:avLst/>
              </a:prstGeom>
              <a:solidFill>
                <a:srgbClr val="FAFAF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BD2C47-18DF-0B6C-8F87-826D5AFF5927}"/>
                  </a:ext>
                </a:extLst>
              </p:cNvPr>
              <p:cNvSpPr txBox="1"/>
              <p:nvPr/>
            </p:nvSpPr>
            <p:spPr>
              <a:xfrm>
                <a:off x="1458168" y="3501103"/>
                <a:ext cx="480366" cy="261610"/>
              </a:xfrm>
              <a:prstGeom prst="rect">
                <a:avLst/>
              </a:prstGeom>
              <a:solidFill>
                <a:srgbClr val="FAFAF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88190E-5259-2BCD-E1DE-06EFF78DD6D5}"/>
                  </a:ext>
                </a:extLst>
              </p:cNvPr>
              <p:cNvSpPr txBox="1"/>
              <p:nvPr/>
            </p:nvSpPr>
            <p:spPr>
              <a:xfrm>
                <a:off x="1458168" y="3767603"/>
                <a:ext cx="480366" cy="261610"/>
              </a:xfrm>
              <a:prstGeom prst="rect">
                <a:avLst/>
              </a:prstGeom>
              <a:solidFill>
                <a:srgbClr val="FAFAF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B307EB-11B9-A9C8-8990-FF2810F1A3B6}"/>
                  </a:ext>
                </a:extLst>
              </p:cNvPr>
              <p:cNvSpPr txBox="1"/>
              <p:nvPr/>
            </p:nvSpPr>
            <p:spPr>
              <a:xfrm>
                <a:off x="1458168" y="4034103"/>
                <a:ext cx="480366" cy="261610"/>
              </a:xfrm>
              <a:prstGeom prst="rect">
                <a:avLst/>
              </a:prstGeom>
              <a:solidFill>
                <a:srgbClr val="FAFAF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177E8F-06BF-5C67-5B43-930CCFCF2EF1}"/>
                  </a:ext>
                </a:extLst>
              </p:cNvPr>
              <p:cNvSpPr txBox="1"/>
              <p:nvPr/>
            </p:nvSpPr>
            <p:spPr>
              <a:xfrm>
                <a:off x="1458168" y="4300603"/>
                <a:ext cx="480366" cy="261610"/>
              </a:xfrm>
              <a:prstGeom prst="rect">
                <a:avLst/>
              </a:prstGeom>
              <a:solidFill>
                <a:srgbClr val="FAFAF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FCC8F7-8A47-B41B-F0AB-C5D77519C347}"/>
                  </a:ext>
                </a:extLst>
              </p:cNvPr>
              <p:cNvSpPr txBox="1"/>
              <p:nvPr/>
            </p:nvSpPr>
            <p:spPr>
              <a:xfrm>
                <a:off x="1458168" y="4567103"/>
                <a:ext cx="480366" cy="261610"/>
              </a:xfrm>
              <a:prstGeom prst="rect">
                <a:avLst/>
              </a:prstGeom>
              <a:solidFill>
                <a:srgbClr val="FAFAF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:endParaRPr 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AE1AB9-9FBE-A636-3FA6-2F52319F1C42}"/>
                  </a:ext>
                </a:extLst>
              </p:cNvPr>
              <p:cNvSpPr txBox="1"/>
              <p:nvPr/>
            </p:nvSpPr>
            <p:spPr>
              <a:xfrm>
                <a:off x="1458168" y="4833603"/>
                <a:ext cx="480366" cy="261610"/>
              </a:xfrm>
              <a:prstGeom prst="rect">
                <a:avLst/>
              </a:prstGeom>
              <a:solidFill>
                <a:srgbClr val="FAFAF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2DA01C-DA7A-2A63-68C8-859DCA1A7207}"/>
                  </a:ext>
                </a:extLst>
              </p:cNvPr>
              <p:cNvSpPr txBox="1"/>
              <p:nvPr/>
            </p:nvSpPr>
            <p:spPr>
              <a:xfrm>
                <a:off x="1458168" y="5100105"/>
                <a:ext cx="480366" cy="261610"/>
              </a:xfrm>
              <a:prstGeom prst="rect">
                <a:avLst/>
              </a:prstGeom>
              <a:solidFill>
                <a:srgbClr val="FAFAF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6AFCA-7CC3-EFB0-10AD-FABB1F3768F1}"/>
                </a:ext>
              </a:extLst>
            </p:cNvPr>
            <p:cNvSpPr txBox="1"/>
            <p:nvPr/>
          </p:nvSpPr>
          <p:spPr>
            <a:xfrm rot="16200000">
              <a:off x="592741" y="4034102"/>
              <a:ext cx="1669311" cy="261610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Days’ Supply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86A303-1A9D-1521-4919-258BE5708475}"/>
                </a:ext>
              </a:extLst>
            </p:cNvPr>
            <p:cNvSpPr txBox="1"/>
            <p:nvPr/>
          </p:nvSpPr>
          <p:spPr>
            <a:xfrm>
              <a:off x="1996867" y="5315931"/>
              <a:ext cx="821068" cy="261610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Toyota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236103-BD4D-2F8B-9793-6C9CEFC18F67}"/>
                </a:ext>
              </a:extLst>
            </p:cNvPr>
            <p:cNvSpPr txBox="1"/>
            <p:nvPr/>
          </p:nvSpPr>
          <p:spPr>
            <a:xfrm>
              <a:off x="2894072" y="5315931"/>
              <a:ext cx="821068" cy="261610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Lexus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D77B75-EFF7-F023-4F88-A6926182C58C}"/>
                </a:ext>
              </a:extLst>
            </p:cNvPr>
            <p:cNvSpPr txBox="1"/>
            <p:nvPr/>
          </p:nvSpPr>
          <p:spPr>
            <a:xfrm>
              <a:off x="3791277" y="5315931"/>
              <a:ext cx="821068" cy="261610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Honda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3D4B9E-0057-72CC-ACE6-39805279C8F1}"/>
                </a:ext>
              </a:extLst>
            </p:cNvPr>
            <p:cNvSpPr txBox="1"/>
            <p:nvPr/>
          </p:nvSpPr>
          <p:spPr>
            <a:xfrm>
              <a:off x="4688482" y="5315931"/>
              <a:ext cx="821068" cy="261610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Chevrolet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A9CA84-C2C2-C94F-8D1A-AC0196B80993}"/>
                </a:ext>
              </a:extLst>
            </p:cNvPr>
            <p:cNvSpPr txBox="1"/>
            <p:nvPr/>
          </p:nvSpPr>
          <p:spPr>
            <a:xfrm>
              <a:off x="5585687" y="5315931"/>
              <a:ext cx="821068" cy="261610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Kia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E27607-353E-0267-B8CB-8954EE970CF3}"/>
                </a:ext>
              </a:extLst>
            </p:cNvPr>
            <p:cNvSpPr txBox="1"/>
            <p:nvPr/>
          </p:nvSpPr>
          <p:spPr>
            <a:xfrm>
              <a:off x="6482892" y="5315931"/>
              <a:ext cx="821068" cy="261610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Nissan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FF8DE9-4D39-67E2-5947-8E7AFA318582}"/>
                </a:ext>
              </a:extLst>
            </p:cNvPr>
            <p:cNvSpPr txBox="1"/>
            <p:nvPr/>
          </p:nvSpPr>
          <p:spPr>
            <a:xfrm>
              <a:off x="7380097" y="5315931"/>
              <a:ext cx="821068" cy="261610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GMC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BF7385E-B5D2-D303-3EC7-DA98E7E16566}"/>
                </a:ext>
              </a:extLst>
            </p:cNvPr>
            <p:cNvSpPr txBox="1"/>
            <p:nvPr/>
          </p:nvSpPr>
          <p:spPr>
            <a:xfrm>
              <a:off x="8277302" y="5315931"/>
              <a:ext cx="821068" cy="261610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Ford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260DD6-02B7-EC38-BF1F-7B840BA40209}"/>
                </a:ext>
              </a:extLst>
            </p:cNvPr>
            <p:cNvSpPr txBox="1"/>
            <p:nvPr/>
          </p:nvSpPr>
          <p:spPr>
            <a:xfrm>
              <a:off x="9174507" y="5315931"/>
              <a:ext cx="821068" cy="261610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Jeep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D29AE5-420D-0E46-F11F-F8358486185C}"/>
                </a:ext>
              </a:extLst>
            </p:cNvPr>
            <p:cNvSpPr txBox="1"/>
            <p:nvPr/>
          </p:nvSpPr>
          <p:spPr>
            <a:xfrm>
              <a:off x="10071714" y="5315931"/>
              <a:ext cx="821068" cy="261610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Lincoln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93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DB024-1586-DB81-50A3-8298240B0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A06258-79FE-9118-5750-C988B26CA3AA}"/>
              </a:ext>
            </a:extLst>
          </p:cNvPr>
          <p:cNvSpPr txBox="1">
            <a:spLocks/>
          </p:cNvSpPr>
          <p:nvPr/>
        </p:nvSpPr>
        <p:spPr>
          <a:xfrm>
            <a:off x="838200" y="241902"/>
            <a:ext cx="10515600" cy="686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AFFORDABILITY INDEX</a:t>
            </a:r>
            <a:endParaRPr lang="en-US" sz="4000" dirty="0">
              <a:solidFill>
                <a:srgbClr val="2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3980701-BB8C-31C2-E966-963096E1D50D}"/>
              </a:ext>
            </a:extLst>
          </p:cNvPr>
          <p:cNvSpPr txBox="1">
            <a:spLocks/>
          </p:cNvSpPr>
          <p:nvPr/>
        </p:nvSpPr>
        <p:spPr>
          <a:xfrm>
            <a:off x="609599" y="6234050"/>
            <a:ext cx="4114800" cy="14837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i="1" dirty="0">
                <a:solidFill>
                  <a:srgbClr val="000000"/>
                </a:solidFill>
                <a:latin typeface="Arial" panose="020B0604020202020204"/>
              </a:rPr>
              <a:t>Cox Automotive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BA176C7-836D-46AB-0A9F-9AACEFB0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25676"/>
            <a:ext cx="609600" cy="365125"/>
          </a:xfrm>
        </p:spPr>
        <p:txBody>
          <a:bodyPr/>
          <a:lstStyle/>
          <a:p>
            <a:pPr algn="ctr"/>
            <a:fld id="{BFCE5B8A-DF44-40AF-BA7D-55A7498801C3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5F2056-1132-E833-BFE9-C2272DCA9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6"/>
          <a:stretch>
            <a:fillRect/>
          </a:stretch>
        </p:blipFill>
        <p:spPr>
          <a:xfrm>
            <a:off x="2788" y="6492874"/>
            <a:ext cx="12186423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5515C8-A77B-C3BC-F1D3-CBD863B93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917" y="5917574"/>
            <a:ext cx="998798" cy="45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456D77-BEED-6D50-1AF4-D1CD1FA8FA3A}"/>
              </a:ext>
            </a:extLst>
          </p:cNvPr>
          <p:cNvSpPr txBox="1"/>
          <p:nvPr/>
        </p:nvSpPr>
        <p:spPr>
          <a:xfrm>
            <a:off x="927930" y="837193"/>
            <a:ext cx="104258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0365F"/>
              </a:buClr>
            </a:pPr>
            <a:r>
              <a:rPr lang="en-US" sz="2000" i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 of Income Needed to Purchase a New Light Vehicle</a:t>
            </a:r>
            <a:br>
              <a:rPr lang="en-US" sz="2000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2026</a:t>
            </a:r>
            <a:endParaRPr lang="en-US" sz="2000" dirty="0">
              <a:solidFill>
                <a:srgbClr val="2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6EB9A3-E5C7-12F3-4453-F4A42419EEEB}"/>
              </a:ext>
            </a:extLst>
          </p:cNvPr>
          <p:cNvGrpSpPr/>
          <p:nvPr/>
        </p:nvGrpSpPr>
        <p:grpSpPr>
          <a:xfrm>
            <a:off x="1467026" y="1701480"/>
            <a:ext cx="9257945" cy="4086568"/>
            <a:chOff x="1467026" y="1701480"/>
            <a:chExt cx="9257945" cy="4086568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B711F6BF-41A0-7BDB-157C-71D713E8D7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61" b="9566"/>
            <a:stretch>
              <a:fillRect/>
            </a:stretch>
          </p:blipFill>
          <p:spPr bwMode="auto">
            <a:xfrm>
              <a:off x="1467026" y="1701480"/>
              <a:ext cx="9257945" cy="40865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15C16C-3A42-DEBB-2DBB-63E13FC517E9}"/>
                </a:ext>
              </a:extLst>
            </p:cNvPr>
            <p:cNvSpPr txBox="1"/>
            <p:nvPr/>
          </p:nvSpPr>
          <p:spPr>
            <a:xfrm>
              <a:off x="1705708" y="1960303"/>
              <a:ext cx="35169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17A02C-8ACB-B00E-3870-1E2650529D33}"/>
                </a:ext>
              </a:extLst>
            </p:cNvPr>
            <p:cNvSpPr txBox="1"/>
            <p:nvPr/>
          </p:nvSpPr>
          <p:spPr>
            <a:xfrm>
              <a:off x="1705708" y="2414121"/>
              <a:ext cx="35169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934AB1-06DB-016E-C049-D6F7672D4246}"/>
                </a:ext>
              </a:extLst>
            </p:cNvPr>
            <p:cNvSpPr txBox="1"/>
            <p:nvPr/>
          </p:nvSpPr>
          <p:spPr>
            <a:xfrm>
              <a:off x="1705708" y="2867939"/>
              <a:ext cx="35169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F9123F-F046-08D9-560D-C291D8025473}"/>
                </a:ext>
              </a:extLst>
            </p:cNvPr>
            <p:cNvSpPr txBox="1"/>
            <p:nvPr/>
          </p:nvSpPr>
          <p:spPr>
            <a:xfrm>
              <a:off x="1705708" y="3321757"/>
              <a:ext cx="35169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F06AC7-2965-4903-E839-276E2F4EA696}"/>
                </a:ext>
              </a:extLst>
            </p:cNvPr>
            <p:cNvSpPr txBox="1"/>
            <p:nvPr/>
          </p:nvSpPr>
          <p:spPr>
            <a:xfrm>
              <a:off x="1705708" y="3775575"/>
              <a:ext cx="35169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07BE99-A178-0427-95C6-7375A66AE1F1}"/>
                </a:ext>
              </a:extLst>
            </p:cNvPr>
            <p:cNvSpPr txBox="1"/>
            <p:nvPr/>
          </p:nvSpPr>
          <p:spPr>
            <a:xfrm>
              <a:off x="1705708" y="4229393"/>
              <a:ext cx="35169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50EBC0-10A9-4A71-2AEC-A656D4BE1316}"/>
                </a:ext>
              </a:extLst>
            </p:cNvPr>
            <p:cNvSpPr txBox="1"/>
            <p:nvPr/>
          </p:nvSpPr>
          <p:spPr>
            <a:xfrm>
              <a:off x="1705708" y="4683211"/>
              <a:ext cx="35169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DDF899-C692-AC19-B6E1-A6993FFEE59D}"/>
                </a:ext>
              </a:extLst>
            </p:cNvPr>
            <p:cNvSpPr txBox="1"/>
            <p:nvPr/>
          </p:nvSpPr>
          <p:spPr>
            <a:xfrm>
              <a:off x="1705708" y="5137027"/>
              <a:ext cx="35169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B03081-E746-E498-6805-AA202D880E5A}"/>
                </a:ext>
              </a:extLst>
            </p:cNvPr>
            <p:cNvSpPr txBox="1"/>
            <p:nvPr/>
          </p:nvSpPr>
          <p:spPr>
            <a:xfrm rot="18837100">
              <a:off x="1699172" y="5264354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Jan-12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5EB778-DAB2-2BDE-CABC-1712CDFAC516}"/>
                </a:ext>
              </a:extLst>
            </p:cNvPr>
            <p:cNvSpPr txBox="1"/>
            <p:nvPr/>
          </p:nvSpPr>
          <p:spPr>
            <a:xfrm rot="18837100">
              <a:off x="2271537" y="5264354"/>
              <a:ext cx="72357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Jan-13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0D4369-7822-00C9-97AE-81EE82C1467C}"/>
                </a:ext>
              </a:extLst>
            </p:cNvPr>
            <p:cNvSpPr txBox="1"/>
            <p:nvPr/>
          </p:nvSpPr>
          <p:spPr>
            <a:xfrm rot="18837100">
              <a:off x="2851022" y="5264354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Jan-14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E92C71-F385-E4DF-66CD-77D172CF1268}"/>
                </a:ext>
              </a:extLst>
            </p:cNvPr>
            <p:cNvSpPr txBox="1"/>
            <p:nvPr/>
          </p:nvSpPr>
          <p:spPr>
            <a:xfrm rot="18837100">
              <a:off x="3426947" y="5264354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Jan-15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7D45E2-27E6-CCBA-B4DC-7F584F95C76F}"/>
                </a:ext>
              </a:extLst>
            </p:cNvPr>
            <p:cNvSpPr txBox="1"/>
            <p:nvPr/>
          </p:nvSpPr>
          <p:spPr>
            <a:xfrm rot="18837100">
              <a:off x="4002872" y="5264354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Jan-16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27CFC-0B7F-B534-3018-B78D2FCA5763}"/>
                </a:ext>
              </a:extLst>
            </p:cNvPr>
            <p:cNvSpPr txBox="1"/>
            <p:nvPr/>
          </p:nvSpPr>
          <p:spPr>
            <a:xfrm rot="18837100">
              <a:off x="4578797" y="5264354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Jan-17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F230D9-634F-0FC0-9B5D-9A1989A2474F}"/>
                </a:ext>
              </a:extLst>
            </p:cNvPr>
            <p:cNvSpPr txBox="1"/>
            <p:nvPr/>
          </p:nvSpPr>
          <p:spPr>
            <a:xfrm rot="18837100">
              <a:off x="5154722" y="5264354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Jan-18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003F56-7652-DB76-0204-537BDA72037B}"/>
                </a:ext>
              </a:extLst>
            </p:cNvPr>
            <p:cNvSpPr txBox="1"/>
            <p:nvPr/>
          </p:nvSpPr>
          <p:spPr>
            <a:xfrm rot="18837100">
              <a:off x="5730647" y="5264354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Jan-19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D09B55-9CFD-A8D7-141B-77E19FC441C8}"/>
                </a:ext>
              </a:extLst>
            </p:cNvPr>
            <p:cNvSpPr txBox="1"/>
            <p:nvPr/>
          </p:nvSpPr>
          <p:spPr>
            <a:xfrm rot="18837100">
              <a:off x="6306572" y="5264354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Jan-20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85CC6A-AD72-6358-1811-F1A9F0D3205A}"/>
                </a:ext>
              </a:extLst>
            </p:cNvPr>
            <p:cNvSpPr txBox="1"/>
            <p:nvPr/>
          </p:nvSpPr>
          <p:spPr>
            <a:xfrm rot="18837100">
              <a:off x="6882497" y="5264354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Jan-21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540CB6-9EFF-A384-29D2-A706A51CD208}"/>
                </a:ext>
              </a:extLst>
            </p:cNvPr>
            <p:cNvSpPr txBox="1"/>
            <p:nvPr/>
          </p:nvSpPr>
          <p:spPr>
            <a:xfrm rot="18837100">
              <a:off x="7458422" y="5264354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Jan-22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376BB8-A16C-7B35-B398-1821DB27B09B}"/>
                </a:ext>
              </a:extLst>
            </p:cNvPr>
            <p:cNvSpPr txBox="1"/>
            <p:nvPr/>
          </p:nvSpPr>
          <p:spPr>
            <a:xfrm rot="18837100">
              <a:off x="8034347" y="5264354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Jan-23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DBFC27-B4F2-F8FC-204D-EB939998ADA9}"/>
                </a:ext>
              </a:extLst>
            </p:cNvPr>
            <p:cNvSpPr txBox="1"/>
            <p:nvPr/>
          </p:nvSpPr>
          <p:spPr>
            <a:xfrm rot="18837100">
              <a:off x="8610272" y="5264354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Jan-24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090600-590C-A8F8-466F-C30C7B19A221}"/>
                </a:ext>
              </a:extLst>
            </p:cNvPr>
            <p:cNvSpPr txBox="1"/>
            <p:nvPr/>
          </p:nvSpPr>
          <p:spPr>
            <a:xfrm rot="18837100">
              <a:off x="9186197" y="5264354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Jan-25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D8B2C0-5417-058E-7FE6-B282776E187C}"/>
                </a:ext>
              </a:extLst>
            </p:cNvPr>
            <p:cNvSpPr txBox="1"/>
            <p:nvPr/>
          </p:nvSpPr>
          <p:spPr>
            <a:xfrm rot="18837100">
              <a:off x="9762122" y="5264354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Jan-26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7EDDCE-58B1-4D82-7EA8-B8885FC10678}"/>
                </a:ext>
              </a:extLst>
            </p:cNvPr>
            <p:cNvCxnSpPr/>
            <p:nvPr/>
          </p:nvCxnSpPr>
          <p:spPr>
            <a:xfrm>
              <a:off x="2057400" y="5227026"/>
              <a:ext cx="8185638" cy="0"/>
            </a:xfrm>
            <a:prstGeom prst="line">
              <a:avLst/>
            </a:prstGeom>
            <a:ln w="12700">
              <a:solidFill>
                <a:srgbClr val="EDED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215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9B9AB-3D53-E93C-CE23-FA23ADD69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B022ADB-72E1-6D02-E261-3DC68233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25676"/>
            <a:ext cx="609600" cy="365125"/>
          </a:xfrm>
        </p:spPr>
        <p:txBody>
          <a:bodyPr/>
          <a:lstStyle/>
          <a:p>
            <a:pPr algn="ctr"/>
            <a:fld id="{BFCE5B8A-DF44-40AF-BA7D-55A7498801C3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B96360-1E32-69DA-389A-FAC012BBA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6"/>
          <a:stretch>
            <a:fillRect/>
          </a:stretch>
        </p:blipFill>
        <p:spPr>
          <a:xfrm>
            <a:off x="2788" y="6492874"/>
            <a:ext cx="12186423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146370-1EA3-061D-5DA8-0664F5A05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917" y="5917574"/>
            <a:ext cx="998798" cy="45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F67E4A-8246-74D5-15A8-0C301462A9C6}"/>
              </a:ext>
            </a:extLst>
          </p:cNvPr>
          <p:cNvSpPr txBox="1"/>
          <p:nvPr/>
        </p:nvSpPr>
        <p:spPr>
          <a:xfrm>
            <a:off x="746332" y="281716"/>
            <a:ext cx="10699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0365F"/>
              </a:buClr>
            </a:pPr>
            <a:r>
              <a:rPr lang="en-US" sz="24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 in the overall market rose 5.3% year over year,</a:t>
            </a:r>
            <a:br>
              <a:rPr lang="en-US" sz="24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price growth across all major segments and the continued</a:t>
            </a:r>
            <a:br>
              <a:rPr lang="en-US" sz="24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of the luxury segment.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B8B63-A1C1-5257-0F45-BA2439A39149}"/>
              </a:ext>
            </a:extLst>
          </p:cNvPr>
          <p:cNvSpPr txBox="1"/>
          <p:nvPr/>
        </p:nvSpPr>
        <p:spPr>
          <a:xfrm>
            <a:off x="746332" y="1557966"/>
            <a:ext cx="10699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0365F"/>
              </a:buClr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Price Changes for Selective Market Classes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year-over-year % change, Mid March 2026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3954F9-D31F-AA67-B6FD-37EF877F1E88}"/>
              </a:ext>
            </a:extLst>
          </p:cNvPr>
          <p:cNvGrpSpPr/>
          <p:nvPr/>
        </p:nvGrpSpPr>
        <p:grpSpPr>
          <a:xfrm>
            <a:off x="2169563" y="2227688"/>
            <a:ext cx="7852873" cy="3984315"/>
            <a:chOff x="2169563" y="2227688"/>
            <a:chExt cx="7852873" cy="39843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46FE25-D9FA-A78B-9AF7-969FF30F3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9" t="19379" r="11248" b="6970"/>
            <a:stretch>
              <a:fillRect/>
            </a:stretch>
          </p:blipFill>
          <p:spPr bwMode="auto">
            <a:xfrm>
              <a:off x="2169563" y="2227688"/>
              <a:ext cx="7852873" cy="39843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BD2214-15D4-3973-0D46-5FCC8E5C6E39}"/>
                </a:ext>
              </a:extLst>
            </p:cNvPr>
            <p:cNvSpPr txBox="1"/>
            <p:nvPr/>
          </p:nvSpPr>
          <p:spPr>
            <a:xfrm>
              <a:off x="2811399" y="5502028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Total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02F578-E286-B6AA-00A7-C98B54596AC3}"/>
                </a:ext>
              </a:extLst>
            </p:cNvPr>
            <p:cNvSpPr txBox="1"/>
            <p:nvPr/>
          </p:nvSpPr>
          <p:spPr>
            <a:xfrm>
              <a:off x="3559858" y="5505876"/>
              <a:ext cx="110343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Compact Cars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5BCE06-BFB8-E4A7-CE45-34842C018D0F}"/>
                </a:ext>
              </a:extLst>
            </p:cNvPr>
            <p:cNvSpPr txBox="1"/>
            <p:nvPr/>
          </p:nvSpPr>
          <p:spPr>
            <a:xfrm>
              <a:off x="4660127" y="5505876"/>
              <a:ext cx="110343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Midsize Cars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742980-A0FE-B6D8-AB96-D4203259EE65}"/>
                </a:ext>
              </a:extLst>
            </p:cNvPr>
            <p:cNvSpPr txBox="1"/>
            <p:nvPr/>
          </p:nvSpPr>
          <p:spPr>
            <a:xfrm>
              <a:off x="5742019" y="5502028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Luxury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741A92-D528-BABB-B900-F7F25939CAB6}"/>
                </a:ext>
              </a:extLst>
            </p:cNvPr>
            <p:cNvSpPr txBox="1"/>
            <p:nvPr/>
          </p:nvSpPr>
          <p:spPr>
            <a:xfrm>
              <a:off x="6481686" y="5502028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Pickups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E2155C-B5B3-FA15-8712-CBA516F301A6}"/>
                </a:ext>
              </a:extLst>
            </p:cNvPr>
            <p:cNvSpPr txBox="1"/>
            <p:nvPr/>
          </p:nvSpPr>
          <p:spPr>
            <a:xfrm>
              <a:off x="7221353" y="5505876"/>
              <a:ext cx="91360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SUVs/CUVs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19977B-854B-9A93-ECE7-1433542FA12B}"/>
                </a:ext>
              </a:extLst>
            </p:cNvPr>
            <p:cNvSpPr txBox="1"/>
            <p:nvPr/>
          </p:nvSpPr>
          <p:spPr>
            <a:xfrm>
              <a:off x="8158173" y="5502028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EVs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CF8C5B-2D32-20CB-4FBF-44E45230E0AE}"/>
                </a:ext>
              </a:extLst>
            </p:cNvPr>
            <p:cNvSpPr txBox="1"/>
            <p:nvPr/>
          </p:nvSpPr>
          <p:spPr>
            <a:xfrm>
              <a:off x="8897838" y="5502028"/>
              <a:ext cx="71645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Non-EVs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A23540-01B6-7971-1562-6F2C24E265A8}"/>
                </a:ext>
              </a:extLst>
            </p:cNvPr>
            <p:cNvSpPr txBox="1"/>
            <p:nvPr/>
          </p:nvSpPr>
          <p:spPr>
            <a:xfrm>
              <a:off x="2248691" y="2368386"/>
              <a:ext cx="52528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AE3B11-A9A5-3AE9-8BB7-DA5F747500E1}"/>
                </a:ext>
              </a:extLst>
            </p:cNvPr>
            <p:cNvSpPr txBox="1"/>
            <p:nvPr/>
          </p:nvSpPr>
          <p:spPr>
            <a:xfrm>
              <a:off x="2261879" y="3092286"/>
              <a:ext cx="52528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5%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107843-66ED-9BD9-64C9-DA151332AC29}"/>
                </a:ext>
              </a:extLst>
            </p:cNvPr>
            <p:cNvSpPr txBox="1"/>
            <p:nvPr/>
          </p:nvSpPr>
          <p:spPr>
            <a:xfrm>
              <a:off x="2281721" y="3816186"/>
              <a:ext cx="52528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3C6594-AB7C-90A1-0EF1-D46EFAEE88F6}"/>
                </a:ext>
              </a:extLst>
            </p:cNvPr>
            <p:cNvSpPr txBox="1"/>
            <p:nvPr/>
          </p:nvSpPr>
          <p:spPr>
            <a:xfrm>
              <a:off x="2281721" y="4582582"/>
              <a:ext cx="52528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-5%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CE97B9-48C5-73E3-2693-1EE81F7886F3}"/>
                </a:ext>
              </a:extLst>
            </p:cNvPr>
            <p:cNvSpPr txBox="1"/>
            <p:nvPr/>
          </p:nvSpPr>
          <p:spPr>
            <a:xfrm>
              <a:off x="2281721" y="5348978"/>
              <a:ext cx="52528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-10%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1B1593-D06F-FF31-0791-8AD40764A9DB}"/>
                </a:ext>
              </a:extLst>
            </p:cNvPr>
            <p:cNvSpPr txBox="1"/>
            <p:nvPr/>
          </p:nvSpPr>
          <p:spPr>
            <a:xfrm>
              <a:off x="2948937" y="2943887"/>
              <a:ext cx="578917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5.3%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77060A-98A4-849B-3E3E-8B48A4536BF2}"/>
                </a:ext>
              </a:extLst>
            </p:cNvPr>
            <p:cNvSpPr txBox="1"/>
            <p:nvPr/>
          </p:nvSpPr>
          <p:spPr>
            <a:xfrm>
              <a:off x="3813048" y="3385766"/>
              <a:ext cx="59189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2.3%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BBEEC5-82C2-43EB-29E2-6D0A97D17A44}"/>
                </a:ext>
              </a:extLst>
            </p:cNvPr>
            <p:cNvSpPr txBox="1"/>
            <p:nvPr/>
          </p:nvSpPr>
          <p:spPr>
            <a:xfrm>
              <a:off x="4686561" y="3188272"/>
              <a:ext cx="578917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3.6%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A3C384-9634-104C-B7C0-62B6E6201524}"/>
                </a:ext>
              </a:extLst>
            </p:cNvPr>
            <p:cNvSpPr txBox="1"/>
            <p:nvPr/>
          </p:nvSpPr>
          <p:spPr>
            <a:xfrm>
              <a:off x="5583906" y="3145038"/>
              <a:ext cx="52528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3.9%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B9E028-0101-D3AD-E874-A4E34003B405}"/>
                </a:ext>
              </a:extLst>
            </p:cNvPr>
            <p:cNvSpPr txBox="1"/>
            <p:nvPr/>
          </p:nvSpPr>
          <p:spPr>
            <a:xfrm>
              <a:off x="6458475" y="3271996"/>
              <a:ext cx="52528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3.0%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180EC2-7EBB-0CF6-6575-079C4D9AE286}"/>
                </a:ext>
              </a:extLst>
            </p:cNvPr>
            <p:cNvSpPr txBox="1"/>
            <p:nvPr/>
          </p:nvSpPr>
          <p:spPr>
            <a:xfrm>
              <a:off x="7337440" y="3346202"/>
              <a:ext cx="52528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2.5%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C70058D-E4C9-3C5E-69AF-613F7C33F583}"/>
                </a:ext>
              </a:extLst>
            </p:cNvPr>
            <p:cNvSpPr txBox="1"/>
            <p:nvPr/>
          </p:nvSpPr>
          <p:spPr>
            <a:xfrm>
              <a:off x="8236176" y="2729510"/>
              <a:ext cx="52528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6.7%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FBAFC9-52BF-60EE-1464-50196E1B9612}"/>
                </a:ext>
              </a:extLst>
            </p:cNvPr>
            <p:cNvSpPr txBox="1"/>
            <p:nvPr/>
          </p:nvSpPr>
          <p:spPr>
            <a:xfrm>
              <a:off x="9089012" y="2983426"/>
              <a:ext cx="52528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5.0%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777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1006</Words>
  <Application>Microsoft Office PowerPoint</Application>
  <PresentationFormat>Widescreen</PresentationFormat>
  <Paragraphs>220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Wingdings</vt:lpstr>
      <vt:lpstr>Office Theme</vt:lpstr>
      <vt:lpstr>PowerPoint Presentation</vt:lpstr>
      <vt:lpstr>FEBRUARY NEW CAR SALES REVIEW</vt:lpstr>
      <vt:lpstr>FEBRUARY ‘26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USED VEHICLE UPDATE</vt:lpstr>
      <vt:lpstr>PowerPoint Presentation</vt:lpstr>
      <vt:lpstr>PowerPoint Presentation</vt:lpstr>
      <vt:lpstr>2026 FORECAST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Horvath</dc:creator>
  <cp:lastModifiedBy>Emily Horvath</cp:lastModifiedBy>
  <cp:revision>3</cp:revision>
  <dcterms:created xsi:type="dcterms:W3CDTF">2026-03-26T18:07:28Z</dcterms:created>
  <dcterms:modified xsi:type="dcterms:W3CDTF">2026-03-30T14:36:16Z</dcterms:modified>
</cp:coreProperties>
</file>