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4" r:id="rId3"/>
    <p:sldId id="257" r:id="rId4"/>
    <p:sldId id="305" r:id="rId5"/>
    <p:sldId id="307" r:id="rId6"/>
    <p:sldId id="308" r:id="rId7"/>
    <p:sldId id="311" r:id="rId8"/>
    <p:sldId id="312" r:id="rId9"/>
    <p:sldId id="320" r:id="rId10"/>
    <p:sldId id="323" r:id="rId11"/>
    <p:sldId id="317" r:id="rId12"/>
    <p:sldId id="313"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3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E07BD-3D18-4F00-91C0-6CE8FE175D9F}" v="5841" dt="2026-04-30T16:47:16.345"/>
    <p1510:client id="{BF253734-14C2-E9A3-45F9-0D6869E7897A}" v="48" dt="2026-04-30T15:39:48.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1_80908AB6.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w="38100">
              <a:solidFill>
                <a:schemeClr val="tx1"/>
              </a:solidFill>
            </a:ln>
            <a:effectLst/>
          </c:spPr>
          <c:invertIfNegative val="0"/>
          <c:dPt>
            <c:idx val="14"/>
            <c:invertIfNegative val="0"/>
            <c:bubble3D val="0"/>
            <c:spPr>
              <a:solidFill>
                <a:schemeClr val="accent2"/>
              </a:solidFill>
              <a:ln w="38100">
                <a:solidFill>
                  <a:schemeClr val="accent2"/>
                </a:solidFill>
              </a:ln>
              <a:effectLst/>
            </c:spPr>
            <c:extLst>
              <c:ext xmlns:c16="http://schemas.microsoft.com/office/drawing/2014/chart" uri="{C3380CC4-5D6E-409C-BE32-E72D297353CC}">
                <c16:uniqueId val="{00000003-69F4-4635-9627-65F3347E5E3D}"/>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Toyota</c:v>
                </c:pt>
                <c:pt idx="1">
                  <c:v>Lexus</c:v>
                </c:pt>
                <c:pt idx="2">
                  <c:v>Audi</c:v>
                </c:pt>
                <c:pt idx="3">
                  <c:v>BMW</c:v>
                </c:pt>
                <c:pt idx="4">
                  <c:v>Infiniti</c:v>
                </c:pt>
                <c:pt idx="5">
                  <c:v>Mercedes-Benz</c:v>
                </c:pt>
                <c:pt idx="6">
                  <c:v>Mazda</c:v>
                </c:pt>
                <c:pt idx="7">
                  <c:v>Nissan</c:v>
                </c:pt>
                <c:pt idx="8">
                  <c:v>Volvo</c:v>
                </c:pt>
                <c:pt idx="9">
                  <c:v>Honda</c:v>
                </c:pt>
                <c:pt idx="10">
                  <c:v>Subaru</c:v>
                </c:pt>
                <c:pt idx="11">
                  <c:v>Cadillac</c:v>
                </c:pt>
                <c:pt idx="12">
                  <c:v>Chevrolet</c:v>
                </c:pt>
                <c:pt idx="13">
                  <c:v>Genesis</c:v>
                </c:pt>
                <c:pt idx="14">
                  <c:v>NATION</c:v>
                </c:pt>
                <c:pt idx="15">
                  <c:v>Ram</c:v>
                </c:pt>
                <c:pt idx="16">
                  <c:v>Jeep</c:v>
                </c:pt>
                <c:pt idx="17">
                  <c:v>Dodge</c:v>
                </c:pt>
                <c:pt idx="18">
                  <c:v>Chrysler</c:v>
                </c:pt>
              </c:strCache>
            </c:strRef>
          </c:cat>
          <c:val>
            <c:numRef>
              <c:f>Sheet1!$B$2:$B$20</c:f>
              <c:numCache>
                <c:formatCode>General</c:formatCode>
                <c:ptCount val="19"/>
                <c:pt idx="0">
                  <c:v>36</c:v>
                </c:pt>
                <c:pt idx="1">
                  <c:v>36</c:v>
                </c:pt>
                <c:pt idx="2">
                  <c:v>36</c:v>
                </c:pt>
                <c:pt idx="3">
                  <c:v>38</c:v>
                </c:pt>
                <c:pt idx="4">
                  <c:v>39</c:v>
                </c:pt>
                <c:pt idx="5">
                  <c:v>40</c:v>
                </c:pt>
                <c:pt idx="6">
                  <c:v>41</c:v>
                </c:pt>
                <c:pt idx="7">
                  <c:v>45</c:v>
                </c:pt>
                <c:pt idx="8">
                  <c:v>45</c:v>
                </c:pt>
                <c:pt idx="9">
                  <c:v>46</c:v>
                </c:pt>
                <c:pt idx="10">
                  <c:v>47</c:v>
                </c:pt>
                <c:pt idx="11">
                  <c:v>48</c:v>
                </c:pt>
                <c:pt idx="12">
                  <c:v>54</c:v>
                </c:pt>
                <c:pt idx="13">
                  <c:v>62</c:v>
                </c:pt>
                <c:pt idx="14">
                  <c:v>79</c:v>
                </c:pt>
                <c:pt idx="15">
                  <c:v>125</c:v>
                </c:pt>
                <c:pt idx="16">
                  <c:v>125</c:v>
                </c:pt>
                <c:pt idx="17">
                  <c:v>131</c:v>
                </c:pt>
                <c:pt idx="18">
                  <c:v>158</c:v>
                </c:pt>
              </c:numCache>
            </c:numRef>
          </c:val>
          <c:extLst>
            <c:ext xmlns:c16="http://schemas.microsoft.com/office/drawing/2014/chart" uri="{C3380CC4-5D6E-409C-BE32-E72D297353CC}">
              <c16:uniqueId val="{00000000-69F4-4635-9627-65F3347E5E3D}"/>
            </c:ext>
          </c:extLst>
        </c:ser>
        <c:dLbls>
          <c:showLegendKey val="0"/>
          <c:showVal val="0"/>
          <c:showCatName val="0"/>
          <c:showSerName val="0"/>
          <c:showPercent val="0"/>
          <c:showBubbleSize val="0"/>
        </c:dLbls>
        <c:gapWidth val="182"/>
        <c:axId val="425076656"/>
        <c:axId val="425077616"/>
      </c:barChart>
      <c:catAx>
        <c:axId val="425076656"/>
        <c:scaling>
          <c:orientation val="minMax"/>
        </c:scaling>
        <c:delete val="0"/>
        <c:axPos val="l"/>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25077616"/>
        <c:crosses val="autoZero"/>
        <c:auto val="1"/>
        <c:lblAlgn val="ctr"/>
        <c:lblOffset val="100"/>
        <c:noMultiLvlLbl val="0"/>
      </c:catAx>
      <c:valAx>
        <c:axId val="425077616"/>
        <c:scaling>
          <c:orientation val="minMax"/>
          <c:max val="180"/>
        </c:scaling>
        <c:delete val="0"/>
        <c:axPos val="b"/>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25076656"/>
        <c:crosses val="autoZero"/>
        <c:crossBetween val="between"/>
      </c:valAx>
      <c:spPr>
        <a:noFill/>
        <a:ln>
          <a:solidFill>
            <a:schemeClr val="tx2"/>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CB4F-C2E4-6A23-AC9A-769B6FEA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D119-DFCB-94E8-22CF-EBAFDB4186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62061E-7EE3-4E67-C7E3-23EEF41BAD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80BB3A-D89E-4237-CEFD-7BA10075F5D3}"/>
              </a:ext>
            </a:extLst>
          </p:cNvPr>
          <p:cNvSpPr>
            <a:spLocks noGrp="1"/>
          </p:cNvSpPr>
          <p:nvPr>
            <p:ph type="sldNum" sz="quarter" idx="5"/>
          </p:nvPr>
        </p:nvSpPr>
        <p:spPr/>
        <p:txBody>
          <a:bodyPr/>
          <a:lstStyle/>
          <a:p>
            <a:fld id="{C9AF1B9A-82A5-4E58-A891-27DE6166F710}" type="slidenum">
              <a:rPr lang="en-US" smtClean="0"/>
              <a:t>2</a:t>
            </a:fld>
            <a:endParaRPr lang="en-US"/>
          </a:p>
        </p:txBody>
      </p:sp>
    </p:spTree>
    <p:extLst>
      <p:ext uri="{BB962C8B-B14F-4D97-AF65-F5344CB8AC3E}">
        <p14:creationId xmlns:p14="http://schemas.microsoft.com/office/powerpoint/2010/main" val="183833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200"/>
            </a:pPr>
            <a:endParaRPr lang="en-US" sz="1200" b="1" i="1">
              <a:solidFill>
                <a:schemeClr val="tx2"/>
              </a:solidFill>
            </a:endParaRPr>
          </a:p>
        </p:txBody>
      </p:sp>
      <p:sp>
        <p:nvSpPr>
          <p:cNvPr id="4" name="Slide Number Placeholder 3"/>
          <p:cNvSpPr>
            <a:spLocks noGrp="1"/>
          </p:cNvSpPr>
          <p:nvPr>
            <p:ph type="sldNum" sz="quarter" idx="5"/>
          </p:nvPr>
        </p:nvSpPr>
        <p:spPr/>
        <p:txBody>
          <a:bodyPr/>
          <a:lstStyle/>
          <a:p>
            <a:fld id="{C9AF1B9A-82A5-4E58-A891-27DE6166F710}" type="slidenum">
              <a:rPr lang="en-US" smtClean="0"/>
              <a:t>5</a:t>
            </a:fld>
            <a:endParaRPr lang="en-US"/>
          </a:p>
        </p:txBody>
      </p:sp>
    </p:spTree>
    <p:extLst>
      <p:ext uri="{BB962C8B-B14F-4D97-AF65-F5344CB8AC3E}">
        <p14:creationId xmlns:p14="http://schemas.microsoft.com/office/powerpoint/2010/main" val="285780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F1B9A-82A5-4E58-A891-27DE6166F710}" type="slidenum">
              <a:rPr lang="en-US" smtClean="0"/>
              <a:t>7</a:t>
            </a:fld>
            <a:endParaRPr lang="en-US"/>
          </a:p>
        </p:txBody>
      </p:sp>
    </p:spTree>
    <p:extLst>
      <p:ext uri="{BB962C8B-B14F-4D97-AF65-F5344CB8AC3E}">
        <p14:creationId xmlns:p14="http://schemas.microsoft.com/office/powerpoint/2010/main" val="146009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2635983" y="5953691"/>
            <a:ext cx="9144000" cy="434448"/>
          </a:xfrm>
        </p:spPr>
        <p:txBody>
          <a:bodyPr/>
          <a:lstStyle/>
          <a:p>
            <a:r>
              <a:rPr lang="en-US" i="1"/>
              <a:t>Trisha Ripperger, EVP, Chief Client &amp; Communications Officer</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635984" y="5383994"/>
            <a:ext cx="9144000" cy="678977"/>
          </a:xfrm>
        </p:spPr>
        <p:txBody>
          <a:bodyPr/>
          <a:lstStyle/>
          <a:p>
            <a:r>
              <a:rPr lang="en-US"/>
              <a:t>MARCH AUTOMOTIVE UPDATE</a:t>
            </a:r>
          </a:p>
        </p:txBody>
      </p:sp>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E4DA7-7605-021D-E6CE-C4672E89C90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F25CE2-2CC2-B70C-65F6-08286EECAA50}"/>
              </a:ext>
            </a:extLst>
          </p:cNvPr>
          <p:cNvSpPr>
            <a:spLocks noGrp="1"/>
          </p:cNvSpPr>
          <p:nvPr>
            <p:ph type="sldNum" sz="quarter" idx="12"/>
          </p:nvPr>
        </p:nvSpPr>
        <p:spPr/>
        <p:txBody>
          <a:bodyPr/>
          <a:lstStyle/>
          <a:p>
            <a:fld id="{43385092-5906-4529-97E8-5EA106343A91}" type="slidenum">
              <a:rPr lang="en-US" smtClean="0">
                <a:solidFill>
                  <a:schemeClr val="tx2"/>
                </a:solidFill>
              </a:rPr>
              <a:pPr/>
              <a:t>10</a:t>
            </a:fld>
            <a:endParaRPr lang="en-US">
              <a:solidFill>
                <a:schemeClr val="tx2"/>
              </a:solidFill>
            </a:endParaRPr>
          </a:p>
        </p:txBody>
      </p:sp>
      <p:sp>
        <p:nvSpPr>
          <p:cNvPr id="7" name="Rectangle 1">
            <a:extLst>
              <a:ext uri="{FF2B5EF4-FFF2-40B4-BE49-F238E27FC236}">
                <a16:creationId xmlns:a16="http://schemas.microsoft.com/office/drawing/2014/main" id="{B250E301-CA26-A501-C635-1A1DDBF3DCF6}"/>
              </a:ext>
            </a:extLst>
          </p:cNvPr>
          <p:cNvSpPr>
            <a:spLocks noChangeArrowheads="1"/>
          </p:cNvSpPr>
          <p:nvPr/>
        </p:nvSpPr>
        <p:spPr bwMode="auto">
          <a:xfrm>
            <a:off x="0" y="-186899"/>
            <a:ext cx="625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F1F1F"/>
                </a:solidFill>
                <a:effectLst/>
                <a:latin typeface="Google Sans Text"/>
              </a:rPr>
              <a:t>:</a:t>
            </a:r>
            <a:endParaRPr kumimoji="0" lang="en-US" altLang="en-US" sz="900" b="1" i="0" u="none" strike="noStrike" cap="none" normalizeH="0" baseline="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CF7C8F09-7131-27A3-6856-7C87F27A184C}"/>
              </a:ext>
            </a:extLst>
          </p:cNvPr>
          <p:cNvSpPr txBox="1"/>
          <p:nvPr/>
        </p:nvSpPr>
        <p:spPr>
          <a:xfrm>
            <a:off x="2194560" y="263357"/>
            <a:ext cx="9997440" cy="769441"/>
          </a:xfrm>
          <a:prstGeom prst="rect">
            <a:avLst/>
          </a:prstGeom>
          <a:noFill/>
        </p:spPr>
        <p:txBody>
          <a:bodyPr wrap="square">
            <a:spAutoFit/>
          </a:bodyPr>
          <a:lstStyle/>
          <a:p>
            <a:pPr algn="ctr"/>
            <a:r>
              <a:rPr lang="en-US" sz="4400" b="1">
                <a:latin typeface="+mj-lt"/>
              </a:rPr>
              <a:t>Key Opportunity for Marketing</a:t>
            </a:r>
          </a:p>
        </p:txBody>
      </p:sp>
      <p:sp>
        <p:nvSpPr>
          <p:cNvPr id="13" name="TextBox 12">
            <a:extLst>
              <a:ext uri="{FF2B5EF4-FFF2-40B4-BE49-F238E27FC236}">
                <a16:creationId xmlns:a16="http://schemas.microsoft.com/office/drawing/2014/main" id="{6401A81F-8BC1-F959-47C3-9C0A01A3010A}"/>
              </a:ext>
            </a:extLst>
          </p:cNvPr>
          <p:cNvSpPr txBox="1"/>
          <p:nvPr/>
        </p:nvSpPr>
        <p:spPr>
          <a:xfrm>
            <a:off x="2496151" y="1240644"/>
            <a:ext cx="9394257" cy="2431435"/>
          </a:xfrm>
          <a:prstGeom prst="rect">
            <a:avLst/>
          </a:prstGeom>
          <a:noFill/>
        </p:spPr>
        <p:txBody>
          <a:bodyPr wrap="square">
            <a:spAutoFit/>
          </a:bodyPr>
          <a:lstStyle/>
          <a:p>
            <a:r>
              <a:rPr lang="en-US" sz="2400" b="1">
                <a:latin typeface="+mj-lt"/>
              </a:rPr>
              <a:t>Highlight Improved Affordability</a:t>
            </a:r>
          </a:p>
          <a:p>
            <a:endParaRPr lang="en-US" sz="300" b="1">
              <a:latin typeface="+mj-lt"/>
            </a:endParaRPr>
          </a:p>
          <a:p>
            <a:r>
              <a:rPr lang="en-US" sz="2000">
                <a:solidFill>
                  <a:schemeClr val="tx2"/>
                </a:solidFill>
                <a:latin typeface="+mj-lt"/>
              </a:rPr>
              <a:t>With vehicle affordability reaching a three-year best in March </a:t>
            </a:r>
            <a:r>
              <a:rPr lang="en-US" sz="2000" b="1">
                <a:solidFill>
                  <a:schemeClr val="tx2"/>
                </a:solidFill>
                <a:latin typeface="+mj-lt"/>
              </a:rPr>
              <a:t>(35.1 weeks of income</a:t>
            </a:r>
            <a:r>
              <a:rPr lang="en-US" sz="2000">
                <a:solidFill>
                  <a:schemeClr val="tx2"/>
                </a:solidFill>
                <a:latin typeface="+mj-lt"/>
              </a:rPr>
              <a:t>), there is a psychological window to re-engage sidelined buyers.</a:t>
            </a:r>
          </a:p>
          <a:p>
            <a:endParaRPr lang="en-US" sz="500">
              <a:solidFill>
                <a:schemeClr val="tx2"/>
              </a:solidFill>
              <a:latin typeface="+mj-lt"/>
            </a:endParaRPr>
          </a:p>
          <a:p>
            <a:pPr marL="800100" lvl="1" indent="-342900">
              <a:buClr>
                <a:schemeClr val="tx1"/>
              </a:buClr>
              <a:buFont typeface="Wingdings" panose="05000000000000000000" pitchFamily="2" charset="2"/>
              <a:buChar char="§"/>
            </a:pPr>
            <a:r>
              <a:rPr lang="en-US" sz="2000" b="1">
                <a:latin typeface="+mj-lt"/>
              </a:rPr>
              <a:t>Strategy: </a:t>
            </a:r>
            <a:r>
              <a:rPr lang="en-US" sz="2000">
                <a:solidFill>
                  <a:schemeClr val="tx2"/>
                </a:solidFill>
                <a:latin typeface="+mj-lt"/>
              </a:rPr>
              <a:t>Shift marketing copy from “Prices are high” to </a:t>
            </a:r>
            <a:r>
              <a:rPr lang="en-US" sz="2000" i="1">
                <a:solidFill>
                  <a:schemeClr val="tx2"/>
                </a:solidFill>
                <a:latin typeface="+mj-lt"/>
              </a:rPr>
              <a:t>“Your dollar goes further.” </a:t>
            </a:r>
            <a:r>
              <a:rPr lang="en-US" sz="2000">
                <a:solidFill>
                  <a:schemeClr val="tx2"/>
                </a:solidFill>
                <a:latin typeface="+mj-lt"/>
              </a:rPr>
              <a:t>Use data-driven creative that highlights how income growth and lower loan rates have lowered the monthly payment burden compared to last year.</a:t>
            </a:r>
          </a:p>
        </p:txBody>
      </p:sp>
      <p:sp>
        <p:nvSpPr>
          <p:cNvPr id="14" name="TextBox 13">
            <a:extLst>
              <a:ext uri="{FF2B5EF4-FFF2-40B4-BE49-F238E27FC236}">
                <a16:creationId xmlns:a16="http://schemas.microsoft.com/office/drawing/2014/main" id="{EB6AC45B-A2C7-8A9C-A1CC-2EDBFD98B001}"/>
              </a:ext>
            </a:extLst>
          </p:cNvPr>
          <p:cNvSpPr txBox="1"/>
          <p:nvPr/>
        </p:nvSpPr>
        <p:spPr>
          <a:xfrm>
            <a:off x="2496151" y="3807134"/>
            <a:ext cx="9394257" cy="2739211"/>
          </a:xfrm>
          <a:prstGeom prst="rect">
            <a:avLst/>
          </a:prstGeom>
          <a:noFill/>
        </p:spPr>
        <p:txBody>
          <a:bodyPr wrap="square">
            <a:spAutoFit/>
          </a:bodyPr>
          <a:lstStyle/>
          <a:p>
            <a:r>
              <a:rPr lang="en-US" sz="2400" b="1">
                <a:latin typeface="+mj-lt"/>
              </a:rPr>
              <a:t>Pre-Owned EV Education</a:t>
            </a:r>
          </a:p>
          <a:p>
            <a:endParaRPr lang="en-US" sz="300" b="1">
              <a:latin typeface="+mj-lt"/>
            </a:endParaRPr>
          </a:p>
          <a:p>
            <a:r>
              <a:rPr lang="en-US" sz="2000">
                <a:solidFill>
                  <a:schemeClr val="tx2"/>
                </a:solidFill>
                <a:latin typeface="+mj-lt"/>
              </a:rPr>
              <a:t>As new EV inventory begins to stabilize and some federal credits shift, a secondary market for used EVs is growing.</a:t>
            </a:r>
          </a:p>
          <a:p>
            <a:endParaRPr lang="en-US" sz="500">
              <a:solidFill>
                <a:schemeClr val="tx2"/>
              </a:solidFill>
              <a:latin typeface="+mj-lt"/>
            </a:endParaRPr>
          </a:p>
          <a:p>
            <a:pPr marL="800100" lvl="1" indent="-342900">
              <a:buClr>
                <a:schemeClr val="tx1"/>
              </a:buClr>
              <a:buFont typeface="Wingdings" panose="05000000000000000000" pitchFamily="2" charset="2"/>
              <a:buChar char="§"/>
            </a:pPr>
            <a:r>
              <a:rPr lang="en-US" sz="2000" b="1">
                <a:latin typeface="+mj-lt"/>
              </a:rPr>
              <a:t>Strategy: </a:t>
            </a:r>
            <a:r>
              <a:rPr lang="en-US" sz="2000">
                <a:solidFill>
                  <a:schemeClr val="tx2"/>
                </a:solidFill>
                <a:latin typeface="+mj-lt"/>
              </a:rPr>
              <a:t>Position used EVs as the “ultimate value play” for commuters, emphasizing the low total cost of ownership (TCO) and available pre-owned EV tax credits. Marketing should focus on </a:t>
            </a:r>
            <a:r>
              <a:rPr lang="en-US" sz="2000" i="1">
                <a:solidFill>
                  <a:schemeClr val="tx2"/>
                </a:solidFill>
                <a:latin typeface="+mj-lt"/>
              </a:rPr>
              <a:t>debunking battery-life myths and highlighting the immediate savings over internal combustion engine (ICE) counterparts.</a:t>
            </a:r>
          </a:p>
        </p:txBody>
      </p:sp>
    </p:spTree>
    <p:extLst>
      <p:ext uri="{BB962C8B-B14F-4D97-AF65-F5344CB8AC3E}">
        <p14:creationId xmlns:p14="http://schemas.microsoft.com/office/powerpoint/2010/main" val="240419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5C21-5D52-D3F6-7E19-FE25BD5A4AA9}"/>
              </a:ext>
            </a:extLst>
          </p:cNvPr>
          <p:cNvSpPr>
            <a:spLocks noGrp="1"/>
          </p:cNvSpPr>
          <p:nvPr>
            <p:ph type="title"/>
          </p:nvPr>
        </p:nvSpPr>
        <p:spPr>
          <a:xfrm>
            <a:off x="838200" y="495295"/>
            <a:ext cx="10515600" cy="695855"/>
          </a:xfrm>
        </p:spPr>
        <p:txBody>
          <a:bodyPr/>
          <a:lstStyle/>
          <a:p>
            <a:r>
              <a:rPr lang="en-US">
                <a:effectLst>
                  <a:outerShdw blurRad="38100" dist="38100" dir="2700000" algn="tl">
                    <a:srgbClr val="000000">
                      <a:alpha val="43137"/>
                    </a:srgbClr>
                  </a:outerShdw>
                </a:effectLst>
              </a:rPr>
              <a:t>March 2026 Fixed Ops</a:t>
            </a:r>
          </a:p>
        </p:txBody>
      </p:sp>
      <p:graphicFrame>
        <p:nvGraphicFramePr>
          <p:cNvPr id="9" name="Content Placeholder 8">
            <a:extLst>
              <a:ext uri="{FF2B5EF4-FFF2-40B4-BE49-F238E27FC236}">
                <a16:creationId xmlns:a16="http://schemas.microsoft.com/office/drawing/2014/main" id="{4D921C24-A8D1-0817-20DA-1F05B6ACF1C1}"/>
              </a:ext>
            </a:extLst>
          </p:cNvPr>
          <p:cNvGraphicFramePr>
            <a:graphicFrameLocks/>
          </p:cNvGraphicFramePr>
          <p:nvPr>
            <p:extLst>
              <p:ext uri="{D42A27DB-BD31-4B8C-83A1-F6EECF244321}">
                <p14:modId xmlns:p14="http://schemas.microsoft.com/office/powerpoint/2010/main" val="1289449215"/>
              </p:ext>
            </p:extLst>
          </p:nvPr>
        </p:nvGraphicFramePr>
        <p:xfrm>
          <a:off x="427672" y="1759186"/>
          <a:ext cx="11336655" cy="4298630"/>
        </p:xfrm>
        <a:graphic>
          <a:graphicData uri="http://schemas.openxmlformats.org/drawingml/2006/table">
            <a:tbl>
              <a:tblPr/>
              <a:tblGrid>
                <a:gridCol w="3778885">
                  <a:extLst>
                    <a:ext uri="{9D8B030D-6E8A-4147-A177-3AD203B41FA5}">
                      <a16:colId xmlns:a16="http://schemas.microsoft.com/office/drawing/2014/main" val="1054317883"/>
                    </a:ext>
                  </a:extLst>
                </a:gridCol>
                <a:gridCol w="3778885">
                  <a:extLst>
                    <a:ext uri="{9D8B030D-6E8A-4147-A177-3AD203B41FA5}">
                      <a16:colId xmlns:a16="http://schemas.microsoft.com/office/drawing/2014/main" val="3021164568"/>
                    </a:ext>
                  </a:extLst>
                </a:gridCol>
                <a:gridCol w="3778885">
                  <a:extLst>
                    <a:ext uri="{9D8B030D-6E8A-4147-A177-3AD203B41FA5}">
                      <a16:colId xmlns:a16="http://schemas.microsoft.com/office/drawing/2014/main" val="1945981894"/>
                    </a:ext>
                  </a:extLst>
                </a:gridCol>
              </a:tblGrid>
              <a:tr h="0">
                <a:tc gridSpan="3">
                  <a:txBody>
                    <a:bodyPr/>
                    <a:lstStyle/>
                    <a:p>
                      <a:pPr algn="ctr">
                        <a:buNone/>
                      </a:pPr>
                      <a:r>
                        <a:rPr lang="en-US" sz="2400" b="1" u="none">
                          <a:solidFill>
                            <a:schemeClr val="tx1"/>
                          </a:solidFill>
                          <a:effectLst/>
                          <a:latin typeface="+mn-lt"/>
                        </a:rPr>
                        <a:t>TREND PERFORMANCE</a:t>
                      </a:r>
                      <a:br>
                        <a:rPr lang="en-US" sz="2400" b="1" u="none">
                          <a:solidFill>
                            <a:schemeClr val="tx1"/>
                          </a:solidFill>
                          <a:effectLst/>
                          <a:latin typeface="+mn-lt"/>
                        </a:rPr>
                      </a:br>
                      <a:r>
                        <a:rPr lang="en-US" sz="500" b="1" u="none">
                          <a:solidFill>
                            <a:schemeClr val="tx1"/>
                          </a:solidFill>
                          <a:effectLst/>
                          <a:latin typeface="+mn-lt"/>
                        </a:rPr>
                        <a:t> </a:t>
                      </a:r>
                      <a:endParaRPr lang="en-US" sz="500" u="none">
                        <a:solidFill>
                          <a:schemeClr val="tx1"/>
                        </a:solidFill>
                        <a:effectLst/>
                        <a:latin typeface="+mn-lt"/>
                      </a:endParaRPr>
                    </a:p>
                  </a:txBody>
                  <a:tcPr marL="88582" marR="88582" marT="44291" marB="4429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a:p>
                  </a:txBody>
                  <a:tcPr marL="88582" marR="88582" marT="44291" marB="4429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hMerge="1">
                  <a:txBody>
                    <a:bodyPr/>
                    <a:lstStyle/>
                    <a:p>
                      <a:pPr>
                        <a:buNone/>
                      </a:pPr>
                      <a:endParaRPr lang="en-US" sz="1700" u="sng">
                        <a:solidFill>
                          <a:schemeClr val="tx2"/>
                        </a:solidFill>
                        <a:effectLst/>
                        <a:latin typeface="Google Sans Text"/>
                      </a:endParaRPr>
                    </a:p>
                  </a:txBody>
                  <a:tcPr marL="88582" marR="88582" marT="44291" marB="4429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4135663"/>
                  </a:ext>
                </a:extLst>
              </a:tr>
              <a:tr h="282235">
                <a:tc>
                  <a:txBody>
                    <a:bodyPr/>
                    <a:lstStyle/>
                    <a:p>
                      <a:pPr algn="ctr">
                        <a:buNone/>
                      </a:pPr>
                      <a:r>
                        <a:rPr lang="en-US" sz="2000" b="1">
                          <a:solidFill>
                            <a:schemeClr val="tx2"/>
                          </a:solidFill>
                          <a:effectLst/>
                          <a:latin typeface="+mn-lt"/>
                        </a:rPr>
                        <a:t>Service Revenue Index</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buNone/>
                      </a:pPr>
                      <a:r>
                        <a:rPr lang="en-US" sz="2000" b="1">
                          <a:solidFill>
                            <a:schemeClr val="tx2"/>
                          </a:solidFill>
                          <a:effectLst/>
                          <a:latin typeface="+mn-lt"/>
                        </a:rPr>
                        <a:t>Slight Recovery</a:t>
                      </a: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buNone/>
                      </a:pPr>
                      <a:r>
                        <a:rPr lang="en-US" sz="1600">
                          <a:solidFill>
                            <a:schemeClr val="tx2"/>
                          </a:solidFill>
                          <a:effectLst/>
                          <a:latin typeface="+mn-lt"/>
                        </a:rPr>
                        <a:t>Rising from the -1.6% low in Jan as deferred maintenance from winter is addressed.</a:t>
                      </a: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2140059045"/>
                  </a:ext>
                </a:extLst>
              </a:tr>
              <a:tr h="282235">
                <a:tc>
                  <a:txBody>
                    <a:bodyPr/>
                    <a:lstStyle/>
                    <a:p>
                      <a:pPr algn="ctr">
                        <a:buNone/>
                      </a:pPr>
                      <a:r>
                        <a:rPr lang="en-US" sz="2000" b="1">
                          <a:solidFill>
                            <a:schemeClr val="tx2"/>
                          </a:solidFill>
                          <a:effectLst/>
                          <a:latin typeface="+mn-lt"/>
                        </a:rPr>
                        <a:t>Ticket Volume Index</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buNone/>
                      </a:pPr>
                      <a:r>
                        <a:rPr lang="en-US" sz="2000" b="1">
                          <a:solidFill>
                            <a:schemeClr val="tx2"/>
                          </a:solidFill>
                          <a:effectLst/>
                          <a:latin typeface="+mn-lt"/>
                        </a:rPr>
                        <a:t>Increasing</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buNone/>
                      </a:pPr>
                      <a:r>
                        <a:rPr lang="en-US" sz="1600">
                          <a:solidFill>
                            <a:schemeClr val="tx2"/>
                          </a:solidFill>
                          <a:effectLst/>
                          <a:latin typeface="+mn-lt"/>
                        </a:rPr>
                        <a:t>Rebounding from the -7.7% Jan slump; driven by spring inspections and tire changeovers.</a:t>
                      </a: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4187882160"/>
                  </a:ext>
                </a:extLst>
              </a:tr>
              <a:tr h="366688">
                <a:tc>
                  <a:txBody>
                    <a:bodyPr/>
                    <a:lstStyle/>
                    <a:p>
                      <a:pPr algn="ctr">
                        <a:buNone/>
                      </a:pPr>
                      <a:r>
                        <a:rPr lang="en-US" sz="2000" b="1">
                          <a:solidFill>
                            <a:schemeClr val="tx2"/>
                          </a:solidFill>
                          <a:effectLst/>
                          <a:latin typeface="+mn-lt"/>
                        </a:rPr>
                        <a:t>Average Revenue per Repair Order</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buNone/>
                      </a:pPr>
                      <a:r>
                        <a:rPr lang="en-US" sz="2000" b="1">
                          <a:solidFill>
                            <a:schemeClr val="tx2"/>
                          </a:solidFill>
                          <a:effectLst/>
                          <a:latin typeface="+mn-lt"/>
                        </a:rPr>
                        <a:t>Growing</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buNone/>
                      </a:pPr>
                      <a:r>
                        <a:rPr lang="en-US" sz="1600">
                          <a:solidFill>
                            <a:schemeClr val="tx2"/>
                          </a:solidFill>
                          <a:effectLst/>
                          <a:latin typeface="+mn-lt"/>
                        </a:rPr>
                        <a:t>Higher parts costs and complex EV maintenance are driving the average ticket price up, even when volume is flat.</a:t>
                      </a: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609238804"/>
                  </a:ext>
                </a:extLst>
              </a:tr>
              <a:tr h="366688">
                <a:tc>
                  <a:txBody>
                    <a:bodyPr/>
                    <a:lstStyle/>
                    <a:p>
                      <a:pPr algn="ctr">
                        <a:buNone/>
                      </a:pPr>
                      <a:r>
                        <a:rPr lang="en-US" sz="2000" b="1">
                          <a:solidFill>
                            <a:schemeClr val="tx2"/>
                          </a:solidFill>
                          <a:effectLst/>
                          <a:latin typeface="+mn-lt"/>
                        </a:rPr>
                        <a:t>Customer Pay vs. Warranty</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buNone/>
                      </a:pPr>
                      <a:r>
                        <a:rPr lang="en-US" sz="2000" b="1">
                          <a:solidFill>
                            <a:schemeClr val="tx2"/>
                          </a:solidFill>
                          <a:effectLst/>
                          <a:latin typeface="+mn-lt"/>
                        </a:rPr>
                        <a:t>Mixed</a:t>
                      </a:r>
                      <a:endParaRPr lang="en-US" sz="2000">
                        <a:solidFill>
                          <a:schemeClr val="tx2"/>
                        </a:solidFill>
                        <a:effectLst/>
                        <a:latin typeface="+mn-lt"/>
                      </a:endParaRP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buNone/>
                      </a:pPr>
                      <a:r>
                        <a:rPr lang="en-US" sz="1600">
                          <a:solidFill>
                            <a:schemeClr val="tx2"/>
                          </a:solidFill>
                          <a:effectLst/>
                          <a:latin typeface="+mn-lt"/>
                        </a:rPr>
                        <a:t>Customer pay revenue is seeing seasonal growth, while warranty work remains a steady baseline for most franchised dealers.</a:t>
                      </a:r>
                    </a:p>
                  </a:txBody>
                  <a:tcPr marL="88582" marR="88582" marT="44291" marB="44291"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725421135"/>
                  </a:ext>
                </a:extLst>
              </a:tr>
            </a:tbl>
          </a:graphicData>
        </a:graphic>
      </p:graphicFrame>
      <p:sp>
        <p:nvSpPr>
          <p:cNvPr id="4" name="Footer Placeholder 3">
            <a:extLst>
              <a:ext uri="{FF2B5EF4-FFF2-40B4-BE49-F238E27FC236}">
                <a16:creationId xmlns:a16="http://schemas.microsoft.com/office/drawing/2014/main" id="{79494EE6-221B-8514-686C-50A0954F4C1F}"/>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5" name="Rectangle 4">
            <a:extLst>
              <a:ext uri="{FF2B5EF4-FFF2-40B4-BE49-F238E27FC236}">
                <a16:creationId xmlns:a16="http://schemas.microsoft.com/office/drawing/2014/main" id="{022ADC13-EC2F-CC1E-3FF0-54ACB5C60D37}"/>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black logo&#10;&#10;AI-generated content may be incorrect.">
            <a:extLst>
              <a:ext uri="{FF2B5EF4-FFF2-40B4-BE49-F238E27FC236}">
                <a16:creationId xmlns:a16="http://schemas.microsoft.com/office/drawing/2014/main" id="{80E6BCAA-C40E-15A0-774A-3B07714F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spTree>
    <p:extLst>
      <p:ext uri="{BB962C8B-B14F-4D97-AF65-F5344CB8AC3E}">
        <p14:creationId xmlns:p14="http://schemas.microsoft.com/office/powerpoint/2010/main" val="79633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8D29-4A6F-D2DE-18EB-33620A3D9A62}"/>
              </a:ext>
            </a:extLst>
          </p:cNvPr>
          <p:cNvSpPr>
            <a:spLocks noGrp="1"/>
          </p:cNvSpPr>
          <p:nvPr>
            <p:ph type="title"/>
          </p:nvPr>
        </p:nvSpPr>
        <p:spPr>
          <a:xfrm>
            <a:off x="838200" y="509496"/>
            <a:ext cx="10515600" cy="695855"/>
          </a:xfrm>
        </p:spPr>
        <p:txBody>
          <a:bodyPr/>
          <a:lstStyle/>
          <a:p>
            <a:r>
              <a:rPr lang="en-US">
                <a:effectLst>
                  <a:outerShdw blurRad="38100" dist="38100" dir="2700000" algn="tl">
                    <a:srgbClr val="000000">
                      <a:alpha val="43137"/>
                    </a:srgbClr>
                  </a:outerShdw>
                </a:effectLst>
              </a:rPr>
              <a:t>2026 March Fixed Ops</a:t>
            </a:r>
          </a:p>
        </p:txBody>
      </p:sp>
      <p:sp>
        <p:nvSpPr>
          <p:cNvPr id="4" name="Footer Placeholder 3">
            <a:extLst>
              <a:ext uri="{FF2B5EF4-FFF2-40B4-BE49-F238E27FC236}">
                <a16:creationId xmlns:a16="http://schemas.microsoft.com/office/drawing/2014/main" id="{C3829A90-3376-FD69-1686-6C161AEF3BA6}"/>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5" name="Rectangle 4">
            <a:extLst>
              <a:ext uri="{FF2B5EF4-FFF2-40B4-BE49-F238E27FC236}">
                <a16:creationId xmlns:a16="http://schemas.microsoft.com/office/drawing/2014/main" id="{91D3F01F-35E0-68F4-080E-E9E29C0184A7}"/>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black logo&#10;&#10;AI-generated content may be incorrect.">
            <a:extLst>
              <a:ext uri="{FF2B5EF4-FFF2-40B4-BE49-F238E27FC236}">
                <a16:creationId xmlns:a16="http://schemas.microsoft.com/office/drawing/2014/main" id="{682C11D5-1DEB-5351-0392-A729FA7A4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grpSp>
        <p:nvGrpSpPr>
          <p:cNvPr id="11" name="Group 10">
            <a:extLst>
              <a:ext uri="{FF2B5EF4-FFF2-40B4-BE49-F238E27FC236}">
                <a16:creationId xmlns:a16="http://schemas.microsoft.com/office/drawing/2014/main" id="{ABC29558-C0BD-E2BB-88E2-9AF7E4905F5B}"/>
              </a:ext>
            </a:extLst>
          </p:cNvPr>
          <p:cNvGrpSpPr/>
          <p:nvPr/>
        </p:nvGrpSpPr>
        <p:grpSpPr>
          <a:xfrm>
            <a:off x="470488" y="1692680"/>
            <a:ext cx="11251024" cy="4634301"/>
            <a:chOff x="709061" y="1702305"/>
            <a:chExt cx="11251024" cy="4634301"/>
          </a:xfrm>
        </p:grpSpPr>
        <p:sp>
          <p:nvSpPr>
            <p:cNvPr id="7" name="TextBox 6">
              <a:extLst>
                <a:ext uri="{FF2B5EF4-FFF2-40B4-BE49-F238E27FC236}">
                  <a16:creationId xmlns:a16="http://schemas.microsoft.com/office/drawing/2014/main" id="{0F05B76C-DC0F-2117-066A-3AF50F651490}"/>
                </a:ext>
              </a:extLst>
            </p:cNvPr>
            <p:cNvSpPr txBox="1"/>
            <p:nvPr/>
          </p:nvSpPr>
          <p:spPr>
            <a:xfrm>
              <a:off x="709061" y="1702305"/>
              <a:ext cx="11251024" cy="1431161"/>
            </a:xfrm>
            <a:prstGeom prst="rect">
              <a:avLst/>
            </a:prstGeom>
            <a:noFill/>
          </p:spPr>
          <p:txBody>
            <a:bodyPr wrap="square">
              <a:spAutoFit/>
            </a:bodyPr>
            <a:lstStyle/>
            <a:p>
              <a:r>
                <a:rPr lang="en-US" sz="2400" b="1">
                  <a:latin typeface="+mj-lt"/>
                </a:rPr>
                <a:t>The “Service Drive” as an Inventory Source:</a:t>
              </a:r>
            </a:p>
            <a:p>
              <a:endParaRPr lang="en-US" sz="300" b="1">
                <a:latin typeface="+mj-lt"/>
              </a:endParaRPr>
            </a:p>
            <a:p>
              <a:r>
                <a:rPr lang="en-US" sz="2000">
                  <a:solidFill>
                    <a:schemeClr val="tx2"/>
                  </a:solidFill>
                  <a:latin typeface="+mj-lt"/>
                </a:rPr>
                <a:t>Fixed Ops is currently the most efficient “acquisition engine” for pre-owned inventory. Dealers are using the March uptick in service visits to identify high-quality trade-ins before they hit the expensive auction market.</a:t>
              </a:r>
            </a:p>
          </p:txBody>
        </p:sp>
        <p:sp>
          <p:nvSpPr>
            <p:cNvPr id="8" name="TextBox 7">
              <a:extLst>
                <a:ext uri="{FF2B5EF4-FFF2-40B4-BE49-F238E27FC236}">
                  <a16:creationId xmlns:a16="http://schemas.microsoft.com/office/drawing/2014/main" id="{CC7FB845-FA62-B461-C760-D4EC0B622376}"/>
                </a:ext>
              </a:extLst>
            </p:cNvPr>
            <p:cNvSpPr txBox="1"/>
            <p:nvPr/>
          </p:nvSpPr>
          <p:spPr>
            <a:xfrm>
              <a:off x="709061" y="3303875"/>
              <a:ext cx="11251024" cy="1431161"/>
            </a:xfrm>
            <a:prstGeom prst="rect">
              <a:avLst/>
            </a:prstGeom>
            <a:noFill/>
          </p:spPr>
          <p:txBody>
            <a:bodyPr wrap="square">
              <a:spAutoFit/>
            </a:bodyPr>
            <a:lstStyle/>
            <a:p>
              <a:r>
                <a:rPr lang="en-US" sz="2400" b="1">
                  <a:latin typeface="+mj-lt"/>
                </a:rPr>
                <a:t>Declining Ticket Volume:</a:t>
              </a:r>
            </a:p>
            <a:p>
              <a:endParaRPr lang="en-US" sz="300" b="1">
                <a:latin typeface="+mj-lt"/>
              </a:endParaRPr>
            </a:p>
            <a:p>
              <a:r>
                <a:rPr lang="en-US" sz="2000">
                  <a:solidFill>
                    <a:schemeClr val="tx2"/>
                  </a:solidFill>
                  <a:latin typeface="+mj-lt"/>
                </a:rPr>
                <a:t>The significant drop in ticket volume earlier in the year has forced dealers to be more aggressive with </a:t>
              </a:r>
              <a:r>
                <a:rPr lang="en-US" sz="2000" b="1">
                  <a:solidFill>
                    <a:schemeClr val="tx2"/>
                  </a:solidFill>
                  <a:latin typeface="+mj-lt"/>
                </a:rPr>
                <a:t>service-based marketing</a:t>
              </a:r>
              <a:r>
                <a:rPr lang="en-US" sz="2000">
                  <a:solidFill>
                    <a:schemeClr val="tx2"/>
                  </a:solidFill>
                  <a:latin typeface="+mj-lt"/>
                </a:rPr>
                <a:t>. In March, successful dealers are shifting budgets toward “Spring Maintenance” specials to fill bays that were quiet during the winter months.</a:t>
              </a:r>
            </a:p>
          </p:txBody>
        </p:sp>
        <p:sp>
          <p:nvSpPr>
            <p:cNvPr id="9" name="TextBox 8">
              <a:extLst>
                <a:ext uri="{FF2B5EF4-FFF2-40B4-BE49-F238E27FC236}">
                  <a16:creationId xmlns:a16="http://schemas.microsoft.com/office/drawing/2014/main" id="{9C424C44-A484-AE73-DCA4-0D04F51DE5FE}"/>
                </a:ext>
              </a:extLst>
            </p:cNvPr>
            <p:cNvSpPr txBox="1"/>
            <p:nvPr/>
          </p:nvSpPr>
          <p:spPr>
            <a:xfrm>
              <a:off x="709061" y="4905445"/>
              <a:ext cx="11251024" cy="1431161"/>
            </a:xfrm>
            <a:prstGeom prst="rect">
              <a:avLst/>
            </a:prstGeom>
            <a:noFill/>
          </p:spPr>
          <p:txBody>
            <a:bodyPr wrap="square">
              <a:spAutoFit/>
            </a:bodyPr>
            <a:lstStyle/>
            <a:p>
              <a:r>
                <a:rPr lang="en-US" sz="2400" b="1">
                  <a:latin typeface="+mj-lt"/>
                </a:rPr>
                <a:t>EV Impact:</a:t>
              </a:r>
            </a:p>
            <a:p>
              <a:endParaRPr lang="en-US" sz="300" b="1">
                <a:latin typeface="+mj-lt"/>
              </a:endParaRPr>
            </a:p>
            <a:p>
              <a:r>
                <a:rPr lang="en-US" sz="2000">
                  <a:solidFill>
                    <a:schemeClr val="tx2"/>
                  </a:solidFill>
                  <a:latin typeface="+mj-lt"/>
                </a:rPr>
                <a:t>Fixed Ops departments are reporting a continued shift in revenue mix. While EVs require fewer oil changed, the “per-visit” revenue for March has been bolstered by high-margin items like tires, cabin filters, and software updates, which are more frequent or costly in the EV segment.</a:t>
              </a:r>
            </a:p>
          </p:txBody>
        </p:sp>
      </p:grpSp>
    </p:spTree>
    <p:extLst>
      <p:ext uri="{BB962C8B-B14F-4D97-AF65-F5344CB8AC3E}">
        <p14:creationId xmlns:p14="http://schemas.microsoft.com/office/powerpoint/2010/main" val="326597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6A05-0EB1-BE26-6472-1B6AA9DFF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1D734-2A08-D747-294A-6452B67263D5}"/>
              </a:ext>
            </a:extLst>
          </p:cNvPr>
          <p:cNvSpPr>
            <a:spLocks noGrp="1"/>
          </p:cNvSpPr>
          <p:nvPr>
            <p:ph type="title"/>
          </p:nvPr>
        </p:nvSpPr>
        <p:spPr>
          <a:xfrm>
            <a:off x="838200" y="126246"/>
            <a:ext cx="10515600" cy="695855"/>
          </a:xfrm>
        </p:spPr>
        <p:txBody>
          <a:bodyPr/>
          <a:lstStyle/>
          <a:p>
            <a:r>
              <a:rPr lang="en-US">
                <a:effectLst>
                  <a:outerShdw blurRad="38100" dist="38100" dir="2700000" algn="tl">
                    <a:srgbClr val="000000">
                      <a:alpha val="43137"/>
                    </a:srgbClr>
                  </a:outerShdw>
                </a:effectLst>
              </a:rPr>
              <a:t>2026 Forecasts</a:t>
            </a:r>
          </a:p>
        </p:txBody>
      </p:sp>
      <p:sp>
        <p:nvSpPr>
          <p:cNvPr id="5" name="Footer Placeholder 3">
            <a:extLst>
              <a:ext uri="{FF2B5EF4-FFF2-40B4-BE49-F238E27FC236}">
                <a16:creationId xmlns:a16="http://schemas.microsoft.com/office/drawing/2014/main" id="{5967EF6D-3D72-50D7-70A6-56E46DE72653}"/>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6" name="Rectangle 5">
            <a:extLst>
              <a:ext uri="{FF2B5EF4-FFF2-40B4-BE49-F238E27FC236}">
                <a16:creationId xmlns:a16="http://schemas.microsoft.com/office/drawing/2014/main" id="{E349B479-5ED1-C5BC-89AC-6CB21E1A71B7}"/>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black logo&#10;&#10;AI-generated content may be incorrect.">
            <a:extLst>
              <a:ext uri="{FF2B5EF4-FFF2-40B4-BE49-F238E27FC236}">
                <a16:creationId xmlns:a16="http://schemas.microsoft.com/office/drawing/2014/main" id="{39CA64FD-7013-487A-008B-4242895D7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sp>
        <p:nvSpPr>
          <p:cNvPr id="9" name="Title 1">
            <a:extLst>
              <a:ext uri="{FF2B5EF4-FFF2-40B4-BE49-F238E27FC236}">
                <a16:creationId xmlns:a16="http://schemas.microsoft.com/office/drawing/2014/main" id="{D6D27A72-3401-EAAC-649B-A6802F9FB9D0}"/>
              </a:ext>
            </a:extLst>
          </p:cNvPr>
          <p:cNvSpPr txBox="1">
            <a:spLocks/>
          </p:cNvSpPr>
          <p:nvPr/>
        </p:nvSpPr>
        <p:spPr>
          <a:xfrm>
            <a:off x="838200" y="756037"/>
            <a:ext cx="10515600" cy="382091"/>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2000" b="0" i="1">
                <a:effectLst>
                  <a:outerShdw blurRad="38100" dist="38100" dir="2700000" algn="tl">
                    <a:srgbClr val="000000">
                      <a:alpha val="43137"/>
                    </a:srgbClr>
                  </a:outerShdw>
                </a:effectLst>
              </a:rPr>
              <a:t>Updated End of Q1 2026</a:t>
            </a:r>
          </a:p>
        </p:txBody>
      </p:sp>
      <p:graphicFrame>
        <p:nvGraphicFramePr>
          <p:cNvPr id="10" name="Table 9">
            <a:extLst>
              <a:ext uri="{FF2B5EF4-FFF2-40B4-BE49-F238E27FC236}">
                <a16:creationId xmlns:a16="http://schemas.microsoft.com/office/drawing/2014/main" id="{97D09CCC-0128-9E7A-6745-7F98EF666B9E}"/>
              </a:ext>
            </a:extLst>
          </p:cNvPr>
          <p:cNvGraphicFramePr>
            <a:graphicFrameLocks noGrp="1"/>
          </p:cNvGraphicFramePr>
          <p:nvPr>
            <p:extLst>
              <p:ext uri="{D42A27DB-BD31-4B8C-83A1-F6EECF244321}">
                <p14:modId xmlns:p14="http://schemas.microsoft.com/office/powerpoint/2010/main" val="2550038444"/>
              </p:ext>
            </p:extLst>
          </p:nvPr>
        </p:nvGraphicFramePr>
        <p:xfrm>
          <a:off x="2289315" y="1201358"/>
          <a:ext cx="7955280" cy="5486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51760">
                  <a:extLst>
                    <a:ext uri="{9D8B030D-6E8A-4147-A177-3AD203B41FA5}">
                      <a16:colId xmlns:a16="http://schemas.microsoft.com/office/drawing/2014/main" val="705874852"/>
                    </a:ext>
                  </a:extLst>
                </a:gridCol>
                <a:gridCol w="2651760">
                  <a:extLst>
                    <a:ext uri="{9D8B030D-6E8A-4147-A177-3AD203B41FA5}">
                      <a16:colId xmlns:a16="http://schemas.microsoft.com/office/drawing/2014/main" val="1398587451"/>
                    </a:ext>
                  </a:extLst>
                </a:gridCol>
                <a:gridCol w="2651760">
                  <a:extLst>
                    <a:ext uri="{9D8B030D-6E8A-4147-A177-3AD203B41FA5}">
                      <a16:colId xmlns:a16="http://schemas.microsoft.com/office/drawing/2014/main" val="1546597127"/>
                    </a:ext>
                  </a:extLst>
                </a:gridCol>
              </a:tblGrid>
              <a:tr h="1828800">
                <a:tc>
                  <a:txBody>
                    <a:bodyPr/>
                    <a:lstStyle/>
                    <a:p>
                      <a:pPr algn="ctr"/>
                      <a:r>
                        <a:rPr lang="en-US" sz="3600">
                          <a:solidFill>
                            <a:schemeClr val="accent1"/>
                          </a:solidFill>
                        </a:rPr>
                        <a:t>15.8M</a:t>
                      </a:r>
                    </a:p>
                    <a:p>
                      <a:pPr algn="ctr"/>
                      <a:r>
                        <a:rPr lang="en-US" sz="1200" b="0" i="1">
                          <a:solidFill>
                            <a:schemeClr val="tx2"/>
                          </a:solidFill>
                        </a:rPr>
                        <a:t>(-2.6% versus 2025)</a:t>
                      </a:r>
                    </a:p>
                    <a:p>
                      <a:pPr algn="ctr"/>
                      <a:endParaRPr lang="en-US">
                        <a:solidFill>
                          <a:schemeClr val="tx2"/>
                        </a:solidFill>
                      </a:endParaRPr>
                    </a:p>
                    <a:p>
                      <a:pPr algn="ctr"/>
                      <a:r>
                        <a:rPr lang="en-US">
                          <a:solidFill>
                            <a:schemeClr val="tx1"/>
                          </a:solidFill>
                        </a:rPr>
                        <a:t>NEW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13.1M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(-2.3%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NEW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2.8M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(-4.2%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FLEET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727332"/>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2.8M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(-12.7%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NEW LEASE VOLUME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(-2%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LEASE PENETRATION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2.6M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(-0.8%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CPO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4723556"/>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38.3M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(-1.0%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USED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20.4M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(-0.8%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mn-lt"/>
                          <a:ea typeface="+mn-ea"/>
                          <a:cs typeface="+mn-cs"/>
                        </a:rPr>
                        <a:t>USED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mn-lt"/>
                          <a:ea typeface="+mn-ea"/>
                          <a:cs typeface="+mn-cs"/>
                        </a:rPr>
                        <a:t>(+1.7% versus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mn-lt"/>
                          <a:ea typeface="+mn-ea"/>
                          <a:cs typeface="+mn-cs"/>
                        </a:rPr>
                        <a:t>DEC 2026 Y/Y MANHEIM USED VEHICLE</a:t>
                      </a:r>
                      <a:br>
                        <a:rPr kumimoji="0" lang="en-US" sz="1600" b="1"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VALUE INDEX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0750800"/>
                  </a:ext>
                </a:extLst>
              </a:tr>
            </a:tbl>
          </a:graphicData>
        </a:graphic>
      </p:graphicFrame>
      <p:sp>
        <p:nvSpPr>
          <p:cNvPr id="13" name="Star: 5 Points 12">
            <a:extLst>
              <a:ext uri="{FF2B5EF4-FFF2-40B4-BE49-F238E27FC236}">
                <a16:creationId xmlns:a16="http://schemas.microsoft.com/office/drawing/2014/main" id="{671A6072-971F-0F16-C149-3BC335AABB6A}"/>
              </a:ext>
            </a:extLst>
          </p:cNvPr>
          <p:cNvSpPr/>
          <p:nvPr/>
        </p:nvSpPr>
        <p:spPr>
          <a:xfrm>
            <a:off x="9479175" y="1357162"/>
            <a:ext cx="356135" cy="336884"/>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903649B8-E7FD-AA59-2104-2A876E71DE7E}"/>
              </a:ext>
            </a:extLst>
          </p:cNvPr>
          <p:cNvSpPr/>
          <p:nvPr/>
        </p:nvSpPr>
        <p:spPr>
          <a:xfrm>
            <a:off x="6715120" y="3165169"/>
            <a:ext cx="356135" cy="336884"/>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909ABBC7-9EEE-AD05-BB4B-71FE1D8A6C17}"/>
              </a:ext>
            </a:extLst>
          </p:cNvPr>
          <p:cNvSpPr/>
          <p:nvPr/>
        </p:nvSpPr>
        <p:spPr>
          <a:xfrm>
            <a:off x="6950937" y="5003532"/>
            <a:ext cx="356135" cy="336884"/>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D2C773DF-6819-CAC6-7633-52C8E54B2C86}"/>
              </a:ext>
            </a:extLst>
          </p:cNvPr>
          <p:cNvSpPr/>
          <p:nvPr/>
        </p:nvSpPr>
        <p:spPr>
          <a:xfrm>
            <a:off x="2579572" y="1607419"/>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C1A069A-3D17-A04D-3D3C-54DAC06F8425}"/>
              </a:ext>
            </a:extLst>
          </p:cNvPr>
          <p:cNvSpPr/>
          <p:nvPr/>
        </p:nvSpPr>
        <p:spPr>
          <a:xfrm>
            <a:off x="5258870" y="1607419"/>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DF2F086-D5DF-3376-ADB8-7856F1858631}"/>
              </a:ext>
            </a:extLst>
          </p:cNvPr>
          <p:cNvSpPr/>
          <p:nvPr/>
        </p:nvSpPr>
        <p:spPr>
          <a:xfrm>
            <a:off x="7938168" y="1607419"/>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D5162A-AF2C-16CF-9E0F-9C9C291B2D78}"/>
              </a:ext>
            </a:extLst>
          </p:cNvPr>
          <p:cNvSpPr/>
          <p:nvPr/>
        </p:nvSpPr>
        <p:spPr>
          <a:xfrm>
            <a:off x="2579572" y="3409810"/>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81C8DFB-94C0-FCDE-4451-CF526FFA0A78}"/>
              </a:ext>
            </a:extLst>
          </p:cNvPr>
          <p:cNvSpPr/>
          <p:nvPr/>
        </p:nvSpPr>
        <p:spPr>
          <a:xfrm>
            <a:off x="5258870" y="3409810"/>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51DF0193-5763-BFDA-638A-4E2630CFB8EC}"/>
              </a:ext>
            </a:extLst>
          </p:cNvPr>
          <p:cNvSpPr/>
          <p:nvPr/>
        </p:nvSpPr>
        <p:spPr>
          <a:xfrm>
            <a:off x="7938168" y="3409810"/>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12B142AA-EA39-BFB5-EBAE-DFDD0C3978EE}"/>
              </a:ext>
            </a:extLst>
          </p:cNvPr>
          <p:cNvSpPr/>
          <p:nvPr/>
        </p:nvSpPr>
        <p:spPr>
          <a:xfrm>
            <a:off x="2579572" y="5090159"/>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07DB2B5F-DC6E-2B47-7CF6-64AD9922BF47}"/>
              </a:ext>
            </a:extLst>
          </p:cNvPr>
          <p:cNvSpPr/>
          <p:nvPr/>
        </p:nvSpPr>
        <p:spPr>
          <a:xfrm>
            <a:off x="5258870" y="5090159"/>
            <a:ext cx="240632" cy="5005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F491CD8-966A-E7E4-5812-6C9239727EE6}"/>
              </a:ext>
            </a:extLst>
          </p:cNvPr>
          <p:cNvSpPr/>
          <p:nvPr/>
        </p:nvSpPr>
        <p:spPr>
          <a:xfrm rot="10800000">
            <a:off x="7938168" y="5090159"/>
            <a:ext cx="240632" cy="500514"/>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0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1525-663C-B1E7-93E2-532F573C30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2C76CE-94B4-10B2-3C9F-817F8A2A1949}"/>
              </a:ext>
            </a:extLst>
          </p:cNvPr>
          <p:cNvSpPr/>
          <p:nvPr/>
        </p:nvSpPr>
        <p:spPr>
          <a:xfrm>
            <a:off x="2078" y="-6532"/>
            <a:ext cx="12187397" cy="20053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792903C-B525-DB10-D73F-A3D48BB3CE8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background with diagonal lines&#10;&#10;AI-generated content may be incorrect.">
            <a:extLst>
              <a:ext uri="{FF2B5EF4-FFF2-40B4-BE49-F238E27FC236}">
                <a16:creationId xmlns:a16="http://schemas.microsoft.com/office/drawing/2014/main" id="{793EE75D-E358-170E-356F-4B2BE7021805}"/>
              </a:ext>
            </a:extLst>
          </p:cNvPr>
          <p:cNvPicPr>
            <a:picLocks noChangeAspect="1"/>
          </p:cNvPicPr>
          <p:nvPr/>
        </p:nvPicPr>
        <p:blipFill>
          <a:blip r:embed="rId3">
            <a:extLst>
              <a:ext uri="{28A0092B-C50C-407E-A947-70E740481C1C}">
                <a14:useLocalDpi xmlns:a14="http://schemas.microsoft.com/office/drawing/2010/main" val="0"/>
              </a:ext>
            </a:extLst>
          </a:blip>
          <a:srcRect t="96546" b="-3"/>
          <a:stretch>
            <a:fillRect/>
          </a:stretch>
        </p:blipFill>
        <p:spPr>
          <a:xfrm>
            <a:off x="2788" y="6620944"/>
            <a:ext cx="12186423" cy="237055"/>
          </a:xfrm>
          <a:prstGeom prst="rect">
            <a:avLst/>
          </a:prstGeom>
        </p:spPr>
      </p:pic>
      <p:sp>
        <p:nvSpPr>
          <p:cNvPr id="2" name="Title 1">
            <a:extLst>
              <a:ext uri="{FF2B5EF4-FFF2-40B4-BE49-F238E27FC236}">
                <a16:creationId xmlns:a16="http://schemas.microsoft.com/office/drawing/2014/main" id="{038F9E91-DEC5-926E-0D11-411A386D3469}"/>
              </a:ext>
            </a:extLst>
          </p:cNvPr>
          <p:cNvSpPr>
            <a:spLocks noGrp="1"/>
          </p:cNvSpPr>
          <p:nvPr>
            <p:ph type="title"/>
          </p:nvPr>
        </p:nvSpPr>
        <p:spPr>
          <a:xfrm>
            <a:off x="2789" y="214639"/>
            <a:ext cx="12189211" cy="976692"/>
          </a:xfrm>
        </p:spPr>
        <p:txBody>
          <a:bodyPr lIns="91440" tIns="45720" rIns="91440" bIns="45720" anchor="ctr"/>
          <a:lstStyle/>
          <a:p>
            <a:r>
              <a:rPr lang="en-US" sz="4800">
                <a:solidFill>
                  <a:schemeClr val="tx1"/>
                </a:solidFill>
                <a:latin typeface="+mn-lt"/>
              </a:rPr>
              <a:t>March New Car</a:t>
            </a:r>
            <a:r>
              <a:rPr lang="en-US" sz="4800" noProof="0">
                <a:solidFill>
                  <a:schemeClr val="tx1"/>
                </a:solidFill>
                <a:latin typeface="+mn-lt"/>
              </a:rPr>
              <a:t> Sales Review</a:t>
            </a:r>
            <a:endParaRPr lang="en-US" sz="4800">
              <a:solidFill>
                <a:schemeClr val="tx1"/>
              </a:solidFill>
              <a:latin typeface="+mn-lt"/>
              <a:cs typeface="Arial"/>
            </a:endParaRPr>
          </a:p>
        </p:txBody>
      </p:sp>
      <p:pic>
        <p:nvPicPr>
          <p:cNvPr id="9" name="Picture 8">
            <a:extLst>
              <a:ext uri="{FF2B5EF4-FFF2-40B4-BE49-F238E27FC236}">
                <a16:creationId xmlns:a16="http://schemas.microsoft.com/office/drawing/2014/main" id="{09B7C5BB-2701-A8E2-3BF5-40532FE90D6D}"/>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7" name="Picture 6" descr="A blue and black logo&#10;&#10;AI-generated content may be incorrect.">
            <a:extLst>
              <a:ext uri="{FF2B5EF4-FFF2-40B4-BE49-F238E27FC236}">
                <a16:creationId xmlns:a16="http://schemas.microsoft.com/office/drawing/2014/main" id="{C2DCE888-F182-F410-A76C-26BE37B13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2328" y="6136743"/>
            <a:ext cx="828942" cy="379449"/>
          </a:xfrm>
          <a:prstGeom prst="rect">
            <a:avLst/>
          </a:prstGeom>
        </p:spPr>
      </p:pic>
      <p:sp>
        <p:nvSpPr>
          <p:cNvPr id="8" name="Footer Placeholder 3">
            <a:extLst>
              <a:ext uri="{FF2B5EF4-FFF2-40B4-BE49-F238E27FC236}">
                <a16:creationId xmlns:a16="http://schemas.microsoft.com/office/drawing/2014/main" id="{4FD7D0B8-09C2-D6AA-FB77-F173FAAFC753}"/>
              </a:ext>
            </a:extLst>
          </p:cNvPr>
          <p:cNvSpPr>
            <a:spLocks noGrp="1"/>
          </p:cNvSpPr>
          <p:nvPr>
            <p:ph type="ftr" sz="quarter" idx="11"/>
          </p:nvPr>
        </p:nvSpPr>
        <p:spPr>
          <a:xfrm>
            <a:off x="95091" y="6373823"/>
            <a:ext cx="4114800" cy="148376"/>
          </a:xfrm>
        </p:spPr>
        <p:txBody>
          <a:bodyPr anchor="ctr"/>
          <a:lstStyle/>
          <a:p>
            <a:r>
              <a:rPr lang="en-US" b="1">
                <a:solidFill>
                  <a:schemeClr val="tx2"/>
                </a:solidFill>
              </a:rPr>
              <a:t>Source: </a:t>
            </a:r>
            <a:r>
              <a:rPr lang="en-US" i="1">
                <a:solidFill>
                  <a:schemeClr val="tx2"/>
                </a:solidFill>
              </a:rPr>
              <a:t>Cox Automotive</a:t>
            </a:r>
          </a:p>
        </p:txBody>
      </p:sp>
      <p:graphicFrame>
        <p:nvGraphicFramePr>
          <p:cNvPr id="11" name="Table 10">
            <a:extLst>
              <a:ext uri="{FF2B5EF4-FFF2-40B4-BE49-F238E27FC236}">
                <a16:creationId xmlns:a16="http://schemas.microsoft.com/office/drawing/2014/main" id="{B65721F7-9915-E2F2-3949-CA8F7A23480E}"/>
              </a:ext>
            </a:extLst>
          </p:cNvPr>
          <p:cNvGraphicFramePr>
            <a:graphicFrameLocks noGrp="1"/>
          </p:cNvGraphicFramePr>
          <p:nvPr>
            <p:extLst>
              <p:ext uri="{D42A27DB-BD31-4B8C-83A1-F6EECF244321}">
                <p14:modId xmlns:p14="http://schemas.microsoft.com/office/powerpoint/2010/main" val="2580762881"/>
              </p:ext>
            </p:extLst>
          </p:nvPr>
        </p:nvGraphicFramePr>
        <p:xfrm>
          <a:off x="719557" y="1500997"/>
          <a:ext cx="10752883" cy="4266952"/>
        </p:xfrm>
        <a:graphic>
          <a:graphicData uri="http://schemas.openxmlformats.org/drawingml/2006/table">
            <a:tbl>
              <a:tblPr firstRow="1" bandRow="1">
                <a:tableStyleId>{69CF1AB2-1976-4502-BF36-3FF5EA218861}</a:tableStyleId>
              </a:tblPr>
              <a:tblGrid>
                <a:gridCol w="2911001">
                  <a:extLst>
                    <a:ext uri="{9D8B030D-6E8A-4147-A177-3AD203B41FA5}">
                      <a16:colId xmlns:a16="http://schemas.microsoft.com/office/drawing/2014/main" val="1036786005"/>
                    </a:ext>
                  </a:extLst>
                </a:gridCol>
                <a:gridCol w="2465440">
                  <a:extLst>
                    <a:ext uri="{9D8B030D-6E8A-4147-A177-3AD203B41FA5}">
                      <a16:colId xmlns:a16="http://schemas.microsoft.com/office/drawing/2014/main" val="1235550948"/>
                    </a:ext>
                  </a:extLst>
                </a:gridCol>
                <a:gridCol w="2688221">
                  <a:extLst>
                    <a:ext uri="{9D8B030D-6E8A-4147-A177-3AD203B41FA5}">
                      <a16:colId xmlns:a16="http://schemas.microsoft.com/office/drawing/2014/main" val="650804633"/>
                    </a:ext>
                  </a:extLst>
                </a:gridCol>
                <a:gridCol w="2688221">
                  <a:extLst>
                    <a:ext uri="{9D8B030D-6E8A-4147-A177-3AD203B41FA5}">
                      <a16:colId xmlns:a16="http://schemas.microsoft.com/office/drawing/2014/main" val="1956755574"/>
                    </a:ext>
                  </a:extLst>
                </a:gridCol>
              </a:tblGrid>
              <a:tr h="866028">
                <a:tc>
                  <a:txBody>
                    <a:bodyPr/>
                    <a:lstStyle/>
                    <a:p>
                      <a:pPr algn="ctr"/>
                      <a:endParaRPr lang="en-US" sz="160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a:solidFill>
                            <a:schemeClr val="bg1"/>
                          </a:solidFill>
                          <a:effectLst>
                            <a:outerShdw blurRad="38100" dist="38100" dir="2700000" algn="tl">
                              <a:srgbClr val="000000">
                                <a:alpha val="43137"/>
                              </a:srgbClr>
                            </a:outerShdw>
                          </a:effectLst>
                        </a:rPr>
                        <a:t>2026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3200">
                          <a:solidFill>
                            <a:schemeClr val="bg1"/>
                          </a:solidFill>
                          <a:effectLst>
                            <a:outerShdw blurRad="38100" dist="38100" dir="2700000" algn="tl">
                              <a:srgbClr val="000000">
                                <a:alpha val="43137"/>
                              </a:srgbClr>
                            </a:outerShdw>
                          </a:effectLst>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3200">
                          <a:solidFill>
                            <a:schemeClr val="bg1"/>
                          </a:solidFill>
                          <a:effectLst>
                            <a:outerShdw blurRad="38100" dist="38100" dir="2700000" algn="tl">
                              <a:srgbClr val="000000">
                                <a:alpha val="43137"/>
                              </a:srgbClr>
                            </a:outerShdw>
                          </a:effectLst>
                        </a:rPr>
                        <a:t>%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29642674"/>
                  </a:ext>
                </a:extLst>
              </a:tr>
              <a:tr h="850231">
                <a:tc>
                  <a:txBody>
                    <a:bodyPr/>
                    <a:lstStyle/>
                    <a:p>
                      <a:pPr algn="ctr"/>
                      <a:r>
                        <a:rPr lang="en-US" sz="3200" b="1">
                          <a:solidFill>
                            <a:schemeClr val="tx2"/>
                          </a:solidFill>
                        </a:rPr>
                        <a:t>Total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kern="1200">
                          <a:solidFill>
                            <a:schemeClr val="tx2"/>
                          </a:solidFill>
                          <a:effectLst/>
                          <a:latin typeface="+mn-lt"/>
                          <a:ea typeface="+mn-ea"/>
                          <a:cs typeface="+mn-cs"/>
                        </a:rPr>
                        <a:t>1.403m</a:t>
                      </a:r>
                      <a:endParaRPr lang="en-US" sz="32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2"/>
                          </a:solidFill>
                        </a:rPr>
                        <a:t>1.593m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01394"/>
                  </a:ext>
                </a:extLst>
              </a:tr>
              <a:tr h="850231">
                <a:tc>
                  <a:txBody>
                    <a:bodyPr/>
                    <a:lstStyle/>
                    <a:p>
                      <a:pPr algn="ctr"/>
                      <a:r>
                        <a:rPr lang="en-US" sz="3200" b="1">
                          <a:solidFill>
                            <a:schemeClr val="tx2"/>
                          </a:solidFill>
                        </a:rPr>
                        <a:t>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1.129m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1.285m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- 12.1%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038"/>
                  </a:ext>
                </a:extLst>
              </a:tr>
              <a:tr h="850231">
                <a:tc>
                  <a:txBody>
                    <a:bodyPr/>
                    <a:lstStyle/>
                    <a:p>
                      <a:pPr algn="ctr"/>
                      <a:r>
                        <a:rPr lang="en-US" sz="3200" b="1">
                          <a:solidFill>
                            <a:schemeClr val="tx2"/>
                          </a:solidFill>
                        </a:rPr>
                        <a:t>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16.3m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17.9m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- 8.7%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40973"/>
                  </a:ext>
                </a:extLst>
              </a:tr>
              <a:tr h="850231">
                <a:tc>
                  <a:txBody>
                    <a:bodyPr/>
                    <a:lstStyle/>
                    <a:p>
                      <a:pPr algn="ctr"/>
                      <a:r>
                        <a:rPr lang="en-US" sz="3200" b="1">
                          <a:solidFill>
                            <a:schemeClr val="tx2"/>
                          </a:solidFill>
                        </a:rPr>
                        <a:t>Retail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13.5m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14.4m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solidFill>
                            <a:schemeClr val="tx2"/>
                          </a:solidFill>
                        </a:rPr>
                        <a:t>- 6.5%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416745"/>
                  </a:ext>
                </a:extLst>
              </a:tr>
            </a:tbl>
          </a:graphicData>
        </a:graphic>
      </p:graphicFrame>
    </p:spTree>
    <p:extLst>
      <p:ext uri="{BB962C8B-B14F-4D97-AF65-F5344CB8AC3E}">
        <p14:creationId xmlns:p14="http://schemas.microsoft.com/office/powerpoint/2010/main" val="293394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242-E2A7-FB26-B97F-8B6C0DA7F62B}"/>
              </a:ext>
            </a:extLst>
          </p:cNvPr>
          <p:cNvSpPr>
            <a:spLocks noGrp="1"/>
          </p:cNvSpPr>
          <p:nvPr>
            <p:ph type="title"/>
          </p:nvPr>
        </p:nvSpPr>
        <p:spPr/>
        <p:txBody>
          <a:bodyPr/>
          <a:lstStyle/>
          <a:p>
            <a:r>
              <a:rPr lang="en-US">
                <a:effectLst>
                  <a:outerShdw blurRad="38100" dist="38100" dir="2700000" algn="tl">
                    <a:srgbClr val="000000">
                      <a:alpha val="43137"/>
                    </a:srgbClr>
                  </a:outerShdw>
                </a:effectLst>
              </a:rPr>
              <a:t>Inventory &amp; Days Supply</a:t>
            </a:r>
          </a:p>
        </p:txBody>
      </p:sp>
      <p:sp>
        <p:nvSpPr>
          <p:cNvPr id="3" name="Content Placeholder 2">
            <a:extLst>
              <a:ext uri="{FF2B5EF4-FFF2-40B4-BE49-F238E27FC236}">
                <a16:creationId xmlns:a16="http://schemas.microsoft.com/office/drawing/2014/main" id="{E1DA90E9-4A3D-2F02-4070-823C9BDCB680}"/>
              </a:ext>
            </a:extLst>
          </p:cNvPr>
          <p:cNvSpPr>
            <a:spLocks noGrp="1"/>
          </p:cNvSpPr>
          <p:nvPr>
            <p:ph idx="1"/>
          </p:nvPr>
        </p:nvSpPr>
        <p:spPr>
          <a:xfrm>
            <a:off x="1492690" y="2008889"/>
            <a:ext cx="9206619" cy="3552241"/>
          </a:xfrm>
        </p:spPr>
        <p:txBody>
          <a:bodyPr/>
          <a:lstStyle/>
          <a:p>
            <a:pPr>
              <a:buClr>
                <a:schemeClr val="tx1"/>
              </a:buClr>
              <a:buFont typeface="Wingdings" panose="05000000000000000000" pitchFamily="2" charset="2"/>
              <a:buChar char="§"/>
              <a:defRPr sz="2200"/>
            </a:pPr>
            <a:r>
              <a:rPr lang="en-US" sz="2000" b="1">
                <a:solidFill>
                  <a:schemeClr val="tx2"/>
                </a:solidFill>
              </a:rPr>
              <a:t>Total inventory: </a:t>
            </a:r>
            <a:r>
              <a:rPr lang="en-US" sz="2000">
                <a:solidFill>
                  <a:schemeClr val="tx2"/>
                </a:solidFill>
              </a:rPr>
              <a:t>2.89M vehicles (+1.3% MoM)</a:t>
            </a:r>
          </a:p>
          <a:p>
            <a:pPr marL="0" indent="0">
              <a:buClr>
                <a:schemeClr val="tx1"/>
              </a:buClr>
              <a:buNone/>
              <a:defRPr sz="2200"/>
            </a:pPr>
            <a:endParaRPr lang="en-US" sz="800">
              <a:solidFill>
                <a:schemeClr val="tx2"/>
              </a:solidFill>
            </a:endParaRPr>
          </a:p>
          <a:p>
            <a:pPr>
              <a:buClr>
                <a:schemeClr val="tx1"/>
              </a:buClr>
              <a:buFont typeface="Wingdings" panose="05000000000000000000" pitchFamily="2" charset="2"/>
              <a:buChar char="§"/>
              <a:defRPr sz="2200"/>
            </a:pPr>
            <a:r>
              <a:rPr lang="en-US" sz="2000" b="1">
                <a:solidFill>
                  <a:schemeClr val="tx2"/>
                </a:solidFill>
              </a:rPr>
              <a:t>Industry days’ supply: </a:t>
            </a:r>
            <a:r>
              <a:rPr lang="en-US" sz="2000">
                <a:solidFill>
                  <a:schemeClr val="tx2"/>
                </a:solidFill>
              </a:rPr>
              <a:t>79 days (down from 96 in February)</a:t>
            </a:r>
          </a:p>
          <a:p>
            <a:pPr marL="0" indent="0">
              <a:buClr>
                <a:schemeClr val="tx1"/>
              </a:buClr>
              <a:buNone/>
              <a:defRPr sz="2200"/>
            </a:pPr>
            <a:endParaRPr lang="en-US" sz="800">
              <a:solidFill>
                <a:schemeClr val="tx2"/>
              </a:solidFill>
            </a:endParaRPr>
          </a:p>
          <a:p>
            <a:pPr>
              <a:buClr>
                <a:schemeClr val="tx1"/>
              </a:buClr>
              <a:buFont typeface="Wingdings" panose="05000000000000000000" pitchFamily="2" charset="2"/>
              <a:buChar char="§"/>
              <a:defRPr sz="2200"/>
            </a:pPr>
            <a:r>
              <a:rPr lang="en-US" sz="2000">
                <a:solidFill>
                  <a:schemeClr val="tx2"/>
                </a:solidFill>
              </a:rPr>
              <a:t>March improvement driven by higher sales pace—not inventory cuts</a:t>
            </a:r>
          </a:p>
          <a:p>
            <a:pPr marL="0" indent="0">
              <a:buClr>
                <a:schemeClr val="tx1"/>
              </a:buClr>
              <a:buNone/>
              <a:defRPr sz="2200"/>
            </a:pPr>
            <a:endParaRPr lang="en-US" sz="800">
              <a:solidFill>
                <a:schemeClr val="tx2"/>
              </a:solidFill>
            </a:endParaRPr>
          </a:p>
          <a:p>
            <a:pPr>
              <a:buClr>
                <a:schemeClr val="tx1"/>
              </a:buClr>
              <a:buFont typeface="Wingdings" panose="05000000000000000000" pitchFamily="2" charset="2"/>
              <a:buChar char="§"/>
              <a:defRPr sz="2200"/>
            </a:pPr>
            <a:r>
              <a:rPr lang="en-US" sz="2000">
                <a:solidFill>
                  <a:schemeClr val="tx2"/>
                </a:solidFill>
              </a:rPr>
              <a:t>Inventory pressure remains brand-specific (not market-wide)</a:t>
            </a:r>
          </a:p>
          <a:p>
            <a:pPr marL="0" indent="0">
              <a:buClr>
                <a:schemeClr val="tx1"/>
              </a:buClr>
              <a:buNone/>
              <a:defRPr sz="2200"/>
            </a:pPr>
            <a:endParaRPr lang="en-US" sz="800">
              <a:solidFill>
                <a:schemeClr val="tx2"/>
              </a:solidFill>
            </a:endParaRPr>
          </a:p>
          <a:p>
            <a:pPr>
              <a:buClr>
                <a:schemeClr val="tx1"/>
              </a:buClr>
              <a:buFont typeface="Wingdings" panose="05000000000000000000" pitchFamily="2" charset="2"/>
              <a:buChar char="§"/>
              <a:defRPr sz="2200"/>
            </a:pPr>
            <a:r>
              <a:rPr lang="en-US" altLang="en-US" sz="2000">
                <a:solidFill>
                  <a:schemeClr val="tx2"/>
                </a:solidFill>
              </a:rPr>
              <a:t>Luxury and import brands like Toyota, Lexus, and Audi continue to maintain the leanest inventories while Stellantis brands remain at the high end</a:t>
            </a:r>
            <a:endParaRPr lang="en-US" sz="2000">
              <a:solidFill>
                <a:schemeClr val="tx2"/>
              </a:solidFill>
            </a:endParaRPr>
          </a:p>
          <a:p>
            <a:pPr>
              <a:buClr>
                <a:schemeClr val="tx1"/>
              </a:buClr>
              <a:buFont typeface="Wingdings" panose="05000000000000000000" pitchFamily="2" charset="2"/>
              <a:buChar char="§"/>
            </a:pPr>
            <a:endParaRPr lang="en-US"/>
          </a:p>
        </p:txBody>
      </p:sp>
      <p:sp>
        <p:nvSpPr>
          <p:cNvPr id="6" name="Footer Placeholder 3">
            <a:extLst>
              <a:ext uri="{FF2B5EF4-FFF2-40B4-BE49-F238E27FC236}">
                <a16:creationId xmlns:a16="http://schemas.microsoft.com/office/drawing/2014/main" id="{21E13E27-A251-3CE1-6A6E-031526BFFA0C}"/>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4" name="Rectangle 3">
            <a:extLst>
              <a:ext uri="{FF2B5EF4-FFF2-40B4-BE49-F238E27FC236}">
                <a16:creationId xmlns:a16="http://schemas.microsoft.com/office/drawing/2014/main" id="{695C85A7-781D-8C1B-9C40-17BBC2D90CD3}"/>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logo&#10;&#10;AI-generated content may be incorrect.">
            <a:extLst>
              <a:ext uri="{FF2B5EF4-FFF2-40B4-BE49-F238E27FC236}">
                <a16:creationId xmlns:a16="http://schemas.microsoft.com/office/drawing/2014/main" id="{E3BA581E-190F-DE18-AA2F-E50E0D74B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spTree>
    <p:extLst>
      <p:ext uri="{BB962C8B-B14F-4D97-AF65-F5344CB8AC3E}">
        <p14:creationId xmlns:p14="http://schemas.microsoft.com/office/powerpoint/2010/main" val="207137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AD2-F7ED-B3A1-4A53-6045E673ADC7}"/>
              </a:ext>
            </a:extLst>
          </p:cNvPr>
          <p:cNvSpPr>
            <a:spLocks noGrp="1"/>
          </p:cNvSpPr>
          <p:nvPr>
            <p:ph type="title"/>
          </p:nvPr>
        </p:nvSpPr>
        <p:spPr>
          <a:xfrm>
            <a:off x="396240" y="444500"/>
            <a:ext cx="11470640" cy="695855"/>
          </a:xfrm>
        </p:spPr>
        <p:txBody>
          <a:bodyPr/>
          <a:lstStyle/>
          <a:p>
            <a:r>
              <a:rPr lang="en-US">
                <a:effectLst>
                  <a:outerShdw blurRad="38100" dist="38100" dir="2700000" algn="tl">
                    <a:srgbClr val="000000">
                      <a:alpha val="43137"/>
                    </a:srgbClr>
                  </a:outerShdw>
                </a:effectLst>
              </a:rPr>
              <a:t>March Days’ Supply of Inventory By Brand</a:t>
            </a:r>
          </a:p>
        </p:txBody>
      </p:sp>
      <p:sp>
        <p:nvSpPr>
          <p:cNvPr id="4" name="Footer Placeholder 3">
            <a:extLst>
              <a:ext uri="{FF2B5EF4-FFF2-40B4-BE49-F238E27FC236}">
                <a16:creationId xmlns:a16="http://schemas.microsoft.com/office/drawing/2014/main" id="{16E85A01-2186-A8F9-FCD2-633C8A038455}"/>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5" name="Rectangle 4">
            <a:extLst>
              <a:ext uri="{FF2B5EF4-FFF2-40B4-BE49-F238E27FC236}">
                <a16:creationId xmlns:a16="http://schemas.microsoft.com/office/drawing/2014/main" id="{2CBE7EB7-88A6-4DE5-B49D-B39EA22873E9}"/>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black logo&#10;&#10;AI-generated content may be incorrect.">
            <a:extLst>
              <a:ext uri="{FF2B5EF4-FFF2-40B4-BE49-F238E27FC236}">
                <a16:creationId xmlns:a16="http://schemas.microsoft.com/office/drawing/2014/main" id="{6E36F278-5124-9FD0-C95B-25CE8010E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graphicFrame>
        <p:nvGraphicFramePr>
          <p:cNvPr id="9" name="Chart 8">
            <a:extLst>
              <a:ext uri="{FF2B5EF4-FFF2-40B4-BE49-F238E27FC236}">
                <a16:creationId xmlns:a16="http://schemas.microsoft.com/office/drawing/2014/main" id="{A7D438BF-8E1F-8496-F39B-C2E16418B0FF}"/>
              </a:ext>
            </a:extLst>
          </p:cNvPr>
          <p:cNvGraphicFramePr/>
          <p:nvPr>
            <p:extLst>
              <p:ext uri="{D42A27DB-BD31-4B8C-83A1-F6EECF244321}">
                <p14:modId xmlns:p14="http://schemas.microsoft.com/office/powerpoint/2010/main" val="3335838449"/>
              </p:ext>
            </p:extLst>
          </p:nvPr>
        </p:nvGraphicFramePr>
        <p:xfrm>
          <a:off x="2323136" y="2052602"/>
          <a:ext cx="7496422" cy="41570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F08BE9C-3CF1-197E-147A-024C7BDE26A6}"/>
              </a:ext>
            </a:extLst>
          </p:cNvPr>
          <p:cNvSpPr txBox="1"/>
          <p:nvPr/>
        </p:nvSpPr>
        <p:spPr>
          <a:xfrm>
            <a:off x="2803732" y="1819247"/>
            <a:ext cx="6584535" cy="261610"/>
          </a:xfrm>
          <a:prstGeom prst="rect">
            <a:avLst/>
          </a:prstGeom>
          <a:noFill/>
        </p:spPr>
        <p:txBody>
          <a:bodyPr wrap="square" rtlCol="0">
            <a:spAutoFit/>
          </a:bodyPr>
          <a:lstStyle/>
          <a:p>
            <a:pPr algn="ctr"/>
            <a:r>
              <a:rPr lang="en-US" sz="1050" b="1">
                <a:solidFill>
                  <a:schemeClr val="tx2"/>
                </a:solidFill>
              </a:rPr>
              <a:t>Automotive New-Vehicle Day’s Supply by Make (March 2026)</a:t>
            </a:r>
          </a:p>
        </p:txBody>
      </p:sp>
      <p:sp>
        <p:nvSpPr>
          <p:cNvPr id="12" name="TextBox 11">
            <a:extLst>
              <a:ext uri="{FF2B5EF4-FFF2-40B4-BE49-F238E27FC236}">
                <a16:creationId xmlns:a16="http://schemas.microsoft.com/office/drawing/2014/main" id="{7BD3404E-3F09-BD83-004F-58E23A3234F8}"/>
              </a:ext>
            </a:extLst>
          </p:cNvPr>
          <p:cNvSpPr txBox="1"/>
          <p:nvPr/>
        </p:nvSpPr>
        <p:spPr>
          <a:xfrm>
            <a:off x="2803733" y="6161540"/>
            <a:ext cx="6584535" cy="246221"/>
          </a:xfrm>
          <a:prstGeom prst="rect">
            <a:avLst/>
          </a:prstGeom>
          <a:noFill/>
        </p:spPr>
        <p:txBody>
          <a:bodyPr wrap="square" rtlCol="0">
            <a:spAutoFit/>
          </a:bodyPr>
          <a:lstStyle/>
          <a:p>
            <a:pPr algn="ctr"/>
            <a:r>
              <a:rPr lang="en-US" sz="1000">
                <a:solidFill>
                  <a:schemeClr val="tx2"/>
                </a:solidFill>
              </a:rPr>
              <a:t>Days of Supply</a:t>
            </a:r>
          </a:p>
        </p:txBody>
      </p:sp>
    </p:spTree>
    <p:extLst>
      <p:ext uri="{BB962C8B-B14F-4D97-AF65-F5344CB8AC3E}">
        <p14:creationId xmlns:p14="http://schemas.microsoft.com/office/powerpoint/2010/main" val="215695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3081-0DCE-136E-8DC3-5447D49365DA}"/>
              </a:ext>
            </a:extLst>
          </p:cNvPr>
          <p:cNvSpPr>
            <a:spLocks noGrp="1"/>
          </p:cNvSpPr>
          <p:nvPr>
            <p:ph type="title"/>
          </p:nvPr>
        </p:nvSpPr>
        <p:spPr>
          <a:xfrm>
            <a:off x="838200" y="457752"/>
            <a:ext cx="10515600" cy="695855"/>
          </a:xfrm>
        </p:spPr>
        <p:txBody>
          <a:bodyPr/>
          <a:lstStyle/>
          <a:p>
            <a:r>
              <a:rPr lang="en-US">
                <a:effectLst>
                  <a:outerShdw blurRad="38100" dist="38100" dir="2700000" algn="tl">
                    <a:srgbClr val="000000">
                      <a:alpha val="43137"/>
                    </a:srgbClr>
                  </a:outerShdw>
                </a:effectLst>
              </a:rPr>
              <a:t>Key Takeaways on Inventory</a:t>
            </a:r>
          </a:p>
        </p:txBody>
      </p:sp>
      <p:sp>
        <p:nvSpPr>
          <p:cNvPr id="7" name="Content Placeholder 2">
            <a:extLst>
              <a:ext uri="{FF2B5EF4-FFF2-40B4-BE49-F238E27FC236}">
                <a16:creationId xmlns:a16="http://schemas.microsoft.com/office/drawing/2014/main" id="{6B32B86B-05EA-A5D5-3539-AFB096A9534D}"/>
              </a:ext>
            </a:extLst>
          </p:cNvPr>
          <p:cNvSpPr>
            <a:spLocks noGrp="1"/>
          </p:cNvSpPr>
          <p:nvPr>
            <p:ph idx="1"/>
          </p:nvPr>
        </p:nvSpPr>
        <p:spPr>
          <a:xfrm>
            <a:off x="1492690" y="2035394"/>
            <a:ext cx="9206619" cy="1754728"/>
          </a:xfrm>
        </p:spPr>
        <p:txBody>
          <a:bodyPr/>
          <a:lstStyle/>
          <a:p>
            <a:pPr>
              <a:buClr>
                <a:schemeClr val="tx1"/>
              </a:buClr>
              <a:buFont typeface="Wingdings" panose="05000000000000000000" pitchFamily="2" charset="2"/>
              <a:buChar char="§"/>
              <a:defRPr sz="2200"/>
            </a:pPr>
            <a:r>
              <a:rPr lang="en-US" sz="2000">
                <a:solidFill>
                  <a:schemeClr val="tx2"/>
                </a:solidFill>
              </a:rPr>
              <a:t>Days’ supply improvements reflect faster selling, not a collapse in inventory.</a:t>
            </a:r>
          </a:p>
          <a:p>
            <a:pPr marL="0" indent="0">
              <a:buClr>
                <a:schemeClr val="tx1"/>
              </a:buClr>
              <a:buNone/>
              <a:defRPr sz="2200"/>
            </a:pPr>
            <a:endParaRPr lang="en-US" sz="800">
              <a:solidFill>
                <a:schemeClr val="tx2"/>
              </a:solidFill>
            </a:endParaRPr>
          </a:p>
          <a:p>
            <a:pPr>
              <a:buClr>
                <a:schemeClr val="tx1"/>
              </a:buClr>
              <a:buFont typeface="Wingdings" panose="05000000000000000000" pitchFamily="2" charset="2"/>
              <a:buChar char="§"/>
              <a:defRPr sz="2200"/>
            </a:pPr>
            <a:r>
              <a:rPr lang="en-US" sz="2000">
                <a:solidFill>
                  <a:schemeClr val="tx2"/>
                </a:solidFill>
              </a:rPr>
              <a:t>Excess supply is concentrated among a handful of brands.</a:t>
            </a:r>
          </a:p>
          <a:p>
            <a:pPr marL="0" indent="0">
              <a:buClr>
                <a:schemeClr val="tx1"/>
              </a:buClr>
              <a:buNone/>
              <a:defRPr sz="2200"/>
            </a:pPr>
            <a:endParaRPr lang="en-US" sz="800">
              <a:solidFill>
                <a:schemeClr val="tx2"/>
              </a:solidFill>
            </a:endParaRPr>
          </a:p>
          <a:p>
            <a:pPr>
              <a:buClr>
                <a:schemeClr val="tx1"/>
              </a:buClr>
              <a:buFont typeface="Wingdings" panose="05000000000000000000" pitchFamily="2" charset="2"/>
              <a:buChar char="§"/>
              <a:defRPr sz="2200"/>
            </a:pPr>
            <a:r>
              <a:rPr lang="en-US" sz="2000">
                <a:solidFill>
                  <a:schemeClr val="tx2"/>
                </a:solidFill>
              </a:rPr>
              <a:t>Where inventory is high, marketing is the lever to protect margin.</a:t>
            </a:r>
          </a:p>
        </p:txBody>
      </p:sp>
      <p:sp>
        <p:nvSpPr>
          <p:cNvPr id="8" name="Content Placeholder 2">
            <a:extLst>
              <a:ext uri="{FF2B5EF4-FFF2-40B4-BE49-F238E27FC236}">
                <a16:creationId xmlns:a16="http://schemas.microsoft.com/office/drawing/2014/main" id="{8C55A053-4C8D-D995-7D08-AF2BE238DD3F}"/>
              </a:ext>
            </a:extLst>
          </p:cNvPr>
          <p:cNvSpPr txBox="1">
            <a:spLocks/>
          </p:cNvSpPr>
          <p:nvPr/>
        </p:nvSpPr>
        <p:spPr>
          <a:xfrm>
            <a:off x="1492690" y="4263967"/>
            <a:ext cx="9206619" cy="670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defRPr sz="2200"/>
            </a:pPr>
            <a:r>
              <a:rPr lang="en-US" sz="2000" b="1">
                <a:solidFill>
                  <a:schemeClr val="tx2"/>
                </a:solidFill>
              </a:rPr>
              <a:t>BROADCAST HELPS CONVERT DEMAND QUICKLY</a:t>
            </a:r>
            <a:br>
              <a:rPr lang="en-US" sz="2000" b="1">
                <a:solidFill>
                  <a:schemeClr val="tx2"/>
                </a:solidFill>
              </a:rPr>
            </a:br>
            <a:r>
              <a:rPr lang="en-US" sz="2000" b="1">
                <a:solidFill>
                  <a:schemeClr val="tx2"/>
                </a:solidFill>
              </a:rPr>
              <a:t>WHEN SUPPLY IS UNEVEN</a:t>
            </a:r>
          </a:p>
        </p:txBody>
      </p:sp>
      <p:sp>
        <p:nvSpPr>
          <p:cNvPr id="9" name="Footer Placeholder 3">
            <a:extLst>
              <a:ext uri="{FF2B5EF4-FFF2-40B4-BE49-F238E27FC236}">
                <a16:creationId xmlns:a16="http://schemas.microsoft.com/office/drawing/2014/main" id="{369CF7D5-A1D8-6CAE-0B90-BA1B0B762C62}"/>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10" name="Rectangle 9">
            <a:extLst>
              <a:ext uri="{FF2B5EF4-FFF2-40B4-BE49-F238E27FC236}">
                <a16:creationId xmlns:a16="http://schemas.microsoft.com/office/drawing/2014/main" id="{020FF4B3-E839-1B61-4B6A-DCBDDA17C686}"/>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logo&#10;&#10;AI-generated content may be incorrect.">
            <a:extLst>
              <a:ext uri="{FF2B5EF4-FFF2-40B4-BE49-F238E27FC236}">
                <a16:creationId xmlns:a16="http://schemas.microsoft.com/office/drawing/2014/main" id="{0FD0BED6-A9D4-2FBE-C590-475081937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spTree>
    <p:extLst>
      <p:ext uri="{BB962C8B-B14F-4D97-AF65-F5344CB8AC3E}">
        <p14:creationId xmlns:p14="http://schemas.microsoft.com/office/powerpoint/2010/main" val="198094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A470-69D4-7C4B-F997-A215EC1909A4}"/>
              </a:ext>
            </a:extLst>
          </p:cNvPr>
          <p:cNvSpPr>
            <a:spLocks noGrp="1"/>
          </p:cNvSpPr>
          <p:nvPr>
            <p:ph type="title"/>
          </p:nvPr>
        </p:nvSpPr>
        <p:spPr/>
        <p:txBody>
          <a:bodyPr/>
          <a:lstStyle/>
          <a:p>
            <a:r>
              <a:rPr lang="en-US">
                <a:effectLst>
                  <a:outerShdw blurRad="38100" dist="38100" dir="2700000" algn="tl">
                    <a:srgbClr val="000000">
                      <a:alpha val="43137"/>
                    </a:srgbClr>
                  </a:outerShdw>
                </a:effectLst>
              </a:rPr>
              <a:t>New Vehicle Affordability</a:t>
            </a:r>
          </a:p>
        </p:txBody>
      </p:sp>
      <p:pic>
        <p:nvPicPr>
          <p:cNvPr id="7" name="Content Placeholder 6">
            <a:extLst>
              <a:ext uri="{FF2B5EF4-FFF2-40B4-BE49-F238E27FC236}">
                <a16:creationId xmlns:a16="http://schemas.microsoft.com/office/drawing/2014/main" id="{82B7614C-FEB2-594C-58A7-4C18BF830084}"/>
              </a:ext>
            </a:extLst>
          </p:cNvPr>
          <p:cNvPicPr>
            <a:picLocks noGrp="1" noChangeAspect="1"/>
          </p:cNvPicPr>
          <p:nvPr>
            <p:ph idx="1"/>
          </p:nvPr>
        </p:nvPicPr>
        <p:blipFill>
          <a:blip r:embed="rId2"/>
          <a:stretch>
            <a:fillRect/>
          </a:stretch>
        </p:blipFill>
        <p:spPr>
          <a:xfrm>
            <a:off x="2405062" y="1825695"/>
            <a:ext cx="7381875" cy="4429125"/>
          </a:xfrm>
          <a:prstGeom prst="rect">
            <a:avLst/>
          </a:prstGeom>
        </p:spPr>
      </p:pic>
      <p:sp>
        <p:nvSpPr>
          <p:cNvPr id="4" name="Footer Placeholder 3">
            <a:extLst>
              <a:ext uri="{FF2B5EF4-FFF2-40B4-BE49-F238E27FC236}">
                <a16:creationId xmlns:a16="http://schemas.microsoft.com/office/drawing/2014/main" id="{5A953B44-62DF-71E8-A9AE-C9A620E20DEE}"/>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5" name="Rectangle 4">
            <a:extLst>
              <a:ext uri="{FF2B5EF4-FFF2-40B4-BE49-F238E27FC236}">
                <a16:creationId xmlns:a16="http://schemas.microsoft.com/office/drawing/2014/main" id="{0D4C747D-59FB-C814-05EF-D68BB929F1DC}"/>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black logo&#10;&#10;AI-generated content may be incorrect.">
            <a:extLst>
              <a:ext uri="{FF2B5EF4-FFF2-40B4-BE49-F238E27FC236}">
                <a16:creationId xmlns:a16="http://schemas.microsoft.com/office/drawing/2014/main" id="{CCB1A4C8-ABDD-6DE7-B20D-AF5750E99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spTree>
    <p:extLst>
      <p:ext uri="{BB962C8B-B14F-4D97-AF65-F5344CB8AC3E}">
        <p14:creationId xmlns:p14="http://schemas.microsoft.com/office/powerpoint/2010/main" val="418230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BAF409-7966-7E7B-18A7-A8A019F02250}"/>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8611A-E235-8C72-1BED-1E8A473D5ED3}"/>
              </a:ext>
            </a:extLst>
          </p:cNvPr>
          <p:cNvSpPr>
            <a:spLocks noGrp="1"/>
          </p:cNvSpPr>
          <p:nvPr>
            <p:ph type="title"/>
          </p:nvPr>
        </p:nvSpPr>
        <p:spPr>
          <a:xfrm>
            <a:off x="304800" y="170243"/>
            <a:ext cx="11460480" cy="726488"/>
          </a:xfrm>
        </p:spPr>
        <p:txBody>
          <a:bodyPr/>
          <a:lstStyle/>
          <a:p>
            <a:r>
              <a:rPr lang="en-US" sz="4000">
                <a:effectLst>
                  <a:outerShdw blurRad="38100" dist="38100" dir="2700000" algn="tl">
                    <a:srgbClr val="000000">
                      <a:alpha val="43137"/>
                    </a:srgbClr>
                  </a:outerShdw>
                </a:effectLst>
              </a:rPr>
              <a:t>March 2026 $48,667 Average Listing Price</a:t>
            </a:r>
            <a:endParaRPr lang="en-US" sz="2000">
              <a:effectLst>
                <a:outerShdw blurRad="38100" dist="38100" dir="2700000" algn="tl">
                  <a:srgbClr val="000000">
                    <a:alpha val="43137"/>
                  </a:srgbClr>
                </a:outerShdw>
              </a:effectLst>
              <a:latin typeface="+mn-lt"/>
            </a:endParaRPr>
          </a:p>
        </p:txBody>
      </p:sp>
      <p:sp>
        <p:nvSpPr>
          <p:cNvPr id="8" name="Rectangle 7">
            <a:extLst>
              <a:ext uri="{FF2B5EF4-FFF2-40B4-BE49-F238E27FC236}">
                <a16:creationId xmlns:a16="http://schemas.microsoft.com/office/drawing/2014/main" id="{384978FD-1F49-31FC-C45B-BB0FA0384DEE}"/>
              </a:ext>
            </a:extLst>
          </p:cNvPr>
          <p:cNvSpPr>
            <a:spLocks noGrp="1" noRot="1" noMove="1" noResize="1" noEditPoints="1" noAdjustHandles="1" noChangeArrowheads="1" noChangeShapeType="1"/>
          </p:cNvSpPr>
          <p:nvPr/>
        </p:nvSpPr>
        <p:spPr>
          <a:xfrm>
            <a:off x="0" y="949739"/>
            <a:ext cx="12192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1D43A48-D1E7-B01B-D086-A76684B64026}"/>
              </a:ext>
            </a:extLst>
          </p:cNvPr>
          <p:cNvSpPr txBox="1">
            <a:spLocks/>
          </p:cNvSpPr>
          <p:nvPr/>
        </p:nvSpPr>
        <p:spPr>
          <a:xfrm>
            <a:off x="1492690" y="1225061"/>
            <a:ext cx="9206619" cy="32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defRPr sz="2200"/>
            </a:pPr>
            <a:r>
              <a:rPr lang="en-US" sz="2000" b="1"/>
              <a:t>SEVERAL KEY FACTORS INFLUENCING THESE PRICES:</a:t>
            </a:r>
          </a:p>
        </p:txBody>
      </p:sp>
      <p:sp>
        <p:nvSpPr>
          <p:cNvPr id="29" name="Footer Placeholder 3">
            <a:extLst>
              <a:ext uri="{FF2B5EF4-FFF2-40B4-BE49-F238E27FC236}">
                <a16:creationId xmlns:a16="http://schemas.microsoft.com/office/drawing/2014/main" id="{A86D8582-C3A0-6060-4096-93E8E27FEB6C}"/>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30" name="Rectangle 29">
            <a:extLst>
              <a:ext uri="{FF2B5EF4-FFF2-40B4-BE49-F238E27FC236}">
                <a16:creationId xmlns:a16="http://schemas.microsoft.com/office/drawing/2014/main" id="{FD663AA9-2CF7-B0B7-77ED-F08CF4A7AB20}"/>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ue and black logo&#10;&#10;AI-generated content may be incorrect.">
            <a:extLst>
              <a:ext uri="{FF2B5EF4-FFF2-40B4-BE49-F238E27FC236}">
                <a16:creationId xmlns:a16="http://schemas.microsoft.com/office/drawing/2014/main" id="{681CD1DD-D2D8-61F2-ED16-7FF14F3C6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grpSp>
        <p:nvGrpSpPr>
          <p:cNvPr id="28" name="Group 27">
            <a:extLst>
              <a:ext uri="{FF2B5EF4-FFF2-40B4-BE49-F238E27FC236}">
                <a16:creationId xmlns:a16="http://schemas.microsoft.com/office/drawing/2014/main" id="{99EC9ADF-413A-C4D2-35CC-CEE100C43CEB}"/>
              </a:ext>
            </a:extLst>
          </p:cNvPr>
          <p:cNvGrpSpPr/>
          <p:nvPr/>
        </p:nvGrpSpPr>
        <p:grpSpPr>
          <a:xfrm>
            <a:off x="291545" y="1789030"/>
            <a:ext cx="11608911" cy="4259588"/>
            <a:chOff x="231914" y="1789030"/>
            <a:chExt cx="11608911" cy="4259588"/>
          </a:xfrm>
        </p:grpSpPr>
        <p:grpSp>
          <p:nvGrpSpPr>
            <p:cNvPr id="25" name="Group 24">
              <a:extLst>
                <a:ext uri="{FF2B5EF4-FFF2-40B4-BE49-F238E27FC236}">
                  <a16:creationId xmlns:a16="http://schemas.microsoft.com/office/drawing/2014/main" id="{F3285E80-2FD8-4ED1-19EC-1443D1B424C5}"/>
                </a:ext>
              </a:extLst>
            </p:cNvPr>
            <p:cNvGrpSpPr/>
            <p:nvPr/>
          </p:nvGrpSpPr>
          <p:grpSpPr>
            <a:xfrm>
              <a:off x="231915" y="1789030"/>
              <a:ext cx="5687389" cy="2029240"/>
              <a:chOff x="231915" y="1462145"/>
              <a:chExt cx="5687389" cy="2029240"/>
            </a:xfrm>
          </p:grpSpPr>
          <p:sp>
            <p:nvSpPr>
              <p:cNvPr id="11" name="Rectangle 10">
                <a:extLst>
                  <a:ext uri="{FF2B5EF4-FFF2-40B4-BE49-F238E27FC236}">
                    <a16:creationId xmlns:a16="http://schemas.microsoft.com/office/drawing/2014/main" id="{C7AA36E6-5275-F51B-5BAC-89D8A2984FB7}"/>
                  </a:ext>
                </a:extLst>
              </p:cNvPr>
              <p:cNvSpPr>
                <a:spLocks/>
              </p:cNvSpPr>
              <p:nvPr/>
            </p:nvSpPr>
            <p:spPr>
              <a:xfrm>
                <a:off x="231915" y="1462145"/>
                <a:ext cx="5687389" cy="20292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D7364717-F8C8-9BC9-E904-AD9FBEE4966B}"/>
                  </a:ext>
                </a:extLst>
              </p:cNvPr>
              <p:cNvSpPr txBox="1">
                <a:spLocks/>
              </p:cNvSpPr>
              <p:nvPr/>
            </p:nvSpPr>
            <p:spPr>
              <a:xfrm>
                <a:off x="304799" y="1622399"/>
                <a:ext cx="5398051" cy="32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sz="2200"/>
                </a:pPr>
                <a:r>
                  <a:rPr lang="en-US" sz="1800" b="1"/>
                  <a:t>Inventory Mix Skew</a:t>
                </a:r>
              </a:p>
            </p:txBody>
          </p:sp>
          <p:sp>
            <p:nvSpPr>
              <p:cNvPr id="17" name="Content Placeholder 2">
                <a:extLst>
                  <a:ext uri="{FF2B5EF4-FFF2-40B4-BE49-F238E27FC236}">
                    <a16:creationId xmlns:a16="http://schemas.microsoft.com/office/drawing/2014/main" id="{9EF51D4F-49E2-2CB5-76E8-4301B384AD66}"/>
                  </a:ext>
                </a:extLst>
              </p:cNvPr>
              <p:cNvSpPr txBox="1">
                <a:spLocks/>
              </p:cNvSpPr>
              <p:nvPr/>
            </p:nvSpPr>
            <p:spPr>
              <a:xfrm>
                <a:off x="304799" y="2004275"/>
                <a:ext cx="5398051" cy="1487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Clr>
                    <a:schemeClr val="tx1"/>
                  </a:buClr>
                  <a:buNone/>
                  <a:defRPr sz="2200"/>
                </a:pPr>
                <a:r>
                  <a:rPr lang="en-US" sz="1400">
                    <a:solidFill>
                      <a:schemeClr val="tx2"/>
                    </a:solidFill>
                  </a:rPr>
                  <a:t>While listing prices appear stable, the market is “bifurcated.” Inventory growth is heavily concentrated in vehicles priced above $40,000 (largely full-size SUV’s and pickups). Conversely, the supply of affordable vehicles (under $40,000) remains extremely tight, which keeps average asking prices high even as demand for expensive models softens.</a:t>
                </a:r>
              </a:p>
            </p:txBody>
          </p:sp>
        </p:grpSp>
        <p:grpSp>
          <p:nvGrpSpPr>
            <p:cNvPr id="24" name="Group 23">
              <a:extLst>
                <a:ext uri="{FF2B5EF4-FFF2-40B4-BE49-F238E27FC236}">
                  <a16:creationId xmlns:a16="http://schemas.microsoft.com/office/drawing/2014/main" id="{3ABEAB4F-867C-96D9-A47E-C11D021D3AB8}"/>
                </a:ext>
              </a:extLst>
            </p:cNvPr>
            <p:cNvGrpSpPr/>
            <p:nvPr/>
          </p:nvGrpSpPr>
          <p:grpSpPr>
            <a:xfrm>
              <a:off x="6153436" y="1789030"/>
              <a:ext cx="5687389" cy="2029239"/>
              <a:chOff x="6272698" y="1462145"/>
              <a:chExt cx="5687389" cy="2029239"/>
            </a:xfrm>
          </p:grpSpPr>
          <p:sp>
            <p:nvSpPr>
              <p:cNvPr id="12" name="Rectangle 11">
                <a:extLst>
                  <a:ext uri="{FF2B5EF4-FFF2-40B4-BE49-F238E27FC236}">
                    <a16:creationId xmlns:a16="http://schemas.microsoft.com/office/drawing/2014/main" id="{F531D1A4-FB7A-8A54-FE53-DAEE01B3596F}"/>
                  </a:ext>
                </a:extLst>
              </p:cNvPr>
              <p:cNvSpPr>
                <a:spLocks/>
              </p:cNvSpPr>
              <p:nvPr/>
            </p:nvSpPr>
            <p:spPr>
              <a:xfrm>
                <a:off x="6272698" y="1462145"/>
                <a:ext cx="5687389" cy="20292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B9D443A3-C233-8DFD-6AAC-7D5ECCC8CF44}"/>
                  </a:ext>
                </a:extLst>
              </p:cNvPr>
              <p:cNvSpPr txBox="1">
                <a:spLocks/>
              </p:cNvSpPr>
              <p:nvPr/>
            </p:nvSpPr>
            <p:spPr>
              <a:xfrm>
                <a:off x="6367229" y="1622398"/>
                <a:ext cx="5398051" cy="32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sz="2200"/>
                </a:pPr>
                <a:r>
                  <a:rPr lang="en-US" sz="1800" b="1"/>
                  <a:t>Pricing Power vs. Margin Protection</a:t>
                </a:r>
              </a:p>
            </p:txBody>
          </p:sp>
          <p:sp>
            <p:nvSpPr>
              <p:cNvPr id="19" name="Content Placeholder 2">
                <a:extLst>
                  <a:ext uri="{FF2B5EF4-FFF2-40B4-BE49-F238E27FC236}">
                    <a16:creationId xmlns:a16="http://schemas.microsoft.com/office/drawing/2014/main" id="{E041C200-EFD7-FD0B-6597-01DE5911826F}"/>
                  </a:ext>
                </a:extLst>
              </p:cNvPr>
              <p:cNvSpPr txBox="1">
                <a:spLocks/>
              </p:cNvSpPr>
              <p:nvPr/>
            </p:nvSpPr>
            <p:spPr>
              <a:xfrm>
                <a:off x="6367229" y="2004274"/>
                <a:ext cx="5398051" cy="1487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Clr>
                    <a:schemeClr val="tx1"/>
                  </a:buClr>
                  <a:buNone/>
                  <a:defRPr sz="2200"/>
                </a:pPr>
                <a:r>
                  <a:rPr lang="en-US" sz="1400">
                    <a:solidFill>
                      <a:schemeClr val="tx2"/>
                    </a:solidFill>
                  </a:rPr>
                  <a:t>Dealers are finding it difficult to significantly raise asking prices without rising a sharp drop in sales volume. Instead, they are </a:t>
                </a:r>
                <a:r>
                  <a:rPr lang="en-US" sz="1400" b="1">
                    <a:solidFill>
                      <a:schemeClr val="tx2"/>
                    </a:solidFill>
                  </a:rPr>
                  <a:t>increasing incentives</a:t>
                </a:r>
                <a:r>
                  <a:rPr lang="en-US" sz="1400">
                    <a:solidFill>
                      <a:schemeClr val="tx2"/>
                    </a:solidFill>
                  </a:rPr>
                  <a:t> – now averaging 7.2% of the transaction price – to move higher-priced inventory.</a:t>
                </a:r>
              </a:p>
            </p:txBody>
          </p:sp>
        </p:grpSp>
        <p:grpSp>
          <p:nvGrpSpPr>
            <p:cNvPr id="26" name="Group 25">
              <a:extLst>
                <a:ext uri="{FF2B5EF4-FFF2-40B4-BE49-F238E27FC236}">
                  <a16:creationId xmlns:a16="http://schemas.microsoft.com/office/drawing/2014/main" id="{4999607B-CB92-BAC3-F16D-6217A2619F8F}"/>
                </a:ext>
              </a:extLst>
            </p:cNvPr>
            <p:cNvGrpSpPr/>
            <p:nvPr/>
          </p:nvGrpSpPr>
          <p:grpSpPr>
            <a:xfrm>
              <a:off x="231914" y="4018650"/>
              <a:ext cx="5687389" cy="2029968"/>
              <a:chOff x="231914" y="4018650"/>
              <a:chExt cx="5687389" cy="2029968"/>
            </a:xfrm>
          </p:grpSpPr>
          <p:sp>
            <p:nvSpPr>
              <p:cNvPr id="13" name="Rectangle 12">
                <a:extLst>
                  <a:ext uri="{FF2B5EF4-FFF2-40B4-BE49-F238E27FC236}">
                    <a16:creationId xmlns:a16="http://schemas.microsoft.com/office/drawing/2014/main" id="{925831FC-A6F3-1D7A-238E-2FD2FFC647FC}"/>
                  </a:ext>
                </a:extLst>
              </p:cNvPr>
              <p:cNvSpPr>
                <a:spLocks/>
              </p:cNvSpPr>
              <p:nvPr/>
            </p:nvSpPr>
            <p:spPr>
              <a:xfrm>
                <a:off x="231914" y="4018650"/>
                <a:ext cx="5687389" cy="20299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552E98AC-F735-E35D-E2E1-AC216A706605}"/>
                  </a:ext>
                </a:extLst>
              </p:cNvPr>
              <p:cNvSpPr txBox="1">
                <a:spLocks/>
              </p:cNvSpPr>
              <p:nvPr/>
            </p:nvSpPr>
            <p:spPr>
              <a:xfrm>
                <a:off x="304799" y="4181206"/>
                <a:ext cx="5398051" cy="32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sz="2200"/>
                </a:pPr>
                <a:r>
                  <a:rPr lang="en-US" sz="1800" b="1"/>
                  <a:t>Income Growth Outpacing Inflation</a:t>
                </a:r>
              </a:p>
            </p:txBody>
          </p:sp>
          <p:sp>
            <p:nvSpPr>
              <p:cNvPr id="21" name="Content Placeholder 2">
                <a:extLst>
                  <a:ext uri="{FF2B5EF4-FFF2-40B4-BE49-F238E27FC236}">
                    <a16:creationId xmlns:a16="http://schemas.microsoft.com/office/drawing/2014/main" id="{C291CDF9-038B-130E-0300-DEC61B00CD94}"/>
                  </a:ext>
                </a:extLst>
              </p:cNvPr>
              <p:cNvSpPr txBox="1">
                <a:spLocks/>
              </p:cNvSpPr>
              <p:nvPr/>
            </p:nvSpPr>
            <p:spPr>
              <a:xfrm>
                <a:off x="304799" y="4563082"/>
                <a:ext cx="5398051" cy="13451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Clr>
                    <a:schemeClr val="tx1"/>
                  </a:buClr>
                  <a:buNone/>
                  <a:defRPr sz="2200"/>
                </a:pPr>
                <a:r>
                  <a:rPr lang="en-US" sz="1400">
                    <a:solidFill>
                      <a:schemeClr val="tx2"/>
                    </a:solidFill>
                  </a:rPr>
                  <a:t>A significant highlight for March is that despite high prices, </a:t>
                </a:r>
                <a:r>
                  <a:rPr lang="en-US" sz="1400" b="1">
                    <a:solidFill>
                      <a:schemeClr val="tx2"/>
                    </a:solidFill>
                  </a:rPr>
                  <a:t>affordability actually improved</a:t>
                </a:r>
                <a:r>
                  <a:rPr lang="en-US" sz="1400">
                    <a:solidFill>
                      <a:schemeClr val="tx2"/>
                    </a:solidFill>
                  </a:rPr>
                  <a:t>. Household income rose by 3.9% year-over-year, outpacing the 3.5% rise in vehicle transaction prices. </a:t>
                </a:r>
                <a:r>
                  <a:rPr lang="en-US" sz="1400" i="1">
                    <a:solidFill>
                      <a:schemeClr val="tx2"/>
                    </a:solidFill>
                  </a:rPr>
                  <a:t>This has led to the “Median Weeks of Income” index falling to its lowest point in years (35.1 weeks).</a:t>
                </a:r>
                <a:endParaRPr lang="en-US" sz="1400">
                  <a:solidFill>
                    <a:schemeClr val="tx2"/>
                  </a:solidFill>
                </a:endParaRPr>
              </a:p>
            </p:txBody>
          </p:sp>
        </p:grpSp>
        <p:grpSp>
          <p:nvGrpSpPr>
            <p:cNvPr id="27" name="Group 26">
              <a:extLst>
                <a:ext uri="{FF2B5EF4-FFF2-40B4-BE49-F238E27FC236}">
                  <a16:creationId xmlns:a16="http://schemas.microsoft.com/office/drawing/2014/main" id="{3047F8B4-ECAC-470C-C4F2-6348CFE31408}"/>
                </a:ext>
              </a:extLst>
            </p:cNvPr>
            <p:cNvGrpSpPr/>
            <p:nvPr/>
          </p:nvGrpSpPr>
          <p:grpSpPr>
            <a:xfrm>
              <a:off x="6153436" y="4018650"/>
              <a:ext cx="5687389" cy="2029239"/>
              <a:chOff x="6272698" y="4018650"/>
              <a:chExt cx="5687389" cy="2029239"/>
            </a:xfrm>
          </p:grpSpPr>
          <p:sp>
            <p:nvSpPr>
              <p:cNvPr id="14" name="Rectangle 13">
                <a:extLst>
                  <a:ext uri="{FF2B5EF4-FFF2-40B4-BE49-F238E27FC236}">
                    <a16:creationId xmlns:a16="http://schemas.microsoft.com/office/drawing/2014/main" id="{F30C135A-A32B-0E1E-6120-4AB9CD20C685}"/>
                  </a:ext>
                </a:extLst>
              </p:cNvPr>
              <p:cNvSpPr>
                <a:spLocks/>
              </p:cNvSpPr>
              <p:nvPr/>
            </p:nvSpPr>
            <p:spPr>
              <a:xfrm>
                <a:off x="6272698" y="4018650"/>
                <a:ext cx="5687389" cy="20292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84848827-3F20-E4B2-81AC-B77D169D1653}"/>
                  </a:ext>
                </a:extLst>
              </p:cNvPr>
              <p:cNvSpPr txBox="1">
                <a:spLocks/>
              </p:cNvSpPr>
              <p:nvPr/>
            </p:nvSpPr>
            <p:spPr>
              <a:xfrm>
                <a:off x="6367229" y="4182734"/>
                <a:ext cx="5398051" cy="32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sz="2200"/>
                </a:pPr>
                <a:r>
                  <a:rPr lang="en-US" sz="1800" b="1"/>
                  <a:t>Cost Pressures</a:t>
                </a:r>
              </a:p>
            </p:txBody>
          </p:sp>
          <p:sp>
            <p:nvSpPr>
              <p:cNvPr id="23" name="Content Placeholder 2">
                <a:extLst>
                  <a:ext uri="{FF2B5EF4-FFF2-40B4-BE49-F238E27FC236}">
                    <a16:creationId xmlns:a16="http://schemas.microsoft.com/office/drawing/2014/main" id="{A3E02F53-FDF7-DAE7-74FA-5D5EC56CFF39}"/>
                  </a:ext>
                </a:extLst>
              </p:cNvPr>
              <p:cNvSpPr txBox="1">
                <a:spLocks/>
              </p:cNvSpPr>
              <p:nvPr/>
            </p:nvSpPr>
            <p:spPr>
              <a:xfrm>
                <a:off x="6367229" y="4564610"/>
                <a:ext cx="5398051" cy="1343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Clr>
                    <a:schemeClr val="tx1"/>
                  </a:buClr>
                  <a:buNone/>
                  <a:defRPr sz="2200"/>
                </a:pPr>
                <a:r>
                  <a:rPr lang="en-US" sz="1400">
                    <a:solidFill>
                      <a:schemeClr val="tx2"/>
                    </a:solidFill>
                  </a:rPr>
                  <a:t>Analysts also noted that automakers are beginning to pass along </a:t>
                </a:r>
                <a:r>
                  <a:rPr lang="en-US" sz="1400" b="1">
                    <a:solidFill>
                      <a:schemeClr val="tx2"/>
                    </a:solidFill>
                  </a:rPr>
                  <a:t>tariff-related costs </a:t>
                </a:r>
                <a:r>
                  <a:rPr lang="en-US" sz="1400">
                    <a:solidFill>
                      <a:schemeClr val="tx2"/>
                    </a:solidFill>
                  </a:rPr>
                  <a:t>into the MSRP, which explains why sticker prices are rising faster (+3.9%) than actual transaction prices (+3.5%) where dealers are forced to negotiate or discount.</a:t>
                </a:r>
              </a:p>
            </p:txBody>
          </p:sp>
        </p:grpSp>
      </p:grpSp>
    </p:spTree>
    <p:extLst>
      <p:ext uri="{BB962C8B-B14F-4D97-AF65-F5344CB8AC3E}">
        <p14:creationId xmlns:p14="http://schemas.microsoft.com/office/powerpoint/2010/main" val="249706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95C9-5F90-026E-AB08-F34E02203646}"/>
              </a:ext>
            </a:extLst>
          </p:cNvPr>
          <p:cNvSpPr>
            <a:spLocks noGrp="1"/>
          </p:cNvSpPr>
          <p:nvPr>
            <p:ph type="title"/>
          </p:nvPr>
        </p:nvSpPr>
        <p:spPr>
          <a:xfrm>
            <a:off x="838200" y="269909"/>
            <a:ext cx="10515600" cy="695855"/>
          </a:xfrm>
        </p:spPr>
        <p:txBody>
          <a:bodyPr/>
          <a:lstStyle/>
          <a:p>
            <a:r>
              <a:rPr lang="en-US">
                <a:effectLst>
                  <a:outerShdw blurRad="38100" dist="38100" dir="2700000" algn="tl">
                    <a:srgbClr val="000000">
                      <a:alpha val="43137"/>
                    </a:srgbClr>
                  </a:outerShdw>
                </a:effectLst>
              </a:rPr>
              <a:t>Used Vehicle Update</a:t>
            </a:r>
          </a:p>
        </p:txBody>
      </p:sp>
      <p:sp>
        <p:nvSpPr>
          <p:cNvPr id="4" name="Rectangle 3">
            <a:extLst>
              <a:ext uri="{FF2B5EF4-FFF2-40B4-BE49-F238E27FC236}">
                <a16:creationId xmlns:a16="http://schemas.microsoft.com/office/drawing/2014/main" id="{761B6F6D-F349-2843-FBB2-C131B8700F29}"/>
              </a:ext>
            </a:extLst>
          </p:cNvPr>
          <p:cNvSpPr>
            <a:spLocks noGrp="1" noRot="1" noMove="1" noResize="1" noEditPoints="1" noAdjustHandles="1" noChangeArrowheads="1" noChangeShapeType="1"/>
          </p:cNvSpPr>
          <p:nvPr/>
        </p:nvSpPr>
        <p:spPr>
          <a:xfrm>
            <a:off x="0" y="1177685"/>
            <a:ext cx="12192000" cy="5543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D84310-DB89-C0CD-A711-39F57E6998B6}"/>
              </a:ext>
            </a:extLst>
          </p:cNvPr>
          <p:cNvSpPr txBox="1"/>
          <p:nvPr/>
        </p:nvSpPr>
        <p:spPr>
          <a:xfrm>
            <a:off x="346309" y="1454005"/>
            <a:ext cx="11502887" cy="707886"/>
          </a:xfrm>
          <a:prstGeom prst="rect">
            <a:avLst/>
          </a:prstGeom>
          <a:noFill/>
        </p:spPr>
        <p:txBody>
          <a:bodyPr wrap="square">
            <a:spAutoFit/>
          </a:bodyPr>
          <a:lstStyle/>
          <a:p>
            <a:pPr algn="ctr"/>
            <a:r>
              <a:rPr lang="en-US" sz="2000">
                <a:solidFill>
                  <a:schemeClr val="tx2"/>
                </a:solidFill>
                <a:latin typeface="+mj-lt"/>
              </a:rPr>
              <a:t>As the spring selling season ramped up, the </a:t>
            </a:r>
            <a:r>
              <a:rPr lang="en-US" sz="2000" b="1">
                <a:latin typeface="+mj-lt"/>
              </a:rPr>
              <a:t>used-vehicle market in March 2026</a:t>
            </a:r>
            <a:r>
              <a:rPr lang="en-US" sz="2000">
                <a:latin typeface="+mj-lt"/>
              </a:rPr>
              <a:t> </a:t>
            </a:r>
            <a:r>
              <a:rPr lang="en-US" sz="2000">
                <a:solidFill>
                  <a:schemeClr val="tx2"/>
                </a:solidFill>
                <a:latin typeface="+mj-lt"/>
              </a:rPr>
              <a:t>saw a seasonal tightening of inventory and a slight uptick in prices compared to the start of the year. </a:t>
            </a:r>
          </a:p>
        </p:txBody>
      </p:sp>
      <p:sp>
        <p:nvSpPr>
          <p:cNvPr id="5" name="Footer Placeholder 3">
            <a:extLst>
              <a:ext uri="{FF2B5EF4-FFF2-40B4-BE49-F238E27FC236}">
                <a16:creationId xmlns:a16="http://schemas.microsoft.com/office/drawing/2014/main" id="{E1F95201-D239-534C-3934-75EC72F08E43}"/>
              </a:ext>
            </a:extLst>
          </p:cNvPr>
          <p:cNvSpPr>
            <a:spLocks noGrp="1"/>
          </p:cNvSpPr>
          <p:nvPr>
            <p:ph type="ftr" sz="quarter" idx="11"/>
          </p:nvPr>
        </p:nvSpPr>
        <p:spPr>
          <a:xfrm>
            <a:off x="231915" y="6498033"/>
            <a:ext cx="4114800" cy="148376"/>
          </a:xfrm>
        </p:spPr>
        <p:txBody>
          <a:bodyPr anchor="ctr"/>
          <a:lstStyle/>
          <a:p>
            <a:r>
              <a:rPr lang="en-US" b="1">
                <a:solidFill>
                  <a:schemeClr val="tx2"/>
                </a:solidFill>
              </a:rPr>
              <a:t>Source: </a:t>
            </a:r>
            <a:r>
              <a:rPr lang="en-US" i="1">
                <a:solidFill>
                  <a:schemeClr val="tx2"/>
                </a:solidFill>
              </a:rPr>
              <a:t>Cox Automotive</a:t>
            </a:r>
          </a:p>
        </p:txBody>
      </p:sp>
      <p:sp>
        <p:nvSpPr>
          <p:cNvPr id="7" name="Rectangle 6">
            <a:extLst>
              <a:ext uri="{FF2B5EF4-FFF2-40B4-BE49-F238E27FC236}">
                <a16:creationId xmlns:a16="http://schemas.microsoft.com/office/drawing/2014/main" id="{A7800E6D-E7B3-9FC3-0BD3-BEDEB435C690}"/>
              </a:ext>
            </a:extLst>
          </p:cNvPr>
          <p:cNvSpPr>
            <a:spLocks noGrp="1" noRot="1" noMove="1" noResize="1" noEditPoints="1" noAdjustHandles="1" noChangeArrowheads="1" noChangeShapeType="1"/>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logo&#10;&#10;AI-generated content may be incorrect.">
            <a:extLst>
              <a:ext uri="{FF2B5EF4-FFF2-40B4-BE49-F238E27FC236}">
                <a16:creationId xmlns:a16="http://schemas.microsoft.com/office/drawing/2014/main" id="{3E46E1A8-DE2C-126E-0CD0-DBA45E03D1C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131143" y="6308309"/>
            <a:ext cx="828942" cy="379449"/>
          </a:xfrm>
          <a:prstGeom prst="rect">
            <a:avLst/>
          </a:prstGeom>
        </p:spPr>
      </p:pic>
      <p:grpSp>
        <p:nvGrpSpPr>
          <p:cNvPr id="23" name="Group 22">
            <a:extLst>
              <a:ext uri="{FF2B5EF4-FFF2-40B4-BE49-F238E27FC236}">
                <a16:creationId xmlns:a16="http://schemas.microsoft.com/office/drawing/2014/main" id="{CE5088C7-592A-46E0-FD6C-8EB56011E181}"/>
              </a:ext>
            </a:extLst>
          </p:cNvPr>
          <p:cNvGrpSpPr/>
          <p:nvPr/>
        </p:nvGrpSpPr>
        <p:grpSpPr>
          <a:xfrm>
            <a:off x="344556" y="2548264"/>
            <a:ext cx="11504640" cy="3483726"/>
            <a:chOff x="344556" y="2389957"/>
            <a:chExt cx="11504640" cy="3483726"/>
          </a:xfrm>
        </p:grpSpPr>
        <p:grpSp>
          <p:nvGrpSpPr>
            <p:cNvPr id="20" name="Group 19">
              <a:extLst>
                <a:ext uri="{FF2B5EF4-FFF2-40B4-BE49-F238E27FC236}">
                  <a16:creationId xmlns:a16="http://schemas.microsoft.com/office/drawing/2014/main" id="{71603E7D-B368-0EB1-2733-0B93AB1E6E8A}"/>
                </a:ext>
              </a:extLst>
            </p:cNvPr>
            <p:cNvGrpSpPr/>
            <p:nvPr/>
          </p:nvGrpSpPr>
          <p:grpSpPr>
            <a:xfrm>
              <a:off x="344556" y="2389957"/>
              <a:ext cx="3658432" cy="3052839"/>
              <a:chOff x="694982" y="2425525"/>
              <a:chExt cx="3658432" cy="3052839"/>
            </a:xfrm>
          </p:grpSpPr>
          <p:sp>
            <p:nvSpPr>
              <p:cNvPr id="9" name="TextBox 8">
                <a:extLst>
                  <a:ext uri="{FF2B5EF4-FFF2-40B4-BE49-F238E27FC236}">
                    <a16:creationId xmlns:a16="http://schemas.microsoft.com/office/drawing/2014/main" id="{4B64FD43-2502-E634-4A4C-653956FB7A9D}"/>
                  </a:ext>
                </a:extLst>
              </p:cNvPr>
              <p:cNvSpPr txBox="1"/>
              <p:nvPr/>
            </p:nvSpPr>
            <p:spPr>
              <a:xfrm>
                <a:off x="694982" y="4093369"/>
                <a:ext cx="3658432" cy="1384995"/>
              </a:xfrm>
              <a:prstGeom prst="rect">
                <a:avLst/>
              </a:prstGeom>
              <a:noFill/>
            </p:spPr>
            <p:txBody>
              <a:bodyPr wrap="square" rtlCol="0">
                <a:spAutoFit/>
              </a:bodyPr>
              <a:lstStyle/>
              <a:p>
                <a:pPr algn="just"/>
                <a:r>
                  <a:rPr lang="en-US" sz="1400" b="1"/>
                  <a:t>Inventory Contraction:</a:t>
                </a:r>
                <a:r>
                  <a:rPr lang="en-US" sz="1400"/>
                  <a:t> </a:t>
                </a:r>
                <a:r>
                  <a:rPr lang="en-US" sz="1400">
                    <a:solidFill>
                      <a:schemeClr val="tx2"/>
                    </a:solidFill>
                  </a:rPr>
                  <a:t>Total used inventory dipped to </a:t>
                </a:r>
                <a:r>
                  <a:rPr lang="en-US" sz="1400" b="1">
                    <a:solidFill>
                      <a:schemeClr val="tx2"/>
                    </a:solidFill>
                  </a:rPr>
                  <a:t>2.14 million units</a:t>
                </a:r>
                <a:r>
                  <a:rPr lang="en-US" sz="1400">
                    <a:solidFill>
                      <a:schemeClr val="tx2"/>
                    </a:solidFill>
                  </a:rPr>
                  <a:t> in March. This is a typical seasonal pattern as tax refund season drives higher consumer demand, drawing down the stock that dealers built up during the winter months.</a:t>
                </a:r>
              </a:p>
            </p:txBody>
          </p:sp>
          <p:sp>
            <p:nvSpPr>
              <p:cNvPr id="12" name="TextBox 11">
                <a:extLst>
                  <a:ext uri="{FF2B5EF4-FFF2-40B4-BE49-F238E27FC236}">
                    <a16:creationId xmlns:a16="http://schemas.microsoft.com/office/drawing/2014/main" id="{7D9239F5-6589-C3AE-8093-730DEF3D052B}"/>
                  </a:ext>
                </a:extLst>
              </p:cNvPr>
              <p:cNvSpPr txBox="1"/>
              <p:nvPr/>
            </p:nvSpPr>
            <p:spPr>
              <a:xfrm>
                <a:off x="1107317" y="2425525"/>
                <a:ext cx="2833762" cy="1107996"/>
              </a:xfrm>
              <a:prstGeom prst="rect">
                <a:avLst/>
              </a:prstGeom>
              <a:noFill/>
            </p:spPr>
            <p:txBody>
              <a:bodyPr wrap="square" rtlCol="0">
                <a:spAutoFit/>
              </a:bodyPr>
              <a:lstStyle/>
              <a:p>
                <a:pPr algn="ctr"/>
                <a:r>
                  <a:rPr lang="en-US" sz="6600" b="1">
                    <a:solidFill>
                      <a:schemeClr val="accent2"/>
                    </a:solidFill>
                  </a:rPr>
                  <a:t>2.14M</a:t>
                </a:r>
              </a:p>
            </p:txBody>
          </p:sp>
          <p:sp>
            <p:nvSpPr>
              <p:cNvPr id="17" name="TextBox 16">
                <a:extLst>
                  <a:ext uri="{FF2B5EF4-FFF2-40B4-BE49-F238E27FC236}">
                    <a16:creationId xmlns:a16="http://schemas.microsoft.com/office/drawing/2014/main" id="{20AE5C6A-5B5D-6CFB-BFDF-80C5CDF08D14}"/>
                  </a:ext>
                </a:extLst>
              </p:cNvPr>
              <p:cNvSpPr txBox="1"/>
              <p:nvPr/>
            </p:nvSpPr>
            <p:spPr>
              <a:xfrm>
                <a:off x="1398042" y="3483925"/>
                <a:ext cx="2252312" cy="400110"/>
              </a:xfrm>
              <a:prstGeom prst="rect">
                <a:avLst/>
              </a:prstGeom>
              <a:noFill/>
            </p:spPr>
            <p:txBody>
              <a:bodyPr wrap="square" rtlCol="0">
                <a:spAutoFit/>
              </a:bodyPr>
              <a:lstStyle/>
              <a:p>
                <a:pPr algn="ctr"/>
                <a:r>
                  <a:rPr lang="en-US" sz="2000" b="1"/>
                  <a:t>Total Inventory</a:t>
                </a:r>
              </a:p>
            </p:txBody>
          </p:sp>
        </p:grpSp>
        <p:grpSp>
          <p:nvGrpSpPr>
            <p:cNvPr id="21" name="Group 20">
              <a:extLst>
                <a:ext uri="{FF2B5EF4-FFF2-40B4-BE49-F238E27FC236}">
                  <a16:creationId xmlns:a16="http://schemas.microsoft.com/office/drawing/2014/main" id="{E4A8C6C1-B881-7CBC-E5B0-244403B4324C}"/>
                </a:ext>
              </a:extLst>
            </p:cNvPr>
            <p:cNvGrpSpPr/>
            <p:nvPr/>
          </p:nvGrpSpPr>
          <p:grpSpPr>
            <a:xfrm>
              <a:off x="4258435" y="2389957"/>
              <a:ext cx="3676881" cy="3483726"/>
              <a:chOff x="3862495" y="2425525"/>
              <a:chExt cx="3676881" cy="3483726"/>
            </a:xfrm>
          </p:grpSpPr>
          <p:sp>
            <p:nvSpPr>
              <p:cNvPr id="10" name="TextBox 9">
                <a:extLst>
                  <a:ext uri="{FF2B5EF4-FFF2-40B4-BE49-F238E27FC236}">
                    <a16:creationId xmlns:a16="http://schemas.microsoft.com/office/drawing/2014/main" id="{DDE687A4-8C44-E3C2-E498-040B279B1483}"/>
                  </a:ext>
                </a:extLst>
              </p:cNvPr>
              <p:cNvSpPr txBox="1"/>
              <p:nvPr/>
            </p:nvSpPr>
            <p:spPr>
              <a:xfrm>
                <a:off x="3862495" y="4093369"/>
                <a:ext cx="3676881" cy="1815882"/>
              </a:xfrm>
              <a:prstGeom prst="rect">
                <a:avLst/>
              </a:prstGeom>
              <a:noFill/>
            </p:spPr>
            <p:txBody>
              <a:bodyPr wrap="square" rtlCol="0">
                <a:spAutoFit/>
              </a:bodyPr>
              <a:lstStyle/>
              <a:p>
                <a:pPr algn="just"/>
                <a:r>
                  <a:rPr lang="en-US" sz="1400" b="1"/>
                  <a:t>Faster Turn Rates:</a:t>
                </a:r>
                <a:r>
                  <a:rPr lang="en-US" sz="1400"/>
                  <a:t> </a:t>
                </a:r>
                <a:r>
                  <a:rPr lang="en-US" sz="1400">
                    <a:solidFill>
                      <a:schemeClr val="tx2"/>
                    </a:solidFill>
                  </a:rPr>
                  <a:t>The </a:t>
                </a:r>
                <a:r>
                  <a:rPr lang="en-US" sz="1400" b="1">
                    <a:solidFill>
                      <a:schemeClr val="tx2"/>
                    </a:solidFill>
                  </a:rPr>
                  <a:t>days' supply dropped to 44 days</a:t>
                </a:r>
                <a:r>
                  <a:rPr lang="en-US" sz="1400">
                    <a:solidFill>
                      <a:schemeClr val="tx2"/>
                    </a:solidFill>
                  </a:rPr>
                  <a:t>, indicating that used vehicles are moving off lots faster than they were in January. This increased velocity is largely due to improved consumer traffic in showrooms as weather conditions improved and interest rates showed signs of stabilization.</a:t>
                </a:r>
              </a:p>
            </p:txBody>
          </p:sp>
          <p:sp>
            <p:nvSpPr>
              <p:cNvPr id="14" name="TextBox 13">
                <a:extLst>
                  <a:ext uri="{FF2B5EF4-FFF2-40B4-BE49-F238E27FC236}">
                    <a16:creationId xmlns:a16="http://schemas.microsoft.com/office/drawing/2014/main" id="{174F6673-FFED-9B6E-BBFF-C0E2BBCF336D}"/>
                  </a:ext>
                </a:extLst>
              </p:cNvPr>
              <p:cNvSpPr txBox="1"/>
              <p:nvPr/>
            </p:nvSpPr>
            <p:spPr>
              <a:xfrm>
                <a:off x="4284054" y="2425525"/>
                <a:ext cx="2833762" cy="1107996"/>
              </a:xfrm>
              <a:prstGeom prst="rect">
                <a:avLst/>
              </a:prstGeom>
              <a:noFill/>
            </p:spPr>
            <p:txBody>
              <a:bodyPr wrap="square" rtlCol="0">
                <a:spAutoFit/>
              </a:bodyPr>
              <a:lstStyle/>
              <a:p>
                <a:pPr algn="ctr"/>
                <a:r>
                  <a:rPr lang="en-US" sz="6600" b="1">
                    <a:solidFill>
                      <a:schemeClr val="accent2"/>
                    </a:solidFill>
                  </a:rPr>
                  <a:t>44</a:t>
                </a:r>
              </a:p>
            </p:txBody>
          </p:sp>
          <p:sp>
            <p:nvSpPr>
              <p:cNvPr id="18" name="TextBox 17">
                <a:extLst>
                  <a:ext uri="{FF2B5EF4-FFF2-40B4-BE49-F238E27FC236}">
                    <a16:creationId xmlns:a16="http://schemas.microsoft.com/office/drawing/2014/main" id="{1C29A2CD-E977-581D-E5CF-793C799E7840}"/>
                  </a:ext>
                </a:extLst>
              </p:cNvPr>
              <p:cNvSpPr txBox="1"/>
              <p:nvPr/>
            </p:nvSpPr>
            <p:spPr>
              <a:xfrm>
                <a:off x="4574779" y="3483925"/>
                <a:ext cx="2252312" cy="400110"/>
              </a:xfrm>
              <a:prstGeom prst="rect">
                <a:avLst/>
              </a:prstGeom>
              <a:noFill/>
            </p:spPr>
            <p:txBody>
              <a:bodyPr wrap="square" rtlCol="0">
                <a:spAutoFit/>
              </a:bodyPr>
              <a:lstStyle/>
              <a:p>
                <a:pPr algn="ctr"/>
                <a:r>
                  <a:rPr lang="en-US" sz="2000" b="1"/>
                  <a:t>Days Supply</a:t>
                </a:r>
              </a:p>
            </p:txBody>
          </p:sp>
        </p:grpSp>
        <p:grpSp>
          <p:nvGrpSpPr>
            <p:cNvPr id="22" name="Group 21">
              <a:extLst>
                <a:ext uri="{FF2B5EF4-FFF2-40B4-BE49-F238E27FC236}">
                  <a16:creationId xmlns:a16="http://schemas.microsoft.com/office/drawing/2014/main" id="{C90134BC-9461-DB3D-2C4A-CC865BC7BAD2}"/>
                </a:ext>
              </a:extLst>
            </p:cNvPr>
            <p:cNvGrpSpPr/>
            <p:nvPr/>
          </p:nvGrpSpPr>
          <p:grpSpPr>
            <a:xfrm>
              <a:off x="8190764" y="2389957"/>
              <a:ext cx="3658432" cy="3483726"/>
              <a:chOff x="7893881" y="2425525"/>
              <a:chExt cx="3658432" cy="3483726"/>
            </a:xfrm>
          </p:grpSpPr>
          <p:sp>
            <p:nvSpPr>
              <p:cNvPr id="13" name="TextBox 12">
                <a:extLst>
                  <a:ext uri="{FF2B5EF4-FFF2-40B4-BE49-F238E27FC236}">
                    <a16:creationId xmlns:a16="http://schemas.microsoft.com/office/drawing/2014/main" id="{4071CA9A-ED9A-02B8-102B-3DE478072B0E}"/>
                  </a:ext>
                </a:extLst>
              </p:cNvPr>
              <p:cNvSpPr txBox="1"/>
              <p:nvPr/>
            </p:nvSpPr>
            <p:spPr>
              <a:xfrm>
                <a:off x="7893881" y="4093369"/>
                <a:ext cx="3658432" cy="1815882"/>
              </a:xfrm>
              <a:prstGeom prst="rect">
                <a:avLst/>
              </a:prstGeom>
              <a:noFill/>
            </p:spPr>
            <p:txBody>
              <a:bodyPr wrap="square" rtlCol="0">
                <a:spAutoFit/>
              </a:bodyPr>
              <a:lstStyle/>
              <a:p>
                <a:pPr algn="just"/>
                <a:r>
                  <a:rPr lang="en-US" sz="1400" b="1"/>
                  <a:t>Price Appreciation:</a:t>
                </a:r>
                <a:r>
                  <a:rPr lang="en-US" sz="1400"/>
                  <a:t> </a:t>
                </a:r>
                <a:r>
                  <a:rPr lang="en-US" sz="1400">
                    <a:solidFill>
                      <a:schemeClr val="tx2"/>
                    </a:solidFill>
                  </a:rPr>
                  <a:t>The average listing price rose to </a:t>
                </a:r>
                <a:r>
                  <a:rPr lang="en-US" sz="1400" b="1">
                    <a:solidFill>
                      <a:schemeClr val="tx2"/>
                    </a:solidFill>
                  </a:rPr>
                  <a:t>$25,815</a:t>
                </a:r>
                <a:r>
                  <a:rPr lang="en-US" sz="1400">
                    <a:solidFill>
                      <a:schemeClr val="tx2"/>
                    </a:solidFill>
                  </a:rPr>
                  <a:t>. While modest, this increase reflects a shift in the "mix" of available inventory—specifically, a higher volume of newer, lower-mileage off-lease vehicles entering the market compared to the older high-mileage units that dominated the winter supply.</a:t>
                </a:r>
              </a:p>
            </p:txBody>
          </p:sp>
          <p:sp>
            <p:nvSpPr>
              <p:cNvPr id="15" name="TextBox 14">
                <a:extLst>
                  <a:ext uri="{FF2B5EF4-FFF2-40B4-BE49-F238E27FC236}">
                    <a16:creationId xmlns:a16="http://schemas.microsoft.com/office/drawing/2014/main" id="{E442DF40-BA9B-AFB7-396D-BAD90181D515}"/>
                  </a:ext>
                </a:extLst>
              </p:cNvPr>
              <p:cNvSpPr txBox="1"/>
              <p:nvPr/>
            </p:nvSpPr>
            <p:spPr>
              <a:xfrm>
                <a:off x="8029853" y="2425525"/>
                <a:ext cx="3386488" cy="1107996"/>
              </a:xfrm>
              <a:prstGeom prst="rect">
                <a:avLst/>
              </a:prstGeom>
              <a:noFill/>
            </p:spPr>
            <p:txBody>
              <a:bodyPr wrap="square" rtlCol="0">
                <a:spAutoFit/>
              </a:bodyPr>
              <a:lstStyle/>
              <a:p>
                <a:pPr algn="ctr"/>
                <a:r>
                  <a:rPr lang="en-US" sz="6600" b="1">
                    <a:solidFill>
                      <a:schemeClr val="accent2"/>
                    </a:solidFill>
                  </a:rPr>
                  <a:t>$25,815</a:t>
                </a:r>
              </a:p>
            </p:txBody>
          </p:sp>
          <p:sp>
            <p:nvSpPr>
              <p:cNvPr id="19" name="TextBox 18">
                <a:extLst>
                  <a:ext uri="{FF2B5EF4-FFF2-40B4-BE49-F238E27FC236}">
                    <a16:creationId xmlns:a16="http://schemas.microsoft.com/office/drawing/2014/main" id="{AD95F6F3-274A-0A31-4A6C-4229A4334E0E}"/>
                  </a:ext>
                </a:extLst>
              </p:cNvPr>
              <p:cNvSpPr txBox="1"/>
              <p:nvPr/>
            </p:nvSpPr>
            <p:spPr>
              <a:xfrm>
                <a:off x="8250250" y="3483925"/>
                <a:ext cx="2945694" cy="400110"/>
              </a:xfrm>
              <a:prstGeom prst="rect">
                <a:avLst/>
              </a:prstGeom>
              <a:noFill/>
            </p:spPr>
            <p:txBody>
              <a:bodyPr wrap="square" rtlCol="0">
                <a:spAutoFit/>
              </a:bodyPr>
              <a:lstStyle/>
              <a:p>
                <a:pPr algn="ctr"/>
                <a:r>
                  <a:rPr lang="en-US" sz="2000" b="1"/>
                  <a:t>Average Listing Price</a:t>
                </a:r>
              </a:p>
            </p:txBody>
          </p:sp>
        </p:grpSp>
      </p:grpSp>
    </p:spTree>
    <p:extLst>
      <p:ext uri="{BB962C8B-B14F-4D97-AF65-F5344CB8AC3E}">
        <p14:creationId xmlns:p14="http://schemas.microsoft.com/office/powerpoint/2010/main" val="393682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91E236-5358-47E0-5FCD-C0A428BBEF38}"/>
              </a:ext>
            </a:extLst>
          </p:cNvPr>
          <p:cNvSpPr>
            <a:spLocks noGrp="1"/>
          </p:cNvSpPr>
          <p:nvPr>
            <p:ph type="sldNum" sz="quarter" idx="12"/>
          </p:nvPr>
        </p:nvSpPr>
        <p:spPr/>
        <p:txBody>
          <a:bodyPr/>
          <a:lstStyle/>
          <a:p>
            <a:fld id="{43385092-5906-4529-97E8-5EA106343A91}" type="slidenum">
              <a:rPr lang="en-US" smtClean="0"/>
              <a:pPr/>
              <a:t>9</a:t>
            </a:fld>
            <a:endParaRPr lang="en-US"/>
          </a:p>
        </p:txBody>
      </p:sp>
      <p:sp>
        <p:nvSpPr>
          <p:cNvPr id="7" name="Rectangle 1">
            <a:extLst>
              <a:ext uri="{FF2B5EF4-FFF2-40B4-BE49-F238E27FC236}">
                <a16:creationId xmlns:a16="http://schemas.microsoft.com/office/drawing/2014/main" id="{0BEB9517-C038-7D74-F0D8-41BDBF8E2DD7}"/>
              </a:ext>
            </a:extLst>
          </p:cNvPr>
          <p:cNvSpPr>
            <a:spLocks noChangeArrowheads="1"/>
          </p:cNvSpPr>
          <p:nvPr/>
        </p:nvSpPr>
        <p:spPr bwMode="auto">
          <a:xfrm>
            <a:off x="0" y="-186899"/>
            <a:ext cx="625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F1F1F"/>
                </a:solidFill>
                <a:effectLst/>
                <a:latin typeface="Google Sans Text"/>
              </a:rPr>
              <a:t>:</a:t>
            </a:r>
            <a:endParaRPr kumimoji="0" lang="en-US" altLang="en-US" sz="900" b="1" i="0" u="none" strike="noStrike" cap="none" normalizeH="0" baseline="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1F1F1F"/>
                </a:solidFill>
                <a:effectLst/>
                <a:latin typeface="Google Sans"/>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C4368409-474A-A709-05DE-D896572AF54B}"/>
              </a:ext>
            </a:extLst>
          </p:cNvPr>
          <p:cNvSpPr txBox="1"/>
          <p:nvPr/>
        </p:nvSpPr>
        <p:spPr>
          <a:xfrm>
            <a:off x="2194560" y="311482"/>
            <a:ext cx="9997440" cy="769441"/>
          </a:xfrm>
          <a:prstGeom prst="rect">
            <a:avLst/>
          </a:prstGeom>
          <a:noFill/>
        </p:spPr>
        <p:txBody>
          <a:bodyPr wrap="square">
            <a:spAutoFit/>
          </a:bodyPr>
          <a:lstStyle/>
          <a:p>
            <a:pPr algn="ctr"/>
            <a:r>
              <a:rPr lang="en-US" sz="4400" b="1">
                <a:latin typeface="+mj-lt"/>
              </a:rPr>
              <a:t>Key Opportunity for Marketing</a:t>
            </a:r>
          </a:p>
        </p:txBody>
      </p:sp>
      <p:sp>
        <p:nvSpPr>
          <p:cNvPr id="13" name="TextBox 12">
            <a:extLst>
              <a:ext uri="{FF2B5EF4-FFF2-40B4-BE49-F238E27FC236}">
                <a16:creationId xmlns:a16="http://schemas.microsoft.com/office/drawing/2014/main" id="{BA66A66E-3EC1-C7C4-1162-B794B5D3D42E}"/>
              </a:ext>
            </a:extLst>
          </p:cNvPr>
          <p:cNvSpPr txBox="1"/>
          <p:nvPr/>
        </p:nvSpPr>
        <p:spPr>
          <a:xfrm>
            <a:off x="2496151" y="1471649"/>
            <a:ext cx="9394257" cy="2123658"/>
          </a:xfrm>
          <a:prstGeom prst="rect">
            <a:avLst/>
          </a:prstGeom>
          <a:noFill/>
        </p:spPr>
        <p:txBody>
          <a:bodyPr wrap="square">
            <a:spAutoFit/>
          </a:bodyPr>
          <a:lstStyle/>
          <a:p>
            <a:r>
              <a:rPr lang="en-US" sz="2400" b="1">
                <a:latin typeface="+mj-lt"/>
              </a:rPr>
              <a:t>Target “Lean Inventory” Buyers</a:t>
            </a:r>
          </a:p>
          <a:p>
            <a:endParaRPr lang="en-US" sz="300" b="1">
              <a:latin typeface="+mj-lt"/>
            </a:endParaRPr>
          </a:p>
          <a:p>
            <a:r>
              <a:rPr lang="en-US" sz="2000">
                <a:solidFill>
                  <a:schemeClr val="tx2"/>
                </a:solidFill>
                <a:latin typeface="+mj-lt"/>
              </a:rPr>
              <a:t>With brands like </a:t>
            </a:r>
            <a:r>
              <a:rPr lang="en-US" sz="2000" b="1">
                <a:solidFill>
                  <a:schemeClr val="tx2"/>
                </a:solidFill>
                <a:latin typeface="+mj-lt"/>
              </a:rPr>
              <a:t>Toyota</a:t>
            </a:r>
            <a:r>
              <a:rPr lang="en-US" sz="2000">
                <a:solidFill>
                  <a:schemeClr val="tx2"/>
                </a:solidFill>
                <a:latin typeface="+mj-lt"/>
              </a:rPr>
              <a:t>, </a:t>
            </a:r>
            <a:r>
              <a:rPr lang="en-US" sz="2000" b="1">
                <a:solidFill>
                  <a:schemeClr val="tx2"/>
                </a:solidFill>
                <a:latin typeface="+mj-lt"/>
              </a:rPr>
              <a:t>Lexus</a:t>
            </a:r>
            <a:r>
              <a:rPr lang="en-US" sz="2000">
                <a:solidFill>
                  <a:schemeClr val="tx2"/>
                </a:solidFill>
                <a:latin typeface="+mj-lt"/>
              </a:rPr>
              <a:t>, and </a:t>
            </a:r>
            <a:r>
              <a:rPr lang="en-US" sz="2000" b="1">
                <a:solidFill>
                  <a:schemeClr val="tx2"/>
                </a:solidFill>
                <a:latin typeface="+mj-lt"/>
              </a:rPr>
              <a:t>Audi</a:t>
            </a:r>
            <a:r>
              <a:rPr lang="en-US" sz="2000">
                <a:solidFill>
                  <a:schemeClr val="tx2"/>
                </a:solidFill>
                <a:latin typeface="+mj-lt"/>
              </a:rPr>
              <a:t> maintaining very low days’ supply (36 days), marketing for these makes should pivot from broad “sales events” to </a:t>
            </a:r>
            <a:r>
              <a:rPr lang="en-US" sz="2000" b="1">
                <a:solidFill>
                  <a:schemeClr val="tx2"/>
                </a:solidFill>
                <a:latin typeface="+mj-lt"/>
              </a:rPr>
              <a:t>“reservation” or “in-transit” messaging</a:t>
            </a:r>
            <a:r>
              <a:rPr lang="en-US" sz="2000">
                <a:solidFill>
                  <a:schemeClr val="tx2"/>
                </a:solidFill>
                <a:latin typeface="+mj-lt"/>
              </a:rPr>
              <a:t>.</a:t>
            </a:r>
          </a:p>
          <a:p>
            <a:endParaRPr lang="en-US" sz="500">
              <a:solidFill>
                <a:schemeClr val="tx2"/>
              </a:solidFill>
              <a:latin typeface="+mj-lt"/>
            </a:endParaRPr>
          </a:p>
          <a:p>
            <a:pPr marL="800100" lvl="1" indent="-342900">
              <a:buClr>
                <a:schemeClr val="tx1"/>
              </a:buClr>
              <a:buFont typeface="Wingdings" panose="05000000000000000000" pitchFamily="2" charset="2"/>
              <a:buChar char="§"/>
            </a:pPr>
            <a:r>
              <a:rPr lang="en-US" sz="2000" b="1">
                <a:latin typeface="+mj-lt"/>
              </a:rPr>
              <a:t>Strategy: </a:t>
            </a:r>
            <a:r>
              <a:rPr lang="en-US" sz="2000">
                <a:solidFill>
                  <a:schemeClr val="tx2"/>
                </a:solidFill>
                <a:latin typeface="+mj-lt"/>
              </a:rPr>
              <a:t>Focus on </a:t>
            </a:r>
            <a:r>
              <a:rPr lang="en-US" sz="2000" i="1">
                <a:solidFill>
                  <a:schemeClr val="tx2"/>
                </a:solidFill>
                <a:latin typeface="+mj-lt"/>
              </a:rPr>
              <a:t>“Claim yours before it arrives” </a:t>
            </a:r>
            <a:r>
              <a:rPr lang="en-US" sz="2000">
                <a:solidFill>
                  <a:schemeClr val="tx2"/>
                </a:solidFill>
                <a:latin typeface="+mj-lt"/>
              </a:rPr>
              <a:t>to capture high-intent buyers who are competing for limited stock.</a:t>
            </a:r>
          </a:p>
        </p:txBody>
      </p:sp>
      <p:sp>
        <p:nvSpPr>
          <p:cNvPr id="14" name="TextBox 13">
            <a:extLst>
              <a:ext uri="{FF2B5EF4-FFF2-40B4-BE49-F238E27FC236}">
                <a16:creationId xmlns:a16="http://schemas.microsoft.com/office/drawing/2014/main" id="{6B16CF7A-2168-5D42-1BDC-7A8BF7F9343C}"/>
              </a:ext>
            </a:extLst>
          </p:cNvPr>
          <p:cNvSpPr txBox="1"/>
          <p:nvPr/>
        </p:nvSpPr>
        <p:spPr>
          <a:xfrm>
            <a:off x="2496151" y="4038139"/>
            <a:ext cx="9394257" cy="2123658"/>
          </a:xfrm>
          <a:prstGeom prst="rect">
            <a:avLst/>
          </a:prstGeom>
          <a:noFill/>
        </p:spPr>
        <p:txBody>
          <a:bodyPr wrap="square">
            <a:spAutoFit/>
          </a:bodyPr>
          <a:lstStyle/>
          <a:p>
            <a:r>
              <a:rPr lang="en-US" sz="2400" b="1">
                <a:latin typeface="+mj-lt"/>
              </a:rPr>
              <a:t>Aggressive Incentives for Over-Supplied Brands</a:t>
            </a:r>
          </a:p>
          <a:p>
            <a:endParaRPr lang="en-US" sz="300" b="1">
              <a:latin typeface="+mj-lt"/>
            </a:endParaRPr>
          </a:p>
          <a:p>
            <a:r>
              <a:rPr lang="en-US" sz="2000">
                <a:solidFill>
                  <a:schemeClr val="tx2"/>
                </a:solidFill>
                <a:latin typeface="+mj-lt"/>
              </a:rPr>
              <a:t>Stellantis brands, specifically </a:t>
            </a:r>
            <a:r>
              <a:rPr lang="en-US" sz="2000" b="1">
                <a:solidFill>
                  <a:schemeClr val="tx2"/>
                </a:solidFill>
                <a:latin typeface="+mj-lt"/>
              </a:rPr>
              <a:t>Chrysler (158 days)</a:t>
            </a:r>
            <a:r>
              <a:rPr lang="en-US" sz="2000">
                <a:solidFill>
                  <a:schemeClr val="tx2"/>
                </a:solidFill>
                <a:latin typeface="+mj-lt"/>
              </a:rPr>
              <a:t>,</a:t>
            </a:r>
            <a:r>
              <a:rPr lang="en-US" sz="2000" b="1">
                <a:solidFill>
                  <a:schemeClr val="tx2"/>
                </a:solidFill>
                <a:latin typeface="+mj-lt"/>
              </a:rPr>
              <a:t> Dodge (131 days)</a:t>
            </a:r>
            <a:r>
              <a:rPr lang="en-US" sz="2000">
                <a:solidFill>
                  <a:schemeClr val="tx2"/>
                </a:solidFill>
                <a:latin typeface="+mj-lt"/>
              </a:rPr>
              <a:t>, and </a:t>
            </a:r>
            <a:r>
              <a:rPr lang="en-US" sz="2000" b="1">
                <a:solidFill>
                  <a:schemeClr val="tx2"/>
                </a:solidFill>
                <a:latin typeface="+mj-lt"/>
              </a:rPr>
              <a:t>Jeep (125 days)</a:t>
            </a:r>
            <a:r>
              <a:rPr lang="en-US" sz="2000">
                <a:solidFill>
                  <a:schemeClr val="tx2"/>
                </a:solidFill>
                <a:latin typeface="+mj-lt"/>
              </a:rPr>
              <a:t>, are carrying more than double the national average of inventory.</a:t>
            </a:r>
          </a:p>
          <a:p>
            <a:endParaRPr lang="en-US" sz="500">
              <a:solidFill>
                <a:schemeClr val="tx2"/>
              </a:solidFill>
              <a:latin typeface="+mj-lt"/>
            </a:endParaRPr>
          </a:p>
          <a:p>
            <a:pPr marL="800100" lvl="1" indent="-342900">
              <a:buClr>
                <a:schemeClr val="tx1"/>
              </a:buClr>
              <a:buFont typeface="Wingdings" panose="05000000000000000000" pitchFamily="2" charset="2"/>
              <a:buChar char="§"/>
            </a:pPr>
            <a:r>
              <a:rPr lang="en-US" sz="2000" b="1">
                <a:latin typeface="+mj-lt"/>
              </a:rPr>
              <a:t>Strategy: </a:t>
            </a:r>
            <a:r>
              <a:rPr lang="en-US" sz="2000">
                <a:solidFill>
                  <a:schemeClr val="tx2"/>
                </a:solidFill>
                <a:latin typeface="+mj-lt"/>
              </a:rPr>
              <a:t>These brands have a critical need for </a:t>
            </a:r>
            <a:r>
              <a:rPr lang="en-US" sz="2000" b="1">
                <a:solidFill>
                  <a:schemeClr val="tx2"/>
                </a:solidFill>
                <a:latin typeface="+mj-lt"/>
              </a:rPr>
              <a:t>broadcast-heavy retail campaigns </a:t>
            </a:r>
            <a:r>
              <a:rPr lang="en-US" sz="2000">
                <a:solidFill>
                  <a:schemeClr val="tx2"/>
                </a:solidFill>
                <a:latin typeface="+mj-lt"/>
              </a:rPr>
              <a:t>focusing on </a:t>
            </a:r>
            <a:r>
              <a:rPr lang="en-US" sz="2000" i="1">
                <a:solidFill>
                  <a:schemeClr val="tx2"/>
                </a:solidFill>
                <a:latin typeface="+mj-lt"/>
              </a:rPr>
              <a:t>significant manufacturer incentives, low-APR financing, and lease deals.</a:t>
            </a:r>
          </a:p>
        </p:txBody>
      </p:sp>
    </p:spTree>
    <p:extLst>
      <p:ext uri="{BB962C8B-B14F-4D97-AF65-F5344CB8AC3E}">
        <p14:creationId xmlns:p14="http://schemas.microsoft.com/office/powerpoint/2010/main" val="3562178393"/>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March New Car Sales Review</vt:lpstr>
      <vt:lpstr>Inventory &amp; Days Supply</vt:lpstr>
      <vt:lpstr>March Days’ Supply of Inventory By Brand</vt:lpstr>
      <vt:lpstr>Key Takeaways on Inventory</vt:lpstr>
      <vt:lpstr>New Vehicle Affordability</vt:lpstr>
      <vt:lpstr>March 2026 $48,667 Average Listing Price</vt:lpstr>
      <vt:lpstr>Used Vehicle Update</vt:lpstr>
      <vt:lpstr>PowerPoint Presentation</vt:lpstr>
      <vt:lpstr>PowerPoint Presentation</vt:lpstr>
      <vt:lpstr>March 2026 Fixed Ops</vt:lpstr>
      <vt:lpstr>2026 March Fixed Ops</vt:lpstr>
      <vt:lpstr>2026 Forecasts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revision>2</cp:revision>
  <dcterms:created xsi:type="dcterms:W3CDTF">2025-03-19T14:41:44Z</dcterms:created>
  <dcterms:modified xsi:type="dcterms:W3CDTF">2026-05-01T14:14:54Z</dcterms:modified>
</cp:coreProperties>
</file>