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32" r:id="rId3"/>
    <p:sldId id="304" r:id="rId4"/>
    <p:sldId id="328" r:id="rId5"/>
    <p:sldId id="324" r:id="rId6"/>
    <p:sldId id="334" r:id="rId7"/>
    <p:sldId id="325" r:id="rId8"/>
    <p:sldId id="327" r:id="rId9"/>
    <p:sldId id="329" r:id="rId10"/>
    <p:sldId id="342" r:id="rId11"/>
    <p:sldId id="326" r:id="rId12"/>
    <p:sldId id="320" r:id="rId13"/>
    <p:sldId id="331" r:id="rId14"/>
    <p:sldId id="333" r:id="rId15"/>
    <p:sldId id="339" r:id="rId16"/>
    <p:sldId id="340" r:id="rId17"/>
    <p:sldId id="337" r:id="rId18"/>
    <p:sldId id="341" r:id="rId19"/>
    <p:sldId id="336"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3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09493-A63B-4F5F-A8B0-47CDE3AF7685}" v="1" dt="2026-06-17T14:35:41.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8" autoAdjust="0"/>
  </p:normalViewPr>
  <p:slideViewPr>
    <p:cSldViewPr snapToGrid="0">
      <p:cViewPr varScale="1">
        <p:scale>
          <a:sx n="74" d="100"/>
          <a:sy n="74" d="100"/>
        </p:scale>
        <p:origin x="936" y="7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orvath" userId="760da5a6-661e-4dc3-b2be-8f6a80338625" providerId="ADAL" clId="{E66C5A56-5862-48BE-BD3E-83F08654E1FD}"/>
    <pc:docChg chg="undo custSel modSld">
      <pc:chgData name="Emily Horvath" userId="760da5a6-661e-4dc3-b2be-8f6a80338625" providerId="ADAL" clId="{E66C5A56-5862-48BE-BD3E-83F08654E1FD}" dt="2026-06-17T14:37:12.598" v="121" actId="1076"/>
      <pc:docMkLst>
        <pc:docMk/>
      </pc:docMkLst>
      <pc:sldChg chg="modSp mod">
        <pc:chgData name="Emily Horvath" userId="760da5a6-661e-4dc3-b2be-8f6a80338625" providerId="ADAL" clId="{E66C5A56-5862-48BE-BD3E-83F08654E1FD}" dt="2026-06-17T14:37:12.598" v="121" actId="1076"/>
        <pc:sldMkLst>
          <pc:docMk/>
          <pc:sldMk cId="2933942110" sldId="304"/>
        </pc:sldMkLst>
        <pc:spChg chg="mod">
          <ac:chgData name="Emily Horvath" userId="760da5a6-661e-4dc3-b2be-8f6a80338625" providerId="ADAL" clId="{E66C5A56-5862-48BE-BD3E-83F08654E1FD}" dt="2026-06-17T14:37:12.598" v="121" actId="1076"/>
          <ac:spMkLst>
            <pc:docMk/>
            <pc:sldMk cId="2933942110" sldId="304"/>
            <ac:spMk id="5" creationId="{25DD9F08-2711-591C-9A47-8A42592C2848}"/>
          </ac:spMkLst>
        </pc:spChg>
        <pc:graphicFrameChg chg="mod modGraphic">
          <ac:chgData name="Emily Horvath" userId="760da5a6-661e-4dc3-b2be-8f6a80338625" providerId="ADAL" clId="{E66C5A56-5862-48BE-BD3E-83F08654E1FD}" dt="2026-06-17T14:36:17.923" v="111" actId="20577"/>
          <ac:graphicFrameMkLst>
            <pc:docMk/>
            <pc:sldMk cId="2933942110" sldId="304"/>
            <ac:graphicFrameMk id="11" creationId="{B65721F7-9915-E2F2-3949-CA8F7A23480E}"/>
          </ac:graphicFrameMkLst>
        </pc:graphicFrameChg>
      </pc:sldChg>
      <pc:sldChg chg="modSp mod">
        <pc:chgData name="Emily Horvath" userId="760da5a6-661e-4dc3-b2be-8f6a80338625" providerId="ADAL" clId="{E66C5A56-5862-48BE-BD3E-83F08654E1FD}" dt="2026-06-16T18:39:44.587" v="10" actId="1076"/>
        <pc:sldMkLst>
          <pc:docMk/>
          <pc:sldMk cId="1466101709" sldId="322"/>
        </pc:sldMkLst>
        <pc:spChg chg="mod">
          <ac:chgData name="Emily Horvath" userId="760da5a6-661e-4dc3-b2be-8f6a80338625" providerId="ADAL" clId="{E66C5A56-5862-48BE-BD3E-83F08654E1FD}" dt="2026-06-16T18:39:44.587" v="10" actId="1076"/>
          <ac:spMkLst>
            <pc:docMk/>
            <pc:sldMk cId="1466101709" sldId="322"/>
            <ac:spMk id="13" creationId="{671A6072-971F-0F16-C149-3BC335AABB6A}"/>
          </ac:spMkLst>
        </pc:spChg>
        <pc:spChg chg="mod">
          <ac:chgData name="Emily Horvath" userId="760da5a6-661e-4dc3-b2be-8f6a80338625" providerId="ADAL" clId="{E66C5A56-5862-48BE-BD3E-83F08654E1FD}" dt="2026-06-16T18:39:44.587" v="10" actId="1076"/>
          <ac:spMkLst>
            <pc:docMk/>
            <pc:sldMk cId="1466101709" sldId="322"/>
            <ac:spMk id="15" creationId="{909ABBC7-9EEE-AD05-BB4B-71FE1D8A6C17}"/>
          </ac:spMkLst>
        </pc:spChg>
        <pc:spChg chg="mod">
          <ac:chgData name="Emily Horvath" userId="760da5a6-661e-4dc3-b2be-8f6a80338625" providerId="ADAL" clId="{E66C5A56-5862-48BE-BD3E-83F08654E1FD}" dt="2026-06-16T18:39:44.587" v="10" actId="1076"/>
          <ac:spMkLst>
            <pc:docMk/>
            <pc:sldMk cId="1466101709" sldId="322"/>
            <ac:spMk id="16" creationId="{D2C773DF-6819-CAC6-7633-52C8E54B2C86}"/>
          </ac:spMkLst>
        </pc:spChg>
        <pc:spChg chg="mod">
          <ac:chgData name="Emily Horvath" userId="760da5a6-661e-4dc3-b2be-8f6a80338625" providerId="ADAL" clId="{E66C5A56-5862-48BE-BD3E-83F08654E1FD}" dt="2026-06-16T18:39:44.587" v="10" actId="1076"/>
          <ac:spMkLst>
            <pc:docMk/>
            <pc:sldMk cId="1466101709" sldId="322"/>
            <ac:spMk id="17" creationId="{8C1A069A-3D17-A04D-3D3C-54DAC06F8425}"/>
          </ac:spMkLst>
        </pc:spChg>
        <pc:spChg chg="mod">
          <ac:chgData name="Emily Horvath" userId="760da5a6-661e-4dc3-b2be-8f6a80338625" providerId="ADAL" clId="{E66C5A56-5862-48BE-BD3E-83F08654E1FD}" dt="2026-06-16T18:39:44.587" v="10" actId="1076"/>
          <ac:spMkLst>
            <pc:docMk/>
            <pc:sldMk cId="1466101709" sldId="322"/>
            <ac:spMk id="18" creationId="{0DF2F086-D5DF-3376-ADB8-7856F1858631}"/>
          </ac:spMkLst>
        </pc:spChg>
        <pc:spChg chg="mod">
          <ac:chgData name="Emily Horvath" userId="760da5a6-661e-4dc3-b2be-8f6a80338625" providerId="ADAL" clId="{E66C5A56-5862-48BE-BD3E-83F08654E1FD}" dt="2026-06-16T18:39:44.587" v="10" actId="1076"/>
          <ac:spMkLst>
            <pc:docMk/>
            <pc:sldMk cId="1466101709" sldId="322"/>
            <ac:spMk id="19" creationId="{4AD5162A-AF2C-16CF-9E0F-9C9C291B2D78}"/>
          </ac:spMkLst>
        </pc:spChg>
        <pc:spChg chg="mod">
          <ac:chgData name="Emily Horvath" userId="760da5a6-661e-4dc3-b2be-8f6a80338625" providerId="ADAL" clId="{E66C5A56-5862-48BE-BD3E-83F08654E1FD}" dt="2026-06-16T18:39:44.587" v="10" actId="1076"/>
          <ac:spMkLst>
            <pc:docMk/>
            <pc:sldMk cId="1466101709" sldId="322"/>
            <ac:spMk id="20" creationId="{B81C8DFB-94C0-FCDE-4451-CF526FFA0A78}"/>
          </ac:spMkLst>
        </pc:spChg>
        <pc:spChg chg="mod">
          <ac:chgData name="Emily Horvath" userId="760da5a6-661e-4dc3-b2be-8f6a80338625" providerId="ADAL" clId="{E66C5A56-5862-48BE-BD3E-83F08654E1FD}" dt="2026-06-16T18:39:44.587" v="10" actId="1076"/>
          <ac:spMkLst>
            <pc:docMk/>
            <pc:sldMk cId="1466101709" sldId="322"/>
            <ac:spMk id="21" creationId="{51DF0193-5763-BFDA-638A-4E2630CFB8EC}"/>
          </ac:spMkLst>
        </pc:spChg>
        <pc:spChg chg="mod">
          <ac:chgData name="Emily Horvath" userId="760da5a6-661e-4dc3-b2be-8f6a80338625" providerId="ADAL" clId="{E66C5A56-5862-48BE-BD3E-83F08654E1FD}" dt="2026-06-16T18:39:44.587" v="10" actId="1076"/>
          <ac:spMkLst>
            <pc:docMk/>
            <pc:sldMk cId="1466101709" sldId="322"/>
            <ac:spMk id="23" creationId="{07DB2B5F-DC6E-2B47-7CF6-64AD9922BF47}"/>
          </ac:spMkLst>
        </pc:spChg>
        <pc:spChg chg="mod">
          <ac:chgData name="Emily Horvath" userId="760da5a6-661e-4dc3-b2be-8f6a80338625" providerId="ADAL" clId="{E66C5A56-5862-48BE-BD3E-83F08654E1FD}" dt="2026-06-16T18:39:44.587" v="10" actId="1076"/>
          <ac:spMkLst>
            <pc:docMk/>
            <pc:sldMk cId="1466101709" sldId="322"/>
            <ac:spMk id="24" creationId="{AF491CD8-966A-E7E4-5812-6C9239727EE6}"/>
          </ac:spMkLst>
        </pc:spChg>
        <pc:graphicFrameChg chg="mod">
          <ac:chgData name="Emily Horvath" userId="760da5a6-661e-4dc3-b2be-8f6a80338625" providerId="ADAL" clId="{E66C5A56-5862-48BE-BD3E-83F08654E1FD}" dt="2026-06-16T18:39:27.610" v="8" actId="1076"/>
          <ac:graphicFrameMkLst>
            <pc:docMk/>
            <pc:sldMk cId="1466101709" sldId="322"/>
            <ac:graphicFrameMk id="10" creationId="{97D09CCC-0128-9E7A-6745-7F98EF666B9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CB4F-C2E4-6A23-AC9A-769B6FEA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D119-DFCB-94E8-22CF-EBAFDB4186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62061E-7EE3-4E67-C7E3-23EEF41BADA0}"/>
              </a:ext>
            </a:extLst>
          </p:cNvPr>
          <p:cNvSpPr>
            <a:spLocks noGrp="1"/>
          </p:cNvSpPr>
          <p:nvPr>
            <p:ph type="body" idx="1"/>
          </p:nvPr>
        </p:nvSpPr>
        <p:spPr/>
        <p:txBody>
          <a:bodyPr/>
          <a:lstStyle/>
          <a:p>
            <a:r>
              <a:rPr lang="en-US" dirty="0" err="1"/>
              <a:t>Commplete</a:t>
            </a:r>
            <a:endParaRPr lang="en-US" dirty="0"/>
          </a:p>
        </p:txBody>
      </p:sp>
      <p:sp>
        <p:nvSpPr>
          <p:cNvPr id="4" name="Slide Number Placeholder 3">
            <a:extLst>
              <a:ext uri="{FF2B5EF4-FFF2-40B4-BE49-F238E27FC236}">
                <a16:creationId xmlns:a16="http://schemas.microsoft.com/office/drawing/2014/main" id="{2880BB3A-D89E-4237-CEFD-7BA10075F5D3}"/>
              </a:ext>
            </a:extLst>
          </p:cNvPr>
          <p:cNvSpPr>
            <a:spLocks noGrp="1"/>
          </p:cNvSpPr>
          <p:nvPr>
            <p:ph type="sldNum" sz="quarter" idx="5"/>
          </p:nvPr>
        </p:nvSpPr>
        <p:spPr/>
        <p:txBody>
          <a:bodyPr/>
          <a:lstStyle/>
          <a:p>
            <a:fld id="{C9AF1B9A-82A5-4E58-A891-27DE6166F710}" type="slidenum">
              <a:rPr lang="en-US" smtClean="0"/>
              <a:t>3</a:t>
            </a:fld>
            <a:endParaRPr lang="en-US"/>
          </a:p>
        </p:txBody>
      </p:sp>
    </p:spTree>
    <p:extLst>
      <p:ext uri="{BB962C8B-B14F-4D97-AF65-F5344CB8AC3E}">
        <p14:creationId xmlns:p14="http://schemas.microsoft.com/office/powerpoint/2010/main" val="183833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F1B9A-82A5-4E58-A891-27DE6166F710}" type="slidenum">
              <a:rPr lang="en-US" smtClean="0"/>
              <a:t>6</a:t>
            </a:fld>
            <a:endParaRPr lang="en-US"/>
          </a:p>
        </p:txBody>
      </p:sp>
    </p:spTree>
    <p:extLst>
      <p:ext uri="{BB962C8B-B14F-4D97-AF65-F5344CB8AC3E}">
        <p14:creationId xmlns:p14="http://schemas.microsoft.com/office/powerpoint/2010/main" val="95441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Incomplete</a:t>
            </a:r>
          </a:p>
          <a:p>
            <a:endParaRPr lang="en-US" dirty="0"/>
          </a:p>
          <a:p>
            <a:pPr marL="800100" lvl="1" indent="-342900">
              <a:buClr>
                <a:schemeClr val="tx1"/>
              </a:buClr>
              <a:buFont typeface="Arial" panose="020B0604020202020204" pitchFamily="34" charset="0"/>
              <a:buChar char="•"/>
            </a:pPr>
            <a:r>
              <a:rPr lang="en-US" sz="2400" b="1" kern="1200" dirty="0">
                <a:solidFill>
                  <a:schemeClr val="tx1"/>
                </a:solidFill>
                <a:latin typeface="+mn-lt"/>
                <a:ea typeface="+mn-ea"/>
                <a:cs typeface="+mn-cs"/>
              </a:rPr>
              <a:t>Value</a:t>
            </a:r>
          </a:p>
          <a:p>
            <a:pPr lvl="1">
              <a:buClr>
                <a:schemeClr val="tx1"/>
              </a:buClr>
            </a:pPr>
            <a:endParaRPr lang="en-US" sz="2400" b="1" kern="1200" dirty="0">
              <a:solidFill>
                <a:schemeClr val="tx1"/>
              </a:solidFill>
              <a:latin typeface="+mn-lt"/>
              <a:ea typeface="+mn-ea"/>
              <a:cs typeface="+mn-cs"/>
            </a:endParaRPr>
          </a:p>
          <a:p>
            <a:pPr marL="800100" lvl="1" indent="-342900">
              <a:buClr>
                <a:schemeClr val="tx1"/>
              </a:buClr>
              <a:buFont typeface="Arial" panose="020B0604020202020204" pitchFamily="34" charset="0"/>
              <a:buChar char="•"/>
            </a:pPr>
            <a:r>
              <a:rPr lang="en-US" sz="2400" b="1" kern="1200" dirty="0">
                <a:solidFill>
                  <a:schemeClr val="tx1"/>
                </a:solidFill>
                <a:latin typeface="+mn-lt"/>
                <a:ea typeface="+mn-ea"/>
                <a:cs typeface="+mn-cs"/>
              </a:rPr>
              <a:t>Payment flexibility</a:t>
            </a:r>
          </a:p>
          <a:p>
            <a:pPr lvl="1">
              <a:buClr>
                <a:schemeClr val="tx1"/>
              </a:buClr>
            </a:pPr>
            <a:endParaRPr lang="en-US" sz="2400" b="1" kern="1200" dirty="0">
              <a:solidFill>
                <a:schemeClr val="tx1"/>
              </a:solidFill>
              <a:latin typeface="+mn-lt"/>
              <a:ea typeface="+mn-ea"/>
              <a:cs typeface="+mn-cs"/>
            </a:endParaRPr>
          </a:p>
          <a:p>
            <a:pPr marL="800100" lvl="1" indent="-342900">
              <a:buClr>
                <a:schemeClr val="tx1"/>
              </a:buClr>
              <a:buFont typeface="Arial" panose="020B0604020202020204" pitchFamily="34" charset="0"/>
              <a:buChar char="•"/>
            </a:pPr>
            <a:r>
              <a:rPr lang="en-US" sz="2400" b="1" kern="1200" dirty="0">
                <a:solidFill>
                  <a:schemeClr val="tx1"/>
                </a:solidFill>
                <a:latin typeface="+mn-lt"/>
                <a:ea typeface="+mn-ea"/>
                <a:cs typeface="+mn-cs"/>
              </a:rPr>
              <a:t>Available incentives</a:t>
            </a:r>
          </a:p>
          <a:p>
            <a:endParaRPr lang="en-US" dirty="0"/>
          </a:p>
        </p:txBody>
      </p:sp>
      <p:sp>
        <p:nvSpPr>
          <p:cNvPr id="4" name="Slide Number Placeholder 3"/>
          <p:cNvSpPr>
            <a:spLocks noGrp="1"/>
          </p:cNvSpPr>
          <p:nvPr>
            <p:ph type="sldNum" sz="quarter" idx="5"/>
          </p:nvPr>
        </p:nvSpPr>
        <p:spPr/>
        <p:txBody>
          <a:bodyPr/>
          <a:lstStyle/>
          <a:p>
            <a:fld id="{C9AF1B9A-82A5-4E58-A891-27DE6166F710}" type="slidenum">
              <a:rPr lang="en-US" smtClean="0"/>
              <a:t>12</a:t>
            </a:fld>
            <a:endParaRPr lang="en-US"/>
          </a:p>
        </p:txBody>
      </p:sp>
    </p:spTree>
    <p:extLst>
      <p:ext uri="{BB962C8B-B14F-4D97-AF65-F5344CB8AC3E}">
        <p14:creationId xmlns:p14="http://schemas.microsoft.com/office/powerpoint/2010/main" val="203444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F1B9A-82A5-4E58-A891-27DE6166F710}" type="slidenum">
              <a:rPr lang="en-US" smtClean="0"/>
              <a:t>19</a:t>
            </a:fld>
            <a:endParaRPr lang="en-US"/>
          </a:p>
        </p:txBody>
      </p:sp>
    </p:spTree>
    <p:extLst>
      <p:ext uri="{BB962C8B-B14F-4D97-AF65-F5344CB8AC3E}">
        <p14:creationId xmlns:p14="http://schemas.microsoft.com/office/powerpoint/2010/main" val="216295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F1B9A-82A5-4E58-A891-27DE6166F710}" type="slidenum">
              <a:rPr lang="en-US" smtClean="0"/>
              <a:t>20</a:t>
            </a:fld>
            <a:endParaRPr lang="en-US"/>
          </a:p>
        </p:txBody>
      </p:sp>
    </p:spTree>
    <p:extLst>
      <p:ext uri="{BB962C8B-B14F-4D97-AF65-F5344CB8AC3E}">
        <p14:creationId xmlns:p14="http://schemas.microsoft.com/office/powerpoint/2010/main" val="1659788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2421975" y="5729954"/>
            <a:ext cx="9144000" cy="434448"/>
          </a:xfrm>
        </p:spPr>
        <p:txBody>
          <a:bodyPr/>
          <a:lstStyle/>
          <a:p>
            <a:r>
              <a:rPr lang="en-US" i="1" dirty="0">
                <a:effectLst>
                  <a:outerShdw blurRad="38100" dist="38100" dir="2700000" algn="tl">
                    <a:srgbClr val="000000">
                      <a:alpha val="43137"/>
                    </a:srgbClr>
                  </a:outerShdw>
                </a:effectLst>
              </a:rPr>
              <a:t>Trisha Ripperger, EVP, Chief Client &amp; Communications Officer</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421976" y="5160257"/>
            <a:ext cx="9144000" cy="678977"/>
          </a:xfrm>
        </p:spPr>
        <p:txBody>
          <a:bodyPr/>
          <a:lstStyle/>
          <a:p>
            <a:r>
              <a:rPr lang="en-US" dirty="0">
                <a:effectLst>
                  <a:outerShdw blurRad="38100" dist="38100" dir="2700000" algn="tl">
                    <a:srgbClr val="000000">
                      <a:alpha val="43137"/>
                    </a:srgbClr>
                  </a:outerShdw>
                </a:effectLst>
              </a:rPr>
              <a:t>MAY AUTOMOTIVE UPDATE</a:t>
            </a:r>
          </a:p>
        </p:txBody>
      </p:sp>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1174E-8363-12E8-A7C5-D819DAB17F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1BA956-5D9F-289A-49E5-26B478307C7F}"/>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graphicFrame>
        <p:nvGraphicFramePr>
          <p:cNvPr id="10" name="Table 9">
            <a:extLst>
              <a:ext uri="{FF2B5EF4-FFF2-40B4-BE49-F238E27FC236}">
                <a16:creationId xmlns:a16="http://schemas.microsoft.com/office/drawing/2014/main" id="{C3AA2D77-3663-CE83-71B9-8BACB7F747E8}"/>
              </a:ext>
            </a:extLst>
          </p:cNvPr>
          <p:cNvGraphicFramePr>
            <a:graphicFrameLocks noGrp="1"/>
          </p:cNvGraphicFramePr>
          <p:nvPr>
            <p:extLst>
              <p:ext uri="{D42A27DB-BD31-4B8C-83A1-F6EECF244321}">
                <p14:modId xmlns:p14="http://schemas.microsoft.com/office/powerpoint/2010/main" val="701481537"/>
              </p:ext>
            </p:extLst>
          </p:nvPr>
        </p:nvGraphicFramePr>
        <p:xfrm>
          <a:off x="2714422" y="2112468"/>
          <a:ext cx="6763155" cy="3870960"/>
        </p:xfrm>
        <a:graphic>
          <a:graphicData uri="http://schemas.openxmlformats.org/drawingml/2006/table">
            <a:tbl>
              <a:tblPr/>
              <a:tblGrid>
                <a:gridCol w="2570534">
                  <a:extLst>
                    <a:ext uri="{9D8B030D-6E8A-4147-A177-3AD203B41FA5}">
                      <a16:colId xmlns:a16="http://schemas.microsoft.com/office/drawing/2014/main" val="3844627370"/>
                    </a:ext>
                  </a:extLst>
                </a:gridCol>
                <a:gridCol w="1945532">
                  <a:extLst>
                    <a:ext uri="{9D8B030D-6E8A-4147-A177-3AD203B41FA5}">
                      <a16:colId xmlns:a16="http://schemas.microsoft.com/office/drawing/2014/main" val="2233268713"/>
                    </a:ext>
                  </a:extLst>
                </a:gridCol>
                <a:gridCol w="2247089">
                  <a:extLst>
                    <a:ext uri="{9D8B030D-6E8A-4147-A177-3AD203B41FA5}">
                      <a16:colId xmlns:a16="http://schemas.microsoft.com/office/drawing/2014/main" val="3462386005"/>
                    </a:ext>
                  </a:extLst>
                </a:gridCol>
              </a:tblGrid>
              <a:tr h="0">
                <a:tc>
                  <a:txBody>
                    <a:bodyPr/>
                    <a:lstStyle/>
                    <a:p>
                      <a:pPr algn="ctr">
                        <a:buNone/>
                      </a:pPr>
                      <a:r>
                        <a:rPr lang="en-US" sz="2000" i="1" dirty="0">
                          <a:solidFill>
                            <a:schemeClr val="tx2"/>
                          </a:solidFill>
                          <a:effectLst/>
                        </a:rPr>
                        <a:t>Luxury Brands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400" b="1" dirty="0">
                          <a:solidFill>
                            <a:schemeClr val="tx1"/>
                          </a:solidFill>
                          <a:effectLst/>
                        </a:rPr>
                        <a:t>ATP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400" b="1" dirty="0">
                          <a:solidFill>
                            <a:schemeClr val="tx1"/>
                          </a:solidFill>
                          <a:effectLst/>
                        </a:rPr>
                        <a:t>YoY 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298926"/>
                  </a:ext>
                </a:extLst>
              </a:tr>
              <a:tr h="0">
                <a:tc>
                  <a:txBody>
                    <a:bodyPr/>
                    <a:lstStyle/>
                    <a:p>
                      <a:pPr algn="r">
                        <a:buNone/>
                      </a:pPr>
                      <a:r>
                        <a:rPr lang="en-US" sz="2400" b="1" dirty="0">
                          <a:effectLst/>
                        </a:rPr>
                        <a:t>Cadillac</a:t>
                      </a:r>
                      <a:endParaRPr lang="en-US" sz="2400" dirty="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$84,650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+5.8%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8704667"/>
                  </a:ext>
                </a:extLst>
              </a:tr>
              <a:tr h="0">
                <a:tc>
                  <a:txBody>
                    <a:bodyPr/>
                    <a:lstStyle/>
                    <a:p>
                      <a:pPr algn="r">
                        <a:buNone/>
                      </a:pPr>
                      <a:r>
                        <a:rPr lang="en-US" sz="2400" b="1" dirty="0">
                          <a:effectLst/>
                        </a:rPr>
                        <a:t>BMW</a:t>
                      </a:r>
                      <a:endParaRPr lang="en-US" sz="2400" dirty="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$73,011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+0.3%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083345"/>
                  </a:ext>
                </a:extLst>
              </a:tr>
              <a:tr h="0">
                <a:tc>
                  <a:txBody>
                    <a:bodyPr/>
                    <a:lstStyle/>
                    <a:p>
                      <a:pPr algn="r">
                        <a:buNone/>
                      </a:pPr>
                      <a:r>
                        <a:rPr lang="en-US" sz="2400" b="1" dirty="0">
                          <a:effectLst/>
                        </a:rPr>
                        <a:t>Mercedes</a:t>
                      </a:r>
                      <a:endParaRPr lang="en-US" sz="2400" dirty="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$72,763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-2.5%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944174"/>
                  </a:ext>
                </a:extLst>
              </a:tr>
              <a:tr h="0">
                <a:tc>
                  <a:txBody>
                    <a:bodyPr/>
                    <a:lstStyle/>
                    <a:p>
                      <a:pPr algn="r">
                        <a:buNone/>
                      </a:pPr>
                      <a:r>
                        <a:rPr lang="en-US" sz="2400" b="1">
                          <a:effectLst/>
                        </a:rPr>
                        <a:t>Lexus</a:t>
                      </a:r>
                      <a:endParaRPr lang="en-US" sz="240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$62,961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+2.6%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130816"/>
                  </a:ext>
                </a:extLst>
              </a:tr>
              <a:tr h="0">
                <a:tc>
                  <a:txBody>
                    <a:bodyPr/>
                    <a:lstStyle/>
                    <a:p>
                      <a:pPr algn="r">
                        <a:buNone/>
                      </a:pPr>
                      <a:r>
                        <a:rPr lang="en-US" sz="2400" b="1">
                          <a:effectLst/>
                        </a:rPr>
                        <a:t>Lincoln</a:t>
                      </a:r>
                      <a:endParaRPr lang="en-US" sz="240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$74,301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+7.1%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471563"/>
                  </a:ext>
                </a:extLst>
              </a:tr>
              <a:tr h="0">
                <a:tc>
                  <a:txBody>
                    <a:bodyPr/>
                    <a:lstStyle/>
                    <a:p>
                      <a:pPr algn="r">
                        <a:buNone/>
                      </a:pPr>
                      <a:r>
                        <a:rPr lang="en-US" sz="2400" b="1">
                          <a:effectLst/>
                        </a:rPr>
                        <a:t>Infiniti</a:t>
                      </a:r>
                      <a:endParaRPr lang="en-US" sz="240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$72,614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+8.6%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755712"/>
                  </a:ext>
                </a:extLst>
              </a:tr>
              <a:tr h="0">
                <a:tc>
                  <a:txBody>
                    <a:bodyPr/>
                    <a:lstStyle/>
                    <a:p>
                      <a:pPr algn="r">
                        <a:buNone/>
                      </a:pPr>
                      <a:r>
                        <a:rPr lang="en-US" sz="2400" b="1" dirty="0">
                          <a:effectLst/>
                        </a:rPr>
                        <a:t>Cadillac</a:t>
                      </a:r>
                      <a:endParaRPr lang="en-US" sz="2400" dirty="0">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$84,650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+5.8%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248727"/>
                  </a:ext>
                </a:extLst>
              </a:tr>
            </a:tbl>
          </a:graphicData>
        </a:graphic>
      </p:graphicFrame>
      <p:sp>
        <p:nvSpPr>
          <p:cNvPr id="3" name="Title 1">
            <a:extLst>
              <a:ext uri="{FF2B5EF4-FFF2-40B4-BE49-F238E27FC236}">
                <a16:creationId xmlns:a16="http://schemas.microsoft.com/office/drawing/2014/main" id="{B903DCB6-DC02-C620-2FDD-F5B774E6F22A}"/>
              </a:ext>
            </a:extLst>
          </p:cNvPr>
          <p:cNvSpPr txBox="1">
            <a:spLocks/>
          </p:cNvSpPr>
          <p:nvPr/>
        </p:nvSpPr>
        <p:spPr>
          <a:xfrm>
            <a:off x="838200" y="44455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dirty="0">
                <a:effectLst>
                  <a:outerShdw blurRad="38100" dist="38100" dir="2700000" algn="tl">
                    <a:srgbClr val="000000">
                      <a:alpha val="43137"/>
                    </a:srgbClr>
                  </a:outerShdw>
                </a:effectLst>
              </a:rPr>
              <a:t>ATP BY BRAND </a:t>
            </a:r>
            <a:r>
              <a:rPr lang="en-US" sz="4800" b="0" dirty="0">
                <a:effectLst>
                  <a:outerShdw blurRad="38100" dist="38100" dir="2700000" algn="tl">
                    <a:srgbClr val="000000">
                      <a:alpha val="43137"/>
                    </a:srgbClr>
                  </a:outerShdw>
                </a:effectLst>
              </a:rPr>
              <a:t>| Luxury</a:t>
            </a:r>
            <a:endParaRPr lang="en-US" sz="4800"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F0BFAB18-5C6E-BF0C-56E4-8E294DF3F5D7}"/>
              </a:ext>
            </a:extLst>
          </p:cNvPr>
          <p:cNvSpPr txBox="1">
            <a:spLocks/>
          </p:cNvSpPr>
          <p:nvPr/>
        </p:nvSpPr>
        <p:spPr>
          <a:xfrm>
            <a:off x="593387" y="6184863"/>
            <a:ext cx="4114800" cy="666027"/>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Cox Automotive</a:t>
            </a:r>
          </a:p>
        </p:txBody>
      </p:sp>
      <p:sp>
        <p:nvSpPr>
          <p:cNvPr id="6" name="Slide Number Placeholder 4">
            <a:extLst>
              <a:ext uri="{FF2B5EF4-FFF2-40B4-BE49-F238E27FC236}">
                <a16:creationId xmlns:a16="http://schemas.microsoft.com/office/drawing/2014/main" id="{8DBDA290-40EF-7DF8-25F6-0FCB33B5D2DD}"/>
              </a:ext>
            </a:extLst>
          </p:cNvPr>
          <p:cNvSpPr>
            <a:spLocks noGrp="1"/>
          </p:cNvSpPr>
          <p:nvPr>
            <p:ph type="sldNum" sz="quarter" idx="12"/>
          </p:nvPr>
        </p:nvSpPr>
        <p:spPr>
          <a:xfrm>
            <a:off x="0" y="6184863"/>
            <a:ext cx="593387" cy="666027"/>
          </a:xfrm>
        </p:spPr>
        <p:txBody>
          <a:bodyPr/>
          <a:lstStyle/>
          <a:p>
            <a:pPr algn="ctr"/>
            <a:fld id="{43385092-5906-4529-97E8-5EA106343A91}" type="slidenum">
              <a:rPr lang="en-US">
                <a:solidFill>
                  <a:schemeClr val="tx2"/>
                </a:solidFill>
              </a:rPr>
              <a:pPr algn="ctr"/>
              <a:t>10</a:t>
            </a:fld>
            <a:endParaRPr lang="en-US" dirty="0">
              <a:solidFill>
                <a:schemeClr val="tx2"/>
              </a:solidFill>
            </a:endParaRPr>
          </a:p>
        </p:txBody>
      </p:sp>
      <p:grpSp>
        <p:nvGrpSpPr>
          <p:cNvPr id="7" name="Group 6">
            <a:extLst>
              <a:ext uri="{FF2B5EF4-FFF2-40B4-BE49-F238E27FC236}">
                <a16:creationId xmlns:a16="http://schemas.microsoft.com/office/drawing/2014/main" id="{332F4B89-5842-33FB-4772-B2AD44F70829}"/>
              </a:ext>
            </a:extLst>
          </p:cNvPr>
          <p:cNvGrpSpPr/>
          <p:nvPr/>
        </p:nvGrpSpPr>
        <p:grpSpPr>
          <a:xfrm>
            <a:off x="10832583" y="5983428"/>
            <a:ext cx="1270000" cy="782320"/>
            <a:chOff x="10861766" y="6031990"/>
            <a:chExt cx="1270000" cy="782320"/>
          </a:xfrm>
        </p:grpSpPr>
        <p:sp>
          <p:nvSpPr>
            <p:cNvPr id="8" name="Rectangle 7">
              <a:extLst>
                <a:ext uri="{FF2B5EF4-FFF2-40B4-BE49-F238E27FC236}">
                  <a16:creationId xmlns:a16="http://schemas.microsoft.com/office/drawing/2014/main" id="{8695D331-AE03-FD4F-AD96-F12D08A9D28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logo  AI-generated content may be incorrect.">
              <a:extLst>
                <a:ext uri="{FF2B5EF4-FFF2-40B4-BE49-F238E27FC236}">
                  <a16:creationId xmlns:a16="http://schemas.microsoft.com/office/drawing/2014/main" id="{85BEB59E-B2F8-444F-8A89-B3296C72D466}"/>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1" name="Group 10">
            <a:extLst>
              <a:ext uri="{FF2B5EF4-FFF2-40B4-BE49-F238E27FC236}">
                <a16:creationId xmlns:a16="http://schemas.microsoft.com/office/drawing/2014/main" id="{409E57C9-17E2-6B78-BB8C-0AFE6FDF9D9C}"/>
              </a:ext>
            </a:extLst>
          </p:cNvPr>
          <p:cNvGrpSpPr>
            <a:grpSpLocks/>
          </p:cNvGrpSpPr>
          <p:nvPr/>
        </p:nvGrpSpPr>
        <p:grpSpPr>
          <a:xfrm>
            <a:off x="10832579" y="5983424"/>
            <a:ext cx="1270000" cy="782320"/>
            <a:chOff x="10861766" y="6031990"/>
            <a:chExt cx="1270000" cy="782320"/>
          </a:xfrm>
        </p:grpSpPr>
        <p:sp>
          <p:nvSpPr>
            <p:cNvPr id="12" name="Rectangle 11">
              <a:extLst>
                <a:ext uri="{FF2B5EF4-FFF2-40B4-BE49-F238E27FC236}">
                  <a16:creationId xmlns:a16="http://schemas.microsoft.com/office/drawing/2014/main" id="{DD9A274F-6B1F-DB8B-41D1-615DBD6325EF}"/>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black logo  AI-generated content may be incorrect.">
              <a:extLst>
                <a:ext uri="{FF2B5EF4-FFF2-40B4-BE49-F238E27FC236}">
                  <a16:creationId xmlns:a16="http://schemas.microsoft.com/office/drawing/2014/main" id="{91FA7958-B28C-9263-9B37-28222F3E4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55635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434F44-B9D9-45E3-3DF4-D8064B29A56B}"/>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sp>
        <p:nvSpPr>
          <p:cNvPr id="2" name="Title 1">
            <a:extLst>
              <a:ext uri="{FF2B5EF4-FFF2-40B4-BE49-F238E27FC236}">
                <a16:creationId xmlns:a16="http://schemas.microsoft.com/office/drawing/2014/main" id="{F30CEF84-990F-5F1C-7C8A-3F7AFAAEA18F}"/>
              </a:ext>
            </a:extLst>
          </p:cNvPr>
          <p:cNvSpPr>
            <a:spLocks noGrp="1"/>
          </p:cNvSpPr>
          <p:nvPr>
            <p:ph type="title"/>
          </p:nvPr>
        </p:nvSpPr>
        <p:spPr>
          <a:xfrm>
            <a:off x="838199" y="444499"/>
            <a:ext cx="10515600" cy="695855"/>
          </a:xfrm>
        </p:spPr>
        <p:txBody>
          <a:bodyPr/>
          <a:lstStyle/>
          <a:p>
            <a:r>
              <a:rPr lang="en-US" sz="4800" dirty="0"/>
              <a:t>MSRP </a:t>
            </a:r>
            <a:r>
              <a:rPr lang="en-US" sz="4800" b="0" dirty="0"/>
              <a:t>| $51,595</a:t>
            </a:r>
          </a:p>
        </p:txBody>
      </p:sp>
      <p:sp>
        <p:nvSpPr>
          <p:cNvPr id="10" name="TextBox 9">
            <a:extLst>
              <a:ext uri="{FF2B5EF4-FFF2-40B4-BE49-F238E27FC236}">
                <a16:creationId xmlns:a16="http://schemas.microsoft.com/office/drawing/2014/main" id="{A930600E-BD82-1DF1-B982-73DFC9205339}"/>
              </a:ext>
            </a:extLst>
          </p:cNvPr>
          <p:cNvSpPr txBox="1"/>
          <p:nvPr/>
        </p:nvSpPr>
        <p:spPr>
          <a:xfrm>
            <a:off x="1117059" y="2019692"/>
            <a:ext cx="9957881" cy="3477875"/>
          </a:xfrm>
          <a:prstGeom prst="rect">
            <a:avLst/>
          </a:prstGeom>
          <a:noFill/>
        </p:spPr>
        <p:txBody>
          <a:bodyPr wrap="square" rtlCol="0">
            <a:spAutoFit/>
          </a:bodyPr>
          <a:lstStyle/>
          <a:p>
            <a:pPr algn="ctr"/>
            <a:r>
              <a:rPr lang="en-US" sz="2400" dirty="0">
                <a:solidFill>
                  <a:schemeClr val="tx2"/>
                </a:solidFill>
              </a:rPr>
              <a:t>May pricing data shows a market that remains disciplined at the sticker-price level, while incentives increased modestly to support sales volume.</a:t>
            </a:r>
          </a:p>
          <a:p>
            <a:pPr algn="ctr"/>
            <a:endParaRPr lang="en-US" sz="2400" dirty="0">
              <a:solidFill>
                <a:schemeClr val="tx2"/>
              </a:solidFill>
            </a:endParaRPr>
          </a:p>
          <a:p>
            <a:pPr algn="ctr"/>
            <a:r>
              <a:rPr lang="en-US" sz="2400" dirty="0">
                <a:solidFill>
                  <a:schemeClr val="tx2"/>
                </a:solidFill>
              </a:rPr>
              <a:t>Average </a:t>
            </a:r>
            <a:r>
              <a:rPr lang="en-US" sz="2400" b="1" dirty="0"/>
              <a:t>MSRP was $51,595 </a:t>
            </a:r>
            <a:r>
              <a:rPr lang="en-US" sz="2400" dirty="0">
                <a:solidFill>
                  <a:schemeClr val="tx2"/>
                </a:solidFill>
              </a:rPr>
              <a:t>essentially unchanged from April, while </a:t>
            </a:r>
            <a:r>
              <a:rPr lang="en-US" sz="2400" b="1" dirty="0"/>
              <a:t>ATP eased to $49,220</a:t>
            </a:r>
            <a:r>
              <a:rPr lang="en-US" sz="2400" dirty="0">
                <a:solidFill>
                  <a:schemeClr val="tx2"/>
                </a:solidFill>
              </a:rPr>
              <a:t>, leaving an average </a:t>
            </a:r>
            <a:r>
              <a:rPr lang="en-US" sz="2400" b="1" dirty="0"/>
              <a:t>gap of $2,375 </a:t>
            </a:r>
            <a:r>
              <a:rPr lang="en-US" sz="2400" dirty="0">
                <a:solidFill>
                  <a:schemeClr val="tx2"/>
                </a:solidFill>
              </a:rPr>
              <a:t>between asking price and actual transaction price. That gap reflects </a:t>
            </a:r>
            <a:r>
              <a:rPr lang="en-US" sz="2400" b="1" dirty="0"/>
              <a:t>incentive spending equal to 7.1% of ATP </a:t>
            </a:r>
            <a:r>
              <a:rPr lang="en-US" sz="2400" dirty="0">
                <a:solidFill>
                  <a:schemeClr val="tx2"/>
                </a:solidFill>
              </a:rPr>
              <a:t>- up from 6.9% in April.</a:t>
            </a:r>
          </a:p>
          <a:p>
            <a:pPr algn="ctr"/>
            <a:endParaRPr lang="en-US" sz="2800" dirty="0"/>
          </a:p>
        </p:txBody>
      </p:sp>
      <p:sp>
        <p:nvSpPr>
          <p:cNvPr id="3" name="Footer Placeholder 3">
            <a:extLst>
              <a:ext uri="{FF2B5EF4-FFF2-40B4-BE49-F238E27FC236}">
                <a16:creationId xmlns:a16="http://schemas.microsoft.com/office/drawing/2014/main" id="{53D01A85-71DB-C51B-04FA-949CAB3B85FE}"/>
              </a:ext>
            </a:extLst>
          </p:cNvPr>
          <p:cNvSpPr txBox="1">
            <a:spLocks/>
          </p:cNvSpPr>
          <p:nvPr/>
        </p:nvSpPr>
        <p:spPr>
          <a:xfrm>
            <a:off x="593387" y="6184864"/>
            <a:ext cx="4114800" cy="666024"/>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Federal Reserve Bank of St. Louis</a:t>
            </a:r>
          </a:p>
        </p:txBody>
      </p:sp>
      <p:sp>
        <p:nvSpPr>
          <p:cNvPr id="6" name="Slide Number Placeholder 4">
            <a:extLst>
              <a:ext uri="{FF2B5EF4-FFF2-40B4-BE49-F238E27FC236}">
                <a16:creationId xmlns:a16="http://schemas.microsoft.com/office/drawing/2014/main" id="{1EE98D68-247D-61A2-51F3-201834AA45CD}"/>
              </a:ext>
            </a:extLst>
          </p:cNvPr>
          <p:cNvSpPr>
            <a:spLocks noGrp="1"/>
          </p:cNvSpPr>
          <p:nvPr>
            <p:ph type="sldNum" sz="quarter" idx="12"/>
          </p:nvPr>
        </p:nvSpPr>
        <p:spPr>
          <a:xfrm>
            <a:off x="0" y="6184864"/>
            <a:ext cx="593387" cy="666024"/>
          </a:xfrm>
        </p:spPr>
        <p:txBody>
          <a:bodyPr/>
          <a:lstStyle/>
          <a:p>
            <a:pPr algn="ctr"/>
            <a:fld id="{43385092-5906-4529-97E8-5EA106343A91}" type="slidenum">
              <a:rPr lang="en-US">
                <a:solidFill>
                  <a:schemeClr val="tx2"/>
                </a:solidFill>
              </a:rPr>
              <a:pPr algn="ctr"/>
              <a:t>11</a:t>
            </a:fld>
            <a:endParaRPr lang="en-US" dirty="0">
              <a:solidFill>
                <a:schemeClr val="tx2"/>
              </a:solidFill>
            </a:endParaRPr>
          </a:p>
        </p:txBody>
      </p:sp>
      <p:grpSp>
        <p:nvGrpSpPr>
          <p:cNvPr id="7" name="Group 6">
            <a:extLst>
              <a:ext uri="{FF2B5EF4-FFF2-40B4-BE49-F238E27FC236}">
                <a16:creationId xmlns:a16="http://schemas.microsoft.com/office/drawing/2014/main" id="{636641CC-1375-7958-C40A-CFF8916C3BBF}"/>
              </a:ext>
            </a:extLst>
          </p:cNvPr>
          <p:cNvGrpSpPr/>
          <p:nvPr/>
        </p:nvGrpSpPr>
        <p:grpSpPr>
          <a:xfrm>
            <a:off x="10832583" y="5983428"/>
            <a:ext cx="1270000" cy="782320"/>
            <a:chOff x="10861766" y="6031990"/>
            <a:chExt cx="1270000" cy="782320"/>
          </a:xfrm>
        </p:grpSpPr>
        <p:sp>
          <p:nvSpPr>
            <p:cNvPr id="8" name="Rectangle 7">
              <a:extLst>
                <a:ext uri="{FF2B5EF4-FFF2-40B4-BE49-F238E27FC236}">
                  <a16:creationId xmlns:a16="http://schemas.microsoft.com/office/drawing/2014/main" id="{DE194D58-EACA-279C-DD50-A59508A69E8D}"/>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logo  AI-generated content may be incorrect.">
              <a:extLst>
                <a:ext uri="{FF2B5EF4-FFF2-40B4-BE49-F238E27FC236}">
                  <a16:creationId xmlns:a16="http://schemas.microsoft.com/office/drawing/2014/main" id="{0A515FE9-CE50-1028-D99E-3AFF48FA0643}"/>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3" name="Group 12">
            <a:extLst>
              <a:ext uri="{FF2B5EF4-FFF2-40B4-BE49-F238E27FC236}">
                <a16:creationId xmlns:a16="http://schemas.microsoft.com/office/drawing/2014/main" id="{848389E7-7447-D48C-6B63-3C0E71A55A81}"/>
              </a:ext>
            </a:extLst>
          </p:cNvPr>
          <p:cNvGrpSpPr>
            <a:grpSpLocks/>
          </p:cNvGrpSpPr>
          <p:nvPr/>
        </p:nvGrpSpPr>
        <p:grpSpPr>
          <a:xfrm>
            <a:off x="10832579" y="5983427"/>
            <a:ext cx="1270000" cy="782320"/>
            <a:chOff x="10861766" y="6031990"/>
            <a:chExt cx="1270000" cy="782320"/>
          </a:xfrm>
        </p:grpSpPr>
        <p:sp>
          <p:nvSpPr>
            <p:cNvPr id="14" name="Rectangle 13">
              <a:extLst>
                <a:ext uri="{FF2B5EF4-FFF2-40B4-BE49-F238E27FC236}">
                  <a16:creationId xmlns:a16="http://schemas.microsoft.com/office/drawing/2014/main" id="{5DAF5493-4CAC-6791-1DF5-DDAF70299A1B}"/>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and black logo  AI-generated content may be incorrect.">
              <a:extLst>
                <a:ext uri="{FF2B5EF4-FFF2-40B4-BE49-F238E27FC236}">
                  <a16:creationId xmlns:a16="http://schemas.microsoft.com/office/drawing/2014/main" id="{8354F43C-266F-B1EA-64A9-2D5FF9C27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296490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0BEB9517-C038-7D74-F0D8-41BDBF8E2DD7}"/>
              </a:ext>
            </a:extLst>
          </p:cNvPr>
          <p:cNvSpPr>
            <a:spLocks noChangeArrowheads="1"/>
          </p:cNvSpPr>
          <p:nvPr/>
        </p:nvSpPr>
        <p:spPr bwMode="auto">
          <a:xfrm>
            <a:off x="0" y="-186899"/>
            <a:ext cx="625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F1F1F"/>
                </a:solidFill>
                <a:effectLst/>
                <a:latin typeface="Google Sans Text"/>
              </a:rPr>
              <a:t>:</a:t>
            </a:r>
            <a:endParaRPr kumimoji="0" lang="en-US" altLang="en-US" sz="900" b="1" i="0" u="none" strike="noStrike" cap="none" normalizeH="0" baseline="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6B16CF7A-2168-5D42-1BDC-7A8BF7F9343C}"/>
              </a:ext>
            </a:extLst>
          </p:cNvPr>
          <p:cNvSpPr txBox="1"/>
          <p:nvPr/>
        </p:nvSpPr>
        <p:spPr>
          <a:xfrm>
            <a:off x="2491254" y="1893658"/>
            <a:ext cx="9404053" cy="1585049"/>
          </a:xfrm>
          <a:prstGeom prst="rect">
            <a:avLst/>
          </a:prstGeom>
          <a:noFill/>
        </p:spPr>
        <p:txBody>
          <a:bodyPr wrap="square">
            <a:spAutoFit/>
          </a:bodyPr>
          <a:lstStyle/>
          <a:p>
            <a:pPr lvl="1" algn="ctr">
              <a:buClr>
                <a:schemeClr val="tx1"/>
              </a:buClr>
            </a:pPr>
            <a:r>
              <a:rPr lang="en-US" sz="2400" dirty="0">
                <a:solidFill>
                  <a:schemeClr val="tx2"/>
                </a:solidFill>
                <a:latin typeface="+mj-lt"/>
              </a:rPr>
              <a:t>Dealers are operating in a market where headline sticker prices remain firm, but purchase support is doing more of the work.</a:t>
            </a:r>
          </a:p>
          <a:p>
            <a:pPr lvl="1" algn="ctr">
              <a:buClr>
                <a:schemeClr val="tx1"/>
              </a:buClr>
            </a:pPr>
            <a:br>
              <a:rPr lang="en-US" sz="1050" dirty="0">
                <a:solidFill>
                  <a:schemeClr val="tx2"/>
                </a:solidFill>
                <a:latin typeface="+mj-lt"/>
              </a:rPr>
            </a:br>
            <a:r>
              <a:rPr lang="en-US" sz="1050" dirty="0">
                <a:solidFill>
                  <a:schemeClr val="tx2"/>
                </a:solidFill>
                <a:latin typeface="+mj-lt"/>
              </a:rPr>
              <a:t> </a:t>
            </a:r>
            <a:br>
              <a:rPr lang="en-US" sz="2800" dirty="0">
                <a:latin typeface="+mj-lt"/>
              </a:rPr>
            </a:br>
            <a:r>
              <a:rPr lang="en-US" sz="2600" b="1" dirty="0">
                <a:latin typeface="+mj-lt"/>
              </a:rPr>
              <a:t>That creates a strong opportunity to market:</a:t>
            </a:r>
          </a:p>
        </p:txBody>
      </p:sp>
      <p:sp>
        <p:nvSpPr>
          <p:cNvPr id="4" name="Slide Number Placeholder 4">
            <a:extLst>
              <a:ext uri="{FF2B5EF4-FFF2-40B4-BE49-F238E27FC236}">
                <a16:creationId xmlns:a16="http://schemas.microsoft.com/office/drawing/2014/main" id="{3441022E-CE41-0B5D-17ED-CDBFE93C76D7}"/>
              </a:ext>
            </a:extLst>
          </p:cNvPr>
          <p:cNvSpPr>
            <a:spLocks noGrp="1"/>
          </p:cNvSpPr>
          <p:nvPr>
            <p:ph type="sldNum" sz="quarter" idx="12"/>
          </p:nvPr>
        </p:nvSpPr>
        <p:spPr>
          <a:xfrm>
            <a:off x="11598613" y="6162145"/>
            <a:ext cx="593387" cy="695855"/>
          </a:xfrm>
        </p:spPr>
        <p:txBody>
          <a:bodyPr/>
          <a:lstStyle/>
          <a:p>
            <a:pPr algn="ctr"/>
            <a:fld id="{43385092-5906-4529-97E8-5EA106343A91}" type="slidenum">
              <a:rPr lang="en-US">
                <a:solidFill>
                  <a:schemeClr val="tx2"/>
                </a:solidFill>
              </a:rPr>
              <a:pPr algn="ctr"/>
              <a:t>12</a:t>
            </a:fld>
            <a:endParaRPr lang="en-US" dirty="0">
              <a:solidFill>
                <a:schemeClr val="tx2"/>
              </a:solidFill>
            </a:endParaRPr>
          </a:p>
        </p:txBody>
      </p:sp>
      <p:sp>
        <p:nvSpPr>
          <p:cNvPr id="11" name="TextBox 10">
            <a:extLst>
              <a:ext uri="{FF2B5EF4-FFF2-40B4-BE49-F238E27FC236}">
                <a16:creationId xmlns:a16="http://schemas.microsoft.com/office/drawing/2014/main" id="{8798F2B1-9393-C3F1-A347-A9EE9BE567DD}"/>
              </a:ext>
            </a:extLst>
          </p:cNvPr>
          <p:cNvSpPr txBox="1"/>
          <p:nvPr/>
        </p:nvSpPr>
        <p:spPr>
          <a:xfrm>
            <a:off x="3128754" y="3322122"/>
            <a:ext cx="4829696" cy="2193677"/>
          </a:xfrm>
          <a:prstGeom prst="rect">
            <a:avLst/>
          </a:prstGeom>
          <a:noFill/>
        </p:spPr>
        <p:txBody>
          <a:bodyPr wrap="square">
            <a:spAutoFit/>
          </a:bodyPr>
          <a:lstStyle/>
          <a:p>
            <a:pPr marL="800100" lvl="1" indent="-342900">
              <a:lnSpc>
                <a:spcPct val="200000"/>
              </a:lnSpc>
              <a:buClr>
                <a:schemeClr val="tx1"/>
              </a:buClr>
              <a:buFont typeface="Wingdings" panose="05000000000000000000" pitchFamily="2" charset="2"/>
              <a:buChar char="§"/>
            </a:pPr>
            <a:r>
              <a:rPr lang="en-US" sz="2400" dirty="0">
                <a:solidFill>
                  <a:schemeClr val="tx2"/>
                </a:solidFill>
                <a:latin typeface="+mj-lt"/>
              </a:rPr>
              <a:t>Value</a:t>
            </a:r>
          </a:p>
          <a:p>
            <a:pPr marL="800100" lvl="1" indent="-342900">
              <a:lnSpc>
                <a:spcPct val="200000"/>
              </a:lnSpc>
              <a:buClr>
                <a:schemeClr val="tx1"/>
              </a:buClr>
              <a:buFont typeface="Wingdings" panose="05000000000000000000" pitchFamily="2" charset="2"/>
              <a:buChar char="§"/>
            </a:pPr>
            <a:r>
              <a:rPr lang="en-US" sz="2400" dirty="0">
                <a:solidFill>
                  <a:schemeClr val="tx2"/>
                </a:solidFill>
                <a:latin typeface="+mj-lt"/>
              </a:rPr>
              <a:t>Payment flexibility</a:t>
            </a:r>
          </a:p>
          <a:p>
            <a:pPr marL="800100" lvl="1" indent="-342900">
              <a:lnSpc>
                <a:spcPct val="200000"/>
              </a:lnSpc>
              <a:buClr>
                <a:schemeClr val="tx1"/>
              </a:buClr>
              <a:buFont typeface="Wingdings" panose="05000000000000000000" pitchFamily="2" charset="2"/>
              <a:buChar char="§"/>
            </a:pPr>
            <a:r>
              <a:rPr lang="en-US" sz="2400" dirty="0">
                <a:solidFill>
                  <a:schemeClr val="tx2"/>
                </a:solidFill>
                <a:latin typeface="+mj-lt"/>
              </a:rPr>
              <a:t>Available incentives</a:t>
            </a:r>
          </a:p>
        </p:txBody>
      </p:sp>
      <p:sp>
        <p:nvSpPr>
          <p:cNvPr id="13" name="Title 1">
            <a:extLst>
              <a:ext uri="{FF2B5EF4-FFF2-40B4-BE49-F238E27FC236}">
                <a16:creationId xmlns:a16="http://schemas.microsoft.com/office/drawing/2014/main" id="{7B26647C-7DEC-E4E0-B3BA-8324CF4C85A0}"/>
              </a:ext>
            </a:extLst>
          </p:cNvPr>
          <p:cNvSpPr>
            <a:spLocks noGrp="1"/>
          </p:cNvSpPr>
          <p:nvPr>
            <p:ph type="title"/>
          </p:nvPr>
        </p:nvSpPr>
        <p:spPr>
          <a:xfrm>
            <a:off x="2194560" y="1013429"/>
            <a:ext cx="9997440" cy="695855"/>
          </a:xfrm>
        </p:spPr>
        <p:txBody>
          <a:bodyPr/>
          <a:lstStyle/>
          <a:p>
            <a:pPr algn="ctr"/>
            <a:r>
              <a:rPr lang="en-US" sz="4800" cap="all" dirty="0"/>
              <a:t>Key opportunity</a:t>
            </a:r>
            <a:br>
              <a:rPr lang="en-US" sz="4800" cap="all" dirty="0"/>
            </a:br>
            <a:r>
              <a:rPr lang="en-US" sz="4800" cap="all" dirty="0"/>
              <a:t>for marketing</a:t>
            </a:r>
          </a:p>
        </p:txBody>
      </p:sp>
    </p:spTree>
    <p:extLst>
      <p:ext uri="{BB962C8B-B14F-4D97-AF65-F5344CB8AC3E}">
        <p14:creationId xmlns:p14="http://schemas.microsoft.com/office/powerpoint/2010/main" val="356217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31BD29D-FEEF-E9F3-1729-642F5C2E109A}"/>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sp>
        <p:nvSpPr>
          <p:cNvPr id="2" name="Title 1">
            <a:extLst>
              <a:ext uri="{FF2B5EF4-FFF2-40B4-BE49-F238E27FC236}">
                <a16:creationId xmlns:a16="http://schemas.microsoft.com/office/drawing/2014/main" id="{6CED380E-C000-F251-7F15-E809CCCB4473}"/>
              </a:ext>
            </a:extLst>
          </p:cNvPr>
          <p:cNvSpPr>
            <a:spLocks noGrp="1"/>
          </p:cNvSpPr>
          <p:nvPr>
            <p:ph type="title"/>
          </p:nvPr>
        </p:nvSpPr>
        <p:spPr>
          <a:xfrm>
            <a:off x="1" y="454891"/>
            <a:ext cx="12192000" cy="695855"/>
          </a:xfrm>
        </p:spPr>
        <p:txBody>
          <a:bodyPr/>
          <a:lstStyle/>
          <a:p>
            <a:r>
              <a:rPr lang="en-US" sz="4800" dirty="0">
                <a:effectLst>
                  <a:outerShdw blurRad="38100" dist="38100" dir="2700000" algn="tl">
                    <a:srgbClr val="000000">
                      <a:alpha val="43137"/>
                    </a:srgbClr>
                  </a:outerShdw>
                </a:effectLst>
              </a:rPr>
              <a:t>FIXED OPS PERFORMANCE TRENDS</a:t>
            </a:r>
          </a:p>
        </p:txBody>
      </p:sp>
      <p:grpSp>
        <p:nvGrpSpPr>
          <p:cNvPr id="14" name="Group 13">
            <a:extLst>
              <a:ext uri="{FF2B5EF4-FFF2-40B4-BE49-F238E27FC236}">
                <a16:creationId xmlns:a16="http://schemas.microsoft.com/office/drawing/2014/main" id="{8E752774-579C-915A-9876-C2BD22897FA5}"/>
              </a:ext>
            </a:extLst>
          </p:cNvPr>
          <p:cNvGrpSpPr/>
          <p:nvPr/>
        </p:nvGrpSpPr>
        <p:grpSpPr>
          <a:xfrm>
            <a:off x="775459" y="1814436"/>
            <a:ext cx="10641082" cy="4370427"/>
            <a:chOff x="309947" y="1674792"/>
            <a:chExt cx="10641082" cy="4370427"/>
          </a:xfrm>
        </p:grpSpPr>
        <p:sp>
          <p:nvSpPr>
            <p:cNvPr id="10" name="TextBox 9">
              <a:extLst>
                <a:ext uri="{FF2B5EF4-FFF2-40B4-BE49-F238E27FC236}">
                  <a16:creationId xmlns:a16="http://schemas.microsoft.com/office/drawing/2014/main" id="{A8FF353B-430E-17F4-5784-58A38ABC6ADF}"/>
                </a:ext>
              </a:extLst>
            </p:cNvPr>
            <p:cNvSpPr txBox="1"/>
            <p:nvPr/>
          </p:nvSpPr>
          <p:spPr>
            <a:xfrm>
              <a:off x="309947" y="1674792"/>
              <a:ext cx="10641082" cy="4370427"/>
            </a:xfrm>
            <a:prstGeom prst="rect">
              <a:avLst/>
            </a:prstGeom>
            <a:noFill/>
          </p:spPr>
          <p:txBody>
            <a:bodyPr wrap="square" rtlCol="0">
              <a:spAutoFit/>
            </a:bodyPr>
            <a:lstStyle/>
            <a:p>
              <a:pPr>
                <a:buClr>
                  <a:schemeClr val="tx1"/>
                </a:buClr>
              </a:pPr>
              <a:r>
                <a:rPr lang="en-US" sz="2000" b="1" dirty="0"/>
                <a:t>Service remains a major profit driver</a:t>
              </a:r>
            </a:p>
            <a:p>
              <a:pPr marL="742950" lvl="1" indent="-285750">
                <a:buClr>
                  <a:schemeClr val="tx1"/>
                </a:buClr>
                <a:buFont typeface="Wingdings" panose="05000000000000000000" pitchFamily="2" charset="2"/>
                <a:buChar char="§"/>
              </a:pPr>
              <a:r>
                <a:rPr lang="en-US" dirty="0">
                  <a:solidFill>
                    <a:schemeClr val="tx2"/>
                  </a:solidFill>
                </a:rPr>
                <a:t>Service Departments entered May operating near peak revenue levels continuing strong performance from Q1/Q2 trends</a:t>
              </a:r>
            </a:p>
            <a:p>
              <a:pPr marL="285750" indent="-285750">
                <a:buClr>
                  <a:schemeClr val="tx1"/>
                </a:buClr>
                <a:buFont typeface="Wingdings" panose="05000000000000000000" pitchFamily="2" charset="2"/>
                <a:buChar char="§"/>
              </a:pPr>
              <a:endParaRPr lang="en-US" sz="900" dirty="0">
                <a:solidFill>
                  <a:schemeClr val="tx2"/>
                </a:solidFill>
              </a:endParaRPr>
            </a:p>
            <a:p>
              <a:pPr>
                <a:buClr>
                  <a:schemeClr val="tx1"/>
                </a:buClr>
              </a:pPr>
              <a:r>
                <a:rPr lang="en-US" sz="2000" b="1" dirty="0"/>
                <a:t>Demand is strong – but share is slipping</a:t>
              </a:r>
            </a:p>
            <a:p>
              <a:pPr marL="742950" lvl="1" indent="-285750">
                <a:buClr>
                  <a:schemeClr val="tx1"/>
                </a:buClr>
                <a:buFont typeface="Wingdings" panose="05000000000000000000" pitchFamily="2" charset="2"/>
                <a:buChar char="§"/>
              </a:pPr>
              <a:r>
                <a:rPr lang="en-US" dirty="0">
                  <a:solidFill>
                    <a:schemeClr val="tx2"/>
                  </a:solidFill>
                </a:rPr>
                <a:t>Shops were busy, but dealers continued losing some traffic to independents</a:t>
              </a:r>
            </a:p>
            <a:p>
              <a:pPr marL="742950" lvl="1" indent="-285750">
                <a:buClr>
                  <a:schemeClr val="tx1"/>
                </a:buClr>
                <a:buFont typeface="Wingdings" panose="05000000000000000000" pitchFamily="2" charset="2"/>
                <a:buChar char="§"/>
              </a:pPr>
              <a:r>
                <a:rPr lang="en-US" dirty="0">
                  <a:solidFill>
                    <a:schemeClr val="tx2"/>
                  </a:solidFill>
                </a:rPr>
                <a:t>Strong revenue       full market capture</a:t>
              </a:r>
            </a:p>
            <a:p>
              <a:pPr marL="285750" indent="-285750">
                <a:buClr>
                  <a:schemeClr val="tx1"/>
                </a:buClr>
                <a:buFont typeface="Wingdings" panose="05000000000000000000" pitchFamily="2" charset="2"/>
                <a:buChar char="§"/>
              </a:pPr>
              <a:endParaRPr lang="en-US" sz="900" dirty="0">
                <a:solidFill>
                  <a:schemeClr val="tx2"/>
                </a:solidFill>
              </a:endParaRPr>
            </a:p>
            <a:p>
              <a:pPr>
                <a:buClr>
                  <a:schemeClr val="tx1"/>
                </a:buClr>
              </a:pPr>
              <a:r>
                <a:rPr lang="en-US" sz="2000" b="1" dirty="0"/>
                <a:t>Aging vehicles are driving service volume</a:t>
              </a:r>
            </a:p>
            <a:p>
              <a:pPr marL="742950" lvl="1" indent="-285750">
                <a:buClr>
                  <a:schemeClr val="tx1"/>
                </a:buClr>
                <a:buFont typeface="Wingdings" panose="05000000000000000000" pitchFamily="2" charset="2"/>
                <a:buChar char="§"/>
              </a:pPr>
              <a:r>
                <a:rPr lang="en-US" dirty="0">
                  <a:solidFill>
                    <a:schemeClr val="tx2"/>
                  </a:solidFill>
                </a:rPr>
                <a:t>Consumers keep cars 5+ years - driving vehicles to 10 years old on average which means </a:t>
              </a:r>
              <a:r>
                <a:rPr lang="en-US" b="1" dirty="0">
                  <a:solidFill>
                    <a:schemeClr val="tx2"/>
                  </a:solidFill>
                </a:rPr>
                <a:t>m</a:t>
              </a:r>
              <a:r>
                <a:rPr lang="en-US" b="1" dirty="0"/>
                <a:t>ore repair frequency and higher ticket values</a:t>
              </a:r>
            </a:p>
            <a:p>
              <a:pPr marL="285750" indent="-285750">
                <a:buClr>
                  <a:schemeClr val="tx1"/>
                </a:buClr>
                <a:buFont typeface="Wingdings" panose="05000000000000000000" pitchFamily="2" charset="2"/>
                <a:buChar char="§"/>
              </a:pPr>
              <a:endParaRPr lang="en-US" sz="900" b="1" dirty="0">
                <a:solidFill>
                  <a:schemeClr val="tx2"/>
                </a:solidFill>
              </a:endParaRPr>
            </a:p>
            <a:p>
              <a:pPr>
                <a:buClr>
                  <a:schemeClr val="tx1"/>
                </a:buClr>
              </a:pPr>
              <a:r>
                <a:rPr lang="en-US" sz="2000" b="1" dirty="0"/>
                <a:t>Higher repair order value = key growth driver</a:t>
              </a:r>
            </a:p>
            <a:p>
              <a:pPr marL="742950" lvl="1" indent="-285750">
                <a:buClr>
                  <a:schemeClr val="tx1"/>
                </a:buClr>
                <a:buFont typeface="Wingdings" panose="05000000000000000000" pitchFamily="2" charset="2"/>
                <a:buChar char="§"/>
              </a:pPr>
              <a:r>
                <a:rPr lang="en-US" dirty="0">
                  <a:solidFill>
                    <a:schemeClr val="tx2"/>
                  </a:solidFill>
                </a:rPr>
                <a:t>Customers receiving digital inspections </a:t>
              </a:r>
              <a:r>
                <a:rPr lang="en-US" b="1" dirty="0"/>
                <a:t>(photos/video) spend $640 per RO vs $410 without</a:t>
              </a:r>
            </a:p>
            <a:p>
              <a:pPr marL="285750" indent="-285750">
                <a:buClr>
                  <a:schemeClr val="tx1"/>
                </a:buClr>
                <a:buFont typeface="Wingdings" panose="05000000000000000000" pitchFamily="2" charset="2"/>
                <a:buChar char="§"/>
              </a:pPr>
              <a:endParaRPr lang="en-US" sz="900" b="1" dirty="0">
                <a:solidFill>
                  <a:schemeClr val="tx2"/>
                </a:solidFill>
              </a:endParaRPr>
            </a:p>
            <a:p>
              <a:pPr>
                <a:buClr>
                  <a:schemeClr val="tx1"/>
                </a:buClr>
              </a:pPr>
              <a:r>
                <a:rPr lang="en-US" sz="2000" b="1" dirty="0"/>
                <a:t>Missed opportunities remains significant</a:t>
              </a:r>
            </a:p>
            <a:p>
              <a:pPr marL="742950" lvl="1" indent="-285750">
                <a:buClr>
                  <a:schemeClr val="tx1"/>
                </a:buClr>
                <a:buFont typeface="Wingdings" panose="05000000000000000000" pitchFamily="2" charset="2"/>
                <a:buChar char="§"/>
              </a:pPr>
              <a:r>
                <a:rPr lang="en-US" dirty="0">
                  <a:solidFill>
                    <a:schemeClr val="tx2"/>
                  </a:solidFill>
                </a:rPr>
                <a:t>Each lost service encounter = </a:t>
              </a:r>
              <a:r>
                <a:rPr lang="en-US" b="1" dirty="0"/>
                <a:t>12K+ lifetime value lost</a:t>
              </a:r>
            </a:p>
          </p:txBody>
        </p:sp>
        <p:sp>
          <p:nvSpPr>
            <p:cNvPr id="13" name="Not Equal 12">
              <a:extLst>
                <a:ext uri="{FF2B5EF4-FFF2-40B4-BE49-F238E27FC236}">
                  <a16:creationId xmlns:a16="http://schemas.microsoft.com/office/drawing/2014/main" id="{3BC36CDA-FF55-D278-C422-223D319764A2}"/>
                </a:ext>
              </a:extLst>
            </p:cNvPr>
            <p:cNvSpPr/>
            <p:nvPr/>
          </p:nvSpPr>
          <p:spPr>
            <a:xfrm>
              <a:off x="2805937" y="3328547"/>
              <a:ext cx="245165" cy="238539"/>
            </a:xfrm>
            <a:prstGeom prst="mathNotEqual">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Footer Placeholder 3">
            <a:extLst>
              <a:ext uri="{FF2B5EF4-FFF2-40B4-BE49-F238E27FC236}">
                <a16:creationId xmlns:a16="http://schemas.microsoft.com/office/drawing/2014/main" id="{A6AB72EB-6E9A-47AC-6C81-1922A4AFD621}"/>
              </a:ext>
            </a:extLst>
          </p:cNvPr>
          <p:cNvSpPr txBox="1">
            <a:spLocks/>
          </p:cNvSpPr>
          <p:nvPr/>
        </p:nvSpPr>
        <p:spPr>
          <a:xfrm>
            <a:off x="593387" y="6195782"/>
            <a:ext cx="4114800" cy="660549"/>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Cox Automotive</a:t>
            </a:r>
          </a:p>
        </p:txBody>
      </p:sp>
      <p:sp>
        <p:nvSpPr>
          <p:cNvPr id="8" name="Slide Number Placeholder 4">
            <a:extLst>
              <a:ext uri="{FF2B5EF4-FFF2-40B4-BE49-F238E27FC236}">
                <a16:creationId xmlns:a16="http://schemas.microsoft.com/office/drawing/2014/main" id="{8C793BF8-4F21-DB65-2956-FF70335F5614}"/>
              </a:ext>
            </a:extLst>
          </p:cNvPr>
          <p:cNvSpPr>
            <a:spLocks noGrp="1"/>
          </p:cNvSpPr>
          <p:nvPr>
            <p:ph type="sldNum" sz="quarter" idx="12"/>
          </p:nvPr>
        </p:nvSpPr>
        <p:spPr>
          <a:xfrm>
            <a:off x="0" y="6195782"/>
            <a:ext cx="593387" cy="660549"/>
          </a:xfrm>
        </p:spPr>
        <p:txBody>
          <a:bodyPr/>
          <a:lstStyle/>
          <a:p>
            <a:pPr algn="ctr"/>
            <a:fld id="{43385092-5906-4529-97E8-5EA106343A91}" type="slidenum">
              <a:rPr lang="en-US">
                <a:solidFill>
                  <a:schemeClr val="tx2"/>
                </a:solidFill>
              </a:rPr>
              <a:pPr algn="ctr"/>
              <a:t>13</a:t>
            </a:fld>
            <a:endParaRPr lang="en-US" dirty="0">
              <a:solidFill>
                <a:schemeClr val="tx2"/>
              </a:solidFill>
            </a:endParaRPr>
          </a:p>
        </p:txBody>
      </p:sp>
      <p:grpSp>
        <p:nvGrpSpPr>
          <p:cNvPr id="9" name="Group 8">
            <a:extLst>
              <a:ext uri="{FF2B5EF4-FFF2-40B4-BE49-F238E27FC236}">
                <a16:creationId xmlns:a16="http://schemas.microsoft.com/office/drawing/2014/main" id="{68EDBD2E-712F-4DE0-0ACE-761241127B76}"/>
              </a:ext>
            </a:extLst>
          </p:cNvPr>
          <p:cNvGrpSpPr/>
          <p:nvPr/>
        </p:nvGrpSpPr>
        <p:grpSpPr>
          <a:xfrm>
            <a:off x="10832583" y="5983428"/>
            <a:ext cx="1270000" cy="782320"/>
            <a:chOff x="10861766" y="6031990"/>
            <a:chExt cx="1270000" cy="782320"/>
          </a:xfrm>
        </p:grpSpPr>
        <p:sp>
          <p:nvSpPr>
            <p:cNvPr id="11" name="Rectangle 10">
              <a:extLst>
                <a:ext uri="{FF2B5EF4-FFF2-40B4-BE49-F238E27FC236}">
                  <a16:creationId xmlns:a16="http://schemas.microsoft.com/office/drawing/2014/main" id="{8B90BFFA-F14A-92A4-E6DA-24DDEC0C51DA}"/>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and black logo  AI-generated content may be incorrect.">
              <a:extLst>
                <a:ext uri="{FF2B5EF4-FFF2-40B4-BE49-F238E27FC236}">
                  <a16:creationId xmlns:a16="http://schemas.microsoft.com/office/drawing/2014/main" id="{E53A46BB-202E-D246-748B-C058C32DC549}"/>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7" name="Group 16">
            <a:extLst>
              <a:ext uri="{FF2B5EF4-FFF2-40B4-BE49-F238E27FC236}">
                <a16:creationId xmlns:a16="http://schemas.microsoft.com/office/drawing/2014/main" id="{382E68D1-DA6D-19B1-FF72-F3BECFDC2048}"/>
              </a:ext>
            </a:extLst>
          </p:cNvPr>
          <p:cNvGrpSpPr>
            <a:grpSpLocks/>
          </p:cNvGrpSpPr>
          <p:nvPr/>
        </p:nvGrpSpPr>
        <p:grpSpPr>
          <a:xfrm>
            <a:off x="10832579" y="5994310"/>
            <a:ext cx="1270000" cy="782320"/>
            <a:chOff x="10861766" y="6031990"/>
            <a:chExt cx="1270000" cy="782320"/>
          </a:xfrm>
        </p:grpSpPr>
        <p:sp>
          <p:nvSpPr>
            <p:cNvPr id="18" name="Rectangle 17">
              <a:extLst>
                <a:ext uri="{FF2B5EF4-FFF2-40B4-BE49-F238E27FC236}">
                  <a16:creationId xmlns:a16="http://schemas.microsoft.com/office/drawing/2014/main" id="{54B73E77-4F82-D6F8-A0A4-37A8068DEE09}"/>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black logo  AI-generated content may be incorrect.">
              <a:extLst>
                <a:ext uri="{FF2B5EF4-FFF2-40B4-BE49-F238E27FC236}">
                  <a16:creationId xmlns:a16="http://schemas.microsoft.com/office/drawing/2014/main" id="{40158FBE-B2D9-FA37-4A07-CBAD9E6B7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356568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E0264-755A-FBEF-5A09-9BB83566A9CA}"/>
              </a:ext>
            </a:extLst>
          </p:cNvPr>
          <p:cNvPicPr>
            <a:picLocks noChangeAspect="1"/>
          </p:cNvPicPr>
          <p:nvPr/>
        </p:nvPicPr>
        <p:blipFill>
          <a:blip r:embed="rId2">
            <a:extLst>
              <a:ext uri="{28A0092B-C50C-407E-A947-70E740481C1C}">
                <a14:useLocalDpi xmlns:a14="http://schemas.microsoft.com/office/drawing/2010/main" val="0"/>
              </a:ext>
            </a:extLst>
          </a:blip>
          <a:srcRect b="69317"/>
          <a:stretch>
            <a:fillRect/>
          </a:stretch>
        </p:blipFill>
        <p:spPr>
          <a:xfrm>
            <a:off x="2788" y="0"/>
            <a:ext cx="12186423" cy="2104300"/>
          </a:xfrm>
          <a:prstGeom prst="rect">
            <a:avLst/>
          </a:prstGeom>
        </p:spPr>
      </p:pic>
      <p:sp>
        <p:nvSpPr>
          <p:cNvPr id="2" name="Title 1">
            <a:extLst>
              <a:ext uri="{FF2B5EF4-FFF2-40B4-BE49-F238E27FC236}">
                <a16:creationId xmlns:a16="http://schemas.microsoft.com/office/drawing/2014/main" id="{C297AE7E-1A1A-5019-082B-0B9888156917}"/>
              </a:ext>
            </a:extLst>
          </p:cNvPr>
          <p:cNvSpPr>
            <a:spLocks noGrp="1"/>
          </p:cNvSpPr>
          <p:nvPr>
            <p:ph type="title"/>
          </p:nvPr>
        </p:nvSpPr>
        <p:spPr>
          <a:xfrm>
            <a:off x="838199" y="387002"/>
            <a:ext cx="10515600" cy="695855"/>
          </a:xfrm>
        </p:spPr>
        <p:txBody>
          <a:bodyPr/>
          <a:lstStyle/>
          <a:p>
            <a:r>
              <a:rPr lang="en-US" sz="4800" cap="all" dirty="0">
                <a:effectLst>
                  <a:outerShdw blurRad="38100" dist="38100" dir="2700000" algn="tl">
                    <a:srgbClr val="000000">
                      <a:alpha val="43137"/>
                    </a:srgbClr>
                  </a:outerShdw>
                </a:effectLst>
              </a:rPr>
              <a:t>Talk tracks when</a:t>
            </a:r>
            <a:br>
              <a:rPr lang="en-US" sz="4800" cap="all" dirty="0">
                <a:effectLst>
                  <a:outerShdw blurRad="38100" dist="38100" dir="2700000" algn="tl">
                    <a:srgbClr val="000000">
                      <a:alpha val="43137"/>
                    </a:srgbClr>
                  </a:outerShdw>
                </a:effectLst>
              </a:rPr>
            </a:br>
            <a:r>
              <a:rPr lang="en-US" sz="4800" cap="all" dirty="0">
                <a:effectLst>
                  <a:outerShdw blurRad="38100" dist="38100" dir="2700000" algn="tl">
                    <a:srgbClr val="000000">
                      <a:alpha val="43137"/>
                    </a:srgbClr>
                  </a:outerShdw>
                </a:effectLst>
              </a:rPr>
              <a:t>speaking with Dealers</a:t>
            </a:r>
          </a:p>
        </p:txBody>
      </p:sp>
      <p:sp>
        <p:nvSpPr>
          <p:cNvPr id="7" name="Slide Number Placeholder 4">
            <a:extLst>
              <a:ext uri="{FF2B5EF4-FFF2-40B4-BE49-F238E27FC236}">
                <a16:creationId xmlns:a16="http://schemas.microsoft.com/office/drawing/2014/main" id="{276102A6-9B35-C147-51B5-5EFA8D025DA4}"/>
              </a:ext>
            </a:extLst>
          </p:cNvPr>
          <p:cNvSpPr>
            <a:spLocks noGrp="1"/>
          </p:cNvSpPr>
          <p:nvPr>
            <p:ph type="sldNum" sz="quarter" idx="12"/>
          </p:nvPr>
        </p:nvSpPr>
        <p:spPr>
          <a:xfrm>
            <a:off x="0" y="6195786"/>
            <a:ext cx="593387" cy="660546"/>
          </a:xfrm>
        </p:spPr>
        <p:txBody>
          <a:bodyPr/>
          <a:lstStyle/>
          <a:p>
            <a:pPr algn="ctr"/>
            <a:fld id="{43385092-5906-4529-97E8-5EA106343A91}" type="slidenum">
              <a:rPr lang="en-US">
                <a:solidFill>
                  <a:schemeClr val="tx2"/>
                </a:solidFill>
              </a:rPr>
              <a:pPr algn="ctr"/>
              <a:t>14</a:t>
            </a:fld>
            <a:endParaRPr lang="en-US" dirty="0">
              <a:solidFill>
                <a:schemeClr val="tx2"/>
              </a:solidFill>
            </a:endParaRPr>
          </a:p>
        </p:txBody>
      </p:sp>
      <p:grpSp>
        <p:nvGrpSpPr>
          <p:cNvPr id="8" name="Group 7">
            <a:extLst>
              <a:ext uri="{FF2B5EF4-FFF2-40B4-BE49-F238E27FC236}">
                <a16:creationId xmlns:a16="http://schemas.microsoft.com/office/drawing/2014/main" id="{0983D362-1C69-E85C-2E28-13EA15B90BD8}"/>
              </a:ext>
            </a:extLst>
          </p:cNvPr>
          <p:cNvGrpSpPr/>
          <p:nvPr/>
        </p:nvGrpSpPr>
        <p:grpSpPr>
          <a:xfrm>
            <a:off x="10832583" y="5983428"/>
            <a:ext cx="1270000" cy="782320"/>
            <a:chOff x="10861766" y="6031990"/>
            <a:chExt cx="1270000" cy="782320"/>
          </a:xfrm>
        </p:grpSpPr>
        <p:sp>
          <p:nvSpPr>
            <p:cNvPr id="9" name="Rectangle 8">
              <a:extLst>
                <a:ext uri="{FF2B5EF4-FFF2-40B4-BE49-F238E27FC236}">
                  <a16:creationId xmlns:a16="http://schemas.microsoft.com/office/drawing/2014/main" id="{AAAE26E9-2CFF-382D-4F3F-AB59DD339787}"/>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logo  AI-generated content may be incorrect.">
              <a:extLst>
                <a:ext uri="{FF2B5EF4-FFF2-40B4-BE49-F238E27FC236}">
                  <a16:creationId xmlns:a16="http://schemas.microsoft.com/office/drawing/2014/main" id="{CD40C829-5A96-F270-235B-63715395CB16}"/>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2" name="Group 11">
            <a:extLst>
              <a:ext uri="{FF2B5EF4-FFF2-40B4-BE49-F238E27FC236}">
                <a16:creationId xmlns:a16="http://schemas.microsoft.com/office/drawing/2014/main" id="{88E7FC33-3543-366C-7643-557704AFCCA8}"/>
              </a:ext>
            </a:extLst>
          </p:cNvPr>
          <p:cNvGrpSpPr>
            <a:grpSpLocks/>
          </p:cNvGrpSpPr>
          <p:nvPr/>
        </p:nvGrpSpPr>
        <p:grpSpPr>
          <a:xfrm>
            <a:off x="10843465" y="5994313"/>
            <a:ext cx="1270000" cy="782320"/>
            <a:chOff x="10861766" y="6031990"/>
            <a:chExt cx="1270000" cy="782320"/>
          </a:xfrm>
        </p:grpSpPr>
        <p:sp>
          <p:nvSpPr>
            <p:cNvPr id="13" name="Rectangle 12">
              <a:extLst>
                <a:ext uri="{FF2B5EF4-FFF2-40B4-BE49-F238E27FC236}">
                  <a16:creationId xmlns:a16="http://schemas.microsoft.com/office/drawing/2014/main" id="{EA171C54-E8F0-B6AF-208C-8192A7AE4825}"/>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logo  AI-generated content may be incorrect.">
              <a:extLst>
                <a:ext uri="{FF2B5EF4-FFF2-40B4-BE49-F238E27FC236}">
                  <a16:creationId xmlns:a16="http://schemas.microsoft.com/office/drawing/2014/main" id="{F3990F7B-BA2B-ED02-6B86-A72425CE0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16" name="TextBox 15">
            <a:extLst>
              <a:ext uri="{FF2B5EF4-FFF2-40B4-BE49-F238E27FC236}">
                <a16:creationId xmlns:a16="http://schemas.microsoft.com/office/drawing/2014/main" id="{0C7BB033-347D-1731-6760-6076BA3B7CFC}"/>
              </a:ext>
            </a:extLst>
          </p:cNvPr>
          <p:cNvSpPr txBox="1"/>
          <p:nvPr/>
        </p:nvSpPr>
        <p:spPr>
          <a:xfrm>
            <a:off x="775458" y="2305772"/>
            <a:ext cx="10641082" cy="1778307"/>
          </a:xfrm>
          <a:prstGeom prst="rect">
            <a:avLst/>
          </a:prstGeom>
          <a:noFill/>
        </p:spPr>
        <p:txBody>
          <a:bodyPr wrap="square" rtlCol="0">
            <a:spAutoFit/>
          </a:bodyPr>
          <a:lstStyle/>
          <a:p>
            <a:pPr>
              <a:lnSpc>
                <a:spcPct val="150000"/>
              </a:lnSpc>
              <a:buClr>
                <a:schemeClr val="tx1"/>
              </a:buClr>
            </a:pPr>
            <a:r>
              <a:rPr lang="en-US" sz="2800" b="1" dirty="0"/>
              <a:t>Pricing Environment Has Shifted </a:t>
            </a:r>
            <a:r>
              <a:rPr lang="en-US" sz="2400" b="1" dirty="0">
                <a:solidFill>
                  <a:schemeClr val="accent1"/>
                </a:solidFill>
                <a:sym typeface="Wingdings" panose="05000000000000000000" pitchFamily="2" charset="2"/>
              </a:rPr>
              <a:t></a:t>
            </a:r>
            <a:r>
              <a:rPr lang="en-US" sz="2400" dirty="0">
                <a:sym typeface="Wingdings" panose="05000000000000000000" pitchFamily="2" charset="2"/>
              </a:rPr>
              <a:t> </a:t>
            </a:r>
            <a:r>
              <a:rPr lang="en-US" sz="2400" i="1" dirty="0">
                <a:solidFill>
                  <a:schemeClr val="tx2"/>
                </a:solidFill>
                <a:sym typeface="Wingdings" panose="05000000000000000000" pitchFamily="2" charset="2"/>
              </a:rPr>
              <a:t>Lead with Value</a:t>
            </a: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MSRP holding steady (~$51.6k) while </a:t>
            </a:r>
            <a:r>
              <a:rPr lang="en-US" sz="2400" b="1" dirty="0">
                <a:sym typeface="Wingdings" panose="05000000000000000000" pitchFamily="2" charset="2"/>
              </a:rPr>
              <a:t>incentives rise</a:t>
            </a: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ATP softened slightly  buyers are more deal-sensitive</a:t>
            </a:r>
          </a:p>
        </p:txBody>
      </p:sp>
      <p:sp>
        <p:nvSpPr>
          <p:cNvPr id="18" name="TextBox 17">
            <a:extLst>
              <a:ext uri="{FF2B5EF4-FFF2-40B4-BE49-F238E27FC236}">
                <a16:creationId xmlns:a16="http://schemas.microsoft.com/office/drawing/2014/main" id="{77BF2523-67F6-2027-BA41-B4591B4847F5}"/>
              </a:ext>
            </a:extLst>
          </p:cNvPr>
          <p:cNvSpPr txBox="1"/>
          <p:nvPr/>
        </p:nvSpPr>
        <p:spPr>
          <a:xfrm>
            <a:off x="775458" y="4402811"/>
            <a:ext cx="10641082" cy="1261884"/>
          </a:xfrm>
          <a:prstGeom prst="rect">
            <a:avLst/>
          </a:prstGeom>
          <a:noFill/>
        </p:spPr>
        <p:txBody>
          <a:bodyPr wrap="square" rtlCol="0">
            <a:spAutoFit/>
          </a:bodyPr>
          <a:lstStyle/>
          <a:p>
            <a:pPr algn="ctr">
              <a:buClr>
                <a:schemeClr val="tx1"/>
              </a:buClr>
            </a:pPr>
            <a:r>
              <a:rPr lang="en-US" sz="2800" dirty="0">
                <a:solidFill>
                  <a:schemeClr val="tx2"/>
                </a:solidFill>
              </a:rPr>
              <a:t>✅ </a:t>
            </a:r>
            <a:r>
              <a:rPr lang="en-US" sz="2800" b="1" dirty="0"/>
              <a:t>Talk Track:</a:t>
            </a:r>
          </a:p>
          <a:p>
            <a:pPr algn="ctr">
              <a:buClr>
                <a:schemeClr val="tx1"/>
              </a:buClr>
            </a:pPr>
            <a:r>
              <a:rPr lang="en-US" sz="2400" i="1" dirty="0">
                <a:solidFill>
                  <a:schemeClr val="tx2"/>
                </a:solidFill>
                <a:sym typeface="Wingdings" panose="05000000000000000000" pitchFamily="2" charset="2"/>
              </a:rPr>
              <a:t>“Today’s buyers aren’t just looking for price – they’re looking for value. Strong messaging helps you capture that demand without giving away margin.”</a:t>
            </a:r>
          </a:p>
        </p:txBody>
      </p:sp>
    </p:spTree>
    <p:extLst>
      <p:ext uri="{BB962C8B-B14F-4D97-AF65-F5344CB8AC3E}">
        <p14:creationId xmlns:p14="http://schemas.microsoft.com/office/powerpoint/2010/main" val="26975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9E5100-B345-5F63-EA9A-6F1B02001849}"/>
              </a:ext>
            </a:extLst>
          </p:cNvPr>
          <p:cNvPicPr>
            <a:picLocks noChangeAspect="1"/>
          </p:cNvPicPr>
          <p:nvPr/>
        </p:nvPicPr>
        <p:blipFill>
          <a:blip r:embed="rId2">
            <a:extLst>
              <a:ext uri="{28A0092B-C50C-407E-A947-70E740481C1C}">
                <a14:useLocalDpi xmlns:a14="http://schemas.microsoft.com/office/drawing/2010/main" val="0"/>
              </a:ext>
            </a:extLst>
          </a:blip>
          <a:srcRect b="69317"/>
          <a:stretch>
            <a:fillRect/>
          </a:stretch>
        </p:blipFill>
        <p:spPr>
          <a:xfrm>
            <a:off x="2788" y="0"/>
            <a:ext cx="12186423" cy="2104300"/>
          </a:xfrm>
          <a:prstGeom prst="rect">
            <a:avLst/>
          </a:prstGeom>
        </p:spPr>
      </p:pic>
      <p:sp>
        <p:nvSpPr>
          <p:cNvPr id="6" name="Slide Number Placeholder 4">
            <a:extLst>
              <a:ext uri="{FF2B5EF4-FFF2-40B4-BE49-F238E27FC236}">
                <a16:creationId xmlns:a16="http://schemas.microsoft.com/office/drawing/2014/main" id="{5C8647E5-3824-2707-E63C-E296408D0F8C}"/>
              </a:ext>
            </a:extLst>
          </p:cNvPr>
          <p:cNvSpPr txBox="1">
            <a:spLocks/>
          </p:cNvSpPr>
          <p:nvPr/>
        </p:nvSpPr>
        <p:spPr>
          <a:xfrm>
            <a:off x="0" y="6195782"/>
            <a:ext cx="593387" cy="6605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385092-5906-4529-97E8-5EA106343A91}" type="slidenum">
              <a:rPr lang="en-US" smtClean="0">
                <a:solidFill>
                  <a:schemeClr val="tx2"/>
                </a:solidFill>
              </a:rPr>
              <a:pPr algn="ctr"/>
              <a:t>15</a:t>
            </a:fld>
            <a:endParaRPr lang="en-US" dirty="0">
              <a:solidFill>
                <a:schemeClr val="tx2"/>
              </a:solidFill>
            </a:endParaRPr>
          </a:p>
        </p:txBody>
      </p:sp>
      <p:grpSp>
        <p:nvGrpSpPr>
          <p:cNvPr id="7" name="Group 6">
            <a:extLst>
              <a:ext uri="{FF2B5EF4-FFF2-40B4-BE49-F238E27FC236}">
                <a16:creationId xmlns:a16="http://schemas.microsoft.com/office/drawing/2014/main" id="{CB199F08-FB0D-AA1D-4F6C-D1347A46C665}"/>
              </a:ext>
            </a:extLst>
          </p:cNvPr>
          <p:cNvGrpSpPr>
            <a:grpSpLocks/>
          </p:cNvGrpSpPr>
          <p:nvPr/>
        </p:nvGrpSpPr>
        <p:grpSpPr>
          <a:xfrm>
            <a:off x="10832579" y="5994310"/>
            <a:ext cx="1270000" cy="782320"/>
            <a:chOff x="10861766" y="6031990"/>
            <a:chExt cx="1270000" cy="782320"/>
          </a:xfrm>
        </p:grpSpPr>
        <p:sp>
          <p:nvSpPr>
            <p:cNvPr id="8" name="Rectangle 7">
              <a:extLst>
                <a:ext uri="{FF2B5EF4-FFF2-40B4-BE49-F238E27FC236}">
                  <a16:creationId xmlns:a16="http://schemas.microsoft.com/office/drawing/2014/main" id="{82ACD0F2-4864-4A28-9570-9AEB3207DE2C}"/>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logo  AI-generated content may be incorrect.">
              <a:extLst>
                <a:ext uri="{FF2B5EF4-FFF2-40B4-BE49-F238E27FC236}">
                  <a16:creationId xmlns:a16="http://schemas.microsoft.com/office/drawing/2014/main" id="{59D3881D-6AFE-589B-11A4-138BB563D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15" name="Title 1">
            <a:extLst>
              <a:ext uri="{FF2B5EF4-FFF2-40B4-BE49-F238E27FC236}">
                <a16:creationId xmlns:a16="http://schemas.microsoft.com/office/drawing/2014/main" id="{C84949DF-D9DB-101E-CAC6-124CC158599C}"/>
              </a:ext>
            </a:extLst>
          </p:cNvPr>
          <p:cNvSpPr txBox="1">
            <a:spLocks/>
          </p:cNvSpPr>
          <p:nvPr/>
        </p:nvSpPr>
        <p:spPr>
          <a:xfrm>
            <a:off x="838199" y="38700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cap="all" dirty="0">
                <a:effectLst>
                  <a:outerShdw blurRad="38100" dist="38100" dir="2700000" algn="tl">
                    <a:srgbClr val="000000">
                      <a:alpha val="43137"/>
                    </a:srgbClr>
                  </a:outerShdw>
                </a:effectLst>
              </a:rPr>
              <a:t>Talk tracks when</a:t>
            </a:r>
            <a:br>
              <a:rPr lang="en-US" sz="4800" cap="all" dirty="0">
                <a:effectLst>
                  <a:outerShdw blurRad="38100" dist="38100" dir="2700000" algn="tl">
                    <a:srgbClr val="000000">
                      <a:alpha val="43137"/>
                    </a:srgbClr>
                  </a:outerShdw>
                </a:effectLst>
              </a:rPr>
            </a:br>
            <a:r>
              <a:rPr lang="en-US" sz="4800" cap="all" dirty="0">
                <a:effectLst>
                  <a:outerShdw blurRad="38100" dist="38100" dir="2700000" algn="tl">
                    <a:srgbClr val="000000">
                      <a:alpha val="43137"/>
                    </a:srgbClr>
                  </a:outerShdw>
                </a:effectLst>
              </a:rPr>
              <a:t>speaking with Dealers</a:t>
            </a:r>
          </a:p>
        </p:txBody>
      </p:sp>
      <p:sp>
        <p:nvSpPr>
          <p:cNvPr id="17" name="TextBox 16">
            <a:extLst>
              <a:ext uri="{FF2B5EF4-FFF2-40B4-BE49-F238E27FC236}">
                <a16:creationId xmlns:a16="http://schemas.microsoft.com/office/drawing/2014/main" id="{A4FC7854-B4F2-37AD-E106-24F56E2183D7}"/>
              </a:ext>
            </a:extLst>
          </p:cNvPr>
          <p:cNvSpPr txBox="1"/>
          <p:nvPr/>
        </p:nvSpPr>
        <p:spPr>
          <a:xfrm>
            <a:off x="775458" y="2305772"/>
            <a:ext cx="10641082" cy="1778307"/>
          </a:xfrm>
          <a:prstGeom prst="rect">
            <a:avLst/>
          </a:prstGeom>
          <a:noFill/>
        </p:spPr>
        <p:txBody>
          <a:bodyPr wrap="square" rtlCol="0">
            <a:spAutoFit/>
          </a:bodyPr>
          <a:lstStyle/>
          <a:p>
            <a:pPr>
              <a:lnSpc>
                <a:spcPct val="150000"/>
              </a:lnSpc>
              <a:buClr>
                <a:schemeClr val="tx1"/>
              </a:buClr>
            </a:pPr>
            <a:r>
              <a:rPr lang="en-US" sz="2800" b="1" dirty="0"/>
              <a:t>Demand is Still There – </a:t>
            </a:r>
            <a:r>
              <a:rPr lang="en-US" sz="2800" b="1" i="1" dirty="0"/>
              <a:t>But More Selective</a:t>
            </a:r>
            <a:endParaRPr lang="en-US" sz="2400" b="1" i="1" dirty="0">
              <a:solidFill>
                <a:schemeClr val="tx2"/>
              </a:solidFill>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Sales holding near </a:t>
            </a:r>
            <a:r>
              <a:rPr lang="en-US" sz="2400" b="1" dirty="0">
                <a:sym typeface="Wingdings" panose="05000000000000000000" pitchFamily="2" charset="2"/>
              </a:rPr>
              <a:t>15.8M annually </a:t>
            </a:r>
            <a:r>
              <a:rPr lang="en-US" sz="2400" dirty="0">
                <a:solidFill>
                  <a:schemeClr val="tx2"/>
                </a:solidFill>
                <a:sym typeface="Wingdings" panose="05000000000000000000" pitchFamily="2" charset="2"/>
              </a:rPr>
              <a:t>(normalized, not declining sharply)</a:t>
            </a:r>
            <a:endParaRPr lang="en-US" sz="2400" b="1" dirty="0">
              <a:solidFill>
                <a:schemeClr val="tx2"/>
              </a:solidFill>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Market is </a:t>
            </a:r>
            <a:r>
              <a:rPr lang="en-US" sz="2400" b="1" dirty="0">
                <a:sym typeface="Wingdings" panose="05000000000000000000" pitchFamily="2" charset="2"/>
              </a:rPr>
              <a:t>more fragmented by income and affordability</a:t>
            </a:r>
            <a:endParaRPr lang="en-US" sz="2400" dirty="0">
              <a:sym typeface="Wingdings" panose="05000000000000000000" pitchFamily="2" charset="2"/>
            </a:endParaRPr>
          </a:p>
        </p:txBody>
      </p:sp>
      <p:sp>
        <p:nvSpPr>
          <p:cNvPr id="19" name="TextBox 18">
            <a:extLst>
              <a:ext uri="{FF2B5EF4-FFF2-40B4-BE49-F238E27FC236}">
                <a16:creationId xmlns:a16="http://schemas.microsoft.com/office/drawing/2014/main" id="{56121C38-F6AE-3E93-8B96-F83C00F3196E}"/>
              </a:ext>
            </a:extLst>
          </p:cNvPr>
          <p:cNvSpPr txBox="1"/>
          <p:nvPr/>
        </p:nvSpPr>
        <p:spPr>
          <a:xfrm>
            <a:off x="775458" y="4402811"/>
            <a:ext cx="10641082" cy="1261884"/>
          </a:xfrm>
          <a:prstGeom prst="rect">
            <a:avLst/>
          </a:prstGeom>
          <a:noFill/>
        </p:spPr>
        <p:txBody>
          <a:bodyPr wrap="square" rtlCol="0">
            <a:spAutoFit/>
          </a:bodyPr>
          <a:lstStyle/>
          <a:p>
            <a:pPr algn="ctr">
              <a:buClr>
                <a:schemeClr val="tx1"/>
              </a:buClr>
            </a:pPr>
            <a:r>
              <a:rPr lang="en-US" sz="2800" dirty="0">
                <a:solidFill>
                  <a:schemeClr val="tx2"/>
                </a:solidFill>
              </a:rPr>
              <a:t>✅ </a:t>
            </a:r>
            <a:r>
              <a:rPr lang="en-US" sz="2800" b="1" dirty="0"/>
              <a:t>Talk Track:</a:t>
            </a:r>
          </a:p>
          <a:p>
            <a:pPr algn="ctr">
              <a:buClr>
                <a:schemeClr val="tx1"/>
              </a:buClr>
            </a:pPr>
            <a:r>
              <a:rPr lang="en-US" sz="2400" i="1" dirty="0">
                <a:solidFill>
                  <a:schemeClr val="tx2"/>
                </a:solidFill>
                <a:sym typeface="Wingdings" panose="05000000000000000000" pitchFamily="2" charset="2"/>
              </a:rPr>
              <a:t>“Shoppers are still active – but you have to reach the right audience faster. Mass reach plus targeting wins in today’s market.”</a:t>
            </a:r>
          </a:p>
        </p:txBody>
      </p:sp>
    </p:spTree>
    <p:extLst>
      <p:ext uri="{BB962C8B-B14F-4D97-AF65-F5344CB8AC3E}">
        <p14:creationId xmlns:p14="http://schemas.microsoft.com/office/powerpoint/2010/main" val="252158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84A7-2617-A8F6-844E-3672D432E9C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915DCB-0738-D6F2-7E78-AF89E9A07368}"/>
              </a:ext>
            </a:extLst>
          </p:cNvPr>
          <p:cNvPicPr>
            <a:picLocks noChangeAspect="1"/>
          </p:cNvPicPr>
          <p:nvPr/>
        </p:nvPicPr>
        <p:blipFill>
          <a:blip r:embed="rId2">
            <a:extLst>
              <a:ext uri="{28A0092B-C50C-407E-A947-70E740481C1C}">
                <a14:useLocalDpi xmlns:a14="http://schemas.microsoft.com/office/drawing/2010/main" val="0"/>
              </a:ext>
            </a:extLst>
          </a:blip>
          <a:srcRect b="69317"/>
          <a:stretch>
            <a:fillRect/>
          </a:stretch>
        </p:blipFill>
        <p:spPr>
          <a:xfrm>
            <a:off x="2788" y="0"/>
            <a:ext cx="12186423" cy="2104300"/>
          </a:xfrm>
          <a:prstGeom prst="rect">
            <a:avLst/>
          </a:prstGeom>
        </p:spPr>
      </p:pic>
      <p:sp>
        <p:nvSpPr>
          <p:cNvPr id="8" name="Slide Number Placeholder 4">
            <a:extLst>
              <a:ext uri="{FF2B5EF4-FFF2-40B4-BE49-F238E27FC236}">
                <a16:creationId xmlns:a16="http://schemas.microsoft.com/office/drawing/2014/main" id="{B1EF0F88-7429-DC31-6268-509E8D67DA19}"/>
              </a:ext>
            </a:extLst>
          </p:cNvPr>
          <p:cNvSpPr txBox="1">
            <a:spLocks/>
          </p:cNvSpPr>
          <p:nvPr/>
        </p:nvSpPr>
        <p:spPr>
          <a:xfrm>
            <a:off x="0" y="6195782"/>
            <a:ext cx="593387" cy="6605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385092-5906-4529-97E8-5EA106343A91}" type="slidenum">
              <a:rPr lang="en-US" smtClean="0">
                <a:solidFill>
                  <a:schemeClr val="tx2"/>
                </a:solidFill>
              </a:rPr>
              <a:pPr algn="ctr"/>
              <a:t>16</a:t>
            </a:fld>
            <a:endParaRPr lang="en-US" dirty="0">
              <a:solidFill>
                <a:schemeClr val="tx2"/>
              </a:solidFill>
            </a:endParaRPr>
          </a:p>
        </p:txBody>
      </p:sp>
      <p:grpSp>
        <p:nvGrpSpPr>
          <p:cNvPr id="9" name="Group 8">
            <a:extLst>
              <a:ext uri="{FF2B5EF4-FFF2-40B4-BE49-F238E27FC236}">
                <a16:creationId xmlns:a16="http://schemas.microsoft.com/office/drawing/2014/main" id="{3B2170B4-E1E9-FACA-48A2-8D6B527386D6}"/>
              </a:ext>
            </a:extLst>
          </p:cNvPr>
          <p:cNvGrpSpPr>
            <a:grpSpLocks/>
          </p:cNvGrpSpPr>
          <p:nvPr/>
        </p:nvGrpSpPr>
        <p:grpSpPr>
          <a:xfrm>
            <a:off x="10832579" y="5994310"/>
            <a:ext cx="1270000" cy="782320"/>
            <a:chOff x="10861766" y="6031990"/>
            <a:chExt cx="1270000" cy="782320"/>
          </a:xfrm>
        </p:grpSpPr>
        <p:sp>
          <p:nvSpPr>
            <p:cNvPr id="10" name="Rectangle 9">
              <a:extLst>
                <a:ext uri="{FF2B5EF4-FFF2-40B4-BE49-F238E27FC236}">
                  <a16:creationId xmlns:a16="http://schemas.microsoft.com/office/drawing/2014/main" id="{7D4D1D71-2886-F6C2-0B20-0080E1F2013C}"/>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logo  AI-generated content may be incorrect.">
              <a:extLst>
                <a:ext uri="{FF2B5EF4-FFF2-40B4-BE49-F238E27FC236}">
                  <a16:creationId xmlns:a16="http://schemas.microsoft.com/office/drawing/2014/main" id="{C3423B5E-D269-A452-00F5-58DBCCC9F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12" name="Title 1">
            <a:extLst>
              <a:ext uri="{FF2B5EF4-FFF2-40B4-BE49-F238E27FC236}">
                <a16:creationId xmlns:a16="http://schemas.microsoft.com/office/drawing/2014/main" id="{3B89072E-8948-2503-2AC1-828361929CB8}"/>
              </a:ext>
            </a:extLst>
          </p:cNvPr>
          <p:cNvSpPr txBox="1">
            <a:spLocks/>
          </p:cNvSpPr>
          <p:nvPr/>
        </p:nvSpPr>
        <p:spPr>
          <a:xfrm>
            <a:off x="838199" y="38700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cap="all" dirty="0">
                <a:effectLst>
                  <a:outerShdw blurRad="38100" dist="38100" dir="2700000" algn="tl">
                    <a:srgbClr val="000000">
                      <a:alpha val="43137"/>
                    </a:srgbClr>
                  </a:outerShdw>
                </a:effectLst>
              </a:rPr>
              <a:t>Talk tracks when</a:t>
            </a:r>
            <a:br>
              <a:rPr lang="en-US" sz="4800" cap="all" dirty="0">
                <a:effectLst>
                  <a:outerShdw blurRad="38100" dist="38100" dir="2700000" algn="tl">
                    <a:srgbClr val="000000">
                      <a:alpha val="43137"/>
                    </a:srgbClr>
                  </a:outerShdw>
                </a:effectLst>
              </a:rPr>
            </a:br>
            <a:r>
              <a:rPr lang="en-US" sz="4800" cap="all" dirty="0">
                <a:effectLst>
                  <a:outerShdw blurRad="38100" dist="38100" dir="2700000" algn="tl">
                    <a:srgbClr val="000000">
                      <a:alpha val="43137"/>
                    </a:srgbClr>
                  </a:outerShdw>
                </a:effectLst>
              </a:rPr>
              <a:t>speaking with Dealers</a:t>
            </a:r>
          </a:p>
        </p:txBody>
      </p:sp>
      <p:sp>
        <p:nvSpPr>
          <p:cNvPr id="14" name="TextBox 13">
            <a:extLst>
              <a:ext uri="{FF2B5EF4-FFF2-40B4-BE49-F238E27FC236}">
                <a16:creationId xmlns:a16="http://schemas.microsoft.com/office/drawing/2014/main" id="{6D03FCB5-374B-A4AD-6A28-38B4A581918D}"/>
              </a:ext>
            </a:extLst>
          </p:cNvPr>
          <p:cNvSpPr txBox="1"/>
          <p:nvPr/>
        </p:nvSpPr>
        <p:spPr>
          <a:xfrm>
            <a:off x="775458" y="2305772"/>
            <a:ext cx="10641082" cy="1778307"/>
          </a:xfrm>
          <a:prstGeom prst="rect">
            <a:avLst/>
          </a:prstGeom>
          <a:noFill/>
        </p:spPr>
        <p:txBody>
          <a:bodyPr wrap="square" rtlCol="0">
            <a:spAutoFit/>
          </a:bodyPr>
          <a:lstStyle/>
          <a:p>
            <a:pPr>
              <a:lnSpc>
                <a:spcPct val="150000"/>
              </a:lnSpc>
              <a:buClr>
                <a:schemeClr val="tx1"/>
              </a:buClr>
            </a:pPr>
            <a:r>
              <a:rPr lang="en-US" sz="2800" b="1" dirty="0"/>
              <a:t>Inventory </a:t>
            </a:r>
            <a:r>
              <a:rPr lang="en-US" sz="2800" b="1" dirty="0">
                <a:solidFill>
                  <a:schemeClr val="accent1"/>
                </a:solidFill>
              </a:rPr>
              <a:t>+</a:t>
            </a:r>
            <a:r>
              <a:rPr lang="en-US" sz="2800" b="1" dirty="0"/>
              <a:t> Incentives </a:t>
            </a:r>
            <a:r>
              <a:rPr lang="en-US" sz="2800" b="1" dirty="0">
                <a:solidFill>
                  <a:schemeClr val="accent1"/>
                </a:solidFill>
              </a:rPr>
              <a:t>=</a:t>
            </a:r>
            <a:r>
              <a:rPr lang="en-US" sz="2800" b="1" dirty="0"/>
              <a:t> </a:t>
            </a:r>
            <a:r>
              <a:rPr lang="en-US" sz="2800" b="1" i="1" dirty="0"/>
              <a:t>Marketing Opportunity</a:t>
            </a:r>
            <a:endParaRPr lang="en-US" sz="2400" i="1" dirty="0">
              <a:solidFill>
                <a:schemeClr val="tx2"/>
              </a:solidFill>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Incentives increasing to help move specific vehicles</a:t>
            </a:r>
            <a:endParaRPr lang="en-US" sz="2400" b="1" dirty="0">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Mix imbalance (high supply in some segments)</a:t>
            </a:r>
          </a:p>
        </p:txBody>
      </p:sp>
      <p:sp>
        <p:nvSpPr>
          <p:cNvPr id="16" name="TextBox 15">
            <a:extLst>
              <a:ext uri="{FF2B5EF4-FFF2-40B4-BE49-F238E27FC236}">
                <a16:creationId xmlns:a16="http://schemas.microsoft.com/office/drawing/2014/main" id="{F2629FCE-1EBE-3A06-8A61-E34B23988456}"/>
              </a:ext>
            </a:extLst>
          </p:cNvPr>
          <p:cNvSpPr txBox="1"/>
          <p:nvPr/>
        </p:nvSpPr>
        <p:spPr>
          <a:xfrm>
            <a:off x="775458" y="4402811"/>
            <a:ext cx="10641082" cy="1261884"/>
          </a:xfrm>
          <a:prstGeom prst="rect">
            <a:avLst/>
          </a:prstGeom>
          <a:noFill/>
        </p:spPr>
        <p:txBody>
          <a:bodyPr wrap="square" rtlCol="0">
            <a:spAutoFit/>
          </a:bodyPr>
          <a:lstStyle/>
          <a:p>
            <a:pPr algn="ctr">
              <a:buClr>
                <a:schemeClr val="tx1"/>
              </a:buClr>
            </a:pPr>
            <a:r>
              <a:rPr lang="en-US" sz="2800" dirty="0">
                <a:solidFill>
                  <a:schemeClr val="tx2"/>
                </a:solidFill>
              </a:rPr>
              <a:t>✅ </a:t>
            </a:r>
            <a:r>
              <a:rPr lang="en-US" sz="2800" b="1" dirty="0"/>
              <a:t>Talk Track:</a:t>
            </a:r>
          </a:p>
          <a:p>
            <a:pPr algn="ctr">
              <a:buClr>
                <a:schemeClr val="tx1"/>
              </a:buClr>
            </a:pPr>
            <a:r>
              <a:rPr lang="en-US" sz="2400" i="1" dirty="0">
                <a:solidFill>
                  <a:schemeClr val="tx2"/>
                </a:solidFill>
                <a:sym typeface="Wingdings" panose="05000000000000000000" pitchFamily="2" charset="2"/>
              </a:rPr>
              <a:t>“When you have inventory to move, media is the fastest way to generate demand without relying solely on price cuts.”</a:t>
            </a:r>
          </a:p>
        </p:txBody>
      </p:sp>
    </p:spTree>
    <p:extLst>
      <p:ext uri="{BB962C8B-B14F-4D97-AF65-F5344CB8AC3E}">
        <p14:creationId xmlns:p14="http://schemas.microsoft.com/office/powerpoint/2010/main" val="313161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4165-349D-2DA8-34B9-ED561DD3685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75F90B6-78E3-C331-57F0-FC2E7BF42507}"/>
              </a:ext>
            </a:extLst>
          </p:cNvPr>
          <p:cNvPicPr>
            <a:picLocks noChangeAspect="1"/>
          </p:cNvPicPr>
          <p:nvPr/>
        </p:nvPicPr>
        <p:blipFill>
          <a:blip r:embed="rId2">
            <a:extLst>
              <a:ext uri="{28A0092B-C50C-407E-A947-70E740481C1C}">
                <a14:useLocalDpi xmlns:a14="http://schemas.microsoft.com/office/drawing/2010/main" val="0"/>
              </a:ext>
            </a:extLst>
          </a:blip>
          <a:srcRect b="69317"/>
          <a:stretch>
            <a:fillRect/>
          </a:stretch>
        </p:blipFill>
        <p:spPr>
          <a:xfrm>
            <a:off x="2788" y="0"/>
            <a:ext cx="12186423" cy="2104300"/>
          </a:xfrm>
          <a:prstGeom prst="rect">
            <a:avLst/>
          </a:prstGeom>
        </p:spPr>
      </p:pic>
      <p:sp>
        <p:nvSpPr>
          <p:cNvPr id="8" name="Slide Number Placeholder 4">
            <a:extLst>
              <a:ext uri="{FF2B5EF4-FFF2-40B4-BE49-F238E27FC236}">
                <a16:creationId xmlns:a16="http://schemas.microsoft.com/office/drawing/2014/main" id="{D1AE7443-7DE1-F89B-F343-99CE9CA4BA28}"/>
              </a:ext>
            </a:extLst>
          </p:cNvPr>
          <p:cNvSpPr txBox="1">
            <a:spLocks/>
          </p:cNvSpPr>
          <p:nvPr/>
        </p:nvSpPr>
        <p:spPr>
          <a:xfrm>
            <a:off x="0" y="6195782"/>
            <a:ext cx="593387" cy="6605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385092-5906-4529-97E8-5EA106343A91}" type="slidenum">
              <a:rPr lang="en-US" smtClean="0">
                <a:solidFill>
                  <a:schemeClr val="tx2"/>
                </a:solidFill>
              </a:rPr>
              <a:pPr algn="ctr"/>
              <a:t>17</a:t>
            </a:fld>
            <a:endParaRPr lang="en-US" dirty="0">
              <a:solidFill>
                <a:schemeClr val="tx2"/>
              </a:solidFill>
            </a:endParaRPr>
          </a:p>
        </p:txBody>
      </p:sp>
      <p:grpSp>
        <p:nvGrpSpPr>
          <p:cNvPr id="9" name="Group 8">
            <a:extLst>
              <a:ext uri="{FF2B5EF4-FFF2-40B4-BE49-F238E27FC236}">
                <a16:creationId xmlns:a16="http://schemas.microsoft.com/office/drawing/2014/main" id="{CEA37BC5-7B71-8EC7-952A-63963156477C}"/>
              </a:ext>
            </a:extLst>
          </p:cNvPr>
          <p:cNvGrpSpPr>
            <a:grpSpLocks/>
          </p:cNvGrpSpPr>
          <p:nvPr/>
        </p:nvGrpSpPr>
        <p:grpSpPr>
          <a:xfrm>
            <a:off x="10832579" y="5994310"/>
            <a:ext cx="1270000" cy="782320"/>
            <a:chOff x="10861766" y="6031990"/>
            <a:chExt cx="1270000" cy="782320"/>
          </a:xfrm>
        </p:grpSpPr>
        <p:sp>
          <p:nvSpPr>
            <p:cNvPr id="10" name="Rectangle 9">
              <a:extLst>
                <a:ext uri="{FF2B5EF4-FFF2-40B4-BE49-F238E27FC236}">
                  <a16:creationId xmlns:a16="http://schemas.microsoft.com/office/drawing/2014/main" id="{3FB2DDAA-5439-2B5D-7817-92BE66CB8DC3}"/>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logo  AI-generated content may be incorrect.">
              <a:extLst>
                <a:ext uri="{FF2B5EF4-FFF2-40B4-BE49-F238E27FC236}">
                  <a16:creationId xmlns:a16="http://schemas.microsoft.com/office/drawing/2014/main" id="{869397CF-2AC1-430B-D828-C9CE935EE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12" name="Title 1">
            <a:extLst>
              <a:ext uri="{FF2B5EF4-FFF2-40B4-BE49-F238E27FC236}">
                <a16:creationId xmlns:a16="http://schemas.microsoft.com/office/drawing/2014/main" id="{68FC4077-4575-17FF-7C4B-85C834BC27A8}"/>
              </a:ext>
            </a:extLst>
          </p:cNvPr>
          <p:cNvSpPr txBox="1">
            <a:spLocks/>
          </p:cNvSpPr>
          <p:nvPr/>
        </p:nvSpPr>
        <p:spPr>
          <a:xfrm>
            <a:off x="838199" y="38700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cap="all" dirty="0">
                <a:effectLst>
                  <a:outerShdw blurRad="38100" dist="38100" dir="2700000" algn="tl">
                    <a:srgbClr val="000000">
                      <a:alpha val="43137"/>
                    </a:srgbClr>
                  </a:outerShdw>
                </a:effectLst>
              </a:rPr>
              <a:t>Talk tracks when</a:t>
            </a:r>
            <a:br>
              <a:rPr lang="en-US" sz="4800" cap="all" dirty="0">
                <a:effectLst>
                  <a:outerShdw blurRad="38100" dist="38100" dir="2700000" algn="tl">
                    <a:srgbClr val="000000">
                      <a:alpha val="43137"/>
                    </a:srgbClr>
                  </a:outerShdw>
                </a:effectLst>
              </a:rPr>
            </a:br>
            <a:r>
              <a:rPr lang="en-US" sz="4800" cap="all" dirty="0">
                <a:effectLst>
                  <a:outerShdw blurRad="38100" dist="38100" dir="2700000" algn="tl">
                    <a:srgbClr val="000000">
                      <a:alpha val="43137"/>
                    </a:srgbClr>
                  </a:outerShdw>
                </a:effectLst>
              </a:rPr>
              <a:t>speaking with Dealers</a:t>
            </a:r>
          </a:p>
        </p:txBody>
      </p:sp>
      <p:sp>
        <p:nvSpPr>
          <p:cNvPr id="14" name="TextBox 13">
            <a:extLst>
              <a:ext uri="{FF2B5EF4-FFF2-40B4-BE49-F238E27FC236}">
                <a16:creationId xmlns:a16="http://schemas.microsoft.com/office/drawing/2014/main" id="{DA6FFBB2-81F5-1193-39C4-F48D3FBF74AE}"/>
              </a:ext>
            </a:extLst>
          </p:cNvPr>
          <p:cNvSpPr txBox="1"/>
          <p:nvPr/>
        </p:nvSpPr>
        <p:spPr>
          <a:xfrm>
            <a:off x="775458" y="2305772"/>
            <a:ext cx="10641082" cy="1778307"/>
          </a:xfrm>
          <a:prstGeom prst="rect">
            <a:avLst/>
          </a:prstGeom>
          <a:noFill/>
        </p:spPr>
        <p:txBody>
          <a:bodyPr wrap="square" rtlCol="0">
            <a:spAutoFit/>
          </a:bodyPr>
          <a:lstStyle/>
          <a:p>
            <a:pPr>
              <a:lnSpc>
                <a:spcPct val="150000"/>
              </a:lnSpc>
              <a:buClr>
                <a:schemeClr val="tx1"/>
              </a:buClr>
            </a:pPr>
            <a:r>
              <a:rPr lang="en-US" sz="2800" b="1" dirty="0"/>
              <a:t>Leasing Down </a:t>
            </a:r>
            <a:r>
              <a:rPr lang="en-US" sz="2400" b="1" dirty="0">
                <a:solidFill>
                  <a:schemeClr val="accent1"/>
                </a:solidFill>
                <a:sym typeface="Wingdings" panose="05000000000000000000" pitchFamily="2" charset="2"/>
              </a:rPr>
              <a:t></a:t>
            </a:r>
            <a:r>
              <a:rPr lang="en-US" sz="2400" dirty="0">
                <a:sym typeface="Wingdings" panose="05000000000000000000" pitchFamily="2" charset="2"/>
              </a:rPr>
              <a:t> </a:t>
            </a:r>
            <a:r>
              <a:rPr lang="en-US" sz="2400" i="1" dirty="0">
                <a:solidFill>
                  <a:schemeClr val="tx2"/>
                </a:solidFill>
                <a:sym typeface="Wingdings" panose="05000000000000000000" pitchFamily="2" charset="2"/>
              </a:rPr>
              <a:t>Payments Matter More</a:t>
            </a: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Lease penetration down to </a:t>
            </a:r>
            <a:r>
              <a:rPr lang="en-US" sz="2400" b="1" dirty="0">
                <a:sym typeface="Wingdings" panose="05000000000000000000" pitchFamily="2" charset="2"/>
              </a:rPr>
              <a:t>~21%</a:t>
            </a: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Fewer leases = </a:t>
            </a:r>
            <a:r>
              <a:rPr lang="en-US" sz="2400" b="1" dirty="0">
                <a:sym typeface="Wingdings" panose="05000000000000000000" pitchFamily="2" charset="2"/>
              </a:rPr>
              <a:t>higher perceived monthly payments</a:t>
            </a:r>
            <a:endParaRPr lang="en-US" sz="2400" dirty="0">
              <a:sym typeface="Wingdings" panose="05000000000000000000" pitchFamily="2" charset="2"/>
            </a:endParaRPr>
          </a:p>
        </p:txBody>
      </p:sp>
      <p:sp>
        <p:nvSpPr>
          <p:cNvPr id="17" name="TextBox 16">
            <a:extLst>
              <a:ext uri="{FF2B5EF4-FFF2-40B4-BE49-F238E27FC236}">
                <a16:creationId xmlns:a16="http://schemas.microsoft.com/office/drawing/2014/main" id="{8EFE928C-AB15-54EB-C06B-187EA73659B6}"/>
              </a:ext>
            </a:extLst>
          </p:cNvPr>
          <p:cNvSpPr txBox="1"/>
          <p:nvPr/>
        </p:nvSpPr>
        <p:spPr>
          <a:xfrm>
            <a:off x="775458" y="4402811"/>
            <a:ext cx="10641082" cy="1261884"/>
          </a:xfrm>
          <a:prstGeom prst="rect">
            <a:avLst/>
          </a:prstGeom>
          <a:noFill/>
        </p:spPr>
        <p:txBody>
          <a:bodyPr wrap="square" rtlCol="0">
            <a:spAutoFit/>
          </a:bodyPr>
          <a:lstStyle/>
          <a:p>
            <a:pPr algn="ctr">
              <a:buClr>
                <a:schemeClr val="tx1"/>
              </a:buClr>
            </a:pPr>
            <a:r>
              <a:rPr lang="en-US" sz="2800" dirty="0">
                <a:solidFill>
                  <a:schemeClr val="tx2"/>
                </a:solidFill>
              </a:rPr>
              <a:t>✅ </a:t>
            </a:r>
            <a:r>
              <a:rPr lang="en-US" sz="2800" b="1" dirty="0"/>
              <a:t>Talk Track:</a:t>
            </a:r>
          </a:p>
          <a:p>
            <a:pPr algn="ctr">
              <a:buClr>
                <a:schemeClr val="tx1"/>
              </a:buClr>
            </a:pPr>
            <a:r>
              <a:rPr lang="en-US" sz="2400" i="1" dirty="0">
                <a:solidFill>
                  <a:schemeClr val="tx2"/>
                </a:solidFill>
                <a:sym typeface="Wingdings" panose="05000000000000000000" pitchFamily="2" charset="2"/>
              </a:rPr>
              <a:t>“Messaging that emphasizes affordability, payments,</a:t>
            </a:r>
            <a:br>
              <a:rPr lang="en-US" sz="2400" i="1" dirty="0">
                <a:solidFill>
                  <a:schemeClr val="tx2"/>
                </a:solidFill>
                <a:sym typeface="Wingdings" panose="05000000000000000000" pitchFamily="2" charset="2"/>
              </a:rPr>
            </a:br>
            <a:r>
              <a:rPr lang="en-US" sz="2400" i="1" dirty="0">
                <a:solidFill>
                  <a:schemeClr val="tx2"/>
                </a:solidFill>
                <a:sym typeface="Wingdings" panose="05000000000000000000" pitchFamily="2" charset="2"/>
              </a:rPr>
              <a:t>and financing is more important than ever.”</a:t>
            </a:r>
          </a:p>
        </p:txBody>
      </p:sp>
    </p:spTree>
    <p:extLst>
      <p:ext uri="{BB962C8B-B14F-4D97-AF65-F5344CB8AC3E}">
        <p14:creationId xmlns:p14="http://schemas.microsoft.com/office/powerpoint/2010/main" val="230925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097065-5AC0-6B57-2456-F55B56A8D755}"/>
              </a:ext>
            </a:extLst>
          </p:cNvPr>
          <p:cNvPicPr>
            <a:picLocks noChangeAspect="1"/>
          </p:cNvPicPr>
          <p:nvPr/>
        </p:nvPicPr>
        <p:blipFill>
          <a:blip r:embed="rId2">
            <a:extLst>
              <a:ext uri="{28A0092B-C50C-407E-A947-70E740481C1C}">
                <a14:useLocalDpi xmlns:a14="http://schemas.microsoft.com/office/drawing/2010/main" val="0"/>
              </a:ext>
            </a:extLst>
          </a:blip>
          <a:srcRect b="69317"/>
          <a:stretch>
            <a:fillRect/>
          </a:stretch>
        </p:blipFill>
        <p:spPr>
          <a:xfrm>
            <a:off x="2788" y="0"/>
            <a:ext cx="12186423" cy="2104300"/>
          </a:xfrm>
          <a:prstGeom prst="rect">
            <a:avLst/>
          </a:prstGeom>
        </p:spPr>
      </p:pic>
      <p:sp>
        <p:nvSpPr>
          <p:cNvPr id="9" name="Slide Number Placeholder 4">
            <a:extLst>
              <a:ext uri="{FF2B5EF4-FFF2-40B4-BE49-F238E27FC236}">
                <a16:creationId xmlns:a16="http://schemas.microsoft.com/office/drawing/2014/main" id="{B87AB7D3-ADD4-4488-9E71-1DCAB9572704}"/>
              </a:ext>
            </a:extLst>
          </p:cNvPr>
          <p:cNvSpPr txBox="1">
            <a:spLocks/>
          </p:cNvSpPr>
          <p:nvPr/>
        </p:nvSpPr>
        <p:spPr>
          <a:xfrm>
            <a:off x="0" y="6195782"/>
            <a:ext cx="593387" cy="6605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385092-5906-4529-97E8-5EA106343A91}" type="slidenum">
              <a:rPr lang="en-US" smtClean="0">
                <a:solidFill>
                  <a:schemeClr val="tx2"/>
                </a:solidFill>
              </a:rPr>
              <a:pPr algn="ctr"/>
              <a:t>18</a:t>
            </a:fld>
            <a:endParaRPr lang="en-US" dirty="0">
              <a:solidFill>
                <a:schemeClr val="tx2"/>
              </a:solidFill>
            </a:endParaRPr>
          </a:p>
        </p:txBody>
      </p:sp>
      <p:grpSp>
        <p:nvGrpSpPr>
          <p:cNvPr id="10" name="Group 9">
            <a:extLst>
              <a:ext uri="{FF2B5EF4-FFF2-40B4-BE49-F238E27FC236}">
                <a16:creationId xmlns:a16="http://schemas.microsoft.com/office/drawing/2014/main" id="{1B9F544F-9AC3-F4C2-5D38-584B4610F0EE}"/>
              </a:ext>
            </a:extLst>
          </p:cNvPr>
          <p:cNvGrpSpPr>
            <a:grpSpLocks/>
          </p:cNvGrpSpPr>
          <p:nvPr/>
        </p:nvGrpSpPr>
        <p:grpSpPr>
          <a:xfrm>
            <a:off x="10802099" y="5963830"/>
            <a:ext cx="1270000" cy="782320"/>
            <a:chOff x="10861766" y="6031990"/>
            <a:chExt cx="1270000" cy="782320"/>
          </a:xfrm>
        </p:grpSpPr>
        <p:sp>
          <p:nvSpPr>
            <p:cNvPr id="11" name="Rectangle 10">
              <a:extLst>
                <a:ext uri="{FF2B5EF4-FFF2-40B4-BE49-F238E27FC236}">
                  <a16:creationId xmlns:a16="http://schemas.microsoft.com/office/drawing/2014/main" id="{00DE10F0-BA48-3E0D-4625-57084E63D2F0}"/>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and black logo  AI-generated content may be incorrect.">
              <a:extLst>
                <a:ext uri="{FF2B5EF4-FFF2-40B4-BE49-F238E27FC236}">
                  <a16:creationId xmlns:a16="http://schemas.microsoft.com/office/drawing/2014/main" id="{7994E44F-39AF-3ACF-0759-77E6444D5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13" name="Title 1">
            <a:extLst>
              <a:ext uri="{FF2B5EF4-FFF2-40B4-BE49-F238E27FC236}">
                <a16:creationId xmlns:a16="http://schemas.microsoft.com/office/drawing/2014/main" id="{DB81FDE9-2722-F4F0-E2E8-CD07442281B3}"/>
              </a:ext>
            </a:extLst>
          </p:cNvPr>
          <p:cNvSpPr txBox="1">
            <a:spLocks/>
          </p:cNvSpPr>
          <p:nvPr/>
        </p:nvSpPr>
        <p:spPr>
          <a:xfrm>
            <a:off x="838199" y="38700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cap="all" dirty="0">
                <a:effectLst>
                  <a:outerShdw blurRad="38100" dist="38100" dir="2700000" algn="tl">
                    <a:srgbClr val="000000">
                      <a:alpha val="43137"/>
                    </a:srgbClr>
                  </a:outerShdw>
                </a:effectLst>
              </a:rPr>
              <a:t>Talk tracks when</a:t>
            </a:r>
            <a:br>
              <a:rPr lang="en-US" sz="4800" cap="all" dirty="0">
                <a:effectLst>
                  <a:outerShdw blurRad="38100" dist="38100" dir="2700000" algn="tl">
                    <a:srgbClr val="000000">
                      <a:alpha val="43137"/>
                    </a:srgbClr>
                  </a:outerShdw>
                </a:effectLst>
              </a:rPr>
            </a:br>
            <a:r>
              <a:rPr lang="en-US" sz="4800" cap="all" dirty="0">
                <a:effectLst>
                  <a:outerShdw blurRad="38100" dist="38100" dir="2700000" algn="tl">
                    <a:srgbClr val="000000">
                      <a:alpha val="43137"/>
                    </a:srgbClr>
                  </a:outerShdw>
                </a:effectLst>
              </a:rPr>
              <a:t>speaking with Dealers</a:t>
            </a:r>
          </a:p>
        </p:txBody>
      </p:sp>
      <p:sp>
        <p:nvSpPr>
          <p:cNvPr id="17" name="TextBox 16">
            <a:extLst>
              <a:ext uri="{FF2B5EF4-FFF2-40B4-BE49-F238E27FC236}">
                <a16:creationId xmlns:a16="http://schemas.microsoft.com/office/drawing/2014/main" id="{688764FB-04DD-2D28-0FF6-14B3ACE50393}"/>
              </a:ext>
            </a:extLst>
          </p:cNvPr>
          <p:cNvSpPr txBox="1"/>
          <p:nvPr/>
        </p:nvSpPr>
        <p:spPr>
          <a:xfrm>
            <a:off x="775458" y="2305772"/>
            <a:ext cx="10641082" cy="1778179"/>
          </a:xfrm>
          <a:prstGeom prst="rect">
            <a:avLst/>
          </a:prstGeom>
          <a:noFill/>
        </p:spPr>
        <p:txBody>
          <a:bodyPr wrap="square" rtlCol="0">
            <a:spAutoFit/>
          </a:bodyPr>
          <a:lstStyle/>
          <a:p>
            <a:pPr>
              <a:lnSpc>
                <a:spcPct val="150000"/>
              </a:lnSpc>
              <a:buClr>
                <a:schemeClr val="tx1"/>
              </a:buClr>
            </a:pPr>
            <a:r>
              <a:rPr lang="en-US" sz="2800" b="1" dirty="0"/>
              <a:t>Used + Fixed Ops Are Stability Drivers</a:t>
            </a:r>
            <a:endParaRPr lang="en-US" sz="2400" i="1" dirty="0">
              <a:solidFill>
                <a:schemeClr val="tx2"/>
              </a:solidFill>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Used market holding steady (~38M units)</a:t>
            </a:r>
            <a:endParaRPr lang="en-US" sz="2400" b="1" dirty="0">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Fixed ops delivering </a:t>
            </a:r>
            <a:r>
              <a:rPr lang="en-US" sz="2400" b="1" dirty="0">
                <a:sym typeface="Wingdings" panose="05000000000000000000" pitchFamily="2" charset="2"/>
              </a:rPr>
              <a:t>record revenue levels </a:t>
            </a:r>
            <a:r>
              <a:rPr lang="en-US" sz="2400" dirty="0">
                <a:solidFill>
                  <a:schemeClr val="tx2"/>
                </a:solidFill>
                <a:sym typeface="Wingdings" panose="05000000000000000000" pitchFamily="2" charset="2"/>
              </a:rPr>
              <a:t>(Cox Study)</a:t>
            </a:r>
            <a:r>
              <a:rPr lang="en-US" sz="2400" b="1" dirty="0">
                <a:sym typeface="Wingdings" panose="05000000000000000000" pitchFamily="2" charset="2"/>
              </a:rPr>
              <a:t> </a:t>
            </a:r>
            <a:endParaRPr lang="en-US" sz="2400" dirty="0">
              <a:sym typeface="Wingdings" panose="05000000000000000000" pitchFamily="2" charset="2"/>
            </a:endParaRPr>
          </a:p>
        </p:txBody>
      </p:sp>
      <p:sp>
        <p:nvSpPr>
          <p:cNvPr id="19" name="TextBox 18">
            <a:extLst>
              <a:ext uri="{FF2B5EF4-FFF2-40B4-BE49-F238E27FC236}">
                <a16:creationId xmlns:a16="http://schemas.microsoft.com/office/drawing/2014/main" id="{A920E895-4523-F3BA-FAFB-280893369F3D}"/>
              </a:ext>
            </a:extLst>
          </p:cNvPr>
          <p:cNvSpPr txBox="1"/>
          <p:nvPr/>
        </p:nvSpPr>
        <p:spPr>
          <a:xfrm>
            <a:off x="775458" y="4402811"/>
            <a:ext cx="10641082" cy="1261884"/>
          </a:xfrm>
          <a:prstGeom prst="rect">
            <a:avLst/>
          </a:prstGeom>
          <a:noFill/>
        </p:spPr>
        <p:txBody>
          <a:bodyPr wrap="square" rtlCol="0">
            <a:spAutoFit/>
          </a:bodyPr>
          <a:lstStyle/>
          <a:p>
            <a:pPr algn="ctr">
              <a:buClr>
                <a:schemeClr val="tx1"/>
              </a:buClr>
            </a:pPr>
            <a:r>
              <a:rPr lang="en-US" sz="2800" dirty="0">
                <a:solidFill>
                  <a:schemeClr val="tx2"/>
                </a:solidFill>
              </a:rPr>
              <a:t>✅ </a:t>
            </a:r>
            <a:r>
              <a:rPr lang="en-US" sz="2800" b="1" dirty="0"/>
              <a:t>Talk Track:</a:t>
            </a:r>
          </a:p>
          <a:p>
            <a:pPr algn="ctr">
              <a:buClr>
                <a:schemeClr val="tx1"/>
              </a:buClr>
            </a:pPr>
            <a:r>
              <a:rPr lang="en-US" sz="2400" i="1" dirty="0">
                <a:solidFill>
                  <a:schemeClr val="tx2"/>
                </a:solidFill>
                <a:sym typeface="Wingdings" panose="05000000000000000000" pitchFamily="2" charset="2"/>
              </a:rPr>
              <a:t>“Dealers aren’t just selling new cars – service and used vehicles are</a:t>
            </a:r>
            <a:br>
              <a:rPr lang="en-US" sz="2400" i="1" dirty="0">
                <a:solidFill>
                  <a:schemeClr val="tx2"/>
                </a:solidFill>
                <a:sym typeface="Wingdings" panose="05000000000000000000" pitchFamily="2" charset="2"/>
              </a:rPr>
            </a:br>
            <a:r>
              <a:rPr lang="en-US" sz="2400" i="1" dirty="0">
                <a:solidFill>
                  <a:schemeClr val="tx2"/>
                </a:solidFill>
                <a:sym typeface="Wingdings" panose="05000000000000000000" pitchFamily="2" charset="2"/>
              </a:rPr>
              <a:t>critical growth engines that need consistent visibility.”</a:t>
            </a:r>
          </a:p>
        </p:txBody>
      </p:sp>
    </p:spTree>
    <p:extLst>
      <p:ext uri="{BB962C8B-B14F-4D97-AF65-F5344CB8AC3E}">
        <p14:creationId xmlns:p14="http://schemas.microsoft.com/office/powerpoint/2010/main" val="89435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7577DA-1290-DB32-E5F0-040AA46E8B89}"/>
              </a:ext>
            </a:extLst>
          </p:cNvPr>
          <p:cNvPicPr>
            <a:picLocks noChangeAspect="1"/>
          </p:cNvPicPr>
          <p:nvPr/>
        </p:nvPicPr>
        <p:blipFill>
          <a:blip r:embed="rId3">
            <a:extLst>
              <a:ext uri="{28A0092B-C50C-407E-A947-70E740481C1C}">
                <a14:useLocalDpi xmlns:a14="http://schemas.microsoft.com/office/drawing/2010/main" val="0"/>
              </a:ext>
            </a:extLst>
          </a:blip>
          <a:srcRect b="69317"/>
          <a:stretch>
            <a:fillRect/>
          </a:stretch>
        </p:blipFill>
        <p:spPr>
          <a:xfrm>
            <a:off x="2788" y="0"/>
            <a:ext cx="12186423" cy="2104300"/>
          </a:xfrm>
          <a:prstGeom prst="rect">
            <a:avLst/>
          </a:prstGeom>
        </p:spPr>
      </p:pic>
      <p:sp>
        <p:nvSpPr>
          <p:cNvPr id="9" name="Slide Number Placeholder 4">
            <a:extLst>
              <a:ext uri="{FF2B5EF4-FFF2-40B4-BE49-F238E27FC236}">
                <a16:creationId xmlns:a16="http://schemas.microsoft.com/office/drawing/2014/main" id="{24549598-F576-365E-C863-ADA59C11D71B}"/>
              </a:ext>
            </a:extLst>
          </p:cNvPr>
          <p:cNvSpPr txBox="1">
            <a:spLocks/>
          </p:cNvSpPr>
          <p:nvPr/>
        </p:nvSpPr>
        <p:spPr>
          <a:xfrm>
            <a:off x="0" y="6195782"/>
            <a:ext cx="593387" cy="66054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385092-5906-4529-97E8-5EA106343A91}" type="slidenum">
              <a:rPr lang="en-US" smtClean="0">
                <a:solidFill>
                  <a:schemeClr val="tx2"/>
                </a:solidFill>
              </a:rPr>
              <a:pPr algn="ctr"/>
              <a:t>19</a:t>
            </a:fld>
            <a:endParaRPr lang="en-US" dirty="0">
              <a:solidFill>
                <a:schemeClr val="tx2"/>
              </a:solidFill>
            </a:endParaRPr>
          </a:p>
        </p:txBody>
      </p:sp>
      <p:grpSp>
        <p:nvGrpSpPr>
          <p:cNvPr id="10" name="Group 9">
            <a:extLst>
              <a:ext uri="{FF2B5EF4-FFF2-40B4-BE49-F238E27FC236}">
                <a16:creationId xmlns:a16="http://schemas.microsoft.com/office/drawing/2014/main" id="{6AA853A1-8D4C-1C62-4CAD-96EC12BF7F78}"/>
              </a:ext>
            </a:extLst>
          </p:cNvPr>
          <p:cNvGrpSpPr>
            <a:grpSpLocks/>
          </p:cNvGrpSpPr>
          <p:nvPr/>
        </p:nvGrpSpPr>
        <p:grpSpPr>
          <a:xfrm>
            <a:off x="10832579" y="5994310"/>
            <a:ext cx="1270000" cy="782320"/>
            <a:chOff x="10861766" y="6031990"/>
            <a:chExt cx="1270000" cy="782320"/>
          </a:xfrm>
        </p:grpSpPr>
        <p:sp>
          <p:nvSpPr>
            <p:cNvPr id="11" name="Rectangle 10">
              <a:extLst>
                <a:ext uri="{FF2B5EF4-FFF2-40B4-BE49-F238E27FC236}">
                  <a16:creationId xmlns:a16="http://schemas.microsoft.com/office/drawing/2014/main" id="{08C6FCB8-F930-A397-4504-203189BA5A71}"/>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and black logo  AI-generated content may be incorrect.">
              <a:extLst>
                <a:ext uri="{FF2B5EF4-FFF2-40B4-BE49-F238E27FC236}">
                  <a16:creationId xmlns:a16="http://schemas.microsoft.com/office/drawing/2014/main" id="{D2550A57-17D3-5324-129F-8E8939D97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13" name="Title 1">
            <a:extLst>
              <a:ext uri="{FF2B5EF4-FFF2-40B4-BE49-F238E27FC236}">
                <a16:creationId xmlns:a16="http://schemas.microsoft.com/office/drawing/2014/main" id="{208A7FD9-1653-7DAD-4FD8-C79B0AA6D06C}"/>
              </a:ext>
            </a:extLst>
          </p:cNvPr>
          <p:cNvSpPr txBox="1">
            <a:spLocks/>
          </p:cNvSpPr>
          <p:nvPr/>
        </p:nvSpPr>
        <p:spPr>
          <a:xfrm>
            <a:off x="838199" y="38700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cap="all" dirty="0">
                <a:effectLst>
                  <a:outerShdw blurRad="38100" dist="38100" dir="2700000" algn="tl">
                    <a:srgbClr val="000000">
                      <a:alpha val="43137"/>
                    </a:srgbClr>
                  </a:outerShdw>
                </a:effectLst>
              </a:rPr>
              <a:t>Talk tracks when</a:t>
            </a:r>
            <a:br>
              <a:rPr lang="en-US" sz="4800" cap="all" dirty="0">
                <a:effectLst>
                  <a:outerShdw blurRad="38100" dist="38100" dir="2700000" algn="tl">
                    <a:srgbClr val="000000">
                      <a:alpha val="43137"/>
                    </a:srgbClr>
                  </a:outerShdw>
                </a:effectLst>
              </a:rPr>
            </a:br>
            <a:r>
              <a:rPr lang="en-US" sz="4800" cap="all" dirty="0">
                <a:effectLst>
                  <a:outerShdw blurRad="38100" dist="38100" dir="2700000" algn="tl">
                    <a:srgbClr val="000000">
                      <a:alpha val="43137"/>
                    </a:srgbClr>
                  </a:outerShdw>
                </a:effectLst>
              </a:rPr>
              <a:t>speaking with Dealers</a:t>
            </a:r>
          </a:p>
        </p:txBody>
      </p:sp>
      <p:sp>
        <p:nvSpPr>
          <p:cNvPr id="17" name="TextBox 16">
            <a:extLst>
              <a:ext uri="{FF2B5EF4-FFF2-40B4-BE49-F238E27FC236}">
                <a16:creationId xmlns:a16="http://schemas.microsoft.com/office/drawing/2014/main" id="{3725A107-D30B-CAC7-DC7D-A495A89BA49C}"/>
              </a:ext>
            </a:extLst>
          </p:cNvPr>
          <p:cNvSpPr txBox="1"/>
          <p:nvPr/>
        </p:nvSpPr>
        <p:spPr>
          <a:xfrm>
            <a:off x="775458" y="2313769"/>
            <a:ext cx="10641082" cy="1224181"/>
          </a:xfrm>
          <a:prstGeom prst="rect">
            <a:avLst/>
          </a:prstGeom>
          <a:noFill/>
        </p:spPr>
        <p:txBody>
          <a:bodyPr wrap="square" rtlCol="0">
            <a:spAutoFit/>
          </a:bodyPr>
          <a:lstStyle/>
          <a:p>
            <a:pPr>
              <a:lnSpc>
                <a:spcPct val="150000"/>
              </a:lnSpc>
              <a:buClr>
                <a:schemeClr val="tx1"/>
              </a:buClr>
            </a:pPr>
            <a:r>
              <a:rPr lang="en-US" sz="2800" b="1" dirty="0"/>
              <a:t>Visibility </a:t>
            </a:r>
            <a:r>
              <a:rPr lang="en-US" sz="2800" b="1" dirty="0">
                <a:solidFill>
                  <a:schemeClr val="accent1"/>
                </a:solidFill>
              </a:rPr>
              <a:t>=</a:t>
            </a:r>
            <a:r>
              <a:rPr lang="en-US" sz="2800" b="1" dirty="0"/>
              <a:t> Market Share in a Flat Market</a:t>
            </a:r>
            <a:endParaRPr lang="en-US" sz="2400" i="1" dirty="0">
              <a:solidFill>
                <a:schemeClr val="tx2"/>
              </a:solidFill>
              <a:sym typeface="Wingdings" panose="05000000000000000000" pitchFamily="2" charset="2"/>
            </a:endParaRPr>
          </a:p>
          <a:p>
            <a:pPr marL="800100" lvl="1" indent="-342900">
              <a:lnSpc>
                <a:spcPct val="150000"/>
              </a:lnSpc>
              <a:buClr>
                <a:schemeClr val="tx1"/>
              </a:buClr>
              <a:buFont typeface="Wingdings" panose="05000000000000000000" pitchFamily="2" charset="2"/>
              <a:buChar char="§"/>
            </a:pPr>
            <a:r>
              <a:rPr lang="en-US" sz="2400" dirty="0">
                <a:solidFill>
                  <a:schemeClr val="tx2"/>
                </a:solidFill>
                <a:sym typeface="Wingdings" panose="05000000000000000000" pitchFamily="2" charset="2"/>
              </a:rPr>
              <a:t>Lower overall growth means </a:t>
            </a:r>
            <a:r>
              <a:rPr lang="en-US" sz="2400" b="1" dirty="0">
                <a:sym typeface="Wingdings" panose="05000000000000000000" pitchFamily="2" charset="2"/>
              </a:rPr>
              <a:t>shares battles intensify</a:t>
            </a:r>
            <a:endParaRPr lang="en-US" sz="2400" dirty="0">
              <a:sym typeface="Wingdings" panose="05000000000000000000" pitchFamily="2" charset="2"/>
            </a:endParaRPr>
          </a:p>
        </p:txBody>
      </p:sp>
      <p:sp>
        <p:nvSpPr>
          <p:cNvPr id="19" name="TextBox 18">
            <a:extLst>
              <a:ext uri="{FF2B5EF4-FFF2-40B4-BE49-F238E27FC236}">
                <a16:creationId xmlns:a16="http://schemas.microsoft.com/office/drawing/2014/main" id="{CD2CB274-39C0-8CC7-1406-AA4C816956E3}"/>
              </a:ext>
            </a:extLst>
          </p:cNvPr>
          <p:cNvSpPr txBox="1"/>
          <p:nvPr/>
        </p:nvSpPr>
        <p:spPr>
          <a:xfrm>
            <a:off x="775458" y="4131189"/>
            <a:ext cx="10641082" cy="1261884"/>
          </a:xfrm>
          <a:prstGeom prst="rect">
            <a:avLst/>
          </a:prstGeom>
          <a:noFill/>
        </p:spPr>
        <p:txBody>
          <a:bodyPr wrap="square" rtlCol="0">
            <a:spAutoFit/>
          </a:bodyPr>
          <a:lstStyle/>
          <a:p>
            <a:pPr algn="ctr">
              <a:buClr>
                <a:schemeClr val="tx1"/>
              </a:buClr>
            </a:pPr>
            <a:r>
              <a:rPr lang="en-US" sz="2800" dirty="0">
                <a:solidFill>
                  <a:schemeClr val="tx2"/>
                </a:solidFill>
              </a:rPr>
              <a:t>✅ </a:t>
            </a:r>
            <a:r>
              <a:rPr lang="en-US" sz="2800" b="1" dirty="0"/>
              <a:t>Talk Track:</a:t>
            </a:r>
          </a:p>
          <a:p>
            <a:pPr algn="ctr">
              <a:buClr>
                <a:schemeClr val="tx1"/>
              </a:buClr>
            </a:pPr>
            <a:r>
              <a:rPr lang="en-US" sz="2400" i="1" dirty="0">
                <a:solidFill>
                  <a:schemeClr val="tx2"/>
                </a:solidFill>
                <a:sym typeface="Wingdings" panose="05000000000000000000" pitchFamily="2" charset="2"/>
              </a:rPr>
              <a:t>“When demand flattens, the dealers who stay visible are the ones</a:t>
            </a:r>
            <a:br>
              <a:rPr lang="en-US" sz="2400" i="1" dirty="0">
                <a:solidFill>
                  <a:schemeClr val="tx2"/>
                </a:solidFill>
                <a:sym typeface="Wingdings" panose="05000000000000000000" pitchFamily="2" charset="2"/>
              </a:rPr>
            </a:br>
            <a:r>
              <a:rPr lang="en-US" sz="2400" i="1" dirty="0">
                <a:solidFill>
                  <a:schemeClr val="tx2"/>
                </a:solidFill>
                <a:sym typeface="Wingdings" panose="05000000000000000000" pitchFamily="2" charset="2"/>
              </a:rPr>
              <a:t>who gain share – while others fall behind.”</a:t>
            </a:r>
          </a:p>
        </p:txBody>
      </p:sp>
    </p:spTree>
    <p:extLst>
      <p:ext uri="{BB962C8B-B14F-4D97-AF65-F5344CB8AC3E}">
        <p14:creationId xmlns:p14="http://schemas.microsoft.com/office/powerpoint/2010/main" val="348980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6705C4-D12A-D287-00CD-E46C8B7F95AA}"/>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sp>
        <p:nvSpPr>
          <p:cNvPr id="2" name="Title 1">
            <a:extLst>
              <a:ext uri="{FF2B5EF4-FFF2-40B4-BE49-F238E27FC236}">
                <a16:creationId xmlns:a16="http://schemas.microsoft.com/office/drawing/2014/main" id="{714D6712-D56F-2B3D-A4D0-0D08340665AC}"/>
              </a:ext>
            </a:extLst>
          </p:cNvPr>
          <p:cNvSpPr>
            <a:spLocks noGrp="1"/>
          </p:cNvSpPr>
          <p:nvPr>
            <p:ph type="title"/>
          </p:nvPr>
        </p:nvSpPr>
        <p:spPr>
          <a:xfrm>
            <a:off x="838199" y="476327"/>
            <a:ext cx="10515600" cy="695855"/>
          </a:xfrm>
        </p:spPr>
        <p:txBody>
          <a:bodyPr/>
          <a:lstStyle/>
          <a:p>
            <a:r>
              <a:rPr lang="en-US" sz="4800" dirty="0">
                <a:effectLst>
                  <a:outerShdw blurRad="38100" dist="38100" dir="2700000" algn="tl">
                    <a:srgbClr val="000000">
                      <a:alpha val="43137"/>
                    </a:srgbClr>
                  </a:outerShdw>
                </a:effectLst>
              </a:rPr>
              <a:t>MAY 2026</a:t>
            </a:r>
          </a:p>
        </p:txBody>
      </p:sp>
      <p:sp>
        <p:nvSpPr>
          <p:cNvPr id="3" name="Content Placeholder 2">
            <a:extLst>
              <a:ext uri="{FF2B5EF4-FFF2-40B4-BE49-F238E27FC236}">
                <a16:creationId xmlns:a16="http://schemas.microsoft.com/office/drawing/2014/main" id="{DF1A2617-AFB4-1011-9F82-5F838BB1EFB4}"/>
              </a:ext>
            </a:extLst>
          </p:cNvPr>
          <p:cNvSpPr>
            <a:spLocks noGrp="1"/>
          </p:cNvSpPr>
          <p:nvPr>
            <p:ph idx="1"/>
          </p:nvPr>
        </p:nvSpPr>
        <p:spPr>
          <a:xfrm>
            <a:off x="880691" y="1953655"/>
            <a:ext cx="10430618" cy="2410478"/>
          </a:xfrm>
        </p:spPr>
        <p:txBody>
          <a:bodyPr/>
          <a:lstStyle/>
          <a:p>
            <a:pPr>
              <a:buClr>
                <a:schemeClr val="tx1"/>
              </a:buClr>
              <a:buFont typeface="Wingdings" panose="05000000000000000000" pitchFamily="2" charset="2"/>
              <a:buChar char="§"/>
            </a:pPr>
            <a:r>
              <a:rPr lang="en-US" sz="2400" dirty="0">
                <a:solidFill>
                  <a:schemeClr val="tx2"/>
                </a:solidFill>
              </a:rPr>
              <a:t>The May jobs report delivered a genuine upside surprise, with nonfarm payrolls rising 172,000 against expectations of 88,000. </a:t>
            </a:r>
            <a:r>
              <a:rPr lang="en-US" sz="2400" b="1" dirty="0"/>
              <a:t>For auto dealers, the headline is a positive note:</a:t>
            </a:r>
            <a:r>
              <a:rPr lang="en-US" sz="2400" dirty="0"/>
              <a:t> </a:t>
            </a:r>
            <a:r>
              <a:rPr lang="en-US" sz="2400" dirty="0">
                <a:solidFill>
                  <a:schemeClr val="tx2"/>
                </a:solidFill>
              </a:rPr>
              <a:t>A healthier labor market supports consumer confidence and big-ticket purchase intent.</a:t>
            </a:r>
          </a:p>
          <a:p>
            <a:pPr>
              <a:buClr>
                <a:schemeClr val="tx1"/>
              </a:buClr>
              <a:buFont typeface="Wingdings" panose="05000000000000000000" pitchFamily="2" charset="2"/>
              <a:buChar char="§"/>
            </a:pPr>
            <a:r>
              <a:rPr lang="en-US" sz="2400" b="1" dirty="0"/>
              <a:t>Sales volume was 1.47 million </a:t>
            </a:r>
            <a:r>
              <a:rPr lang="en-US" sz="2400" dirty="0">
                <a:solidFill>
                  <a:schemeClr val="tx2"/>
                </a:solidFill>
              </a:rPr>
              <a:t>units, slightly higher than year-ago levels but up 7% from April. </a:t>
            </a:r>
          </a:p>
        </p:txBody>
      </p:sp>
      <p:sp>
        <p:nvSpPr>
          <p:cNvPr id="4" name="Footer Placeholder 3">
            <a:extLst>
              <a:ext uri="{FF2B5EF4-FFF2-40B4-BE49-F238E27FC236}">
                <a16:creationId xmlns:a16="http://schemas.microsoft.com/office/drawing/2014/main" id="{34917ED1-C910-F3CA-B051-4AA3FCA11595}"/>
              </a:ext>
            </a:extLst>
          </p:cNvPr>
          <p:cNvSpPr>
            <a:spLocks noGrp="1"/>
          </p:cNvSpPr>
          <p:nvPr>
            <p:ph type="ftr" sz="quarter" idx="11"/>
          </p:nvPr>
        </p:nvSpPr>
        <p:spPr>
          <a:xfrm>
            <a:off x="593387" y="6184900"/>
            <a:ext cx="4114800" cy="665989"/>
          </a:xfrm>
        </p:spPr>
        <p:txBody>
          <a:bodyPr anchor="ctr"/>
          <a:lstStyle/>
          <a:p>
            <a:r>
              <a:rPr lang="en-US" sz="1200" b="1" dirty="0">
                <a:solidFill>
                  <a:schemeClr val="tx2"/>
                </a:solidFill>
              </a:rPr>
              <a:t>Source: </a:t>
            </a:r>
            <a:r>
              <a:rPr lang="en-US" sz="1200" dirty="0">
                <a:solidFill>
                  <a:schemeClr val="tx2"/>
                </a:solidFill>
              </a:rPr>
              <a:t>Cox Automotive</a:t>
            </a:r>
          </a:p>
        </p:txBody>
      </p:sp>
      <p:sp>
        <p:nvSpPr>
          <p:cNvPr id="5" name="Slide Number Placeholder 4">
            <a:extLst>
              <a:ext uri="{FF2B5EF4-FFF2-40B4-BE49-F238E27FC236}">
                <a16:creationId xmlns:a16="http://schemas.microsoft.com/office/drawing/2014/main" id="{4416613F-FDE0-755B-CD96-D8FCCDC9906A}"/>
              </a:ext>
            </a:extLst>
          </p:cNvPr>
          <p:cNvSpPr>
            <a:spLocks noGrp="1"/>
          </p:cNvSpPr>
          <p:nvPr>
            <p:ph type="sldNum" sz="quarter" idx="12"/>
          </p:nvPr>
        </p:nvSpPr>
        <p:spPr>
          <a:xfrm>
            <a:off x="0" y="6184900"/>
            <a:ext cx="593387" cy="665989"/>
          </a:xfrm>
        </p:spPr>
        <p:txBody>
          <a:bodyPr/>
          <a:lstStyle/>
          <a:p>
            <a:pPr algn="ctr"/>
            <a:fld id="{43385092-5906-4529-97E8-5EA106343A91}" type="slidenum">
              <a:rPr lang="en-US">
                <a:solidFill>
                  <a:schemeClr val="tx2"/>
                </a:solidFill>
              </a:rPr>
              <a:pPr algn="ctr"/>
              <a:t>2</a:t>
            </a:fld>
            <a:endParaRPr lang="en-US" dirty="0">
              <a:solidFill>
                <a:schemeClr val="tx2"/>
              </a:solidFill>
            </a:endParaRPr>
          </a:p>
        </p:txBody>
      </p:sp>
      <p:sp>
        <p:nvSpPr>
          <p:cNvPr id="7" name="TextBox 6">
            <a:extLst>
              <a:ext uri="{FF2B5EF4-FFF2-40B4-BE49-F238E27FC236}">
                <a16:creationId xmlns:a16="http://schemas.microsoft.com/office/drawing/2014/main" id="{8EBC3417-852A-0C54-FD5A-A39F32F6B60D}"/>
              </a:ext>
            </a:extLst>
          </p:cNvPr>
          <p:cNvSpPr txBox="1"/>
          <p:nvPr/>
        </p:nvSpPr>
        <p:spPr>
          <a:xfrm>
            <a:off x="593387" y="4364133"/>
            <a:ext cx="11011711" cy="1477328"/>
          </a:xfrm>
          <a:prstGeom prst="rect">
            <a:avLst/>
          </a:prstGeom>
          <a:noFill/>
        </p:spPr>
        <p:txBody>
          <a:bodyPr wrap="square">
            <a:spAutoFit/>
          </a:bodyPr>
          <a:lstStyle/>
          <a:p>
            <a:pPr algn="ctr"/>
            <a:r>
              <a:rPr lang="en-US" i="1" dirty="0">
                <a:solidFill>
                  <a:schemeClr val="tx2"/>
                </a:solidFill>
              </a:rPr>
              <a:t>For dealers, the picture heading into summer is one of genuine crosscurrents. New-vehicle demand at the higher end of the market remains. Used-vehicle demand and trade-in values continue to benefit from substitution effects. Credit availability remains near multi-year highs. But gas prices near $4.25 nationally, rising Treasury yields, and consumers increasingly cautious on discretionary spending are creating real headwinds for volume in the mid-market. </a:t>
            </a:r>
          </a:p>
        </p:txBody>
      </p:sp>
      <p:grpSp>
        <p:nvGrpSpPr>
          <p:cNvPr id="13" name="Group 12">
            <a:extLst>
              <a:ext uri="{FF2B5EF4-FFF2-40B4-BE49-F238E27FC236}">
                <a16:creationId xmlns:a16="http://schemas.microsoft.com/office/drawing/2014/main" id="{D796776D-0C88-2C79-BAE5-F6BAF2653589}"/>
              </a:ext>
            </a:extLst>
          </p:cNvPr>
          <p:cNvGrpSpPr>
            <a:grpSpLocks/>
          </p:cNvGrpSpPr>
          <p:nvPr/>
        </p:nvGrpSpPr>
        <p:grpSpPr>
          <a:xfrm>
            <a:off x="10832583" y="5983428"/>
            <a:ext cx="1270000" cy="782320"/>
            <a:chOff x="10861766" y="6031990"/>
            <a:chExt cx="1270000" cy="782320"/>
          </a:xfrm>
        </p:grpSpPr>
        <p:sp>
          <p:nvSpPr>
            <p:cNvPr id="10" name="Rectangle 9">
              <a:extLst>
                <a:ext uri="{FF2B5EF4-FFF2-40B4-BE49-F238E27FC236}">
                  <a16:creationId xmlns:a16="http://schemas.microsoft.com/office/drawing/2014/main" id="{1218DEAF-0F5D-5A0B-B080-C877CD56F3B1}"/>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and black logo  AI-generated content may be incorrect.">
              <a:extLst>
                <a:ext uri="{FF2B5EF4-FFF2-40B4-BE49-F238E27FC236}">
                  <a16:creationId xmlns:a16="http://schemas.microsoft.com/office/drawing/2014/main" id="{10BA6FDE-769B-9B1A-2F81-00FCD7AC8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1899748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6A05-0EB1-BE26-6472-1B6AA9DFF0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2E7737-AADD-F263-8D10-4F00F3AE84CA}"/>
              </a:ext>
            </a:extLst>
          </p:cNvPr>
          <p:cNvPicPr>
            <a:picLocks noChangeAspect="1"/>
          </p:cNvPicPr>
          <p:nvPr/>
        </p:nvPicPr>
        <p:blipFill>
          <a:blip r:embed="rId3">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sp>
        <p:nvSpPr>
          <p:cNvPr id="4" name="Footer Placeholder 3">
            <a:extLst>
              <a:ext uri="{FF2B5EF4-FFF2-40B4-BE49-F238E27FC236}">
                <a16:creationId xmlns:a16="http://schemas.microsoft.com/office/drawing/2014/main" id="{3FBA7B43-9281-F586-DD02-C58C63B552CF}"/>
              </a:ext>
            </a:extLst>
          </p:cNvPr>
          <p:cNvSpPr txBox="1">
            <a:spLocks/>
          </p:cNvSpPr>
          <p:nvPr/>
        </p:nvSpPr>
        <p:spPr>
          <a:xfrm>
            <a:off x="152402" y="6190222"/>
            <a:ext cx="4114800" cy="660549"/>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Cox Automotive</a:t>
            </a:r>
          </a:p>
        </p:txBody>
      </p:sp>
      <p:grpSp>
        <p:nvGrpSpPr>
          <p:cNvPr id="11" name="Group 10">
            <a:extLst>
              <a:ext uri="{FF2B5EF4-FFF2-40B4-BE49-F238E27FC236}">
                <a16:creationId xmlns:a16="http://schemas.microsoft.com/office/drawing/2014/main" id="{A0E84189-10EB-E354-D6A5-639505E2F364}"/>
              </a:ext>
            </a:extLst>
          </p:cNvPr>
          <p:cNvGrpSpPr>
            <a:grpSpLocks/>
          </p:cNvGrpSpPr>
          <p:nvPr/>
        </p:nvGrpSpPr>
        <p:grpSpPr>
          <a:xfrm>
            <a:off x="10832579" y="5994310"/>
            <a:ext cx="1270000" cy="782320"/>
            <a:chOff x="10861766" y="6031990"/>
            <a:chExt cx="1270000" cy="782320"/>
          </a:xfrm>
        </p:grpSpPr>
        <p:sp>
          <p:nvSpPr>
            <p:cNvPr id="12" name="Rectangle 11">
              <a:extLst>
                <a:ext uri="{FF2B5EF4-FFF2-40B4-BE49-F238E27FC236}">
                  <a16:creationId xmlns:a16="http://schemas.microsoft.com/office/drawing/2014/main" id="{97E8E89A-8448-4BE0-B44A-B900BA012EFD}"/>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black logo  AI-generated content may be incorrect.">
              <a:extLst>
                <a:ext uri="{FF2B5EF4-FFF2-40B4-BE49-F238E27FC236}">
                  <a16:creationId xmlns:a16="http://schemas.microsoft.com/office/drawing/2014/main" id="{11282574-D0F1-D8FB-FE91-5981BA8EA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
        <p:nvSpPr>
          <p:cNvPr id="2" name="Title 1">
            <a:extLst>
              <a:ext uri="{FF2B5EF4-FFF2-40B4-BE49-F238E27FC236}">
                <a16:creationId xmlns:a16="http://schemas.microsoft.com/office/drawing/2014/main" id="{85A1D734-2A08-D747-294A-6452B67263D5}"/>
              </a:ext>
            </a:extLst>
          </p:cNvPr>
          <p:cNvSpPr>
            <a:spLocks noGrp="1"/>
          </p:cNvSpPr>
          <p:nvPr>
            <p:ph type="title"/>
          </p:nvPr>
        </p:nvSpPr>
        <p:spPr>
          <a:xfrm>
            <a:off x="1" y="134954"/>
            <a:ext cx="12189210" cy="695855"/>
          </a:xfrm>
        </p:spPr>
        <p:txBody>
          <a:bodyPr/>
          <a:lstStyle/>
          <a:p>
            <a:r>
              <a:rPr lang="en-US" dirty="0">
                <a:effectLst>
                  <a:outerShdw blurRad="38100" dist="38100" dir="2700000" algn="tl">
                    <a:srgbClr val="000000">
                      <a:alpha val="43137"/>
                    </a:srgbClr>
                  </a:outerShdw>
                </a:effectLst>
              </a:rPr>
              <a:t>2026 FORECASTS</a:t>
            </a:r>
          </a:p>
        </p:txBody>
      </p:sp>
      <p:sp>
        <p:nvSpPr>
          <p:cNvPr id="9" name="Title 1">
            <a:extLst>
              <a:ext uri="{FF2B5EF4-FFF2-40B4-BE49-F238E27FC236}">
                <a16:creationId xmlns:a16="http://schemas.microsoft.com/office/drawing/2014/main" id="{D6D27A72-3401-EAAC-649B-A6802F9FB9D0}"/>
              </a:ext>
            </a:extLst>
          </p:cNvPr>
          <p:cNvSpPr txBox="1">
            <a:spLocks/>
          </p:cNvSpPr>
          <p:nvPr/>
        </p:nvSpPr>
        <p:spPr>
          <a:xfrm>
            <a:off x="1" y="732087"/>
            <a:ext cx="12189210" cy="382091"/>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2000" b="0" i="1" dirty="0">
                <a:effectLst>
                  <a:outerShdw blurRad="38100" dist="38100" dir="2700000" algn="tl">
                    <a:srgbClr val="000000">
                      <a:alpha val="43137"/>
                    </a:srgbClr>
                  </a:outerShdw>
                </a:effectLst>
              </a:rPr>
              <a:t>Updated End of Q1 2026</a:t>
            </a:r>
          </a:p>
        </p:txBody>
      </p:sp>
      <p:graphicFrame>
        <p:nvGraphicFramePr>
          <p:cNvPr id="10" name="Table 9">
            <a:extLst>
              <a:ext uri="{FF2B5EF4-FFF2-40B4-BE49-F238E27FC236}">
                <a16:creationId xmlns:a16="http://schemas.microsoft.com/office/drawing/2014/main" id="{97D09CCC-0128-9E7A-6745-7F98EF666B9E}"/>
              </a:ext>
            </a:extLst>
          </p:cNvPr>
          <p:cNvGraphicFramePr>
            <a:graphicFrameLocks noGrp="1"/>
          </p:cNvGraphicFramePr>
          <p:nvPr>
            <p:extLst>
              <p:ext uri="{D42A27DB-BD31-4B8C-83A1-F6EECF244321}">
                <p14:modId xmlns:p14="http://schemas.microsoft.com/office/powerpoint/2010/main" val="4211890316"/>
              </p:ext>
            </p:extLst>
          </p:nvPr>
        </p:nvGraphicFramePr>
        <p:xfrm>
          <a:off x="2118360" y="1207132"/>
          <a:ext cx="7955280" cy="548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51760">
                  <a:extLst>
                    <a:ext uri="{9D8B030D-6E8A-4147-A177-3AD203B41FA5}">
                      <a16:colId xmlns:a16="http://schemas.microsoft.com/office/drawing/2014/main" val="705874852"/>
                    </a:ext>
                  </a:extLst>
                </a:gridCol>
                <a:gridCol w="2651760">
                  <a:extLst>
                    <a:ext uri="{9D8B030D-6E8A-4147-A177-3AD203B41FA5}">
                      <a16:colId xmlns:a16="http://schemas.microsoft.com/office/drawing/2014/main" val="1398587451"/>
                    </a:ext>
                  </a:extLst>
                </a:gridCol>
                <a:gridCol w="2651760">
                  <a:extLst>
                    <a:ext uri="{9D8B030D-6E8A-4147-A177-3AD203B41FA5}">
                      <a16:colId xmlns:a16="http://schemas.microsoft.com/office/drawing/2014/main" val="1546597127"/>
                    </a:ext>
                  </a:extLst>
                </a:gridCol>
              </a:tblGrid>
              <a:tr h="1828800">
                <a:tc>
                  <a:txBody>
                    <a:bodyPr/>
                    <a:lstStyle/>
                    <a:p>
                      <a:pPr algn="ctr"/>
                      <a:r>
                        <a:rPr lang="en-US" sz="3600" dirty="0">
                          <a:solidFill>
                            <a:schemeClr val="accent1"/>
                          </a:solidFill>
                        </a:rPr>
                        <a:t>15.8M</a:t>
                      </a:r>
                    </a:p>
                    <a:p>
                      <a:pPr algn="ctr"/>
                      <a:r>
                        <a:rPr lang="en-US" sz="1200" b="0" i="1" dirty="0">
                          <a:solidFill>
                            <a:schemeClr val="tx2"/>
                          </a:solidFill>
                        </a:rPr>
                        <a:t>(-1.3% versus 2025)</a:t>
                      </a:r>
                    </a:p>
                    <a:p>
                      <a:pPr algn="ctr"/>
                      <a:endParaRPr lang="en-US" sz="1050" b="0" i="1" dirty="0">
                        <a:solidFill>
                          <a:schemeClr val="tx2"/>
                        </a:solidFill>
                      </a:endParaRPr>
                    </a:p>
                    <a:p>
                      <a:pPr algn="ctr"/>
                      <a:r>
                        <a:rPr lang="en-US" sz="1400" dirty="0">
                          <a:solidFill>
                            <a:schemeClr val="tx2"/>
                          </a:solidFill>
                        </a:rPr>
                        <a:t>UPDATED 5/2026</a:t>
                      </a:r>
                    </a:p>
                    <a:p>
                      <a:pPr algn="ctr"/>
                      <a:r>
                        <a:rPr lang="en-US" dirty="0">
                          <a:solidFill>
                            <a:schemeClr val="tx1"/>
                          </a:solidFill>
                        </a:rPr>
                        <a:t>NEW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13.1M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(-2.3%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NEW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2.8M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(-4.2%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FLEET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727332"/>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2.8M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(-12.7%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NEW LEASE VOLUME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(-2%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LEASE PENETRATION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2.6M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(-0.8%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CPO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4723556"/>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38.3M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(-1.0%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USED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20.4M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(-0.8%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USED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(+1.7%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DEC 2026 Y/Y MANHEIM USED VEHICLE</a:t>
                      </a:r>
                      <a:br>
                        <a:rPr kumimoji="0" lang="en-US" sz="1600" b="1"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VALUE INDEX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0750800"/>
                  </a:ext>
                </a:extLst>
              </a:tr>
            </a:tbl>
          </a:graphicData>
        </a:graphic>
      </p:graphicFrame>
      <p:sp>
        <p:nvSpPr>
          <p:cNvPr id="13" name="Star: 5 Points 12">
            <a:extLst>
              <a:ext uri="{FF2B5EF4-FFF2-40B4-BE49-F238E27FC236}">
                <a16:creationId xmlns:a16="http://schemas.microsoft.com/office/drawing/2014/main" id="{671A6072-971F-0F16-C149-3BC335AABB6A}"/>
              </a:ext>
            </a:extLst>
          </p:cNvPr>
          <p:cNvSpPr/>
          <p:nvPr/>
        </p:nvSpPr>
        <p:spPr>
          <a:xfrm>
            <a:off x="9308220" y="1362936"/>
            <a:ext cx="356135" cy="336884"/>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Star: 5 Points 13">
            <a:extLst>
              <a:ext uri="{FF2B5EF4-FFF2-40B4-BE49-F238E27FC236}">
                <a16:creationId xmlns:a16="http://schemas.microsoft.com/office/drawing/2014/main" id="{903649B8-E7FD-AA59-2104-2A876E71DE7E}"/>
              </a:ext>
            </a:extLst>
          </p:cNvPr>
          <p:cNvSpPr/>
          <p:nvPr/>
        </p:nvSpPr>
        <p:spPr>
          <a:xfrm>
            <a:off x="6544165" y="3170943"/>
            <a:ext cx="356135" cy="336884"/>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Star: 5 Points 14">
            <a:extLst>
              <a:ext uri="{FF2B5EF4-FFF2-40B4-BE49-F238E27FC236}">
                <a16:creationId xmlns:a16="http://schemas.microsoft.com/office/drawing/2014/main" id="{909ABBC7-9EEE-AD05-BB4B-71FE1D8A6C17}"/>
              </a:ext>
            </a:extLst>
          </p:cNvPr>
          <p:cNvSpPr/>
          <p:nvPr/>
        </p:nvSpPr>
        <p:spPr>
          <a:xfrm>
            <a:off x="6779982" y="5009306"/>
            <a:ext cx="356135" cy="336884"/>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Arrow: Down 15">
            <a:extLst>
              <a:ext uri="{FF2B5EF4-FFF2-40B4-BE49-F238E27FC236}">
                <a16:creationId xmlns:a16="http://schemas.microsoft.com/office/drawing/2014/main" id="{D2C773DF-6819-CAC6-7633-52C8E54B2C86}"/>
              </a:ext>
            </a:extLst>
          </p:cNvPr>
          <p:cNvSpPr/>
          <p:nvPr/>
        </p:nvSpPr>
        <p:spPr>
          <a:xfrm>
            <a:off x="2408617" y="1613193"/>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Arrow: Down 16">
            <a:extLst>
              <a:ext uri="{FF2B5EF4-FFF2-40B4-BE49-F238E27FC236}">
                <a16:creationId xmlns:a16="http://schemas.microsoft.com/office/drawing/2014/main" id="{8C1A069A-3D17-A04D-3D3C-54DAC06F8425}"/>
              </a:ext>
            </a:extLst>
          </p:cNvPr>
          <p:cNvSpPr/>
          <p:nvPr/>
        </p:nvSpPr>
        <p:spPr>
          <a:xfrm>
            <a:off x="5087915" y="1613193"/>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Arrow: Down 17">
            <a:extLst>
              <a:ext uri="{FF2B5EF4-FFF2-40B4-BE49-F238E27FC236}">
                <a16:creationId xmlns:a16="http://schemas.microsoft.com/office/drawing/2014/main" id="{0DF2F086-D5DF-3376-ADB8-7856F1858631}"/>
              </a:ext>
            </a:extLst>
          </p:cNvPr>
          <p:cNvSpPr/>
          <p:nvPr/>
        </p:nvSpPr>
        <p:spPr>
          <a:xfrm>
            <a:off x="7767213" y="1613193"/>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Arrow: Down 18">
            <a:extLst>
              <a:ext uri="{FF2B5EF4-FFF2-40B4-BE49-F238E27FC236}">
                <a16:creationId xmlns:a16="http://schemas.microsoft.com/office/drawing/2014/main" id="{4AD5162A-AF2C-16CF-9E0F-9C9C291B2D78}"/>
              </a:ext>
            </a:extLst>
          </p:cNvPr>
          <p:cNvSpPr/>
          <p:nvPr/>
        </p:nvSpPr>
        <p:spPr>
          <a:xfrm>
            <a:off x="2408617" y="3415584"/>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Arrow: Down 19">
            <a:extLst>
              <a:ext uri="{FF2B5EF4-FFF2-40B4-BE49-F238E27FC236}">
                <a16:creationId xmlns:a16="http://schemas.microsoft.com/office/drawing/2014/main" id="{B81C8DFB-94C0-FCDE-4451-CF526FFA0A78}"/>
              </a:ext>
            </a:extLst>
          </p:cNvPr>
          <p:cNvSpPr/>
          <p:nvPr/>
        </p:nvSpPr>
        <p:spPr>
          <a:xfrm>
            <a:off x="5087915" y="3415584"/>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Arrow: Down 20">
            <a:extLst>
              <a:ext uri="{FF2B5EF4-FFF2-40B4-BE49-F238E27FC236}">
                <a16:creationId xmlns:a16="http://schemas.microsoft.com/office/drawing/2014/main" id="{51DF0193-5763-BFDA-638A-4E2630CFB8EC}"/>
              </a:ext>
            </a:extLst>
          </p:cNvPr>
          <p:cNvSpPr/>
          <p:nvPr/>
        </p:nvSpPr>
        <p:spPr>
          <a:xfrm>
            <a:off x="7767213" y="3415584"/>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Arrow: Down 21">
            <a:extLst>
              <a:ext uri="{FF2B5EF4-FFF2-40B4-BE49-F238E27FC236}">
                <a16:creationId xmlns:a16="http://schemas.microsoft.com/office/drawing/2014/main" id="{12B142AA-EA39-BFB5-EBAE-DFDD0C3978EE}"/>
              </a:ext>
            </a:extLst>
          </p:cNvPr>
          <p:cNvSpPr/>
          <p:nvPr/>
        </p:nvSpPr>
        <p:spPr>
          <a:xfrm>
            <a:off x="2408617" y="5095933"/>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Arrow: Down 22">
            <a:extLst>
              <a:ext uri="{FF2B5EF4-FFF2-40B4-BE49-F238E27FC236}">
                <a16:creationId xmlns:a16="http://schemas.microsoft.com/office/drawing/2014/main" id="{07DB2B5F-DC6E-2B47-7CF6-64AD9922BF47}"/>
              </a:ext>
            </a:extLst>
          </p:cNvPr>
          <p:cNvSpPr/>
          <p:nvPr/>
        </p:nvSpPr>
        <p:spPr>
          <a:xfrm>
            <a:off x="5087915" y="5095933"/>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Arrow: Down 23">
            <a:extLst>
              <a:ext uri="{FF2B5EF4-FFF2-40B4-BE49-F238E27FC236}">
                <a16:creationId xmlns:a16="http://schemas.microsoft.com/office/drawing/2014/main" id="{AF491CD8-966A-E7E4-5812-6C9239727EE6}"/>
              </a:ext>
            </a:extLst>
          </p:cNvPr>
          <p:cNvSpPr/>
          <p:nvPr/>
        </p:nvSpPr>
        <p:spPr>
          <a:xfrm rot="10800000">
            <a:off x="7767213" y="5095933"/>
            <a:ext cx="240632" cy="500514"/>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46610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1525-663C-B1E7-93E2-532F573C30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92903C-B525-DB10-D73F-A3D48BB3CE8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0AB686C-CB54-4E5B-CBCE-8D28690E4774}"/>
              </a:ext>
            </a:extLst>
          </p:cNvPr>
          <p:cNvPicPr>
            <a:picLocks noChangeAspect="1"/>
          </p:cNvPicPr>
          <p:nvPr/>
        </p:nvPicPr>
        <p:blipFill>
          <a:blip r:embed="rId3">
            <a:extLst>
              <a:ext uri="{28A0092B-C50C-407E-A947-70E740481C1C}">
                <a14:useLocalDpi xmlns:a14="http://schemas.microsoft.com/office/drawing/2010/main" val="0"/>
              </a:ext>
            </a:extLst>
          </a:blip>
          <a:srcRect t="96702" b="4"/>
          <a:stretch>
            <a:fillRect/>
          </a:stretch>
        </p:blipFill>
        <p:spPr>
          <a:xfrm>
            <a:off x="2788" y="6632083"/>
            <a:ext cx="12186423" cy="225915"/>
          </a:xfrm>
          <a:prstGeom prst="rect">
            <a:avLst/>
          </a:prstGeom>
        </p:spPr>
      </p:pic>
      <p:sp>
        <p:nvSpPr>
          <p:cNvPr id="4" name="Rectangle 3">
            <a:extLst>
              <a:ext uri="{FF2B5EF4-FFF2-40B4-BE49-F238E27FC236}">
                <a16:creationId xmlns:a16="http://schemas.microsoft.com/office/drawing/2014/main" id="{3A2C76CE-94B4-10B2-3C9F-817F8A2A1949}"/>
              </a:ext>
            </a:extLst>
          </p:cNvPr>
          <p:cNvSpPr/>
          <p:nvPr/>
        </p:nvSpPr>
        <p:spPr>
          <a:xfrm>
            <a:off x="2078" y="-6532"/>
            <a:ext cx="12187397" cy="20053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F9E91-DEC5-926E-0D11-411A386D3469}"/>
              </a:ext>
            </a:extLst>
          </p:cNvPr>
          <p:cNvSpPr>
            <a:spLocks noGrp="1"/>
          </p:cNvSpPr>
          <p:nvPr>
            <p:ph type="title"/>
          </p:nvPr>
        </p:nvSpPr>
        <p:spPr>
          <a:xfrm>
            <a:off x="2789" y="279284"/>
            <a:ext cx="12189211" cy="976692"/>
          </a:xfrm>
        </p:spPr>
        <p:txBody>
          <a:bodyPr lIns="91440" tIns="45720" rIns="91440" bIns="45720" anchor="ctr"/>
          <a:lstStyle/>
          <a:p>
            <a:r>
              <a:rPr lang="en-US" sz="4800" dirty="0">
                <a:solidFill>
                  <a:schemeClr val="tx1"/>
                </a:solidFill>
                <a:latin typeface="+mn-lt"/>
              </a:rPr>
              <a:t>MAY NEW CAR SALES REVIEW</a:t>
            </a:r>
            <a:endParaRPr lang="en-US" sz="4800" dirty="0">
              <a:solidFill>
                <a:schemeClr val="tx1"/>
              </a:solidFill>
              <a:latin typeface="+mn-lt"/>
              <a:cs typeface="Arial"/>
            </a:endParaRPr>
          </a:p>
        </p:txBody>
      </p:sp>
      <p:pic>
        <p:nvPicPr>
          <p:cNvPr id="9" name="Picture 8">
            <a:extLst>
              <a:ext uri="{FF2B5EF4-FFF2-40B4-BE49-F238E27FC236}">
                <a16:creationId xmlns:a16="http://schemas.microsoft.com/office/drawing/2014/main" id="{09B7C5BB-2701-A8E2-3BF5-40532FE90D6D}"/>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7" name="Picture 6" descr="A blue and black logo  AI-generated content may be incorrect.">
            <a:extLst>
              <a:ext uri="{FF2B5EF4-FFF2-40B4-BE49-F238E27FC236}">
                <a16:creationId xmlns:a16="http://schemas.microsoft.com/office/drawing/2014/main" id="{C2DCE888-F182-F410-A76C-26BE37B13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2328" y="6136743"/>
            <a:ext cx="828942" cy="379449"/>
          </a:xfrm>
          <a:prstGeom prst="rect">
            <a:avLst/>
          </a:prstGeom>
        </p:spPr>
      </p:pic>
      <p:graphicFrame>
        <p:nvGraphicFramePr>
          <p:cNvPr id="11" name="Table 10">
            <a:extLst>
              <a:ext uri="{FF2B5EF4-FFF2-40B4-BE49-F238E27FC236}">
                <a16:creationId xmlns:a16="http://schemas.microsoft.com/office/drawing/2014/main" id="{B65721F7-9915-E2F2-3949-CA8F7A23480E}"/>
              </a:ext>
            </a:extLst>
          </p:cNvPr>
          <p:cNvGraphicFramePr>
            <a:graphicFrameLocks noGrp="1"/>
          </p:cNvGraphicFramePr>
          <p:nvPr>
            <p:extLst>
              <p:ext uri="{D42A27DB-BD31-4B8C-83A1-F6EECF244321}">
                <p14:modId xmlns:p14="http://schemas.microsoft.com/office/powerpoint/2010/main" val="471294772"/>
              </p:ext>
            </p:extLst>
          </p:nvPr>
        </p:nvGraphicFramePr>
        <p:xfrm>
          <a:off x="1024672" y="1575282"/>
          <a:ext cx="10142208" cy="3789459"/>
        </p:xfrm>
        <a:graphic>
          <a:graphicData uri="http://schemas.openxmlformats.org/drawingml/2006/table">
            <a:tbl>
              <a:tblPr firstRow="1" bandRow="1">
                <a:tableStyleId>{69CF1AB2-1976-4502-BF36-3FF5EA218861}</a:tableStyleId>
              </a:tblPr>
              <a:tblGrid>
                <a:gridCol w="2745680">
                  <a:extLst>
                    <a:ext uri="{9D8B030D-6E8A-4147-A177-3AD203B41FA5}">
                      <a16:colId xmlns:a16="http://schemas.microsoft.com/office/drawing/2014/main" val="1036786005"/>
                    </a:ext>
                  </a:extLst>
                </a:gridCol>
                <a:gridCol w="2325424">
                  <a:extLst>
                    <a:ext uri="{9D8B030D-6E8A-4147-A177-3AD203B41FA5}">
                      <a16:colId xmlns:a16="http://schemas.microsoft.com/office/drawing/2014/main" val="1235550948"/>
                    </a:ext>
                  </a:extLst>
                </a:gridCol>
                <a:gridCol w="2535552">
                  <a:extLst>
                    <a:ext uri="{9D8B030D-6E8A-4147-A177-3AD203B41FA5}">
                      <a16:colId xmlns:a16="http://schemas.microsoft.com/office/drawing/2014/main" val="650804633"/>
                    </a:ext>
                  </a:extLst>
                </a:gridCol>
                <a:gridCol w="2535552">
                  <a:extLst>
                    <a:ext uri="{9D8B030D-6E8A-4147-A177-3AD203B41FA5}">
                      <a16:colId xmlns:a16="http://schemas.microsoft.com/office/drawing/2014/main" val="1956755574"/>
                    </a:ext>
                  </a:extLst>
                </a:gridCol>
              </a:tblGrid>
              <a:tr h="769115">
                <a:tc>
                  <a:txBody>
                    <a:bodyPr/>
                    <a:lstStyle/>
                    <a:p>
                      <a:pPr algn="ctr"/>
                      <a:endParaRPr lang="en-US" sz="2400" dirty="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bg1"/>
                          </a:solidFill>
                          <a:effectLst>
                            <a:outerShdw blurRad="38100" dist="38100" dir="2700000" algn="tl">
                              <a:srgbClr val="000000">
                                <a:alpha val="43137"/>
                              </a:srgbClr>
                            </a:outerShdw>
                          </a:effectLst>
                        </a:rPr>
                        <a:t>2026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dirty="0">
                          <a:solidFill>
                            <a:schemeClr val="bg1"/>
                          </a:solidFill>
                          <a:effectLst>
                            <a:outerShdw blurRad="38100" dist="38100" dir="2700000" algn="tl">
                              <a:srgbClr val="000000">
                                <a:alpha val="43137"/>
                              </a:srgbClr>
                            </a:outerShdw>
                          </a:effectLst>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dirty="0">
                          <a:solidFill>
                            <a:schemeClr val="bg1"/>
                          </a:solidFill>
                          <a:effectLst>
                            <a:outerShdw blurRad="38100" dist="38100" dir="2700000" algn="tl">
                              <a:srgbClr val="000000">
                                <a:alpha val="43137"/>
                              </a:srgbClr>
                            </a:outerShdw>
                          </a:effectLst>
                        </a:rPr>
                        <a:t>%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29642674"/>
                  </a:ext>
                </a:extLst>
              </a:tr>
              <a:tr h="755086">
                <a:tc>
                  <a:txBody>
                    <a:bodyPr/>
                    <a:lstStyle/>
                    <a:p>
                      <a:pPr algn="ctr"/>
                      <a:r>
                        <a:rPr lang="en-US" sz="2400" b="1" dirty="0">
                          <a:solidFill>
                            <a:schemeClr val="tx2"/>
                          </a:solidFill>
                        </a:rPr>
                        <a:t>Total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kern="1200" dirty="0">
                          <a:solidFill>
                            <a:schemeClr val="tx2"/>
                          </a:solidFill>
                          <a:effectLst/>
                          <a:latin typeface="+mn-lt"/>
                          <a:ea typeface="+mn-ea"/>
                          <a:cs typeface="+mn-cs"/>
                        </a:rPr>
                        <a:t>1.466m</a:t>
                      </a:r>
                      <a:endParaRPr lang="en-US" sz="24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tx2"/>
                          </a:solidFill>
                        </a:rPr>
                        <a:t>1.461m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01394"/>
                  </a:ext>
                </a:extLst>
              </a:tr>
              <a:tr h="755086">
                <a:tc>
                  <a:txBody>
                    <a:bodyPr/>
                    <a:lstStyle/>
                    <a:p>
                      <a:pPr algn="ctr"/>
                      <a:r>
                        <a:rPr lang="en-US" sz="2400" b="1" dirty="0">
                          <a:solidFill>
                            <a:schemeClr val="tx2"/>
                          </a:solidFill>
                        </a:rPr>
                        <a:t>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1.203m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1.186m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038"/>
                  </a:ext>
                </a:extLst>
              </a:tr>
              <a:tr h="755086">
                <a:tc>
                  <a:txBody>
                    <a:bodyPr/>
                    <a:lstStyle/>
                    <a:p>
                      <a:pPr algn="ctr"/>
                      <a:r>
                        <a:rPr lang="en-US" sz="2400" b="1" dirty="0">
                          <a:solidFill>
                            <a:schemeClr val="tx2"/>
                          </a:solidFill>
                        </a:rPr>
                        <a:t>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16.1m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15.6m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40973"/>
                  </a:ext>
                </a:extLst>
              </a:tr>
              <a:tr h="755086">
                <a:tc>
                  <a:txBody>
                    <a:bodyPr/>
                    <a:lstStyle/>
                    <a:p>
                      <a:pPr algn="ctr"/>
                      <a:r>
                        <a:rPr lang="en-US" sz="2400" b="1" dirty="0">
                          <a:solidFill>
                            <a:schemeClr val="tx2"/>
                          </a:solidFill>
                        </a:rPr>
                        <a:t>Retail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13.4m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12.7m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rPr>
                        <a:t>+5.5%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416745"/>
                  </a:ext>
                </a:extLst>
              </a:tr>
            </a:tbl>
          </a:graphicData>
        </a:graphic>
      </p:graphicFrame>
      <p:sp>
        <p:nvSpPr>
          <p:cNvPr id="5" name="Footer Placeholder 3">
            <a:extLst>
              <a:ext uri="{FF2B5EF4-FFF2-40B4-BE49-F238E27FC236}">
                <a16:creationId xmlns:a16="http://schemas.microsoft.com/office/drawing/2014/main" id="{25DD9F08-2711-591C-9A47-8A42592C2848}"/>
              </a:ext>
            </a:extLst>
          </p:cNvPr>
          <p:cNvSpPr>
            <a:spLocks noGrp="1"/>
          </p:cNvSpPr>
          <p:nvPr>
            <p:ph type="ftr" sz="quarter" idx="11"/>
          </p:nvPr>
        </p:nvSpPr>
        <p:spPr>
          <a:xfrm>
            <a:off x="593387" y="6136743"/>
            <a:ext cx="4114800" cy="488551"/>
          </a:xfrm>
        </p:spPr>
        <p:txBody>
          <a:bodyPr anchor="ctr"/>
          <a:lstStyle/>
          <a:p>
            <a:r>
              <a:rPr lang="en-US" sz="1200" b="1" dirty="0">
                <a:solidFill>
                  <a:schemeClr val="tx2"/>
                </a:solidFill>
              </a:rPr>
              <a:t>Source: </a:t>
            </a:r>
            <a:r>
              <a:rPr lang="en-US" sz="1200" dirty="0">
                <a:solidFill>
                  <a:schemeClr val="tx2"/>
                </a:solidFill>
              </a:rPr>
              <a:t>Cox Automotive</a:t>
            </a:r>
          </a:p>
        </p:txBody>
      </p:sp>
      <p:sp>
        <p:nvSpPr>
          <p:cNvPr id="10" name="Slide Number Placeholder 4">
            <a:extLst>
              <a:ext uri="{FF2B5EF4-FFF2-40B4-BE49-F238E27FC236}">
                <a16:creationId xmlns:a16="http://schemas.microsoft.com/office/drawing/2014/main" id="{6F3750EC-DCDA-FFCA-0872-553D0F9E531D}"/>
              </a:ext>
            </a:extLst>
          </p:cNvPr>
          <p:cNvSpPr>
            <a:spLocks noGrp="1"/>
          </p:cNvSpPr>
          <p:nvPr>
            <p:ph type="sldNum" sz="quarter" idx="12"/>
          </p:nvPr>
        </p:nvSpPr>
        <p:spPr>
          <a:xfrm>
            <a:off x="0" y="6136743"/>
            <a:ext cx="593387" cy="488551"/>
          </a:xfrm>
        </p:spPr>
        <p:txBody>
          <a:bodyPr/>
          <a:lstStyle/>
          <a:p>
            <a:pPr algn="ctr"/>
            <a:fld id="{43385092-5906-4529-97E8-5EA106343A91}" type="slidenum">
              <a:rPr lang="en-US">
                <a:solidFill>
                  <a:schemeClr val="tx2"/>
                </a:solidFill>
              </a:rPr>
              <a:pPr algn="ctr"/>
              <a:t>3</a:t>
            </a:fld>
            <a:endParaRPr lang="en-US" dirty="0">
              <a:solidFill>
                <a:schemeClr val="tx2"/>
              </a:solidFill>
            </a:endParaRPr>
          </a:p>
        </p:txBody>
      </p:sp>
      <p:grpSp>
        <p:nvGrpSpPr>
          <p:cNvPr id="12" name="Group 11">
            <a:extLst>
              <a:ext uri="{FF2B5EF4-FFF2-40B4-BE49-F238E27FC236}">
                <a16:creationId xmlns:a16="http://schemas.microsoft.com/office/drawing/2014/main" id="{AAA34389-2CDB-D7A1-0A7B-404A5FDDED5F}"/>
              </a:ext>
            </a:extLst>
          </p:cNvPr>
          <p:cNvGrpSpPr/>
          <p:nvPr/>
        </p:nvGrpSpPr>
        <p:grpSpPr>
          <a:xfrm>
            <a:off x="10919211" y="5924169"/>
            <a:ext cx="1270000" cy="696775"/>
            <a:chOff x="10861766" y="6031990"/>
            <a:chExt cx="1270000" cy="696775"/>
          </a:xfrm>
        </p:grpSpPr>
        <p:sp>
          <p:nvSpPr>
            <p:cNvPr id="13" name="Rectangle 12">
              <a:extLst>
                <a:ext uri="{FF2B5EF4-FFF2-40B4-BE49-F238E27FC236}">
                  <a16:creationId xmlns:a16="http://schemas.microsoft.com/office/drawing/2014/main" id="{267D0A59-6D8D-37D6-F864-4227314ACA13}"/>
                </a:ext>
              </a:extLst>
            </p:cNvPr>
            <p:cNvSpPr/>
            <p:nvPr/>
          </p:nvSpPr>
          <p:spPr>
            <a:xfrm>
              <a:off x="10861766" y="6031990"/>
              <a:ext cx="1270000" cy="696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logo  AI-generated content may be incorrect.">
              <a:extLst>
                <a:ext uri="{FF2B5EF4-FFF2-40B4-BE49-F238E27FC236}">
                  <a16:creationId xmlns:a16="http://schemas.microsoft.com/office/drawing/2014/main" id="{67AF5AC9-360A-0380-73C4-A62619420218}"/>
                </a:ext>
              </a:extLst>
            </p:cNvPr>
            <p:cNvPicPr/>
            <p:nvPr/>
          </p:nvPicPr>
          <p:blipFill>
            <a:blip r:embed="rId5">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7" name="Group 16">
            <a:extLst>
              <a:ext uri="{FF2B5EF4-FFF2-40B4-BE49-F238E27FC236}">
                <a16:creationId xmlns:a16="http://schemas.microsoft.com/office/drawing/2014/main" id="{BD1D62E3-555B-66FE-5CAF-E259F107FD8B}"/>
              </a:ext>
            </a:extLst>
          </p:cNvPr>
          <p:cNvGrpSpPr>
            <a:grpSpLocks/>
          </p:cNvGrpSpPr>
          <p:nvPr/>
        </p:nvGrpSpPr>
        <p:grpSpPr>
          <a:xfrm>
            <a:off x="10837440" y="5786667"/>
            <a:ext cx="1270000" cy="782320"/>
            <a:chOff x="10861766" y="6031990"/>
            <a:chExt cx="1270000" cy="782320"/>
          </a:xfrm>
        </p:grpSpPr>
        <p:sp>
          <p:nvSpPr>
            <p:cNvPr id="18" name="Rectangle 17">
              <a:extLst>
                <a:ext uri="{FF2B5EF4-FFF2-40B4-BE49-F238E27FC236}">
                  <a16:creationId xmlns:a16="http://schemas.microsoft.com/office/drawing/2014/main" id="{11641287-18A4-F20D-67EE-B155CA8FF912}"/>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black logo  AI-generated content may be incorrect.">
              <a:extLst>
                <a:ext uri="{FF2B5EF4-FFF2-40B4-BE49-F238E27FC236}">
                  <a16:creationId xmlns:a16="http://schemas.microsoft.com/office/drawing/2014/main" id="{1B596C89-8F98-BAB9-7293-8DC447176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293394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D678E6-D4A7-E038-EB47-6F94775EAB78}"/>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sp>
        <p:nvSpPr>
          <p:cNvPr id="2" name="Title 1">
            <a:extLst>
              <a:ext uri="{FF2B5EF4-FFF2-40B4-BE49-F238E27FC236}">
                <a16:creationId xmlns:a16="http://schemas.microsoft.com/office/drawing/2014/main" id="{6F0066A5-47D1-45C9-C553-01C0A9B50962}"/>
              </a:ext>
            </a:extLst>
          </p:cNvPr>
          <p:cNvSpPr>
            <a:spLocks noGrp="1"/>
          </p:cNvSpPr>
          <p:nvPr>
            <p:ph type="title"/>
          </p:nvPr>
        </p:nvSpPr>
        <p:spPr>
          <a:xfrm>
            <a:off x="838200" y="436266"/>
            <a:ext cx="10515600" cy="695855"/>
          </a:xfrm>
        </p:spPr>
        <p:txBody>
          <a:bodyPr/>
          <a:lstStyle/>
          <a:p>
            <a:r>
              <a:rPr lang="en-US" sz="4800" dirty="0">
                <a:effectLst>
                  <a:outerShdw blurRad="38100" dist="38100" dir="2700000" algn="tl">
                    <a:srgbClr val="000000">
                      <a:alpha val="43137"/>
                    </a:srgbClr>
                  </a:outerShdw>
                </a:effectLst>
              </a:rPr>
              <a:t>INVENTORY &amp; DAYS SUPPLY</a:t>
            </a:r>
          </a:p>
        </p:txBody>
      </p:sp>
      <p:sp>
        <p:nvSpPr>
          <p:cNvPr id="3" name="Content Placeholder 2">
            <a:extLst>
              <a:ext uri="{FF2B5EF4-FFF2-40B4-BE49-F238E27FC236}">
                <a16:creationId xmlns:a16="http://schemas.microsoft.com/office/drawing/2014/main" id="{44F2B39B-AF73-38BD-B293-8B8A998C7F9C}"/>
              </a:ext>
            </a:extLst>
          </p:cNvPr>
          <p:cNvSpPr>
            <a:spLocks noGrp="1"/>
          </p:cNvSpPr>
          <p:nvPr>
            <p:ph idx="1"/>
          </p:nvPr>
        </p:nvSpPr>
        <p:spPr>
          <a:xfrm>
            <a:off x="838200" y="1848122"/>
            <a:ext cx="10515600" cy="4428066"/>
          </a:xfrm>
        </p:spPr>
        <p:txBody>
          <a:bodyPr/>
          <a:lstStyle/>
          <a:p>
            <a:pPr marL="0" indent="0" algn="ctr">
              <a:buNone/>
            </a:pPr>
            <a:r>
              <a:rPr lang="en-US" sz="2600" b="1" dirty="0"/>
              <a:t>Dealers ended May with more cars in stock than they started.</a:t>
            </a:r>
            <a:endParaRPr lang="en-US" sz="2600" dirty="0"/>
          </a:p>
          <a:p>
            <a:pPr>
              <a:buClr>
                <a:schemeClr val="tx1"/>
              </a:buClr>
              <a:buFont typeface="Wingdings" panose="05000000000000000000" pitchFamily="2" charset="2"/>
              <a:buChar char="§"/>
            </a:pPr>
            <a:endParaRPr lang="en-US" sz="1000" dirty="0">
              <a:solidFill>
                <a:schemeClr val="tx2"/>
              </a:solidFill>
            </a:endParaRPr>
          </a:p>
          <a:p>
            <a:pPr>
              <a:buClr>
                <a:schemeClr val="tx1"/>
              </a:buClr>
              <a:buFont typeface="Wingdings" panose="05000000000000000000" pitchFamily="2" charset="2"/>
              <a:buChar char="§"/>
            </a:pPr>
            <a:r>
              <a:rPr lang="en-US" sz="2400" dirty="0">
                <a:solidFill>
                  <a:schemeClr val="tx2"/>
                </a:solidFill>
              </a:rPr>
              <a:t>Car brands started May with an average of 67 days. They ended it with 70.</a:t>
            </a:r>
          </a:p>
          <a:p>
            <a:pPr>
              <a:buClr>
                <a:schemeClr val="tx1"/>
              </a:buClr>
              <a:buFont typeface="Wingdings" panose="05000000000000000000" pitchFamily="2" charset="2"/>
              <a:buChar char="§"/>
            </a:pPr>
            <a:r>
              <a:rPr lang="en-US" sz="2400" dirty="0">
                <a:solidFill>
                  <a:schemeClr val="tx2"/>
                </a:solidFill>
              </a:rPr>
              <a:t>The traditional target is 75 — </a:t>
            </a:r>
            <a:r>
              <a:rPr lang="en-US" sz="2400" i="1" dirty="0">
                <a:solidFill>
                  <a:schemeClr val="tx2"/>
                </a:solidFill>
              </a:rPr>
              <a:t>60 days’ worth on the lot and 15 more in transit</a:t>
            </a:r>
            <a:r>
              <a:rPr lang="en-US" sz="2400" dirty="0">
                <a:solidFill>
                  <a:schemeClr val="tx2"/>
                </a:solidFill>
              </a:rPr>
              <a:t> — so they’re slightly below where they’d like to be. </a:t>
            </a:r>
          </a:p>
          <a:p>
            <a:pPr>
              <a:buClr>
                <a:schemeClr val="tx1"/>
              </a:buClr>
              <a:buFont typeface="Wingdings" panose="05000000000000000000" pitchFamily="2" charset="2"/>
              <a:buChar char="§"/>
            </a:pPr>
            <a:r>
              <a:rPr lang="en-US" sz="2400" dirty="0">
                <a:solidFill>
                  <a:schemeClr val="tx2"/>
                </a:solidFill>
              </a:rPr>
              <a:t>Inventory remains 12.2% lower than a year ago, but each brand is in a unique situation. </a:t>
            </a:r>
          </a:p>
          <a:p>
            <a:endParaRPr lang="en-US" sz="2400" dirty="0"/>
          </a:p>
          <a:p>
            <a:endParaRPr lang="en-US" sz="2400" dirty="0"/>
          </a:p>
          <a:p>
            <a:pPr marL="0" indent="0">
              <a:buNone/>
            </a:pPr>
            <a:endParaRPr lang="en-US" sz="2000" dirty="0"/>
          </a:p>
        </p:txBody>
      </p:sp>
      <p:sp>
        <p:nvSpPr>
          <p:cNvPr id="6" name="Footer Placeholder 3">
            <a:extLst>
              <a:ext uri="{FF2B5EF4-FFF2-40B4-BE49-F238E27FC236}">
                <a16:creationId xmlns:a16="http://schemas.microsoft.com/office/drawing/2014/main" id="{017D7311-F1A8-FB0C-C0AA-D46CAD6CEA1F}"/>
              </a:ext>
            </a:extLst>
          </p:cNvPr>
          <p:cNvSpPr>
            <a:spLocks noGrp="1"/>
          </p:cNvSpPr>
          <p:nvPr>
            <p:ph type="ftr" sz="quarter" idx="11"/>
          </p:nvPr>
        </p:nvSpPr>
        <p:spPr>
          <a:xfrm>
            <a:off x="593387" y="6184864"/>
            <a:ext cx="4114800" cy="666026"/>
          </a:xfrm>
        </p:spPr>
        <p:txBody>
          <a:bodyPr anchor="ctr"/>
          <a:lstStyle/>
          <a:p>
            <a:r>
              <a:rPr lang="en-US" sz="1200" b="1" dirty="0">
                <a:solidFill>
                  <a:schemeClr val="tx2"/>
                </a:solidFill>
              </a:rPr>
              <a:t>Source: </a:t>
            </a:r>
            <a:r>
              <a:rPr lang="en-US" sz="1200" dirty="0">
                <a:solidFill>
                  <a:schemeClr val="tx2"/>
                </a:solidFill>
              </a:rPr>
              <a:t>KBB</a:t>
            </a:r>
          </a:p>
        </p:txBody>
      </p:sp>
      <p:sp>
        <p:nvSpPr>
          <p:cNvPr id="7" name="Slide Number Placeholder 4">
            <a:extLst>
              <a:ext uri="{FF2B5EF4-FFF2-40B4-BE49-F238E27FC236}">
                <a16:creationId xmlns:a16="http://schemas.microsoft.com/office/drawing/2014/main" id="{669F7E93-0916-8FD1-5D1E-A306D99BFBA4}"/>
              </a:ext>
            </a:extLst>
          </p:cNvPr>
          <p:cNvSpPr>
            <a:spLocks noGrp="1"/>
          </p:cNvSpPr>
          <p:nvPr>
            <p:ph type="sldNum" sz="quarter" idx="12"/>
          </p:nvPr>
        </p:nvSpPr>
        <p:spPr>
          <a:xfrm>
            <a:off x="0" y="6184864"/>
            <a:ext cx="593387" cy="666026"/>
          </a:xfrm>
        </p:spPr>
        <p:txBody>
          <a:bodyPr/>
          <a:lstStyle/>
          <a:p>
            <a:pPr algn="ctr"/>
            <a:fld id="{43385092-5906-4529-97E8-5EA106343A91}" type="slidenum">
              <a:rPr lang="en-US">
                <a:solidFill>
                  <a:schemeClr val="tx2"/>
                </a:solidFill>
              </a:rPr>
              <a:pPr algn="ctr"/>
              <a:t>4</a:t>
            </a:fld>
            <a:endParaRPr lang="en-US" dirty="0">
              <a:solidFill>
                <a:schemeClr val="tx2"/>
              </a:solidFill>
            </a:endParaRPr>
          </a:p>
        </p:txBody>
      </p:sp>
      <p:grpSp>
        <p:nvGrpSpPr>
          <p:cNvPr id="8" name="Group 7">
            <a:extLst>
              <a:ext uri="{FF2B5EF4-FFF2-40B4-BE49-F238E27FC236}">
                <a16:creationId xmlns:a16="http://schemas.microsoft.com/office/drawing/2014/main" id="{BB7BC47D-306C-6A68-8076-0F01EF5A06C8}"/>
              </a:ext>
            </a:extLst>
          </p:cNvPr>
          <p:cNvGrpSpPr/>
          <p:nvPr/>
        </p:nvGrpSpPr>
        <p:grpSpPr>
          <a:xfrm>
            <a:off x="10832583" y="5983428"/>
            <a:ext cx="1270000" cy="782320"/>
            <a:chOff x="10861766" y="6031990"/>
            <a:chExt cx="1270000" cy="782320"/>
          </a:xfrm>
        </p:grpSpPr>
        <p:sp>
          <p:nvSpPr>
            <p:cNvPr id="9" name="Rectangle 8">
              <a:extLst>
                <a:ext uri="{FF2B5EF4-FFF2-40B4-BE49-F238E27FC236}">
                  <a16:creationId xmlns:a16="http://schemas.microsoft.com/office/drawing/2014/main" id="{19A19C95-4367-DBAB-EA17-9944DD32DD10}"/>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black logo  AI-generated content may be incorrect.">
              <a:extLst>
                <a:ext uri="{FF2B5EF4-FFF2-40B4-BE49-F238E27FC236}">
                  <a16:creationId xmlns:a16="http://schemas.microsoft.com/office/drawing/2014/main" id="{3D7904FF-9B1C-4694-8098-36AB3EE3A40D}"/>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3" name="Group 12">
            <a:extLst>
              <a:ext uri="{FF2B5EF4-FFF2-40B4-BE49-F238E27FC236}">
                <a16:creationId xmlns:a16="http://schemas.microsoft.com/office/drawing/2014/main" id="{AFF18254-196E-67CA-F592-5A208616AEE0}"/>
              </a:ext>
            </a:extLst>
          </p:cNvPr>
          <p:cNvGrpSpPr>
            <a:grpSpLocks/>
          </p:cNvGrpSpPr>
          <p:nvPr/>
        </p:nvGrpSpPr>
        <p:grpSpPr>
          <a:xfrm>
            <a:off x="10832583" y="5968827"/>
            <a:ext cx="1270000" cy="782320"/>
            <a:chOff x="10861766" y="6031990"/>
            <a:chExt cx="1270000" cy="782320"/>
          </a:xfrm>
        </p:grpSpPr>
        <p:sp>
          <p:nvSpPr>
            <p:cNvPr id="14" name="Rectangle 13">
              <a:extLst>
                <a:ext uri="{FF2B5EF4-FFF2-40B4-BE49-F238E27FC236}">
                  <a16:creationId xmlns:a16="http://schemas.microsoft.com/office/drawing/2014/main" id="{D3CFC806-80C1-6636-8C6F-34E632E6FFF6}"/>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and black logo  AI-generated content may be incorrect.">
              <a:extLst>
                <a:ext uri="{FF2B5EF4-FFF2-40B4-BE49-F238E27FC236}">
                  <a16:creationId xmlns:a16="http://schemas.microsoft.com/office/drawing/2014/main" id="{E53D6C79-8268-B423-33D3-ADA80776F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320313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9F72671-59CD-FCB4-AA20-8F80095314BC}"/>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pic>
        <p:nvPicPr>
          <p:cNvPr id="7" name="Picture 6" descr="The image displays a bar chart illustrating the days' supply of inventory for various car brands, with some brands having significantly higher supply than the industry average.&#10;&#10;AI-generated content may be incorrect.">
            <a:extLst>
              <a:ext uri="{FF2B5EF4-FFF2-40B4-BE49-F238E27FC236}">
                <a16:creationId xmlns:a16="http://schemas.microsoft.com/office/drawing/2014/main" id="{2B1620A0-7E88-F4DF-B5BA-8824FE3B95E7}"/>
              </a:ext>
            </a:extLst>
          </p:cNvPr>
          <p:cNvPicPr>
            <a:picLocks noChangeAspect="1"/>
          </p:cNvPicPr>
          <p:nvPr/>
        </p:nvPicPr>
        <p:blipFill>
          <a:blip r:embed="rId3"/>
          <a:srcRect l="3934" t="3234" r="3862" b="6593"/>
          <a:stretch>
            <a:fillRect/>
          </a:stretch>
        </p:blipFill>
        <p:spPr>
          <a:xfrm>
            <a:off x="1966287" y="1772573"/>
            <a:ext cx="8259425" cy="4543646"/>
          </a:xfrm>
          <a:prstGeom prst="rect">
            <a:avLst/>
          </a:prstGeom>
          <a:ln>
            <a:solidFill>
              <a:schemeClr val="bg2"/>
            </a:solidFill>
          </a:ln>
          <a:effectLst>
            <a:outerShdw blurRad="50800" dist="38100" dir="2700000" algn="tl" rotWithShape="0">
              <a:prstClr val="black">
                <a:alpha val="40000"/>
              </a:prstClr>
            </a:outerShdw>
          </a:effectLst>
        </p:spPr>
      </p:pic>
      <p:sp>
        <p:nvSpPr>
          <p:cNvPr id="14" name="Title 1">
            <a:extLst>
              <a:ext uri="{FF2B5EF4-FFF2-40B4-BE49-F238E27FC236}">
                <a16:creationId xmlns:a16="http://schemas.microsoft.com/office/drawing/2014/main" id="{8FFE9BC1-4792-0521-0C29-CE2C7D0C284D}"/>
              </a:ext>
            </a:extLst>
          </p:cNvPr>
          <p:cNvSpPr>
            <a:spLocks noGrp="1"/>
          </p:cNvSpPr>
          <p:nvPr>
            <p:ph type="title"/>
          </p:nvPr>
        </p:nvSpPr>
        <p:spPr>
          <a:xfrm>
            <a:off x="838200" y="436266"/>
            <a:ext cx="10515600" cy="695855"/>
          </a:xfrm>
        </p:spPr>
        <p:txBody>
          <a:bodyPr/>
          <a:lstStyle/>
          <a:p>
            <a:r>
              <a:rPr lang="en-US" sz="4800" dirty="0">
                <a:effectLst>
                  <a:outerShdw blurRad="38100" dist="38100" dir="2700000" algn="tl">
                    <a:srgbClr val="000000">
                      <a:alpha val="43137"/>
                    </a:srgbClr>
                  </a:outerShdw>
                </a:effectLst>
              </a:rPr>
              <a:t>INVENTORY &amp; DAYS SUPPLY</a:t>
            </a:r>
          </a:p>
        </p:txBody>
      </p:sp>
      <p:sp>
        <p:nvSpPr>
          <p:cNvPr id="15" name="Footer Placeholder 3">
            <a:extLst>
              <a:ext uri="{FF2B5EF4-FFF2-40B4-BE49-F238E27FC236}">
                <a16:creationId xmlns:a16="http://schemas.microsoft.com/office/drawing/2014/main" id="{1F217DBD-AED2-306F-4E81-5C098874085E}"/>
              </a:ext>
            </a:extLst>
          </p:cNvPr>
          <p:cNvSpPr txBox="1">
            <a:spLocks/>
          </p:cNvSpPr>
          <p:nvPr/>
        </p:nvSpPr>
        <p:spPr>
          <a:xfrm>
            <a:off x="593387" y="6180961"/>
            <a:ext cx="4114800" cy="669927"/>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KBB/Cox Automotive</a:t>
            </a:r>
          </a:p>
        </p:txBody>
      </p:sp>
      <p:sp>
        <p:nvSpPr>
          <p:cNvPr id="16" name="Slide Number Placeholder 4">
            <a:extLst>
              <a:ext uri="{FF2B5EF4-FFF2-40B4-BE49-F238E27FC236}">
                <a16:creationId xmlns:a16="http://schemas.microsoft.com/office/drawing/2014/main" id="{1615493F-5EEC-CC13-778C-87F3BA579505}"/>
              </a:ext>
            </a:extLst>
          </p:cNvPr>
          <p:cNvSpPr>
            <a:spLocks noGrp="1"/>
          </p:cNvSpPr>
          <p:nvPr>
            <p:ph type="sldNum" sz="quarter" idx="12"/>
          </p:nvPr>
        </p:nvSpPr>
        <p:spPr>
          <a:xfrm>
            <a:off x="0" y="6180961"/>
            <a:ext cx="593387" cy="669927"/>
          </a:xfrm>
        </p:spPr>
        <p:txBody>
          <a:bodyPr/>
          <a:lstStyle/>
          <a:p>
            <a:pPr algn="ctr"/>
            <a:fld id="{43385092-5906-4529-97E8-5EA106343A91}" type="slidenum">
              <a:rPr lang="en-US">
                <a:solidFill>
                  <a:schemeClr val="tx2"/>
                </a:solidFill>
              </a:rPr>
              <a:pPr algn="ctr"/>
              <a:t>5</a:t>
            </a:fld>
            <a:endParaRPr lang="en-US" dirty="0">
              <a:solidFill>
                <a:schemeClr val="tx2"/>
              </a:solidFill>
            </a:endParaRPr>
          </a:p>
        </p:txBody>
      </p:sp>
      <p:grpSp>
        <p:nvGrpSpPr>
          <p:cNvPr id="17" name="Group 16">
            <a:extLst>
              <a:ext uri="{FF2B5EF4-FFF2-40B4-BE49-F238E27FC236}">
                <a16:creationId xmlns:a16="http://schemas.microsoft.com/office/drawing/2014/main" id="{2F4F8CE9-C91F-F9B6-ECEC-BE78E8B9A63C}"/>
              </a:ext>
            </a:extLst>
          </p:cNvPr>
          <p:cNvGrpSpPr/>
          <p:nvPr/>
        </p:nvGrpSpPr>
        <p:grpSpPr>
          <a:xfrm>
            <a:off x="10832583" y="5983428"/>
            <a:ext cx="1270000" cy="782320"/>
            <a:chOff x="10861766" y="6031990"/>
            <a:chExt cx="1270000" cy="782320"/>
          </a:xfrm>
        </p:grpSpPr>
        <p:sp>
          <p:nvSpPr>
            <p:cNvPr id="18" name="Rectangle 17">
              <a:extLst>
                <a:ext uri="{FF2B5EF4-FFF2-40B4-BE49-F238E27FC236}">
                  <a16:creationId xmlns:a16="http://schemas.microsoft.com/office/drawing/2014/main" id="{EB7B9BD3-7D35-F5DA-E526-896191805866}"/>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black logo  AI-generated content may be incorrect.">
              <a:extLst>
                <a:ext uri="{FF2B5EF4-FFF2-40B4-BE49-F238E27FC236}">
                  <a16:creationId xmlns:a16="http://schemas.microsoft.com/office/drawing/2014/main" id="{E4411F1D-65A4-EF35-DB8E-49E55075598B}"/>
                </a:ext>
              </a:extLst>
            </p:cNvPr>
            <p:cNvPicPr/>
            <p:nvPr/>
          </p:nvPicPr>
          <p:blipFill>
            <a:blip r:embed="rId4">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22" name="Group 21">
            <a:extLst>
              <a:ext uri="{FF2B5EF4-FFF2-40B4-BE49-F238E27FC236}">
                <a16:creationId xmlns:a16="http://schemas.microsoft.com/office/drawing/2014/main" id="{71B61C02-EB5F-3CA8-8EEF-658BC68CE33E}"/>
              </a:ext>
            </a:extLst>
          </p:cNvPr>
          <p:cNvGrpSpPr>
            <a:grpSpLocks/>
          </p:cNvGrpSpPr>
          <p:nvPr/>
        </p:nvGrpSpPr>
        <p:grpSpPr>
          <a:xfrm>
            <a:off x="10832583" y="5979489"/>
            <a:ext cx="1270000" cy="782320"/>
            <a:chOff x="10861766" y="6031990"/>
            <a:chExt cx="1270000" cy="782320"/>
          </a:xfrm>
        </p:grpSpPr>
        <p:sp>
          <p:nvSpPr>
            <p:cNvPr id="23" name="Rectangle 22">
              <a:extLst>
                <a:ext uri="{FF2B5EF4-FFF2-40B4-BE49-F238E27FC236}">
                  <a16:creationId xmlns:a16="http://schemas.microsoft.com/office/drawing/2014/main" id="{E827F5D7-F6BB-BB54-095F-3E4DB559B2BC}"/>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black logo  AI-generated content may be incorrect.">
              <a:extLst>
                <a:ext uri="{FF2B5EF4-FFF2-40B4-BE49-F238E27FC236}">
                  <a16:creationId xmlns:a16="http://schemas.microsoft.com/office/drawing/2014/main" id="{5329DB2D-20A3-D7DE-71E3-D7C17FAA3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225430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7BA91-638E-5C57-7503-0AC316ECE007}"/>
              </a:ext>
            </a:extLst>
          </p:cNvPr>
          <p:cNvSpPr>
            <a:spLocks noGrp="1"/>
          </p:cNvSpPr>
          <p:nvPr>
            <p:ph idx="1"/>
          </p:nvPr>
        </p:nvSpPr>
        <p:spPr>
          <a:xfrm>
            <a:off x="628650" y="1824891"/>
            <a:ext cx="10934700" cy="4428066"/>
          </a:xfrm>
        </p:spPr>
        <p:txBody>
          <a:bodyPr/>
          <a:lstStyle/>
          <a:p>
            <a:pPr marL="0" indent="0">
              <a:buNone/>
            </a:pPr>
            <a:r>
              <a:rPr lang="en-US" b="1" dirty="0"/>
              <a:t>Things Could Change Fast </a:t>
            </a:r>
          </a:p>
          <a:p>
            <a:pPr>
              <a:buClr>
                <a:schemeClr val="tx1"/>
              </a:buClr>
              <a:buFont typeface="Wingdings" panose="05000000000000000000" pitchFamily="2" charset="2"/>
              <a:buChar char="§"/>
            </a:pPr>
            <a:r>
              <a:rPr lang="en-US" sz="2400" dirty="0">
                <a:solidFill>
                  <a:schemeClr val="tx2"/>
                </a:solidFill>
              </a:rPr>
              <a:t>Dealers may be in no hurry to restock, as lower inventories give them some negotiating leverage, and constant changes to tariff policy have some hoping to wait out the White House.</a:t>
            </a:r>
          </a:p>
          <a:p>
            <a:pPr>
              <a:buClr>
                <a:schemeClr val="tx1"/>
              </a:buClr>
              <a:buFont typeface="Wingdings" panose="05000000000000000000" pitchFamily="2" charset="2"/>
              <a:buChar char="§"/>
            </a:pPr>
            <a:r>
              <a:rPr lang="en-US" sz="2400" dirty="0">
                <a:solidFill>
                  <a:schemeClr val="tx2"/>
                </a:solidFill>
              </a:rPr>
              <a:t>Several brands are holding thousands of cars at port warehouses because they don’t pay the tariff until they remove them from port. If the White House lowers tariffs as part of ongoing negotiations with several countries, we expect a </a:t>
            </a:r>
            <a:r>
              <a:rPr lang="en-US" sz="2400" b="1" dirty="0"/>
              <a:t>flood of new cars delivered to dealerships quickly.</a:t>
            </a:r>
          </a:p>
          <a:p>
            <a:pPr>
              <a:buClr>
                <a:schemeClr val="tx1"/>
              </a:buClr>
              <a:buFont typeface="Wingdings" panose="05000000000000000000" pitchFamily="2" charset="2"/>
              <a:buChar char="§"/>
            </a:pPr>
            <a:r>
              <a:rPr lang="en-US" sz="2400" dirty="0">
                <a:solidFill>
                  <a:schemeClr val="tx2"/>
                </a:solidFill>
              </a:rPr>
              <a:t>The industry is also waiting on more information about a purported deal on rare earth metals. </a:t>
            </a:r>
            <a:r>
              <a:rPr lang="en-US" sz="2400" b="1" dirty="0"/>
              <a:t>China had interrupted supplies of the metals, which automakers use in every car. </a:t>
            </a:r>
            <a:r>
              <a:rPr lang="en-US" sz="2400" dirty="0">
                <a:solidFill>
                  <a:schemeClr val="tx2"/>
                </a:solidFill>
              </a:rPr>
              <a:t>That move paused at least one factory and threatened wide-scale disruptions.</a:t>
            </a:r>
          </a:p>
        </p:txBody>
      </p:sp>
      <p:sp>
        <p:nvSpPr>
          <p:cNvPr id="8" name="Title 1">
            <a:extLst>
              <a:ext uri="{FF2B5EF4-FFF2-40B4-BE49-F238E27FC236}">
                <a16:creationId xmlns:a16="http://schemas.microsoft.com/office/drawing/2014/main" id="{7FE792FE-F56A-A06B-F374-9057652E9C9E}"/>
              </a:ext>
            </a:extLst>
          </p:cNvPr>
          <p:cNvSpPr>
            <a:spLocks noGrp="1"/>
          </p:cNvSpPr>
          <p:nvPr>
            <p:ph type="title"/>
          </p:nvPr>
        </p:nvSpPr>
        <p:spPr>
          <a:xfrm>
            <a:off x="838200" y="436266"/>
            <a:ext cx="10515600" cy="695855"/>
          </a:xfrm>
        </p:spPr>
        <p:txBody>
          <a:bodyPr/>
          <a:lstStyle/>
          <a:p>
            <a:r>
              <a:rPr lang="en-US" sz="4800" dirty="0">
                <a:effectLst>
                  <a:outerShdw blurRad="38100" dist="38100" dir="2700000" algn="tl">
                    <a:srgbClr val="000000">
                      <a:alpha val="43137"/>
                    </a:srgbClr>
                  </a:outerShdw>
                </a:effectLst>
              </a:rPr>
              <a:t>INVENTORY &amp; DAYS SUPPLY</a:t>
            </a:r>
          </a:p>
        </p:txBody>
      </p:sp>
      <p:sp>
        <p:nvSpPr>
          <p:cNvPr id="10" name="Slide Number Placeholder 4">
            <a:extLst>
              <a:ext uri="{FF2B5EF4-FFF2-40B4-BE49-F238E27FC236}">
                <a16:creationId xmlns:a16="http://schemas.microsoft.com/office/drawing/2014/main" id="{E0CE61AA-7410-8A5C-9DFE-19A1F38C6D6B}"/>
              </a:ext>
            </a:extLst>
          </p:cNvPr>
          <p:cNvSpPr>
            <a:spLocks noGrp="1"/>
          </p:cNvSpPr>
          <p:nvPr>
            <p:ph type="sldNum" sz="quarter" idx="12"/>
          </p:nvPr>
        </p:nvSpPr>
        <p:spPr>
          <a:xfrm>
            <a:off x="0" y="6184864"/>
            <a:ext cx="593387" cy="678856"/>
          </a:xfrm>
        </p:spPr>
        <p:txBody>
          <a:bodyPr/>
          <a:lstStyle/>
          <a:p>
            <a:pPr algn="ctr"/>
            <a:fld id="{43385092-5906-4529-97E8-5EA106343A91}" type="slidenum">
              <a:rPr lang="en-US">
                <a:solidFill>
                  <a:schemeClr val="tx2"/>
                </a:solidFill>
              </a:rPr>
              <a:pPr algn="ctr"/>
              <a:t>6</a:t>
            </a:fld>
            <a:endParaRPr lang="en-US" dirty="0">
              <a:solidFill>
                <a:schemeClr val="tx2"/>
              </a:solidFill>
            </a:endParaRPr>
          </a:p>
        </p:txBody>
      </p:sp>
      <p:grpSp>
        <p:nvGrpSpPr>
          <p:cNvPr id="11" name="Group 10">
            <a:extLst>
              <a:ext uri="{FF2B5EF4-FFF2-40B4-BE49-F238E27FC236}">
                <a16:creationId xmlns:a16="http://schemas.microsoft.com/office/drawing/2014/main" id="{66FCCB67-FC30-5C4A-E31E-4F9F5DE66123}"/>
              </a:ext>
            </a:extLst>
          </p:cNvPr>
          <p:cNvGrpSpPr/>
          <p:nvPr/>
        </p:nvGrpSpPr>
        <p:grpSpPr>
          <a:xfrm>
            <a:off x="10832583" y="5983428"/>
            <a:ext cx="1270000" cy="782320"/>
            <a:chOff x="10861766" y="6031990"/>
            <a:chExt cx="1270000" cy="782320"/>
          </a:xfrm>
        </p:grpSpPr>
        <p:sp>
          <p:nvSpPr>
            <p:cNvPr id="12" name="Rectangle 11">
              <a:extLst>
                <a:ext uri="{FF2B5EF4-FFF2-40B4-BE49-F238E27FC236}">
                  <a16:creationId xmlns:a16="http://schemas.microsoft.com/office/drawing/2014/main" id="{ABD9AB9D-40AE-4D3F-22AA-5D1C6087C70E}"/>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black logo  AI-generated content may be incorrect.">
              <a:extLst>
                <a:ext uri="{FF2B5EF4-FFF2-40B4-BE49-F238E27FC236}">
                  <a16:creationId xmlns:a16="http://schemas.microsoft.com/office/drawing/2014/main" id="{DD3EC30D-E63C-8202-F848-708C2EFBF85C}"/>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4" name="Group 13">
            <a:extLst>
              <a:ext uri="{FF2B5EF4-FFF2-40B4-BE49-F238E27FC236}">
                <a16:creationId xmlns:a16="http://schemas.microsoft.com/office/drawing/2014/main" id="{F1D9826D-567D-6AFB-2043-3A39018E0039}"/>
              </a:ext>
            </a:extLst>
          </p:cNvPr>
          <p:cNvGrpSpPr>
            <a:grpSpLocks/>
          </p:cNvGrpSpPr>
          <p:nvPr/>
        </p:nvGrpSpPr>
        <p:grpSpPr>
          <a:xfrm>
            <a:off x="10834912" y="5997916"/>
            <a:ext cx="1270000" cy="782320"/>
            <a:chOff x="10861766" y="6031990"/>
            <a:chExt cx="1270000" cy="782320"/>
          </a:xfrm>
        </p:grpSpPr>
        <p:sp>
          <p:nvSpPr>
            <p:cNvPr id="15" name="Rectangle 14">
              <a:extLst>
                <a:ext uri="{FF2B5EF4-FFF2-40B4-BE49-F238E27FC236}">
                  <a16:creationId xmlns:a16="http://schemas.microsoft.com/office/drawing/2014/main" id="{159BFE04-6D61-31B6-86D1-53564C6600B5}"/>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black logo  AI-generated content may be incorrect.">
              <a:extLst>
                <a:ext uri="{FF2B5EF4-FFF2-40B4-BE49-F238E27FC236}">
                  <a16:creationId xmlns:a16="http://schemas.microsoft.com/office/drawing/2014/main" id="{2B725770-67F4-357C-1651-651B5606E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48757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77C9A0-75E4-AF16-87BD-637765976A25}"/>
              </a:ext>
            </a:extLst>
          </p:cNvPr>
          <p:cNvSpPr>
            <a:spLocks noGrp="1"/>
          </p:cNvSpPr>
          <p:nvPr>
            <p:ph idx="1"/>
          </p:nvPr>
        </p:nvSpPr>
        <p:spPr>
          <a:xfrm>
            <a:off x="1033564" y="1961940"/>
            <a:ext cx="10124872" cy="3585145"/>
          </a:xfrm>
        </p:spPr>
        <p:txBody>
          <a:bodyPr/>
          <a:lstStyle/>
          <a:p>
            <a:pPr marL="0" indent="0">
              <a:buNone/>
            </a:pPr>
            <a:r>
              <a:rPr lang="en-US" sz="2400" b="1" dirty="0"/>
              <a:t>Industry ATP: </a:t>
            </a:r>
            <a:r>
              <a:rPr lang="en-US" sz="2400" dirty="0">
                <a:solidFill>
                  <a:schemeClr val="tx2"/>
                </a:solidFill>
              </a:rPr>
              <a:t>The ATP for a new vehicle, according to Kelley Blue Book, was </a:t>
            </a:r>
            <a:r>
              <a:rPr lang="en-US" sz="2400" b="1" dirty="0"/>
              <a:t>$49,220</a:t>
            </a:r>
            <a:r>
              <a:rPr lang="en-US" sz="2400" dirty="0">
                <a:solidFill>
                  <a:schemeClr val="tx2"/>
                </a:solidFill>
              </a:rPr>
              <a:t>, down from Aprils’ $49,461.  </a:t>
            </a:r>
          </a:p>
          <a:p>
            <a:pPr marL="0" indent="0" algn="ctr">
              <a:buNone/>
            </a:pPr>
            <a:endParaRPr lang="en-US" sz="1000" dirty="0">
              <a:solidFill>
                <a:schemeClr val="tx2"/>
              </a:solidFill>
            </a:endParaRPr>
          </a:p>
          <a:p>
            <a:pPr marL="0" indent="0" algn="ctr">
              <a:buNone/>
            </a:pPr>
            <a:r>
              <a:rPr lang="en-US" sz="2400" b="1" i="1" dirty="0">
                <a:solidFill>
                  <a:schemeClr val="tx2"/>
                </a:solidFill>
              </a:rPr>
              <a:t>March 2026</a:t>
            </a:r>
            <a:r>
              <a:rPr lang="en-US" sz="2400" dirty="0">
                <a:solidFill>
                  <a:schemeClr val="tx2"/>
                </a:solidFill>
              </a:rPr>
              <a:t>	$49,275</a:t>
            </a:r>
          </a:p>
          <a:p>
            <a:pPr marL="0" indent="0" algn="ctr">
              <a:buNone/>
            </a:pPr>
            <a:r>
              <a:rPr lang="en-US" sz="2400" b="1" i="1" dirty="0">
                <a:solidFill>
                  <a:schemeClr val="tx2"/>
                </a:solidFill>
              </a:rPr>
              <a:t>April 2026</a:t>
            </a:r>
            <a:r>
              <a:rPr lang="en-US" sz="2400" dirty="0">
                <a:solidFill>
                  <a:schemeClr val="tx2"/>
                </a:solidFill>
              </a:rPr>
              <a:t>	$49,461</a:t>
            </a:r>
          </a:p>
          <a:p>
            <a:pPr marL="0" indent="0" algn="ctr">
              <a:buNone/>
            </a:pPr>
            <a:endParaRPr lang="en-US" sz="1000" dirty="0">
              <a:solidFill>
                <a:schemeClr val="tx2"/>
              </a:solidFill>
            </a:endParaRPr>
          </a:p>
          <a:p>
            <a:pPr marL="0" indent="0" algn="ctr">
              <a:buNone/>
            </a:pPr>
            <a:r>
              <a:rPr lang="en-US" sz="2400" dirty="0">
                <a:solidFill>
                  <a:schemeClr val="tx2"/>
                </a:solidFill>
              </a:rPr>
              <a:t>Manufacturers eased off the pricing discipline recorded in April, leaning on incentives to support stronger May volume. </a:t>
            </a:r>
          </a:p>
        </p:txBody>
      </p:sp>
      <p:sp>
        <p:nvSpPr>
          <p:cNvPr id="6" name="Title 1">
            <a:extLst>
              <a:ext uri="{FF2B5EF4-FFF2-40B4-BE49-F238E27FC236}">
                <a16:creationId xmlns:a16="http://schemas.microsoft.com/office/drawing/2014/main" id="{7A7F2B7F-9368-2D79-2B1B-E067CB78EA2E}"/>
              </a:ext>
            </a:extLst>
          </p:cNvPr>
          <p:cNvSpPr txBox="1">
            <a:spLocks/>
          </p:cNvSpPr>
          <p:nvPr/>
        </p:nvSpPr>
        <p:spPr>
          <a:xfrm>
            <a:off x="838200" y="436266"/>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dirty="0">
                <a:effectLst>
                  <a:outerShdw blurRad="38100" dist="38100" dir="2700000" algn="tl">
                    <a:srgbClr val="000000">
                      <a:alpha val="43137"/>
                    </a:srgbClr>
                  </a:outerShdw>
                </a:effectLst>
              </a:rPr>
              <a:t>AVERAGE TRANSACTION PRICE</a:t>
            </a:r>
          </a:p>
        </p:txBody>
      </p:sp>
      <p:sp>
        <p:nvSpPr>
          <p:cNvPr id="7" name="Footer Placeholder 3">
            <a:extLst>
              <a:ext uri="{FF2B5EF4-FFF2-40B4-BE49-F238E27FC236}">
                <a16:creationId xmlns:a16="http://schemas.microsoft.com/office/drawing/2014/main" id="{9FA0724E-0605-DDE0-B1C2-ECCD79A2CF51}"/>
              </a:ext>
            </a:extLst>
          </p:cNvPr>
          <p:cNvSpPr txBox="1">
            <a:spLocks/>
          </p:cNvSpPr>
          <p:nvPr/>
        </p:nvSpPr>
        <p:spPr>
          <a:xfrm>
            <a:off x="593387" y="6184864"/>
            <a:ext cx="4114800" cy="666026"/>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KBB</a:t>
            </a:r>
          </a:p>
        </p:txBody>
      </p:sp>
      <p:sp>
        <p:nvSpPr>
          <p:cNvPr id="8" name="Slide Number Placeholder 4">
            <a:extLst>
              <a:ext uri="{FF2B5EF4-FFF2-40B4-BE49-F238E27FC236}">
                <a16:creationId xmlns:a16="http://schemas.microsoft.com/office/drawing/2014/main" id="{FF8E5DDA-90A2-8BB9-5F30-47F31B83C7FD}"/>
              </a:ext>
            </a:extLst>
          </p:cNvPr>
          <p:cNvSpPr>
            <a:spLocks noGrp="1"/>
          </p:cNvSpPr>
          <p:nvPr>
            <p:ph type="sldNum" sz="quarter" idx="12"/>
          </p:nvPr>
        </p:nvSpPr>
        <p:spPr>
          <a:xfrm>
            <a:off x="0" y="6184864"/>
            <a:ext cx="593387" cy="666026"/>
          </a:xfrm>
        </p:spPr>
        <p:txBody>
          <a:bodyPr/>
          <a:lstStyle/>
          <a:p>
            <a:pPr algn="ctr"/>
            <a:fld id="{43385092-5906-4529-97E8-5EA106343A91}" type="slidenum">
              <a:rPr lang="en-US">
                <a:solidFill>
                  <a:schemeClr val="tx2"/>
                </a:solidFill>
              </a:rPr>
              <a:pPr algn="ctr"/>
              <a:t>7</a:t>
            </a:fld>
            <a:endParaRPr lang="en-US" dirty="0">
              <a:solidFill>
                <a:schemeClr val="tx2"/>
              </a:solidFill>
            </a:endParaRPr>
          </a:p>
        </p:txBody>
      </p:sp>
      <p:grpSp>
        <p:nvGrpSpPr>
          <p:cNvPr id="9" name="Group 8">
            <a:extLst>
              <a:ext uri="{FF2B5EF4-FFF2-40B4-BE49-F238E27FC236}">
                <a16:creationId xmlns:a16="http://schemas.microsoft.com/office/drawing/2014/main" id="{A0D45D94-06A9-7526-5DE3-5E6307967812}"/>
              </a:ext>
            </a:extLst>
          </p:cNvPr>
          <p:cNvGrpSpPr/>
          <p:nvPr/>
        </p:nvGrpSpPr>
        <p:grpSpPr>
          <a:xfrm>
            <a:off x="10832583" y="5983428"/>
            <a:ext cx="1270000" cy="782320"/>
            <a:chOff x="10861766" y="6031990"/>
            <a:chExt cx="1270000" cy="782320"/>
          </a:xfrm>
        </p:grpSpPr>
        <p:sp>
          <p:nvSpPr>
            <p:cNvPr id="10" name="Rectangle 9">
              <a:extLst>
                <a:ext uri="{FF2B5EF4-FFF2-40B4-BE49-F238E27FC236}">
                  <a16:creationId xmlns:a16="http://schemas.microsoft.com/office/drawing/2014/main" id="{DD04DA0A-E9CD-B300-65D0-E269BAF9658A}"/>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logo  AI-generated content may be incorrect.">
              <a:extLst>
                <a:ext uri="{FF2B5EF4-FFF2-40B4-BE49-F238E27FC236}">
                  <a16:creationId xmlns:a16="http://schemas.microsoft.com/office/drawing/2014/main" id="{01EB40B4-C14C-3A08-2061-F80AFB0CB675}"/>
                </a:ext>
              </a:extLst>
            </p:cNvPr>
            <p:cNvPicPr/>
            <p:nvPr/>
          </p:nvPicPr>
          <p:blipFill>
            <a:blip r:embed="rId2">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sp>
        <p:nvSpPr>
          <p:cNvPr id="14" name="Rectangle 13">
            <a:extLst>
              <a:ext uri="{FF2B5EF4-FFF2-40B4-BE49-F238E27FC236}">
                <a16:creationId xmlns:a16="http://schemas.microsoft.com/office/drawing/2014/main" id="{61231730-E08D-E9B2-0560-A4C7CFBE7238}"/>
              </a:ext>
            </a:extLst>
          </p:cNvPr>
          <p:cNvSpPr/>
          <p:nvPr/>
        </p:nvSpPr>
        <p:spPr>
          <a:xfrm>
            <a:off x="4270443" y="2928026"/>
            <a:ext cx="3647872" cy="1031131"/>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60C7CE-FBE3-F20B-963C-853954A7470D}"/>
              </a:ext>
            </a:extLst>
          </p:cNvPr>
          <p:cNvGrpSpPr>
            <a:grpSpLocks/>
          </p:cNvGrpSpPr>
          <p:nvPr/>
        </p:nvGrpSpPr>
        <p:grpSpPr>
          <a:xfrm>
            <a:off x="10832579" y="5972539"/>
            <a:ext cx="1270000" cy="782320"/>
            <a:chOff x="10861766" y="6031990"/>
            <a:chExt cx="1270000" cy="782320"/>
          </a:xfrm>
        </p:grpSpPr>
        <p:sp>
          <p:nvSpPr>
            <p:cNvPr id="16" name="Rectangle 15">
              <a:extLst>
                <a:ext uri="{FF2B5EF4-FFF2-40B4-BE49-F238E27FC236}">
                  <a16:creationId xmlns:a16="http://schemas.microsoft.com/office/drawing/2014/main" id="{4916FCD9-FC11-1812-0F8E-13DBA1EC0666}"/>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ue and black logo  AI-generated content may be incorrect.">
              <a:extLst>
                <a:ext uri="{FF2B5EF4-FFF2-40B4-BE49-F238E27FC236}">
                  <a16:creationId xmlns:a16="http://schemas.microsoft.com/office/drawing/2014/main" id="{5B762296-4786-5422-0A5E-50ADB6DD1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213701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2D976A6-BCA4-7118-0B85-C4404C929374}"/>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graphicFrame>
        <p:nvGraphicFramePr>
          <p:cNvPr id="6" name="Table 5">
            <a:extLst>
              <a:ext uri="{FF2B5EF4-FFF2-40B4-BE49-F238E27FC236}">
                <a16:creationId xmlns:a16="http://schemas.microsoft.com/office/drawing/2014/main" id="{FFA70358-034E-D6C8-5004-7CA81F499DA0}"/>
              </a:ext>
            </a:extLst>
          </p:cNvPr>
          <p:cNvGraphicFramePr>
            <a:graphicFrameLocks noGrp="1"/>
          </p:cNvGraphicFramePr>
          <p:nvPr>
            <p:extLst>
              <p:ext uri="{D42A27DB-BD31-4B8C-83A1-F6EECF244321}">
                <p14:modId xmlns:p14="http://schemas.microsoft.com/office/powerpoint/2010/main" val="1718908617"/>
              </p:ext>
            </p:extLst>
          </p:nvPr>
        </p:nvGraphicFramePr>
        <p:xfrm>
          <a:off x="2255600" y="2230513"/>
          <a:ext cx="7680799" cy="2895600"/>
        </p:xfrm>
        <a:graphic>
          <a:graphicData uri="http://schemas.openxmlformats.org/drawingml/2006/table">
            <a:tbl>
              <a:tblPr/>
              <a:tblGrid>
                <a:gridCol w="3161490">
                  <a:extLst>
                    <a:ext uri="{9D8B030D-6E8A-4147-A177-3AD203B41FA5}">
                      <a16:colId xmlns:a16="http://schemas.microsoft.com/office/drawing/2014/main" val="1743838430"/>
                    </a:ext>
                  </a:extLst>
                </a:gridCol>
                <a:gridCol w="2247079">
                  <a:extLst>
                    <a:ext uri="{9D8B030D-6E8A-4147-A177-3AD203B41FA5}">
                      <a16:colId xmlns:a16="http://schemas.microsoft.com/office/drawing/2014/main" val="746972521"/>
                    </a:ext>
                  </a:extLst>
                </a:gridCol>
                <a:gridCol w="2272230">
                  <a:extLst>
                    <a:ext uri="{9D8B030D-6E8A-4147-A177-3AD203B41FA5}">
                      <a16:colId xmlns:a16="http://schemas.microsoft.com/office/drawing/2014/main" val="3919626175"/>
                    </a:ext>
                  </a:extLst>
                </a:gridCol>
              </a:tblGrid>
              <a:tr h="0">
                <a:tc>
                  <a:txBody>
                    <a:bodyPr/>
                    <a:lstStyle/>
                    <a:p>
                      <a:pPr>
                        <a:buNone/>
                      </a:pPr>
                      <a:endParaRPr lang="en-US" dirty="0">
                        <a:solidFill>
                          <a:schemeClr val="tx2"/>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buNone/>
                      </a:pPr>
                      <a:r>
                        <a:rPr lang="en-US" sz="2400" b="1" dirty="0">
                          <a:solidFill>
                            <a:schemeClr val="tx1"/>
                          </a:solidFill>
                          <a:effectLst/>
                        </a:rPr>
                        <a:t>ATP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400" b="1" dirty="0">
                          <a:solidFill>
                            <a:schemeClr val="tx1"/>
                          </a:solidFill>
                          <a:effectLst/>
                        </a:rPr>
                        <a:t>YoY 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4505331"/>
                  </a:ext>
                </a:extLst>
              </a:tr>
              <a:tr h="0">
                <a:tc>
                  <a:txBody>
                    <a:bodyPr/>
                    <a:lstStyle/>
                    <a:p>
                      <a:pPr algn="r">
                        <a:buNone/>
                      </a:pPr>
                      <a:r>
                        <a:rPr lang="en-US" sz="2400" b="1" dirty="0">
                          <a:solidFill>
                            <a:schemeClr val="tx1"/>
                          </a:solidFill>
                          <a:effectLst/>
                        </a:rPr>
                        <a:t>Midsize SUV</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$50,185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buNone/>
                      </a:pPr>
                      <a:r>
                        <a:rPr lang="en-US" sz="2600" dirty="0">
                          <a:solidFill>
                            <a:schemeClr val="tx2"/>
                          </a:solidFill>
                          <a:effectLst/>
                        </a:rPr>
                        <a:t>+2.9%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91215439"/>
                  </a:ext>
                </a:extLst>
              </a:tr>
              <a:tr h="0">
                <a:tc>
                  <a:txBody>
                    <a:bodyPr/>
                    <a:lstStyle/>
                    <a:p>
                      <a:pPr algn="r">
                        <a:buNone/>
                      </a:pPr>
                      <a:r>
                        <a:rPr lang="en-US" sz="2400" b="1" dirty="0">
                          <a:solidFill>
                            <a:schemeClr val="tx1"/>
                          </a:solidFill>
                          <a:effectLst/>
                        </a:rPr>
                        <a:t>Compact SUV</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$37,757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buNone/>
                      </a:pPr>
                      <a:r>
                        <a:rPr lang="en-US" sz="2600" dirty="0">
                          <a:solidFill>
                            <a:schemeClr val="tx2"/>
                          </a:solidFill>
                          <a:effectLst/>
                        </a:rPr>
                        <a:t>+3.4%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65775145"/>
                  </a:ext>
                </a:extLst>
              </a:tr>
              <a:tr h="0">
                <a:tc>
                  <a:txBody>
                    <a:bodyPr/>
                    <a:lstStyle/>
                    <a:p>
                      <a:pPr algn="r">
                        <a:buNone/>
                      </a:pPr>
                      <a:r>
                        <a:rPr lang="en-US" sz="2400" b="1" dirty="0">
                          <a:solidFill>
                            <a:schemeClr val="tx1"/>
                          </a:solidFill>
                          <a:effectLst/>
                        </a:rPr>
                        <a:t>Full-Size Pickup</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$66,288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buNone/>
                      </a:pPr>
                      <a:r>
                        <a:rPr lang="en-US" sz="2600" dirty="0">
                          <a:solidFill>
                            <a:schemeClr val="tx2"/>
                          </a:solidFill>
                          <a:effectLst/>
                        </a:rPr>
                        <a:t>+2.4%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568450491"/>
                  </a:ext>
                </a:extLst>
              </a:tr>
              <a:tr h="0">
                <a:tc>
                  <a:txBody>
                    <a:bodyPr/>
                    <a:lstStyle/>
                    <a:p>
                      <a:pPr algn="r">
                        <a:buNone/>
                      </a:pPr>
                      <a:r>
                        <a:rPr lang="en-US" sz="2400" b="1" dirty="0">
                          <a:solidFill>
                            <a:schemeClr val="tx1"/>
                          </a:solidFill>
                          <a:effectLst/>
                        </a:rPr>
                        <a:t>Subcompact SUV</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a:solidFill>
                            <a:schemeClr val="tx2"/>
                          </a:solidFill>
                          <a:effectLst/>
                        </a:rPr>
                        <a:t>$31,122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buNone/>
                      </a:pPr>
                      <a:r>
                        <a:rPr lang="en-US" sz="2600" dirty="0">
                          <a:solidFill>
                            <a:schemeClr val="tx2"/>
                          </a:solidFill>
                          <a:effectLst/>
                        </a:rPr>
                        <a:t>+4.2%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15204604"/>
                  </a:ext>
                </a:extLst>
              </a:tr>
              <a:tr h="0">
                <a:tc>
                  <a:txBody>
                    <a:bodyPr/>
                    <a:lstStyle/>
                    <a:p>
                      <a:pPr algn="r">
                        <a:buNone/>
                      </a:pPr>
                      <a:r>
                        <a:rPr lang="en-US" sz="2400" b="1" dirty="0">
                          <a:solidFill>
                            <a:schemeClr val="tx1"/>
                          </a:solidFill>
                          <a:effectLst/>
                        </a:rPr>
                        <a:t>Compact Car</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$27,443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buNone/>
                      </a:pPr>
                      <a:r>
                        <a:rPr lang="en-US" sz="2600" dirty="0">
                          <a:solidFill>
                            <a:schemeClr val="tx2"/>
                          </a:solidFill>
                          <a:effectLst/>
                        </a:rPr>
                        <a:t>+0.7%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08106902"/>
                  </a:ext>
                </a:extLst>
              </a:tr>
            </a:tbl>
          </a:graphicData>
        </a:graphic>
      </p:graphicFrame>
      <p:sp>
        <p:nvSpPr>
          <p:cNvPr id="8" name="Title 1">
            <a:extLst>
              <a:ext uri="{FF2B5EF4-FFF2-40B4-BE49-F238E27FC236}">
                <a16:creationId xmlns:a16="http://schemas.microsoft.com/office/drawing/2014/main" id="{1A15F9A1-CE62-AF5B-DAB5-876F935A8DDE}"/>
              </a:ext>
            </a:extLst>
          </p:cNvPr>
          <p:cNvSpPr>
            <a:spLocks noGrp="1"/>
          </p:cNvSpPr>
          <p:nvPr>
            <p:ph type="title"/>
          </p:nvPr>
        </p:nvSpPr>
        <p:spPr>
          <a:xfrm>
            <a:off x="838200" y="436266"/>
            <a:ext cx="10515600" cy="695855"/>
          </a:xfrm>
        </p:spPr>
        <p:txBody>
          <a:bodyPr/>
          <a:lstStyle/>
          <a:p>
            <a:r>
              <a:rPr lang="en-US" sz="4800" dirty="0">
                <a:effectLst>
                  <a:outerShdw blurRad="38100" dist="38100" dir="2700000" algn="tl">
                    <a:srgbClr val="000000">
                      <a:alpha val="43137"/>
                    </a:srgbClr>
                  </a:outerShdw>
                </a:effectLst>
              </a:rPr>
              <a:t>ATP BY SEGMENT</a:t>
            </a:r>
          </a:p>
        </p:txBody>
      </p:sp>
      <p:sp>
        <p:nvSpPr>
          <p:cNvPr id="10" name="Footer Placeholder 3">
            <a:extLst>
              <a:ext uri="{FF2B5EF4-FFF2-40B4-BE49-F238E27FC236}">
                <a16:creationId xmlns:a16="http://schemas.microsoft.com/office/drawing/2014/main" id="{21EA6915-75CF-7BB8-4478-9FC6B39F5F8F}"/>
              </a:ext>
            </a:extLst>
          </p:cNvPr>
          <p:cNvSpPr txBox="1">
            <a:spLocks/>
          </p:cNvSpPr>
          <p:nvPr/>
        </p:nvSpPr>
        <p:spPr>
          <a:xfrm>
            <a:off x="593387" y="6174014"/>
            <a:ext cx="4114800" cy="676875"/>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Cox Automotive</a:t>
            </a:r>
          </a:p>
        </p:txBody>
      </p:sp>
      <p:sp>
        <p:nvSpPr>
          <p:cNvPr id="11" name="Slide Number Placeholder 4">
            <a:extLst>
              <a:ext uri="{FF2B5EF4-FFF2-40B4-BE49-F238E27FC236}">
                <a16:creationId xmlns:a16="http://schemas.microsoft.com/office/drawing/2014/main" id="{CA080F63-3378-E900-3F53-F2C4572FA79C}"/>
              </a:ext>
            </a:extLst>
          </p:cNvPr>
          <p:cNvSpPr>
            <a:spLocks noGrp="1"/>
          </p:cNvSpPr>
          <p:nvPr>
            <p:ph type="sldNum" sz="quarter" idx="12"/>
          </p:nvPr>
        </p:nvSpPr>
        <p:spPr>
          <a:xfrm>
            <a:off x="0" y="6174014"/>
            <a:ext cx="593387" cy="676875"/>
          </a:xfrm>
        </p:spPr>
        <p:txBody>
          <a:bodyPr/>
          <a:lstStyle/>
          <a:p>
            <a:pPr algn="ctr"/>
            <a:fld id="{43385092-5906-4529-97E8-5EA106343A91}" type="slidenum">
              <a:rPr lang="en-US">
                <a:solidFill>
                  <a:schemeClr val="tx2"/>
                </a:solidFill>
              </a:rPr>
              <a:pPr algn="ctr"/>
              <a:t>8</a:t>
            </a:fld>
            <a:endParaRPr lang="en-US" dirty="0">
              <a:solidFill>
                <a:schemeClr val="tx2"/>
              </a:solidFill>
            </a:endParaRPr>
          </a:p>
        </p:txBody>
      </p:sp>
      <p:grpSp>
        <p:nvGrpSpPr>
          <p:cNvPr id="12" name="Group 11">
            <a:extLst>
              <a:ext uri="{FF2B5EF4-FFF2-40B4-BE49-F238E27FC236}">
                <a16:creationId xmlns:a16="http://schemas.microsoft.com/office/drawing/2014/main" id="{4CC9C8C8-8C90-ED61-A457-7C9460A5FF9B}"/>
              </a:ext>
            </a:extLst>
          </p:cNvPr>
          <p:cNvGrpSpPr/>
          <p:nvPr/>
        </p:nvGrpSpPr>
        <p:grpSpPr>
          <a:xfrm>
            <a:off x="10832583" y="5983428"/>
            <a:ext cx="1270000" cy="782320"/>
            <a:chOff x="10861766" y="6031990"/>
            <a:chExt cx="1270000" cy="782320"/>
          </a:xfrm>
        </p:grpSpPr>
        <p:sp>
          <p:nvSpPr>
            <p:cNvPr id="13" name="Rectangle 12">
              <a:extLst>
                <a:ext uri="{FF2B5EF4-FFF2-40B4-BE49-F238E27FC236}">
                  <a16:creationId xmlns:a16="http://schemas.microsoft.com/office/drawing/2014/main" id="{4306CA05-173B-BBA5-913D-2CA2BD0219A6}"/>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logo  AI-generated content may be incorrect.">
              <a:extLst>
                <a:ext uri="{FF2B5EF4-FFF2-40B4-BE49-F238E27FC236}">
                  <a16:creationId xmlns:a16="http://schemas.microsoft.com/office/drawing/2014/main" id="{8A4A7680-EA8D-668B-C430-9D98D5F032F4}"/>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17" name="Group 16">
            <a:extLst>
              <a:ext uri="{FF2B5EF4-FFF2-40B4-BE49-F238E27FC236}">
                <a16:creationId xmlns:a16="http://schemas.microsoft.com/office/drawing/2014/main" id="{D722D2DA-2233-AD38-AD49-AB7A99223B1A}"/>
              </a:ext>
            </a:extLst>
          </p:cNvPr>
          <p:cNvGrpSpPr>
            <a:grpSpLocks/>
          </p:cNvGrpSpPr>
          <p:nvPr/>
        </p:nvGrpSpPr>
        <p:grpSpPr>
          <a:xfrm>
            <a:off x="10832581" y="5972542"/>
            <a:ext cx="1270000" cy="782320"/>
            <a:chOff x="10861766" y="6031990"/>
            <a:chExt cx="1270000" cy="782320"/>
          </a:xfrm>
        </p:grpSpPr>
        <p:sp>
          <p:nvSpPr>
            <p:cNvPr id="18" name="Rectangle 17">
              <a:extLst>
                <a:ext uri="{FF2B5EF4-FFF2-40B4-BE49-F238E27FC236}">
                  <a16:creationId xmlns:a16="http://schemas.microsoft.com/office/drawing/2014/main" id="{77A12932-6C76-2DD4-D779-D344B79BEBC8}"/>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black logo  AI-generated content may be incorrect.">
              <a:extLst>
                <a:ext uri="{FF2B5EF4-FFF2-40B4-BE49-F238E27FC236}">
                  <a16:creationId xmlns:a16="http://schemas.microsoft.com/office/drawing/2014/main" id="{52EF1563-93C4-A6E7-C24A-FF4B3A433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20787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76215E1-660A-8071-AA50-9CE96C6CADFE}"/>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5577" y="40950"/>
            <a:ext cx="12186423" cy="1613000"/>
          </a:xfrm>
          <a:prstGeom prst="rect">
            <a:avLst/>
          </a:prstGeom>
        </p:spPr>
      </p:pic>
      <p:pic>
        <p:nvPicPr>
          <p:cNvPr id="15" name="Picture 14">
            <a:extLst>
              <a:ext uri="{FF2B5EF4-FFF2-40B4-BE49-F238E27FC236}">
                <a16:creationId xmlns:a16="http://schemas.microsoft.com/office/drawing/2014/main" id="{836C1A03-917A-4E20-FC76-227CF959F2DC}"/>
              </a:ext>
            </a:extLst>
          </p:cNvPr>
          <p:cNvPicPr>
            <a:picLocks noChangeAspect="1"/>
          </p:cNvPicPr>
          <p:nvPr/>
        </p:nvPicPr>
        <p:blipFill>
          <a:blip r:embed="rId2">
            <a:extLst>
              <a:ext uri="{28A0092B-C50C-407E-A947-70E740481C1C}">
                <a14:useLocalDpi xmlns:a14="http://schemas.microsoft.com/office/drawing/2010/main" val="0"/>
              </a:ext>
            </a:extLst>
          </a:blip>
          <a:srcRect b="76481"/>
          <a:stretch>
            <a:fillRect/>
          </a:stretch>
        </p:blipFill>
        <p:spPr>
          <a:xfrm>
            <a:off x="2788" y="0"/>
            <a:ext cx="12186423" cy="1613000"/>
          </a:xfrm>
          <a:prstGeom prst="rect">
            <a:avLst/>
          </a:prstGeom>
        </p:spPr>
      </p:pic>
      <p:graphicFrame>
        <p:nvGraphicFramePr>
          <p:cNvPr id="10" name="Table 9">
            <a:extLst>
              <a:ext uri="{FF2B5EF4-FFF2-40B4-BE49-F238E27FC236}">
                <a16:creationId xmlns:a16="http://schemas.microsoft.com/office/drawing/2014/main" id="{AE856EF2-A8FD-DCA2-6637-FF5B2A8968F2}"/>
              </a:ext>
            </a:extLst>
          </p:cNvPr>
          <p:cNvGraphicFramePr>
            <a:graphicFrameLocks noGrp="1"/>
          </p:cNvGraphicFramePr>
          <p:nvPr>
            <p:extLst>
              <p:ext uri="{D42A27DB-BD31-4B8C-83A1-F6EECF244321}">
                <p14:modId xmlns:p14="http://schemas.microsoft.com/office/powerpoint/2010/main" val="875292018"/>
              </p:ext>
            </p:extLst>
          </p:nvPr>
        </p:nvGraphicFramePr>
        <p:xfrm>
          <a:off x="2714422" y="2112468"/>
          <a:ext cx="6763155" cy="3870960"/>
        </p:xfrm>
        <a:graphic>
          <a:graphicData uri="http://schemas.openxmlformats.org/drawingml/2006/table">
            <a:tbl>
              <a:tblPr/>
              <a:tblGrid>
                <a:gridCol w="2570534">
                  <a:extLst>
                    <a:ext uri="{9D8B030D-6E8A-4147-A177-3AD203B41FA5}">
                      <a16:colId xmlns:a16="http://schemas.microsoft.com/office/drawing/2014/main" val="3844627370"/>
                    </a:ext>
                  </a:extLst>
                </a:gridCol>
                <a:gridCol w="1945532">
                  <a:extLst>
                    <a:ext uri="{9D8B030D-6E8A-4147-A177-3AD203B41FA5}">
                      <a16:colId xmlns:a16="http://schemas.microsoft.com/office/drawing/2014/main" val="2233268713"/>
                    </a:ext>
                  </a:extLst>
                </a:gridCol>
                <a:gridCol w="2247089">
                  <a:extLst>
                    <a:ext uri="{9D8B030D-6E8A-4147-A177-3AD203B41FA5}">
                      <a16:colId xmlns:a16="http://schemas.microsoft.com/office/drawing/2014/main" val="3462386005"/>
                    </a:ext>
                  </a:extLst>
                </a:gridCol>
              </a:tblGrid>
              <a:tr h="0">
                <a:tc>
                  <a:txBody>
                    <a:bodyPr/>
                    <a:lstStyle/>
                    <a:p>
                      <a:pPr algn="ctr">
                        <a:buNone/>
                      </a:pPr>
                      <a:r>
                        <a:rPr lang="en-US" sz="2000" i="1" dirty="0">
                          <a:solidFill>
                            <a:schemeClr val="tx2"/>
                          </a:solidFill>
                          <a:effectLst/>
                        </a:rPr>
                        <a:t>Mainstream Brands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400" b="1" dirty="0">
                          <a:solidFill>
                            <a:schemeClr val="tx1"/>
                          </a:solidFill>
                          <a:effectLst/>
                        </a:rPr>
                        <a:t>ATP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400" b="1" dirty="0">
                          <a:solidFill>
                            <a:schemeClr val="tx1"/>
                          </a:solidFill>
                          <a:effectLst/>
                        </a:rPr>
                        <a:t>YoY 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298926"/>
                  </a:ext>
                </a:extLst>
              </a:tr>
              <a:tr h="0">
                <a:tc>
                  <a:txBody>
                    <a:bodyPr/>
                    <a:lstStyle/>
                    <a:p>
                      <a:pPr algn="r">
                        <a:buNone/>
                      </a:pPr>
                      <a:r>
                        <a:rPr lang="en-US" sz="2400" b="1" dirty="0">
                          <a:solidFill>
                            <a:schemeClr val="tx1"/>
                          </a:solidFill>
                          <a:effectLst/>
                        </a:rPr>
                        <a:t>Toyota</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$46,686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+3.7%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8704667"/>
                  </a:ext>
                </a:extLst>
              </a:tr>
              <a:tr h="0">
                <a:tc>
                  <a:txBody>
                    <a:bodyPr/>
                    <a:lstStyle/>
                    <a:p>
                      <a:pPr algn="r">
                        <a:buNone/>
                      </a:pPr>
                      <a:r>
                        <a:rPr lang="en-US" sz="2400" b="1" dirty="0">
                          <a:solidFill>
                            <a:schemeClr val="tx1"/>
                          </a:solidFill>
                          <a:effectLst/>
                        </a:rPr>
                        <a:t>Ford</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$56,316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+3.8%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083345"/>
                  </a:ext>
                </a:extLst>
              </a:tr>
              <a:tr h="0">
                <a:tc>
                  <a:txBody>
                    <a:bodyPr/>
                    <a:lstStyle/>
                    <a:p>
                      <a:pPr algn="r">
                        <a:buNone/>
                      </a:pPr>
                      <a:r>
                        <a:rPr lang="en-US" sz="2400" b="1">
                          <a:solidFill>
                            <a:schemeClr val="tx1"/>
                          </a:solidFill>
                          <a:effectLst/>
                        </a:rPr>
                        <a:t>Chevrolet</a:t>
                      </a:r>
                      <a:endParaRPr lang="en-US" sz="240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$48,884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-1.2%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944174"/>
                  </a:ext>
                </a:extLst>
              </a:tr>
              <a:tr h="0">
                <a:tc>
                  <a:txBody>
                    <a:bodyPr/>
                    <a:lstStyle/>
                    <a:p>
                      <a:pPr algn="r">
                        <a:buNone/>
                      </a:pPr>
                      <a:r>
                        <a:rPr lang="en-US" sz="2400" b="1" dirty="0">
                          <a:solidFill>
                            <a:schemeClr val="tx1"/>
                          </a:solidFill>
                          <a:effectLst/>
                        </a:rPr>
                        <a:t>Honda</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a:solidFill>
                            <a:schemeClr val="tx2"/>
                          </a:solidFill>
                          <a:effectLst/>
                        </a:rPr>
                        <a:t>$37,772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+1.0%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130816"/>
                  </a:ext>
                </a:extLst>
              </a:tr>
              <a:tr h="0">
                <a:tc>
                  <a:txBody>
                    <a:bodyPr/>
                    <a:lstStyle/>
                    <a:p>
                      <a:pPr algn="r">
                        <a:buNone/>
                      </a:pPr>
                      <a:r>
                        <a:rPr lang="en-US" sz="2400" b="1" dirty="0">
                          <a:solidFill>
                            <a:schemeClr val="tx1"/>
                          </a:solidFill>
                          <a:effectLst/>
                        </a:rPr>
                        <a:t>Hyundai</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a:solidFill>
                            <a:schemeClr val="tx2"/>
                          </a:solidFill>
                          <a:effectLst/>
                        </a:rPr>
                        <a:t>$37,219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+2.4%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471563"/>
                  </a:ext>
                </a:extLst>
              </a:tr>
              <a:tr h="0">
                <a:tc>
                  <a:txBody>
                    <a:bodyPr/>
                    <a:lstStyle/>
                    <a:p>
                      <a:pPr algn="r">
                        <a:buNone/>
                      </a:pPr>
                      <a:r>
                        <a:rPr lang="en-US" sz="2400" b="1" dirty="0">
                          <a:solidFill>
                            <a:schemeClr val="tx1"/>
                          </a:solidFill>
                          <a:effectLst/>
                        </a:rPr>
                        <a:t>Kia</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a:solidFill>
                            <a:schemeClr val="tx2"/>
                          </a:solidFill>
                          <a:effectLst/>
                        </a:rPr>
                        <a:t>$39,160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+9.1%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755712"/>
                  </a:ext>
                </a:extLst>
              </a:tr>
              <a:tr h="0">
                <a:tc>
                  <a:txBody>
                    <a:bodyPr/>
                    <a:lstStyle/>
                    <a:p>
                      <a:pPr algn="r">
                        <a:buNone/>
                      </a:pPr>
                      <a:r>
                        <a:rPr lang="en-US" sz="2400" b="1" dirty="0">
                          <a:solidFill>
                            <a:schemeClr val="tx1"/>
                          </a:solidFill>
                          <a:effectLst/>
                        </a:rPr>
                        <a:t>Nissan</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buNone/>
                      </a:pPr>
                      <a:r>
                        <a:rPr lang="en-US" sz="2600" dirty="0">
                          <a:solidFill>
                            <a:schemeClr val="tx2"/>
                          </a:solidFill>
                          <a:effectLst/>
                        </a:rPr>
                        <a:t>$36,018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sz="2600" dirty="0">
                          <a:solidFill>
                            <a:schemeClr val="tx2"/>
                          </a:solidFill>
                          <a:effectLst/>
                        </a:rPr>
                        <a:t>+1.8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248727"/>
                  </a:ext>
                </a:extLst>
              </a:tr>
            </a:tbl>
          </a:graphicData>
        </a:graphic>
      </p:graphicFrame>
      <p:sp>
        <p:nvSpPr>
          <p:cNvPr id="3" name="Title 1">
            <a:extLst>
              <a:ext uri="{FF2B5EF4-FFF2-40B4-BE49-F238E27FC236}">
                <a16:creationId xmlns:a16="http://schemas.microsoft.com/office/drawing/2014/main" id="{6AC424AB-F287-B986-D00E-BBE9D36A915C}"/>
              </a:ext>
            </a:extLst>
          </p:cNvPr>
          <p:cNvSpPr txBox="1">
            <a:spLocks/>
          </p:cNvSpPr>
          <p:nvPr/>
        </p:nvSpPr>
        <p:spPr>
          <a:xfrm>
            <a:off x="838200" y="444552"/>
            <a:ext cx="10515600" cy="69585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dirty="0">
                <a:effectLst>
                  <a:outerShdw blurRad="38100" dist="38100" dir="2700000" algn="tl">
                    <a:srgbClr val="000000">
                      <a:alpha val="43137"/>
                    </a:srgbClr>
                  </a:outerShdw>
                </a:effectLst>
              </a:rPr>
              <a:t>ATP BY BRAND </a:t>
            </a:r>
            <a:r>
              <a:rPr lang="en-US" sz="4800" b="0" dirty="0">
                <a:effectLst>
                  <a:outerShdw blurRad="38100" dist="38100" dir="2700000" algn="tl">
                    <a:srgbClr val="000000">
                      <a:alpha val="43137"/>
                    </a:srgbClr>
                  </a:outerShdw>
                </a:effectLst>
              </a:rPr>
              <a:t>| Mainstream</a:t>
            </a:r>
            <a:endParaRPr lang="en-US" sz="4800"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08064DCD-C4C1-4928-2656-634BB7DF522F}"/>
              </a:ext>
            </a:extLst>
          </p:cNvPr>
          <p:cNvSpPr txBox="1">
            <a:spLocks/>
          </p:cNvSpPr>
          <p:nvPr/>
        </p:nvSpPr>
        <p:spPr>
          <a:xfrm>
            <a:off x="593387" y="6184864"/>
            <a:ext cx="4114800" cy="673136"/>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2"/>
                </a:solidFill>
              </a:rPr>
              <a:t>Source: </a:t>
            </a:r>
            <a:r>
              <a:rPr lang="en-US" sz="1200" dirty="0">
                <a:solidFill>
                  <a:schemeClr val="tx2"/>
                </a:solidFill>
              </a:rPr>
              <a:t>Cox Automotive</a:t>
            </a:r>
          </a:p>
        </p:txBody>
      </p:sp>
      <p:sp>
        <p:nvSpPr>
          <p:cNvPr id="6" name="Slide Number Placeholder 4">
            <a:extLst>
              <a:ext uri="{FF2B5EF4-FFF2-40B4-BE49-F238E27FC236}">
                <a16:creationId xmlns:a16="http://schemas.microsoft.com/office/drawing/2014/main" id="{29B1A0CB-D22A-7BBB-80B8-2041A3A27A3C}"/>
              </a:ext>
            </a:extLst>
          </p:cNvPr>
          <p:cNvSpPr>
            <a:spLocks noGrp="1"/>
          </p:cNvSpPr>
          <p:nvPr>
            <p:ph type="sldNum" sz="quarter" idx="12"/>
          </p:nvPr>
        </p:nvSpPr>
        <p:spPr>
          <a:xfrm>
            <a:off x="0" y="6184864"/>
            <a:ext cx="593387" cy="673136"/>
          </a:xfrm>
        </p:spPr>
        <p:txBody>
          <a:bodyPr/>
          <a:lstStyle/>
          <a:p>
            <a:pPr algn="ctr"/>
            <a:fld id="{43385092-5906-4529-97E8-5EA106343A91}" type="slidenum">
              <a:rPr lang="en-US">
                <a:solidFill>
                  <a:schemeClr val="tx2"/>
                </a:solidFill>
              </a:rPr>
              <a:pPr algn="ctr"/>
              <a:t>9</a:t>
            </a:fld>
            <a:endParaRPr lang="en-US" dirty="0">
              <a:solidFill>
                <a:schemeClr val="tx2"/>
              </a:solidFill>
            </a:endParaRPr>
          </a:p>
        </p:txBody>
      </p:sp>
      <p:grpSp>
        <p:nvGrpSpPr>
          <p:cNvPr id="7" name="Group 6">
            <a:extLst>
              <a:ext uri="{FF2B5EF4-FFF2-40B4-BE49-F238E27FC236}">
                <a16:creationId xmlns:a16="http://schemas.microsoft.com/office/drawing/2014/main" id="{442779EA-DBCE-09BC-7CD3-5EE7D7CC0536}"/>
              </a:ext>
            </a:extLst>
          </p:cNvPr>
          <p:cNvGrpSpPr/>
          <p:nvPr/>
        </p:nvGrpSpPr>
        <p:grpSpPr>
          <a:xfrm>
            <a:off x="10832583" y="5983428"/>
            <a:ext cx="1270000" cy="782320"/>
            <a:chOff x="10861766" y="6031990"/>
            <a:chExt cx="1270000" cy="782320"/>
          </a:xfrm>
        </p:grpSpPr>
        <p:sp>
          <p:nvSpPr>
            <p:cNvPr id="8" name="Rectangle 7">
              <a:extLst>
                <a:ext uri="{FF2B5EF4-FFF2-40B4-BE49-F238E27FC236}">
                  <a16:creationId xmlns:a16="http://schemas.microsoft.com/office/drawing/2014/main" id="{A96977D1-9BBF-AD2C-651F-E4AB46A7711E}"/>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logo  AI-generated content may be incorrect.">
              <a:extLst>
                <a:ext uri="{FF2B5EF4-FFF2-40B4-BE49-F238E27FC236}">
                  <a16:creationId xmlns:a16="http://schemas.microsoft.com/office/drawing/2014/main" id="{4920FFA1-8DC5-D638-A490-6E72CF37F577}"/>
                </a:ext>
              </a:extLst>
            </p:cNvPr>
            <p:cNvPicPr/>
            <p:nvPr/>
          </p:nvPicPr>
          <p:blipFill>
            <a:blip r:embed="rId3">
              <a:extLst>
                <a:ext uri="{28A0092B-C50C-407E-A947-70E740481C1C}">
                  <a14:useLocalDpi xmlns:a14="http://schemas.microsoft.com/office/drawing/2010/main" val="0"/>
                </a:ext>
              </a:extLst>
            </a:blip>
            <a:stretch>
              <a:fillRect/>
            </a:stretch>
          </p:blipFill>
          <p:spPr>
            <a:xfrm>
              <a:off x="11082295" y="6233425"/>
              <a:ext cx="828942" cy="379449"/>
            </a:xfrm>
            <a:prstGeom prst="rect">
              <a:avLst/>
            </a:prstGeom>
          </p:spPr>
        </p:pic>
      </p:grpSp>
      <p:grpSp>
        <p:nvGrpSpPr>
          <p:cNvPr id="20" name="Group 19">
            <a:extLst>
              <a:ext uri="{FF2B5EF4-FFF2-40B4-BE49-F238E27FC236}">
                <a16:creationId xmlns:a16="http://schemas.microsoft.com/office/drawing/2014/main" id="{8337F8D0-EC83-C371-4A14-13684A8B2356}"/>
              </a:ext>
            </a:extLst>
          </p:cNvPr>
          <p:cNvGrpSpPr>
            <a:grpSpLocks/>
          </p:cNvGrpSpPr>
          <p:nvPr/>
        </p:nvGrpSpPr>
        <p:grpSpPr>
          <a:xfrm>
            <a:off x="10832579" y="5994313"/>
            <a:ext cx="1270000" cy="782320"/>
            <a:chOff x="10861766" y="6031990"/>
            <a:chExt cx="1270000" cy="782320"/>
          </a:xfrm>
        </p:grpSpPr>
        <p:sp>
          <p:nvSpPr>
            <p:cNvPr id="21" name="Rectangle 20">
              <a:extLst>
                <a:ext uri="{FF2B5EF4-FFF2-40B4-BE49-F238E27FC236}">
                  <a16:creationId xmlns:a16="http://schemas.microsoft.com/office/drawing/2014/main" id="{AAB6AE59-6551-B588-EB7B-7E32C19855F1}"/>
                </a:ext>
              </a:extLst>
            </p:cNvPr>
            <p:cNvSpPr>
              <a:spLocks/>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black logo  AI-generated content may be incorrect.">
              <a:extLst>
                <a:ext uri="{FF2B5EF4-FFF2-40B4-BE49-F238E27FC236}">
                  <a16:creationId xmlns:a16="http://schemas.microsoft.com/office/drawing/2014/main" id="{CF2A999F-C0B4-79CD-AFE0-ED6EDDF11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68" y="6233462"/>
              <a:ext cx="998796" cy="457200"/>
            </a:xfrm>
            <a:prstGeom prst="rect">
              <a:avLst/>
            </a:prstGeom>
          </p:spPr>
        </p:pic>
      </p:grpSp>
    </p:spTree>
    <p:extLst>
      <p:ext uri="{BB962C8B-B14F-4D97-AF65-F5344CB8AC3E}">
        <p14:creationId xmlns:p14="http://schemas.microsoft.com/office/powerpoint/2010/main" val="3181111741"/>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1950</TotalTime>
  <Words>1381</Words>
  <Application>Microsoft Office PowerPoint</Application>
  <PresentationFormat>Widescreen</PresentationFormat>
  <Paragraphs>261</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MAY 2026</vt:lpstr>
      <vt:lpstr>MAY NEW CAR SALES REVIEW</vt:lpstr>
      <vt:lpstr>INVENTORY &amp; DAYS SUPPLY</vt:lpstr>
      <vt:lpstr>INVENTORY &amp; DAYS SUPPLY</vt:lpstr>
      <vt:lpstr>INVENTORY &amp; DAYS SUPPLY</vt:lpstr>
      <vt:lpstr>PowerPoint Presentation</vt:lpstr>
      <vt:lpstr>ATP BY SEGMENT</vt:lpstr>
      <vt:lpstr>PowerPoint Presentation</vt:lpstr>
      <vt:lpstr>PowerPoint Presentation</vt:lpstr>
      <vt:lpstr>MSRP | $51,595</vt:lpstr>
      <vt:lpstr>Key opportunity for marketing</vt:lpstr>
      <vt:lpstr>FIXED OPS PERFORMANCE TRENDS</vt:lpstr>
      <vt:lpstr>Talk tracks when speaking with Dealers</vt:lpstr>
      <vt:lpstr>PowerPoint Presentation</vt:lpstr>
      <vt:lpstr>PowerPoint Presentation</vt:lpstr>
      <vt:lpstr>PowerPoint Presentation</vt:lpstr>
      <vt:lpstr>PowerPoint Presentation</vt:lpstr>
      <vt:lpstr>PowerPoint Presentation</vt:lpstr>
      <vt:lpstr>2026 FORECASTS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6</cp:revision>
  <dcterms:created xsi:type="dcterms:W3CDTF">2025-03-19T14:41:44Z</dcterms:created>
  <dcterms:modified xsi:type="dcterms:W3CDTF">2026-06-17T16:50:47Z</dcterms:modified>
</cp:coreProperties>
</file>