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17.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8.xml" ContentType="application/vnd.openxmlformats-officedocument.drawingml.chart+xml"/>
  <Override PartName="/ppt/theme/themeOverride7.xml" ContentType="application/vnd.openxmlformats-officedocument.themeOverride+xml"/>
  <Override PartName="/ppt/charts/chart19.xml" ContentType="application/vnd.openxmlformats-officedocument.drawingml.chart+xml"/>
  <Override PartName="/ppt/theme/themeOverride8.xml" ContentType="application/vnd.openxmlformats-officedocument.themeOverride+xml"/>
  <Override PartName="/ppt/charts/chart20.xml" ContentType="application/vnd.openxmlformats-officedocument.drawingml.chart+xml"/>
  <Override PartName="/ppt/theme/themeOverride9.xml" ContentType="application/vnd.openxmlformats-officedocument.themeOverride+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theme/themeOverride11.xml" ContentType="application/vnd.openxmlformats-officedocument.themeOverr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00" r:id="rId2"/>
  </p:sldMasterIdLst>
  <p:notesMasterIdLst>
    <p:notesMasterId r:id="rId38"/>
  </p:notesMasterIdLst>
  <p:handoutMasterIdLst>
    <p:handoutMasterId r:id="rId39"/>
  </p:handoutMasterIdLst>
  <p:sldIdLst>
    <p:sldId id="263" r:id="rId3"/>
    <p:sldId id="673" r:id="rId4"/>
    <p:sldId id="660" r:id="rId5"/>
    <p:sldId id="675" r:id="rId6"/>
    <p:sldId id="578" r:id="rId7"/>
    <p:sldId id="869" r:id="rId8"/>
    <p:sldId id="878" r:id="rId9"/>
    <p:sldId id="1087" r:id="rId10"/>
    <p:sldId id="871" r:id="rId11"/>
    <p:sldId id="393" r:id="rId12"/>
    <p:sldId id="664" r:id="rId13"/>
    <p:sldId id="392" r:id="rId14"/>
    <p:sldId id="367" r:id="rId15"/>
    <p:sldId id="881" r:id="rId16"/>
    <p:sldId id="671" r:id="rId17"/>
    <p:sldId id="1080" r:id="rId18"/>
    <p:sldId id="403" r:id="rId19"/>
    <p:sldId id="291" r:id="rId20"/>
    <p:sldId id="688" r:id="rId21"/>
    <p:sldId id="677" r:id="rId22"/>
    <p:sldId id="407" r:id="rId23"/>
    <p:sldId id="391" r:id="rId24"/>
    <p:sldId id="1081" r:id="rId25"/>
    <p:sldId id="505" r:id="rId26"/>
    <p:sldId id="478" r:id="rId27"/>
    <p:sldId id="1082" r:id="rId28"/>
    <p:sldId id="1083" r:id="rId29"/>
    <p:sldId id="352" r:id="rId30"/>
    <p:sldId id="354" r:id="rId31"/>
    <p:sldId id="506" r:id="rId32"/>
    <p:sldId id="376" r:id="rId33"/>
    <p:sldId id="839" r:id="rId34"/>
    <p:sldId id="380" r:id="rId35"/>
    <p:sldId id="337" r:id="rId36"/>
    <p:sldId id="366" r:id="rId3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6600"/>
    <a:srgbClr val="0000FF"/>
    <a:srgbClr val="6F6F6F"/>
    <a:srgbClr val="3030F6"/>
    <a:srgbClr val="3232FF"/>
    <a:srgbClr val="39E114"/>
    <a:srgbClr val="39DE14"/>
    <a:srgbClr val="289A0D"/>
    <a:srgbClr val="3D3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2" autoAdjust="0"/>
    <p:restoredTop sz="95394" autoAdjust="0"/>
  </p:normalViewPr>
  <p:slideViewPr>
    <p:cSldViewPr showGuides="1">
      <p:cViewPr varScale="1">
        <p:scale>
          <a:sx n="69" d="100"/>
          <a:sy n="69" d="100"/>
        </p:scale>
        <p:origin x="727" y="19"/>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amp; Jess Karamouzis" userId="5f2f5c191da931c7" providerId="LiveId" clId="{D10FFD4C-5C90-4427-9E03-BE696923389F}"/>
    <pc:docChg chg="modSld">
      <pc:chgData name="Andrew &amp; Jess Karamouzis" userId="5f2f5c191da931c7" providerId="LiveId" clId="{D10FFD4C-5C90-4427-9E03-BE696923389F}" dt="2021-02-24T15:01:12.576" v="10" actId="20577"/>
      <pc:docMkLst>
        <pc:docMk/>
      </pc:docMkLst>
      <pc:sldChg chg="modSp mod">
        <pc:chgData name="Andrew &amp; Jess Karamouzis" userId="5f2f5c191da931c7" providerId="LiveId" clId="{D10FFD4C-5C90-4427-9E03-BE696923389F}" dt="2021-02-24T15:01:12.576" v="10" actId="20577"/>
        <pc:sldMkLst>
          <pc:docMk/>
          <pc:sldMk cId="2619127785" sldId="337"/>
        </pc:sldMkLst>
        <pc:spChg chg="mod">
          <ac:chgData name="Andrew &amp; Jess Karamouzis" userId="5f2f5c191da931c7" providerId="LiveId" clId="{D10FFD4C-5C90-4427-9E03-BE696923389F}" dt="2021-02-24T15:01:12.576" v="10" actId="20577"/>
          <ac:spMkLst>
            <pc:docMk/>
            <pc:sldMk cId="2619127785" sldId="337"/>
            <ac:spMk id="3" creationId="{00000000-0000-0000-0000-000000000000}"/>
          </ac:spMkLst>
        </pc:spChg>
      </pc:sldChg>
      <pc:sldChg chg="mod">
        <pc:chgData name="Andrew &amp; Jess Karamouzis" userId="5f2f5c191da931c7" providerId="LiveId" clId="{D10FFD4C-5C90-4427-9E03-BE696923389F}" dt="2021-02-23T21:59:11.720" v="2" actId="27918"/>
        <pc:sldMkLst>
          <pc:docMk/>
          <pc:sldMk cId="1530075109" sldId="352"/>
        </pc:sldMkLst>
      </pc:sldChg>
      <pc:sldChg chg="mod">
        <pc:chgData name="Andrew &amp; Jess Karamouzis" userId="5f2f5c191da931c7" providerId="LiveId" clId="{D10FFD4C-5C90-4427-9E03-BE696923389F}" dt="2021-02-24T14:56:08.569" v="5" actId="27918"/>
        <pc:sldMkLst>
          <pc:docMk/>
          <pc:sldMk cId="1807741170" sldId="1082"/>
        </pc:sldMkLst>
      </pc:sldChg>
      <pc:sldChg chg="modSp mod">
        <pc:chgData name="Andrew &amp; Jess Karamouzis" userId="5f2f5c191da931c7" providerId="LiveId" clId="{D10FFD4C-5C90-4427-9E03-BE696923389F}" dt="2021-02-24T14:58:11.578" v="9" actId="27918"/>
        <pc:sldMkLst>
          <pc:docMk/>
          <pc:sldMk cId="3500053722" sldId="1083"/>
        </pc:sldMkLst>
        <pc:graphicFrameChg chg="mod">
          <ac:chgData name="Andrew &amp; Jess Karamouzis" userId="5f2f5c191da931c7" providerId="LiveId" clId="{D10FFD4C-5C90-4427-9E03-BE696923389F}" dt="2021-02-24T14:57:32.759" v="6"/>
          <ac:graphicFrameMkLst>
            <pc:docMk/>
            <pc:sldMk cId="3500053722" sldId="1083"/>
            <ac:graphicFrameMk id="8" creationId="{B1B9BE3A-EF59-4EB0-98DC-964F8CA333E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9.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i="0" baseline="0" dirty="0">
                <a:effectLst/>
              </a:rPr>
              <a:t>Daily Time Spent Yesterday </a:t>
            </a:r>
            <a:endParaRPr lang="en-US" sz="1400" dirty="0">
              <a:effectLst/>
            </a:endParaRPr>
          </a:p>
          <a:p>
            <a:pPr>
              <a:defRPr sz="1400"/>
            </a:pPr>
            <a:r>
              <a:rPr lang="en-US" sz="1400" b="1" i="0" baseline="0" dirty="0">
                <a:effectLst/>
              </a:rPr>
              <a:t>A18+ Registered Voters</a:t>
            </a:r>
            <a:endParaRPr lang="en-US" sz="1400" dirty="0">
              <a:effectLst/>
            </a:endParaRPr>
          </a:p>
        </c:rich>
      </c:tx>
      <c:layout>
        <c:manualLayout>
          <c:xMode val="edge"/>
          <c:yMode val="edge"/>
          <c:x val="0.4414629162266971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861320007786683"/>
          <c:w val="0.55529297396075961"/>
          <c:h val="0.74511716086345547"/>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Email</c:v>
                </c:pt>
                <c:pt idx="1">
                  <c:v>Social Media</c:v>
                </c:pt>
                <c:pt idx="2">
                  <c:v>Search</c:v>
                </c:pt>
                <c:pt idx="3">
                  <c:v>Streaming Video Other Than TV Programs on Digital Media</c:v>
                </c:pt>
                <c:pt idx="4">
                  <c:v>Streaming Programs On Digital Media With Ads</c:v>
                </c:pt>
                <c:pt idx="5">
                  <c:v>Streaming Audio</c:v>
                </c:pt>
                <c:pt idx="6">
                  <c:v>Streaming Programs On Digital Media No Ads</c:v>
                </c:pt>
                <c:pt idx="7">
                  <c:v>Cable TV News Websites/Apps</c:v>
                </c:pt>
                <c:pt idx="8">
                  <c:v>Podcasts</c:v>
                </c:pt>
                <c:pt idx="9">
                  <c:v>Radio Stations Websites/Apps</c:v>
                </c:pt>
                <c:pt idx="10">
                  <c:v>Local TV News Websites/Apps</c:v>
                </c:pt>
                <c:pt idx="11">
                  <c:v>Digital Newspaper</c:v>
                </c:pt>
                <c:pt idx="12">
                  <c:v>Network Broadcast TV News Websites/Apps</c:v>
                </c:pt>
                <c:pt idx="13">
                  <c:v>Digital magazine</c:v>
                </c:pt>
              </c:strCache>
            </c:strRef>
          </c:cat>
          <c:val>
            <c:numRef>
              <c:f>Sheet1!$B$2:$B$15</c:f>
              <c:numCache>
                <c:formatCode>h:mm;@</c:formatCode>
                <c:ptCount val="14"/>
                <c:pt idx="0">
                  <c:v>3.125E-2</c:v>
                </c:pt>
                <c:pt idx="1">
                  <c:v>1.7361111111111112E-2</c:v>
                </c:pt>
                <c:pt idx="2">
                  <c:v>1.4583333333333332E-2</c:v>
                </c:pt>
                <c:pt idx="3">
                  <c:v>1.3194444444444444E-2</c:v>
                </c:pt>
                <c:pt idx="4">
                  <c:v>1.1111111111111112E-2</c:v>
                </c:pt>
                <c:pt idx="5">
                  <c:v>6.9444444444444441E-3</c:v>
                </c:pt>
                <c:pt idx="6">
                  <c:v>5.5555555555555558E-3</c:v>
                </c:pt>
                <c:pt idx="7">
                  <c:v>4.8611111111111112E-3</c:v>
                </c:pt>
                <c:pt idx="8">
                  <c:v>2.7777777777777779E-3</c:v>
                </c:pt>
                <c:pt idx="9">
                  <c:v>3.472222222222222E-3</c:v>
                </c:pt>
                <c:pt idx="10">
                  <c:v>3.472222222222222E-3</c:v>
                </c:pt>
                <c:pt idx="11">
                  <c:v>2.7777777777777779E-3</c:v>
                </c:pt>
                <c:pt idx="12">
                  <c:v>2.7777777777777779E-3</c:v>
                </c:pt>
                <c:pt idx="13">
                  <c:v>1.3888888888888889E-3</c:v>
                </c:pt>
              </c:numCache>
            </c:numRef>
          </c:val>
          <c:extLst>
            <c:ext xmlns:c16="http://schemas.microsoft.com/office/drawing/2014/chart" uri="{C3380CC4-5D6E-409C-BE32-E72D297353CC}">
              <c16:uniqueId val="{00000000-26F4-469E-8755-C63D793D6381}"/>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Email</c:v>
                </c:pt>
                <c:pt idx="1">
                  <c:v>Social Media</c:v>
                </c:pt>
                <c:pt idx="2">
                  <c:v>Search</c:v>
                </c:pt>
                <c:pt idx="3">
                  <c:v>Streaming Video Other Than TV Programs on Digital Media</c:v>
                </c:pt>
                <c:pt idx="4">
                  <c:v>Streaming Programs On Digital Media With Ads</c:v>
                </c:pt>
                <c:pt idx="5">
                  <c:v>Streaming Audio</c:v>
                </c:pt>
                <c:pt idx="6">
                  <c:v>Streaming Programs On Digital Media No Ads</c:v>
                </c:pt>
                <c:pt idx="7">
                  <c:v>Cable TV News Websites/Apps</c:v>
                </c:pt>
                <c:pt idx="8">
                  <c:v>Podcasts</c:v>
                </c:pt>
                <c:pt idx="9">
                  <c:v>Radio Stations Websites/Apps</c:v>
                </c:pt>
                <c:pt idx="10">
                  <c:v>Local TV News Websites/Apps</c:v>
                </c:pt>
                <c:pt idx="11">
                  <c:v>Digital Newspaper</c:v>
                </c:pt>
                <c:pt idx="12">
                  <c:v>Network Broadcast TV News Websites/Apps</c:v>
                </c:pt>
                <c:pt idx="13">
                  <c:v>Digital magazine</c:v>
                </c:pt>
              </c:strCache>
            </c:strRef>
          </c:cat>
          <c:val>
            <c:numRef>
              <c:f>Sheet1!$C$2:$C$15</c:f>
              <c:numCache>
                <c:formatCode>h:mm;@</c:formatCode>
                <c:ptCount val="14"/>
                <c:pt idx="0">
                  <c:v>1.5277777777777777E-2</c:v>
                </c:pt>
                <c:pt idx="1">
                  <c:v>2.7777777777777776E-2</c:v>
                </c:pt>
                <c:pt idx="2">
                  <c:v>1.1805555555555555E-2</c:v>
                </c:pt>
                <c:pt idx="3">
                  <c:v>1.1111111111111112E-2</c:v>
                </c:pt>
                <c:pt idx="4">
                  <c:v>1.0416666666666666E-2</c:v>
                </c:pt>
                <c:pt idx="5">
                  <c:v>8.3333333333333332E-3</c:v>
                </c:pt>
                <c:pt idx="6">
                  <c:v>3.472222222222222E-3</c:v>
                </c:pt>
                <c:pt idx="7">
                  <c:v>2.0833333333333333E-3</c:v>
                </c:pt>
                <c:pt idx="8">
                  <c:v>3.472222222222222E-3</c:v>
                </c:pt>
                <c:pt idx="9">
                  <c:v>2.0833333333333333E-3</c:v>
                </c:pt>
                <c:pt idx="10">
                  <c:v>2.0833333333333333E-3</c:v>
                </c:pt>
                <c:pt idx="11">
                  <c:v>2.0833333333333333E-3</c:v>
                </c:pt>
                <c:pt idx="12">
                  <c:v>1.3888888888888889E-3</c:v>
                </c:pt>
                <c:pt idx="13">
                  <c:v>1.3888888888888889E-3</c:v>
                </c:pt>
              </c:numCache>
            </c:numRef>
          </c:val>
          <c:extLst>
            <c:ext xmlns:c16="http://schemas.microsoft.com/office/drawing/2014/chart" uri="{C3380CC4-5D6E-409C-BE32-E72D297353CC}">
              <c16:uniqueId val="{00000001-26F4-469E-8755-C63D793D6381}"/>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Email</c:v>
                </c:pt>
                <c:pt idx="1">
                  <c:v>Social Media</c:v>
                </c:pt>
                <c:pt idx="2">
                  <c:v>Search</c:v>
                </c:pt>
                <c:pt idx="3">
                  <c:v>Streaming Video Other Than TV Programs on Digital Media</c:v>
                </c:pt>
                <c:pt idx="4">
                  <c:v>Streaming Programs On Digital Media With Ads</c:v>
                </c:pt>
                <c:pt idx="5">
                  <c:v>Streaming Audio</c:v>
                </c:pt>
                <c:pt idx="6">
                  <c:v>Streaming Programs On Digital Media No Ads</c:v>
                </c:pt>
                <c:pt idx="7">
                  <c:v>Cable TV News Websites/Apps</c:v>
                </c:pt>
                <c:pt idx="8">
                  <c:v>Podcasts</c:v>
                </c:pt>
                <c:pt idx="9">
                  <c:v>Radio Stations Websites/Apps</c:v>
                </c:pt>
                <c:pt idx="10">
                  <c:v>Local TV News Websites/Apps</c:v>
                </c:pt>
                <c:pt idx="11">
                  <c:v>Digital Newspaper</c:v>
                </c:pt>
                <c:pt idx="12">
                  <c:v>Network Broadcast TV News Websites/Apps</c:v>
                </c:pt>
                <c:pt idx="13">
                  <c:v>Digital magazine</c:v>
                </c:pt>
              </c:strCache>
            </c:strRef>
          </c:cat>
          <c:val>
            <c:numRef>
              <c:f>Sheet1!$D$2:$D$15</c:f>
              <c:numCache>
                <c:formatCode>h:mm;@</c:formatCode>
                <c:ptCount val="14"/>
                <c:pt idx="0">
                  <c:v>4.1666666666666666E-3</c:v>
                </c:pt>
                <c:pt idx="1">
                  <c:v>4.1666666666666666E-3</c:v>
                </c:pt>
                <c:pt idx="2">
                  <c:v>2.7777777777777779E-3</c:v>
                </c:pt>
                <c:pt idx="3">
                  <c:v>3.472222222222222E-3</c:v>
                </c:pt>
                <c:pt idx="4">
                  <c:v>2.7777777777777779E-3</c:v>
                </c:pt>
                <c:pt idx="5">
                  <c:v>1.3888888888888889E-3</c:v>
                </c:pt>
                <c:pt idx="6">
                  <c:v>2.0833333333333333E-3</c:v>
                </c:pt>
                <c:pt idx="7">
                  <c:v>6.9444444444444447E-4</c:v>
                </c:pt>
                <c:pt idx="8">
                  <c:v>6.9444444444444447E-4</c:v>
                </c:pt>
                <c:pt idx="9">
                  <c:v>6.9444444444444447E-4</c:v>
                </c:pt>
                <c:pt idx="10">
                  <c:v>6.9444444444444447E-4</c:v>
                </c:pt>
                <c:pt idx="11">
                  <c:v>6.9444444444444447E-4</c:v>
                </c:pt>
                <c:pt idx="12">
                  <c:v>6.9444444444444447E-4</c:v>
                </c:pt>
                <c:pt idx="13">
                  <c:v>6.9444444444444447E-4</c:v>
                </c:pt>
              </c:numCache>
            </c:numRef>
          </c:val>
          <c:extLst>
            <c:ext xmlns:c16="http://schemas.microsoft.com/office/drawing/2014/chart" uri="{C3380CC4-5D6E-409C-BE32-E72D297353CC}">
              <c16:uniqueId val="{00000002-26F4-469E-8755-C63D793D6381}"/>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5000000000000007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Registered Voters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34787349236598791"/>
          <c:y val="0"/>
        </c:manualLayout>
      </c:layout>
      <c:overlay val="0"/>
      <c:spPr>
        <a:noFill/>
        <a:ln>
          <a:noFill/>
        </a:ln>
        <a:effectLst/>
      </c:spPr>
    </c:title>
    <c:autoTitleDeleted val="0"/>
    <c:plotArea>
      <c:layout>
        <c:manualLayout>
          <c:layoutTarget val="inner"/>
          <c:xMode val="edge"/>
          <c:yMode val="edge"/>
          <c:x val="5.5731462498188533E-3"/>
          <c:y val="5.497618740685499E-2"/>
          <c:w val="0.97984332937271124"/>
          <c:h val="0.757801289843775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EA-4614-8E08-6E4EADD391CE}"/>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EA-4614-8E08-6E4EADD391CE}"/>
              </c:ext>
            </c:extLst>
          </c:dPt>
          <c:dPt>
            <c:idx val="2"/>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EA-4614-8E08-6E4EADD391CE}"/>
              </c:ext>
            </c:extLst>
          </c:dPt>
          <c:dPt>
            <c:idx val="3"/>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9A28-4485-B915-0061FF5B4524}"/>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A-9A28-4485-B915-0061FF5B4524}"/>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EA-4614-8E08-6E4EADD391CE}"/>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EA-4614-8E08-6E4EADD391CE}"/>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EA-4614-8E08-6E4EADD391CE}"/>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EA-4614-8E08-6E4EADD391CE}"/>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EA-4614-8E08-6E4EADD391CE}"/>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EA-4614-8E08-6E4EADD391CE}"/>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EA-4614-8E08-6E4EADD391CE}"/>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EA-4614-8E08-6E4EADD391CE}"/>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EA-4614-8E08-6E4EADD391CE}"/>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EA-4614-8E08-6E4EADD391CE}"/>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EA-4614-8E08-6E4EADD391CE}"/>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EA-4614-8E08-6E4EADD391CE}"/>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EA-4614-8E08-6E4EADD391CE}"/>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EA-4614-8E08-6E4EADD391CE}"/>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EA-4614-8E08-6E4EADD391CE}"/>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96EA-4614-8E08-6E4EADD391CE}"/>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96EA-4614-8E08-6E4EADD391CE}"/>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TV No Ads </c:v>
                </c:pt>
                <c:pt idx="3">
                  <c:v>Streaming Programs on Digital Media With Ads</c:v>
                </c:pt>
                <c:pt idx="4">
                  <c:v>Streaming Programs on Digital Media No Ads</c:v>
                </c:pt>
              </c:strCache>
            </c:strRef>
          </c:cat>
          <c:val>
            <c:numRef>
              <c:f>Sheet1!$B$2:$B$6</c:f>
              <c:numCache>
                <c:formatCode>h:mm;@</c:formatCode>
                <c:ptCount val="5"/>
                <c:pt idx="0">
                  <c:v>0.24444444444444446</c:v>
                </c:pt>
                <c:pt idx="1">
                  <c:v>3.7499999999999999E-2</c:v>
                </c:pt>
                <c:pt idx="2">
                  <c:v>3.1944444444444449E-2</c:v>
                </c:pt>
                <c:pt idx="3">
                  <c:v>2.4999999999999998E-2</c:v>
                </c:pt>
                <c:pt idx="4">
                  <c:v>1.1111111111111112E-2</c:v>
                </c:pt>
              </c:numCache>
            </c:numRef>
          </c:val>
          <c:extLst>
            <c:ext xmlns:c16="http://schemas.microsoft.com/office/drawing/2014/chart" uri="{C3380CC4-5D6E-409C-BE32-E72D297353CC}">
              <c16:uniqueId val="{00000028-96EA-4614-8E08-6E4EADD391CE}"/>
            </c:ext>
          </c:extLst>
        </c:ser>
        <c:dLbls>
          <c:showLegendKey val="0"/>
          <c:showVal val="0"/>
          <c:showCatName val="0"/>
          <c:showSerName val="0"/>
          <c:showPercent val="0"/>
          <c:showBubbleSize val="0"/>
        </c:dLbls>
        <c:gapWidth val="34"/>
        <c:axId val="1111587560"/>
        <c:axId val="1111586776"/>
      </c:barChart>
      <c:catAx>
        <c:axId val="111158756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6776"/>
        <c:crosses val="autoZero"/>
        <c:auto val="1"/>
        <c:lblAlgn val="ctr"/>
        <c:lblOffset val="100"/>
        <c:noMultiLvlLbl val="0"/>
      </c:catAx>
      <c:valAx>
        <c:axId val="1111586776"/>
        <c:scaling>
          <c:orientation val="minMax"/>
          <c:min val="0"/>
        </c:scaling>
        <c:delete val="1"/>
        <c:axPos val="l"/>
        <c:numFmt formatCode="h:mm;@" sourceLinked="1"/>
        <c:majorTickMark val="out"/>
        <c:minorTickMark val="none"/>
        <c:tickLblPos val="none"/>
        <c:crossAx val="1111587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Registered Voters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162535967242831"/>
          <c:y val="4.3266987502663459E-2"/>
        </c:manualLayout>
      </c:layout>
      <c:overlay val="0"/>
      <c:spPr>
        <a:noFill/>
        <a:ln>
          <a:noFill/>
        </a:ln>
        <a:effectLst/>
      </c:spPr>
    </c:title>
    <c:autoTitleDeleted val="0"/>
    <c:plotArea>
      <c:layout>
        <c:manualLayout>
          <c:layoutTarget val="inner"/>
          <c:xMode val="edge"/>
          <c:yMode val="edge"/>
          <c:x val="0.10411296860030717"/>
          <c:y val="0.23003440229836558"/>
          <c:w val="0.87893722911771566"/>
          <c:h val="0.70072259008389504"/>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DE80-4B75-94C2-D02345D041E2}"/>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DE80-4B75-94C2-D02345D041E2}"/>
              </c:ext>
            </c:extLst>
          </c:dPt>
          <c:dPt>
            <c:idx val="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DE80-4B75-94C2-D02345D041E2}"/>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DE80-4B75-94C2-D02345D041E2}"/>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DE80-4B75-94C2-D02345D041E2}"/>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DE80-4B75-94C2-D02345D041E2}"/>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DE80-4B75-94C2-D02345D041E2}"/>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DE80-4B75-94C2-D02345D041E2}"/>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DE80-4B75-94C2-D02345D041E2}"/>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DE80-4B75-94C2-D02345D041E2}"/>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DE80-4B75-94C2-D02345D041E2}"/>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DE80-4B75-94C2-D02345D041E2}"/>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DE80-4B75-94C2-D02345D041E2}"/>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DE80-4B75-94C2-D02345D041E2}"/>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DE80-4B75-94C2-D02345D041E2}"/>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DE80-4B75-94C2-D02345D041E2}"/>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DE80-4B75-94C2-D02345D041E2}"/>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DE80-4B75-94C2-D02345D041E2}"/>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DE80-4B75-94C2-D02345D041E2}"/>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DE80-4B75-94C2-D02345D041E2}"/>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DE80-4B75-94C2-D02345D041E2}"/>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B-DE80-4B75-94C2-D02345D041E2}"/>
              </c:ext>
            </c:extLst>
          </c:dPt>
          <c:dLbls>
            <c:dLbl>
              <c:idx val="1"/>
              <c:delete val="1"/>
              <c:extLst>
                <c:ext xmlns:c15="http://schemas.microsoft.com/office/drawing/2012/chart" uri="{CE6537A1-D6FC-4f65-9D91-7224C49458BB}"/>
                <c:ext xmlns:c16="http://schemas.microsoft.com/office/drawing/2014/chart" uri="{C3380CC4-5D6E-409C-BE32-E72D297353CC}">
                  <c16:uniqueId val="{00000003-DE80-4B75-94C2-D02345D041E2}"/>
                </c:ext>
              </c:extLst>
            </c:dLbl>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2"/>
                <c:pt idx="0">
                  <c:v>Online Device</c:v>
                </c:pt>
                <c:pt idx="1">
                  <c:v>Online Video Exclusively</c:v>
                </c:pt>
              </c:strCache>
            </c:strRef>
          </c:cat>
          <c:val>
            <c:numRef>
              <c:f>Sheet1!$B$2:$D$2</c:f>
              <c:numCache>
                <c:formatCode>[hh]:mm</c:formatCode>
                <c:ptCount val="2"/>
                <c:pt idx="0" formatCode="h:mm;@">
                  <c:v>0.16666666666666666</c:v>
                </c:pt>
                <c:pt idx="1">
                  <c:v>2.9861111111111113E-2</c:v>
                </c:pt>
              </c:numCache>
            </c:numRef>
          </c:val>
          <c:extLst>
            <c:ext xmlns:c16="http://schemas.microsoft.com/office/drawing/2014/chart" uri="{C3380CC4-5D6E-409C-BE32-E72D297353CC}">
              <c16:uniqueId val="{0000002C-DE80-4B75-94C2-D02345D041E2}"/>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087D-4AC8-B1D2-162F8CBC12ED}"/>
                </c:ext>
              </c:extLst>
            </c:dLbl>
            <c:spPr>
              <a:noFill/>
              <a:ln>
                <a:noFill/>
              </a:ln>
              <a:effectLst/>
            </c:spPr>
            <c:txPr>
              <a:bodyPr wrap="square" lIns="38100" tIns="19050" rIns="38100" bIns="19050" anchor="ctr">
                <a:spAutoFit/>
              </a:bodyPr>
              <a:lstStyle/>
              <a:p>
                <a:pPr>
                  <a:defRPr sz="180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Sheet1!$B$1:$D$1</c:f>
              <c:strCache>
                <c:ptCount val="2"/>
                <c:pt idx="0">
                  <c:v>Online Device</c:v>
                </c:pt>
                <c:pt idx="1">
                  <c:v>Online Video Exclusively</c:v>
                </c:pt>
              </c:strCache>
            </c:strRef>
          </c:cat>
          <c:val>
            <c:numRef>
              <c:f>Sheet1!$B$3:$D$3</c:f>
              <c:numCache>
                <c:formatCode>[hh]:mm</c:formatCode>
                <c:ptCount val="2"/>
                <c:pt idx="0" formatCode="h:mm;@">
                  <c:v>0.12361111111111112</c:v>
                </c:pt>
                <c:pt idx="1">
                  <c:v>2.5694444444444447E-2</c:v>
                </c:pt>
              </c:numCache>
            </c:numRef>
          </c:val>
          <c:extLst>
            <c:ext xmlns:c16="http://schemas.microsoft.com/office/drawing/2014/chart" uri="{C3380CC4-5D6E-409C-BE32-E72D297353CC}">
              <c16:uniqueId val="{0000002D-DE80-4B75-94C2-D02345D041E2}"/>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087D-4AC8-B1D2-162F8CBC12ED}"/>
                </c:ext>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Sheet1!$B$1:$D$1</c:f>
              <c:strCache>
                <c:ptCount val="2"/>
                <c:pt idx="0">
                  <c:v>Online Device</c:v>
                </c:pt>
                <c:pt idx="1">
                  <c:v>Online Video Exclusively</c:v>
                </c:pt>
              </c:strCache>
            </c:strRef>
          </c:cat>
          <c:val>
            <c:numRef>
              <c:f>Sheet1!$B$4:$D$4</c:f>
              <c:numCache>
                <c:formatCode>[hh]:mm</c:formatCode>
                <c:ptCount val="2"/>
                <c:pt idx="0" formatCode="h:mm;@">
                  <c:v>3.4722222222222224E-2</c:v>
                </c:pt>
                <c:pt idx="1">
                  <c:v>8.3333333333333332E-3</c:v>
                </c:pt>
              </c:numCache>
            </c:numRef>
          </c:val>
          <c:extLst>
            <c:ext xmlns:c16="http://schemas.microsoft.com/office/drawing/2014/chart" uri="{C3380CC4-5D6E-409C-BE32-E72D297353CC}">
              <c16:uniqueId val="{0000002E-DE80-4B75-94C2-D02345D041E2}"/>
            </c:ext>
          </c:extLst>
        </c:ser>
        <c:dLbls>
          <c:showLegendKey val="0"/>
          <c:showVal val="0"/>
          <c:showCatName val="0"/>
          <c:showSerName val="0"/>
          <c:showPercent val="0"/>
          <c:showBubbleSize val="0"/>
        </c:dLbls>
        <c:gapWidth val="44"/>
        <c:overlap val="100"/>
        <c:axId val="1111588736"/>
        <c:axId val="1111589912"/>
      </c:barChart>
      <c:catAx>
        <c:axId val="111158873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9912"/>
        <c:crosses val="autoZero"/>
        <c:auto val="1"/>
        <c:lblAlgn val="ctr"/>
        <c:lblOffset val="0"/>
        <c:noMultiLvlLbl val="0"/>
      </c:catAx>
      <c:valAx>
        <c:axId val="1111589912"/>
        <c:scaling>
          <c:orientation val="minMax"/>
        </c:scaling>
        <c:delete val="1"/>
        <c:axPos val="l"/>
        <c:numFmt formatCode="h:mm;@" sourceLinked="1"/>
        <c:majorTickMark val="out"/>
        <c:minorTickMark val="none"/>
        <c:tickLblPos val="nextTo"/>
        <c:crossAx val="1111588736"/>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Registered Voters</a:t>
            </a:r>
          </a:p>
          <a:p>
            <a:pPr>
              <a:defRPr sz="1800">
                <a:solidFill>
                  <a:schemeClr val="tx1"/>
                </a:solidFill>
              </a:defRPr>
            </a:pPr>
            <a:r>
              <a:rPr lang="en-US" sz="1600" dirty="0">
                <a:solidFill>
                  <a:schemeClr val="tx1"/>
                </a:solidFill>
              </a:rPr>
              <a:t>% Choose Network </a:t>
            </a:r>
          </a:p>
        </c:rich>
      </c:tx>
      <c:layout>
        <c:manualLayout>
          <c:xMode val="edge"/>
          <c:yMode val="edge"/>
          <c:x val="0.21875104026630821"/>
          <c:y val="0.57301475478362229"/>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9661670115517024E-2"/>
          <c:y val="0.17802649570885587"/>
          <c:w val="0.92238397029639585"/>
          <c:h val="0.74980724428794665"/>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2">
                  <a:lumMod val="50000"/>
                  <a:lumOff val="50000"/>
                </a:schemeClr>
              </a:solidFill>
              <a:ln>
                <a:noFill/>
              </a:ln>
              <a:effectLst/>
            </c:spPr>
            <c:extLst>
              <c:ext xmlns:c16="http://schemas.microsoft.com/office/drawing/2014/chart" uri="{C3380CC4-5D6E-409C-BE32-E72D297353CC}">
                <c16:uniqueId val="{00000001-A6E9-4956-AF9B-0396533B549D}"/>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6E9-4956-AF9B-0396533B549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0.41499999999999998</c:v>
                </c:pt>
                <c:pt idx="1">
                  <c:v>0.39900000000000002</c:v>
                </c:pt>
                <c:pt idx="2">
                  <c:v>0.372</c:v>
                </c:pt>
                <c:pt idx="3">
                  <c:v>0.317</c:v>
                </c:pt>
                <c:pt idx="4">
                  <c:v>0.191</c:v>
                </c:pt>
              </c:numCache>
            </c:numRef>
          </c:yVal>
          <c:bubbleSize>
            <c:numRef>
              <c:f>Sheet1!$C$2:$C$6</c:f>
              <c:numCache>
                <c:formatCode>General</c:formatCode>
                <c:ptCount val="5"/>
                <c:pt idx="0">
                  <c:v>4.1500000000000004</c:v>
                </c:pt>
                <c:pt idx="1">
                  <c:v>3.99</c:v>
                </c:pt>
                <c:pt idx="2">
                  <c:v>3.72</c:v>
                </c:pt>
                <c:pt idx="3">
                  <c:v>3.17</c:v>
                </c:pt>
                <c:pt idx="4">
                  <c:v>1.91</c:v>
                </c:pt>
              </c:numCache>
            </c:numRef>
          </c:bubbleSize>
          <c:bubble3D val="1"/>
          <c:extLst>
            <c:ext xmlns:c16="http://schemas.microsoft.com/office/drawing/2014/chart" uri="{C3380CC4-5D6E-409C-BE32-E72D297353CC}">
              <c16:uniqueId val="{00000002-A6E9-4956-AF9B-0396533B549D}"/>
            </c:ext>
          </c:extLst>
        </c:ser>
        <c:dLbls>
          <c:dLblPos val="ctr"/>
          <c:showLegendKey val="0"/>
          <c:showVal val="1"/>
          <c:showCatName val="0"/>
          <c:showSerName val="0"/>
          <c:showPercent val="0"/>
          <c:showBubbleSize val="0"/>
        </c:dLbls>
        <c:bubbleScale val="100"/>
        <c:showNegBubbles val="0"/>
        <c:axId val="845913144"/>
        <c:axId val="845917456"/>
      </c:bubbleChart>
      <c:valAx>
        <c:axId val="845913144"/>
        <c:scaling>
          <c:orientation val="minMax"/>
        </c:scaling>
        <c:delete val="1"/>
        <c:axPos val="b"/>
        <c:numFmt formatCode="General" sourceLinked="1"/>
        <c:majorTickMark val="none"/>
        <c:minorTickMark val="none"/>
        <c:tickLblPos val="nextTo"/>
        <c:crossAx val="845917456"/>
        <c:crosses val="autoZero"/>
        <c:crossBetween val="midCat"/>
      </c:valAx>
      <c:valAx>
        <c:axId val="845917456"/>
        <c:scaling>
          <c:orientation val="minMax"/>
          <c:max val="0.55000000000000004"/>
          <c:min val="0"/>
        </c:scaling>
        <c:delete val="1"/>
        <c:axPos val="l"/>
        <c:numFmt formatCode="General" sourceLinked="1"/>
        <c:majorTickMark val="out"/>
        <c:minorTickMark val="none"/>
        <c:tickLblPos val="nextTo"/>
        <c:crossAx val="8459131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Republicans</a:t>
            </a:r>
          </a:p>
          <a:p>
            <a:pPr>
              <a:defRPr sz="1800">
                <a:solidFill>
                  <a:schemeClr val="tx1"/>
                </a:solidFill>
              </a:defRPr>
            </a:pPr>
            <a:r>
              <a:rPr lang="en-US" sz="1100" dirty="0">
                <a:solidFill>
                  <a:schemeClr val="tx1"/>
                </a:solidFill>
              </a:rPr>
              <a:t>% Choose Network </a:t>
            </a:r>
          </a:p>
        </c:rich>
      </c:tx>
      <c:layout>
        <c:manualLayout>
          <c:xMode val="edge"/>
          <c:yMode val="edge"/>
          <c:x val="0.22584695161280019"/>
          <c:y val="0.4837097862767154"/>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5685320356853206E-2"/>
          <c:y val="5.5680914885639296E-2"/>
          <c:w val="0.92862935928629364"/>
          <c:h val="0.88702737157855271"/>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1">
                  <a:lumMod val="50000"/>
                  <a:lumOff val="50000"/>
                </a:schemeClr>
              </a:solidFill>
              <a:ln>
                <a:noFill/>
              </a:ln>
              <a:effectLst/>
            </c:spPr>
            <c:extLst>
              <c:ext xmlns:c16="http://schemas.microsoft.com/office/drawing/2014/chart" uri="{C3380CC4-5D6E-409C-BE32-E72D297353CC}">
                <c16:uniqueId val="{00000001-A96B-4F59-83AB-F0CAE51756F7}"/>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96B-4F59-83AB-F0CAE51756F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0.39500000000000002</c:v>
                </c:pt>
                <c:pt idx="1">
                  <c:v>0.36199999999999999</c:v>
                </c:pt>
                <c:pt idx="2">
                  <c:v>0.35099999999999998</c:v>
                </c:pt>
                <c:pt idx="3">
                  <c:v>0.27600000000000002</c:v>
                </c:pt>
                <c:pt idx="4">
                  <c:v>0.22700000000000001</c:v>
                </c:pt>
              </c:numCache>
            </c:numRef>
          </c:yVal>
          <c:bubbleSize>
            <c:numRef>
              <c:f>Sheet1!$C$2:$C$6</c:f>
              <c:numCache>
                <c:formatCode>General</c:formatCode>
                <c:ptCount val="5"/>
                <c:pt idx="0">
                  <c:v>3.95</c:v>
                </c:pt>
                <c:pt idx="1">
                  <c:v>3.62</c:v>
                </c:pt>
                <c:pt idx="2">
                  <c:v>3.51</c:v>
                </c:pt>
                <c:pt idx="3">
                  <c:v>2.76</c:v>
                </c:pt>
                <c:pt idx="4">
                  <c:v>2.27</c:v>
                </c:pt>
              </c:numCache>
            </c:numRef>
          </c:bubbleSize>
          <c:bubble3D val="1"/>
          <c:extLst>
            <c:ext xmlns:c16="http://schemas.microsoft.com/office/drawing/2014/chart" uri="{C3380CC4-5D6E-409C-BE32-E72D297353CC}">
              <c16:uniqueId val="{00000002-A96B-4F59-83AB-F0CAE51756F7}"/>
            </c:ext>
          </c:extLst>
        </c:ser>
        <c:dLbls>
          <c:dLblPos val="ctr"/>
          <c:showLegendKey val="0"/>
          <c:showVal val="1"/>
          <c:showCatName val="0"/>
          <c:showSerName val="0"/>
          <c:showPercent val="0"/>
          <c:showBubbleSize val="0"/>
        </c:dLbls>
        <c:bubbleScale val="100"/>
        <c:showNegBubbles val="0"/>
        <c:axId val="845921768"/>
        <c:axId val="845923336"/>
      </c:bubbleChart>
      <c:valAx>
        <c:axId val="845921768"/>
        <c:scaling>
          <c:orientation val="minMax"/>
        </c:scaling>
        <c:delete val="1"/>
        <c:axPos val="b"/>
        <c:numFmt formatCode="General" sourceLinked="1"/>
        <c:majorTickMark val="out"/>
        <c:minorTickMark val="none"/>
        <c:tickLblPos val="nextTo"/>
        <c:crossAx val="845923336"/>
        <c:crosses val="autoZero"/>
        <c:crossBetween val="midCat"/>
      </c:valAx>
      <c:valAx>
        <c:axId val="845923336"/>
        <c:scaling>
          <c:orientation val="minMax"/>
          <c:max val="0.55000000000000004"/>
          <c:min val="0"/>
        </c:scaling>
        <c:delete val="1"/>
        <c:axPos val="l"/>
        <c:numFmt formatCode="General" sourceLinked="1"/>
        <c:majorTickMark val="out"/>
        <c:minorTickMark val="none"/>
        <c:tickLblPos val="nextTo"/>
        <c:crossAx val="845921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Democrats</a:t>
            </a:r>
          </a:p>
          <a:p>
            <a:pPr>
              <a:defRPr sz="1800">
                <a:solidFill>
                  <a:schemeClr val="tx1"/>
                </a:solidFill>
              </a:defRPr>
            </a:pPr>
            <a:r>
              <a:rPr lang="en-US" sz="1100" dirty="0">
                <a:solidFill>
                  <a:schemeClr val="tx1"/>
                </a:solidFill>
              </a:rPr>
              <a:t>% Choose Network </a:t>
            </a:r>
          </a:p>
        </c:rich>
      </c:tx>
      <c:layout>
        <c:manualLayout>
          <c:xMode val="edge"/>
          <c:yMode val="edge"/>
          <c:x val="0.21935871154791781"/>
          <c:y val="0.45513835770528682"/>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5685320356853206E-2"/>
          <c:y val="5.5680914885639296E-2"/>
          <c:w val="0.92862935928629364"/>
          <c:h val="0.88702737157855271"/>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3"/>
            <c:invertIfNegative val="0"/>
            <c:bubble3D val="1"/>
            <c:spPr>
              <a:solidFill>
                <a:srgbClr val="8A8A8A"/>
              </a:solidFill>
              <a:ln>
                <a:noFill/>
              </a:ln>
              <a:effectLst/>
            </c:spPr>
            <c:extLst>
              <c:ext xmlns:c16="http://schemas.microsoft.com/office/drawing/2014/chart" uri="{C3380CC4-5D6E-409C-BE32-E72D297353CC}">
                <c16:uniqueId val="{00000004-8B54-4AE8-97E6-E1B68742CA20}"/>
              </c:ext>
            </c:extLst>
          </c:dPt>
          <c:dPt>
            <c:idx val="4"/>
            <c:invertIfNegative val="0"/>
            <c:bubble3D val="1"/>
            <c:spPr>
              <a:solidFill>
                <a:srgbClr val="3D3DFF"/>
              </a:solidFill>
              <a:ln>
                <a:noFill/>
              </a:ln>
              <a:effectLst/>
            </c:spPr>
            <c:extLst>
              <c:ext xmlns:c16="http://schemas.microsoft.com/office/drawing/2014/chart" uri="{C3380CC4-5D6E-409C-BE32-E72D297353CC}">
                <c16:uniqueId val="{00000001-305F-4A90-A4A8-0928BC8D125B}"/>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305F-4A90-A4A8-0928BC8D12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0.47199999999999998</c:v>
                </c:pt>
                <c:pt idx="1">
                  <c:v>0.437</c:v>
                </c:pt>
                <c:pt idx="2">
                  <c:v>0.42399999999999999</c:v>
                </c:pt>
                <c:pt idx="3">
                  <c:v>0.30499999999999999</c:v>
                </c:pt>
                <c:pt idx="4">
                  <c:v>0.27100000000000002</c:v>
                </c:pt>
              </c:numCache>
            </c:numRef>
          </c:yVal>
          <c:bubbleSize>
            <c:numRef>
              <c:f>Sheet1!$C$2:$C$6</c:f>
              <c:numCache>
                <c:formatCode>General</c:formatCode>
                <c:ptCount val="5"/>
                <c:pt idx="0">
                  <c:v>4.72</c:v>
                </c:pt>
                <c:pt idx="1">
                  <c:v>4.37</c:v>
                </c:pt>
                <c:pt idx="2">
                  <c:v>4.24</c:v>
                </c:pt>
                <c:pt idx="3">
                  <c:v>3.05</c:v>
                </c:pt>
                <c:pt idx="4">
                  <c:v>2.71</c:v>
                </c:pt>
              </c:numCache>
            </c:numRef>
          </c:bubbleSize>
          <c:bubble3D val="1"/>
          <c:extLst>
            <c:ext xmlns:c16="http://schemas.microsoft.com/office/drawing/2014/chart" uri="{C3380CC4-5D6E-409C-BE32-E72D297353CC}">
              <c16:uniqueId val="{00000002-305F-4A90-A4A8-0928BC8D125B}"/>
            </c:ext>
          </c:extLst>
        </c:ser>
        <c:dLbls>
          <c:dLblPos val="ctr"/>
          <c:showLegendKey val="0"/>
          <c:showVal val="1"/>
          <c:showCatName val="0"/>
          <c:showSerName val="0"/>
          <c:showPercent val="0"/>
          <c:showBubbleSize val="0"/>
        </c:dLbls>
        <c:bubbleScale val="100"/>
        <c:showNegBubbles val="0"/>
        <c:axId val="845923728"/>
        <c:axId val="845912360"/>
      </c:bubbleChart>
      <c:valAx>
        <c:axId val="845923728"/>
        <c:scaling>
          <c:orientation val="minMax"/>
        </c:scaling>
        <c:delete val="1"/>
        <c:axPos val="b"/>
        <c:numFmt formatCode="General" sourceLinked="1"/>
        <c:majorTickMark val="out"/>
        <c:minorTickMark val="none"/>
        <c:tickLblPos val="nextTo"/>
        <c:crossAx val="845912360"/>
        <c:crosses val="autoZero"/>
        <c:crossBetween val="midCat"/>
      </c:valAx>
      <c:valAx>
        <c:axId val="845912360"/>
        <c:scaling>
          <c:orientation val="minMax"/>
          <c:max val="0.55000000000000004"/>
          <c:min val="0"/>
        </c:scaling>
        <c:delete val="1"/>
        <c:axPos val="l"/>
        <c:numFmt formatCode="General" sourceLinked="1"/>
        <c:majorTickMark val="out"/>
        <c:minorTickMark val="none"/>
        <c:tickLblPos val="nextTo"/>
        <c:crossAx val="845923728"/>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Independents</a:t>
            </a:r>
          </a:p>
          <a:p>
            <a:pPr>
              <a:defRPr sz="1800">
                <a:solidFill>
                  <a:schemeClr val="tx1"/>
                </a:solidFill>
              </a:defRPr>
            </a:pPr>
            <a:r>
              <a:rPr lang="en-US" sz="1100" dirty="0">
                <a:solidFill>
                  <a:schemeClr val="tx1"/>
                </a:solidFill>
              </a:rPr>
              <a:t>% Choose Network </a:t>
            </a:r>
          </a:p>
        </c:rich>
      </c:tx>
      <c:layout>
        <c:manualLayout>
          <c:xMode val="edge"/>
          <c:yMode val="edge"/>
          <c:x val="0.14149983076932898"/>
          <c:y val="0.4837097862767154"/>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5685320356853206E-2"/>
          <c:y val="5.5680914885639296E-2"/>
          <c:w val="0.92862935928629364"/>
          <c:h val="0.88702737157855271"/>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Pt>
            <c:idx val="4"/>
            <c:invertIfNegative val="0"/>
            <c:bubble3D val="1"/>
            <c:spPr>
              <a:solidFill>
                <a:schemeClr val="tx1">
                  <a:lumMod val="50000"/>
                  <a:lumOff val="50000"/>
                </a:schemeClr>
              </a:solidFill>
              <a:ln>
                <a:noFill/>
              </a:ln>
              <a:effectLst/>
            </c:spPr>
            <c:extLst>
              <c:ext xmlns:c16="http://schemas.microsoft.com/office/drawing/2014/chart" uri="{C3380CC4-5D6E-409C-BE32-E72D297353CC}">
                <c16:uniqueId val="{00000001-E4D1-44AA-8E80-3D51CCA0CA53}"/>
              </c:ext>
            </c:extLst>
          </c:dPt>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E4D1-44AA-8E80-3D51CCA0CA5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0.39</c:v>
                </c:pt>
                <c:pt idx="1">
                  <c:v>0.35599999999999998</c:v>
                </c:pt>
                <c:pt idx="2">
                  <c:v>0.33900000000000002</c:v>
                </c:pt>
                <c:pt idx="3">
                  <c:v>0.30299999999999999</c:v>
                </c:pt>
                <c:pt idx="4">
                  <c:v>0.17799999999999999</c:v>
                </c:pt>
              </c:numCache>
            </c:numRef>
          </c:yVal>
          <c:bubbleSize>
            <c:numRef>
              <c:f>Sheet1!$C$2:$C$6</c:f>
              <c:numCache>
                <c:formatCode>General</c:formatCode>
                <c:ptCount val="5"/>
                <c:pt idx="0">
                  <c:v>3.9</c:v>
                </c:pt>
                <c:pt idx="1">
                  <c:v>3.56</c:v>
                </c:pt>
                <c:pt idx="2">
                  <c:v>3.39</c:v>
                </c:pt>
                <c:pt idx="3">
                  <c:v>3.03</c:v>
                </c:pt>
                <c:pt idx="4">
                  <c:v>1.78</c:v>
                </c:pt>
              </c:numCache>
            </c:numRef>
          </c:bubbleSize>
          <c:bubble3D val="1"/>
          <c:extLst>
            <c:ext xmlns:c16="http://schemas.microsoft.com/office/drawing/2014/chart" uri="{C3380CC4-5D6E-409C-BE32-E72D297353CC}">
              <c16:uniqueId val="{00000002-E4D1-44AA-8E80-3D51CCA0CA53}"/>
            </c:ext>
          </c:extLst>
        </c:ser>
        <c:dLbls>
          <c:dLblPos val="ctr"/>
          <c:showLegendKey val="0"/>
          <c:showVal val="1"/>
          <c:showCatName val="0"/>
          <c:showSerName val="0"/>
          <c:showPercent val="0"/>
          <c:showBubbleSize val="0"/>
        </c:dLbls>
        <c:bubbleScale val="100"/>
        <c:showNegBubbles val="0"/>
        <c:axId val="845912752"/>
        <c:axId val="845920984"/>
      </c:bubbleChart>
      <c:valAx>
        <c:axId val="845912752"/>
        <c:scaling>
          <c:orientation val="minMax"/>
        </c:scaling>
        <c:delete val="1"/>
        <c:axPos val="b"/>
        <c:numFmt formatCode="General" sourceLinked="1"/>
        <c:majorTickMark val="out"/>
        <c:minorTickMark val="none"/>
        <c:tickLblPos val="nextTo"/>
        <c:crossAx val="845920984"/>
        <c:crosses val="autoZero"/>
        <c:crossBetween val="midCat"/>
      </c:valAx>
      <c:valAx>
        <c:axId val="845920984"/>
        <c:scaling>
          <c:orientation val="minMax"/>
          <c:max val="0.55000000000000004"/>
          <c:min val="0"/>
        </c:scaling>
        <c:delete val="1"/>
        <c:axPos val="l"/>
        <c:numFmt formatCode="General" sourceLinked="1"/>
        <c:majorTickMark val="out"/>
        <c:minorTickMark val="none"/>
        <c:tickLblPos val="nextTo"/>
        <c:crossAx val="8459127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4636496861671737"/>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058-467B-B9E2-2A92CE4AFB98}"/>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058-467B-B9E2-2A92CE4AFB98}"/>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058-467B-B9E2-2A92CE4AFB98}"/>
              </c:ext>
            </c:extLst>
          </c:dPt>
          <c:dPt>
            <c:idx val="3"/>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058-467B-B9E2-2A92CE4AFB98}"/>
              </c:ext>
            </c:extLst>
          </c:dPt>
          <c:dPt>
            <c:idx val="4"/>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058-467B-B9E2-2A92CE4AFB98}"/>
              </c:ext>
            </c:extLst>
          </c:dPt>
          <c:dPt>
            <c:idx val="5"/>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058-467B-B9E2-2A92CE4AFB98}"/>
              </c:ext>
            </c:extLst>
          </c:dPt>
          <c:dPt>
            <c:idx val="6"/>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058-467B-B9E2-2A92CE4AFB98}"/>
              </c:ext>
            </c:extLst>
          </c:dPt>
          <c:dPt>
            <c:idx val="7"/>
            <c:invertIfNegative val="0"/>
            <c:bubble3D val="0"/>
            <c:spPr>
              <a:solidFill>
                <a:srgbClr val="FF66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058-467B-B9E2-2A92CE4AFB98}"/>
              </c:ext>
            </c:extLst>
          </c:dPt>
          <c:dPt>
            <c:idx val="8"/>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058-467B-B9E2-2A92CE4AFB98}"/>
              </c:ext>
            </c:extLst>
          </c:dPt>
          <c:dPt>
            <c:idx val="9"/>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058-467B-B9E2-2A92CE4AFB98}"/>
              </c:ext>
            </c:extLst>
          </c:dPt>
          <c:dPt>
            <c:idx val="10"/>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058-467B-B9E2-2A92CE4AFB98}"/>
              </c:ext>
            </c:extLst>
          </c:dPt>
          <c:dPt>
            <c:idx val="11"/>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058-467B-B9E2-2A92CE4AFB98}"/>
              </c:ext>
            </c:extLst>
          </c:dPt>
          <c:dPt>
            <c:idx val="12"/>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058-467B-B9E2-2A92CE4AFB98}"/>
              </c:ext>
            </c:extLst>
          </c:dPt>
          <c:dPt>
            <c:idx val="13"/>
            <c:invertIfNegative val="0"/>
            <c:bubble3D val="0"/>
            <c:spPr>
              <a:solidFill>
                <a:srgbClr val="D3D3D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058-467B-B9E2-2A92CE4AFB98}"/>
              </c:ext>
            </c:extLst>
          </c:dPt>
          <c:dPt>
            <c:idx val="14"/>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058-467B-B9E2-2A92CE4AFB98}"/>
              </c:ext>
            </c:extLst>
          </c:dPt>
          <c:dPt>
            <c:idx val="15"/>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058-467B-B9E2-2A92CE4AFB9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Television</c:v>
                </c:pt>
                <c:pt idx="1">
                  <c:v>Social Media</c:v>
                </c:pt>
                <c:pt idx="2">
                  <c:v>Email</c:v>
                </c:pt>
                <c:pt idx="3">
                  <c:v>Direct Mail</c:v>
                </c:pt>
                <c:pt idx="4">
                  <c:v>Search</c:v>
                </c:pt>
                <c:pt idx="5">
                  <c:v>Broadcast TV News Websites/Apps</c:v>
                </c:pt>
                <c:pt idx="6">
                  <c:v>Magazines</c:v>
                </c:pt>
                <c:pt idx="7">
                  <c:v>Newspapers</c:v>
                </c:pt>
                <c:pt idx="8">
                  <c:v>Non-TV/Movie Streaming Video</c:v>
                </c:pt>
                <c:pt idx="9">
                  <c:v>Radio</c:v>
                </c:pt>
                <c:pt idx="10">
                  <c:v>Internet-Print</c:v>
                </c:pt>
                <c:pt idx="11">
                  <c:v>Streaming TV Programs or Movies</c:v>
                </c:pt>
                <c:pt idx="12">
                  <c:v>Out-of-Home/Billboards</c:v>
                </c:pt>
                <c:pt idx="13">
                  <c:v>Cable TV News Websites/Apps</c:v>
                </c:pt>
                <c:pt idx="14">
                  <c:v>Movie Theater</c:v>
                </c:pt>
                <c:pt idx="15">
                  <c:v>Digital Radio</c:v>
                </c:pt>
              </c:strCache>
            </c:strRef>
          </c:cat>
          <c:val>
            <c:numRef>
              <c:f>Sheet1!$B$2:$B$17</c:f>
              <c:numCache>
                <c:formatCode>0.0%</c:formatCode>
                <c:ptCount val="16"/>
                <c:pt idx="0">
                  <c:v>0.28799999999999998</c:v>
                </c:pt>
                <c:pt idx="1">
                  <c:v>0.21199999999999999</c:v>
                </c:pt>
                <c:pt idx="2">
                  <c:v>0.152</c:v>
                </c:pt>
                <c:pt idx="3">
                  <c:v>0.122</c:v>
                </c:pt>
                <c:pt idx="4">
                  <c:v>0.114</c:v>
                </c:pt>
                <c:pt idx="5">
                  <c:v>0.113</c:v>
                </c:pt>
                <c:pt idx="6">
                  <c:v>0.1</c:v>
                </c:pt>
                <c:pt idx="7">
                  <c:v>9.1999999999999998E-2</c:v>
                </c:pt>
                <c:pt idx="8">
                  <c:v>6.7000000000000004E-2</c:v>
                </c:pt>
                <c:pt idx="9">
                  <c:v>6.5000000000000002E-2</c:v>
                </c:pt>
                <c:pt idx="10">
                  <c:v>5.5E-2</c:v>
                </c:pt>
                <c:pt idx="11">
                  <c:v>5.0999999999999997E-2</c:v>
                </c:pt>
                <c:pt idx="12">
                  <c:v>3.9E-2</c:v>
                </c:pt>
                <c:pt idx="13">
                  <c:v>3.4000000000000002E-2</c:v>
                </c:pt>
                <c:pt idx="14">
                  <c:v>2.9000000000000001E-2</c:v>
                </c:pt>
                <c:pt idx="15">
                  <c:v>1.0999999999999999E-2</c:v>
                </c:pt>
              </c:numCache>
            </c:numRef>
          </c:val>
          <c:extLst>
            <c:ext xmlns:c16="http://schemas.microsoft.com/office/drawing/2014/chart" uri="{C3380CC4-5D6E-409C-BE32-E72D297353CC}">
              <c16:uniqueId val="{00000020-4058-467B-B9E2-2A92CE4AFB98}"/>
            </c:ext>
          </c:extLst>
        </c:ser>
        <c:dLbls>
          <c:showLegendKey val="0"/>
          <c:showVal val="0"/>
          <c:showCatName val="0"/>
          <c:showSerName val="0"/>
          <c:showPercent val="0"/>
          <c:showBubbleSize val="0"/>
        </c:dLbls>
        <c:gapWidth val="45"/>
        <c:axId val="890577080"/>
        <c:axId val="890579432"/>
      </c:barChart>
      <c:catAx>
        <c:axId val="890577080"/>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90579432"/>
        <c:crosses val="autoZero"/>
        <c:auto val="1"/>
        <c:lblAlgn val="ctr"/>
        <c:lblOffset val="100"/>
        <c:noMultiLvlLbl val="0"/>
      </c:catAx>
      <c:valAx>
        <c:axId val="890579432"/>
        <c:scaling>
          <c:orientation val="minMax"/>
        </c:scaling>
        <c:delete val="1"/>
        <c:axPos val="t"/>
        <c:numFmt formatCode="0.0%" sourceLinked="1"/>
        <c:majorTickMark val="none"/>
        <c:minorTickMark val="none"/>
        <c:tickLblPos val="none"/>
        <c:crossAx val="8905770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4636496861671737"/>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08E-4539-A8B6-13E88CED06A2}"/>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08E-4539-A8B6-13E88CED06A2}"/>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08E-4539-A8B6-13E88CED06A2}"/>
              </c:ext>
            </c:extLst>
          </c:dPt>
          <c:dPt>
            <c:idx val="3"/>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D08E-4539-A8B6-13E88CED06A2}"/>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D08E-4539-A8B6-13E88CED06A2}"/>
              </c:ext>
            </c:extLst>
          </c:dPt>
          <c:dPt>
            <c:idx val="5"/>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08E-4539-A8B6-13E88CED06A2}"/>
              </c:ext>
            </c:extLst>
          </c:dPt>
          <c:dPt>
            <c:idx val="6"/>
            <c:invertIfNegative val="0"/>
            <c:bubble3D val="0"/>
            <c:spPr>
              <a:solidFill>
                <a:srgbClr val="FF66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08E-4539-A8B6-13E88CED06A2}"/>
              </c:ext>
            </c:extLst>
          </c:dPt>
          <c:dPt>
            <c:idx val="7"/>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08E-4539-A8B6-13E88CED06A2}"/>
              </c:ext>
            </c:extLst>
          </c:dPt>
          <c:dPt>
            <c:idx val="8"/>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08E-4539-A8B6-13E88CED06A2}"/>
              </c:ext>
            </c:extLst>
          </c:dPt>
          <c:dPt>
            <c:idx val="9"/>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08E-4539-A8B6-13E88CED06A2}"/>
              </c:ext>
            </c:extLst>
          </c:dPt>
          <c:dPt>
            <c:idx val="10"/>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08E-4539-A8B6-13E88CED06A2}"/>
              </c:ext>
            </c:extLst>
          </c:dPt>
          <c:dPt>
            <c:idx val="11"/>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08E-4539-A8B6-13E88CED06A2}"/>
              </c:ext>
            </c:extLst>
          </c:dPt>
          <c:dPt>
            <c:idx val="12"/>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08E-4539-A8B6-13E88CED06A2}"/>
              </c:ext>
            </c:extLst>
          </c:dPt>
          <c:dPt>
            <c:idx val="13"/>
            <c:invertIfNegative val="0"/>
            <c:bubble3D val="0"/>
            <c:spPr>
              <a:solidFill>
                <a:srgbClr val="D3D3D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08E-4539-A8B6-13E88CED06A2}"/>
              </c:ext>
            </c:extLst>
          </c:dPt>
          <c:dPt>
            <c:idx val="14"/>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08E-4539-A8B6-13E88CED06A2}"/>
              </c:ext>
            </c:extLst>
          </c:dPt>
          <c:dPt>
            <c:idx val="15"/>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08E-4539-A8B6-13E88CED06A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Television</c:v>
                </c:pt>
                <c:pt idx="1">
                  <c:v>Social Media</c:v>
                </c:pt>
                <c:pt idx="2">
                  <c:v>Email</c:v>
                </c:pt>
                <c:pt idx="3">
                  <c:v>Search</c:v>
                </c:pt>
                <c:pt idx="4">
                  <c:v>Direct Mail</c:v>
                </c:pt>
                <c:pt idx="5">
                  <c:v>Broadcast TV News Websites/Apps</c:v>
                </c:pt>
                <c:pt idx="6">
                  <c:v>Newspapers</c:v>
                </c:pt>
                <c:pt idx="7">
                  <c:v>Non-TV/Movie Streaming Video</c:v>
                </c:pt>
                <c:pt idx="8">
                  <c:v>Magazines</c:v>
                </c:pt>
                <c:pt idx="9">
                  <c:v>Radio</c:v>
                </c:pt>
                <c:pt idx="10">
                  <c:v>Streaming TV Programs or Movies</c:v>
                </c:pt>
                <c:pt idx="11">
                  <c:v>Internet-Print</c:v>
                </c:pt>
                <c:pt idx="12">
                  <c:v>Movie Theater</c:v>
                </c:pt>
                <c:pt idx="13">
                  <c:v>Cable TV News Websites/Apps</c:v>
                </c:pt>
                <c:pt idx="14">
                  <c:v>Out-of-Home/Billboards</c:v>
                </c:pt>
                <c:pt idx="15">
                  <c:v>Digital Radio</c:v>
                </c:pt>
              </c:strCache>
            </c:strRef>
          </c:cat>
          <c:val>
            <c:numRef>
              <c:f>Sheet1!$B$2:$B$17</c:f>
              <c:numCache>
                <c:formatCode>0.0%</c:formatCode>
                <c:ptCount val="16"/>
                <c:pt idx="0">
                  <c:v>0.252</c:v>
                </c:pt>
                <c:pt idx="1">
                  <c:v>0.156</c:v>
                </c:pt>
                <c:pt idx="2">
                  <c:v>0.109</c:v>
                </c:pt>
                <c:pt idx="3">
                  <c:v>7.8E-2</c:v>
                </c:pt>
                <c:pt idx="4">
                  <c:v>7.6999999999999999E-2</c:v>
                </c:pt>
                <c:pt idx="5">
                  <c:v>7.4999999999999997E-2</c:v>
                </c:pt>
                <c:pt idx="6">
                  <c:v>6.4000000000000001E-2</c:v>
                </c:pt>
                <c:pt idx="7">
                  <c:v>4.3999999999999997E-2</c:v>
                </c:pt>
                <c:pt idx="8">
                  <c:v>2.5000000000000001E-2</c:v>
                </c:pt>
                <c:pt idx="9">
                  <c:v>2.5000000000000001E-2</c:v>
                </c:pt>
                <c:pt idx="10">
                  <c:v>2.4E-2</c:v>
                </c:pt>
                <c:pt idx="11">
                  <c:v>2.3E-2</c:v>
                </c:pt>
                <c:pt idx="12">
                  <c:v>1.7000000000000001E-2</c:v>
                </c:pt>
                <c:pt idx="13">
                  <c:v>1.2999999999999999E-2</c:v>
                </c:pt>
                <c:pt idx="14">
                  <c:v>1.2999999999999999E-2</c:v>
                </c:pt>
                <c:pt idx="15">
                  <c:v>3.0000000000000001E-3</c:v>
                </c:pt>
              </c:numCache>
            </c:numRef>
          </c:val>
          <c:extLst>
            <c:ext xmlns:c16="http://schemas.microsoft.com/office/drawing/2014/chart" uri="{C3380CC4-5D6E-409C-BE32-E72D297353CC}">
              <c16:uniqueId val="{00000020-D08E-4539-A8B6-13E88CED06A2}"/>
            </c:ext>
          </c:extLst>
        </c:ser>
        <c:dLbls>
          <c:showLegendKey val="0"/>
          <c:showVal val="0"/>
          <c:showCatName val="0"/>
          <c:showSerName val="0"/>
          <c:showPercent val="0"/>
          <c:showBubbleSize val="0"/>
        </c:dLbls>
        <c:gapWidth val="45"/>
        <c:axId val="890577080"/>
        <c:axId val="890579432"/>
      </c:barChart>
      <c:catAx>
        <c:axId val="890577080"/>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90579432"/>
        <c:crosses val="autoZero"/>
        <c:auto val="1"/>
        <c:lblAlgn val="ctr"/>
        <c:lblOffset val="100"/>
        <c:noMultiLvlLbl val="0"/>
      </c:catAx>
      <c:valAx>
        <c:axId val="890579432"/>
        <c:scaling>
          <c:orientation val="minMax"/>
        </c:scaling>
        <c:delete val="1"/>
        <c:axPos val="t"/>
        <c:numFmt formatCode="0.0%" sourceLinked="1"/>
        <c:majorTickMark val="none"/>
        <c:minorTickMark val="none"/>
        <c:tickLblPos val="none"/>
        <c:crossAx val="89057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2401335593224046"/>
          <c:w val="0.99004261008962868"/>
          <c:h val="0.7451418516437277"/>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DDA-47FE-A5FB-309C5E7E2A0D}"/>
              </c:ext>
            </c:extLst>
          </c:dPt>
          <c:dPt>
            <c:idx val="1"/>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DDA-47FE-A5FB-309C5E7E2A0D}"/>
              </c:ext>
            </c:extLst>
          </c:dPt>
          <c:dPt>
            <c:idx val="2"/>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DDA-47FE-A5FB-309C5E7E2A0D}"/>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DDA-47FE-A5FB-309C5E7E2A0D}"/>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DDA-47FE-A5FB-309C5E7E2A0D}"/>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DDA-47FE-A5FB-309C5E7E2A0D}"/>
              </c:ext>
            </c:extLst>
          </c:dPt>
          <c:dPt>
            <c:idx val="6"/>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DDA-47FE-A5FB-309C5E7E2A0D}"/>
              </c:ext>
            </c:extLst>
          </c:dPt>
          <c:dPt>
            <c:idx val="7"/>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DDA-47FE-A5FB-309C5E7E2A0D}"/>
              </c:ext>
            </c:extLst>
          </c:dPt>
          <c:dPt>
            <c:idx val="8"/>
            <c:invertIfNegative val="0"/>
            <c:bubble3D val="0"/>
            <c:spPr>
              <a:solidFill>
                <a:srgbClr val="54823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DDA-47FE-A5FB-309C5E7E2A0D}"/>
              </c:ext>
            </c:extLst>
          </c:dPt>
          <c:dPt>
            <c:idx val="9"/>
            <c:invertIfNegative val="0"/>
            <c:bubble3D val="0"/>
            <c:spPr>
              <a:solidFill>
                <a:srgbClr val="D3D3D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6DDA-47FE-A5FB-309C5E7E2A0D}"/>
              </c:ext>
            </c:extLst>
          </c:dPt>
          <c:dPt>
            <c:idx val="10"/>
            <c:invertIfNegative val="0"/>
            <c:bubble3D val="0"/>
            <c:spPr>
              <a:solidFill>
                <a:srgbClr val="FF66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6DDA-47FE-A5FB-309C5E7E2A0D}"/>
              </c:ext>
            </c:extLst>
          </c:dPt>
          <c:dPt>
            <c:idx val="11"/>
            <c:invertIfNegative val="0"/>
            <c:bubble3D val="0"/>
            <c:spPr>
              <a:solidFill>
                <a:srgbClr val="E5007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6DDA-47FE-A5FB-309C5E7E2A0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Broadcast 
TV News</c:v>
                </c:pt>
                <c:pt idx="1">
                  <c:v>Cable News Channels</c:v>
                </c:pt>
                <c:pt idx="2">
                  <c:v>Social Media</c:v>
                </c:pt>
                <c:pt idx="3">
                  <c:v>Broadcast TV News Websites/Apps </c:v>
                </c:pt>
                <c:pt idx="4">
                  <c:v>All Other Internet News Websites/Apps</c:v>
                </c:pt>
                <c:pt idx="5">
                  <c:v>Radio Stations</c:v>
                </c:pt>
                <c:pt idx="6">
                  <c:v>National/Local Newspapers Websites/Apps</c:v>
                </c:pt>
                <c:pt idx="7">
                  <c:v>Public 
TV News</c:v>
                </c:pt>
                <c:pt idx="8">
                  <c:v>Local Newspapers</c:v>
                </c:pt>
                <c:pt idx="9">
                  <c:v>Cable TV 
News 
Websites/Apps</c:v>
                </c:pt>
                <c:pt idx="10">
                  <c:v>National Newspapers</c:v>
                </c:pt>
                <c:pt idx="11">
                  <c:v>Radio Stations Websites/Apps </c:v>
                </c:pt>
              </c:strCache>
            </c:strRef>
          </c:cat>
          <c:val>
            <c:numRef>
              <c:f>Sheet1!$B$2:$B$13</c:f>
              <c:numCache>
                <c:formatCode>0%</c:formatCode>
                <c:ptCount val="12"/>
                <c:pt idx="0">
                  <c:v>0.30199999999999999</c:v>
                </c:pt>
                <c:pt idx="1">
                  <c:v>0.18099999999999999</c:v>
                </c:pt>
                <c:pt idx="2">
                  <c:v>0.123</c:v>
                </c:pt>
                <c:pt idx="3">
                  <c:v>8.5999999999999993E-2</c:v>
                </c:pt>
                <c:pt idx="4">
                  <c:v>6.2E-2</c:v>
                </c:pt>
                <c:pt idx="5">
                  <c:v>5.5E-2</c:v>
                </c:pt>
                <c:pt idx="6">
                  <c:v>4.9000000000000002E-2</c:v>
                </c:pt>
                <c:pt idx="7">
                  <c:v>3.6999999999999998E-2</c:v>
                </c:pt>
                <c:pt idx="8">
                  <c:v>3.4000000000000002E-2</c:v>
                </c:pt>
                <c:pt idx="9">
                  <c:v>3.1E-2</c:v>
                </c:pt>
                <c:pt idx="10">
                  <c:v>2.7E-2</c:v>
                </c:pt>
                <c:pt idx="11">
                  <c:v>1.2E-2</c:v>
                </c:pt>
              </c:numCache>
            </c:numRef>
          </c:val>
          <c:extLst>
            <c:ext xmlns:c16="http://schemas.microsoft.com/office/drawing/2014/chart" uri="{C3380CC4-5D6E-409C-BE32-E72D297353CC}">
              <c16:uniqueId val="{00000018-6DDA-47FE-A5FB-309C5E7E2A0D}"/>
            </c:ext>
          </c:extLst>
        </c:ser>
        <c:dLbls>
          <c:showLegendKey val="0"/>
          <c:showVal val="0"/>
          <c:showCatName val="0"/>
          <c:showSerName val="0"/>
          <c:showPercent val="0"/>
          <c:showBubbleSize val="0"/>
        </c:dLbls>
        <c:gapWidth val="60"/>
        <c:axId val="890580216"/>
        <c:axId val="890581000"/>
      </c:barChart>
      <c:catAx>
        <c:axId val="890580216"/>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90581000"/>
        <c:crosses val="autoZero"/>
        <c:auto val="1"/>
        <c:lblAlgn val="ctr"/>
        <c:lblOffset val="100"/>
        <c:noMultiLvlLbl val="0"/>
      </c:catAx>
      <c:valAx>
        <c:axId val="890581000"/>
        <c:scaling>
          <c:orientation val="minMax"/>
        </c:scaling>
        <c:delete val="1"/>
        <c:axPos val="l"/>
        <c:numFmt formatCode="0%" sourceLinked="1"/>
        <c:majorTickMark val="none"/>
        <c:minorTickMark val="none"/>
        <c:tickLblPos val="none"/>
        <c:crossAx val="890580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2671187768106655E-2"/>
          <c:w val="0.98814896868205626"/>
          <c:h val="0.70832719246720421"/>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0C6-41FC-A26E-6CEC8F4CEE48}"/>
              </c:ext>
            </c:extLst>
          </c:dPt>
          <c:dPt>
            <c:idx val="2"/>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0C6-41FC-A26E-6CEC8F4CEE48}"/>
              </c:ext>
            </c:extLst>
          </c:dPt>
          <c:dPt>
            <c:idx val="3"/>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0C6-41FC-A26E-6CEC8F4CEE48}"/>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0C6-41FC-A26E-6CEC8F4CEE48}"/>
              </c:ext>
            </c:extLst>
          </c:dPt>
          <c:dPt>
            <c:idx val="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0C6-41FC-A26E-6CEC8F4CEE48}"/>
              </c:ext>
            </c:extLst>
          </c:dPt>
          <c:dPt>
            <c:idx val="6"/>
            <c:invertIfNegative val="0"/>
            <c:bubble3D val="0"/>
            <c:spPr>
              <a:solidFill>
                <a:srgbClr val="9999F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0C6-41FC-A26E-6CEC8F4CEE48}"/>
              </c:ext>
            </c:extLst>
          </c:dPt>
          <c:dPt>
            <c:idx val="7"/>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0C6-41FC-A26E-6CEC8F4CEE48}"/>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0C6-41FC-A26E-6CEC8F4CEE48}"/>
              </c:ext>
            </c:extLst>
          </c:dPt>
          <c:dPt>
            <c:idx val="9"/>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0C6-41FC-A26E-6CEC8F4CEE48}"/>
              </c:ext>
            </c:extLst>
          </c:dPt>
          <c:dPt>
            <c:idx val="10"/>
            <c:invertIfNegative val="0"/>
            <c:bubble3D val="0"/>
            <c:spPr>
              <a:solidFill>
                <a:srgbClr val="54823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0C6-41FC-A26E-6CEC8F4CEE48}"/>
              </c:ext>
            </c:extLst>
          </c:dPt>
          <c:dPt>
            <c:idx val="11"/>
            <c:invertIfNegative val="0"/>
            <c:bubble3D val="0"/>
            <c:spPr>
              <a:solidFill>
                <a:srgbClr val="D3D3D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0C6-41FC-A26E-6CEC8F4CEE48}"/>
              </c:ext>
            </c:extLst>
          </c:dPt>
          <c:dPt>
            <c:idx val="12"/>
            <c:invertIfNegative val="0"/>
            <c:bubble3D val="0"/>
            <c:spPr>
              <a:solidFill>
                <a:srgbClr val="F3057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0C6-41FC-A26E-6CEC8F4CEE48}"/>
              </c:ext>
            </c:extLst>
          </c:dPt>
          <c:dPt>
            <c:idx val="13"/>
            <c:invertIfNegative val="0"/>
            <c:bubble3D val="0"/>
            <c:spPr>
              <a:solidFill>
                <a:srgbClr val="FF66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0C6-41FC-A26E-6CEC8F4CEE4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Local Broadcast TV News</c:v>
                </c:pt>
                <c:pt idx="1">
                  <c:v>All Other Internet 
News Websites/Apps</c:v>
                </c:pt>
                <c:pt idx="2">
                  <c:v>Local TV News Websites/Apps </c:v>
                </c:pt>
                <c:pt idx="3">
                  <c:v>Radio 
Stations</c:v>
                </c:pt>
                <c:pt idx="4">
                  <c:v>Network Broadcast TV News</c:v>
                </c:pt>
                <c:pt idx="5">
                  <c:v>Social Media</c:v>
                </c:pt>
                <c:pt idx="6">
                  <c:v>Network Broadcast TV News Websites/Apps </c:v>
                </c:pt>
                <c:pt idx="7">
                  <c:v>Cable News Channels</c:v>
                </c:pt>
                <c:pt idx="8">
                  <c:v>National/Local Newspapers Websites/Apps </c:v>
                </c:pt>
                <c:pt idx="9">
                  <c:v>Public TV News</c:v>
                </c:pt>
                <c:pt idx="10">
                  <c:v>Local Newspapers</c:v>
                </c:pt>
                <c:pt idx="11">
                  <c:v>Cable TV 
News 
Websites/Apps </c:v>
                </c:pt>
                <c:pt idx="12">
                  <c:v>Radio Stations Websites/Apps </c:v>
                </c:pt>
                <c:pt idx="13">
                  <c:v>National Newspapers</c:v>
                </c:pt>
              </c:strCache>
            </c:strRef>
          </c:cat>
          <c:val>
            <c:numRef>
              <c:f>Sheet1!$B$2:$B$15</c:f>
              <c:numCache>
                <c:formatCode>0%</c:formatCode>
                <c:ptCount val="14"/>
                <c:pt idx="0">
                  <c:v>0.35599999999999998</c:v>
                </c:pt>
                <c:pt idx="1">
                  <c:v>0.115</c:v>
                </c:pt>
                <c:pt idx="2">
                  <c:v>9.2999999999999999E-2</c:v>
                </c:pt>
                <c:pt idx="3">
                  <c:v>8.2000000000000003E-2</c:v>
                </c:pt>
                <c:pt idx="4">
                  <c:v>6.4000000000000001E-2</c:v>
                </c:pt>
                <c:pt idx="5">
                  <c:v>5.6000000000000001E-2</c:v>
                </c:pt>
                <c:pt idx="6">
                  <c:v>5.0999999999999997E-2</c:v>
                </c:pt>
                <c:pt idx="7">
                  <c:v>4.2999999999999997E-2</c:v>
                </c:pt>
                <c:pt idx="8">
                  <c:v>4.1000000000000002E-2</c:v>
                </c:pt>
                <c:pt idx="9">
                  <c:v>3.5000000000000003E-2</c:v>
                </c:pt>
                <c:pt idx="10">
                  <c:v>2.4E-2</c:v>
                </c:pt>
                <c:pt idx="11">
                  <c:v>1.9E-2</c:v>
                </c:pt>
                <c:pt idx="12">
                  <c:v>1.0999999999999999E-2</c:v>
                </c:pt>
                <c:pt idx="13">
                  <c:v>8.9999999999999993E-3</c:v>
                </c:pt>
              </c:numCache>
            </c:numRef>
          </c:val>
          <c:extLst>
            <c:ext xmlns:c16="http://schemas.microsoft.com/office/drawing/2014/chart" uri="{C3380CC4-5D6E-409C-BE32-E72D297353CC}">
              <c16:uniqueId val="{0000001A-30C6-41FC-A26E-6CEC8F4CEE48}"/>
            </c:ext>
          </c:extLst>
        </c:ser>
        <c:dLbls>
          <c:showLegendKey val="0"/>
          <c:showVal val="0"/>
          <c:showCatName val="0"/>
          <c:showSerName val="0"/>
          <c:showPercent val="0"/>
          <c:showBubbleSize val="0"/>
        </c:dLbls>
        <c:gapWidth val="60"/>
        <c:axId val="890575904"/>
        <c:axId val="890576296"/>
      </c:barChart>
      <c:catAx>
        <c:axId val="89057590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90576296"/>
        <c:crosses val="autoZero"/>
        <c:auto val="1"/>
        <c:lblAlgn val="ctr"/>
        <c:lblOffset val="100"/>
        <c:noMultiLvlLbl val="0"/>
      </c:catAx>
      <c:valAx>
        <c:axId val="890576296"/>
        <c:scaling>
          <c:orientation val="minMax"/>
        </c:scaling>
        <c:delete val="1"/>
        <c:axPos val="l"/>
        <c:numFmt formatCode="0%" sourceLinked="1"/>
        <c:majorTickMark val="none"/>
        <c:minorTickMark val="none"/>
        <c:tickLblPos val="none"/>
        <c:crossAx val="89057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91126268452118"/>
          <c:y val="5.3285375523905172E-2"/>
          <c:w val="0.619755086346690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F86-4123-833E-4BC77467406F}"/>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F86-4123-833E-4BC77467406F}"/>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F86-4123-833E-4BC77467406F}"/>
              </c:ext>
            </c:extLst>
          </c:dPt>
          <c:dPt>
            <c:idx val="3"/>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F86-4123-833E-4BC77467406F}"/>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F86-4123-833E-4BC77467406F}"/>
              </c:ext>
            </c:extLst>
          </c:dPt>
          <c:dPt>
            <c:idx val="5"/>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F86-4123-833E-4BC77467406F}"/>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F86-4123-833E-4BC77467406F}"/>
              </c:ext>
            </c:extLst>
          </c:dPt>
          <c:dPt>
            <c:idx val="7"/>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F86-4123-833E-4BC77467406F}"/>
              </c:ext>
            </c:extLst>
          </c:dPt>
          <c:dPt>
            <c:idx val="8"/>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F86-4123-833E-4BC77467406F}"/>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F86-4123-833E-4BC77467406F}"/>
              </c:ext>
            </c:extLst>
          </c:dPt>
          <c:dPt>
            <c:idx val="10"/>
            <c:invertIfNegative val="0"/>
            <c:bubble3D val="0"/>
            <c:spPr>
              <a:solidFill>
                <a:srgbClr val="FF66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F86-4123-833E-4BC77467406F}"/>
              </c:ext>
            </c:extLst>
          </c:dPt>
          <c:dPt>
            <c:idx val="11"/>
            <c:invertIfNegative val="0"/>
            <c:bubble3D val="0"/>
            <c:spPr>
              <a:solidFill>
                <a:srgbClr val="0099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F86-4123-833E-4BC77467406F}"/>
              </c:ext>
            </c:extLst>
          </c:dPt>
          <c:dPt>
            <c:idx val="12"/>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F86-4123-833E-4BC77467406F}"/>
              </c:ext>
            </c:extLst>
          </c:dPt>
          <c:dPt>
            <c:idx val="13"/>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0F86-4123-833E-4BC77467406F}"/>
              </c:ext>
            </c:extLst>
          </c:dPt>
          <c:dPt>
            <c:idx val="14"/>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0F86-4123-833E-4BC77467406F}"/>
              </c:ext>
            </c:extLst>
          </c:dPt>
          <c:dPt>
            <c:idx val="15"/>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0F86-4123-833E-4BC77467406F}"/>
              </c:ext>
            </c:extLst>
          </c:dPt>
          <c:dPt>
            <c:idx val="16"/>
            <c:invertIfNegative val="0"/>
            <c:bubble3D val="0"/>
            <c:spPr>
              <a:solidFill>
                <a:srgbClr val="D3D3D3"/>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0F86-4123-833E-4BC77467406F}"/>
              </c:ext>
            </c:extLst>
          </c:dPt>
          <c:dPt>
            <c:idx val="17"/>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0F86-4123-833E-4BC77467406F}"/>
              </c:ext>
            </c:extLst>
          </c:dPt>
          <c:dPt>
            <c:idx val="18"/>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0F86-4123-833E-4BC77467406F}"/>
              </c:ext>
            </c:extLst>
          </c:dPt>
          <c:dPt>
            <c:idx val="19"/>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0F86-4123-833E-4BC77467406F}"/>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0F86-4123-833E-4BC77467406F}"/>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Email</c:v>
                </c:pt>
                <c:pt idx="3">
                  <c:v>Social Media</c:v>
                </c:pt>
                <c:pt idx="4">
                  <c:v>Search</c:v>
                </c:pt>
                <c:pt idx="5">
                  <c:v>Cable TV</c:v>
                </c:pt>
                <c:pt idx="6">
                  <c:v>Radio</c:v>
                </c:pt>
                <c:pt idx="7">
                  <c:v>Streaming Video Other Than TV Programs on Digital Media</c:v>
                </c:pt>
                <c:pt idx="8">
                  <c:v>Streaming Programs on TV With Ads </c:v>
                </c:pt>
                <c:pt idx="9">
                  <c:v>Streaming Programs on TV No Ads </c:v>
                </c:pt>
                <c:pt idx="10">
                  <c:v>Newspapers</c:v>
                </c:pt>
                <c:pt idx="11">
                  <c:v>Broadcast TV News Websites/Apps</c:v>
                </c:pt>
                <c:pt idx="12">
                  <c:v>Streaming Programs on Digital Media With Ads</c:v>
                </c:pt>
                <c:pt idx="13">
                  <c:v>Magazines</c:v>
                </c:pt>
                <c:pt idx="14">
                  <c:v>Digital Newspaper</c:v>
                </c:pt>
                <c:pt idx="15">
                  <c:v>Streaming Audio</c:v>
                </c:pt>
                <c:pt idx="16">
                  <c:v>Cable News Channels' Websites/Apps</c:v>
                </c:pt>
                <c:pt idx="17">
                  <c:v>Streaming Programs on Digital Media No Ads</c:v>
                </c:pt>
                <c:pt idx="18">
                  <c:v>Podcasts</c:v>
                </c:pt>
                <c:pt idx="19">
                  <c:v>Radio Stations Websites/Apps</c:v>
                </c:pt>
                <c:pt idx="20">
                  <c:v>Digital Magazine</c:v>
                </c:pt>
              </c:strCache>
            </c:strRef>
          </c:cat>
          <c:val>
            <c:numRef>
              <c:f>Sheet1!$B$2:$B$22</c:f>
              <c:numCache>
                <c:formatCode>0%</c:formatCode>
                <c:ptCount val="21"/>
                <c:pt idx="0">
                  <c:v>0.81</c:v>
                </c:pt>
                <c:pt idx="1">
                  <c:v>0.80200000000000005</c:v>
                </c:pt>
                <c:pt idx="2">
                  <c:v>0.75900000000000001</c:v>
                </c:pt>
                <c:pt idx="3">
                  <c:v>0.63400000000000001</c:v>
                </c:pt>
                <c:pt idx="4">
                  <c:v>0.61299999999999999</c:v>
                </c:pt>
                <c:pt idx="5">
                  <c:v>0.57699999999999996</c:v>
                </c:pt>
                <c:pt idx="6">
                  <c:v>0.50600000000000001</c:v>
                </c:pt>
                <c:pt idx="7">
                  <c:v>0.38700000000000001</c:v>
                </c:pt>
                <c:pt idx="8">
                  <c:v>0.37</c:v>
                </c:pt>
                <c:pt idx="9">
                  <c:v>0.33700000000000002</c:v>
                </c:pt>
                <c:pt idx="10">
                  <c:v>0.28599999999999998</c:v>
                </c:pt>
                <c:pt idx="11">
                  <c:v>0.26</c:v>
                </c:pt>
                <c:pt idx="12">
                  <c:v>0.246</c:v>
                </c:pt>
                <c:pt idx="13">
                  <c:v>0.24</c:v>
                </c:pt>
                <c:pt idx="14">
                  <c:v>0.22900000000000001</c:v>
                </c:pt>
                <c:pt idx="15">
                  <c:v>0.22700000000000001</c:v>
                </c:pt>
                <c:pt idx="16">
                  <c:v>0.20200000000000001</c:v>
                </c:pt>
                <c:pt idx="17">
                  <c:v>0.19</c:v>
                </c:pt>
                <c:pt idx="18">
                  <c:v>0.161</c:v>
                </c:pt>
                <c:pt idx="19">
                  <c:v>0.13600000000000001</c:v>
                </c:pt>
                <c:pt idx="20">
                  <c:v>0.11799999999999999</c:v>
                </c:pt>
              </c:numCache>
            </c:numRef>
          </c:val>
          <c:extLst>
            <c:ext xmlns:c16="http://schemas.microsoft.com/office/drawing/2014/chart" uri="{C3380CC4-5D6E-409C-BE32-E72D297353CC}">
              <c16:uniqueId val="{0000002A-0F86-4123-833E-4BC77467406F}"/>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0%"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34304732527114E-3"/>
          <c:y val="3.2348133327564851E-2"/>
          <c:w val="0.97963310769621093"/>
          <c:h val="0.78618277808443982"/>
        </c:manualLayout>
      </c:layout>
      <c:barChart>
        <c:barDir val="col"/>
        <c:grouping val="clustered"/>
        <c:varyColors val="0"/>
        <c:ser>
          <c:idx val="0"/>
          <c:order val="0"/>
          <c:tx>
            <c:strRef>
              <c:f>Sheet1!$B$1</c:f>
              <c:strCache>
                <c:ptCount val="1"/>
                <c:pt idx="0">
                  <c:v>A18+</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444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AFC-4BB9-891D-CE8C31BF337B}"/>
              </c:ext>
            </c:extLst>
          </c:dPt>
          <c:dPt>
            <c:idx val="1"/>
            <c:invertIfNegative val="0"/>
            <c:bubble3D val="0"/>
            <c:spPr>
              <a:solidFill>
                <a:srgbClr val="54823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AFC-4BB9-891D-CE8C31BF337B}"/>
              </c:ext>
            </c:extLst>
          </c:dPt>
          <c:dPt>
            <c:idx val="2"/>
            <c:invertIfNegative val="0"/>
            <c:bubble3D val="0"/>
            <c:spPr>
              <a:solidFill>
                <a:srgbClr val="CAFA96"/>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AFC-4BB9-891D-CE8C31BF337B}"/>
              </c:ext>
            </c:extLst>
          </c:dPt>
          <c:dPt>
            <c:idx val="3"/>
            <c:invertIfNegative val="0"/>
            <c:bubble3D val="0"/>
            <c:spPr>
              <a:solidFill>
                <a:srgbClr val="FFAF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AFC-4BB9-891D-CE8C31BF337B}"/>
              </c:ext>
            </c:extLst>
          </c:dPt>
          <c:dPt>
            <c:idx val="4"/>
            <c:invertIfNegative val="0"/>
            <c:bubble3D val="0"/>
            <c:spPr>
              <a:solidFill>
                <a:srgbClr val="B2E5FC"/>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AFC-4BB9-891D-CE8C31BF337B}"/>
              </c:ext>
            </c:extLst>
          </c:dPt>
          <c:dPt>
            <c:idx val="5"/>
            <c:invertIfNegative val="0"/>
            <c:bubble3D val="0"/>
            <c:spPr>
              <a:solidFill>
                <a:srgbClr val="0A0A8D"/>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AFC-4BB9-891D-CE8C31BF337B}"/>
              </c:ext>
            </c:extLst>
          </c:dPt>
          <c:dPt>
            <c:idx val="6"/>
            <c:invertIfNegative val="0"/>
            <c:bubble3D val="0"/>
            <c:spPr>
              <a:solidFill>
                <a:srgbClr val="FF66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AFC-4BB9-891D-CE8C31BF337B}"/>
              </c:ext>
            </c:extLst>
          </c:dPt>
          <c:dPt>
            <c:idx val="7"/>
            <c:invertIfNegative val="0"/>
            <c:bubble3D val="0"/>
            <c:spPr>
              <a:solidFill>
                <a:srgbClr val="B25E3C"/>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AFC-4BB9-891D-CE8C31BF337B}"/>
              </c:ext>
            </c:extLst>
          </c:dPt>
          <c:dPt>
            <c:idx val="8"/>
            <c:invertIfNegative val="0"/>
            <c:bubble3D val="0"/>
            <c:spPr>
              <a:solidFill>
                <a:srgbClr val="8B8B8B"/>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AFC-4BB9-891D-CE8C31BF337B}"/>
              </c:ext>
            </c:extLst>
          </c:dPt>
          <c:dPt>
            <c:idx val="9"/>
            <c:invertIfNegative val="0"/>
            <c:bubble3D val="0"/>
            <c:spPr>
              <a:solidFill>
                <a:srgbClr val="9999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AFC-4BB9-891D-CE8C31BF337B}"/>
              </c:ext>
            </c:extLst>
          </c:dPt>
          <c:dPt>
            <c:idx val="10"/>
            <c:invertIfNegative val="0"/>
            <c:bubble3D val="0"/>
            <c:spPr>
              <a:solidFill>
                <a:srgbClr val="D3D3D3"/>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AFC-4BB9-891D-CE8C31BF337B}"/>
              </c:ext>
            </c:extLst>
          </c:dPt>
          <c:dPt>
            <c:idx val="11"/>
            <c:invertIfNegative val="0"/>
            <c:bubble3D val="0"/>
            <c:spPr>
              <a:solidFill>
                <a:srgbClr val="E50073"/>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AFC-4BB9-891D-CE8C31BF337B}"/>
              </c:ext>
            </c:extLst>
          </c:dPt>
          <c:dPt>
            <c:idx val="12"/>
            <c:invertIfNegative val="0"/>
            <c:bubble3D val="0"/>
            <c:spPr>
              <a:solidFill>
                <a:srgbClr val="9F5FC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AFC-4BB9-891D-CE8C31BF337B}"/>
              </c:ext>
            </c:extLst>
          </c:dPt>
          <c:dPt>
            <c:idx val="13"/>
            <c:invertIfNegative val="0"/>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0AFC-4BB9-891D-CE8C31BF337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Local Broadcast 
TV News</c:v>
                </c:pt>
                <c:pt idx="1">
                  <c:v>Local Newspapers</c:v>
                </c:pt>
                <c:pt idx="2">
                  <c:v>Public TV News</c:v>
                </c:pt>
                <c:pt idx="3">
                  <c:v>Radio 
Stations</c:v>
                </c:pt>
                <c:pt idx="4">
                  <c:v>Local TV News Websites/Apps</c:v>
                </c:pt>
                <c:pt idx="5">
                  <c:v>Network 
Broadcast 
TV News</c:v>
                </c:pt>
                <c:pt idx="6">
                  <c:v>National Newspapers</c:v>
                </c:pt>
                <c:pt idx="7">
                  <c:v>National/Local Newspapers Websites/Apps</c:v>
                </c:pt>
                <c:pt idx="8">
                  <c:v>Cable News Channels</c:v>
                </c:pt>
                <c:pt idx="9">
                  <c:v>Network Broadcast TV News Websites/Apps </c:v>
                </c:pt>
                <c:pt idx="10">
                  <c:v>Cable TV News Websites/
Apps</c:v>
                </c:pt>
                <c:pt idx="11">
                  <c:v>Radio 
Stations Websites/
Apps </c:v>
                </c:pt>
                <c:pt idx="12">
                  <c:v>All Other Internet News Websites/Apps</c:v>
                </c:pt>
                <c:pt idx="13">
                  <c:v>Social Media</c:v>
                </c:pt>
              </c:strCache>
            </c:strRef>
          </c:cat>
          <c:val>
            <c:numRef>
              <c:f>Sheet1!$B$2:$B$15</c:f>
              <c:numCache>
                <c:formatCode>0%</c:formatCode>
                <c:ptCount val="14"/>
                <c:pt idx="0">
                  <c:v>0.75600000000000001</c:v>
                </c:pt>
                <c:pt idx="1">
                  <c:v>0.71299999999999997</c:v>
                </c:pt>
                <c:pt idx="2">
                  <c:v>0.67400000000000004</c:v>
                </c:pt>
                <c:pt idx="3">
                  <c:v>0.66200000000000003</c:v>
                </c:pt>
                <c:pt idx="4">
                  <c:v>0.66200000000000003</c:v>
                </c:pt>
                <c:pt idx="5">
                  <c:v>0.65500000000000003</c:v>
                </c:pt>
                <c:pt idx="6">
                  <c:v>0.625</c:v>
                </c:pt>
                <c:pt idx="7">
                  <c:v>0.61099999999999999</c:v>
                </c:pt>
                <c:pt idx="8">
                  <c:v>0.58499999999999996</c:v>
                </c:pt>
                <c:pt idx="9">
                  <c:v>0.57299999999999995</c:v>
                </c:pt>
                <c:pt idx="10">
                  <c:v>0.54500000000000004</c:v>
                </c:pt>
                <c:pt idx="11">
                  <c:v>0.53700000000000003</c:v>
                </c:pt>
                <c:pt idx="12">
                  <c:v>0.435</c:v>
                </c:pt>
                <c:pt idx="13">
                  <c:v>0.27800000000000002</c:v>
                </c:pt>
              </c:numCache>
            </c:numRef>
          </c:val>
          <c:extLst>
            <c:ext xmlns:c16="http://schemas.microsoft.com/office/drawing/2014/chart" uri="{C3380CC4-5D6E-409C-BE32-E72D297353CC}">
              <c16:uniqueId val="{0000001C-0AFC-4BB9-891D-CE8C31BF337B}"/>
            </c:ext>
          </c:extLst>
        </c:ser>
        <c:dLbls>
          <c:showLegendKey val="0"/>
          <c:showVal val="0"/>
          <c:showCatName val="0"/>
          <c:showSerName val="0"/>
          <c:showPercent val="0"/>
          <c:showBubbleSize val="0"/>
        </c:dLbls>
        <c:gapWidth val="60"/>
        <c:axId val="890581392"/>
        <c:axId val="890582176"/>
      </c:barChart>
      <c:catAx>
        <c:axId val="890581392"/>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90582176"/>
        <c:crosses val="autoZero"/>
        <c:auto val="1"/>
        <c:lblAlgn val="ctr"/>
        <c:lblOffset val="100"/>
        <c:noMultiLvlLbl val="0"/>
      </c:catAx>
      <c:valAx>
        <c:axId val="890582176"/>
        <c:scaling>
          <c:orientation val="minMax"/>
        </c:scaling>
        <c:delete val="1"/>
        <c:axPos val="l"/>
        <c:numFmt formatCode="0%" sourceLinked="1"/>
        <c:majorTickMark val="none"/>
        <c:minorTickMark val="none"/>
        <c:tickLblPos val="none"/>
        <c:crossAx val="890581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plosion val="1"/>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B03-49E6-9AD8-A09367B9C041}"/>
              </c:ext>
            </c:extLst>
          </c:dPt>
          <c:dPt>
            <c:idx val="1"/>
            <c:bubble3D val="0"/>
            <c:spPr>
              <a:solidFill>
                <a:srgbClr val="54823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B03-49E6-9AD8-A09367B9C041}"/>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B03-49E6-9AD8-A09367B9C041}"/>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B03-49E6-9AD8-A09367B9C041}"/>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B03-49E6-9AD8-A09367B9C041}"/>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B03-49E6-9AD8-A09367B9C041}"/>
              </c:ext>
            </c:extLst>
          </c:dPt>
          <c:dPt>
            <c:idx val="6"/>
            <c:bubble3D val="0"/>
            <c:spPr>
              <a:solidFill>
                <a:schemeClr val="bg1">
                  <a:lumMod val="85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B03-49E6-9AD8-A09367B9C041}"/>
              </c:ext>
            </c:extLst>
          </c:dPt>
          <c:dPt>
            <c:idx val="7"/>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B03-49E6-9AD8-A09367B9C041}"/>
              </c:ext>
            </c:extLst>
          </c:dPt>
          <c:dPt>
            <c:idx val="8"/>
            <c:bubble3D val="0"/>
            <c:spPr>
              <a:solidFill>
                <a:srgbClr val="CA704B"/>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B03-49E6-9AD8-A09367B9C041}"/>
              </c:ext>
            </c:extLst>
          </c:dPt>
          <c:dPt>
            <c:idx val="9"/>
            <c:bubble3D val="0"/>
            <c:spPr>
              <a:solidFill>
                <a:srgbClr val="FF66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B03-49E6-9AD8-A09367B9C041}"/>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B03-49E6-9AD8-A09367B9C041}"/>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B03-49E6-9AD8-A09367B9C041}"/>
              </c:ext>
            </c:extLst>
          </c:dPt>
          <c:dLbls>
            <c:dLbl>
              <c:idx val="0"/>
              <c:layout>
                <c:manualLayout>
                  <c:x val="-3.5169154991989637E-2"/>
                  <c:y val="0.1573929759719111"/>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2"/>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B03-49E6-9AD8-A09367B9C041}"/>
                </c:ext>
              </c:extLst>
            </c:dLbl>
            <c:dLbl>
              <c:idx val="1"/>
              <c:layout>
                <c:manualLayout>
                  <c:x val="8.472875549647204E-3"/>
                  <c:y val="-6.2103630993833887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0281220386945585"/>
                    </c:manualLayout>
                  </c15:layout>
                </c:ext>
                <c:ext xmlns:c16="http://schemas.microsoft.com/office/drawing/2014/chart" uri="{C3380CC4-5D6E-409C-BE32-E72D297353CC}">
                  <c16:uniqueId val="{00000003-EB03-49E6-9AD8-A09367B9C041}"/>
                </c:ext>
              </c:extLst>
            </c:dLbl>
            <c:dLbl>
              <c:idx val="2"/>
              <c:layout>
                <c:manualLayout>
                  <c:x val="3.2545931758530184E-3"/>
                  <c:y val="-1.8902913899432026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B03-49E6-9AD8-A09367B9C041}"/>
                </c:ext>
              </c:extLst>
            </c:dLbl>
            <c:dLbl>
              <c:idx val="3"/>
              <c:layout>
                <c:manualLayout>
                  <c:x val="1.540315983229369E-2"/>
                  <c:y val="1.9695978503246318E-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B03-49E6-9AD8-A09367B9C041}"/>
                </c:ext>
              </c:extLst>
            </c:dLbl>
            <c:dLbl>
              <c:idx val="4"/>
              <c:layout>
                <c:manualLayout>
                  <c:x val="3.2308603470020715E-2"/>
                  <c:y val="9.9474740410018022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B03-49E6-9AD8-A09367B9C041}"/>
                </c:ext>
              </c:extLst>
            </c:dLbl>
            <c:dLbl>
              <c:idx val="5"/>
              <c:layout>
                <c:manualLayout>
                  <c:x val="-3.1858020588335548E-2"/>
                  <c:y val="1.8607675201255718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327922077922075"/>
                      <c:h val="0.14191676037329909"/>
                    </c:manualLayout>
                  </c15:layout>
                </c:ext>
                <c:ext xmlns:c16="http://schemas.microsoft.com/office/drawing/2014/chart" uri="{C3380CC4-5D6E-409C-BE32-E72D297353CC}">
                  <c16:uniqueId val="{0000000B-EB03-49E6-9AD8-A09367B9C041}"/>
                </c:ext>
              </c:extLst>
            </c:dLbl>
            <c:dLbl>
              <c:idx val="6"/>
              <c:layout>
                <c:manualLayout>
                  <c:x val="7.0228721409823771E-3"/>
                  <c:y val="2.07931248976261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EB03-49E6-9AD8-A09367B9C041}"/>
                </c:ext>
              </c:extLst>
            </c:dLbl>
            <c:dLbl>
              <c:idx val="7"/>
              <c:layout>
                <c:manualLayout>
                  <c:x val="-1.0882162456966004E-3"/>
                  <c:y val="1.082424655345498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962666598493369"/>
                      <c:h val="9.3904195142931496E-2"/>
                    </c:manualLayout>
                  </c15:layout>
                </c:ext>
                <c:ext xmlns:c16="http://schemas.microsoft.com/office/drawing/2014/chart" uri="{C3380CC4-5D6E-409C-BE32-E72D297353CC}">
                  <c16:uniqueId val="{0000000F-EB03-49E6-9AD8-A09367B9C041}"/>
                </c:ext>
              </c:extLst>
            </c:dLbl>
            <c:dLbl>
              <c:idx val="8"/>
              <c:layout>
                <c:manualLayout>
                  <c:x val="-4.7233442410607764E-2"/>
                  <c:y val="5.73193170318959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EB03-49E6-9AD8-A09367B9C041}"/>
                </c:ext>
              </c:extLst>
            </c:dLbl>
            <c:dLbl>
              <c:idx val="9"/>
              <c:layout>
                <c:manualLayout>
                  <c:x val="-1.1213910761154855E-2"/>
                  <c:y val="-4.572059646658169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EB03-49E6-9AD8-A09367B9C041}"/>
                </c:ext>
              </c:extLst>
            </c:dLbl>
            <c:dLbl>
              <c:idx val="10"/>
              <c:layout>
                <c:manualLayout>
                  <c:x val="5.655290247809925E-2"/>
                  <c:y val="4.126629063426075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EB03-49E6-9AD8-A09367B9C0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Local Newspapers</c:v>
                </c:pt>
                <c:pt idx="2">
                  <c:v>Social Media</c:v>
                </c:pt>
                <c:pt idx="3">
                  <c:v>Radio Stations</c:v>
                </c:pt>
                <c:pt idx="4">
                  <c:v>Local TV News Websites/Apps </c:v>
                </c:pt>
                <c:pt idx="5">
                  <c:v>Network Broadcast
TV News</c:v>
                </c:pt>
                <c:pt idx="6">
                  <c:v>Cable TV News </c:v>
                </c:pt>
                <c:pt idx="7">
                  <c:v>Public TV News</c:v>
                </c:pt>
                <c:pt idx="8">
                  <c:v>National/Local Newspapers Websites/Apps </c:v>
                </c:pt>
                <c:pt idx="9">
                  <c:v>National Newspapers</c:v>
                </c:pt>
                <c:pt idx="10">
                  <c:v>Other</c:v>
                </c:pt>
              </c:strCache>
            </c:strRef>
          </c:cat>
          <c:val>
            <c:numRef>
              <c:f>Sheet1!$B$2:$B$12</c:f>
              <c:numCache>
                <c:formatCode>0.0%</c:formatCode>
                <c:ptCount val="11"/>
                <c:pt idx="0">
                  <c:v>0.379</c:v>
                </c:pt>
                <c:pt idx="1">
                  <c:v>0.127</c:v>
                </c:pt>
                <c:pt idx="2">
                  <c:v>0.11600000000000001</c:v>
                </c:pt>
                <c:pt idx="3">
                  <c:v>7.2999999999999995E-2</c:v>
                </c:pt>
                <c:pt idx="4">
                  <c:v>6.9000000000000006E-2</c:v>
                </c:pt>
                <c:pt idx="5">
                  <c:v>5.6000000000000001E-2</c:v>
                </c:pt>
                <c:pt idx="6">
                  <c:v>4.3999999999999997E-2</c:v>
                </c:pt>
                <c:pt idx="7">
                  <c:v>3.5000000000000003E-2</c:v>
                </c:pt>
                <c:pt idx="8">
                  <c:v>0.03</c:v>
                </c:pt>
                <c:pt idx="9">
                  <c:v>1.4999999999999999E-2</c:v>
                </c:pt>
                <c:pt idx="10">
                  <c:v>5.5999999999999828E-2</c:v>
                </c:pt>
              </c:numCache>
            </c:numRef>
          </c:val>
          <c:extLst>
            <c:ext xmlns:c16="http://schemas.microsoft.com/office/drawing/2014/chart" uri="{C3380CC4-5D6E-409C-BE32-E72D297353CC}">
              <c16:uniqueId val="{00000018-EB03-49E6-9AD8-A09367B9C041}"/>
            </c:ext>
          </c:extLst>
        </c:ser>
        <c:ser>
          <c:idx val="1"/>
          <c:order val="1"/>
          <c:tx>
            <c:strRef>
              <c:f>Sheet1!$C$1</c:f>
              <c:strCache>
                <c:ptCount val="1"/>
                <c:pt idx="0">
                  <c:v>Column2</c:v>
                </c:pt>
              </c:strCache>
            </c:strRef>
          </c:tx>
          <c:cat>
            <c:strRef>
              <c:f>Sheet1!$A$2:$A$12</c:f>
              <c:strCache>
                <c:ptCount val="11"/>
                <c:pt idx="0">
                  <c:v>Local Broadcast TV News</c:v>
                </c:pt>
                <c:pt idx="1">
                  <c:v>Local Newspapers</c:v>
                </c:pt>
                <c:pt idx="2">
                  <c:v>Social Media</c:v>
                </c:pt>
                <c:pt idx="3">
                  <c:v>Radio Stations</c:v>
                </c:pt>
                <c:pt idx="4">
                  <c:v>Local TV News Websites/Apps </c:v>
                </c:pt>
                <c:pt idx="5">
                  <c:v>Network Broadcast
TV News</c:v>
                </c:pt>
                <c:pt idx="6">
                  <c:v>Cable TV News </c:v>
                </c:pt>
                <c:pt idx="7">
                  <c:v>Public TV News</c:v>
                </c:pt>
                <c:pt idx="8">
                  <c:v>National/Local Newspapers Websites/Apps </c:v>
                </c:pt>
                <c:pt idx="9">
                  <c:v>National Newspapers</c:v>
                </c:pt>
                <c:pt idx="10">
                  <c:v>Other</c:v>
                </c:pt>
              </c:strCache>
            </c:strRef>
          </c:cat>
          <c:val>
            <c:numRef>
              <c:f>Sheet1!$C$2:$C$12</c:f>
              <c:numCache>
                <c:formatCode>General</c:formatCode>
                <c:ptCount val="11"/>
                <c:pt idx="10" formatCode="0.0%">
                  <c:v>0.94400000000000017</c:v>
                </c:pt>
              </c:numCache>
            </c:numRef>
          </c:val>
          <c:extLst>
            <c:ext xmlns:c16="http://schemas.microsoft.com/office/drawing/2014/chart" uri="{C3380CC4-5D6E-409C-BE32-E72D297353CC}">
              <c16:uniqueId val="{00000019-EB03-49E6-9AD8-A09367B9C041}"/>
            </c:ext>
          </c:extLst>
        </c:ser>
        <c:dLbls>
          <c:showLegendKey val="0"/>
          <c:showVal val="0"/>
          <c:showCatName val="0"/>
          <c:showSerName val="0"/>
          <c:showPercent val="0"/>
          <c:showBubbleSize val="0"/>
          <c:showLeaderLines val="1"/>
        </c:dLbls>
        <c:firstSliceAng val="29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 Time per Day</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A18+ Registered Voters</a:t>
            </a:r>
            <a:endParaRPr lang="en-US" dirty="0">
              <a:effectLst/>
            </a:endParaRPr>
          </a:p>
        </c:rich>
      </c:tx>
      <c:layout>
        <c:manualLayout>
          <c:xMode val="edge"/>
          <c:yMode val="edge"/>
          <c:x val="0.35393963254593175"/>
          <c:y val="3.3739590553640987E-2"/>
        </c:manualLayout>
      </c:layout>
      <c:overlay val="0"/>
      <c:spPr>
        <a:noFill/>
        <a:ln>
          <a:noFill/>
        </a:ln>
        <a:effectLst/>
      </c:spPr>
    </c:title>
    <c:autoTitleDeleted val="0"/>
    <c:plotArea>
      <c:layout>
        <c:manualLayout>
          <c:layoutTarget val="inner"/>
          <c:xMode val="edge"/>
          <c:yMode val="edge"/>
          <c:x val="4.5275296963718473E-2"/>
          <c:y val="0.16322363347033614"/>
          <c:w val="0.94516890086725724"/>
          <c:h val="0.59548808466187009"/>
        </c:manualLayout>
      </c:layout>
      <c:lineChart>
        <c:grouping val="standard"/>
        <c:varyColors val="0"/>
        <c:ser>
          <c:idx val="0"/>
          <c:order val="0"/>
          <c:tx>
            <c:strRef>
              <c:f>Sheet1!$B$1</c:f>
              <c:strCache>
                <c:ptCount val="1"/>
                <c:pt idx="0">
                  <c:v>Internet</c:v>
                </c:pt>
              </c:strCache>
            </c:strRef>
          </c:tx>
          <c:spPr>
            <a:ln w="88900">
              <a:solidFill>
                <a:sysClr val="windowText" lastClr="000000"/>
              </a:solidFill>
            </a:ln>
            <a:effectLst>
              <a:outerShdw blurRad="63500" sx="102000" sy="102000" algn="ctr" rotWithShape="0">
                <a:prstClr val="black">
                  <a:alpha val="40000"/>
                </a:prstClr>
              </a:outerShdw>
            </a:effectLst>
          </c:spPr>
          <c:marker>
            <c:symbol val="diamond"/>
            <c:size val="24"/>
            <c:spPr>
              <a:solidFill>
                <a:sysClr val="windowText" lastClr="000000"/>
              </a:solidFill>
              <a:ln w="44450">
                <a:solidFill>
                  <a:sysClr val="window" lastClr="FFFFFF"/>
                </a:solidFill>
              </a:ln>
              <a:effectLst>
                <a:outerShdw blurRad="63500" sx="102000" sy="102000" algn="ctr" rotWithShape="0">
                  <a:prstClr val="black">
                    <a:alpha val="40000"/>
                  </a:prstClr>
                </a:outerShdw>
              </a:effectLst>
            </c:spPr>
          </c:marker>
          <c:dPt>
            <c:idx val="1"/>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908F-48FB-8284-5E9C8D796EBC}"/>
              </c:ext>
            </c:extLst>
          </c:dPt>
          <c:dPt>
            <c:idx val="2"/>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908F-48FB-8284-5E9C8D796EBC}"/>
              </c:ext>
            </c:extLst>
          </c:dPt>
          <c:dPt>
            <c:idx val="3"/>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5-908F-48FB-8284-5E9C8D796EBC}"/>
              </c:ext>
            </c:extLst>
          </c:dPt>
          <c:cat>
            <c:strRef>
              <c:f>Sheet1!$A$2:$A$5</c:f>
              <c:strCache>
                <c:ptCount val="4"/>
                <c:pt idx="0">
                  <c:v>4am-9am</c:v>
                </c:pt>
                <c:pt idx="1">
                  <c:v>9am-4pm</c:v>
                </c:pt>
                <c:pt idx="2">
                  <c:v>4pm-8pm</c:v>
                </c:pt>
                <c:pt idx="3">
                  <c:v>8pm-2am</c:v>
                </c:pt>
              </c:strCache>
            </c:strRef>
          </c:cat>
          <c:val>
            <c:numRef>
              <c:f>Sheet1!$B$2:$B$5</c:f>
              <c:numCache>
                <c:formatCode>0%</c:formatCode>
                <c:ptCount val="4"/>
                <c:pt idx="0">
                  <c:v>0.192</c:v>
                </c:pt>
                <c:pt idx="1">
                  <c:v>0.35599999999999998</c:v>
                </c:pt>
                <c:pt idx="2">
                  <c:v>0.23200000000000001</c:v>
                </c:pt>
                <c:pt idx="3">
                  <c:v>0.22</c:v>
                </c:pt>
              </c:numCache>
            </c:numRef>
          </c:val>
          <c:smooth val="0"/>
          <c:extLst>
            <c:ext xmlns:c16="http://schemas.microsoft.com/office/drawing/2014/chart" uri="{C3380CC4-5D6E-409C-BE32-E72D297353CC}">
              <c16:uniqueId val="{00000006-908F-48FB-8284-5E9C8D796EBC}"/>
            </c:ext>
          </c:extLst>
        </c:ser>
        <c:ser>
          <c:idx val="1"/>
          <c:order val="1"/>
          <c:tx>
            <c:strRef>
              <c:f>Sheet1!$C$1</c:f>
              <c:strCache>
                <c:ptCount val="1"/>
                <c:pt idx="0">
                  <c:v>TV (Broadcast+Cable)</c:v>
                </c:pt>
              </c:strCache>
            </c:strRef>
          </c:tx>
          <c:spPr>
            <a:ln w="101600">
              <a:solidFill>
                <a:srgbClr val="3333FF"/>
              </a:solidFill>
            </a:ln>
            <a:effectLst>
              <a:outerShdw blurRad="63500" sx="102000" sy="102000" algn="ctr" rotWithShape="0">
                <a:prstClr val="black">
                  <a:alpha val="40000"/>
                </a:prstClr>
              </a:outerShdw>
            </a:effectLst>
          </c:spPr>
          <c:marker>
            <c:spPr>
              <a:solidFill>
                <a:schemeClr val="tx2"/>
              </a:solidFill>
              <a:ln w="34925">
                <a:solidFill>
                  <a:srgbClr val="FFFFFF"/>
                </a:solidFill>
              </a:ln>
              <a:effectLst>
                <a:outerShdw blurRad="63500" sx="102000" sy="102000" algn="ctr" rotWithShape="0">
                  <a:prstClr val="black">
                    <a:alpha val="40000"/>
                  </a:prstClr>
                </a:outerShdw>
              </a:effectLst>
            </c:spPr>
          </c:marker>
          <c:dPt>
            <c:idx val="1"/>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8-908F-48FB-8284-5E9C8D796EBC}"/>
              </c:ext>
            </c:extLst>
          </c:dPt>
          <c:dPt>
            <c:idx val="2"/>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A-908F-48FB-8284-5E9C8D796EBC}"/>
              </c:ext>
            </c:extLst>
          </c:dPt>
          <c:dPt>
            <c:idx val="3"/>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C-908F-48FB-8284-5E9C8D796EBC}"/>
              </c:ext>
            </c:extLst>
          </c:dPt>
          <c:cat>
            <c:strRef>
              <c:f>Sheet1!$A$2:$A$5</c:f>
              <c:strCache>
                <c:ptCount val="4"/>
                <c:pt idx="0">
                  <c:v>4am-9am</c:v>
                </c:pt>
                <c:pt idx="1">
                  <c:v>9am-4pm</c:v>
                </c:pt>
                <c:pt idx="2">
                  <c:v>4pm-8pm</c:v>
                </c:pt>
                <c:pt idx="3">
                  <c:v>8pm-2am</c:v>
                </c:pt>
              </c:strCache>
            </c:strRef>
          </c:cat>
          <c:val>
            <c:numRef>
              <c:f>Sheet1!$C$2:$C$5</c:f>
              <c:numCache>
                <c:formatCode>0%</c:formatCode>
                <c:ptCount val="4"/>
                <c:pt idx="0">
                  <c:v>0.11899999999999999</c:v>
                </c:pt>
                <c:pt idx="1">
                  <c:v>0.246</c:v>
                </c:pt>
                <c:pt idx="2">
                  <c:v>0.28599999999999998</c:v>
                </c:pt>
                <c:pt idx="3">
                  <c:v>0.34799999999999998</c:v>
                </c:pt>
              </c:numCache>
            </c:numRef>
          </c:val>
          <c:smooth val="0"/>
          <c:extLst>
            <c:ext xmlns:c16="http://schemas.microsoft.com/office/drawing/2014/chart" uri="{C3380CC4-5D6E-409C-BE32-E72D297353CC}">
              <c16:uniqueId val="{0000000D-908F-48FB-8284-5E9C8D796EBC}"/>
            </c:ext>
          </c:extLst>
        </c:ser>
        <c:dLbls>
          <c:showLegendKey val="0"/>
          <c:showVal val="0"/>
          <c:showCatName val="0"/>
          <c:showSerName val="0"/>
          <c:showPercent val="0"/>
          <c:showBubbleSize val="0"/>
        </c:dLbls>
        <c:marker val="1"/>
        <c:smooth val="0"/>
        <c:axId val="448931808"/>
        <c:axId val="448932984"/>
      </c:lineChart>
      <c:catAx>
        <c:axId val="44893180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8932984"/>
        <c:crosses val="autoZero"/>
        <c:auto val="1"/>
        <c:lblAlgn val="ctr"/>
        <c:lblOffset val="100"/>
        <c:noMultiLvlLbl val="0"/>
      </c:catAx>
      <c:valAx>
        <c:axId val="448932984"/>
        <c:scaling>
          <c:orientation val="minMax"/>
          <c:min val="0"/>
        </c:scaling>
        <c:delete val="0"/>
        <c:axPos val="l"/>
        <c:numFmt formatCode="0%" sourceLinked="0"/>
        <c:majorTickMark val="out"/>
        <c:minorTickMark val="none"/>
        <c:tickLblPos val="nextTo"/>
        <c:spPr>
          <a:ln w="19050">
            <a:solidFill>
              <a:sysClr val="windowText" lastClr="000000"/>
            </a:solidFill>
          </a:ln>
        </c:spPr>
        <c:txPr>
          <a:bodyPr/>
          <a:lstStyle/>
          <a:p>
            <a:pPr>
              <a:defRPr sz="1100"/>
            </a:pPr>
            <a:endParaRPr lang="en-US"/>
          </a:p>
        </c:txPr>
        <c:crossAx val="448931808"/>
        <c:crosses val="autoZero"/>
        <c:crossBetween val="between"/>
      </c:valAx>
      <c:spPr>
        <a:noFill/>
        <a:ln w="1905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TV 
Alone</c:v>
                </c:pt>
                <c:pt idx="1">
                  <c:v>Broadcast TV 
and Cable</c:v>
                </c:pt>
                <c:pt idx="2">
                  <c:v>Broadcast TV 
and Broadcast Websites</c:v>
                </c:pt>
              </c:strCache>
            </c:strRef>
          </c:cat>
          <c:val>
            <c:numRef>
              <c:f>Sheet1!$B$2:$B$4</c:f>
              <c:numCache>
                <c:formatCode>0.00%</c:formatCode>
                <c:ptCount val="3"/>
                <c:pt idx="0">
                  <c:v>0.80200000000000005</c:v>
                </c:pt>
                <c:pt idx="1">
                  <c:v>0.81</c:v>
                </c:pt>
                <c:pt idx="2">
                  <c:v>0.84099999999999997</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219"/>
        <c:overlap val="-27"/>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0505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B0E-4E9C-9243-016B064A4DC5}"/>
              </c:ext>
            </c:extLst>
          </c:dPt>
          <c:dPt>
            <c:idx val="1"/>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B0E-4E9C-9243-016B064A4DC5}"/>
              </c:ext>
            </c:extLst>
          </c:dPt>
          <c:dPt>
            <c:idx val="2"/>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B0E-4E9C-9243-016B064A4DC5}"/>
              </c:ext>
            </c:extLst>
          </c:dPt>
          <c:dPt>
            <c:idx val="3"/>
            <c:bubble3D val="0"/>
            <c:spPr>
              <a:solidFill>
                <a:srgbClr val="FFAE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B0E-4E9C-9243-016B064A4DC5}"/>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0-EB0E-4E9C-9243-016B064A4DC5}"/>
              </c:ext>
            </c:extLst>
          </c:dPt>
          <c:dPt>
            <c:idx val="5"/>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B0E-4E9C-9243-016B064A4DC5}"/>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B0E-4E9C-9243-016B064A4DC5}"/>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B0E-4E9C-9243-016B064A4DC5}"/>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B0E-4E9C-9243-016B064A4DC5}"/>
              </c:ext>
            </c:extLst>
          </c:dPt>
          <c:dLbls>
            <c:dLbl>
              <c:idx val="0"/>
              <c:layout>
                <c:manualLayout>
                  <c:x val="-0.22865503154751216"/>
                  <c:y val="0.1522831695859544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EB0E-4E9C-9243-016B064A4DC5}"/>
                </c:ext>
              </c:extLst>
            </c:dLbl>
            <c:dLbl>
              <c:idx val="1"/>
              <c:layout>
                <c:manualLayout>
                  <c:x val="-1.9823786254143883E-2"/>
                  <c:y val="-0.22250298970043939"/>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6593243309024094"/>
                      <c:h val="0.23978646781515076"/>
                    </c:manualLayout>
                  </c15:layout>
                </c:ext>
                <c:ext xmlns:c16="http://schemas.microsoft.com/office/drawing/2014/chart" uri="{C3380CC4-5D6E-409C-BE32-E72D297353CC}">
                  <c16:uniqueId val="{00000003-EB0E-4E9C-9243-016B064A4DC5}"/>
                </c:ext>
              </c:extLst>
            </c:dLbl>
            <c:dLbl>
              <c:idx val="2"/>
              <c:layout>
                <c:manualLayout>
                  <c:x val="2.2026429171270907E-3"/>
                  <c:y val="-0.10456853483668228"/>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632889956537982"/>
                      <c:h val="0.29988332691669234"/>
                    </c:manualLayout>
                  </c15:layout>
                </c:ext>
                <c:ext xmlns:c16="http://schemas.microsoft.com/office/drawing/2014/chart" uri="{C3380CC4-5D6E-409C-BE32-E72D297353CC}">
                  <c16:uniqueId val="{00000005-EB0E-4E9C-9243-016B064A4DC5}"/>
                </c:ext>
              </c:extLst>
            </c:dLbl>
            <c:dLbl>
              <c:idx val="3"/>
              <c:layout>
                <c:manualLayout>
                  <c:x val="5.7812150068906054E-8"/>
                  <c:y val="4.115764153804050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301025552854701"/>
                      <c:h val="0.18209348307767087"/>
                    </c:manualLayout>
                  </c15:layout>
                </c:ext>
                <c:ext xmlns:c16="http://schemas.microsoft.com/office/drawing/2014/chart" uri="{C3380CC4-5D6E-409C-BE32-E72D297353CC}">
                  <c16:uniqueId val="{00000007-EB0E-4E9C-9243-016B064A4DC5}"/>
                </c:ext>
              </c:extLst>
            </c:dLbl>
            <c:dLbl>
              <c:idx val="4"/>
              <c:layout>
                <c:manualLayout>
                  <c:x val="1.408153663769854E-2"/>
                  <c:y val="1.052329127121040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3925107365834478"/>
                      <c:h val="0.20293507381408549"/>
                    </c:manualLayout>
                  </c15:layout>
                  <c15:dlblFieldTable/>
                  <c15:showDataLabelsRange val="0"/>
                </c:ext>
                <c:ext xmlns:c16="http://schemas.microsoft.com/office/drawing/2014/chart" uri="{C3380CC4-5D6E-409C-BE32-E72D297353CC}">
                  <c16:uniqueId val="{00000010-EB0E-4E9C-9243-016B064A4DC5}"/>
                </c:ext>
              </c:extLst>
            </c:dLbl>
            <c:dLbl>
              <c:idx val="5"/>
              <c:layout>
                <c:manualLayout>
                  <c:x val="8.4592703574791178E-2"/>
                  <c:y val="0.13461696438745308"/>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B0E-4E9C-9243-016B064A4DC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Local Newspapers Websites/Apps</c:v>
                </c:pt>
                <c:pt idx="2">
                  <c:v>Any social media web/apps like Facebook, Twitter, or Instagram</c:v>
                </c:pt>
                <c:pt idx="3">
                  <c:v>Local Radio Websites/Apps</c:v>
                </c:pt>
                <c:pt idx="4">
                  <c:v>Local Magazines Websites/Apps</c:v>
                </c:pt>
                <c:pt idx="5">
                  <c:v>Other</c:v>
                </c:pt>
              </c:strCache>
            </c:strRef>
          </c:cat>
          <c:val>
            <c:numRef>
              <c:f>Sheet1!$B$2:$B$7</c:f>
              <c:numCache>
                <c:formatCode>0%</c:formatCode>
                <c:ptCount val="6"/>
                <c:pt idx="0">
                  <c:v>0.45300000000000001</c:v>
                </c:pt>
                <c:pt idx="1">
                  <c:v>0.17699999999999999</c:v>
                </c:pt>
                <c:pt idx="2">
                  <c:v>0.151</c:v>
                </c:pt>
                <c:pt idx="3">
                  <c:v>7.9000000000000001E-2</c:v>
                </c:pt>
                <c:pt idx="4">
                  <c:v>2.3E-2</c:v>
                </c:pt>
                <c:pt idx="5">
                  <c:v>0.11699999999999999</c:v>
                </c:pt>
              </c:numCache>
            </c:numRef>
          </c:val>
          <c:extLst>
            <c:ext xmlns:c16="http://schemas.microsoft.com/office/drawing/2014/chart" uri="{C3380CC4-5D6E-409C-BE32-E72D297353CC}">
              <c16:uniqueId val="{00000011-EB0E-4E9C-9243-016B064A4DC5}"/>
            </c:ext>
          </c:extLst>
        </c:ser>
        <c:dLbls>
          <c:showLegendKey val="0"/>
          <c:showVal val="0"/>
          <c:showCatName val="0"/>
          <c:showSerName val="0"/>
          <c:showPercent val="0"/>
          <c:showBubbleSize val="0"/>
          <c:showLeaderLines val="1"/>
        </c:dLbls>
        <c:firstSliceAng val="34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i="0" baseline="0" dirty="0">
                <a:effectLst/>
              </a:rPr>
              <a:t>% Reached Yesterday</a:t>
            </a:r>
          </a:p>
        </c:rich>
      </c:tx>
      <c:layout>
        <c:manualLayout>
          <c:xMode val="edge"/>
          <c:yMode val="edge"/>
          <c:x val="0.38442438460746914"/>
          <c:y val="2.4717118093155114E-3"/>
        </c:manualLayout>
      </c:layout>
      <c:overlay val="0"/>
      <c:spPr>
        <a:noFill/>
        <a:ln>
          <a:noFill/>
        </a:ln>
        <a:effectLst/>
      </c:spPr>
    </c:title>
    <c:autoTitleDeleted val="0"/>
    <c:plotArea>
      <c:layout>
        <c:manualLayout>
          <c:layoutTarget val="inner"/>
          <c:xMode val="edge"/>
          <c:yMode val="edge"/>
          <c:x val="3.1216943753744116E-3"/>
          <c:y val="4.9666928720660003E-2"/>
          <c:w val="0.99260837663305512"/>
          <c:h val="0.74791517296187637"/>
        </c:manualLayout>
      </c:layout>
      <c:barChart>
        <c:barDir val="col"/>
        <c:grouping val="clustered"/>
        <c:varyColors val="0"/>
        <c:ser>
          <c:idx val="0"/>
          <c:order val="0"/>
          <c:tx>
            <c:strRef>
              <c:f>Sheet1!$B$1</c:f>
              <c:strCache>
                <c:ptCount val="1"/>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TV (Broadcast/Cable)</c:v>
                </c:pt>
                <c:pt idx="1">
                  <c:v>Broadcast TV</c:v>
                </c:pt>
                <c:pt idx="2">
                  <c:v>Email</c:v>
                </c:pt>
                <c:pt idx="3">
                  <c:v>Social Media</c:v>
                </c:pt>
                <c:pt idx="4">
                  <c:v>Cable TV</c:v>
                </c:pt>
                <c:pt idx="5">
                  <c:v>Radio</c:v>
                </c:pt>
                <c:pt idx="6">
                  <c:v>Search</c:v>
                </c:pt>
                <c:pt idx="7">
                  <c:v>Streaming Video Other Than TV Programs on Digital Media</c:v>
                </c:pt>
                <c:pt idx="8">
                  <c:v>Streaming Programs on TV With Ads</c:v>
                </c:pt>
                <c:pt idx="9">
                  <c:v>Streaming Programs on TV No Ads</c:v>
                </c:pt>
              </c:strCache>
            </c:strRef>
          </c:cat>
          <c:val>
            <c:numRef>
              <c:f>Sheet1!$B$2:$B$11</c:f>
            </c:numRef>
          </c:val>
          <c:extLst xmlns:c15="http://schemas.microsoft.com/office/drawing/2012/chart">
            <c:ext xmlns:c16="http://schemas.microsoft.com/office/drawing/2014/chart" uri="{C3380CC4-5D6E-409C-BE32-E72D297353CC}">
              <c16:uniqueId val="{00000000-0545-49DC-AA18-5F5F80A1A687}"/>
            </c:ext>
          </c:extLst>
        </c:ser>
        <c:ser>
          <c:idx val="1"/>
          <c:order val="1"/>
          <c:tx>
            <c:strRef>
              <c:f>Sheet1!$C$1</c:f>
              <c:strCache>
                <c:ptCount val="1"/>
                <c:pt idx="0">
                  <c:v>Republicans</c:v>
                </c:pt>
              </c:strCache>
            </c:strRef>
          </c:tx>
          <c:spPr>
            <a:solidFill>
              <a:schemeClr val="accent3"/>
            </a:solidFill>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TV (Broadcast/Cable)</c:v>
                </c:pt>
                <c:pt idx="1">
                  <c:v>Broadcast TV</c:v>
                </c:pt>
                <c:pt idx="2">
                  <c:v>Email</c:v>
                </c:pt>
                <c:pt idx="3">
                  <c:v>Social Media</c:v>
                </c:pt>
                <c:pt idx="4">
                  <c:v>Cable TV</c:v>
                </c:pt>
                <c:pt idx="5">
                  <c:v>Radio</c:v>
                </c:pt>
                <c:pt idx="6">
                  <c:v>Search</c:v>
                </c:pt>
                <c:pt idx="7">
                  <c:v>Streaming Video Other Than TV Programs on Digital Media</c:v>
                </c:pt>
                <c:pt idx="8">
                  <c:v>Streaming Programs on TV With Ads</c:v>
                </c:pt>
                <c:pt idx="9">
                  <c:v>Streaming Programs on TV No Ads</c:v>
                </c:pt>
              </c:strCache>
            </c:strRef>
          </c:cat>
          <c:val>
            <c:numRef>
              <c:f>Sheet1!$C$2:$C$11</c:f>
              <c:numCache>
                <c:formatCode>0%</c:formatCode>
                <c:ptCount val="10"/>
                <c:pt idx="0">
                  <c:v>0.81899999999999995</c:v>
                </c:pt>
                <c:pt idx="1">
                  <c:v>0.81100000000000005</c:v>
                </c:pt>
                <c:pt idx="2">
                  <c:v>0.748</c:v>
                </c:pt>
                <c:pt idx="3">
                  <c:v>0.61</c:v>
                </c:pt>
                <c:pt idx="4">
                  <c:v>0.58899999999999997</c:v>
                </c:pt>
                <c:pt idx="5">
                  <c:v>0.55000000000000004</c:v>
                </c:pt>
                <c:pt idx="6">
                  <c:v>0.54600000000000004</c:v>
                </c:pt>
                <c:pt idx="7">
                  <c:v>0.36099999999999999</c:v>
                </c:pt>
                <c:pt idx="8">
                  <c:v>0.36</c:v>
                </c:pt>
                <c:pt idx="9">
                  <c:v>0.33</c:v>
                </c:pt>
              </c:numCache>
            </c:numRef>
          </c:val>
          <c:extLst>
            <c:ext xmlns:c16="http://schemas.microsoft.com/office/drawing/2014/chart" uri="{C3380CC4-5D6E-409C-BE32-E72D297353CC}">
              <c16:uniqueId val="{00000001-0545-49DC-AA18-5F5F80A1A687}"/>
            </c:ext>
          </c:extLst>
        </c:ser>
        <c:ser>
          <c:idx val="2"/>
          <c:order val="2"/>
          <c:tx>
            <c:strRef>
              <c:f>Sheet1!$D$1</c:f>
              <c:strCache>
                <c:ptCount val="1"/>
                <c:pt idx="0">
                  <c:v>Democrats</c:v>
                </c:pt>
              </c:strCache>
            </c:strRef>
          </c:tx>
          <c:spPr>
            <a:solidFill>
              <a:srgbClr val="0000FF"/>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TV (Broadcast/Cable)</c:v>
                </c:pt>
                <c:pt idx="1">
                  <c:v>Broadcast TV</c:v>
                </c:pt>
                <c:pt idx="2">
                  <c:v>Email</c:v>
                </c:pt>
                <c:pt idx="3">
                  <c:v>Social Media</c:v>
                </c:pt>
                <c:pt idx="4">
                  <c:v>Cable TV</c:v>
                </c:pt>
                <c:pt idx="5">
                  <c:v>Radio</c:v>
                </c:pt>
                <c:pt idx="6">
                  <c:v>Search</c:v>
                </c:pt>
                <c:pt idx="7">
                  <c:v>Streaming Video Other Than TV Programs on Digital Media</c:v>
                </c:pt>
                <c:pt idx="8">
                  <c:v>Streaming Programs on TV With Ads</c:v>
                </c:pt>
                <c:pt idx="9">
                  <c:v>Streaming Programs on TV No Ads</c:v>
                </c:pt>
              </c:strCache>
            </c:strRef>
          </c:cat>
          <c:val>
            <c:numRef>
              <c:f>Sheet1!$D$2:$D$11</c:f>
              <c:numCache>
                <c:formatCode>0%</c:formatCode>
                <c:ptCount val="10"/>
                <c:pt idx="0">
                  <c:v>0.82299999999999995</c:v>
                </c:pt>
                <c:pt idx="1">
                  <c:v>0.82</c:v>
                </c:pt>
                <c:pt idx="2">
                  <c:v>0.74199999999999999</c:v>
                </c:pt>
                <c:pt idx="3">
                  <c:v>0.65800000000000003</c:v>
                </c:pt>
                <c:pt idx="4">
                  <c:v>0.61099999999999999</c:v>
                </c:pt>
                <c:pt idx="5">
                  <c:v>0.45800000000000002</c:v>
                </c:pt>
                <c:pt idx="6">
                  <c:v>0.63800000000000001</c:v>
                </c:pt>
                <c:pt idx="7">
                  <c:v>0.45200000000000001</c:v>
                </c:pt>
                <c:pt idx="8">
                  <c:v>0.42399999999999999</c:v>
                </c:pt>
                <c:pt idx="9">
                  <c:v>0.373</c:v>
                </c:pt>
              </c:numCache>
            </c:numRef>
          </c:val>
          <c:extLst>
            <c:ext xmlns:c16="http://schemas.microsoft.com/office/drawing/2014/chart" uri="{C3380CC4-5D6E-409C-BE32-E72D297353CC}">
              <c16:uniqueId val="{00000002-0545-49DC-AA18-5F5F80A1A687}"/>
            </c:ext>
          </c:extLst>
        </c:ser>
        <c:ser>
          <c:idx val="3"/>
          <c:order val="3"/>
          <c:tx>
            <c:strRef>
              <c:f>Sheet1!$E$1</c:f>
              <c:strCache>
                <c:ptCount val="1"/>
                <c:pt idx="0">
                  <c:v>Independents</c:v>
                </c:pt>
              </c:strCache>
            </c:strRef>
          </c:tx>
          <c:spPr>
            <a:solidFill>
              <a:srgbClr val="00CC18"/>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TV (Broadcast/Cable)</c:v>
                </c:pt>
                <c:pt idx="1">
                  <c:v>Broadcast TV</c:v>
                </c:pt>
                <c:pt idx="2">
                  <c:v>Email</c:v>
                </c:pt>
                <c:pt idx="3">
                  <c:v>Social Media</c:v>
                </c:pt>
                <c:pt idx="4">
                  <c:v>Cable TV</c:v>
                </c:pt>
                <c:pt idx="5">
                  <c:v>Radio</c:v>
                </c:pt>
                <c:pt idx="6">
                  <c:v>Search</c:v>
                </c:pt>
                <c:pt idx="7">
                  <c:v>Streaming Video Other Than TV Programs on Digital Media</c:v>
                </c:pt>
                <c:pt idx="8">
                  <c:v>Streaming Programs on TV With Ads</c:v>
                </c:pt>
                <c:pt idx="9">
                  <c:v>Streaming Programs on TV No Ads</c:v>
                </c:pt>
              </c:strCache>
            </c:strRef>
          </c:cat>
          <c:val>
            <c:numRef>
              <c:f>Sheet1!$E$2:$E$11</c:f>
              <c:numCache>
                <c:formatCode>0%</c:formatCode>
                <c:ptCount val="10"/>
                <c:pt idx="0">
                  <c:v>0.77200000000000002</c:v>
                </c:pt>
                <c:pt idx="1">
                  <c:v>0.76200000000000001</c:v>
                </c:pt>
                <c:pt idx="2">
                  <c:v>0.76600000000000001</c:v>
                </c:pt>
                <c:pt idx="3">
                  <c:v>0.626</c:v>
                </c:pt>
                <c:pt idx="4">
                  <c:v>0.54600000000000004</c:v>
                </c:pt>
                <c:pt idx="5">
                  <c:v>0.48799999999999999</c:v>
                </c:pt>
                <c:pt idx="6">
                  <c:v>0.624</c:v>
                </c:pt>
                <c:pt idx="7">
                  <c:v>0.40799999999999997</c:v>
                </c:pt>
                <c:pt idx="8">
                  <c:v>0.35</c:v>
                </c:pt>
                <c:pt idx="9">
                  <c:v>0.309</c:v>
                </c:pt>
              </c:numCache>
            </c:numRef>
          </c:val>
          <c:extLst>
            <c:ext xmlns:c16="http://schemas.microsoft.com/office/drawing/2014/chart" uri="{C3380CC4-5D6E-409C-BE32-E72D297353CC}">
              <c16:uniqueId val="{00000003-0545-49DC-AA18-5F5F80A1A687}"/>
            </c:ext>
          </c:extLst>
        </c:ser>
        <c:dLbls>
          <c:dLblPos val="outEnd"/>
          <c:showLegendKey val="0"/>
          <c:showVal val="1"/>
          <c:showCatName val="0"/>
          <c:showSerName val="0"/>
          <c:showPercent val="0"/>
          <c:showBubbleSize val="0"/>
        </c:dLbls>
        <c:gapWidth val="80"/>
        <c:axId val="845900992"/>
        <c:axId val="845919024"/>
        <c:extLst/>
      </c:barChart>
      <c:catAx>
        <c:axId val="845900992"/>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45919024"/>
        <c:crosses val="autoZero"/>
        <c:auto val="1"/>
        <c:lblAlgn val="ctr"/>
        <c:lblOffset val="100"/>
        <c:noMultiLvlLbl val="0"/>
      </c:catAx>
      <c:valAx>
        <c:axId val="845919024"/>
        <c:scaling>
          <c:orientation val="minMax"/>
        </c:scaling>
        <c:delete val="1"/>
        <c:axPos val="l"/>
        <c:numFmt formatCode="0%" sourceLinked="1"/>
        <c:majorTickMark val="out"/>
        <c:minorTickMark val="none"/>
        <c:tickLblPos val="nextTo"/>
        <c:crossAx val="845900992"/>
        <c:crosses val="autoZero"/>
        <c:crossBetween val="between"/>
      </c:valAx>
      <c:spPr>
        <a:noFill/>
        <a:ln>
          <a:noFill/>
        </a:ln>
        <a:effectLst/>
      </c:spPr>
    </c:plotArea>
    <c:legend>
      <c:legendPos val="t"/>
      <c:layout>
        <c:manualLayout>
          <c:xMode val="edge"/>
          <c:yMode val="edge"/>
          <c:x val="0.27090632490659194"/>
          <c:y val="5.1472480140450007E-2"/>
          <c:w val="0.44536470047375654"/>
          <c:h val="6.2302757415447468E-2"/>
        </c:manualLayout>
      </c:layout>
      <c:overlay val="0"/>
      <c:txPr>
        <a:bodyPr/>
        <a:lstStyle/>
        <a:p>
          <a:pPr>
            <a:defRPr sz="18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42347081008077869"/>
          <c:y val="4.0243683987729685E-2"/>
        </c:manualLayout>
      </c:layout>
      <c:overlay val="0"/>
      <c:spPr>
        <a:noFill/>
        <a:ln>
          <a:noFill/>
        </a:ln>
        <a:effectLst/>
      </c:spPr>
    </c:title>
    <c:autoTitleDeleted val="0"/>
    <c:plotArea>
      <c:layout>
        <c:manualLayout>
          <c:layoutTarget val="inner"/>
          <c:xMode val="edge"/>
          <c:yMode val="edge"/>
          <c:x val="0.21099263327378198"/>
          <c:y val="0.11126194984842913"/>
          <c:w val="0.76604035182625074"/>
          <c:h val="0.75705415487611227"/>
        </c:manualLayout>
      </c:layout>
      <c:barChart>
        <c:barDir val="bar"/>
        <c:grouping val="clustered"/>
        <c:varyColors val="0"/>
        <c:ser>
          <c:idx val="0"/>
          <c:order val="0"/>
          <c:tx>
            <c:strRef>
              <c:f>Sheet1!$B$1</c:f>
              <c:strCache>
                <c:ptCount val="1"/>
                <c:pt idx="0">
                  <c:v>TV (Broadcast/Cable)</c:v>
                </c:pt>
              </c:strCache>
            </c:strRef>
          </c:tx>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7"/>
            <c:invertIfNegative val="0"/>
            <c:bubble3D val="0"/>
            <c:extLst>
              <c:ext xmlns:c16="http://schemas.microsoft.com/office/drawing/2014/chart" uri="{C3380CC4-5D6E-409C-BE32-E72D297353CC}">
                <c16:uniqueId val="{00000001-C4A7-4C2D-970F-838E71BBFDD2}"/>
              </c:ext>
            </c:extLst>
          </c:dPt>
          <c:dPt>
            <c:idx val="8"/>
            <c:invertIfNegative val="0"/>
            <c:bubble3D val="0"/>
            <c:extLst>
              <c:ext xmlns:c16="http://schemas.microsoft.com/office/drawing/2014/chart" uri="{C3380CC4-5D6E-409C-BE32-E72D297353CC}">
                <c16:uniqueId val="{00000002-C4A7-4C2D-970F-838E71BBFDD2}"/>
              </c:ext>
            </c:extLst>
          </c:dPt>
          <c:dPt>
            <c:idx val="9"/>
            <c:invertIfNegative val="0"/>
            <c:bubble3D val="0"/>
            <c:extLst>
              <c:ext xmlns:c16="http://schemas.microsoft.com/office/drawing/2014/chart" uri="{C3380CC4-5D6E-409C-BE32-E72D297353CC}">
                <c16:uniqueId val="{00000003-C4A7-4C2D-970F-838E71BBFDD2}"/>
              </c:ext>
            </c:extLst>
          </c:dPt>
          <c:dPt>
            <c:idx val="10"/>
            <c:invertIfNegative val="0"/>
            <c:bubble3D val="0"/>
            <c:extLst>
              <c:ext xmlns:c16="http://schemas.microsoft.com/office/drawing/2014/chart" uri="{C3380CC4-5D6E-409C-BE32-E72D297353CC}">
                <c16:uniqueId val="{00000004-C4A7-4C2D-970F-838E71BBFDD2}"/>
              </c:ext>
            </c:extLst>
          </c:dPt>
          <c:dPt>
            <c:idx val="11"/>
            <c:invertIfNegative val="0"/>
            <c:bubble3D val="0"/>
            <c:extLst>
              <c:ext xmlns:c16="http://schemas.microsoft.com/office/drawing/2014/chart" uri="{C3380CC4-5D6E-409C-BE32-E72D297353CC}">
                <c16:uniqueId val="{00000005-C4A7-4C2D-970F-838E71BBFDD2}"/>
              </c:ext>
            </c:extLst>
          </c:dPt>
          <c:dPt>
            <c:idx val="12"/>
            <c:invertIfNegative val="0"/>
            <c:bubble3D val="0"/>
            <c:extLst>
              <c:ext xmlns:c16="http://schemas.microsoft.com/office/drawing/2014/chart" uri="{C3380CC4-5D6E-409C-BE32-E72D297353CC}">
                <c16:uniqueId val="{00000006-C4A7-4C2D-970F-838E71BBFDD2}"/>
              </c:ext>
            </c:extLst>
          </c:dPt>
          <c:dPt>
            <c:idx val="13"/>
            <c:invertIfNegative val="0"/>
            <c:bubble3D val="0"/>
            <c:extLst>
              <c:ext xmlns:c16="http://schemas.microsoft.com/office/drawing/2014/chart" uri="{C3380CC4-5D6E-409C-BE32-E72D297353CC}">
                <c16:uniqueId val="{00000007-C4A7-4C2D-970F-838E71BBFDD2}"/>
              </c:ext>
            </c:extLst>
          </c:dPt>
          <c:dPt>
            <c:idx val="14"/>
            <c:invertIfNegative val="0"/>
            <c:bubble3D val="0"/>
            <c:extLst>
              <c:ext xmlns:c16="http://schemas.microsoft.com/office/drawing/2014/chart" uri="{C3380CC4-5D6E-409C-BE32-E72D297353CC}">
                <c16:uniqueId val="{00000008-C4A7-4C2D-970F-838E71BBFDD2}"/>
              </c:ext>
            </c:extLst>
          </c:dPt>
          <c:dPt>
            <c:idx val="15"/>
            <c:invertIfNegative val="0"/>
            <c:bubble3D val="0"/>
            <c:extLst>
              <c:ext xmlns:c16="http://schemas.microsoft.com/office/drawing/2014/chart" uri="{C3380CC4-5D6E-409C-BE32-E72D297353CC}">
                <c16:uniqueId val="{00000009-C4A7-4C2D-970F-838E71BBFDD2}"/>
              </c:ext>
            </c:extLst>
          </c:dPt>
          <c:dPt>
            <c:idx val="16"/>
            <c:invertIfNegative val="0"/>
            <c:bubble3D val="0"/>
            <c:extLst>
              <c:ext xmlns:c16="http://schemas.microsoft.com/office/drawing/2014/chart" uri="{C3380CC4-5D6E-409C-BE32-E72D297353CC}">
                <c16:uniqueId val="{0000000A-C4A7-4C2D-970F-838E71BBFDD2}"/>
              </c:ext>
            </c:extLst>
          </c:dPt>
          <c:dPt>
            <c:idx val="17"/>
            <c:invertIfNegative val="0"/>
            <c:bubble3D val="0"/>
            <c:extLst>
              <c:ext xmlns:c16="http://schemas.microsoft.com/office/drawing/2014/chart" uri="{C3380CC4-5D6E-409C-BE32-E72D297353CC}">
                <c16:uniqueId val="{0000000B-C4A7-4C2D-970F-838E71BBFDD2}"/>
              </c:ext>
            </c:extLst>
          </c:dPt>
          <c:dPt>
            <c:idx val="18"/>
            <c:invertIfNegative val="0"/>
            <c:bubble3D val="0"/>
            <c:extLst>
              <c:ext xmlns:c16="http://schemas.microsoft.com/office/drawing/2014/chart" uri="{C3380CC4-5D6E-409C-BE32-E72D297353CC}">
                <c16:uniqueId val="{0000000C-C4A7-4C2D-970F-838E71BBFDD2}"/>
              </c:ext>
            </c:extLst>
          </c:dPt>
          <c:dPt>
            <c:idx val="19"/>
            <c:invertIfNegative val="0"/>
            <c:bubble3D val="0"/>
            <c:extLst>
              <c:ext xmlns:c16="http://schemas.microsoft.com/office/drawing/2014/chart" uri="{C3380CC4-5D6E-409C-BE32-E72D297353CC}">
                <c16:uniqueId val="{0000000D-C4A7-4C2D-970F-838E71BBFDD2}"/>
              </c:ext>
            </c:extLst>
          </c:dPt>
          <c:dPt>
            <c:idx val="20"/>
            <c:invertIfNegative val="0"/>
            <c:bubble3D val="0"/>
            <c:extLst>
              <c:ext xmlns:c16="http://schemas.microsoft.com/office/drawing/2014/chart" uri="{C3380CC4-5D6E-409C-BE32-E72D297353CC}">
                <c16:uniqueId val="{0000000E-C4A7-4C2D-970F-838E71BBFDD2}"/>
              </c:ext>
            </c:extLst>
          </c:dPt>
          <c:dPt>
            <c:idx val="21"/>
            <c:invertIfNegative val="0"/>
            <c:bubble3D val="0"/>
            <c:extLst>
              <c:ext xmlns:c16="http://schemas.microsoft.com/office/drawing/2014/chart" uri="{C3380CC4-5D6E-409C-BE32-E72D297353CC}">
                <c16:uniqueId val="{0000000F-C4A7-4C2D-970F-838E71BBFDD2}"/>
              </c:ext>
            </c:extLst>
          </c:dPt>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Voters</c:v>
                </c:pt>
                <c:pt idx="1">
                  <c:v>Republicans</c:v>
                </c:pt>
                <c:pt idx="2">
                  <c:v>Democrats</c:v>
                </c:pt>
                <c:pt idx="3">
                  <c:v>Independents</c:v>
                </c:pt>
              </c:strCache>
            </c:strRef>
          </c:cat>
          <c:val>
            <c:numRef>
              <c:f>Sheet1!$B$2:$B$5</c:f>
              <c:numCache>
                <c:formatCode>0%</c:formatCode>
                <c:ptCount val="4"/>
                <c:pt idx="0">
                  <c:v>0.81</c:v>
                </c:pt>
                <c:pt idx="1">
                  <c:v>0.81899999999999995</c:v>
                </c:pt>
                <c:pt idx="2">
                  <c:v>0.82299999999999995</c:v>
                </c:pt>
                <c:pt idx="3">
                  <c:v>0.77200000000000002</c:v>
                </c:pt>
              </c:numCache>
            </c:numRef>
          </c:val>
          <c:extLst>
            <c:ext xmlns:c16="http://schemas.microsoft.com/office/drawing/2014/chart" uri="{C3380CC4-5D6E-409C-BE32-E72D297353CC}">
              <c16:uniqueId val="{00000010-C4A7-4C2D-970F-838E71BBFDD2}"/>
            </c:ext>
          </c:extLst>
        </c:ser>
        <c:ser>
          <c:idx val="1"/>
          <c:order val="1"/>
          <c:tx>
            <c:strRef>
              <c:f>Sheet1!$C$1</c:f>
              <c:strCache>
                <c:ptCount val="1"/>
                <c:pt idx="0">
                  <c:v>Broadcast TV</c:v>
                </c:pt>
              </c:strCache>
            </c:strRef>
          </c:tx>
          <c:spPr>
            <a:solidFill>
              <a:srgbClr val="0505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Voters</c:v>
                </c:pt>
                <c:pt idx="1">
                  <c:v>Republicans</c:v>
                </c:pt>
                <c:pt idx="2">
                  <c:v>Democrats</c:v>
                </c:pt>
                <c:pt idx="3">
                  <c:v>Independents</c:v>
                </c:pt>
              </c:strCache>
            </c:strRef>
          </c:cat>
          <c:val>
            <c:numRef>
              <c:f>Sheet1!$C$2:$C$5</c:f>
              <c:numCache>
                <c:formatCode>0%</c:formatCode>
                <c:ptCount val="4"/>
                <c:pt idx="0">
                  <c:v>0.80200000000000005</c:v>
                </c:pt>
                <c:pt idx="1">
                  <c:v>0.81100000000000005</c:v>
                </c:pt>
                <c:pt idx="2">
                  <c:v>0.82</c:v>
                </c:pt>
                <c:pt idx="3">
                  <c:v>0.76200000000000001</c:v>
                </c:pt>
              </c:numCache>
            </c:numRef>
          </c:val>
          <c:extLst>
            <c:ext xmlns:c16="http://schemas.microsoft.com/office/drawing/2014/chart" uri="{C3380CC4-5D6E-409C-BE32-E72D297353CC}">
              <c16:uniqueId val="{00000012-C4A7-4C2D-970F-838E71BBFDD2}"/>
            </c:ext>
          </c:extLst>
        </c:ser>
        <c:dLbls>
          <c:showLegendKey val="0"/>
          <c:showVal val="0"/>
          <c:showCatName val="0"/>
          <c:showSerName val="0"/>
          <c:showPercent val="0"/>
          <c:showBubbleSize val="0"/>
        </c:dLbls>
        <c:gapWidth val="34"/>
        <c:axId val="845911968"/>
        <c:axId val="845922552"/>
      </c:barChart>
      <c:catAx>
        <c:axId val="845911968"/>
        <c:scaling>
          <c:orientation val="maxMin"/>
        </c:scaling>
        <c:delete val="0"/>
        <c:axPos val="l"/>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45922552"/>
        <c:crosses val="autoZero"/>
        <c:auto val="1"/>
        <c:lblAlgn val="ctr"/>
        <c:lblOffset val="100"/>
        <c:noMultiLvlLbl val="0"/>
      </c:catAx>
      <c:valAx>
        <c:axId val="845922552"/>
        <c:scaling>
          <c:orientation val="minMax"/>
          <c:min val="0"/>
        </c:scaling>
        <c:delete val="1"/>
        <c:axPos val="t"/>
        <c:numFmt formatCode="0%" sourceLinked="1"/>
        <c:majorTickMark val="out"/>
        <c:minorTickMark val="none"/>
        <c:tickLblPos val="nextTo"/>
        <c:crossAx val="845911968"/>
        <c:crosses val="autoZero"/>
        <c:crossBetween val="between"/>
      </c:valAx>
      <c:spPr>
        <a:noFill/>
        <a:ln>
          <a:noFill/>
        </a:ln>
        <a:effectLst/>
      </c:spPr>
    </c:plotArea>
    <c:legend>
      <c:legendPos val="b"/>
      <c:layout>
        <c:manualLayout>
          <c:xMode val="edge"/>
          <c:yMode val="edge"/>
          <c:x val="0.23540502093726834"/>
          <c:y val="0.90172824161569742"/>
          <c:w val="0.52918995812546332"/>
          <c:h val="6.5129900982643027E-2"/>
        </c:manualLayout>
      </c:layout>
      <c:overlay val="0"/>
      <c:txPr>
        <a:bodyPr/>
        <a:lstStyle/>
        <a:p>
          <a:pPr>
            <a:defRPr sz="18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Reached Yesterday</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A18+ Registered Voters</a:t>
            </a:r>
            <a:endParaRPr lang="en-US" sz="1600" dirty="0">
              <a:effectLst/>
            </a:endParaRPr>
          </a:p>
        </c:rich>
      </c:tx>
      <c:layout>
        <c:manualLayout>
          <c:xMode val="edge"/>
          <c:yMode val="edge"/>
          <c:x val="0.3896695522667562"/>
          <c:y val="2.6040030815589796E-2"/>
        </c:manualLayout>
      </c:layout>
      <c:overlay val="0"/>
      <c:spPr>
        <a:noFill/>
        <a:ln>
          <a:noFill/>
        </a:ln>
        <a:effectLst/>
      </c:spPr>
    </c:title>
    <c:autoTitleDeleted val="0"/>
    <c:plotArea>
      <c:layout>
        <c:manualLayout>
          <c:layoutTarget val="inner"/>
          <c:xMode val="edge"/>
          <c:yMode val="edge"/>
          <c:x val="0"/>
          <c:y val="8.9956470090219287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183-43C8-BCED-9EC87C587BAC}"/>
              </c:ext>
            </c:extLst>
          </c:dPt>
          <c:dPt>
            <c:idx val="1"/>
            <c:invertIfNegative val="0"/>
            <c:bubble3D val="0"/>
            <c:spPr>
              <a:solidFill>
                <a:srgbClr val="6F6F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183-43C8-BCED-9EC87C587BAC}"/>
              </c:ext>
            </c:extLst>
          </c:dPt>
          <c:dPt>
            <c:idx val="2"/>
            <c:invertIfNegative val="0"/>
            <c:bubble3D val="0"/>
            <c:spPr>
              <a:solidFill>
                <a:srgbClr val="3333CC"/>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183-43C8-BCED-9EC87C587BAC}"/>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183-43C8-BCED-9EC87C587BAC}"/>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183-43C8-BCED-9EC87C587BAC}"/>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183-43C8-BCED-9EC87C587BAC}"/>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183-43C8-BCED-9EC87C587BAC}"/>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183-43C8-BCED-9EC87C587BAC}"/>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183-43C8-BCED-9EC87C587BAC}"/>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183-43C8-BCED-9EC87C587BAC}"/>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183-43C8-BCED-9EC87C587BAC}"/>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183-43C8-BCED-9EC87C587BAC}"/>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183-43C8-BCED-9EC87C587BAC}"/>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183-43C8-BCED-9EC87C587BAC}"/>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183-43C8-BCED-9EC87C587BAC}"/>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183-43C8-BCED-9EC87C587BAC}"/>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3183-43C8-BCED-9EC87C587BAC}"/>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3183-43C8-BCED-9EC87C587BAC}"/>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3183-43C8-BCED-9EC87C587BAC}"/>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3183-43C8-BCED-9EC87C587BAC}"/>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TV (Broadcast/Cable)</c:v>
                </c:pt>
                <c:pt idx="1">
                  <c:v>TV+ Streaming Programs on TV With Ads </c:v>
                </c:pt>
                <c:pt idx="2">
                  <c:v>TV+ Streaming Programs 
With Ads on any device 
(TV, PC, Smartphone, Tablets)</c:v>
                </c:pt>
              </c:strCache>
            </c:strRef>
          </c:cat>
          <c:val>
            <c:numRef>
              <c:f>Sheet1!$B$2:$B$5</c:f>
              <c:numCache>
                <c:formatCode>0.0%</c:formatCode>
                <c:ptCount val="3"/>
                <c:pt idx="0" formatCode="0%">
                  <c:v>0.81</c:v>
                </c:pt>
                <c:pt idx="1">
                  <c:v>0.83499999999999996</c:v>
                </c:pt>
                <c:pt idx="2">
                  <c:v>0.89</c:v>
                </c:pt>
              </c:numCache>
            </c:numRef>
          </c:val>
          <c:extLst>
            <c:ext xmlns:c16="http://schemas.microsoft.com/office/drawing/2014/chart" uri="{C3380CC4-5D6E-409C-BE32-E72D297353CC}">
              <c16:uniqueId val="{00000028-3183-43C8-BCED-9EC87C587BAC}"/>
            </c:ext>
          </c:extLst>
        </c:ser>
        <c:dLbls>
          <c:showLegendKey val="0"/>
          <c:showVal val="0"/>
          <c:showCatName val="0"/>
          <c:showSerName val="0"/>
          <c:showPercent val="0"/>
          <c:showBubbleSize val="0"/>
        </c:dLbls>
        <c:gapWidth val="100"/>
        <c:axId val="1111576584"/>
        <c:axId val="1111587952"/>
      </c:barChart>
      <c:catAx>
        <c:axId val="1111576584"/>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11587952"/>
        <c:crosses val="autoZero"/>
        <c:auto val="1"/>
        <c:lblAlgn val="ctr"/>
        <c:lblOffset val="100"/>
        <c:noMultiLvlLbl val="0"/>
      </c:catAx>
      <c:valAx>
        <c:axId val="1111587952"/>
        <c:scaling>
          <c:orientation val="minMax"/>
          <c:min val="0"/>
        </c:scaling>
        <c:delete val="1"/>
        <c:axPos val="l"/>
        <c:numFmt formatCode="0%" sourceLinked="1"/>
        <c:majorTickMark val="out"/>
        <c:minorTickMark val="none"/>
        <c:tickLblPos val="none"/>
        <c:crossAx val="111157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Registered Voters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c:formatCode>
                <c:ptCount val="3"/>
                <c:pt idx="0">
                  <c:v>0.33700000000000002</c:v>
                </c:pt>
                <c:pt idx="1">
                  <c:v>0.19</c:v>
                </c:pt>
                <c:pt idx="2" formatCode="0.0%">
                  <c:v>0.41299999999999998</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Registered Voters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0.82099999999999995</c:v>
                </c:pt>
                <c:pt idx="1">
                  <c:v>0.873</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in val="0.33000000000000007"/>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10305115556653"/>
          <c:y val="0"/>
          <c:w val="0.61668558802173745"/>
          <c:h val="0.99601034396662824"/>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7E2-46DA-B82C-BDEEB72D4725}"/>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7E2-46DA-B82C-BDEEB72D4725}"/>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7E2-46DA-B82C-BDEEB72D4725}"/>
              </c:ext>
            </c:extLst>
          </c:dPt>
          <c:dPt>
            <c:idx val="3"/>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7E2-46DA-B82C-BDEEB72D4725}"/>
              </c:ext>
            </c:extLst>
          </c:dPt>
          <c:dPt>
            <c:idx val="4"/>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7E2-46DA-B82C-BDEEB72D4725}"/>
              </c:ext>
            </c:extLst>
          </c:dPt>
          <c:dPt>
            <c:idx val="5"/>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7E2-46DA-B82C-BDEEB72D4725}"/>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7E2-46DA-B82C-BDEEB72D4725}"/>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7E2-46DA-B82C-BDEEB72D4725}"/>
              </c:ext>
            </c:extLst>
          </c:dPt>
          <c:dPt>
            <c:idx val="8"/>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7E2-46DA-B82C-BDEEB72D4725}"/>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7E2-46DA-B82C-BDEEB72D4725}"/>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7E2-46DA-B82C-BDEEB72D4725}"/>
              </c:ext>
            </c:extLst>
          </c:dPt>
          <c:dPt>
            <c:idx val="11"/>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7E2-46DA-B82C-BDEEB72D4725}"/>
              </c:ext>
            </c:extLst>
          </c:dPt>
          <c:dPt>
            <c:idx val="12"/>
            <c:invertIfNegative val="0"/>
            <c:bubble3D val="0"/>
            <c:spPr>
              <a:solidFill>
                <a:srgbClr val="FF66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7E2-46DA-B82C-BDEEB72D4725}"/>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7E2-46DA-B82C-BDEEB72D4725}"/>
              </c:ext>
            </c:extLst>
          </c:dPt>
          <c:dPt>
            <c:idx val="14"/>
            <c:invertIfNegative val="0"/>
            <c:bubble3D val="0"/>
            <c:spPr>
              <a:solidFill>
                <a:srgbClr val="0099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7E2-46DA-B82C-BDEEB72D4725}"/>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7E2-46DA-B82C-BDEEB72D4725}"/>
              </c:ext>
            </c:extLst>
          </c:dPt>
          <c:dPt>
            <c:idx val="16"/>
            <c:invertIfNegative val="0"/>
            <c:bubble3D val="0"/>
            <c:spPr>
              <a:solidFill>
                <a:srgbClr val="D3D3D3"/>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7E2-46DA-B82C-BDEEB72D4725}"/>
              </c:ext>
            </c:extLst>
          </c:dPt>
          <c:dPt>
            <c:idx val="17"/>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7E2-46DA-B82C-BDEEB72D4725}"/>
              </c:ext>
            </c:extLst>
          </c:dPt>
          <c:dPt>
            <c:idx val="18"/>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7E2-46DA-B82C-BDEEB72D4725}"/>
              </c:ext>
            </c:extLst>
          </c:dPt>
          <c:dPt>
            <c:idx val="19"/>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7E2-46DA-B82C-BDEEB72D4725}"/>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7E2-46DA-B82C-BDEEB72D4725}"/>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Cable TV</c:v>
                </c:pt>
                <c:pt idx="3">
                  <c:v>Social Media</c:v>
                </c:pt>
                <c:pt idx="4">
                  <c:v>Email</c:v>
                </c:pt>
                <c:pt idx="5">
                  <c:v>Radio</c:v>
                </c:pt>
                <c:pt idx="6">
                  <c:v>Streaming Programs on TV With Ads </c:v>
                </c:pt>
                <c:pt idx="7">
                  <c:v>Streaming Programs on TV No Ads </c:v>
                </c:pt>
                <c:pt idx="8">
                  <c:v>Search</c:v>
                </c:pt>
                <c:pt idx="9">
                  <c:v>Streaming Video Other Than TV Programs on Digital Media</c:v>
                </c:pt>
                <c:pt idx="10">
                  <c:v>Streaming Programs on Digital Media With Ads</c:v>
                </c:pt>
                <c:pt idx="11">
                  <c:v>Streaming Audio</c:v>
                </c:pt>
                <c:pt idx="12">
                  <c:v>Newspapers</c:v>
                </c:pt>
                <c:pt idx="13">
                  <c:v>Streaming Programs on Digital Media No Ads</c:v>
                </c:pt>
                <c:pt idx="14">
                  <c:v>Broadcast TV News Websites/Apps</c:v>
                </c:pt>
                <c:pt idx="15">
                  <c:v>Magazines</c:v>
                </c:pt>
                <c:pt idx="16">
                  <c:v>Cable News Channels' Websites/Apps</c:v>
                </c:pt>
                <c:pt idx="17">
                  <c:v>Podcasts</c:v>
                </c:pt>
                <c:pt idx="18">
                  <c:v>Radio Stations Websites/Apps</c:v>
                </c:pt>
                <c:pt idx="19">
                  <c:v>Digital Newspaper</c:v>
                </c:pt>
                <c:pt idx="20">
                  <c:v>Digital Magazine</c:v>
                </c:pt>
              </c:strCache>
            </c:strRef>
          </c:cat>
          <c:val>
            <c:numRef>
              <c:f>Sheet1!$B$2:$B$22</c:f>
              <c:numCache>
                <c:formatCode>h:mm;@</c:formatCode>
                <c:ptCount val="21"/>
                <c:pt idx="0">
                  <c:v>0.24444444444444446</c:v>
                </c:pt>
                <c:pt idx="1">
                  <c:v>0.15902777777777777</c:v>
                </c:pt>
                <c:pt idx="2">
                  <c:v>8.5416666666666655E-2</c:v>
                </c:pt>
                <c:pt idx="3">
                  <c:v>4.9999999999999996E-2</c:v>
                </c:pt>
                <c:pt idx="4">
                  <c:v>4.9999999999999996E-2</c:v>
                </c:pt>
                <c:pt idx="5">
                  <c:v>3.9583333333333331E-2</c:v>
                </c:pt>
                <c:pt idx="6">
                  <c:v>3.7499999999999999E-2</c:v>
                </c:pt>
                <c:pt idx="7">
                  <c:v>3.1944444444444449E-2</c:v>
                </c:pt>
                <c:pt idx="8">
                  <c:v>2.9166666666666664E-2</c:v>
                </c:pt>
                <c:pt idx="9">
                  <c:v>2.7777777777777776E-2</c:v>
                </c:pt>
                <c:pt idx="10">
                  <c:v>2.4999999999999998E-2</c:v>
                </c:pt>
                <c:pt idx="11">
                  <c:v>1.6666666666666666E-2</c:v>
                </c:pt>
                <c:pt idx="12">
                  <c:v>1.1111111111111112E-2</c:v>
                </c:pt>
                <c:pt idx="13">
                  <c:v>1.1111111111111112E-2</c:v>
                </c:pt>
                <c:pt idx="14">
                  <c:v>1.1111111111111112E-2</c:v>
                </c:pt>
                <c:pt idx="15">
                  <c:v>8.3333333333333332E-3</c:v>
                </c:pt>
                <c:pt idx="16">
                  <c:v>8.3333333333333332E-3</c:v>
                </c:pt>
                <c:pt idx="17">
                  <c:v>6.9444444444444441E-3</c:v>
                </c:pt>
                <c:pt idx="18">
                  <c:v>6.2499999999999995E-3</c:v>
                </c:pt>
                <c:pt idx="19">
                  <c:v>6.2499999999999995E-3</c:v>
                </c:pt>
                <c:pt idx="20">
                  <c:v>2.7777777777777779E-3</c:v>
                </c:pt>
              </c:numCache>
            </c:numRef>
          </c:val>
          <c:extLst>
            <c:ext xmlns:c16="http://schemas.microsoft.com/office/drawing/2014/chart" uri="{C3380CC4-5D6E-409C-BE32-E72D297353CC}">
              <c16:uniqueId val="{0000002A-47E2-46DA-B82C-BDEEB72D4725}"/>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h:mm;@"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i="0" baseline="0" dirty="0">
                <a:effectLst/>
              </a:rPr>
              <a:t>% Time Spent Yesterday</a:t>
            </a:r>
          </a:p>
        </c:rich>
      </c:tx>
      <c:layout>
        <c:manualLayout>
          <c:xMode val="edge"/>
          <c:yMode val="edge"/>
          <c:x val="0.36781234025654536"/>
          <c:y val="4.353456646022414E-2"/>
        </c:manualLayout>
      </c:layout>
      <c:overlay val="0"/>
      <c:spPr>
        <a:noFill/>
        <a:ln>
          <a:noFill/>
        </a:ln>
        <a:effectLst/>
      </c:spPr>
    </c:title>
    <c:autoTitleDeleted val="0"/>
    <c:plotArea>
      <c:layout>
        <c:manualLayout>
          <c:layoutTarget val="inner"/>
          <c:xMode val="edge"/>
          <c:yMode val="edge"/>
          <c:x val="3.9446768575760278E-3"/>
          <c:y val="4.2286515707428148E-2"/>
          <c:w val="0.9904535436602897"/>
          <c:h val="0.80288995452279577"/>
        </c:manualLayout>
      </c:layout>
      <c:barChart>
        <c:barDir val="col"/>
        <c:grouping val="clustered"/>
        <c:varyColors val="0"/>
        <c:ser>
          <c:idx val="0"/>
          <c:order val="0"/>
          <c:tx>
            <c:strRef>
              <c:f>Sheet1!$B$1</c:f>
              <c:strCache>
                <c:ptCount val="1"/>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Television (Broadcast/Cable)</c:v>
                </c:pt>
                <c:pt idx="1">
                  <c:v>Broadcast TV</c:v>
                </c:pt>
                <c:pt idx="2">
                  <c:v>Cable TV</c:v>
                </c:pt>
                <c:pt idx="3">
                  <c:v>Email</c:v>
                </c:pt>
                <c:pt idx="4">
                  <c:v>Social Media</c:v>
                </c:pt>
                <c:pt idx="5">
                  <c:v>Radio</c:v>
                </c:pt>
                <c:pt idx="6">
                  <c:v>Streaming Programs on TV With Ads </c:v>
                </c:pt>
                <c:pt idx="7">
                  <c:v>Streaming Programs on TV No Ads </c:v>
                </c:pt>
                <c:pt idx="8">
                  <c:v>Search</c:v>
                </c:pt>
              </c:strCache>
            </c:strRef>
          </c:cat>
          <c:val>
            <c:numRef>
              <c:f>Sheet1!$B$2:$B$10</c:f>
            </c:numRef>
          </c:val>
          <c:extLst>
            <c:ext xmlns:c16="http://schemas.microsoft.com/office/drawing/2014/chart" uri="{C3380CC4-5D6E-409C-BE32-E72D297353CC}">
              <c16:uniqueId val="{00000000-FB45-4411-B070-8405C5F6013F}"/>
            </c:ext>
          </c:extLst>
        </c:ser>
        <c:ser>
          <c:idx val="1"/>
          <c:order val="1"/>
          <c:tx>
            <c:strRef>
              <c:f>Sheet1!$C$1</c:f>
              <c:strCache>
                <c:ptCount val="1"/>
                <c:pt idx="0">
                  <c:v>Republicans</c:v>
                </c:pt>
              </c:strCache>
            </c:strRef>
          </c:tx>
          <c:spPr>
            <a:solidFill>
              <a:srgbClr val="FF0000"/>
            </a:solidFill>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Television (Broadcast/Cable)</c:v>
                </c:pt>
                <c:pt idx="1">
                  <c:v>Broadcast TV</c:v>
                </c:pt>
                <c:pt idx="2">
                  <c:v>Cable TV</c:v>
                </c:pt>
                <c:pt idx="3">
                  <c:v>Email</c:v>
                </c:pt>
                <c:pt idx="4">
                  <c:v>Social Media</c:v>
                </c:pt>
                <c:pt idx="5">
                  <c:v>Radio</c:v>
                </c:pt>
                <c:pt idx="6">
                  <c:v>Streaming Programs on TV With Ads </c:v>
                </c:pt>
                <c:pt idx="7">
                  <c:v>Streaming Programs on TV No Ads </c:v>
                </c:pt>
                <c:pt idx="8">
                  <c:v>Search</c:v>
                </c:pt>
              </c:strCache>
            </c:strRef>
          </c:cat>
          <c:val>
            <c:numRef>
              <c:f>Sheet1!$C$2:$C$10</c:f>
              <c:numCache>
                <c:formatCode>h:mm;@</c:formatCode>
                <c:ptCount val="9"/>
                <c:pt idx="0">
                  <c:v>0.25277777777777777</c:v>
                </c:pt>
                <c:pt idx="1">
                  <c:v>0.16250000000000001</c:v>
                </c:pt>
                <c:pt idx="2">
                  <c:v>9.0277777777777776E-2</c:v>
                </c:pt>
                <c:pt idx="3">
                  <c:v>4.9305555555555554E-2</c:v>
                </c:pt>
                <c:pt idx="4">
                  <c:v>4.4444444444444446E-2</c:v>
                </c:pt>
                <c:pt idx="5">
                  <c:v>4.1666666666666664E-2</c:v>
                </c:pt>
                <c:pt idx="6">
                  <c:v>3.888888888888889E-2</c:v>
                </c:pt>
                <c:pt idx="7">
                  <c:v>3.0555555555555555E-2</c:v>
                </c:pt>
                <c:pt idx="8">
                  <c:v>2.4305555555555556E-2</c:v>
                </c:pt>
              </c:numCache>
            </c:numRef>
          </c:val>
          <c:extLst>
            <c:ext xmlns:c16="http://schemas.microsoft.com/office/drawing/2014/chart" uri="{C3380CC4-5D6E-409C-BE32-E72D297353CC}">
              <c16:uniqueId val="{00000001-FB45-4411-B070-8405C5F6013F}"/>
            </c:ext>
          </c:extLst>
        </c:ser>
        <c:ser>
          <c:idx val="2"/>
          <c:order val="2"/>
          <c:tx>
            <c:strRef>
              <c:f>Sheet1!$D$1</c:f>
              <c:strCache>
                <c:ptCount val="1"/>
                <c:pt idx="0">
                  <c:v>Democrats</c:v>
                </c:pt>
              </c:strCache>
            </c:strRef>
          </c:tx>
          <c:spPr>
            <a:solidFill>
              <a:srgbClr val="0000FF"/>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Television (Broadcast/Cable)</c:v>
                </c:pt>
                <c:pt idx="1">
                  <c:v>Broadcast TV</c:v>
                </c:pt>
                <c:pt idx="2">
                  <c:v>Cable TV</c:v>
                </c:pt>
                <c:pt idx="3">
                  <c:v>Email</c:v>
                </c:pt>
                <c:pt idx="4">
                  <c:v>Social Media</c:v>
                </c:pt>
                <c:pt idx="5">
                  <c:v>Radio</c:v>
                </c:pt>
                <c:pt idx="6">
                  <c:v>Streaming Programs on TV With Ads </c:v>
                </c:pt>
                <c:pt idx="7">
                  <c:v>Streaming Programs on TV No Ads </c:v>
                </c:pt>
                <c:pt idx="8">
                  <c:v>Search</c:v>
                </c:pt>
              </c:strCache>
            </c:strRef>
          </c:cat>
          <c:val>
            <c:numRef>
              <c:f>Sheet1!$D$2:$D$10</c:f>
              <c:numCache>
                <c:formatCode>h:mm;@</c:formatCode>
                <c:ptCount val="9"/>
                <c:pt idx="0">
                  <c:v>0.25069444444444444</c:v>
                </c:pt>
                <c:pt idx="1">
                  <c:v>0.16180555555555556</c:v>
                </c:pt>
                <c:pt idx="2">
                  <c:v>8.8888888888888892E-2</c:v>
                </c:pt>
                <c:pt idx="3">
                  <c:v>4.5833333333333337E-2</c:v>
                </c:pt>
                <c:pt idx="4">
                  <c:v>5.6250000000000001E-2</c:v>
                </c:pt>
                <c:pt idx="5">
                  <c:v>3.3333333333333333E-2</c:v>
                </c:pt>
                <c:pt idx="6">
                  <c:v>4.1666666666666664E-2</c:v>
                </c:pt>
                <c:pt idx="7">
                  <c:v>3.4722222222222224E-2</c:v>
                </c:pt>
                <c:pt idx="8">
                  <c:v>3.125E-2</c:v>
                </c:pt>
              </c:numCache>
            </c:numRef>
          </c:val>
          <c:extLst>
            <c:ext xmlns:c16="http://schemas.microsoft.com/office/drawing/2014/chart" uri="{C3380CC4-5D6E-409C-BE32-E72D297353CC}">
              <c16:uniqueId val="{00000002-FB45-4411-B070-8405C5F6013F}"/>
            </c:ext>
          </c:extLst>
        </c:ser>
        <c:ser>
          <c:idx val="3"/>
          <c:order val="3"/>
          <c:tx>
            <c:strRef>
              <c:f>Sheet1!$E$1</c:f>
              <c:strCache>
                <c:ptCount val="1"/>
                <c:pt idx="0">
                  <c:v>Independents</c:v>
                </c:pt>
              </c:strCache>
            </c:strRef>
          </c:tx>
          <c:spPr>
            <a:solidFill>
              <a:srgbClr val="00CC18"/>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Television (Broadcast/Cable)</c:v>
                </c:pt>
                <c:pt idx="1">
                  <c:v>Broadcast TV</c:v>
                </c:pt>
                <c:pt idx="2">
                  <c:v>Cable TV</c:v>
                </c:pt>
                <c:pt idx="3">
                  <c:v>Email</c:v>
                </c:pt>
                <c:pt idx="4">
                  <c:v>Social Media</c:v>
                </c:pt>
                <c:pt idx="5">
                  <c:v>Radio</c:v>
                </c:pt>
                <c:pt idx="6">
                  <c:v>Streaming Programs on TV With Ads </c:v>
                </c:pt>
                <c:pt idx="7">
                  <c:v>Streaming Programs on TV No Ads </c:v>
                </c:pt>
                <c:pt idx="8">
                  <c:v>Search</c:v>
                </c:pt>
              </c:strCache>
            </c:strRef>
          </c:cat>
          <c:val>
            <c:numRef>
              <c:f>Sheet1!$E$2:$E$10</c:f>
              <c:numCache>
                <c:formatCode>h:mm;@</c:formatCode>
                <c:ptCount val="9"/>
                <c:pt idx="0">
                  <c:v>0.2298611111111111</c:v>
                </c:pt>
                <c:pt idx="1">
                  <c:v>0.14930555555555555</c:v>
                </c:pt>
                <c:pt idx="2">
                  <c:v>8.0555555555555561E-2</c:v>
                </c:pt>
                <c:pt idx="3">
                  <c:v>4.9305555555555554E-2</c:v>
                </c:pt>
                <c:pt idx="4">
                  <c:v>4.6527777777777779E-2</c:v>
                </c:pt>
                <c:pt idx="5">
                  <c:v>4.3750000000000004E-2</c:v>
                </c:pt>
                <c:pt idx="6">
                  <c:v>3.4722222222222224E-2</c:v>
                </c:pt>
                <c:pt idx="7">
                  <c:v>2.9166666666666664E-2</c:v>
                </c:pt>
                <c:pt idx="8">
                  <c:v>2.7777777777777776E-2</c:v>
                </c:pt>
              </c:numCache>
            </c:numRef>
          </c:val>
          <c:extLst>
            <c:ext xmlns:c16="http://schemas.microsoft.com/office/drawing/2014/chart" uri="{C3380CC4-5D6E-409C-BE32-E72D297353CC}">
              <c16:uniqueId val="{00000003-FB45-4411-B070-8405C5F6013F}"/>
            </c:ext>
          </c:extLst>
        </c:ser>
        <c:dLbls>
          <c:dLblPos val="outEnd"/>
          <c:showLegendKey val="0"/>
          <c:showVal val="1"/>
          <c:showCatName val="0"/>
          <c:showSerName val="0"/>
          <c:showPercent val="0"/>
          <c:showBubbleSize val="0"/>
        </c:dLbls>
        <c:gapWidth val="80"/>
        <c:axId val="845933528"/>
        <c:axId val="845926080"/>
      </c:barChart>
      <c:catAx>
        <c:axId val="845933528"/>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45926080"/>
        <c:crosses val="autoZero"/>
        <c:auto val="1"/>
        <c:lblAlgn val="ctr"/>
        <c:lblOffset val="100"/>
        <c:noMultiLvlLbl val="0"/>
      </c:catAx>
      <c:valAx>
        <c:axId val="845926080"/>
        <c:scaling>
          <c:orientation val="minMax"/>
        </c:scaling>
        <c:delete val="1"/>
        <c:axPos val="l"/>
        <c:numFmt formatCode="h:mm;@" sourceLinked="1"/>
        <c:majorTickMark val="out"/>
        <c:minorTickMark val="none"/>
        <c:tickLblPos val="nextTo"/>
        <c:crossAx val="845933528"/>
        <c:crosses val="autoZero"/>
        <c:crossBetween val="between"/>
      </c:valAx>
      <c:spPr>
        <a:noFill/>
        <a:ln>
          <a:noFill/>
        </a:ln>
        <a:effectLst/>
      </c:spPr>
    </c:plotArea>
    <c:legend>
      <c:legendPos val="t"/>
      <c:layout>
        <c:manualLayout>
          <c:xMode val="edge"/>
          <c:yMode val="edge"/>
          <c:x val="0.26347835808101533"/>
          <c:y val="0.13199896002110387"/>
          <c:w val="0.46158343772885119"/>
          <c:h val="6.6455551751683217E-2"/>
        </c:manualLayout>
      </c:layout>
      <c:overlay val="0"/>
      <c:txPr>
        <a:bodyPr/>
        <a:lstStyle/>
        <a:p>
          <a:pPr>
            <a:defRPr sz="18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2/24/2021</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2/24/2021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122476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19</a:t>
            </a:fld>
            <a:endParaRPr lang="en-US" dirty="0"/>
          </a:p>
        </p:txBody>
      </p:sp>
    </p:spTree>
    <p:extLst>
      <p:ext uri="{BB962C8B-B14F-4D97-AF65-F5344CB8AC3E}">
        <p14:creationId xmlns:p14="http://schemas.microsoft.com/office/powerpoint/2010/main" val="6617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21</a:t>
            </a:fld>
            <a:endParaRPr lang="en-US" dirty="0"/>
          </a:p>
        </p:txBody>
      </p:sp>
    </p:spTree>
    <p:extLst>
      <p:ext uri="{BB962C8B-B14F-4D97-AF65-F5344CB8AC3E}">
        <p14:creationId xmlns:p14="http://schemas.microsoft.com/office/powerpoint/2010/main" val="162924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23</a:t>
            </a:fld>
            <a:endParaRPr lang="en-US" dirty="0"/>
          </a:p>
        </p:txBody>
      </p:sp>
    </p:spTree>
    <p:extLst>
      <p:ext uri="{BB962C8B-B14F-4D97-AF65-F5344CB8AC3E}">
        <p14:creationId xmlns:p14="http://schemas.microsoft.com/office/powerpoint/2010/main" val="3941181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24</a:t>
            </a:fld>
            <a:endParaRPr lang="en-US" dirty="0"/>
          </a:p>
        </p:txBody>
      </p:sp>
    </p:spTree>
    <p:extLst>
      <p:ext uri="{BB962C8B-B14F-4D97-AF65-F5344CB8AC3E}">
        <p14:creationId xmlns:p14="http://schemas.microsoft.com/office/powerpoint/2010/main" val="3383165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25</a:t>
            </a:fld>
            <a:endParaRPr lang="en-US" dirty="0"/>
          </a:p>
        </p:txBody>
      </p:sp>
    </p:spTree>
    <p:extLst>
      <p:ext uri="{BB962C8B-B14F-4D97-AF65-F5344CB8AC3E}">
        <p14:creationId xmlns:p14="http://schemas.microsoft.com/office/powerpoint/2010/main" val="2048772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30</a:t>
            </a:fld>
            <a:endParaRPr lang="en-US" dirty="0"/>
          </a:p>
        </p:txBody>
      </p:sp>
    </p:spTree>
    <p:extLst>
      <p:ext uri="{BB962C8B-B14F-4D97-AF65-F5344CB8AC3E}">
        <p14:creationId xmlns:p14="http://schemas.microsoft.com/office/powerpoint/2010/main" val="182090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32</a:t>
            </a:fld>
            <a:endParaRPr lang="en-US" dirty="0"/>
          </a:p>
        </p:txBody>
      </p:sp>
    </p:spTree>
    <p:extLst>
      <p:ext uri="{BB962C8B-B14F-4D97-AF65-F5344CB8AC3E}">
        <p14:creationId xmlns:p14="http://schemas.microsoft.com/office/powerpoint/2010/main" val="281586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35</a:t>
            </a:fld>
            <a:endParaRPr lang="en-US" dirty="0"/>
          </a:p>
        </p:txBody>
      </p:sp>
    </p:spTree>
    <p:extLst>
      <p:ext uri="{BB962C8B-B14F-4D97-AF65-F5344CB8AC3E}">
        <p14:creationId xmlns:p14="http://schemas.microsoft.com/office/powerpoint/2010/main" val="43511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311810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70686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8</a:t>
            </a:fld>
            <a:endParaRPr lang="en-US" dirty="0"/>
          </a:p>
        </p:txBody>
      </p:sp>
    </p:spTree>
    <p:extLst>
      <p:ext uri="{BB962C8B-B14F-4D97-AF65-F5344CB8AC3E}">
        <p14:creationId xmlns:p14="http://schemas.microsoft.com/office/powerpoint/2010/main" val="94896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11</a:t>
            </a:fld>
            <a:endParaRPr lang="en-US" dirty="0"/>
          </a:p>
        </p:txBody>
      </p:sp>
    </p:spTree>
    <p:extLst>
      <p:ext uri="{BB962C8B-B14F-4D97-AF65-F5344CB8AC3E}">
        <p14:creationId xmlns:p14="http://schemas.microsoft.com/office/powerpoint/2010/main" val="191996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14</a:t>
            </a:fld>
            <a:endParaRPr lang="en-US" dirty="0"/>
          </a:p>
        </p:txBody>
      </p:sp>
    </p:spTree>
    <p:extLst>
      <p:ext uri="{BB962C8B-B14F-4D97-AF65-F5344CB8AC3E}">
        <p14:creationId xmlns:p14="http://schemas.microsoft.com/office/powerpoint/2010/main" val="92014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1045543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289878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158455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54424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919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39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493215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910214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5509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824764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128205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56366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051435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713310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836766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334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5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61622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025560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dist="25400" dir="1800000" algn="ctr" rotWithShape="0">
                    <a:schemeClr val="bg1">
                      <a:alpha val="40000"/>
                    </a:scheme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A1AEB4B4-1FD9-4839-9E2F-E9539FB6F072}" type="slidenum">
              <a:rPr lang="en-US">
                <a:solidFill>
                  <a:srgbClr val="1C1C1C"/>
                </a:solidFill>
              </a:rPr>
              <a:pPr>
                <a:defRPr/>
              </a:pPr>
              <a:t>‹#›</a:t>
            </a:fld>
            <a:endParaRPr lang="en-US" dirty="0">
              <a:solidFill>
                <a:srgbClr val="1C1C1C"/>
              </a:solidFill>
            </a:endParaRPr>
          </a:p>
        </p:txBody>
      </p:sp>
    </p:spTree>
    <p:extLst>
      <p:ext uri="{BB962C8B-B14F-4D97-AF65-F5344CB8AC3E}">
        <p14:creationId xmlns:p14="http://schemas.microsoft.com/office/powerpoint/2010/main" val="314883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420582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 id="2147483649" r:id="rId12"/>
    <p:sldLayoutId id="2147483660" r:id="rId13"/>
    <p:sldLayoutId id="2147483650" r:id="rId14"/>
    <p:sldLayoutId id="2147483661" r:id="rId15"/>
    <p:sldLayoutId id="2147483664" r:id="rId16"/>
    <p:sldLayoutId id="2147483662" r:id="rId17"/>
    <p:sldLayoutId id="2147483663" r:id="rId18"/>
    <p:sldLayoutId id="214748372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3150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5.xml"/><Relationship Id="rId2" Type="http://schemas.openxmlformats.org/officeDocument/2006/relationships/chart" Target="../charts/chart12.xml"/><Relationship Id="rId1" Type="http://schemas.openxmlformats.org/officeDocument/2006/relationships/slideLayout" Target="../slideLayouts/slideLayout10.xml"/><Relationship Id="rId6" Type="http://schemas.openxmlformats.org/officeDocument/2006/relationships/chart" Target="../charts/chart14.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1609" y="4376170"/>
            <a:ext cx="12180390" cy="248182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23" y="-136699"/>
            <a:ext cx="12201525" cy="4512867"/>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p:cNvSpPr txBox="1">
            <a:spLocks/>
          </p:cNvSpPr>
          <p:nvPr/>
        </p:nvSpPr>
        <p:spPr>
          <a:xfrm>
            <a:off x="10758" y="1827986"/>
            <a:ext cx="12192000" cy="160101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tabLst>
                <a:tab pos="0" algn="l"/>
                <a:tab pos="1198563" algn="l"/>
              </a:tabLst>
              <a:defRPr/>
            </a:pPr>
            <a:r>
              <a:rPr lang="en-US" sz="4800" b="1" dirty="0"/>
              <a:t>Media Comparisons 2021:</a:t>
            </a:r>
          </a:p>
          <a:p>
            <a:pPr marL="0" lvl="0" indent="0" algn="ctr">
              <a:lnSpc>
                <a:spcPct val="100000"/>
              </a:lnSpc>
              <a:spcBef>
                <a:spcPts val="0"/>
              </a:spcBef>
              <a:buNone/>
              <a:tabLst>
                <a:tab pos="0" algn="l"/>
                <a:tab pos="1198563" algn="l"/>
              </a:tabLst>
              <a:defRPr/>
            </a:pPr>
            <a:r>
              <a:rPr kumimoji="0" lang="en-US" sz="4800" b="1" i="0" u="none" strike="noStrike" kern="1200" cap="none" spc="0" normalizeH="0" baseline="0" noProof="0" dirty="0">
                <a:ln>
                  <a:noFill/>
                </a:ln>
                <a:solidFill>
                  <a:schemeClr val="accent1"/>
                </a:solidFill>
                <a:effectLst/>
                <a:uLnTx/>
                <a:uFillTx/>
              </a:rPr>
              <a:t>Voters</a:t>
            </a:r>
            <a:endParaRPr kumimoji="0" lang="en-US" sz="3600" b="1" i="0" u="none" strike="noStrike" kern="1200" cap="none" spc="0" normalizeH="0" baseline="0" noProof="0" dirty="0">
              <a:ln>
                <a:noFill/>
              </a:ln>
              <a:solidFill>
                <a:schemeClr val="accent1"/>
              </a:solidFill>
              <a:effectLst/>
              <a:uLnTx/>
              <a:uFillTx/>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2618" y="262061"/>
            <a:ext cx="4806765" cy="1361587"/>
          </a:xfrm>
          <a:prstGeom prst="rect">
            <a:avLst/>
          </a:prstGeom>
        </p:spPr>
      </p:pic>
      <p:grpSp>
        <p:nvGrpSpPr>
          <p:cNvPr id="13" name="Group 12"/>
          <p:cNvGrpSpPr/>
          <p:nvPr/>
        </p:nvGrpSpPr>
        <p:grpSpPr>
          <a:xfrm>
            <a:off x="11609" y="4247954"/>
            <a:ext cx="12201729" cy="128217"/>
            <a:chOff x="-9727" y="3419275"/>
            <a:chExt cx="12201729" cy="128217"/>
          </a:xfrm>
        </p:grpSpPr>
        <p:sp>
          <p:nvSpPr>
            <p:cNvPr id="16" name="Rectangle 15"/>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2967" t="-13479" r="-3217"/>
          <a:stretch/>
        </p:blipFill>
        <p:spPr bwMode="auto">
          <a:xfrm>
            <a:off x="1676400" y="3637963"/>
            <a:ext cx="8839200" cy="1924637"/>
          </a:xfrm>
          <a:prstGeom prst="rect">
            <a:avLst/>
          </a:prstGeom>
          <a:solidFill>
            <a:schemeClr val="bg1"/>
          </a:solidFill>
          <a:ln w="38100">
            <a:solidFill>
              <a:schemeClr val="tx1"/>
            </a:solidFill>
            <a:miter lim="800000"/>
            <a:headEnd/>
            <a:tailEnd/>
          </a:ln>
          <a:effectLst>
            <a:innerShdw blurRad="114300">
              <a:prstClr val="black"/>
            </a:innerShdw>
            <a:reflection blurRad="6350" stA="26000" endPos="90000" dist="50800" dir="5400000" sy="-100000" algn="bl" rotWithShape="0"/>
          </a:effectLst>
        </p:spPr>
      </p:pic>
    </p:spTree>
    <p:extLst>
      <p:ext uri="{BB962C8B-B14F-4D97-AF65-F5344CB8AC3E}">
        <p14:creationId xmlns:p14="http://schemas.microsoft.com/office/powerpoint/2010/main" val="187937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Registered Voters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10</a:t>
            </a:fld>
            <a:endParaRPr lang="en-US" dirty="0"/>
          </a:p>
        </p:txBody>
      </p:sp>
      <p:sp>
        <p:nvSpPr>
          <p:cNvPr id="5" name="Text Placeholder 4"/>
          <p:cNvSpPr>
            <a:spLocks noGrp="1"/>
          </p:cNvSpPr>
          <p:nvPr>
            <p:ph type="body" sz="quarter" idx="13"/>
          </p:nvPr>
        </p:nvSpPr>
        <p:spPr>
          <a:xfrm>
            <a:off x="609601" y="6324600"/>
            <a:ext cx="9372599" cy="507831"/>
          </a:xfrm>
        </p:spPr>
        <p:txBody>
          <a:bodyPr/>
          <a:lstStyle/>
          <a:p>
            <a:pPr eaLnBrk="0" hangingPunct="0"/>
            <a:r>
              <a:rPr lang="en-US" dirty="0"/>
              <a:t>Source: GfK TVB Media Comparisons Study 2021. M-S 4A-2A. Persons 18+ Are you a registered voter: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15318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Registered Voters</a:t>
            </a:r>
            <a:endParaRPr lang="en-US" sz="1400" dirty="0">
              <a:effectLst/>
            </a:endParaRPr>
          </a:p>
        </p:txBody>
      </p:sp>
      <p:graphicFrame>
        <p:nvGraphicFramePr>
          <p:cNvPr id="9" name="Chart 8">
            <a:extLst>
              <a:ext uri="{FF2B5EF4-FFF2-40B4-BE49-F238E27FC236}">
                <a16:creationId xmlns:a16="http://schemas.microsoft.com/office/drawing/2014/main" id="{E84EC101-B9FF-472B-8108-537F3046D280}"/>
              </a:ext>
            </a:extLst>
          </p:cNvPr>
          <p:cNvGraphicFramePr/>
          <p:nvPr>
            <p:extLst>
              <p:ext uri="{D42A27DB-BD31-4B8C-83A1-F6EECF244321}">
                <p14:modId xmlns:p14="http://schemas.microsoft.com/office/powerpoint/2010/main" val="2418436384"/>
              </p:ext>
            </p:extLst>
          </p:nvPr>
        </p:nvGraphicFramePr>
        <p:xfrm>
          <a:off x="76200" y="1478930"/>
          <a:ext cx="11963400" cy="4769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a:lstStyle/>
          <a:p>
            <a:r>
              <a:rPr lang="en-US" dirty="0"/>
              <a:t>TV Has Highest Reach for All Parties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11</a:t>
            </a:fld>
            <a:endParaRPr lang="en-US" dirty="0">
              <a:solidFill>
                <a:prstClr val="black"/>
              </a:solidFill>
            </a:endParaRPr>
          </a:p>
        </p:txBody>
      </p:sp>
      <p:graphicFrame>
        <p:nvGraphicFramePr>
          <p:cNvPr id="6" name="Chart 5"/>
          <p:cNvGraphicFramePr/>
          <p:nvPr>
            <p:extLst>
              <p:ext uri="{D42A27DB-BD31-4B8C-83A1-F6EECF244321}">
                <p14:modId xmlns:p14="http://schemas.microsoft.com/office/powerpoint/2010/main" val="3621776829"/>
              </p:ext>
            </p:extLst>
          </p:nvPr>
        </p:nvGraphicFramePr>
        <p:xfrm>
          <a:off x="419595" y="935665"/>
          <a:ext cx="11543805" cy="56082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042EE256-9C51-4573-A363-74C2B5D5CE3A}"/>
              </a:ext>
            </a:extLst>
          </p:cNvPr>
          <p:cNvSpPr>
            <a:spLocks noGrp="1"/>
          </p:cNvSpPr>
          <p:nvPr>
            <p:ph type="body" sz="quarter" idx="13"/>
          </p:nvPr>
        </p:nvSpPr>
        <p:spPr>
          <a:xfrm>
            <a:off x="609601" y="6392577"/>
            <a:ext cx="8610599" cy="369332"/>
          </a:xfrm>
        </p:spPr>
        <p:txBody>
          <a:bodyPr/>
          <a:lstStyle/>
          <a:p>
            <a:r>
              <a:rPr lang="en-US" dirty="0"/>
              <a:t>Source: GfK TVB Media Comparisons Study 2021. M-S 4A-2A. Persons 18+ Are you a registered voter: Yes. Online/internet platforms such as email, social media, internet radio and websites, are totaled for any online device-PC, Smartphone and Tablets. </a:t>
            </a:r>
          </a:p>
        </p:txBody>
      </p:sp>
    </p:spTree>
    <p:extLst>
      <p:ext uri="{BB962C8B-B14F-4D97-AF65-F5344CB8AC3E}">
        <p14:creationId xmlns:p14="http://schemas.microsoft.com/office/powerpoint/2010/main" val="236485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29671"/>
            <a:ext cx="11352809" cy="1089529"/>
          </a:xfrm>
        </p:spPr>
        <p:txBody>
          <a:bodyPr/>
          <a:lstStyle/>
          <a:p>
            <a:r>
              <a:rPr lang="en-US" sz="3600" dirty="0"/>
              <a:t>Broadcast TV is TV’s Primary </a:t>
            </a:r>
            <a:br>
              <a:rPr lang="en-US" sz="3600" dirty="0"/>
            </a:br>
            <a:r>
              <a:rPr lang="en-US" sz="3600" dirty="0"/>
              <a:t>Reach Engine For Voters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609601" y="6474768"/>
            <a:ext cx="8610599" cy="230832"/>
          </a:xfrm>
        </p:spPr>
        <p:txBody>
          <a:bodyPr/>
          <a:lstStyle/>
          <a:p>
            <a:r>
              <a:rPr lang="en-US" dirty="0"/>
              <a:t>Source: GfK TVB Media Comparisons Study 2021. M-S 4A-2A. Persons 18+ Are you a registered voter: Yes.  </a:t>
            </a:r>
          </a:p>
        </p:txBody>
      </p:sp>
      <p:graphicFrame>
        <p:nvGraphicFramePr>
          <p:cNvPr id="13" name="Chart 12"/>
          <p:cNvGraphicFramePr/>
          <p:nvPr>
            <p:extLst>
              <p:ext uri="{D42A27DB-BD31-4B8C-83A1-F6EECF244321}">
                <p14:modId xmlns:p14="http://schemas.microsoft.com/office/powerpoint/2010/main" val="321674838"/>
              </p:ext>
            </p:extLst>
          </p:nvPr>
        </p:nvGraphicFramePr>
        <p:xfrm>
          <a:off x="990600" y="1166260"/>
          <a:ext cx="10363200" cy="5364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8355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The Majority of TV Program Reach</a:t>
            </a:r>
            <a:br>
              <a:rPr lang="en-US" sz="3600" dirty="0"/>
            </a:br>
            <a:r>
              <a:rPr lang="en-US" sz="3600" dirty="0"/>
              <a:t> is Through Linear TV</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609601" y="6477000"/>
            <a:ext cx="8610599" cy="230832"/>
          </a:xfrm>
        </p:spPr>
        <p:txBody>
          <a:bodyPr/>
          <a:lstStyle/>
          <a:p>
            <a:r>
              <a:rPr lang="en-US" dirty="0"/>
              <a:t>Source: GfK TVB Media Comparisons Study 2021. M-S 4A-2A. Persons 18+ Are you a registered voter: Yes.  </a:t>
            </a:r>
          </a:p>
        </p:txBody>
      </p:sp>
      <p:graphicFrame>
        <p:nvGraphicFramePr>
          <p:cNvPr id="6" name="Chart 5">
            <a:extLst>
              <a:ext uri="{FF2B5EF4-FFF2-40B4-BE49-F238E27FC236}">
                <a16:creationId xmlns:a16="http://schemas.microsoft.com/office/drawing/2014/main" id="{1348B50B-E7B5-4566-9069-9F6F4A3BFDF4}"/>
              </a:ext>
            </a:extLst>
          </p:cNvPr>
          <p:cNvGraphicFramePr/>
          <p:nvPr>
            <p:extLst>
              <p:ext uri="{D42A27DB-BD31-4B8C-83A1-F6EECF244321}">
                <p14:modId xmlns:p14="http://schemas.microsoft.com/office/powerpoint/2010/main" val="445745955"/>
              </p:ext>
            </p:extLst>
          </p:nvPr>
        </p:nvGraphicFramePr>
        <p:xfrm>
          <a:off x="381000" y="1112183"/>
          <a:ext cx="11352809" cy="5364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10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14</a:t>
            </a:fld>
            <a:endParaRPr lang="en-US" dirty="0"/>
          </a:p>
        </p:txBody>
      </p:sp>
      <p:sp>
        <p:nvSpPr>
          <p:cNvPr id="5" name="Text Placeholder 4"/>
          <p:cNvSpPr>
            <a:spLocks noGrp="1"/>
          </p:cNvSpPr>
          <p:nvPr>
            <p:ph type="body" sz="quarter" idx="13"/>
          </p:nvPr>
        </p:nvSpPr>
        <p:spPr>
          <a:xfrm>
            <a:off x="434679" y="6531077"/>
            <a:ext cx="8610599" cy="230832"/>
          </a:xfrm>
        </p:spPr>
        <p:txBody>
          <a:bodyPr/>
          <a:lstStyle/>
          <a:p>
            <a:r>
              <a:rPr lang="en-US" dirty="0"/>
              <a:t>Source: GfK TVB Media Comparisons Study 2021. M-S 4A-2A. Persons 18+ Are you a registered voter: Yes.  </a:t>
            </a:r>
          </a:p>
        </p:txBody>
      </p:sp>
      <p:graphicFrame>
        <p:nvGraphicFramePr>
          <p:cNvPr id="7" name="Chart 6"/>
          <p:cNvGraphicFramePr/>
          <p:nvPr>
            <p:extLst>
              <p:ext uri="{D42A27DB-BD31-4B8C-83A1-F6EECF244321}">
                <p14:modId xmlns:p14="http://schemas.microsoft.com/office/powerpoint/2010/main" val="1678975206"/>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chemeClr val="accent1"/>
                </a:solidFill>
              </a:rPr>
              <a:t>But Broadcast Assets </a:t>
            </a:r>
            <a:r>
              <a:rPr lang="en-US" sz="3200" b="1" dirty="0">
                <a:solidFill>
                  <a:schemeClr val="accent1"/>
                </a:solidFill>
              </a:rPr>
              <a:t>Can</a:t>
            </a:r>
            <a:r>
              <a:rPr lang="en-US" sz="3200" dirty="0">
                <a:solidFill>
                  <a:schemeClr val="accent1"/>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436155284"/>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9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Time Spent</a:t>
            </a:r>
          </a:p>
        </p:txBody>
      </p:sp>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600" dirty="0"/>
              <a:t>If users spent even one minute a day with a platform they were included in that platform’s “Reach”</a:t>
            </a:r>
          </a:p>
          <a:p>
            <a:pPr marL="290513" indent="-290513"/>
            <a:endParaRPr lang="en-US" sz="3600" dirty="0"/>
          </a:p>
          <a:p>
            <a:pPr marL="290513" indent="-290513"/>
            <a:r>
              <a:rPr lang="en-US" sz="3600" dirty="0"/>
              <a:t>A better measure of engagement is “time spent,” which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15</a:t>
            </a:fld>
            <a:endParaRPr lang="en-US" dirty="0"/>
          </a:p>
        </p:txBody>
      </p:sp>
    </p:spTree>
    <p:extLst>
      <p:ext uri="{BB962C8B-B14F-4D97-AF65-F5344CB8AC3E}">
        <p14:creationId xmlns:p14="http://schemas.microsoft.com/office/powerpoint/2010/main" val="107066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Registered Voters Spend the Most Time with Television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16</a:t>
            </a:fld>
            <a:endParaRPr lang="en-US" dirty="0">
              <a:solidFill>
                <a:prstClr val="black"/>
              </a:solidFill>
            </a:endParaRPr>
          </a:p>
        </p:txBody>
      </p:sp>
      <p:sp>
        <p:nvSpPr>
          <p:cNvPr id="5" name="Text Placeholder 4"/>
          <p:cNvSpPr>
            <a:spLocks noGrp="1"/>
          </p:cNvSpPr>
          <p:nvPr>
            <p:ph type="body" sz="quarter" idx="13"/>
          </p:nvPr>
        </p:nvSpPr>
        <p:spPr>
          <a:xfrm>
            <a:off x="419099" y="6324600"/>
            <a:ext cx="9563101" cy="553998"/>
          </a:xfrm>
        </p:spPr>
        <p:txBody>
          <a:bodyPr/>
          <a:lstStyle/>
          <a:p>
            <a:r>
              <a:rPr lang="en-US" dirty="0"/>
              <a:t>Source: GfK TVB Media Comparisons Study 2021. M-S 4A-2A. Persons 18+ Are you a registered voter: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7" name="Chart 6">
            <a:extLst>
              <a:ext uri="{FF2B5EF4-FFF2-40B4-BE49-F238E27FC236}">
                <a16:creationId xmlns:a16="http://schemas.microsoft.com/office/drawing/2014/main" id="{29B9A710-21EB-497C-B199-59F401783BB8}"/>
              </a:ext>
            </a:extLst>
          </p:cNvPr>
          <p:cNvGraphicFramePr/>
          <p:nvPr>
            <p:extLst>
              <p:ext uri="{D42A27DB-BD31-4B8C-83A1-F6EECF244321}">
                <p14:modId xmlns:p14="http://schemas.microsoft.com/office/powerpoint/2010/main" val="1496139665"/>
              </p:ext>
            </p:extLst>
          </p:nvPr>
        </p:nvGraphicFramePr>
        <p:xfrm>
          <a:off x="114210" y="1371600"/>
          <a:ext cx="1148614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Registered Voters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spTree>
    <p:extLst>
      <p:ext uri="{BB962C8B-B14F-4D97-AF65-F5344CB8AC3E}">
        <p14:creationId xmlns:p14="http://schemas.microsoft.com/office/powerpoint/2010/main" val="240194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TV Has Highest Time Spent for All Parties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17</a:t>
            </a:fld>
            <a:endParaRPr lang="en-US" dirty="0">
              <a:solidFill>
                <a:prstClr val="black"/>
              </a:solidFill>
            </a:endParaRPr>
          </a:p>
        </p:txBody>
      </p:sp>
      <p:graphicFrame>
        <p:nvGraphicFramePr>
          <p:cNvPr id="6" name="Chart 5"/>
          <p:cNvGraphicFramePr/>
          <p:nvPr>
            <p:extLst>
              <p:ext uri="{D42A27DB-BD31-4B8C-83A1-F6EECF244321}">
                <p14:modId xmlns:p14="http://schemas.microsoft.com/office/powerpoint/2010/main" val="699533343"/>
              </p:ext>
            </p:extLst>
          </p:nvPr>
        </p:nvGraphicFramePr>
        <p:xfrm>
          <a:off x="534390" y="990600"/>
          <a:ext cx="11352809" cy="5257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BE87D68E-6720-4E13-A817-492EEAFA0A63}"/>
              </a:ext>
            </a:extLst>
          </p:cNvPr>
          <p:cNvSpPr>
            <a:spLocks noGrp="1"/>
          </p:cNvSpPr>
          <p:nvPr>
            <p:ph type="body" sz="quarter" idx="13"/>
          </p:nvPr>
        </p:nvSpPr>
        <p:spPr>
          <a:xfrm>
            <a:off x="609601" y="6392577"/>
            <a:ext cx="8610599" cy="369332"/>
          </a:xfrm>
        </p:spPr>
        <p:txBody>
          <a:bodyPr/>
          <a:lstStyle/>
          <a:p>
            <a:r>
              <a:rPr lang="en-US" dirty="0"/>
              <a:t>Source: GfK TVB Media Comparisons Study 2021. M-S 4A-2A. Persons 18+ Are you a registered voter: Yes. Online/internet platforms such as email, social media, internet radio and websites, are totaled for any online device-PC, Smartphone and Tablets. </a:t>
            </a:r>
          </a:p>
        </p:txBody>
      </p:sp>
    </p:spTree>
    <p:extLst>
      <p:ext uri="{BB962C8B-B14F-4D97-AF65-F5344CB8AC3E}">
        <p14:creationId xmlns:p14="http://schemas.microsoft.com/office/powerpoint/2010/main" val="1167834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Registered Voters</a:t>
            </a:r>
          </a:p>
        </p:txBody>
      </p:sp>
      <p:sp>
        <p:nvSpPr>
          <p:cNvPr id="5" name="Text Placeholder 4"/>
          <p:cNvSpPr>
            <a:spLocks noGrp="1"/>
          </p:cNvSpPr>
          <p:nvPr>
            <p:ph type="body" sz="quarter" idx="13"/>
          </p:nvPr>
        </p:nvSpPr>
        <p:spPr>
          <a:xfrm>
            <a:off x="609601" y="6531077"/>
            <a:ext cx="8610599" cy="230832"/>
          </a:xfrm>
        </p:spPr>
        <p:txBody>
          <a:bodyPr/>
          <a:lstStyle/>
          <a:p>
            <a:r>
              <a:rPr lang="en-US" dirty="0"/>
              <a:t>Source: GfK TVB Media Comparisons Study 2021. M-S 4A-2A. Persons 18+ Are you a registered voter: Yes.  </a:t>
            </a:r>
          </a:p>
        </p:txBody>
      </p:sp>
      <p:graphicFrame>
        <p:nvGraphicFramePr>
          <p:cNvPr id="6" name="Chart 5"/>
          <p:cNvGraphicFramePr/>
          <p:nvPr>
            <p:extLst>
              <p:ext uri="{D42A27DB-BD31-4B8C-83A1-F6EECF244321}">
                <p14:modId xmlns:p14="http://schemas.microsoft.com/office/powerpoint/2010/main" val="2779960978"/>
              </p:ext>
            </p:extLst>
          </p:nvPr>
        </p:nvGraphicFramePr>
        <p:xfrm>
          <a:off x="595259" y="1471923"/>
          <a:ext cx="11199419" cy="498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spTree>
    <p:extLst>
      <p:ext uri="{BB962C8B-B14F-4D97-AF65-F5344CB8AC3E}">
        <p14:creationId xmlns:p14="http://schemas.microsoft.com/office/powerpoint/2010/main" val="2593868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19</a:t>
            </a:fld>
            <a:endParaRPr lang="en-US" dirty="0">
              <a:solidFill>
                <a:prstClr val="black"/>
              </a:solidFill>
            </a:endParaRPr>
          </a:p>
        </p:txBody>
      </p:sp>
      <p:graphicFrame>
        <p:nvGraphicFramePr>
          <p:cNvPr id="7" name="Chart 6"/>
          <p:cNvGraphicFramePr/>
          <p:nvPr>
            <p:extLst>
              <p:ext uri="{D42A27DB-BD31-4B8C-83A1-F6EECF244321}">
                <p14:modId xmlns:p14="http://schemas.microsoft.com/office/powerpoint/2010/main" val="2751501318"/>
              </p:ext>
            </p:extLst>
          </p:nvPr>
        </p:nvGraphicFramePr>
        <p:xfrm>
          <a:off x="1792705" y="6858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533400" y="6531077"/>
            <a:ext cx="9753600" cy="230832"/>
          </a:xfrm>
        </p:spPr>
        <p:txBody>
          <a:bodyPr/>
          <a:lstStyle/>
          <a:p>
            <a:r>
              <a:rPr lang="en-US" dirty="0"/>
              <a:t>Source: GfK TVB Media Comparisons Study 2021. M-S 4A-2A. Persons 18+ Are you a registered voter: Yes.  </a:t>
            </a:r>
          </a:p>
        </p:txBody>
      </p:sp>
      <p:sp>
        <p:nvSpPr>
          <p:cNvPr id="11" name="TextBox 10"/>
          <p:cNvSpPr txBox="1"/>
          <p:nvPr/>
        </p:nvSpPr>
        <p:spPr>
          <a:xfrm>
            <a:off x="7696200" y="4812268"/>
            <a:ext cx="646331" cy="369332"/>
          </a:xfrm>
          <a:prstGeom prst="rect">
            <a:avLst/>
          </a:prstGeom>
          <a:noFill/>
        </p:spPr>
        <p:txBody>
          <a:bodyPr wrap="none" rtlCol="0">
            <a:spAutoFit/>
          </a:bodyPr>
          <a:lstStyle/>
          <a:p>
            <a:r>
              <a:rPr lang="en-US" dirty="0"/>
              <a:t>1:32</a:t>
            </a:r>
          </a:p>
        </p:txBody>
      </p:sp>
      <p:sp>
        <p:nvSpPr>
          <p:cNvPr id="12" name="TextBox 11"/>
          <p:cNvSpPr txBox="1"/>
          <p:nvPr/>
        </p:nvSpPr>
        <p:spPr>
          <a:xfrm>
            <a:off x="4082134" y="1916668"/>
            <a:ext cx="718466" cy="369332"/>
          </a:xfrm>
          <a:prstGeom prst="rect">
            <a:avLst/>
          </a:prstGeom>
          <a:noFill/>
        </p:spPr>
        <p:txBody>
          <a:bodyPr wrap="none" rtlCol="0">
            <a:spAutoFit/>
          </a:bodyPr>
          <a:lstStyle/>
          <a:p>
            <a:r>
              <a:rPr lang="en-US" dirty="0"/>
              <a:t>7:48 </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304801" y="228600"/>
            <a:ext cx="11658599" cy="563231"/>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400" dirty="0"/>
              <a:t>Most Online is Not Exclusively Video For Registered Voters</a:t>
            </a:r>
          </a:p>
        </p:txBody>
      </p:sp>
    </p:spTree>
    <p:extLst>
      <p:ext uri="{BB962C8B-B14F-4D97-AF65-F5344CB8AC3E}">
        <p14:creationId xmlns:p14="http://schemas.microsoft.com/office/powerpoint/2010/main" val="228642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1338437"/>
            <a:ext cx="11353800" cy="42241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 and through </a:t>
            </a:r>
            <a:r>
              <a:rPr lang="en-US" sz="2000" dirty="0" err="1">
                <a:solidFill>
                  <a:schemeClr val="tx2"/>
                </a:solidFill>
              </a:rPr>
              <a:t>KnowledgePanel</a:t>
            </a:r>
            <a:r>
              <a:rPr lang="en-US" sz="2000" dirty="0">
                <a:solidFill>
                  <a:schemeClr val="tx2"/>
                </a:solidFill>
              </a:rPr>
              <a:t>. </a:t>
            </a:r>
          </a:p>
          <a:p>
            <a:pPr>
              <a:lnSpc>
                <a:spcPct val="100000"/>
              </a:lnSpc>
              <a:spcBef>
                <a:spcPts val="1200"/>
              </a:spcBef>
            </a:pPr>
            <a:r>
              <a:rPr lang="en-US" sz="2000" dirty="0">
                <a:solidFill>
                  <a:schemeClr val="tx2"/>
                </a:solidFill>
              </a:rPr>
              <a:t>The number of respondents </a:t>
            </a:r>
            <a:r>
              <a:rPr lang="en-US" sz="2000" dirty="0"/>
              <a:t>age 18+ that are registered voters. n=2011</a:t>
            </a:r>
            <a:endParaRPr lang="en-US" sz="1800" dirty="0"/>
          </a:p>
          <a:p>
            <a:pPr marL="0" indent="0">
              <a:lnSpc>
                <a:spcPct val="100000"/>
              </a:lnSpc>
              <a:spcBef>
                <a:spcPts val="1200"/>
              </a:spcBef>
              <a:buNone/>
            </a:pPr>
            <a:r>
              <a:rPr lang="en-US" sz="2000" dirty="0">
                <a:solidFill>
                  <a:schemeClr val="tx2"/>
                </a:solidFill>
              </a:rPr>
              <a:t> </a:t>
            </a:r>
            <a:r>
              <a:rPr lang="en-US" sz="2000" b="1" dirty="0">
                <a:solidFill>
                  <a:schemeClr val="tx2"/>
                </a:solidFill>
              </a:rPr>
              <a:t>How:</a:t>
            </a:r>
          </a:p>
          <a:p>
            <a:pPr>
              <a:lnSpc>
                <a:spcPct val="100000"/>
              </a:lnSpc>
              <a:spcBef>
                <a:spcPts val="1200"/>
              </a:spcBef>
            </a:pPr>
            <a:r>
              <a:rPr lang="en-US" sz="2000" b="1" dirty="0">
                <a:solidFill>
                  <a:schemeClr val="tx2"/>
                </a:solidFill>
              </a:rPr>
              <a:t> </a:t>
            </a:r>
            <a:r>
              <a:rPr lang="en-US" sz="2000" dirty="0">
                <a:solidFill>
                  <a:schemeClr val="tx2"/>
                </a:solidFill>
              </a:rPr>
              <a:t>Via an 18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10 through November 24, 2020.</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2021.</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0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52800" y="1219200"/>
            <a:ext cx="5257800" cy="2590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19595" y="152400"/>
            <a:ext cx="11352809" cy="590931"/>
          </a:xfrm>
        </p:spPr>
        <p:txBody>
          <a:bodyPr/>
          <a:lstStyle/>
          <a:p>
            <a:r>
              <a:rPr lang="en-US" sz="3600" dirty="0"/>
              <a:t>Out of 5 choices</a:t>
            </a:r>
            <a:r>
              <a:rPr lang="en-US" sz="3600"/>
              <a:t>, 4 </a:t>
            </a:r>
            <a:r>
              <a:rPr lang="en-US" sz="3600" dirty="0"/>
              <a:t>were Broadcast Networks</a:t>
            </a:r>
          </a:p>
        </p:txBody>
      </p:sp>
      <p:sp>
        <p:nvSpPr>
          <p:cNvPr id="3" name="Text Placeholder 2"/>
          <p:cNvSpPr>
            <a:spLocks noGrp="1"/>
          </p:cNvSpPr>
          <p:nvPr>
            <p:ph type="body" sz="quarter" idx="13"/>
          </p:nvPr>
        </p:nvSpPr>
        <p:spPr>
          <a:xfrm>
            <a:off x="609601" y="6474768"/>
            <a:ext cx="9296399" cy="230832"/>
          </a:xfrm>
        </p:spPr>
        <p:txBody>
          <a:bodyPr/>
          <a:lstStyle/>
          <a:p>
            <a:r>
              <a:rPr lang="en-US" dirty="0"/>
              <a:t>Source: GfK TVB Media Comparisons Study 2021. Respondents were given 50 choices of Broadcast and Cable Networks with an option to write in a network.</a:t>
            </a:r>
          </a:p>
        </p:txBody>
      </p:sp>
      <p:sp>
        <p:nvSpPr>
          <p:cNvPr id="15" name="Rectangle 14"/>
          <p:cNvSpPr/>
          <p:nvPr/>
        </p:nvSpPr>
        <p:spPr>
          <a:xfrm>
            <a:off x="1458411" y="719740"/>
            <a:ext cx="9275176" cy="400110"/>
          </a:xfrm>
          <a:prstGeom prst="rect">
            <a:avLst/>
          </a:prstGeom>
        </p:spPr>
        <p:txBody>
          <a:bodyPr wrap="square">
            <a:spAutoFit/>
          </a:bodyPr>
          <a:lstStyle/>
          <a:p>
            <a:pPr algn="ctr"/>
            <a:r>
              <a:rPr lang="en-US" sz="2000" dirty="0">
                <a:solidFill>
                  <a:prstClr val="black"/>
                </a:solidFill>
              </a:rPr>
              <a:t>If you could choose only </a:t>
            </a:r>
            <a:r>
              <a:rPr lang="en-US" sz="2000" b="1" dirty="0">
                <a:solidFill>
                  <a:prstClr val="black"/>
                </a:solidFill>
              </a:rPr>
              <a:t>five</a:t>
            </a:r>
            <a:r>
              <a:rPr lang="en-US" sz="2000" dirty="0">
                <a:solidFill>
                  <a:prstClr val="black"/>
                </a:solidFill>
              </a:rPr>
              <a:t> networks, which five would you choose? </a:t>
            </a:r>
          </a:p>
        </p:txBody>
      </p:sp>
      <p:grpSp>
        <p:nvGrpSpPr>
          <p:cNvPr id="9" name="Group 8"/>
          <p:cNvGrpSpPr/>
          <p:nvPr/>
        </p:nvGrpSpPr>
        <p:grpSpPr>
          <a:xfrm>
            <a:off x="3048000" y="457200"/>
            <a:ext cx="6248400" cy="3246337"/>
            <a:chOff x="609600" y="533400"/>
            <a:chExt cx="6248400" cy="3246337"/>
          </a:xfrm>
        </p:grpSpPr>
        <p:graphicFrame>
          <p:nvGraphicFramePr>
            <p:cNvPr id="16" name="Content Placeholder 9"/>
            <p:cNvGraphicFramePr>
              <a:graphicFrameLocks/>
            </p:cNvGraphicFramePr>
            <p:nvPr>
              <p:extLst>
                <p:ext uri="{D42A27DB-BD31-4B8C-83A1-F6EECF244321}">
                  <p14:modId xmlns:p14="http://schemas.microsoft.com/office/powerpoint/2010/main" val="591073665"/>
                </p:ext>
              </p:extLst>
            </p:nvPr>
          </p:nvGraphicFramePr>
          <p:xfrm>
            <a:off x="609600" y="533400"/>
            <a:ext cx="6248400" cy="3246337"/>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p:cNvCxnSpPr/>
            <p:nvPr/>
          </p:nvCxnSpPr>
          <p:spPr>
            <a:xfrm>
              <a:off x="1295400" y="3166730"/>
              <a:ext cx="464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43000" y="3193154"/>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“A”</a:t>
              </a:r>
            </a:p>
          </p:txBody>
        </p:sp>
        <p:sp>
          <p:nvSpPr>
            <p:cNvPr id="22" name="TextBox 21"/>
            <p:cNvSpPr txBox="1"/>
            <p:nvPr/>
          </p:nvSpPr>
          <p:spPr>
            <a:xfrm>
              <a:off x="2095500" y="3187480"/>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“B”</a:t>
              </a:r>
            </a:p>
          </p:txBody>
        </p:sp>
        <p:sp>
          <p:nvSpPr>
            <p:cNvPr id="23" name="TextBox 22"/>
            <p:cNvSpPr txBox="1"/>
            <p:nvPr/>
          </p:nvSpPr>
          <p:spPr>
            <a:xfrm>
              <a:off x="3048000" y="3175089"/>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“C”</a:t>
              </a:r>
            </a:p>
          </p:txBody>
        </p:sp>
        <p:sp>
          <p:nvSpPr>
            <p:cNvPr id="24" name="TextBox 23"/>
            <p:cNvSpPr txBox="1"/>
            <p:nvPr/>
          </p:nvSpPr>
          <p:spPr>
            <a:xfrm>
              <a:off x="4000500" y="3166730"/>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“D”</a:t>
              </a:r>
            </a:p>
          </p:txBody>
        </p:sp>
        <p:sp>
          <p:nvSpPr>
            <p:cNvPr id="25" name="TextBox 24"/>
            <p:cNvSpPr txBox="1"/>
            <p:nvPr/>
          </p:nvSpPr>
          <p:spPr>
            <a:xfrm>
              <a:off x="4953000" y="3169039"/>
              <a:ext cx="1219200" cy="461665"/>
            </a:xfrm>
            <a:prstGeom prst="rect">
              <a:avLst/>
            </a:prstGeom>
            <a:noFill/>
          </p:spPr>
          <p:txBody>
            <a:bodyPr wrap="square" rtlCol="0">
              <a:spAutoFit/>
            </a:bodyPr>
            <a:lstStyle/>
            <a:p>
              <a:pPr algn="ctr"/>
              <a:r>
                <a:rPr lang="en-US" sz="1200" dirty="0">
                  <a:solidFill>
                    <a:prstClr val="black"/>
                  </a:solidFill>
                </a:rPr>
                <a:t>Network </a:t>
              </a:r>
            </a:p>
            <a:p>
              <a:pPr algn="ctr"/>
              <a:r>
                <a:rPr lang="en-US" sz="1200" dirty="0">
                  <a:solidFill>
                    <a:prstClr val="black"/>
                  </a:solidFill>
                </a:rPr>
                <a:t>“E”</a:t>
              </a:r>
            </a:p>
          </p:txBody>
        </p:sp>
      </p:grpSp>
      <p:graphicFrame>
        <p:nvGraphicFramePr>
          <p:cNvPr id="17" name="Content Placeholder 9"/>
          <p:cNvGraphicFramePr>
            <a:graphicFrameLocks/>
          </p:cNvGraphicFramePr>
          <p:nvPr>
            <p:extLst>
              <p:ext uri="{D42A27DB-BD31-4B8C-83A1-F6EECF244321}">
                <p14:modId xmlns:p14="http://schemas.microsoft.com/office/powerpoint/2010/main" val="3777646414"/>
              </p:ext>
            </p:extLst>
          </p:nvPr>
        </p:nvGraphicFramePr>
        <p:xfrm>
          <a:off x="381000" y="3810000"/>
          <a:ext cx="3914775" cy="2667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p:cNvCxnSpPr/>
          <p:nvPr/>
        </p:nvCxnSpPr>
        <p:spPr>
          <a:xfrm>
            <a:off x="811007" y="5741424"/>
            <a:ext cx="2951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0575" y="5786735"/>
            <a:ext cx="580090"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“A”</a:t>
            </a:r>
          </a:p>
        </p:txBody>
      </p:sp>
      <p:sp>
        <p:nvSpPr>
          <p:cNvPr id="28" name="TextBox 27"/>
          <p:cNvSpPr txBox="1"/>
          <p:nvPr/>
        </p:nvSpPr>
        <p:spPr>
          <a:xfrm>
            <a:off x="1461913" y="5786735"/>
            <a:ext cx="545791"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“B”</a:t>
            </a:r>
          </a:p>
        </p:txBody>
      </p:sp>
      <p:sp>
        <p:nvSpPr>
          <p:cNvPr id="29" name="TextBox 28"/>
          <p:cNvSpPr txBox="1"/>
          <p:nvPr/>
        </p:nvSpPr>
        <p:spPr>
          <a:xfrm>
            <a:off x="2098952" y="5786735"/>
            <a:ext cx="545791"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“C”</a:t>
            </a:r>
          </a:p>
        </p:txBody>
      </p:sp>
      <p:sp>
        <p:nvSpPr>
          <p:cNvPr id="30" name="TextBox 29"/>
          <p:cNvSpPr txBox="1"/>
          <p:nvPr/>
        </p:nvSpPr>
        <p:spPr>
          <a:xfrm>
            <a:off x="2735991" y="5786735"/>
            <a:ext cx="484692"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“D”</a:t>
            </a:r>
          </a:p>
        </p:txBody>
      </p:sp>
      <p:sp>
        <p:nvSpPr>
          <p:cNvPr id="31" name="TextBox 30"/>
          <p:cNvSpPr txBox="1"/>
          <p:nvPr/>
        </p:nvSpPr>
        <p:spPr>
          <a:xfrm>
            <a:off x="3311931" y="5786735"/>
            <a:ext cx="443688"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“E”</a:t>
            </a:r>
          </a:p>
        </p:txBody>
      </p:sp>
      <p:grpSp>
        <p:nvGrpSpPr>
          <p:cNvPr id="8" name="Group 7"/>
          <p:cNvGrpSpPr/>
          <p:nvPr/>
        </p:nvGrpSpPr>
        <p:grpSpPr>
          <a:xfrm>
            <a:off x="9144000" y="2216888"/>
            <a:ext cx="2667000" cy="800100"/>
            <a:chOff x="6934200" y="2019300"/>
            <a:chExt cx="2667000" cy="800100"/>
          </a:xfrm>
        </p:grpSpPr>
        <p:sp>
          <p:nvSpPr>
            <p:cNvPr id="45" name="Rectangle 44"/>
            <p:cNvSpPr/>
            <p:nvPr/>
          </p:nvSpPr>
          <p:spPr>
            <a:xfrm>
              <a:off x="6934200" y="2019300"/>
              <a:ext cx="2667000"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7233002" y="2040480"/>
              <a:ext cx="2333909" cy="338554"/>
            </a:xfrm>
            <a:prstGeom prst="rect">
              <a:avLst/>
            </a:prstGeom>
            <a:noFill/>
          </p:spPr>
          <p:txBody>
            <a:bodyPr wrap="none" rtlCol="0">
              <a:spAutoFit/>
            </a:bodyPr>
            <a:lstStyle/>
            <a:p>
              <a:r>
                <a:rPr lang="en-US" sz="1600" dirty="0">
                  <a:solidFill>
                    <a:prstClr val="black"/>
                  </a:solidFill>
                </a:rPr>
                <a:t>BROADCAST NETWORK</a:t>
              </a:r>
            </a:p>
          </p:txBody>
        </p:sp>
        <p:sp>
          <p:nvSpPr>
            <p:cNvPr id="48" name="TextBox 47"/>
            <p:cNvSpPr txBox="1"/>
            <p:nvPr/>
          </p:nvSpPr>
          <p:spPr>
            <a:xfrm>
              <a:off x="7228367" y="2417134"/>
              <a:ext cx="1782860" cy="338554"/>
            </a:xfrm>
            <a:prstGeom prst="rect">
              <a:avLst/>
            </a:prstGeom>
            <a:noFill/>
          </p:spPr>
          <p:txBody>
            <a:bodyPr wrap="none" rtlCol="0">
              <a:spAutoFit/>
            </a:bodyPr>
            <a:lstStyle/>
            <a:p>
              <a:r>
                <a:rPr lang="en-US" sz="1600" dirty="0">
                  <a:solidFill>
                    <a:prstClr val="black"/>
                  </a:solidFill>
                </a:rPr>
                <a:t>CABLE NETWORK</a:t>
              </a:r>
            </a:p>
          </p:txBody>
        </p:sp>
        <p:pic>
          <p:nvPicPr>
            <p:cNvPr id="49" name="Picture 48"/>
            <p:cNvPicPr>
              <a:picLocks noChangeAspect="1"/>
            </p:cNvPicPr>
            <p:nvPr/>
          </p:nvPicPr>
          <p:blipFill>
            <a:blip r:embed="rId4"/>
            <a:stretch>
              <a:fillRect/>
            </a:stretch>
          </p:blipFill>
          <p:spPr>
            <a:xfrm>
              <a:off x="6989134" y="2438806"/>
              <a:ext cx="327414" cy="295210"/>
            </a:xfrm>
            <a:prstGeom prst="rect">
              <a:avLst/>
            </a:prstGeom>
          </p:spPr>
        </p:pic>
        <p:pic>
          <p:nvPicPr>
            <p:cNvPr id="50" name="Picture 49"/>
            <p:cNvPicPr>
              <a:picLocks noChangeAspect="1"/>
            </p:cNvPicPr>
            <p:nvPr/>
          </p:nvPicPr>
          <p:blipFill>
            <a:blip r:embed="rId5"/>
            <a:stretch>
              <a:fillRect/>
            </a:stretch>
          </p:blipFill>
          <p:spPr>
            <a:xfrm>
              <a:off x="7010400" y="2059450"/>
              <a:ext cx="292704" cy="300615"/>
            </a:xfrm>
            <a:prstGeom prst="rect">
              <a:avLst/>
            </a:prstGeom>
          </p:spPr>
        </p:pic>
      </p:grpSp>
      <p:graphicFrame>
        <p:nvGraphicFramePr>
          <p:cNvPr id="63" name="Content Placeholder 9"/>
          <p:cNvGraphicFramePr>
            <a:graphicFrameLocks/>
          </p:cNvGraphicFramePr>
          <p:nvPr>
            <p:extLst>
              <p:ext uri="{D42A27DB-BD31-4B8C-83A1-F6EECF244321}">
                <p14:modId xmlns:p14="http://schemas.microsoft.com/office/powerpoint/2010/main" val="446598910"/>
              </p:ext>
            </p:extLst>
          </p:nvPr>
        </p:nvGraphicFramePr>
        <p:xfrm>
          <a:off x="4138612" y="3810000"/>
          <a:ext cx="3914775" cy="2667000"/>
        </p:xfrm>
        <a:graphic>
          <a:graphicData uri="http://schemas.openxmlformats.org/drawingml/2006/chart">
            <c:chart xmlns:c="http://schemas.openxmlformats.org/drawingml/2006/chart" xmlns:r="http://schemas.openxmlformats.org/officeDocument/2006/relationships" r:id="rId6"/>
          </a:graphicData>
        </a:graphic>
      </p:graphicFrame>
      <p:cxnSp>
        <p:nvCxnSpPr>
          <p:cNvPr id="64" name="Straight Connector 63"/>
          <p:cNvCxnSpPr/>
          <p:nvPr/>
        </p:nvCxnSpPr>
        <p:spPr>
          <a:xfrm>
            <a:off x="4568619" y="5741424"/>
            <a:ext cx="2951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548187" y="5786735"/>
            <a:ext cx="580090"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“A”</a:t>
            </a:r>
          </a:p>
        </p:txBody>
      </p:sp>
      <p:sp>
        <p:nvSpPr>
          <p:cNvPr id="66" name="TextBox 65"/>
          <p:cNvSpPr txBox="1"/>
          <p:nvPr/>
        </p:nvSpPr>
        <p:spPr>
          <a:xfrm>
            <a:off x="5219525" y="5786735"/>
            <a:ext cx="545791"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“B”</a:t>
            </a:r>
          </a:p>
        </p:txBody>
      </p:sp>
      <p:sp>
        <p:nvSpPr>
          <p:cNvPr id="67" name="TextBox 66"/>
          <p:cNvSpPr txBox="1"/>
          <p:nvPr/>
        </p:nvSpPr>
        <p:spPr>
          <a:xfrm>
            <a:off x="5856564" y="5786735"/>
            <a:ext cx="545791"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“C”</a:t>
            </a:r>
          </a:p>
        </p:txBody>
      </p:sp>
      <p:sp>
        <p:nvSpPr>
          <p:cNvPr id="68" name="TextBox 67"/>
          <p:cNvSpPr txBox="1"/>
          <p:nvPr/>
        </p:nvSpPr>
        <p:spPr>
          <a:xfrm>
            <a:off x="6493603" y="5786735"/>
            <a:ext cx="484692"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“D”</a:t>
            </a:r>
          </a:p>
        </p:txBody>
      </p:sp>
      <p:sp>
        <p:nvSpPr>
          <p:cNvPr id="69" name="TextBox 68"/>
          <p:cNvSpPr txBox="1"/>
          <p:nvPr/>
        </p:nvSpPr>
        <p:spPr>
          <a:xfrm>
            <a:off x="7069543" y="5786735"/>
            <a:ext cx="443688"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“E”</a:t>
            </a:r>
          </a:p>
        </p:txBody>
      </p:sp>
      <p:graphicFrame>
        <p:nvGraphicFramePr>
          <p:cNvPr id="71" name="Content Placeholder 9"/>
          <p:cNvGraphicFramePr>
            <a:graphicFrameLocks/>
          </p:cNvGraphicFramePr>
          <p:nvPr>
            <p:extLst>
              <p:ext uri="{D42A27DB-BD31-4B8C-83A1-F6EECF244321}">
                <p14:modId xmlns:p14="http://schemas.microsoft.com/office/powerpoint/2010/main" val="818215786"/>
              </p:ext>
            </p:extLst>
          </p:nvPr>
        </p:nvGraphicFramePr>
        <p:xfrm>
          <a:off x="7896225" y="3733800"/>
          <a:ext cx="3914775" cy="2667000"/>
        </p:xfrm>
        <a:graphic>
          <a:graphicData uri="http://schemas.openxmlformats.org/drawingml/2006/chart">
            <c:chart xmlns:c="http://schemas.openxmlformats.org/drawingml/2006/chart" xmlns:r="http://schemas.openxmlformats.org/officeDocument/2006/relationships" r:id="rId7"/>
          </a:graphicData>
        </a:graphic>
      </p:graphicFrame>
      <p:cxnSp>
        <p:nvCxnSpPr>
          <p:cNvPr id="72" name="Straight Connector 71"/>
          <p:cNvCxnSpPr/>
          <p:nvPr/>
        </p:nvCxnSpPr>
        <p:spPr>
          <a:xfrm>
            <a:off x="8326232" y="5741424"/>
            <a:ext cx="29513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305800" y="5786735"/>
            <a:ext cx="580090"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“A”</a:t>
            </a:r>
          </a:p>
        </p:txBody>
      </p:sp>
      <p:sp>
        <p:nvSpPr>
          <p:cNvPr id="74" name="TextBox 73"/>
          <p:cNvSpPr txBox="1"/>
          <p:nvPr/>
        </p:nvSpPr>
        <p:spPr>
          <a:xfrm>
            <a:off x="8977138" y="5786735"/>
            <a:ext cx="545791" cy="461665"/>
          </a:xfrm>
          <a:prstGeom prst="rect">
            <a:avLst/>
          </a:prstGeom>
          <a:noFill/>
        </p:spPr>
        <p:txBody>
          <a:bodyPr wrap="square" rtlCol="0">
            <a:spAutoFit/>
          </a:bodyPr>
          <a:lstStyle/>
          <a:p>
            <a:pPr algn="ctr"/>
            <a:r>
              <a:rPr lang="en-US" sz="1200" dirty="0">
                <a:solidFill>
                  <a:prstClr val="black"/>
                </a:solidFill>
              </a:rPr>
              <a:t>Net </a:t>
            </a:r>
          </a:p>
          <a:p>
            <a:pPr algn="ctr"/>
            <a:r>
              <a:rPr lang="en-US" sz="1200" dirty="0">
                <a:solidFill>
                  <a:prstClr val="black"/>
                </a:solidFill>
              </a:rPr>
              <a:t>“B”</a:t>
            </a:r>
          </a:p>
        </p:txBody>
      </p:sp>
      <p:sp>
        <p:nvSpPr>
          <p:cNvPr id="75" name="TextBox 74"/>
          <p:cNvSpPr txBox="1"/>
          <p:nvPr/>
        </p:nvSpPr>
        <p:spPr>
          <a:xfrm>
            <a:off x="9614177" y="5786735"/>
            <a:ext cx="545791"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“C”</a:t>
            </a:r>
          </a:p>
        </p:txBody>
      </p:sp>
      <p:sp>
        <p:nvSpPr>
          <p:cNvPr id="76" name="TextBox 75"/>
          <p:cNvSpPr txBox="1"/>
          <p:nvPr/>
        </p:nvSpPr>
        <p:spPr>
          <a:xfrm>
            <a:off x="10251216" y="5786735"/>
            <a:ext cx="484692"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“D”</a:t>
            </a:r>
          </a:p>
        </p:txBody>
      </p:sp>
      <p:sp>
        <p:nvSpPr>
          <p:cNvPr id="77" name="TextBox 76"/>
          <p:cNvSpPr txBox="1"/>
          <p:nvPr/>
        </p:nvSpPr>
        <p:spPr>
          <a:xfrm>
            <a:off x="10827156" y="5786735"/>
            <a:ext cx="443688" cy="461665"/>
          </a:xfrm>
          <a:prstGeom prst="rect">
            <a:avLst/>
          </a:prstGeom>
          <a:noFill/>
        </p:spPr>
        <p:txBody>
          <a:bodyPr wrap="square" rtlCol="0">
            <a:spAutoFit/>
          </a:bodyPr>
          <a:lstStyle/>
          <a:p>
            <a:pPr algn="ctr"/>
            <a:r>
              <a:rPr lang="en-US" sz="1200" dirty="0">
                <a:solidFill>
                  <a:prstClr val="black"/>
                </a:solidFill>
              </a:rPr>
              <a:t>Net</a:t>
            </a:r>
          </a:p>
          <a:p>
            <a:pPr algn="ctr"/>
            <a:r>
              <a:rPr lang="en-US" sz="1200" dirty="0">
                <a:solidFill>
                  <a:prstClr val="black"/>
                </a:solidFill>
              </a:rPr>
              <a:t>“E”</a:t>
            </a:r>
          </a:p>
        </p:txBody>
      </p:sp>
      <p:sp>
        <p:nvSpPr>
          <p:cNvPr id="78" name="Slide Number Placeholder 77"/>
          <p:cNvSpPr>
            <a:spLocks noGrp="1"/>
          </p:cNvSpPr>
          <p:nvPr>
            <p:ph type="sldNum" sz="quarter" idx="12"/>
          </p:nvPr>
        </p:nvSpPr>
        <p:spPr/>
        <p:txBody>
          <a:bodyPr/>
          <a:lstStyle/>
          <a:p>
            <a:fld id="{BB88B489-69ED-4F0A-A940-13A5E0BFFCB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207028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16" y="247269"/>
            <a:ext cx="12115800" cy="590931"/>
          </a:xfrm>
        </p:spPr>
        <p:txBody>
          <a:bodyPr/>
          <a:lstStyle/>
          <a:p>
            <a:r>
              <a:rPr lang="en-US" sz="3600" dirty="0"/>
              <a:t>Television Ads Motivate Registered Voters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23</a:t>
            </a:fld>
            <a:endParaRPr lang="en-US" dirty="0">
              <a:solidFill>
                <a:prstClr val="black"/>
              </a:solidFill>
            </a:endParaRPr>
          </a:p>
        </p:txBody>
      </p:sp>
      <p:sp>
        <p:nvSpPr>
          <p:cNvPr id="5" name="Text Placeholder 4"/>
          <p:cNvSpPr>
            <a:spLocks noGrp="1"/>
          </p:cNvSpPr>
          <p:nvPr>
            <p:ph type="body" sz="quarter" idx="13"/>
          </p:nvPr>
        </p:nvSpPr>
        <p:spPr>
          <a:xfrm>
            <a:off x="419595" y="6262382"/>
            <a:ext cx="9486405" cy="553998"/>
          </a:xfrm>
        </p:spPr>
        <p:txBody>
          <a:bodyPr/>
          <a:lstStyle/>
          <a:p>
            <a:r>
              <a:rPr lang="en-US" dirty="0"/>
              <a:t>Source: GfK TVB Media Comparisons Study 2021. Persons 18+ Are you a registered voter: Yes.  Q2 -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sp>
        <p:nvSpPr>
          <p:cNvPr id="7" name="Rectangle 6"/>
          <p:cNvSpPr/>
          <p:nvPr/>
        </p:nvSpPr>
        <p:spPr>
          <a:xfrm>
            <a:off x="7086600" y="3513747"/>
            <a:ext cx="4811047" cy="892552"/>
          </a:xfrm>
          <a:prstGeom prst="rect">
            <a:avLst/>
          </a:prstGeom>
        </p:spPr>
        <p:txBody>
          <a:bodyPr wrap="square">
            <a:spAutoFit/>
          </a:bodyPr>
          <a:lstStyle/>
          <a:p>
            <a:pPr algn="ctr"/>
            <a:r>
              <a:rPr lang="en-US" sz="1600" b="1" dirty="0"/>
              <a:t>(%) Registered Voters</a:t>
            </a:r>
          </a:p>
          <a:p>
            <a:pPr algn="ctr"/>
            <a:r>
              <a:rPr lang="en-US" sz="1200" b="1" dirty="0"/>
              <a:t>From which of the following advertising sources are you most motivated to learn more about the advertised products or brands you might like to try or buy?</a:t>
            </a:r>
          </a:p>
        </p:txBody>
      </p:sp>
      <p:graphicFrame>
        <p:nvGraphicFramePr>
          <p:cNvPr id="9" name="Chart 8">
            <a:extLst>
              <a:ext uri="{FF2B5EF4-FFF2-40B4-BE49-F238E27FC236}">
                <a16:creationId xmlns:a16="http://schemas.microsoft.com/office/drawing/2014/main" id="{53D756E9-F8BA-4015-9E66-09E86CCA87EA}"/>
              </a:ext>
            </a:extLst>
          </p:cNvPr>
          <p:cNvGraphicFramePr/>
          <p:nvPr>
            <p:extLst>
              <p:ext uri="{D42A27DB-BD31-4B8C-83A1-F6EECF244321}">
                <p14:modId xmlns:p14="http://schemas.microsoft.com/office/powerpoint/2010/main" val="4006716623"/>
              </p:ext>
            </p:extLst>
          </p:nvPr>
        </p:nvGraphicFramePr>
        <p:xfrm>
          <a:off x="419595" y="990600"/>
          <a:ext cx="11162804" cy="5163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023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1"/>
            <a:ext cx="11352809" cy="1089529"/>
          </a:xfrm>
        </p:spPr>
        <p:txBody>
          <a:bodyPr/>
          <a:lstStyle/>
          <a:p>
            <a:r>
              <a:rPr lang="en-US" sz="3600" dirty="0"/>
              <a:t>Television is The Top Advertising Medium That</a:t>
            </a:r>
            <a:br>
              <a:rPr lang="en-US" sz="3600" dirty="0"/>
            </a:br>
            <a:r>
              <a:rPr lang="en-US" sz="3600" dirty="0"/>
              <a:t> Influences Purchase Decisions For Registered Voters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24</a:t>
            </a:fld>
            <a:endParaRPr lang="en-US" dirty="0">
              <a:solidFill>
                <a:prstClr val="black"/>
              </a:solidFill>
            </a:endParaRPr>
          </a:p>
        </p:txBody>
      </p:sp>
      <p:sp>
        <p:nvSpPr>
          <p:cNvPr id="5" name="Text Placeholder 4"/>
          <p:cNvSpPr>
            <a:spLocks noGrp="1"/>
          </p:cNvSpPr>
          <p:nvPr>
            <p:ph type="body" sz="quarter" idx="13"/>
          </p:nvPr>
        </p:nvSpPr>
        <p:spPr>
          <a:xfrm>
            <a:off x="609601" y="6207911"/>
            <a:ext cx="9601199" cy="553998"/>
          </a:xfrm>
        </p:spPr>
        <p:txBody>
          <a:bodyPr/>
          <a:lstStyle/>
          <a:p>
            <a:pPr eaLnBrk="0" hangingPunct="0">
              <a:lnSpc>
                <a:spcPct val="100000"/>
              </a:lnSpc>
            </a:pPr>
            <a:r>
              <a:rPr lang="en-US" dirty="0"/>
              <a:t>Source: GfK TVB Media Comparisons Study 2021. Persons 18+ Are you a registered voter: Yes.  Includes only those who chose a media. Q1 -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7010400" y="4114800"/>
            <a:ext cx="4953000" cy="769441"/>
          </a:xfrm>
          <a:prstGeom prst="rect">
            <a:avLst/>
          </a:prstGeom>
        </p:spPr>
        <p:txBody>
          <a:bodyPr wrap="square">
            <a:spAutoFit/>
          </a:bodyPr>
          <a:lstStyle/>
          <a:p>
            <a:pPr algn="ctr" fontAlgn="base">
              <a:spcBef>
                <a:spcPct val="0"/>
              </a:spcBef>
              <a:spcAft>
                <a:spcPct val="0"/>
              </a:spcAft>
              <a:defRPr/>
            </a:pPr>
            <a:r>
              <a:rPr lang="en-US" sz="1600" b="1" dirty="0"/>
              <a:t>(%) Registered Voters</a:t>
            </a:r>
            <a:endParaRPr kumimoji="0" lang="en-US" sz="1600" b="1" i="0" u="none" strike="noStrike" kern="0" cap="none" spc="0" normalizeH="0" baseline="0" noProof="0" dirty="0">
              <a:ln>
                <a:noFill/>
              </a:ln>
              <a:solidFill>
                <a:srgbClr val="000000"/>
              </a:solidFill>
              <a:effectLst/>
              <a:uLnTx/>
              <a:uFillTx/>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rPr>
              <a:t>Advertising medium which you feel most influences you to make a purchase decision</a:t>
            </a:r>
            <a:endParaRPr kumimoji="0" lang="en-US" sz="1600" b="1" i="0" u="none" strike="noStrike" kern="0" cap="none" spc="0" normalizeH="0" baseline="0" noProof="0" dirty="0">
              <a:ln>
                <a:noFill/>
              </a:ln>
              <a:solidFill>
                <a:srgbClr val="000000"/>
              </a:solidFill>
              <a:effectLst/>
              <a:uLnTx/>
              <a:uFillTx/>
            </a:endParaRPr>
          </a:p>
        </p:txBody>
      </p:sp>
      <p:graphicFrame>
        <p:nvGraphicFramePr>
          <p:cNvPr id="8" name="Chart 7">
            <a:extLst>
              <a:ext uri="{FF2B5EF4-FFF2-40B4-BE49-F238E27FC236}">
                <a16:creationId xmlns:a16="http://schemas.microsoft.com/office/drawing/2014/main" id="{553F3095-A5F5-4B25-AD7D-BCAD62D48AE9}"/>
              </a:ext>
            </a:extLst>
          </p:cNvPr>
          <p:cNvGraphicFramePr/>
          <p:nvPr>
            <p:extLst>
              <p:ext uri="{D42A27DB-BD31-4B8C-83A1-F6EECF244321}">
                <p14:modId xmlns:p14="http://schemas.microsoft.com/office/powerpoint/2010/main" val="3449347313"/>
              </p:ext>
            </p:extLst>
          </p:nvPr>
        </p:nvGraphicFramePr>
        <p:xfrm>
          <a:off x="419595" y="1143000"/>
          <a:ext cx="11162804" cy="5163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9612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70058" y="1222408"/>
            <a:ext cx="7051883" cy="3859731"/>
          </a:xfrm>
          <a:prstGeom prst="rect">
            <a:avLst/>
          </a:prstGeom>
          <a:noFill/>
          <a:ln>
            <a:solidFill>
              <a:schemeClr val="tx2"/>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8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0" y="152400"/>
            <a:ext cx="11687713" cy="1089529"/>
          </a:xfrm>
        </p:spPr>
        <p:txBody>
          <a:bodyPr/>
          <a:lstStyle/>
          <a:p>
            <a:r>
              <a:rPr lang="en-US" sz="3600" dirty="0"/>
              <a:t>The Primary Source For News Among </a:t>
            </a:r>
            <a:br>
              <a:rPr lang="en-US" sz="3600" dirty="0"/>
            </a:br>
            <a:r>
              <a:rPr lang="en-US" sz="3600" dirty="0"/>
              <a:t>Registered Voters: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1" y="6400800"/>
            <a:ext cx="9143999" cy="369332"/>
          </a:xfrm>
        </p:spPr>
        <p:txBody>
          <a:bodyPr/>
          <a:lstStyle/>
          <a:p>
            <a:r>
              <a:rPr lang="en-US" dirty="0"/>
              <a:t>Source: GfK TVB Media Comparisons Study 2021. Persons 18+ Are you a registered voter: Yes.  Includes only those who chose a media.                      </a:t>
            </a:r>
          </a:p>
          <a:p>
            <a:pPr>
              <a:spcBef>
                <a:spcPts val="0"/>
              </a:spcBef>
            </a:pPr>
            <a:r>
              <a:rPr lang="en-US" dirty="0"/>
              <a:t>Q5 - Which one of the following sources, if any, would you say is your primary source for news? </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Registered Voters</a:t>
            </a:r>
          </a:p>
        </p:txBody>
      </p:sp>
      <p:graphicFrame>
        <p:nvGraphicFramePr>
          <p:cNvPr id="7" name="Chart 6">
            <a:extLst>
              <a:ext uri="{FF2B5EF4-FFF2-40B4-BE49-F238E27FC236}">
                <a16:creationId xmlns:a16="http://schemas.microsoft.com/office/drawing/2014/main" id="{BBD916AE-FF97-4EEF-B79C-496C595F642E}"/>
              </a:ext>
            </a:extLst>
          </p:cNvPr>
          <p:cNvGraphicFramePr/>
          <p:nvPr>
            <p:extLst>
              <p:ext uri="{D42A27DB-BD31-4B8C-83A1-F6EECF244321}">
                <p14:modId xmlns:p14="http://schemas.microsoft.com/office/powerpoint/2010/main" val="170827667"/>
              </p:ext>
            </p:extLst>
          </p:nvPr>
        </p:nvGraphicFramePr>
        <p:xfrm>
          <a:off x="314330" y="685800"/>
          <a:ext cx="11799490" cy="5486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74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609599" y="6381690"/>
            <a:ext cx="9144001" cy="400110"/>
          </a:xfrm>
        </p:spPr>
        <p:txBody>
          <a:bodyPr/>
          <a:lstStyle/>
          <a:p>
            <a:r>
              <a:rPr lang="en-US" dirty="0"/>
              <a:t>Source: GfK TVB Media Comparisons Study 2021. Persons 18+ Are you a registered voter: Yes.  Includes only those who chose a media. Q6 - What source do you turn to first for information about local weather, traffic, or sports? </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Registered Voters</a:t>
            </a:r>
          </a:p>
        </p:txBody>
      </p:sp>
      <p:graphicFrame>
        <p:nvGraphicFramePr>
          <p:cNvPr id="8" name="Chart 7">
            <a:extLst>
              <a:ext uri="{FF2B5EF4-FFF2-40B4-BE49-F238E27FC236}">
                <a16:creationId xmlns:a16="http://schemas.microsoft.com/office/drawing/2014/main" id="{B1B9BE3A-EF59-4EB0-98DC-964F8CA333E6}"/>
              </a:ext>
            </a:extLst>
          </p:cNvPr>
          <p:cNvGraphicFramePr/>
          <p:nvPr>
            <p:extLst>
              <p:ext uri="{D42A27DB-BD31-4B8C-83A1-F6EECF244321}">
                <p14:modId xmlns:p14="http://schemas.microsoft.com/office/powerpoint/2010/main" val="1678642544"/>
              </p:ext>
            </p:extLst>
          </p:nvPr>
        </p:nvGraphicFramePr>
        <p:xfrm>
          <a:off x="304800" y="762001"/>
          <a:ext cx="11811000" cy="561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05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Registered Voters’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609600" y="6324600"/>
            <a:ext cx="9525000" cy="400110"/>
          </a:xfrm>
        </p:spPr>
        <p:txBody>
          <a:bodyPr/>
          <a:lstStyle/>
          <a:p>
            <a:pPr>
              <a:lnSpc>
                <a:spcPct val="100000"/>
              </a:lnSpc>
            </a:pPr>
            <a:r>
              <a:rPr lang="en-US" dirty="0"/>
              <a:t>Source: GfK TVB Media Comparisons Study 2021. Persons 18+ Are you a registered voter: Yes.  Agree Strongly or Agree Somewhat. Q9 - For each source, please indicate the extent to which you agree or disagree with the following statement: I trust the News that I see/hear on this media source.</a:t>
            </a:r>
          </a:p>
        </p:txBody>
      </p:sp>
      <p:sp>
        <p:nvSpPr>
          <p:cNvPr id="12" name="Rectangle 11"/>
          <p:cNvSpPr/>
          <p:nvPr/>
        </p:nvSpPr>
        <p:spPr>
          <a:xfrm>
            <a:off x="1714499" y="966423"/>
            <a:ext cx="8763000" cy="584775"/>
          </a:xfrm>
          <a:prstGeom prst="rect">
            <a:avLst/>
          </a:prstGeom>
        </p:spPr>
        <p:txBody>
          <a:bodyPr wrap="square">
            <a:spAutoFit/>
          </a:bodyPr>
          <a:lstStyle/>
          <a:p>
            <a:pPr algn="ctr"/>
            <a:r>
              <a:rPr lang="en-US" sz="1400" b="1" dirty="0"/>
              <a:t>I trust the News that I see/hear on this media source:</a:t>
            </a:r>
            <a:endParaRPr lang="en-US" sz="2000" b="1" dirty="0"/>
          </a:p>
          <a:p>
            <a:pPr algn="ctr"/>
            <a:r>
              <a:rPr lang="en-US" sz="1800" b="1" dirty="0"/>
              <a:t>Percent Agree</a:t>
            </a:r>
          </a:p>
        </p:txBody>
      </p:sp>
      <p:graphicFrame>
        <p:nvGraphicFramePr>
          <p:cNvPr id="10" name="Chart 9">
            <a:extLst>
              <a:ext uri="{FF2B5EF4-FFF2-40B4-BE49-F238E27FC236}">
                <a16:creationId xmlns:a16="http://schemas.microsoft.com/office/drawing/2014/main" id="{D3670BEF-3338-4547-A110-B69317FADDBB}"/>
              </a:ext>
            </a:extLst>
          </p:cNvPr>
          <p:cNvGraphicFramePr/>
          <p:nvPr>
            <p:extLst>
              <p:ext uri="{D42A27DB-BD31-4B8C-83A1-F6EECF244321}">
                <p14:modId xmlns:p14="http://schemas.microsoft.com/office/powerpoint/2010/main" val="3122016927"/>
              </p:ext>
            </p:extLst>
          </p:nvPr>
        </p:nvGraphicFramePr>
        <p:xfrm>
          <a:off x="304800" y="1651166"/>
          <a:ext cx="11809020" cy="45997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007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978729"/>
          </a:xfrm>
        </p:spPr>
        <p:txBody>
          <a:bodyPr/>
          <a:lstStyle/>
          <a:p>
            <a:r>
              <a:rPr lang="en-US" sz="3200" dirty="0"/>
              <a:t>Local Broadcast Television News:</a:t>
            </a:r>
            <a:br>
              <a:rPr lang="en-US" sz="3200" dirty="0"/>
            </a:br>
            <a:r>
              <a:rPr lang="en-US" sz="3200" dirty="0"/>
              <a:t>Most Involved In Your Community For Registered Voters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609600" y="6381690"/>
            <a:ext cx="9296400" cy="400110"/>
          </a:xfrm>
        </p:spPr>
        <p:txBody>
          <a:bodyPr/>
          <a:lstStyle/>
          <a:p>
            <a:r>
              <a:rPr lang="en-US" dirty="0"/>
              <a:t>Source: GfK TVB Media Comparisons Study 2021. Persons 18+ Are you a registered voter: Yes.  Includes only those who chose a media. Q8 - And, which source of news do you feel is the most involved in your community? </a:t>
            </a:r>
          </a:p>
        </p:txBody>
      </p:sp>
      <p:sp>
        <p:nvSpPr>
          <p:cNvPr id="7" name="Rectangle 6"/>
          <p:cNvSpPr/>
          <p:nvPr/>
        </p:nvSpPr>
        <p:spPr>
          <a:xfrm>
            <a:off x="3929062" y="13716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9" name="Chart 8">
            <a:extLst>
              <a:ext uri="{FF2B5EF4-FFF2-40B4-BE49-F238E27FC236}">
                <a16:creationId xmlns:a16="http://schemas.microsoft.com/office/drawing/2014/main" id="{3966E502-FDA8-4585-A750-BDDCD010D534}"/>
              </a:ext>
            </a:extLst>
          </p:cNvPr>
          <p:cNvGraphicFramePr/>
          <p:nvPr>
            <p:extLst>
              <p:ext uri="{D42A27DB-BD31-4B8C-83A1-F6EECF244321}">
                <p14:modId xmlns:p14="http://schemas.microsoft.com/office/powerpoint/2010/main" val="4279373906"/>
              </p:ext>
            </p:extLst>
          </p:nvPr>
        </p:nvGraphicFramePr>
        <p:xfrm>
          <a:off x="152400" y="1680803"/>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2021.</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58785"/>
            <a:ext cx="11425813" cy="1006429"/>
          </a:xfrm>
        </p:spPr>
        <p:txBody>
          <a:bodyPr/>
          <a:lstStyle/>
          <a:p>
            <a:r>
              <a:rPr lang="en-US" sz="6600" dirty="0"/>
              <a:t>Working Together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53" t="5666" r="13953" b="7520"/>
          <a:stretch/>
        </p:blipFill>
        <p:spPr>
          <a:xfrm>
            <a:off x="3089239" y="1309859"/>
            <a:ext cx="6017707" cy="4270631"/>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316924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889"/>
            <a:ext cx="11352809" cy="1089529"/>
          </a:xfrm>
        </p:spPr>
        <p:txBody>
          <a:bodyPr/>
          <a:lstStyle/>
          <a:p>
            <a:r>
              <a:rPr lang="en-US" sz="3600" dirty="0"/>
              <a:t>Internet Usage Skews Towards the Day.</a:t>
            </a:r>
            <a:br>
              <a:rPr lang="en-US" sz="3600" dirty="0"/>
            </a:br>
            <a:r>
              <a:rPr lang="en-US" sz="3600" dirty="0"/>
              <a:t>TV Skews Towards the Evening/Night.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609601" y="6248400"/>
            <a:ext cx="8610599" cy="553998"/>
          </a:xfrm>
        </p:spPr>
        <p:txBody>
          <a:bodyPr/>
          <a:lstStyle/>
          <a:p>
            <a:pPr>
              <a:lnSpc>
                <a:spcPct val="100000"/>
              </a:lnSpc>
            </a:pPr>
            <a:r>
              <a:rPr lang="en-US" dirty="0"/>
              <a:t>Source: GfK TVB Media Comparisons Study 2021. M-S 4A-2A. Persons 18+ Are you a registered voter: Yes.  </a:t>
            </a:r>
          </a:p>
          <a:p>
            <a:pPr>
              <a:lnSpc>
                <a:spcPct val="100000"/>
              </a:lnSpc>
              <a:spcBef>
                <a:spcPts val="0"/>
              </a:spcBef>
            </a:pPr>
            <a:r>
              <a:rPr lang="en-US" dirty="0"/>
              <a:t>Internet= TV Program/Movie Using Streaming Video with or without ads, Streaming Video Other than TV Programs or Movies, Social Media, Email, Search, Local Radio Web/Apps, Streaming Audio, Podcasts, Digital Print, TV websites, Any Other Internet Use.</a:t>
            </a:r>
          </a:p>
        </p:txBody>
      </p:sp>
      <p:graphicFrame>
        <p:nvGraphicFramePr>
          <p:cNvPr id="9" name="Chart 8"/>
          <p:cNvGraphicFramePr/>
          <p:nvPr>
            <p:extLst>
              <p:ext uri="{D42A27DB-BD31-4B8C-83A1-F6EECF244321}">
                <p14:modId xmlns:p14="http://schemas.microsoft.com/office/powerpoint/2010/main" val="1229574931"/>
              </p:ext>
            </p:extLst>
          </p:nvPr>
        </p:nvGraphicFramePr>
        <p:xfrm>
          <a:off x="1143000" y="1066800"/>
          <a:ext cx="9906000" cy="512155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4191000" y="5682734"/>
            <a:ext cx="3999633" cy="369332"/>
            <a:chOff x="3247745" y="7162800"/>
            <a:chExt cx="3999633" cy="369332"/>
          </a:xfrm>
        </p:grpSpPr>
        <p:sp>
          <p:nvSpPr>
            <p:cNvPr id="3" name="Rectangle 2"/>
            <p:cNvSpPr/>
            <p:nvPr/>
          </p:nvSpPr>
          <p:spPr>
            <a:xfrm>
              <a:off x="4648200" y="7233166"/>
              <a:ext cx="228600" cy="228600"/>
            </a:xfrm>
            <a:prstGeom prst="rect">
              <a:avLst/>
            </a:prstGeom>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rot="2700000">
              <a:off x="3247745" y="7233166"/>
              <a:ext cx="228600" cy="228600"/>
            </a:xfrm>
            <a:prstGeom prst="rect">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3505200" y="7162800"/>
              <a:ext cx="3742178" cy="369332"/>
            </a:xfrm>
            <a:prstGeom prst="rect">
              <a:avLst/>
            </a:prstGeom>
            <a:noFill/>
          </p:spPr>
          <p:txBody>
            <a:bodyPr wrap="none" rtlCol="0">
              <a:spAutoFit/>
            </a:bodyPr>
            <a:lstStyle/>
            <a:p>
              <a:r>
                <a:rPr lang="en-US" dirty="0">
                  <a:solidFill>
                    <a:prstClr val="black"/>
                  </a:solidFill>
                </a:rPr>
                <a:t>Internet        TV (Broadcast/Cable)</a:t>
              </a:r>
            </a:p>
          </p:txBody>
        </p:sp>
      </p:grpSp>
    </p:spTree>
    <p:extLst>
      <p:ext uri="{BB962C8B-B14F-4D97-AF65-F5344CB8AC3E}">
        <p14:creationId xmlns:p14="http://schemas.microsoft.com/office/powerpoint/2010/main" val="2047067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11963400" cy="1089529"/>
          </a:xfrm>
        </p:spPr>
        <p:txBody>
          <a:bodyPr/>
          <a:lstStyle/>
          <a:p>
            <a:pPr>
              <a:tabLst>
                <a:tab pos="1258888" algn="l"/>
              </a:tabLst>
            </a:pPr>
            <a:r>
              <a:rPr lang="en-US" sz="3600" dirty="0"/>
              <a:t>Combining Broadcast TV with Broadcast Websites Results in 4% Increased Reach For Registered Voters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78725869"/>
              </p:ext>
            </p:extLst>
          </p:nvPr>
        </p:nvGraphicFramePr>
        <p:xfrm>
          <a:off x="428625" y="1371600"/>
          <a:ext cx="11353800"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437988" y="6507223"/>
            <a:ext cx="8610599" cy="230832"/>
          </a:xfrm>
        </p:spPr>
        <p:txBody>
          <a:bodyPr/>
          <a:lstStyle/>
          <a:p>
            <a:r>
              <a:rPr lang="en-US" dirty="0"/>
              <a:t>Source: GfK TVB Media Comparisons Study 2021. M-S 4A-2A. Persons 18+ Are you a registered voter: Yes.  </a:t>
            </a:r>
          </a:p>
        </p:txBody>
      </p:sp>
      <p:sp>
        <p:nvSpPr>
          <p:cNvPr id="6" name="TextBox 1"/>
          <p:cNvSpPr txBox="1"/>
          <p:nvPr/>
        </p:nvSpPr>
        <p:spPr>
          <a:xfrm>
            <a:off x="6248400" y="2286000"/>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0.8%</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9753600" y="2286000"/>
            <a:ext cx="1056085" cy="13715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3.9%</a:t>
            </a:r>
          </a:p>
          <a:p>
            <a:pPr algn="ctr"/>
            <a:r>
              <a:rPr lang="en-US" sz="3600" baseline="-25000" dirty="0">
                <a:solidFill>
                  <a:schemeClr val="accent1"/>
                </a:solidFill>
              </a:rPr>
              <a:t>Reach </a:t>
            </a:r>
          </a:p>
          <a:p>
            <a:pPr algn="ctr"/>
            <a:r>
              <a:rPr lang="en-US" sz="3600" baseline="-25000" dirty="0">
                <a:solidFill>
                  <a:schemeClr val="accent1"/>
                </a:solidFill>
              </a:rPr>
              <a:t>Added</a:t>
            </a:r>
          </a:p>
        </p:txBody>
      </p:sp>
    </p:spTree>
    <p:extLst>
      <p:ext uri="{BB962C8B-B14F-4D97-AF65-F5344CB8AC3E}">
        <p14:creationId xmlns:p14="http://schemas.microsoft.com/office/powerpoint/2010/main" val="3598498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68DB5E7-0D0F-4BA1-96AD-11D4926C6F67}"/>
              </a:ext>
            </a:extLst>
          </p:cNvPr>
          <p:cNvGraphicFramePr/>
          <p:nvPr>
            <p:extLst>
              <p:ext uri="{D42A27DB-BD31-4B8C-83A1-F6EECF244321}">
                <p14:modId xmlns:p14="http://schemas.microsoft.com/office/powerpoint/2010/main" val="2334464234"/>
              </p:ext>
            </p:extLst>
          </p:nvPr>
        </p:nvGraphicFramePr>
        <p:xfrm>
          <a:off x="1714499" y="1950009"/>
          <a:ext cx="8648701" cy="5283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59213" y="152400"/>
            <a:ext cx="11467605" cy="1089529"/>
          </a:xfrm>
        </p:spPr>
        <p:txBody>
          <a:bodyPr/>
          <a:lstStyle/>
          <a:p>
            <a:r>
              <a:rPr lang="en-US" sz="3600" dirty="0"/>
              <a:t>Local Broadcast Television Station Websites: Top Choice For Info On News And Events For Registered Voters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609601" y="6361799"/>
            <a:ext cx="9448799" cy="400110"/>
          </a:xfrm>
        </p:spPr>
        <p:txBody>
          <a:bodyPr/>
          <a:lstStyle/>
          <a:p>
            <a:pPr>
              <a:lnSpc>
                <a:spcPct val="100000"/>
              </a:lnSpc>
            </a:pPr>
            <a:r>
              <a:rPr lang="en-US" dirty="0"/>
              <a:t>Source: GfK TVB Media Comparisons Study 2021. Persons 18+ Are you a registered voter: Yes.  Includes only those who answered. Q13 - Which one of the following websites are you most likely to turn to when you need information about local news or events? As a percentage of those that use websites and apps. </a:t>
            </a:r>
          </a:p>
        </p:txBody>
      </p:sp>
      <p:sp>
        <p:nvSpPr>
          <p:cNvPr id="7" name="Rectangle 6"/>
          <p:cNvSpPr/>
          <p:nvPr/>
        </p:nvSpPr>
        <p:spPr>
          <a:xfrm>
            <a:off x="3600697" y="1344033"/>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Registered Voters</a:t>
            </a:r>
          </a:p>
        </p:txBody>
      </p:sp>
    </p:spTree>
    <p:extLst>
      <p:ext uri="{BB962C8B-B14F-4D97-AF65-F5344CB8AC3E}">
        <p14:creationId xmlns:p14="http://schemas.microsoft.com/office/powerpoint/2010/main" val="1166943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a:t>Voters </a:t>
            </a:r>
            <a:r>
              <a:rPr lang="en-US" dirty="0"/>
              <a:t>Summary</a:t>
            </a:r>
          </a:p>
        </p:txBody>
      </p:sp>
      <p:sp>
        <p:nvSpPr>
          <p:cNvPr id="3" name="Content Placeholder 2"/>
          <p:cNvSpPr>
            <a:spLocks noGrp="1"/>
          </p:cNvSpPr>
          <p:nvPr>
            <p:ph idx="1"/>
          </p:nvPr>
        </p:nvSpPr>
        <p:spPr>
          <a:xfrm>
            <a:off x="324591" y="990600"/>
            <a:ext cx="11542816" cy="5257801"/>
          </a:xfrm>
        </p:spPr>
        <p:txBody>
          <a:bodyPr>
            <a:noAutofit/>
          </a:bodyPr>
          <a:lstStyle/>
          <a:p>
            <a:pPr marL="290513" indent="-290513">
              <a:lnSpc>
                <a:spcPct val="100000"/>
              </a:lnSpc>
              <a:spcBef>
                <a:spcPts val="2400"/>
              </a:spcBef>
            </a:pPr>
            <a:r>
              <a:rPr lang="en-US" sz="2400" dirty="0">
                <a:latin typeface="+mj-lt"/>
              </a:rPr>
              <a:t>TV has the highest reach and people spend the most time with TV of all media platforms studied.</a:t>
            </a:r>
          </a:p>
          <a:p>
            <a:pPr marL="290513" indent="-290513">
              <a:lnSpc>
                <a:spcPct val="100000"/>
              </a:lnSpc>
              <a:spcBef>
                <a:spcPts val="2400"/>
              </a:spcBef>
            </a:pPr>
            <a:r>
              <a:rPr lang="en-US" sz="2400" dirty="0">
                <a:latin typeface="+mj-lt"/>
              </a:rPr>
              <a:t>Most TV viewers are reached through broadcast TV.</a:t>
            </a:r>
          </a:p>
          <a:p>
            <a:pPr marL="290513" indent="-290513">
              <a:lnSpc>
                <a:spcPct val="100000"/>
              </a:lnSpc>
              <a:spcBef>
                <a:spcPts val="2400"/>
              </a:spcBef>
            </a:pPr>
            <a:r>
              <a:rPr lang="en-US" sz="2400" dirty="0">
                <a:latin typeface="+mj-lt"/>
              </a:rPr>
              <a:t>If streaming platforms have no advertising, advertisers cannot reach these viewers. But Broadcast assets can reach most of them.</a:t>
            </a:r>
          </a:p>
          <a:p>
            <a:pPr marL="290513" indent="-290513">
              <a:lnSpc>
                <a:spcPct val="100000"/>
              </a:lnSpc>
              <a:spcBef>
                <a:spcPts val="2400"/>
              </a:spcBef>
            </a:pPr>
            <a:r>
              <a:rPr lang="en-US" sz="2400" dirty="0">
                <a:latin typeface="+mj-lt"/>
              </a:rPr>
              <a:t>When picking only five networks, four are on broadcast TV.</a:t>
            </a:r>
          </a:p>
          <a:p>
            <a:pPr>
              <a:lnSpc>
                <a:spcPct val="100000"/>
              </a:lnSpc>
              <a:spcBef>
                <a:spcPts val="1800"/>
              </a:spcBef>
            </a:pPr>
            <a:r>
              <a:rPr lang="en-US" sz="2400" dirty="0">
                <a:latin typeface="+mj-lt"/>
              </a:rPr>
              <a:t>Local TV news is the most trusted news source. </a:t>
            </a:r>
            <a:r>
              <a:rPr lang="en-US" sz="2400" dirty="0">
                <a:latin typeface="+mj-lt"/>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400" dirty="0">
                <a:latin typeface="+mj-lt"/>
                <a:ea typeface="Tahoma" panose="020B0604030504040204" pitchFamily="34" charset="0"/>
                <a:cs typeface="Tahoma" panose="020B0604030504040204" pitchFamily="34" charset="0"/>
              </a:rPr>
              <a:t>TV is the top advertising medium for purchase influence and motivating respondents to learn more about products.</a:t>
            </a:r>
          </a:p>
          <a:p>
            <a:pPr>
              <a:lnSpc>
                <a:spcPct val="100000"/>
              </a:lnSpc>
              <a:spcAft>
                <a:spcPts val="1200"/>
              </a:spcAft>
            </a:pPr>
            <a:r>
              <a:rPr lang="en-US" sz="2400" dirty="0">
                <a:latin typeface="+mj-lt"/>
                <a:ea typeface="Tahoma" panose="020B0604030504040204" pitchFamily="34" charset="0"/>
                <a:cs typeface="Tahoma" panose="020B0604030504040204" pitchFamily="34" charset="0"/>
              </a:rPr>
              <a:t>TV and digital complement each other.</a:t>
            </a:r>
            <a:endParaRPr lang="en-US" sz="2400" dirty="0">
              <a:latin typeface="+mj-lt"/>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25979" y="3787914"/>
            <a:ext cx="7568727" cy="1200329"/>
          </a:xfrm>
        </p:spPr>
        <p:txBody>
          <a:bodyPr/>
          <a:lstStyle/>
          <a:p>
            <a:r>
              <a:rPr lang="en-US" sz="7200" dirty="0"/>
              <a:t>Thank You!</a:t>
            </a:r>
          </a:p>
        </p:txBody>
      </p:sp>
    </p:spTree>
    <p:extLst>
      <p:ext uri="{BB962C8B-B14F-4D97-AF65-F5344CB8AC3E}">
        <p14:creationId xmlns:p14="http://schemas.microsoft.com/office/powerpoint/2010/main" val="136782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290815"/>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3" name="Group 2"/>
          <p:cNvGrpSpPr/>
          <p:nvPr/>
        </p:nvGrpSpPr>
        <p:grpSpPr>
          <a:xfrm>
            <a:off x="2506338" y="3209757"/>
            <a:ext cx="7216089" cy="1922747"/>
            <a:chOff x="2877231" y="3209757"/>
            <a:chExt cx="7216089" cy="1922747"/>
          </a:xfrm>
        </p:grpSpPr>
        <p:pic>
          <p:nvPicPr>
            <p:cNvPr id="5" name="Picture 4">
              <a:extLst>
                <a:ext uri="{FF2B5EF4-FFF2-40B4-BE49-F238E27FC236}">
                  <a16:creationId xmlns:a16="http://schemas.microsoft.com/office/drawing/2014/main" id="{7380EDBC-E3BB-4C49-8DE8-041ECB981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231" y="3209757"/>
              <a:ext cx="3146314" cy="1922747"/>
            </a:xfrm>
            <a:prstGeom prst="rect">
              <a:avLst/>
            </a:prstGeom>
            <a:noFill/>
            <a:ln>
              <a:solidFill>
                <a:schemeClr val="tx2"/>
              </a:solidFill>
            </a:ln>
            <a:effectLst>
              <a:innerShdw blurRad="114300">
                <a:prstClr val="black"/>
              </a:innerShdw>
            </a:effectLst>
          </p:spPr>
        </p:pic>
        <p:pic>
          <p:nvPicPr>
            <p:cNvPr id="7" name="Picture 6">
              <a:extLst>
                <a:ext uri="{FF2B5EF4-FFF2-40B4-BE49-F238E27FC236}">
                  <a16:creationId xmlns:a16="http://schemas.microsoft.com/office/drawing/2014/main" id="{F60A78C9-C814-46BC-B08F-E14D38C91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209757"/>
              <a:ext cx="2930520" cy="1922747"/>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en-US" dirty="0"/>
                        <a:t>8pm-2am</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9996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7</a:t>
            </a:fld>
            <a:endParaRPr lang="en-US" dirty="0">
              <a:solidFill>
                <a:srgbClr val="1C1C1C"/>
              </a:solidFill>
            </a:endParaRPr>
          </a:p>
        </p:txBody>
      </p:sp>
      <p:sp>
        <p:nvSpPr>
          <p:cNvPr id="3" name="Rectangle 2"/>
          <p:cNvSpPr/>
          <p:nvPr/>
        </p:nvSpPr>
        <p:spPr bwMode="auto">
          <a:xfrm>
            <a:off x="2196354" y="1981200"/>
            <a:ext cx="7785846" cy="15240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endParaRPr lang="en-US" sz="1000" dirty="0">
              <a:latin typeface="Tahoma" pitchFamily="34" charset="0"/>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dirty="0"/>
          </a:p>
        </p:txBody>
      </p:sp>
      <p:sp>
        <p:nvSpPr>
          <p:cNvPr id="19" name="TextBox 18"/>
          <p:cNvSpPr txBox="1"/>
          <p:nvPr/>
        </p:nvSpPr>
        <p:spPr>
          <a:xfrm>
            <a:off x="4203164"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algn="ctr"/>
            <a:r>
              <a:rPr lang="en-US" sz="2200" b="1" dirty="0">
                <a:latin typeface="+mj-lt"/>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Cable News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Email</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Radio Stations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Broadcast TV News </a:t>
            </a:r>
            <a:r>
              <a:rPr lang="en-US" sz="1100" b="1" dirty="0">
                <a:latin typeface="+mj-lt"/>
                <a:cs typeface="Helvetica" panose="020B0604020202020204" pitchFamily="34" charset="0"/>
              </a:rPr>
              <a:t>site/app</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Newspaper</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Magazine</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Search</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Audio</a:t>
            </a:r>
          </a:p>
        </p:txBody>
      </p:sp>
      <p:sp>
        <p:nvSpPr>
          <p:cNvPr id="13" name="TextBox 12"/>
          <p:cNvSpPr txBox="1"/>
          <p:nvPr/>
        </p:nvSpPr>
        <p:spPr>
          <a:xfrm>
            <a:off x="2438400"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TV</a:t>
            </a:r>
          </a:p>
        </p:txBody>
      </p:sp>
      <p:sp>
        <p:nvSpPr>
          <p:cNvPr id="70" name="TextBox 69"/>
          <p:cNvSpPr txBox="1"/>
          <p:nvPr/>
        </p:nvSpPr>
        <p:spPr>
          <a:xfrm>
            <a:off x="2612577" y="3134638"/>
            <a:ext cx="1375877" cy="446762"/>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(Broadcast, Cable and Streaming)</a:t>
            </a:r>
          </a:p>
        </p:txBody>
      </p:sp>
      <p:sp>
        <p:nvSpPr>
          <p:cNvPr id="71" name="TextBox 70"/>
          <p:cNvSpPr txBox="1"/>
          <p:nvPr/>
        </p:nvSpPr>
        <p:spPr>
          <a:xfrm>
            <a:off x="7467129" y="2784193"/>
            <a:ext cx="2275757" cy="568606"/>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Social Media</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Podcasts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With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No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Video Other Than TV Programs on Digital Media</a:t>
            </a:r>
            <a:endParaRPr lang="en-US" sz="1400" b="1" dirty="0">
              <a:latin typeface="+mj-lt"/>
              <a:cs typeface="Helvetica" panose="020B0604020202020204" pitchFamily="34" charset="0"/>
            </a:endParaRPr>
          </a:p>
        </p:txBody>
      </p:sp>
      <p:pic>
        <p:nvPicPr>
          <p:cNvPr id="5" name="Picture 4"/>
          <p:cNvPicPr>
            <a:picLocks noChangeAspect="1"/>
          </p:cNvPicPr>
          <p:nvPr/>
        </p:nvPicPr>
        <p:blipFill>
          <a:blip r:embed="rId3"/>
          <a:stretch>
            <a:fillRect/>
          </a:stretch>
        </p:blipFill>
        <p:spPr>
          <a:xfrm>
            <a:off x="4617228" y="2106401"/>
            <a:ext cx="896103" cy="766628"/>
          </a:xfrm>
          <a:prstGeom prst="rect">
            <a:avLst/>
          </a:prstGeom>
        </p:spPr>
      </p:pic>
      <p:pic>
        <p:nvPicPr>
          <p:cNvPr id="6" name="Picture 5"/>
          <p:cNvPicPr>
            <a:picLocks noChangeAspect="1"/>
          </p:cNvPicPr>
          <p:nvPr/>
        </p:nvPicPr>
        <p:blipFill>
          <a:blip r:embed="rId4"/>
          <a:stretch>
            <a:fillRect/>
          </a:stretch>
        </p:blipFill>
        <p:spPr>
          <a:xfrm>
            <a:off x="6442119" y="2187878"/>
            <a:ext cx="751846" cy="628921"/>
          </a:xfrm>
          <a:prstGeom prst="rect">
            <a:avLst/>
          </a:prstGeom>
        </p:spPr>
      </p:pic>
      <p:pic>
        <p:nvPicPr>
          <p:cNvPr id="7" name="Picture 6"/>
          <p:cNvPicPr>
            <a:picLocks noChangeAspect="1"/>
          </p:cNvPicPr>
          <p:nvPr/>
        </p:nvPicPr>
        <p:blipFill>
          <a:blip r:embed="rId5"/>
          <a:stretch>
            <a:fillRect/>
          </a:stretch>
        </p:blipFill>
        <p:spPr>
          <a:xfrm>
            <a:off x="2804193" y="2104199"/>
            <a:ext cx="992645" cy="737154"/>
          </a:xfrm>
          <a:prstGeom prst="rect">
            <a:avLst/>
          </a:prstGeom>
        </p:spPr>
      </p:pic>
      <p:pic>
        <p:nvPicPr>
          <p:cNvPr id="8" name="Picture 7"/>
          <p:cNvPicPr>
            <a:picLocks noChangeAspect="1"/>
          </p:cNvPicPr>
          <p:nvPr/>
        </p:nvPicPr>
        <p:blipFill>
          <a:blip r:embed="rId6"/>
          <a:stretch>
            <a:fillRect/>
          </a:stretch>
        </p:blipFill>
        <p:spPr>
          <a:xfrm>
            <a:off x="7737772" y="2189639"/>
            <a:ext cx="1734470" cy="631690"/>
          </a:xfrm>
          <a:prstGeom prst="rect">
            <a:avLst/>
          </a:prstGeom>
        </p:spPr>
      </p:pic>
      <p:pic>
        <p:nvPicPr>
          <p:cNvPr id="51" name="Picture 50"/>
          <p:cNvPicPr>
            <a:picLocks noChangeAspect="1"/>
          </p:cNvPicPr>
          <p:nvPr/>
        </p:nvPicPr>
        <p:blipFill>
          <a:blip r:embed="rId6"/>
          <a:stretch>
            <a:fillRect/>
          </a:stretch>
        </p:blipFill>
        <p:spPr>
          <a:xfrm>
            <a:off x="3075795" y="3726293"/>
            <a:ext cx="1485202" cy="540907"/>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8</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419099" y="6535579"/>
            <a:ext cx="8641773" cy="246221"/>
          </a:xfrm>
        </p:spPr>
        <p:txBody>
          <a:bodyPr/>
          <a:lstStyle/>
          <a:p>
            <a:r>
              <a:rPr lang="en-US" dirty="0"/>
              <a:t>Source: GfK TVB Media Comparisons Study 2021. M-S 4A-2A. Persons 18+ Are you a registered voter: Yes.  </a:t>
            </a:r>
          </a:p>
        </p:txBody>
      </p:sp>
      <p:graphicFrame>
        <p:nvGraphicFramePr>
          <p:cNvPr id="8" name="Content Placeholder 7">
            <a:extLst>
              <a:ext uri="{FF2B5EF4-FFF2-40B4-BE49-F238E27FC236}">
                <a16:creationId xmlns:a16="http://schemas.microsoft.com/office/drawing/2014/main" id="{6A3B9034-0A21-4F96-BBF8-D89EC7F91A01}"/>
              </a:ext>
            </a:extLst>
          </p:cNvPr>
          <p:cNvGraphicFramePr>
            <a:graphicFrameLocks noGrp="1"/>
          </p:cNvGraphicFramePr>
          <p:nvPr>
            <p:ph idx="1"/>
            <p:extLst>
              <p:ext uri="{D42A27DB-BD31-4B8C-83A1-F6EECF244321}">
                <p14:modId xmlns:p14="http://schemas.microsoft.com/office/powerpoint/2010/main" val="2104804697"/>
              </p:ext>
            </p:extLst>
          </p:nvPr>
        </p:nvGraphicFramePr>
        <p:xfrm>
          <a:off x="-762000" y="1066800"/>
          <a:ext cx="12459196" cy="5495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9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13527" cy="5015219"/>
          </a:xfrm>
        </p:spPr>
        <p:txBody>
          <a:bodyPr>
            <a:normAutofit/>
          </a:bodyPr>
          <a:lstStyle/>
          <a:p>
            <a:pPr marL="342900" indent="-342900">
              <a:buNone/>
            </a:pPr>
            <a:r>
              <a:rPr lang="en-US" sz="1800" b="1" dirty="0">
                <a:solidFill>
                  <a:schemeClr val="accent1"/>
                </a:solidFill>
              </a:rPr>
              <a:t>Traditional Media:</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a:t>
            </a:r>
            <a:r>
              <a:rPr lang="en-US" sz="1400" dirty="0"/>
              <a:t>Streaming Programs/Movies on a TV set with Advertising. </a:t>
            </a:r>
          </a:p>
          <a:p>
            <a:pPr marL="342900" indent="-342900">
              <a:buNone/>
            </a:pPr>
            <a:r>
              <a:rPr lang="en-US" sz="1400" b="1" dirty="0"/>
              <a:t>Streaming Programs on TV No Ads</a:t>
            </a:r>
            <a:r>
              <a:rPr lang="en-US" sz="1400" dirty="0"/>
              <a:t> </a:t>
            </a:r>
            <a:r>
              <a:rPr lang="en-US" sz="1400" dirty="0">
                <a:solidFill>
                  <a:schemeClr val="tx2"/>
                </a:solidFill>
              </a:rPr>
              <a:t>= </a:t>
            </a:r>
            <a:r>
              <a:rPr lang="en-US" sz="1400" dirty="0"/>
              <a:t>Streaming Programs/Movies on a TV set with no Advertising</a:t>
            </a:r>
          </a:p>
          <a:p>
            <a:pPr marL="342900" indent="-342900">
              <a:buNone/>
            </a:pPr>
            <a:r>
              <a:rPr lang="en-US" sz="1400" dirty="0"/>
              <a:t> </a:t>
            </a: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181600" y="1035650"/>
            <a:ext cx="67056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Media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 or post to social media (Facebook, Twitter, Instagram,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Streaming Programs/Movies on PC or Mobile Device with Advertising. </a:t>
            </a:r>
          </a:p>
          <a:p>
            <a:pPr marL="342900" indent="-342900">
              <a:lnSpc>
                <a:spcPct val="100000"/>
              </a:lnSpc>
              <a:spcBef>
                <a:spcPts val="500"/>
              </a:spcBef>
              <a:buNone/>
            </a:pPr>
            <a:r>
              <a:rPr lang="en-US" sz="1400" b="1" dirty="0"/>
              <a:t>Streaming Programs on Digital Media No Ads </a:t>
            </a:r>
            <a:r>
              <a:rPr lang="en-US" sz="1400" dirty="0"/>
              <a:t>= Streaming Programs/Movies on PC or Mobile Device with no Advertising. </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a:t>
            </a:r>
          </a:p>
          <a:p>
            <a:pPr marL="342900" indent="-342900">
              <a:lnSpc>
                <a:spcPct val="100000"/>
              </a:lnSpc>
              <a:spcBef>
                <a:spcPts val="500"/>
              </a:spcBef>
              <a:buFont typeface="Wingdings" panose="05000000000000000000" pitchFamily="2" charset="2"/>
              <a:buNone/>
            </a:pPr>
            <a:r>
              <a:rPr lang="en-US" sz="1400" b="1" dirty="0"/>
              <a:t>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443143408"/>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17457</TotalTime>
  <Words>2515</Words>
  <Application>Microsoft Office PowerPoint</Application>
  <PresentationFormat>Widescreen</PresentationFormat>
  <Paragraphs>312</Paragraphs>
  <Slides>35</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Tahoma</vt:lpstr>
      <vt:lpstr>Wingdings</vt:lpstr>
      <vt:lpstr>1_Office Theme</vt:lpstr>
      <vt:lpstr>3_Office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Respondents Were Asked Questions on their Media Use by Device/Outlet</vt:lpstr>
      <vt:lpstr>These are the media platforms measured. Respondents did not have to watch TV to be  included in the study</vt:lpstr>
      <vt:lpstr>Digital platform usage was asked separately for each device. Results on media comparisons reflect the total of all three digital devices.</vt:lpstr>
      <vt:lpstr>Media Key Guide for Reach &amp; Time-Spent</vt:lpstr>
      <vt:lpstr>TV Has Highest Reach of Ad Supported Platforms Broadcast Leads the Way For Registered Voters</vt:lpstr>
      <vt:lpstr>TV Has Highest Reach for All Parties</vt:lpstr>
      <vt:lpstr>Broadcast TV is TV’s Primary  Reach Engine For Voters</vt:lpstr>
      <vt:lpstr>The Majority of TV Program Reach  is Through Linear TV</vt:lpstr>
      <vt:lpstr>Streaming with NO advertising  Advertisers Cannot Reach these Viewers  </vt:lpstr>
      <vt:lpstr>Time Spent</vt:lpstr>
      <vt:lpstr>Registered Voters Spend the Most Time with Television of All Ad Supported Platforms</vt:lpstr>
      <vt:lpstr>TV Has Highest Time Spent for All Parties</vt:lpstr>
      <vt:lpstr>Most Time Spent with TV Programs  is On Linear TV For Registered Voters</vt:lpstr>
      <vt:lpstr>PowerPoint Presentation</vt:lpstr>
      <vt:lpstr>Part 2: Attitude and Media Preference Questions</vt:lpstr>
      <vt:lpstr>If you could choose  only five networks,  which five would you choose?  </vt:lpstr>
      <vt:lpstr>Out of 5 choices, 4 were Broadcast Networks</vt:lpstr>
      <vt:lpstr>Television Ads Motivate Registered Voters To Learn More</vt:lpstr>
      <vt:lpstr>Television is The Top Advertising Medium That  Influences Purchase Decisions For Registered Voters</vt:lpstr>
      <vt:lpstr>PowerPoint Presentation</vt:lpstr>
      <vt:lpstr>The Primary Source For News Among  Registered Voters: Broadcast Television</vt:lpstr>
      <vt:lpstr>The Primary Source For Local Traffic, Weather &amp; Sports: Local Broadcast Television News</vt:lpstr>
      <vt:lpstr>Registered Voters’ Trust is in Local Broadcast Assets</vt:lpstr>
      <vt:lpstr>Local Broadcast Television News: Most Involved In Your Community For Registered Voters</vt:lpstr>
      <vt:lpstr>Working Together</vt:lpstr>
      <vt:lpstr>Internet Usage Skews Towards the Day. TV Skews Towards the Evening/Night.</vt:lpstr>
      <vt:lpstr>Combining Broadcast TV with Broadcast Websites Results in 4% Increased Reach For Registered Voters</vt:lpstr>
      <vt:lpstr>Local Broadcast Television Station Websites: Top Choice For Info On News And Events For Registered Voters</vt:lpstr>
      <vt:lpstr>Voters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&amp; Jess Karamouzis</cp:lastModifiedBy>
  <cp:revision>1167</cp:revision>
  <cp:lastPrinted>2017-05-09T21:32:00Z</cp:lastPrinted>
  <dcterms:created xsi:type="dcterms:W3CDTF">2017-03-08T14:37:33Z</dcterms:created>
  <dcterms:modified xsi:type="dcterms:W3CDTF">2021-02-24T15:01:57Z</dcterms:modified>
</cp:coreProperties>
</file>