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633" r:id="rId2"/>
    <p:sldId id="567" r:id="rId3"/>
    <p:sldId id="554" r:id="rId4"/>
    <p:sldId id="544" r:id="rId5"/>
    <p:sldId id="690" r:id="rId6"/>
    <p:sldId id="551" r:id="rId7"/>
    <p:sldId id="622" r:id="rId8"/>
    <p:sldId id="692" r:id="rId9"/>
    <p:sldId id="691" r:id="rId10"/>
    <p:sldId id="733" r:id="rId11"/>
    <p:sldId id="686" r:id="rId12"/>
    <p:sldId id="563" r:id="rId13"/>
    <p:sldId id="725" r:id="rId14"/>
    <p:sldId id="746" r:id="rId15"/>
    <p:sldId id="744" r:id="rId16"/>
    <p:sldId id="726" r:id="rId17"/>
    <p:sldId id="727" r:id="rId18"/>
    <p:sldId id="728" r:id="rId19"/>
    <p:sldId id="729" r:id="rId20"/>
    <p:sldId id="702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5D3C"/>
    <a:srgbClr val="84F058"/>
    <a:srgbClr val="F77374"/>
    <a:srgbClr val="FDE699"/>
    <a:srgbClr val="67A1A1"/>
    <a:srgbClr val="289004"/>
    <a:srgbClr val="F66604"/>
    <a:srgbClr val="3799FF"/>
    <a:srgbClr val="6E6EA3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48"/>
      </p:cViewPr>
      <p:guideLst>
        <p:guide orient="horz" pos="384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&amp; Jess Karamouzis" userId="5f2f5c191da931c7" providerId="LiveId" clId="{AFE5AB46-2BAB-4219-8BF3-260BEF53CCF1}"/>
    <pc:docChg chg="undo custSel modSld">
      <pc:chgData name="Andrew &amp; Jess Karamouzis" userId="5f2f5c191da931c7" providerId="LiveId" clId="{AFE5AB46-2BAB-4219-8BF3-260BEF53CCF1}" dt="2021-09-22T16:25:04.553" v="67" actId="20577"/>
      <pc:docMkLst>
        <pc:docMk/>
      </pc:docMkLst>
      <pc:sldChg chg="modSp mod">
        <pc:chgData name="Andrew &amp; Jess Karamouzis" userId="5f2f5c191da931c7" providerId="LiveId" clId="{AFE5AB46-2BAB-4219-8BF3-260BEF53CCF1}" dt="2021-09-22T14:48:40.869" v="49" actId="2"/>
        <pc:sldMkLst>
          <pc:docMk/>
          <pc:sldMk cId="830269222" sldId="544"/>
        </pc:sldMkLst>
        <pc:spChg chg="mod">
          <ac:chgData name="Andrew &amp; Jess Karamouzis" userId="5f2f5c191da931c7" providerId="LiveId" clId="{AFE5AB46-2BAB-4219-8BF3-260BEF53CCF1}" dt="2021-09-22T14:48:37.645" v="48" actId="2"/>
          <ac:spMkLst>
            <pc:docMk/>
            <pc:sldMk cId="830269222" sldId="544"/>
            <ac:spMk id="62" creationId="{00000000-0000-0000-0000-000000000000}"/>
          </ac:spMkLst>
        </pc:spChg>
        <pc:spChg chg="mod">
          <ac:chgData name="Andrew &amp; Jess Karamouzis" userId="5f2f5c191da931c7" providerId="LiveId" clId="{AFE5AB46-2BAB-4219-8BF3-260BEF53CCF1}" dt="2021-09-22T14:48:40.869" v="49" actId="2"/>
          <ac:spMkLst>
            <pc:docMk/>
            <pc:sldMk cId="830269222" sldId="544"/>
            <ac:spMk id="74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1T20:01:24.113" v="28" actId="20577"/>
        <pc:sldMkLst>
          <pc:docMk/>
          <pc:sldMk cId="2175968688" sldId="551"/>
        </pc:sldMkLst>
        <pc:spChg chg="mod">
          <ac:chgData name="Andrew &amp; Jess Karamouzis" userId="5f2f5c191da931c7" providerId="LiveId" clId="{AFE5AB46-2BAB-4219-8BF3-260BEF53CCF1}" dt="2021-09-21T20:01:03.302" v="26" actId="20577"/>
          <ac:spMkLst>
            <pc:docMk/>
            <pc:sldMk cId="2175968688" sldId="551"/>
            <ac:spMk id="2" creationId="{00000000-0000-0000-0000-000000000000}"/>
          </ac:spMkLst>
        </pc:spChg>
        <pc:spChg chg="mod">
          <ac:chgData name="Andrew &amp; Jess Karamouzis" userId="5f2f5c191da931c7" providerId="LiveId" clId="{AFE5AB46-2BAB-4219-8BF3-260BEF53CCF1}" dt="2021-09-21T20:01:24.113" v="28" actId="20577"/>
          <ac:spMkLst>
            <pc:docMk/>
            <pc:sldMk cId="2175968688" sldId="551"/>
            <ac:spMk id="7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2T16:24:55.335" v="64" actId="20577"/>
        <pc:sldMkLst>
          <pc:docMk/>
          <pc:sldMk cId="540919589" sldId="554"/>
        </pc:sldMkLst>
        <pc:spChg chg="mod">
          <ac:chgData name="Andrew &amp; Jess Karamouzis" userId="5f2f5c191da931c7" providerId="LiveId" clId="{AFE5AB46-2BAB-4219-8BF3-260BEF53CCF1}" dt="2021-09-22T16:24:55.335" v="64" actId="20577"/>
          <ac:spMkLst>
            <pc:docMk/>
            <pc:sldMk cId="540919589" sldId="554"/>
            <ac:spMk id="3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2T14:46:33.891" v="36" actId="20577"/>
        <pc:sldMkLst>
          <pc:docMk/>
          <pc:sldMk cId="560349807" sldId="563"/>
        </pc:sldMkLst>
        <pc:spChg chg="mod">
          <ac:chgData name="Andrew &amp; Jess Karamouzis" userId="5f2f5c191da931c7" providerId="LiveId" clId="{AFE5AB46-2BAB-4219-8BF3-260BEF53CCF1}" dt="2021-09-22T14:46:33.891" v="36" actId="20577"/>
          <ac:spMkLst>
            <pc:docMk/>
            <pc:sldMk cId="560349807" sldId="563"/>
            <ac:spMk id="5" creationId="{81B8C5E1-7CF1-A442-AFC0-0FA1298B1600}"/>
          </ac:spMkLst>
        </pc:spChg>
      </pc:sldChg>
      <pc:sldChg chg="modSp mod">
        <pc:chgData name="Andrew &amp; Jess Karamouzis" userId="5f2f5c191da931c7" providerId="LiveId" clId="{AFE5AB46-2BAB-4219-8BF3-260BEF53CCF1}" dt="2021-09-22T14:46:21.845" v="34" actId="20577"/>
        <pc:sldMkLst>
          <pc:docMk/>
          <pc:sldMk cId="2379101053" sldId="622"/>
        </pc:sldMkLst>
        <pc:spChg chg="mod">
          <ac:chgData name="Andrew &amp; Jess Karamouzis" userId="5f2f5c191da931c7" providerId="LiveId" clId="{AFE5AB46-2BAB-4219-8BF3-260BEF53CCF1}" dt="2021-09-22T14:46:21.845" v="34" actId="20577"/>
          <ac:spMkLst>
            <pc:docMk/>
            <pc:sldMk cId="2379101053" sldId="622"/>
            <ac:spMk id="10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2T16:23:31.652" v="62" actId="20577"/>
        <pc:sldMkLst>
          <pc:docMk/>
          <pc:sldMk cId="178146080" sldId="690"/>
        </pc:sldMkLst>
        <pc:spChg chg="mod">
          <ac:chgData name="Andrew &amp; Jess Karamouzis" userId="5f2f5c191da931c7" providerId="LiveId" clId="{AFE5AB46-2BAB-4219-8BF3-260BEF53CCF1}" dt="2021-09-22T16:23:31.652" v="62" actId="20577"/>
          <ac:spMkLst>
            <pc:docMk/>
            <pc:sldMk cId="178146080" sldId="690"/>
            <ac:spMk id="5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2T16:25:04.553" v="67" actId="20577"/>
        <pc:sldMkLst>
          <pc:docMk/>
          <pc:sldMk cId="2989323470" sldId="692"/>
        </pc:sldMkLst>
        <pc:spChg chg="mod">
          <ac:chgData name="Andrew &amp; Jess Karamouzis" userId="5f2f5c191da931c7" providerId="LiveId" clId="{AFE5AB46-2BAB-4219-8BF3-260BEF53CCF1}" dt="2021-09-22T16:25:04.553" v="67" actId="20577"/>
          <ac:spMkLst>
            <pc:docMk/>
            <pc:sldMk cId="2989323470" sldId="692"/>
            <ac:spMk id="5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2T14:55:08.369" v="57" actId="20577"/>
        <pc:sldMkLst>
          <pc:docMk/>
          <pc:sldMk cId="1197816639" sldId="702"/>
        </pc:sldMkLst>
        <pc:spChg chg="mod">
          <ac:chgData name="Andrew &amp; Jess Karamouzis" userId="5f2f5c191da931c7" providerId="LiveId" clId="{AFE5AB46-2BAB-4219-8BF3-260BEF53CCF1}" dt="2021-09-22T14:55:08.369" v="57" actId="20577"/>
          <ac:spMkLst>
            <pc:docMk/>
            <pc:sldMk cId="1197816639" sldId="702"/>
            <ac:spMk id="3" creationId="{00000000-0000-0000-0000-000000000000}"/>
          </ac:spMkLst>
        </pc:spChg>
      </pc:sldChg>
      <pc:sldChg chg="modSp mod">
        <pc:chgData name="Andrew &amp; Jess Karamouzis" userId="5f2f5c191da931c7" providerId="LiveId" clId="{AFE5AB46-2BAB-4219-8BF3-260BEF53CCF1}" dt="2021-09-22T14:45:58.332" v="31" actId="20577"/>
        <pc:sldMkLst>
          <pc:docMk/>
          <pc:sldMk cId="1208746517" sldId="727"/>
        </pc:sldMkLst>
        <pc:spChg chg="mod">
          <ac:chgData name="Andrew &amp; Jess Karamouzis" userId="5f2f5c191da931c7" providerId="LiveId" clId="{AFE5AB46-2BAB-4219-8BF3-260BEF53CCF1}" dt="2021-09-22T14:45:58.332" v="31" actId="20577"/>
          <ac:spMkLst>
            <pc:docMk/>
            <pc:sldMk cId="1208746517" sldId="727"/>
            <ac:spMk id="5" creationId="{CC9BF722-6B42-3542-B0F9-E527DE7E184B}"/>
          </ac:spMkLst>
        </pc:spChg>
      </pc:sldChg>
      <pc:sldChg chg="modSp mod">
        <pc:chgData name="Andrew &amp; Jess Karamouzis" userId="5f2f5c191da931c7" providerId="LiveId" clId="{AFE5AB46-2BAB-4219-8BF3-260BEF53CCF1}" dt="2021-09-22T14:45:54.957" v="30" actId="20577"/>
        <pc:sldMkLst>
          <pc:docMk/>
          <pc:sldMk cId="2614274478" sldId="728"/>
        </pc:sldMkLst>
        <pc:spChg chg="mod">
          <ac:chgData name="Andrew &amp; Jess Karamouzis" userId="5f2f5c191da931c7" providerId="LiveId" clId="{AFE5AB46-2BAB-4219-8BF3-260BEF53CCF1}" dt="2021-09-22T14:45:54.957" v="30" actId="20577"/>
          <ac:spMkLst>
            <pc:docMk/>
            <pc:sldMk cId="2614274478" sldId="728"/>
            <ac:spMk id="8" creationId="{74B061A8-E82B-264B-92D4-9E7BCC3CD7E1}"/>
          </ac:spMkLst>
        </pc:spChg>
      </pc:sldChg>
      <pc:sldChg chg="modSp mod">
        <pc:chgData name="Andrew &amp; Jess Karamouzis" userId="5f2f5c191da931c7" providerId="LiveId" clId="{AFE5AB46-2BAB-4219-8BF3-260BEF53CCF1}" dt="2021-09-22T14:46:28.876" v="35" actId="20577"/>
        <pc:sldMkLst>
          <pc:docMk/>
          <pc:sldMk cId="1331823698" sldId="733"/>
        </pc:sldMkLst>
        <pc:spChg chg="mod">
          <ac:chgData name="Andrew &amp; Jess Karamouzis" userId="5f2f5c191da931c7" providerId="LiveId" clId="{AFE5AB46-2BAB-4219-8BF3-260BEF53CCF1}" dt="2021-09-22T14:46:28.876" v="35" actId="20577"/>
          <ac:spMkLst>
            <pc:docMk/>
            <pc:sldMk cId="1331823698" sldId="733"/>
            <ac:spMk id="5" creationId="{E5C284DF-A84B-0748-973C-E3CF003D90BB}"/>
          </ac:spMkLst>
        </pc:spChg>
      </pc:sldChg>
      <pc:sldChg chg="modSp mod">
        <pc:chgData name="Andrew &amp; Jess Karamouzis" userId="5f2f5c191da931c7" providerId="LiveId" clId="{AFE5AB46-2BAB-4219-8BF3-260BEF53CCF1}" dt="2021-09-22T14:46:40.031" v="37" actId="20577"/>
        <pc:sldMkLst>
          <pc:docMk/>
          <pc:sldMk cId="2730686680" sldId="744"/>
        </pc:sldMkLst>
        <pc:spChg chg="mod">
          <ac:chgData name="Andrew &amp; Jess Karamouzis" userId="5f2f5c191da931c7" providerId="LiveId" clId="{AFE5AB46-2BAB-4219-8BF3-260BEF53CCF1}" dt="2021-09-22T14:46:40.031" v="37" actId="20577"/>
          <ac:spMkLst>
            <pc:docMk/>
            <pc:sldMk cId="2730686680" sldId="744"/>
            <ac:spMk id="7" creationId="{13AD21F5-1A0B-E94F-8CD0-5A61812667D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0787047707978348E-2"/>
          <c:w val="1"/>
          <c:h val="0.666759235185129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Television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0.309</c:v>
                </c:pt>
                <c:pt idx="1">
                  <c:v>0.374</c:v>
                </c:pt>
                <c:pt idx="2">
                  <c:v>0.317</c:v>
                </c:pt>
                <c:pt idx="3">
                  <c:v>0.35899999999999999</c:v>
                </c:pt>
                <c:pt idx="4">
                  <c:v>0.33100000000000002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8-184E-8D19-D2D3A41F98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Social Media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7.6999999999999999E-2</c:v>
                </c:pt>
                <c:pt idx="1">
                  <c:v>7.0000000000000007E-2</c:v>
                </c:pt>
                <c:pt idx="2">
                  <c:v>9.9000000000000005E-2</c:v>
                </c:pt>
                <c:pt idx="3">
                  <c:v>7.0999999999999994E-2</c:v>
                </c:pt>
                <c:pt idx="4">
                  <c:v>5.1999999999999998E-2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7D-1840-BB59-DBBE888546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 on a website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6.0999999999999999E-2</c:v>
                </c:pt>
                <c:pt idx="1">
                  <c:v>4.5999999999999999E-2</c:v>
                </c:pt>
                <c:pt idx="2">
                  <c:v>4.4999999999999998E-2</c:v>
                </c:pt>
                <c:pt idx="3">
                  <c:v>3.9E-2</c:v>
                </c:pt>
                <c:pt idx="4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37D-1840-BB59-DBBE8885464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Radio</c:v>
                </c:pt>
              </c:strCache>
            </c:strRef>
          </c:tx>
          <c:spPr>
            <a:solidFill>
              <a:srgbClr val="FAA4FF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5.2999999999999999E-2</c:v>
                </c:pt>
                <c:pt idx="1">
                  <c:v>5.3999999999999999E-2</c:v>
                </c:pt>
                <c:pt idx="2">
                  <c:v>0.06</c:v>
                </c:pt>
                <c:pt idx="3">
                  <c:v>0.03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37D-1840-BB59-DBBE8885464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Movie theater</c:v>
                </c:pt>
              </c:strCache>
            </c:strRef>
          </c:tx>
          <c:spPr>
            <a:solidFill>
              <a:srgbClr val="9966FF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Sheet1!$F$2:$F$6</c:f>
              <c:numCache>
                <c:formatCode>0%</c:formatCode>
                <c:ptCount val="5"/>
                <c:pt idx="0">
                  <c:v>4.4999999999999998E-2</c:v>
                </c:pt>
                <c:pt idx="1">
                  <c:v>6.2E-2</c:v>
                </c:pt>
                <c:pt idx="2">
                  <c:v>3.2000000000000001E-2</c:v>
                </c:pt>
                <c:pt idx="3">
                  <c:v>0.04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37D-1840-BB59-DBBE8885464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Internet video ad</c:v>
                </c:pt>
              </c:strCache>
            </c:strRef>
          </c:tx>
          <c:spPr>
            <a:solidFill>
              <a:srgbClr val="6E6EA3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47-6F46-82BB-482BA6A082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47-6F46-82BB-482BA6A0825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Sheet1!$G$2:$G$6</c:f>
              <c:numCache>
                <c:formatCode>0%</c:formatCode>
                <c:ptCount val="5"/>
                <c:pt idx="0">
                  <c:v>4.1000000000000002E-2</c:v>
                </c:pt>
                <c:pt idx="1">
                  <c:v>3.9E-2</c:v>
                </c:pt>
                <c:pt idx="2">
                  <c:v>2.1000000000000001E-2</c:v>
                </c:pt>
                <c:pt idx="3">
                  <c:v>2.7E-2</c:v>
                </c:pt>
                <c:pt idx="4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37D-1840-BB59-DBBE8885464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Magazine (print only)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Sheet1!$H$2:$H$6</c:f>
              <c:numCache>
                <c:formatCode>0%</c:formatCode>
                <c:ptCount val="5"/>
                <c:pt idx="0">
                  <c:v>3.9E-2</c:v>
                </c:pt>
                <c:pt idx="1">
                  <c:v>5.8000000000000003E-2</c:v>
                </c:pt>
                <c:pt idx="2">
                  <c:v>0.05</c:v>
                </c:pt>
                <c:pt idx="3">
                  <c:v>8.5000000000000006E-2</c:v>
                </c:pt>
                <c:pt idx="4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37D-1840-BB59-DBBE8885464A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Internet Video Ad3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Sheet1!$I$2:$I$6</c:f>
            </c:numRef>
          </c:val>
          <c:extLst>
            <c:ext xmlns:c16="http://schemas.microsoft.com/office/drawing/2014/chart" uri="{C3380CC4-5D6E-409C-BE32-E72D297353CC}">
              <c16:uniqueId val="{00000010-D37D-1840-BB59-DBBE8885464A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Outdoor</c:v>
                </c:pt>
              </c:strCache>
            </c:strRef>
          </c:tx>
          <c:spPr>
            <a:solidFill>
              <a:srgbClr val="E3B905"/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47-6F46-82BB-482BA6A082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Sheet1!$J$2:$J$6</c:f>
              <c:numCache>
                <c:formatCode>0%</c:formatCode>
                <c:ptCount val="5"/>
                <c:pt idx="0">
                  <c:v>3.5000000000000003E-2</c:v>
                </c:pt>
                <c:pt idx="1">
                  <c:v>2.9000000000000001E-2</c:v>
                </c:pt>
                <c:pt idx="2">
                  <c:v>2.3E-2</c:v>
                </c:pt>
                <c:pt idx="3">
                  <c:v>3.1E-2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37D-1840-BB59-DBBE8885464A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Broadcast TV web/apps</c:v>
                </c:pt>
              </c:strCache>
            </c:strRef>
          </c:tx>
          <c:spPr>
            <a:solidFill>
              <a:srgbClr val="3799FF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847-6F46-82BB-482BA6A082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Sheet1!$K$2:$K$6</c:f>
              <c:numCache>
                <c:formatCode>0%</c:formatCode>
                <c:ptCount val="5"/>
                <c:pt idx="0">
                  <c:v>3.1E-2</c:v>
                </c:pt>
                <c:pt idx="1">
                  <c:v>2.9000000000000001E-2</c:v>
                </c:pt>
                <c:pt idx="2">
                  <c:v>0.04</c:v>
                </c:pt>
                <c:pt idx="3">
                  <c:v>1.7000000000000001E-2</c:v>
                </c:pt>
                <c:pt idx="4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37D-1840-BB59-DBBE8885464A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Newspaper (print only)</c:v>
                </c:pt>
              </c:strCache>
            </c:strRef>
          </c:tx>
          <c:spPr>
            <a:solidFill>
              <a:srgbClr val="F6660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37D-1840-BB59-DBBE8885464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D37D-1840-BB59-DBBE888546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37D-1840-BB59-DBBE8885464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D37D-1840-BB59-DBBE88854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Sheet1!$L$2:$L$6</c:f>
              <c:numCache>
                <c:formatCode>0%</c:formatCode>
                <c:ptCount val="5"/>
                <c:pt idx="0">
                  <c:v>2.9000000000000001E-2</c:v>
                </c:pt>
                <c:pt idx="1">
                  <c:v>1.7000000000000001E-2</c:v>
                </c:pt>
                <c:pt idx="2">
                  <c:v>1.0999999999999999E-2</c:v>
                </c:pt>
                <c:pt idx="3">
                  <c:v>1.7999999999999999E-2</c:v>
                </c:pt>
                <c:pt idx="4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37D-1840-BB59-DBBE8885464A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Magazine (Print Only)2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Sheet1!$M$2:$M$6</c:f>
            </c:numRef>
          </c:val>
          <c:extLst>
            <c:ext xmlns:c16="http://schemas.microsoft.com/office/drawing/2014/chart" uri="{C3380CC4-5D6E-409C-BE32-E72D297353CC}">
              <c16:uniqueId val="{00000014-D37D-1840-BB59-DBBE8885464A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Streaming TV shows online with ads</c:v>
                </c:pt>
              </c:strCache>
            </c:strRef>
          </c:tx>
          <c:spPr>
            <a:solidFill>
              <a:srgbClr val="F5AD99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847-6F46-82BB-482BA6A0825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847-6F46-82BB-482BA6A0825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847-6F46-82BB-482BA6A0825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847-6F46-82BB-482BA6A08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Sheet1!$N$2:$N$6</c:f>
              <c:numCache>
                <c:formatCode>0%</c:formatCode>
                <c:ptCount val="5"/>
                <c:pt idx="0">
                  <c:v>2.5000000000000001E-2</c:v>
                </c:pt>
                <c:pt idx="1">
                  <c:v>3.7999999999999999E-2</c:v>
                </c:pt>
                <c:pt idx="2">
                  <c:v>4.4999999999999998E-2</c:v>
                </c:pt>
                <c:pt idx="3">
                  <c:v>3.5000000000000003E-2</c:v>
                </c:pt>
                <c:pt idx="4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37D-1840-BB59-DBBE8885464A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Internet Search Engine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Sheet1!$O$2:$O$6</c:f>
            </c:numRef>
          </c:val>
          <c:extLst>
            <c:ext xmlns:c16="http://schemas.microsoft.com/office/drawing/2014/chart" uri="{C3380CC4-5D6E-409C-BE32-E72D297353CC}">
              <c16:uniqueId val="{00000016-D37D-1840-BB59-DBBE8885464A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Ad in mail</c:v>
                </c:pt>
              </c:strCache>
            </c:strRef>
          </c:tx>
          <c:spPr>
            <a:solidFill>
              <a:srgbClr val="A46F03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Sheet1!$P$2:$P$6</c:f>
              <c:numCache>
                <c:formatCode>0%</c:formatCode>
                <c:ptCount val="5"/>
                <c:pt idx="0">
                  <c:v>2.3E-2</c:v>
                </c:pt>
                <c:pt idx="1">
                  <c:v>0</c:v>
                </c:pt>
                <c:pt idx="2">
                  <c:v>1.2E-2</c:v>
                </c:pt>
                <c:pt idx="3">
                  <c:v>1.4E-2</c:v>
                </c:pt>
                <c:pt idx="4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D37D-1840-BB59-DBBE8885464A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Internet Display/Banner Ad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Sheet1!$Q$2:$Q$6</c:f>
            </c:numRef>
          </c:val>
          <c:extLst>
            <c:ext xmlns:c16="http://schemas.microsoft.com/office/drawing/2014/chart" uri="{C3380CC4-5D6E-409C-BE32-E72D297353CC}">
              <c16:uniqueId val="{00000018-D37D-1840-BB59-DBBE8885464A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Radio Web/Apps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Sheet1!$R$2:$R$6</c:f>
            </c:numRef>
          </c:val>
          <c:extLst>
            <c:ext xmlns:c16="http://schemas.microsoft.com/office/drawing/2014/chart" uri="{C3380CC4-5D6E-409C-BE32-E72D297353CC}">
              <c16:uniqueId val="{00000019-D37D-1840-BB59-DBBE8885464A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Internet search</c:v>
                </c:pt>
              </c:strCache>
            </c:strRef>
          </c:tx>
          <c:spPr>
            <a:solidFill>
              <a:srgbClr val="28900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37D-1840-BB59-DBBE8885464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D37D-1840-BB59-DBBE888546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D37D-1840-BB59-DBBE8885464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D37D-1840-BB59-DBBE88854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Sheet1!$S$2:$S$6</c:f>
              <c:numCache>
                <c:formatCode>0%</c:formatCode>
                <c:ptCount val="5"/>
                <c:pt idx="0">
                  <c:v>2.1000000000000001E-2</c:v>
                </c:pt>
                <c:pt idx="1">
                  <c:v>0.01</c:v>
                </c:pt>
                <c:pt idx="2">
                  <c:v>2.5999999999999999E-2</c:v>
                </c:pt>
                <c:pt idx="3">
                  <c:v>1.6E-2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37D-1840-BB59-DBBE8885464A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Streaming video other than TV programs/movies</c:v>
                </c:pt>
              </c:strCache>
            </c:strRef>
          </c:tx>
          <c:spPr>
            <a:solidFill>
              <a:srgbClr val="67A1A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37D-1840-BB59-DBBE8885464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37D-1840-BB59-DBBE8885464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D37D-1840-BB59-DBBE888546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D37D-1840-BB59-DBBE88854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Sheet1!$T$2:$T$6</c:f>
              <c:numCache>
                <c:formatCode>0%</c:formatCode>
                <c:ptCount val="5"/>
                <c:pt idx="0">
                  <c:v>0.02</c:v>
                </c:pt>
                <c:pt idx="1">
                  <c:v>5.0000000000000001E-3</c:v>
                </c:pt>
                <c:pt idx="2">
                  <c:v>5.0000000000000001E-3</c:v>
                </c:pt>
                <c:pt idx="3">
                  <c:v>0</c:v>
                </c:pt>
                <c:pt idx="4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37D-1840-BB59-DBBE8885464A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Review web/apps</c:v>
                </c:pt>
              </c:strCache>
            </c:strRef>
          </c:tx>
          <c:spPr>
            <a:solidFill>
              <a:srgbClr val="FDE69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Sheet1!$U$2:$U$6</c:f>
              <c:numCache>
                <c:formatCode>0%</c:formatCode>
                <c:ptCount val="5"/>
                <c:pt idx="0">
                  <c:v>1.7999999999999999E-2</c:v>
                </c:pt>
                <c:pt idx="1">
                  <c:v>1.7999999999999999E-2</c:v>
                </c:pt>
                <c:pt idx="2">
                  <c:v>1.0999999999999999E-2</c:v>
                </c:pt>
                <c:pt idx="3">
                  <c:v>1.7999999999999999E-2</c:v>
                </c:pt>
                <c:pt idx="4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37D-1840-BB59-DBBE8885464A}"/>
            </c:ext>
          </c:extLst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Internet display/banner ad2</c:v>
                </c:pt>
              </c:strCache>
            </c:strRef>
          </c:tx>
          <c:spPr>
            <a:solidFill>
              <a:srgbClr val="F7737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37D-1840-BB59-DBBE8885464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37D-1840-BB59-DBBE888546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D37D-1840-BB59-DBBE8885464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37D-1840-BB59-DBBE88854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Sheet1!$V$2:$V$6</c:f>
              <c:numCache>
                <c:formatCode>0%</c:formatCode>
                <c:ptCount val="5"/>
                <c:pt idx="0">
                  <c:v>1.7000000000000001E-2</c:v>
                </c:pt>
                <c:pt idx="1">
                  <c:v>2.3E-2</c:v>
                </c:pt>
                <c:pt idx="2">
                  <c:v>3.4000000000000002E-2</c:v>
                </c:pt>
                <c:pt idx="3">
                  <c:v>2.1999999999999999E-2</c:v>
                </c:pt>
                <c:pt idx="4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D37D-1840-BB59-DBBE8885464A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Email</c:v>
                </c:pt>
              </c:strCache>
            </c:strRef>
          </c:tx>
          <c:spPr>
            <a:solidFill>
              <a:srgbClr val="84F058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Sheet1!$W$2:$W$6</c:f>
              <c:numCache>
                <c:formatCode>0%</c:formatCode>
                <c:ptCount val="5"/>
                <c:pt idx="0">
                  <c:v>1.6E-2</c:v>
                </c:pt>
                <c:pt idx="1">
                  <c:v>0.01</c:v>
                </c:pt>
                <c:pt idx="2">
                  <c:v>2.3E-2</c:v>
                </c:pt>
                <c:pt idx="3">
                  <c:v>2.1000000000000001E-2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D37D-1840-BB59-DBBE8885464A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Online newspaper</c:v>
                </c:pt>
              </c:strCache>
            </c:strRef>
          </c:tx>
          <c:spPr>
            <a:solidFill>
              <a:srgbClr val="B25D3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37D-1840-BB59-DBBE8885464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37D-1840-BB59-DBBE8885464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37D-1840-BB59-DBBE8885464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D37D-1840-BB59-DBBE88854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Awareness</c:v>
                </c:pt>
                <c:pt idx="1">
                  <c:v>Interest</c:v>
                </c:pt>
                <c:pt idx="2">
                  <c:v>Get information</c:v>
                </c:pt>
                <c:pt idx="3">
                  <c:v>Consideration</c:v>
                </c:pt>
                <c:pt idx="4">
                  <c:v>Purchase</c:v>
                </c:pt>
              </c:strCache>
            </c:strRef>
          </c:cat>
          <c:val>
            <c:numRef>
              <c:f>Sheet1!$X$2:$X$6</c:f>
              <c:numCache>
                <c:formatCode>0%</c:formatCode>
                <c:ptCount val="5"/>
                <c:pt idx="0">
                  <c:v>1.4999999999999999E-2</c:v>
                </c:pt>
                <c:pt idx="1">
                  <c:v>1.4999999999999999E-2</c:v>
                </c:pt>
                <c:pt idx="2">
                  <c:v>2.1000000000000001E-2</c:v>
                </c:pt>
                <c:pt idx="3">
                  <c:v>2.5999999999999999E-2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D37D-1840-BB59-DBBE888546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789216160"/>
        <c:axId val="789217728"/>
      </c:barChart>
      <c:catAx>
        <c:axId val="78921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217728"/>
        <c:crosses val="autoZero"/>
        <c:auto val="1"/>
        <c:lblAlgn val="ctr"/>
        <c:lblOffset val="0"/>
        <c:noMultiLvlLbl val="0"/>
      </c:catAx>
      <c:valAx>
        <c:axId val="7892177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8921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48545861297539E-3"/>
          <c:y val="0.79236427755735828"/>
          <c:w val="0.9761577621589248"/>
          <c:h val="0.17432417058006364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% Hispanic A18+</a:t>
            </a:r>
          </a:p>
        </c:rich>
      </c:tx>
      <c:layout>
        <c:manualLayout>
          <c:xMode val="edge"/>
          <c:yMode val="edge"/>
          <c:x val="0.41008527677249157"/>
          <c:y val="3.89425534192901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38493502411685"/>
          <c:y val="1.086886946573117E-2"/>
          <c:w val="0.74408044881473323"/>
          <c:h val="0.774132267513663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$0-$499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Sheet1!$B$2</c:f>
            </c:numRef>
          </c:val>
          <c:extLst>
            <c:ext xmlns:c16="http://schemas.microsoft.com/office/drawing/2014/chart" uri="{C3380CC4-5D6E-409C-BE32-E72D297353CC}">
              <c16:uniqueId val="{00000000-A015-F94E-B975-9B9EB1DFDE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$500- $999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Sheet1!$C$2</c:f>
            </c:numRef>
          </c:val>
          <c:extLst>
            <c:ext xmlns:c16="http://schemas.microsoft.com/office/drawing/2014/chart" uri="{C3380CC4-5D6E-409C-BE32-E72D297353CC}">
              <c16:uniqueId val="{00000001-A015-F94E-B975-9B9EB1DFDEA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 trip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82-4939-AAB8-C9A5E27B15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Sheet1!$D$2</c:f>
              <c:numCache>
                <c:formatCode>0.0%</c:formatCode>
                <c:ptCount val="1"/>
                <c:pt idx="0">
                  <c:v>0.2654743034561648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5-F94E-B975-9B9EB1DFDEA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 trips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Sheet1!$E$2</c:f>
              <c:numCache>
                <c:formatCode>0.0%</c:formatCode>
                <c:ptCount val="1"/>
                <c:pt idx="0">
                  <c:v>0.36844676852684061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5-F94E-B975-9B9EB1DFDEA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 trips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Sheet1!$F$2</c:f>
              <c:numCache>
                <c:formatCode>0.0%</c:formatCode>
                <c:ptCount val="1"/>
                <c:pt idx="0">
                  <c:v>0.20511316284010148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DD-4B9E-B6B8-B0488AF8549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4 trips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Sheet1!$G$2</c:f>
              <c:numCache>
                <c:formatCode>0.0%</c:formatCode>
                <c:ptCount val="1"/>
                <c:pt idx="0">
                  <c:v>8.9363918620802382E-2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82-4939-AAB8-C9A5E27B156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5+ trips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DD8-BD45-B03A-DFFEC32E3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# of trips in next 12 months</c:v>
                </c:pt>
              </c:strCache>
            </c:strRef>
          </c:cat>
          <c:val>
            <c:numRef>
              <c:f>Sheet1!$H$2</c:f>
              <c:numCache>
                <c:formatCode>0.0%</c:formatCode>
                <c:ptCount val="1"/>
                <c:pt idx="0">
                  <c:v>7.1601846556091198E-2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D8-BD45-B03A-DFFEC32E3E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4275096"/>
        <c:axId val="914281368"/>
      </c:barChart>
      <c:catAx>
        <c:axId val="91427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281368"/>
        <c:crosses val="autoZero"/>
        <c:auto val="1"/>
        <c:lblAlgn val="ctr"/>
        <c:lblOffset val="0"/>
        <c:noMultiLvlLbl val="0"/>
      </c:catAx>
      <c:valAx>
        <c:axId val="91428136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914275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>
              <a:outerShdw blurRad="127000" dist="889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78-C042-A1E5-669DA2E24C2A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78-C042-A1E5-669DA2E24C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78-C042-A1E5-669DA2E24C2A}"/>
              </c:ext>
            </c:extLst>
          </c:dPt>
          <c:dLbls>
            <c:dLbl>
              <c:idx val="0"/>
              <c:layout>
                <c:manualLayout>
                  <c:x val="0.20699129390236098"/>
                  <c:y val="-0.183588465646137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48C167AB-0565-4C54-9CAF-9E93746F75C0}" type="CATEGORYNAME">
                      <a:rPr lang="en-US" sz="1800" b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18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sz="1800" b="0" baseline="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18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fld id="{A82EB9A2-E38C-45CE-B765-4F2BF9D40B2E}" type="PERCENTAGE">
                      <a:rPr lang="en-US" sz="1800" b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18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577310579392927"/>
                      <c:h val="0.212003501464638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378-C042-A1E5-669DA2E24C2A}"/>
                </c:ext>
              </c:extLst>
            </c:dLbl>
            <c:dLbl>
              <c:idx val="1"/>
              <c:layout>
                <c:manualLayout>
                  <c:x val="-0.12333414424805002"/>
                  <c:y val="0.116343233649866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DEFE1D2C-AF8F-4B86-A48E-4B67B89AC34C}" type="CATEGORYNAME">
                      <a:rPr lang="en-US" sz="18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sz="1800" b="0" baseline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18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fld id="{A1E1E0C2-4040-40EE-8839-C9D9721C144A}" type="PERCENTAGE">
                      <a:rPr lang="en-US" sz="1800" b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18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775438174836144"/>
                      <c:h val="0.255739404403945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378-C042-A1E5-669DA2E24C2A}"/>
                </c:ext>
              </c:extLst>
            </c:dLbl>
            <c:dLbl>
              <c:idx val="2"/>
              <c:layout>
                <c:manualLayout>
                  <c:x val="-0.22379750140566693"/>
                  <c:y val="-5.7703890357077063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94742945251552"/>
                      <c:h val="0.4073715254788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378-C042-A1E5-669DA2E24C2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Domestic</c:v>
                </c:pt>
                <c:pt idx="1">
                  <c:v>Foreign</c:v>
                </c:pt>
                <c:pt idx="2">
                  <c:v>Both domestic &amp; foreign</c:v>
                </c:pt>
              </c:strCache>
            </c:strRef>
          </c:cat>
          <c:val>
            <c:numRef>
              <c:f>Sheet1!$B$2:$B$4</c:f>
              <c:numCache>
                <c:formatCode>_(* #,##0.00_);_(* \(#,##0.00\);_(* "-"??_);_(@_)</c:formatCode>
                <c:ptCount val="3"/>
                <c:pt idx="0">
                  <c:v>58.6</c:v>
                </c:pt>
                <c:pt idx="1">
                  <c:v>19.399999999999999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78-C042-A1E5-669DA2E24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Plane</c:v>
                </c:pt>
                <c:pt idx="1">
                  <c:v>My own vehicle</c:v>
                </c:pt>
                <c:pt idx="2">
                  <c:v>Rented vehicle</c:v>
                </c:pt>
                <c:pt idx="3">
                  <c:v>Bus</c:v>
                </c:pt>
                <c:pt idx="4">
                  <c:v>Train</c:v>
                </c:pt>
                <c:pt idx="5">
                  <c:v>RV (rented or owned)</c:v>
                </c:pt>
                <c:pt idx="6">
                  <c:v>Boat, cruise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0.44876635880774657</c:v>
                </c:pt>
                <c:pt idx="1">
                  <c:v>0.3974266249292715</c:v>
                </c:pt>
                <c:pt idx="2">
                  <c:v>0.16471973278332461</c:v>
                </c:pt>
                <c:pt idx="3">
                  <c:v>0.12472773346475141</c:v>
                </c:pt>
                <c:pt idx="4">
                  <c:v>9.895025279719645E-2</c:v>
                </c:pt>
                <c:pt idx="5">
                  <c:v>8.7652332365950589E-2</c:v>
                </c:pt>
                <c:pt idx="6">
                  <c:v>8.661764347990096E-2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2-1F45-B42F-1264C816C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overlap val="-27"/>
        <c:axId val="1162086416"/>
        <c:axId val="1162009664"/>
      </c:barChart>
      <c:catAx>
        <c:axId val="116208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09664"/>
        <c:crosses val="autoZero"/>
        <c:auto val="1"/>
        <c:lblAlgn val="ctr"/>
        <c:lblOffset val="0"/>
        <c:noMultiLvlLbl val="0"/>
      </c:catAx>
      <c:valAx>
        <c:axId val="11620096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6208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Hotel, motel, resort</c:v>
                </c:pt>
                <c:pt idx="1">
                  <c:v>With family</c:v>
                </c:pt>
                <c:pt idx="2">
                  <c:v>Home rental such as Airbnb, Vrbo, etc.</c:v>
                </c:pt>
                <c:pt idx="3">
                  <c:v>On cruise ship, boat</c:v>
                </c:pt>
                <c:pt idx="4">
                  <c:v>Camping</c:v>
                </c:pt>
                <c:pt idx="5">
                  <c:v>Cabin, cottage</c:v>
                </c:pt>
                <c:pt idx="6">
                  <c:v>In an RV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0.50586856066828512</c:v>
                </c:pt>
                <c:pt idx="1">
                  <c:v>0.39328368651930812</c:v>
                </c:pt>
                <c:pt idx="2">
                  <c:v>0.21808397369205601</c:v>
                </c:pt>
                <c:pt idx="3">
                  <c:v>0.1129898516071331</c:v>
                </c:pt>
                <c:pt idx="4">
                  <c:v>0.11206391723097334</c:v>
                </c:pt>
                <c:pt idx="5">
                  <c:v>0.10369134101155386</c:v>
                </c:pt>
                <c:pt idx="6">
                  <c:v>8.7035930056400271E-2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2-1F45-B42F-1264C816C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overlap val="-27"/>
        <c:axId val="1162086416"/>
        <c:axId val="1162009664"/>
      </c:barChart>
      <c:catAx>
        <c:axId val="116208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09664"/>
        <c:crosses val="autoZero"/>
        <c:auto val="1"/>
        <c:lblAlgn val="ctr"/>
        <c:lblOffset val="100"/>
        <c:noMultiLvlLbl val="0"/>
      </c:catAx>
      <c:valAx>
        <c:axId val="11620096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6208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 weeks</c:v>
                </c:pt>
                <c:pt idx="1">
                  <c:v>More than 2 weeks</c:v>
                </c:pt>
                <c:pt idx="2">
                  <c:v>More than a week, but less than 2 weeks</c:v>
                </c:pt>
                <c:pt idx="3">
                  <c:v>Midweek getaway</c:v>
                </c:pt>
                <c:pt idx="4">
                  <c:v>Extended weekend, but less than a week</c:v>
                </c:pt>
                <c:pt idx="5">
                  <c:v>Weekend getaway</c:v>
                </c:pt>
                <c:pt idx="6">
                  <c:v>A Week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8.9101124962734521E-2</c:v>
                </c:pt>
                <c:pt idx="1">
                  <c:v>8.9528918052336051E-2</c:v>
                </c:pt>
                <c:pt idx="2">
                  <c:v>0.13183138031528163</c:v>
                </c:pt>
                <c:pt idx="3">
                  <c:v>0.23294455497350353</c:v>
                </c:pt>
                <c:pt idx="4">
                  <c:v>0.24384358211497878</c:v>
                </c:pt>
                <c:pt idx="5">
                  <c:v>0.24584565377431403</c:v>
                </c:pt>
                <c:pt idx="6">
                  <c:v>0.34432970716897565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B8-3A4A-BB14-51FC3D69B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1627423136"/>
        <c:axId val="1195955088"/>
      </c:barChart>
      <c:catAx>
        <c:axId val="1627423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5955088"/>
        <c:crosses val="autoZero"/>
        <c:auto val="1"/>
        <c:lblAlgn val="ctr"/>
        <c:lblOffset val="100"/>
        <c:noMultiLvlLbl val="0"/>
      </c:catAx>
      <c:valAx>
        <c:axId val="119595508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627423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Pennsylvania</c:v>
                </c:pt>
                <c:pt idx="1">
                  <c:v>Nevada</c:v>
                </c:pt>
                <c:pt idx="2">
                  <c:v>Hawaii</c:v>
                </c:pt>
                <c:pt idx="3">
                  <c:v>Georgia</c:v>
                </c:pt>
                <c:pt idx="4">
                  <c:v>New York</c:v>
                </c:pt>
                <c:pt idx="5">
                  <c:v>Colorado</c:v>
                </c:pt>
                <c:pt idx="6">
                  <c:v>Arizona</c:v>
                </c:pt>
                <c:pt idx="7">
                  <c:v>Texas</c:v>
                </c:pt>
                <c:pt idx="8">
                  <c:v>Florida</c:v>
                </c:pt>
                <c:pt idx="9">
                  <c:v>California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8.7505480921672749E-2</c:v>
                </c:pt>
                <c:pt idx="1">
                  <c:v>9.0535622332991783E-2</c:v>
                </c:pt>
                <c:pt idx="2">
                  <c:v>0.10262126111464841</c:v>
                </c:pt>
                <c:pt idx="3">
                  <c:v>0.11286285589412065</c:v>
                </c:pt>
                <c:pt idx="4">
                  <c:v>0.12484890591599714</c:v>
                </c:pt>
                <c:pt idx="5">
                  <c:v>0.12858088849221205</c:v>
                </c:pt>
                <c:pt idx="6">
                  <c:v>0.1291562377726479</c:v>
                </c:pt>
                <c:pt idx="7">
                  <c:v>0.14804931106761515</c:v>
                </c:pt>
                <c:pt idx="8">
                  <c:v>0.26533985490248102</c:v>
                </c:pt>
                <c:pt idx="9">
                  <c:v>0.34381013379348685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4F-9741-85F2-72B704AF7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axId val="1509056656"/>
        <c:axId val="1509058304"/>
      </c:barChart>
      <c:catAx>
        <c:axId val="1509056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058304"/>
        <c:crosses val="autoZero"/>
        <c:auto val="1"/>
        <c:lblAlgn val="ctr"/>
        <c:lblOffset val="100"/>
        <c:noMultiLvlLbl val="0"/>
      </c:catAx>
      <c:valAx>
        <c:axId val="150905830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50905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Most Important</a:t>
            </a:r>
            <a:r>
              <a:rPr lang="en-US" sz="2400" baseline="0" dirty="0">
                <a:solidFill>
                  <a:schemeClr val="tx1"/>
                </a:solidFill>
              </a:rPr>
              <a:t> for Awareness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2369068237089188"/>
          <c:y val="0.11658704858297175"/>
          <c:w val="0.34271619552806959"/>
          <c:h val="0.844545335766566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6 Categories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000"/>
              </a:solidFill>
              <a:ln w="1905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03A-9E41-A992-8DBE558632DF}"/>
              </c:ext>
            </c:extLst>
          </c:dPt>
          <c:dPt>
            <c:idx val="1"/>
            <c:bubble3D val="0"/>
            <c:spPr>
              <a:solidFill>
                <a:srgbClr val="99CC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3A-9E41-A992-8DBE558632DF}"/>
              </c:ext>
            </c:extLst>
          </c:dPt>
          <c:dLbls>
            <c:dLbl>
              <c:idx val="0"/>
              <c:layout>
                <c:manualLayout>
                  <c:x val="-0.18272141613872167"/>
                  <c:y val="-0.193811288062325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6FCABB7D-C89A-4122-BFF3-2CCDE32638BE}" type="CATEGORYNAME">
                      <a:rPr lang="en-U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baseline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0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fld id="{EA7D4FC5-D34C-4A1E-8E2D-FCDC2B99DE5C}" type="VALUE">
                      <a:rPr lang="en-US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025172186706872"/>
                      <c:h val="0.141962421711899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03A-9E41-A992-8DBE558632DF}"/>
                </c:ext>
              </c:extLst>
            </c:dLbl>
            <c:dLbl>
              <c:idx val="1"/>
              <c:layout>
                <c:manualLayout>
                  <c:x val="0.11067252745044037"/>
                  <c:y val="0.162137374072059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7BED724B-A85C-44CE-BFB6-1F00A40E46CC}" type="CATEGORYNAME">
                      <a:rPr lang="en-US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baseline="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0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fld id="{7CE3CEAC-4F1E-4553-B2A7-0B952D768FA9}" type="VALUE">
                      <a:rPr lang="en-US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0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03A-9E41-A992-8DBE558632D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Broadcast TV</c:v>
                </c:pt>
                <c:pt idx="1">
                  <c:v>Cable TV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0.62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3A-9E41-A992-8DBE558632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Hispanic 18+ Who agree with this statement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2517010781687311"/>
          <c:y val="0.11000623052959502"/>
          <c:w val="0.60440988050835753"/>
          <c:h val="0.862579439252336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Agree with this statement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F5D-FF4C-B625-57C2DF4A125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F5D-FF4C-B625-57C2DF4A125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F5D-FF4C-B625-57C2DF4A125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F5D-FF4C-B625-57C2DF4A125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F5D-FF4C-B625-57C2DF4A125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F5D-FF4C-B625-57C2DF4A125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45B-9747-9479-3ACC1F11A93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07DB-E04A-9760-A65CB2DB524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45B-9747-9479-3ACC1F11A931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07DB-E04A-9760-A65CB2DB5249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Social media</c:v>
                </c:pt>
                <c:pt idx="1">
                  <c:v>Cable TV news  </c:v>
                </c:pt>
                <c:pt idx="2">
                  <c:v>All other Internet news web/apps</c:v>
                </c:pt>
                <c:pt idx="3">
                  <c:v>Public TV news web/apps</c:v>
                </c:pt>
                <c:pt idx="4">
                  <c:v>Radio   </c:v>
                </c:pt>
                <c:pt idx="5">
                  <c:v>Cable TV news web/apps</c:v>
                </c:pt>
                <c:pt idx="6">
                  <c:v>Public TV news  </c:v>
                </c:pt>
                <c:pt idx="7">
                  <c:v>Radio web/apps</c:v>
                </c:pt>
                <c:pt idx="8">
                  <c:v>National newspapers</c:v>
                </c:pt>
                <c:pt idx="9">
                  <c:v>Local/National newspaper web/apps</c:v>
                </c:pt>
                <c:pt idx="10">
                  <c:v>Local newspapers</c:v>
                </c:pt>
                <c:pt idx="11">
                  <c:v>Broadcast TV web/apps</c:v>
                </c:pt>
                <c:pt idx="12">
                  <c:v>Broadcast TV news</c:v>
                </c:pt>
              </c:strCache>
            </c:strRef>
          </c:cat>
          <c:val>
            <c:numRef>
              <c:f>Sheet1!$B$2:$B$14</c:f>
              <c:numCache>
                <c:formatCode>0.00%</c:formatCode>
                <c:ptCount val="13"/>
                <c:pt idx="0">
                  <c:v>0.69</c:v>
                </c:pt>
                <c:pt idx="1">
                  <c:v>0.752</c:v>
                </c:pt>
                <c:pt idx="2">
                  <c:v>0.77500000000000002</c:v>
                </c:pt>
                <c:pt idx="3">
                  <c:v>0.78</c:v>
                </c:pt>
                <c:pt idx="4">
                  <c:v>0.78600000000000003</c:v>
                </c:pt>
                <c:pt idx="5">
                  <c:v>0.79100000000000004</c:v>
                </c:pt>
                <c:pt idx="6">
                  <c:v>0.79500000000000004</c:v>
                </c:pt>
                <c:pt idx="7">
                  <c:v>0.79800000000000004</c:v>
                </c:pt>
                <c:pt idx="8">
                  <c:v>0.80300000000000005</c:v>
                </c:pt>
                <c:pt idx="9">
                  <c:v>0.80500000000000005</c:v>
                </c:pt>
                <c:pt idx="10">
                  <c:v>0.80900000000000005</c:v>
                </c:pt>
                <c:pt idx="11">
                  <c:v>0.9</c:v>
                </c:pt>
                <c:pt idx="12">
                  <c:v>0.93300000000000005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F5D-FF4C-B625-57C2DF4A1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axId val="914262944"/>
        <c:axId val="914268824"/>
      </c:barChart>
      <c:catAx>
        <c:axId val="914262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268824"/>
        <c:crosses val="autoZero"/>
        <c:auto val="1"/>
        <c:lblAlgn val="ctr"/>
        <c:lblOffset val="100"/>
        <c:noMultiLvlLbl val="0"/>
      </c:catAx>
      <c:valAx>
        <c:axId val="914268824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91426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55629768617614"/>
          <c:y val="2.8451344636616045E-2"/>
          <c:w val="0.69213547530585995"/>
          <c:h val="0.939064689043322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A18+</c:v>
                </c:pt>
              </c:strCache>
            </c:strRef>
          </c:tx>
          <c:spPr>
            <a:solidFill>
              <a:srgbClr val="3333FF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Any action</c:v>
                </c:pt>
                <c:pt idx="1">
                  <c:v>Went online to learn more about what was advertised</c:v>
                </c:pt>
                <c:pt idx="2">
                  <c:v>Searched for user reviews of service/product</c:v>
                </c:pt>
                <c:pt idx="3">
                  <c:v>Friended, liked or followed what was advertised on social media (such as Facebook, Twitter, Instagram, TikTok, etc)</c:v>
                </c:pt>
                <c:pt idx="4">
                  <c:v>Made a travel reservation (car, plane, hotel etc.)</c:v>
                </c:pt>
                <c:pt idx="5">
                  <c:v>Searched online for a coupon or promotional offer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0.81</c:v>
                </c:pt>
                <c:pt idx="1">
                  <c:v>0.308</c:v>
                </c:pt>
                <c:pt idx="2">
                  <c:v>0.189</c:v>
                </c:pt>
                <c:pt idx="3">
                  <c:v>0.182</c:v>
                </c:pt>
                <c:pt idx="4" formatCode="0%">
                  <c:v>0.17</c:v>
                </c:pt>
                <c:pt idx="5" formatCode="0%">
                  <c:v>0.17100000000000001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55-0E47-85DD-34D080F71F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Any action</c:v>
                </c:pt>
                <c:pt idx="1">
                  <c:v>Went online to learn more about what was advertised</c:v>
                </c:pt>
                <c:pt idx="2">
                  <c:v>Searched for user reviews of service/product</c:v>
                </c:pt>
                <c:pt idx="3">
                  <c:v>Friended, liked or followed what was advertised on social media (such as Facebook, Twitter, Instagram, TikTok, etc)</c:v>
                </c:pt>
                <c:pt idx="4">
                  <c:v>Made a travel reservation (car, plane, hotel etc.)</c:v>
                </c:pt>
                <c:pt idx="5">
                  <c:v>Searched online for a coupon or promotional offer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0.95</c:v>
                </c:pt>
                <c:pt idx="1">
                  <c:v>0.34899999999999998</c:v>
                </c:pt>
                <c:pt idx="2">
                  <c:v>0.27800000000000002</c:v>
                </c:pt>
                <c:pt idx="3">
                  <c:v>0.27</c:v>
                </c:pt>
                <c:pt idx="4" formatCode="0.0%">
                  <c:v>0.25700000000000001</c:v>
                </c:pt>
                <c:pt idx="5" formatCode="0.0%">
                  <c:v>0.20300000000000001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55-0E47-85DD-34D080F71F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7"/>
        <c:axId val="789219688"/>
        <c:axId val="789214984"/>
      </c:barChart>
      <c:catAx>
        <c:axId val="78921968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789214984"/>
        <c:crosses val="autoZero"/>
        <c:auto val="1"/>
        <c:lblAlgn val="r"/>
        <c:lblOffset val="100"/>
        <c:noMultiLvlLbl val="0"/>
      </c:catAx>
      <c:valAx>
        <c:axId val="789214984"/>
        <c:scaling>
          <c:orientation val="minMax"/>
        </c:scaling>
        <c:delete val="1"/>
        <c:axPos val="t"/>
        <c:numFmt formatCode="0.00%" sourceLinked="1"/>
        <c:majorTickMark val="out"/>
        <c:minorTickMark val="none"/>
        <c:tickLblPos val="nextTo"/>
        <c:crossAx val="7892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“Yes”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"Yes"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AF6-B64E-9052-4C369E998654}"/>
              </c:ext>
            </c:extLst>
          </c:dPt>
          <c:dPt>
            <c:idx val="1"/>
            <c:invertIfNegative val="0"/>
            <c:bubble3D val="0"/>
            <c:spPr>
              <a:solidFill>
                <a:srgbClr val="3333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AF6-B64E-9052-4C369E99865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A18+</c:v>
                </c:pt>
                <c:pt idx="1">
                  <c:v>Hispanic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0.9</c:v>
                </c:pt>
                <c:pt idx="1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F6-B64E-9052-4C369E998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5"/>
        <c:axId val="789218512"/>
        <c:axId val="789214592"/>
      </c:barChart>
      <c:catAx>
        <c:axId val="789218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9214592"/>
        <c:crosses val="autoZero"/>
        <c:auto val="1"/>
        <c:lblAlgn val="ctr"/>
        <c:lblOffset val="100"/>
        <c:noMultiLvlLbl val="0"/>
      </c:catAx>
      <c:valAx>
        <c:axId val="789214592"/>
        <c:scaling>
          <c:orientation val="minMax"/>
          <c:min val="0.1"/>
        </c:scaling>
        <c:delete val="1"/>
        <c:axPos val="l"/>
        <c:numFmt formatCode="0.00%" sourceLinked="1"/>
        <c:majorTickMark val="out"/>
        <c:minorTickMark val="none"/>
        <c:tickLblPos val="nextTo"/>
        <c:crossAx val="78921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“Yes”</a:t>
            </a:r>
          </a:p>
        </c:rich>
      </c:tx>
      <c:layout>
        <c:manualLayout>
          <c:xMode val="edge"/>
          <c:yMode val="edge"/>
          <c:x val="0.39504434867721311"/>
          <c:y val="1.94363459669582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29993304499313E-2"/>
          <c:y val="0.16030484565281222"/>
          <c:w val="0.91940013391001374"/>
          <c:h val="0.65537510353270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"Yes"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755-D24B-AC44-2CE44E043D7F}"/>
              </c:ext>
            </c:extLst>
          </c:dPt>
          <c:dPt>
            <c:idx val="1"/>
            <c:invertIfNegative val="0"/>
            <c:bubble3D val="0"/>
            <c:spPr>
              <a:solidFill>
                <a:srgbClr val="3333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755-D24B-AC44-2CE44E043D7F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A18+</c:v>
                </c:pt>
                <c:pt idx="1">
                  <c:v>Hispanic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0.85699999999999998</c:v>
                </c:pt>
                <c:pt idx="1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55-D24B-AC44-2CE44E043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51"/>
        <c:axId val="789222040"/>
        <c:axId val="789216944"/>
      </c:barChart>
      <c:catAx>
        <c:axId val="789222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9216944"/>
        <c:crosses val="autoZero"/>
        <c:auto val="1"/>
        <c:lblAlgn val="ctr"/>
        <c:lblOffset val="100"/>
        <c:noMultiLvlLbl val="0"/>
      </c:catAx>
      <c:valAx>
        <c:axId val="789216944"/>
        <c:scaling>
          <c:orientation val="minMax"/>
          <c:min val="0.1"/>
        </c:scaling>
        <c:delete val="1"/>
        <c:axPos val="l"/>
        <c:numFmt formatCode="0.00%" sourceLinked="1"/>
        <c:majorTickMark val="out"/>
        <c:minorTickMark val="none"/>
        <c:tickLblPos val="nextTo"/>
        <c:crossAx val="78922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“Yes”</a:t>
            </a:r>
          </a:p>
        </c:rich>
      </c:tx>
      <c:layout>
        <c:manualLayout>
          <c:xMode val="edge"/>
          <c:yMode val="edge"/>
          <c:x val="0.37603512212970974"/>
          <c:y val="3.4985422740524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"Yes"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838-EF47-BE5D-D99A276BEF80}"/>
              </c:ext>
            </c:extLst>
          </c:dPt>
          <c:dPt>
            <c:idx val="1"/>
            <c:invertIfNegative val="0"/>
            <c:bubble3D val="0"/>
            <c:spPr>
              <a:solidFill>
                <a:srgbClr val="3333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838-EF47-BE5D-D99A276BEF8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A18+</c:v>
                </c:pt>
                <c:pt idx="1">
                  <c:v>Hispanic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0.50700000000000001</c:v>
                </c:pt>
                <c:pt idx="1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38-EF47-BE5D-D99A276BE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51"/>
        <c:axId val="789218120"/>
        <c:axId val="789224000"/>
      </c:barChart>
      <c:catAx>
        <c:axId val="789218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9224000"/>
        <c:crosses val="autoZero"/>
        <c:auto val="1"/>
        <c:lblAlgn val="ctr"/>
        <c:lblOffset val="100"/>
        <c:noMultiLvlLbl val="0"/>
      </c:catAx>
      <c:valAx>
        <c:axId val="789224000"/>
        <c:scaling>
          <c:orientation val="minMax"/>
          <c:max val="1"/>
        </c:scaling>
        <c:delete val="1"/>
        <c:axPos val="l"/>
        <c:numFmt formatCode="0.00%" sourceLinked="1"/>
        <c:majorTickMark val="out"/>
        <c:minorTickMark val="none"/>
        <c:tickLblPos val="nextTo"/>
        <c:crossAx val="789218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>
              <a:outerShdw blurRad="127000" dist="889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289004"/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78-C042-A1E5-669DA2E24C2A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78-C042-A1E5-669DA2E24C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78-C042-A1E5-669DA2E24C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>
                <a:outerShdw blurRad="127000" dist="889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3F9-F54C-9D6A-19FED602E561}"/>
              </c:ext>
            </c:extLst>
          </c:dPt>
          <c:dLbls>
            <c:dLbl>
              <c:idx val="0"/>
              <c:layout>
                <c:manualLayout>
                  <c:x val="0.24421523546308732"/>
                  <c:y val="-0.174752265306808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endParaRPr lang="en-US" sz="2400" b="1" baseline="0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fld id="{A82EB9A2-E38C-45CE-B765-4F2BF9D40B2E}" type="PERCENTAGE">
                      <a:rPr lang="en-US" sz="2400" b="1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[PERCENTAGE]</a:t>
                    </a:fld>
                    <a:endParaRPr lang="en-US" sz="2400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4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Yes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09906544521412"/>
                      <c:h val="0.318037763679564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378-C042-A1E5-669DA2E24C2A}"/>
                </c:ext>
              </c:extLst>
            </c:dLbl>
            <c:dLbl>
              <c:idx val="1"/>
              <c:layout>
                <c:manualLayout>
                  <c:x val="-0.22027142683375417"/>
                  <c:y val="-5.890779173039659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endParaRPr lang="en-US" sz="2400" b="0" baseline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4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fld id="{A1E1E0C2-4040-40EE-8839-C9D9721C144A}" type="PERCENTAGE">
                      <a:rPr lang="en-US" sz="2400" b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[PERCENTAGE]</a:t>
                    </a:fld>
                    <a:endParaRPr lang="en-US" sz="2400" b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4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No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856917149036067"/>
                      <c:h val="0.31464723569365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378-C042-A1E5-669DA2E24C2A}"/>
                </c:ext>
              </c:extLst>
            </c:dLbl>
            <c:dLbl>
              <c:idx val="2"/>
              <c:layout>
                <c:manualLayout>
                  <c:x val="-0.18502258837138527"/>
                  <c:y val="9.84020650236617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aseline="0" dirty="0"/>
                      <a:t>
</a:t>
                    </a:r>
                    <a:fld id="{0C667B87-701C-5245-AF8E-B1AF82BF08B6}" type="PERCENTAGE">
                      <a:rPr lang="en-US" sz="2400" baseline="0"/>
                      <a:pPr>
                        <a:defRPr sz="2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[PERCENTAGE]</a:t>
                    </a:fld>
                    <a:endParaRPr lang="en-US" sz="2400" baseline="0" dirty="0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94742945251552"/>
                      <c:h val="0.407371525478820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378-C042-A1E5-669DA2E24C2A}"/>
                </c:ext>
              </c:extLst>
            </c:dLbl>
            <c:dLbl>
              <c:idx val="3"/>
              <c:layout>
                <c:manualLayout>
                  <c:x val="-0.13288584030549014"/>
                  <c:y val="-2.24594515302720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
</a:t>
                    </a:r>
                    <a:fld id="{109B1044-A0DC-B242-A8E5-216B7786EBA1}" type="PERCENTAGE">
                      <a:rPr lang="en-US" baseline="0"/>
                      <a:pPr>
                        <a:defRPr sz="2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8.6297446449097273E-2"/>
                      <c:h val="0.1794629407801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3F9-F54C-9D6A-19FED602E5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0.873</c:v>
                </c:pt>
                <c:pt idx="1">
                  <c:v>0.127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78-C042-A1E5-669DA2E24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Purchase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7-12 months</c:v>
                </c:pt>
                <c:pt idx="1">
                  <c:v>4-6 months</c:v>
                </c:pt>
                <c:pt idx="2">
                  <c:v>2-3 months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0.189</c:v>
                </c:pt>
                <c:pt idx="1">
                  <c:v>0.184</c:v>
                </c:pt>
                <c:pt idx="2" formatCode="0.00%">
                  <c:v>0.29199999999999998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52-584B-93EE-84A9E6975D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 to purchase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C54-6249-9F46-78611F680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7-12 months</c:v>
                </c:pt>
                <c:pt idx="1">
                  <c:v>4-6 months</c:v>
                </c:pt>
                <c:pt idx="2">
                  <c:v>2-3 months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0.221</c:v>
                </c:pt>
                <c:pt idx="1">
                  <c:v>0.246</c:v>
                </c:pt>
                <c:pt idx="2" formatCode="0.00%">
                  <c:v>0.311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52-584B-93EE-84A9E6975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23176624"/>
        <c:axId val="1927032288"/>
      </c:barChart>
      <c:catAx>
        <c:axId val="1923176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7032288"/>
        <c:crosses val="autoZero"/>
        <c:auto val="1"/>
        <c:lblAlgn val="ctr"/>
        <c:lblOffset val="100"/>
        <c:noMultiLvlLbl val="0"/>
      </c:catAx>
      <c:valAx>
        <c:axId val="19270322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231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726458628861921"/>
          <c:y val="0.87790681421956895"/>
          <c:w val="0.23021569294287303"/>
          <c:h val="5.85938929316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0.37964</cdr:x>
      <cdr:y>0.08977</cdr:y>
    </cdr:from>
    <cdr:to>
      <cdr:x>0.62036</cdr:x>
      <cdr:y>0.16805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4A27D5-12B3-2D41-82A0-4F5748F8DEF6}"/>
            </a:ext>
          </a:extLst>
        </cdr:cNvPr>
        <cdr:cNvSpPr txBox="1"/>
      </cdr:nvSpPr>
      <cdr:spPr>
        <a:xfrm xmlns:a="http://schemas.openxmlformats.org/drawingml/2006/main">
          <a:off x="4310357" y="547576"/>
          <a:ext cx="2733086" cy="477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/>
            <a:t>% Hispanic A18+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0.16589</cdr:x>
      <cdr:y>0.06543</cdr:y>
    </cdr:from>
    <cdr:to>
      <cdr:x>0.27749</cdr:x>
      <cdr:y>0.11911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1482529" y="337614"/>
          <a:ext cx="99738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dirty="0"/>
            <a:t>Any action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0.39809</cdr:x>
      <cdr:y>0.11992</cdr:y>
    </cdr:from>
    <cdr:to>
      <cdr:x>0.58309</cdr:x>
      <cdr:y>0.18624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C1366200-5A98-E548-B2C5-629389300D3D}"/>
            </a:ext>
          </a:extLst>
        </cdr:cNvPr>
        <cdr:cNvSpPr txBox="1"/>
      </cdr:nvSpPr>
      <cdr:spPr>
        <a:xfrm xmlns:a="http://schemas.openxmlformats.org/drawingml/2006/main">
          <a:off x="4519172" y="612234"/>
          <a:ext cx="210021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/>
            <a:t>% Hispanic A18+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45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133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30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16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999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0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004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5934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5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9526" y="-95622"/>
            <a:ext cx="12201525" cy="3651245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0" y="1710438"/>
            <a:ext cx="12192000" cy="12335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  <a:tab pos="1198563" algn="l"/>
              </a:tabLs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Travel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  <a:tab pos="1198563" algn="l"/>
              </a:tabLst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Purchase Funnel Study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Hispanic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97FF8D9-A957-554C-AD1D-E9FB57D016C8}"/>
              </a:ext>
            </a:extLst>
          </p:cNvPr>
          <p:cNvSpPr/>
          <p:nvPr/>
        </p:nvSpPr>
        <p:spPr>
          <a:xfrm>
            <a:off x="0" y="3544472"/>
            <a:ext cx="12191999" cy="331352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789B73D-4750-394F-8461-B6F4768508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4" b="7864"/>
          <a:stretch/>
        </p:blipFill>
        <p:spPr>
          <a:xfrm>
            <a:off x="4321851" y="3596359"/>
            <a:ext cx="7769886" cy="312327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DD6F9AF-F71B-9140-86DE-12FE066D216C}"/>
              </a:ext>
            </a:extLst>
          </p:cNvPr>
          <p:cNvSpPr txBox="1"/>
          <p:nvPr/>
        </p:nvSpPr>
        <p:spPr>
          <a:xfrm>
            <a:off x="6969232" y="5137202"/>
            <a:ext cx="2049770" cy="401599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Visit Store/Website for Info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33F60E-29E5-894A-A4C6-B7F2D1F07583}"/>
              </a:ext>
            </a:extLst>
          </p:cNvPr>
          <p:cNvSpPr txBox="1"/>
          <p:nvPr/>
        </p:nvSpPr>
        <p:spPr>
          <a:xfrm>
            <a:off x="6804541" y="5539210"/>
            <a:ext cx="1943208" cy="401599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Consider Purchasing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6561A2-3045-CB44-94B0-BF7B81181889}"/>
              </a:ext>
            </a:extLst>
          </p:cNvPr>
          <p:cNvSpPr txBox="1"/>
          <p:nvPr/>
        </p:nvSpPr>
        <p:spPr>
          <a:xfrm>
            <a:off x="7114331" y="4728905"/>
            <a:ext cx="1672567" cy="39585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Interest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3E864E-087C-DE47-81AD-1C232F866981}"/>
              </a:ext>
            </a:extLst>
          </p:cNvPr>
          <p:cNvSpPr txBox="1"/>
          <p:nvPr/>
        </p:nvSpPr>
        <p:spPr>
          <a:xfrm>
            <a:off x="7276400" y="4299636"/>
            <a:ext cx="1505428" cy="416828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Awareness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71E6A3-5E99-804D-9456-9429AEF18ECB}"/>
              </a:ext>
            </a:extLst>
          </p:cNvPr>
          <p:cNvSpPr txBox="1"/>
          <p:nvPr/>
        </p:nvSpPr>
        <p:spPr>
          <a:xfrm>
            <a:off x="6610759" y="5953251"/>
            <a:ext cx="1943208" cy="401599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anose="020B0604030504040204" pitchFamily="34" charset="0"/>
                <a:cs typeface="Tahoma" panose="020B0604030504040204" pitchFamily="34" charset="0"/>
              </a:rPr>
              <a:t>Purchase</a:t>
            </a:r>
          </a:p>
        </p:txBody>
      </p:sp>
    </p:spTree>
    <p:extLst>
      <p:ext uri="{BB962C8B-B14F-4D97-AF65-F5344CB8AC3E}">
        <p14:creationId xmlns:p14="http://schemas.microsoft.com/office/powerpoint/2010/main" val="1495825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1DE16-65A0-0148-8490-E1D496E81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978729"/>
          </a:xfrm>
        </p:spPr>
        <p:txBody>
          <a:bodyPr/>
          <a:lstStyle/>
          <a:p>
            <a:r>
              <a:rPr lang="en-US" sz="3200" dirty="0"/>
              <a:t>Did The Impact of COVID-19 Get You Thinking More </a:t>
            </a:r>
            <a:br>
              <a:rPr lang="en-US" sz="3200" dirty="0"/>
            </a:br>
            <a:r>
              <a:rPr lang="en-US" sz="3200" dirty="0"/>
              <a:t>About Traveling?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4585-528B-6E48-AB9F-9D31D3AF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284DF-A84B-0748-973C-E3CF003D90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595" y="6344654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CV3 Did the impact of COVID-19 get you thinking more about traveling? Yes = Absolutely &amp; Somewhat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0DCC8570-B06B-0341-B456-7DA5F7B9EC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027777"/>
              </p:ext>
            </p:extLst>
          </p:nvPr>
        </p:nvGraphicFramePr>
        <p:xfrm>
          <a:off x="2001858" y="1867286"/>
          <a:ext cx="8188284" cy="431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1366200-5A98-E548-B2C5-629389300D3D}"/>
              </a:ext>
            </a:extLst>
          </p:cNvPr>
          <p:cNvSpPr txBox="1"/>
          <p:nvPr/>
        </p:nvSpPr>
        <p:spPr>
          <a:xfrm>
            <a:off x="5009604" y="1445956"/>
            <a:ext cx="2172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% Hispanic A18+</a:t>
            </a:r>
          </a:p>
        </p:txBody>
      </p:sp>
    </p:spTree>
    <p:extLst>
      <p:ext uri="{BB962C8B-B14F-4D97-AF65-F5344CB8AC3E}">
        <p14:creationId xmlns:p14="http://schemas.microsoft.com/office/powerpoint/2010/main" val="133182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7508F-6987-AC4B-9422-AD81366D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1" y="112775"/>
            <a:ext cx="11352809" cy="1089529"/>
          </a:xfrm>
        </p:spPr>
        <p:txBody>
          <a:bodyPr/>
          <a:lstStyle/>
          <a:p>
            <a:r>
              <a:rPr lang="en-US" sz="3600" dirty="0"/>
              <a:t>Hispanics Show A Strong Intent To Purchase Travel Services In The Next 2-12 Months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FAC2E-2788-A24B-991D-5512D1C6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CCC53-AFE2-4E45-B3E8-7C38DD947D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2292" y="6256362"/>
            <a:ext cx="9893247" cy="369332"/>
          </a:xfrm>
        </p:spPr>
        <p:txBody>
          <a:bodyPr anchor="t"/>
          <a:lstStyle/>
          <a:p>
            <a:r>
              <a:rPr lang="en-US" dirty="0"/>
              <a:t>Source: GfK TVB Travel Purchase Funnel 2021 Hispanic A18+ percentages exceed 100% due to overlap in purchase/plan to purchase</a:t>
            </a:r>
            <a:br>
              <a:rPr lang="en-US" dirty="0"/>
            </a:br>
            <a:r>
              <a:rPr lang="en-US" dirty="0"/>
              <a:t>S3a/b ”Have you recently purchased/planned to purchase Travel services? (i.e., home remodeling, landscaping, roofing, siding, windows, pool installation, etc.)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7EC430-80EE-B04F-9D0F-8BB21C91772D}"/>
              </a:ext>
            </a:extLst>
          </p:cNvPr>
          <p:cNvSpPr txBox="1"/>
          <p:nvPr/>
        </p:nvSpPr>
        <p:spPr>
          <a:xfrm>
            <a:off x="886167" y="1308828"/>
            <a:ext cx="1023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% Hispanic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Purchase/Plan to purchase Travel services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18E2053-FEE1-A949-9A0C-64DDCE6110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180022"/>
              </p:ext>
            </p:extLst>
          </p:nvPr>
        </p:nvGraphicFramePr>
        <p:xfrm>
          <a:off x="1066800" y="1762626"/>
          <a:ext cx="10706099" cy="4400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2155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B8199-960D-DC44-B981-A1C93A12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95" y="316192"/>
            <a:ext cx="11352809" cy="535531"/>
          </a:xfrm>
        </p:spPr>
        <p:txBody>
          <a:bodyPr/>
          <a:lstStyle/>
          <a:p>
            <a:r>
              <a:rPr lang="en-US" sz="3200" dirty="0"/>
              <a:t>How Many Trips Do You Plan To Take In The Next 12 Months?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B1F9FF0-9CF1-7F40-B519-C012AA9B5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074084"/>
              </p:ext>
            </p:extLst>
          </p:nvPr>
        </p:nvGraphicFramePr>
        <p:xfrm>
          <a:off x="420688" y="781878"/>
          <a:ext cx="11352212" cy="5202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8046AC-105C-FD41-8C6C-AE9B90016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8C5E1-7CF1-A442-AFC0-0FA1298B16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100" y="6320770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T7 How many trips do you plan to make in the next 12 months?</a:t>
            </a:r>
          </a:p>
        </p:txBody>
      </p:sp>
    </p:spTree>
    <p:extLst>
      <p:ext uri="{BB962C8B-B14F-4D97-AF65-F5344CB8AC3E}">
        <p14:creationId xmlns:p14="http://schemas.microsoft.com/office/powerpoint/2010/main" val="560349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FE041-0E18-4148-ABA3-2370693A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 You Travel, or Do You Plan To Travel?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1AA5BA3-4198-A245-B2A2-7D249AF21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797100"/>
              </p:ext>
            </p:extLst>
          </p:nvPr>
        </p:nvGraphicFramePr>
        <p:xfrm>
          <a:off x="1845128" y="1546453"/>
          <a:ext cx="8501744" cy="366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5386">
                  <a:extLst>
                    <a:ext uri="{9D8B030D-6E8A-4147-A177-3AD203B41FA5}">
                      <a16:colId xmlns:a16="http://schemas.microsoft.com/office/drawing/2014/main" val="656311424"/>
                    </a:ext>
                  </a:extLst>
                </a:gridCol>
                <a:gridCol w="2306358">
                  <a:extLst>
                    <a:ext uri="{9D8B030D-6E8A-4147-A177-3AD203B41FA5}">
                      <a16:colId xmlns:a16="http://schemas.microsoft.com/office/drawing/2014/main" val="4078582157"/>
                    </a:ext>
                  </a:extLst>
                </a:gridCol>
              </a:tblGrid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Reasons: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%  Hispanic A18+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435684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Vacation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826715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Visit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269453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After COVID-19, just needed to get away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171143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To scout a new location to 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230252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Family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480284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Attend a 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508579"/>
                  </a:ext>
                </a:extLst>
              </a:tr>
              <a:tr h="458334">
                <a:tc>
                  <a:txBody>
                    <a:bodyPr/>
                    <a:lstStyle/>
                    <a:p>
                      <a:r>
                        <a:rPr lang="en-US" dirty="0"/>
                        <a:t>Attend a business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1938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819D5-E019-C948-AC18-CBA44D7C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8C6DA3-8FB9-804D-A4CF-034168587C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099" y="6412468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T2 Why did you travel or do you plant to travel?  Select all that apply</a:t>
            </a:r>
          </a:p>
        </p:txBody>
      </p:sp>
    </p:spTree>
    <p:extLst>
      <p:ext uri="{BB962C8B-B14F-4D97-AF65-F5344CB8AC3E}">
        <p14:creationId xmlns:p14="http://schemas.microsoft.com/office/powerpoint/2010/main" val="362345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1DE16-65A0-0148-8490-E1D496E81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978729"/>
          </a:xfrm>
        </p:spPr>
        <p:txBody>
          <a:bodyPr/>
          <a:lstStyle/>
          <a:p>
            <a:r>
              <a:rPr lang="en-US" sz="3200" dirty="0"/>
              <a:t>Over Half Said They Traveled/Planned to Travel Domestically, And 22% Said Both Domestic &amp; Foreign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4585-528B-6E48-AB9F-9D31D3AF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284DF-A84B-0748-973C-E3CF003D90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595" y="6344654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T1 Did you travel or plan to travel to a domestic and/or foreign location?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0DCC8570-B06B-0341-B456-7DA5F7B9EC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092118"/>
              </p:ext>
            </p:extLst>
          </p:nvPr>
        </p:nvGraphicFramePr>
        <p:xfrm>
          <a:off x="2001857" y="1948635"/>
          <a:ext cx="8188284" cy="431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1366200-5A98-E548-B2C5-629389300D3D}"/>
              </a:ext>
            </a:extLst>
          </p:cNvPr>
          <p:cNvSpPr txBox="1"/>
          <p:nvPr/>
        </p:nvSpPr>
        <p:spPr>
          <a:xfrm>
            <a:off x="5048638" y="1462553"/>
            <a:ext cx="2094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% Hispanic A18+</a:t>
            </a:r>
          </a:p>
        </p:txBody>
      </p:sp>
    </p:spTree>
    <p:extLst>
      <p:ext uri="{BB962C8B-B14F-4D97-AF65-F5344CB8AC3E}">
        <p14:creationId xmlns:p14="http://schemas.microsoft.com/office/powerpoint/2010/main" val="2752877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2439C-790E-7348-B19B-D2CEEABA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You Plan to Get to Your Destination?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60B16A-48D6-404C-9A77-363A8D2A0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894457"/>
              </p:ext>
            </p:extLst>
          </p:nvPr>
        </p:nvGraphicFramePr>
        <p:xfrm>
          <a:off x="420688" y="1252538"/>
          <a:ext cx="11352212" cy="491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EB3B8-89B8-C04C-8FFC-B95B51D5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13AD21F5-1A0B-E94F-8CD0-5A61812667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595" y="6319803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T3 How did you or do you plan to get to your destination? Select all that apply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634918-506A-6642-8BFD-B80AAB843E4C}"/>
              </a:ext>
            </a:extLst>
          </p:cNvPr>
          <p:cNvSpPr txBox="1"/>
          <p:nvPr/>
        </p:nvSpPr>
        <p:spPr>
          <a:xfrm>
            <a:off x="5333999" y="1872342"/>
            <a:ext cx="2183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% Hispanic A18+</a:t>
            </a:r>
          </a:p>
        </p:txBody>
      </p:sp>
    </p:spTree>
    <p:extLst>
      <p:ext uri="{BB962C8B-B14F-4D97-AF65-F5344CB8AC3E}">
        <p14:creationId xmlns:p14="http://schemas.microsoft.com/office/powerpoint/2010/main" val="273068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2439C-790E-7348-B19B-D2CEEABA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Did You Stay, or Do You Plan to Stay?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60B16A-48D6-404C-9A77-363A8D2A0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615993"/>
              </p:ext>
            </p:extLst>
          </p:nvPr>
        </p:nvGraphicFramePr>
        <p:xfrm>
          <a:off x="420688" y="1057524"/>
          <a:ext cx="11352212" cy="5105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EB3B8-89B8-C04C-8FFC-B95B51D5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13AD21F5-1A0B-E94F-8CD0-5A61812667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595" y="6324600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T4 Where did you stay, or do you plan to stay? Select all that apply</a:t>
            </a:r>
          </a:p>
        </p:txBody>
      </p:sp>
    </p:spTree>
    <p:extLst>
      <p:ext uri="{BB962C8B-B14F-4D97-AF65-F5344CB8AC3E}">
        <p14:creationId xmlns:p14="http://schemas.microsoft.com/office/powerpoint/2010/main" val="1931406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CCB8-5129-F94A-9F01-E27E3DD0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95" y="247456"/>
            <a:ext cx="11352809" cy="867930"/>
          </a:xfrm>
        </p:spPr>
        <p:txBody>
          <a:bodyPr/>
          <a:lstStyle/>
          <a:p>
            <a:r>
              <a:rPr lang="en-US" sz="2800" dirty="0"/>
              <a:t>Once At Your Destination, Where Did You Go, Or Do You Plant To Go And What Activities Did You Do?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5D96AD8-C239-4F48-918E-1D6AE11FE5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069741"/>
              </p:ext>
            </p:extLst>
          </p:nvPr>
        </p:nvGraphicFramePr>
        <p:xfrm>
          <a:off x="3589918" y="1171830"/>
          <a:ext cx="5471450" cy="486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349">
                  <a:extLst>
                    <a:ext uri="{9D8B030D-6E8A-4147-A177-3AD203B41FA5}">
                      <a16:colId xmlns:a16="http://schemas.microsoft.com/office/drawing/2014/main" val="2935950377"/>
                    </a:ext>
                  </a:extLst>
                </a:gridCol>
                <a:gridCol w="2031101">
                  <a:extLst>
                    <a:ext uri="{9D8B030D-6E8A-4147-A177-3AD203B41FA5}">
                      <a16:colId xmlns:a16="http://schemas.microsoft.com/office/drawing/2014/main" val="2783819448"/>
                    </a:ext>
                  </a:extLst>
                </a:gridCol>
              </a:tblGrid>
              <a:tr h="336478">
                <a:tc>
                  <a:txBody>
                    <a:bodyPr/>
                    <a:lstStyle/>
                    <a:p>
                      <a:r>
                        <a:rPr lang="en-US" sz="1400" dirty="0"/>
                        <a:t>Location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% Hispanic A18+</a:t>
                      </a:r>
                    </a:p>
                  </a:txBody>
                  <a:tcPr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8240095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64598409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Restaurants, bars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34.9%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27207225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Beaches, lakes, pool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33.2%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43939409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Family fun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21103736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Entertainment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17165480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Theme parks, waterparks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25.2%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85926227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Historical sites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38406917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Outdoor activities/adventures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41370716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Museums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21.8%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73470814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Zoos and Aquariums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17.1%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33996747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Casinos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16.6%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1030137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Wineries and breweries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96756693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Tours and excursions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83671338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Boating/fishing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89325958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National and state parks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4363079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Natural wonders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78521243"/>
                  </a:ext>
                </a:extLst>
              </a:tr>
              <a:tr h="266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Use hotel facilities/recreation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6599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041B3-106D-CC4C-B628-5B17634F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BF722-6B42-3542-B0F9-E527DE7E18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595" y="6488668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T5 Once at your destination, where did you go, or do you plan to go and what activities did you do? Pick all that apply</a:t>
            </a:r>
          </a:p>
        </p:txBody>
      </p:sp>
    </p:spTree>
    <p:extLst>
      <p:ext uri="{BB962C8B-B14F-4D97-AF65-F5344CB8AC3E}">
        <p14:creationId xmlns:p14="http://schemas.microsoft.com/office/powerpoint/2010/main" val="1208746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08A1-225A-8F4B-A94A-D3E388060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8843"/>
            <a:ext cx="12192000" cy="590931"/>
          </a:xfrm>
        </p:spPr>
        <p:txBody>
          <a:bodyPr/>
          <a:lstStyle/>
          <a:p>
            <a:r>
              <a:rPr lang="en-US" sz="3600" dirty="0"/>
              <a:t>A Week Was The Most Popular Choice For Trip Length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8239DB5-4208-154C-9E4B-0D5517848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288159"/>
              </p:ext>
            </p:extLst>
          </p:nvPr>
        </p:nvGraphicFramePr>
        <p:xfrm>
          <a:off x="419099" y="1300898"/>
          <a:ext cx="11352212" cy="4660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67AE1-E2E4-214D-84B1-8061E758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743EDF7E-C188-A946-B2A4-9C1DB8A9CD2B}"/>
              </a:ext>
            </a:extLst>
          </p:cNvPr>
          <p:cNvSpPr txBox="1"/>
          <p:nvPr/>
        </p:nvSpPr>
        <p:spPr>
          <a:xfrm>
            <a:off x="5366368" y="1043753"/>
            <a:ext cx="2515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% Hispanic A18+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4B061A8-E82B-264B-92D4-9E7BCC3CD7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100" y="6324600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T6 How long did you go for or plan to go for?</a:t>
            </a:r>
          </a:p>
        </p:txBody>
      </p:sp>
    </p:spTree>
    <p:extLst>
      <p:ext uri="{BB962C8B-B14F-4D97-AF65-F5344CB8AC3E}">
        <p14:creationId xmlns:p14="http://schemas.microsoft.com/office/powerpoint/2010/main" val="2614274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9B918-8D8D-BE4C-8E13-E7E2E387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Which State or States Have You Traveled to, </a:t>
            </a:r>
            <a:br>
              <a:rPr lang="en-US" sz="3600" dirty="0"/>
            </a:br>
            <a:r>
              <a:rPr lang="en-US" sz="3600" dirty="0"/>
              <a:t>Or Are Planning to Travel to?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373B370-5D77-1F40-B634-6BBC8DA8D0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010913"/>
              </p:ext>
            </p:extLst>
          </p:nvPr>
        </p:nvGraphicFramePr>
        <p:xfrm>
          <a:off x="420688" y="1923803"/>
          <a:ext cx="11352212" cy="423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2651C-6B09-DC4E-9D5D-93B7114A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E1F6D34-1C0B-0748-8DC7-0663E1A794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9100" y="6335546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T8 Which state or states have you traveled to, or are you planning to travel to?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D9BEDAEF-EEA2-A248-B31D-237F871C3935}"/>
              </a:ext>
            </a:extLst>
          </p:cNvPr>
          <p:cNvSpPr txBox="1"/>
          <p:nvPr/>
        </p:nvSpPr>
        <p:spPr>
          <a:xfrm>
            <a:off x="5063538" y="1473933"/>
            <a:ext cx="25564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% Hispanic A18+</a:t>
            </a:r>
          </a:p>
          <a:p>
            <a:pPr algn="ctr"/>
            <a:r>
              <a:rPr lang="en-US" sz="1400" b="1" dirty="0"/>
              <a:t>Top ten states</a:t>
            </a:r>
          </a:p>
        </p:txBody>
      </p:sp>
    </p:spTree>
    <p:extLst>
      <p:ext uri="{BB962C8B-B14F-4D97-AF65-F5344CB8AC3E}">
        <p14:creationId xmlns:p14="http://schemas.microsoft.com/office/powerpoint/2010/main" val="14922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0303-29EC-4070-BDA1-5CA89A7DE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FCCF-ED6D-4093-81F9-F12442E43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identify the importance of media platforms in influencing Travel consumers in their purchase decision process</a:t>
            </a:r>
          </a:p>
          <a:p>
            <a:endParaRPr lang="en-US" dirty="0"/>
          </a:p>
          <a:p>
            <a:r>
              <a:rPr lang="en-US" dirty="0"/>
              <a:t>TVB commissioned     to do the research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C37BD-D270-4228-A006-09CAD7B9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CE116E-ED32-4DA5-BA5D-75F254607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777" y="2811505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5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Hispanic -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13531"/>
            <a:ext cx="11162803" cy="50202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Television is the most important influencer at all stages of the purchase funnel.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TV motivates consumers to find more information online, triggers advertising recall and influences internet searches.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Broadcast TV news and their digital assets are the most trusted of all media platforms.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78% of Hispanics plan to travel in the next 2-12 months.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64% of Hispanics plan to take 1-2 trips in the next year.  85% plan to take as many as three trips.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87% of Hispanics said that COVID-19 got them thinking more about travel.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Vacation &amp; visiting family were the top reasons for Hispanics to travel/plan to travel.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000" dirty="0"/>
              <a:t>California &amp; Florida were the top domestic destinations among Hispanics.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781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590931"/>
          </a:xfrm>
        </p:spPr>
        <p:txBody>
          <a:bodyPr/>
          <a:lstStyle/>
          <a:p>
            <a:r>
              <a:rPr lang="en-US" sz="3600" dirty="0"/>
              <a:t>Research Overview: Methodology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914400"/>
            <a:ext cx="11162803" cy="5096493"/>
          </a:xfrm>
        </p:spPr>
        <p:txBody>
          <a:bodyPr>
            <a:noAutofit/>
          </a:bodyPr>
          <a:lstStyle/>
          <a:p>
            <a:pPr marL="1201738" indent="-1201738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chemeClr val="tx2"/>
                </a:solidFill>
              </a:rPr>
              <a:t> WHO: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1,500  total interviews were collected via opt-in sample, which included 310 Hispanic respondents.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To qualify, respondents needed to be age 18+ and: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be in the market for Travel </a:t>
            </a:r>
            <a:r>
              <a:rPr lang="en-US" sz="1200" dirty="0"/>
              <a:t>(flight, car rental, a cruise, hotel, or destination activities, either individually or in a package)</a:t>
            </a:r>
            <a:endParaRPr lang="en-US" sz="18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Have seen/heard or read an advertisement for Travel in </a:t>
            </a:r>
            <a:r>
              <a:rPr lang="en-US" sz="1800" b="1" dirty="0"/>
              <a:t>ANY</a:t>
            </a:r>
            <a:r>
              <a:rPr lang="en-US" sz="1800" dirty="0"/>
              <a:t> of over 20 media platforms both traditional and digital, in the past 2 months. They did not have to be exposed to a TV ad to be part of this study.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/>
                </a:solidFill>
              </a:rPr>
              <a:t>WHEN: </a:t>
            </a:r>
            <a:r>
              <a:rPr lang="en-US" sz="2000" dirty="0"/>
              <a:t>Interviews took place July 8</a:t>
            </a:r>
            <a:r>
              <a:rPr lang="en-US" sz="2000" baseline="30000" dirty="0"/>
              <a:t>th</a:t>
            </a:r>
            <a:r>
              <a:rPr lang="en-US" sz="2000" dirty="0"/>
              <a:t> – July 21</a:t>
            </a:r>
            <a:r>
              <a:rPr lang="en-US" sz="2000" baseline="30000" dirty="0"/>
              <a:t>st</a:t>
            </a:r>
            <a:r>
              <a:rPr lang="en-US" sz="2000" dirty="0"/>
              <a:t> , 2021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2000" dirty="0"/>
          </a:p>
          <a:p>
            <a:pPr marL="971550" indent="-97155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/>
                </a:solidFill>
              </a:rPr>
              <a:t>WHAT: </a:t>
            </a:r>
            <a:r>
              <a:rPr lang="en-US" sz="2000" dirty="0"/>
              <a:t>Via 15-minute online quantitative survey about respondents’ exposure to the advertising at each stage of the funnel, actions taken post-advertising, general media use, opinion leader, and demographics.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4FF0E6-B28D-47FB-82BB-E6AB0AF17B1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Source: GfK TVB Travel Purchase Funnel 2021</a:t>
            </a:r>
          </a:p>
        </p:txBody>
      </p:sp>
    </p:spTree>
    <p:extLst>
      <p:ext uri="{BB962C8B-B14F-4D97-AF65-F5344CB8AC3E}">
        <p14:creationId xmlns:p14="http://schemas.microsoft.com/office/powerpoint/2010/main" val="54091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590931"/>
          </a:xfrm>
        </p:spPr>
        <p:txBody>
          <a:bodyPr/>
          <a:lstStyle/>
          <a:p>
            <a:r>
              <a:rPr lang="en-US" sz="3600" dirty="0"/>
              <a:t>Research Overview: Media Measured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4FF0E6-B28D-47FB-82BB-E6AB0AF17B14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196354" y="1219200"/>
            <a:ext cx="7785846" cy="1371600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62351" y="3352800"/>
            <a:ext cx="7696200" cy="3027300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20871" y="1279498"/>
            <a:ext cx="1306612" cy="975016"/>
            <a:chOff x="2278532" y="1295400"/>
            <a:chExt cx="1306612" cy="975016"/>
          </a:xfrm>
        </p:grpSpPr>
        <p:pic>
          <p:nvPicPr>
            <p:cNvPr id="15" name="Picture 14"/>
            <p:cNvPicPr/>
            <p:nvPr/>
          </p:nvPicPr>
          <p:blipFill>
            <a:blip r:embed="rId2" cstate="email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1295400"/>
              <a:ext cx="461486" cy="495991"/>
            </a:xfrm>
            <a:prstGeom prst="rect">
              <a:avLst/>
            </a:prstGeom>
            <a:noFill/>
          </p:spPr>
        </p:pic>
        <p:sp>
          <p:nvSpPr>
            <p:cNvPr id="19" name="TextBox 18"/>
            <p:cNvSpPr txBox="1"/>
            <p:nvPr/>
          </p:nvSpPr>
          <p:spPr>
            <a:xfrm>
              <a:off x="2278532" y="1839529"/>
              <a:ext cx="130661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/>
                  <a:ea typeface="+mn-ea"/>
                  <a:cs typeface="Helvetica" panose="020B0604020202020204" pitchFamily="34" charset="0"/>
                </a:rPr>
                <a:t>Radio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976772" y="1810277"/>
            <a:ext cx="172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Print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604086" y="1384453"/>
            <a:ext cx="469928" cy="442181"/>
            <a:chOff x="6437880" y="1328795"/>
            <a:chExt cx="469928" cy="442181"/>
          </a:xfrm>
        </p:grpSpPr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6489540" y="1435556"/>
              <a:ext cx="418268" cy="33382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3" name="Freeform 34"/>
            <p:cNvSpPr>
              <a:spLocks noEditPoints="1"/>
            </p:cNvSpPr>
            <p:nvPr/>
          </p:nvSpPr>
          <p:spPr bwMode="auto">
            <a:xfrm>
              <a:off x="6522803" y="1473798"/>
              <a:ext cx="349619" cy="105167"/>
            </a:xfrm>
            <a:custGeom>
              <a:avLst/>
              <a:gdLst>
                <a:gd name="T0" fmla="*/ 35 w 209"/>
                <a:gd name="T1" fmla="*/ 46 h 56"/>
                <a:gd name="T2" fmla="*/ 25 w 209"/>
                <a:gd name="T3" fmla="*/ 28 h 56"/>
                <a:gd name="T4" fmla="*/ 0 w 209"/>
                <a:gd name="T5" fmla="*/ 1 h 56"/>
                <a:gd name="T6" fmla="*/ 6 w 209"/>
                <a:gd name="T7" fmla="*/ 55 h 56"/>
                <a:gd name="T8" fmla="*/ 6 w 209"/>
                <a:gd name="T9" fmla="*/ 10 h 56"/>
                <a:gd name="T10" fmla="*/ 16 w 209"/>
                <a:gd name="T11" fmla="*/ 28 h 56"/>
                <a:gd name="T12" fmla="*/ 40 w 209"/>
                <a:gd name="T13" fmla="*/ 55 h 56"/>
                <a:gd name="T14" fmla="*/ 34 w 209"/>
                <a:gd name="T15" fmla="*/ 1 h 56"/>
                <a:gd name="T16" fmla="*/ 66 w 209"/>
                <a:gd name="T17" fmla="*/ 30 h 56"/>
                <a:gd name="T18" fmla="*/ 87 w 209"/>
                <a:gd name="T19" fmla="*/ 24 h 56"/>
                <a:gd name="T20" fmla="*/ 66 w 209"/>
                <a:gd name="T21" fmla="*/ 7 h 56"/>
                <a:gd name="T22" fmla="*/ 88 w 209"/>
                <a:gd name="T23" fmla="*/ 1 h 56"/>
                <a:gd name="T24" fmla="*/ 59 w 209"/>
                <a:gd name="T25" fmla="*/ 55 h 56"/>
                <a:gd name="T26" fmla="*/ 89 w 209"/>
                <a:gd name="T27" fmla="*/ 49 h 56"/>
                <a:gd name="T28" fmla="*/ 66 w 209"/>
                <a:gd name="T29" fmla="*/ 30 h 56"/>
                <a:gd name="T30" fmla="*/ 185 w 209"/>
                <a:gd name="T31" fmla="*/ 14 h 56"/>
                <a:gd name="T32" fmla="*/ 205 w 209"/>
                <a:gd name="T33" fmla="*/ 9 h 56"/>
                <a:gd name="T34" fmla="*/ 195 w 209"/>
                <a:gd name="T35" fmla="*/ 0 h 56"/>
                <a:gd name="T36" fmla="*/ 192 w 209"/>
                <a:gd name="T37" fmla="*/ 30 h 56"/>
                <a:gd name="T38" fmla="*/ 191 w 209"/>
                <a:gd name="T39" fmla="*/ 50 h 56"/>
                <a:gd name="T40" fmla="*/ 177 w 209"/>
                <a:gd name="T41" fmla="*/ 52 h 56"/>
                <a:gd name="T42" fmla="*/ 209 w 209"/>
                <a:gd name="T43" fmla="*/ 40 h 56"/>
                <a:gd name="T44" fmla="*/ 152 w 209"/>
                <a:gd name="T45" fmla="*/ 28 h 56"/>
                <a:gd name="T46" fmla="*/ 148 w 209"/>
                <a:gd name="T47" fmla="*/ 47 h 56"/>
                <a:gd name="T48" fmla="*/ 137 w 209"/>
                <a:gd name="T49" fmla="*/ 1 h 56"/>
                <a:gd name="T50" fmla="*/ 123 w 209"/>
                <a:gd name="T51" fmla="*/ 28 h 56"/>
                <a:gd name="T52" fmla="*/ 118 w 209"/>
                <a:gd name="T53" fmla="*/ 47 h 56"/>
                <a:gd name="T54" fmla="*/ 108 w 209"/>
                <a:gd name="T55" fmla="*/ 1 h 56"/>
                <a:gd name="T56" fmla="*/ 114 w 209"/>
                <a:gd name="T57" fmla="*/ 55 h 56"/>
                <a:gd name="T58" fmla="*/ 129 w 209"/>
                <a:gd name="T59" fmla="*/ 27 h 56"/>
                <a:gd name="T60" fmla="*/ 134 w 209"/>
                <a:gd name="T61" fmla="*/ 9 h 56"/>
                <a:gd name="T62" fmla="*/ 144 w 209"/>
                <a:gd name="T63" fmla="*/ 55 h 56"/>
                <a:gd name="T64" fmla="*/ 166 w 209"/>
                <a:gd name="T65" fmla="*/ 1 h 56"/>
                <a:gd name="T66" fmla="*/ 152 w 209"/>
                <a:gd name="T67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9" h="56">
                  <a:moveTo>
                    <a:pt x="34" y="24"/>
                  </a:moveTo>
                  <a:cubicBezTo>
                    <a:pt x="34" y="32"/>
                    <a:pt x="34" y="39"/>
                    <a:pt x="35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2" y="40"/>
                    <a:pt x="29" y="35"/>
                    <a:pt x="25" y="28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6" y="55"/>
                    <a:pt x="6" y="55"/>
                    <a:pt x="6" y="55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23"/>
                    <a:pt x="6" y="17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9" y="16"/>
                    <a:pt x="12" y="22"/>
                    <a:pt x="16" y="28"/>
                  </a:cubicBezTo>
                  <a:cubicBezTo>
                    <a:pt x="33" y="55"/>
                    <a:pt x="33" y="55"/>
                    <a:pt x="33" y="55"/>
                  </a:cubicBezTo>
                  <a:cubicBezTo>
                    <a:pt x="40" y="55"/>
                    <a:pt x="40" y="55"/>
                    <a:pt x="40" y="55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34" y="1"/>
                    <a:pt x="34" y="1"/>
                    <a:pt x="34" y="1"/>
                  </a:cubicBezTo>
                  <a:lnTo>
                    <a:pt x="34" y="24"/>
                  </a:lnTo>
                  <a:close/>
                  <a:moveTo>
                    <a:pt x="66" y="30"/>
                  </a:moveTo>
                  <a:cubicBezTo>
                    <a:pt x="87" y="30"/>
                    <a:pt x="87" y="30"/>
                    <a:pt x="87" y="30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6" y="7"/>
                    <a:pt x="66" y="7"/>
                    <a:pt x="66" y="7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88" y="1"/>
                    <a:pt x="88" y="1"/>
                    <a:pt x="88" y="1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89" y="49"/>
                    <a:pt x="89" y="49"/>
                    <a:pt x="89" y="49"/>
                  </a:cubicBezTo>
                  <a:cubicBezTo>
                    <a:pt x="66" y="49"/>
                    <a:pt x="66" y="49"/>
                    <a:pt x="66" y="49"/>
                  </a:cubicBezTo>
                  <a:lnTo>
                    <a:pt x="66" y="30"/>
                  </a:lnTo>
                  <a:close/>
                  <a:moveTo>
                    <a:pt x="196" y="25"/>
                  </a:moveTo>
                  <a:cubicBezTo>
                    <a:pt x="188" y="22"/>
                    <a:pt x="185" y="19"/>
                    <a:pt x="185" y="14"/>
                  </a:cubicBezTo>
                  <a:cubicBezTo>
                    <a:pt x="185" y="10"/>
                    <a:pt x="188" y="6"/>
                    <a:pt x="195" y="6"/>
                  </a:cubicBezTo>
                  <a:cubicBezTo>
                    <a:pt x="200" y="6"/>
                    <a:pt x="204" y="8"/>
                    <a:pt x="205" y="9"/>
                  </a:cubicBezTo>
                  <a:cubicBezTo>
                    <a:pt x="207" y="3"/>
                    <a:pt x="207" y="3"/>
                    <a:pt x="207" y="3"/>
                  </a:cubicBezTo>
                  <a:cubicBezTo>
                    <a:pt x="205" y="2"/>
                    <a:pt x="201" y="0"/>
                    <a:pt x="195" y="0"/>
                  </a:cubicBezTo>
                  <a:cubicBezTo>
                    <a:pt x="185" y="0"/>
                    <a:pt x="178" y="7"/>
                    <a:pt x="178" y="15"/>
                  </a:cubicBezTo>
                  <a:cubicBezTo>
                    <a:pt x="178" y="23"/>
                    <a:pt x="183" y="27"/>
                    <a:pt x="192" y="30"/>
                  </a:cubicBezTo>
                  <a:cubicBezTo>
                    <a:pt x="199" y="33"/>
                    <a:pt x="202" y="36"/>
                    <a:pt x="202" y="41"/>
                  </a:cubicBezTo>
                  <a:cubicBezTo>
                    <a:pt x="202" y="46"/>
                    <a:pt x="198" y="50"/>
                    <a:pt x="191" y="50"/>
                  </a:cubicBezTo>
                  <a:cubicBezTo>
                    <a:pt x="186" y="50"/>
                    <a:pt x="182" y="49"/>
                    <a:pt x="179" y="47"/>
                  </a:cubicBezTo>
                  <a:cubicBezTo>
                    <a:pt x="177" y="52"/>
                    <a:pt x="177" y="52"/>
                    <a:pt x="177" y="52"/>
                  </a:cubicBezTo>
                  <a:cubicBezTo>
                    <a:pt x="180" y="54"/>
                    <a:pt x="185" y="56"/>
                    <a:pt x="191" y="56"/>
                  </a:cubicBezTo>
                  <a:cubicBezTo>
                    <a:pt x="203" y="56"/>
                    <a:pt x="209" y="49"/>
                    <a:pt x="209" y="40"/>
                  </a:cubicBezTo>
                  <a:cubicBezTo>
                    <a:pt x="209" y="32"/>
                    <a:pt x="205" y="28"/>
                    <a:pt x="196" y="25"/>
                  </a:cubicBezTo>
                  <a:close/>
                  <a:moveTo>
                    <a:pt x="152" y="28"/>
                  </a:moveTo>
                  <a:cubicBezTo>
                    <a:pt x="150" y="35"/>
                    <a:pt x="149" y="41"/>
                    <a:pt x="148" y="47"/>
                  </a:cubicBezTo>
                  <a:cubicBezTo>
                    <a:pt x="148" y="47"/>
                    <a:pt x="148" y="47"/>
                    <a:pt x="148" y="47"/>
                  </a:cubicBezTo>
                  <a:cubicBezTo>
                    <a:pt x="147" y="41"/>
                    <a:pt x="145" y="35"/>
                    <a:pt x="144" y="29"/>
                  </a:cubicBezTo>
                  <a:cubicBezTo>
                    <a:pt x="137" y="1"/>
                    <a:pt x="137" y="1"/>
                    <a:pt x="137" y="1"/>
                  </a:cubicBezTo>
                  <a:cubicBezTo>
                    <a:pt x="130" y="1"/>
                    <a:pt x="130" y="1"/>
                    <a:pt x="130" y="1"/>
                  </a:cubicBezTo>
                  <a:cubicBezTo>
                    <a:pt x="123" y="28"/>
                    <a:pt x="123" y="28"/>
                    <a:pt x="123" y="28"/>
                  </a:cubicBezTo>
                  <a:cubicBezTo>
                    <a:pt x="121" y="35"/>
                    <a:pt x="119" y="42"/>
                    <a:pt x="118" y="47"/>
                  </a:cubicBezTo>
                  <a:cubicBezTo>
                    <a:pt x="118" y="47"/>
                    <a:pt x="118" y="47"/>
                    <a:pt x="118" y="47"/>
                  </a:cubicBezTo>
                  <a:cubicBezTo>
                    <a:pt x="117" y="42"/>
                    <a:pt x="116" y="35"/>
                    <a:pt x="114" y="28"/>
                  </a:cubicBezTo>
                  <a:cubicBezTo>
                    <a:pt x="108" y="1"/>
                    <a:pt x="108" y="1"/>
                    <a:pt x="108" y="1"/>
                  </a:cubicBezTo>
                  <a:cubicBezTo>
                    <a:pt x="101" y="1"/>
                    <a:pt x="101" y="1"/>
                    <a:pt x="101" y="1"/>
                  </a:cubicBezTo>
                  <a:cubicBezTo>
                    <a:pt x="114" y="55"/>
                    <a:pt x="114" y="55"/>
                    <a:pt x="114" y="55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9" y="27"/>
                    <a:pt x="129" y="27"/>
                    <a:pt x="129" y="27"/>
                  </a:cubicBezTo>
                  <a:cubicBezTo>
                    <a:pt x="131" y="20"/>
                    <a:pt x="132" y="15"/>
                    <a:pt x="133" y="9"/>
                  </a:cubicBezTo>
                  <a:cubicBezTo>
                    <a:pt x="134" y="9"/>
                    <a:pt x="134" y="9"/>
                    <a:pt x="134" y="9"/>
                  </a:cubicBezTo>
                  <a:cubicBezTo>
                    <a:pt x="134" y="15"/>
                    <a:pt x="135" y="20"/>
                    <a:pt x="137" y="27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51" y="55"/>
                    <a:pt x="151" y="55"/>
                    <a:pt x="151" y="55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59" y="1"/>
                    <a:pt x="159" y="1"/>
                    <a:pt x="159" y="1"/>
                  </a:cubicBezTo>
                  <a:lnTo>
                    <a:pt x="152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6511479" y="1603665"/>
              <a:ext cx="180470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6511479" y="1629956"/>
              <a:ext cx="180470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6511479" y="1656248"/>
              <a:ext cx="180470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6511479" y="1684133"/>
              <a:ext cx="180470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6511479" y="1710425"/>
              <a:ext cx="180470" cy="119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6511479" y="1736717"/>
              <a:ext cx="180470" cy="119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6703274" y="1603665"/>
              <a:ext cx="182594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6703274" y="1629956"/>
              <a:ext cx="182594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6703274" y="1656248"/>
              <a:ext cx="182594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6703274" y="1684133"/>
              <a:ext cx="182594" cy="11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6703274" y="1710425"/>
              <a:ext cx="182594" cy="119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6703279" y="1736717"/>
              <a:ext cx="182594" cy="119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6" name="Freeform 47"/>
            <p:cNvSpPr>
              <a:spLocks/>
            </p:cNvSpPr>
            <p:nvPr/>
          </p:nvSpPr>
          <p:spPr bwMode="auto">
            <a:xfrm>
              <a:off x="6437880" y="1328795"/>
              <a:ext cx="433131" cy="442181"/>
            </a:xfrm>
            <a:custGeom>
              <a:avLst/>
              <a:gdLst>
                <a:gd name="T0" fmla="*/ 612 w 612"/>
                <a:gd name="T1" fmla="*/ 127 h 555"/>
                <a:gd name="T2" fmla="*/ 583 w 612"/>
                <a:gd name="T3" fmla="*/ 0 h 555"/>
                <a:gd name="T4" fmla="*/ 0 w 612"/>
                <a:gd name="T5" fmla="*/ 113 h 555"/>
                <a:gd name="T6" fmla="*/ 78 w 612"/>
                <a:gd name="T7" fmla="*/ 555 h 555"/>
                <a:gd name="T8" fmla="*/ 80 w 612"/>
                <a:gd name="T9" fmla="*/ 123 h 555"/>
                <a:gd name="T10" fmla="*/ 612 w 612"/>
                <a:gd name="T11" fmla="*/ 127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2" h="555">
                  <a:moveTo>
                    <a:pt x="612" y="127"/>
                  </a:moveTo>
                  <a:lnTo>
                    <a:pt x="583" y="0"/>
                  </a:lnTo>
                  <a:lnTo>
                    <a:pt x="0" y="113"/>
                  </a:lnTo>
                  <a:lnTo>
                    <a:pt x="78" y="555"/>
                  </a:lnTo>
                  <a:lnTo>
                    <a:pt x="80" y="123"/>
                  </a:lnTo>
                  <a:lnTo>
                    <a:pt x="612" y="12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47" name="Freeform 48"/>
            <p:cNvSpPr>
              <a:spLocks/>
            </p:cNvSpPr>
            <p:nvPr/>
          </p:nvSpPr>
          <p:spPr bwMode="auto">
            <a:xfrm>
              <a:off x="6437880" y="1328795"/>
              <a:ext cx="433131" cy="442181"/>
            </a:xfrm>
            <a:custGeom>
              <a:avLst/>
              <a:gdLst>
                <a:gd name="T0" fmla="*/ 612 w 612"/>
                <a:gd name="T1" fmla="*/ 127 h 555"/>
                <a:gd name="T2" fmla="*/ 583 w 612"/>
                <a:gd name="T3" fmla="*/ 0 h 555"/>
                <a:gd name="T4" fmla="*/ 0 w 612"/>
                <a:gd name="T5" fmla="*/ 113 h 555"/>
                <a:gd name="T6" fmla="*/ 78 w 612"/>
                <a:gd name="T7" fmla="*/ 555 h 555"/>
                <a:gd name="T8" fmla="*/ 80 w 612"/>
                <a:gd name="T9" fmla="*/ 123 h 555"/>
                <a:gd name="T10" fmla="*/ 612 w 612"/>
                <a:gd name="T11" fmla="*/ 127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2" h="555">
                  <a:moveTo>
                    <a:pt x="612" y="127"/>
                  </a:moveTo>
                  <a:lnTo>
                    <a:pt x="583" y="0"/>
                  </a:lnTo>
                  <a:lnTo>
                    <a:pt x="0" y="113"/>
                  </a:lnTo>
                  <a:lnTo>
                    <a:pt x="78" y="555"/>
                  </a:lnTo>
                  <a:lnTo>
                    <a:pt x="80" y="123"/>
                  </a:lnTo>
                  <a:lnTo>
                    <a:pt x="612" y="127"/>
                  </a:lnTo>
                  <a:close/>
                </a:path>
              </a:pathLst>
            </a:custGeom>
            <a:solidFill>
              <a:schemeClr val="tx1"/>
            </a:solidFill>
            <a:ln w="14288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7260549" y="2123256"/>
            <a:ext cx="1225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(Newspaper and Magazine, Yellow Pages)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314292" y="1335155"/>
            <a:ext cx="1724556" cy="907872"/>
            <a:chOff x="3171946" y="1371600"/>
            <a:chExt cx="1724556" cy="907872"/>
          </a:xfrm>
        </p:grpSpPr>
        <p:sp>
          <p:nvSpPr>
            <p:cNvPr id="50" name="TextBox 49"/>
            <p:cNvSpPr txBox="1"/>
            <p:nvPr/>
          </p:nvSpPr>
          <p:spPr>
            <a:xfrm>
              <a:off x="3171946" y="1848585"/>
              <a:ext cx="17245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/>
                  <a:ea typeface="+mn-ea"/>
                  <a:cs typeface="Helvetica" panose="020B0604020202020204" pitchFamily="34" charset="0"/>
                </a:rPr>
                <a:t>Mail</a:t>
              </a:r>
            </a:p>
          </p:txBody>
        </p:sp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3800" y="1371600"/>
              <a:ext cx="600848" cy="476430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/>
        </p:nvSpPr>
        <p:spPr>
          <a:xfrm>
            <a:off x="5755150" y="1808548"/>
            <a:ext cx="13066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OOH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/>
          <a:srcRect t="6886" b="6886"/>
          <a:stretch/>
        </p:blipFill>
        <p:spPr>
          <a:xfrm>
            <a:off x="6033158" y="1332577"/>
            <a:ext cx="712114" cy="520530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5928800" y="2133178"/>
            <a:ext cx="942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(Billboard and Movie Theater)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53379" y="3447844"/>
            <a:ext cx="45838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    Digital media include:</a:t>
            </a:r>
          </a:p>
        </p:txBody>
      </p:sp>
      <p:pic>
        <p:nvPicPr>
          <p:cNvPr id="55" name="Picture 54" descr="Laptop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877" y="3442178"/>
            <a:ext cx="708617" cy="396777"/>
          </a:xfrm>
          <a:prstGeom prst="rect">
            <a:avLst/>
          </a:prstGeom>
        </p:spPr>
      </p:pic>
      <p:sp>
        <p:nvSpPr>
          <p:cNvPr id="56" name="Freeform 98"/>
          <p:cNvSpPr>
            <a:spLocks noEditPoints="1"/>
          </p:cNvSpPr>
          <p:nvPr/>
        </p:nvSpPr>
        <p:spPr bwMode="auto">
          <a:xfrm>
            <a:off x="4423408" y="3447062"/>
            <a:ext cx="259610" cy="387006"/>
          </a:xfrm>
          <a:custGeom>
            <a:avLst/>
            <a:gdLst>
              <a:gd name="T0" fmla="*/ 85 w 101"/>
              <a:gd name="T1" fmla="*/ 2 h 148"/>
              <a:gd name="T2" fmla="*/ 16 w 101"/>
              <a:gd name="T3" fmla="*/ 2 h 148"/>
              <a:gd name="T4" fmla="*/ 0 w 101"/>
              <a:gd name="T5" fmla="*/ 20 h 148"/>
              <a:gd name="T6" fmla="*/ 0 w 101"/>
              <a:gd name="T7" fmla="*/ 128 h 148"/>
              <a:gd name="T8" fmla="*/ 16 w 101"/>
              <a:gd name="T9" fmla="*/ 145 h 148"/>
              <a:gd name="T10" fmla="*/ 85 w 101"/>
              <a:gd name="T11" fmla="*/ 145 h 148"/>
              <a:gd name="T12" fmla="*/ 101 w 101"/>
              <a:gd name="T13" fmla="*/ 128 h 148"/>
              <a:gd name="T14" fmla="*/ 101 w 101"/>
              <a:gd name="T15" fmla="*/ 20 h 148"/>
              <a:gd name="T16" fmla="*/ 85 w 101"/>
              <a:gd name="T17" fmla="*/ 2 h 148"/>
              <a:gd name="T18" fmla="*/ 36 w 101"/>
              <a:gd name="T19" fmla="*/ 135 h 148"/>
              <a:gd name="T20" fmla="*/ 29 w 101"/>
              <a:gd name="T21" fmla="*/ 135 h 148"/>
              <a:gd name="T22" fmla="*/ 24 w 101"/>
              <a:gd name="T23" fmla="*/ 131 h 148"/>
              <a:gd name="T24" fmla="*/ 24 w 101"/>
              <a:gd name="T25" fmla="*/ 130 h 148"/>
              <a:gd name="T26" fmla="*/ 29 w 101"/>
              <a:gd name="T27" fmla="*/ 125 h 148"/>
              <a:gd name="T28" fmla="*/ 36 w 101"/>
              <a:gd name="T29" fmla="*/ 125 h 148"/>
              <a:gd name="T30" fmla="*/ 36 w 101"/>
              <a:gd name="T31" fmla="*/ 135 h 148"/>
              <a:gd name="T32" fmla="*/ 59 w 101"/>
              <a:gd name="T33" fmla="*/ 135 h 148"/>
              <a:gd name="T34" fmla="*/ 56 w 101"/>
              <a:gd name="T35" fmla="*/ 138 h 148"/>
              <a:gd name="T36" fmla="*/ 45 w 101"/>
              <a:gd name="T37" fmla="*/ 138 h 148"/>
              <a:gd name="T38" fmla="*/ 42 w 101"/>
              <a:gd name="T39" fmla="*/ 135 h 148"/>
              <a:gd name="T40" fmla="*/ 42 w 101"/>
              <a:gd name="T41" fmla="*/ 125 h 148"/>
              <a:gd name="T42" fmla="*/ 45 w 101"/>
              <a:gd name="T43" fmla="*/ 122 h 148"/>
              <a:gd name="T44" fmla="*/ 56 w 101"/>
              <a:gd name="T45" fmla="*/ 122 h 148"/>
              <a:gd name="T46" fmla="*/ 59 w 101"/>
              <a:gd name="T47" fmla="*/ 125 h 148"/>
              <a:gd name="T48" fmla="*/ 59 w 101"/>
              <a:gd name="T49" fmla="*/ 135 h 148"/>
              <a:gd name="T50" fmla="*/ 77 w 101"/>
              <a:gd name="T51" fmla="*/ 131 h 148"/>
              <a:gd name="T52" fmla="*/ 72 w 101"/>
              <a:gd name="T53" fmla="*/ 135 h 148"/>
              <a:gd name="T54" fmla="*/ 65 w 101"/>
              <a:gd name="T55" fmla="*/ 135 h 148"/>
              <a:gd name="T56" fmla="*/ 65 w 101"/>
              <a:gd name="T57" fmla="*/ 125 h 148"/>
              <a:gd name="T58" fmla="*/ 72 w 101"/>
              <a:gd name="T59" fmla="*/ 125 h 148"/>
              <a:gd name="T60" fmla="*/ 77 w 101"/>
              <a:gd name="T61" fmla="*/ 130 h 148"/>
              <a:gd name="T62" fmla="*/ 77 w 101"/>
              <a:gd name="T63" fmla="*/ 131 h 148"/>
              <a:gd name="T64" fmla="*/ 88 w 101"/>
              <a:gd name="T65" fmla="*/ 111 h 148"/>
              <a:gd name="T66" fmla="*/ 85 w 101"/>
              <a:gd name="T67" fmla="*/ 114 h 148"/>
              <a:gd name="T68" fmla="*/ 16 w 101"/>
              <a:gd name="T69" fmla="*/ 114 h 148"/>
              <a:gd name="T70" fmla="*/ 13 w 101"/>
              <a:gd name="T71" fmla="*/ 111 h 148"/>
              <a:gd name="T72" fmla="*/ 13 w 101"/>
              <a:gd name="T73" fmla="*/ 18 h 148"/>
              <a:gd name="T74" fmla="*/ 16 w 101"/>
              <a:gd name="T75" fmla="*/ 15 h 148"/>
              <a:gd name="T76" fmla="*/ 85 w 101"/>
              <a:gd name="T77" fmla="*/ 15 h 148"/>
              <a:gd name="T78" fmla="*/ 88 w 101"/>
              <a:gd name="T79" fmla="*/ 18 h 148"/>
              <a:gd name="T80" fmla="*/ 88 w 101"/>
              <a:gd name="T81" fmla="*/ 111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1" h="148">
                <a:moveTo>
                  <a:pt x="85" y="2"/>
                </a:moveTo>
                <a:cubicBezTo>
                  <a:pt x="62" y="0"/>
                  <a:pt x="39" y="0"/>
                  <a:pt x="16" y="2"/>
                </a:cubicBezTo>
                <a:cubicBezTo>
                  <a:pt x="7" y="3"/>
                  <a:pt x="0" y="11"/>
                  <a:pt x="0" y="20"/>
                </a:cubicBezTo>
                <a:cubicBezTo>
                  <a:pt x="0" y="56"/>
                  <a:pt x="0" y="92"/>
                  <a:pt x="0" y="128"/>
                </a:cubicBezTo>
                <a:cubicBezTo>
                  <a:pt x="0" y="136"/>
                  <a:pt x="7" y="144"/>
                  <a:pt x="16" y="145"/>
                </a:cubicBezTo>
                <a:cubicBezTo>
                  <a:pt x="39" y="148"/>
                  <a:pt x="62" y="148"/>
                  <a:pt x="85" y="145"/>
                </a:cubicBezTo>
                <a:cubicBezTo>
                  <a:pt x="94" y="144"/>
                  <a:pt x="101" y="136"/>
                  <a:pt x="101" y="128"/>
                </a:cubicBezTo>
                <a:cubicBezTo>
                  <a:pt x="101" y="92"/>
                  <a:pt x="101" y="56"/>
                  <a:pt x="101" y="20"/>
                </a:cubicBezTo>
                <a:cubicBezTo>
                  <a:pt x="101" y="11"/>
                  <a:pt x="94" y="3"/>
                  <a:pt x="85" y="2"/>
                </a:cubicBezTo>
                <a:close/>
                <a:moveTo>
                  <a:pt x="36" y="135"/>
                </a:moveTo>
                <a:cubicBezTo>
                  <a:pt x="29" y="135"/>
                  <a:pt x="29" y="135"/>
                  <a:pt x="29" y="135"/>
                </a:cubicBezTo>
                <a:cubicBezTo>
                  <a:pt x="26" y="135"/>
                  <a:pt x="24" y="133"/>
                  <a:pt x="24" y="131"/>
                </a:cubicBezTo>
                <a:cubicBezTo>
                  <a:pt x="24" y="130"/>
                  <a:pt x="24" y="130"/>
                  <a:pt x="24" y="130"/>
                </a:cubicBezTo>
                <a:cubicBezTo>
                  <a:pt x="24" y="127"/>
                  <a:pt x="26" y="125"/>
                  <a:pt x="29" y="125"/>
                </a:cubicBezTo>
                <a:cubicBezTo>
                  <a:pt x="36" y="125"/>
                  <a:pt x="36" y="125"/>
                  <a:pt x="36" y="125"/>
                </a:cubicBezTo>
                <a:lnTo>
                  <a:pt x="36" y="135"/>
                </a:lnTo>
                <a:close/>
                <a:moveTo>
                  <a:pt x="59" y="135"/>
                </a:moveTo>
                <a:cubicBezTo>
                  <a:pt x="59" y="137"/>
                  <a:pt x="58" y="138"/>
                  <a:pt x="56" y="138"/>
                </a:cubicBezTo>
                <a:cubicBezTo>
                  <a:pt x="45" y="138"/>
                  <a:pt x="45" y="138"/>
                  <a:pt x="45" y="138"/>
                </a:cubicBezTo>
                <a:cubicBezTo>
                  <a:pt x="43" y="138"/>
                  <a:pt x="42" y="137"/>
                  <a:pt x="42" y="135"/>
                </a:cubicBezTo>
                <a:cubicBezTo>
                  <a:pt x="42" y="125"/>
                  <a:pt x="42" y="125"/>
                  <a:pt x="42" y="125"/>
                </a:cubicBezTo>
                <a:cubicBezTo>
                  <a:pt x="42" y="123"/>
                  <a:pt x="43" y="122"/>
                  <a:pt x="45" y="122"/>
                </a:cubicBezTo>
                <a:cubicBezTo>
                  <a:pt x="56" y="122"/>
                  <a:pt x="56" y="122"/>
                  <a:pt x="56" y="122"/>
                </a:cubicBezTo>
                <a:cubicBezTo>
                  <a:pt x="58" y="122"/>
                  <a:pt x="59" y="123"/>
                  <a:pt x="59" y="125"/>
                </a:cubicBezTo>
                <a:lnTo>
                  <a:pt x="59" y="135"/>
                </a:lnTo>
                <a:close/>
                <a:moveTo>
                  <a:pt x="77" y="131"/>
                </a:moveTo>
                <a:cubicBezTo>
                  <a:pt x="77" y="133"/>
                  <a:pt x="75" y="135"/>
                  <a:pt x="72" y="135"/>
                </a:cubicBezTo>
                <a:cubicBezTo>
                  <a:pt x="65" y="135"/>
                  <a:pt x="65" y="135"/>
                  <a:pt x="65" y="135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72" y="125"/>
                  <a:pt x="72" y="125"/>
                  <a:pt x="72" y="125"/>
                </a:cubicBezTo>
                <a:cubicBezTo>
                  <a:pt x="75" y="125"/>
                  <a:pt x="77" y="127"/>
                  <a:pt x="77" y="130"/>
                </a:cubicBezTo>
                <a:lnTo>
                  <a:pt x="77" y="131"/>
                </a:lnTo>
                <a:close/>
                <a:moveTo>
                  <a:pt x="88" y="111"/>
                </a:moveTo>
                <a:cubicBezTo>
                  <a:pt x="88" y="112"/>
                  <a:pt x="86" y="114"/>
                  <a:pt x="85" y="114"/>
                </a:cubicBezTo>
                <a:cubicBezTo>
                  <a:pt x="16" y="114"/>
                  <a:pt x="16" y="114"/>
                  <a:pt x="16" y="114"/>
                </a:cubicBezTo>
                <a:cubicBezTo>
                  <a:pt x="14" y="114"/>
                  <a:pt x="13" y="112"/>
                  <a:pt x="13" y="111"/>
                </a:cubicBezTo>
                <a:cubicBezTo>
                  <a:pt x="13" y="18"/>
                  <a:pt x="13" y="18"/>
                  <a:pt x="13" y="18"/>
                </a:cubicBezTo>
                <a:cubicBezTo>
                  <a:pt x="13" y="16"/>
                  <a:pt x="14" y="15"/>
                  <a:pt x="16" y="15"/>
                </a:cubicBezTo>
                <a:cubicBezTo>
                  <a:pt x="85" y="15"/>
                  <a:pt x="85" y="15"/>
                  <a:pt x="85" y="15"/>
                </a:cubicBezTo>
                <a:cubicBezTo>
                  <a:pt x="86" y="15"/>
                  <a:pt x="88" y="16"/>
                  <a:pt x="88" y="18"/>
                </a:cubicBezTo>
                <a:lnTo>
                  <a:pt x="88" y="11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06252" y="4021461"/>
            <a:ext cx="302737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Cable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site/app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Display/banner ad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Email ad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Local Radio Station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site/app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Local TV station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site/app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Network TV station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site/app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ahoma"/>
                <a:cs typeface="Helvetica" panose="020B0604020202020204" pitchFamily="34" charset="0"/>
              </a:rPr>
              <a:t>Review sites/app</a:t>
            </a:r>
            <a:r>
              <a:rPr lang="en-US" sz="1050" b="1" dirty="0">
                <a:solidFill>
                  <a:prstClr val="black">
                    <a:lumMod val="75000"/>
                    <a:lumOff val="25000"/>
                  </a:prstClr>
                </a:solidFill>
                <a:latin typeface="Tahoma"/>
                <a:cs typeface="Helvetica" panose="020B0604020202020204" pitchFamily="34" charset="0"/>
              </a:rPr>
              <a:t> (e.g Angie’s list, Yelp, etc.)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ahoma"/>
              <a:ea typeface="+mn-ea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73301" y="1347747"/>
            <a:ext cx="1306612" cy="1157982"/>
            <a:chOff x="716368" y="1371600"/>
            <a:chExt cx="1306612" cy="1157982"/>
          </a:xfrm>
        </p:grpSpPr>
        <p:sp>
          <p:nvSpPr>
            <p:cNvPr id="13" name="TextBox 12"/>
            <p:cNvSpPr txBox="1"/>
            <p:nvPr/>
          </p:nvSpPr>
          <p:spPr>
            <a:xfrm>
              <a:off x="716368" y="1836189"/>
              <a:ext cx="130661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/>
                  <a:ea typeface="+mn-ea"/>
                  <a:cs typeface="Helvetica" panose="020B0604020202020204" pitchFamily="34" charset="0"/>
                </a:rPr>
                <a:t>TV</a:t>
              </a:r>
            </a:p>
          </p:txBody>
        </p:sp>
        <p:pic>
          <p:nvPicPr>
            <p:cNvPr id="14" name="Picture 13" descr="TV.png"/>
            <p:cNvPicPr>
              <a:picLocks noChangeAspect="1"/>
            </p:cNvPicPr>
            <p:nvPr/>
          </p:nvPicPr>
          <p:blipFill>
            <a:blip r:embed="rId6" cstate="email">
              <a:duotone>
                <a:prstClr val="black"/>
                <a:schemeClr val="bg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2442" y="1371600"/>
              <a:ext cx="514790" cy="438143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896169" y="2191028"/>
              <a:ext cx="10426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Tahoma"/>
                  <a:ea typeface="+mn-ea"/>
                  <a:cs typeface="Helvetica" panose="020B0604020202020204" pitchFamily="34" charset="0"/>
                </a:rPr>
                <a:t>(Broadcast, Cable and On-Demand)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315082" y="1306965"/>
            <a:ext cx="1724556" cy="934075"/>
            <a:chOff x="6934200" y="1338768"/>
            <a:chExt cx="1724556" cy="934075"/>
          </a:xfrm>
        </p:grpSpPr>
        <p:pic>
          <p:nvPicPr>
            <p:cNvPr id="53" name="Picture 52" descr="Laptop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000" y="1338768"/>
              <a:ext cx="708617" cy="396777"/>
            </a:xfrm>
            <a:prstGeom prst="rect">
              <a:avLst/>
            </a:prstGeom>
          </p:spPr>
        </p:pic>
        <p:sp>
          <p:nvSpPr>
            <p:cNvPr id="69" name="Freeform 98"/>
            <p:cNvSpPr>
              <a:spLocks noEditPoints="1"/>
            </p:cNvSpPr>
            <p:nvPr/>
          </p:nvSpPr>
          <p:spPr bwMode="auto">
            <a:xfrm>
              <a:off x="8039945" y="1372926"/>
              <a:ext cx="259610" cy="387006"/>
            </a:xfrm>
            <a:custGeom>
              <a:avLst/>
              <a:gdLst>
                <a:gd name="T0" fmla="*/ 85 w 101"/>
                <a:gd name="T1" fmla="*/ 2 h 148"/>
                <a:gd name="T2" fmla="*/ 16 w 101"/>
                <a:gd name="T3" fmla="*/ 2 h 148"/>
                <a:gd name="T4" fmla="*/ 0 w 101"/>
                <a:gd name="T5" fmla="*/ 20 h 148"/>
                <a:gd name="T6" fmla="*/ 0 w 101"/>
                <a:gd name="T7" fmla="*/ 128 h 148"/>
                <a:gd name="T8" fmla="*/ 16 w 101"/>
                <a:gd name="T9" fmla="*/ 145 h 148"/>
                <a:gd name="T10" fmla="*/ 85 w 101"/>
                <a:gd name="T11" fmla="*/ 145 h 148"/>
                <a:gd name="T12" fmla="*/ 101 w 101"/>
                <a:gd name="T13" fmla="*/ 128 h 148"/>
                <a:gd name="T14" fmla="*/ 101 w 101"/>
                <a:gd name="T15" fmla="*/ 20 h 148"/>
                <a:gd name="T16" fmla="*/ 85 w 101"/>
                <a:gd name="T17" fmla="*/ 2 h 148"/>
                <a:gd name="T18" fmla="*/ 36 w 101"/>
                <a:gd name="T19" fmla="*/ 135 h 148"/>
                <a:gd name="T20" fmla="*/ 29 w 101"/>
                <a:gd name="T21" fmla="*/ 135 h 148"/>
                <a:gd name="T22" fmla="*/ 24 w 101"/>
                <a:gd name="T23" fmla="*/ 131 h 148"/>
                <a:gd name="T24" fmla="*/ 24 w 101"/>
                <a:gd name="T25" fmla="*/ 130 h 148"/>
                <a:gd name="T26" fmla="*/ 29 w 101"/>
                <a:gd name="T27" fmla="*/ 125 h 148"/>
                <a:gd name="T28" fmla="*/ 36 w 101"/>
                <a:gd name="T29" fmla="*/ 125 h 148"/>
                <a:gd name="T30" fmla="*/ 36 w 101"/>
                <a:gd name="T31" fmla="*/ 135 h 148"/>
                <a:gd name="T32" fmla="*/ 59 w 101"/>
                <a:gd name="T33" fmla="*/ 135 h 148"/>
                <a:gd name="T34" fmla="*/ 56 w 101"/>
                <a:gd name="T35" fmla="*/ 138 h 148"/>
                <a:gd name="T36" fmla="*/ 45 w 101"/>
                <a:gd name="T37" fmla="*/ 138 h 148"/>
                <a:gd name="T38" fmla="*/ 42 w 101"/>
                <a:gd name="T39" fmla="*/ 135 h 148"/>
                <a:gd name="T40" fmla="*/ 42 w 101"/>
                <a:gd name="T41" fmla="*/ 125 h 148"/>
                <a:gd name="T42" fmla="*/ 45 w 101"/>
                <a:gd name="T43" fmla="*/ 122 h 148"/>
                <a:gd name="T44" fmla="*/ 56 w 101"/>
                <a:gd name="T45" fmla="*/ 122 h 148"/>
                <a:gd name="T46" fmla="*/ 59 w 101"/>
                <a:gd name="T47" fmla="*/ 125 h 148"/>
                <a:gd name="T48" fmla="*/ 59 w 101"/>
                <a:gd name="T49" fmla="*/ 135 h 148"/>
                <a:gd name="T50" fmla="*/ 77 w 101"/>
                <a:gd name="T51" fmla="*/ 131 h 148"/>
                <a:gd name="T52" fmla="*/ 72 w 101"/>
                <a:gd name="T53" fmla="*/ 135 h 148"/>
                <a:gd name="T54" fmla="*/ 65 w 101"/>
                <a:gd name="T55" fmla="*/ 135 h 148"/>
                <a:gd name="T56" fmla="*/ 65 w 101"/>
                <a:gd name="T57" fmla="*/ 125 h 148"/>
                <a:gd name="T58" fmla="*/ 72 w 101"/>
                <a:gd name="T59" fmla="*/ 125 h 148"/>
                <a:gd name="T60" fmla="*/ 77 w 101"/>
                <a:gd name="T61" fmla="*/ 130 h 148"/>
                <a:gd name="T62" fmla="*/ 77 w 101"/>
                <a:gd name="T63" fmla="*/ 131 h 148"/>
                <a:gd name="T64" fmla="*/ 88 w 101"/>
                <a:gd name="T65" fmla="*/ 111 h 148"/>
                <a:gd name="T66" fmla="*/ 85 w 101"/>
                <a:gd name="T67" fmla="*/ 114 h 148"/>
                <a:gd name="T68" fmla="*/ 16 w 101"/>
                <a:gd name="T69" fmla="*/ 114 h 148"/>
                <a:gd name="T70" fmla="*/ 13 w 101"/>
                <a:gd name="T71" fmla="*/ 111 h 148"/>
                <a:gd name="T72" fmla="*/ 13 w 101"/>
                <a:gd name="T73" fmla="*/ 18 h 148"/>
                <a:gd name="T74" fmla="*/ 16 w 101"/>
                <a:gd name="T75" fmla="*/ 15 h 148"/>
                <a:gd name="T76" fmla="*/ 85 w 101"/>
                <a:gd name="T77" fmla="*/ 15 h 148"/>
                <a:gd name="T78" fmla="*/ 88 w 101"/>
                <a:gd name="T79" fmla="*/ 18 h 148"/>
                <a:gd name="T80" fmla="*/ 88 w 101"/>
                <a:gd name="T81" fmla="*/ 11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1" h="148">
                  <a:moveTo>
                    <a:pt x="85" y="2"/>
                  </a:moveTo>
                  <a:cubicBezTo>
                    <a:pt x="62" y="0"/>
                    <a:pt x="39" y="0"/>
                    <a:pt x="16" y="2"/>
                  </a:cubicBezTo>
                  <a:cubicBezTo>
                    <a:pt x="7" y="3"/>
                    <a:pt x="0" y="11"/>
                    <a:pt x="0" y="20"/>
                  </a:cubicBezTo>
                  <a:cubicBezTo>
                    <a:pt x="0" y="56"/>
                    <a:pt x="0" y="92"/>
                    <a:pt x="0" y="128"/>
                  </a:cubicBezTo>
                  <a:cubicBezTo>
                    <a:pt x="0" y="136"/>
                    <a:pt x="7" y="144"/>
                    <a:pt x="16" y="145"/>
                  </a:cubicBezTo>
                  <a:cubicBezTo>
                    <a:pt x="39" y="148"/>
                    <a:pt x="62" y="148"/>
                    <a:pt x="85" y="145"/>
                  </a:cubicBezTo>
                  <a:cubicBezTo>
                    <a:pt x="94" y="144"/>
                    <a:pt x="101" y="136"/>
                    <a:pt x="101" y="128"/>
                  </a:cubicBezTo>
                  <a:cubicBezTo>
                    <a:pt x="101" y="92"/>
                    <a:pt x="101" y="56"/>
                    <a:pt x="101" y="20"/>
                  </a:cubicBezTo>
                  <a:cubicBezTo>
                    <a:pt x="101" y="11"/>
                    <a:pt x="94" y="3"/>
                    <a:pt x="85" y="2"/>
                  </a:cubicBezTo>
                  <a:close/>
                  <a:moveTo>
                    <a:pt x="36" y="135"/>
                  </a:moveTo>
                  <a:cubicBezTo>
                    <a:pt x="29" y="135"/>
                    <a:pt x="29" y="135"/>
                    <a:pt x="29" y="135"/>
                  </a:cubicBezTo>
                  <a:cubicBezTo>
                    <a:pt x="26" y="135"/>
                    <a:pt x="24" y="133"/>
                    <a:pt x="24" y="131"/>
                  </a:cubicBezTo>
                  <a:cubicBezTo>
                    <a:pt x="24" y="130"/>
                    <a:pt x="24" y="130"/>
                    <a:pt x="24" y="130"/>
                  </a:cubicBezTo>
                  <a:cubicBezTo>
                    <a:pt x="24" y="127"/>
                    <a:pt x="26" y="125"/>
                    <a:pt x="29" y="125"/>
                  </a:cubicBezTo>
                  <a:cubicBezTo>
                    <a:pt x="36" y="125"/>
                    <a:pt x="36" y="125"/>
                    <a:pt x="36" y="125"/>
                  </a:cubicBezTo>
                  <a:lnTo>
                    <a:pt x="36" y="135"/>
                  </a:lnTo>
                  <a:close/>
                  <a:moveTo>
                    <a:pt x="59" y="135"/>
                  </a:moveTo>
                  <a:cubicBezTo>
                    <a:pt x="59" y="137"/>
                    <a:pt x="58" y="138"/>
                    <a:pt x="56" y="138"/>
                  </a:cubicBezTo>
                  <a:cubicBezTo>
                    <a:pt x="45" y="138"/>
                    <a:pt x="45" y="138"/>
                    <a:pt x="45" y="138"/>
                  </a:cubicBezTo>
                  <a:cubicBezTo>
                    <a:pt x="43" y="138"/>
                    <a:pt x="42" y="137"/>
                    <a:pt x="42" y="135"/>
                  </a:cubicBezTo>
                  <a:cubicBezTo>
                    <a:pt x="42" y="125"/>
                    <a:pt x="42" y="125"/>
                    <a:pt x="42" y="125"/>
                  </a:cubicBezTo>
                  <a:cubicBezTo>
                    <a:pt x="42" y="123"/>
                    <a:pt x="43" y="122"/>
                    <a:pt x="45" y="122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8" y="122"/>
                    <a:pt x="59" y="123"/>
                    <a:pt x="59" y="125"/>
                  </a:cubicBezTo>
                  <a:lnTo>
                    <a:pt x="59" y="135"/>
                  </a:lnTo>
                  <a:close/>
                  <a:moveTo>
                    <a:pt x="77" y="131"/>
                  </a:moveTo>
                  <a:cubicBezTo>
                    <a:pt x="77" y="133"/>
                    <a:pt x="75" y="135"/>
                    <a:pt x="72" y="135"/>
                  </a:cubicBezTo>
                  <a:cubicBezTo>
                    <a:pt x="65" y="135"/>
                    <a:pt x="65" y="135"/>
                    <a:pt x="65" y="13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72" y="125"/>
                    <a:pt x="72" y="125"/>
                    <a:pt x="72" y="125"/>
                  </a:cubicBezTo>
                  <a:cubicBezTo>
                    <a:pt x="75" y="125"/>
                    <a:pt x="77" y="127"/>
                    <a:pt x="77" y="130"/>
                  </a:cubicBezTo>
                  <a:lnTo>
                    <a:pt x="77" y="131"/>
                  </a:lnTo>
                  <a:close/>
                  <a:moveTo>
                    <a:pt x="88" y="111"/>
                  </a:moveTo>
                  <a:cubicBezTo>
                    <a:pt x="88" y="112"/>
                    <a:pt x="86" y="114"/>
                    <a:pt x="85" y="114"/>
                  </a:cubicBezTo>
                  <a:cubicBezTo>
                    <a:pt x="16" y="114"/>
                    <a:pt x="16" y="114"/>
                    <a:pt x="16" y="114"/>
                  </a:cubicBezTo>
                  <a:cubicBezTo>
                    <a:pt x="14" y="114"/>
                    <a:pt x="13" y="112"/>
                    <a:pt x="13" y="111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3" y="16"/>
                    <a:pt x="14" y="15"/>
                    <a:pt x="16" y="15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6" y="15"/>
                    <a:pt x="88" y="16"/>
                    <a:pt x="88" y="18"/>
                  </a:cubicBezTo>
                  <a:lnTo>
                    <a:pt x="88" y="1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934200" y="1841956"/>
              <a:ext cx="17245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FF"/>
                  </a:solidFill>
                  <a:effectLst/>
                  <a:uLnTx/>
                  <a:uFillTx/>
                  <a:latin typeface="Tahoma"/>
                  <a:ea typeface="+mn-ea"/>
                  <a:cs typeface="Helvetica" panose="020B0604020202020204" pitchFamily="34" charset="0"/>
                </a:rPr>
                <a:t>Digital</a:t>
              </a: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6512108" y="3973775"/>
            <a:ext cx="2722532" cy="2298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Magazine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Newspaper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Search engine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Social media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Streaming TV programs </a:t>
            </a:r>
            <a:r>
              <a:rPr 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ahoma"/>
                <a:cs typeface="Helvetica" panose="020B0604020202020204" pitchFamily="34" charset="0"/>
              </a:rPr>
              <a:t>o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nline with ads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ahoma"/>
                <a:cs typeface="Helvetica" panose="020B0604020202020204" pitchFamily="34" charset="0"/>
              </a:rPr>
              <a:t>Streaming video other than TV programs or movies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ahoma"/>
              <a:ea typeface="+mn-ea"/>
              <a:cs typeface="Helvetica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Video ad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33F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Yellow Pages site/app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80FDE3A-406D-B747-B34A-CF4A5773BC9E}"/>
              </a:ext>
            </a:extLst>
          </p:cNvPr>
          <p:cNvSpPr txBox="1"/>
          <p:nvPr/>
        </p:nvSpPr>
        <p:spPr>
          <a:xfrm>
            <a:off x="3550692" y="2174615"/>
            <a:ext cx="1042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/>
                <a:ea typeface="+mn-ea"/>
                <a:cs typeface="Helvetica" panose="020B0604020202020204" pitchFamily="34" charset="0"/>
              </a:rPr>
              <a:t>(AM, FM, Satellite)</a:t>
            </a:r>
          </a:p>
        </p:txBody>
      </p:sp>
    </p:spTree>
    <p:extLst>
      <p:ext uri="{BB962C8B-B14F-4D97-AF65-F5344CB8AC3E}">
        <p14:creationId xmlns:p14="http://schemas.microsoft.com/office/powerpoint/2010/main" val="83026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590931"/>
          </a:xfrm>
        </p:spPr>
        <p:txBody>
          <a:bodyPr/>
          <a:lstStyle/>
          <a:p>
            <a:r>
              <a:rPr lang="en-US" sz="3600" dirty="0"/>
              <a:t>What Influenced Hispanic Consumers Most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815729"/>
              </p:ext>
            </p:extLst>
          </p:nvPr>
        </p:nvGraphicFramePr>
        <p:xfrm>
          <a:off x="413781" y="280114"/>
          <a:ext cx="11353800" cy="6099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0" y="6324415"/>
            <a:ext cx="8641773" cy="40011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QA4/QA5/QA6/QA7/QA8  Most important for media that registered 3% or higher.</a:t>
            </a:r>
          </a:p>
        </p:txBody>
      </p:sp>
    </p:spTree>
    <p:extLst>
      <p:ext uri="{BB962C8B-B14F-4D97-AF65-F5344CB8AC3E}">
        <p14:creationId xmlns:p14="http://schemas.microsoft.com/office/powerpoint/2010/main" val="17814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0114"/>
            <a:ext cx="11658599" cy="1089529"/>
          </a:xfrm>
        </p:spPr>
        <p:txBody>
          <a:bodyPr/>
          <a:lstStyle/>
          <a:p>
            <a:r>
              <a:rPr lang="en-US" sz="3600" dirty="0"/>
              <a:t>Among Hispanics that Cited TV as the Most Important in Awareness Phase, 62% Picked Broadcast TV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324600"/>
            <a:ext cx="9563101" cy="400110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en-US" dirty="0"/>
              <a:t>Source: GfK TVB Travel Purchase Funnel 2021 Hispanic A18+</a:t>
            </a:r>
            <a:br>
              <a:rPr lang="en-US" dirty="0"/>
            </a:br>
            <a:r>
              <a:rPr lang="en-US" dirty="0"/>
              <a:t>QA4 How to read: Of the 31% that said TV was most important for awareness, 62% of them cited Broadcast TV as the most important.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38484"/>
              </p:ext>
            </p:extLst>
          </p:nvPr>
        </p:nvGraphicFramePr>
        <p:xfrm>
          <a:off x="420687" y="1600200"/>
          <a:ext cx="11542711" cy="4684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596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590931"/>
          </a:xfrm>
        </p:spPr>
        <p:txBody>
          <a:bodyPr/>
          <a:lstStyle/>
          <a:p>
            <a:r>
              <a:rPr lang="en-US" sz="3600" dirty="0"/>
              <a:t>“I </a:t>
            </a:r>
            <a:r>
              <a:rPr lang="en-US" sz="3600" b="1" dirty="0"/>
              <a:t>trust</a:t>
            </a:r>
            <a:r>
              <a:rPr lang="en-US" sz="3600" dirty="0"/>
              <a:t> the news I see/hear on this media source”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853864"/>
              </p:ext>
            </p:extLst>
          </p:nvPr>
        </p:nvGraphicFramePr>
        <p:xfrm>
          <a:off x="304800" y="898745"/>
          <a:ext cx="11582400" cy="5095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595" y="6345115"/>
            <a:ext cx="8630887" cy="369332"/>
          </a:xfrm>
        </p:spPr>
        <p:txBody>
          <a:bodyPr anchor="t"/>
          <a:lstStyle/>
          <a:p>
            <a:r>
              <a:rPr lang="en-US" dirty="0"/>
              <a:t>Source: GfK TVB Travel Purchase Funnel 2021 Hispanic A18+ </a:t>
            </a:r>
            <a:br>
              <a:rPr lang="en-US" dirty="0"/>
            </a:br>
            <a:r>
              <a:rPr lang="en-US" dirty="0"/>
              <a:t>B2 “I trust the news that I see/hear on this media source.” (Agree Strongly + Agree Somewhat)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95548" y="5558982"/>
            <a:ext cx="197223" cy="170330"/>
          </a:xfrm>
          <a:prstGeom prst="rect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98407" y="5488501"/>
            <a:ext cx="1717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Traditional Media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95543" y="5827927"/>
            <a:ext cx="197223" cy="170330"/>
          </a:xfrm>
          <a:prstGeom prst="rect">
            <a:avLst/>
          </a:prstGeom>
          <a:solidFill>
            <a:srgbClr val="36CF1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07367" y="5757446"/>
            <a:ext cx="1352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Digital Media</a:t>
            </a:r>
          </a:p>
        </p:txBody>
      </p:sp>
      <p:sp>
        <p:nvSpPr>
          <p:cNvPr id="3" name="Oval 2"/>
          <p:cNvSpPr/>
          <p:nvPr/>
        </p:nvSpPr>
        <p:spPr>
          <a:xfrm>
            <a:off x="8836361" y="5496382"/>
            <a:ext cx="712520" cy="343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547799" y="1437541"/>
            <a:ext cx="577400" cy="3385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294154" y="1797451"/>
            <a:ext cx="632358" cy="3233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6B3344-7FB1-A242-8DEA-E5D564D8214C}"/>
              </a:ext>
            </a:extLst>
          </p:cNvPr>
          <p:cNvSpPr/>
          <p:nvPr/>
        </p:nvSpPr>
        <p:spPr>
          <a:xfrm>
            <a:off x="9301205" y="5173502"/>
            <a:ext cx="632358" cy="3385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10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450629"/>
              </p:ext>
            </p:extLst>
          </p:nvPr>
        </p:nvGraphicFramePr>
        <p:xfrm>
          <a:off x="1973914" y="1264290"/>
          <a:ext cx="8936964" cy="5159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68800"/>
            <a:ext cx="11352809" cy="577081"/>
          </a:xfrm>
        </p:spPr>
        <p:txBody>
          <a:bodyPr/>
          <a:lstStyle/>
          <a:p>
            <a:r>
              <a:rPr lang="en-US" sz="3500" dirty="0"/>
              <a:t>TV Motivates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452840"/>
            <a:ext cx="8641773" cy="369332"/>
          </a:xfrm>
        </p:spPr>
        <p:txBody>
          <a:bodyPr/>
          <a:lstStyle/>
          <a:p>
            <a:r>
              <a:rPr lang="en-US" dirty="0"/>
              <a:t>Source: GfK TVB Travel Purchase Funnel 2021 A18+ &amp; Hispanic A18+</a:t>
            </a:r>
            <a:br>
              <a:rPr lang="en-US" dirty="0"/>
            </a:br>
            <a:r>
              <a:rPr lang="en-US" dirty="0"/>
              <a:t>QA9 “ Which of the following did you do after seeing/hearing the ads for the category on television?”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272" y="773424"/>
            <a:ext cx="11067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Which of the following did you do after seeing/hearing the ads for the category on television?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A94B8C-83A5-F64F-9A69-21A5A01D0080}"/>
              </a:ext>
            </a:extLst>
          </p:cNvPr>
          <p:cNvSpPr txBox="1"/>
          <p:nvPr/>
        </p:nvSpPr>
        <p:spPr>
          <a:xfrm>
            <a:off x="830178" y="2181173"/>
            <a:ext cx="36154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/>
          </a:p>
          <a:p>
            <a:pPr algn="r"/>
            <a:r>
              <a:rPr lang="en-US" sz="1200" b="1" dirty="0"/>
              <a:t>Went online to learn more about what was advertised</a:t>
            </a:r>
          </a:p>
          <a:p>
            <a:pPr algn="r"/>
            <a:endParaRPr lang="en-US" sz="1200" b="1" dirty="0"/>
          </a:p>
          <a:p>
            <a:pPr algn="r"/>
            <a:endParaRPr lang="en-US" sz="1200" b="1" dirty="0"/>
          </a:p>
          <a:p>
            <a:pPr algn="r"/>
            <a:r>
              <a:rPr lang="en-US" sz="1200" b="1" dirty="0"/>
              <a:t>Searched for user reviews of product/service</a:t>
            </a:r>
          </a:p>
          <a:p>
            <a:pPr algn="r"/>
            <a:endParaRPr lang="en-US" sz="1200" b="1" dirty="0"/>
          </a:p>
          <a:p>
            <a:pPr algn="r"/>
            <a:endParaRPr lang="en-US" sz="1200" b="1" dirty="0"/>
          </a:p>
          <a:p>
            <a:pPr algn="r"/>
            <a:endParaRPr lang="en-US" sz="1200" b="1" dirty="0"/>
          </a:p>
          <a:p>
            <a:pPr algn="r"/>
            <a:r>
              <a:rPr lang="en-US" sz="1200" b="1" dirty="0"/>
              <a:t>Friended, liked, or followed what was advertised on social media</a:t>
            </a:r>
          </a:p>
          <a:p>
            <a:pPr algn="r"/>
            <a:endParaRPr lang="en-US" sz="1200" b="1" dirty="0"/>
          </a:p>
          <a:p>
            <a:pPr algn="r"/>
            <a:endParaRPr lang="en-US" sz="1200" b="1" dirty="0"/>
          </a:p>
          <a:p>
            <a:pPr algn="r"/>
            <a:r>
              <a:rPr lang="en-US" sz="1200" b="1" dirty="0"/>
              <a:t>Made a travel reservation</a:t>
            </a:r>
          </a:p>
          <a:p>
            <a:pPr algn="r"/>
            <a:endParaRPr lang="en-US" sz="1200" b="1" dirty="0"/>
          </a:p>
          <a:p>
            <a:pPr algn="r"/>
            <a:endParaRPr lang="en-US" sz="1200" b="1" dirty="0"/>
          </a:p>
          <a:p>
            <a:pPr algn="r"/>
            <a:endParaRPr lang="en-US" sz="1200" b="1" dirty="0"/>
          </a:p>
          <a:p>
            <a:pPr algn="r"/>
            <a:r>
              <a:rPr lang="en-US" sz="1200" b="1" dirty="0"/>
              <a:t>Searched online for a coupon or promotional code</a:t>
            </a:r>
          </a:p>
          <a:p>
            <a:pPr algn="r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8932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77" y="216544"/>
            <a:ext cx="11352809" cy="590931"/>
          </a:xfrm>
        </p:spPr>
        <p:txBody>
          <a:bodyPr/>
          <a:lstStyle/>
          <a:p>
            <a:pPr>
              <a:tabLst>
                <a:tab pos="1371600" algn="l"/>
              </a:tabLst>
            </a:pPr>
            <a:r>
              <a:rPr lang="en-US" sz="3600" dirty="0"/>
              <a:t>TV and Digital Interplay is High Among Hispanics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88B489-69ED-4F0A-A940-13A5E0BFFCB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571654"/>
              </p:ext>
            </p:extLst>
          </p:nvPr>
        </p:nvGraphicFramePr>
        <p:xfrm>
          <a:off x="432954" y="2137175"/>
          <a:ext cx="3478003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677" y="1064999"/>
            <a:ext cx="3453280" cy="6463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/>
                <a:ea typeface="+mj-ea"/>
                <a:cs typeface="Arial"/>
              </a:rPr>
              <a:t>“Have TV ads influenced your search selections?”</a:t>
            </a:r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498924"/>
              </p:ext>
            </p:extLst>
          </p:nvPr>
        </p:nvGraphicFramePr>
        <p:xfrm>
          <a:off x="4396792" y="2145671"/>
          <a:ext cx="3466507" cy="3879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472694" y="1064999"/>
            <a:ext cx="3314701" cy="9233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/>
                <a:ea typeface="+mj-ea"/>
                <a:cs typeface="Arial"/>
              </a:rPr>
              <a:t>“When visiting a TV station’s website or app, do you view the ads?”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29600" y="1064999"/>
            <a:ext cx="3743599" cy="120032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/>
                <a:ea typeface="+mj-ea"/>
                <a:cs typeface="Arial"/>
              </a:rPr>
              <a:t>“Have you ever commented, posted, liked or shared info or articles from a local TV station’s website or app?” </a:t>
            </a:r>
          </a:p>
        </p:txBody>
      </p:sp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118094"/>
              </p:ext>
            </p:extLst>
          </p:nvPr>
        </p:nvGraphicFramePr>
        <p:xfrm>
          <a:off x="8347257" y="2133521"/>
          <a:ext cx="3366994" cy="3270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0" y="6400007"/>
            <a:ext cx="9932671" cy="369332"/>
          </a:xfrm>
        </p:spPr>
        <p:txBody>
          <a:bodyPr/>
          <a:lstStyle/>
          <a:p>
            <a:r>
              <a:rPr lang="en-US" dirty="0"/>
              <a:t>Source: GfK TVB Travel Purchase Funnel 2021 A18+ &amp; Hispanic A18+ </a:t>
            </a:r>
            <a:br>
              <a:rPr lang="en-US" dirty="0"/>
            </a:br>
            <a:r>
              <a:rPr lang="en-US" dirty="0"/>
              <a:t>QA10 (among those who do searches);QA10/C2/C4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91000" y="1325420"/>
            <a:ext cx="0" cy="4144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099581" y="1295400"/>
            <a:ext cx="0" cy="4144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7370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1489</Words>
  <Application>Microsoft Office PowerPoint</Application>
  <PresentationFormat>Widescreen</PresentationFormat>
  <Paragraphs>214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2_Office Theme</vt:lpstr>
      <vt:lpstr>PowerPoint Presentation</vt:lpstr>
      <vt:lpstr>Objective</vt:lpstr>
      <vt:lpstr>Research Overview: Methodology</vt:lpstr>
      <vt:lpstr>Research Overview: Media Measured</vt:lpstr>
      <vt:lpstr>What Influenced Hispanic Consumers Most</vt:lpstr>
      <vt:lpstr>Among Hispanics that Cited TV as the Most Important in Awareness Phase, 62% Picked Broadcast TV</vt:lpstr>
      <vt:lpstr>“I trust the news I see/hear on this media source”</vt:lpstr>
      <vt:lpstr>TV Motivates</vt:lpstr>
      <vt:lpstr>TV and Digital Interplay is High Among Hispanics</vt:lpstr>
      <vt:lpstr>Did The Impact of COVID-19 Get You Thinking More  About Traveling? </vt:lpstr>
      <vt:lpstr>Hispanics Show A Strong Intent To Purchase Travel Services In The Next 2-12 Months</vt:lpstr>
      <vt:lpstr>How Many Trips Do You Plan To Take In The Next 12 Months?</vt:lpstr>
      <vt:lpstr>Why Did You Travel, or Do You Plan To Travel?</vt:lpstr>
      <vt:lpstr>Over Half Said They Traveled/Planned to Travel Domestically, And 22% Said Both Domestic &amp; Foreign</vt:lpstr>
      <vt:lpstr>How Did You Plan to Get to Your Destination?</vt:lpstr>
      <vt:lpstr>Where Did You Stay, or Do You Plan to Stay?</vt:lpstr>
      <vt:lpstr>Once At Your Destination, Where Did You Go, Or Do You Plant To Go And What Activities Did You Do?</vt:lpstr>
      <vt:lpstr>A Week Was The Most Popular Choice For Trip Length</vt:lpstr>
      <vt:lpstr>Which State or States Have You Traveled to,  Or Are Planning to Travel to?</vt:lpstr>
      <vt:lpstr>Hispanic -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Hadassa Gerber</dc:creator>
  <cp:lastModifiedBy>Anthony Spirito</cp:lastModifiedBy>
  <cp:revision>124</cp:revision>
  <cp:lastPrinted>2021-09-15T15:45:09Z</cp:lastPrinted>
  <dcterms:created xsi:type="dcterms:W3CDTF">2020-08-05T22:32:48Z</dcterms:created>
  <dcterms:modified xsi:type="dcterms:W3CDTF">2022-02-02T15:58:04Z</dcterms:modified>
</cp:coreProperties>
</file>