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2.xml" ContentType="application/vnd.openxmlformats-officedocument.drawingml.chartshapes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7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9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0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1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2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3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drawings/drawing3.xml" ContentType="application/vnd.openxmlformats-officedocument.drawingml.chartshapes+xml"/>
  <Override PartName="/ppt/charts/chart54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5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6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7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8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9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60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61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2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3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4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5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6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7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8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9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70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drawings/drawing4.xml" ContentType="application/vnd.openxmlformats-officedocument.drawingml.chartshapes+xml"/>
  <Override PartName="/ppt/charts/chart71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2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3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633" r:id="rId3"/>
    <p:sldId id="567" r:id="rId4"/>
    <p:sldId id="554" r:id="rId5"/>
    <p:sldId id="544" r:id="rId6"/>
    <p:sldId id="547" r:id="rId7"/>
    <p:sldId id="707" r:id="rId8"/>
    <p:sldId id="704" r:id="rId9"/>
    <p:sldId id="706" r:id="rId10"/>
    <p:sldId id="705" r:id="rId11"/>
    <p:sldId id="644" r:id="rId12"/>
    <p:sldId id="753" r:id="rId13"/>
    <p:sldId id="698" r:id="rId14"/>
    <p:sldId id="699" r:id="rId15"/>
    <p:sldId id="551" r:id="rId16"/>
    <p:sldId id="743" r:id="rId17"/>
    <p:sldId id="622" r:id="rId18"/>
    <p:sldId id="574" r:id="rId19"/>
    <p:sldId id="559" r:id="rId20"/>
    <p:sldId id="575" r:id="rId21"/>
    <p:sldId id="606" r:id="rId22"/>
    <p:sldId id="576" r:id="rId23"/>
    <p:sldId id="577" r:id="rId24"/>
    <p:sldId id="655" r:id="rId25"/>
    <p:sldId id="560" r:id="rId26"/>
    <p:sldId id="749" r:id="rId27"/>
    <p:sldId id="563" r:id="rId28"/>
    <p:sldId id="561" r:id="rId29"/>
    <p:sldId id="724" r:id="rId30"/>
    <p:sldId id="746" r:id="rId31"/>
    <p:sldId id="744" r:id="rId32"/>
    <p:sldId id="726" r:id="rId33"/>
    <p:sldId id="727" r:id="rId34"/>
    <p:sldId id="728" r:id="rId35"/>
    <p:sldId id="729" r:id="rId36"/>
    <p:sldId id="733" r:id="rId37"/>
    <p:sldId id="731" r:id="rId38"/>
    <p:sldId id="624" r:id="rId39"/>
    <p:sldId id="717" r:id="rId40"/>
    <p:sldId id="665" r:id="rId41"/>
    <p:sldId id="711" r:id="rId42"/>
    <p:sldId id="635" r:id="rId43"/>
    <p:sldId id="712" r:id="rId44"/>
    <p:sldId id="719" r:id="rId45"/>
    <p:sldId id="718" r:id="rId46"/>
    <p:sldId id="697" r:id="rId47"/>
    <p:sldId id="594" r:id="rId48"/>
    <p:sldId id="637" r:id="rId49"/>
    <p:sldId id="721" r:id="rId50"/>
    <p:sldId id="737" r:id="rId51"/>
    <p:sldId id="738" r:id="rId52"/>
    <p:sldId id="742" r:id="rId53"/>
    <p:sldId id="740" r:id="rId54"/>
    <p:sldId id="751" r:id="rId55"/>
    <p:sldId id="690" r:id="rId56"/>
    <p:sldId id="691" r:id="rId57"/>
    <p:sldId id="752" r:id="rId58"/>
    <p:sldId id="602" r:id="rId59"/>
    <p:sldId id="582" r:id="rId60"/>
    <p:sldId id="675" r:id="rId61"/>
    <p:sldId id="722" r:id="rId62"/>
    <p:sldId id="700" r:id="rId63"/>
    <p:sldId id="735" r:id="rId64"/>
    <p:sldId id="723" r:id="rId65"/>
    <p:sldId id="732" r:id="rId66"/>
    <p:sldId id="682" r:id="rId67"/>
    <p:sldId id="683" r:id="rId68"/>
    <p:sldId id="684" r:id="rId69"/>
    <p:sldId id="693" r:id="rId70"/>
    <p:sldId id="694" r:id="rId71"/>
    <p:sldId id="695" r:id="rId72"/>
    <p:sldId id="308" r:id="rId7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4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56" userDrawn="1">
          <p15:clr>
            <a:srgbClr val="A4A3A4"/>
          </p15:clr>
        </p15:guide>
        <p15:guide id="4" orient="horz" pos="1032" userDrawn="1">
          <p15:clr>
            <a:srgbClr val="A4A3A4"/>
          </p15:clr>
        </p15:guide>
        <p15:guide id="5" orient="horz" pos="3096" userDrawn="1">
          <p15:clr>
            <a:srgbClr val="A4A3A4"/>
          </p15:clr>
        </p15:guide>
        <p15:guide id="6" orient="horz" pos="2712" userDrawn="1">
          <p15:clr>
            <a:srgbClr val="A4A3A4"/>
          </p15:clr>
        </p15:guide>
        <p15:guide id="7" pos="264" userDrawn="1">
          <p15:clr>
            <a:srgbClr val="A4A3A4"/>
          </p15:clr>
        </p15:guide>
        <p15:guide id="8" orient="horz" pos="4128" userDrawn="1">
          <p15:clr>
            <a:srgbClr val="A4A3A4"/>
          </p15:clr>
        </p15:guide>
        <p15:guide id="9" orient="horz" pos="3984" userDrawn="1">
          <p15:clr>
            <a:srgbClr val="A4A3A4"/>
          </p15:clr>
        </p15:guide>
        <p15:guide id="10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004"/>
    <a:srgbClr val="F77374"/>
    <a:srgbClr val="790505"/>
    <a:srgbClr val="84F058"/>
    <a:srgbClr val="E3B905"/>
    <a:srgbClr val="67A1A1"/>
    <a:srgbClr val="FFE699"/>
    <a:srgbClr val="F66604"/>
    <a:srgbClr val="6E6EA3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4660"/>
  </p:normalViewPr>
  <p:slideViewPr>
    <p:cSldViewPr snapToGrid="0">
      <p:cViewPr varScale="1">
        <p:scale>
          <a:sx n="90" d="100"/>
          <a:sy n="90" d="100"/>
        </p:scale>
        <p:origin x="240" y="90"/>
      </p:cViewPr>
      <p:guideLst>
        <p:guide orient="horz" pos="1704"/>
        <p:guide pos="3840"/>
        <p:guide orient="horz" pos="456"/>
        <p:guide orient="horz" pos="1032"/>
        <p:guide orient="horz" pos="3096"/>
        <p:guide orient="horz" pos="2712"/>
        <p:guide pos="264"/>
        <p:guide orient="horz" pos="4128"/>
        <p:guide orient="horz" pos="3984"/>
        <p:guide orient="horz"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7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chartUserShapes" Target="../drawings/drawing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chartUserShapes" Target="../drawings/drawing4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28575">
              <a:solidFill>
                <a:schemeClr val="bg1"/>
              </a:solidFill>
            </a:ln>
            <a:effectLst>
              <a:outerShdw blurRad="1143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00FF"/>
              </a:solidFill>
              <a:ln w="28575">
                <a:solidFill>
                  <a:schemeClr val="bg1"/>
                </a:solidFill>
              </a:ln>
              <a:effectLst>
                <a:outerShdw blurRad="1143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59-E54B-BBDC-B2095A7F90D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8575">
                <a:solidFill>
                  <a:schemeClr val="bg1"/>
                </a:solidFill>
              </a:ln>
              <a:effectLst>
                <a:outerShdw blurRad="1143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59-E54B-BBDC-B2095A7F90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bg1"/>
                </a:solidFill>
              </a:ln>
              <a:effectLst>
                <a:outerShdw blurRad="1143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59-E54B-BBDC-B2095A7F90D3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28575">
                <a:solidFill>
                  <a:schemeClr val="bg1"/>
                </a:solidFill>
              </a:ln>
              <a:effectLst>
                <a:outerShdw blurRad="1143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59-E54B-BBDC-B2095A7F90D3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1143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859-E54B-BBDC-B2095A7F90D3}"/>
              </c:ext>
            </c:extLst>
          </c:dPt>
          <c:dPt>
            <c:idx val="5"/>
            <c:bubble3D val="0"/>
            <c:spPr>
              <a:solidFill>
                <a:srgbClr val="B87600"/>
              </a:solidFill>
              <a:ln w="28575">
                <a:solidFill>
                  <a:schemeClr val="bg1"/>
                </a:solidFill>
              </a:ln>
              <a:effectLst>
                <a:outerShdw blurRad="1143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859-E54B-BBDC-B2095A7F90D3}"/>
              </c:ext>
            </c:extLst>
          </c:dPt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 or More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0.158</c:v>
                </c:pt>
                <c:pt idx="1">
                  <c:v>0.20799999999999999</c:v>
                </c:pt>
                <c:pt idx="2">
                  <c:v>0.12</c:v>
                </c:pt>
                <c:pt idx="3">
                  <c:v>0.105</c:v>
                </c:pt>
                <c:pt idx="4">
                  <c:v>0.113</c:v>
                </c:pt>
                <c:pt idx="5">
                  <c:v>0.29599999999999999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59-E54B-BBDC-B2095A7F9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5322043404843264E-2"/>
          <c:w val="1"/>
          <c:h val="0.678173595942734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0.39100000000000001</c:v>
                </c:pt>
                <c:pt idx="1">
                  <c:v>0.4</c:v>
                </c:pt>
                <c:pt idx="2">
                  <c:v>0.38200000000000001</c:v>
                </c:pt>
                <c:pt idx="3">
                  <c:v>0.373</c:v>
                </c:pt>
                <c:pt idx="4">
                  <c:v>0.35099999999999998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3-7D43-8B3D-E3ECE67C5B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Radio </c:v>
                </c:pt>
              </c:strCache>
            </c:strRef>
          </c:tx>
          <c:spPr>
            <a:solidFill>
              <a:srgbClr val="FFAE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3.2000000000000001E-2</c:v>
                </c:pt>
                <c:pt idx="1">
                  <c:v>0.03</c:v>
                </c:pt>
                <c:pt idx="2">
                  <c:v>3.4000000000000002E-2</c:v>
                </c:pt>
                <c:pt idx="3">
                  <c:v>0.03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03-7D43-8B3D-E3ECE67C5B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 in the mail</c:v>
                </c:pt>
              </c:strCache>
            </c:strRef>
          </c:tx>
          <c:spPr>
            <a:solidFill>
              <a:srgbClr val="A46F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3.1E-2</c:v>
                </c:pt>
                <c:pt idx="1">
                  <c:v>2.9000000000000001E-2</c:v>
                </c:pt>
                <c:pt idx="2">
                  <c:v>3.2000000000000001E-2</c:v>
                </c:pt>
                <c:pt idx="3">
                  <c:v>3.5000000000000003E-2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03-7D43-8B3D-E3ECE67C5B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EFF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2.5999999999999999E-2</c:v>
                </c:pt>
                <c:pt idx="1">
                  <c:v>3.2000000000000001E-2</c:v>
                </c:pt>
                <c:pt idx="2">
                  <c:v>2.8000000000000001E-2</c:v>
                </c:pt>
                <c:pt idx="3">
                  <c:v>3.4000000000000002E-2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03-7D43-8B3D-E3ECE67C5B6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4C-4E0D-8CB3-7C9606BDB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2.1000000000000001E-2</c:v>
                </c:pt>
                <c:pt idx="1">
                  <c:v>1.7000000000000001E-2</c:v>
                </c:pt>
                <c:pt idx="2">
                  <c:v>1.4E-2</c:v>
                </c:pt>
                <c:pt idx="3">
                  <c:v>2.5000000000000001E-2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03-7D43-8B3D-E3ECE67C5B6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2.3E-2</c:v>
                </c:pt>
                <c:pt idx="1">
                  <c:v>0.02</c:v>
                </c:pt>
                <c:pt idx="2">
                  <c:v>1.7999999999999999E-2</c:v>
                </c:pt>
                <c:pt idx="3">
                  <c:v>2.1000000000000001E-2</c:v>
                </c:pt>
                <c:pt idx="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03-7D43-8B3D-E3ECE67C5B6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4B90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31-4F90-9FF9-2F90F5602CE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4C-4E0D-8CB3-7C9606BDB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0.02</c:v>
                </c:pt>
                <c:pt idx="1">
                  <c:v>1.9E-2</c:v>
                </c:pt>
                <c:pt idx="2">
                  <c:v>1.7000000000000001E-2</c:v>
                </c:pt>
                <c:pt idx="3">
                  <c:v>1.4E-2</c:v>
                </c:pt>
                <c:pt idx="4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03-7D43-8B3D-E3ECE67C5B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914269216"/>
        <c:axId val="914270000"/>
      </c:barChart>
      <c:catAx>
        <c:axId val="91426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270000"/>
        <c:crosses val="autoZero"/>
        <c:auto val="1"/>
        <c:lblAlgn val="ctr"/>
        <c:lblOffset val="0"/>
        <c:noMultiLvlLbl val="0"/>
      </c:catAx>
      <c:valAx>
        <c:axId val="914270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1426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70983287560264E-2"/>
          <c:y val="0.87733435801921533"/>
          <c:w val="0.98442901671243976"/>
          <c:h val="6.626400164228502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33209848381598E-2"/>
          <c:y val="2.541162158160332E-2"/>
          <c:w val="0.9763335803032368"/>
          <c:h val="0.813648108401575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5"/>
            <c:spPr>
              <a:solidFill>
                <a:schemeClr val="accent1"/>
              </a:solidFill>
              <a:ln w="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Connect with or visit a home improvement service</c:v>
                </c:pt>
                <c:pt idx="3">
                  <c:v>Consider purchasing</c:v>
                </c:pt>
                <c:pt idx="4">
                  <c:v> 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0.86</c:v>
                </c:pt>
                <c:pt idx="1">
                  <c:v>0.83</c:v>
                </c:pt>
                <c:pt idx="2">
                  <c:v>0.8</c:v>
                </c:pt>
                <c:pt idx="3">
                  <c:v>0.77</c:v>
                </c:pt>
                <c:pt idx="4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16-E14E-8129-314212D89A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Connect with or visit a home improvement service</c:v>
                </c:pt>
                <c:pt idx="3">
                  <c:v>Consider purchasing</c:v>
                </c:pt>
                <c:pt idx="4">
                  <c:v> Purchase</c:v>
                </c:pt>
              </c:strCache>
            </c:strRef>
          </c:cat>
          <c:val>
            <c:numRef>
              <c:f>Sheet1!$C$2:$C$6</c:f>
            </c:numRef>
          </c:val>
          <c:smooth val="0"/>
          <c:extLst>
            <c:ext xmlns:c16="http://schemas.microsoft.com/office/drawing/2014/chart" uri="{C3380CC4-5D6E-409C-BE32-E72D297353CC}">
              <c16:uniqueId val="{00000001-C316-E14E-8129-314212D89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268432"/>
        <c:axId val="914264904"/>
      </c:lineChart>
      <c:catAx>
        <c:axId val="914268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4264904"/>
        <c:crosses val="autoZero"/>
        <c:auto val="1"/>
        <c:lblAlgn val="ctr"/>
        <c:lblOffset val="100"/>
        <c:noMultiLvlLbl val="0"/>
      </c:catAx>
      <c:valAx>
        <c:axId val="914264904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91426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3033081625638676E-2"/>
          <c:w val="1"/>
          <c:h val="0.680462557721938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909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8.1000000000000003E-2</c:v>
                </c:pt>
                <c:pt idx="1">
                  <c:v>7.9000000000000001E-2</c:v>
                </c:pt>
                <c:pt idx="2">
                  <c:v>8.5000000000000006E-2</c:v>
                </c:pt>
                <c:pt idx="3">
                  <c:v>8.2000000000000003E-2</c:v>
                </c:pt>
                <c:pt idx="4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3-7D43-8B3D-E3ECE67C5B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E-mail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53-4CD5-93EE-0D4B849814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5.3999999999999999E-2</c:v>
                </c:pt>
                <c:pt idx="1">
                  <c:v>5.0999999999999997E-2</c:v>
                </c:pt>
                <c:pt idx="2">
                  <c:v>5.1999999999999998E-2</c:v>
                </c:pt>
                <c:pt idx="3">
                  <c:v>5.0999999999999997E-2</c:v>
                </c:pt>
                <c:pt idx="4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03-7D43-8B3D-E3ECE67C5B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3.5999999999999997E-2</c:v>
                </c:pt>
                <c:pt idx="1">
                  <c:v>3.2000000000000001E-2</c:v>
                </c:pt>
                <c:pt idx="2">
                  <c:v>3.5999999999999997E-2</c:v>
                </c:pt>
                <c:pt idx="3">
                  <c:v>3.1E-2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03-7D43-8B3D-E3ECE67C5B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63-C349-8DD4-545F14766F2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63-C349-8DD4-545F14766F2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63-C349-8DD4-545F14766F2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63-C349-8DD4-545F14766F2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63-C349-8DD4-545F14766F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3.4000000000000002E-2</c:v>
                </c:pt>
                <c:pt idx="1">
                  <c:v>3.2000000000000001E-2</c:v>
                </c:pt>
                <c:pt idx="2">
                  <c:v>3.5999999999999997E-2</c:v>
                </c:pt>
                <c:pt idx="3">
                  <c:v>2.9000000000000001E-2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03-7D43-8B3D-E3ECE67C5B6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Streaming TV Shows With Ads</c:v>
                </c:pt>
              </c:strCache>
            </c:strRef>
          </c:tx>
          <c:spPr>
            <a:solidFill>
              <a:srgbClr val="F5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3.2000000000000001E-2</c:v>
                </c:pt>
                <c:pt idx="1">
                  <c:v>3.5999999999999997E-2</c:v>
                </c:pt>
                <c:pt idx="2">
                  <c:v>3.2000000000000001E-2</c:v>
                </c:pt>
                <c:pt idx="3">
                  <c:v>2.9000000000000001E-2</c:v>
                </c:pt>
                <c:pt idx="4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03-7D43-8B3D-E3ECE67C5B6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Internet search</c:v>
                </c:pt>
              </c:strCache>
            </c:strRef>
          </c:tx>
          <c:spPr>
            <a:solidFill>
              <a:srgbClr val="0590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1.9E-2</c:v>
                </c:pt>
                <c:pt idx="1">
                  <c:v>1.4E-2</c:v>
                </c:pt>
                <c:pt idx="2">
                  <c:v>1.9E-2</c:v>
                </c:pt>
                <c:pt idx="3">
                  <c:v>2.1999999999999999E-2</c:v>
                </c:pt>
                <c:pt idx="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03-7D43-8B3D-E3ECE67C5B6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Reviews on a website/app</c:v>
                </c:pt>
              </c:strCache>
            </c:strRef>
          </c:tx>
          <c:spPr>
            <a:solidFill>
              <a:srgbClr val="FFE6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0.03</c:v>
                </c:pt>
                <c:pt idx="1">
                  <c:v>2.5000000000000001E-2</c:v>
                </c:pt>
                <c:pt idx="2">
                  <c:v>2.5999999999999999E-2</c:v>
                </c:pt>
                <c:pt idx="3">
                  <c:v>2.4E-2</c:v>
                </c:pt>
                <c:pt idx="4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03-7D43-8B3D-E3ECE67C5B6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Internet banner ad</c:v>
                </c:pt>
              </c:strCache>
            </c:strRef>
          </c:tx>
          <c:spPr>
            <a:solidFill>
              <a:srgbClr val="FF737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0%</c:formatCode>
                <c:ptCount val="5"/>
                <c:pt idx="0">
                  <c:v>1.6E-2</c:v>
                </c:pt>
                <c:pt idx="1">
                  <c:v>2.1999999999999999E-2</c:v>
                </c:pt>
                <c:pt idx="2">
                  <c:v>0.02</c:v>
                </c:pt>
                <c:pt idx="3">
                  <c:v>2.1000000000000001E-2</c:v>
                </c:pt>
                <c:pt idx="4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03-7D43-8B3D-E3ECE67C5B6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Non-TV Streaming video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0%</c:formatCode>
                <c:ptCount val="5"/>
                <c:pt idx="0">
                  <c:v>2.4E-2</c:v>
                </c:pt>
                <c:pt idx="1">
                  <c:v>2.5999999999999999E-2</c:v>
                </c:pt>
                <c:pt idx="2">
                  <c:v>2.4E-2</c:v>
                </c:pt>
                <c:pt idx="3">
                  <c:v>2.5999999999999999E-2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F7-4571-8F42-1CA496F709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914268040"/>
        <c:axId val="914266080"/>
      </c:barChart>
      <c:catAx>
        <c:axId val="91426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266080"/>
        <c:crosses val="autoZero"/>
        <c:auto val="1"/>
        <c:lblAlgn val="ctr"/>
        <c:lblOffset val="0"/>
        <c:noMultiLvlLbl val="0"/>
      </c:catAx>
      <c:valAx>
        <c:axId val="9142660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14268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262940902814433E-3"/>
          <c:y val="0.82468823709750994"/>
          <c:w val="0.98298009078459214"/>
          <c:h val="0.1205783611646453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Most Important</a:t>
            </a:r>
            <a:r>
              <a:rPr lang="en-US" sz="2400" baseline="0" dirty="0">
                <a:solidFill>
                  <a:schemeClr val="tx1"/>
                </a:solidFill>
              </a:rPr>
              <a:t> for Awareness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3A-9E41-A992-8DBE558632DF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3A-9E41-A992-8DBE558632DF}"/>
              </c:ext>
            </c:extLst>
          </c:dPt>
          <c:dLbls>
            <c:dLbl>
              <c:idx val="0"/>
              <c:layout>
                <c:manualLayout>
                  <c:x val="-0.18272141613872167"/>
                  <c:y val="-0.193811288062325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3A-9E41-A992-8DBE558632DF}"/>
                </c:ext>
              </c:extLst>
            </c:dLbl>
            <c:dLbl>
              <c:idx val="1"/>
              <c:layout>
                <c:manualLayout>
                  <c:x val="0.11067252745044037"/>
                  <c:y val="0.16213737407205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03A-9E41-A992-8DBE558632D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Cable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3A-9E41-A992-8DBE55863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28313148599688"/>
          <c:y val="8.9169202407183346E-2"/>
          <c:w val="0.68593446313993345"/>
          <c:h val="0.9096662679676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A9-C946-A7D9-2414A21F155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A9-C946-A7D9-2414A21F1556}"/>
              </c:ext>
            </c:extLst>
          </c:dPt>
          <c:dPt>
            <c:idx val="2"/>
            <c:invertIfNegative val="0"/>
            <c:bubble3D val="0"/>
            <c:spPr>
              <a:solidFill>
                <a:srgbClr val="777878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2A9-C946-A7D9-2414A21F1556}"/>
              </c:ext>
            </c:extLst>
          </c:dPt>
          <c:dPt>
            <c:idx val="3"/>
            <c:invertIfNegative val="0"/>
            <c:bubble3D val="0"/>
            <c:spPr>
              <a:solidFill>
                <a:srgbClr val="3799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2A9-C946-A7D9-2414A21F1556}"/>
              </c:ext>
            </c:extLst>
          </c:dPt>
          <c:dPt>
            <c:idx val="4"/>
            <c:invertIfNegative val="0"/>
            <c:bubble3D val="0"/>
            <c:spPr>
              <a:solidFill>
                <a:srgbClr val="9F5FC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2A9-C946-A7D9-2414A21F1556}"/>
              </c:ext>
            </c:extLst>
          </c:dPt>
          <c:dPt>
            <c:idx val="5"/>
            <c:invertIfNegative val="0"/>
            <c:bubble3D val="0"/>
            <c:spPr>
              <a:solidFill>
                <a:srgbClr val="FFAE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2A9-C946-A7D9-2414A21F1556}"/>
              </c:ext>
            </c:extLst>
          </c:dPt>
          <c:dPt>
            <c:idx val="6"/>
            <c:invertIfNegative val="0"/>
            <c:bubble3D val="0"/>
            <c:spPr>
              <a:solidFill>
                <a:srgbClr val="D3D3D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2A9-C946-A7D9-2414A21F1556}"/>
              </c:ext>
            </c:extLst>
          </c:dPt>
          <c:dPt>
            <c:idx val="7"/>
            <c:invertIfNegative val="0"/>
            <c:bubble3D val="0"/>
            <c:spPr>
              <a:solidFill>
                <a:srgbClr val="F6660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2A9-C946-A7D9-2414A21F1556}"/>
              </c:ext>
            </c:extLst>
          </c:dPt>
          <c:dPt>
            <c:idx val="8"/>
            <c:invertIfNegative val="0"/>
            <c:bubble3D val="0"/>
            <c:spPr>
              <a:solidFill>
                <a:srgbClr val="D7FF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2A9-C946-A7D9-2414A21F1556}"/>
              </c:ext>
            </c:extLst>
          </c:dPt>
          <c:dPt>
            <c:idx val="9"/>
            <c:invertIfNegative val="0"/>
            <c:bubble3D val="0"/>
            <c:spPr>
              <a:solidFill>
                <a:srgbClr val="B25D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2A9-C946-A7D9-2414A21F1556}"/>
              </c:ext>
            </c:extLst>
          </c:dPt>
          <c:dPt>
            <c:idx val="10"/>
            <c:invertIfNegative val="0"/>
            <c:bubble3D val="0"/>
            <c:spPr>
              <a:solidFill>
                <a:srgbClr val="53813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2A9-C946-A7D9-2414A21F1556}"/>
              </c:ext>
            </c:extLst>
          </c:dPt>
          <c:dPt>
            <c:idx val="11"/>
            <c:invertIfNegative val="0"/>
            <c:bubble3D val="0"/>
            <c:spPr>
              <a:solidFill>
                <a:srgbClr val="5AC6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B2A9-C946-A7D9-2414A21F1556}"/>
              </c:ext>
            </c:extLst>
          </c:dPt>
          <c:dPt>
            <c:idx val="12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B2A9-C946-A7D9-2414A21F155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3"/>
                <c:pt idx="0">
                  <c:v>Broadcast TV news</c:v>
                </c:pt>
                <c:pt idx="1">
                  <c:v>Social media</c:v>
                </c:pt>
                <c:pt idx="2">
                  <c:v>Cable TV news</c:v>
                </c:pt>
                <c:pt idx="3">
                  <c:v>Broadcast TV web/apps</c:v>
                </c:pt>
                <c:pt idx="4">
                  <c:v>All Other Internet web/apps</c:v>
                </c:pt>
                <c:pt idx="5">
                  <c:v>Radio</c:v>
                </c:pt>
                <c:pt idx="6">
                  <c:v>Cable TV news web/apps</c:v>
                </c:pt>
                <c:pt idx="7">
                  <c:v>National newspapers</c:v>
                </c:pt>
                <c:pt idx="8">
                  <c:v>Public TV news</c:v>
                </c:pt>
                <c:pt idx="9">
                  <c:v>Local/National newspaper web/apps</c:v>
                </c:pt>
                <c:pt idx="10">
                  <c:v>Local newspapers</c:v>
                </c:pt>
                <c:pt idx="11">
                  <c:v>Public TV news web/apps</c:v>
                </c:pt>
                <c:pt idx="12">
                  <c:v>Radio web/apps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3"/>
                <c:pt idx="0">
                  <c:v>0.28299999999999997</c:v>
                </c:pt>
                <c:pt idx="1">
                  <c:v>0.16200000000000001</c:v>
                </c:pt>
                <c:pt idx="2">
                  <c:v>0.14299999999999999</c:v>
                </c:pt>
                <c:pt idx="3">
                  <c:v>8.6999999999999994E-2</c:v>
                </c:pt>
                <c:pt idx="4">
                  <c:v>6.5000000000000002E-2</c:v>
                </c:pt>
                <c:pt idx="5">
                  <c:v>4.2999999999999997E-2</c:v>
                </c:pt>
                <c:pt idx="6">
                  <c:v>0.04</c:v>
                </c:pt>
                <c:pt idx="7">
                  <c:v>3.9E-2</c:v>
                </c:pt>
                <c:pt idx="8">
                  <c:v>3.7999999999999999E-2</c:v>
                </c:pt>
                <c:pt idx="9">
                  <c:v>3.5999999999999997E-2</c:v>
                </c:pt>
                <c:pt idx="10">
                  <c:v>2.9000000000000001E-2</c:v>
                </c:pt>
                <c:pt idx="11">
                  <c:v>2.1000000000000001E-2</c:v>
                </c:pt>
                <c:pt idx="12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2A9-C946-A7D9-2414A21F1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14271960"/>
        <c:axId val="914260200"/>
      </c:barChart>
      <c:catAx>
        <c:axId val="914271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260200"/>
        <c:crosses val="autoZero"/>
        <c:auto val="1"/>
        <c:lblAlgn val="ctr"/>
        <c:lblOffset val="100"/>
        <c:noMultiLvlLbl val="0"/>
      </c:catAx>
      <c:valAx>
        <c:axId val="914260200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914271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723148915596074"/>
          <c:y val="0.11000623052959502"/>
          <c:w val="0.65046251208730488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9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5D-FF4C-B625-57C2DF4A125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F5D-FF4C-B625-57C2DF4A125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F5D-FF4C-B625-57C2DF4A125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F5D-FF4C-B625-57C2DF4A1256}"/>
              </c:ext>
            </c:extLst>
          </c:dPt>
          <c:dPt>
            <c:idx val="4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F5D-FF4C-B625-57C2DF4A125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45B-9747-9479-3ACC1F11A931}"/>
              </c:ext>
            </c:extLst>
          </c:dPt>
          <c:dPt>
            <c:idx val="7"/>
            <c:invertIfNegative val="0"/>
            <c:bubble3D val="0"/>
            <c:spPr>
              <a:solidFill>
                <a:srgbClr val="39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07DB-E04A-9760-A65CB2DB524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CDE-49F4-AD07-8CB2F827DA8E}"/>
              </c:ext>
            </c:extLst>
          </c:dPt>
          <c:dPt>
            <c:idx val="10"/>
            <c:invertIfNegative val="0"/>
            <c:bubble3D val="0"/>
            <c:spPr>
              <a:solidFill>
                <a:srgbClr val="39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CDE-49F4-AD07-8CB2F827DA8E}"/>
              </c:ext>
            </c:extLst>
          </c:dPt>
          <c:dPt>
            <c:idx val="12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CDE-49F4-AD07-8CB2F827DA8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Social media</c:v>
                </c:pt>
                <c:pt idx="1">
                  <c:v>All other Internet news web/apps</c:v>
                </c:pt>
                <c:pt idx="2">
                  <c:v>Cable TV news web/apps</c:v>
                </c:pt>
                <c:pt idx="3">
                  <c:v>Radio stations web/apps</c:v>
                </c:pt>
                <c:pt idx="4">
                  <c:v>Cable TV news</c:v>
                </c:pt>
                <c:pt idx="5">
                  <c:v>National newspapers</c:v>
                </c:pt>
                <c:pt idx="6">
                  <c:v>National broadcast network TV news web/apps</c:v>
                </c:pt>
                <c:pt idx="7">
                  <c:v>Public TV news web/apps</c:v>
                </c:pt>
                <c:pt idx="8">
                  <c:v>Local/National newspaper web/apps</c:v>
                </c:pt>
                <c:pt idx="9">
                  <c:v>Public TV news</c:v>
                </c:pt>
                <c:pt idx="10">
                  <c:v>Local broadcast TV news web/apps</c:v>
                </c:pt>
                <c:pt idx="11">
                  <c:v>Radio stations</c:v>
                </c:pt>
                <c:pt idx="12">
                  <c:v>National broadcast network TV news</c:v>
                </c:pt>
                <c:pt idx="13">
                  <c:v>Local newspapers</c:v>
                </c:pt>
                <c:pt idx="14">
                  <c:v>Local broadcast TV news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0.51500000000000001</c:v>
                </c:pt>
                <c:pt idx="1">
                  <c:v>0.65600000000000003</c:v>
                </c:pt>
                <c:pt idx="2">
                  <c:v>0.70499999999999996</c:v>
                </c:pt>
                <c:pt idx="3">
                  <c:v>0.71399999999999997</c:v>
                </c:pt>
                <c:pt idx="4">
                  <c:v>0.71799999999999997</c:v>
                </c:pt>
                <c:pt idx="5">
                  <c:v>0.73099999999999998</c:v>
                </c:pt>
                <c:pt idx="6">
                  <c:v>0.73299999999999998</c:v>
                </c:pt>
                <c:pt idx="7">
                  <c:v>0.73599999999999999</c:v>
                </c:pt>
                <c:pt idx="8">
                  <c:v>0.754</c:v>
                </c:pt>
                <c:pt idx="9">
                  <c:v>0.76</c:v>
                </c:pt>
                <c:pt idx="10">
                  <c:v>0.76400000000000001</c:v>
                </c:pt>
                <c:pt idx="11">
                  <c:v>0.77400000000000002</c:v>
                </c:pt>
                <c:pt idx="12">
                  <c:v>0.77600000000000002</c:v>
                </c:pt>
                <c:pt idx="13">
                  <c:v>0.79400000000000004</c:v>
                </c:pt>
                <c:pt idx="14">
                  <c:v>0.81599999999999995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F5D-FF4C-B625-57C2DF4A1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914262944"/>
        <c:axId val="914268824"/>
      </c:barChart>
      <c:catAx>
        <c:axId val="914262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268824"/>
        <c:crosses val="autoZero"/>
        <c:auto val="1"/>
        <c:lblAlgn val="ctr"/>
        <c:lblOffset val="100"/>
        <c:noMultiLvlLbl val="0"/>
      </c:catAx>
      <c:valAx>
        <c:axId val="91426882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91426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18500960854869"/>
          <c:y val="2.6782164190578581E-2"/>
          <c:w val="0.47393280650290281"/>
          <c:h val="0.946435671618842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1-3 TV Ad Exposure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chemeClr val="tx1"/>
              </a:solidFill>
            </a:ln>
            <a:effectLst>
              <a:outerShdw blurRad="50800" dist="38100" dir="33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Made a travel reservation (car, plane, hotel etc.)</c:v>
                </c:pt>
                <c:pt idx="1">
                  <c:v>Friended, liked or followed what was advertised on social media (such as Facebook, Twitter, Instagram, TikTok, etc)</c:v>
                </c:pt>
                <c:pt idx="2">
                  <c:v>Talked with others about the advertisement</c:v>
                </c:pt>
                <c:pt idx="3">
                  <c:v>Went to the website or app advertised to learn more about what was advertised</c:v>
                </c:pt>
                <c:pt idx="4">
                  <c:v>Went online to learn more about what was advertised</c:v>
                </c:pt>
                <c:pt idx="5">
                  <c:v>Any Action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0.154</c:v>
                </c:pt>
                <c:pt idx="1">
                  <c:v>0.153</c:v>
                </c:pt>
                <c:pt idx="2">
                  <c:v>0.186</c:v>
                </c:pt>
                <c:pt idx="3">
                  <c:v>0.223</c:v>
                </c:pt>
                <c:pt idx="4">
                  <c:v>0.26400000000000001</c:v>
                </c:pt>
                <c:pt idx="5">
                  <c:v>0.78900000000000003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0-2A41-B048-0A3621B1A1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4+ TV Ad Exposure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Made a travel reservation (car, plane, hotel etc.)</c:v>
                </c:pt>
                <c:pt idx="1">
                  <c:v>Friended, liked or followed what was advertised on social media (such as Facebook, Twitter, Instagram, TikTok, etc)</c:v>
                </c:pt>
                <c:pt idx="2">
                  <c:v>Talked with others about the advertisement</c:v>
                </c:pt>
                <c:pt idx="3">
                  <c:v>Went to the website or app advertised to learn more about what was advertised</c:v>
                </c:pt>
                <c:pt idx="4">
                  <c:v>Went online to learn more about what was advertised</c:v>
                </c:pt>
                <c:pt idx="5">
                  <c:v>Any Action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0.191</c:v>
                </c:pt>
                <c:pt idx="1">
                  <c:v>0.223</c:v>
                </c:pt>
                <c:pt idx="2">
                  <c:v>0.23400000000000001</c:v>
                </c:pt>
                <c:pt idx="3">
                  <c:v>0.26700000000000002</c:v>
                </c:pt>
                <c:pt idx="4">
                  <c:v>0.37</c:v>
                </c:pt>
                <c:pt idx="5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80-2A41-B048-0A3621B1A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4260984"/>
        <c:axId val="914263728"/>
      </c:barChart>
      <c:catAx>
        <c:axId val="914260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263728"/>
        <c:crosses val="autoZero"/>
        <c:auto val="1"/>
        <c:lblAlgn val="ctr"/>
        <c:lblOffset val="100"/>
        <c:noMultiLvlLbl val="0"/>
      </c:catAx>
      <c:valAx>
        <c:axId val="9142637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14260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289004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D25-0642-B42C-669D9B3185B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25-0642-B42C-669D9B3185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D25-0642-B42C-669D9B3185B9}"/>
              </c:ext>
            </c:extLst>
          </c:dPt>
          <c:dLbls>
            <c:dLbl>
              <c:idx val="0"/>
              <c:layout>
                <c:manualLayout>
                  <c:x val="0.18657597303503484"/>
                  <c:y val="0.173958689951013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25-0642-B42C-669D9B3185B9}"/>
                </c:ext>
              </c:extLst>
            </c:dLbl>
            <c:dLbl>
              <c:idx val="1"/>
              <c:layout>
                <c:manualLayout>
                  <c:x val="-0.10808171129996523"/>
                  <c:y val="-0.113805378546464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25-0642-B42C-669D9B3185B9}"/>
                </c:ext>
              </c:extLst>
            </c:dLbl>
            <c:dLbl>
              <c:idx val="2"/>
              <c:layout>
                <c:manualLayout>
                  <c:x val="-0.19441250744788768"/>
                  <c:y val="-0.18058355601890544"/>
                </c:manualLayout>
              </c:layout>
              <c:tx>
                <c:rich>
                  <a:bodyPr/>
                  <a:lstStyle/>
                  <a:p>
                    <a:fld id="{EFA8B366-BC27-4F76-BEF6-9BEF2E69BAB1}" type="CATEGORYNAME">
                      <a:rPr lang="en-US" dirty="0"/>
                      <a:pPr/>
                      <a:t>[CATEGORY NAME]</a:t>
                    </a:fld>
                    <a:endParaRPr lang="en-US" baseline="0" dirty="0"/>
                  </a:p>
                  <a:p>
                    <a:fld id="{2D54E475-C81B-4425-8350-6D31CCC0F888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742945251552"/>
                      <c:h val="0.40737152547882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D25-0642-B42C-669D9B3185B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25-0642-B42C-669D9B318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HH $100K+</a:t>
            </a:r>
          </a:p>
        </c:rich>
      </c:tx>
      <c:layout>
        <c:manualLayout>
          <c:xMode val="edge"/>
          <c:yMode val="edge"/>
          <c:x val="0.35408198924984691"/>
          <c:y val="9.3640263022936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749284432324399"/>
          <c:y val="0.25510458411031406"/>
          <c:w val="0.50554846177536228"/>
          <c:h val="0.612108698574096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HH Income $100K+</c:v>
                </c:pt>
              </c:strCache>
            </c:strRef>
          </c:tx>
          <c:spPr>
            <a:solidFill>
              <a:srgbClr val="289004"/>
            </a:solidFill>
          </c:spPr>
          <c:dPt>
            <c:idx val="0"/>
            <c:bubble3D val="0"/>
            <c:spPr>
              <a:solidFill>
                <a:srgbClr val="28900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F6F-45F4-9D29-0906584B872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6F-45F4-9D29-0906584B8721}"/>
              </c:ext>
            </c:extLst>
          </c:dPt>
          <c:dLbls>
            <c:dLbl>
              <c:idx val="0"/>
              <c:layout>
                <c:manualLayout>
                  <c:x val="9.2700334025886205E-2"/>
                  <c:y val="0.273137823444744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6F-45F4-9D29-0906584B8721}"/>
                </c:ext>
              </c:extLst>
            </c:dLbl>
            <c:dLbl>
              <c:idx val="1"/>
              <c:layout>
                <c:manualLayout>
                  <c:x val="-2.6259306151955444E-2"/>
                  <c:y val="-0.151519728677669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6F-45F4-9D29-0906584B8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6F-45F4-9D29-0906584B872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Adults 18+</a:t>
            </a:r>
          </a:p>
        </c:rich>
      </c:tx>
      <c:layout>
        <c:manualLayout>
          <c:xMode val="edge"/>
          <c:yMode val="edge"/>
          <c:x val="0.30474026693156231"/>
          <c:y val="9.3640263022936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138496336990191"/>
          <c:y val="0.25411283261192114"/>
          <c:w val="0.61040106853167508"/>
          <c:h val="0.5933763396801079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Adults with Children 17&lt;</c:v>
                </c:pt>
              </c:strCache>
            </c:strRef>
          </c:tx>
          <c:dPt>
            <c:idx val="0"/>
            <c:bubble3D val="0"/>
            <c:spPr>
              <a:solidFill>
                <a:srgbClr val="28900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32-42A0-8A6D-6367F1A086E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32-42A0-8A6D-6367F1A086EC}"/>
              </c:ext>
            </c:extLst>
          </c:dPt>
          <c:dLbls>
            <c:dLbl>
              <c:idx val="0"/>
              <c:layout>
                <c:manualLayout>
                  <c:x val="0.12901043362116121"/>
                  <c:y val="0.231706099663195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64129015803129"/>
                      <c:h val="0.37245064405125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632-42A0-8A6D-6367F1A086E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632-42A0-8A6D-6367F1A086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32-42A0-8A6D-6367F1A086E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</c:v>
                </c:pt>
                <c:pt idx="1">
                  <c:v>Social Media</c:v>
                </c:pt>
                <c:pt idx="2">
                  <c:v>Ads on
a website</c:v>
                </c:pt>
                <c:pt idx="3">
                  <c:v>Radio</c:v>
                </c:pt>
                <c:pt idx="4">
                  <c:v>Magazine</c:v>
                </c:pt>
                <c:pt idx="5">
                  <c:v>Streaming TV Shows Online With Ads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0.69299999999999995</c:v>
                </c:pt>
                <c:pt idx="1">
                  <c:v>0.28999999999999998</c:v>
                </c:pt>
                <c:pt idx="2">
                  <c:v>0.224</c:v>
                </c:pt>
                <c:pt idx="3">
                  <c:v>0.219</c:v>
                </c:pt>
                <c:pt idx="4">
                  <c:v>0.20699999999999999</c:v>
                </c:pt>
                <c:pt idx="5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C-44DE-AD88-8931150C2D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</c:v>
                </c:pt>
                <c:pt idx="1">
                  <c:v>Social Media</c:v>
                </c:pt>
                <c:pt idx="2">
                  <c:v>Ads on
a website</c:v>
                </c:pt>
                <c:pt idx="3">
                  <c:v>Radio</c:v>
                </c:pt>
                <c:pt idx="4">
                  <c:v>Magazine</c:v>
                </c:pt>
                <c:pt idx="5">
                  <c:v>Streaming TV Shows Online With Ads</c:v>
                </c:pt>
              </c:strCache>
            </c:strRef>
          </c:cat>
          <c:val>
            <c:numRef>
              <c:f>Sheet1!$C$2:$C$7</c:f>
            </c:numRef>
          </c:val>
          <c:extLst>
            <c:ext xmlns:c16="http://schemas.microsoft.com/office/drawing/2014/chart" uri="{C3380CC4-5D6E-409C-BE32-E72D297353CC}">
              <c16:uniqueId val="{00000001-007C-44DE-AD88-8931150C2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214116848"/>
        <c:axId val="217562088"/>
      </c:barChart>
      <c:catAx>
        <c:axId val="21411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62088"/>
        <c:crosses val="autoZero"/>
        <c:auto val="1"/>
        <c:lblAlgn val="ctr"/>
        <c:lblOffset val="0"/>
        <c:noMultiLvlLbl val="0"/>
      </c:catAx>
      <c:valAx>
        <c:axId val="217562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11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849910208592345"/>
          <c:y val="9.9426298609234784E-2"/>
          <c:w val="0.26326495372288988"/>
          <c:h val="7.2505009981774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Opinion Leaders</a:t>
            </a:r>
          </a:p>
        </c:rich>
      </c:tx>
      <c:layout>
        <c:manualLayout>
          <c:xMode val="edge"/>
          <c:yMode val="edge"/>
          <c:x val="0.40198858163345313"/>
          <c:y val="8.1210745888472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40298659073463"/>
          <c:y val="0.23751567554588743"/>
          <c:w val="0.50212656231939035"/>
          <c:h val="0.6079655261959413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Adults with Children 17&lt;</c:v>
                </c:pt>
              </c:strCache>
            </c:strRef>
          </c:tx>
          <c:dPt>
            <c:idx val="0"/>
            <c:bubble3D val="0"/>
            <c:spPr>
              <a:solidFill>
                <a:srgbClr val="28900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73-4F21-9D0A-19FB6DDBF5C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73-4F21-9D0A-19FB6DDBF5CB}"/>
              </c:ext>
            </c:extLst>
          </c:dPt>
          <c:dLbls>
            <c:dLbl>
              <c:idx val="0"/>
              <c:layout>
                <c:manualLayout>
                  <c:x val="3.4528043274364394E-2"/>
                  <c:y val="0.256565133932124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73-4F21-9D0A-19FB6DDBF5CB}"/>
                </c:ext>
              </c:extLst>
            </c:dLbl>
            <c:dLbl>
              <c:idx val="1"/>
              <c:layout>
                <c:manualLayout>
                  <c:x val="-1.4241298877590035E-2"/>
                  <c:y val="-0.156698694150362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73-4F21-9D0A-19FB6DDBF5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73-4F21-9D0A-19FB6DDBF5C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Plan 3+ Trips In Next 12 Months</a:t>
            </a:r>
          </a:p>
        </c:rich>
      </c:tx>
      <c:layout>
        <c:manualLayout>
          <c:xMode val="edge"/>
          <c:yMode val="edge"/>
          <c:x val="0.23574967287341067"/>
          <c:y val="8.2863447563096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88351856864558"/>
          <c:y val="0.22981655207152094"/>
          <c:w val="0.69446852446396734"/>
          <c:h val="0.59509396192979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Adults with Children 17&lt;</c:v>
                </c:pt>
              </c:strCache>
            </c:strRef>
          </c:tx>
          <c:dPt>
            <c:idx val="0"/>
            <c:bubble3D val="0"/>
            <c:spPr>
              <a:solidFill>
                <a:srgbClr val="28900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67-4A8B-9186-3754B4D1975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67-4A8B-9186-3754B4D1975E}"/>
              </c:ext>
            </c:extLst>
          </c:dPt>
          <c:dLbls>
            <c:dLbl>
              <c:idx val="0"/>
              <c:layout>
                <c:manualLayout>
                  <c:x val="0.11534576814120139"/>
                  <c:y val="0.242064193725605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194536481515109"/>
                      <c:h val="0.306014711850516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167-4A8B-9186-3754B4D1975E}"/>
                </c:ext>
              </c:extLst>
            </c:dLbl>
            <c:dLbl>
              <c:idx val="1"/>
              <c:layout>
                <c:manualLayout>
                  <c:x val="-3.2557709242044833E-2"/>
                  <c:y val="-0.163006103186523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67-4A8B-9186-3754B4D197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67-4A8B-9186-3754B4D197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4948453608249"/>
          <c:y val="3.7074299774280485E-2"/>
          <c:w val="0.40735404208494558"/>
          <c:h val="0.94174038606898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180FF"/>
            </a:solidFill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14-E442-A7D0-B4DC382BE02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14-E442-A7D0-B4DC382BE021}"/>
              </c:ext>
            </c:extLst>
          </c:dPt>
          <c:dPt>
            <c:idx val="2"/>
            <c:bubble3D val="0"/>
            <c:spPr>
              <a:solidFill>
                <a:srgbClr val="538135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514-E442-A7D0-B4DC382BE021}"/>
              </c:ext>
            </c:extLst>
          </c:dPt>
          <c:dPt>
            <c:idx val="3"/>
            <c:bubble3D val="0"/>
            <c:spPr>
              <a:solidFill>
                <a:srgbClr val="FFA4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514-E442-A7D0-B4DC382BE021}"/>
              </c:ext>
            </c:extLst>
          </c:dPt>
          <c:dPt>
            <c:idx val="4"/>
            <c:bubble3D val="0"/>
            <c:spPr>
              <a:solidFill>
                <a:srgbClr val="B8B5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514-E442-A7D0-B4DC382BE021}"/>
              </c:ext>
            </c:extLst>
          </c:dPt>
          <c:dPt>
            <c:idx val="5"/>
            <c:bubble3D val="0"/>
            <c:spPr>
              <a:solidFill>
                <a:srgbClr val="9F5FD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514-E442-A7D0-B4DC382BE021}"/>
              </c:ext>
            </c:extLst>
          </c:dPt>
          <c:dLbls>
            <c:dLbl>
              <c:idx val="0"/>
              <c:layout>
                <c:manualLayout>
                  <c:x val="9.2461960296200046E-2"/>
                  <c:y val="0.153593527636304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514-E442-A7D0-B4DC382BE021}"/>
                </c:ext>
              </c:extLst>
            </c:dLbl>
            <c:dLbl>
              <c:idx val="1"/>
              <c:layout>
                <c:manualLayout>
                  <c:x val="-0.15202487575650983"/>
                  <c:y val="4.13522319124645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514-E442-A7D0-B4DC382BE021}"/>
                </c:ext>
              </c:extLst>
            </c:dLbl>
            <c:dLbl>
              <c:idx val="2"/>
              <c:layout>
                <c:manualLayout>
                  <c:x val="-9.4175032244680837E-2"/>
                  <c:y val="-9.53339137052926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8391DA-417B-4666-BA00-89C383A4B13C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EEA582-5DAB-4E8D-81BD-141A65CE5DC5}" type="VALUE">
                      <a:rPr lang="en-US" b="1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14-E442-A7D0-B4DC382BE021}"/>
                </c:ext>
              </c:extLst>
            </c:dLbl>
            <c:dLbl>
              <c:idx val="3"/>
              <c:layout>
                <c:manualLayout>
                  <c:x val="9.2613487747021273E-2"/>
                  <c:y val="-6.33169821353170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D9497C-91AD-4DDE-9143-BA2AD57407F6}" type="CATEGORYNAME">
                      <a:rPr lang="en-US" sz="1400"/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 sz="1400" baseline="0" dirty="0"/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fld id="{91353AA9-EA3E-4FFF-8AA9-2B9FD1D7D006}" type="VALUE">
                      <a:rPr lang="en-US" sz="1400" b="1"/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210199240558847"/>
                      <c:h val="0.240148881046337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514-E442-A7D0-B4DC382BE021}"/>
                </c:ext>
              </c:extLst>
            </c:dLbl>
            <c:dLbl>
              <c:idx val="4"/>
              <c:layout>
                <c:manualLayout>
                  <c:x val="0.11334190184989763"/>
                  <c:y val="-9.2004524816114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E2338D-0A05-4B9E-B83A-6A268B07A945}" type="CATEGORYNAME">
                      <a:rPr lang="en-US" sz="1400"/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 sz="1400" baseline="0" dirty="0"/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fld id="{3B15D484-8610-4AA8-B7BE-2949E1B17648}" type="VALUE">
                      <a:rPr lang="en-US" sz="1400" b="1"/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514-E442-A7D0-B4DC382BE021}"/>
                </c:ext>
              </c:extLst>
            </c:dLbl>
            <c:dLbl>
              <c:idx val="5"/>
              <c:layout>
                <c:manualLayout>
                  <c:x val="0.13172209143960092"/>
                  <c:y val="-4.864698614926680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05E995-F29C-427B-B6EA-8630FF5F24DB}" type="CATEGORYNAME">
                      <a:rPr lang="en-US" sz="1400"/>
                      <a:pPr algn="l">
                        <a:defRPr sz="14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 sz="1400" baseline="0" dirty="0"/>
                  </a:p>
                  <a:p>
                    <a:pPr algn="l">
                      <a:defRPr sz="1400">
                        <a:solidFill>
                          <a:schemeClr val="tx1"/>
                        </a:solidFill>
                      </a:defRPr>
                    </a:pPr>
                    <a:fld id="{725B3B85-6F2E-4891-BB22-FA32490C7788}" type="VALUE">
                      <a:rPr lang="en-US" sz="1400" b="1"/>
                      <a:pPr algn="l">
                        <a:defRPr sz="14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514-E442-A7D0-B4DC382BE02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broadcast
 TV station web/apps</c:v>
                </c:pt>
                <c:pt idx="1">
                  <c:v>Social media</c:v>
                </c:pt>
                <c:pt idx="2">
                  <c:v>Local
newspapers
web/apps</c:v>
                </c:pt>
                <c:pt idx="3">
                  <c:v>Local 
radio station 
web/apps</c:v>
                </c:pt>
                <c:pt idx="4">
                  <c:v>Local magazine
web/apps</c:v>
                </c:pt>
                <c:pt idx="5">
                  <c:v>Other local
news web/apps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0.373</c:v>
                </c:pt>
                <c:pt idx="1">
                  <c:v>0.20200000000000001</c:v>
                </c:pt>
                <c:pt idx="2">
                  <c:v>0.19600000000000001</c:v>
                </c:pt>
                <c:pt idx="3">
                  <c:v>9.2999999999999999E-2</c:v>
                </c:pt>
                <c:pt idx="4">
                  <c:v>7.6999999999999999E-2</c:v>
                </c:pt>
                <c:pt idx="5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14-E442-A7D0-B4DC382BE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28900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AF-DD47-81A5-C0FD2FCFBC0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AF-DD47-81A5-C0FD2FCFBC00}"/>
              </c:ext>
            </c:extLst>
          </c:dPt>
          <c:dLbls>
            <c:dLbl>
              <c:idx val="0"/>
              <c:layout>
                <c:manualLayout>
                  <c:x val="0.18088040033058148"/>
                  <c:y val="3.81790137695013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4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EAF-DD47-81A5-C0FD2FCFBC00}"/>
                </c:ext>
              </c:extLst>
            </c:dLbl>
            <c:dLbl>
              <c:idx val="1"/>
              <c:layout>
                <c:manualLayout>
                  <c:x val="-0.12554650391884406"/>
                  <c:y val="-1.52783971405090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EAF-DD47-81A5-C0FD2FCFB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0.85699999999999998</c:v>
                </c:pt>
                <c:pt idx="1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AF-DD47-81A5-C0FD2FCFBC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05325695634067E-2"/>
          <c:y val="2.8959219738703676E-2"/>
          <c:w val="0.79500877668326642"/>
          <c:h val="0.8749797109260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Have traveled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Month</c:v>
                </c:pt>
                <c:pt idx="1">
                  <c:v>2-3 months</c:v>
                </c:pt>
                <c:pt idx="2">
                  <c:v>4-6 months</c:v>
                </c:pt>
                <c:pt idx="3">
                  <c:v>7-12 months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0.254</c:v>
                </c:pt>
                <c:pt idx="1">
                  <c:v>0.247</c:v>
                </c:pt>
                <c:pt idx="2">
                  <c:v>0.15</c:v>
                </c:pt>
                <c:pt idx="3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0-714F-BDAD-8CD5E69BF8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Intend to Travel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Month</c:v>
                </c:pt>
                <c:pt idx="1">
                  <c:v>2-3 months</c:v>
                </c:pt>
                <c:pt idx="2">
                  <c:v>4-6 months</c:v>
                </c:pt>
                <c:pt idx="3">
                  <c:v>7-12 months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0.24</c:v>
                </c:pt>
                <c:pt idx="1">
                  <c:v>0.3</c:v>
                </c:pt>
                <c:pt idx="2">
                  <c:v>0.24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F-4A32-98FC-225F0758C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27"/>
        <c:axId val="1693925264"/>
        <c:axId val="1706747024"/>
      </c:barChart>
      <c:catAx>
        <c:axId val="169392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747024"/>
        <c:crosses val="autoZero"/>
        <c:auto val="1"/>
        <c:lblAlgn val="ctr"/>
        <c:lblOffset val="100"/>
        <c:noMultiLvlLbl val="0"/>
      </c:catAx>
      <c:valAx>
        <c:axId val="1706747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392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% A18+</a:t>
            </a:r>
          </a:p>
        </c:rich>
      </c:tx>
      <c:layout>
        <c:manualLayout>
          <c:xMode val="edge"/>
          <c:yMode val="edge"/>
          <c:x val="0.47049641074356258"/>
          <c:y val="4.1383774016896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38493502411685"/>
          <c:y val="1.086886946573117E-2"/>
          <c:w val="0.74408044881473323"/>
          <c:h val="0.77413226751366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$0-$499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# of trips in next 12 months</c:v>
                </c:pt>
              </c:strCache>
            </c:strRef>
          </c:cat>
          <c:val>
            <c:numRef>
              <c:f>Sheet1!$B$2</c:f>
            </c:numRef>
          </c:val>
          <c:extLst>
            <c:ext xmlns:c16="http://schemas.microsoft.com/office/drawing/2014/chart" uri="{C3380CC4-5D6E-409C-BE32-E72D297353CC}">
              <c16:uniqueId val="{00000000-A015-F94E-B975-9B9EB1DFDE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$500- $999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# of trips in next 12 months</c:v>
                </c:pt>
              </c:strCache>
            </c:strRef>
          </c:cat>
          <c:val>
            <c:numRef>
              <c:f>Sheet1!$C$2</c:f>
            </c:numRef>
          </c:val>
          <c:extLst>
            <c:ext xmlns:c16="http://schemas.microsoft.com/office/drawing/2014/chart" uri="{C3380CC4-5D6E-409C-BE32-E72D297353CC}">
              <c16:uniqueId val="{00000001-A015-F94E-B975-9B9EB1DFDE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 trip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82-4939-AAB8-C9A5E27B1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# of trips in next 12 months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15-F94E-B975-9B9EB1DFDE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 trips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# of trips in next 12 months</c:v>
                </c:pt>
              </c:strCache>
            </c:strRef>
          </c:cat>
          <c:val>
            <c:numRef>
              <c:f>Sheet1!$E$2</c:f>
              <c:numCache>
                <c:formatCode>0.00%</c:formatCode>
                <c:ptCount val="1"/>
                <c:pt idx="0">
                  <c:v>0.377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15-F94E-B975-9B9EB1DFDEA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 trips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# of trips in next 12 months</c:v>
                </c:pt>
              </c:strCache>
            </c:strRef>
          </c:cat>
          <c:val>
            <c:numRef>
              <c:f>Sheet1!$F$2</c:f>
              <c:numCache>
                <c:formatCode>0.00%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DD-4B9E-B6B8-B0488AF8549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 trips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# of trips in next 12 months</c:v>
                </c:pt>
              </c:strCache>
            </c:strRef>
          </c:cat>
          <c:val>
            <c:numRef>
              <c:f>Sheet1!$G$2</c:f>
              <c:numCache>
                <c:formatCode>0.00%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2-4939-AAB8-C9A5E27B156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5+ trips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DD8-BD45-B03A-DFFEC32E3E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# of trips in next 12 months</c:v>
                </c:pt>
              </c:strCache>
            </c:strRef>
          </c:cat>
          <c:val>
            <c:numRef>
              <c:f>Sheet1!$H$2</c:f>
              <c:numCache>
                <c:formatCode>0.00%</c:formatCode>
                <c:ptCount val="1"/>
                <c:pt idx="0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D8-BD45-B03A-DFFEC32E3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4275096"/>
        <c:axId val="914281368"/>
      </c:barChart>
      <c:catAx>
        <c:axId val="91427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281368"/>
        <c:crosses val="autoZero"/>
        <c:auto val="1"/>
        <c:lblAlgn val="ctr"/>
        <c:lblOffset val="0"/>
        <c:noMultiLvlLbl val="0"/>
      </c:catAx>
      <c:valAx>
        <c:axId val="9142813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91427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78-C042-A1E5-669DA2E24C2A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78-C042-A1E5-669DA2E24C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78-C042-A1E5-669DA2E24C2A}"/>
              </c:ext>
            </c:extLst>
          </c:dPt>
          <c:dLbls>
            <c:dLbl>
              <c:idx val="0"/>
              <c:layout>
                <c:manualLayout>
                  <c:x val="5.971009012309908E-2"/>
                  <c:y val="-2.33002886621391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1800" b="0">
                        <a:solidFill>
                          <a:schemeClr val="tx1"/>
                        </a:solidFill>
                        <a:effectLst/>
                      </a:rPr>
                      <a:pPr>
                        <a:defRPr sz="1800">
                          <a:solidFill>
                            <a:schemeClr val="tx1"/>
                          </a:solidFill>
                          <a:effectLst/>
                        </a:defRPr>
                      </a:pPr>
                      <a:t>[CATEGORY NAME]</a:t>
                    </a:fld>
                    <a:endParaRPr lang="en-US" sz="1800" b="0" baseline="0" dirty="0">
                      <a:solidFill>
                        <a:schemeClr val="tx1"/>
                      </a:solidFill>
                      <a:effectLst/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  <a:effectLst/>
                      </a:defRPr>
                    </a:pPr>
                    <a:fld id="{A82EB9A2-E38C-45CE-B765-4F2BF9D40B2E}" type="PERCENTAGE">
                      <a:rPr lang="en-US" sz="1800" b="0" smtClean="0">
                        <a:solidFill>
                          <a:schemeClr val="tx1"/>
                        </a:solidFill>
                        <a:effectLst/>
                      </a:rPr>
                      <a:pPr>
                        <a:defRPr sz="1800">
                          <a:solidFill>
                            <a:schemeClr val="tx1"/>
                          </a:solidFill>
                          <a:effectLst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77310579392927"/>
                      <c:h val="0.212003501464638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78-C042-A1E5-669DA2E24C2A}"/>
                </c:ext>
              </c:extLst>
            </c:dLbl>
            <c:dLbl>
              <c:idx val="1"/>
              <c:layout>
                <c:manualLayout>
                  <c:x val="9.3766245849215502E-2"/>
                  <c:y val="-9.61138053980989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A1E1E0C2-4040-40EE-8839-C9D9721C144A}" type="PERCENTAGE">
                      <a:rPr lang="en-US" sz="18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856917149036067"/>
                      <c:h val="0.31464723569365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78-C042-A1E5-669DA2E24C2A}"/>
                </c:ext>
              </c:extLst>
            </c:dLbl>
            <c:dLbl>
              <c:idx val="2"/>
              <c:layout>
                <c:manualLayout>
                  <c:x val="-5.6303437453840206E-2"/>
                  <c:y val="0.110676485811935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66B1888-639E-428C-BBFD-D444DD0563C1}" type="CATEGORYNAME">
                      <a:rPr lang="en-US"/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518011DF-1CC2-43A2-8B87-1F983729B7F8}" type="PERCENTAGE">
                      <a:rPr lang="en-US" b="1" baseline="0"/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948919213408355"/>
                      <c:h val="0.407371605892129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378-C042-A1E5-669DA2E24C2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Only Purchased</c:v>
                </c:pt>
                <c:pt idx="1">
                  <c:v>Only Intend to Purchase</c:v>
                </c:pt>
                <c:pt idx="2">
                  <c:v>Both Purchased and Intend to Purchase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3.7</c:v>
                </c:pt>
                <c:pt idx="1">
                  <c:v>32.1</c:v>
                </c:pt>
                <c:pt idx="2">
                  <c:v>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78-C042-A1E5-669DA2E24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78-C042-A1E5-669DA2E24C2A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78-C042-A1E5-669DA2E24C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78-C042-A1E5-669DA2E24C2A}"/>
              </c:ext>
            </c:extLst>
          </c:dPt>
          <c:dLbls>
            <c:dLbl>
              <c:idx val="0"/>
              <c:layout>
                <c:manualLayout>
                  <c:x val="0.20699129390236098"/>
                  <c:y val="-0.183588465646137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18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="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A82EB9A2-E38C-45CE-B765-4F2BF9D40B2E}" type="PERCENTAGE">
                      <a:rPr lang="en-US" sz="1800" b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77310579392927"/>
                      <c:h val="0.212003501464638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78-C042-A1E5-669DA2E24C2A}"/>
                </c:ext>
              </c:extLst>
            </c:dLbl>
            <c:dLbl>
              <c:idx val="1"/>
              <c:layout>
                <c:manualLayout>
                  <c:x val="-0.12333414424805002"/>
                  <c:y val="0.116343233649866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18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="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A1E1E0C2-4040-40EE-8839-C9D9721C144A}" type="PERCENTAGE">
                      <a:rPr lang="en-US" sz="1800" b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75438174836144"/>
                      <c:h val="0.255739404403945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78-C042-A1E5-669DA2E24C2A}"/>
                </c:ext>
              </c:extLst>
            </c:dLbl>
            <c:dLbl>
              <c:idx val="2"/>
              <c:layout>
                <c:manualLayout>
                  <c:x val="-0.22379750140566693"/>
                  <c:y val="-5.770389035707706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742945251552"/>
                      <c:h val="0.407371525478820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378-C042-A1E5-669DA2E24C2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Domestic</c:v>
                </c:pt>
                <c:pt idx="1">
                  <c:v>Foreign</c:v>
                </c:pt>
                <c:pt idx="2">
                  <c:v>Both domestic &amp; foreign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65.3</c:v>
                </c:pt>
                <c:pt idx="1">
                  <c:v>11.6</c:v>
                </c:pt>
                <c:pt idx="2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78-C042-A1E5-669DA2E24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Plane</c:v>
                </c:pt>
                <c:pt idx="1">
                  <c:v>My own vehicle</c:v>
                </c:pt>
                <c:pt idx="2">
                  <c:v>Rented vehicle</c:v>
                </c:pt>
                <c:pt idx="3">
                  <c:v>Bus</c:v>
                </c:pt>
                <c:pt idx="4">
                  <c:v>Boat, cruise</c:v>
                </c:pt>
                <c:pt idx="5">
                  <c:v>Train</c:v>
                </c:pt>
                <c:pt idx="6">
                  <c:v>RV (rented or owned)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0.501</c:v>
                </c:pt>
                <c:pt idx="1">
                  <c:v>0.48799999999999999</c:v>
                </c:pt>
                <c:pt idx="2">
                  <c:v>0.14199999999999999</c:v>
                </c:pt>
                <c:pt idx="3">
                  <c:v>8.7999999999999995E-2</c:v>
                </c:pt>
                <c:pt idx="4">
                  <c:v>8.5000000000000006E-2</c:v>
                </c:pt>
                <c:pt idx="5">
                  <c:v>7.5999999999999998E-2</c:v>
                </c:pt>
                <c:pt idx="6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2-1F45-B42F-1264C816C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162086416"/>
        <c:axId val="1162009664"/>
      </c:barChart>
      <c:catAx>
        <c:axId val="116208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009664"/>
        <c:crosses val="autoZero"/>
        <c:auto val="1"/>
        <c:lblAlgn val="ctr"/>
        <c:lblOffset val="0"/>
        <c:noMultiLvlLbl val="0"/>
      </c:catAx>
      <c:valAx>
        <c:axId val="11620096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6208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Hotel, motel, resort</c:v>
                </c:pt>
                <c:pt idx="1">
                  <c:v>With family</c:v>
                </c:pt>
                <c:pt idx="2">
                  <c:v>Home rental such as Airbnb, VRBO, etc.</c:v>
                </c:pt>
                <c:pt idx="3">
                  <c:v>On a cruise ship</c:v>
                </c:pt>
                <c:pt idx="4">
                  <c:v>Camping</c:v>
                </c:pt>
                <c:pt idx="5">
                  <c:v>Cabin, cottage</c:v>
                </c:pt>
                <c:pt idx="6">
                  <c:v>In an RV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0.59</c:v>
                </c:pt>
                <c:pt idx="1">
                  <c:v>0.38900000000000001</c:v>
                </c:pt>
                <c:pt idx="2">
                  <c:v>0.17499999999999999</c:v>
                </c:pt>
                <c:pt idx="3">
                  <c:v>0.111</c:v>
                </c:pt>
                <c:pt idx="4">
                  <c:v>0.109</c:v>
                </c:pt>
                <c:pt idx="5">
                  <c:v>0.09</c:v>
                </c:pt>
                <c:pt idx="6">
                  <c:v>6.5000000000000002E-2</c:v>
                </c:pt>
                <c:pt idx="7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2-1F45-B42F-1264C816C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162086416"/>
        <c:axId val="1162009664"/>
      </c:barChart>
      <c:catAx>
        <c:axId val="116208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009664"/>
        <c:crosses val="autoZero"/>
        <c:auto val="1"/>
        <c:lblAlgn val="ctr"/>
        <c:lblOffset val="100"/>
        <c:noMultiLvlLbl val="0"/>
      </c:catAx>
      <c:valAx>
        <c:axId val="11620096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6208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</c:v>
                </c:pt>
                <c:pt idx="1">
                  <c:v>Social Media</c:v>
                </c:pt>
                <c:pt idx="2">
                  <c:v>Ads on a website</c:v>
                </c:pt>
                <c:pt idx="3">
                  <c:v>Radio</c:v>
                </c:pt>
                <c:pt idx="4">
                  <c:v>Magazine</c:v>
                </c:pt>
                <c:pt idx="5">
                  <c:v>Streaming TV Shows Online With Ads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0.69</c:v>
                </c:pt>
                <c:pt idx="1">
                  <c:v>0.28999999999999998</c:v>
                </c:pt>
                <c:pt idx="2">
                  <c:v>0.22</c:v>
                </c:pt>
                <c:pt idx="3">
                  <c:v>0.22</c:v>
                </c:pt>
                <c:pt idx="4">
                  <c:v>0.21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C-44DE-AD88-8931150C2D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</c:v>
                </c:pt>
                <c:pt idx="1">
                  <c:v>Social Media</c:v>
                </c:pt>
                <c:pt idx="2">
                  <c:v>Ads on a website</c:v>
                </c:pt>
                <c:pt idx="3">
                  <c:v>Radio</c:v>
                </c:pt>
                <c:pt idx="4">
                  <c:v>Magazine</c:v>
                </c:pt>
                <c:pt idx="5">
                  <c:v>Streaming TV Shows Online With Ads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0.55400000000000005</c:v>
                </c:pt>
                <c:pt idx="1">
                  <c:v>0.188</c:v>
                </c:pt>
                <c:pt idx="2">
                  <c:v>0.104</c:v>
                </c:pt>
                <c:pt idx="3">
                  <c:v>0.112</c:v>
                </c:pt>
                <c:pt idx="4">
                  <c:v>0.104</c:v>
                </c:pt>
                <c:pt idx="5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C-44DE-AD88-8931150C2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214116848"/>
        <c:axId val="217562088"/>
      </c:barChart>
      <c:catAx>
        <c:axId val="21411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62088"/>
        <c:crosses val="autoZero"/>
        <c:auto val="1"/>
        <c:lblAlgn val="ctr"/>
        <c:lblOffset val="100"/>
        <c:noMultiLvlLbl val="0"/>
      </c:catAx>
      <c:valAx>
        <c:axId val="217562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11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 weeks</c:v>
                </c:pt>
                <c:pt idx="1">
                  <c:v>More than 2 weeks</c:v>
                </c:pt>
                <c:pt idx="2">
                  <c:v>Midweek getaway</c:v>
                </c:pt>
                <c:pt idx="3">
                  <c:v>More than a week but less than 2 weeks</c:v>
                </c:pt>
                <c:pt idx="4">
                  <c:v>Extended weekend, but less than a week</c:v>
                </c:pt>
                <c:pt idx="5">
                  <c:v>Weekend getaway</c:v>
                </c:pt>
                <c:pt idx="6">
                  <c:v>A week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9.9000000000000005E-2</c:v>
                </c:pt>
                <c:pt idx="1">
                  <c:v>0.10100000000000001</c:v>
                </c:pt>
                <c:pt idx="2">
                  <c:v>0.16800000000000001</c:v>
                </c:pt>
                <c:pt idx="3">
                  <c:v>0.17499999999999999</c:v>
                </c:pt>
                <c:pt idx="4">
                  <c:v>0.246</c:v>
                </c:pt>
                <c:pt idx="5">
                  <c:v>0.254</c:v>
                </c:pt>
                <c:pt idx="6">
                  <c:v>0.33500000000000002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B8-3A4A-BB14-51FC3D69B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1627423136"/>
        <c:axId val="1195955088"/>
      </c:barChart>
      <c:catAx>
        <c:axId val="162742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955088"/>
        <c:crosses val="autoZero"/>
        <c:auto val="1"/>
        <c:lblAlgn val="ctr"/>
        <c:lblOffset val="100"/>
        <c:noMultiLvlLbl val="0"/>
      </c:catAx>
      <c:valAx>
        <c:axId val="11959550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2742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Colorado</c:v>
                </c:pt>
                <c:pt idx="1">
                  <c:v>Nevada</c:v>
                </c:pt>
                <c:pt idx="2">
                  <c:v>North Carolina</c:v>
                </c:pt>
                <c:pt idx="3">
                  <c:v>Tennessee</c:v>
                </c:pt>
                <c:pt idx="4">
                  <c:v>Arizona</c:v>
                </c:pt>
                <c:pt idx="5">
                  <c:v>Georgia</c:v>
                </c:pt>
                <c:pt idx="6">
                  <c:v>Texas</c:v>
                </c:pt>
                <c:pt idx="7">
                  <c:v>New York</c:v>
                </c:pt>
                <c:pt idx="8">
                  <c:v>California</c:v>
                </c:pt>
                <c:pt idx="9">
                  <c:v>Florida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0.11580299036881787</c:v>
                </c:pt>
                <c:pt idx="1">
                  <c:v>0.11907318014780574</c:v>
                </c:pt>
                <c:pt idx="2">
                  <c:v>0.12589258242236692</c:v>
                </c:pt>
                <c:pt idx="3">
                  <c:v>0.13274224541807672</c:v>
                </c:pt>
                <c:pt idx="4">
                  <c:v>0.13562267420596424</c:v>
                </c:pt>
                <c:pt idx="5">
                  <c:v>0.14427288639385066</c:v>
                </c:pt>
                <c:pt idx="6">
                  <c:v>0.15787395575113322</c:v>
                </c:pt>
                <c:pt idx="7">
                  <c:v>0.16383132659518243</c:v>
                </c:pt>
                <c:pt idx="8">
                  <c:v>0.26796630537639365</c:v>
                </c:pt>
                <c:pt idx="9">
                  <c:v>0.33516382878672618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F-9741-85F2-72B704AF7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1509056656"/>
        <c:axId val="1509058304"/>
      </c:barChart>
      <c:catAx>
        <c:axId val="150905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058304"/>
        <c:crosses val="autoZero"/>
        <c:auto val="1"/>
        <c:lblAlgn val="ctr"/>
        <c:lblOffset val="100"/>
        <c:noMultiLvlLbl val="0"/>
      </c:catAx>
      <c:valAx>
        <c:axId val="150905830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50905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289004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78-C042-A1E5-669DA2E24C2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78-C042-A1E5-669DA2E24C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78-C042-A1E5-669DA2E24C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73F9-F54C-9D6A-19FED602E561}"/>
              </c:ext>
            </c:extLst>
          </c:dPt>
          <c:dLbls>
            <c:dLbl>
              <c:idx val="0"/>
              <c:layout>
                <c:manualLayout>
                  <c:x val="0.24421523546308732"/>
                  <c:y val="-0.174752265306808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endParaRPr lang="en-US" sz="2400" b="1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A82EB9A2-E38C-45CE-B765-4F2BF9D40B2E}" type="PERCENTAGE">
                      <a:rPr lang="en-US" sz="2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609906544521412"/>
                      <c:h val="0.318037763679564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78-C042-A1E5-669DA2E24C2A}"/>
                </c:ext>
              </c:extLst>
            </c:dLbl>
            <c:dLbl>
              <c:idx val="1"/>
              <c:layout>
                <c:manualLayout>
                  <c:x val="-0.2233734198764967"/>
                  <c:y val="5.890906729532690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endParaRPr lang="en-US" sz="2400" b="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A1E1E0C2-4040-40EE-8839-C9D9721C144A}" type="PERCENTAGE">
                      <a:rPr lang="en-US" sz="2400" b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 sz="2400" b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856917149036067"/>
                      <c:h val="0.31464723569365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78-C042-A1E5-669DA2E24C2A}"/>
                </c:ext>
              </c:extLst>
            </c:dLbl>
            <c:dLbl>
              <c:idx val="2"/>
              <c:layout>
                <c:manualLayout>
                  <c:x val="-0.18502258837138527"/>
                  <c:y val="9.84020650236617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aseline="0" dirty="0"/>
                      <a:t>
</a:t>
                    </a:r>
                    <a:fld id="{0C667B87-701C-5245-AF8E-B1AF82BF08B6}" type="PERCENTAGE">
                      <a:rPr lang="en-US" sz="2400" baseline="0"/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 sz="2400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742945251552"/>
                      <c:h val="0.40737152547882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378-C042-A1E5-669DA2E24C2A}"/>
                </c:ext>
              </c:extLst>
            </c:dLbl>
            <c:dLbl>
              <c:idx val="3"/>
              <c:layout>
                <c:manualLayout>
                  <c:x val="-0.13288584030549014"/>
                  <c:y val="-2.24594515302720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
</a:t>
                    </a:r>
                    <a:fld id="{109B1044-A0DC-B242-A8E5-216B7786EBA1}" type="PERCENTAGE">
                      <a:rPr lang="en-US" baseline="0"/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6297446449097273E-2"/>
                      <c:h val="0.17946294078015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F9-F54C-9D6A-19FED602E56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78-C042-A1E5-669DA2E24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79203956640754E-2"/>
          <c:y val="2.9453953845422404E-2"/>
          <c:w val="0.44314176274684453"/>
          <c:h val="0.935201301540070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78-C042-A1E5-669DA2E24C2A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78-C042-A1E5-669DA2E24C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78-C042-A1E5-669DA2E24C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73F9-F54C-9D6A-19FED602E561}"/>
              </c:ext>
            </c:extLst>
          </c:dPt>
          <c:dLbls>
            <c:dLbl>
              <c:idx val="0"/>
              <c:layout>
                <c:manualLayout>
                  <c:x val="0.10616891741609949"/>
                  <c:y val="-0.24838716410606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endParaRPr lang="en-US" sz="2400" b="1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A82EB9A2-E38C-45CE-B765-4F2BF9D40B2E}" type="PERCENTAGE">
                      <a:rPr lang="en-US" sz="2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77310579392927"/>
                      <c:h val="0.212003501464638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78-C042-A1E5-669DA2E24C2A}"/>
                </c:ext>
              </c:extLst>
            </c:dLbl>
            <c:dLbl>
              <c:idx val="1"/>
              <c:layout>
                <c:manualLayout>
                  <c:x val="-5.8967874845696253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endParaRPr lang="en-US" sz="2400" b="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A1E1E0C2-4040-40EE-8839-C9D9721C144A}" type="PERCENTAGE">
                      <a:rPr lang="en-US" sz="2400" b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856916627537697"/>
                      <c:h val="0.232176241327607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78-C042-A1E5-669DA2E24C2A}"/>
                </c:ext>
              </c:extLst>
            </c:dLbl>
            <c:dLbl>
              <c:idx val="2"/>
              <c:layout>
                <c:manualLayout>
                  <c:x val="-0.14444808614492607"/>
                  <c:y val="1.8876389641021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aseline="0" dirty="0"/>
                      <a:t>
</a:t>
                    </a:r>
                    <a:fld id="{0C667B87-701C-5245-AF8E-B1AF82BF08B6}" type="PERCENTAGE">
                      <a:rPr lang="en-US" sz="2400" baseline="0"/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 sz="2400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742945251552"/>
                      <c:h val="0.40737152547882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378-C042-A1E5-669DA2E24C2A}"/>
                </c:ext>
              </c:extLst>
            </c:dLbl>
            <c:dLbl>
              <c:idx val="3"/>
              <c:layout>
                <c:manualLayout>
                  <c:x val="-0.11737204828456331"/>
                  <c:y val="-4.89680099911522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
</a:t>
                    </a:r>
                    <a:fld id="{109B1044-A0DC-B242-A8E5-216B7786EBA1}" type="PERCENTAGE">
                      <a:rPr lang="en-US" baseline="0"/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6297446449097273E-2"/>
                      <c:h val="0.17946294078015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F9-F54C-9D6A-19FED602E56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Fully</c:v>
                </c:pt>
                <c:pt idx="1">
                  <c:v>Will be fully vaccinated in next 2 months</c:v>
                </c:pt>
                <c:pt idx="2">
                  <c:v>I'm not vaccinated but considering it</c:v>
                </c:pt>
                <c:pt idx="3">
                  <c:v>I'm not vaccinated and will not get vaccinated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0.65</c:v>
                </c:pt>
                <c:pt idx="1">
                  <c:v>0.09</c:v>
                </c:pt>
                <c:pt idx="2">
                  <c:v>0.12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78-C042-A1E5-669DA2E24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949221675789661"/>
          <c:y val="0.2836677825927133"/>
          <c:w val="0.4841447116134987"/>
          <c:h val="0.49746290135360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2370007803078667E-2"/>
          <c:w val="1"/>
          <c:h val="0.63384886855359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0.35</c:v>
                </c:pt>
                <c:pt idx="1">
                  <c:v>0.35799999999999998</c:v>
                </c:pt>
                <c:pt idx="2">
                  <c:v>0.372</c:v>
                </c:pt>
                <c:pt idx="3">
                  <c:v>0.38600000000000001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A-084F-AAC4-114BB69F70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909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6.9000000000000006E-2</c:v>
                </c:pt>
                <c:pt idx="1">
                  <c:v>8.5000000000000006E-2</c:v>
                </c:pt>
                <c:pt idx="2">
                  <c:v>5.3999999999999999E-2</c:v>
                </c:pt>
                <c:pt idx="3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9A-084F-AAC4-114BB69F70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16-45F7-90E6-CD1430D1B49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4.4999999999999998E-2</c:v>
                </c:pt>
                <c:pt idx="1">
                  <c:v>1.9E-2</c:v>
                </c:pt>
                <c:pt idx="2">
                  <c:v>5.8999999999999997E-2</c:v>
                </c:pt>
                <c:pt idx="3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9A-084F-AAC4-114BB69F70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4"/>
                <c:pt idx="0">
                  <c:v>3.5999999999999997E-2</c:v>
                </c:pt>
                <c:pt idx="1">
                  <c:v>2.7E-2</c:v>
                </c:pt>
                <c:pt idx="2">
                  <c:v>4.8000000000000001E-2</c:v>
                </c:pt>
                <c:pt idx="3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9A-084F-AAC4-114BB69F70A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Streaming TV shows online with ads</c:v>
                </c:pt>
              </c:strCache>
            </c:strRef>
          </c:tx>
          <c:spPr>
            <a:solidFill>
              <a:srgbClr val="F5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4"/>
                <c:pt idx="0">
                  <c:v>3.4000000000000002E-2</c:v>
                </c:pt>
                <c:pt idx="1">
                  <c:v>3.9E-2</c:v>
                </c:pt>
                <c:pt idx="2">
                  <c:v>2.9000000000000001E-2</c:v>
                </c:pt>
                <c:pt idx="3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9A-084F-AAC4-114BB69F70A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4"/>
                <c:pt idx="0">
                  <c:v>3.3000000000000002E-2</c:v>
                </c:pt>
                <c:pt idx="1">
                  <c:v>3.3000000000000002E-2</c:v>
                </c:pt>
                <c:pt idx="2">
                  <c:v>3.5999999999999997E-2</c:v>
                </c:pt>
                <c:pt idx="3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9A-084F-AAC4-114BB69F70A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Sheet1!$H$2:$H$5</c:f>
              <c:numCache>
                <c:formatCode>0.00%</c:formatCode>
                <c:ptCount val="4"/>
                <c:pt idx="0">
                  <c:v>3.2000000000000001E-2</c:v>
                </c:pt>
                <c:pt idx="1">
                  <c:v>3.3000000000000002E-2</c:v>
                </c:pt>
                <c:pt idx="2">
                  <c:v>3.2000000000000001E-2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49A-084F-AAC4-114BB69F70A1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Sheet1!$I$2:$I$5</c:f>
              <c:numCache>
                <c:formatCode>0.00%</c:formatCode>
                <c:ptCount val="4"/>
                <c:pt idx="0">
                  <c:v>3.1E-2</c:v>
                </c:pt>
                <c:pt idx="1">
                  <c:v>3.2000000000000001E-2</c:v>
                </c:pt>
                <c:pt idx="2">
                  <c:v>2.5999999999999999E-2</c:v>
                </c:pt>
                <c:pt idx="3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49A-084F-AAC4-114BB69F70A1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Reviews on a website</c:v>
                </c:pt>
              </c:strCache>
            </c:strRef>
          </c:tx>
          <c:spPr>
            <a:solidFill>
              <a:srgbClr val="FFE6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Sheet1!$J$2:$J$5</c:f>
              <c:numCache>
                <c:formatCode>0.00%</c:formatCode>
                <c:ptCount val="4"/>
                <c:pt idx="0">
                  <c:v>2.9000000000000001E-2</c:v>
                </c:pt>
                <c:pt idx="1">
                  <c:v>3.1E-2</c:v>
                </c:pt>
                <c:pt idx="2">
                  <c:v>3.1E-2</c:v>
                </c:pt>
                <c:pt idx="3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49A-084F-AAC4-114BB69F70A1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5B9BD5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7D-9D4C-8AF7-9397C517B84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16-45F7-90E6-CD1430D1B49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9F-9242-8E55-F6C30C57E71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Sheet1!$K$2:$K$5</c:f>
              <c:numCache>
                <c:formatCode>0.00%</c:formatCode>
                <c:ptCount val="4"/>
                <c:pt idx="0">
                  <c:v>2.5999999999999999E-2</c:v>
                </c:pt>
                <c:pt idx="1">
                  <c:v>2.3E-2</c:v>
                </c:pt>
                <c:pt idx="2">
                  <c:v>2.7E-2</c:v>
                </c:pt>
                <c:pt idx="3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49A-084F-AAC4-114BB69F70A1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7D-9D4C-8AF7-9397C517B84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Sheet1!$L$2:$L$5</c:f>
              <c:numCache>
                <c:formatCode>0.00%</c:formatCode>
                <c:ptCount val="4"/>
                <c:pt idx="0">
                  <c:v>2.4E-2</c:v>
                </c:pt>
                <c:pt idx="1">
                  <c:v>0.03</c:v>
                </c:pt>
                <c:pt idx="2">
                  <c:v>2.1000000000000001E-2</c:v>
                </c:pt>
                <c:pt idx="3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49A-084F-AAC4-114BB69F70A1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7D-9D4C-8AF7-9397C517B8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Sheet1!$M$2:$M$5</c:f>
              <c:numCache>
                <c:formatCode>0.00%</c:formatCode>
                <c:ptCount val="4"/>
                <c:pt idx="0">
                  <c:v>2.3E-2</c:v>
                </c:pt>
                <c:pt idx="1">
                  <c:v>3.3000000000000002E-2</c:v>
                </c:pt>
                <c:pt idx="2">
                  <c:v>1.6E-2</c:v>
                </c:pt>
                <c:pt idx="3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49A-084F-AAC4-114BB69F70A1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7D-9D4C-8AF7-9397C517B845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7D-9D4C-8AF7-9397C517B84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Sheet1!$N$2:$N$5</c:f>
              <c:numCache>
                <c:formatCode>0.00%</c:formatCode>
                <c:ptCount val="4"/>
                <c:pt idx="0">
                  <c:v>2.1999999999999999E-2</c:v>
                </c:pt>
                <c:pt idx="1">
                  <c:v>3.2000000000000001E-2</c:v>
                </c:pt>
                <c:pt idx="2">
                  <c:v>1.7999999999999999E-2</c:v>
                </c:pt>
                <c:pt idx="3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49A-084F-AAC4-114BB69F70A1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Sheet1!$O$2:$O$5</c:f>
              <c:numCache>
                <c:formatCode>0.00%</c:formatCode>
                <c:ptCount val="4"/>
                <c:pt idx="0">
                  <c:v>0.02</c:v>
                </c:pt>
                <c:pt idx="1">
                  <c:v>1.4E-2</c:v>
                </c:pt>
                <c:pt idx="2">
                  <c:v>0.02</c:v>
                </c:pt>
                <c:pt idx="3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49A-084F-AAC4-114BB69F70A1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Internet display/banner ad</c:v>
                </c:pt>
              </c:strCache>
            </c:strRef>
          </c:tx>
          <c:spPr>
            <a:solidFill>
              <a:srgbClr val="FF7373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Sheet1!$P$2:$P$5</c:f>
              <c:numCache>
                <c:formatCode>0.00%</c:formatCode>
                <c:ptCount val="4"/>
                <c:pt idx="0">
                  <c:v>1.9E-2</c:v>
                </c:pt>
                <c:pt idx="1">
                  <c:v>1.7000000000000001E-2</c:v>
                </c:pt>
                <c:pt idx="2">
                  <c:v>1.4E-2</c:v>
                </c:pt>
                <c:pt idx="3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7D-9D4C-8AF7-9397C517B845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Internet search</c:v>
                </c:pt>
              </c:strCache>
            </c:strRef>
          </c:tx>
          <c:spPr>
            <a:solidFill>
              <a:srgbClr val="0590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Sheet1!$Q$2:$Q$5</c:f>
              <c:numCache>
                <c:formatCode>0.00%</c:formatCode>
                <c:ptCount val="4"/>
                <c:pt idx="0">
                  <c:v>1.4999999999999999E-2</c:v>
                </c:pt>
                <c:pt idx="1">
                  <c:v>0.01</c:v>
                </c:pt>
                <c:pt idx="2">
                  <c:v>1.6E-2</c:v>
                </c:pt>
                <c:pt idx="3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7D-9D4C-8AF7-9397C517B845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67D-9D4C-8AF7-9397C517B845}"/>
              </c:ext>
            </c:extLst>
          </c:dPt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Sheet1!$R$2:$R$5</c:f>
              <c:numCache>
                <c:formatCode>0.00%</c:formatCode>
                <c:ptCount val="4"/>
                <c:pt idx="0">
                  <c:v>1.4999999999999999E-2</c:v>
                </c:pt>
                <c:pt idx="1">
                  <c:v>1.7000000000000001E-2</c:v>
                </c:pt>
                <c:pt idx="2">
                  <c:v>7.0000000000000001E-3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7D-9D4C-8AF7-9397C517B845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Cable TV web/apps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A25-54</c:v>
                </c:pt>
                <c:pt idx="2">
                  <c:v>A35+</c:v>
                </c:pt>
                <c:pt idx="3">
                  <c:v>A35-64</c:v>
                </c:pt>
              </c:strCache>
            </c:strRef>
          </c:cat>
          <c:val>
            <c:numRef>
              <c:f>Sheet1!$S$2:$S$5</c:f>
              <c:numCache>
                <c:formatCode>0.00%</c:formatCode>
                <c:ptCount val="4"/>
                <c:pt idx="0">
                  <c:v>1.2E-2</c:v>
                </c:pt>
                <c:pt idx="1">
                  <c:v>1.4E-2</c:v>
                </c:pt>
                <c:pt idx="2">
                  <c:v>1.4E-2</c:v>
                </c:pt>
                <c:pt idx="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16-45F7-90E6-CD1430D1B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914277448"/>
        <c:axId val="914275880"/>
      </c:barChart>
      <c:catAx>
        <c:axId val="91427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275880"/>
        <c:crosses val="autoZero"/>
        <c:auto val="1"/>
        <c:lblAlgn val="ctr"/>
        <c:lblOffset val="0"/>
        <c:noMultiLvlLbl val="0"/>
      </c:catAx>
      <c:valAx>
        <c:axId val="91427588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914277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54309873940432E-4"/>
          <c:y val="0.76832712633893741"/>
          <c:w val="0.98124636195882298"/>
          <c:h val="0.2068980988862878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85415292819999E-2"/>
          <c:y val="3.9412126206430011E-2"/>
          <c:w val="0.95052853529665648"/>
          <c:h val="0.634281678791056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0.374</c:v>
                </c:pt>
                <c:pt idx="1">
                  <c:v>0.39400000000000002</c:v>
                </c:pt>
                <c:pt idx="2">
                  <c:v>0.39</c:v>
                </c:pt>
                <c:pt idx="3">
                  <c:v>0.373</c:v>
                </c:pt>
                <c:pt idx="4">
                  <c:v>0.35799999999999998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4-EC44-9CBB-A9BD80FFA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0.105</c:v>
                </c:pt>
                <c:pt idx="1">
                  <c:v>0.10299999999999999</c:v>
                </c:pt>
                <c:pt idx="2">
                  <c:v>0.105</c:v>
                </c:pt>
                <c:pt idx="3">
                  <c:v>9.7000000000000003E-2</c:v>
                </c:pt>
                <c:pt idx="4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4-EC44-9CBB-A9BD80FFA3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4.3999999999999997E-2</c:v>
                </c:pt>
                <c:pt idx="1">
                  <c:v>4.1000000000000002E-2</c:v>
                </c:pt>
                <c:pt idx="2">
                  <c:v>4.3999999999999997E-2</c:v>
                </c:pt>
                <c:pt idx="3">
                  <c:v>4.3999999999999997E-2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74-EC44-9CBB-A9BD80FFA3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Reviews on website/app</c:v>
                </c:pt>
              </c:strCache>
            </c:strRef>
          </c:tx>
          <c:spPr>
            <a:solidFill>
              <a:srgbClr val="FFE6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DAC-7D43-B41A-BE21F2990B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3.5999999999999997E-2</c:v>
                </c:pt>
                <c:pt idx="1">
                  <c:v>2.5000000000000001E-2</c:v>
                </c:pt>
                <c:pt idx="2">
                  <c:v>2.5999999999999999E-2</c:v>
                </c:pt>
                <c:pt idx="3">
                  <c:v>2.3E-2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74-EC44-9CBB-A9BD80FFA3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Streaming TV shows online with ads</c:v>
                </c:pt>
              </c:strCache>
            </c:strRef>
          </c:tx>
          <c:spPr>
            <a:solidFill>
              <a:srgbClr val="FF737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0.00%</c:formatCode>
                <c:ptCount val="5"/>
                <c:pt idx="0">
                  <c:v>3.3000000000000002E-2</c:v>
                </c:pt>
                <c:pt idx="1">
                  <c:v>4.1000000000000002E-2</c:v>
                </c:pt>
                <c:pt idx="2">
                  <c:v>4.1000000000000002E-2</c:v>
                </c:pt>
                <c:pt idx="3">
                  <c:v>3.6999999999999998E-2</c:v>
                </c:pt>
                <c:pt idx="4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74-EC44-9CBB-A9BD80FFA32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6E-448A-BCA0-4ECFA149CD75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DAC-7D43-B41A-BE21F2990B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DAC-7D43-B41A-BE21F2990B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>
                  <c:v>3.2000000000000001E-2</c:v>
                </c:pt>
                <c:pt idx="1">
                  <c:v>2.1999999999999999E-2</c:v>
                </c:pt>
                <c:pt idx="2">
                  <c:v>0.03</c:v>
                </c:pt>
                <c:pt idx="3">
                  <c:v>0.03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74-EC44-9CBB-A9BD80FFA32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39-3D43-A2DF-F5FA58DDD10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39-3D43-A2DF-F5FA58DDD10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39-3D43-A2DF-F5FA58DDD10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>
                  <c:v>0.03</c:v>
                </c:pt>
                <c:pt idx="1">
                  <c:v>3.5000000000000003E-2</c:v>
                </c:pt>
                <c:pt idx="2">
                  <c:v>2.7E-2</c:v>
                </c:pt>
                <c:pt idx="3">
                  <c:v>3.1E-2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74-EC44-9CBB-A9BD80FFA328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74-EC44-9CBB-A9BD80FFA32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74-EC44-9CBB-A9BD80FFA32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74-EC44-9CBB-A9BD80FFA32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DAC-7D43-B41A-BE21F2990BE2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74-EC44-9CBB-A9BD80FFA32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0.00%</c:formatCode>
                <c:ptCount val="5"/>
                <c:pt idx="0">
                  <c:v>2.9000000000000001E-2</c:v>
                </c:pt>
                <c:pt idx="1">
                  <c:v>2.7E-2</c:v>
                </c:pt>
                <c:pt idx="2">
                  <c:v>2.4E-2</c:v>
                </c:pt>
                <c:pt idx="3">
                  <c:v>2.1000000000000001E-2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674-EC44-9CBB-A9BD80FFA328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39-3D43-A2DF-F5FA58DDD104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39-3D43-A2DF-F5FA58DDD104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39-3D43-A2DF-F5FA58DDD10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0.00%</c:formatCode>
                <c:ptCount val="5"/>
                <c:pt idx="0">
                  <c:v>2.9000000000000001E-2</c:v>
                </c:pt>
                <c:pt idx="1">
                  <c:v>3.5000000000000003E-2</c:v>
                </c:pt>
                <c:pt idx="2">
                  <c:v>3.5000000000000003E-2</c:v>
                </c:pt>
                <c:pt idx="3">
                  <c:v>2.4E-2</c:v>
                </c:pt>
                <c:pt idx="4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74-EC44-9CBB-A9BD80FFA328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74-EC44-9CBB-A9BD80FFA3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39-3D43-A2DF-F5FA58DDD10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74-EC44-9CBB-A9BD80FFA32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74-EC44-9CBB-A9BD80FFA32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674-EC44-9CBB-A9BD80FFA32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0.00%</c:formatCode>
                <c:ptCount val="5"/>
                <c:pt idx="0">
                  <c:v>2.8000000000000001E-2</c:v>
                </c:pt>
                <c:pt idx="1">
                  <c:v>1.7999999999999999E-2</c:v>
                </c:pt>
                <c:pt idx="2">
                  <c:v>2.5999999999999999E-2</c:v>
                </c:pt>
                <c:pt idx="3">
                  <c:v>2.5000000000000001E-2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674-EC44-9CBB-A9BD80FFA328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74-EC44-9CBB-A9BD80FFA32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74-EC44-9CBB-A9BD80FFA3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74-EC44-9CBB-A9BD80FFA32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39-3D43-A2DF-F5FA58DDD10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39-3D43-A2DF-F5FA58DDD10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0.00%</c:formatCode>
                <c:ptCount val="5"/>
                <c:pt idx="0">
                  <c:v>2.7E-2</c:v>
                </c:pt>
                <c:pt idx="1">
                  <c:v>2.7E-2</c:v>
                </c:pt>
                <c:pt idx="2">
                  <c:v>2.9000000000000001E-2</c:v>
                </c:pt>
                <c:pt idx="3">
                  <c:v>2.8000000000000001E-2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674-EC44-9CBB-A9BD80FFA328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DAC-7D43-B41A-BE21F2990BE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DAC-7D43-B41A-BE21F2990B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0.00%</c:formatCode>
                <c:ptCount val="5"/>
                <c:pt idx="0">
                  <c:v>2.4E-2</c:v>
                </c:pt>
                <c:pt idx="1">
                  <c:v>2.5000000000000001E-2</c:v>
                </c:pt>
                <c:pt idx="2">
                  <c:v>2.3E-2</c:v>
                </c:pt>
                <c:pt idx="3">
                  <c:v>2.9000000000000001E-2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C-7D43-B41A-BE21F2990BE2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0.00%</c:formatCode>
                <c:ptCount val="5"/>
                <c:pt idx="0">
                  <c:v>0.02</c:v>
                </c:pt>
                <c:pt idx="1">
                  <c:v>1.6E-2</c:v>
                </c:pt>
                <c:pt idx="2">
                  <c:v>0.01</c:v>
                </c:pt>
                <c:pt idx="3">
                  <c:v>2.3E-2</c:v>
                </c:pt>
                <c:pt idx="4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C-7D43-B41A-BE21F2990BE2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Sheet1!$O$2:$O$6</c:f>
              <c:numCache>
                <c:formatCode>0.00%</c:formatCode>
                <c:ptCount val="5"/>
                <c:pt idx="0">
                  <c:v>0.02</c:v>
                </c:pt>
                <c:pt idx="1">
                  <c:v>1.9E-2</c:v>
                </c:pt>
                <c:pt idx="2">
                  <c:v>2.3E-2</c:v>
                </c:pt>
                <c:pt idx="3">
                  <c:v>1.9E-2</c:v>
                </c:pt>
                <c:pt idx="4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AC-7D43-B41A-BE21F2990BE2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AC-7D43-B41A-BE21F2990BE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DAC-7D43-B41A-BE21F2990B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Sheet1!$P$2:$P$6</c:f>
              <c:numCache>
                <c:formatCode>0.00%</c:formatCode>
                <c:ptCount val="5"/>
                <c:pt idx="0">
                  <c:v>1.9E-2</c:v>
                </c:pt>
                <c:pt idx="1">
                  <c:v>3.2000000000000001E-2</c:v>
                </c:pt>
                <c:pt idx="2">
                  <c:v>2.3E-2</c:v>
                </c:pt>
                <c:pt idx="3">
                  <c:v>3.7999999999999999E-2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AC-7D43-B41A-BE21F2990BE2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Internet display/banner ad</c:v>
                </c:pt>
              </c:strCache>
            </c:strRef>
          </c:tx>
          <c:spPr>
            <a:solidFill>
              <a:srgbClr val="FF737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Sheet1!$Q$2:$Q$6</c:f>
              <c:numCache>
                <c:formatCode>0.00%</c:formatCode>
                <c:ptCount val="5"/>
                <c:pt idx="0">
                  <c:v>1.7000000000000001E-2</c:v>
                </c:pt>
                <c:pt idx="1">
                  <c:v>2.1999999999999999E-2</c:v>
                </c:pt>
                <c:pt idx="2">
                  <c:v>1.7999999999999999E-2</c:v>
                </c:pt>
                <c:pt idx="3">
                  <c:v>1.7999999999999999E-2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AC-7D43-B41A-BE21F2990BE2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Internet search</c:v>
                </c:pt>
              </c:strCache>
            </c:strRef>
          </c:tx>
          <c:spPr>
            <a:solidFill>
              <a:srgbClr val="0590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Sheet1!$R$2:$R$6</c:f>
              <c:numCache>
                <c:formatCode>0.00%</c:formatCode>
                <c:ptCount val="5"/>
                <c:pt idx="0">
                  <c:v>1.7000000000000001E-2</c:v>
                </c:pt>
                <c:pt idx="1">
                  <c:v>1.2999999999999999E-2</c:v>
                </c:pt>
                <c:pt idx="2">
                  <c:v>1.6E-2</c:v>
                </c:pt>
                <c:pt idx="3">
                  <c:v>1.9E-2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AC-7D43-B41A-BE21F2990BE2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Yellow pages</c:v>
                </c:pt>
              </c:strCache>
            </c:strRef>
          </c:tx>
          <c:spPr>
            <a:solidFill>
              <a:srgbClr val="7905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Sheet1!$S$2:$S$6</c:f>
              <c:numCache>
                <c:formatCode>0.00%</c:formatCode>
                <c:ptCount val="5"/>
                <c:pt idx="0">
                  <c:v>1.4999999999999999E-2</c:v>
                </c:pt>
                <c:pt idx="1">
                  <c:v>7.0000000000000001E-3</c:v>
                </c:pt>
                <c:pt idx="2">
                  <c:v>3.0000000000000001E-3</c:v>
                </c:pt>
                <c:pt idx="3">
                  <c:v>1.0999999999999999E-2</c:v>
                </c:pt>
                <c:pt idx="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AC-7D43-B41A-BE21F2990B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347897912"/>
        <c:axId val="647992032"/>
      </c:barChart>
      <c:catAx>
        <c:axId val="34789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992032"/>
        <c:crosses val="autoZero"/>
        <c:auto val="1"/>
        <c:lblAlgn val="ctr"/>
        <c:lblOffset val="0"/>
        <c:noMultiLvlLbl val="0"/>
      </c:catAx>
      <c:valAx>
        <c:axId val="64799203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47897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304464793197161E-2"/>
          <c:y val="0.77014291096124932"/>
          <c:w val="0.94312694628879179"/>
          <c:h val="0.2231152547537452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85415292819999E-2"/>
          <c:y val="3.7623855574130192E-2"/>
          <c:w val="0.95052853529665648"/>
          <c:h val="0.644676235941302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0.437</c:v>
                </c:pt>
                <c:pt idx="1">
                  <c:v>0.439</c:v>
                </c:pt>
                <c:pt idx="2">
                  <c:v>0.41499999999999998</c:v>
                </c:pt>
                <c:pt idx="3">
                  <c:v>0.40200000000000002</c:v>
                </c:pt>
                <c:pt idx="4">
                  <c:v>0.372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A-3F4D-A70C-4195790D53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7.0999999999999994E-2</c:v>
                </c:pt>
                <c:pt idx="1">
                  <c:v>6.8000000000000005E-2</c:v>
                </c:pt>
                <c:pt idx="2">
                  <c:v>6.7000000000000004E-2</c:v>
                </c:pt>
                <c:pt idx="3">
                  <c:v>6.8000000000000005E-2</c:v>
                </c:pt>
                <c:pt idx="4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5A-3F4D-A70C-4195790D53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5.8000000000000003E-2</c:v>
                </c:pt>
                <c:pt idx="1">
                  <c:v>0.06</c:v>
                </c:pt>
                <c:pt idx="2">
                  <c:v>6.9000000000000006E-2</c:v>
                </c:pt>
                <c:pt idx="3">
                  <c:v>6.4000000000000001E-2</c:v>
                </c:pt>
                <c:pt idx="4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5A-3F4D-A70C-4195790D53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3.6999999999999998E-2</c:v>
                </c:pt>
                <c:pt idx="1">
                  <c:v>3.3000000000000002E-2</c:v>
                </c:pt>
                <c:pt idx="2">
                  <c:v>3.6999999999999998E-2</c:v>
                </c:pt>
                <c:pt idx="3">
                  <c:v>4.4999999999999998E-2</c:v>
                </c:pt>
                <c:pt idx="4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5A-3F4D-A70C-4195790D53C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2.7E-2</c:v>
                </c:pt>
                <c:pt idx="2">
                  <c:v>3.6999999999999998E-2</c:v>
                </c:pt>
                <c:pt idx="3">
                  <c:v>3.2000000000000001E-2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5A-3F4D-A70C-4195790D53C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3.1E-2</c:v>
                </c:pt>
                <c:pt idx="2">
                  <c:v>3.4000000000000002E-2</c:v>
                </c:pt>
                <c:pt idx="3">
                  <c:v>3.1E-2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5A-3F4D-A70C-4195790D53C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Review website/app</c:v>
                </c:pt>
              </c:strCache>
            </c:strRef>
          </c:tx>
          <c:spPr>
            <a:solidFill>
              <a:srgbClr val="FFE6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5A-3F4D-A70C-4195790D53C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5A-3F4D-A70C-4195790D53C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5A-3F4D-A70C-4195790D53C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>
                  <c:v>3.2000000000000001E-2</c:v>
                </c:pt>
                <c:pt idx="1">
                  <c:v>2.5999999999999999E-2</c:v>
                </c:pt>
                <c:pt idx="2">
                  <c:v>2.5999999999999999E-2</c:v>
                </c:pt>
                <c:pt idx="3">
                  <c:v>2.7E-2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5A-3F4D-A70C-4195790D53CF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5A-3F4D-A70C-4195790D53C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5A-3F4D-A70C-4195790D53C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75A-3F4D-A70C-4195790D53C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5A-3F4D-A70C-4195790D53C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0.00%</c:formatCode>
                <c:ptCount val="5"/>
                <c:pt idx="0">
                  <c:v>2.7E-2</c:v>
                </c:pt>
                <c:pt idx="1">
                  <c:v>0.03</c:v>
                </c:pt>
                <c:pt idx="2">
                  <c:v>2.8000000000000001E-2</c:v>
                </c:pt>
                <c:pt idx="3">
                  <c:v>2.9000000000000001E-2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75A-3F4D-A70C-4195790D53CF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75A-3F4D-A70C-4195790D53CF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8F-8F4F-80A3-A9B6B311418E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8F-8F4F-80A3-A9B6B311418E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8F-8F4F-80A3-A9B6B311418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0.00%</c:formatCode>
                <c:ptCount val="5"/>
                <c:pt idx="0">
                  <c:v>2.5000000000000001E-2</c:v>
                </c:pt>
                <c:pt idx="1">
                  <c:v>2.5999999999999999E-2</c:v>
                </c:pt>
                <c:pt idx="2">
                  <c:v>2.5000000000000001E-2</c:v>
                </c:pt>
                <c:pt idx="3">
                  <c:v>2.8000000000000001E-2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75A-3F4D-A70C-4195790D53CF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Streaming TV shows online with ads</c:v>
                </c:pt>
              </c:strCache>
            </c:strRef>
          </c:tx>
          <c:spPr>
            <a:solidFill>
              <a:srgbClr val="F5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5A-3F4D-A70C-4195790D53C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5A-3F4D-A70C-4195790D53C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5A-3F4D-A70C-4195790D53C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5A-3F4D-A70C-4195790D53C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75A-3F4D-A70C-4195790D53C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0.00%</c:formatCode>
                <c:ptCount val="5"/>
                <c:pt idx="0">
                  <c:v>2.3E-2</c:v>
                </c:pt>
                <c:pt idx="1">
                  <c:v>2.8000000000000001E-2</c:v>
                </c:pt>
                <c:pt idx="2">
                  <c:v>2.5999999999999999E-2</c:v>
                </c:pt>
                <c:pt idx="3">
                  <c:v>2.8000000000000001E-2</c:v>
                </c:pt>
                <c:pt idx="4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75A-3F4D-A70C-4195790D53CF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3A-4A60-911A-189589B6E43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0.00%</c:formatCode>
                <c:ptCount val="5"/>
                <c:pt idx="0">
                  <c:v>0.02</c:v>
                </c:pt>
                <c:pt idx="1">
                  <c:v>2.3E-2</c:v>
                </c:pt>
                <c:pt idx="2">
                  <c:v>2.1000000000000001E-2</c:v>
                </c:pt>
                <c:pt idx="3">
                  <c:v>0.02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75A-3F4D-A70C-4195790D53CF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Internet search</c:v>
                </c:pt>
              </c:strCache>
            </c:strRef>
          </c:tx>
          <c:spPr>
            <a:solidFill>
              <a:srgbClr val="0590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0.00%</c:formatCode>
                <c:ptCount val="5"/>
                <c:pt idx="0">
                  <c:v>0.02</c:v>
                </c:pt>
                <c:pt idx="1">
                  <c:v>1.2E-2</c:v>
                </c:pt>
                <c:pt idx="2">
                  <c:v>1.7000000000000001E-2</c:v>
                </c:pt>
                <c:pt idx="3">
                  <c:v>2.4E-2</c:v>
                </c:pt>
                <c:pt idx="4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8F-8F4F-80A3-A9B6B311418E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0.00%</c:formatCode>
                <c:ptCount val="5"/>
                <c:pt idx="0">
                  <c:v>1.9E-2</c:v>
                </c:pt>
                <c:pt idx="1">
                  <c:v>1.4E-2</c:v>
                </c:pt>
                <c:pt idx="2">
                  <c:v>1.4E-2</c:v>
                </c:pt>
                <c:pt idx="3">
                  <c:v>8.9999999999999993E-3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8F-8F4F-80A3-A9B6B311418E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Other digital media</c:v>
                </c:pt>
              </c:strCache>
            </c:strRef>
          </c:tx>
          <c:spPr>
            <a:solidFill>
              <a:srgbClr val="9F5FC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Sheet1!$O$2:$O$6</c:f>
              <c:numCache>
                <c:formatCode>0.00%</c:formatCode>
                <c:ptCount val="5"/>
                <c:pt idx="0">
                  <c:v>1.7999999999999999E-2</c:v>
                </c:pt>
                <c:pt idx="1">
                  <c:v>1.6E-2</c:v>
                </c:pt>
                <c:pt idx="2">
                  <c:v>1.4999999999999999E-2</c:v>
                </c:pt>
                <c:pt idx="3">
                  <c:v>1.6E-2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8F-8F4F-80A3-A9B6B311418E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Sheet1!$P$2:$P$6</c:f>
              <c:numCache>
                <c:formatCode>0.00%</c:formatCode>
                <c:ptCount val="5"/>
                <c:pt idx="0">
                  <c:v>1.7999999999999999E-2</c:v>
                </c:pt>
                <c:pt idx="1">
                  <c:v>1.7999999999999999E-2</c:v>
                </c:pt>
                <c:pt idx="2">
                  <c:v>1.2E-2</c:v>
                </c:pt>
                <c:pt idx="3">
                  <c:v>2.1999999999999999E-2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8F-8F4F-80A3-A9B6B311418E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Internet display/banner ad</c:v>
                </c:pt>
              </c:strCache>
            </c:strRef>
          </c:tx>
          <c:spPr>
            <a:solidFill>
              <a:srgbClr val="FF737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Sheet1!$Q$2:$Q$6</c:f>
              <c:numCache>
                <c:formatCode>0.00%</c:formatCode>
                <c:ptCount val="5"/>
                <c:pt idx="0">
                  <c:v>1.6E-2</c:v>
                </c:pt>
                <c:pt idx="1">
                  <c:v>2.1000000000000001E-2</c:v>
                </c:pt>
                <c:pt idx="2">
                  <c:v>1.6E-2</c:v>
                </c:pt>
                <c:pt idx="3">
                  <c:v>1.7000000000000001E-2</c:v>
                </c:pt>
                <c:pt idx="4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8F-8F4F-80A3-A9B6B311418E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Sheet1!$R$2:$R$6</c:f>
              <c:numCache>
                <c:formatCode>0.00%</c:formatCode>
                <c:ptCount val="5"/>
                <c:pt idx="0">
                  <c:v>1.4999999999999999E-2</c:v>
                </c:pt>
                <c:pt idx="1">
                  <c:v>2.1000000000000001E-2</c:v>
                </c:pt>
                <c:pt idx="2">
                  <c:v>1.4999999999999999E-2</c:v>
                </c:pt>
                <c:pt idx="3">
                  <c:v>1.4E-2</c:v>
                </c:pt>
                <c:pt idx="4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8F-8F4F-80A3-A9B6B31141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914282152"/>
        <c:axId val="914282936"/>
      </c:barChart>
      <c:catAx>
        <c:axId val="91428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282936"/>
        <c:crosses val="autoZero"/>
        <c:auto val="1"/>
        <c:lblAlgn val="ctr"/>
        <c:lblOffset val="0"/>
        <c:noMultiLvlLbl val="0"/>
      </c:catAx>
      <c:valAx>
        <c:axId val="91428293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914282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205098910900635E-2"/>
          <c:y val="0.77694049624861394"/>
          <c:w val="0.95769553520680284"/>
          <c:h val="0.20934290784074525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79074115785216E-2"/>
          <c:y val="3.5890431299950454E-2"/>
          <c:w val="0.95052853529665648"/>
          <c:h val="0.620311647832537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0.42699999999999999</c:v>
                </c:pt>
                <c:pt idx="1">
                  <c:v>0.439</c:v>
                </c:pt>
                <c:pt idx="2">
                  <c:v>0.42099999999999999</c:v>
                </c:pt>
                <c:pt idx="3">
                  <c:v>0.40899999999999997</c:v>
                </c:pt>
                <c:pt idx="4">
                  <c:v>0.38600000000000001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4-EC44-9CBB-A9BD80FFA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6.9000000000000006E-2</c:v>
                </c:pt>
                <c:pt idx="1">
                  <c:v>7.3999999999999996E-2</c:v>
                </c:pt>
                <c:pt idx="2">
                  <c:v>8.5999999999999993E-2</c:v>
                </c:pt>
                <c:pt idx="3">
                  <c:v>7.5999999999999998E-2</c:v>
                </c:pt>
                <c:pt idx="4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4-EC44-9CBB-A9BD80FFA3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5.2999999999999999E-2</c:v>
                </c:pt>
                <c:pt idx="1">
                  <c:v>4.7E-2</c:v>
                </c:pt>
                <c:pt idx="2">
                  <c:v>4.5999999999999999E-2</c:v>
                </c:pt>
                <c:pt idx="3">
                  <c:v>4.8000000000000001E-2</c:v>
                </c:pt>
                <c:pt idx="4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74-EC44-9CBB-A9BD80FFA3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3.5999999999999997E-2</c:v>
                </c:pt>
                <c:pt idx="1">
                  <c:v>2.5000000000000001E-2</c:v>
                </c:pt>
                <c:pt idx="2">
                  <c:v>3.4000000000000002E-2</c:v>
                </c:pt>
                <c:pt idx="3">
                  <c:v>0.03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74-EC44-9CBB-A9BD80FFA3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3.2000000000000001E-2</c:v>
                </c:pt>
                <c:pt idx="2">
                  <c:v>3.5000000000000003E-2</c:v>
                </c:pt>
                <c:pt idx="3">
                  <c:v>2.9000000000000001E-2</c:v>
                </c:pt>
                <c:pt idx="4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74-EC44-9CBB-A9BD80FFA32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Reviews on website/app</c:v>
                </c:pt>
              </c:strCache>
            </c:strRef>
          </c:tx>
          <c:spPr>
            <a:solidFill>
              <a:srgbClr val="FFE6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CA-E741-A0CD-2D54F978AF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>
                  <c:v>0.03</c:v>
                </c:pt>
                <c:pt idx="1">
                  <c:v>2.4E-2</c:v>
                </c:pt>
                <c:pt idx="2">
                  <c:v>2.7E-2</c:v>
                </c:pt>
                <c:pt idx="3">
                  <c:v>2.7E-2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74-EC44-9CBB-A9BD80FFA32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39-3D43-A2DF-F5FA58DDD10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39-3D43-A2DF-F5FA58DDD10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39-3D43-A2DF-F5FA58DDD10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>
                  <c:v>2.8000000000000001E-2</c:v>
                </c:pt>
                <c:pt idx="1">
                  <c:v>2.9000000000000001E-2</c:v>
                </c:pt>
                <c:pt idx="2">
                  <c:v>2.8000000000000001E-2</c:v>
                </c:pt>
                <c:pt idx="3">
                  <c:v>3.1E-2</c:v>
                </c:pt>
                <c:pt idx="4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74-EC44-9CBB-A9BD80FFA328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74-EC44-9CBB-A9BD80FFA3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74-EC44-9CBB-A9BD80FFA32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74-EC44-9CBB-A9BD80FFA32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74-EC44-9CBB-A9BD80FFA32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0.00%</c:formatCode>
                <c:ptCount val="5"/>
                <c:pt idx="0">
                  <c:v>2.8000000000000001E-2</c:v>
                </c:pt>
                <c:pt idx="1">
                  <c:v>1.4999999999999999E-2</c:v>
                </c:pt>
                <c:pt idx="2">
                  <c:v>2.1999999999999999E-2</c:v>
                </c:pt>
                <c:pt idx="3">
                  <c:v>3.1E-2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674-EC44-9CBB-A9BD80FFA328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Streaming TV shows online with ads</c:v>
                </c:pt>
              </c:strCache>
            </c:strRef>
          </c:tx>
          <c:spPr>
            <a:solidFill>
              <a:srgbClr val="F5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39-3D43-A2DF-F5FA58DDD104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CA-E741-A0CD-2D54F978AF52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CA-E741-A0CD-2D54F978AF52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BCA-E741-A0CD-2D54F978AF52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CA-E741-A0CD-2D54F978AF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0.00%</c:formatCode>
                <c:ptCount val="5"/>
                <c:pt idx="0">
                  <c:v>2.7E-2</c:v>
                </c:pt>
                <c:pt idx="1">
                  <c:v>3.4000000000000002E-2</c:v>
                </c:pt>
                <c:pt idx="2">
                  <c:v>0.03</c:v>
                </c:pt>
                <c:pt idx="3">
                  <c:v>3.3000000000000002E-2</c:v>
                </c:pt>
                <c:pt idx="4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74-EC44-9CBB-A9BD80FFA328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0.00%</c:formatCode>
                <c:ptCount val="5"/>
                <c:pt idx="0">
                  <c:v>2.5999999999999999E-2</c:v>
                </c:pt>
                <c:pt idx="1">
                  <c:v>2.9000000000000001E-2</c:v>
                </c:pt>
                <c:pt idx="2">
                  <c:v>2.7E-2</c:v>
                </c:pt>
                <c:pt idx="3">
                  <c:v>2.5000000000000001E-2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674-EC44-9CBB-A9BD80FFA328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CA-E741-A0CD-2D54F978AF52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BCA-E741-A0CD-2D54F978AF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0.00%</c:formatCode>
                <c:ptCount val="5"/>
                <c:pt idx="0">
                  <c:v>2.5000000000000001E-2</c:v>
                </c:pt>
                <c:pt idx="1">
                  <c:v>0.02</c:v>
                </c:pt>
                <c:pt idx="2">
                  <c:v>0.02</c:v>
                </c:pt>
                <c:pt idx="3">
                  <c:v>1.2999999999999999E-2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674-EC44-9CBB-A9BD80FFA328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CA-E741-A0CD-2D54F978AF52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CA-E741-A0CD-2D54F978AF52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CA-E741-A0CD-2D54F978AF52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BCA-E741-A0CD-2D54F978AF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0.00%</c:formatCode>
                <c:ptCount val="5"/>
                <c:pt idx="0">
                  <c:v>2.3E-2</c:v>
                </c:pt>
                <c:pt idx="1">
                  <c:v>0.03</c:v>
                </c:pt>
                <c:pt idx="2">
                  <c:v>2.9000000000000001E-2</c:v>
                </c:pt>
                <c:pt idx="3">
                  <c:v>3.1E-2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96-4187-A52A-25879F5BAB2A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96-4187-A52A-25879F5BA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0.00%</c:formatCode>
                <c:ptCount val="5"/>
                <c:pt idx="0">
                  <c:v>0.02</c:v>
                </c:pt>
                <c:pt idx="1">
                  <c:v>2.5000000000000001E-2</c:v>
                </c:pt>
                <c:pt idx="2">
                  <c:v>1.9E-2</c:v>
                </c:pt>
                <c:pt idx="3">
                  <c:v>1.7999999999999999E-2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96-4187-A52A-25879F5BAB2A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Sheet1!$O$2:$O$6</c:f>
              <c:numCache>
                <c:formatCode>0.00%</c:formatCode>
                <c:ptCount val="5"/>
                <c:pt idx="0">
                  <c:v>1.7000000000000001E-2</c:v>
                </c:pt>
                <c:pt idx="1">
                  <c:v>1.6E-2</c:v>
                </c:pt>
                <c:pt idx="2">
                  <c:v>8.0000000000000002E-3</c:v>
                </c:pt>
                <c:pt idx="3">
                  <c:v>2.1000000000000001E-2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CA-E741-A0CD-2D54F978AF52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Internet search</c:v>
                </c:pt>
              </c:strCache>
            </c:strRef>
          </c:tx>
          <c:spPr>
            <a:solidFill>
              <a:srgbClr val="0590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Sheet1!$P$2:$P$6</c:f>
              <c:numCache>
                <c:formatCode>0.00%</c:formatCode>
                <c:ptCount val="5"/>
                <c:pt idx="0">
                  <c:v>1.7000000000000001E-2</c:v>
                </c:pt>
                <c:pt idx="1">
                  <c:v>8.0000000000000002E-3</c:v>
                </c:pt>
                <c:pt idx="2">
                  <c:v>1.2999999999999999E-2</c:v>
                </c:pt>
                <c:pt idx="3">
                  <c:v>2.1000000000000001E-2</c:v>
                </c:pt>
                <c:pt idx="4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CA-E741-A0CD-2D54F978AF52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Internet display/banner ad</c:v>
                </c:pt>
              </c:strCache>
            </c:strRef>
          </c:tx>
          <c:spPr>
            <a:solidFill>
              <a:srgbClr val="FF737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Sheet1!$Q$2:$Q$6</c:f>
              <c:numCache>
                <c:formatCode>0.00%</c:formatCode>
                <c:ptCount val="5"/>
                <c:pt idx="0">
                  <c:v>1.6E-2</c:v>
                </c:pt>
                <c:pt idx="1">
                  <c:v>2.3E-2</c:v>
                </c:pt>
                <c:pt idx="2">
                  <c:v>1.4E-2</c:v>
                </c:pt>
                <c:pt idx="3">
                  <c:v>1.6E-2</c:v>
                </c:pt>
                <c:pt idx="4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CA-E741-A0CD-2D54F978AF52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Other digital media</c:v>
                </c:pt>
              </c:strCache>
            </c:strRef>
          </c:tx>
          <c:spPr>
            <a:solidFill>
              <a:srgbClr val="9F5FC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Sheet1!$R$2:$R$6</c:f>
              <c:numCache>
                <c:formatCode>0.00%</c:formatCode>
                <c:ptCount val="5"/>
                <c:pt idx="0">
                  <c:v>1.6E-2</c:v>
                </c:pt>
                <c:pt idx="1">
                  <c:v>1.4999999999999999E-2</c:v>
                </c:pt>
                <c:pt idx="2">
                  <c:v>1.2999999999999999E-2</c:v>
                </c:pt>
                <c:pt idx="3">
                  <c:v>1.4E-2</c:v>
                </c:pt>
                <c:pt idx="4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CA-E741-A0CD-2D54F978AF52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Sheet1!$S$2:$S$6</c:f>
              <c:numCache>
                <c:formatCode>0.00%</c:formatCode>
                <c:ptCount val="5"/>
                <c:pt idx="0">
                  <c:v>1.4999999999999999E-2</c:v>
                </c:pt>
                <c:pt idx="1">
                  <c:v>1.4E-2</c:v>
                </c:pt>
                <c:pt idx="2">
                  <c:v>1.7000000000000001E-2</c:v>
                </c:pt>
                <c:pt idx="3">
                  <c:v>1.9E-2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CA-E741-A0CD-2D54F978AF52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Cable TV web/apps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Sheet1!$T$2:$T$6</c:f>
              <c:numCache>
                <c:formatCode>0.00%</c:formatCode>
                <c:ptCount val="5"/>
                <c:pt idx="0">
                  <c:v>1.2E-2</c:v>
                </c:pt>
                <c:pt idx="1">
                  <c:v>0.01</c:v>
                </c:pt>
                <c:pt idx="2">
                  <c:v>1.0999999999999999E-2</c:v>
                </c:pt>
                <c:pt idx="3">
                  <c:v>1.0999999999999999E-2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E7-467A-B319-80C44173D0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347897912"/>
        <c:axId val="647992032"/>
      </c:barChart>
      <c:catAx>
        <c:axId val="34789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992032"/>
        <c:crosses val="autoZero"/>
        <c:auto val="1"/>
        <c:lblAlgn val="ctr"/>
        <c:lblOffset val="0"/>
        <c:noMultiLvlLbl val="0"/>
      </c:catAx>
      <c:valAx>
        <c:axId val="64799203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47897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272930305223789E-3"/>
          <c:y val="0.75216468620123456"/>
          <c:w val="0.98355037008810686"/>
          <c:h val="0.22580468894196276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Adults 35+</a:t>
            </a:r>
          </a:p>
        </c:rich>
      </c:tx>
      <c:layout>
        <c:manualLayout>
          <c:xMode val="edge"/>
          <c:yMode val="edge"/>
          <c:x val="0.28042197034434274"/>
          <c:y val="1.7445482866043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531928824848546"/>
          <c:y val="0.11997507788161994"/>
          <c:w val="0.61136474353018011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AB1-4C43-8281-7E1CFA4032C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C5-0E46-8C48-132473719DB6}"/>
              </c:ext>
            </c:extLst>
          </c:dPt>
          <c:dPt>
            <c:idx val="5"/>
            <c:invertIfNegative val="0"/>
            <c:bubble3D val="0"/>
            <c:spPr>
              <a:solidFill>
                <a:srgbClr val="33D0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E2B-8548-8483-FE956F0E04EB}"/>
              </c:ext>
            </c:extLst>
          </c:dPt>
          <c:dPt>
            <c:idx val="6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C5-0E46-8C48-132473719DB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B1-4C43-8281-7E1CFA4032C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C5-0E46-8C48-132473719DB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C5-0E46-8C48-132473719DB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FC5-0E46-8C48-132473719DB6}"/>
              </c:ext>
            </c:extLst>
          </c:dPt>
          <c:dPt>
            <c:idx val="11"/>
            <c:invertIfNegative val="0"/>
            <c:bubble3D val="0"/>
            <c:spPr>
              <a:solidFill>
                <a:srgbClr val="33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AB1-4C43-8281-7E1CFA4032C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FC5-0E46-8C48-132473719DB6}"/>
              </c:ext>
            </c:extLst>
          </c:dPt>
          <c:dPt>
            <c:idx val="13"/>
            <c:invertIfNegative val="0"/>
            <c:bubble3D val="0"/>
            <c:spPr>
              <a:solidFill>
                <a:srgbClr val="33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B1-4C43-8281-7E1CFA4032CD}"/>
              </c:ext>
            </c:extLst>
          </c:dPt>
          <c:dPt>
            <c:idx val="14"/>
            <c:invertIfNegative val="0"/>
            <c:bubble3D val="0"/>
            <c:spPr>
              <a:solidFill>
                <a:srgbClr val="33D0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9E2B-8548-8483-FE956F0E04E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Local broadcast TV news</c:v>
                </c:pt>
                <c:pt idx="1">
                  <c:v>Local newspapers</c:v>
                </c:pt>
                <c:pt idx="2">
                  <c:v>National broadcast network TV news</c:v>
                </c:pt>
                <c:pt idx="3">
                  <c:v>Local/national newspapers web/apps</c:v>
                </c:pt>
                <c:pt idx="4">
                  <c:v>Radio  </c:v>
                </c:pt>
                <c:pt idx="5">
                  <c:v>National broadcast TV news web/apps</c:v>
                </c:pt>
                <c:pt idx="6">
                  <c:v>National newspapers</c:v>
                </c:pt>
                <c:pt idx="7">
                  <c:v>Cable TV news   </c:v>
                </c:pt>
                <c:pt idx="8">
                  <c:v>Local broadcast TV web/apps</c:v>
                </c:pt>
                <c:pt idx="9">
                  <c:v>Public TV news   </c:v>
                </c:pt>
                <c:pt idx="10">
                  <c:v>Public TV news web/apps</c:v>
                </c:pt>
                <c:pt idx="11">
                  <c:v>Cable TV news web/apps</c:v>
                </c:pt>
                <c:pt idx="12">
                  <c:v>Radio web/apps</c:v>
                </c:pt>
                <c:pt idx="13">
                  <c:v>All Other Internet Web/Apps</c:v>
                </c:pt>
                <c:pt idx="14">
                  <c:v>Social media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0.83</c:v>
                </c:pt>
                <c:pt idx="1">
                  <c:v>0.79900000000000004</c:v>
                </c:pt>
                <c:pt idx="2">
                  <c:v>0.77500000000000002</c:v>
                </c:pt>
                <c:pt idx="3">
                  <c:v>0.74399999999999999</c:v>
                </c:pt>
                <c:pt idx="4">
                  <c:v>0.78900000000000003</c:v>
                </c:pt>
                <c:pt idx="5">
                  <c:v>0.72499999999999998</c:v>
                </c:pt>
                <c:pt idx="6">
                  <c:v>0.71599999999999997</c:v>
                </c:pt>
                <c:pt idx="7">
                  <c:v>0.71</c:v>
                </c:pt>
                <c:pt idx="8">
                  <c:v>0.77</c:v>
                </c:pt>
                <c:pt idx="9">
                  <c:v>0.76600000000000001</c:v>
                </c:pt>
                <c:pt idx="10">
                  <c:v>0.74299999999999999</c:v>
                </c:pt>
                <c:pt idx="11">
                  <c:v>0.68799999999999994</c:v>
                </c:pt>
                <c:pt idx="12">
                  <c:v>0.71</c:v>
                </c:pt>
                <c:pt idx="13">
                  <c:v>0.64</c:v>
                </c:pt>
                <c:pt idx="14">
                  <c:v>0.438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C5-0E46-8C48-132473719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914285288"/>
        <c:axId val="914286464"/>
      </c:barChart>
      <c:catAx>
        <c:axId val="9142852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914286464"/>
        <c:crosses val="autoZero"/>
        <c:auto val="1"/>
        <c:lblAlgn val="ctr"/>
        <c:lblOffset val="100"/>
        <c:noMultiLvlLbl val="0"/>
      </c:catAx>
      <c:valAx>
        <c:axId val="91428646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91428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Adults 35-64</a:t>
            </a:r>
          </a:p>
        </c:rich>
      </c:tx>
      <c:layout>
        <c:manualLayout>
          <c:xMode val="edge"/>
          <c:yMode val="edge"/>
          <c:x val="0.33499169511664495"/>
          <c:y val="9.968847352024922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517010781687311"/>
          <c:y val="0.11000623052959502"/>
          <c:w val="0.59942665972152487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7596-1B45-AC99-E455432F68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96-1B45-AC99-E455432F6812}"/>
              </c:ext>
            </c:extLst>
          </c:dPt>
          <c:dPt>
            <c:idx val="5"/>
            <c:invertIfNegative val="0"/>
            <c:bubble3D val="0"/>
            <c:spPr>
              <a:solidFill>
                <a:srgbClr val="33D0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8C38-2E4C-AC2E-CAC5E80DDADA}"/>
              </c:ext>
            </c:extLst>
          </c:dPt>
          <c:dPt>
            <c:idx val="6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96-1B45-AC99-E455432F681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596-1B45-AC99-E455432F681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96-1B45-AC99-E455432F681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596-1B45-AC99-E455432F681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596-1B45-AC99-E455432F6812}"/>
              </c:ext>
            </c:extLst>
          </c:dPt>
          <c:dPt>
            <c:idx val="11"/>
            <c:invertIfNegative val="0"/>
            <c:bubble3D val="0"/>
            <c:spPr>
              <a:solidFill>
                <a:srgbClr val="33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7596-1B45-AC99-E455432F681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596-1B45-AC99-E455432F6812}"/>
              </c:ext>
            </c:extLst>
          </c:dPt>
          <c:dPt>
            <c:idx val="13"/>
            <c:invertIfNegative val="0"/>
            <c:bubble3D val="0"/>
            <c:spPr>
              <a:solidFill>
                <a:srgbClr val="33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596-1B45-AC99-E455432F6812}"/>
              </c:ext>
            </c:extLst>
          </c:dPt>
          <c:dPt>
            <c:idx val="14"/>
            <c:invertIfNegative val="0"/>
            <c:bubble3D val="0"/>
            <c:spPr>
              <a:solidFill>
                <a:srgbClr val="33D0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8C38-2E4C-AC2E-CAC5E80DDAD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Local broadcast TV news</c:v>
                </c:pt>
                <c:pt idx="1">
                  <c:v>Local newspapers</c:v>
                </c:pt>
                <c:pt idx="2">
                  <c:v>National broadcast network TV news</c:v>
                </c:pt>
                <c:pt idx="3">
                  <c:v>Local/national newspapers web/apps</c:v>
                </c:pt>
                <c:pt idx="4">
                  <c:v>Radio  </c:v>
                </c:pt>
                <c:pt idx="5">
                  <c:v>National broadcast TV news web/apps</c:v>
                </c:pt>
                <c:pt idx="6">
                  <c:v>National newspapers</c:v>
                </c:pt>
                <c:pt idx="7">
                  <c:v>Cable TV news   </c:v>
                </c:pt>
                <c:pt idx="8">
                  <c:v>Local broadcast TV web/apps</c:v>
                </c:pt>
                <c:pt idx="9">
                  <c:v>Public TV news   </c:v>
                </c:pt>
                <c:pt idx="10">
                  <c:v>Public TV news web/apps</c:v>
                </c:pt>
                <c:pt idx="11">
                  <c:v>Cable TV news web/apps</c:v>
                </c:pt>
                <c:pt idx="12">
                  <c:v>Radio web/apps</c:v>
                </c:pt>
                <c:pt idx="13">
                  <c:v>All Other Internet Web/Apps</c:v>
                </c:pt>
                <c:pt idx="14">
                  <c:v>Social media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0.83299999999999996</c:v>
                </c:pt>
                <c:pt idx="1">
                  <c:v>0.80800000000000005</c:v>
                </c:pt>
                <c:pt idx="2">
                  <c:v>0.79500000000000004</c:v>
                </c:pt>
                <c:pt idx="3">
                  <c:v>0.77600000000000002</c:v>
                </c:pt>
                <c:pt idx="4">
                  <c:v>0.82299999999999995</c:v>
                </c:pt>
                <c:pt idx="5">
                  <c:v>0.76100000000000001</c:v>
                </c:pt>
                <c:pt idx="6">
                  <c:v>0.74099999999999999</c:v>
                </c:pt>
                <c:pt idx="7">
                  <c:v>0.74199999999999999</c:v>
                </c:pt>
                <c:pt idx="8">
                  <c:v>0.78800000000000003</c:v>
                </c:pt>
                <c:pt idx="9">
                  <c:v>0.78300000000000003</c:v>
                </c:pt>
                <c:pt idx="10">
                  <c:v>0.77</c:v>
                </c:pt>
                <c:pt idx="11">
                  <c:v>0.72</c:v>
                </c:pt>
                <c:pt idx="12">
                  <c:v>0.75</c:v>
                </c:pt>
                <c:pt idx="13">
                  <c:v>0.69699999999999995</c:v>
                </c:pt>
                <c:pt idx="14">
                  <c:v>0.54700000000000004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596-1B45-AC99-E455432F6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914289992"/>
        <c:axId val="914290776"/>
      </c:barChart>
      <c:catAx>
        <c:axId val="9142899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914290776"/>
        <c:crosses val="autoZero"/>
        <c:auto val="1"/>
        <c:lblAlgn val="ctr"/>
        <c:lblOffset val="100"/>
        <c:noMultiLvlLbl val="0"/>
      </c:catAx>
      <c:valAx>
        <c:axId val="914290776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914289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</c:v>
                </c:pt>
                <c:pt idx="1">
                  <c:v>Social Media</c:v>
                </c:pt>
                <c:pt idx="2">
                  <c:v>Ads on a website</c:v>
                </c:pt>
                <c:pt idx="3">
                  <c:v>Radio</c:v>
                </c:pt>
                <c:pt idx="4">
                  <c:v>Magazine</c:v>
                </c:pt>
                <c:pt idx="5">
                  <c:v>Streaming TV Shows Online With Ads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0.69</c:v>
                </c:pt>
                <c:pt idx="1">
                  <c:v>0.28999999999999998</c:v>
                </c:pt>
                <c:pt idx="2">
                  <c:v>0.22</c:v>
                </c:pt>
                <c:pt idx="3">
                  <c:v>0.22</c:v>
                </c:pt>
                <c:pt idx="4">
                  <c:v>0.21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C-44DE-AD88-8931150C2D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</c:v>
                </c:pt>
                <c:pt idx="1">
                  <c:v>Social Media</c:v>
                </c:pt>
                <c:pt idx="2">
                  <c:v>Ads on a website</c:v>
                </c:pt>
                <c:pt idx="3">
                  <c:v>Radio</c:v>
                </c:pt>
                <c:pt idx="4">
                  <c:v>Magazine</c:v>
                </c:pt>
                <c:pt idx="5">
                  <c:v>Streaming TV Shows Online With Ads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0.19</c:v>
                </c:pt>
                <c:pt idx="2">
                  <c:v>0.1</c:v>
                </c:pt>
                <c:pt idx="3">
                  <c:v>0.11</c:v>
                </c:pt>
                <c:pt idx="4">
                  <c:v>0.1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C-44DE-AD88-8931150C2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214116848"/>
        <c:axId val="217562088"/>
      </c:barChart>
      <c:catAx>
        <c:axId val="21411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62088"/>
        <c:crosses val="autoZero"/>
        <c:auto val="1"/>
        <c:lblAlgn val="ctr"/>
        <c:lblOffset val="100"/>
        <c:noMultiLvlLbl val="0"/>
      </c:catAx>
      <c:valAx>
        <c:axId val="217562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11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Adults 25-54</a:t>
            </a:r>
          </a:p>
        </c:rich>
      </c:tx>
      <c:layout>
        <c:manualLayout>
          <c:xMode val="edge"/>
          <c:yMode val="edge"/>
          <c:x val="0.69475605990427669"/>
          <c:y val="1.2461059190031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69861346498731769"/>
          <c:y val="0.11000623052959502"/>
          <c:w val="0.28690345180192767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A525-EE40-817E-68E5E8C57A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2A-8D44-9D5E-58C0571CDAD2}"/>
              </c:ext>
            </c:extLst>
          </c:dPt>
          <c:dPt>
            <c:idx val="5"/>
            <c:invertIfNegative val="0"/>
            <c:bubble3D val="0"/>
            <c:spPr>
              <a:solidFill>
                <a:srgbClr val="33D0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E79D-F349-878E-B6A8972618D4}"/>
              </c:ext>
            </c:extLst>
          </c:dPt>
          <c:dPt>
            <c:idx val="6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2A-8D44-9D5E-58C0571CDAD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525-EE40-817E-68E5E8C57A5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2A-8D44-9D5E-58C0571CDAD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22A-8D44-9D5E-58C0571CDAD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22A-8D44-9D5E-58C0571CDAD2}"/>
              </c:ext>
            </c:extLst>
          </c:dPt>
          <c:dPt>
            <c:idx val="11"/>
            <c:invertIfNegative val="0"/>
            <c:bubble3D val="0"/>
            <c:spPr>
              <a:solidFill>
                <a:srgbClr val="33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525-EE40-817E-68E5E8C57A55}"/>
              </c:ext>
            </c:extLst>
          </c:dPt>
          <c:dPt>
            <c:idx val="12"/>
            <c:invertIfNegative val="0"/>
            <c:bubble3D val="0"/>
            <c:spPr>
              <a:solidFill>
                <a:srgbClr val="33D0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22A-8D44-9D5E-58C0571CDAD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525-EE40-817E-68E5E8C57A55}"/>
              </c:ext>
            </c:extLst>
          </c:dPt>
          <c:dPt>
            <c:idx val="14"/>
            <c:invertIfNegative val="0"/>
            <c:bubble3D val="0"/>
            <c:spPr>
              <a:solidFill>
                <a:srgbClr val="33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7D6-AB46-8008-8DB86D1FF0C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Local broadcast TV news</c:v>
                </c:pt>
                <c:pt idx="1">
                  <c:v>Local newspapers</c:v>
                </c:pt>
                <c:pt idx="2">
                  <c:v>National broadcast network TV news</c:v>
                </c:pt>
                <c:pt idx="3">
                  <c:v>Local/national newspapers web/apps</c:v>
                </c:pt>
                <c:pt idx="4">
                  <c:v>Radio  </c:v>
                </c:pt>
                <c:pt idx="5">
                  <c:v>National broadcast TV news web/apps</c:v>
                </c:pt>
                <c:pt idx="6">
                  <c:v>National newspapers</c:v>
                </c:pt>
                <c:pt idx="7">
                  <c:v>Cable TV news   </c:v>
                </c:pt>
                <c:pt idx="8">
                  <c:v>Local broadcast TV web/apps</c:v>
                </c:pt>
                <c:pt idx="9">
                  <c:v>Public TV news   </c:v>
                </c:pt>
                <c:pt idx="10">
                  <c:v>Public TV news web/apps</c:v>
                </c:pt>
                <c:pt idx="11">
                  <c:v>Cable TV news web/apps</c:v>
                </c:pt>
                <c:pt idx="12">
                  <c:v>Radio web/apps</c:v>
                </c:pt>
                <c:pt idx="13">
                  <c:v>All Other Internet Web/Apps</c:v>
                </c:pt>
                <c:pt idx="14">
                  <c:v>Social media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0.83699999999999997</c:v>
                </c:pt>
                <c:pt idx="1">
                  <c:v>0.84199999999999997</c:v>
                </c:pt>
                <c:pt idx="2">
                  <c:v>0.81200000000000006</c:v>
                </c:pt>
                <c:pt idx="3">
                  <c:v>0.80600000000000005</c:v>
                </c:pt>
                <c:pt idx="4">
                  <c:v>0.80600000000000005</c:v>
                </c:pt>
                <c:pt idx="5">
                  <c:v>0.79500000000000004</c:v>
                </c:pt>
                <c:pt idx="6">
                  <c:v>0.79500000000000004</c:v>
                </c:pt>
                <c:pt idx="7">
                  <c:v>0.78800000000000003</c:v>
                </c:pt>
                <c:pt idx="8">
                  <c:v>0.78700000000000003</c:v>
                </c:pt>
                <c:pt idx="9">
                  <c:v>0.78300000000000003</c:v>
                </c:pt>
                <c:pt idx="10">
                  <c:v>0.77100000000000002</c:v>
                </c:pt>
                <c:pt idx="11">
                  <c:v>0.76500000000000001</c:v>
                </c:pt>
                <c:pt idx="12">
                  <c:v>0.76400000000000001</c:v>
                </c:pt>
                <c:pt idx="13">
                  <c:v>0.71699999999999997</c:v>
                </c:pt>
                <c:pt idx="14">
                  <c:v>0.66100000000000003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2A-8D44-9D5E-58C0571CD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914286856"/>
        <c:axId val="919291528"/>
      </c:barChart>
      <c:catAx>
        <c:axId val="9142868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291528"/>
        <c:crosses val="autoZero"/>
        <c:auto val="1"/>
        <c:lblAlgn val="ctr"/>
        <c:lblOffset val="100"/>
        <c:noMultiLvlLbl val="0"/>
      </c:catAx>
      <c:valAx>
        <c:axId val="919291528"/>
        <c:scaling>
          <c:orientation val="minMax"/>
          <c:max val="1"/>
        </c:scaling>
        <c:delete val="1"/>
        <c:axPos val="t"/>
        <c:numFmt formatCode="0.00%" sourceLinked="1"/>
        <c:majorTickMark val="out"/>
        <c:minorTickMark val="none"/>
        <c:tickLblPos val="nextTo"/>
        <c:crossAx val="91428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$50K-74,999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28900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E4-FE4F-BF17-9154E07CCFE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E4-FE4F-BF17-9154E07CCFEB}"/>
              </c:ext>
            </c:extLst>
          </c:dPt>
          <c:dLbls>
            <c:dLbl>
              <c:idx val="0"/>
              <c:layout>
                <c:manualLayout>
                  <c:x val="-0.20091599399131713"/>
                  <c:y val="-0.222709279554847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  <a:br>
                      <a: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</a:br>
                    <a:fld id="{D15D8345-02F4-5640-8EF9-16FEE04471EA}" type="VALUE">
                      <a:rPr lang="en-US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70089957625669"/>
                      <c:h val="0.211687670745224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E4-FE4F-BF17-9154E07CCFEB}"/>
                </c:ext>
              </c:extLst>
            </c:dLbl>
            <c:dLbl>
              <c:idx val="1"/>
              <c:layout>
                <c:manualLayout>
                  <c:x val="-5.6284851186054571E-2"/>
                  <c:y val="2.84307840341809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  <a:effectLst/>
                      </a:rPr>
                      <a:t>No</a:t>
                    </a:r>
                    <a:br>
                      <a:rPr lang="en-US" dirty="0">
                        <a:solidFill>
                          <a:schemeClr val="tx1"/>
                        </a:solidFill>
                        <a:effectLst/>
                      </a:rPr>
                    </a:br>
                    <a:fld id="{0F875B9A-46A2-8D4C-AB15-2735D41C281E}" type="VALUE">
                      <a:rPr lang="en-US" smtClean="0">
                        <a:solidFill>
                          <a:schemeClr val="tx1"/>
                        </a:solidFill>
                        <a:effectLst/>
                      </a:rPr>
                      <a:pPr>
                        <a:defRPr>
                          <a:solidFill>
                            <a:schemeClr val="tx1"/>
                          </a:solidFill>
                          <a:effectLst/>
                        </a:defRPr>
                      </a:pPr>
                      <a:t>[VALUE]</a:t>
                    </a:fld>
                    <a:endParaRPr lang="en-US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E4-FE4F-BF17-9154E07CC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E4-FE4F-BF17-9154E07CC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$75K-$99,999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28900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44-D240-AF92-263C72D0F21F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44-D240-AF92-263C72D0F21F}"/>
              </c:ext>
            </c:extLst>
          </c:dPt>
          <c:dLbls>
            <c:dLbl>
              <c:idx val="0"/>
              <c:layout>
                <c:manualLayout>
                  <c:x val="-0.19672312187391672"/>
                  <c:y val="-0.21336660649102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  <a:br>
                      <a: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</a:br>
                    <a:fld id="{D15D8345-02F4-5640-8EF9-16FEE04471EA}" type="VALUE">
                      <a:rPr lang="en-US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70089957625669"/>
                      <c:h val="0.211687670745224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44-D240-AF92-263C72D0F21F}"/>
                </c:ext>
              </c:extLst>
            </c:dLbl>
            <c:dLbl>
              <c:idx val="1"/>
              <c:layout>
                <c:manualLayout>
                  <c:x val="-3.4799187837369426E-2"/>
                  <c:y val="7.95885398505466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  <a:effectLst/>
                      </a:rPr>
                      <a:t>No</a:t>
                    </a:r>
                    <a:br>
                      <a:rPr lang="en-US" dirty="0">
                        <a:solidFill>
                          <a:schemeClr val="tx1"/>
                        </a:solidFill>
                        <a:effectLst/>
                      </a:rPr>
                    </a:br>
                    <a:fld id="{0F875B9A-46A2-8D4C-AB15-2735D41C281E}" type="VALUE">
                      <a:rPr lang="en-US" smtClean="0">
                        <a:solidFill>
                          <a:schemeClr val="tx1"/>
                        </a:solidFill>
                        <a:effectLst/>
                      </a:rPr>
                      <a:pPr>
                        <a:defRPr>
                          <a:solidFill>
                            <a:schemeClr val="tx1"/>
                          </a:solidFill>
                          <a:effectLst/>
                        </a:defRPr>
                      </a:pPr>
                      <a:t>[VALUE]</a:t>
                    </a:fld>
                    <a:endParaRPr lang="en-US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57216197031975"/>
                      <c:h val="0.162982931598391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44-D240-AF92-263C72D0F2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44-D240-AF92-263C72D0F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$100K+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28900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9E-3447-B2EE-790AA723BFFF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9E-3447-B2EE-790AA723BFFF}"/>
              </c:ext>
            </c:extLst>
          </c:dPt>
          <c:dLbls>
            <c:dLbl>
              <c:idx val="0"/>
              <c:layout>
                <c:manualLayout>
                  <c:x val="-0.16737301705211377"/>
                  <c:y val="-0.227380616086758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  <a:br>
                      <a: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</a:br>
                    <a:fld id="{D15D8345-02F4-5640-8EF9-16FEE04471EA}" type="VALUE">
                      <a:rPr lang="en-US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70089957625669"/>
                      <c:h val="0.211687670745224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B9E-3447-B2EE-790AA723BFFF}"/>
                </c:ext>
              </c:extLst>
            </c:dLbl>
            <c:dLbl>
              <c:idx val="1"/>
              <c:layout>
                <c:manualLayout>
                  <c:x val="-7.126000759339049E-2"/>
                  <c:y val="8.26738288922532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No</a:t>
                    </a:r>
                    <a:br>
                      <a:rPr lang="en-US" dirty="0">
                        <a:solidFill>
                          <a:schemeClr val="tx1"/>
                        </a:solidFill>
                      </a:rPr>
                    </a:br>
                    <a:fld id="{0F875B9A-46A2-8D4C-AB15-2735D41C281E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57216197031975"/>
                      <c:h val="0.186339614257949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9E-3447-B2EE-790AA723B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0.96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9E-3447-B2EE-790AA723B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Travel</a:t>
            </a:r>
            <a:r>
              <a:rPr lang="en-US" baseline="0" dirty="0">
                <a:solidFill>
                  <a:schemeClr val="tx1"/>
                </a:solidFill>
              </a:rPr>
              <a:t> % A18+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072574754594073"/>
          <c:y val="2.845134463661604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23059717348478E-2"/>
          <c:y val="3.226651313395125E-2"/>
          <c:w val="0.97538805653030436"/>
          <c:h val="0.76880176663095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A18+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trip</c:v>
                </c:pt>
                <c:pt idx="1">
                  <c:v>2 trips</c:v>
                </c:pt>
                <c:pt idx="2">
                  <c:v>3 trips</c:v>
                </c:pt>
                <c:pt idx="3">
                  <c:v>4 trips</c:v>
                </c:pt>
                <c:pt idx="4">
                  <c:v>5+ trips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0.26</c:v>
                </c:pt>
                <c:pt idx="1">
                  <c:v>0.38</c:v>
                </c:pt>
                <c:pt idx="2">
                  <c:v>0.21</c:v>
                </c:pt>
                <c:pt idx="3">
                  <c:v>0.08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2-4512-B6DA-66A5119531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HH Income $100K+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2B2-4512-B6DA-66A51195314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trip</c:v>
                </c:pt>
                <c:pt idx="1">
                  <c:v>2 trips</c:v>
                </c:pt>
                <c:pt idx="2">
                  <c:v>3 trips</c:v>
                </c:pt>
                <c:pt idx="3">
                  <c:v>4 trips</c:v>
                </c:pt>
                <c:pt idx="4">
                  <c:v>5+ trips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0.14899999999999999</c:v>
                </c:pt>
                <c:pt idx="1">
                  <c:v>0.33800000000000002</c:v>
                </c:pt>
                <c:pt idx="2">
                  <c:v>0.255</c:v>
                </c:pt>
                <c:pt idx="3">
                  <c:v>0.13600000000000001</c:v>
                </c:pt>
                <c:pt idx="4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B2-4512-B6DA-66A5119531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4285680"/>
        <c:axId val="914288032"/>
      </c:barChart>
      <c:catAx>
        <c:axId val="91428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288032"/>
        <c:crosses val="autoZero"/>
        <c:auto val="1"/>
        <c:lblAlgn val="ctr"/>
        <c:lblOffset val="0"/>
        <c:noMultiLvlLbl val="0"/>
      </c:catAx>
      <c:valAx>
        <c:axId val="914288032"/>
        <c:scaling>
          <c:orientation val="minMax"/>
          <c:max val="0.45"/>
          <c:min val="5.000000000000001E-2"/>
        </c:scaling>
        <c:delete val="1"/>
        <c:axPos val="l"/>
        <c:numFmt formatCode="0%" sourceLinked="1"/>
        <c:majorTickMark val="out"/>
        <c:minorTickMark val="none"/>
        <c:tickLblPos val="nextTo"/>
        <c:crossAx val="9142856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1536553108007108E-2"/>
          <c:w val="1"/>
          <c:h val="0.652990384506871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0.47899999999999998</c:v>
                </c:pt>
                <c:pt idx="1">
                  <c:v>0.48699999999999999</c:v>
                </c:pt>
                <c:pt idx="2">
                  <c:v>0.45900000000000002</c:v>
                </c:pt>
                <c:pt idx="3">
                  <c:v>0.46200000000000002</c:v>
                </c:pt>
                <c:pt idx="4">
                  <c:v>0.44700000000000001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3-7D43-8B3D-E3ECE67C5B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5.3999999999999999E-2</c:v>
                </c:pt>
                <c:pt idx="1">
                  <c:v>5.5E-2</c:v>
                </c:pt>
                <c:pt idx="2">
                  <c:v>0.08</c:v>
                </c:pt>
                <c:pt idx="3">
                  <c:v>6.9000000000000006E-2</c:v>
                </c:pt>
                <c:pt idx="4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03-7D43-8B3D-E3ECE67C5B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0.05</c:v>
                </c:pt>
                <c:pt idx="1">
                  <c:v>5.6000000000000001E-2</c:v>
                </c:pt>
                <c:pt idx="2">
                  <c:v>6.2E-2</c:v>
                </c:pt>
                <c:pt idx="3">
                  <c:v>0.04</c:v>
                </c:pt>
                <c:pt idx="4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03-7D43-8B3D-E3ECE67C5B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4.9000000000000002E-2</c:v>
                </c:pt>
                <c:pt idx="1">
                  <c:v>3.7999999999999999E-2</c:v>
                </c:pt>
                <c:pt idx="2">
                  <c:v>4.1000000000000002E-2</c:v>
                </c:pt>
                <c:pt idx="3">
                  <c:v>4.8000000000000001E-2</c:v>
                </c:pt>
                <c:pt idx="4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03-7D43-8B3D-E3ECE67C5B6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3.4000000000000002E-2</c:v>
                </c:pt>
                <c:pt idx="1">
                  <c:v>0.04</c:v>
                </c:pt>
                <c:pt idx="2">
                  <c:v>4.2999999999999997E-2</c:v>
                </c:pt>
                <c:pt idx="3">
                  <c:v>4.2999999999999997E-2</c:v>
                </c:pt>
                <c:pt idx="4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03-7D43-8B3D-E3ECE67C5B6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0D-9049-8632-F087BA4DAB60}"/>
                </c:ext>
              </c:extLst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93B-F245-8D99-579C24983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3.3000000000000002E-2</c:v>
                </c:pt>
                <c:pt idx="1">
                  <c:v>2.8000000000000001E-2</c:v>
                </c:pt>
                <c:pt idx="2">
                  <c:v>0.02</c:v>
                </c:pt>
                <c:pt idx="3">
                  <c:v>4.3999999999999997E-2</c:v>
                </c:pt>
                <c:pt idx="4" formatCode="0.00%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03-7D43-8B3D-E3ECE67C5B6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B7-A648-A35A-BC3B110005A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3.3000000000000002E-2</c:v>
                </c:pt>
                <c:pt idx="1">
                  <c:v>3.2000000000000001E-2</c:v>
                </c:pt>
                <c:pt idx="2">
                  <c:v>3.2000000000000001E-2</c:v>
                </c:pt>
                <c:pt idx="3">
                  <c:v>2.8000000000000001E-2</c:v>
                </c:pt>
                <c:pt idx="4" formatCode="0.00%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03-7D43-8B3D-E3ECE67C5B6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Review on a website/apps</c:v>
                </c:pt>
              </c:strCache>
            </c:strRef>
          </c:tx>
          <c:spPr>
            <a:solidFill>
              <a:srgbClr val="FFE6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C5B-3A48-8697-1EECA6A2D49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C5B-3A48-8697-1EECA6A2D49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C5B-3A48-8697-1EECA6A2D49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E-7643-A271-C21CC1F108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0%</c:formatCode>
                <c:ptCount val="5"/>
                <c:pt idx="0">
                  <c:v>3.1E-2</c:v>
                </c:pt>
                <c:pt idx="1">
                  <c:v>1.6E-2</c:v>
                </c:pt>
                <c:pt idx="2">
                  <c:v>1.2999999999999999E-2</c:v>
                </c:pt>
                <c:pt idx="3">
                  <c:v>0.01</c:v>
                </c:pt>
                <c:pt idx="4" formatCode="0.0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03-7D43-8B3D-E3ECE67C5B6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03-7D43-8B3D-E3ECE67C5B6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03-7D43-8B3D-E3ECE67C5B6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03-7D43-8B3D-E3ECE67C5B6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E-7643-A271-C21CC1F108B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DE-7643-A271-C21CC1F108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0%</c:formatCode>
                <c:ptCount val="5"/>
                <c:pt idx="0">
                  <c:v>2.8000000000000001E-2</c:v>
                </c:pt>
                <c:pt idx="1">
                  <c:v>2.1000000000000001E-2</c:v>
                </c:pt>
                <c:pt idx="2">
                  <c:v>2.4E-2</c:v>
                </c:pt>
                <c:pt idx="3">
                  <c:v>2.5000000000000001E-2</c:v>
                </c:pt>
                <c:pt idx="4" formatCode="0.0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803-7D43-8B3D-E3ECE67C5B6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Streaming TV shows online with ads</c:v>
                </c:pt>
              </c:strCache>
            </c:strRef>
          </c:tx>
          <c:spPr>
            <a:solidFill>
              <a:srgbClr val="F5AD99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0D-9049-8632-F087BA4DAB6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0D-9049-8632-F087BA4DAB6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0D-9049-8632-F087BA4DAB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0%</c:formatCode>
                <c:ptCount val="5"/>
                <c:pt idx="0">
                  <c:v>2.1999999999999999E-2</c:v>
                </c:pt>
                <c:pt idx="1">
                  <c:v>2.3E-2</c:v>
                </c:pt>
                <c:pt idx="2">
                  <c:v>2.3E-2</c:v>
                </c:pt>
                <c:pt idx="3">
                  <c:v>2.5999999999999999E-2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5B-3A48-8697-1EECA6A2D49D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0B-44A9-82B8-8E84E189C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0%</c:formatCode>
                <c:ptCount val="5"/>
                <c:pt idx="0">
                  <c:v>2.1000000000000001E-2</c:v>
                </c:pt>
                <c:pt idx="1">
                  <c:v>1.7999999999999999E-2</c:v>
                </c:pt>
                <c:pt idx="2">
                  <c:v>2.8000000000000001E-2</c:v>
                </c:pt>
                <c:pt idx="3">
                  <c:v>1.7999999999999999E-2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5B-3A48-8697-1EECA6A2D49D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Yellow pages</c:v>
                </c:pt>
              </c:strCache>
            </c:strRef>
          </c:tx>
          <c:spPr>
            <a:solidFill>
              <a:srgbClr val="790505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0%</c:formatCode>
                <c:ptCount val="5"/>
                <c:pt idx="0">
                  <c:v>1.9E-2</c:v>
                </c:pt>
                <c:pt idx="1">
                  <c:v>1.2999999999999999E-2</c:v>
                </c:pt>
                <c:pt idx="2">
                  <c:v>7.0000000000000001E-3</c:v>
                </c:pt>
                <c:pt idx="3">
                  <c:v>2.1999999999999999E-2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5B-3A48-8697-1EECA6A2D49D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0%</c:formatCode>
                <c:ptCount val="5"/>
                <c:pt idx="0">
                  <c:v>1.6E-2</c:v>
                </c:pt>
                <c:pt idx="1">
                  <c:v>1.0999999999999999E-2</c:v>
                </c:pt>
                <c:pt idx="2">
                  <c:v>5.0000000000000001E-3</c:v>
                </c:pt>
                <c:pt idx="3">
                  <c:v>1.0999999999999999E-2</c:v>
                </c:pt>
                <c:pt idx="4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5B-3A48-8697-1EECA6A2D49D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Internet search</c:v>
                </c:pt>
              </c:strCache>
            </c:strRef>
          </c:tx>
          <c:spPr>
            <a:solidFill>
              <a:srgbClr val="059005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Sheet1!$O$2:$O$6</c:f>
              <c:numCache>
                <c:formatCode>0%</c:formatCode>
                <c:ptCount val="5"/>
                <c:pt idx="0">
                  <c:v>1.4999999999999999E-2</c:v>
                </c:pt>
                <c:pt idx="1">
                  <c:v>7.0000000000000001E-3</c:v>
                </c:pt>
                <c:pt idx="2">
                  <c:v>8.9999999999999993E-3</c:v>
                </c:pt>
                <c:pt idx="3">
                  <c:v>1.7999999999999999E-2</c:v>
                </c:pt>
                <c:pt idx="4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5B-3A48-8697-1EECA6A2D49D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Sheet1!$P$2:$P$6</c:f>
              <c:numCache>
                <c:formatCode>0%</c:formatCode>
                <c:ptCount val="5"/>
                <c:pt idx="0">
                  <c:v>1.4999999999999999E-2</c:v>
                </c:pt>
                <c:pt idx="1">
                  <c:v>1.7000000000000001E-2</c:v>
                </c:pt>
                <c:pt idx="2">
                  <c:v>7.0000000000000001E-3</c:v>
                </c:pt>
                <c:pt idx="3">
                  <c:v>7.0000000000000001E-3</c:v>
                </c:pt>
                <c:pt idx="4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5B-3A48-8697-1EECA6A2D49D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Sheet1!$Q$2:$Q$6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0B-44A9-82B8-8E84E189C0C3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0B-44A9-82B8-8E84E189C0C3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0B-44A9-82B8-8E84E189C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Sheet1!$R$2:$R$6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0.04</c:v>
                </c:pt>
                <c:pt idx="3">
                  <c:v>0.02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0B-44A9-82B8-8E84E189C0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914287640"/>
        <c:axId val="914291560"/>
      </c:barChart>
      <c:catAx>
        <c:axId val="91428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291560"/>
        <c:crosses val="autoZero"/>
        <c:auto val="1"/>
        <c:lblAlgn val="ctr"/>
        <c:lblOffset val="0"/>
        <c:noMultiLvlLbl val="0"/>
      </c:catAx>
      <c:valAx>
        <c:axId val="914291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1428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893327886199667E-2"/>
          <c:y val="0.76033293276362879"/>
          <c:w val="0.97503611196737305"/>
          <c:h val="0.2211735585155070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$100K+</a:t>
            </a:r>
          </a:p>
        </c:rich>
      </c:tx>
      <c:layout>
        <c:manualLayout>
          <c:xMode val="edge"/>
          <c:yMode val="edge"/>
          <c:x val="0.28042197034434274"/>
          <c:y val="9.968847352024922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531928824848546"/>
          <c:y val="0.11997507788161994"/>
          <c:w val="0.61136474353018011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850-AA4C-AFCB-792E23B4DFE1}"/>
              </c:ext>
            </c:extLst>
          </c:dPt>
          <c:dPt>
            <c:idx val="3"/>
            <c:invertIfNegative val="0"/>
            <c:bubble3D val="0"/>
            <c:spPr>
              <a:solidFill>
                <a:srgbClr val="33D0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50-AA4C-AFCB-792E23B4DFE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850-AA4C-AFCB-792E23B4DFE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850-AA4C-AFCB-792E23B4DFE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850-AA4C-AFCB-792E23B4DFE1}"/>
              </c:ext>
            </c:extLst>
          </c:dPt>
          <c:dPt>
            <c:idx val="8"/>
            <c:invertIfNegative val="0"/>
            <c:bubble3D val="0"/>
            <c:spPr>
              <a:solidFill>
                <a:srgbClr val="33D0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850-AA4C-AFCB-792E23B4DFE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850-AA4C-AFCB-792E23B4DFE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850-AA4C-AFCB-792E23B4DFE1}"/>
              </c:ext>
            </c:extLst>
          </c:dPt>
          <c:dPt>
            <c:idx val="11"/>
            <c:invertIfNegative val="0"/>
            <c:bubble3D val="0"/>
            <c:spPr>
              <a:solidFill>
                <a:srgbClr val="33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850-AA4C-AFCB-792E23B4DFE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850-AA4C-AFCB-792E23B4DFE1}"/>
              </c:ext>
            </c:extLst>
          </c:dPt>
          <c:dPt>
            <c:idx val="13"/>
            <c:invertIfNegative val="0"/>
            <c:bubble3D val="0"/>
            <c:spPr>
              <a:solidFill>
                <a:srgbClr val="33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850-AA4C-AFCB-792E23B4DFE1}"/>
              </c:ext>
            </c:extLst>
          </c:dPt>
          <c:dPt>
            <c:idx val="14"/>
            <c:invertIfNegative val="0"/>
            <c:bubble3D val="0"/>
            <c:spPr>
              <a:solidFill>
                <a:srgbClr val="33D0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F850-AA4C-AFCB-792E23B4DFE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Local broadcast TV news</c:v>
                </c:pt>
                <c:pt idx="1">
                  <c:v>Local newspapers</c:v>
                </c:pt>
                <c:pt idx="2">
                  <c:v>Radio</c:v>
                </c:pt>
                <c:pt idx="3">
                  <c:v>Local TV news web/apps</c:v>
                </c:pt>
                <c:pt idx="4">
                  <c:v>Public TV news</c:v>
                </c:pt>
                <c:pt idx="5">
                  <c:v>Public TV news web/apps</c:v>
                </c:pt>
                <c:pt idx="6">
                  <c:v>National broadcast network TV news   </c:v>
                </c:pt>
                <c:pt idx="7">
                  <c:v>Local/national newspapers web/apps</c:v>
                </c:pt>
                <c:pt idx="8">
                  <c:v>National broadcast network TV news web/apps</c:v>
                </c:pt>
                <c:pt idx="9">
                  <c:v>Cable TV news</c:v>
                </c:pt>
                <c:pt idx="10">
                  <c:v>Radio web/apps</c:v>
                </c:pt>
                <c:pt idx="11">
                  <c:v>National newspapers</c:v>
                </c:pt>
                <c:pt idx="12">
                  <c:v>Cable TV news web/apps</c:v>
                </c:pt>
                <c:pt idx="13">
                  <c:v>All Other Internet Web/Apps</c:v>
                </c:pt>
                <c:pt idx="14">
                  <c:v>Social media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0.84699999999999998</c:v>
                </c:pt>
                <c:pt idx="1">
                  <c:v>0.83199999999999996</c:v>
                </c:pt>
                <c:pt idx="2">
                  <c:v>0.81499999999999995</c:v>
                </c:pt>
                <c:pt idx="3">
                  <c:v>0.77200000000000002</c:v>
                </c:pt>
                <c:pt idx="4">
                  <c:v>0.78500000000000003</c:v>
                </c:pt>
                <c:pt idx="5">
                  <c:v>0.77100000000000002</c:v>
                </c:pt>
                <c:pt idx="6">
                  <c:v>0.79900000000000004</c:v>
                </c:pt>
                <c:pt idx="7">
                  <c:v>0.81299999999999994</c:v>
                </c:pt>
                <c:pt idx="8">
                  <c:v>0.76500000000000001</c:v>
                </c:pt>
                <c:pt idx="9">
                  <c:v>0.76600000000000001</c:v>
                </c:pt>
                <c:pt idx="10">
                  <c:v>0.74299999999999999</c:v>
                </c:pt>
                <c:pt idx="11">
                  <c:v>0.76900000000000002</c:v>
                </c:pt>
                <c:pt idx="12">
                  <c:v>0.746</c:v>
                </c:pt>
                <c:pt idx="13">
                  <c:v>0.67300000000000004</c:v>
                </c:pt>
                <c:pt idx="14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850-AA4C-AFCB-792E23B4D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914285288"/>
        <c:axId val="914286464"/>
      </c:barChart>
      <c:catAx>
        <c:axId val="9142852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914286464"/>
        <c:crosses val="autoZero"/>
        <c:auto val="1"/>
        <c:lblAlgn val="ctr"/>
        <c:lblOffset val="100"/>
        <c:noMultiLvlLbl val="0"/>
      </c:catAx>
      <c:valAx>
        <c:axId val="91428646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91428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$75K-$100K</a:t>
            </a:r>
          </a:p>
        </c:rich>
      </c:tx>
      <c:layout>
        <c:manualLayout>
          <c:xMode val="edge"/>
          <c:yMode val="edge"/>
          <c:x val="0.28042197034434274"/>
          <c:y val="1.7445482866043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531928824848546"/>
          <c:y val="0.11997507788161994"/>
          <c:w val="0.61136474353018011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AB1-4C43-8281-7E1CFA4032CD}"/>
              </c:ext>
            </c:extLst>
          </c:dPt>
          <c:dPt>
            <c:idx val="3"/>
            <c:invertIfNegative val="0"/>
            <c:bubble3D val="0"/>
            <c:spPr>
              <a:solidFill>
                <a:srgbClr val="33D0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C5-0E46-8C48-132473719D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E2B-8548-8483-FE956F0E04E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C5-0E46-8C48-132473719DB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B1-4C43-8281-7E1CFA4032CD}"/>
              </c:ext>
            </c:extLst>
          </c:dPt>
          <c:dPt>
            <c:idx val="8"/>
            <c:invertIfNegative val="0"/>
            <c:bubble3D val="0"/>
            <c:spPr>
              <a:solidFill>
                <a:srgbClr val="33D0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C5-0E46-8C48-132473719DB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C5-0E46-8C48-132473719DB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FC5-0E46-8C48-132473719DB6}"/>
              </c:ext>
            </c:extLst>
          </c:dPt>
          <c:dPt>
            <c:idx val="11"/>
            <c:invertIfNegative val="0"/>
            <c:bubble3D val="0"/>
            <c:spPr>
              <a:solidFill>
                <a:srgbClr val="33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AB1-4C43-8281-7E1CFA4032C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FC5-0E46-8C48-132473719DB6}"/>
              </c:ext>
            </c:extLst>
          </c:dPt>
          <c:dPt>
            <c:idx val="13"/>
            <c:invertIfNegative val="0"/>
            <c:bubble3D val="0"/>
            <c:spPr>
              <a:solidFill>
                <a:srgbClr val="33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B1-4C43-8281-7E1CFA4032CD}"/>
              </c:ext>
            </c:extLst>
          </c:dPt>
          <c:dPt>
            <c:idx val="14"/>
            <c:invertIfNegative val="0"/>
            <c:bubble3D val="0"/>
            <c:spPr>
              <a:solidFill>
                <a:srgbClr val="33D0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9E2B-8548-8483-FE956F0E04EB}"/>
              </c:ext>
            </c:extLst>
          </c:dPt>
          <c:dLbls>
            <c:dLbl>
              <c:idx val="0"/>
              <c:layout>
                <c:manualLayout>
                  <c:x val="-1.7053050293876548E-2"/>
                  <c:y val="-2.4922118380062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F08-1248-AB74-1E49A0E10B2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Local broadcast TV news</c:v>
                </c:pt>
                <c:pt idx="1">
                  <c:v>Local newspapers</c:v>
                </c:pt>
                <c:pt idx="2">
                  <c:v>Radio</c:v>
                </c:pt>
                <c:pt idx="3">
                  <c:v>Local TV news web/apps</c:v>
                </c:pt>
                <c:pt idx="4">
                  <c:v>Public TV news</c:v>
                </c:pt>
                <c:pt idx="5">
                  <c:v>Public TV news web/apps</c:v>
                </c:pt>
                <c:pt idx="6">
                  <c:v>National broadcast network TV news   </c:v>
                </c:pt>
                <c:pt idx="7">
                  <c:v>Local/national newspapers web/apps</c:v>
                </c:pt>
                <c:pt idx="8">
                  <c:v>National broadcast network TV news web/apps</c:v>
                </c:pt>
                <c:pt idx="9">
                  <c:v>Cable TV news</c:v>
                </c:pt>
                <c:pt idx="10">
                  <c:v>Radio web/apps</c:v>
                </c:pt>
                <c:pt idx="11">
                  <c:v>National newspapers</c:v>
                </c:pt>
                <c:pt idx="12">
                  <c:v>Cable TV news web/apps</c:v>
                </c:pt>
                <c:pt idx="13">
                  <c:v>All Other Internet Web/Apps</c:v>
                </c:pt>
                <c:pt idx="14">
                  <c:v>Social media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0.83</c:v>
                </c:pt>
                <c:pt idx="1">
                  <c:v>0.72399999999999998</c:v>
                </c:pt>
                <c:pt idx="2">
                  <c:v>0.75700000000000001</c:v>
                </c:pt>
                <c:pt idx="3">
                  <c:v>0.73299999999999998</c:v>
                </c:pt>
                <c:pt idx="4">
                  <c:v>0.76600000000000001</c:v>
                </c:pt>
                <c:pt idx="5">
                  <c:v>0.71399999999999997</c:v>
                </c:pt>
                <c:pt idx="6">
                  <c:v>0.71899999999999997</c:v>
                </c:pt>
                <c:pt idx="7">
                  <c:v>0.69399999999999995</c:v>
                </c:pt>
                <c:pt idx="8">
                  <c:v>0.68600000000000005</c:v>
                </c:pt>
                <c:pt idx="9">
                  <c:v>0.68899999999999995</c:v>
                </c:pt>
                <c:pt idx="10">
                  <c:v>0.69399999999999995</c:v>
                </c:pt>
                <c:pt idx="11">
                  <c:v>0.71599999999999997</c:v>
                </c:pt>
                <c:pt idx="12">
                  <c:v>0.67600000000000005</c:v>
                </c:pt>
                <c:pt idx="13">
                  <c:v>0.63500000000000001</c:v>
                </c:pt>
                <c:pt idx="14">
                  <c:v>0.40300000000000002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C5-0E46-8C48-132473719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914285288"/>
        <c:axId val="914286464"/>
      </c:barChart>
      <c:catAx>
        <c:axId val="9142852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914286464"/>
        <c:crosses val="autoZero"/>
        <c:auto val="1"/>
        <c:lblAlgn val="ctr"/>
        <c:lblOffset val="100"/>
        <c:noMultiLvlLbl val="0"/>
      </c:catAx>
      <c:valAx>
        <c:axId val="91428646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91428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$50K-$75K</a:t>
            </a:r>
          </a:p>
        </c:rich>
      </c:tx>
      <c:layout>
        <c:manualLayout>
          <c:xMode val="edge"/>
          <c:yMode val="edge"/>
          <c:x val="0.70602074388317737"/>
          <c:y val="1.2461059190031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69861346498731769"/>
          <c:y val="0.11000623052959502"/>
          <c:w val="0.28690345180192767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A525-EE40-817E-68E5E8C57A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2A-8D44-9D5E-58C0571CDAD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E79D-F349-878E-B6A8972618D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2A-8D44-9D5E-58C0571CDAD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525-EE40-817E-68E5E8C57A55}"/>
              </c:ext>
            </c:extLst>
          </c:dPt>
          <c:dPt>
            <c:idx val="8"/>
            <c:invertIfNegative val="0"/>
            <c:bubble3D val="0"/>
            <c:spPr>
              <a:solidFill>
                <a:srgbClr val="33D0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2A-8D44-9D5E-58C0571CDAD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22A-8D44-9D5E-58C0571CDAD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22A-8D44-9D5E-58C0571CDAD2}"/>
              </c:ext>
            </c:extLst>
          </c:dPt>
          <c:dPt>
            <c:idx val="11"/>
            <c:invertIfNegative val="0"/>
            <c:bubble3D val="0"/>
            <c:spPr>
              <a:solidFill>
                <a:srgbClr val="33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525-EE40-817E-68E5E8C57A55}"/>
              </c:ext>
            </c:extLst>
          </c:dPt>
          <c:dPt>
            <c:idx val="12"/>
            <c:invertIfNegative val="0"/>
            <c:bubble3D val="0"/>
            <c:spPr>
              <a:solidFill>
                <a:srgbClr val="33D0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22A-8D44-9D5E-58C0571CDAD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525-EE40-817E-68E5E8C57A55}"/>
              </c:ext>
            </c:extLst>
          </c:dPt>
          <c:dPt>
            <c:idx val="14"/>
            <c:invertIfNegative val="0"/>
            <c:bubble3D val="0"/>
            <c:spPr>
              <a:solidFill>
                <a:srgbClr val="33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7D6-AB46-8008-8DB86D1FF0C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Local broadcast TV news</c:v>
                </c:pt>
                <c:pt idx="1">
                  <c:v>Local newspapers</c:v>
                </c:pt>
                <c:pt idx="2">
                  <c:v>Radio</c:v>
                </c:pt>
                <c:pt idx="3">
                  <c:v>Local TV news web/apps</c:v>
                </c:pt>
                <c:pt idx="4">
                  <c:v>Public TV news</c:v>
                </c:pt>
                <c:pt idx="5">
                  <c:v>Public TV news web/apps</c:v>
                </c:pt>
                <c:pt idx="6">
                  <c:v>National broadcast network TV news   </c:v>
                </c:pt>
                <c:pt idx="7">
                  <c:v>Local/national newspapers web/apps</c:v>
                </c:pt>
                <c:pt idx="8">
                  <c:v>National broadcast network TV news web/apps</c:v>
                </c:pt>
                <c:pt idx="9">
                  <c:v>Cable TV news</c:v>
                </c:pt>
                <c:pt idx="10">
                  <c:v>Radio web/apps</c:v>
                </c:pt>
                <c:pt idx="11">
                  <c:v>National newspapers</c:v>
                </c:pt>
                <c:pt idx="12">
                  <c:v>Cable TV news web/apps</c:v>
                </c:pt>
                <c:pt idx="13">
                  <c:v>All Other Internet Web/Apps</c:v>
                </c:pt>
                <c:pt idx="14">
                  <c:v>Social media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0.83799999999999997</c:v>
                </c:pt>
                <c:pt idx="1">
                  <c:v>0.81599999999999995</c:v>
                </c:pt>
                <c:pt idx="2">
                  <c:v>0.79</c:v>
                </c:pt>
                <c:pt idx="3">
                  <c:v>0.78</c:v>
                </c:pt>
                <c:pt idx="4">
                  <c:v>0.77200000000000002</c:v>
                </c:pt>
                <c:pt idx="5">
                  <c:v>0.75900000000000001</c:v>
                </c:pt>
                <c:pt idx="6">
                  <c:v>0.75600000000000001</c:v>
                </c:pt>
                <c:pt idx="7">
                  <c:v>0.755</c:v>
                </c:pt>
                <c:pt idx="8">
                  <c:v>0.749</c:v>
                </c:pt>
                <c:pt idx="9">
                  <c:v>0.74099999999999999</c:v>
                </c:pt>
                <c:pt idx="10">
                  <c:v>0.73699999999999999</c:v>
                </c:pt>
                <c:pt idx="11">
                  <c:v>0.73299999999999998</c:v>
                </c:pt>
                <c:pt idx="12">
                  <c:v>0.72899999999999998</c:v>
                </c:pt>
                <c:pt idx="13">
                  <c:v>0.66400000000000003</c:v>
                </c:pt>
                <c:pt idx="14">
                  <c:v>0.50900000000000001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2A-8D44-9D5E-58C0571CD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914286856"/>
        <c:axId val="919291528"/>
      </c:barChart>
      <c:catAx>
        <c:axId val="9142868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291528"/>
        <c:crosses val="autoZero"/>
        <c:auto val="1"/>
        <c:lblAlgn val="ctr"/>
        <c:lblOffset val="100"/>
        <c:noMultiLvlLbl val="0"/>
      </c:catAx>
      <c:valAx>
        <c:axId val="919291528"/>
        <c:scaling>
          <c:orientation val="minMax"/>
          <c:max val="1"/>
        </c:scaling>
        <c:delete val="1"/>
        <c:axPos val="t"/>
        <c:numFmt formatCode="0.00%" sourceLinked="1"/>
        <c:majorTickMark val="out"/>
        <c:minorTickMark val="none"/>
        <c:tickLblPos val="nextTo"/>
        <c:crossAx val="91428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87951763633911E-2"/>
          <c:y val="3.4974321867885572E-2"/>
          <c:w val="0.95052853529665648"/>
          <c:h val="0.60685357695090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0.38100000000000001</c:v>
                </c:pt>
                <c:pt idx="1">
                  <c:v>0.42099999999999999</c:v>
                </c:pt>
                <c:pt idx="2">
                  <c:v>0.40500000000000003</c:v>
                </c:pt>
                <c:pt idx="3">
                  <c:v>0.41499999999999998</c:v>
                </c:pt>
                <c:pt idx="4">
                  <c:v>0.40200000000000002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4-EC44-9CBB-A9BD80FFA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8.8999999999999996E-2</c:v>
                </c:pt>
                <c:pt idx="1">
                  <c:v>8.4000000000000005E-2</c:v>
                </c:pt>
                <c:pt idx="2">
                  <c:v>0.1</c:v>
                </c:pt>
                <c:pt idx="3">
                  <c:v>8.5000000000000006E-2</c:v>
                </c:pt>
                <c:pt idx="4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4-EC44-9CBB-A9BD80FFA3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Streaming TV shows online with ads</c:v>
                </c:pt>
              </c:strCache>
            </c:strRef>
          </c:tx>
          <c:spPr>
            <a:solidFill>
              <a:srgbClr val="F5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4.2000000000000003E-2</c:v>
                </c:pt>
                <c:pt idx="1">
                  <c:v>4.2000000000000003E-2</c:v>
                </c:pt>
                <c:pt idx="2">
                  <c:v>4.2999999999999997E-2</c:v>
                </c:pt>
                <c:pt idx="3">
                  <c:v>3.3000000000000002E-2</c:v>
                </c:pt>
                <c:pt idx="4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74-EC44-9CBB-A9BD80FFA3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63-9C4B-8CCE-67C7D25FB27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63-9C4B-8CCE-67C7D25FB27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3.5999999999999997E-2</c:v>
                </c:pt>
                <c:pt idx="1">
                  <c:v>3.1E-2</c:v>
                </c:pt>
                <c:pt idx="2">
                  <c:v>3.6999999999999998E-2</c:v>
                </c:pt>
                <c:pt idx="3">
                  <c:v>2.3E-2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74-EC44-9CBB-A9BD80FFA3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63-9C4B-8CCE-67C7D25FB27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0.00%</c:formatCode>
                <c:ptCount val="5"/>
                <c:pt idx="0">
                  <c:v>3.5999999999999997E-2</c:v>
                </c:pt>
                <c:pt idx="1">
                  <c:v>3.5999999999999997E-2</c:v>
                </c:pt>
                <c:pt idx="2">
                  <c:v>2.7E-2</c:v>
                </c:pt>
                <c:pt idx="3">
                  <c:v>2.1999999999999999E-2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74-EC44-9CBB-A9BD80FFA32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CA-E741-A0CD-2D54F978AF5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63-9C4B-8CCE-67C7D25FB27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3.1E-2</c:v>
                </c:pt>
                <c:pt idx="2">
                  <c:v>2.8000000000000001E-2</c:v>
                </c:pt>
                <c:pt idx="3">
                  <c:v>2.9000000000000001E-2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74-EC44-9CBB-A9BD80FFA32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39-3D43-A2DF-F5FA58DDD10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39-3D43-A2DF-F5FA58DDD10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39-3D43-A2DF-F5FA58DDD10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>
                  <c:v>3.2000000000000001E-2</c:v>
                </c:pt>
                <c:pt idx="1">
                  <c:v>2.8000000000000001E-2</c:v>
                </c:pt>
                <c:pt idx="2">
                  <c:v>3.1E-2</c:v>
                </c:pt>
                <c:pt idx="3">
                  <c:v>3.2000000000000001E-2</c:v>
                </c:pt>
                <c:pt idx="4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74-EC44-9CBB-A9BD80FFA328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0.00%</c:formatCode>
                <c:ptCount val="5"/>
                <c:pt idx="0">
                  <c:v>2.9000000000000001E-2</c:v>
                </c:pt>
                <c:pt idx="1">
                  <c:v>3.6999999999999998E-2</c:v>
                </c:pt>
                <c:pt idx="2">
                  <c:v>3.1E-2</c:v>
                </c:pt>
                <c:pt idx="3">
                  <c:v>3.9E-2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674-EC44-9CBB-A9BD80FFA328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39-3D43-A2DF-F5FA58DDD1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CA-E741-A0CD-2D54F978AF5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7A-42E5-A842-F6CFA28732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7A-42E5-A842-F6CFA28732F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CA-E741-A0CD-2D54F978AF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0.00%</c:formatCode>
                <c:ptCount val="5"/>
                <c:pt idx="0">
                  <c:v>2.9000000000000001E-2</c:v>
                </c:pt>
                <c:pt idx="1">
                  <c:v>6.0000000000000001E-3</c:v>
                </c:pt>
                <c:pt idx="2">
                  <c:v>1.7999999999999999E-2</c:v>
                </c:pt>
                <c:pt idx="3">
                  <c:v>2.3E-2</c:v>
                </c:pt>
                <c:pt idx="4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74-EC44-9CBB-A9BD80FFA328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7A-42E5-A842-F6CFA28732F9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7A-42E5-A842-F6CFA28732F9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7A-42E5-A842-F6CFA28732F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0.00%</c:formatCode>
                <c:ptCount val="5"/>
                <c:pt idx="0">
                  <c:v>2.8000000000000001E-2</c:v>
                </c:pt>
                <c:pt idx="1">
                  <c:v>0.03</c:v>
                </c:pt>
                <c:pt idx="2">
                  <c:v>0.02</c:v>
                </c:pt>
                <c:pt idx="3">
                  <c:v>2.1999999999999999E-2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674-EC44-9CBB-A9BD80FFA328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666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9D-43C0-B512-9BB975489A8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7A-42E5-A842-F6CFA28732F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0.00%</c:formatCode>
                <c:ptCount val="5"/>
                <c:pt idx="0">
                  <c:v>2.5000000000000001E-2</c:v>
                </c:pt>
                <c:pt idx="1">
                  <c:v>1.7999999999999999E-2</c:v>
                </c:pt>
                <c:pt idx="2">
                  <c:v>1.2999999999999999E-2</c:v>
                </c:pt>
                <c:pt idx="3">
                  <c:v>3.1E-2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674-EC44-9CBB-A9BD80FFA328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Review website/apps</c:v>
                </c:pt>
              </c:strCache>
            </c:strRef>
          </c:tx>
          <c:spPr>
            <a:solidFill>
              <a:srgbClr val="FFE6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9D-43C0-B512-9BB975489A8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0.00%</c:formatCode>
                <c:ptCount val="5"/>
                <c:pt idx="0">
                  <c:v>2.5000000000000001E-2</c:v>
                </c:pt>
                <c:pt idx="1">
                  <c:v>1.7000000000000001E-2</c:v>
                </c:pt>
                <c:pt idx="2">
                  <c:v>2.3E-2</c:v>
                </c:pt>
                <c:pt idx="3">
                  <c:v>1.6E-2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96-4187-A52A-25879F5BAB2A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Streaming video other than TV  programs/movies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9D-43C0-B512-9BB975489A81}"/>
                </c:ext>
              </c:extLst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F9D-43C0-B512-9BB975489A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0.00%</c:formatCode>
                <c:ptCount val="5"/>
                <c:pt idx="0">
                  <c:v>2.4E-2</c:v>
                </c:pt>
                <c:pt idx="1">
                  <c:v>2.5000000000000001E-2</c:v>
                </c:pt>
                <c:pt idx="2">
                  <c:v>1.9E-2</c:v>
                </c:pt>
                <c:pt idx="3">
                  <c:v>2.7E-2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96-4187-A52A-25879F5BAB2A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9D-43C0-B512-9BB975489A81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F9D-43C0-B512-9BB975489A8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Sheet1!$O$2:$O$6</c:f>
              <c:numCache>
                <c:formatCode>0.00%</c:formatCode>
                <c:ptCount val="5"/>
                <c:pt idx="0">
                  <c:v>2.4E-2</c:v>
                </c:pt>
                <c:pt idx="1">
                  <c:v>2.4E-2</c:v>
                </c:pt>
                <c:pt idx="2">
                  <c:v>3.5000000000000003E-2</c:v>
                </c:pt>
                <c:pt idx="3">
                  <c:v>2.4E-2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CA-E741-A0CD-2D54F978AF52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Sheet1!$P$2:$P$6</c:f>
              <c:numCache>
                <c:formatCode>0.00%</c:formatCode>
                <c:ptCount val="5"/>
                <c:pt idx="0">
                  <c:v>1.9E-2</c:v>
                </c:pt>
                <c:pt idx="1">
                  <c:v>1.2999999999999999E-2</c:v>
                </c:pt>
                <c:pt idx="2">
                  <c:v>1.7999999999999999E-2</c:v>
                </c:pt>
                <c:pt idx="3">
                  <c:v>1.6E-2</c:v>
                </c:pt>
                <c:pt idx="4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CA-E741-A0CD-2D54F978AF52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Yellow pages</c:v>
                </c:pt>
              </c:strCache>
            </c:strRef>
          </c:tx>
          <c:spPr>
            <a:solidFill>
              <a:srgbClr val="7905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Sheet1!$Q$2:$Q$6</c:f>
              <c:numCache>
                <c:formatCode>0.00%</c:formatCode>
                <c:ptCount val="5"/>
                <c:pt idx="0">
                  <c:v>1.9E-2</c:v>
                </c:pt>
                <c:pt idx="1">
                  <c:v>1.4E-2</c:v>
                </c:pt>
                <c:pt idx="2">
                  <c:v>6.0000000000000001E-3</c:v>
                </c:pt>
                <c:pt idx="3">
                  <c:v>2.1000000000000001E-2</c:v>
                </c:pt>
                <c:pt idx="4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CA-E741-A0CD-2D54F978AF52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Internet display/banner ad</c:v>
                </c:pt>
              </c:strCache>
            </c:strRef>
          </c:tx>
          <c:spPr>
            <a:solidFill>
              <a:srgbClr val="F7737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9D-43C0-B512-9BB975489A81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F9D-43C0-B512-9BB975489A8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Sheet1!$R$2:$R$6</c:f>
              <c:numCache>
                <c:formatCode>0.00%</c:formatCode>
                <c:ptCount val="5"/>
                <c:pt idx="0">
                  <c:v>1.7999999999999999E-2</c:v>
                </c:pt>
                <c:pt idx="1">
                  <c:v>2.9000000000000001E-2</c:v>
                </c:pt>
                <c:pt idx="2">
                  <c:v>2.1999999999999999E-2</c:v>
                </c:pt>
                <c:pt idx="3">
                  <c:v>2.5000000000000001E-2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CA-E741-A0CD-2D54F978AF52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Internet search</c:v>
                </c:pt>
              </c:strCache>
            </c:strRef>
          </c:tx>
          <c:spPr>
            <a:solidFill>
              <a:srgbClr val="2890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Sheet1!$S$2:$S$6</c:f>
              <c:numCache>
                <c:formatCode>0.00%</c:formatCode>
                <c:ptCount val="5"/>
                <c:pt idx="0">
                  <c:v>1.6E-2</c:v>
                </c:pt>
                <c:pt idx="1">
                  <c:v>0.01</c:v>
                </c:pt>
                <c:pt idx="2">
                  <c:v>2.1000000000000001E-2</c:v>
                </c:pt>
                <c:pt idx="3">
                  <c:v>1.2999999999999999E-2</c:v>
                </c:pt>
                <c:pt idx="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9D-43C0-B512-9BB975489A81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Cable TV web/apps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Sheet1!$T$2:$T$6</c:f>
              <c:numCache>
                <c:formatCode>0.00%</c:formatCode>
                <c:ptCount val="5"/>
                <c:pt idx="0">
                  <c:v>1.2999999999999999E-2</c:v>
                </c:pt>
                <c:pt idx="1">
                  <c:v>8.0000000000000002E-3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9D-43C0-B512-9BB975489A81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Radio web/apps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Sheet1!$U$2:$U$6</c:f>
              <c:numCache>
                <c:formatCode>0.00%</c:formatCode>
                <c:ptCount val="5"/>
                <c:pt idx="0">
                  <c:v>1.2E-2</c:v>
                </c:pt>
                <c:pt idx="1">
                  <c:v>1.4E-2</c:v>
                </c:pt>
                <c:pt idx="2">
                  <c:v>1.0999999999999999E-2</c:v>
                </c:pt>
                <c:pt idx="3">
                  <c:v>1.4999999999999999E-2</c:v>
                </c:pt>
                <c:pt idx="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9D-43C0-B512-9BB975489A81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Online newspaper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Sheet1!$V$2:$V$6</c:f>
              <c:numCache>
                <c:formatCode>0.00%</c:formatCode>
                <c:ptCount val="5"/>
                <c:pt idx="0">
                  <c:v>5.0000000000000001E-3</c:v>
                </c:pt>
                <c:pt idx="1">
                  <c:v>1.6E-2</c:v>
                </c:pt>
                <c:pt idx="2">
                  <c:v>1.0999999999999999E-2</c:v>
                </c:pt>
                <c:pt idx="3">
                  <c:v>7.0000000000000001E-3</c:v>
                </c:pt>
                <c:pt idx="4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9D-43C0-B512-9BB975489A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347897912"/>
        <c:axId val="647992032"/>
      </c:barChart>
      <c:catAx>
        <c:axId val="34789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992032"/>
        <c:crosses val="autoZero"/>
        <c:auto val="1"/>
        <c:lblAlgn val="ctr"/>
        <c:lblOffset val="0"/>
        <c:noMultiLvlLbl val="0"/>
      </c:catAx>
      <c:valAx>
        <c:axId val="64799203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47897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272930305223789E-3"/>
          <c:y val="0.72845833463432252"/>
          <c:w val="0.98276159670861973"/>
          <c:h val="0.23490467935255543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3307967770814683"/>
          <c:w val="1"/>
          <c:h val="0.74702327663384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TV</c:v>
                </c:pt>
                <c:pt idx="1">
                  <c:v>Social Media</c:v>
                </c:pt>
                <c:pt idx="2">
                  <c:v>Ads on a website</c:v>
                </c:pt>
                <c:pt idx="3">
                  <c:v>Radio</c:v>
                </c:pt>
                <c:pt idx="4">
                  <c:v>Magazine</c:v>
                </c:pt>
                <c:pt idx="5">
                  <c:v>Streaming TV Shows Online With Ads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0.69</c:v>
                </c:pt>
                <c:pt idx="1">
                  <c:v>0.28999999999999998</c:v>
                </c:pt>
                <c:pt idx="2">
                  <c:v>0.22</c:v>
                </c:pt>
                <c:pt idx="3">
                  <c:v>0.22</c:v>
                </c:pt>
                <c:pt idx="4">
                  <c:v>0.21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1D-49BE-883D-70AECB4D84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Important for Awareness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4.29067345409003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CF-4189-988D-2A7A89C3DD1D}"/>
                </c:ext>
              </c:extLst>
            </c:dLbl>
            <c:dLbl>
              <c:idx val="3"/>
              <c:layout>
                <c:manualLayout>
                  <c:x val="0"/>
                  <c:y val="3.91714733140238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CF-4189-988D-2A7A89C3DD1D}"/>
                </c:ext>
              </c:extLst>
            </c:dLbl>
            <c:dLbl>
              <c:idx val="4"/>
              <c:layout>
                <c:manualLayout>
                  <c:x val="0"/>
                  <c:y val="3.35688253215499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CF-4189-988D-2A7A89C3DD1D}"/>
                </c:ext>
              </c:extLst>
            </c:dLbl>
            <c:dLbl>
              <c:idx val="5"/>
              <c:layout>
                <c:manualLayout>
                  <c:x val="-1.6393136847980827E-16"/>
                  <c:y val="3.9171595237944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74358091566084E-2"/>
                      <c:h val="5.28325609046559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CF-4189-988D-2A7A89C3D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0" rIns="38100" bIns="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</c:v>
                </c:pt>
                <c:pt idx="1">
                  <c:v>Social Media</c:v>
                </c:pt>
                <c:pt idx="2">
                  <c:v>Ads on a website</c:v>
                </c:pt>
                <c:pt idx="3">
                  <c:v>Radio</c:v>
                </c:pt>
                <c:pt idx="4">
                  <c:v>Magazine</c:v>
                </c:pt>
                <c:pt idx="5">
                  <c:v>Streaming TV Shows Online With Ads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0.39100000000000001</c:v>
                </c:pt>
                <c:pt idx="1">
                  <c:v>8.1000000000000003E-2</c:v>
                </c:pt>
                <c:pt idx="2">
                  <c:v>3.5999999999999997E-2</c:v>
                </c:pt>
                <c:pt idx="3">
                  <c:v>3.2000000000000001E-2</c:v>
                </c:pt>
                <c:pt idx="4">
                  <c:v>2.5999999999999999E-2</c:v>
                </c:pt>
                <c:pt idx="5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1D-49BE-883D-70AECB4D8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217562872"/>
        <c:axId val="217563264"/>
      </c:barChart>
      <c:catAx>
        <c:axId val="217562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7563264"/>
        <c:crosses val="autoZero"/>
        <c:auto val="1"/>
        <c:lblAlgn val="ctr"/>
        <c:lblOffset val="100"/>
        <c:noMultiLvlLbl val="0"/>
      </c:catAx>
      <c:valAx>
        <c:axId val="21756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7562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7458939123640746"/>
          <c:y val="0.20371172784243513"/>
          <c:w val="0.67105184625894365"/>
          <c:h val="8.228968303761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Intend</a:t>
            </a:r>
            <a:r>
              <a:rPr lang="en-US" b="1" baseline="0" dirty="0">
                <a:solidFill>
                  <a:schemeClr val="tx1"/>
                </a:solidFill>
              </a:rPr>
              <a:t> to travel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Purchased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Next month</c:v>
                </c:pt>
                <c:pt idx="1">
                  <c:v>Next 2-3 months</c:v>
                </c:pt>
                <c:pt idx="2">
                  <c:v>Next 4-6 months</c:v>
                </c:pt>
                <c:pt idx="3">
                  <c:v>Next 7-12 months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0.32037538748619238</c:v>
                </c:pt>
                <c:pt idx="1">
                  <c:v>0.34116806267512229</c:v>
                </c:pt>
                <c:pt idx="2">
                  <c:v>0.24778464406618647</c:v>
                </c:pt>
                <c:pt idx="3">
                  <c:v>0.18750256875837182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C-3348-838D-8FAA7060C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693925264"/>
        <c:axId val="1706747024"/>
      </c:barChart>
      <c:catAx>
        <c:axId val="169392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747024"/>
        <c:crosses val="autoZero"/>
        <c:auto val="1"/>
        <c:lblAlgn val="ctr"/>
        <c:lblOffset val="100"/>
        <c:noMultiLvlLbl val="0"/>
      </c:catAx>
      <c:valAx>
        <c:axId val="17067470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9392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Have traveled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Purchased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Past month</c:v>
                </c:pt>
                <c:pt idx="1">
                  <c:v>Past 2-3 months</c:v>
                </c:pt>
                <c:pt idx="2">
                  <c:v>Past 4-6 months</c:v>
                </c:pt>
                <c:pt idx="3">
                  <c:v>Past 7-12 months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0.32925771357528133</c:v>
                </c:pt>
                <c:pt idx="1">
                  <c:v>0.29499999999999998</c:v>
                </c:pt>
                <c:pt idx="2">
                  <c:v>0.19934332163140825</c:v>
                </c:pt>
                <c:pt idx="3">
                  <c:v>0.15909971448324156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0-714F-BDAD-8CD5E69BF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27"/>
        <c:axId val="1693925264"/>
        <c:axId val="1706747024"/>
      </c:barChart>
      <c:catAx>
        <c:axId val="169392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747024"/>
        <c:crosses val="autoZero"/>
        <c:auto val="1"/>
        <c:lblAlgn val="ctr"/>
        <c:lblOffset val="100"/>
        <c:noMultiLvlLbl val="0"/>
      </c:catAx>
      <c:valAx>
        <c:axId val="17067470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9392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78-C042-A1E5-669DA2E24C2A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78-C042-A1E5-669DA2E24C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78-C042-A1E5-669DA2E24C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73F9-F54C-9D6A-19FED602E5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5A26-D44E-870C-041F0DD01B8C}"/>
              </c:ext>
            </c:extLst>
          </c:dPt>
          <c:dLbls>
            <c:dLbl>
              <c:idx val="0"/>
              <c:layout>
                <c:manualLayout>
                  <c:x val="-0.11406498602149119"/>
                  <c:y val="0.114870535957595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endParaRPr lang="en-US" sz="2400" b="1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A82EB9A2-E38C-45CE-B765-4F2BF9D40B2E}" type="PERCENTAGE">
                      <a:rPr lang="en-US" sz="2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77310579392927"/>
                      <c:h val="0.212003501464638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78-C042-A1E5-669DA2E24C2A}"/>
                </c:ext>
              </c:extLst>
            </c:dLbl>
            <c:dLbl>
              <c:idx val="1"/>
              <c:layout>
                <c:manualLayout>
                  <c:x val="-0.22308569170292586"/>
                  <c:y val="-0.212068351726593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endParaRPr lang="en-US" sz="2400" b="1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A1E1E0C2-4040-40EE-8839-C9D9721C144A}" type="PERCENTAGE">
                      <a:rPr lang="en-US" sz="24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856917149036067"/>
                      <c:h val="0.31464723569365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78-C042-A1E5-669DA2E24C2A}"/>
                </c:ext>
              </c:extLst>
            </c:dLbl>
            <c:dLbl>
              <c:idx val="2"/>
              <c:layout>
                <c:manualLayout>
                  <c:x val="0.18611964362740716"/>
                  <c:y val="-0.176723839032982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baseline="0" dirty="0"/>
                      <a:t>
</a:t>
                    </a:r>
                    <a:fld id="{0C667B87-701C-5245-AF8E-B1AF82BF08B6}" type="PERCENTAGE">
                      <a:rPr lang="en-US" sz="2400" b="1" baseline="0"/>
                      <a:pPr>
                        <a:defRPr sz="2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 sz="2400" b="1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742945251552"/>
                      <c:h val="0.40737152547882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378-C042-A1E5-669DA2E24C2A}"/>
                </c:ext>
              </c:extLst>
            </c:dLbl>
            <c:dLbl>
              <c:idx val="3"/>
              <c:layout>
                <c:manualLayout>
                  <c:x val="0.11372260659254121"/>
                  <c:y val="0.124810317696839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/>
                      <a:t>
</a:t>
                    </a:r>
                    <a:fld id="{109B1044-A0DC-B242-A8E5-216B7786EBA1}" type="PERCENTAGE">
                      <a:rPr lang="en-US" b="1" baseline="0"/>
                      <a:pPr>
                        <a:defRPr sz="2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 b="1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6297446449097273E-2"/>
                      <c:h val="0.17946294078015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F9-F54C-9D6A-19FED602E561}"/>
                </c:ext>
              </c:extLst>
            </c:dLbl>
            <c:dLbl>
              <c:idx val="4"/>
              <c:layout>
                <c:manualLayout>
                  <c:x val="7.2062595777088331E-2"/>
                  <c:y val="3.829013999904912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2C5F55FA-02FE-F840-8424-CEBE6CCC6E2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A26-D44E-870C-041F0DD01B8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trip</c:v>
                </c:pt>
                <c:pt idx="1">
                  <c:v>2 trips</c:v>
                </c:pt>
                <c:pt idx="2">
                  <c:v>3 trips</c:v>
                </c:pt>
                <c:pt idx="3">
                  <c:v>4 trips</c:v>
                </c:pt>
                <c:pt idx="4">
                  <c:v>5+ trips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0.20699999999999999</c:v>
                </c:pt>
                <c:pt idx="1">
                  <c:v>0.35899999999999999</c:v>
                </c:pt>
                <c:pt idx="2">
                  <c:v>0.26800000000000002</c:v>
                </c:pt>
                <c:pt idx="3">
                  <c:v>9.0999999999999998E-2</c:v>
                </c:pt>
                <c:pt idx="4" formatCode="0.00%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78-C042-A1E5-669DA2E24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9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12776645265373"/>
          <c:y val="0.11872564105834779"/>
          <c:w val="0.26499532747032223"/>
          <c:h val="0.66829583365705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0787047707978348E-2"/>
          <c:w val="1"/>
          <c:h val="0.666759235185129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0.309</c:v>
                </c:pt>
                <c:pt idx="1">
                  <c:v>0.374</c:v>
                </c:pt>
                <c:pt idx="2">
                  <c:v>0.317</c:v>
                </c:pt>
                <c:pt idx="3">
                  <c:v>0.35899999999999999</c:v>
                </c:pt>
                <c:pt idx="4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8-184E-8D19-D2D3A41F98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7.6999999999999999E-2</c:v>
                </c:pt>
                <c:pt idx="1">
                  <c:v>7.0000000000000007E-2</c:v>
                </c:pt>
                <c:pt idx="2">
                  <c:v>9.9000000000000005E-2</c:v>
                </c:pt>
                <c:pt idx="3">
                  <c:v>7.0999999999999994E-2</c:v>
                </c:pt>
                <c:pt idx="4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7D-1840-BB59-DBBE888546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47-6F46-82BB-482BA6A08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6.0999999999999999E-2</c:v>
                </c:pt>
                <c:pt idx="1">
                  <c:v>4.5999999999999999E-2</c:v>
                </c:pt>
                <c:pt idx="2">
                  <c:v>4.4999999999999998E-2</c:v>
                </c:pt>
                <c:pt idx="3">
                  <c:v>3.9E-2</c:v>
                </c:pt>
                <c:pt idx="4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7D-1840-BB59-DBBE888546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A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47-6F46-82BB-482BA6A08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5.2999999999999999E-2</c:v>
                </c:pt>
                <c:pt idx="1">
                  <c:v>5.3999999999999999E-2</c:v>
                </c:pt>
                <c:pt idx="2">
                  <c:v>0.06</c:v>
                </c:pt>
                <c:pt idx="3">
                  <c:v>0.03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7D-1840-BB59-DBBE8885464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4.4999999999999998E-2</c:v>
                </c:pt>
                <c:pt idx="1">
                  <c:v>6.2E-2</c:v>
                </c:pt>
                <c:pt idx="2">
                  <c:v>3.2000000000000001E-2</c:v>
                </c:pt>
                <c:pt idx="3">
                  <c:v>0.04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37D-1840-BB59-DBBE8885464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47-6F46-82BB-482BA6A0825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47-6F46-82BB-482BA6A0825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47-6F46-82BB-482BA6A08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4.1000000000000002E-2</c:v>
                </c:pt>
                <c:pt idx="1">
                  <c:v>3.9E-2</c:v>
                </c:pt>
                <c:pt idx="2">
                  <c:v>2.1000000000000001E-2</c:v>
                </c:pt>
                <c:pt idx="3">
                  <c:v>2.7E-2</c:v>
                </c:pt>
                <c:pt idx="4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37D-1840-BB59-DBBE8885464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47-6F46-82BB-482BA6A08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3.9E-2</c:v>
                </c:pt>
                <c:pt idx="1">
                  <c:v>5.8000000000000003E-2</c:v>
                </c:pt>
                <c:pt idx="2">
                  <c:v>0.05</c:v>
                </c:pt>
                <c:pt idx="3">
                  <c:v>8.5000000000000006E-2</c:v>
                </c:pt>
                <c:pt idx="4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37D-1840-BB59-DBBE8885464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Internet Video Ad3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</c:numRef>
          </c:val>
          <c:extLst>
            <c:ext xmlns:c16="http://schemas.microsoft.com/office/drawing/2014/chart" uri="{C3380CC4-5D6E-409C-BE32-E72D297353CC}">
              <c16:uniqueId val="{00000010-D37D-1840-BB59-DBBE8885464A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47-6F46-82BB-482BA6A0825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47-6F46-82BB-482BA6A08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0%</c:formatCode>
                <c:ptCount val="5"/>
                <c:pt idx="0">
                  <c:v>3.5000000000000003E-2</c:v>
                </c:pt>
                <c:pt idx="1">
                  <c:v>2.9000000000000001E-2</c:v>
                </c:pt>
                <c:pt idx="2">
                  <c:v>2.3E-2</c:v>
                </c:pt>
                <c:pt idx="3">
                  <c:v>3.1E-2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37D-1840-BB59-DBBE8885464A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3799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47-6F46-82BB-482BA6A0825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47-6F46-82BB-482BA6A08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0%</c:formatCode>
                <c:ptCount val="5"/>
                <c:pt idx="0">
                  <c:v>3.1E-2</c:v>
                </c:pt>
                <c:pt idx="1">
                  <c:v>2.9000000000000001E-2</c:v>
                </c:pt>
                <c:pt idx="2">
                  <c:v>0.04</c:v>
                </c:pt>
                <c:pt idx="3">
                  <c:v>1.7000000000000001E-2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37D-1840-BB59-DBBE8885464A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6660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D37D-1840-BB59-DBBE8885464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D37D-1840-BB59-DBBE8885464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D37D-1840-BB59-DBBE8885464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D37D-1840-BB59-DBBE88854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0%</c:formatCode>
                <c:ptCount val="5"/>
                <c:pt idx="0">
                  <c:v>2.9000000000000001E-2</c:v>
                </c:pt>
                <c:pt idx="1">
                  <c:v>1.7000000000000001E-2</c:v>
                </c:pt>
                <c:pt idx="2">
                  <c:v>1.0999999999999999E-2</c:v>
                </c:pt>
                <c:pt idx="3">
                  <c:v>1.7999999999999999E-2</c:v>
                </c:pt>
                <c:pt idx="4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37D-1840-BB59-DBBE8885464A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Magazine (Print Only)2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</c:numRef>
          </c:val>
          <c:extLst>
            <c:ext xmlns:c16="http://schemas.microsoft.com/office/drawing/2014/chart" uri="{C3380CC4-5D6E-409C-BE32-E72D297353CC}">
              <c16:uniqueId val="{00000014-D37D-1840-BB59-DBBE8885464A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Streaming TV shows online with ads</c:v>
                </c:pt>
              </c:strCache>
            </c:strRef>
          </c:tx>
          <c:spPr>
            <a:solidFill>
              <a:srgbClr val="F5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47-6F46-82BB-482BA6A0825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47-6F46-82BB-482BA6A0825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47-6F46-82BB-482BA6A0825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47-6F46-82BB-482BA6A08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0%</c:formatCode>
                <c:ptCount val="5"/>
                <c:pt idx="0">
                  <c:v>2.5000000000000001E-2</c:v>
                </c:pt>
                <c:pt idx="1">
                  <c:v>3.7999999999999999E-2</c:v>
                </c:pt>
                <c:pt idx="2">
                  <c:v>4.4999999999999998E-2</c:v>
                </c:pt>
                <c:pt idx="3">
                  <c:v>3.5000000000000003E-2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37D-1840-BB59-DBBE8885464A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Internet Search Engine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Sheet1!$O$2:$O$6</c:f>
            </c:numRef>
          </c:val>
          <c:extLst>
            <c:ext xmlns:c16="http://schemas.microsoft.com/office/drawing/2014/chart" uri="{C3380CC4-5D6E-409C-BE32-E72D297353CC}">
              <c16:uniqueId val="{00000016-D37D-1840-BB59-DBBE8885464A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Sheet1!$P$2:$P$6</c:f>
              <c:numCache>
                <c:formatCode>0%</c:formatCode>
                <c:ptCount val="5"/>
                <c:pt idx="0">
                  <c:v>2.3E-2</c:v>
                </c:pt>
                <c:pt idx="1">
                  <c:v>0</c:v>
                </c:pt>
                <c:pt idx="2">
                  <c:v>1.2E-2</c:v>
                </c:pt>
                <c:pt idx="3">
                  <c:v>1.4E-2</c:v>
                </c:pt>
                <c:pt idx="4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37D-1840-BB59-DBBE8885464A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Internet Display/Banner Ad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Sheet1!$Q$2:$Q$6</c:f>
            </c:numRef>
          </c:val>
          <c:extLst>
            <c:ext xmlns:c16="http://schemas.microsoft.com/office/drawing/2014/chart" uri="{C3380CC4-5D6E-409C-BE32-E72D297353CC}">
              <c16:uniqueId val="{00000018-D37D-1840-BB59-DBBE8885464A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Radio Web/Apps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Sheet1!$R$2:$R$6</c:f>
            </c:numRef>
          </c:val>
          <c:extLst>
            <c:ext xmlns:c16="http://schemas.microsoft.com/office/drawing/2014/chart" uri="{C3380CC4-5D6E-409C-BE32-E72D297353CC}">
              <c16:uniqueId val="{00000019-D37D-1840-BB59-DBBE8885464A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Internet search</c:v>
                </c:pt>
              </c:strCache>
            </c:strRef>
          </c:tx>
          <c:spPr>
            <a:solidFill>
              <a:srgbClr val="28900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37D-1840-BB59-DBBE8885464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D37D-1840-BB59-DBBE8885464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D37D-1840-BB59-DBBE8885464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D37D-1840-BB59-DBBE88854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Sheet1!$S$2:$S$6</c:f>
              <c:numCache>
                <c:formatCode>0%</c:formatCode>
                <c:ptCount val="5"/>
                <c:pt idx="0">
                  <c:v>2.1000000000000001E-2</c:v>
                </c:pt>
                <c:pt idx="1">
                  <c:v>0.01</c:v>
                </c:pt>
                <c:pt idx="2">
                  <c:v>2.5999999999999999E-2</c:v>
                </c:pt>
                <c:pt idx="3">
                  <c:v>1.6E-2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37D-1840-BB59-DBBE8885464A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37D-1840-BB59-DBBE8885464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37D-1840-BB59-DBBE8885464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D37D-1840-BB59-DBBE8885464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D37D-1840-BB59-DBBE88854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Sheet1!$T$2:$T$6</c:f>
              <c:numCache>
                <c:formatCode>0%</c:formatCode>
                <c:ptCount val="5"/>
                <c:pt idx="0">
                  <c:v>0.02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0</c:v>
                </c:pt>
                <c:pt idx="4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37D-1840-BB59-DBBE8885464A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Review web/apps</c:v>
                </c:pt>
              </c:strCache>
            </c:strRef>
          </c:tx>
          <c:spPr>
            <a:solidFill>
              <a:srgbClr val="FDE6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Sheet1!$U$2:$U$6</c:f>
              <c:numCache>
                <c:formatCode>0%</c:formatCode>
                <c:ptCount val="5"/>
                <c:pt idx="0">
                  <c:v>1.7999999999999999E-2</c:v>
                </c:pt>
                <c:pt idx="1">
                  <c:v>1.7999999999999999E-2</c:v>
                </c:pt>
                <c:pt idx="2">
                  <c:v>1.0999999999999999E-2</c:v>
                </c:pt>
                <c:pt idx="3">
                  <c:v>1.7999999999999999E-2</c:v>
                </c:pt>
                <c:pt idx="4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37D-1840-BB59-DBBE8885464A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Internet display/banner ad2</c:v>
                </c:pt>
              </c:strCache>
            </c:strRef>
          </c:tx>
          <c:spPr>
            <a:solidFill>
              <a:srgbClr val="F7737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37D-1840-BB59-DBBE8885464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D37D-1840-BB59-DBBE8885464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D37D-1840-BB59-DBBE8885464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D37D-1840-BB59-DBBE88854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Sheet1!$V$2:$V$6</c:f>
              <c:numCache>
                <c:formatCode>0%</c:formatCode>
                <c:ptCount val="5"/>
                <c:pt idx="0">
                  <c:v>1.7000000000000001E-2</c:v>
                </c:pt>
                <c:pt idx="1">
                  <c:v>2.3E-2</c:v>
                </c:pt>
                <c:pt idx="2">
                  <c:v>3.4000000000000002E-2</c:v>
                </c:pt>
                <c:pt idx="3">
                  <c:v>2.1999999999999999E-2</c:v>
                </c:pt>
                <c:pt idx="4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37D-1840-BB59-DBBE8885464A}"/>
            </c:ext>
          </c:extLst>
        </c:ser>
        <c:ser>
          <c:idx val="21"/>
          <c:order val="21"/>
          <c:tx>
            <c:strRef>
              <c:f>Sheet1!$W$1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Sheet1!$W$2:$W$6</c:f>
              <c:numCache>
                <c:formatCode>0%</c:formatCode>
                <c:ptCount val="5"/>
                <c:pt idx="0">
                  <c:v>1.6E-2</c:v>
                </c:pt>
                <c:pt idx="1">
                  <c:v>0.01</c:v>
                </c:pt>
                <c:pt idx="2">
                  <c:v>2.3E-2</c:v>
                </c:pt>
                <c:pt idx="3">
                  <c:v>2.1000000000000001E-2</c:v>
                </c:pt>
                <c:pt idx="4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37D-1840-BB59-DBBE8885464A}"/>
            </c:ext>
          </c:extLst>
        </c:ser>
        <c:ser>
          <c:idx val="22"/>
          <c:order val="22"/>
          <c:tx>
            <c:strRef>
              <c:f>Sheet1!$X$1</c:f>
              <c:strCache>
                <c:ptCount val="1"/>
                <c:pt idx="0">
                  <c:v>Online newspaper</c:v>
                </c:pt>
              </c:strCache>
            </c:strRef>
          </c:tx>
          <c:spPr>
            <a:solidFill>
              <a:srgbClr val="B25D3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37D-1840-BB59-DBBE8885464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37D-1840-BB59-DBBE8885464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D37D-1840-BB59-DBBE8885464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D37D-1840-BB59-DBBE88854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Sheet1!$X$2:$X$6</c:f>
              <c:numCache>
                <c:formatCode>0%</c:formatCode>
                <c:ptCount val="5"/>
                <c:pt idx="0">
                  <c:v>1.4999999999999999E-2</c:v>
                </c:pt>
                <c:pt idx="1">
                  <c:v>1.4999999999999999E-2</c:v>
                </c:pt>
                <c:pt idx="2">
                  <c:v>2.1000000000000001E-2</c:v>
                </c:pt>
                <c:pt idx="3">
                  <c:v>2.5999999999999999E-2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D37D-1840-BB59-DBBE888546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789216160"/>
        <c:axId val="789217728"/>
      </c:barChart>
      <c:catAx>
        <c:axId val="78921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217728"/>
        <c:crosses val="autoZero"/>
        <c:auto val="1"/>
        <c:lblAlgn val="ctr"/>
        <c:lblOffset val="0"/>
        <c:noMultiLvlLbl val="0"/>
      </c:catAx>
      <c:valAx>
        <c:axId val="789217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8921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48545861297539E-3"/>
          <c:y val="0.79236427755735828"/>
          <c:w val="0.9761577621589248"/>
          <c:h val="0.17432417058006364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AF6-B64E-9052-4C369E998654}"/>
              </c:ext>
            </c:extLst>
          </c:dPt>
          <c:dPt>
            <c:idx val="1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AF6-B64E-9052-4C369E99865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Hispanic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F6-B64E-9052-4C369E998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5"/>
        <c:axId val="789218512"/>
        <c:axId val="789214592"/>
      </c:barChart>
      <c:catAx>
        <c:axId val="789218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9214592"/>
        <c:crosses val="autoZero"/>
        <c:auto val="1"/>
        <c:lblAlgn val="ctr"/>
        <c:lblOffset val="100"/>
        <c:noMultiLvlLbl val="0"/>
      </c:catAx>
      <c:valAx>
        <c:axId val="789214592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78921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9504434867721311"/>
          <c:y val="1.9436345966958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29993304499313E-2"/>
          <c:y val="0.16030484565281222"/>
          <c:w val="0.91940013391001374"/>
          <c:h val="0.65537510353270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55-D24B-AC44-2CE44E043D7F}"/>
              </c:ext>
            </c:extLst>
          </c:dPt>
          <c:dPt>
            <c:idx val="1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755-D24B-AC44-2CE44E043D7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Hispanic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0.85699999999999998</c:v>
                </c:pt>
                <c:pt idx="1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55-D24B-AC44-2CE44E043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51"/>
        <c:axId val="789222040"/>
        <c:axId val="789216944"/>
      </c:barChart>
      <c:catAx>
        <c:axId val="789222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9216944"/>
        <c:crosses val="autoZero"/>
        <c:auto val="1"/>
        <c:lblAlgn val="ctr"/>
        <c:lblOffset val="100"/>
        <c:noMultiLvlLbl val="0"/>
      </c:catAx>
      <c:valAx>
        <c:axId val="789216944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789222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603512212970974"/>
          <c:y val="3.4985422740524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38-EF47-BE5D-D99A276BEF80}"/>
              </c:ext>
            </c:extLst>
          </c:dPt>
          <c:dPt>
            <c:idx val="1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38-EF47-BE5D-D99A276BEF8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Hispanic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0.50700000000000001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38-EF47-BE5D-D99A276BE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51"/>
        <c:axId val="789218120"/>
        <c:axId val="789224000"/>
      </c:barChart>
      <c:catAx>
        <c:axId val="789218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9224000"/>
        <c:crosses val="autoZero"/>
        <c:auto val="1"/>
        <c:lblAlgn val="ctr"/>
        <c:lblOffset val="100"/>
        <c:noMultiLvlLbl val="0"/>
      </c:catAx>
      <c:valAx>
        <c:axId val="789224000"/>
        <c:scaling>
          <c:orientation val="minMax"/>
          <c:max val="1"/>
        </c:scaling>
        <c:delete val="1"/>
        <c:axPos val="l"/>
        <c:numFmt formatCode="0.00%" sourceLinked="1"/>
        <c:majorTickMark val="out"/>
        <c:minorTickMark val="none"/>
        <c:tickLblPos val="nextTo"/>
        <c:crossAx val="78921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Pennsylvania</c:v>
                </c:pt>
                <c:pt idx="1">
                  <c:v>Nevada</c:v>
                </c:pt>
                <c:pt idx="2">
                  <c:v>Hawaii</c:v>
                </c:pt>
                <c:pt idx="3">
                  <c:v>Georgia</c:v>
                </c:pt>
                <c:pt idx="4">
                  <c:v>New York</c:v>
                </c:pt>
                <c:pt idx="5">
                  <c:v>Colorado</c:v>
                </c:pt>
                <c:pt idx="6">
                  <c:v>Arizona</c:v>
                </c:pt>
                <c:pt idx="7">
                  <c:v>Texas</c:v>
                </c:pt>
                <c:pt idx="8">
                  <c:v>Florida</c:v>
                </c:pt>
                <c:pt idx="9">
                  <c:v>California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8.7505480921672749E-2</c:v>
                </c:pt>
                <c:pt idx="1">
                  <c:v>9.0535622332991783E-2</c:v>
                </c:pt>
                <c:pt idx="2">
                  <c:v>0.10262126111464841</c:v>
                </c:pt>
                <c:pt idx="3">
                  <c:v>0.11286285589412065</c:v>
                </c:pt>
                <c:pt idx="4">
                  <c:v>0.12484890591599714</c:v>
                </c:pt>
                <c:pt idx="5">
                  <c:v>0.12858088849221205</c:v>
                </c:pt>
                <c:pt idx="6">
                  <c:v>0.1291562377726479</c:v>
                </c:pt>
                <c:pt idx="7">
                  <c:v>0.14804931106761515</c:v>
                </c:pt>
                <c:pt idx="8">
                  <c:v>0.26533985490248102</c:v>
                </c:pt>
                <c:pt idx="9">
                  <c:v>0.34381013379348685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F-9741-85F2-72B704AF7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1509056656"/>
        <c:axId val="1509058304"/>
      </c:barChart>
      <c:catAx>
        <c:axId val="150905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058304"/>
        <c:crosses val="autoZero"/>
        <c:auto val="1"/>
        <c:lblAlgn val="ctr"/>
        <c:lblOffset val="100"/>
        <c:noMultiLvlLbl val="0"/>
      </c:catAx>
      <c:valAx>
        <c:axId val="150905830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50905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068522328511836E-2"/>
          <c:y val="5.1729717521120086E-2"/>
          <c:w val="0.81541042397728303"/>
          <c:h val="0.78079735860730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Absolutely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City</c:v>
                </c:pt>
                <c:pt idx="1">
                  <c:v>Suburb</c:v>
                </c:pt>
                <c:pt idx="2">
                  <c:v>Rural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0.52700000000000002</c:v>
                </c:pt>
                <c:pt idx="1">
                  <c:v>0.39</c:v>
                </c:pt>
                <c:pt idx="2">
                  <c:v>0.35199999999999998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27-4DC2-9499-A39298152B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City</c:v>
                </c:pt>
                <c:pt idx="1">
                  <c:v>Suburb</c:v>
                </c:pt>
                <c:pt idx="2">
                  <c:v>Rural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0.32100000000000001</c:v>
                </c:pt>
                <c:pt idx="1">
                  <c:v>0.40500000000000003</c:v>
                </c:pt>
                <c:pt idx="2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27-4DC2-9499-A39298152B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9"/>
        <c:overlap val="100"/>
        <c:axId val="919288784"/>
        <c:axId val="919289568"/>
      </c:barChart>
      <c:catAx>
        <c:axId val="91928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289568"/>
        <c:crosses val="autoZero"/>
        <c:auto val="1"/>
        <c:lblAlgn val="ctr"/>
        <c:lblOffset val="0"/>
        <c:noMultiLvlLbl val="0"/>
      </c:catAx>
      <c:valAx>
        <c:axId val="919289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1928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100311023085179"/>
          <c:y val="0.49608758370693118"/>
          <c:w val="0.12172640891484408"/>
          <c:h val="0.14227138672505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Urban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12819316623051E-2"/>
          <c:y val="0.17767223195605336"/>
          <c:w val="0.96056583509892168"/>
          <c:h val="0.62824681334139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Purchased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01729152403992E-2"/>
                  <c:y val="3.01366924434260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04-CF4D-8D67-93E446B935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Month</c:v>
                </c:pt>
                <c:pt idx="1">
                  <c:v>2-3 months</c:v>
                </c:pt>
                <c:pt idx="2">
                  <c:v>4-6 months</c:v>
                </c:pt>
                <c:pt idx="3">
                  <c:v>7-12 months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0.317</c:v>
                </c:pt>
                <c:pt idx="1">
                  <c:v>0.29099999999999998</c:v>
                </c:pt>
                <c:pt idx="2">
                  <c:v>0.18099999999999999</c:v>
                </c:pt>
                <c:pt idx="3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4-CF4D-8D67-93E446B935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Intend to purchase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724437448343290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41981213244655"/>
                      <c:h val="4.65462401272670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704-CF4D-8D67-93E446B935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Month</c:v>
                </c:pt>
                <c:pt idx="1">
                  <c:v>2-3 months</c:v>
                </c:pt>
                <c:pt idx="2">
                  <c:v>4-6 months</c:v>
                </c:pt>
                <c:pt idx="3">
                  <c:v>7-12 months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0.315</c:v>
                </c:pt>
                <c:pt idx="1">
                  <c:v>0.33900000000000002</c:v>
                </c:pt>
                <c:pt idx="2">
                  <c:v>0.22700000000000001</c:v>
                </c:pt>
                <c:pt idx="3">
                  <c:v>0.217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4-CF4D-8D67-93E446B93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565392"/>
        <c:axId val="1113790688"/>
      </c:barChart>
      <c:catAx>
        <c:axId val="64156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790688"/>
        <c:crosses val="autoZero"/>
        <c:auto val="1"/>
        <c:lblAlgn val="ctr"/>
        <c:lblOffset val="100"/>
        <c:noMultiLvlLbl val="0"/>
      </c:catAx>
      <c:valAx>
        <c:axId val="1113790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4156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152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 purchasing</c:v>
                </c:pt>
                <c:pt idx="4">
                  <c:v> 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0.85799999999999998</c:v>
                </c:pt>
                <c:pt idx="1">
                  <c:v>0.83399999999999996</c:v>
                </c:pt>
                <c:pt idx="2">
                  <c:v>0.80300000000000005</c:v>
                </c:pt>
                <c:pt idx="3">
                  <c:v>0.77100000000000002</c:v>
                </c:pt>
                <c:pt idx="4">
                  <c:v>0.67300000000000004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81-6840-9F9E-B78B536535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152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 purchasing</c:v>
                </c:pt>
                <c:pt idx="4">
                  <c:v> 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0.14200000000000002</c:v>
                </c:pt>
                <c:pt idx="1">
                  <c:v>0.16600000000000004</c:v>
                </c:pt>
                <c:pt idx="2">
                  <c:v>0.19699999999999995</c:v>
                </c:pt>
                <c:pt idx="3">
                  <c:v>0.22899999999999998</c:v>
                </c:pt>
                <c:pt idx="4">
                  <c:v>0.32699999999999996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81-6840-9F9E-B78B53653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9999224"/>
        <c:axId val="799999616"/>
      </c:lineChart>
      <c:catAx>
        <c:axId val="79999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999616"/>
        <c:crosses val="autoZero"/>
        <c:auto val="1"/>
        <c:lblAlgn val="ctr"/>
        <c:lblOffset val="100"/>
        <c:noMultiLvlLbl val="0"/>
      </c:catAx>
      <c:valAx>
        <c:axId val="799999616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799999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Suburban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12819316623051E-2"/>
          <c:y val="0.17767223195605336"/>
          <c:w val="0.96056583509892168"/>
          <c:h val="0.62824681334139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Purchased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Month</c:v>
                </c:pt>
                <c:pt idx="1">
                  <c:v>2-3 months</c:v>
                </c:pt>
                <c:pt idx="2">
                  <c:v>4-6 months</c:v>
                </c:pt>
                <c:pt idx="3">
                  <c:v>7-12 months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0.23899999999999999</c:v>
                </c:pt>
                <c:pt idx="2">
                  <c:v>0.14099999999999999</c:v>
                </c:pt>
                <c:pt idx="3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BD-F345-8D02-9FDC2E81FD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Intend to purchase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00865899884098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41981213244655"/>
                      <c:h val="4.65462401272670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CBD-F345-8D02-9FDC2E81FD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Month</c:v>
                </c:pt>
                <c:pt idx="1">
                  <c:v>2-3 months</c:v>
                </c:pt>
                <c:pt idx="2">
                  <c:v>4-6 months</c:v>
                </c:pt>
                <c:pt idx="3">
                  <c:v>7-12 months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0.19800000000000001</c:v>
                </c:pt>
                <c:pt idx="1">
                  <c:v>0.29799999999999999</c:v>
                </c:pt>
                <c:pt idx="2">
                  <c:v>0.26500000000000001</c:v>
                </c:pt>
                <c:pt idx="3">
                  <c:v>0.26400000000000001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BD-F345-8D02-9FDC2E81F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565392"/>
        <c:axId val="1113790688"/>
      </c:barChart>
      <c:catAx>
        <c:axId val="64156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790688"/>
        <c:crosses val="autoZero"/>
        <c:auto val="1"/>
        <c:lblAlgn val="ctr"/>
        <c:lblOffset val="100"/>
        <c:noMultiLvlLbl val="0"/>
      </c:catAx>
      <c:valAx>
        <c:axId val="1113790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4156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Rural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12819316623051E-2"/>
          <c:y val="0.17767223195605336"/>
          <c:w val="0.96056583509892168"/>
          <c:h val="0.62824681334139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Purchased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Month</c:v>
                </c:pt>
                <c:pt idx="1">
                  <c:v>2-3 months</c:v>
                </c:pt>
                <c:pt idx="2">
                  <c:v>4-6 months</c:v>
                </c:pt>
                <c:pt idx="3">
                  <c:v>7-12 months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0.20300000000000001</c:v>
                </c:pt>
                <c:pt idx="1">
                  <c:v>0.17299999999999999</c:v>
                </c:pt>
                <c:pt idx="2">
                  <c:v>0.11</c:v>
                </c:pt>
                <c:pt idx="3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E-494F-969B-9B5AB577A8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Intend to purchase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362284908276772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41981213244655"/>
                      <c:h val="4.65462401272670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8EE-494F-969B-9B5AB577A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Month</c:v>
                </c:pt>
                <c:pt idx="1">
                  <c:v>2-3 months</c:v>
                </c:pt>
                <c:pt idx="2">
                  <c:v>4-6 months</c:v>
                </c:pt>
                <c:pt idx="3">
                  <c:v>7-12 months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0.187</c:v>
                </c:pt>
                <c:pt idx="1">
                  <c:v>0.24099999999999999</c:v>
                </c:pt>
                <c:pt idx="2">
                  <c:v>0.20799999999999999</c:v>
                </c:pt>
                <c:pt idx="3">
                  <c:v>0.28499999999999998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EE-494F-969B-9B5AB577A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565392"/>
        <c:axId val="1113790688"/>
      </c:barChart>
      <c:catAx>
        <c:axId val="64156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790688"/>
        <c:crosses val="autoZero"/>
        <c:auto val="1"/>
        <c:lblAlgn val="ctr"/>
        <c:lblOffset val="100"/>
        <c:noMultiLvlLbl val="0"/>
      </c:catAx>
      <c:valAx>
        <c:axId val="1113790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4156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Plan to travel in the next 12 months</a:t>
            </a:r>
          </a:p>
        </c:rich>
      </c:tx>
      <c:layout>
        <c:manualLayout>
          <c:xMode val="edge"/>
          <c:yMode val="edge"/>
          <c:x val="0.32729964873806094"/>
          <c:y val="9.5089921326408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38493502411685"/>
          <c:y val="0.10851646582593624"/>
          <c:w val="0.74408044881473323"/>
          <c:h val="0.65939634179042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$0-$499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 </c:v>
                </c:pt>
                <c:pt idx="2">
                  <c:v>Rural</c:v>
                </c:pt>
              </c:strCache>
            </c:strRef>
          </c:cat>
          <c:val>
            <c:numRef>
              <c:f>Sheet1!$B$2:$B$4</c:f>
            </c:numRef>
          </c:val>
          <c:extLst>
            <c:ext xmlns:c16="http://schemas.microsoft.com/office/drawing/2014/chart" uri="{C3380CC4-5D6E-409C-BE32-E72D297353CC}">
              <c16:uniqueId val="{00000000-A015-F94E-B975-9B9EB1DFDE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$500- $999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 </c:v>
                </c:pt>
                <c:pt idx="2">
                  <c:v>Rural</c:v>
                </c:pt>
              </c:strCache>
            </c:strRef>
          </c:cat>
          <c:val>
            <c:numRef>
              <c:f>Sheet1!$C$2:$C$4</c:f>
            </c:numRef>
          </c:val>
          <c:extLst>
            <c:ext xmlns:c16="http://schemas.microsoft.com/office/drawing/2014/chart" uri="{C3380CC4-5D6E-409C-BE32-E72D297353CC}">
              <c16:uniqueId val="{00000001-A015-F94E-B975-9B9EB1DFDE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 trip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82-4939-AAB8-C9A5E27B1567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3B-C045-BE4F-F8435419BB4A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3B-C045-BE4F-F8435419BB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 </c:v>
                </c:pt>
                <c:pt idx="2">
                  <c:v>Rural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0.23200000000000001</c:v>
                </c:pt>
                <c:pt idx="1">
                  <c:v>0.25600000000000001</c:v>
                </c:pt>
                <c:pt idx="2">
                  <c:v>0.30499999999999999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15-F94E-B975-9B9EB1DFDE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 trips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 </c:v>
                </c:pt>
                <c:pt idx="2">
                  <c:v>Rural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0.38200000000000001</c:v>
                </c:pt>
                <c:pt idx="1">
                  <c:v>0.377</c:v>
                </c:pt>
                <c:pt idx="2">
                  <c:v>0.36599999999999999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15-F94E-B975-9B9EB1DFDEA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 trips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 </c:v>
                </c:pt>
                <c:pt idx="2">
                  <c:v>Rural</c:v>
                </c:pt>
              </c:strCache>
            </c:strRef>
          </c:cat>
          <c:val>
            <c:numRef>
              <c:f>Sheet1!$F$2:$F$4</c:f>
              <c:numCache>
                <c:formatCode>0.00%</c:formatCode>
                <c:ptCount val="3"/>
                <c:pt idx="0">
                  <c:v>0.21299999999999999</c:v>
                </c:pt>
                <c:pt idx="1">
                  <c:v>0.218</c:v>
                </c:pt>
                <c:pt idx="2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DD-4B9E-B6B8-B0488AF8549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 trips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 </c:v>
                </c:pt>
                <c:pt idx="2">
                  <c:v>Rural</c:v>
                </c:pt>
              </c:strCache>
            </c:strRef>
          </c:cat>
          <c:val>
            <c:numRef>
              <c:f>Sheet1!$G$2:$G$4</c:f>
              <c:numCache>
                <c:formatCode>0.00%</c:formatCode>
                <c:ptCount val="3"/>
                <c:pt idx="0">
                  <c:v>8.7999999999999995E-2</c:v>
                </c:pt>
                <c:pt idx="1">
                  <c:v>7.4999999999999997E-2</c:v>
                </c:pt>
                <c:pt idx="2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2-4939-AAB8-C9A5E27B156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5+ trips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 </c:v>
                </c:pt>
                <c:pt idx="2">
                  <c:v>Rural</c:v>
                </c:pt>
              </c:strCache>
            </c:strRef>
          </c:cat>
          <c:val>
            <c:numRef>
              <c:f>Sheet1!$H$2:$H$4</c:f>
              <c:numCache>
                <c:formatCode>0.00%</c:formatCode>
                <c:ptCount val="3"/>
                <c:pt idx="0">
                  <c:v>8.5000000000000006E-2</c:v>
                </c:pt>
                <c:pt idx="1">
                  <c:v>7.3999999999999996E-2</c:v>
                </c:pt>
                <c:pt idx="2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D8-BD45-B03A-DFFEC32E3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4275096"/>
        <c:axId val="914281368"/>
      </c:barChart>
      <c:catAx>
        <c:axId val="91427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281368"/>
        <c:crosses val="autoZero"/>
        <c:auto val="1"/>
        <c:lblAlgn val="ctr"/>
        <c:lblOffset val="0"/>
        <c:noMultiLvlLbl val="0"/>
      </c:catAx>
      <c:valAx>
        <c:axId val="9142813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91427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%</a:t>
            </a:r>
            <a:r>
              <a:rPr lang="en-US" sz="1600" b="1" baseline="0" dirty="0">
                <a:solidFill>
                  <a:schemeClr val="tx1"/>
                </a:solidFill>
              </a:rPr>
              <a:t> A18+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5773731145965207"/>
          <c:y val="6.2075661025344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49209863240748"/>
          <c:y val="0.1948012855853106"/>
          <c:w val="0.82645294150602544"/>
          <c:h val="0.72137882472741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West</c:v>
                </c:pt>
                <c:pt idx="1">
                  <c:v>South</c:v>
                </c:pt>
                <c:pt idx="2">
                  <c:v>Midwest</c:v>
                </c:pt>
                <c:pt idx="3">
                  <c:v>Northeast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0F1F-A141-B776-A8A4081ACA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West</c:v>
                </c:pt>
                <c:pt idx="1">
                  <c:v>South</c:v>
                </c:pt>
                <c:pt idx="2">
                  <c:v>Midwest</c:v>
                </c:pt>
                <c:pt idx="3">
                  <c:v>Northeast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0.82399999999999995</c:v>
                </c:pt>
                <c:pt idx="1">
                  <c:v>0.77300000000000002</c:v>
                </c:pt>
                <c:pt idx="2">
                  <c:v>0.81699999999999995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1F-A141-B776-A8A4081AC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9287216"/>
        <c:axId val="919287608"/>
      </c:barChart>
      <c:catAx>
        <c:axId val="919287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287608"/>
        <c:crosses val="autoZero"/>
        <c:auto val="1"/>
        <c:lblAlgn val="ctr"/>
        <c:lblOffset val="100"/>
        <c:noMultiLvlLbl val="0"/>
      </c:catAx>
      <c:valAx>
        <c:axId val="919287608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91928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677131800286328"/>
          <c:y val="0.15083102569235848"/>
          <c:w val="9.8069710391314721E-2"/>
          <c:h val="5.8780640947492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Northeast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Next month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0.24598847865881204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1-0242-97BB-0EB78C1673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2-3 months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0.29718481431263438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1-0242-97BB-0EB78C1673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4-6 months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0.20341867785813456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61-0242-97BB-0EB78C1673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7-12 months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0.27331418898217075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61-0242-97BB-0EB78C167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10445008"/>
        <c:axId val="1710970304"/>
      </c:barChart>
      <c:catAx>
        <c:axId val="1710445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0970304"/>
        <c:crosses val="autoZero"/>
        <c:auto val="1"/>
        <c:lblAlgn val="ctr"/>
        <c:lblOffset val="100"/>
        <c:noMultiLvlLbl val="0"/>
      </c:catAx>
      <c:valAx>
        <c:axId val="17109703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1044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Midwest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Next month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2-C74E-98E8-0AE5E8F16C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2-3 months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0.27894042034489336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82-C74E-98E8-0AE5E8F16C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4-6 months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0.23761794408260994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82-C74E-98E8-0AE5E8F16C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7-12 months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0.25762689839127034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82-C74E-98E8-0AE5E8F16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10445008"/>
        <c:axId val="1710970304"/>
      </c:barChart>
      <c:catAx>
        <c:axId val="1710445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0970304"/>
        <c:crosses val="autoZero"/>
        <c:auto val="1"/>
        <c:lblAlgn val="ctr"/>
        <c:lblOffset val="100"/>
        <c:noMultiLvlLbl val="0"/>
      </c:catAx>
      <c:valAx>
        <c:axId val="17109703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1044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South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Next month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0.24935060125104722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8-214D-9761-E999016448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2-3 months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0.31544170005480671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58-214D-9761-E999016448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4-6 months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58-214D-9761-E999016448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7-12 months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0.21664173303509995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58-214D-9761-E99901644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10445008"/>
        <c:axId val="1710970304"/>
      </c:barChart>
      <c:catAx>
        <c:axId val="1710445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0970304"/>
        <c:crosses val="autoZero"/>
        <c:auto val="1"/>
        <c:lblAlgn val="ctr"/>
        <c:lblOffset val="100"/>
        <c:noMultiLvlLbl val="0"/>
      </c:catAx>
      <c:valAx>
        <c:axId val="17109703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1044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West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Next month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0.24444733852484843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1-F449-8C6F-6D7D5E1C56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2-3 months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0.30855251147393076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21-F449-8C6F-6D7D5E1C56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4-6 months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0.26225575221090297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21-F449-8C6F-6D7D5E1C560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7-12 months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0.27729838111085409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21-F449-8C6F-6D7D5E1C5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10445008"/>
        <c:axId val="1710970304"/>
      </c:barChart>
      <c:catAx>
        <c:axId val="1710445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0970304"/>
        <c:crosses val="autoZero"/>
        <c:auto val="1"/>
        <c:lblAlgn val="ctr"/>
        <c:lblOffset val="100"/>
        <c:noMultiLvlLbl val="0"/>
      </c:catAx>
      <c:valAx>
        <c:axId val="17109703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1044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Adults 18+</a:t>
            </a:r>
          </a:p>
        </c:rich>
      </c:tx>
      <c:layout>
        <c:manualLayout>
          <c:xMode val="edge"/>
          <c:yMode val="edge"/>
          <c:x val="0.45595298960237879"/>
          <c:y val="8.2883971781382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38493502411685"/>
          <c:y val="0.10851646582593624"/>
          <c:w val="0.74408044881473323"/>
          <c:h val="0.65939634179042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$0-$499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A015-F94E-B975-9B9EB1DFDE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$500- $999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A015-F94E-B975-9B9EB1DFDE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 trip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82-4939-AAB8-C9A5E27B156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3B-C045-BE4F-F8435419BB4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3B-C045-BE4F-F8435419BB4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08-A948-9563-07E8678F09E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0.23200000000000001</c:v>
                </c:pt>
                <c:pt idx="1">
                  <c:v>0.249</c:v>
                </c:pt>
                <c:pt idx="2">
                  <c:v>0.253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15-F94E-B975-9B9EB1DFDE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 trips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4"/>
                <c:pt idx="0">
                  <c:v>0.41499999999999998</c:v>
                </c:pt>
                <c:pt idx="1">
                  <c:v>0.375</c:v>
                </c:pt>
                <c:pt idx="2">
                  <c:v>0.35699999999999998</c:v>
                </c:pt>
                <c:pt idx="3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15-F94E-B975-9B9EB1DFDEA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 trips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4"/>
                <c:pt idx="0">
                  <c:v>0.20899999999999999</c:v>
                </c:pt>
                <c:pt idx="1">
                  <c:v>0.221</c:v>
                </c:pt>
                <c:pt idx="2">
                  <c:v>0.22800000000000001</c:v>
                </c:pt>
                <c:pt idx="3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DD-4B9E-B6B8-B0488AF8549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 trips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4"/>
                <c:pt idx="0">
                  <c:v>7.9000000000000001E-2</c:v>
                </c:pt>
                <c:pt idx="1">
                  <c:v>7.0000000000000007E-2</c:v>
                </c:pt>
                <c:pt idx="2">
                  <c:v>8.7999999999999995E-2</c:v>
                </c:pt>
                <c:pt idx="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2-4939-AAB8-C9A5E27B156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5+ trips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Sheet1!$H$2:$H$5</c:f>
              <c:numCache>
                <c:formatCode>0.00%</c:formatCode>
                <c:ptCount val="4"/>
                <c:pt idx="0">
                  <c:v>6.5000000000000002E-2</c:v>
                </c:pt>
                <c:pt idx="1">
                  <c:v>8.4000000000000005E-2</c:v>
                </c:pt>
                <c:pt idx="2">
                  <c:v>7.3999999999999996E-2</c:v>
                </c:pt>
                <c:pt idx="3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D8-BD45-B03A-DFFEC32E3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4275096"/>
        <c:axId val="914281368"/>
      </c:barChart>
      <c:catAx>
        <c:axId val="91427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281368"/>
        <c:crosses val="autoZero"/>
        <c:auto val="1"/>
        <c:lblAlgn val="ctr"/>
        <c:lblOffset val="0"/>
        <c:noMultiLvlLbl val="0"/>
      </c:catAx>
      <c:valAx>
        <c:axId val="9142813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91427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32079492525331"/>
          <c:y val="0.89473147007110787"/>
          <c:w val="0.42135841014949332"/>
          <c:h val="6.1327111566799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059717348478E-2"/>
          <c:y val="0"/>
          <c:w val="0.97538805653030436"/>
          <c:h val="0.88251015232719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92D-8A40-8044-2228EAC3D95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2D-8A40-8044-2228EAC3D95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92D-8A40-8044-2228EAC3D9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0.73199999999999998</c:v>
                </c:pt>
                <c:pt idx="1">
                  <c:v>0.60199999999999998</c:v>
                </c:pt>
                <c:pt idx="2">
                  <c:v>0.55100000000000005</c:v>
                </c:pt>
                <c:pt idx="3">
                  <c:v>0.70299999999999996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D-8A40-8044-2228EAC3D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2086416"/>
        <c:axId val="1162009664"/>
      </c:barChart>
      <c:catAx>
        <c:axId val="116208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009664"/>
        <c:crosses val="autoZero"/>
        <c:auto val="1"/>
        <c:lblAlgn val="ctr"/>
        <c:lblOffset val="0"/>
        <c:noMultiLvlLbl val="0"/>
      </c:catAx>
      <c:valAx>
        <c:axId val="11620096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6208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33209848381598E-2"/>
          <c:y val="2.541162158160332E-2"/>
          <c:w val="0.9763335803032368"/>
          <c:h val="0.813648108401575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5"/>
            <c:spPr>
              <a:solidFill>
                <a:schemeClr val="accent1"/>
              </a:solidFill>
              <a:ln w="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Connect with or visit a home improvement service</c:v>
                </c:pt>
                <c:pt idx="3">
                  <c:v>Consider purchasing</c:v>
                </c:pt>
                <c:pt idx="4">
                  <c:v> 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0.86</c:v>
                </c:pt>
                <c:pt idx="1">
                  <c:v>0.83</c:v>
                </c:pt>
                <c:pt idx="2">
                  <c:v>0.8</c:v>
                </c:pt>
                <c:pt idx="3">
                  <c:v>0.77</c:v>
                </c:pt>
                <c:pt idx="4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16-E14E-8129-314212D89A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Connect with or visit a home improvement service</c:v>
                </c:pt>
                <c:pt idx="3">
                  <c:v>Consider purchasing</c:v>
                </c:pt>
                <c:pt idx="4">
                  <c:v> Purchase</c:v>
                </c:pt>
              </c:strCache>
            </c:strRef>
          </c:cat>
          <c:val>
            <c:numRef>
              <c:f>Sheet1!$C$2:$C$6</c:f>
            </c:numRef>
          </c:val>
          <c:smooth val="0"/>
          <c:extLst>
            <c:ext xmlns:c16="http://schemas.microsoft.com/office/drawing/2014/chart" uri="{C3380CC4-5D6E-409C-BE32-E72D297353CC}">
              <c16:uniqueId val="{00000001-C316-E14E-8129-314212D89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215240"/>
        <c:axId val="394217200"/>
      </c:lineChart>
      <c:catAx>
        <c:axId val="394215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217200"/>
        <c:crosses val="autoZero"/>
        <c:auto val="1"/>
        <c:lblAlgn val="ctr"/>
        <c:lblOffset val="100"/>
        <c:noMultiLvlLbl val="0"/>
      </c:catAx>
      <c:valAx>
        <c:axId val="394217200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394215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40624964628533"/>
          <c:y val="2.8451344636616045E-2"/>
          <c:w val="0.67028556604085388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Opinion Leaders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Searched online for a coupon or promotional offer</c:v>
                </c:pt>
                <c:pt idx="1">
                  <c:v>Friended, liked or followed what was advertised on social media </c:v>
                </c:pt>
                <c:pt idx="2">
                  <c:v>Searched for user reviews of service/product</c:v>
                </c:pt>
                <c:pt idx="3">
                  <c:v>Talked with others about the advertisement</c:v>
                </c:pt>
                <c:pt idx="4">
                  <c:v>Went to the website or app advertised to learn more about what was advertised</c:v>
                </c:pt>
                <c:pt idx="5">
                  <c:v>Went online to learn more about what was advertised</c:v>
                </c:pt>
                <c:pt idx="6">
                  <c:v>Any Action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0.19400000000000001</c:v>
                </c:pt>
                <c:pt idx="1">
                  <c:v>0.214</c:v>
                </c:pt>
                <c:pt idx="2">
                  <c:v>0.217</c:v>
                </c:pt>
                <c:pt idx="3">
                  <c:v>0.22500000000000001</c:v>
                </c:pt>
                <c:pt idx="4">
                  <c:v>0.246</c:v>
                </c:pt>
                <c:pt idx="5">
                  <c:v>0.33200000000000002</c:v>
                </c:pt>
                <c:pt idx="6">
                  <c:v>0.876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9-F847-A844-087EAB6003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A18+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Searched online for a coupon or promotional offer</c:v>
                </c:pt>
                <c:pt idx="1">
                  <c:v>Friended, liked or followed what was advertised on social media </c:v>
                </c:pt>
                <c:pt idx="2">
                  <c:v>Searched for user reviews of service/product</c:v>
                </c:pt>
                <c:pt idx="3">
                  <c:v>Talked with others about the advertisement</c:v>
                </c:pt>
                <c:pt idx="4">
                  <c:v>Went to the website or app advertised to learn more about what was advertised</c:v>
                </c:pt>
                <c:pt idx="5">
                  <c:v>Went online to learn more about what was advertised</c:v>
                </c:pt>
                <c:pt idx="6">
                  <c:v>Any Action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0.17100000000000001</c:v>
                </c:pt>
                <c:pt idx="1">
                  <c:v>0.182</c:v>
                </c:pt>
                <c:pt idx="2">
                  <c:v>0.189</c:v>
                </c:pt>
                <c:pt idx="3">
                  <c:v>0.20599999999999999</c:v>
                </c:pt>
                <c:pt idx="4">
                  <c:v>0.24099999999999999</c:v>
                </c:pt>
                <c:pt idx="5">
                  <c:v>0.308</c:v>
                </c:pt>
                <c:pt idx="6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79-F847-A844-087EAB600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919303680"/>
        <c:axId val="919300936"/>
      </c:barChart>
      <c:catAx>
        <c:axId val="919303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9300936"/>
        <c:crosses val="autoZero"/>
        <c:auto val="1"/>
        <c:lblAlgn val="r"/>
        <c:lblOffset val="100"/>
        <c:noMultiLvlLbl val="0"/>
      </c:catAx>
      <c:valAx>
        <c:axId val="91930093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91930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15965719216863"/>
          <c:y val="0.453485327613877"/>
          <c:w val="0.19569067972532272"/>
          <c:h val="0.14717716186514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59057299067899E-2"/>
          <c:y val="0.15535486635599124"/>
          <c:w val="0.91588188540186422"/>
          <c:h val="0.83298332606383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9A-234B-B846-D98D11FEEF86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9A-234B-B846-D98D11FEEF8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9A-234B-B846-D98D11FEE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51"/>
        <c:axId val="919301720"/>
        <c:axId val="919295056"/>
      </c:barChart>
      <c:catAx>
        <c:axId val="919301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9295056"/>
        <c:crosses val="autoZero"/>
        <c:auto val="1"/>
        <c:lblAlgn val="ctr"/>
        <c:lblOffset val="100"/>
        <c:noMultiLvlLbl val="0"/>
      </c:catAx>
      <c:valAx>
        <c:axId val="919295056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91930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9452645353131111"/>
          <c:y val="3.4985422740524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15535486635599124"/>
          <c:w val="0.91560291807290717"/>
          <c:h val="0.82909605687044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61-584A-813C-A53DA8328958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61-584A-813C-A53DA832895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0.85699999999999998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61-584A-813C-A53DA8328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51"/>
        <c:axId val="919297800"/>
        <c:axId val="919296232"/>
      </c:barChart>
      <c:catAx>
        <c:axId val="919297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9296232"/>
        <c:crosses val="autoZero"/>
        <c:auto val="1"/>
        <c:lblAlgn val="ctr"/>
        <c:lblOffset val="100"/>
        <c:noMultiLvlLbl val="0"/>
      </c:catAx>
      <c:valAx>
        <c:axId val="919296232"/>
        <c:scaling>
          <c:orientation val="minMax"/>
          <c:max val="1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919297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603517954411514"/>
          <c:y val="3.10981535471331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445741804164509E-2"/>
          <c:y val="0.14758032796920795"/>
          <c:w val="0.91310851639167101"/>
          <c:h val="0.82909605687044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0B-FD41-AE71-2916785E88C9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0B-FD41-AE71-2916785E88C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0.50700000000000001</c:v>
                </c:pt>
                <c:pt idx="1">
                  <c:v>0.58899999999999997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0B-FD41-AE71-2916785E8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51"/>
        <c:axId val="919306424"/>
        <c:axId val="919304072"/>
      </c:barChart>
      <c:catAx>
        <c:axId val="919306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9304072"/>
        <c:crosses val="autoZero"/>
        <c:auto val="1"/>
        <c:lblAlgn val="ctr"/>
        <c:lblOffset val="100"/>
        <c:noMultiLvlLbl val="0"/>
      </c:catAx>
      <c:valAx>
        <c:axId val="919304072"/>
        <c:scaling>
          <c:orientation val="minMax"/>
          <c:max val="1"/>
        </c:scaling>
        <c:delete val="1"/>
        <c:axPos val="l"/>
        <c:numFmt formatCode="0.00%" sourceLinked="1"/>
        <c:majorTickMark val="out"/>
        <c:minorTickMark val="none"/>
        <c:tickLblPos val="nextTo"/>
        <c:crossAx val="919306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158832200735689E-2"/>
          <c:w val="1"/>
          <c:h val="0.691907366617961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0.39100000000000001</c:v>
                </c:pt>
                <c:pt idx="1">
                  <c:v>0.4</c:v>
                </c:pt>
                <c:pt idx="2">
                  <c:v>0.38200000000000001</c:v>
                </c:pt>
                <c:pt idx="3">
                  <c:v>0.373</c:v>
                </c:pt>
                <c:pt idx="4">
                  <c:v>0.35099999999999998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3-7D43-8B3D-E3ECE67C5B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909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8.1000000000000003E-2</c:v>
                </c:pt>
                <c:pt idx="1">
                  <c:v>7.9000000000000001E-2</c:v>
                </c:pt>
                <c:pt idx="2">
                  <c:v>8.5000000000000006E-2</c:v>
                </c:pt>
                <c:pt idx="3">
                  <c:v>8.2000000000000003E-2</c:v>
                </c:pt>
                <c:pt idx="4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03-7D43-8B3D-E3ECE67C5B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E-mail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DE-4E5F-B75C-32608E059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5.3999999999999999E-2</c:v>
                </c:pt>
                <c:pt idx="1">
                  <c:v>5.0999999999999997E-2</c:v>
                </c:pt>
                <c:pt idx="2">
                  <c:v>5.1999999999999998E-2</c:v>
                </c:pt>
                <c:pt idx="3">
                  <c:v>5.0999999999999997E-2</c:v>
                </c:pt>
                <c:pt idx="4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03-7D43-8B3D-E3ECE67C5B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3.5999999999999997E-2</c:v>
                </c:pt>
                <c:pt idx="1">
                  <c:v>3.2000000000000001E-2</c:v>
                </c:pt>
                <c:pt idx="2">
                  <c:v>3.5999999999999997E-2</c:v>
                </c:pt>
                <c:pt idx="3">
                  <c:v>3.1E-2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03-7D43-8B3D-E3ECE67C5B6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3.4000000000000002E-2</c:v>
                </c:pt>
                <c:pt idx="1">
                  <c:v>3.2000000000000001E-2</c:v>
                </c:pt>
                <c:pt idx="2">
                  <c:v>3.5999999999999997E-2</c:v>
                </c:pt>
                <c:pt idx="3">
                  <c:v>2.9000000000000001E-2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03-7D43-8B3D-E3ECE67C5B6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Reviews on a website/app</c:v>
                </c:pt>
              </c:strCache>
            </c:strRef>
          </c:tx>
          <c:spPr>
            <a:solidFill>
              <a:srgbClr val="FFE6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DE-4E5F-B75C-32608E059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0.03</c:v>
                </c:pt>
                <c:pt idx="1">
                  <c:v>2.5000000000000001E-2</c:v>
                </c:pt>
                <c:pt idx="2">
                  <c:v>2.5999999999999999E-2</c:v>
                </c:pt>
                <c:pt idx="3">
                  <c:v>2.4E-2</c:v>
                </c:pt>
                <c:pt idx="4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03-7D43-8B3D-E3ECE67C5B6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Radio </c:v>
                </c:pt>
              </c:strCache>
            </c:strRef>
          </c:tx>
          <c:spPr>
            <a:solidFill>
              <a:srgbClr val="FFAE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DE-4E5F-B75C-32608E059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3.2000000000000001E-2</c:v>
                </c:pt>
                <c:pt idx="1">
                  <c:v>0.03</c:v>
                </c:pt>
                <c:pt idx="2">
                  <c:v>3.4000000000000002E-2</c:v>
                </c:pt>
                <c:pt idx="3">
                  <c:v>0.03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03-7D43-8B3D-E3ECE67C5B6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Ad in the mail</c:v>
                </c:pt>
              </c:strCache>
            </c:strRef>
          </c:tx>
          <c:spPr>
            <a:solidFill>
              <a:srgbClr val="A46F0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0%</c:formatCode>
                <c:ptCount val="5"/>
                <c:pt idx="0">
                  <c:v>3.1E-2</c:v>
                </c:pt>
                <c:pt idx="1">
                  <c:v>2.9000000000000001E-2</c:v>
                </c:pt>
                <c:pt idx="2">
                  <c:v>3.2000000000000001E-2</c:v>
                </c:pt>
                <c:pt idx="3">
                  <c:v>3.5000000000000003E-2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03-7D43-8B3D-E3ECE67C5B6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Magazine</c:v>
                </c:pt>
              </c:strCache>
            </c:strRef>
          </c:tx>
          <c:spPr>
            <a:solidFill>
              <a:srgbClr val="FEFF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0%</c:formatCode>
                <c:ptCount val="5"/>
                <c:pt idx="0">
                  <c:v>2.5999999999999999E-2</c:v>
                </c:pt>
                <c:pt idx="1">
                  <c:v>3.2000000000000001E-2</c:v>
                </c:pt>
                <c:pt idx="2">
                  <c:v>2.8000000000000001E-2</c:v>
                </c:pt>
                <c:pt idx="3">
                  <c:v>3.4000000000000002E-2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803-7D43-8B3D-E3ECE67C5B6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Streaming TV Shows Online With Ads</c:v>
                </c:pt>
              </c:strCache>
            </c:strRef>
          </c:tx>
          <c:spPr>
            <a:solidFill>
              <a:srgbClr val="F5AD99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DE-4E5F-B75C-32608E059CB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DE-4E5F-B75C-32608E059CB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DE-4E5F-B75C-32608E059CB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DE-4E5F-B75C-32608E059CB1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DE-4E5F-B75C-32608E059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Get Information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0%</c:formatCode>
                <c:ptCount val="5"/>
                <c:pt idx="0">
                  <c:v>3.2000000000000001E-2</c:v>
                </c:pt>
                <c:pt idx="1">
                  <c:v>3.5999999999999997E-2</c:v>
                </c:pt>
                <c:pt idx="2">
                  <c:v>3.2000000000000001E-2</c:v>
                </c:pt>
                <c:pt idx="3">
                  <c:v>2.9000000000000001E-2</c:v>
                </c:pt>
                <c:pt idx="4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EE-3447-9314-D5F5C63DA3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913023872"/>
        <c:axId val="913024656"/>
      </c:barChart>
      <c:catAx>
        <c:axId val="91302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024656"/>
        <c:crosses val="autoZero"/>
        <c:auto val="1"/>
        <c:lblAlgn val="ctr"/>
        <c:lblOffset val="0"/>
        <c:noMultiLvlLbl val="0"/>
      </c:catAx>
      <c:valAx>
        <c:axId val="913024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1302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262940902814451E-3"/>
          <c:y val="0.81095446642228242"/>
          <c:w val="0.99071060242130016"/>
          <c:h val="0.16157799222726255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33209848381598E-2"/>
          <c:y val="2.541162158160332E-2"/>
          <c:w val="0.9763335803032368"/>
          <c:h val="0.813648108401575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5"/>
            <c:spPr>
              <a:solidFill>
                <a:schemeClr val="accent1"/>
              </a:solidFill>
              <a:ln w="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Connect with or visit a home improvement service</c:v>
                </c:pt>
                <c:pt idx="3">
                  <c:v>Consider purchasing</c:v>
                </c:pt>
                <c:pt idx="4">
                  <c:v> 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0.86</c:v>
                </c:pt>
                <c:pt idx="1">
                  <c:v>0.83</c:v>
                </c:pt>
                <c:pt idx="2">
                  <c:v>0.8</c:v>
                </c:pt>
                <c:pt idx="3">
                  <c:v>0.77</c:v>
                </c:pt>
                <c:pt idx="4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16-E14E-8129-314212D89A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Connect with or visit a home improvement service</c:v>
                </c:pt>
                <c:pt idx="3">
                  <c:v>Consider purchasing</c:v>
                </c:pt>
                <c:pt idx="4">
                  <c:v> Purchase</c:v>
                </c:pt>
              </c:strCache>
            </c:strRef>
          </c:cat>
          <c:val>
            <c:numRef>
              <c:f>Sheet1!$C$2:$C$6</c:f>
            </c:numRef>
          </c:val>
          <c:smooth val="0"/>
          <c:extLst>
            <c:ext xmlns:c16="http://schemas.microsoft.com/office/drawing/2014/chart" uri="{C3380CC4-5D6E-409C-BE32-E72D297353CC}">
              <c16:uniqueId val="{00000001-C316-E14E-8129-314212D89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264120"/>
        <c:axId val="914271568"/>
      </c:lineChart>
      <c:catAx>
        <c:axId val="914264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4271568"/>
        <c:crosses val="autoZero"/>
        <c:auto val="1"/>
        <c:lblAlgn val="ctr"/>
        <c:lblOffset val="100"/>
        <c:noMultiLvlLbl val="0"/>
      </c:catAx>
      <c:valAx>
        <c:axId val="914271568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914264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0.54289</cdr:x>
      <cdr:y>0.13489</cdr:y>
    </cdr:from>
    <cdr:to>
      <cdr:x>0.62537</cdr:x>
      <cdr:y>0.33461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19056" y="617577"/>
          <a:ext cx="914464" cy="914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One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16%</a:t>
          </a:r>
        </a:p>
      </cdr:txBody>
    </cdr:sp>
  </cdr:relSizeAnchor>
  <cdr:relSizeAnchor xmlns:cdr="http://schemas.openxmlformats.org/drawingml/2006/chartDrawing">
    <cdr:from>
      <cdr:x>0.33677</cdr:x>
      <cdr:y>0.2448</cdr:y>
    </cdr:from>
    <cdr:to>
      <cdr:x>0.48797</cdr:x>
      <cdr:y>0.44452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733830" y="1120775"/>
          <a:ext cx="1676370" cy="914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Six or more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30%</a:t>
          </a:r>
        </a:p>
      </cdr:txBody>
    </cdr:sp>
  </cdr:relSizeAnchor>
  <cdr:relSizeAnchor xmlns:cdr="http://schemas.openxmlformats.org/drawingml/2006/chartDrawing">
    <cdr:from>
      <cdr:x>0.33165</cdr:x>
      <cdr:y>0.5707</cdr:y>
    </cdr:from>
    <cdr:to>
      <cdr:x>0.41412</cdr:x>
      <cdr:y>0.77041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77019" y="2612862"/>
          <a:ext cx="914353" cy="914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Five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11%</a:t>
          </a:r>
        </a:p>
      </cdr:txBody>
    </cdr:sp>
  </cdr:relSizeAnchor>
  <cdr:relSizeAnchor xmlns:cdr="http://schemas.openxmlformats.org/drawingml/2006/chartDrawing">
    <cdr:from>
      <cdr:x>0.41018</cdr:x>
      <cdr:y>0.74017</cdr:y>
    </cdr:from>
    <cdr:to>
      <cdr:x>0.49266</cdr:x>
      <cdr:y>0.93989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47667" y="3388753"/>
          <a:ext cx="914464" cy="914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Four</a:t>
          </a:r>
        </a:p>
        <a:p xmlns:a="http://schemas.openxmlformats.org/drawingml/2006/main">
          <a:r>
            <a: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</a:p>
      </cdr:txBody>
    </cdr:sp>
  </cdr:relSizeAnchor>
  <cdr:relSizeAnchor xmlns:cdr="http://schemas.openxmlformats.org/drawingml/2006/chartDrawing">
    <cdr:from>
      <cdr:x>0.50674</cdr:x>
      <cdr:y>0.74291</cdr:y>
    </cdr:from>
    <cdr:to>
      <cdr:x>0.58921</cdr:x>
      <cdr:y>0.94263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618279" y="3401298"/>
          <a:ext cx="914354" cy="914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Three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12%</a:t>
          </a:r>
        </a:p>
      </cdr:txBody>
    </cdr:sp>
  </cdr:relSizeAnchor>
  <cdr:relSizeAnchor xmlns:cdr="http://schemas.openxmlformats.org/drawingml/2006/chartDrawing">
    <cdr:from>
      <cdr:x>0.59639</cdr:x>
      <cdr:y>0.45392</cdr:y>
    </cdr:from>
    <cdr:to>
      <cdr:x>0.67886</cdr:x>
      <cdr:y>0.65364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612200" y="2078194"/>
          <a:ext cx="914353" cy="914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0.44941</cdr:x>
      <cdr:y>0.12785</cdr:y>
    </cdr:from>
    <cdr:to>
      <cdr:x>0.58365</cdr:x>
      <cdr:y>0.1968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C1366200-5A98-E548-B2C5-629389300D3D}"/>
            </a:ext>
          </a:extLst>
        </cdr:cNvPr>
        <cdr:cNvSpPr txBox="1"/>
      </cdr:nvSpPr>
      <cdr:spPr>
        <a:xfrm xmlns:a="http://schemas.openxmlformats.org/drawingml/2006/main">
          <a:off x="5101771" y="627741"/>
          <a:ext cx="15240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% A18+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0.37964</cdr:x>
      <cdr:y>0.08977</cdr:y>
    </cdr:from>
    <cdr:to>
      <cdr:x>0.62036</cdr:x>
      <cdr:y>0.16805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C4A27D5-12B3-2D41-82A0-4F5748F8DEF6}"/>
            </a:ext>
          </a:extLst>
        </cdr:cNvPr>
        <cdr:cNvSpPr txBox="1"/>
      </cdr:nvSpPr>
      <cdr:spPr>
        <a:xfrm xmlns:a="http://schemas.openxmlformats.org/drawingml/2006/main">
          <a:off x="4310357" y="547576"/>
          <a:ext cx="2733086" cy="477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% Hispanic A18+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0.21987</cdr:x>
      <cdr:y>0.07158</cdr:y>
    </cdr:from>
    <cdr:to>
      <cdr:x>0.31149</cdr:x>
      <cdr:y>0.13123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428135" y="369332"/>
          <a:ext cx="1011806" cy="3077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Any action</a:t>
          </a:r>
        </a:p>
      </cdr:txBody>
    </cdr:sp>
  </cdr:relSizeAnchor>
  <cdr:relSizeAnchor xmlns:cdr="http://schemas.openxmlformats.org/drawingml/2006/chartDrawing">
    <cdr:from>
      <cdr:x>0</cdr:x>
      <cdr:y>0.19399</cdr:y>
    </cdr:from>
    <cdr:to>
      <cdr:x>0.30544</cdr:x>
      <cdr:y>0.29539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2E7C5BB1-87E3-1740-8698-BD9F3CCB24E7}"/>
            </a:ext>
          </a:extLst>
        </cdr:cNvPr>
        <cdr:cNvSpPr txBox="1"/>
      </cdr:nvSpPr>
      <cdr:spPr>
        <a:xfrm xmlns:a="http://schemas.openxmlformats.org/drawingml/2006/main">
          <a:off x="0" y="1000997"/>
          <a:ext cx="337314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Went online to learn more about what was advertised</a:t>
          </a:r>
        </a:p>
      </cdr:txBody>
    </cdr:sp>
  </cdr:relSizeAnchor>
  <cdr:relSizeAnchor xmlns:cdr="http://schemas.openxmlformats.org/drawingml/2006/chartDrawing">
    <cdr:from>
      <cdr:x>0</cdr:x>
      <cdr:y>0.33033</cdr:y>
    </cdr:from>
    <cdr:to>
      <cdr:x>0.31624</cdr:x>
      <cdr:y>0.43174</cdr:y>
    </cdr:to>
    <cdr:sp macro="" textlink="">
      <cdr:nvSpPr>
        <cdr:cNvPr id="4" name="TextBox 8">
          <a:extLst xmlns:a="http://schemas.openxmlformats.org/drawingml/2006/main">
            <a:ext uri="{FF2B5EF4-FFF2-40B4-BE49-F238E27FC236}">
              <a16:creationId xmlns:a16="http://schemas.microsoft.com/office/drawing/2014/main" id="{C1B69EB3-A069-2842-8BF2-04848BCB8E57}"/>
            </a:ext>
          </a:extLst>
        </cdr:cNvPr>
        <cdr:cNvSpPr txBox="1"/>
      </cdr:nvSpPr>
      <cdr:spPr>
        <a:xfrm xmlns:a="http://schemas.openxmlformats.org/drawingml/2006/main">
          <a:off x="0" y="1704503"/>
          <a:ext cx="349241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Went to the website or app advertised to learn more about what was advertised</a:t>
          </a:r>
        </a:p>
      </cdr:txBody>
    </cdr:sp>
  </cdr:relSizeAnchor>
  <cdr:relSizeAnchor xmlns:cdr="http://schemas.openxmlformats.org/drawingml/2006/chartDrawing">
    <cdr:from>
      <cdr:x>0</cdr:x>
      <cdr:y>0.45308</cdr:y>
    </cdr:from>
    <cdr:to>
      <cdr:x>0.31624</cdr:x>
      <cdr:y>0.55448</cdr:y>
    </cdr:to>
    <cdr:sp macro="" textlink="">
      <cdr:nvSpPr>
        <cdr:cNvPr id="5" name="TextBox 8">
          <a:extLst xmlns:a="http://schemas.openxmlformats.org/drawingml/2006/main">
            <a:ext uri="{FF2B5EF4-FFF2-40B4-BE49-F238E27FC236}">
              <a16:creationId xmlns:a16="http://schemas.microsoft.com/office/drawing/2014/main" id="{8AEB5E1A-8AD4-AE4F-8C9A-841A36FF0B34}"/>
            </a:ext>
          </a:extLst>
        </cdr:cNvPr>
        <cdr:cNvSpPr txBox="1"/>
      </cdr:nvSpPr>
      <cdr:spPr>
        <a:xfrm xmlns:a="http://schemas.openxmlformats.org/drawingml/2006/main">
          <a:off x="0" y="2337848"/>
          <a:ext cx="349241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Talked with others about the advertisement</a:t>
          </a:r>
        </a:p>
      </cdr:txBody>
    </cdr:sp>
  </cdr:relSizeAnchor>
  <cdr:relSizeAnchor xmlns:cdr="http://schemas.openxmlformats.org/drawingml/2006/chartDrawing">
    <cdr:from>
      <cdr:x>0</cdr:x>
      <cdr:y>0.58106</cdr:y>
    </cdr:from>
    <cdr:to>
      <cdr:x>0.31624</cdr:x>
      <cdr:y>0.68246</cdr:y>
    </cdr:to>
    <cdr:sp macro="" textlink="">
      <cdr:nvSpPr>
        <cdr:cNvPr id="6" name="TextBox 8">
          <a:extLst xmlns:a="http://schemas.openxmlformats.org/drawingml/2006/main">
            <a:ext uri="{FF2B5EF4-FFF2-40B4-BE49-F238E27FC236}">
              <a16:creationId xmlns:a16="http://schemas.microsoft.com/office/drawing/2014/main" id="{EE761E1C-CD05-0249-AC89-9DA2453318CA}"/>
            </a:ext>
          </a:extLst>
        </cdr:cNvPr>
        <cdr:cNvSpPr txBox="1"/>
      </cdr:nvSpPr>
      <cdr:spPr>
        <a:xfrm xmlns:a="http://schemas.openxmlformats.org/drawingml/2006/main">
          <a:off x="-576004" y="2998248"/>
          <a:ext cx="349241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Searched for user review of service/product</a:t>
          </a:r>
        </a:p>
      </cdr:txBody>
    </cdr:sp>
  </cdr:relSizeAnchor>
  <cdr:relSizeAnchor xmlns:cdr="http://schemas.openxmlformats.org/drawingml/2006/chartDrawing">
    <cdr:from>
      <cdr:x>0</cdr:x>
      <cdr:y>0.72703</cdr:y>
    </cdr:from>
    <cdr:to>
      <cdr:x>0.31624</cdr:x>
      <cdr:y>0.82843</cdr:y>
    </cdr:to>
    <cdr:sp macro="" textlink="">
      <cdr:nvSpPr>
        <cdr:cNvPr id="7" name="TextBox 8">
          <a:extLst xmlns:a="http://schemas.openxmlformats.org/drawingml/2006/main">
            <a:ext uri="{FF2B5EF4-FFF2-40B4-BE49-F238E27FC236}">
              <a16:creationId xmlns:a16="http://schemas.microsoft.com/office/drawing/2014/main" id="{04AC0396-65BA-5D4B-9AB9-4CF30D0D5DCD}"/>
            </a:ext>
          </a:extLst>
        </cdr:cNvPr>
        <cdr:cNvSpPr txBox="1"/>
      </cdr:nvSpPr>
      <cdr:spPr>
        <a:xfrm xmlns:a="http://schemas.openxmlformats.org/drawingml/2006/main">
          <a:off x="0" y="3751413"/>
          <a:ext cx="349241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Friended, liked, or followed what was advertised on social media</a:t>
          </a:r>
        </a:p>
      </cdr:txBody>
    </cdr:sp>
  </cdr:relSizeAnchor>
  <cdr:relSizeAnchor xmlns:cdr="http://schemas.openxmlformats.org/drawingml/2006/chartDrawing">
    <cdr:from>
      <cdr:x>0</cdr:x>
      <cdr:y>0.849</cdr:y>
    </cdr:from>
    <cdr:to>
      <cdr:x>0.31624</cdr:x>
      <cdr:y>0.9504</cdr:y>
    </cdr:to>
    <cdr:sp macro="" textlink="">
      <cdr:nvSpPr>
        <cdr:cNvPr id="8" name="TextBox 8">
          <a:extLst xmlns:a="http://schemas.openxmlformats.org/drawingml/2006/main">
            <a:ext uri="{FF2B5EF4-FFF2-40B4-BE49-F238E27FC236}">
              <a16:creationId xmlns:a16="http://schemas.microsoft.com/office/drawing/2014/main" id="{6A8185C1-C9E9-DD42-A129-43F618673055}"/>
            </a:ext>
          </a:extLst>
        </cdr:cNvPr>
        <cdr:cNvSpPr txBox="1"/>
      </cdr:nvSpPr>
      <cdr:spPr>
        <a:xfrm xmlns:a="http://schemas.openxmlformats.org/drawingml/2006/main">
          <a:off x="0" y="4380758"/>
          <a:ext cx="349241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Searched online for a coupon or promotional offer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98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45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33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3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99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00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9342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310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23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46221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8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8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07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48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270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5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5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8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9526" y="-95622"/>
            <a:ext cx="12201525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0" y="1710438"/>
            <a:ext cx="12192000" cy="123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Travel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Purchase Funnel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Overview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18" y="262061"/>
            <a:ext cx="4806765" cy="136158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97FF8D9-A957-554C-AD1D-E9FB57D016C8}"/>
              </a:ext>
            </a:extLst>
          </p:cNvPr>
          <p:cNvSpPr/>
          <p:nvPr/>
        </p:nvSpPr>
        <p:spPr>
          <a:xfrm>
            <a:off x="0" y="3544472"/>
            <a:ext cx="12191999" cy="331352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89B73D-4750-394F-8461-B6F4768508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" b="7864"/>
          <a:stretch/>
        </p:blipFill>
        <p:spPr>
          <a:xfrm>
            <a:off x="4321851" y="3596359"/>
            <a:ext cx="7769886" cy="31232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DD6F9AF-F71B-9140-86DE-12FE066D216C}"/>
              </a:ext>
            </a:extLst>
          </p:cNvPr>
          <p:cNvSpPr txBox="1"/>
          <p:nvPr/>
        </p:nvSpPr>
        <p:spPr>
          <a:xfrm>
            <a:off x="6969232" y="5137202"/>
            <a:ext cx="2049770" cy="4015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Visit Store/Website for Info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33F60E-29E5-894A-A4C6-B7F2D1F07583}"/>
              </a:ext>
            </a:extLst>
          </p:cNvPr>
          <p:cNvSpPr txBox="1"/>
          <p:nvPr/>
        </p:nvSpPr>
        <p:spPr>
          <a:xfrm>
            <a:off x="6804541" y="5539210"/>
            <a:ext cx="1943208" cy="4015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Consider Purchasing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6561A2-3045-CB44-94B0-BF7B81181889}"/>
              </a:ext>
            </a:extLst>
          </p:cNvPr>
          <p:cNvSpPr txBox="1"/>
          <p:nvPr/>
        </p:nvSpPr>
        <p:spPr>
          <a:xfrm>
            <a:off x="7114331" y="4728905"/>
            <a:ext cx="1672567" cy="39585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Interest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3E864E-087C-DE47-81AD-1C232F866981}"/>
              </a:ext>
            </a:extLst>
          </p:cNvPr>
          <p:cNvSpPr txBox="1"/>
          <p:nvPr/>
        </p:nvSpPr>
        <p:spPr>
          <a:xfrm>
            <a:off x="7276400" y="4299636"/>
            <a:ext cx="1505428" cy="41682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Awareness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71E6A3-5E99-804D-9456-9429AEF18ECB}"/>
              </a:ext>
            </a:extLst>
          </p:cNvPr>
          <p:cNvSpPr txBox="1"/>
          <p:nvPr/>
        </p:nvSpPr>
        <p:spPr>
          <a:xfrm>
            <a:off x="6610759" y="5953251"/>
            <a:ext cx="1943208" cy="4015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Purchase</a:t>
            </a:r>
          </a:p>
        </p:txBody>
      </p:sp>
    </p:spTree>
    <p:extLst>
      <p:ext uri="{BB962C8B-B14F-4D97-AF65-F5344CB8AC3E}">
        <p14:creationId xmlns:p14="http://schemas.microsoft.com/office/powerpoint/2010/main" val="149582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978729"/>
          </a:xfrm>
        </p:spPr>
        <p:txBody>
          <a:bodyPr/>
          <a:lstStyle/>
          <a:p>
            <a:r>
              <a:rPr lang="en-US" sz="3200" dirty="0"/>
              <a:t>Media Makes a Difference in Motivating In-Market Consumers…But it Declines Moving Down the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24600"/>
            <a:ext cx="8641773" cy="40011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Source: GfK TVB Travel Purchase Funnel 2021 A18+</a:t>
            </a:r>
          </a:p>
          <a:p>
            <a:pPr>
              <a:spcBef>
                <a:spcPts val="0"/>
              </a:spcBef>
            </a:pPr>
            <a:r>
              <a:rPr lang="en-US" dirty="0"/>
              <a:t>QA4/QA5/QA6/QA7/QA8 (cume of all media cited as most important)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20688" y="1447800"/>
          <a:ext cx="11352212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39985" y="1632465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% Influenced by 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6198" y="3805237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909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% NOT Influenced by Media</a:t>
            </a:r>
          </a:p>
        </p:txBody>
      </p:sp>
    </p:spTree>
    <p:extLst>
      <p:ext uri="{BB962C8B-B14F-4D97-AF65-F5344CB8AC3E}">
        <p14:creationId xmlns:p14="http://schemas.microsoft.com/office/powerpoint/2010/main" val="137819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31857"/>
            <a:ext cx="11352809" cy="590931"/>
          </a:xfrm>
        </p:spPr>
        <p:txBody>
          <a:bodyPr/>
          <a:lstStyle/>
          <a:p>
            <a:r>
              <a:rPr lang="en-US" sz="3600" dirty="0"/>
              <a:t>What Influenced Travel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18448"/>
            <a:ext cx="8641773" cy="400110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QA4/QA5/QA6/QA7/QA8  Most important for media that registered 3% or higher.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92989" y="628036"/>
            <a:ext cx="2294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% Influenced by media</a:t>
            </a: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/>
        </p:nvGraphicFramePr>
        <p:xfrm>
          <a:off x="304599" y="653747"/>
          <a:ext cx="11805757" cy="14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159403"/>
              </p:ext>
            </p:extLst>
          </p:nvPr>
        </p:nvGraphicFramePr>
        <p:xfrm>
          <a:off x="419595" y="846462"/>
          <a:ext cx="11467805" cy="554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80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270425"/>
              </p:ext>
            </p:extLst>
          </p:nvPr>
        </p:nvGraphicFramePr>
        <p:xfrm>
          <a:off x="280746" y="677600"/>
          <a:ext cx="11805757" cy="14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429862"/>
              </p:ext>
            </p:extLst>
          </p:nvPr>
        </p:nvGraphicFramePr>
        <p:xfrm>
          <a:off x="419595" y="846462"/>
          <a:ext cx="11467805" cy="554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71612"/>
            <a:ext cx="11352809" cy="535531"/>
          </a:xfrm>
        </p:spPr>
        <p:txBody>
          <a:bodyPr/>
          <a:lstStyle/>
          <a:p>
            <a:r>
              <a:rPr lang="en-US" sz="3200" dirty="0"/>
              <a:t>What Traditional Media Influenced Travel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24600"/>
            <a:ext cx="8641773" cy="400110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QA4/QA5/QA6/QA7/QA8  Most important for media that registered 2% or higher.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69136" y="651889"/>
            <a:ext cx="2294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% Influenced by media</a:t>
            </a:r>
          </a:p>
        </p:txBody>
      </p:sp>
    </p:spTree>
    <p:extLst>
      <p:ext uri="{BB962C8B-B14F-4D97-AF65-F5344CB8AC3E}">
        <p14:creationId xmlns:p14="http://schemas.microsoft.com/office/powerpoint/2010/main" val="33138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9"/>
          <p:cNvGraphicFramePr>
            <a:graphicFrameLocks/>
          </p:cNvGraphicFramePr>
          <p:nvPr/>
        </p:nvGraphicFramePr>
        <p:xfrm>
          <a:off x="304599" y="621943"/>
          <a:ext cx="11805757" cy="14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616697"/>
              </p:ext>
            </p:extLst>
          </p:nvPr>
        </p:nvGraphicFramePr>
        <p:xfrm>
          <a:off x="419595" y="846462"/>
          <a:ext cx="11467805" cy="554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15955"/>
            <a:ext cx="11352809" cy="590931"/>
          </a:xfrm>
        </p:spPr>
        <p:txBody>
          <a:bodyPr/>
          <a:lstStyle/>
          <a:p>
            <a:r>
              <a:rPr lang="en-US" sz="3600" dirty="0"/>
              <a:t>What Digital Media Influenced Travel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24600"/>
            <a:ext cx="8641773" cy="400110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QA4/QA5/QA6/QA7/QA8  Most important for media that registered 1% or higher.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92989" y="635987"/>
            <a:ext cx="2294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% Influenced by media</a:t>
            </a:r>
          </a:p>
        </p:txBody>
      </p:sp>
    </p:spTree>
    <p:extLst>
      <p:ext uri="{BB962C8B-B14F-4D97-AF65-F5344CB8AC3E}">
        <p14:creationId xmlns:p14="http://schemas.microsoft.com/office/powerpoint/2010/main" val="381661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114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 in Awareness Phase, 64%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0687" y="6331910"/>
            <a:ext cx="9563101" cy="400110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QA4 How to read: Of the 39% that said TV was most important for awareness, 64% of them cited Broadcast TV as the most important.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20687" y="1600200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968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77081"/>
          </a:xfrm>
        </p:spPr>
        <p:txBody>
          <a:bodyPr/>
          <a:lstStyle/>
          <a:p>
            <a:r>
              <a:rPr lang="en-US" sz="3500" dirty="0"/>
              <a:t>The Primary Source for News: Broadcast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24600"/>
            <a:ext cx="8641773" cy="400110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B1 “Which one of the following sources, if any, would you say is your primary source for news?”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12" y="897947"/>
            <a:ext cx="101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Which of the following sources, if any, would you say is your primary source for news?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228600" y="1252538"/>
          <a:ext cx="11885220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11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“I </a:t>
            </a:r>
            <a:r>
              <a:rPr lang="en-US" sz="3600" b="1" dirty="0"/>
              <a:t>trust</a:t>
            </a:r>
            <a:r>
              <a:rPr lang="en-US" sz="3600" dirty="0"/>
              <a:t> the news I see/hear on this media source”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161715"/>
              </p:ext>
            </p:extLst>
          </p:nvPr>
        </p:nvGraphicFramePr>
        <p:xfrm>
          <a:off x="304800" y="898745"/>
          <a:ext cx="115824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24600"/>
            <a:ext cx="8641773" cy="400110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B2 “I trust the news that I see/hear on this media source.” (Agree Strongly + Agree Somewhat)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95548" y="5558982"/>
            <a:ext cx="197223" cy="170330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98407" y="5488501"/>
            <a:ext cx="1717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Traditional Media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95543" y="5827927"/>
            <a:ext cx="197223" cy="170330"/>
          </a:xfrm>
          <a:prstGeom prst="rect">
            <a:avLst/>
          </a:prstGeom>
          <a:solidFill>
            <a:srgbClr val="36C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07367" y="5757446"/>
            <a:ext cx="1352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Digital Media</a:t>
            </a:r>
          </a:p>
        </p:txBody>
      </p:sp>
      <p:sp>
        <p:nvSpPr>
          <p:cNvPr id="12" name="Oval 11"/>
          <p:cNvSpPr/>
          <p:nvPr/>
        </p:nvSpPr>
        <p:spPr>
          <a:xfrm>
            <a:off x="10942154" y="1435209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4C15A1-0B5C-473D-98DC-C6B8BA0D36AE}"/>
              </a:ext>
            </a:extLst>
          </p:cNvPr>
          <p:cNvSpPr/>
          <p:nvPr/>
        </p:nvSpPr>
        <p:spPr>
          <a:xfrm>
            <a:off x="10521684" y="2612353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4B2B81-FC4D-4122-9D08-32AC6499C0E9}"/>
              </a:ext>
            </a:extLst>
          </p:cNvPr>
          <p:cNvSpPr/>
          <p:nvPr/>
        </p:nvSpPr>
        <p:spPr>
          <a:xfrm>
            <a:off x="10152030" y="4376751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FB2D57-9769-49D2-B801-942144A1E006}"/>
              </a:ext>
            </a:extLst>
          </p:cNvPr>
          <p:cNvSpPr/>
          <p:nvPr/>
        </p:nvSpPr>
        <p:spPr>
          <a:xfrm>
            <a:off x="8442996" y="5543758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10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Confluence</a:t>
            </a:r>
          </a:p>
        </p:txBody>
      </p:sp>
    </p:spTree>
    <p:extLst>
      <p:ext uri="{BB962C8B-B14F-4D97-AF65-F5344CB8AC3E}">
        <p14:creationId xmlns:p14="http://schemas.microsoft.com/office/powerpoint/2010/main" val="278328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643821281"/>
              </p:ext>
            </p:extLst>
          </p:nvPr>
        </p:nvGraphicFramePr>
        <p:xfrm>
          <a:off x="513815" y="1447136"/>
          <a:ext cx="10684616" cy="4738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77081"/>
          </a:xfrm>
        </p:spPr>
        <p:txBody>
          <a:bodyPr/>
          <a:lstStyle/>
          <a:p>
            <a:r>
              <a:rPr lang="en-US" sz="3500" dirty="0"/>
              <a:t>More Exposures Means More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19962"/>
            <a:ext cx="8641773" cy="400110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QA9 “Which of the following did you do after seeing/hearing the ads for Travel services on television?"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180" y="860822"/>
            <a:ext cx="1141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Which of the following did you do after seeing/hearing the ads for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Travel on television?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11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930"/>
            <a:ext cx="12260911" cy="1089529"/>
          </a:xfrm>
        </p:spPr>
        <p:txBody>
          <a:bodyPr/>
          <a:lstStyle/>
          <a:p>
            <a:r>
              <a:rPr lang="en-US" sz="3600" dirty="0"/>
              <a:t>“Have TV ads influenced your Travel search selections?”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380296"/>
              </p:ext>
            </p:extLst>
          </p:nvPr>
        </p:nvGraphicFramePr>
        <p:xfrm>
          <a:off x="419894" y="1046847"/>
          <a:ext cx="1135221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145728"/>
            <a:ext cx="8780560" cy="636072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</a:p>
          <a:p>
            <a:r>
              <a:rPr lang="en-US" dirty="0"/>
              <a:t>QA10 “When doing an online search for Travel services, how often, if at all, have TV ads you have seen influenced you in some ways in your search?” (Yes = combination of Every time, Most of the time &amp; Sometimes) Among those who do online searches</a:t>
            </a:r>
          </a:p>
        </p:txBody>
      </p:sp>
    </p:spTree>
    <p:extLst>
      <p:ext uri="{BB962C8B-B14F-4D97-AF65-F5344CB8AC3E}">
        <p14:creationId xmlns:p14="http://schemas.microsoft.com/office/powerpoint/2010/main" val="231197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0303-29EC-4070-BDA1-5CA89A7D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EFCCF-ED6D-4093-81F9-F12442E43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identify the importance of media platforms in influencing Travel consumers in their purchase decision process</a:t>
            </a:r>
          </a:p>
          <a:p>
            <a:endParaRPr lang="en-US" dirty="0"/>
          </a:p>
          <a:p>
            <a:r>
              <a:rPr lang="en-US" dirty="0"/>
              <a:t>TVB commissioned     to do the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C37BD-D270-4228-A006-09CAD7B9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CE116E-ED32-4DA5-BA5D-75F254607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777" y="277987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A768-BB37-4E01-8EBA-3287BC40F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0114"/>
            <a:ext cx="12192000" cy="1089529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“Have TV ads influenced your Travel search selections?”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CC2DBCD-95DE-44D8-93A5-66D56F452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984182"/>
              </p:ext>
            </p:extLst>
          </p:nvPr>
        </p:nvGraphicFramePr>
        <p:xfrm>
          <a:off x="2819959" y="1902649"/>
          <a:ext cx="3711389" cy="306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427EB-A840-4E6F-B6E4-6A3CDEB7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555" y="6451288"/>
            <a:ext cx="919265" cy="2939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7F373-F44E-4C7B-BC10-9361907D6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134100"/>
            <a:ext cx="8147701" cy="723900"/>
          </a:xfrm>
        </p:spPr>
        <p:txBody>
          <a:bodyPr/>
          <a:lstStyle/>
          <a:p>
            <a:r>
              <a:rPr lang="en-US" dirty="0"/>
              <a:t>Source: GfK TVB Travel Purchase Funnel 2021. </a:t>
            </a:r>
          </a:p>
          <a:p>
            <a:r>
              <a:rPr lang="en-US" dirty="0"/>
              <a:t>QA10 “When doing an online search for Travel services, how often, if at all, have TV ads you have seen influenced you in some ways in your search?” (Yes = combination of Every time, Most of the time &amp; Sometimes) Among those who do online searches.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089F73CB-3C1C-40AF-8775-8C652DD57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8184"/>
              </p:ext>
            </p:extLst>
          </p:nvPr>
        </p:nvGraphicFramePr>
        <p:xfrm>
          <a:off x="382534" y="1896358"/>
          <a:ext cx="2979790" cy="306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3AC379BB-500E-4872-BF27-260C2BB5B3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736100"/>
              </p:ext>
            </p:extLst>
          </p:nvPr>
        </p:nvGraphicFramePr>
        <p:xfrm>
          <a:off x="5218018" y="1949016"/>
          <a:ext cx="3711389" cy="306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B0F6FC17-446A-42F0-862D-8DDB70263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672340"/>
              </p:ext>
            </p:extLst>
          </p:nvPr>
        </p:nvGraphicFramePr>
        <p:xfrm>
          <a:off x="8968773" y="1991709"/>
          <a:ext cx="2626659" cy="306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62590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Local Television Websites/Apps Most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1" y="6324600"/>
            <a:ext cx="8668208" cy="384320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C3 “Which of the following websites or apps are you most likely to turn to when you need information about local news or events?”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9638" y="862102"/>
            <a:ext cx="93778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Which of the following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websites or apps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are you most likely to turn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when you need information about local news or events?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780280"/>
              </p:ext>
            </p:extLst>
          </p:nvPr>
        </p:nvGraphicFramePr>
        <p:xfrm>
          <a:off x="1125444" y="1548023"/>
          <a:ext cx="11087100" cy="47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8223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television station’s website or app, </a:t>
            </a:r>
            <a:br>
              <a:rPr lang="en-US" sz="3600" dirty="0"/>
            </a:br>
            <a:r>
              <a:rPr lang="en-US" sz="3600" dirty="0"/>
              <a:t>do you view the ads?”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919187"/>
              </p:ext>
            </p:extLst>
          </p:nvPr>
        </p:nvGraphicFramePr>
        <p:xfrm>
          <a:off x="762000" y="1480443"/>
          <a:ext cx="11010900" cy="4682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324600"/>
            <a:ext cx="9211284" cy="400110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C2 “How often do you look at the video ads on that local television station’s website or app?” (Yes = combination of Every time, Most of the time &amp; Sometimes)</a:t>
            </a:r>
          </a:p>
        </p:txBody>
      </p:sp>
    </p:spTree>
    <p:extLst>
      <p:ext uri="{BB962C8B-B14F-4D97-AF65-F5344CB8AC3E}">
        <p14:creationId xmlns:p14="http://schemas.microsoft.com/office/powerpoint/2010/main" val="636968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9768" y="1588168"/>
            <a:ext cx="6272462" cy="4733348"/>
          </a:xfrm>
          <a:prstGeom prst="rect">
            <a:avLst/>
          </a:prstGeom>
          <a:blipFill dpi="0" rotWithShape="1">
            <a:blip r:embed="rId2">
              <a:alphaModFix am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87" y="235869"/>
            <a:ext cx="11694225" cy="1089529"/>
          </a:xfrm>
        </p:spPr>
        <p:txBody>
          <a:bodyPr/>
          <a:lstStyle/>
          <a:p>
            <a:r>
              <a:rPr lang="en-US" sz="3600" dirty="0"/>
              <a:t>“Have you ever commented, posted, liked or shared info or articles from a local TV station’s website or app?”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21516"/>
            <a:ext cx="8648701" cy="400110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C4 “Have you ever commented, posted, liked or shared info or articles from a local TV station’s website or app?”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281" y="2776625"/>
            <a:ext cx="20874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Yes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51%</a:t>
            </a:r>
          </a:p>
        </p:txBody>
      </p:sp>
    </p:spTree>
    <p:extLst>
      <p:ext uri="{BB962C8B-B14F-4D97-AF65-F5344CB8AC3E}">
        <p14:creationId xmlns:p14="http://schemas.microsoft.com/office/powerpoint/2010/main" val="1977533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1676527"/>
            <a:ext cx="11425813" cy="1615827"/>
          </a:xfrm>
        </p:spPr>
        <p:txBody>
          <a:bodyPr/>
          <a:lstStyle/>
          <a:p>
            <a:r>
              <a:rPr lang="en-US" dirty="0"/>
              <a:t>Travel:</a:t>
            </a:r>
            <a:br>
              <a:rPr lang="en-US" dirty="0"/>
            </a:br>
            <a:r>
              <a:rPr lang="en-US" dirty="0"/>
              <a:t>Purchased &amp; Planned</a:t>
            </a:r>
          </a:p>
        </p:txBody>
      </p:sp>
    </p:spTree>
    <p:extLst>
      <p:ext uri="{BB962C8B-B14F-4D97-AF65-F5344CB8AC3E}">
        <p14:creationId xmlns:p14="http://schemas.microsoft.com/office/powerpoint/2010/main" val="474911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DE16-65A0-0148-8490-E1D496E8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203606"/>
            <a:ext cx="11352809" cy="646331"/>
          </a:xfrm>
        </p:spPr>
        <p:txBody>
          <a:bodyPr/>
          <a:lstStyle/>
          <a:p>
            <a:r>
              <a:rPr lang="en-US" dirty="0"/>
              <a:t>Strong Intent To Travel In The Next 2-12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F4585-528B-6E48-AB9F-9D31D3AF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284DF-A84B-0748-973C-E3CF003D9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5992814"/>
            <a:ext cx="9726764" cy="774571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</a:p>
          <a:p>
            <a:r>
              <a:rPr lang="en-US" dirty="0"/>
              <a:t>S3a/b ”Have you recently spent money/plan to spend money on business or leisure travel which includes things such as a flight, car rental, a cruise, hotel, or destination activities either individually or in a package?) Percentages are among those that answered that they purchased, or planned to purchase.  Percentages don’t total 100% because respondents could make more than one choice.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BF15A-4FBE-7848-AC3D-8D603F99AB7F}"/>
              </a:ext>
            </a:extLst>
          </p:cNvPr>
          <p:cNvSpPr txBox="1"/>
          <p:nvPr/>
        </p:nvSpPr>
        <p:spPr>
          <a:xfrm>
            <a:off x="5221994" y="1638235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% A18+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2E8283C-243B-CC44-919A-BC00EC226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216345"/>
              </p:ext>
            </p:extLst>
          </p:nvPr>
        </p:nvGraphicFramePr>
        <p:xfrm>
          <a:off x="420688" y="1112704"/>
          <a:ext cx="11771312" cy="48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1123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8199-960D-DC44-B981-A1C93A12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316192"/>
            <a:ext cx="11352809" cy="535531"/>
          </a:xfrm>
        </p:spPr>
        <p:txBody>
          <a:bodyPr/>
          <a:lstStyle/>
          <a:p>
            <a:r>
              <a:rPr lang="en-US" sz="3200" dirty="0"/>
              <a:t>How Many Trips Do You Plan To Take In The Next 12 Months?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B1F9FF0-9CF1-7F40-B519-C012AA9B5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055252"/>
              </p:ext>
            </p:extLst>
          </p:nvPr>
        </p:nvGraphicFramePr>
        <p:xfrm>
          <a:off x="420688" y="781878"/>
          <a:ext cx="11352212" cy="520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046AC-105C-FD41-8C6C-AE9B9001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8C5E1-7CF1-A442-AFC0-0FA1298B1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324599"/>
            <a:ext cx="8641773" cy="365503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T7 How many trips do you plan to make in the next 12 months?</a:t>
            </a:r>
          </a:p>
        </p:txBody>
      </p:sp>
    </p:spTree>
    <p:extLst>
      <p:ext uri="{BB962C8B-B14F-4D97-AF65-F5344CB8AC3E}">
        <p14:creationId xmlns:p14="http://schemas.microsoft.com/office/powerpoint/2010/main" val="560349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DE16-65A0-0148-8490-E1D496E8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Nearly Two-Thirds, Have Purchased </a:t>
            </a:r>
            <a:r>
              <a:rPr lang="en-US" sz="3600" b="1" dirty="0"/>
              <a:t>and </a:t>
            </a:r>
            <a:r>
              <a:rPr lang="en-US" sz="3600" dirty="0"/>
              <a:t>Intend to Make Another Travel Purchase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F4585-528B-6E48-AB9F-9D31D3AF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284DF-A84B-0748-973C-E3CF003D9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134101"/>
            <a:ext cx="9304850" cy="677348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S3a/b ”Have you recently spent money/plan to spend money on business or leisure travel which includes things such as a flight, car rental, a cruise, hotel, or destination activities either individually or in a package?) Percentages are among those that answered that they purchased, or planned to purchase</a:t>
            </a: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0DCC8570-B06B-0341-B456-7DA5F7B9E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381064"/>
              </p:ext>
            </p:extLst>
          </p:nvPr>
        </p:nvGraphicFramePr>
        <p:xfrm>
          <a:off x="1925704" y="1708197"/>
          <a:ext cx="8340592" cy="436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A04149-5734-F84E-A683-5DBF55AA6D69}"/>
              </a:ext>
            </a:extLst>
          </p:cNvPr>
          <p:cNvSpPr txBox="1"/>
          <p:nvPr/>
        </p:nvSpPr>
        <p:spPr>
          <a:xfrm>
            <a:off x="8546755" y="3274707"/>
            <a:ext cx="29428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the small percentage of only purchased given the last 12 months during the pandemic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2ACAE-05B8-784A-8861-3A2496DF3C81}"/>
              </a:ext>
            </a:extLst>
          </p:cNvPr>
          <p:cNvSpPr txBox="1"/>
          <p:nvPr/>
        </p:nvSpPr>
        <p:spPr>
          <a:xfrm>
            <a:off x="5334000" y="1369643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% A18+</a:t>
            </a:r>
          </a:p>
        </p:txBody>
      </p:sp>
    </p:spTree>
    <p:extLst>
      <p:ext uri="{BB962C8B-B14F-4D97-AF65-F5344CB8AC3E}">
        <p14:creationId xmlns:p14="http://schemas.microsoft.com/office/powerpoint/2010/main" val="3920346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E041-0E18-4148-ABA3-2370693A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You Travel, or Plan To Travel?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1AA5BA3-4198-A245-B2A2-7D249AF216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100481"/>
              </p:ext>
            </p:extLst>
          </p:nvPr>
        </p:nvGraphicFramePr>
        <p:xfrm>
          <a:off x="1845128" y="1546453"/>
          <a:ext cx="8501744" cy="4125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5386">
                  <a:extLst>
                    <a:ext uri="{9D8B030D-6E8A-4147-A177-3AD203B41FA5}">
                      <a16:colId xmlns:a16="http://schemas.microsoft.com/office/drawing/2014/main" val="656311424"/>
                    </a:ext>
                  </a:extLst>
                </a:gridCol>
                <a:gridCol w="2306358">
                  <a:extLst>
                    <a:ext uri="{9D8B030D-6E8A-4147-A177-3AD203B41FA5}">
                      <a16:colId xmlns:a16="http://schemas.microsoft.com/office/drawing/2014/main" val="4078582157"/>
                    </a:ext>
                  </a:extLst>
                </a:gridCol>
              </a:tblGrid>
              <a:tr h="458334">
                <a:tc>
                  <a:txBody>
                    <a:bodyPr/>
                    <a:lstStyle/>
                    <a:p>
                      <a:r>
                        <a:rPr lang="en-US" dirty="0"/>
                        <a:t>Reasons: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A18+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435684"/>
                  </a:ext>
                </a:extLst>
              </a:tr>
              <a:tr h="458334">
                <a:tc>
                  <a:txBody>
                    <a:bodyPr/>
                    <a:lstStyle/>
                    <a:p>
                      <a:r>
                        <a:rPr lang="en-US" dirty="0"/>
                        <a:t>Vacation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826715"/>
                  </a:ext>
                </a:extLst>
              </a:tr>
              <a:tr h="458334">
                <a:tc>
                  <a:txBody>
                    <a:bodyPr/>
                    <a:lstStyle/>
                    <a:p>
                      <a:r>
                        <a:rPr lang="en-US" dirty="0"/>
                        <a:t>Visit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269453"/>
                  </a:ext>
                </a:extLst>
              </a:tr>
              <a:tr h="458334">
                <a:tc>
                  <a:txBody>
                    <a:bodyPr/>
                    <a:lstStyle/>
                    <a:p>
                      <a:r>
                        <a:rPr lang="en-US" dirty="0"/>
                        <a:t>After COVID-19, just needed to get away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171143"/>
                  </a:ext>
                </a:extLst>
              </a:tr>
              <a:tr h="458334">
                <a:tc>
                  <a:txBody>
                    <a:bodyPr/>
                    <a:lstStyle/>
                    <a:p>
                      <a:r>
                        <a:rPr lang="en-US" dirty="0"/>
                        <a:t>Family event (e.g., wedding, anniversary,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30252"/>
                  </a:ext>
                </a:extLst>
              </a:tr>
              <a:tr h="458334">
                <a:tc>
                  <a:txBody>
                    <a:bodyPr/>
                    <a:lstStyle/>
                    <a:p>
                      <a:r>
                        <a:rPr lang="en-US" dirty="0"/>
                        <a:t>Attend a business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480284"/>
                  </a:ext>
                </a:extLst>
              </a:tr>
              <a:tr h="458334">
                <a:tc>
                  <a:txBody>
                    <a:bodyPr/>
                    <a:lstStyle/>
                    <a:p>
                      <a:r>
                        <a:rPr lang="en-US" dirty="0"/>
                        <a:t>To scout a new location to live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08579"/>
                  </a:ext>
                </a:extLst>
              </a:tr>
              <a:tr h="458334">
                <a:tc>
                  <a:txBody>
                    <a:bodyPr/>
                    <a:lstStyle/>
                    <a:p>
                      <a:r>
                        <a:rPr lang="en-US" dirty="0"/>
                        <a:t>Attend a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193855"/>
                  </a:ext>
                </a:extLst>
              </a:tr>
              <a:tr h="458334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1983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819D5-E019-C948-AC18-CBA44D7C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C6DA3-8FB9-804D-A4CF-034168587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324600"/>
            <a:ext cx="8641773" cy="457200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T2 Why did you travel or do you plant to travel?  Select all that apply</a:t>
            </a:r>
          </a:p>
        </p:txBody>
      </p:sp>
    </p:spTree>
    <p:extLst>
      <p:ext uri="{BB962C8B-B14F-4D97-AF65-F5344CB8AC3E}">
        <p14:creationId xmlns:p14="http://schemas.microsoft.com/office/powerpoint/2010/main" val="3308845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DE16-65A0-0148-8490-E1D496E8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Domestic Dominates for those Traveled/Planned to Travel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F4585-528B-6E48-AB9F-9D31D3AF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284DF-A84B-0748-973C-E3CF003D9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324600"/>
            <a:ext cx="8641773" cy="389386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T1 Did you travel or plan to travel to a domestic and/or foreign location?</a:t>
            </a: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0DCC8570-B06B-0341-B456-7DA5F7B9E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448643"/>
              </p:ext>
            </p:extLst>
          </p:nvPr>
        </p:nvGraphicFramePr>
        <p:xfrm>
          <a:off x="2001857" y="1948635"/>
          <a:ext cx="8188284" cy="431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366200-5A98-E548-B2C5-629389300D3D}"/>
              </a:ext>
            </a:extLst>
          </p:cNvPr>
          <p:cNvSpPr txBox="1"/>
          <p:nvPr/>
        </p:nvSpPr>
        <p:spPr>
          <a:xfrm>
            <a:off x="5257800" y="155665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% A18+</a:t>
            </a:r>
          </a:p>
        </p:txBody>
      </p:sp>
    </p:spTree>
    <p:extLst>
      <p:ext uri="{BB962C8B-B14F-4D97-AF65-F5344CB8AC3E}">
        <p14:creationId xmlns:p14="http://schemas.microsoft.com/office/powerpoint/2010/main" val="275287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11162803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1,500 interviews were collected via opt-in sample.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To qualify, respondents needed to be age 18+ and: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be in the market for Travel </a:t>
            </a:r>
            <a:r>
              <a:rPr lang="en-US" sz="1200" dirty="0"/>
              <a:t>(flight, car rental, a cruise, hotel, or destination activities, either individually or in a package)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Have seen/heard or read an advertisement for Travel in </a:t>
            </a:r>
            <a:r>
              <a:rPr lang="en-US" sz="1800" b="1" dirty="0"/>
              <a:t>ANY</a:t>
            </a:r>
            <a:r>
              <a:rPr lang="en-US" sz="1800" dirty="0"/>
              <a:t> of over 20 media platforms both traditional and digital, in the past 2 months. They did not have to be exposed to a TV ad to be part of this study.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tx2"/>
                </a:solidFill>
              </a:rPr>
              <a:t>WHEN: </a:t>
            </a:r>
            <a:r>
              <a:rPr lang="en-US" sz="2000" dirty="0"/>
              <a:t>Interviews took place July 8</a:t>
            </a:r>
            <a:r>
              <a:rPr lang="en-US" sz="2000" baseline="30000" dirty="0"/>
              <a:t>th</a:t>
            </a:r>
            <a:r>
              <a:rPr lang="en-US" sz="2000" dirty="0"/>
              <a:t> – July 21</a:t>
            </a:r>
            <a:r>
              <a:rPr lang="en-US" sz="2000" baseline="30000" dirty="0"/>
              <a:t>st</a:t>
            </a:r>
            <a:r>
              <a:rPr lang="en-US" sz="2000" dirty="0"/>
              <a:t> , 2021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000" dirty="0"/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tx2"/>
                </a:solidFill>
              </a:rPr>
              <a:t>WHAT: </a:t>
            </a:r>
            <a:r>
              <a:rPr lang="en-US" sz="1800" b="0" i="0" u="none" strike="noStrike" kern="1200" baseline="0" dirty="0">
                <a:solidFill>
                  <a:srgbClr val="000000"/>
                </a:solidFill>
                <a:latin typeface="Tahoma" panose="020B0604030504040204" pitchFamily="34" charset="0"/>
              </a:rPr>
              <a:t>Via 15-minute online quantitative survey about the importance of media platforms in the purchase decision process, actions taken post-advertising and attitudes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TVB Travel Purchase Funnel 2021</a:t>
            </a:r>
          </a:p>
        </p:txBody>
      </p:sp>
    </p:spTree>
    <p:extLst>
      <p:ext uri="{BB962C8B-B14F-4D97-AF65-F5344CB8AC3E}">
        <p14:creationId xmlns:p14="http://schemas.microsoft.com/office/powerpoint/2010/main" val="540919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439C-790E-7348-B19B-D2CEEABA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You Plan to Get to Your Destination?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60B16A-48D6-404C-9A77-363A8D2A0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459788"/>
              </p:ext>
            </p:extLst>
          </p:nvPr>
        </p:nvGraphicFramePr>
        <p:xfrm>
          <a:off x="420688" y="1252538"/>
          <a:ext cx="1135221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EB3B8-89B8-C04C-8FFC-B95B51D5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AD21F5-1A0B-E94F-8CD0-5A61812667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319803"/>
            <a:ext cx="8641773" cy="369332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T3 How did you or do you plan to get to your destination? Select all that apply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34918-506A-6642-8BFD-B80AAB843E4C}"/>
              </a:ext>
            </a:extLst>
          </p:cNvPr>
          <p:cNvSpPr txBox="1"/>
          <p:nvPr/>
        </p:nvSpPr>
        <p:spPr>
          <a:xfrm>
            <a:off x="5333999" y="187234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% A18+</a:t>
            </a:r>
          </a:p>
        </p:txBody>
      </p:sp>
    </p:spTree>
    <p:extLst>
      <p:ext uri="{BB962C8B-B14F-4D97-AF65-F5344CB8AC3E}">
        <p14:creationId xmlns:p14="http://schemas.microsoft.com/office/powerpoint/2010/main" val="2730686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439C-790E-7348-B19B-D2CEEABA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You Stay, or Do You Plan to Stay?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60B16A-48D6-404C-9A77-363A8D2A0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969175"/>
              </p:ext>
            </p:extLst>
          </p:nvPr>
        </p:nvGraphicFramePr>
        <p:xfrm>
          <a:off x="420688" y="1057524"/>
          <a:ext cx="11352212" cy="510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EB3B8-89B8-C04C-8FFC-B95B51D5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AD21F5-1A0B-E94F-8CD0-5A61812667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324600"/>
            <a:ext cx="8641773" cy="369332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T4 Where did you stay, or do you plan to stay? Select all that apply</a:t>
            </a:r>
          </a:p>
        </p:txBody>
      </p:sp>
    </p:spTree>
    <p:extLst>
      <p:ext uri="{BB962C8B-B14F-4D97-AF65-F5344CB8AC3E}">
        <p14:creationId xmlns:p14="http://schemas.microsoft.com/office/powerpoint/2010/main" val="1931406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CCB8-5129-F94A-9F01-E27E3DD0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47456"/>
            <a:ext cx="11352809" cy="867930"/>
          </a:xfrm>
        </p:spPr>
        <p:txBody>
          <a:bodyPr/>
          <a:lstStyle/>
          <a:p>
            <a:r>
              <a:rPr lang="en-US" sz="2800" dirty="0"/>
              <a:t>Once At Your Destination, Where Did You Go, Or Do You Plan To Go And What Activities Did You Do?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D96AD8-C239-4F48-918E-1D6AE11FE5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242331"/>
              </p:ext>
            </p:extLst>
          </p:nvPr>
        </p:nvGraphicFramePr>
        <p:xfrm>
          <a:off x="3800632" y="1277877"/>
          <a:ext cx="5012161" cy="4984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556">
                  <a:extLst>
                    <a:ext uri="{9D8B030D-6E8A-4147-A177-3AD203B41FA5}">
                      <a16:colId xmlns:a16="http://schemas.microsoft.com/office/drawing/2014/main" val="2935950377"/>
                    </a:ext>
                  </a:extLst>
                </a:gridCol>
                <a:gridCol w="1860605">
                  <a:extLst>
                    <a:ext uri="{9D8B030D-6E8A-4147-A177-3AD203B41FA5}">
                      <a16:colId xmlns:a16="http://schemas.microsoft.com/office/drawing/2014/main" val="2783819448"/>
                    </a:ext>
                  </a:extLst>
                </a:gridCol>
              </a:tblGrid>
              <a:tr h="282548">
                <a:tc>
                  <a:txBody>
                    <a:bodyPr/>
                    <a:lstStyle/>
                    <a:p>
                      <a:r>
                        <a:rPr lang="en-US" sz="1400" dirty="0"/>
                        <a:t>Location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A18+</a:t>
                      </a: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08240095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Restaurants, bars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50.3%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4598409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Shopping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39.2%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27207225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Family fun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36.7%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43939409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Beaches, lakes, pool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36.2%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1103736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Entertainment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29.9%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17165480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Outdoor activities/adventures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26.6%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85926227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Historical sites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25.4%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38406917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National and state parks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22.3%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41370716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Natural wonders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22.1%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73470814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Theme parks, waterparks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21.9%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3996747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 hotel facilities/recreation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21.8%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1030137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Museums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21.7%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6756693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Tours and excursions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20.1%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3671338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Casinos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18.3%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89325958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Zoos and aquariums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16.2%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4363079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Wineries and breweries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14.3%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78521243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Boating/fishing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11.8%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9659904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Spa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10.8%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97080684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Sporting events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9.8%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4622443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Played golf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8.4%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80756437"/>
                  </a:ext>
                </a:extLst>
              </a:tr>
              <a:tr h="22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Skiing</a:t>
                      </a:r>
                    </a:p>
                  </a:txBody>
                  <a:tcPr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4.9%</a:t>
                      </a:r>
                    </a:p>
                  </a:txBody>
                  <a:tcPr marL="9525" marR="95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6391061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041B3-106D-CC4C-B628-5B17634F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BF722-6B42-3542-B0F9-E527DE7E1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324600"/>
            <a:ext cx="8641773" cy="369332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T5 Once at your destination, where did you go, or do you plan to go and what activities did you do? Pick all that apply</a:t>
            </a:r>
          </a:p>
        </p:txBody>
      </p:sp>
    </p:spTree>
    <p:extLst>
      <p:ext uri="{BB962C8B-B14F-4D97-AF65-F5344CB8AC3E}">
        <p14:creationId xmlns:p14="http://schemas.microsoft.com/office/powerpoint/2010/main" val="1208746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08A1-225A-8F4B-A94A-D3E38806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843"/>
            <a:ext cx="12192000" cy="590931"/>
          </a:xfrm>
        </p:spPr>
        <p:txBody>
          <a:bodyPr/>
          <a:lstStyle/>
          <a:p>
            <a:r>
              <a:rPr lang="en-US" sz="3600" dirty="0"/>
              <a:t>A Week Was The Most Popular Choice For Trip Length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239DB5-4208-154C-9E4B-0D5517848A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250850"/>
              </p:ext>
            </p:extLst>
          </p:nvPr>
        </p:nvGraphicFramePr>
        <p:xfrm>
          <a:off x="419099" y="1300898"/>
          <a:ext cx="11352212" cy="4660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67AE1-E2E4-214D-84B1-8061E758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43EDF7E-C188-A946-B2A4-9C1DB8A9CD2B}"/>
              </a:ext>
            </a:extLst>
          </p:cNvPr>
          <p:cNvSpPr txBox="1"/>
          <p:nvPr/>
        </p:nvSpPr>
        <p:spPr>
          <a:xfrm>
            <a:off x="5334000" y="1131621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% A18+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4B061A8-E82B-264B-92D4-9E7BCC3CD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324600"/>
            <a:ext cx="8641773" cy="369332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T6 How long did you go for or plan to go for?</a:t>
            </a:r>
          </a:p>
        </p:txBody>
      </p:sp>
    </p:spTree>
    <p:extLst>
      <p:ext uri="{BB962C8B-B14F-4D97-AF65-F5344CB8AC3E}">
        <p14:creationId xmlns:p14="http://schemas.microsoft.com/office/powerpoint/2010/main" val="2614274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B918-8D8D-BE4C-8E13-E7E2E387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/>
              <a:t>Which State </a:t>
            </a:r>
            <a:r>
              <a:rPr lang="en-US" sz="3600" dirty="0"/>
              <a:t>or States Have You Traveled to, </a:t>
            </a:r>
            <a:br>
              <a:rPr lang="en-US" sz="3600" dirty="0"/>
            </a:br>
            <a:r>
              <a:rPr lang="en-US" sz="3600" dirty="0"/>
              <a:t>Or Are Planning to Travel to?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373B370-5D77-1F40-B634-6BBC8DA8D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614811"/>
              </p:ext>
            </p:extLst>
          </p:nvPr>
        </p:nvGraphicFramePr>
        <p:xfrm>
          <a:off x="420688" y="1923803"/>
          <a:ext cx="11352212" cy="423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2651C-6B09-DC4E-9D5D-93B7114A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1F6D34-1C0B-0748-8DC7-0663E1A794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335546"/>
            <a:ext cx="8641773" cy="369332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T8 Which state or states have you traveled to, or are you planning to travel to?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D9BEDAEF-EEA2-A248-B31D-237F871C3935}"/>
              </a:ext>
            </a:extLst>
          </p:cNvPr>
          <p:cNvSpPr txBox="1"/>
          <p:nvPr/>
        </p:nvSpPr>
        <p:spPr>
          <a:xfrm>
            <a:off x="5202876" y="1429379"/>
            <a:ext cx="1786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% A18+</a:t>
            </a:r>
          </a:p>
          <a:p>
            <a:pPr algn="ctr"/>
            <a:r>
              <a:rPr lang="en-US" sz="1400" b="1" dirty="0"/>
              <a:t>Top ten states</a:t>
            </a:r>
          </a:p>
        </p:txBody>
      </p:sp>
    </p:spTree>
    <p:extLst>
      <p:ext uri="{BB962C8B-B14F-4D97-AF65-F5344CB8AC3E}">
        <p14:creationId xmlns:p14="http://schemas.microsoft.com/office/powerpoint/2010/main" val="149221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DE16-65A0-0148-8490-E1D496E8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978729"/>
          </a:xfrm>
        </p:spPr>
        <p:txBody>
          <a:bodyPr/>
          <a:lstStyle/>
          <a:p>
            <a:r>
              <a:rPr lang="en-US" sz="3200" dirty="0"/>
              <a:t>Did The Impact of COVID-19 Get You Thinking More </a:t>
            </a:r>
            <a:br>
              <a:rPr lang="en-US" sz="3200" dirty="0"/>
            </a:br>
            <a:r>
              <a:rPr lang="en-US" sz="3200" dirty="0"/>
              <a:t>About Traveling?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F4585-528B-6E48-AB9F-9D31D3AF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284DF-A84B-0748-973C-E3CF003D9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313876"/>
            <a:ext cx="8641773" cy="400110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CV3 Did the impact of COVID-19 get you thinking more about traveling? Yes = Absolutely &amp; Somewhat</a:t>
            </a: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0DCC8570-B06B-0341-B456-7DA5F7B9E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049491"/>
              </p:ext>
            </p:extLst>
          </p:nvPr>
        </p:nvGraphicFramePr>
        <p:xfrm>
          <a:off x="2001858" y="1867286"/>
          <a:ext cx="8188284" cy="431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366200-5A98-E548-B2C5-629389300D3D}"/>
              </a:ext>
            </a:extLst>
          </p:cNvPr>
          <p:cNvSpPr txBox="1"/>
          <p:nvPr/>
        </p:nvSpPr>
        <p:spPr>
          <a:xfrm>
            <a:off x="5334000" y="1393957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% A18+</a:t>
            </a:r>
          </a:p>
        </p:txBody>
      </p:sp>
    </p:spTree>
    <p:extLst>
      <p:ext uri="{BB962C8B-B14F-4D97-AF65-F5344CB8AC3E}">
        <p14:creationId xmlns:p14="http://schemas.microsoft.com/office/powerpoint/2010/main" val="1331823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DE16-65A0-0148-8490-E1D496E8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55396"/>
            <a:ext cx="11352809" cy="646331"/>
          </a:xfrm>
        </p:spPr>
        <p:txBody>
          <a:bodyPr/>
          <a:lstStyle/>
          <a:p>
            <a:r>
              <a:rPr lang="en-US" dirty="0"/>
              <a:t>What Is Your Vaccination Status?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F4585-528B-6E48-AB9F-9D31D3AF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284DF-A84B-0748-973C-E3CF003D9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324600"/>
            <a:ext cx="8641773" cy="389386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CV4 What is your vaccination status?</a:t>
            </a: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0DCC8570-B06B-0341-B456-7DA5F7B9E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087099"/>
              </p:ext>
            </p:extLst>
          </p:nvPr>
        </p:nvGraphicFramePr>
        <p:xfrm>
          <a:off x="1237090" y="1546681"/>
          <a:ext cx="10642159" cy="431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366200-5A98-E548-B2C5-629389300D3D}"/>
              </a:ext>
            </a:extLst>
          </p:cNvPr>
          <p:cNvSpPr txBox="1"/>
          <p:nvPr/>
        </p:nvSpPr>
        <p:spPr>
          <a:xfrm>
            <a:off x="5334000" y="111626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% A18+</a:t>
            </a:r>
          </a:p>
        </p:txBody>
      </p:sp>
    </p:spTree>
    <p:extLst>
      <p:ext uri="{BB962C8B-B14F-4D97-AF65-F5344CB8AC3E}">
        <p14:creationId xmlns:p14="http://schemas.microsoft.com/office/powerpoint/2010/main" val="482443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volving Demo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3"/>
            <a:ext cx="12192000" cy="58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1816182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DC95-E2EE-4243-975E-99FA44BF5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1870581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29251"/>
            <a:ext cx="11352809" cy="590931"/>
          </a:xfrm>
        </p:spPr>
        <p:txBody>
          <a:bodyPr/>
          <a:lstStyle/>
          <a:p>
            <a:r>
              <a:rPr lang="en-US" sz="3600" dirty="0"/>
              <a:t>What Influenced Consumers Most: </a:t>
            </a:r>
            <a:r>
              <a:rPr lang="en-US" sz="3600" b="1" dirty="0"/>
              <a:t>Purchase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700135"/>
              </p:ext>
            </p:extLst>
          </p:nvPr>
        </p:nvGraphicFramePr>
        <p:xfrm>
          <a:off x="239483" y="489665"/>
          <a:ext cx="11713034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667FA8-2235-4CB6-9200-C13FEBC7C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328639"/>
            <a:ext cx="9790221" cy="400110"/>
          </a:xfrm>
        </p:spPr>
        <p:txBody>
          <a:bodyPr/>
          <a:lstStyle/>
          <a:p>
            <a:r>
              <a:rPr lang="en-US" dirty="0"/>
              <a:t>Source: GfK TVB Purchase Funnel 2021 A18+, A25-54, A35+, A5-64; QA8 (% Most important media type among those who saw/heard ads in at least 1 media source)</a:t>
            </a:r>
            <a:br>
              <a:rPr lang="en-US" dirty="0"/>
            </a:br>
            <a:r>
              <a:rPr lang="en-US" dirty="0"/>
              <a:t>Only media with at least 1 phase of the funnel at 2% or higher shown. 2% and 1% shown but not labelled.</a:t>
            </a:r>
          </a:p>
        </p:txBody>
      </p:sp>
    </p:spTree>
    <p:extLst>
      <p:ext uri="{BB962C8B-B14F-4D97-AF65-F5344CB8AC3E}">
        <p14:creationId xmlns:p14="http://schemas.microsoft.com/office/powerpoint/2010/main" val="428154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Research Overview: Media Measured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196354" y="1219200"/>
            <a:ext cx="7785846" cy="13716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62351" y="3352800"/>
            <a:ext cx="7696200" cy="30273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0871" y="1279498"/>
            <a:ext cx="1306612" cy="975016"/>
            <a:chOff x="2278532" y="1295400"/>
            <a:chExt cx="1306612" cy="975016"/>
          </a:xfrm>
        </p:grpSpPr>
        <p:pic>
          <p:nvPicPr>
            <p:cNvPr id="15" name="Picture 14"/>
            <p:cNvPicPr/>
            <p:nvPr/>
          </p:nvPicPr>
          <p:blipFill>
            <a:blip r:embed="rId2" cstate="email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295400"/>
              <a:ext cx="461486" cy="495991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278532" y="183952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Radio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976772" y="1810277"/>
            <a:ext cx="1724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Print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04086" y="1384453"/>
            <a:ext cx="469928" cy="442181"/>
            <a:chOff x="6437880" y="1328795"/>
            <a:chExt cx="469928" cy="442181"/>
          </a:xfrm>
        </p:grpSpPr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6489540" y="1435556"/>
              <a:ext cx="418268" cy="3338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6522803" y="1473798"/>
              <a:ext cx="349619" cy="105167"/>
            </a:xfrm>
            <a:custGeom>
              <a:avLst/>
              <a:gdLst>
                <a:gd name="T0" fmla="*/ 35 w 209"/>
                <a:gd name="T1" fmla="*/ 46 h 56"/>
                <a:gd name="T2" fmla="*/ 25 w 209"/>
                <a:gd name="T3" fmla="*/ 28 h 56"/>
                <a:gd name="T4" fmla="*/ 0 w 209"/>
                <a:gd name="T5" fmla="*/ 1 h 56"/>
                <a:gd name="T6" fmla="*/ 6 w 209"/>
                <a:gd name="T7" fmla="*/ 55 h 56"/>
                <a:gd name="T8" fmla="*/ 6 w 209"/>
                <a:gd name="T9" fmla="*/ 10 h 56"/>
                <a:gd name="T10" fmla="*/ 16 w 209"/>
                <a:gd name="T11" fmla="*/ 28 h 56"/>
                <a:gd name="T12" fmla="*/ 40 w 209"/>
                <a:gd name="T13" fmla="*/ 55 h 56"/>
                <a:gd name="T14" fmla="*/ 34 w 209"/>
                <a:gd name="T15" fmla="*/ 1 h 56"/>
                <a:gd name="T16" fmla="*/ 66 w 209"/>
                <a:gd name="T17" fmla="*/ 30 h 56"/>
                <a:gd name="T18" fmla="*/ 87 w 209"/>
                <a:gd name="T19" fmla="*/ 24 h 56"/>
                <a:gd name="T20" fmla="*/ 66 w 209"/>
                <a:gd name="T21" fmla="*/ 7 h 56"/>
                <a:gd name="T22" fmla="*/ 88 w 209"/>
                <a:gd name="T23" fmla="*/ 1 h 56"/>
                <a:gd name="T24" fmla="*/ 59 w 209"/>
                <a:gd name="T25" fmla="*/ 55 h 56"/>
                <a:gd name="T26" fmla="*/ 89 w 209"/>
                <a:gd name="T27" fmla="*/ 49 h 56"/>
                <a:gd name="T28" fmla="*/ 66 w 209"/>
                <a:gd name="T29" fmla="*/ 30 h 56"/>
                <a:gd name="T30" fmla="*/ 185 w 209"/>
                <a:gd name="T31" fmla="*/ 14 h 56"/>
                <a:gd name="T32" fmla="*/ 205 w 209"/>
                <a:gd name="T33" fmla="*/ 9 h 56"/>
                <a:gd name="T34" fmla="*/ 195 w 209"/>
                <a:gd name="T35" fmla="*/ 0 h 56"/>
                <a:gd name="T36" fmla="*/ 192 w 209"/>
                <a:gd name="T37" fmla="*/ 30 h 56"/>
                <a:gd name="T38" fmla="*/ 191 w 209"/>
                <a:gd name="T39" fmla="*/ 50 h 56"/>
                <a:gd name="T40" fmla="*/ 177 w 209"/>
                <a:gd name="T41" fmla="*/ 52 h 56"/>
                <a:gd name="T42" fmla="*/ 209 w 209"/>
                <a:gd name="T43" fmla="*/ 40 h 56"/>
                <a:gd name="T44" fmla="*/ 152 w 209"/>
                <a:gd name="T45" fmla="*/ 28 h 56"/>
                <a:gd name="T46" fmla="*/ 148 w 209"/>
                <a:gd name="T47" fmla="*/ 47 h 56"/>
                <a:gd name="T48" fmla="*/ 137 w 209"/>
                <a:gd name="T49" fmla="*/ 1 h 56"/>
                <a:gd name="T50" fmla="*/ 123 w 209"/>
                <a:gd name="T51" fmla="*/ 28 h 56"/>
                <a:gd name="T52" fmla="*/ 118 w 209"/>
                <a:gd name="T53" fmla="*/ 47 h 56"/>
                <a:gd name="T54" fmla="*/ 108 w 209"/>
                <a:gd name="T55" fmla="*/ 1 h 56"/>
                <a:gd name="T56" fmla="*/ 114 w 209"/>
                <a:gd name="T57" fmla="*/ 55 h 56"/>
                <a:gd name="T58" fmla="*/ 129 w 209"/>
                <a:gd name="T59" fmla="*/ 27 h 56"/>
                <a:gd name="T60" fmla="*/ 134 w 209"/>
                <a:gd name="T61" fmla="*/ 9 h 56"/>
                <a:gd name="T62" fmla="*/ 144 w 209"/>
                <a:gd name="T63" fmla="*/ 55 h 56"/>
                <a:gd name="T64" fmla="*/ 166 w 209"/>
                <a:gd name="T65" fmla="*/ 1 h 56"/>
                <a:gd name="T66" fmla="*/ 152 w 209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" h="56">
                  <a:moveTo>
                    <a:pt x="34" y="24"/>
                  </a:moveTo>
                  <a:cubicBezTo>
                    <a:pt x="34" y="32"/>
                    <a:pt x="34" y="39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0"/>
                    <a:pt x="29" y="35"/>
                    <a:pt x="25" y="2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3"/>
                    <a:pt x="6" y="17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6"/>
                    <a:pt x="12" y="22"/>
                    <a:pt x="16" y="28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24"/>
                  </a:lnTo>
                  <a:close/>
                  <a:moveTo>
                    <a:pt x="66" y="30"/>
                  </a:moveTo>
                  <a:cubicBezTo>
                    <a:pt x="87" y="30"/>
                    <a:pt x="87" y="30"/>
                    <a:pt x="87" y="3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66" y="49"/>
                    <a:pt x="66" y="49"/>
                    <a:pt x="66" y="49"/>
                  </a:cubicBezTo>
                  <a:lnTo>
                    <a:pt x="66" y="30"/>
                  </a:lnTo>
                  <a:close/>
                  <a:moveTo>
                    <a:pt x="196" y="25"/>
                  </a:moveTo>
                  <a:cubicBezTo>
                    <a:pt x="188" y="22"/>
                    <a:pt x="185" y="19"/>
                    <a:pt x="185" y="14"/>
                  </a:cubicBezTo>
                  <a:cubicBezTo>
                    <a:pt x="185" y="10"/>
                    <a:pt x="188" y="6"/>
                    <a:pt x="195" y="6"/>
                  </a:cubicBezTo>
                  <a:cubicBezTo>
                    <a:pt x="200" y="6"/>
                    <a:pt x="204" y="8"/>
                    <a:pt x="205" y="9"/>
                  </a:cubicBezTo>
                  <a:cubicBezTo>
                    <a:pt x="207" y="3"/>
                    <a:pt x="207" y="3"/>
                    <a:pt x="207" y="3"/>
                  </a:cubicBezTo>
                  <a:cubicBezTo>
                    <a:pt x="205" y="2"/>
                    <a:pt x="201" y="0"/>
                    <a:pt x="195" y="0"/>
                  </a:cubicBezTo>
                  <a:cubicBezTo>
                    <a:pt x="185" y="0"/>
                    <a:pt x="178" y="7"/>
                    <a:pt x="178" y="15"/>
                  </a:cubicBezTo>
                  <a:cubicBezTo>
                    <a:pt x="178" y="23"/>
                    <a:pt x="183" y="27"/>
                    <a:pt x="192" y="30"/>
                  </a:cubicBezTo>
                  <a:cubicBezTo>
                    <a:pt x="199" y="33"/>
                    <a:pt x="202" y="36"/>
                    <a:pt x="202" y="41"/>
                  </a:cubicBezTo>
                  <a:cubicBezTo>
                    <a:pt x="202" y="46"/>
                    <a:pt x="198" y="50"/>
                    <a:pt x="191" y="50"/>
                  </a:cubicBezTo>
                  <a:cubicBezTo>
                    <a:pt x="186" y="50"/>
                    <a:pt x="182" y="49"/>
                    <a:pt x="179" y="47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0" y="54"/>
                    <a:pt x="185" y="56"/>
                    <a:pt x="191" y="56"/>
                  </a:cubicBezTo>
                  <a:cubicBezTo>
                    <a:pt x="203" y="56"/>
                    <a:pt x="209" y="49"/>
                    <a:pt x="209" y="40"/>
                  </a:cubicBezTo>
                  <a:cubicBezTo>
                    <a:pt x="209" y="32"/>
                    <a:pt x="205" y="28"/>
                    <a:pt x="196" y="25"/>
                  </a:cubicBezTo>
                  <a:close/>
                  <a:moveTo>
                    <a:pt x="152" y="28"/>
                  </a:moveTo>
                  <a:cubicBezTo>
                    <a:pt x="150" y="35"/>
                    <a:pt x="149" y="41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7" y="41"/>
                    <a:pt x="145" y="35"/>
                    <a:pt x="144" y="29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1" y="35"/>
                    <a:pt x="119" y="42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7" y="42"/>
                    <a:pt x="116" y="35"/>
                    <a:pt x="114" y="28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1" y="20"/>
                    <a:pt x="132" y="15"/>
                    <a:pt x="133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15"/>
                    <a:pt x="135" y="20"/>
                    <a:pt x="137" y="27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59" y="1"/>
                    <a:pt x="159" y="1"/>
                    <a:pt x="159" y="1"/>
                  </a:cubicBezTo>
                  <a:lnTo>
                    <a:pt x="15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511479" y="1603665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6511479" y="1629956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6511479" y="1656248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6511479" y="1684133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6511479" y="1710425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6511479" y="1736717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6703274" y="1603665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6703274" y="1629956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6703274" y="1656248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6703274" y="1684133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6703274" y="1710425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6703279" y="1736717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tx1"/>
            </a:solidFill>
            <a:ln w="14288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60549" y="2123256"/>
            <a:ext cx="122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(Newspaper and Magazine, Yellow Pages)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14292" y="1335155"/>
            <a:ext cx="1724556" cy="907872"/>
            <a:chOff x="3171946" y="1371600"/>
            <a:chExt cx="1724556" cy="907872"/>
          </a:xfrm>
        </p:grpSpPr>
        <p:sp>
          <p:nvSpPr>
            <p:cNvPr id="50" name="TextBox 49"/>
            <p:cNvSpPr txBox="1"/>
            <p:nvPr/>
          </p:nvSpPr>
          <p:spPr>
            <a:xfrm>
              <a:off x="3171946" y="1848585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Mail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1371600"/>
              <a:ext cx="600848" cy="47643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5755150" y="1808548"/>
            <a:ext cx="1306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OOH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t="6886" b="6886"/>
          <a:stretch/>
        </p:blipFill>
        <p:spPr>
          <a:xfrm>
            <a:off x="6033158" y="1332577"/>
            <a:ext cx="712114" cy="52053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928800" y="2133178"/>
            <a:ext cx="942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(Billboard and Movie Theater)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53379" y="3447844"/>
            <a:ext cx="4583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    Digital media include:</a:t>
            </a:r>
          </a:p>
        </p:txBody>
      </p:sp>
      <p:pic>
        <p:nvPicPr>
          <p:cNvPr id="55" name="Picture 54" descr="Lapto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77" y="3442178"/>
            <a:ext cx="708617" cy="396777"/>
          </a:xfrm>
          <a:prstGeom prst="rect">
            <a:avLst/>
          </a:prstGeom>
        </p:spPr>
      </p:pic>
      <p:sp>
        <p:nvSpPr>
          <p:cNvPr id="56" name="Freeform 98"/>
          <p:cNvSpPr>
            <a:spLocks noEditPoints="1"/>
          </p:cNvSpPr>
          <p:nvPr/>
        </p:nvSpPr>
        <p:spPr bwMode="auto">
          <a:xfrm>
            <a:off x="4423408" y="3447062"/>
            <a:ext cx="259610" cy="387006"/>
          </a:xfrm>
          <a:custGeom>
            <a:avLst/>
            <a:gdLst>
              <a:gd name="T0" fmla="*/ 85 w 101"/>
              <a:gd name="T1" fmla="*/ 2 h 148"/>
              <a:gd name="T2" fmla="*/ 16 w 101"/>
              <a:gd name="T3" fmla="*/ 2 h 148"/>
              <a:gd name="T4" fmla="*/ 0 w 101"/>
              <a:gd name="T5" fmla="*/ 20 h 148"/>
              <a:gd name="T6" fmla="*/ 0 w 101"/>
              <a:gd name="T7" fmla="*/ 128 h 148"/>
              <a:gd name="T8" fmla="*/ 16 w 101"/>
              <a:gd name="T9" fmla="*/ 145 h 148"/>
              <a:gd name="T10" fmla="*/ 85 w 101"/>
              <a:gd name="T11" fmla="*/ 145 h 148"/>
              <a:gd name="T12" fmla="*/ 101 w 101"/>
              <a:gd name="T13" fmla="*/ 128 h 148"/>
              <a:gd name="T14" fmla="*/ 101 w 101"/>
              <a:gd name="T15" fmla="*/ 20 h 148"/>
              <a:gd name="T16" fmla="*/ 85 w 101"/>
              <a:gd name="T17" fmla="*/ 2 h 148"/>
              <a:gd name="T18" fmla="*/ 36 w 101"/>
              <a:gd name="T19" fmla="*/ 135 h 148"/>
              <a:gd name="T20" fmla="*/ 29 w 101"/>
              <a:gd name="T21" fmla="*/ 135 h 148"/>
              <a:gd name="T22" fmla="*/ 24 w 101"/>
              <a:gd name="T23" fmla="*/ 131 h 148"/>
              <a:gd name="T24" fmla="*/ 24 w 101"/>
              <a:gd name="T25" fmla="*/ 130 h 148"/>
              <a:gd name="T26" fmla="*/ 29 w 101"/>
              <a:gd name="T27" fmla="*/ 125 h 148"/>
              <a:gd name="T28" fmla="*/ 36 w 101"/>
              <a:gd name="T29" fmla="*/ 125 h 148"/>
              <a:gd name="T30" fmla="*/ 36 w 101"/>
              <a:gd name="T31" fmla="*/ 135 h 148"/>
              <a:gd name="T32" fmla="*/ 59 w 101"/>
              <a:gd name="T33" fmla="*/ 135 h 148"/>
              <a:gd name="T34" fmla="*/ 56 w 101"/>
              <a:gd name="T35" fmla="*/ 138 h 148"/>
              <a:gd name="T36" fmla="*/ 45 w 101"/>
              <a:gd name="T37" fmla="*/ 138 h 148"/>
              <a:gd name="T38" fmla="*/ 42 w 101"/>
              <a:gd name="T39" fmla="*/ 135 h 148"/>
              <a:gd name="T40" fmla="*/ 42 w 101"/>
              <a:gd name="T41" fmla="*/ 125 h 148"/>
              <a:gd name="T42" fmla="*/ 45 w 101"/>
              <a:gd name="T43" fmla="*/ 122 h 148"/>
              <a:gd name="T44" fmla="*/ 56 w 101"/>
              <a:gd name="T45" fmla="*/ 122 h 148"/>
              <a:gd name="T46" fmla="*/ 59 w 101"/>
              <a:gd name="T47" fmla="*/ 125 h 148"/>
              <a:gd name="T48" fmla="*/ 59 w 101"/>
              <a:gd name="T49" fmla="*/ 135 h 148"/>
              <a:gd name="T50" fmla="*/ 77 w 101"/>
              <a:gd name="T51" fmla="*/ 131 h 148"/>
              <a:gd name="T52" fmla="*/ 72 w 101"/>
              <a:gd name="T53" fmla="*/ 135 h 148"/>
              <a:gd name="T54" fmla="*/ 65 w 101"/>
              <a:gd name="T55" fmla="*/ 135 h 148"/>
              <a:gd name="T56" fmla="*/ 65 w 101"/>
              <a:gd name="T57" fmla="*/ 125 h 148"/>
              <a:gd name="T58" fmla="*/ 72 w 101"/>
              <a:gd name="T59" fmla="*/ 125 h 148"/>
              <a:gd name="T60" fmla="*/ 77 w 101"/>
              <a:gd name="T61" fmla="*/ 130 h 148"/>
              <a:gd name="T62" fmla="*/ 77 w 101"/>
              <a:gd name="T63" fmla="*/ 131 h 148"/>
              <a:gd name="T64" fmla="*/ 88 w 101"/>
              <a:gd name="T65" fmla="*/ 111 h 148"/>
              <a:gd name="T66" fmla="*/ 85 w 101"/>
              <a:gd name="T67" fmla="*/ 114 h 148"/>
              <a:gd name="T68" fmla="*/ 16 w 101"/>
              <a:gd name="T69" fmla="*/ 114 h 148"/>
              <a:gd name="T70" fmla="*/ 13 w 101"/>
              <a:gd name="T71" fmla="*/ 111 h 148"/>
              <a:gd name="T72" fmla="*/ 13 w 101"/>
              <a:gd name="T73" fmla="*/ 18 h 148"/>
              <a:gd name="T74" fmla="*/ 16 w 101"/>
              <a:gd name="T75" fmla="*/ 15 h 148"/>
              <a:gd name="T76" fmla="*/ 85 w 101"/>
              <a:gd name="T77" fmla="*/ 15 h 148"/>
              <a:gd name="T78" fmla="*/ 88 w 101"/>
              <a:gd name="T79" fmla="*/ 18 h 148"/>
              <a:gd name="T80" fmla="*/ 88 w 101"/>
              <a:gd name="T81" fmla="*/ 11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1" h="148">
                <a:moveTo>
                  <a:pt x="85" y="2"/>
                </a:moveTo>
                <a:cubicBezTo>
                  <a:pt x="62" y="0"/>
                  <a:pt x="39" y="0"/>
                  <a:pt x="16" y="2"/>
                </a:cubicBezTo>
                <a:cubicBezTo>
                  <a:pt x="7" y="3"/>
                  <a:pt x="0" y="11"/>
                  <a:pt x="0" y="20"/>
                </a:cubicBezTo>
                <a:cubicBezTo>
                  <a:pt x="0" y="56"/>
                  <a:pt x="0" y="92"/>
                  <a:pt x="0" y="128"/>
                </a:cubicBezTo>
                <a:cubicBezTo>
                  <a:pt x="0" y="136"/>
                  <a:pt x="7" y="144"/>
                  <a:pt x="16" y="145"/>
                </a:cubicBezTo>
                <a:cubicBezTo>
                  <a:pt x="39" y="148"/>
                  <a:pt x="62" y="148"/>
                  <a:pt x="85" y="145"/>
                </a:cubicBezTo>
                <a:cubicBezTo>
                  <a:pt x="94" y="144"/>
                  <a:pt x="101" y="136"/>
                  <a:pt x="101" y="128"/>
                </a:cubicBezTo>
                <a:cubicBezTo>
                  <a:pt x="101" y="92"/>
                  <a:pt x="101" y="56"/>
                  <a:pt x="101" y="20"/>
                </a:cubicBezTo>
                <a:cubicBezTo>
                  <a:pt x="101" y="11"/>
                  <a:pt x="94" y="3"/>
                  <a:pt x="85" y="2"/>
                </a:cubicBezTo>
                <a:close/>
                <a:moveTo>
                  <a:pt x="36" y="135"/>
                </a:moveTo>
                <a:cubicBezTo>
                  <a:pt x="29" y="135"/>
                  <a:pt x="29" y="135"/>
                  <a:pt x="29" y="135"/>
                </a:cubicBezTo>
                <a:cubicBezTo>
                  <a:pt x="26" y="135"/>
                  <a:pt x="24" y="133"/>
                  <a:pt x="24" y="131"/>
                </a:cubicBezTo>
                <a:cubicBezTo>
                  <a:pt x="24" y="130"/>
                  <a:pt x="24" y="130"/>
                  <a:pt x="24" y="130"/>
                </a:cubicBezTo>
                <a:cubicBezTo>
                  <a:pt x="24" y="127"/>
                  <a:pt x="26" y="125"/>
                  <a:pt x="29" y="125"/>
                </a:cubicBezTo>
                <a:cubicBezTo>
                  <a:pt x="36" y="125"/>
                  <a:pt x="36" y="125"/>
                  <a:pt x="36" y="125"/>
                </a:cubicBezTo>
                <a:lnTo>
                  <a:pt x="36" y="135"/>
                </a:lnTo>
                <a:close/>
                <a:moveTo>
                  <a:pt x="59" y="135"/>
                </a:moveTo>
                <a:cubicBezTo>
                  <a:pt x="59" y="137"/>
                  <a:pt x="58" y="138"/>
                  <a:pt x="56" y="138"/>
                </a:cubicBezTo>
                <a:cubicBezTo>
                  <a:pt x="45" y="138"/>
                  <a:pt x="45" y="138"/>
                  <a:pt x="45" y="138"/>
                </a:cubicBezTo>
                <a:cubicBezTo>
                  <a:pt x="43" y="138"/>
                  <a:pt x="42" y="137"/>
                  <a:pt x="42" y="135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3"/>
                  <a:pt x="43" y="122"/>
                  <a:pt x="45" y="122"/>
                </a:cubicBezTo>
                <a:cubicBezTo>
                  <a:pt x="56" y="122"/>
                  <a:pt x="56" y="122"/>
                  <a:pt x="56" y="122"/>
                </a:cubicBezTo>
                <a:cubicBezTo>
                  <a:pt x="58" y="122"/>
                  <a:pt x="59" y="123"/>
                  <a:pt x="59" y="125"/>
                </a:cubicBezTo>
                <a:lnTo>
                  <a:pt x="59" y="135"/>
                </a:lnTo>
                <a:close/>
                <a:moveTo>
                  <a:pt x="77" y="131"/>
                </a:moveTo>
                <a:cubicBezTo>
                  <a:pt x="77" y="133"/>
                  <a:pt x="75" y="135"/>
                  <a:pt x="72" y="135"/>
                </a:cubicBezTo>
                <a:cubicBezTo>
                  <a:pt x="65" y="135"/>
                  <a:pt x="65" y="135"/>
                  <a:pt x="65" y="13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5" y="125"/>
                  <a:pt x="77" y="127"/>
                  <a:pt x="77" y="130"/>
                </a:cubicBezTo>
                <a:lnTo>
                  <a:pt x="77" y="131"/>
                </a:lnTo>
                <a:close/>
                <a:moveTo>
                  <a:pt x="88" y="111"/>
                </a:moveTo>
                <a:cubicBezTo>
                  <a:pt x="88" y="112"/>
                  <a:pt x="86" y="114"/>
                  <a:pt x="85" y="114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4" y="114"/>
                  <a:pt x="13" y="112"/>
                  <a:pt x="13" y="111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6"/>
                  <a:pt x="14" y="15"/>
                  <a:pt x="16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6" y="15"/>
                  <a:pt x="88" y="16"/>
                  <a:pt x="88" y="18"/>
                </a:cubicBezTo>
                <a:lnTo>
                  <a:pt x="88" y="1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06252" y="4021461"/>
            <a:ext cx="30273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Cable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Display/banner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Email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Local Radio Station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Local TV station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Network TV station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cs typeface="Helvetica" panose="020B0604020202020204" pitchFamily="34" charset="0"/>
              </a:rPr>
              <a:t>Review sites/app</a:t>
            </a:r>
            <a:r>
              <a:rPr lang="en-US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cs typeface="Helvetica" panose="020B0604020202020204" pitchFamily="34" charset="0"/>
              </a:rPr>
              <a:t> (e.g. Angie’s list, Yelp, etc.)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73301" y="1347747"/>
            <a:ext cx="1306612" cy="1157982"/>
            <a:chOff x="716368" y="1371600"/>
            <a:chExt cx="1306612" cy="1157982"/>
          </a:xfrm>
        </p:grpSpPr>
        <p:sp>
          <p:nvSpPr>
            <p:cNvPr id="13" name="TextBox 12"/>
            <p:cNvSpPr txBox="1"/>
            <p:nvPr/>
          </p:nvSpPr>
          <p:spPr>
            <a:xfrm>
              <a:off x="716368" y="183618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TV</a:t>
              </a:r>
            </a:p>
          </p:txBody>
        </p:sp>
        <p:pic>
          <p:nvPicPr>
            <p:cNvPr id="14" name="Picture 13" descr="TV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42" y="1371600"/>
              <a:ext cx="514790" cy="43814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96169" y="2191028"/>
              <a:ext cx="1042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(Broadcast, Cable and On-Demand)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15082" y="1306965"/>
            <a:ext cx="1724556" cy="934075"/>
            <a:chOff x="6934200" y="1338768"/>
            <a:chExt cx="1724556" cy="934075"/>
          </a:xfrm>
        </p:grpSpPr>
        <p:pic>
          <p:nvPicPr>
            <p:cNvPr id="53" name="Picture 52" descr="Laptop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1338768"/>
              <a:ext cx="708617" cy="396777"/>
            </a:xfrm>
            <a:prstGeom prst="rect">
              <a:avLst/>
            </a:prstGeom>
          </p:spPr>
        </p:pic>
        <p:sp>
          <p:nvSpPr>
            <p:cNvPr id="69" name="Freeform 98"/>
            <p:cNvSpPr>
              <a:spLocks noEditPoints="1"/>
            </p:cNvSpPr>
            <p:nvPr/>
          </p:nvSpPr>
          <p:spPr bwMode="auto">
            <a:xfrm>
              <a:off x="8039945" y="1372926"/>
              <a:ext cx="259610" cy="387006"/>
            </a:xfrm>
            <a:custGeom>
              <a:avLst/>
              <a:gdLst>
                <a:gd name="T0" fmla="*/ 85 w 101"/>
                <a:gd name="T1" fmla="*/ 2 h 148"/>
                <a:gd name="T2" fmla="*/ 16 w 101"/>
                <a:gd name="T3" fmla="*/ 2 h 148"/>
                <a:gd name="T4" fmla="*/ 0 w 101"/>
                <a:gd name="T5" fmla="*/ 20 h 148"/>
                <a:gd name="T6" fmla="*/ 0 w 101"/>
                <a:gd name="T7" fmla="*/ 128 h 148"/>
                <a:gd name="T8" fmla="*/ 16 w 101"/>
                <a:gd name="T9" fmla="*/ 145 h 148"/>
                <a:gd name="T10" fmla="*/ 85 w 101"/>
                <a:gd name="T11" fmla="*/ 145 h 148"/>
                <a:gd name="T12" fmla="*/ 101 w 101"/>
                <a:gd name="T13" fmla="*/ 128 h 148"/>
                <a:gd name="T14" fmla="*/ 101 w 101"/>
                <a:gd name="T15" fmla="*/ 20 h 148"/>
                <a:gd name="T16" fmla="*/ 85 w 101"/>
                <a:gd name="T17" fmla="*/ 2 h 148"/>
                <a:gd name="T18" fmla="*/ 36 w 101"/>
                <a:gd name="T19" fmla="*/ 135 h 148"/>
                <a:gd name="T20" fmla="*/ 29 w 101"/>
                <a:gd name="T21" fmla="*/ 135 h 148"/>
                <a:gd name="T22" fmla="*/ 24 w 101"/>
                <a:gd name="T23" fmla="*/ 131 h 148"/>
                <a:gd name="T24" fmla="*/ 24 w 101"/>
                <a:gd name="T25" fmla="*/ 130 h 148"/>
                <a:gd name="T26" fmla="*/ 29 w 101"/>
                <a:gd name="T27" fmla="*/ 125 h 148"/>
                <a:gd name="T28" fmla="*/ 36 w 101"/>
                <a:gd name="T29" fmla="*/ 125 h 148"/>
                <a:gd name="T30" fmla="*/ 36 w 101"/>
                <a:gd name="T31" fmla="*/ 135 h 148"/>
                <a:gd name="T32" fmla="*/ 59 w 101"/>
                <a:gd name="T33" fmla="*/ 135 h 148"/>
                <a:gd name="T34" fmla="*/ 56 w 101"/>
                <a:gd name="T35" fmla="*/ 138 h 148"/>
                <a:gd name="T36" fmla="*/ 45 w 101"/>
                <a:gd name="T37" fmla="*/ 138 h 148"/>
                <a:gd name="T38" fmla="*/ 42 w 101"/>
                <a:gd name="T39" fmla="*/ 135 h 148"/>
                <a:gd name="T40" fmla="*/ 42 w 101"/>
                <a:gd name="T41" fmla="*/ 125 h 148"/>
                <a:gd name="T42" fmla="*/ 45 w 101"/>
                <a:gd name="T43" fmla="*/ 122 h 148"/>
                <a:gd name="T44" fmla="*/ 56 w 101"/>
                <a:gd name="T45" fmla="*/ 122 h 148"/>
                <a:gd name="T46" fmla="*/ 59 w 101"/>
                <a:gd name="T47" fmla="*/ 125 h 148"/>
                <a:gd name="T48" fmla="*/ 59 w 101"/>
                <a:gd name="T49" fmla="*/ 135 h 148"/>
                <a:gd name="T50" fmla="*/ 77 w 101"/>
                <a:gd name="T51" fmla="*/ 131 h 148"/>
                <a:gd name="T52" fmla="*/ 72 w 101"/>
                <a:gd name="T53" fmla="*/ 135 h 148"/>
                <a:gd name="T54" fmla="*/ 65 w 101"/>
                <a:gd name="T55" fmla="*/ 135 h 148"/>
                <a:gd name="T56" fmla="*/ 65 w 101"/>
                <a:gd name="T57" fmla="*/ 125 h 148"/>
                <a:gd name="T58" fmla="*/ 72 w 101"/>
                <a:gd name="T59" fmla="*/ 125 h 148"/>
                <a:gd name="T60" fmla="*/ 77 w 101"/>
                <a:gd name="T61" fmla="*/ 130 h 148"/>
                <a:gd name="T62" fmla="*/ 77 w 101"/>
                <a:gd name="T63" fmla="*/ 131 h 148"/>
                <a:gd name="T64" fmla="*/ 88 w 101"/>
                <a:gd name="T65" fmla="*/ 111 h 148"/>
                <a:gd name="T66" fmla="*/ 85 w 101"/>
                <a:gd name="T67" fmla="*/ 114 h 148"/>
                <a:gd name="T68" fmla="*/ 16 w 101"/>
                <a:gd name="T69" fmla="*/ 114 h 148"/>
                <a:gd name="T70" fmla="*/ 13 w 101"/>
                <a:gd name="T71" fmla="*/ 111 h 148"/>
                <a:gd name="T72" fmla="*/ 13 w 101"/>
                <a:gd name="T73" fmla="*/ 18 h 148"/>
                <a:gd name="T74" fmla="*/ 16 w 101"/>
                <a:gd name="T75" fmla="*/ 15 h 148"/>
                <a:gd name="T76" fmla="*/ 85 w 101"/>
                <a:gd name="T77" fmla="*/ 15 h 148"/>
                <a:gd name="T78" fmla="*/ 88 w 101"/>
                <a:gd name="T79" fmla="*/ 18 h 148"/>
                <a:gd name="T80" fmla="*/ 88 w 101"/>
                <a:gd name="T81" fmla="*/ 11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48">
                  <a:moveTo>
                    <a:pt x="85" y="2"/>
                  </a:moveTo>
                  <a:cubicBezTo>
                    <a:pt x="62" y="0"/>
                    <a:pt x="39" y="0"/>
                    <a:pt x="16" y="2"/>
                  </a:cubicBezTo>
                  <a:cubicBezTo>
                    <a:pt x="7" y="3"/>
                    <a:pt x="0" y="11"/>
                    <a:pt x="0" y="20"/>
                  </a:cubicBezTo>
                  <a:cubicBezTo>
                    <a:pt x="0" y="56"/>
                    <a:pt x="0" y="92"/>
                    <a:pt x="0" y="128"/>
                  </a:cubicBezTo>
                  <a:cubicBezTo>
                    <a:pt x="0" y="136"/>
                    <a:pt x="7" y="144"/>
                    <a:pt x="16" y="145"/>
                  </a:cubicBezTo>
                  <a:cubicBezTo>
                    <a:pt x="39" y="148"/>
                    <a:pt x="62" y="148"/>
                    <a:pt x="85" y="145"/>
                  </a:cubicBezTo>
                  <a:cubicBezTo>
                    <a:pt x="94" y="144"/>
                    <a:pt x="101" y="136"/>
                    <a:pt x="101" y="128"/>
                  </a:cubicBezTo>
                  <a:cubicBezTo>
                    <a:pt x="101" y="92"/>
                    <a:pt x="101" y="56"/>
                    <a:pt x="101" y="20"/>
                  </a:cubicBezTo>
                  <a:cubicBezTo>
                    <a:pt x="101" y="11"/>
                    <a:pt x="94" y="3"/>
                    <a:pt x="85" y="2"/>
                  </a:cubicBezTo>
                  <a:close/>
                  <a:moveTo>
                    <a:pt x="36" y="135"/>
                  </a:moveTo>
                  <a:cubicBezTo>
                    <a:pt x="29" y="135"/>
                    <a:pt x="29" y="135"/>
                    <a:pt x="29" y="135"/>
                  </a:cubicBezTo>
                  <a:cubicBezTo>
                    <a:pt x="26" y="135"/>
                    <a:pt x="24" y="133"/>
                    <a:pt x="24" y="131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7"/>
                    <a:pt x="26" y="125"/>
                    <a:pt x="29" y="125"/>
                  </a:cubicBezTo>
                  <a:cubicBezTo>
                    <a:pt x="36" y="125"/>
                    <a:pt x="36" y="125"/>
                    <a:pt x="36" y="125"/>
                  </a:cubicBezTo>
                  <a:lnTo>
                    <a:pt x="36" y="135"/>
                  </a:lnTo>
                  <a:close/>
                  <a:moveTo>
                    <a:pt x="59" y="135"/>
                  </a:moveTo>
                  <a:cubicBezTo>
                    <a:pt x="59" y="137"/>
                    <a:pt x="58" y="138"/>
                    <a:pt x="56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3" y="138"/>
                    <a:pt x="42" y="137"/>
                    <a:pt x="42" y="135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3"/>
                    <a:pt x="43" y="122"/>
                    <a:pt x="4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8" y="122"/>
                    <a:pt x="59" y="123"/>
                    <a:pt x="59" y="125"/>
                  </a:cubicBezTo>
                  <a:lnTo>
                    <a:pt x="59" y="135"/>
                  </a:lnTo>
                  <a:close/>
                  <a:moveTo>
                    <a:pt x="77" y="131"/>
                  </a:moveTo>
                  <a:cubicBezTo>
                    <a:pt x="77" y="133"/>
                    <a:pt x="75" y="135"/>
                    <a:pt x="72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5" y="125"/>
                    <a:pt x="77" y="127"/>
                    <a:pt x="77" y="130"/>
                  </a:cubicBezTo>
                  <a:lnTo>
                    <a:pt x="77" y="131"/>
                  </a:lnTo>
                  <a:close/>
                  <a:moveTo>
                    <a:pt x="88" y="111"/>
                  </a:moveTo>
                  <a:cubicBezTo>
                    <a:pt x="88" y="112"/>
                    <a:pt x="86" y="114"/>
                    <a:pt x="8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4" y="114"/>
                    <a:pt x="13" y="112"/>
                    <a:pt x="13" y="111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6"/>
                    <a:pt x="14" y="15"/>
                    <a:pt x="16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8" y="16"/>
                    <a:pt x="88" y="18"/>
                  </a:cubicBezTo>
                  <a:lnTo>
                    <a:pt x="88" y="1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34200" y="1841956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Digital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12108" y="3973775"/>
            <a:ext cx="2722532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Magazine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Newspaper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Search engine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Social media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Streaming TV programs online with ads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cs typeface="Helvetica" panose="020B0604020202020204" pitchFamily="34" charset="0"/>
              </a:rPr>
              <a:t>Streaming video other than TV programs or movies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Video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Yellow Pages site/app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0FDE3A-406D-B747-B34A-CF4A5773BC9E}"/>
              </a:ext>
            </a:extLst>
          </p:cNvPr>
          <p:cNvSpPr txBox="1"/>
          <p:nvPr/>
        </p:nvSpPr>
        <p:spPr>
          <a:xfrm>
            <a:off x="3550692" y="2174615"/>
            <a:ext cx="1042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(AM, FM, Satellite)</a:t>
            </a:r>
          </a:p>
        </p:txBody>
      </p:sp>
    </p:spTree>
    <p:extLst>
      <p:ext uri="{BB962C8B-B14F-4D97-AF65-F5344CB8AC3E}">
        <p14:creationId xmlns:p14="http://schemas.microsoft.com/office/powerpoint/2010/main" val="830269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00834"/>
            <a:ext cx="11352809" cy="590931"/>
          </a:xfrm>
        </p:spPr>
        <p:txBody>
          <a:bodyPr/>
          <a:lstStyle/>
          <a:p>
            <a:r>
              <a:rPr lang="en-US" sz="3600" dirty="0"/>
              <a:t>What Influenced </a:t>
            </a:r>
            <a:r>
              <a:rPr lang="en-US" sz="3600" b="1" dirty="0"/>
              <a:t>A25-54</a:t>
            </a:r>
            <a:r>
              <a:rPr lang="en-US" sz="3600" dirty="0"/>
              <a:t>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38483"/>
            <a:ext cx="9523686" cy="400110"/>
          </a:xfrm>
        </p:spPr>
        <p:txBody>
          <a:bodyPr/>
          <a:lstStyle/>
          <a:p>
            <a:r>
              <a:rPr lang="en-US" dirty="0"/>
              <a:t>Source: GfK TVB Purchase Funnel 2021 A25-54; QA4/QA5/QA6/QA7/QA8 (% Most important media type among those who saw/heard ads in at least 1 media source)</a:t>
            </a:r>
            <a:br>
              <a:rPr lang="en-US" dirty="0"/>
            </a:br>
            <a:r>
              <a:rPr lang="en-US" dirty="0"/>
              <a:t>Only media with at least 1 phase of the funnel at 2% or higher shown. 2% and 1% shown but not labelled.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713815076"/>
              </p:ext>
            </p:extLst>
          </p:nvPr>
        </p:nvGraphicFramePr>
        <p:xfrm>
          <a:off x="319446" y="496299"/>
          <a:ext cx="11552114" cy="565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1416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19276"/>
            <a:ext cx="11352809" cy="590931"/>
          </a:xfrm>
        </p:spPr>
        <p:txBody>
          <a:bodyPr/>
          <a:lstStyle/>
          <a:p>
            <a:r>
              <a:rPr lang="en-US" sz="3600" dirty="0"/>
              <a:t>What Influenced </a:t>
            </a:r>
            <a:r>
              <a:rPr lang="en-US" sz="3600" b="1" dirty="0"/>
              <a:t>A35+</a:t>
            </a:r>
            <a:r>
              <a:rPr lang="en-US" sz="3600" dirty="0"/>
              <a:t>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0C4C5F1-2C92-ED4F-B7BB-100AF3B279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660559"/>
              </p:ext>
            </p:extLst>
          </p:nvPr>
        </p:nvGraphicFramePr>
        <p:xfrm>
          <a:off x="319943" y="519517"/>
          <a:ext cx="11552114" cy="555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532E2D-CCD3-49B0-A731-7B126680A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319212"/>
            <a:ext cx="9905631" cy="365125"/>
          </a:xfrm>
        </p:spPr>
        <p:txBody>
          <a:bodyPr/>
          <a:lstStyle/>
          <a:p>
            <a:r>
              <a:rPr lang="en-US" dirty="0"/>
              <a:t>Source: GfK TVB Purchase Funnel 2021 A35+; QA4/QA5/QA6/QA7/QA8 (% Most important media type among those who saw/heard ads in at least 1 media source)</a:t>
            </a:r>
            <a:br>
              <a:rPr lang="en-US" dirty="0"/>
            </a:br>
            <a:r>
              <a:rPr lang="en-US" dirty="0"/>
              <a:t>Only media with at least 1 phase of the funnel at 2% or higher shown. 2% and 1% shown but not labelled.</a:t>
            </a:r>
          </a:p>
        </p:txBody>
      </p:sp>
    </p:spTree>
    <p:extLst>
      <p:ext uri="{BB962C8B-B14F-4D97-AF65-F5344CB8AC3E}">
        <p14:creationId xmlns:p14="http://schemas.microsoft.com/office/powerpoint/2010/main" val="1827217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00834"/>
            <a:ext cx="11352809" cy="590931"/>
          </a:xfrm>
        </p:spPr>
        <p:txBody>
          <a:bodyPr/>
          <a:lstStyle/>
          <a:p>
            <a:r>
              <a:rPr lang="en-US" sz="3600" dirty="0"/>
              <a:t>What Influenced </a:t>
            </a:r>
            <a:r>
              <a:rPr lang="en-US" sz="3600" b="1" dirty="0"/>
              <a:t>A35-64</a:t>
            </a:r>
            <a:r>
              <a:rPr lang="en-US" sz="3600" dirty="0"/>
              <a:t>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513709117"/>
              </p:ext>
            </p:extLst>
          </p:nvPr>
        </p:nvGraphicFramePr>
        <p:xfrm>
          <a:off x="219794" y="519516"/>
          <a:ext cx="11552114" cy="576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4F6E3A-E9B9-4790-81CA-8C17BE486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324600"/>
            <a:ext cx="10065429" cy="400110"/>
          </a:xfrm>
        </p:spPr>
        <p:txBody>
          <a:bodyPr/>
          <a:lstStyle/>
          <a:p>
            <a:r>
              <a:rPr lang="en-US" dirty="0"/>
              <a:t>Source: GfK TVB Purchase Funnel 2021 A35-64; QA4/QA5/QA6/QA7/QA8 (% Most important media type among those who saw/heard ads in at least 1 media source)</a:t>
            </a:r>
            <a:br>
              <a:rPr lang="en-US" dirty="0"/>
            </a:br>
            <a:r>
              <a:rPr lang="en-US" dirty="0"/>
              <a:t>Only media with at least 1 phase of the funnel at 2% or higher shown. 2% and 1% shown but not labelled.</a:t>
            </a:r>
          </a:p>
        </p:txBody>
      </p:sp>
    </p:spTree>
    <p:extLst>
      <p:ext uri="{BB962C8B-B14F-4D97-AF65-F5344CB8AC3E}">
        <p14:creationId xmlns:p14="http://schemas.microsoft.com/office/powerpoint/2010/main" val="786867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658256"/>
              </p:ext>
            </p:extLst>
          </p:nvPr>
        </p:nvGraphicFramePr>
        <p:xfrm>
          <a:off x="5119897" y="846302"/>
          <a:ext cx="3723674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Content Placeholder 8">
            <a:extLst>
              <a:ext uri="{FF2B5EF4-FFF2-40B4-BE49-F238E27FC236}">
                <a16:creationId xmlns:a16="http://schemas.microsoft.com/office/drawing/2014/main" id="{9C35D25D-803A-7449-86CE-878010209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480897"/>
              </p:ext>
            </p:extLst>
          </p:nvPr>
        </p:nvGraphicFramePr>
        <p:xfrm>
          <a:off x="7813865" y="870198"/>
          <a:ext cx="3824256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83527"/>
              </p:ext>
            </p:extLst>
          </p:nvPr>
        </p:nvGraphicFramePr>
        <p:xfrm>
          <a:off x="-2051113" y="891257"/>
          <a:ext cx="789196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24600"/>
            <a:ext cx="8641773" cy="369462"/>
          </a:xfrm>
        </p:spPr>
        <p:txBody>
          <a:bodyPr/>
          <a:lstStyle/>
          <a:p>
            <a:r>
              <a:rPr lang="en-US" dirty="0"/>
              <a:t>Source: GfK TVB Travel Purchase Funnel 2021  (Agree Strongly + Agree Somewhat); All ranked by A25-54</a:t>
            </a:r>
            <a:br>
              <a:rPr lang="en-US" dirty="0"/>
            </a:br>
            <a:r>
              <a:rPr lang="en-US" dirty="0"/>
              <a:t>B2 “I trust the news I see/hear on this media source.”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530910" y="6154965"/>
            <a:ext cx="1420873" cy="530555"/>
            <a:chOff x="7527478" y="6175029"/>
            <a:chExt cx="1420873" cy="530555"/>
          </a:xfrm>
        </p:grpSpPr>
        <p:sp>
          <p:nvSpPr>
            <p:cNvPr id="6" name="Rectangle 5"/>
            <p:cNvSpPr/>
            <p:nvPr/>
          </p:nvSpPr>
          <p:spPr>
            <a:xfrm>
              <a:off x="7527483" y="6245510"/>
              <a:ext cx="197223" cy="170330"/>
            </a:xfrm>
            <a:prstGeom prst="rect">
              <a:avLst/>
            </a:prstGeom>
            <a:solidFill>
              <a:srgbClr val="3333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94482" y="6175029"/>
              <a:ext cx="12538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Traditional Media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527478" y="6514455"/>
              <a:ext cx="197223" cy="170330"/>
            </a:xfrm>
            <a:prstGeom prst="rect">
              <a:avLst/>
            </a:prstGeom>
            <a:solidFill>
              <a:srgbClr val="36CF1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03442" y="6443974"/>
              <a:ext cx="9877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Digital Media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3470274" y="1447800"/>
            <a:ext cx="0" cy="4465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9840" y="1447800"/>
            <a:ext cx="0" cy="4465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53652" y="1447800"/>
            <a:ext cx="0" cy="4465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255435" y="1455174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96210" y="3487022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62771" y="1440892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48860" y="3466477"/>
            <a:ext cx="685800" cy="327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02715" y="5564053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098565" y="5556732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C238C6-1D5C-9042-94B9-B4D16AEAF7A4}"/>
              </a:ext>
            </a:extLst>
          </p:cNvPr>
          <p:cNvSpPr/>
          <p:nvPr/>
        </p:nvSpPr>
        <p:spPr>
          <a:xfrm>
            <a:off x="10930851" y="1440892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5E8E72C-D266-A341-80CC-A4AEACAA0C65}"/>
              </a:ext>
            </a:extLst>
          </p:cNvPr>
          <p:cNvSpPr/>
          <p:nvPr/>
        </p:nvSpPr>
        <p:spPr>
          <a:xfrm>
            <a:off x="10667805" y="3487022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6FA57B-663C-0049-9F22-349E425EF812}"/>
              </a:ext>
            </a:extLst>
          </p:cNvPr>
          <p:cNvSpPr/>
          <p:nvPr/>
        </p:nvSpPr>
        <p:spPr>
          <a:xfrm>
            <a:off x="10260291" y="5533152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72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DC95-E2EE-4243-975E-99FA44BF5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Income</a:t>
            </a:r>
          </a:p>
        </p:txBody>
      </p:sp>
    </p:spTree>
    <p:extLst>
      <p:ext uri="{BB962C8B-B14F-4D97-AF65-F5344CB8AC3E}">
        <p14:creationId xmlns:p14="http://schemas.microsoft.com/office/powerpoint/2010/main" val="2961697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4B9F5-C8A4-F946-B881-CBE714EA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323306"/>
            <a:ext cx="11352809" cy="978729"/>
          </a:xfrm>
        </p:spPr>
        <p:txBody>
          <a:bodyPr/>
          <a:lstStyle/>
          <a:p>
            <a:r>
              <a:rPr lang="en-US" sz="3200" dirty="0"/>
              <a:t>Across The Income Spectrum, There Is Strong Intent To Purchase Travel Services, But Especially With $100K+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527D5-8388-A24F-AF92-57DBCB75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2B2A7BB-B66F-FC49-8D4A-C6A128DC8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684715"/>
              </p:ext>
            </p:extLst>
          </p:nvPr>
        </p:nvGraphicFramePr>
        <p:xfrm>
          <a:off x="1646049" y="2679192"/>
          <a:ext cx="3028950" cy="271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868944-2FAE-6947-821C-B69598F9E9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629532"/>
              </p:ext>
            </p:extLst>
          </p:nvPr>
        </p:nvGraphicFramePr>
        <p:xfrm>
          <a:off x="4628734" y="2679192"/>
          <a:ext cx="3028950" cy="271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D216430-335D-CC40-9EEC-01FF7B672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817657"/>
              </p:ext>
            </p:extLst>
          </p:nvPr>
        </p:nvGraphicFramePr>
        <p:xfrm>
          <a:off x="7617605" y="2679192"/>
          <a:ext cx="3028950" cy="271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9FD8CF8-CB30-8649-B744-6AD044267D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145728"/>
            <a:ext cx="8803918" cy="553998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S3a/b ”Do you plan to spend money on business or leisure travel which includes things such as a flight, car rental, a cruise, hotel, or destination activities either individually or in a package?)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91F80-78C2-A342-BFB6-4A9B298FB9DD}"/>
              </a:ext>
            </a:extLst>
          </p:cNvPr>
          <p:cNvSpPr txBox="1"/>
          <p:nvPr/>
        </p:nvSpPr>
        <p:spPr>
          <a:xfrm>
            <a:off x="2668201" y="1931364"/>
            <a:ext cx="6855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% Intent to purchase Travel services in the next 12 months</a:t>
            </a:r>
          </a:p>
        </p:txBody>
      </p:sp>
    </p:spTree>
    <p:extLst>
      <p:ext uri="{BB962C8B-B14F-4D97-AF65-F5344CB8AC3E}">
        <p14:creationId xmlns:p14="http://schemas.microsoft.com/office/powerpoint/2010/main" val="3440487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2E14-2750-4FDE-A3A3-B10B99B7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Income Homes Plan More Travel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3DC37FA-11C7-402F-8554-C570BDEF2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611545"/>
              </p:ext>
            </p:extLst>
          </p:nvPr>
        </p:nvGraphicFramePr>
        <p:xfrm>
          <a:off x="420192" y="1040032"/>
          <a:ext cx="1135221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86F48-DB18-4360-990B-159C43F0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1B73936-162E-C34B-B761-1191C2888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324599"/>
            <a:ext cx="9785388" cy="323163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T7 How many trips do you plan to take in the next 12 months?</a:t>
            </a:r>
          </a:p>
        </p:txBody>
      </p:sp>
    </p:spTree>
    <p:extLst>
      <p:ext uri="{BB962C8B-B14F-4D97-AF65-F5344CB8AC3E}">
        <p14:creationId xmlns:p14="http://schemas.microsoft.com/office/powerpoint/2010/main" val="3394899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653378"/>
              </p:ext>
            </p:extLst>
          </p:nvPr>
        </p:nvGraphicFramePr>
        <p:xfrm>
          <a:off x="362096" y="658384"/>
          <a:ext cx="11467805" cy="5493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1713"/>
            <a:ext cx="11352809" cy="590931"/>
          </a:xfrm>
        </p:spPr>
        <p:txBody>
          <a:bodyPr/>
          <a:lstStyle/>
          <a:p>
            <a:r>
              <a:rPr lang="en-US" sz="3600" dirty="0"/>
              <a:t>What Influenced HH income $100K+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895FD2-C1B2-4B70-A158-69BA58BD3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139839"/>
            <a:ext cx="7961080" cy="351649"/>
          </a:xfrm>
        </p:spPr>
        <p:txBody>
          <a:bodyPr/>
          <a:lstStyle/>
          <a:p>
            <a:r>
              <a:rPr lang="en-US" dirty="0"/>
              <a:t>Source: GfK TVB Purchase Funnel 2021 A18+, $100K+; QA4/QA5/QA6/QA7/QA8 (% Most important media type among those who saw/heard ads in at least 1 media source)</a:t>
            </a:r>
            <a:br>
              <a:rPr lang="en-US" dirty="0"/>
            </a:br>
            <a:r>
              <a:rPr lang="en-US" dirty="0"/>
              <a:t>Only media with at least 1 phase of the funnel at 2% or higher shown. 2% and 1% shown but not labelled.</a:t>
            </a:r>
          </a:p>
        </p:txBody>
      </p:sp>
    </p:spTree>
    <p:extLst>
      <p:ext uri="{BB962C8B-B14F-4D97-AF65-F5344CB8AC3E}">
        <p14:creationId xmlns:p14="http://schemas.microsoft.com/office/powerpoint/2010/main" val="614801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ontent Placeholder 8">
            <a:extLst>
              <a:ext uri="{FF2B5EF4-FFF2-40B4-BE49-F238E27FC236}">
                <a16:creationId xmlns:a16="http://schemas.microsoft.com/office/drawing/2014/main" id="{CE3D86DA-4267-8646-96E4-2985090839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677267"/>
              </p:ext>
            </p:extLst>
          </p:nvPr>
        </p:nvGraphicFramePr>
        <p:xfrm>
          <a:off x="8000710" y="923904"/>
          <a:ext cx="3723674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37077"/>
              </p:ext>
            </p:extLst>
          </p:nvPr>
        </p:nvGraphicFramePr>
        <p:xfrm>
          <a:off x="5189410" y="891703"/>
          <a:ext cx="3723674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444822"/>
              </p:ext>
            </p:extLst>
          </p:nvPr>
        </p:nvGraphicFramePr>
        <p:xfrm>
          <a:off x="-2039238" y="891257"/>
          <a:ext cx="789196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32294"/>
            <a:ext cx="8641773" cy="400110"/>
          </a:xfrm>
        </p:spPr>
        <p:txBody>
          <a:bodyPr/>
          <a:lstStyle/>
          <a:p>
            <a:r>
              <a:rPr lang="en-US" dirty="0"/>
              <a:t>Source: GfK TVB Travel Purchase Funnel 2021 A18+  (Agree Strongly + Agree Somewhat); All ranked by $50K-$75K</a:t>
            </a:r>
            <a:br>
              <a:rPr lang="en-US" dirty="0"/>
            </a:br>
            <a:r>
              <a:rPr lang="en-US" dirty="0"/>
              <a:t>B2 “I trust the news I see/hear on this media source.”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530910" y="6154965"/>
            <a:ext cx="1420873" cy="530555"/>
            <a:chOff x="7527478" y="6175029"/>
            <a:chExt cx="1420873" cy="530555"/>
          </a:xfrm>
        </p:grpSpPr>
        <p:sp>
          <p:nvSpPr>
            <p:cNvPr id="6" name="Rectangle 5"/>
            <p:cNvSpPr/>
            <p:nvPr/>
          </p:nvSpPr>
          <p:spPr>
            <a:xfrm>
              <a:off x="7527483" y="6245510"/>
              <a:ext cx="197223" cy="170330"/>
            </a:xfrm>
            <a:prstGeom prst="rect">
              <a:avLst/>
            </a:prstGeom>
            <a:solidFill>
              <a:srgbClr val="3333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94482" y="6175029"/>
              <a:ext cx="12538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Traditional Media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527478" y="6514455"/>
              <a:ext cx="197223" cy="170330"/>
            </a:xfrm>
            <a:prstGeom prst="rect">
              <a:avLst/>
            </a:prstGeom>
            <a:solidFill>
              <a:srgbClr val="36CF1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03442" y="6443974"/>
              <a:ext cx="9877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Digital Media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3470274" y="1447800"/>
            <a:ext cx="0" cy="4465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01783" y="1447800"/>
            <a:ext cx="0" cy="4465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53652" y="1447800"/>
            <a:ext cx="0" cy="4465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255435" y="1455174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48073" y="4047272"/>
            <a:ext cx="685800" cy="329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96060" y="2341289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978227" y="1491602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817152" y="2389259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61289" y="4119309"/>
            <a:ext cx="685800" cy="327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13217" y="5546361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075489" y="5604752"/>
            <a:ext cx="685800" cy="288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C238C6-1D5C-9042-94B9-B4D16AEAF7A4}"/>
              </a:ext>
            </a:extLst>
          </p:cNvPr>
          <p:cNvSpPr/>
          <p:nvPr/>
        </p:nvSpPr>
        <p:spPr>
          <a:xfrm>
            <a:off x="10930807" y="1507944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131B49A-8A55-FB4F-A4F0-ABEFF737BFD1}"/>
              </a:ext>
            </a:extLst>
          </p:cNvPr>
          <p:cNvSpPr/>
          <p:nvPr/>
        </p:nvSpPr>
        <p:spPr>
          <a:xfrm>
            <a:off x="10753764" y="2410005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5E8E72C-D266-A341-80CC-A4AEACAA0C65}"/>
              </a:ext>
            </a:extLst>
          </p:cNvPr>
          <p:cNvSpPr/>
          <p:nvPr/>
        </p:nvSpPr>
        <p:spPr>
          <a:xfrm>
            <a:off x="10738754" y="4160614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6FA57B-663C-0049-9F22-349E425EF812}"/>
              </a:ext>
            </a:extLst>
          </p:cNvPr>
          <p:cNvSpPr/>
          <p:nvPr/>
        </p:nvSpPr>
        <p:spPr>
          <a:xfrm>
            <a:off x="10243261" y="5623841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42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DC95-E2EE-4243-975E-99FA44BF5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Adults With Children</a:t>
            </a:r>
          </a:p>
        </p:txBody>
      </p:sp>
    </p:spTree>
    <p:extLst>
      <p:ext uri="{BB962C8B-B14F-4D97-AF65-F5344CB8AC3E}">
        <p14:creationId xmlns:p14="http://schemas.microsoft.com/office/powerpoint/2010/main" val="24899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Nearly 2/3 Were Exposed to Three or More Media Sources, More Than Half to Four or More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324600"/>
            <a:ext cx="8641773" cy="420625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S5/S5a In The past two months, did you see, hear, or read an advertisement for any Travel service in any of these media?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971624"/>
              </p:ext>
            </p:extLst>
          </p:nvPr>
        </p:nvGraphicFramePr>
        <p:xfrm>
          <a:off x="685800" y="1584325"/>
          <a:ext cx="11087100" cy="457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0151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00834"/>
            <a:ext cx="11352809" cy="590931"/>
          </a:xfrm>
        </p:spPr>
        <p:txBody>
          <a:bodyPr/>
          <a:lstStyle/>
          <a:p>
            <a:r>
              <a:rPr lang="en-US" sz="3600" dirty="0"/>
              <a:t>What Influenced </a:t>
            </a:r>
            <a:r>
              <a:rPr lang="en-US" sz="3600" b="1" dirty="0"/>
              <a:t>Adults With Children</a:t>
            </a:r>
            <a:r>
              <a:rPr lang="en-US" sz="3600" dirty="0"/>
              <a:t>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24600"/>
            <a:ext cx="9334501" cy="457200"/>
          </a:xfrm>
        </p:spPr>
        <p:txBody>
          <a:bodyPr/>
          <a:lstStyle/>
          <a:p>
            <a:r>
              <a:rPr lang="en-US" dirty="0"/>
              <a:t>Source: GfK TVB Purchase Funnel 2021 A18+ w/children </a:t>
            </a:r>
            <a:br>
              <a:rPr lang="en-US" dirty="0"/>
            </a:br>
            <a:r>
              <a:rPr lang="en-US" dirty="0"/>
              <a:t>QA4/QA5/QA6/QA7/QA8 (% Most important media type among those who saw/heard ads in at least 1 media source)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448318701"/>
              </p:ext>
            </p:extLst>
          </p:nvPr>
        </p:nvGraphicFramePr>
        <p:xfrm>
          <a:off x="382184" y="519516"/>
          <a:ext cx="11552114" cy="589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3964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410FFB46-19A6-6F4A-A238-5415F89F90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314117"/>
              </p:ext>
            </p:extLst>
          </p:nvPr>
        </p:nvGraphicFramePr>
        <p:xfrm>
          <a:off x="6307158" y="919855"/>
          <a:ext cx="5425597" cy="48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491DE16-65A0-0148-8490-E1D496E8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244686"/>
            <a:ext cx="11352809" cy="646331"/>
          </a:xfrm>
        </p:spPr>
        <p:txBody>
          <a:bodyPr/>
          <a:lstStyle/>
          <a:p>
            <a:r>
              <a:rPr lang="en-US" dirty="0"/>
              <a:t>Strong Intent To Travel In The Next 2-6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F4585-528B-6E48-AB9F-9D31D3AF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284DF-A84B-0748-973C-E3CF003D9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688" y="5938144"/>
            <a:ext cx="9385163" cy="774571"/>
          </a:xfrm>
        </p:spPr>
        <p:txBody>
          <a:bodyPr/>
          <a:lstStyle/>
          <a:p>
            <a:r>
              <a:rPr lang="en-US" dirty="0"/>
              <a:t>Source: GfK TVB Travel Purchase Funnel 2021 A18+ w/children</a:t>
            </a:r>
          </a:p>
          <a:p>
            <a:r>
              <a:rPr lang="en-US" dirty="0"/>
              <a:t>S3a/b ”Have you recently spent money/plan to spend money on business or leisure travel which includes things such as a flight, car rental, a cruise, hotel, or destination activities either individually or in a package?) Percentages are among those that answered that they purchased, or planned to purchase.  Percentages don’t total 100% because respondents could make more than one choice.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BF15A-4FBE-7848-AC3D-8D603F99AB7F}"/>
              </a:ext>
            </a:extLst>
          </p:cNvPr>
          <p:cNvSpPr txBox="1"/>
          <p:nvPr/>
        </p:nvSpPr>
        <p:spPr>
          <a:xfrm>
            <a:off x="4559146" y="1299746"/>
            <a:ext cx="3073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% A18+ with children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2E8283C-243B-CC44-919A-BC00EC226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535862"/>
              </p:ext>
            </p:extLst>
          </p:nvPr>
        </p:nvGraphicFramePr>
        <p:xfrm>
          <a:off x="420688" y="919856"/>
          <a:ext cx="5425597" cy="48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711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DE16-65A0-0148-8490-E1D496E8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35531"/>
          </a:xfrm>
        </p:spPr>
        <p:txBody>
          <a:bodyPr/>
          <a:lstStyle/>
          <a:p>
            <a:r>
              <a:rPr lang="en-US" sz="3200" dirty="0"/>
              <a:t>How Many Trips Do You Plan To Take In The Next 12 Months?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F4585-528B-6E48-AB9F-9D31D3AF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284DF-A84B-0748-973C-E3CF003D9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319733"/>
            <a:ext cx="8641773" cy="365126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T7 How many trips do you plan to take in the next 12 months?</a:t>
            </a: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0DCC8570-B06B-0341-B456-7DA5F7B9E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212456"/>
              </p:ext>
            </p:extLst>
          </p:nvPr>
        </p:nvGraphicFramePr>
        <p:xfrm>
          <a:off x="1695679" y="1522197"/>
          <a:ext cx="8188284" cy="431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366200-5A98-E548-B2C5-629389300D3D}"/>
              </a:ext>
            </a:extLst>
          </p:cNvPr>
          <p:cNvSpPr txBox="1"/>
          <p:nvPr/>
        </p:nvSpPr>
        <p:spPr>
          <a:xfrm>
            <a:off x="4836632" y="1042333"/>
            <a:ext cx="2518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% A18+ with children</a:t>
            </a:r>
          </a:p>
        </p:txBody>
      </p:sp>
    </p:spTree>
    <p:extLst>
      <p:ext uri="{BB962C8B-B14F-4D97-AF65-F5344CB8AC3E}">
        <p14:creationId xmlns:p14="http://schemas.microsoft.com/office/powerpoint/2010/main" val="2399456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DC95-E2EE-4243-975E-99FA44BF5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Hispanic</a:t>
            </a:r>
          </a:p>
        </p:txBody>
      </p:sp>
    </p:spTree>
    <p:extLst>
      <p:ext uri="{BB962C8B-B14F-4D97-AF65-F5344CB8AC3E}">
        <p14:creationId xmlns:p14="http://schemas.microsoft.com/office/powerpoint/2010/main" val="11545247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What Influenced Hispanic Consumers Most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13781" y="280114"/>
          <a:ext cx="11353800" cy="6099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6324415"/>
            <a:ext cx="8641773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Travel Purchase Funnel 2021 Hispanic A18+; N=310</a:t>
            </a:r>
            <a:br>
              <a:rPr lang="en-US" dirty="0"/>
            </a:br>
            <a:r>
              <a:rPr lang="en-US" dirty="0"/>
              <a:t>QA4/QA5/QA6/QA7/QA8  Most important for media that registered 3% or higher.</a:t>
            </a:r>
          </a:p>
        </p:txBody>
      </p:sp>
    </p:spTree>
    <p:extLst>
      <p:ext uri="{BB962C8B-B14F-4D97-AF65-F5344CB8AC3E}">
        <p14:creationId xmlns:p14="http://schemas.microsoft.com/office/powerpoint/2010/main" val="178146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16544"/>
            <a:ext cx="11352809" cy="590931"/>
          </a:xfrm>
        </p:spPr>
        <p:txBody>
          <a:bodyPr/>
          <a:lstStyle/>
          <a:p>
            <a:pPr>
              <a:tabLst>
                <a:tab pos="1371600" algn="l"/>
              </a:tabLst>
            </a:pPr>
            <a:r>
              <a:rPr lang="en-US" sz="3600" dirty="0"/>
              <a:t>TV and Digital Interplay is High Among Hispanics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</p:nvPr>
        </p:nvGraphicFramePr>
        <p:xfrm>
          <a:off x="432954" y="2137175"/>
          <a:ext cx="3478003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677" y="1064999"/>
            <a:ext cx="345328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4396792" y="2145671"/>
          <a:ext cx="3466507" cy="387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472694" y="1064999"/>
            <a:ext cx="331470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“When visiting a TV station’s website or app, do you view the ads?”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29600" y="1064999"/>
            <a:ext cx="3743599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“Have you ever commented, posted, liked or shared info or articles from a local TV station’s website or app?” </a:t>
            </a: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/>
        </p:nvGraphicFramePr>
        <p:xfrm>
          <a:off x="8347257" y="2133521"/>
          <a:ext cx="3366994" cy="327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6400007"/>
            <a:ext cx="9932671" cy="400110"/>
          </a:xfrm>
        </p:spPr>
        <p:txBody>
          <a:bodyPr/>
          <a:lstStyle/>
          <a:p>
            <a:r>
              <a:rPr lang="en-US" dirty="0"/>
              <a:t>Source: GfK TVB Travel Purchase Funnel 2021 A18+ &amp; Hispanic A18+; N=310 </a:t>
            </a:r>
            <a:br>
              <a:rPr lang="en-US" dirty="0"/>
            </a:br>
            <a:r>
              <a:rPr lang="en-US" dirty="0"/>
              <a:t>QA10 (among those who do searches);QA10/C2/C4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1325420"/>
            <a:ext cx="0" cy="4144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99581" y="1295400"/>
            <a:ext cx="0" cy="4144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7370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B918-8D8D-BE4C-8E13-E7E2E387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Which State or States Have You Traveled to, </a:t>
            </a:r>
            <a:br>
              <a:rPr lang="en-US" sz="3600" dirty="0"/>
            </a:br>
            <a:r>
              <a:rPr lang="en-US" sz="3600" dirty="0"/>
              <a:t>Or Are Planning to Travel to?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373B370-5D77-1F40-B634-6BBC8DA8D0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0688" y="1923803"/>
          <a:ext cx="11352212" cy="423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2651C-6B09-DC4E-9D5D-93B7114A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1F6D34-1C0B-0748-8DC7-0663E1A794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335546"/>
            <a:ext cx="8641773" cy="400110"/>
          </a:xfrm>
        </p:spPr>
        <p:txBody>
          <a:bodyPr/>
          <a:lstStyle/>
          <a:p>
            <a:r>
              <a:rPr lang="en-US" dirty="0"/>
              <a:t>Source: GfK TVB Travel Purchase Funnel 2021 Hispanic A18+; N=310</a:t>
            </a:r>
            <a:br>
              <a:rPr lang="en-US" dirty="0"/>
            </a:br>
            <a:r>
              <a:rPr lang="en-US" dirty="0"/>
              <a:t>T8 Which state or states have you traveled to, or are you planning to travel to?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D9BEDAEF-EEA2-A248-B31D-237F871C3935}"/>
              </a:ext>
            </a:extLst>
          </p:cNvPr>
          <p:cNvSpPr txBox="1"/>
          <p:nvPr/>
        </p:nvSpPr>
        <p:spPr>
          <a:xfrm>
            <a:off x="5063538" y="1473933"/>
            <a:ext cx="2556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% Hispanic A18+</a:t>
            </a:r>
          </a:p>
          <a:p>
            <a:pPr algn="ctr"/>
            <a:r>
              <a:rPr lang="en-US" sz="1400" b="1" dirty="0"/>
              <a:t>Top ten states</a:t>
            </a:r>
          </a:p>
        </p:txBody>
      </p:sp>
    </p:spTree>
    <p:extLst>
      <p:ext uri="{BB962C8B-B14F-4D97-AF65-F5344CB8AC3E}">
        <p14:creationId xmlns:p14="http://schemas.microsoft.com/office/powerpoint/2010/main" val="15537288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7205835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53B4-C3BA-4BA0-A59A-0712988C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18" y="199878"/>
            <a:ext cx="11772601" cy="1089529"/>
          </a:xfrm>
        </p:spPr>
        <p:txBody>
          <a:bodyPr/>
          <a:lstStyle/>
          <a:p>
            <a:r>
              <a:rPr lang="en-US" sz="3600" dirty="0"/>
              <a:t>Did the Impact of Covid-19 Get You Thinking </a:t>
            </a:r>
            <a:br>
              <a:rPr lang="en-US" sz="3600" dirty="0"/>
            </a:br>
            <a:r>
              <a:rPr lang="en-US" sz="3600" dirty="0"/>
              <a:t>More About Traveling?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DD77623-E6C1-42DD-8EB3-8DC61C9C7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345801"/>
              </p:ext>
            </p:extLst>
          </p:nvPr>
        </p:nvGraphicFramePr>
        <p:xfrm>
          <a:off x="1314610" y="1286273"/>
          <a:ext cx="1135221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02ADA-AFDB-4B02-AAC4-935DB27D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DBF01-84BA-498A-87FA-C5734E9B3F1E}"/>
              </a:ext>
            </a:extLst>
          </p:cNvPr>
          <p:cNvSpPr txBox="1"/>
          <p:nvPr/>
        </p:nvSpPr>
        <p:spPr>
          <a:xfrm>
            <a:off x="5623755" y="1567073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/>
                <a:cs typeface="Arial"/>
              </a:rPr>
              <a:t>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Arial"/>
              </a:rPr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F58C0-4139-4A1D-ADF3-B4FEB592E949}"/>
              </a:ext>
            </a:extLst>
          </p:cNvPr>
          <p:cNvSpPr txBox="1"/>
          <p:nvPr/>
        </p:nvSpPr>
        <p:spPr>
          <a:xfrm>
            <a:off x="2573793" y="1336241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Tahoma"/>
                <a:cs typeface="Arial"/>
              </a:rPr>
              <a:t>85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Arial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B49CF-317B-4FCD-A453-D3F2D8BF75FC}"/>
              </a:ext>
            </a:extLst>
          </p:cNvPr>
          <p:cNvSpPr txBox="1"/>
          <p:nvPr/>
        </p:nvSpPr>
        <p:spPr>
          <a:xfrm>
            <a:off x="8786042" y="199072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Tahoma"/>
                <a:cs typeface="Arial"/>
              </a:rPr>
              <a:t>71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Arial"/>
              </a:rPr>
              <a:t>%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78951-E395-7341-9993-0AFF757073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324600"/>
            <a:ext cx="8564583" cy="435938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CV3 Did the impact of COVID-19 Get you thinking more about traveling?</a:t>
            </a:r>
          </a:p>
        </p:txBody>
      </p:sp>
    </p:spTree>
    <p:extLst>
      <p:ext uri="{BB962C8B-B14F-4D97-AF65-F5344CB8AC3E}">
        <p14:creationId xmlns:p14="http://schemas.microsoft.com/office/powerpoint/2010/main" val="6059657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E9AB5-C82B-42A8-8AEF-7469CC95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200329"/>
          </a:xfrm>
        </p:spPr>
        <p:txBody>
          <a:bodyPr/>
          <a:lstStyle/>
          <a:p>
            <a:r>
              <a:rPr lang="en-US" dirty="0"/>
              <a:t>Across Geographies, Travel Is Clearly Recovering With Strong Intent To Purchase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5480D-B4A2-4DEB-A161-E615FBE0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7C42333-BC7B-0D47-9A27-73CA3B39F9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134100"/>
            <a:ext cx="9421091" cy="553998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S3a1/S3b1 ”Have you recently spent money/plan to spend money on business or leisure travel which includes things such as a flight, car rental, a cruise, hotel, or destination activities either individually or in a package?) Percentages don’t add to 100% because respondents could pick more than 1 response.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2666D1E-E5D0-8542-A386-86D21566F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421031"/>
              </p:ext>
            </p:extLst>
          </p:nvPr>
        </p:nvGraphicFramePr>
        <p:xfrm>
          <a:off x="261259" y="1715714"/>
          <a:ext cx="3777342" cy="421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A1C14358-05FD-AB4C-8CCB-187EDEED38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005614"/>
              </p:ext>
            </p:extLst>
          </p:nvPr>
        </p:nvGraphicFramePr>
        <p:xfrm>
          <a:off x="4207328" y="1715714"/>
          <a:ext cx="3777342" cy="421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A498B1C3-C0C9-D940-AACE-55931B4715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262356"/>
              </p:ext>
            </p:extLst>
          </p:nvPr>
        </p:nvGraphicFramePr>
        <p:xfrm>
          <a:off x="8005945" y="1715714"/>
          <a:ext cx="3777342" cy="421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035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620005" cy="646331"/>
          </a:xfrm>
        </p:spPr>
        <p:txBody>
          <a:bodyPr>
            <a:noAutofit/>
          </a:bodyPr>
          <a:lstStyle/>
          <a:p>
            <a:r>
              <a:rPr lang="en-US" sz="3600" dirty="0"/>
              <a:t>Respondents were asked to rate which medium was important in each stage of the Purchase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" name="Can 21"/>
          <p:cNvSpPr/>
          <p:nvPr/>
        </p:nvSpPr>
        <p:spPr>
          <a:xfrm>
            <a:off x="4540624" y="4961961"/>
            <a:ext cx="3061446" cy="844550"/>
          </a:xfrm>
          <a:prstGeom prst="can">
            <a:avLst/>
          </a:prstGeom>
          <a:solidFill>
            <a:srgbClr val="92D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Purchase</a:t>
            </a:r>
          </a:p>
        </p:txBody>
      </p:sp>
      <p:sp>
        <p:nvSpPr>
          <p:cNvPr id="23" name="Can 22"/>
          <p:cNvSpPr/>
          <p:nvPr/>
        </p:nvSpPr>
        <p:spPr>
          <a:xfrm>
            <a:off x="4196044" y="4214249"/>
            <a:ext cx="3680573" cy="844550"/>
          </a:xfrm>
          <a:prstGeom prst="can">
            <a:avLst/>
          </a:prstGeom>
          <a:solidFill>
            <a:srgbClr val="00B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Consider Purchase</a:t>
            </a:r>
          </a:p>
        </p:txBody>
      </p:sp>
      <p:sp>
        <p:nvSpPr>
          <p:cNvPr id="32" name="Right Brace 31"/>
          <p:cNvSpPr/>
          <p:nvPr/>
        </p:nvSpPr>
        <p:spPr>
          <a:xfrm>
            <a:off x="7658100" y="5076824"/>
            <a:ext cx="419660" cy="623888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" name="Can 24"/>
          <p:cNvSpPr/>
          <p:nvPr/>
        </p:nvSpPr>
        <p:spPr>
          <a:xfrm>
            <a:off x="3984251" y="3466537"/>
            <a:ext cx="4147858" cy="844550"/>
          </a:xfrm>
          <a:prstGeom prst="can">
            <a:avLst/>
          </a:prstGeom>
          <a:solidFill>
            <a:srgbClr val="0070C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203200" dist="38100" dir="2700000" algn="tl" rotWithShape="0">
                  <a:prstClr val="black">
                    <a:alpha val="79000"/>
                  </a:prstClr>
                </a:outerShdw>
              </a:effectLst>
              <a:uLnTx/>
              <a:uFillTx/>
              <a:latin typeface="Tahoma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Get Information</a:t>
            </a:r>
          </a:p>
        </p:txBody>
      </p:sp>
      <p:sp>
        <p:nvSpPr>
          <p:cNvPr id="26" name="Can 25"/>
          <p:cNvSpPr/>
          <p:nvPr/>
        </p:nvSpPr>
        <p:spPr>
          <a:xfrm>
            <a:off x="3724276" y="2718825"/>
            <a:ext cx="4752975" cy="844550"/>
          </a:xfrm>
          <a:prstGeom prst="can">
            <a:avLst/>
          </a:prstGeom>
          <a:solidFill>
            <a:srgbClr val="7030A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Interest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8642499" y="2111585"/>
            <a:ext cx="425302" cy="574464"/>
          </a:xfrm>
          <a:prstGeom prst="rightBrace">
            <a:avLst>
              <a:gd name="adj1" fmla="val 8333"/>
              <a:gd name="adj2" fmla="val 48302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" name="Can 27"/>
          <p:cNvSpPr/>
          <p:nvPr/>
        </p:nvSpPr>
        <p:spPr>
          <a:xfrm>
            <a:off x="3514726" y="1971113"/>
            <a:ext cx="5172075" cy="844550"/>
          </a:xfrm>
          <a:prstGeom prst="can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Awareness</a:t>
            </a:r>
          </a:p>
        </p:txBody>
      </p:sp>
      <p:sp>
        <p:nvSpPr>
          <p:cNvPr id="17" name="Right Brace 16"/>
          <p:cNvSpPr/>
          <p:nvPr/>
        </p:nvSpPr>
        <p:spPr>
          <a:xfrm rot="10800000">
            <a:off x="3278644" y="2806788"/>
            <a:ext cx="403048" cy="2252011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10650" y="1905000"/>
            <a:ext cx="16573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Reaching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Consumers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Early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5300" y="5048249"/>
            <a:ext cx="18097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Making a purchase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1600" y="3371850"/>
            <a:ext cx="195615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Preparing for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Purchase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Decision</a:t>
            </a:r>
          </a:p>
        </p:txBody>
      </p:sp>
    </p:spTree>
    <p:extLst>
      <p:ext uri="{BB962C8B-B14F-4D97-AF65-F5344CB8AC3E}">
        <p14:creationId xmlns:p14="http://schemas.microsoft.com/office/powerpoint/2010/main" val="34692438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8199-960D-DC44-B981-A1C93A12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112775"/>
            <a:ext cx="11352809" cy="978729"/>
          </a:xfrm>
        </p:spPr>
        <p:txBody>
          <a:bodyPr/>
          <a:lstStyle/>
          <a:p>
            <a:r>
              <a:rPr lang="en-US" sz="3200" dirty="0"/>
              <a:t>Across Geographies, About 60% of Respondents Plan to take 2-3 Trips In The Next 12 Months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B1F9FF0-9CF1-7F40-B519-C012AA9B5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04684"/>
              </p:ext>
            </p:extLst>
          </p:nvPr>
        </p:nvGraphicFramePr>
        <p:xfrm>
          <a:off x="420688" y="781878"/>
          <a:ext cx="11352212" cy="520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046AC-105C-FD41-8C6C-AE9B9001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8C5E1-7CF1-A442-AFC0-0FA1298B1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324599"/>
            <a:ext cx="8641773" cy="365503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T7 How many trips do you plan to make in the next 12 months?</a:t>
            </a:r>
          </a:p>
        </p:txBody>
      </p:sp>
    </p:spTree>
    <p:extLst>
      <p:ext uri="{BB962C8B-B14F-4D97-AF65-F5344CB8AC3E}">
        <p14:creationId xmlns:p14="http://schemas.microsoft.com/office/powerpoint/2010/main" val="3472482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3D95-0F9B-3B48-95F8-A73ED40D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200329"/>
          </a:xfrm>
        </p:spPr>
        <p:txBody>
          <a:bodyPr/>
          <a:lstStyle/>
          <a:p>
            <a:r>
              <a:rPr lang="en-US" dirty="0"/>
              <a:t>Did The Impact of COVID-19 Get You Thinking More About Traveling?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C85A2E-3AEE-AF4C-A724-01285E17D4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209559"/>
              </p:ext>
            </p:extLst>
          </p:nvPr>
        </p:nvGraphicFramePr>
        <p:xfrm>
          <a:off x="883920" y="1252538"/>
          <a:ext cx="10728960" cy="461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FF1AD-E314-3E4F-83BD-ACC99B77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363D5-7BF0-C04C-B60E-5BCF50BB2E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319962"/>
            <a:ext cx="8641773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CV3 Did the impact of COVID-19 Get you thinking more about traveling? Yes = Absolutely &amp; Somewhat</a:t>
            </a:r>
          </a:p>
        </p:txBody>
      </p:sp>
    </p:spTree>
    <p:extLst>
      <p:ext uri="{BB962C8B-B14F-4D97-AF65-F5344CB8AC3E}">
        <p14:creationId xmlns:p14="http://schemas.microsoft.com/office/powerpoint/2010/main" val="20768469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7D04-FCDB-1948-9B80-6678B9CE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978729"/>
          </a:xfrm>
        </p:spPr>
        <p:txBody>
          <a:bodyPr/>
          <a:lstStyle/>
          <a:p>
            <a:r>
              <a:rPr lang="en-US" sz="3200" dirty="0"/>
              <a:t>Do You Plan to Spend Money In The Near Future </a:t>
            </a:r>
            <a:br>
              <a:rPr lang="en-US" sz="3200" dirty="0"/>
            </a:br>
            <a:r>
              <a:rPr lang="en-US" sz="3200" dirty="0"/>
              <a:t>On Business or Leisure Travel?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7C9D2-5D15-6042-AEE3-032E94F4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62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B4ED216-7840-AA45-A914-4A988526A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046931"/>
              </p:ext>
            </p:extLst>
          </p:nvPr>
        </p:nvGraphicFramePr>
        <p:xfrm>
          <a:off x="317325" y="1421295"/>
          <a:ext cx="3556401" cy="4472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901266D-2F32-1E42-88EB-95548BF5D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134100"/>
            <a:ext cx="9177629" cy="537194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S3b1 Do you plan to spend money in the near future on business or leisure travel which includes things such as a flight, car rental, cruise, hotel, or destination activities either individually or as part of a package? Percentages don’t total 100% because respondents could have more than 1 travel plan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582B69CF-92CA-354B-9373-2D115A3345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533491"/>
              </p:ext>
            </p:extLst>
          </p:nvPr>
        </p:nvGraphicFramePr>
        <p:xfrm>
          <a:off x="3003602" y="1421295"/>
          <a:ext cx="3556401" cy="447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D9BA02B2-153C-0A4D-BC75-6C9FF392BD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246719"/>
              </p:ext>
            </p:extLst>
          </p:nvPr>
        </p:nvGraphicFramePr>
        <p:xfrm>
          <a:off x="5711915" y="1421293"/>
          <a:ext cx="3556401" cy="447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8">
            <a:extLst>
              <a:ext uri="{FF2B5EF4-FFF2-40B4-BE49-F238E27FC236}">
                <a16:creationId xmlns:a16="http://schemas.microsoft.com/office/drawing/2014/main" id="{FB1DD209-60B8-9D44-8321-A095D6D290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250303"/>
              </p:ext>
            </p:extLst>
          </p:nvPr>
        </p:nvGraphicFramePr>
        <p:xfrm>
          <a:off x="8398192" y="1421293"/>
          <a:ext cx="3556401" cy="4472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82082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8199-960D-DC44-B981-A1C93A12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232040"/>
            <a:ext cx="11352809" cy="535531"/>
          </a:xfrm>
        </p:spPr>
        <p:txBody>
          <a:bodyPr/>
          <a:lstStyle/>
          <a:p>
            <a:r>
              <a:rPr lang="en-US" sz="3200" dirty="0"/>
              <a:t>Plan to Travel Next 12 Months by Region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B1F9FF0-9CF1-7F40-B519-C012AA9B5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913784"/>
              </p:ext>
            </p:extLst>
          </p:nvPr>
        </p:nvGraphicFramePr>
        <p:xfrm>
          <a:off x="419894" y="932953"/>
          <a:ext cx="11352212" cy="520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046AC-105C-FD41-8C6C-AE9B9001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8C5E1-7CF1-A442-AFC0-0FA1298B1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324599"/>
            <a:ext cx="8641773" cy="365503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T7 How many trips do you plan to make in the next 12 months?</a:t>
            </a:r>
          </a:p>
        </p:txBody>
      </p:sp>
    </p:spTree>
    <p:extLst>
      <p:ext uri="{BB962C8B-B14F-4D97-AF65-F5344CB8AC3E}">
        <p14:creationId xmlns:p14="http://schemas.microsoft.com/office/powerpoint/2010/main" val="28265659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DE16-65A0-0148-8490-E1D496E8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Full Vaccination Status By Census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F4585-528B-6E48-AB9F-9D31D3AF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284DF-A84B-0748-973C-E3CF003D9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324600"/>
            <a:ext cx="8641773" cy="389386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CV4 What is your vaccination status?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66200-5A98-E548-B2C5-629389300D3D}"/>
              </a:ext>
            </a:extLst>
          </p:cNvPr>
          <p:cNvSpPr txBox="1"/>
          <p:nvPr/>
        </p:nvSpPr>
        <p:spPr>
          <a:xfrm>
            <a:off x="5143108" y="1183429"/>
            <a:ext cx="190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% A18+</a:t>
            </a:r>
          </a:p>
          <a:p>
            <a:pPr algn="ctr"/>
            <a:r>
              <a:rPr lang="en-US" sz="1600" b="1" dirty="0"/>
              <a:t>Fully vaccinated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BC250383-9187-064B-9A90-DE1BB71825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82571"/>
              </p:ext>
            </p:extLst>
          </p:nvPr>
        </p:nvGraphicFramePr>
        <p:xfrm>
          <a:off x="780136" y="1286831"/>
          <a:ext cx="10631723" cy="461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6230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2462213"/>
          </a:xfrm>
        </p:spPr>
        <p:txBody>
          <a:bodyPr/>
          <a:lstStyle/>
          <a:p>
            <a:r>
              <a:rPr lang="en-US" dirty="0"/>
              <a:t>Opinion Leaders</a:t>
            </a:r>
          </a:p>
          <a:p>
            <a:r>
              <a:rPr lang="en-US" sz="2400" dirty="0"/>
              <a:t>My Friends/Family Ask and Trust my Advice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14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76" y="181080"/>
            <a:ext cx="11352809" cy="535531"/>
          </a:xfrm>
        </p:spPr>
        <p:txBody>
          <a:bodyPr/>
          <a:lstStyle/>
          <a:p>
            <a:r>
              <a:rPr lang="en-US" sz="3200" dirty="0"/>
              <a:t>TV Ads Motivate Travel Service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134099"/>
            <a:ext cx="8509675" cy="529051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QA9 “Which of the following did you do after seeing/hearing the ads for the category on television?” Opinion leaders are those who agreed with the following statement: My Family/friends often ask for and trust my advice on this topic.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340324"/>
              </p:ext>
            </p:extLst>
          </p:nvPr>
        </p:nvGraphicFramePr>
        <p:xfrm>
          <a:off x="741314" y="968390"/>
          <a:ext cx="11043505" cy="515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2056" y="749255"/>
            <a:ext cx="1106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Which of the following did you do after seeing/hearing the ads for the category on television?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4217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09" y="170214"/>
            <a:ext cx="11352809" cy="535531"/>
          </a:xfrm>
        </p:spPr>
        <p:txBody>
          <a:bodyPr/>
          <a:lstStyle/>
          <a:p>
            <a:r>
              <a:rPr lang="en-US" sz="3200" dirty="0"/>
              <a:t>Local TV Assets Resonate With Travel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323405"/>
            <a:ext cx="9090660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900" dirty="0"/>
              <a:t>Source: GfK TVB Travel Purchase Funnel 2021 A18+ and Opinion leaders</a:t>
            </a:r>
            <a:br>
              <a:rPr lang="en-US" sz="900" dirty="0"/>
            </a:br>
            <a:r>
              <a:rPr lang="en-US" sz="900" dirty="0"/>
              <a:t>QA10/C2/C4 Opinion leaders are those who agreed with the following statement: My Family/friends often ask for and trust my advice on this topic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753468"/>
              </p:ext>
            </p:extLst>
          </p:nvPr>
        </p:nvGraphicFramePr>
        <p:xfrm>
          <a:off x="507740" y="2082424"/>
          <a:ext cx="332152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77800" y="961762"/>
            <a:ext cx="35814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241121"/>
              </p:ext>
            </p:extLst>
          </p:nvPr>
        </p:nvGraphicFramePr>
        <p:xfrm>
          <a:off x="4440232" y="2082424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22364" y="961762"/>
            <a:ext cx="377190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“When Visiting a Television Station’s Website or App, do you View the Ads?”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57366" y="961762"/>
            <a:ext cx="4038145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“Have you ever commented, posted, liked or shared info or articles from a local TV station’s website or app?” </a:t>
            </a: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326125"/>
              </p:ext>
            </p:extLst>
          </p:nvPr>
        </p:nvGraphicFramePr>
        <p:xfrm>
          <a:off x="8468685" y="2082424"/>
          <a:ext cx="3215505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013030" y="5522577"/>
            <a:ext cx="4227915" cy="369332"/>
            <a:chOff x="4285408" y="5689513"/>
            <a:chExt cx="4227915" cy="369332"/>
          </a:xfrm>
        </p:grpSpPr>
        <p:sp>
          <p:nvSpPr>
            <p:cNvPr id="12" name="Rectangle 11"/>
            <p:cNvSpPr/>
            <p:nvPr/>
          </p:nvSpPr>
          <p:spPr>
            <a:xfrm>
              <a:off x="4285408" y="5729332"/>
              <a:ext cx="381000" cy="28969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343" y="5689513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rPr>
                <a:t>A18+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01438" y="5729332"/>
              <a:ext cx="381000" cy="289694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82373" y="5689513"/>
              <a:ext cx="1830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rPr>
                <a:t>Opinion Leaders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919320"/>
            <a:ext cx="3908581" cy="4402859"/>
            <a:chOff x="4191000" y="1295400"/>
            <a:chExt cx="3908581" cy="4174259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191000" y="132542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99581" y="129540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64661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926445"/>
            <a:ext cx="11162803" cy="50202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700" dirty="0"/>
              <a:t>Exposure to a media platform is not a guarantee of consumer importance, with the exception of TV.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700" dirty="0"/>
              <a:t>Television is the most important influencer at all stages of the purchase funnel.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700" dirty="0"/>
              <a:t>Local TV news is the most trusted among media platforms. Local TV websites/apps are the most trusted among digital platforms. Social media is the least trusted.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700" dirty="0"/>
              <a:t>TV motivates consumers to find more information online, triggers advertising recall and influences internet searches.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0654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97" y="311639"/>
            <a:ext cx="11772405" cy="646331"/>
          </a:xfrm>
        </p:spPr>
        <p:txBody>
          <a:bodyPr/>
          <a:lstStyle/>
          <a:p>
            <a:r>
              <a:rPr lang="en-US" dirty="0"/>
              <a:t>Travel Purchasers/Intenders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1372602" cy="52555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Most purchased or plan to purchased within a 6-month time frame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64% of respondents already purchased AND plan to purchase Travel services within the next year.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64% of respondents plan to take 1-2 trips in the next 12 months.  85% plan to take 1-3 trips. 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65% say they traveled or plan to travel domestically.  23% traveled or plan to travel both domestically &amp; internationally.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29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1800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In the past two months, did you see, hear, or read an ad for any Travel service in any of these media?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21735"/>
            <a:ext cx="9943605" cy="400110"/>
          </a:xfrm>
        </p:spPr>
        <p:txBody>
          <a:bodyPr/>
          <a:lstStyle/>
          <a:p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S5/S5a “In the past two months, did you see, hear or read any advertisement in any of these media?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2F31DB-764B-4A6D-88F3-9A948E255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71800"/>
              </p:ext>
            </p:extLst>
          </p:nvPr>
        </p:nvGraphicFramePr>
        <p:xfrm>
          <a:off x="419595" y="1049572"/>
          <a:ext cx="11582400" cy="5237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15367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83" y="1198291"/>
            <a:ext cx="10982632" cy="4909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Local TV websites/apps were the most preferred websites for local news and events.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90% said TV ads influenced their search selections.  This number increases to 93% for opinion leaders and 98% Hispanics.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86% of those visiting a local TV station’s website or apps said they viewed the ads.  This increased to 90% for opinion leaders and 96% for Hispanics.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Local TV websites/apps are the most trusted </a:t>
            </a:r>
            <a:r>
              <a:rPr lang="en-US" sz="2400"/>
              <a:t>digital platform.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51% said they commented, posted, liked or shared info or articles from a local TV station’s website or app. 59% for opinion leaders and 73% for Hispanics.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2021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2438401"/>
            <a:ext cx="8629882" cy="990600"/>
          </a:xfrm>
        </p:spPr>
        <p:txBody>
          <a:bodyPr/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1986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2F31DB-764B-4A6D-88F3-9A948E255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216018"/>
              </p:ext>
            </p:extLst>
          </p:nvPr>
        </p:nvGraphicFramePr>
        <p:xfrm>
          <a:off x="419595" y="1639019"/>
          <a:ext cx="11582400" cy="464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Ad Exposure Does NOT Guarantee Importance,</a:t>
            </a:r>
            <a:br>
              <a:rPr lang="en-US" sz="3600" dirty="0"/>
            </a:br>
            <a:r>
              <a:rPr lang="en-US" sz="3600" dirty="0"/>
              <a:t>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24600"/>
            <a:ext cx="9943605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S5/S5a/QA4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408708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2F31DB-764B-4A6D-88F3-9A948E255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368305"/>
              </p:ext>
            </p:extLst>
          </p:nvPr>
        </p:nvGraphicFramePr>
        <p:xfrm>
          <a:off x="419595" y="1386779"/>
          <a:ext cx="11582400" cy="464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1DF2EFD-F689-449F-9C0A-5814B0906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736492"/>
              </p:ext>
            </p:extLst>
          </p:nvPr>
        </p:nvGraphicFramePr>
        <p:xfrm>
          <a:off x="555171" y="1306285"/>
          <a:ext cx="11310258" cy="4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Ad Exposure Does NOT Guarantee Importance,</a:t>
            </a:r>
            <a:br>
              <a:rPr lang="en-US" sz="3600" dirty="0"/>
            </a:br>
            <a:r>
              <a:rPr lang="en-US" sz="3600" dirty="0"/>
              <a:t>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24600"/>
            <a:ext cx="9943605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Travel Purchase Funnel 2021 A18+</a:t>
            </a:r>
            <a:br>
              <a:rPr lang="en-US" dirty="0"/>
            </a:br>
            <a:r>
              <a:rPr lang="en-US" dirty="0"/>
              <a:t>S5/S5a/QA4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37872301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4226</Words>
  <Application>Microsoft Office PowerPoint</Application>
  <PresentationFormat>Widescreen</PresentationFormat>
  <Paragraphs>488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Tahoma</vt:lpstr>
      <vt:lpstr>Wingdings</vt:lpstr>
      <vt:lpstr>1_Office Theme</vt:lpstr>
      <vt:lpstr>2_Office Theme</vt:lpstr>
      <vt:lpstr>PowerPoint Presentation</vt:lpstr>
      <vt:lpstr>Objective</vt:lpstr>
      <vt:lpstr>Research Overview: Methodology</vt:lpstr>
      <vt:lpstr>Research Overview: Media Measured</vt:lpstr>
      <vt:lpstr>Nearly 2/3 Were Exposed to Three or More Media Sources, More Than Half to Four or More </vt:lpstr>
      <vt:lpstr>Respondents were asked to rate which medium was important in each stage of the Purchase Funnel</vt:lpstr>
      <vt:lpstr>In the past two months, did you see, hear, or read an ad for any Travel service in any of these media? </vt:lpstr>
      <vt:lpstr>Ad Exposure Does NOT Guarantee Importance, Except for TV</vt:lpstr>
      <vt:lpstr>Ad Exposure Does NOT Guarantee Importance, Except for TV</vt:lpstr>
      <vt:lpstr>Media Makes a Difference in Motivating In-Market Consumers…But it Declines Moving Down the Funnel</vt:lpstr>
      <vt:lpstr>What Influenced Travel Consumers Most</vt:lpstr>
      <vt:lpstr>What Traditional Media Influenced Travel Consumers Most</vt:lpstr>
      <vt:lpstr>What Digital Media Influenced Travel Consumers Most</vt:lpstr>
      <vt:lpstr>Of Those that Cited TV as the Most Important in Awareness Phase, 64% Picked Broadcast TV</vt:lpstr>
      <vt:lpstr>The Primary Source for News: Broadcast Television</vt:lpstr>
      <vt:lpstr>“I trust the news I see/hear on this media source”</vt:lpstr>
      <vt:lpstr>Media Confluence</vt:lpstr>
      <vt:lpstr>More Exposures Means More Action</vt:lpstr>
      <vt:lpstr>“Have TV ads influenced your Travel search selections?”</vt:lpstr>
      <vt:lpstr>“Have TV ads influenced your Travel search selections?”</vt:lpstr>
      <vt:lpstr>Local Television Websites/Apps Most Preferred</vt:lpstr>
      <vt:lpstr>“When visiting a television station’s website or app,  do you view the ads?” </vt:lpstr>
      <vt:lpstr>“Have you ever commented, posted, liked or shared info or articles from a local TV station’s website or app?” </vt:lpstr>
      <vt:lpstr>Travel: Purchased &amp; Planned</vt:lpstr>
      <vt:lpstr>Strong Intent To Travel In The Next 2-12 Months</vt:lpstr>
      <vt:lpstr>How Many Trips Do You Plan To Take In The Next 12 Months?</vt:lpstr>
      <vt:lpstr>Nearly Two-Thirds, Have Purchased and Intend to Make Another Travel Purchase</vt:lpstr>
      <vt:lpstr>Why Did You Travel, or Plan To Travel?</vt:lpstr>
      <vt:lpstr>Domestic Dominates for those Traveled/Planned to Travel</vt:lpstr>
      <vt:lpstr>How Did You Plan to Get to Your Destination?</vt:lpstr>
      <vt:lpstr>Where Did You Stay, or Do You Plan to Stay?</vt:lpstr>
      <vt:lpstr>Once At Your Destination, Where Did You Go, Or Do You Plan To Go And What Activities Did You Do?</vt:lpstr>
      <vt:lpstr>A Week Was The Most Popular Choice For Trip Length</vt:lpstr>
      <vt:lpstr>Which State or States Have You Traveled to,  Or Are Planning to Travel to?</vt:lpstr>
      <vt:lpstr>Did The Impact of COVID-19 Get You Thinking More  About Traveling? </vt:lpstr>
      <vt:lpstr>What Is Your Vaccination Status?</vt:lpstr>
      <vt:lpstr>Demographics</vt:lpstr>
      <vt:lpstr>Age</vt:lpstr>
      <vt:lpstr>What Influenced Consumers Most: Purchase</vt:lpstr>
      <vt:lpstr>What Influenced A25-54 Consumers Most</vt:lpstr>
      <vt:lpstr>What Influenced A35+ Consumers Most</vt:lpstr>
      <vt:lpstr>What Influenced A35-64 Consumers Most</vt:lpstr>
      <vt:lpstr>“I trust the news I see/hear on this media source”</vt:lpstr>
      <vt:lpstr>Income</vt:lpstr>
      <vt:lpstr>Across The Income Spectrum, There Is Strong Intent To Purchase Travel Services, But Especially With $100K+</vt:lpstr>
      <vt:lpstr>Higher Income Homes Plan More Travel</vt:lpstr>
      <vt:lpstr>What Influenced HH income $100K+ Most</vt:lpstr>
      <vt:lpstr>“I trust the news I see/hear on this media source”</vt:lpstr>
      <vt:lpstr>Adults With Children</vt:lpstr>
      <vt:lpstr>What Influenced Adults With Children Most</vt:lpstr>
      <vt:lpstr>Strong Intent To Travel In The Next 2-6 Months</vt:lpstr>
      <vt:lpstr>How Many Trips Do You Plan To Take In The Next 12 Months?</vt:lpstr>
      <vt:lpstr>Hispanic</vt:lpstr>
      <vt:lpstr>What Influenced Hispanic Consumers Most</vt:lpstr>
      <vt:lpstr>TV and Digital Interplay is High Among Hispanics</vt:lpstr>
      <vt:lpstr>Which State or States Have You Traveled to,  Or Are Planning to Travel to?</vt:lpstr>
      <vt:lpstr>Geography</vt:lpstr>
      <vt:lpstr>Did the Impact of Covid-19 Get You Thinking  More About Traveling?</vt:lpstr>
      <vt:lpstr>Across Geographies, Travel Is Clearly Recovering With Strong Intent To Purchase</vt:lpstr>
      <vt:lpstr>Across Geographies, About 60% of Respondents Plan to take 2-3 Trips In The Next 12 Months</vt:lpstr>
      <vt:lpstr>Did The Impact of COVID-19 Get You Thinking More About Traveling?</vt:lpstr>
      <vt:lpstr>Do You Plan to Spend Money In The Near Future  On Business or Leisure Travel?</vt:lpstr>
      <vt:lpstr>Plan to Travel Next 12 Months by Region</vt:lpstr>
      <vt:lpstr>Full Vaccination Status By Census Region</vt:lpstr>
      <vt:lpstr>PowerPoint Presentation</vt:lpstr>
      <vt:lpstr>TV Ads Motivate Travel Service Opinion Leaders</vt:lpstr>
      <vt:lpstr>Local TV Assets Resonate With Travel Opinion Leaders</vt:lpstr>
      <vt:lpstr>Key Points</vt:lpstr>
      <vt:lpstr>Travel Purchasers/Intenders</vt:lpstr>
      <vt:lpstr>Digital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Hadassa Gerber</dc:creator>
  <cp:lastModifiedBy>Anthony Spirito</cp:lastModifiedBy>
  <cp:revision>373</cp:revision>
  <cp:lastPrinted>2021-10-08T16:33:47Z</cp:lastPrinted>
  <dcterms:created xsi:type="dcterms:W3CDTF">2020-08-05T22:32:48Z</dcterms:created>
  <dcterms:modified xsi:type="dcterms:W3CDTF">2021-10-13T21:21:21Z</dcterms:modified>
</cp:coreProperties>
</file>