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700" r:id="rId2"/>
  </p:sldMasterIdLst>
  <p:notesMasterIdLst>
    <p:notesMasterId r:id="rId36"/>
  </p:notesMasterIdLst>
  <p:handoutMasterIdLst>
    <p:handoutMasterId r:id="rId37"/>
  </p:handoutMasterIdLst>
  <p:sldIdLst>
    <p:sldId id="860" r:id="rId3"/>
    <p:sldId id="673" r:id="rId4"/>
    <p:sldId id="660" r:id="rId5"/>
    <p:sldId id="675" r:id="rId6"/>
    <p:sldId id="886" r:id="rId7"/>
    <p:sldId id="869" r:id="rId8"/>
    <p:sldId id="878" r:id="rId9"/>
    <p:sldId id="1087" r:id="rId10"/>
    <p:sldId id="871" r:id="rId11"/>
    <p:sldId id="393" r:id="rId12"/>
    <p:sldId id="367" r:id="rId13"/>
    <p:sldId id="881" r:id="rId14"/>
    <p:sldId id="1091" r:id="rId15"/>
    <p:sldId id="1080" r:id="rId16"/>
    <p:sldId id="291" r:id="rId17"/>
    <p:sldId id="688" r:id="rId18"/>
    <p:sldId id="677" r:id="rId19"/>
    <p:sldId id="407" r:id="rId20"/>
    <p:sldId id="356" r:id="rId21"/>
    <p:sldId id="478" r:id="rId22"/>
    <p:sldId id="1082" r:id="rId23"/>
    <p:sldId id="1083" r:id="rId24"/>
    <p:sldId id="352" r:id="rId25"/>
    <p:sldId id="354" r:id="rId26"/>
    <p:sldId id="506" r:id="rId27"/>
    <p:sldId id="376" r:id="rId28"/>
    <p:sldId id="378" r:id="rId29"/>
    <p:sldId id="839" r:id="rId30"/>
    <p:sldId id="380" r:id="rId31"/>
    <p:sldId id="830" r:id="rId32"/>
    <p:sldId id="368" r:id="rId33"/>
    <p:sldId id="337" r:id="rId34"/>
    <p:sldId id="366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04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296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29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240" userDrawn="1">
          <p15:clr>
            <a:srgbClr val="A4A3A4"/>
          </p15:clr>
        </p15:guide>
        <p15:guide id="16" orient="horz" pos="768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590"/>
    <a:srgbClr val="0000FF"/>
    <a:srgbClr val="FF7C0F"/>
    <a:srgbClr val="E5E5E5"/>
    <a:srgbClr val="6EA14B"/>
    <a:srgbClr val="FF6666"/>
    <a:srgbClr val="FFCCCC"/>
    <a:srgbClr val="D3D3D3"/>
    <a:srgbClr val="9999F9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6187" autoAdjust="0"/>
  </p:normalViewPr>
  <p:slideViewPr>
    <p:cSldViewPr showGuides="1">
      <p:cViewPr varScale="1">
        <p:scale>
          <a:sx n="114" d="100"/>
          <a:sy n="114" d="100"/>
        </p:scale>
        <p:origin x="2046" y="114"/>
      </p:cViewPr>
      <p:guideLst>
        <p:guide orient="horz" pos="2160"/>
        <p:guide pos="3840"/>
        <p:guide orient="horz" pos="3504"/>
        <p:guide orient="horz" pos="3984"/>
        <p:guide pos="3504"/>
        <p:guide pos="4176"/>
        <p:guide pos="7296"/>
        <p:guide orient="horz" pos="1296"/>
        <p:guide orient="horz" pos="480"/>
        <p:guide orient="horz" pos="2976"/>
        <p:guide orient="horz" pos="3744"/>
        <p:guide pos="240"/>
        <p:guide orient="horz" pos="768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&amp; Jess Karamouzis" userId="5f2f5c191da931c7" providerId="LiveId" clId="{91B84021-DCDD-4F47-B659-B684141CBCB0}"/>
    <pc:docChg chg="custSel addSld delSld modSld sldOrd">
      <pc:chgData name="Andrew &amp; Jess Karamouzis" userId="5f2f5c191da931c7" providerId="LiveId" clId="{91B84021-DCDD-4F47-B659-B684141CBCB0}" dt="2022-01-05T21:09:32.165" v="940" actId="20577"/>
      <pc:docMkLst>
        <pc:docMk/>
      </pc:docMkLst>
      <pc:sldChg chg="del">
        <pc:chgData name="Andrew &amp; Jess Karamouzis" userId="5f2f5c191da931c7" providerId="LiveId" clId="{91B84021-DCDD-4F47-B659-B684141CBCB0}" dt="2022-01-04T20:35:41.506" v="1" actId="47"/>
        <pc:sldMkLst>
          <pc:docMk/>
          <pc:sldMk cId="2546677176" sldId="259"/>
        </pc:sldMkLst>
      </pc:sldChg>
      <pc:sldChg chg="modSp mod">
        <pc:chgData name="Andrew &amp; Jess Karamouzis" userId="5f2f5c191da931c7" providerId="LiveId" clId="{91B84021-DCDD-4F47-B659-B684141CBCB0}" dt="2022-01-05T21:08:47.666" v="937" actId="27918"/>
        <pc:sldMkLst>
          <pc:docMk/>
          <pc:sldMk cId="2593868695" sldId="291"/>
        </pc:sldMkLst>
        <pc:graphicFrameChg chg="mod">
          <ac:chgData name="Andrew &amp; Jess Karamouzis" userId="5f2f5c191da931c7" providerId="LiveId" clId="{91B84021-DCDD-4F47-B659-B684141CBCB0}" dt="2022-01-05T21:08:30.491" v="934"/>
          <ac:graphicFrameMkLst>
            <pc:docMk/>
            <pc:sldMk cId="2593868695" sldId="291"/>
            <ac:graphicFrameMk id="6" creationId="{00000000-0000-0000-0000-000000000000}"/>
          </ac:graphicFrameMkLst>
        </pc:graphicFrameChg>
      </pc:sldChg>
      <pc:sldChg chg="addSp delSp modSp mod">
        <pc:chgData name="Andrew &amp; Jess Karamouzis" userId="5f2f5c191da931c7" providerId="LiveId" clId="{91B84021-DCDD-4F47-B659-B684141CBCB0}" dt="2022-01-05T20:43:44.645" v="800" actId="27918"/>
        <pc:sldMkLst>
          <pc:docMk/>
          <pc:sldMk cId="1530075109" sldId="352"/>
        </pc:sldMkLst>
        <pc:spChg chg="mod">
          <ac:chgData name="Andrew &amp; Jess Karamouzis" userId="5f2f5c191da931c7" providerId="LiveId" clId="{91B84021-DCDD-4F47-B659-B684141CBCB0}" dt="2022-01-05T20:30:54.863" v="787" actId="1035"/>
          <ac:spMkLst>
            <pc:docMk/>
            <pc:sldMk cId="1530075109" sldId="352"/>
            <ac:spMk id="12" creationId="{00000000-0000-0000-0000-000000000000}"/>
          </ac:spMkLst>
        </pc:spChg>
        <pc:graphicFrameChg chg="add mod">
          <ac:chgData name="Andrew &amp; Jess Karamouzis" userId="5f2f5c191da931c7" providerId="LiveId" clId="{91B84021-DCDD-4F47-B659-B684141CBCB0}" dt="2022-01-05T20:31:00.924" v="788" actId="14100"/>
          <ac:graphicFrameMkLst>
            <pc:docMk/>
            <pc:sldMk cId="1530075109" sldId="352"/>
            <ac:graphicFrameMk id="7" creationId="{D0D9D8E1-4D48-41E4-8FEA-374479149E97}"/>
          </ac:graphicFrameMkLst>
        </pc:graphicFrameChg>
        <pc:graphicFrameChg chg="del mod">
          <ac:chgData name="Andrew &amp; Jess Karamouzis" userId="5f2f5c191da931c7" providerId="LiveId" clId="{91B84021-DCDD-4F47-B659-B684141CBCB0}" dt="2022-01-05T20:30:44.936" v="784" actId="478"/>
          <ac:graphicFrameMkLst>
            <pc:docMk/>
            <pc:sldMk cId="1530075109" sldId="352"/>
            <ac:graphicFrameMk id="10" creationId="{D3670BEF-3338-4547-A110-B69317FADDBB}"/>
          </ac:graphicFrameMkLst>
        </pc:graphicFrameChg>
      </pc:sldChg>
      <pc:sldChg chg="addSp delSp modSp mod">
        <pc:chgData name="Andrew &amp; Jess Karamouzis" userId="5f2f5c191da931c7" providerId="LiveId" clId="{91B84021-DCDD-4F47-B659-B684141CBCB0}" dt="2022-01-05T20:50:06.035" v="923"/>
        <pc:sldMkLst>
          <pc:docMk/>
          <pc:sldMk cId="2564208103" sldId="354"/>
        </pc:sldMkLst>
        <pc:spChg chg="mod">
          <ac:chgData name="Andrew &amp; Jess Karamouzis" userId="5f2f5c191da931c7" providerId="LiveId" clId="{91B84021-DCDD-4F47-B659-B684141CBCB0}" dt="2022-01-05T20:46:33.868" v="889" actId="20577"/>
          <ac:spMkLst>
            <pc:docMk/>
            <pc:sldMk cId="2564208103" sldId="354"/>
            <ac:spMk id="5" creationId="{00000000-0000-0000-0000-000000000000}"/>
          </ac:spMkLst>
        </pc:spChg>
        <pc:graphicFrameChg chg="add mod">
          <ac:chgData name="Andrew &amp; Jess Karamouzis" userId="5f2f5c191da931c7" providerId="LiveId" clId="{91B84021-DCDD-4F47-B659-B684141CBCB0}" dt="2022-01-05T20:50:06.035" v="923"/>
          <ac:graphicFrameMkLst>
            <pc:docMk/>
            <pc:sldMk cId="2564208103" sldId="354"/>
            <ac:graphicFrameMk id="8" creationId="{CCC862DB-261B-4388-B8D6-D06947B6BAC7}"/>
          </ac:graphicFrameMkLst>
        </pc:graphicFrameChg>
        <pc:graphicFrameChg chg="del">
          <ac:chgData name="Andrew &amp; Jess Karamouzis" userId="5f2f5c191da931c7" providerId="LiveId" clId="{91B84021-DCDD-4F47-B659-B684141CBCB0}" dt="2022-01-05T20:47:07.613" v="893" actId="478"/>
          <ac:graphicFrameMkLst>
            <pc:docMk/>
            <pc:sldMk cId="2564208103" sldId="354"/>
            <ac:graphicFrameMk id="9" creationId="{3966E502-FDA8-4585-A750-BDDCD010D534}"/>
          </ac:graphicFrameMkLst>
        </pc:graphicFrameChg>
      </pc:sldChg>
      <pc:sldChg chg="mod">
        <pc:chgData name="Andrew &amp; Jess Karamouzis" userId="5f2f5c191da931c7" providerId="LiveId" clId="{91B84021-DCDD-4F47-B659-B684141CBCB0}" dt="2022-01-05T20:57:37.841" v="927" actId="27918"/>
        <pc:sldMkLst>
          <pc:docMk/>
          <pc:sldMk cId="2047067441" sldId="376"/>
        </pc:sldMkLst>
      </pc:sldChg>
      <pc:sldChg chg="mod">
        <pc:chgData name="Andrew &amp; Jess Karamouzis" userId="5f2f5c191da931c7" providerId="LiveId" clId="{91B84021-DCDD-4F47-B659-B684141CBCB0}" dt="2022-01-04T21:13:41.251" v="12" actId="27918"/>
        <pc:sldMkLst>
          <pc:docMk/>
          <pc:sldMk cId="3065955329" sldId="393"/>
        </pc:sldMkLst>
      </pc:sldChg>
      <pc:sldChg chg="del">
        <pc:chgData name="Andrew &amp; Jess Karamouzis" userId="5f2f5c191da931c7" providerId="LiveId" clId="{91B84021-DCDD-4F47-B659-B684141CBCB0}" dt="2022-01-05T16:07:07.068" v="247" actId="47"/>
        <pc:sldMkLst>
          <pc:docMk/>
          <pc:sldMk cId="1849612706" sldId="505"/>
        </pc:sldMkLst>
      </pc:sldChg>
      <pc:sldChg chg="del">
        <pc:chgData name="Andrew &amp; Jess Karamouzis" userId="5f2f5c191da931c7" providerId="LiveId" clId="{91B84021-DCDD-4F47-B659-B684141CBCB0}" dt="2022-01-05T21:07:41.926" v="932" actId="47"/>
        <pc:sldMkLst>
          <pc:docMk/>
          <pc:sldMk cId="1070665012" sldId="671"/>
        </pc:sldMkLst>
      </pc:sldChg>
      <pc:sldChg chg="modSp mod">
        <pc:chgData name="Andrew &amp; Jess Karamouzis" userId="5f2f5c191da931c7" providerId="LiveId" clId="{91B84021-DCDD-4F47-B659-B684141CBCB0}" dt="2022-01-04T20:36:10.520" v="2" actId="20577"/>
        <pc:sldMkLst>
          <pc:docMk/>
          <pc:sldMk cId="3269517741" sldId="673"/>
        </pc:sldMkLst>
        <pc:spChg chg="mod">
          <ac:chgData name="Andrew &amp; Jess Karamouzis" userId="5f2f5c191da931c7" providerId="LiveId" clId="{91B84021-DCDD-4F47-B659-B684141CBCB0}" dt="2022-01-04T20:36:10.520" v="2" actId="20577"/>
          <ac:spMkLst>
            <pc:docMk/>
            <pc:sldMk cId="3269517741" sldId="673"/>
            <ac:spMk id="5" creationId="{00000000-0000-0000-0000-000000000000}"/>
          </ac:spMkLst>
        </pc:spChg>
      </pc:sldChg>
      <pc:sldChg chg="modSp mod">
        <pc:chgData name="Andrew &amp; Jess Karamouzis" userId="5f2f5c191da931c7" providerId="LiveId" clId="{91B84021-DCDD-4F47-B659-B684141CBCB0}" dt="2022-01-05T15:53:18.330" v="199" actId="1076"/>
        <pc:sldMkLst>
          <pc:docMk/>
          <pc:sldMk cId="2286426004" sldId="688"/>
        </pc:sldMkLst>
        <pc:spChg chg="mod">
          <ac:chgData name="Andrew &amp; Jess Karamouzis" userId="5f2f5c191da931c7" providerId="LiveId" clId="{91B84021-DCDD-4F47-B659-B684141CBCB0}" dt="2022-01-05T15:53:18.330" v="199" actId="1076"/>
          <ac:spMkLst>
            <pc:docMk/>
            <pc:sldMk cId="2286426004" sldId="688"/>
            <ac:spMk id="12" creationId="{00000000-0000-0000-0000-000000000000}"/>
          </ac:spMkLst>
        </pc:spChg>
      </pc:sldChg>
      <pc:sldChg chg="modSp mod">
        <pc:chgData name="Andrew &amp; Jess Karamouzis" userId="5f2f5c191da931c7" providerId="LiveId" clId="{91B84021-DCDD-4F47-B659-B684141CBCB0}" dt="2022-01-05T21:01:56.173" v="929" actId="14100"/>
        <pc:sldMkLst>
          <pc:docMk/>
          <pc:sldMk cId="2850051822" sldId="830"/>
        </pc:sldMkLst>
        <pc:graphicFrameChg chg="mod">
          <ac:chgData name="Andrew &amp; Jess Karamouzis" userId="5f2f5c191da931c7" providerId="LiveId" clId="{91B84021-DCDD-4F47-B659-B684141CBCB0}" dt="2022-01-05T21:01:56.173" v="929" actId="14100"/>
          <ac:graphicFrameMkLst>
            <pc:docMk/>
            <pc:sldMk cId="2850051822" sldId="830"/>
            <ac:graphicFrameMk id="8" creationId="{00000000-0000-0000-0000-000000000000}"/>
          </ac:graphicFrameMkLst>
        </pc:graphicFrameChg>
      </pc:sldChg>
      <pc:sldChg chg="modSp mod">
        <pc:chgData name="Andrew &amp; Jess Karamouzis" userId="5f2f5c191da931c7" providerId="LiveId" clId="{91B84021-DCDD-4F47-B659-B684141CBCB0}" dt="2022-01-05T20:59:47.018" v="928" actId="207"/>
        <pc:sldMkLst>
          <pc:docMk/>
          <pc:sldMk cId="3598498577" sldId="839"/>
        </pc:sldMkLst>
        <pc:spChg chg="mod">
          <ac:chgData name="Andrew &amp; Jess Karamouzis" userId="5f2f5c191da931c7" providerId="LiveId" clId="{91B84021-DCDD-4F47-B659-B684141CBCB0}" dt="2022-01-05T20:59:47.018" v="928" actId="207"/>
          <ac:spMkLst>
            <pc:docMk/>
            <pc:sldMk cId="3598498577" sldId="839"/>
            <ac:spMk id="2" creationId="{00000000-0000-0000-0000-000000000000}"/>
          </ac:spMkLst>
        </pc:spChg>
      </pc:sldChg>
      <pc:sldChg chg="modSp mod">
        <pc:chgData name="Andrew &amp; Jess Karamouzis" userId="5f2f5c191da931c7" providerId="LiveId" clId="{91B84021-DCDD-4F47-B659-B684141CBCB0}" dt="2022-01-04T20:35:38.131" v="0"/>
        <pc:sldMkLst>
          <pc:docMk/>
          <pc:sldMk cId="590898855" sldId="859"/>
        </pc:sldMkLst>
        <pc:spChg chg="mod">
          <ac:chgData name="Andrew &amp; Jess Karamouzis" userId="5f2f5c191da931c7" providerId="LiveId" clId="{91B84021-DCDD-4F47-B659-B684141CBCB0}" dt="2022-01-04T20:35:38.131" v="0"/>
          <ac:spMkLst>
            <pc:docMk/>
            <pc:sldMk cId="590898855" sldId="859"/>
            <ac:spMk id="15" creationId="{00000000-0000-0000-0000-000000000000}"/>
          </ac:spMkLst>
        </pc:spChg>
      </pc:sldChg>
      <pc:sldChg chg="modSp mod">
        <pc:chgData name="Andrew &amp; Jess Karamouzis" userId="5f2f5c191da931c7" providerId="LiveId" clId="{91B84021-DCDD-4F47-B659-B684141CBCB0}" dt="2022-01-04T21:40:08.257" v="22" actId="207"/>
        <pc:sldMkLst>
          <pc:docMk/>
          <pc:sldMk cId="1907390752" sldId="881"/>
        </pc:sldMkLst>
        <pc:spChg chg="mod">
          <ac:chgData name="Andrew &amp; Jess Karamouzis" userId="5f2f5c191da931c7" providerId="LiveId" clId="{91B84021-DCDD-4F47-B659-B684141CBCB0}" dt="2022-01-04T21:40:04.627" v="21" actId="207"/>
          <ac:spMkLst>
            <pc:docMk/>
            <pc:sldMk cId="1907390752" sldId="881"/>
            <ac:spMk id="2" creationId="{00000000-0000-0000-0000-000000000000}"/>
          </ac:spMkLst>
        </pc:spChg>
        <pc:spChg chg="mod">
          <ac:chgData name="Andrew &amp; Jess Karamouzis" userId="5f2f5c191da931c7" providerId="LiveId" clId="{91B84021-DCDD-4F47-B659-B684141CBCB0}" dt="2022-01-04T21:40:08.257" v="22" actId="207"/>
          <ac:spMkLst>
            <pc:docMk/>
            <pc:sldMk cId="1907390752" sldId="881"/>
            <ac:spMk id="3" creationId="{BDA0FC0F-F400-46B5-A9B1-5784683BD49C}"/>
          </ac:spMkLst>
        </pc:spChg>
      </pc:sldChg>
      <pc:sldChg chg="addSp delSp modSp mod">
        <pc:chgData name="Andrew &amp; Jess Karamouzis" userId="5f2f5c191da931c7" providerId="LiveId" clId="{91B84021-DCDD-4F47-B659-B684141CBCB0}" dt="2022-01-05T15:12:44.598" v="191" actId="20577"/>
        <pc:sldMkLst>
          <pc:docMk/>
          <pc:sldMk cId="2401946361" sldId="1080"/>
        </pc:sldMkLst>
        <pc:spChg chg="add del mod">
          <ac:chgData name="Andrew &amp; Jess Karamouzis" userId="5f2f5c191da931c7" providerId="LiveId" clId="{91B84021-DCDD-4F47-B659-B684141CBCB0}" dt="2022-01-05T15:08:05.019" v="42" actId="478"/>
          <ac:spMkLst>
            <pc:docMk/>
            <pc:sldMk cId="2401946361" sldId="1080"/>
            <ac:spMk id="3" creationId="{189E8634-5131-4F16-8BF2-3F41A1537816}"/>
          </ac:spMkLst>
        </pc:spChg>
        <pc:spChg chg="mod">
          <ac:chgData name="Andrew &amp; Jess Karamouzis" userId="5f2f5c191da931c7" providerId="LiveId" clId="{91B84021-DCDD-4F47-B659-B684141CBCB0}" dt="2022-01-05T15:12:44.598" v="191" actId="20577"/>
          <ac:spMkLst>
            <pc:docMk/>
            <pc:sldMk cId="2401946361" sldId="1080"/>
            <ac:spMk id="5" creationId="{00000000-0000-0000-0000-000000000000}"/>
          </ac:spMkLst>
        </pc:spChg>
      </pc:sldChg>
      <pc:sldChg chg="addSp delSp modSp mod">
        <pc:chgData name="Andrew &amp; Jess Karamouzis" userId="5f2f5c191da931c7" providerId="LiveId" clId="{91B84021-DCDD-4F47-B659-B684141CBCB0}" dt="2022-01-05T21:09:26.491" v="939" actId="6549"/>
        <pc:sldMkLst>
          <pc:docMk/>
          <pc:sldMk cId="2948023193" sldId="1081"/>
        </pc:sldMkLst>
        <pc:spChg chg="mod ord">
          <ac:chgData name="Andrew &amp; Jess Karamouzis" userId="5f2f5c191da931c7" providerId="LiveId" clId="{91B84021-DCDD-4F47-B659-B684141CBCB0}" dt="2022-01-05T21:09:26.491" v="939" actId="6549"/>
          <ac:spMkLst>
            <pc:docMk/>
            <pc:sldMk cId="2948023193" sldId="1081"/>
            <ac:spMk id="8" creationId="{4E8D072A-E0B8-4048-97DE-F942A9C4EABC}"/>
          </ac:spMkLst>
        </pc:spChg>
        <pc:graphicFrameChg chg="del">
          <ac:chgData name="Andrew &amp; Jess Karamouzis" userId="5f2f5c191da931c7" providerId="LiveId" clId="{91B84021-DCDD-4F47-B659-B684141CBCB0}" dt="2022-01-05T15:59:04.507" v="200" actId="478"/>
          <ac:graphicFrameMkLst>
            <pc:docMk/>
            <pc:sldMk cId="2948023193" sldId="1081"/>
            <ac:graphicFrameMk id="9" creationId="{53D756E9-F8BA-4015-9E66-09E86CCA87EA}"/>
          </ac:graphicFrameMkLst>
        </pc:graphicFrameChg>
        <pc:graphicFrameChg chg="add mod">
          <ac:chgData name="Andrew &amp; Jess Karamouzis" userId="5f2f5c191da931c7" providerId="LiveId" clId="{91B84021-DCDD-4F47-B659-B684141CBCB0}" dt="2022-01-05T15:59:16.663" v="202"/>
          <ac:graphicFrameMkLst>
            <pc:docMk/>
            <pc:sldMk cId="2948023193" sldId="1081"/>
            <ac:graphicFrameMk id="10" creationId="{C41E7E09-7484-4D73-96CC-070C34A80345}"/>
          </ac:graphicFrameMkLst>
        </pc:graphicFrameChg>
      </pc:sldChg>
      <pc:sldChg chg="modSp mod">
        <pc:chgData name="Andrew &amp; Jess Karamouzis" userId="5f2f5c191da931c7" providerId="LiveId" clId="{91B84021-DCDD-4F47-B659-B684141CBCB0}" dt="2022-01-05T20:29:26.860" v="780" actId="20577"/>
        <pc:sldMkLst>
          <pc:docMk/>
          <pc:sldMk cId="1807741170" sldId="1082"/>
        </pc:sldMkLst>
        <pc:spChg chg="mod">
          <ac:chgData name="Andrew &amp; Jess Karamouzis" userId="5f2f5c191da931c7" providerId="LiveId" clId="{91B84021-DCDD-4F47-B659-B684141CBCB0}" dt="2022-01-05T20:29:26.860" v="780" actId="20577"/>
          <ac:spMkLst>
            <pc:docMk/>
            <pc:sldMk cId="1807741170" sldId="1082"/>
            <ac:spMk id="5" creationId="{00000000-0000-0000-0000-000000000000}"/>
          </ac:spMkLst>
        </pc:spChg>
      </pc:sldChg>
      <pc:sldChg chg="modSp mod">
        <pc:chgData name="Andrew &amp; Jess Karamouzis" userId="5f2f5c191da931c7" providerId="LiveId" clId="{91B84021-DCDD-4F47-B659-B684141CBCB0}" dt="2022-01-05T20:29:03.319" v="680" actId="20577"/>
        <pc:sldMkLst>
          <pc:docMk/>
          <pc:sldMk cId="3500053722" sldId="1083"/>
        </pc:sldMkLst>
        <pc:spChg chg="mod">
          <ac:chgData name="Andrew &amp; Jess Karamouzis" userId="5f2f5c191da931c7" providerId="LiveId" clId="{91B84021-DCDD-4F47-B659-B684141CBCB0}" dt="2022-01-05T20:29:03.319" v="680" actId="20577"/>
          <ac:spMkLst>
            <pc:docMk/>
            <pc:sldMk cId="3500053722" sldId="1083"/>
            <ac:spMk id="5" creationId="{00000000-0000-0000-0000-000000000000}"/>
          </ac:spMkLst>
        </pc:spChg>
        <pc:graphicFrameChg chg="mod">
          <ac:chgData name="Andrew &amp; Jess Karamouzis" userId="5f2f5c191da931c7" providerId="LiveId" clId="{91B84021-DCDD-4F47-B659-B684141CBCB0}" dt="2022-01-05T20:28:07.089" v="561"/>
          <ac:graphicFrameMkLst>
            <pc:docMk/>
            <pc:sldMk cId="3500053722" sldId="1083"/>
            <ac:graphicFrameMk id="8" creationId="{B1B9BE3A-EF59-4EB0-98DC-964F8CA333E6}"/>
          </ac:graphicFrameMkLst>
        </pc:graphicFrameChg>
      </pc:sldChg>
      <pc:sldChg chg="mod">
        <pc:chgData name="Andrew &amp; Jess Karamouzis" userId="5f2f5c191da931c7" providerId="LiveId" clId="{91B84021-DCDD-4F47-B659-B684141CBCB0}" dt="2022-01-04T20:54:42.641" v="7" actId="27918"/>
        <pc:sldMkLst>
          <pc:docMk/>
          <pc:sldMk cId="2377891479" sldId="1087"/>
        </pc:sldMkLst>
      </pc:sldChg>
      <pc:sldChg chg="del">
        <pc:chgData name="Andrew &amp; Jess Karamouzis" userId="5f2f5c191da931c7" providerId="LiveId" clId="{91B84021-DCDD-4F47-B659-B684141CBCB0}" dt="2022-01-05T21:06:36.357" v="931" actId="47"/>
        <pc:sldMkLst>
          <pc:docMk/>
          <pc:sldMk cId="102652843" sldId="1088"/>
        </pc:sldMkLst>
      </pc:sldChg>
      <pc:sldChg chg="del">
        <pc:chgData name="Andrew &amp; Jess Karamouzis" userId="5f2f5c191da931c7" providerId="LiveId" clId="{91B84021-DCDD-4F47-B659-B684141CBCB0}" dt="2022-01-05T21:06:28.917" v="930" actId="47"/>
        <pc:sldMkLst>
          <pc:docMk/>
          <pc:sldMk cId="3361503482" sldId="1089"/>
        </pc:sldMkLst>
      </pc:sldChg>
      <pc:sldChg chg="addSp delSp modSp add mod ord">
        <pc:chgData name="Andrew &amp; Jess Karamouzis" userId="5f2f5c191da931c7" providerId="LiveId" clId="{91B84021-DCDD-4F47-B659-B684141CBCB0}" dt="2022-01-05T21:09:32.165" v="940" actId="20577"/>
        <pc:sldMkLst>
          <pc:docMk/>
          <pc:sldMk cId="3744959187" sldId="1090"/>
        </pc:sldMkLst>
        <pc:spChg chg="mod ord">
          <ac:chgData name="Andrew &amp; Jess Karamouzis" userId="5f2f5c191da931c7" providerId="LiveId" clId="{91B84021-DCDD-4F47-B659-B684141CBCB0}" dt="2022-01-05T21:09:32.165" v="940" actId="20577"/>
          <ac:spMkLst>
            <pc:docMk/>
            <pc:sldMk cId="3744959187" sldId="1090"/>
            <ac:spMk id="7" creationId="{B70AF821-70D3-3D4F-B0FF-DDC42A45E3C2}"/>
          </ac:spMkLst>
        </pc:spChg>
        <pc:graphicFrameChg chg="del">
          <ac:chgData name="Andrew &amp; Jess Karamouzis" userId="5f2f5c191da931c7" providerId="LiveId" clId="{91B84021-DCDD-4F47-B659-B684141CBCB0}" dt="2022-01-05T16:03:44.413" v="227" actId="478"/>
          <ac:graphicFrameMkLst>
            <pc:docMk/>
            <pc:sldMk cId="3744959187" sldId="1090"/>
            <ac:graphicFrameMk id="8" creationId="{553F3095-A5F5-4B25-AD7D-BCAD62D48AE9}"/>
          </ac:graphicFrameMkLst>
        </pc:graphicFrameChg>
        <pc:graphicFrameChg chg="add mod">
          <ac:chgData name="Andrew &amp; Jess Karamouzis" userId="5f2f5c191da931c7" providerId="LiveId" clId="{91B84021-DCDD-4F47-B659-B684141CBCB0}" dt="2022-01-05T16:04:17.942" v="237" actId="14100"/>
          <ac:graphicFrameMkLst>
            <pc:docMk/>
            <pc:sldMk cId="3744959187" sldId="1090"/>
            <ac:graphicFrameMk id="10" creationId="{F2B6D060-2FBB-4EC1-BA48-FD35F19A2C37}"/>
          </ac:graphicFrameMkLst>
        </pc:graphicFrameChg>
      </pc:sldChg>
      <pc:sldChg chg="add del">
        <pc:chgData name="Andrew &amp; Jess Karamouzis" userId="5f2f5c191da931c7" providerId="LiveId" clId="{91B84021-DCDD-4F47-B659-B684141CBCB0}" dt="2022-01-05T20:44:07.752" v="801" actId="47"/>
        <pc:sldMkLst>
          <pc:docMk/>
          <pc:sldMk cId="3822722524" sldId="1091"/>
        </pc:sldMkLst>
      </pc:sldChg>
      <pc:sldChg chg="modSp add del mod">
        <pc:chgData name="Andrew &amp; Jess Karamouzis" userId="5f2f5c191da931c7" providerId="LiveId" clId="{91B84021-DCDD-4F47-B659-B684141CBCB0}" dt="2022-01-05T16:37:31.142" v="333" actId="47"/>
        <pc:sldMkLst>
          <pc:docMk/>
          <pc:sldMk cId="4258370593" sldId="1091"/>
        </pc:sldMkLst>
        <pc:graphicFrameChg chg="mod">
          <ac:chgData name="Andrew &amp; Jess Karamouzis" userId="5f2f5c191da931c7" providerId="LiveId" clId="{91B84021-DCDD-4F47-B659-B684141CBCB0}" dt="2022-01-05T16:37:28.550" v="332"/>
          <ac:graphicFrameMkLst>
            <pc:docMk/>
            <pc:sldMk cId="4258370593" sldId="1091"/>
            <ac:graphicFrameMk id="7" creationId="{BBD916AE-FF97-4EEF-B79C-496C595F642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Daily Time Spent Yesterday </a:t>
            </a:r>
            <a:endParaRPr lang="en-US" sz="1400" dirty="0">
              <a:effectLst/>
            </a:endParaRPr>
          </a:p>
          <a:p>
            <a:pPr>
              <a:defRPr sz="1400"/>
            </a:pPr>
            <a:r>
              <a:rPr lang="en-US" sz="1400" b="1" i="0" baseline="0" dirty="0">
                <a:effectLst/>
              </a:rPr>
              <a:t>A18+ Plan to buy/lease auto in the next year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54820086304124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40810819574548"/>
          <c:y val="0.15861320007786683"/>
          <c:w val="0.52879046127856077"/>
          <c:h val="0.745117160863455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A1A1C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Streaming Programs On Digital Media With Ads</c:v>
                </c:pt>
                <c:pt idx="1">
                  <c:v>Social Media</c:v>
                </c:pt>
                <c:pt idx="2">
                  <c:v>Streaming Video Other Than TV Programs on Digital Media</c:v>
                </c:pt>
                <c:pt idx="3">
                  <c:v>Email</c:v>
                </c:pt>
                <c:pt idx="4">
                  <c:v>Search</c:v>
                </c:pt>
                <c:pt idx="5">
                  <c:v>Streaming Programs On Digital Media No Ads</c:v>
                </c:pt>
                <c:pt idx="6">
                  <c:v>Streaming Audio</c:v>
                </c:pt>
                <c:pt idx="7">
                  <c:v>Podcasts</c:v>
                </c:pt>
                <c:pt idx="8">
                  <c:v>Local TV News Websites/Apps</c:v>
                </c:pt>
                <c:pt idx="9">
                  <c:v>Network Broadcast TV News Websites/Apps</c:v>
                </c:pt>
                <c:pt idx="10">
                  <c:v>Local Radio Stations Websites/Apps</c:v>
                </c:pt>
                <c:pt idx="11">
                  <c:v>Digital Newspaper</c:v>
                </c:pt>
                <c:pt idx="12">
                  <c:v>Cable TV News Websites/Apps</c:v>
                </c:pt>
                <c:pt idx="13">
                  <c:v>Digital magazine</c:v>
                </c:pt>
              </c:strCache>
            </c:strRef>
          </c:cat>
          <c:val>
            <c:numRef>
              <c:f>Sheet1!$B$2:$B$15</c:f>
              <c:numCache>
                <c:formatCode>h:mm;@</c:formatCode>
                <c:ptCount val="14"/>
                <c:pt idx="0">
                  <c:v>2.0833333333333332E-2</c:v>
                </c:pt>
                <c:pt idx="1">
                  <c:v>1.3888888888888888E-2</c:v>
                </c:pt>
                <c:pt idx="2">
                  <c:v>1.4583333333333332E-2</c:v>
                </c:pt>
                <c:pt idx="3">
                  <c:v>1.5277777777777777E-2</c:v>
                </c:pt>
                <c:pt idx="4" formatCode="[hh]:mm">
                  <c:v>1.1111111111111112E-2</c:v>
                </c:pt>
                <c:pt idx="5">
                  <c:v>8.3333333333333332E-3</c:v>
                </c:pt>
                <c:pt idx="6">
                  <c:v>4.8611111111111112E-3</c:v>
                </c:pt>
                <c:pt idx="7">
                  <c:v>2.7777777777777779E-3</c:v>
                </c:pt>
                <c:pt idx="8">
                  <c:v>3.472222222222222E-3</c:v>
                </c:pt>
                <c:pt idx="9">
                  <c:v>3.472222222222222E-3</c:v>
                </c:pt>
                <c:pt idx="10" formatCode="h:mm">
                  <c:v>2.7777777777777779E-3</c:v>
                </c:pt>
                <c:pt idx="11">
                  <c:v>3.472222222222222E-3</c:v>
                </c:pt>
                <c:pt idx="12">
                  <c:v>2.7777777777777779E-3</c:v>
                </c:pt>
                <c:pt idx="13">
                  <c:v>1.3888888888888889E-3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4-469E-8755-C63D793D6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7905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Streaming Programs On Digital Media With Ads</c:v>
                </c:pt>
                <c:pt idx="1">
                  <c:v>Social Media</c:v>
                </c:pt>
                <c:pt idx="2">
                  <c:v>Streaming Video Other Than TV Programs on Digital Media</c:v>
                </c:pt>
                <c:pt idx="3">
                  <c:v>Email</c:v>
                </c:pt>
                <c:pt idx="4">
                  <c:v>Search</c:v>
                </c:pt>
                <c:pt idx="5">
                  <c:v>Streaming Programs On Digital Media No Ads</c:v>
                </c:pt>
                <c:pt idx="6">
                  <c:v>Streaming Audio</c:v>
                </c:pt>
                <c:pt idx="7">
                  <c:v>Podcasts</c:v>
                </c:pt>
                <c:pt idx="8">
                  <c:v>Local TV News Websites/Apps</c:v>
                </c:pt>
                <c:pt idx="9">
                  <c:v>Network Broadcast TV News Websites/Apps</c:v>
                </c:pt>
                <c:pt idx="10">
                  <c:v>Local Radio Stations Websites/Apps</c:v>
                </c:pt>
                <c:pt idx="11">
                  <c:v>Digital Newspaper</c:v>
                </c:pt>
                <c:pt idx="12">
                  <c:v>Cable TV News Websites/Apps</c:v>
                </c:pt>
                <c:pt idx="13">
                  <c:v>Digital magazine</c:v>
                </c:pt>
              </c:strCache>
            </c:strRef>
          </c:cat>
          <c:val>
            <c:numRef>
              <c:f>Sheet1!$C$2:$C$15</c:f>
              <c:numCache>
                <c:formatCode>h:mm;@</c:formatCode>
                <c:ptCount val="14"/>
                <c:pt idx="0">
                  <c:v>2.9166666666666664E-2</c:v>
                </c:pt>
                <c:pt idx="1">
                  <c:v>3.1944444444444449E-2</c:v>
                </c:pt>
                <c:pt idx="2">
                  <c:v>2.013888888888889E-2</c:v>
                </c:pt>
                <c:pt idx="3">
                  <c:v>1.3194444444444444E-2</c:v>
                </c:pt>
                <c:pt idx="4" formatCode="[hh]:mm">
                  <c:v>1.5277777777777777E-2</c:v>
                </c:pt>
                <c:pt idx="5">
                  <c:v>9.0277777777777787E-3</c:v>
                </c:pt>
                <c:pt idx="6">
                  <c:v>1.1111111111111112E-2</c:v>
                </c:pt>
                <c:pt idx="7">
                  <c:v>4.8611111111111112E-3</c:v>
                </c:pt>
                <c:pt idx="8">
                  <c:v>3.472222222222222E-3</c:v>
                </c:pt>
                <c:pt idx="9">
                  <c:v>3.472222222222222E-3</c:v>
                </c:pt>
                <c:pt idx="10" formatCode="h:mm">
                  <c:v>4.1666666666666666E-3</c:v>
                </c:pt>
                <c:pt idx="11">
                  <c:v>2.7777777777777779E-3</c:v>
                </c:pt>
                <c:pt idx="12">
                  <c:v>2.7777777777777779E-3</c:v>
                </c:pt>
                <c:pt idx="13">
                  <c:v>2.7777777777777779E-3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4-469E-8755-C63D793D63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FFD9D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Sheet1!$A$2:$A$15</c:f>
              <c:strCache>
                <c:ptCount val="14"/>
                <c:pt idx="0">
                  <c:v>Streaming Programs On Digital Media With Ads</c:v>
                </c:pt>
                <c:pt idx="1">
                  <c:v>Social Media</c:v>
                </c:pt>
                <c:pt idx="2">
                  <c:v>Streaming Video Other Than TV Programs on Digital Media</c:v>
                </c:pt>
                <c:pt idx="3">
                  <c:v>Email</c:v>
                </c:pt>
                <c:pt idx="4">
                  <c:v>Search</c:v>
                </c:pt>
                <c:pt idx="5">
                  <c:v>Streaming Programs On Digital Media No Ads</c:v>
                </c:pt>
                <c:pt idx="6">
                  <c:v>Streaming Audio</c:v>
                </c:pt>
                <c:pt idx="7">
                  <c:v>Podcasts</c:v>
                </c:pt>
                <c:pt idx="8">
                  <c:v>Local TV News Websites/Apps</c:v>
                </c:pt>
                <c:pt idx="9">
                  <c:v>Network Broadcast TV News Websites/Apps</c:v>
                </c:pt>
                <c:pt idx="10">
                  <c:v>Local Radio Stations Websites/Apps</c:v>
                </c:pt>
                <c:pt idx="11">
                  <c:v>Digital Newspaper</c:v>
                </c:pt>
                <c:pt idx="12">
                  <c:v>Cable TV News Websites/Apps</c:v>
                </c:pt>
                <c:pt idx="13">
                  <c:v>Digital magazine</c:v>
                </c:pt>
              </c:strCache>
            </c:strRef>
          </c:cat>
          <c:val>
            <c:numRef>
              <c:f>Sheet1!$D$2:$D$15</c:f>
              <c:numCache>
                <c:formatCode>h:mm;@</c:formatCode>
                <c:ptCount val="14"/>
                <c:pt idx="0">
                  <c:v>1.1111111111111112E-2</c:v>
                </c:pt>
                <c:pt idx="1">
                  <c:v>4.8611111111111112E-3</c:v>
                </c:pt>
                <c:pt idx="2">
                  <c:v>6.2499999999999995E-3</c:v>
                </c:pt>
                <c:pt idx="3">
                  <c:v>3.472222222222222E-3</c:v>
                </c:pt>
                <c:pt idx="4" formatCode="[hh]:mm">
                  <c:v>2.7777777777777779E-3</c:v>
                </c:pt>
                <c:pt idx="5">
                  <c:v>4.1666666666666666E-3</c:v>
                </c:pt>
                <c:pt idx="6">
                  <c:v>2.7777777777777779E-3</c:v>
                </c:pt>
                <c:pt idx="7">
                  <c:v>1.3888888888888889E-3</c:v>
                </c:pt>
                <c:pt idx="8">
                  <c:v>1.3888888888888889E-3</c:v>
                </c:pt>
                <c:pt idx="9">
                  <c:v>1.3888888888888889E-3</c:v>
                </c:pt>
                <c:pt idx="10" formatCode="h:mm">
                  <c:v>1.3888888888888889E-3</c:v>
                </c:pt>
                <c:pt idx="11">
                  <c:v>1.3888888888888889E-3</c:v>
                </c:pt>
                <c:pt idx="12">
                  <c:v>1.3888888888888889E-3</c:v>
                </c:pt>
                <c:pt idx="13">
                  <c:v>2.0833333333333333E-3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4-469E-8755-C63D793D6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84619968"/>
        <c:axId val="584618792"/>
      </c:barChart>
      <c:catAx>
        <c:axId val="58461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18792"/>
        <c:crosses val="autoZero"/>
        <c:auto val="1"/>
        <c:lblAlgn val="ctr"/>
        <c:lblOffset val="100"/>
        <c:noMultiLvlLbl val="0"/>
      </c:catAx>
      <c:valAx>
        <c:axId val="584618792"/>
        <c:scaling>
          <c:orientation val="minMax"/>
          <c:max val="6.5000000000000016E-2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074028211772255"/>
          <c:y val="0.70064225219075293"/>
          <c:w val="0.38487876745818911"/>
          <c:h val="0.135646771383403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294991063448E-3"/>
          <c:y val="0.12401335593224046"/>
          <c:w val="0.99004261008962868"/>
          <c:h val="0.7451418516437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636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6DDA-47FE-A5FB-309C5E7E2A0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6DDA-47FE-A5FB-309C5E7E2A0D}"/>
              </c:ext>
            </c:extLst>
          </c:dPt>
          <c:dPt>
            <c:idx val="2"/>
            <c:invertIfNegative val="0"/>
            <c:bubble3D val="0"/>
            <c:spPr>
              <a:solidFill>
                <a:srgbClr val="959595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6DDA-47FE-A5FB-309C5E7E2A0D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6DDA-47FE-A5FB-309C5E7E2A0D}"/>
              </c:ext>
            </c:extLst>
          </c:dPt>
          <c:dPt>
            <c:idx val="4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6DDA-47FE-A5FB-309C5E7E2A0D}"/>
              </c:ext>
            </c:extLst>
          </c:dPt>
          <c:dPt>
            <c:idx val="5"/>
            <c:invertIfNegative val="0"/>
            <c:bubble3D val="0"/>
            <c:spPr>
              <a:solidFill>
                <a:srgbClr val="AA68D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6DDA-47FE-A5FB-309C5E7E2A0D}"/>
              </c:ext>
            </c:extLst>
          </c:dPt>
          <c:dPt>
            <c:idx val="6"/>
            <c:invertIfNegative val="0"/>
            <c:bubble3D val="0"/>
            <c:spPr>
              <a:solidFill>
                <a:srgbClr val="FFBB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6DDA-47FE-A5FB-309C5E7E2A0D}"/>
              </c:ext>
            </c:extLst>
          </c:dPt>
          <c:dPt>
            <c:idx val="7"/>
            <c:invertIfNegative val="0"/>
            <c:bubble3D val="0"/>
            <c:spPr>
              <a:solidFill>
                <a:srgbClr val="D7FFA1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6DDA-47FE-A5FB-309C5E7E2A0D}"/>
              </c:ext>
            </c:extLst>
          </c:dPt>
          <c:dPt>
            <c:idx val="8"/>
            <c:invertIfNegative val="0"/>
            <c:bubble3D val="0"/>
            <c:spPr>
              <a:solidFill>
                <a:srgbClr val="4B059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6DDA-47FE-A5FB-309C5E7E2A0D}"/>
              </c:ext>
            </c:extLst>
          </c:dPt>
          <c:dPt>
            <c:idx val="9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6DDA-47FE-A5FB-309C5E7E2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Broadcast 
TV News</c:v>
                </c:pt>
                <c:pt idx="1">
                  <c:v>Social Media</c:v>
                </c:pt>
                <c:pt idx="2">
                  <c:v>Cable News Channels</c:v>
                </c:pt>
                <c:pt idx="3">
                  <c:v>Broadcast TV News Websites/Apps </c:v>
                </c:pt>
                <c:pt idx="4">
                  <c:v>National Newspapers</c:v>
                </c:pt>
                <c:pt idx="5">
                  <c:v>All Other Internet News Websites/Apps</c:v>
                </c:pt>
                <c:pt idx="6">
                  <c:v>Radio Stations</c:v>
                </c:pt>
                <c:pt idx="7">
                  <c:v>Public TV News</c:v>
                </c:pt>
                <c:pt idx="8">
                  <c:v>Cable TV 
News 
Websites/Apps</c:v>
                </c:pt>
                <c:pt idx="9">
                  <c:v>National/Local Newspapers Websites/Apps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0.25</c:v>
                </c:pt>
                <c:pt idx="1">
                  <c:v>0.22</c:v>
                </c:pt>
                <c:pt idx="2">
                  <c:v>0.11</c:v>
                </c:pt>
                <c:pt idx="3">
                  <c:v>9.1999999999999998E-2</c:v>
                </c:pt>
                <c:pt idx="4">
                  <c:v>0.06</c:v>
                </c:pt>
                <c:pt idx="5">
                  <c:v>0.05</c:v>
                </c:pt>
                <c:pt idx="6">
                  <c:v>4.2000000000000003E-2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DDA-47FE-A5FB-309C5E7E2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90580216"/>
        <c:axId val="890581000"/>
      </c:barChart>
      <c:catAx>
        <c:axId val="89058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890581000"/>
        <c:crosses val="autoZero"/>
        <c:auto val="1"/>
        <c:lblAlgn val="ctr"/>
        <c:lblOffset val="100"/>
        <c:noMultiLvlLbl val="0"/>
      </c:catAx>
      <c:valAx>
        <c:axId val="890581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9058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869528405723478E-3"/>
          <c:y val="0.10301614424805539"/>
          <c:w val="0.98814896868205626"/>
          <c:h val="0.70832719246720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C4CFF"/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0C6-41FC-A26E-6CEC8F4CEE48}"/>
              </c:ext>
            </c:extLst>
          </c:dPt>
          <c:dPt>
            <c:idx val="2"/>
            <c:invertIfNegative val="0"/>
            <c:bubble3D val="0"/>
            <c:spPr>
              <a:solidFill>
                <a:srgbClr val="9F5FC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0C6-41FC-A26E-6CEC8F4CEE48}"/>
              </c:ext>
            </c:extLst>
          </c:dPt>
          <c:dPt>
            <c:idx val="3"/>
            <c:invertIfNegative val="0"/>
            <c:bubble3D val="0"/>
            <c:spPr>
              <a:solidFill>
                <a:srgbClr val="B2E5F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0C6-41FC-A26E-6CEC8F4CEE48}"/>
              </c:ext>
            </c:extLst>
          </c:dPt>
          <c:dPt>
            <c:idx val="4"/>
            <c:invertIfNegative val="0"/>
            <c:bubble3D val="0"/>
            <c:spPr>
              <a:solidFill>
                <a:srgbClr val="959595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0C6-41FC-A26E-6CEC8F4CEE48}"/>
              </c:ext>
            </c:extLst>
          </c:dPt>
          <c:dPt>
            <c:idx val="5"/>
            <c:invertIfNegative val="0"/>
            <c:bubble3D val="0"/>
            <c:spPr>
              <a:solidFill>
                <a:srgbClr val="1515A3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0C6-41FC-A26E-6CEC8F4CEE48}"/>
              </c:ext>
            </c:extLst>
          </c:dPt>
          <c:dPt>
            <c:idx val="6"/>
            <c:invertIfNegative val="0"/>
            <c:bubble3D val="0"/>
            <c:spPr>
              <a:solidFill>
                <a:srgbClr val="FFBB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0C6-41FC-A26E-6CEC8F4CEE48}"/>
              </c:ext>
            </c:extLst>
          </c:dPt>
          <c:dPt>
            <c:idx val="7"/>
            <c:invertIfNegative val="0"/>
            <c:bubble3D val="0"/>
            <c:spPr>
              <a:solidFill>
                <a:srgbClr val="9999F9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0C6-41FC-A26E-6CEC8F4CEE48}"/>
              </c:ext>
            </c:extLst>
          </c:dPt>
          <c:dPt>
            <c:idx val="8"/>
            <c:invertIfNegative val="0"/>
            <c:bubble3D val="0"/>
            <c:spPr>
              <a:solidFill>
                <a:srgbClr val="D7FFA1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30C6-41FC-A26E-6CEC8F4CEE48}"/>
              </c:ext>
            </c:extLst>
          </c:dPt>
          <c:dPt>
            <c:idx val="9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30C6-41FC-A26E-6CEC8F4CEE48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0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448C-4438-BB32-777D14AB2418}"/>
              </c:ext>
            </c:extLst>
          </c:dPt>
          <c:dPt>
            <c:idx val="11"/>
            <c:invertIfNegative val="0"/>
            <c:bubble3D val="0"/>
            <c:spPr>
              <a:solidFill>
                <a:srgbClr val="4B059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4-448C-4438-BB32-777D14AB2418}"/>
              </c:ext>
            </c:extLst>
          </c:dPt>
          <c:dPt>
            <c:idx val="12"/>
            <c:invertIfNegative val="0"/>
            <c:bubble3D val="0"/>
            <c:spPr>
              <a:solidFill>
                <a:srgbClr val="6EA14B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448C-4438-BB32-777D14AB24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TV News</c:v>
                </c:pt>
                <c:pt idx="1">
                  <c:v>Social Media</c:v>
                </c:pt>
                <c:pt idx="2">
                  <c:v>All Other Internet News Websites/Apps</c:v>
                </c:pt>
                <c:pt idx="3">
                  <c:v>Local TV News Websites/Apps </c:v>
                </c:pt>
                <c:pt idx="4">
                  <c:v>Cable News Channels</c:v>
                </c:pt>
                <c:pt idx="5">
                  <c:v>Network Broadcast TV News</c:v>
                </c:pt>
                <c:pt idx="6">
                  <c:v>Radio 
Stations</c:v>
                </c:pt>
                <c:pt idx="7">
                  <c:v>Network Broadcast TV News Websites/Apps </c:v>
                </c:pt>
                <c:pt idx="8">
                  <c:v>Public TV News</c:v>
                </c:pt>
                <c:pt idx="9">
                  <c:v>National/Local Newspapers Websites/Apps </c:v>
                </c:pt>
                <c:pt idx="10">
                  <c:v>National Newspapers</c:v>
                </c:pt>
                <c:pt idx="11">
                  <c:v>Cable TV 
News 
Websites/Apps </c:v>
                </c:pt>
                <c:pt idx="12">
                  <c:v>Local Newspapers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0.22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0.05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0C6-41FC-A26E-6CEC8F4C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90575904"/>
        <c:axId val="890576296"/>
      </c:barChart>
      <c:catAx>
        <c:axId val="89057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76296"/>
        <c:crosses val="autoZero"/>
        <c:auto val="1"/>
        <c:lblAlgn val="ctr"/>
        <c:lblOffset val="100"/>
        <c:noMultiLvlLbl val="0"/>
      </c:catAx>
      <c:valAx>
        <c:axId val="890576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89057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32803568797413"/>
          <c:y val="2.1303956402459374E-2"/>
          <c:w val="0.68867196431202593"/>
          <c:h val="0.97869604359754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E2A-41FB-88C2-344D52B59F8F}"/>
              </c:ext>
            </c:extLst>
          </c:dPt>
          <c:dPt>
            <c:idx val="1"/>
            <c:invertIfNegative val="0"/>
            <c:bubble3D val="0"/>
            <c:spPr>
              <a:solidFill>
                <a:srgbClr val="5C8C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E2A-41FB-88C2-344D52B59F8F}"/>
              </c:ext>
            </c:extLst>
          </c:dPt>
          <c:dPt>
            <c:idx val="2"/>
            <c:invertIfNegative val="0"/>
            <c:bubble3D val="0"/>
            <c:spPr>
              <a:solidFill>
                <a:srgbClr val="0A0A8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E2A-41FB-88C2-344D52B59F8F}"/>
              </c:ext>
            </c:extLst>
          </c:dPt>
          <c:dPt>
            <c:idx val="3"/>
            <c:invertIfNegative val="0"/>
            <c:bubble3D val="0"/>
            <c:spPr>
              <a:solidFill>
                <a:srgbClr val="FFAF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E2A-41FB-88C2-344D52B59F8F}"/>
              </c:ext>
            </c:extLst>
          </c:dPt>
          <c:dPt>
            <c:idx val="4"/>
            <c:invertIfNegative val="0"/>
            <c:bubble3D val="0"/>
            <c:spPr>
              <a:solidFill>
                <a:srgbClr val="B2E5F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E2A-41FB-88C2-344D52B59F8F}"/>
              </c:ext>
            </c:extLst>
          </c:dPt>
          <c:dPt>
            <c:idx val="5"/>
            <c:invertIfNegative val="0"/>
            <c:bubble3D val="0"/>
            <c:spPr>
              <a:solidFill>
                <a:srgbClr val="CAFA96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E2A-41FB-88C2-344D52B59F8F}"/>
              </c:ext>
            </c:extLst>
          </c:dPt>
          <c:dPt>
            <c:idx val="6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E2A-41FB-88C2-344D52B59F8F}"/>
              </c:ext>
            </c:extLst>
          </c:dPt>
          <c:dPt>
            <c:idx val="7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3E2A-41FB-88C2-344D52B59F8F}"/>
              </c:ext>
            </c:extLst>
          </c:dPt>
          <c:dPt>
            <c:idx val="8"/>
            <c:invertIfNegative val="0"/>
            <c:bubble3D val="0"/>
            <c:spPr>
              <a:solidFill>
                <a:srgbClr val="8B8B8B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3E2A-41FB-88C2-344D52B59F8F}"/>
              </c:ext>
            </c:extLst>
          </c:dPt>
          <c:dPt>
            <c:idx val="9"/>
            <c:invertIfNegative val="0"/>
            <c:bubble3D val="0"/>
            <c:spPr>
              <a:solidFill>
                <a:srgbClr val="95A9F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3E2A-41FB-88C2-344D52B59F8F}"/>
              </c:ext>
            </c:extLst>
          </c:dPt>
          <c:dPt>
            <c:idx val="10"/>
            <c:invertIfNegative val="0"/>
            <c:bubble3D val="0"/>
            <c:spPr>
              <a:solidFill>
                <a:srgbClr val="4B059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3E2A-41FB-88C2-344D52B59F8F}"/>
              </c:ext>
            </c:extLst>
          </c:dPt>
          <c:dPt>
            <c:idx val="11"/>
            <c:invertIfNegative val="0"/>
            <c:bubble3D val="0"/>
            <c:spPr>
              <a:solidFill>
                <a:srgbClr val="E50073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3E2A-41FB-88C2-344D52B59F8F}"/>
              </c:ext>
            </c:extLst>
          </c:dPt>
          <c:dPt>
            <c:idx val="12"/>
            <c:invertIfNegative val="0"/>
            <c:bubble3D val="0"/>
            <c:spPr>
              <a:solidFill>
                <a:srgbClr val="FF6F6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3E2A-41FB-88C2-344D52B59F8F}"/>
              </c:ext>
            </c:extLst>
          </c:dPt>
          <c:dPt>
            <c:idx val="13"/>
            <c:invertIfNegative val="0"/>
            <c:bubble3D val="0"/>
            <c:spPr>
              <a:solidFill>
                <a:srgbClr val="9F5FC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3E2A-41FB-88C2-344D52B59F8F}"/>
              </c:ext>
            </c:extLst>
          </c:dPt>
          <c:dPt>
            <c:idx val="14"/>
            <c:invertIfNegative val="0"/>
            <c:bubble3D val="0"/>
            <c:spPr>
              <a:solidFill>
                <a:srgbClr val="FFD9D9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3E2A-41FB-88C2-344D52B59F8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3E2A-41FB-88C2-344D52B59F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Local Broadcast TV News</c:v>
                </c:pt>
                <c:pt idx="1">
                  <c:v>Local Newspapers</c:v>
                </c:pt>
                <c:pt idx="2">
                  <c:v>Network Broadcast TV News</c:v>
                </c:pt>
                <c:pt idx="3">
                  <c:v>Radio Stations</c:v>
                </c:pt>
                <c:pt idx="4">
                  <c:v>Local TV News Websites/Apps</c:v>
                </c:pt>
                <c:pt idx="5">
                  <c:v>Public TV News</c:v>
                </c:pt>
                <c:pt idx="6">
                  <c:v>National Newspapers</c:v>
                </c:pt>
                <c:pt idx="7">
                  <c:v>National/Local Newspapers Websites/Apps</c:v>
                </c:pt>
                <c:pt idx="8">
                  <c:v>Cable News Channels</c:v>
                </c:pt>
                <c:pt idx="9">
                  <c:v>Network Broadcast TV News Websites/Apps </c:v>
                </c:pt>
                <c:pt idx="10">
                  <c:v>Cable TV News Websites/Apps</c:v>
                </c:pt>
                <c:pt idx="11">
                  <c:v>Radio Stations Websites/Apps </c:v>
                </c:pt>
                <c:pt idx="12">
                  <c:v>Streaming Radio</c:v>
                </c:pt>
                <c:pt idx="13">
                  <c:v>All Other Internet News Websites/Apps</c:v>
                </c:pt>
                <c:pt idx="14">
                  <c:v>Podcasts</c:v>
                </c:pt>
                <c:pt idx="15">
                  <c:v>Social Media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0.77</c:v>
                </c:pt>
                <c:pt idx="1">
                  <c:v>0.73699999999999999</c:v>
                </c:pt>
                <c:pt idx="2">
                  <c:v>0.73299999999999998</c:v>
                </c:pt>
                <c:pt idx="3">
                  <c:v>0.73199999999999998</c:v>
                </c:pt>
                <c:pt idx="4">
                  <c:v>0.72199999999999998</c:v>
                </c:pt>
                <c:pt idx="5">
                  <c:v>0.70099999999999996</c:v>
                </c:pt>
                <c:pt idx="6">
                  <c:v>0.69199999999999995</c:v>
                </c:pt>
                <c:pt idx="7">
                  <c:v>0.67400000000000004</c:v>
                </c:pt>
                <c:pt idx="8">
                  <c:v>0.66300000000000003</c:v>
                </c:pt>
                <c:pt idx="9">
                  <c:v>0.66100000000000003</c:v>
                </c:pt>
                <c:pt idx="10">
                  <c:v>0.66</c:v>
                </c:pt>
                <c:pt idx="11">
                  <c:v>0.65</c:v>
                </c:pt>
                <c:pt idx="12">
                  <c:v>0.61399999999999999</c:v>
                </c:pt>
                <c:pt idx="13">
                  <c:v>0.60699999999999998</c:v>
                </c:pt>
                <c:pt idx="14">
                  <c:v>0.55800000000000005</c:v>
                </c:pt>
                <c:pt idx="15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E2A-41FB-88C2-344D52B59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9810208"/>
        <c:axId val="584613304"/>
      </c:barChart>
      <c:catAx>
        <c:axId val="57981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13304"/>
        <c:crosses val="autoZero"/>
        <c:auto val="1"/>
        <c:lblAlgn val="ctr"/>
        <c:lblOffset val="100"/>
        <c:noMultiLvlLbl val="0"/>
      </c:catAx>
      <c:valAx>
        <c:axId val="5846133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798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74799740941471"/>
          <c:y val="7.1595685776790305E-2"/>
          <c:w val="0.98651403054483966"/>
          <c:h val="0.72166291079210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4C4C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C33-4E2A-87ED-0F9FEC9CF93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C33-4E2A-87ED-0F9FEC9CF935}"/>
              </c:ext>
            </c:extLst>
          </c:dPt>
          <c:dPt>
            <c:idx val="2"/>
            <c:bubble3D val="0"/>
            <c:spPr>
              <a:solidFill>
                <a:srgbClr val="65964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C33-4E2A-87ED-0F9FEC9CF935}"/>
              </c:ext>
            </c:extLst>
          </c:dPt>
          <c:dPt>
            <c:idx val="3"/>
            <c:bubble3D val="0"/>
            <c:spPr>
              <a:solidFill>
                <a:srgbClr val="FFBB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C33-4E2A-87ED-0F9FEC9CF935}"/>
              </c:ext>
            </c:extLst>
          </c:dPt>
          <c:dPt>
            <c:idx val="4"/>
            <c:bubble3D val="0"/>
            <c:spPr>
              <a:solidFill>
                <a:srgbClr val="B2E5FC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C33-4E2A-87ED-0F9FEC9CF935}"/>
              </c:ext>
            </c:extLst>
          </c:dPt>
          <c:dPt>
            <c:idx val="5"/>
            <c:bubble3D val="0"/>
            <c:spPr>
              <a:solidFill>
                <a:srgbClr val="0A0A8D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C33-4E2A-87ED-0F9FEC9CF935}"/>
              </c:ext>
            </c:extLst>
          </c:dPt>
          <c:dPt>
            <c:idx val="6"/>
            <c:bubble3D val="0"/>
            <c:spPr>
              <a:solidFill>
                <a:srgbClr val="959595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C33-4E2A-87ED-0F9FEC9CF935}"/>
              </c:ext>
            </c:extLst>
          </c:dPt>
          <c:dPt>
            <c:idx val="7"/>
            <c:bubble3D val="0"/>
            <c:spPr>
              <a:solidFill>
                <a:srgbClr val="D7FFA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C33-4E2A-87ED-0F9FEC9CF935}"/>
              </c:ext>
            </c:extLst>
          </c:dPt>
          <c:dPt>
            <c:idx val="8"/>
            <c:bubble3D val="0"/>
            <c:spPr>
              <a:solidFill>
                <a:srgbClr val="FF7C0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EC33-4E2A-87ED-0F9FEC9CF935}"/>
              </c:ext>
            </c:extLst>
          </c:dPt>
          <c:dPt>
            <c:idx val="9"/>
            <c:bubble3D val="0"/>
            <c:spPr>
              <a:solidFill>
                <a:srgbClr val="9F5FC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EC33-4E2A-87ED-0F9FEC9CF935}"/>
              </c:ext>
            </c:extLst>
          </c:dPt>
          <c:dPt>
            <c:idx val="10"/>
            <c:bubble3D val="0"/>
            <c:spPr>
              <a:solidFill>
                <a:srgbClr val="6633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EC33-4E2A-87ED-0F9FEC9CF935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EC33-4E2A-87ED-0F9FEC9CF935}"/>
              </c:ext>
            </c:extLst>
          </c:dPt>
          <c:dLbls>
            <c:dLbl>
              <c:idx val="0"/>
              <c:layout>
                <c:manualLayout>
                  <c:x val="-4.8661246889593343E-3"/>
                  <c:y val="0.1497356618803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33-4E2A-87ED-0F9FEC9CF935}"/>
                </c:ext>
              </c:extLst>
            </c:dLbl>
            <c:dLbl>
              <c:idx val="1"/>
              <c:layout>
                <c:manualLayout>
                  <c:x val="-0.11579302587176603"/>
                  <c:y val="1.93836565584091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33-4E2A-87ED-0F9FEC9CF935}"/>
                </c:ext>
              </c:extLst>
            </c:dLbl>
            <c:dLbl>
              <c:idx val="2"/>
              <c:layout>
                <c:manualLayout>
                  <c:x val="-1.2674694072331869E-3"/>
                  <c:y val="-4.0668377001126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397186147186145"/>
                      <c:h val="0.11557439402206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33-4E2A-87ED-0F9FEC9CF935}"/>
                </c:ext>
              </c:extLst>
            </c:dLbl>
            <c:dLbl>
              <c:idx val="3"/>
              <c:layout>
                <c:manualLayout>
                  <c:x val="1.8649913079046856E-2"/>
                  <c:y val="-1.27424941741105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33-4E2A-87ED-0F9FEC9CF935}"/>
                </c:ext>
              </c:extLst>
            </c:dLbl>
            <c:dLbl>
              <c:idx val="4"/>
              <c:layout>
                <c:manualLayout>
                  <c:x val="1.0663581824999147E-2"/>
                  <c:y val="-3.276566709575762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33-4E2A-87ED-0F9FEC9CF935}"/>
                </c:ext>
              </c:extLst>
            </c:dLbl>
            <c:dLbl>
              <c:idx val="5"/>
              <c:layout>
                <c:manualLayout>
                  <c:x val="1.0349814227766945E-2"/>
                  <c:y val="-2.17951075591358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7727272727273"/>
                      <c:h val="0.16744114067852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C33-4E2A-87ED-0F9FEC9CF935}"/>
                </c:ext>
              </c:extLst>
            </c:dLbl>
            <c:dLbl>
              <c:idx val="6"/>
              <c:layout>
                <c:manualLayout>
                  <c:x val="-7.112085421140539E-2"/>
                  <c:y val="-5.9120695147453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010822510822514E-2"/>
                      <c:h val="0.15005783181443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C33-4E2A-87ED-0F9FEC9CF935}"/>
                </c:ext>
              </c:extLst>
            </c:dLbl>
            <c:dLbl>
              <c:idx val="7"/>
              <c:layout>
                <c:manualLayout>
                  <c:x val="-2.8144493301973616E-2"/>
                  <c:y val="-6.06440183011817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62666598493369"/>
                      <c:h val="9.3904195142931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C33-4E2A-87ED-0F9FEC9CF935}"/>
                </c:ext>
              </c:extLst>
            </c:dLbl>
            <c:dLbl>
              <c:idx val="8"/>
              <c:layout>
                <c:manualLayout>
                  <c:x val="-2.8611480383133928E-3"/>
                  <c:y val="-5.55265810293560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33-4E2A-87ED-0F9FEC9CF935}"/>
                </c:ext>
              </c:extLst>
            </c:dLbl>
            <c:dLbl>
              <c:idx val="9"/>
              <c:layout>
                <c:manualLayout>
                  <c:x val="-4.9828714592494118E-3"/>
                  <c:y val="-9.0716260336620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C33-4E2A-87ED-0F9FEC9CF935}"/>
                </c:ext>
              </c:extLst>
            </c:dLbl>
            <c:dLbl>
              <c:idx val="10"/>
              <c:layout>
                <c:manualLayout>
                  <c:x val="6.1906082762381978E-2"/>
                  <c:y val="3.9742264052728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C33-4E2A-87ED-0F9FEC9CF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Local Broadcast TV News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Radio Stations</c:v>
                </c:pt>
                <c:pt idx="4">
                  <c:v>Local TV News Websites/Apps </c:v>
                </c:pt>
                <c:pt idx="5">
                  <c:v>Network Broadcast
TV News</c:v>
                </c:pt>
                <c:pt idx="6">
                  <c:v>Cable News Channels</c:v>
                </c:pt>
                <c:pt idx="7">
                  <c:v>Public TV News</c:v>
                </c:pt>
                <c:pt idx="8">
                  <c:v>National Newspapers</c:v>
                </c:pt>
                <c:pt idx="9">
                  <c:v>All Other Internet News Websites/Apps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0.25700000000000001</c:v>
                </c:pt>
                <c:pt idx="1">
                  <c:v>0.19700000000000001</c:v>
                </c:pt>
                <c:pt idx="2">
                  <c:v>7.3999999999999996E-2</c:v>
                </c:pt>
                <c:pt idx="3">
                  <c:v>6.4000000000000001E-2</c:v>
                </c:pt>
                <c:pt idx="4">
                  <c:v>5.7000000000000002E-2</c:v>
                </c:pt>
                <c:pt idx="5">
                  <c:v>6.2E-2</c:v>
                </c:pt>
                <c:pt idx="6">
                  <c:v>5.6000000000000001E-2</c:v>
                </c:pt>
                <c:pt idx="7">
                  <c:v>3.5000000000000003E-2</c:v>
                </c:pt>
                <c:pt idx="8">
                  <c:v>5.7000000000000002E-2</c:v>
                </c:pt>
                <c:pt idx="9">
                  <c:v>2.1000000000000001E-2</c:v>
                </c:pt>
                <c:pt idx="10">
                  <c:v>0.11999999999999977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C33-4E2A-87ED-0F9FEC9CF9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Local Broadcast TV News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Radio Stations</c:v>
                </c:pt>
                <c:pt idx="4">
                  <c:v>Local TV News Websites/Apps </c:v>
                </c:pt>
                <c:pt idx="5">
                  <c:v>Network Broadcast
TV News</c:v>
                </c:pt>
                <c:pt idx="6">
                  <c:v>Cable News Channels</c:v>
                </c:pt>
                <c:pt idx="7">
                  <c:v>Public TV News</c:v>
                </c:pt>
                <c:pt idx="8">
                  <c:v>National Newspapers</c:v>
                </c:pt>
                <c:pt idx="9">
                  <c:v>All Other Internet News Websites/Apps</c:v>
                </c:pt>
                <c:pt idx="10">
                  <c:v>Other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10" formatCode="0.0%">
                  <c:v>0.88000000000000023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C33-4E2A-87ED-0F9FEC9CF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% Time per 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A18+ Plan to buy/lease auto in the next year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3470886331516258"/>
          <c:y val="3.37395905536409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275296963718473E-2"/>
          <c:y val="0.16322363347033614"/>
          <c:w val="0.94516890086725724"/>
          <c:h val="0.59548808466187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</c:v>
                </c:pt>
              </c:strCache>
            </c:strRef>
          </c:tx>
          <c:spPr>
            <a:ln w="88900">
              <a:solidFill>
                <a:sysClr val="windowText" lastClr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24"/>
            <c:spPr>
              <a:solidFill>
                <a:sysClr val="windowText" lastClr="000000"/>
              </a:solidFill>
              <a:ln w="44450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"/>
            <c:marker>
              <c:spPr>
                <a:solidFill>
                  <a:sysClr val="windowText" lastClr="000000"/>
                </a:solidFill>
                <a:ln w="44450">
                  <a:solidFill>
                    <a:sysClr val="window" lastClr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88900"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8F-48FB-8284-5E9C8D796EBC}"/>
              </c:ext>
            </c:extLst>
          </c:dPt>
          <c:dPt>
            <c:idx val="2"/>
            <c:marker>
              <c:spPr>
                <a:solidFill>
                  <a:sysClr val="windowText" lastClr="000000"/>
                </a:solidFill>
                <a:ln w="44450">
                  <a:solidFill>
                    <a:sysClr val="window" lastClr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88900"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8F-48FB-8284-5E9C8D796EBC}"/>
              </c:ext>
            </c:extLst>
          </c:dPt>
          <c:dPt>
            <c:idx val="3"/>
            <c:marker>
              <c:spPr>
                <a:solidFill>
                  <a:sysClr val="windowText" lastClr="000000"/>
                </a:solidFill>
                <a:ln w="44450">
                  <a:solidFill>
                    <a:sysClr val="window" lastClr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88900">
                <a:solidFill>
                  <a:sysClr val="windowText" lastClr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8F-48FB-8284-5E9C8D796EBC}"/>
              </c:ext>
            </c:extLst>
          </c:dPt>
          <c:cat>
            <c:strRef>
              <c:f>Sheet1!$A$2:$A$6</c:f>
              <c:strCache>
                <c:ptCount val="5"/>
                <c:pt idx="0">
                  <c:v>4am-9am</c:v>
                </c:pt>
                <c:pt idx="1">
                  <c:v>9am-4pm</c:v>
                </c:pt>
                <c:pt idx="2">
                  <c:v>4pm-8pm</c:v>
                </c:pt>
                <c:pt idx="3">
                  <c:v>8pm-1am</c:v>
                </c:pt>
                <c:pt idx="4">
                  <c:v>1am-4am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0.21102661596958178</c:v>
                </c:pt>
                <c:pt idx="1">
                  <c:v>0.32129277566539921</c:v>
                </c:pt>
                <c:pt idx="2">
                  <c:v>0.21292775665399241</c:v>
                </c:pt>
                <c:pt idx="3">
                  <c:v>0.19581749049429661</c:v>
                </c:pt>
                <c:pt idx="4">
                  <c:v>5.8935361216730049E-2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8F-48FB-8284-5E9C8D796E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(Broadcast+Cable)</c:v>
                </c:pt>
              </c:strCache>
            </c:strRef>
          </c:tx>
          <c:spPr>
            <a:ln w="101600">
              <a:solidFill>
                <a:srgbClr val="3333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tx2"/>
              </a:solidFill>
              <a:ln w="3492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1"/>
            <c:marker>
              <c:spPr>
                <a:solidFill>
                  <a:schemeClr val="tx2"/>
                </a:solidFill>
                <a:ln w="34925">
                  <a:solidFill>
                    <a:srgbClr val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101600">
                <a:solidFill>
                  <a:srgbClr val="3333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908F-48FB-8284-5E9C8D796EBC}"/>
              </c:ext>
            </c:extLst>
          </c:dPt>
          <c:dPt>
            <c:idx val="2"/>
            <c:marker>
              <c:spPr>
                <a:solidFill>
                  <a:schemeClr val="tx2"/>
                </a:solidFill>
                <a:ln w="34925">
                  <a:solidFill>
                    <a:srgbClr val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101600">
                <a:solidFill>
                  <a:srgbClr val="3333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08F-48FB-8284-5E9C8D796EBC}"/>
              </c:ext>
            </c:extLst>
          </c:dPt>
          <c:dPt>
            <c:idx val="3"/>
            <c:marker>
              <c:spPr>
                <a:solidFill>
                  <a:schemeClr val="tx2"/>
                </a:solidFill>
                <a:ln w="34925">
                  <a:solidFill>
                    <a:srgbClr val="FFFFFF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spPr>
              <a:ln w="101600">
                <a:solidFill>
                  <a:srgbClr val="3333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08F-48FB-8284-5E9C8D796EBC}"/>
              </c:ext>
            </c:extLst>
          </c:dPt>
          <c:cat>
            <c:strRef>
              <c:f>Sheet1!$A$2:$A$6</c:f>
              <c:strCache>
                <c:ptCount val="5"/>
                <c:pt idx="0">
                  <c:v>4am-9am</c:v>
                </c:pt>
                <c:pt idx="1">
                  <c:v>9am-4pm</c:v>
                </c:pt>
                <c:pt idx="2">
                  <c:v>4pm-8pm</c:v>
                </c:pt>
                <c:pt idx="3">
                  <c:v>8pm-1am</c:v>
                </c:pt>
                <c:pt idx="4">
                  <c:v>1am-4am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0.13600000000000001</c:v>
                </c:pt>
                <c:pt idx="1">
                  <c:v>0.26700000000000002</c:v>
                </c:pt>
                <c:pt idx="2">
                  <c:v>0.25800000000000001</c:v>
                </c:pt>
                <c:pt idx="3">
                  <c:v>0.3</c:v>
                </c:pt>
                <c:pt idx="4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08F-48FB-8284-5E9C8D796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931808"/>
        <c:axId val="448932984"/>
      </c:lineChart>
      <c:catAx>
        <c:axId val="44893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932984"/>
        <c:crosses val="autoZero"/>
        <c:auto val="1"/>
        <c:lblAlgn val="ctr"/>
        <c:lblOffset val="100"/>
        <c:noMultiLvlLbl val="0"/>
      </c:catAx>
      <c:valAx>
        <c:axId val="448932984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448931808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7522414698162737"/>
          <c:y val="2.4168631507931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4679915200586646"/>
          <c:w val="1"/>
          <c:h val="0.69195086438141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Car Buyers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0.60499999999999998</c:v>
                </c:pt>
                <c:pt idx="1">
                  <c:v>0.79300000000000004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A-46E9-B432-D652D836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12776352"/>
        <c:axId val="612784192"/>
      </c:barChart>
      <c:catAx>
        <c:axId val="6127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784192"/>
        <c:crosses val="autoZero"/>
        <c:auto val="1"/>
        <c:lblAlgn val="ctr"/>
        <c:lblOffset val="100"/>
        <c:noMultiLvlLbl val="0"/>
      </c:catAx>
      <c:valAx>
        <c:axId val="612784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127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Broadcast TV 
Alone</c:v>
                </c:pt>
                <c:pt idx="1">
                  <c:v>Broadcast TV 
and Cable</c:v>
                </c:pt>
                <c:pt idx="2">
                  <c:v>Broadcast TV 
and Broadcast Websites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0.78800000000000003</c:v>
                </c:pt>
                <c:pt idx="1">
                  <c:v>0.79</c:v>
                </c:pt>
                <c:pt idx="2">
                  <c:v>0.84299999999999997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216-8686-8438860C9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968384"/>
        <c:axId val="591968776"/>
      </c:barChart>
      <c:catAx>
        <c:axId val="5919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68776"/>
        <c:crosses val="autoZero"/>
        <c:auto val="1"/>
        <c:lblAlgn val="ctr"/>
        <c:lblOffset val="0"/>
        <c:noMultiLvlLbl val="0"/>
      </c:catAx>
      <c:valAx>
        <c:axId val="591968776"/>
        <c:scaling>
          <c:orientation val="minMax"/>
          <c:min val="0.30000000000000004"/>
        </c:scaling>
        <c:delete val="1"/>
        <c:axPos val="l"/>
        <c:numFmt formatCode="0.00%" sourceLinked="1"/>
        <c:majorTickMark val="none"/>
        <c:minorTickMark val="none"/>
        <c:tickLblPos val="nextTo"/>
        <c:crossAx val="5919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6689997083702E-3"/>
          <c:y val="3.5109177558841236E-2"/>
          <c:w val="0.99053656952674629"/>
          <c:h val="0.75161404445329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505FF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B0E-4E9C-9243-016B064A4D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B0E-4E9C-9243-016B064A4DC5}"/>
              </c:ext>
            </c:extLst>
          </c:dPt>
          <c:dPt>
            <c:idx val="2"/>
            <c:bubble3D val="0"/>
            <c:spPr>
              <a:solidFill>
                <a:srgbClr val="FF7D0F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B0E-4E9C-9243-016B064A4DC5}"/>
              </c:ext>
            </c:extLst>
          </c:dPt>
          <c:dPt>
            <c:idx val="3"/>
            <c:bubble3D val="0"/>
            <c:spPr>
              <a:solidFill>
                <a:srgbClr val="FFAEFF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B0E-4E9C-9243-016B064A4DC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0-EB0E-4E9C-9243-016B064A4DC5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B0E-4E9C-9243-016B064A4DC5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B0E-4E9C-9243-016B064A4D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B0E-4E9C-9243-016B064A4DC5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B0E-4E9C-9243-016B064A4DC5}"/>
              </c:ext>
            </c:extLst>
          </c:dPt>
          <c:dLbls>
            <c:dLbl>
              <c:idx val="0"/>
              <c:layout>
                <c:manualLayout>
                  <c:x val="-0.21690760265616779"/>
                  <c:y val="0.1811296619546942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71363156154896"/>
                      <c:h val="0.3114459626078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0E-4E9C-9243-016B064A4DC5}"/>
                </c:ext>
              </c:extLst>
            </c:dLbl>
            <c:dLbl>
              <c:idx val="1"/>
              <c:layout>
                <c:manualLayout>
                  <c:x val="1.6152714725598621E-2"/>
                  <c:y val="-0.1887041375788405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92361373112567"/>
                      <c:h val="0.29988332691669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0E-4E9C-9243-016B064A4DC5}"/>
                </c:ext>
              </c:extLst>
            </c:dLbl>
            <c:dLbl>
              <c:idx val="2"/>
              <c:layout>
                <c:manualLayout>
                  <c:x val="0.20851686282136472"/>
                  <c:y val="-9.50976484051713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45372004420085"/>
                      <c:h val="0.23978646781515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B0E-4E9C-9243-016B064A4DC5}"/>
                </c:ext>
              </c:extLst>
            </c:dLbl>
            <c:dLbl>
              <c:idx val="3"/>
              <c:layout>
                <c:manualLayout>
                  <c:x val="7.3427211785908654E-4"/>
                  <c:y val="7.000413390678031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16297025414566"/>
                      <c:h val="0.18209348307767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0E-4E9C-9243-016B064A4DC5}"/>
                </c:ext>
              </c:extLst>
            </c:dLbl>
            <c:dLbl>
              <c:idx val="4"/>
              <c:layout>
                <c:manualLayout>
                  <c:x val="-1.0881749756408507E-2"/>
                  <c:y val="-1.49608054909790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BE83BC-013A-4E51-B91B-D0F2FE689C4F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5646AAB-E024-4DC5-88FF-2E353CEE88CA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2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25107365834478"/>
                      <c:h val="0.20293507381408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B0E-4E9C-9243-016B064A4DC5}"/>
                </c:ext>
              </c:extLst>
            </c:dLbl>
            <c:dLbl>
              <c:idx val="5"/>
              <c:layout>
                <c:manualLayout>
                  <c:x val="5.5224131346429943E-2"/>
                  <c:y val="9.375110019840476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1820842228214383E-2"/>
                      <c:h val="0.13288617484532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B0E-4E9C-9243-016B064A4D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 TV Websites/Apps</c:v>
                </c:pt>
                <c:pt idx="1">
                  <c:v>Any social media websites or apps like Facebook, Twitter, or Instagram</c:v>
                </c:pt>
                <c:pt idx="2">
                  <c:v>Local Newspapers Websites/Apps</c:v>
                </c:pt>
                <c:pt idx="3">
                  <c:v>Local Radio Websites/Apps</c:v>
                </c:pt>
                <c:pt idx="4">
                  <c:v>Local Magazines Websites/Apps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0.38700000000000001</c:v>
                </c:pt>
                <c:pt idx="1">
                  <c:v>0.246</c:v>
                </c:pt>
                <c:pt idx="2">
                  <c:v>0.152</c:v>
                </c:pt>
                <c:pt idx="3">
                  <c:v>7.5999999999999998E-2</c:v>
                </c:pt>
                <c:pt idx="4">
                  <c:v>7.0999999999999994E-2</c:v>
                </c:pt>
                <c:pt idx="5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0E-4E9C-9243-016B064A4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8946317739694297"/>
          <c:y val="4.16448547104484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058823529411764E-2"/>
          <c:y val="0.16735168600543618"/>
          <c:w val="0.90595321908290871"/>
          <c:h val="0.68143131168748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A18+</c:v>
                </c:pt>
                <c:pt idx="1">
                  <c:v>Car Buyers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0.72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D-4181-AF35-0D45E06A3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90588840"/>
        <c:axId val="890586880"/>
      </c:barChart>
      <c:catAx>
        <c:axId val="89058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86880"/>
        <c:crosses val="autoZero"/>
        <c:auto val="1"/>
        <c:lblAlgn val="ctr"/>
        <c:lblOffset val="100"/>
        <c:noMultiLvlLbl val="0"/>
      </c:catAx>
      <c:valAx>
        <c:axId val="890586880"/>
        <c:scaling>
          <c:orientation val="minMax"/>
          <c:max val="0.8600000000000001"/>
          <c:min val="0.45"/>
        </c:scaling>
        <c:delete val="1"/>
        <c:axPos val="l"/>
        <c:numFmt formatCode="0%" sourceLinked="1"/>
        <c:majorTickMark val="out"/>
        <c:minorTickMark val="none"/>
        <c:tickLblPos val="nextTo"/>
        <c:crossAx val="89058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7428442251583033"/>
          <c:y val="1.5012980417470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8.5034967282532389E-2"/>
          <c:w val="1"/>
          <c:h val="0.7274318218299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A18+</c:v>
                </c:pt>
                <c:pt idx="1">
                  <c:v>Car Buyers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0.48899999999999999</c:v>
                </c:pt>
                <c:pt idx="1">
                  <c:v>0.69699999999999995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4-47FC-BC6C-7D8F3F4E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46656416"/>
        <c:axId val="616553032"/>
      </c:barChart>
      <c:catAx>
        <c:axId val="4466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553032"/>
        <c:crosses val="autoZero"/>
        <c:auto val="1"/>
        <c:lblAlgn val="ctr"/>
        <c:lblOffset val="100"/>
        <c:noMultiLvlLbl val="0"/>
      </c:catAx>
      <c:valAx>
        <c:axId val="6165530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665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91126268452118"/>
          <c:y val="5.3285375523905172E-2"/>
          <c:w val="0.61975508634669074"/>
          <c:h val="0.94647963936426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F86-4123-833E-4BC77467406F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F86-4123-833E-4BC77467406F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0F86-4123-833E-4BC77467406F}"/>
              </c:ext>
            </c:extLst>
          </c:dPt>
          <c:dPt>
            <c:idx val="3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0F86-4123-833E-4BC77467406F}"/>
              </c:ext>
            </c:extLst>
          </c:dPt>
          <c:dPt>
            <c:idx val="4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0F86-4123-833E-4BC77467406F}"/>
              </c:ext>
            </c:extLst>
          </c:dPt>
          <c:dPt>
            <c:idx val="5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0F86-4123-833E-4BC77467406F}"/>
              </c:ext>
            </c:extLst>
          </c:dPt>
          <c:dPt>
            <c:idx val="6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0F86-4123-833E-4BC77467406F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0F86-4123-833E-4BC77467406F}"/>
              </c:ext>
            </c:extLst>
          </c:dPt>
          <c:dPt>
            <c:idx val="8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0F86-4123-833E-4BC77467406F}"/>
              </c:ext>
            </c:extLst>
          </c:dPt>
          <c:dPt>
            <c:idx val="9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0F86-4123-833E-4BC77467406F}"/>
              </c:ext>
            </c:extLst>
          </c:dPt>
          <c:dPt>
            <c:idx val="10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0F86-4123-833E-4BC77467406F}"/>
              </c:ext>
            </c:extLst>
          </c:dPt>
          <c:dPt>
            <c:idx val="11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0F86-4123-833E-4BC77467406F}"/>
              </c:ext>
            </c:extLst>
          </c:dPt>
          <c:dPt>
            <c:idx val="12"/>
            <c:invertIfNegative val="0"/>
            <c:bubble3D val="0"/>
            <c:spPr>
              <a:solidFill>
                <a:srgbClr val="82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0F86-4123-833E-4BC77467406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0F86-4123-833E-4BC77467406F}"/>
              </c:ext>
            </c:extLst>
          </c:dPt>
          <c:dPt>
            <c:idx val="14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0F86-4123-833E-4BC77467406F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0F86-4123-833E-4BC77467406F}"/>
              </c:ext>
            </c:extLst>
          </c:dPt>
          <c:dPt>
            <c:idx val="16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0F86-4123-833E-4BC77467406F}"/>
              </c:ext>
            </c:extLst>
          </c:dPt>
          <c:dPt>
            <c:idx val="17"/>
            <c:invertIfNegative val="0"/>
            <c:bubble3D val="0"/>
            <c:spPr>
              <a:solidFill>
                <a:srgbClr val="4B059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0F86-4123-833E-4BC77467406F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0F86-4123-833E-4BC77467406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0F86-4123-833E-4BC77467406F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0F86-4123-833E-4BC77467406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Social Media</c:v>
                </c:pt>
                <c:pt idx="4">
                  <c:v>Streaming Programs on TV With Ads </c:v>
                </c:pt>
                <c:pt idx="5">
                  <c:v>Search</c:v>
                </c:pt>
                <c:pt idx="6">
                  <c:v>Email</c:v>
                </c:pt>
                <c:pt idx="7">
                  <c:v>Radio</c:v>
                </c:pt>
                <c:pt idx="8">
                  <c:v>Streaming Programs on TV No Ads </c:v>
                </c:pt>
                <c:pt idx="9">
                  <c:v>Streaming Video Other Than TV Programs on Digital Media</c:v>
                </c:pt>
                <c:pt idx="10">
                  <c:v>Streaming Programs on Digital Media With Ads</c:v>
                </c:pt>
                <c:pt idx="11">
                  <c:v>Newspapers</c:v>
                </c:pt>
                <c:pt idx="12">
                  <c:v>Streaming Programs on Digital Media No Ads</c:v>
                </c:pt>
                <c:pt idx="13">
                  <c:v>Streaming Audio</c:v>
                </c:pt>
                <c:pt idx="14">
                  <c:v>Broadcast TV News Websites/Apps</c:v>
                </c:pt>
                <c:pt idx="15">
                  <c:v>Magazines</c:v>
                </c:pt>
                <c:pt idx="16">
                  <c:v>Digital Newspaper</c:v>
                </c:pt>
                <c:pt idx="17">
                  <c:v>Cable News Channels' Websites/Apps</c:v>
                </c:pt>
                <c:pt idx="18">
                  <c:v>Local Radio Stations Websites/Apps</c:v>
                </c:pt>
                <c:pt idx="19">
                  <c:v>Podcasts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0.0%</c:formatCode>
                <c:ptCount val="21"/>
                <c:pt idx="0">
                  <c:v>0.79</c:v>
                </c:pt>
                <c:pt idx="1">
                  <c:v>0.78800000000000003</c:v>
                </c:pt>
                <c:pt idx="2">
                  <c:v>0.67600000000000005</c:v>
                </c:pt>
                <c:pt idx="3">
                  <c:v>0.61599999999999999</c:v>
                </c:pt>
                <c:pt idx="4" formatCode="0%">
                  <c:v>0.6</c:v>
                </c:pt>
                <c:pt idx="5">
                  <c:v>0.57999999999999996</c:v>
                </c:pt>
                <c:pt idx="6">
                  <c:v>0.57599999999999996</c:v>
                </c:pt>
                <c:pt idx="7">
                  <c:v>0.53400000000000003</c:v>
                </c:pt>
                <c:pt idx="8">
                  <c:v>0.501</c:v>
                </c:pt>
                <c:pt idx="9">
                  <c:v>0.49299999999999999</c:v>
                </c:pt>
                <c:pt idx="10">
                  <c:v>0.48299999999999998</c:v>
                </c:pt>
                <c:pt idx="11">
                  <c:v>0.33500000000000002</c:v>
                </c:pt>
                <c:pt idx="12">
                  <c:v>0.33</c:v>
                </c:pt>
                <c:pt idx="13">
                  <c:v>0.32300000000000001</c:v>
                </c:pt>
                <c:pt idx="14">
                  <c:v>0.32100000000000001</c:v>
                </c:pt>
                <c:pt idx="15">
                  <c:v>0.28999999999999998</c:v>
                </c:pt>
                <c:pt idx="16">
                  <c:v>0.245</c:v>
                </c:pt>
                <c:pt idx="17">
                  <c:v>0.22700000000000001</c:v>
                </c:pt>
                <c:pt idx="18">
                  <c:v>0.222</c:v>
                </c:pt>
                <c:pt idx="19">
                  <c:v>0.216</c:v>
                </c:pt>
                <c:pt idx="20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F86-4123-833E-4BC774674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111583640"/>
        <c:axId val="1111589128"/>
      </c:barChart>
      <c:catAx>
        <c:axId val="1111583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589128"/>
        <c:crosses val="autoZero"/>
        <c:auto val="1"/>
        <c:lblAlgn val="ctr"/>
        <c:lblOffset val="100"/>
        <c:noMultiLvlLbl val="0"/>
      </c:catAx>
      <c:valAx>
        <c:axId val="111158912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111158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Reached Yesterday</a:t>
            </a:r>
            <a:endParaRPr lang="en-US" sz="1600" dirty="0">
              <a:effectLst/>
            </a:endParaRP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A18+ Plan to buy/lease auto in the next year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9793895061565823"/>
          <c:y val="3.31418574016597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8.9956470090219287E-2"/>
          <c:w val="0.9998348643769015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183-43C8-BCED-9EC87C587BAC}"/>
              </c:ext>
            </c:extLst>
          </c:dPt>
          <c:dPt>
            <c:idx val="1"/>
            <c:invertIfNegative val="0"/>
            <c:bubble3D val="0"/>
            <c:spPr>
              <a:solidFill>
                <a:srgbClr val="6F6FFF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183-43C8-BCED-9EC87C587BAC}"/>
              </c:ext>
            </c:extLst>
          </c:dPt>
          <c:dPt>
            <c:idx val="2"/>
            <c:invertIfNegative val="0"/>
            <c:bubble3D val="0"/>
            <c:spPr>
              <a:solidFill>
                <a:srgbClr val="3333CC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183-43C8-BCED-9EC87C587B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183-43C8-BCED-9EC87C587B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183-43C8-BCED-9EC87C587B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183-43C8-BCED-9EC87C587B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183-43C8-BCED-9EC87C587B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3183-43C8-BCED-9EC87C587BAC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3183-43C8-BCED-9EC87C587BA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3183-43C8-BCED-9EC87C587BAC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3183-43C8-BCED-9EC87C587BA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3183-43C8-BCED-9EC87C587BA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3183-43C8-BCED-9EC87C587BAC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3183-43C8-BCED-9EC87C587BA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3183-43C8-BCED-9EC87C587BAC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3183-43C8-BCED-9EC87C587BAC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3183-43C8-BCED-9EC87C587BAC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3183-43C8-BCED-9EC87C587BAC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3183-43C8-BCED-9EC87C587BAC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3183-43C8-BCED-9EC87C587BA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TV (Broadcast/Cable)</c:v>
                </c:pt>
                <c:pt idx="1">
                  <c:v>TV+ Streaming Programs on TV With Ads </c:v>
                </c:pt>
                <c:pt idx="2">
                  <c:v>TV+ Streaming Programs 
With Ads on any device 
(TV, PC, Smartphone, Tablets)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3"/>
                <c:pt idx="0" formatCode="0%">
                  <c:v>0.79</c:v>
                </c:pt>
                <c:pt idx="1">
                  <c:v>0.79800000000000004</c:v>
                </c:pt>
                <c:pt idx="2">
                  <c:v>0.90500000000000003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3183-43C8-BCED-9EC87C587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1576584"/>
        <c:axId val="1111587952"/>
      </c:barChart>
      <c:catAx>
        <c:axId val="111157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587952"/>
        <c:crosses val="autoZero"/>
        <c:auto val="1"/>
        <c:lblAlgn val="ctr"/>
        <c:lblOffset val="100"/>
        <c:noMultiLvlLbl val="0"/>
      </c:catAx>
      <c:valAx>
        <c:axId val="111158795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1115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Car Buyers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702-4DE8-B879-81D65470CADF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702-4DE8-B879-81D65470CA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702-4DE8-B879-81D65470C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702-4DE8-B879-81D65470CA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702-4DE8-B879-81D65470CA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702-4DE8-B879-81D65470C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D702-4DE8-B879-81D65470C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D702-4DE8-B879-81D65470CA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D702-4DE8-B879-81D65470CA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D702-4DE8-B879-81D65470CA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D702-4DE8-B879-81D65470CA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D702-4DE8-B879-81D65470C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D702-4DE8-B879-81D65470CADF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D702-4DE8-B879-81D65470CA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D702-4DE8-B879-81D65470CA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D702-4DE8-B879-81D65470CA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D702-4DE8-B879-81D65470C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D702-4DE8-B879-81D65470CA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D702-4DE8-B879-81D65470CADF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D702-4DE8-B879-81D65470C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0.501</c:v>
                </c:pt>
                <c:pt idx="1">
                  <c:v>0.33</c:v>
                </c:pt>
                <c:pt idx="2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702-4DE8-B879-81D65470C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804328"/>
        <c:axId val="579802368"/>
      </c:barChart>
      <c:catAx>
        <c:axId val="5798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802368"/>
        <c:crosses val="autoZero"/>
        <c:auto val="1"/>
        <c:lblAlgn val="ctr"/>
        <c:lblOffset val="100"/>
        <c:noMultiLvlLbl val="0"/>
      </c:catAx>
      <c:valAx>
        <c:axId val="57980236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57980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Car Buyers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 b="1" dirty="0">
                <a:solidFill>
                  <a:schemeClr val="tx1"/>
                </a:solidFill>
              </a:rPr>
              <a:t>% Reach of Streamers with No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48-45C3-B882-7FFCBD28751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8-45C3-B882-7FFCBD287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0.94199999999999995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8-45C3-B882-7FFCBD2875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9801192"/>
        <c:axId val="579807072"/>
      </c:barChart>
      <c:valAx>
        <c:axId val="579807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79801192"/>
        <c:crosses val="autoZero"/>
        <c:crossBetween val="between"/>
      </c:valAx>
      <c:catAx>
        <c:axId val="579801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10305115556653"/>
          <c:y val="0"/>
          <c:w val="0.61668558802173745"/>
          <c:h val="0.99601034396662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7E2-46DA-B82C-BDEEB72D4725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47E2-46DA-B82C-BDEEB72D4725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47E2-46DA-B82C-BDEEB72D4725}"/>
              </c:ext>
            </c:extLst>
          </c:dPt>
          <c:dPt>
            <c:idx val="3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47E2-46DA-B82C-BDEEB72D4725}"/>
              </c:ext>
            </c:extLst>
          </c:dPt>
          <c:dPt>
            <c:idx val="4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47E2-46DA-B82C-BDEEB72D4725}"/>
              </c:ext>
            </c:extLst>
          </c:dPt>
          <c:dPt>
            <c:idx val="5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47E2-46DA-B82C-BDEEB72D4725}"/>
              </c:ext>
            </c:extLst>
          </c:dPt>
          <c:dPt>
            <c:idx val="6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47E2-46DA-B82C-BDEEB72D4725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47E2-46DA-B82C-BDEEB72D4725}"/>
              </c:ext>
            </c:extLst>
          </c:dPt>
          <c:dPt>
            <c:idx val="8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47E2-46DA-B82C-BDEEB72D4725}"/>
              </c:ext>
            </c:extLst>
          </c:dPt>
          <c:dPt>
            <c:idx val="9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47E2-46DA-B82C-BDEEB72D4725}"/>
              </c:ext>
            </c:extLst>
          </c:dPt>
          <c:dPt>
            <c:idx val="10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47E2-46DA-B82C-BDEEB72D4725}"/>
              </c:ext>
            </c:extLst>
          </c:dPt>
          <c:dPt>
            <c:idx val="11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47E2-46DA-B82C-BDEEB72D4725}"/>
              </c:ext>
            </c:extLst>
          </c:dPt>
          <c:dPt>
            <c:idx val="12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47E2-46DA-B82C-BDEEB72D472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47E2-46DA-B82C-BDEEB72D4725}"/>
              </c:ext>
            </c:extLst>
          </c:dPt>
          <c:dPt>
            <c:idx val="14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47E2-46DA-B82C-BDEEB72D4725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47E2-46DA-B82C-BDEEB72D472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47E2-46DA-B82C-BDEEB72D4725}"/>
              </c:ext>
            </c:extLst>
          </c:dPt>
          <c:dPt>
            <c:idx val="17"/>
            <c:invertIfNegative val="0"/>
            <c:bubble3D val="0"/>
            <c:spPr>
              <a:solidFill>
                <a:srgbClr val="4B059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47E2-46DA-B82C-BDEEB72D4725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47E2-46DA-B82C-BDEEB72D4725}"/>
              </c:ext>
            </c:extLst>
          </c:dPt>
          <c:dPt>
            <c:idx val="19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47E2-46DA-B82C-BDEEB72D4725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47E2-46DA-B82C-BDEEB72D47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Streaming Programs on TV With Ads </c:v>
                </c:pt>
                <c:pt idx="4">
                  <c:v>Streaming Programs on Digital Media With Ads</c:v>
                </c:pt>
                <c:pt idx="5">
                  <c:v>Social Media</c:v>
                </c:pt>
                <c:pt idx="6">
                  <c:v>Streaming Programs on TV No Ads </c:v>
                </c:pt>
                <c:pt idx="7">
                  <c:v>Radio</c:v>
                </c:pt>
                <c:pt idx="8">
                  <c:v>Streaming Video Other Than TV Programs on Digital Media</c:v>
                </c:pt>
                <c:pt idx="9">
                  <c:v>Email</c:v>
                </c:pt>
                <c:pt idx="10">
                  <c:v>Search</c:v>
                </c:pt>
                <c:pt idx="11">
                  <c:v>Streaming Programs on Digital Media No Ads</c:v>
                </c:pt>
                <c:pt idx="12">
                  <c:v>Newspapers</c:v>
                </c:pt>
                <c:pt idx="13">
                  <c:v>Streaming Audio</c:v>
                </c:pt>
                <c:pt idx="14">
                  <c:v>Broadcast TV News Websites/Apps</c:v>
                </c:pt>
                <c:pt idx="15">
                  <c:v>Magazines</c:v>
                </c:pt>
                <c:pt idx="16">
                  <c:v>Podcasts</c:v>
                </c:pt>
                <c:pt idx="17">
                  <c:v>Cable News Channels' Websites/Apps</c:v>
                </c:pt>
                <c:pt idx="18">
                  <c:v>Local Radio Stations Websites/Apps</c:v>
                </c:pt>
                <c:pt idx="19">
                  <c:v>Digital Newspaper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h:mm;@</c:formatCode>
                <c:ptCount val="21"/>
                <c:pt idx="0">
                  <c:v>0.23402777777777781</c:v>
                </c:pt>
                <c:pt idx="1">
                  <c:v>0.14583333333333334</c:v>
                </c:pt>
                <c:pt idx="2">
                  <c:v>8.819444444444445E-2</c:v>
                </c:pt>
                <c:pt idx="3">
                  <c:v>6.8749999999999992E-2</c:v>
                </c:pt>
                <c:pt idx="4">
                  <c:v>6.1111111111111116E-2</c:v>
                </c:pt>
                <c:pt idx="5">
                  <c:v>5.0694444444444452E-2</c:v>
                </c:pt>
                <c:pt idx="6">
                  <c:v>4.7222222222222221E-2</c:v>
                </c:pt>
                <c:pt idx="7">
                  <c:v>4.6527777777777779E-2</c:v>
                </c:pt>
                <c:pt idx="8">
                  <c:v>4.0972222222222222E-2</c:v>
                </c:pt>
                <c:pt idx="9">
                  <c:v>3.1944444444444449E-2</c:v>
                </c:pt>
                <c:pt idx="10">
                  <c:v>2.9166666666666664E-2</c:v>
                </c:pt>
                <c:pt idx="11">
                  <c:v>2.1527777777777781E-2</c:v>
                </c:pt>
                <c:pt idx="12">
                  <c:v>1.9444444444444445E-2</c:v>
                </c:pt>
                <c:pt idx="13">
                  <c:v>1.8749999999999999E-2</c:v>
                </c:pt>
                <c:pt idx="14">
                  <c:v>1.6666666666666666E-2</c:v>
                </c:pt>
                <c:pt idx="15">
                  <c:v>1.5972222222222224E-2</c:v>
                </c:pt>
                <c:pt idx="16">
                  <c:v>9.0277777777777787E-3</c:v>
                </c:pt>
                <c:pt idx="17">
                  <c:v>7.6388888888888886E-3</c:v>
                </c:pt>
                <c:pt idx="18">
                  <c:v>7.6388888888888886E-3</c:v>
                </c:pt>
                <c:pt idx="19">
                  <c:v>7.6388888888888886E-3</c:v>
                </c:pt>
                <c:pt idx="20">
                  <c:v>5.5555555555555558E-3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7E2-46DA-B82C-BDEEB72D4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111583640"/>
        <c:axId val="1111589128"/>
      </c:barChart>
      <c:catAx>
        <c:axId val="1111583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589128"/>
        <c:crosses val="autoZero"/>
        <c:auto val="1"/>
        <c:lblAlgn val="ctr"/>
        <c:lblOffset val="100"/>
        <c:noMultiLvlLbl val="0"/>
      </c:catAx>
      <c:valAx>
        <c:axId val="1111589128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111158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Plan to buy/lease auto in the next year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Daily Time Spent Yesterday A18+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(In Hours:Minutes)</a:t>
            </a:r>
          </a:p>
        </c:rich>
      </c:tx>
      <c:layout>
        <c:manualLayout>
          <c:xMode val="edge"/>
          <c:yMode val="edge"/>
          <c:x val="0.34333754277788869"/>
          <c:y val="6.01059649351082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10909583791802E-2"/>
          <c:y val="9.3228139461195639E-2"/>
          <c:w val="0.97984332937271124"/>
          <c:h val="0.75780128984377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6EA-4614-8E08-6E4EADD391CE}"/>
              </c:ext>
            </c:extLst>
          </c:dPt>
          <c:dPt>
            <c:idx val="1"/>
            <c:invertIfNegative val="0"/>
            <c:bubble3D val="0"/>
            <c:spPr>
              <a:solidFill>
                <a:srgbClr val="CCE6B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6EA-4614-8E08-6E4EADD391CE}"/>
              </c:ext>
            </c:extLst>
          </c:dPt>
          <c:dPt>
            <c:idx val="2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6EA-4614-8E08-6E4EADD391CE}"/>
              </c:ext>
            </c:extLst>
          </c:dPt>
          <c:dPt>
            <c:idx val="3"/>
            <c:invertIfNegative val="0"/>
            <c:bubble3D val="0"/>
            <c:spPr>
              <a:solidFill>
                <a:srgbClr val="909C5E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9A28-4485-B915-0061FF5B4524}"/>
              </c:ext>
            </c:extLst>
          </c:dPt>
          <c:dPt>
            <c:idx val="4"/>
            <c:invertIfNegative val="0"/>
            <c:bubble3D val="0"/>
            <c:spPr>
              <a:solidFill>
                <a:srgbClr val="8A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A-9A28-4485-B915-0061FF5B45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6EA-4614-8E08-6E4EADD391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6EA-4614-8E08-6E4EADD391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6EA-4614-8E08-6E4EADD391C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96EA-4614-8E08-6E4EADD391C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96EA-4614-8E08-6E4EADD391CE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96EA-4614-8E08-6E4EADD391CE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96EA-4614-8E08-6E4EADD391CE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96EA-4614-8E08-6E4EADD391C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96EA-4614-8E08-6E4EADD391C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96EA-4614-8E08-6E4EADD391CE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96EA-4614-8E08-6E4EADD391CE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96EA-4614-8E08-6E4EADD391CE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96EA-4614-8E08-6E4EADD391CE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96EA-4614-8E08-6E4EADD391CE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96EA-4614-8E08-6E4EADD391CE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96EA-4614-8E08-6E4EADD391CE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96EA-4614-8E08-6E4EADD391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TV (Broadcast/Cable)</c:v>
                </c:pt>
                <c:pt idx="1">
                  <c:v>Streaming Programs on TV With Ads </c:v>
                </c:pt>
                <c:pt idx="2">
                  <c:v>Streaming Programs on Digital Media With Ads</c:v>
                </c:pt>
                <c:pt idx="3">
                  <c:v>Streaming Programs on TV No Ads </c:v>
                </c:pt>
                <c:pt idx="4">
                  <c:v>Streaming Programs on Digital Media No Ads</c:v>
                </c:pt>
              </c:strCache>
            </c:strRef>
          </c:cat>
          <c:val>
            <c:numRef>
              <c:f>Sheet1!$B$2:$B$6</c:f>
              <c:numCache>
                <c:formatCode>h:mm;@</c:formatCode>
                <c:ptCount val="5"/>
                <c:pt idx="0">
                  <c:v>0.23402777777777781</c:v>
                </c:pt>
                <c:pt idx="1">
                  <c:v>6.8749999999999992E-2</c:v>
                </c:pt>
                <c:pt idx="2">
                  <c:v>6.1111111111111116E-2</c:v>
                </c:pt>
                <c:pt idx="3">
                  <c:v>4.7222222222222221E-2</c:v>
                </c:pt>
                <c:pt idx="4">
                  <c:v>2.1527777777777781E-2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96EA-4614-8E08-6E4EADD39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111587560"/>
        <c:axId val="1111586776"/>
      </c:barChart>
      <c:catAx>
        <c:axId val="111158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586776"/>
        <c:crosses val="autoZero"/>
        <c:auto val="1"/>
        <c:lblAlgn val="ctr"/>
        <c:lblOffset val="100"/>
        <c:noMultiLvlLbl val="0"/>
      </c:catAx>
      <c:valAx>
        <c:axId val="1111586776"/>
        <c:scaling>
          <c:orientation val="minMax"/>
          <c:min val="0"/>
        </c:scaling>
        <c:delete val="1"/>
        <c:axPos val="l"/>
        <c:numFmt formatCode="h:mm;@" sourceLinked="1"/>
        <c:majorTickMark val="out"/>
        <c:minorTickMark val="none"/>
        <c:tickLblPos val="none"/>
        <c:crossAx val="1111587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Plan to buy/lease auto in the next year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Daily Time Spent Yesterday A18+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(In </a:t>
            </a:r>
            <a:r>
              <a:rPr lang="en-US" sz="1600" b="1" i="0" baseline="0" dirty="0" err="1">
                <a:effectLst/>
              </a:rPr>
              <a:t>Hours:Minutes</a:t>
            </a:r>
            <a:r>
              <a:rPr lang="en-US" sz="1600" b="1" i="0" baseline="0" dirty="0">
                <a:effectLst/>
              </a:rPr>
              <a:t>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9412373851717999"/>
          <c:y val="4.32669875026634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11296860030717"/>
          <c:y val="0.18778658003966359"/>
          <c:w val="0.87893722911771566"/>
          <c:h val="0.742970412342597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A1A1C3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E80-4B75-94C2-D02345D041E2}"/>
              </c:ext>
            </c:extLst>
          </c:dPt>
          <c:dPt>
            <c:idx val="1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E80-4B75-94C2-D02345D041E2}"/>
              </c:ext>
            </c:extLst>
          </c:dPt>
          <c:dPt>
            <c:idx val="2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DE80-4B75-94C2-D02345D041E2}"/>
              </c:ext>
            </c:extLst>
          </c:dPt>
          <c:dPt>
            <c:idx val="3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DE80-4B75-94C2-D02345D041E2}"/>
              </c:ext>
            </c:extLst>
          </c:dPt>
          <c:dPt>
            <c:idx val="4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DE80-4B75-94C2-D02345D041E2}"/>
              </c:ext>
            </c:extLst>
          </c:dPt>
          <c:dPt>
            <c:idx val="5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DE80-4B75-94C2-D02345D041E2}"/>
              </c:ext>
            </c:extLst>
          </c:dPt>
          <c:dPt>
            <c:idx val="6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DE80-4B75-94C2-D02345D041E2}"/>
              </c:ext>
            </c:extLst>
          </c:dPt>
          <c:dPt>
            <c:idx val="7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DE80-4B75-94C2-D02345D041E2}"/>
              </c:ext>
            </c:extLst>
          </c:dPt>
          <c:dPt>
            <c:idx val="8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DE80-4B75-94C2-D02345D041E2}"/>
              </c:ext>
            </c:extLst>
          </c:dPt>
          <c:dPt>
            <c:idx val="9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DE80-4B75-94C2-D02345D041E2}"/>
              </c:ext>
            </c:extLst>
          </c:dPt>
          <c:dPt>
            <c:idx val="10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DE80-4B75-94C2-D02345D041E2}"/>
              </c:ext>
            </c:extLst>
          </c:dPt>
          <c:dPt>
            <c:idx val="11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DE80-4B75-94C2-D02345D041E2}"/>
              </c:ext>
            </c:extLst>
          </c:dPt>
          <c:dPt>
            <c:idx val="12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DE80-4B75-94C2-D02345D041E2}"/>
              </c:ext>
            </c:extLst>
          </c:dPt>
          <c:dPt>
            <c:idx val="13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DE80-4B75-94C2-D02345D041E2}"/>
              </c:ext>
            </c:extLst>
          </c:dPt>
          <c:dPt>
            <c:idx val="14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D-DE80-4B75-94C2-D02345D041E2}"/>
              </c:ext>
            </c:extLst>
          </c:dPt>
          <c:dPt>
            <c:idx val="15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DE80-4B75-94C2-D02345D041E2}"/>
              </c:ext>
            </c:extLst>
          </c:dPt>
          <c:dPt>
            <c:idx val="16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1-DE80-4B75-94C2-D02345D041E2}"/>
              </c:ext>
            </c:extLst>
          </c:dPt>
          <c:dPt>
            <c:idx val="17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3-DE80-4B75-94C2-D02345D041E2}"/>
              </c:ext>
            </c:extLst>
          </c:dPt>
          <c:dPt>
            <c:idx val="18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5-DE80-4B75-94C2-D02345D041E2}"/>
              </c:ext>
            </c:extLst>
          </c:dPt>
          <c:dPt>
            <c:idx val="19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7-DE80-4B75-94C2-D02345D041E2}"/>
              </c:ext>
            </c:extLst>
          </c:dPt>
          <c:dPt>
            <c:idx val="20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9-DE80-4B75-94C2-D02345D041E2}"/>
              </c:ext>
            </c:extLst>
          </c:dPt>
          <c:dPt>
            <c:idx val="21"/>
            <c:invertIfNegative val="0"/>
            <c:bubble3D val="0"/>
            <c:spPr>
              <a:solidFill>
                <a:srgbClr val="A1A1C3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2B-DE80-4B75-94C2-D02345D041E2}"/>
              </c:ext>
            </c:extLst>
          </c:dPt>
          <c:cat>
            <c:strRef>
              <c:f>Sheet1!$B$1:$D$1</c:f>
              <c:strCache>
                <c:ptCount val="2"/>
                <c:pt idx="0">
                  <c:v>Online Device</c:v>
                </c:pt>
                <c:pt idx="1">
                  <c:v>Online Video Exclusively</c:v>
                </c:pt>
              </c:strCache>
            </c:strRef>
          </c:cat>
          <c:val>
            <c:numRef>
              <c:f>Sheet1!$B$2:$D$2</c:f>
              <c:numCache>
                <c:formatCode>h:mm;@</c:formatCode>
                <c:ptCount val="2"/>
                <c:pt idx="0">
                  <c:v>0.13541666666666666</c:v>
                </c:pt>
                <c:pt idx="1">
                  <c:v>4.3055555555555562E-2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E80-4B75-94C2-D02345D041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790505"/>
            </a:solidFill>
            <a:ln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Online Device</c:v>
                </c:pt>
                <c:pt idx="1">
                  <c:v>Online Video Exclusively</c:v>
                </c:pt>
              </c:strCache>
            </c:strRef>
          </c:cat>
          <c:val>
            <c:numRef>
              <c:f>Sheet1!$B$3:$D$3</c:f>
              <c:numCache>
                <c:formatCode>h:mm;@</c:formatCode>
                <c:ptCount val="2"/>
                <c:pt idx="0">
                  <c:v>0.17916666666666667</c:v>
                </c:pt>
                <c:pt idx="1">
                  <c:v>5.8333333333333327E-2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DE80-4B75-94C2-D02345D041E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FFD9D9"/>
            </a:solidFill>
            <a:ln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Online Device</c:v>
                </c:pt>
                <c:pt idx="1">
                  <c:v>Online Video Exclusively</c:v>
                </c:pt>
              </c:strCache>
            </c:strRef>
          </c:cat>
          <c:val>
            <c:numRef>
              <c:f>Sheet1!$B$4:$D$4</c:f>
              <c:numCache>
                <c:formatCode>h:mm;@</c:formatCode>
                <c:ptCount val="2"/>
                <c:pt idx="0">
                  <c:v>5.0694444444444452E-2</c:v>
                </c:pt>
                <c:pt idx="1">
                  <c:v>2.1527777777777781E-2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DE80-4B75-94C2-D02345D04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111588736"/>
        <c:axId val="1111589912"/>
      </c:barChart>
      <c:catAx>
        <c:axId val="111158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589912"/>
        <c:crosses val="autoZero"/>
        <c:auto val="1"/>
        <c:lblAlgn val="ctr"/>
        <c:lblOffset val="0"/>
        <c:noMultiLvlLbl val="0"/>
      </c:catAx>
      <c:valAx>
        <c:axId val="1111589912"/>
        <c:scaling>
          <c:orientation val="minMax"/>
        </c:scaling>
        <c:delete val="1"/>
        <c:axPos val="l"/>
        <c:numFmt formatCode="h:mm;@" sourceLinked="1"/>
        <c:majorTickMark val="out"/>
        <c:minorTickMark val="none"/>
        <c:tickLblPos val="nextTo"/>
        <c:crossAx val="111158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67232450885534"/>
          <c:y val="0.27757432018736816"/>
          <c:w val="0.28764683434743182"/>
          <c:h val="0.175770550028827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Plan to buy</a:t>
            </a:r>
            <a:r>
              <a:rPr lang="en-US" b="1" baseline="0" dirty="0">
                <a:solidFill>
                  <a:schemeClr val="tx1"/>
                </a:solidFill>
              </a:rPr>
              <a:t> or</a:t>
            </a:r>
            <a:r>
              <a:rPr lang="en-US" b="1" dirty="0">
                <a:solidFill>
                  <a:schemeClr val="tx1"/>
                </a:solidFill>
              </a:rPr>
              <a:t> lease auto in the next year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% Choose Network </a:t>
            </a:r>
          </a:p>
        </c:rich>
      </c:tx>
      <c:layout>
        <c:manualLayout>
          <c:xMode val="edge"/>
          <c:yMode val="edge"/>
          <c:x val="0.2466409484049393"/>
          <c:y val="6.679669695637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630502563018549E-2"/>
          <c:y val="0.1766335284262886"/>
          <c:w val="0.97051671041119858"/>
          <c:h val="0.7608803914750799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1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9-4464-9CB9-CAED9B73E5F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0.39800000000000002</c:v>
                </c:pt>
                <c:pt idx="1">
                  <c:v>0.36799999999999999</c:v>
                </c:pt>
                <c:pt idx="2">
                  <c:v>0.33700000000000002</c:v>
                </c:pt>
                <c:pt idx="3">
                  <c:v>0.29899999999999999</c:v>
                </c:pt>
                <c:pt idx="4">
                  <c:v>0.16300000000000001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3.9</c:v>
                </c:pt>
                <c:pt idx="3">
                  <c:v>3.4</c:v>
                </c:pt>
                <c:pt idx="4">
                  <c:v>2.2000000000000002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C009-4464-9CB9-CAED9B73E5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615012272"/>
        <c:axId val="615015408"/>
      </c:bubbleChart>
      <c:valAx>
        <c:axId val="615012272"/>
        <c:scaling>
          <c:orientation val="minMax"/>
          <c:max val="5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615015408"/>
        <c:crosses val="autoZero"/>
        <c:crossBetween val="midCat"/>
      </c:valAx>
      <c:valAx>
        <c:axId val="615015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5012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2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8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8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0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6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2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1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0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3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1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6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6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4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6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0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2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9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9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0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1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6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6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4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5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2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6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3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75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8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9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6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8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099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4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49" r:id="rId12"/>
    <p:sldLayoutId id="2147483660" r:id="rId13"/>
    <p:sldLayoutId id="2147483650" r:id="rId14"/>
    <p:sldLayoutId id="2147483661" r:id="rId15"/>
    <p:sldLayoutId id="2147483664" r:id="rId16"/>
    <p:sldLayoutId id="2147483662" r:id="rId17"/>
    <p:sldLayoutId id="2147483663" r:id="rId18"/>
    <p:sldLayoutId id="214748372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15223" y="4376170"/>
            <a:ext cx="12212737" cy="248182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5223" y="0"/>
            <a:ext cx="12212737" cy="4376168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0758" y="1827986"/>
            <a:ext cx="12192000" cy="16010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  <a:tab pos="1198563" algn="l"/>
              </a:tabLst>
              <a:defRPr/>
            </a:pPr>
            <a:r>
              <a:rPr lang="en-US" sz="4800" b="1" dirty="0">
                <a:solidFill>
                  <a:schemeClr val="tx2"/>
                </a:solidFill>
              </a:rPr>
              <a:t>Media Comparisons 2022: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>
                <a:solidFill>
                  <a:srgbClr val="3333FF"/>
                </a:solidFill>
              </a:rPr>
              <a:t>Automotive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011" y="4247951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2061"/>
          <a:stretch/>
        </p:blipFill>
        <p:spPr bwMode="auto">
          <a:xfrm>
            <a:off x="1676400" y="3637963"/>
            <a:ext cx="8839200" cy="19246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260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555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352809" cy="1089529"/>
          </a:xfrm>
        </p:spPr>
        <p:txBody>
          <a:bodyPr/>
          <a:lstStyle/>
          <a:p>
            <a:r>
              <a:rPr lang="en-US" sz="3600" dirty="0"/>
              <a:t>TV Has Highest Reach of Ad Supported Platforms Broadcast Leads the Way For Car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324600"/>
            <a:ext cx="9372599" cy="507831"/>
          </a:xfrm>
        </p:spPr>
        <p:txBody>
          <a:bodyPr/>
          <a:lstStyle/>
          <a:p>
            <a:pPr eaLnBrk="0" hangingPunct="0"/>
            <a:r>
              <a:rPr lang="en-US" dirty="0"/>
              <a:t>Source: GfK TVB Media Comparisons Study 2022. M-S 4A-4A. Persons 18+ Plan to buy/lease auto in next year: Yes. Online/internet platforms such as email, social media, internet radio and websites, are totaled for any online device-PC, Smartphone and Tablets. Broadcast TV News Websites/Apps includes local TV station &amp; network websites/apps for news/weather/sports.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6104E-4342-4C00-9E11-7DE069C8EF41}"/>
              </a:ext>
            </a:extLst>
          </p:cNvPr>
          <p:cNvSpPr txBox="1"/>
          <p:nvPr/>
        </p:nvSpPr>
        <p:spPr>
          <a:xfrm>
            <a:off x="2895600" y="1153180"/>
            <a:ext cx="6095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% Reached Yesterday</a:t>
            </a:r>
            <a:endParaRPr lang="en-US" sz="1400" dirty="0">
              <a:effectLst/>
            </a:endParaRPr>
          </a:p>
          <a:p>
            <a:pPr algn="ctr" rtl="0">
              <a:defRPr sz="16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Adults 18+ Plan to buy/lease auto in the next year</a:t>
            </a:r>
            <a:endParaRPr lang="en-US" sz="1400" dirty="0">
              <a:effectLst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84EC101-B9FF-472B-8108-537F3046D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853578"/>
              </p:ext>
            </p:extLst>
          </p:nvPr>
        </p:nvGraphicFramePr>
        <p:xfrm>
          <a:off x="76200" y="1478930"/>
          <a:ext cx="11963400" cy="476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95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The Majority of TV Program Reach</a:t>
            </a:r>
            <a:br>
              <a:rPr lang="en-US" sz="3600" dirty="0"/>
            </a:br>
            <a:r>
              <a:rPr lang="en-US" sz="3600" dirty="0"/>
              <a:t> is Through Linear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477000"/>
            <a:ext cx="8610599" cy="230832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48B50B-E7B5-4566-9069-9F6F4A3BF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885538"/>
              </p:ext>
            </p:extLst>
          </p:nvPr>
        </p:nvGraphicFramePr>
        <p:xfrm>
          <a:off x="381000" y="1112183"/>
          <a:ext cx="11352809" cy="536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0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442"/>
            <a:ext cx="11352809" cy="1421928"/>
          </a:xfrm>
        </p:spPr>
        <p:txBody>
          <a:bodyPr/>
          <a:lstStyle/>
          <a:p>
            <a:r>
              <a:rPr lang="en-US" sz="3200" dirty="0"/>
              <a:t>Streaming with NO Advertising </a:t>
            </a:r>
            <a:br>
              <a:rPr lang="en-US" sz="3200" dirty="0"/>
            </a:br>
            <a:r>
              <a:rPr lang="en-US" sz="3200" dirty="0"/>
              <a:t>Advertisers Cannot Reach these Viewers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679" y="6531077"/>
            <a:ext cx="8610599" cy="230832"/>
          </a:xfrm>
        </p:spPr>
        <p:txBody>
          <a:bodyPr/>
          <a:lstStyle/>
          <a:p>
            <a:r>
              <a:rPr lang="en-US" dirty="0"/>
              <a:t>Source: GfK TVB Media Comparisons Study 2022. M-S 4A-4A. Persons 18+.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20853380"/>
              </p:ext>
            </p:extLst>
          </p:nvPr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0FC0F-F400-46B5-A9B1-5784683BD49C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But Broadcast Assets </a:t>
            </a:r>
            <a:r>
              <a:rPr lang="en-US" sz="3200" b="1" dirty="0">
                <a:solidFill>
                  <a:srgbClr val="0000FF"/>
                </a:solidFill>
              </a:rPr>
              <a:t>Can</a:t>
            </a:r>
            <a:r>
              <a:rPr lang="en-US" sz="3200" dirty="0">
                <a:solidFill>
                  <a:srgbClr val="0000FF"/>
                </a:solidFill>
              </a:rPr>
              <a:t> Reach Most of Them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B77820-9D55-44B9-AC0C-0F4E9DCA4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238089"/>
              </p:ext>
            </p:extLst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80438-0D8B-431C-B32B-D5DF663566D0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9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A5C1-C9B3-4171-987E-99F2F94EC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indent="-290513"/>
            <a:r>
              <a:rPr lang="en-US" sz="3600" dirty="0"/>
              <a:t>If users spent even one minute a day with a platform they were included in that platform’s “Reach”</a:t>
            </a:r>
          </a:p>
          <a:p>
            <a:pPr marL="290513" indent="-290513"/>
            <a:endParaRPr lang="en-US" sz="3600" dirty="0"/>
          </a:p>
          <a:p>
            <a:pPr marL="290513" indent="-290513"/>
            <a:r>
              <a:rPr lang="en-US" sz="3600" dirty="0"/>
              <a:t>A better measure of engagement is “time spent,” which reflects how much time people invest with a platform daily.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50880-CF8D-42E8-A6F7-2E251DB0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1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Car Buyers Spend the Most Time with Television</a:t>
            </a:r>
            <a:br>
              <a:rPr lang="en-US" sz="3600" dirty="0"/>
            </a:br>
            <a:r>
              <a:rPr lang="en-US" sz="3600" dirty="0"/>
              <a:t> of All Ad Supported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24600"/>
            <a:ext cx="8648701" cy="553998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                                            Online/internet platforms such as email, social media, internet radio and websites, are totaled for any online device-PC, Smartphone and Tablets.                                                                                                       Broadcast TV News Websites/Apps includes local TV station &amp; network websites/apps for news/weather/sports.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9B9A710-21EB-497C-B199-59F401783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063315"/>
              </p:ext>
            </p:extLst>
          </p:nvPr>
        </p:nvGraphicFramePr>
        <p:xfrm>
          <a:off x="114210" y="1371600"/>
          <a:ext cx="1148614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96E4CE-5A07-4BF0-AB44-A2DF2698398C}"/>
              </a:ext>
            </a:extLst>
          </p:cNvPr>
          <p:cNvSpPr txBox="1"/>
          <p:nvPr/>
        </p:nvSpPr>
        <p:spPr>
          <a:xfrm>
            <a:off x="7467600" y="3962400"/>
            <a:ext cx="4038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Daily Time Spent Yesterday A18+ </a:t>
            </a:r>
            <a:br>
              <a:rPr lang="en-US" sz="1400" b="1" i="0" baseline="0" dirty="0">
                <a:effectLst/>
              </a:rPr>
            </a:br>
            <a:r>
              <a:rPr lang="en-US" sz="1400" b="1" i="0" baseline="0" dirty="0">
                <a:effectLst/>
              </a:rPr>
              <a:t>Plan to buy/lease auto in the next year</a:t>
            </a:r>
          </a:p>
          <a:p>
            <a:pPr algn="ctr" rtl="0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(In </a:t>
            </a:r>
            <a:r>
              <a:rPr lang="en-US" sz="1400" b="1" i="0" baseline="0" dirty="0" err="1">
                <a:effectLst/>
              </a:rPr>
              <a:t>Hours:Minutes</a:t>
            </a:r>
            <a:r>
              <a:rPr lang="en-US" sz="1400" b="1" i="0" baseline="0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194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Most Time Spent with TV Programs</a:t>
            </a:r>
            <a:br>
              <a:rPr lang="en-US" sz="3600" dirty="0"/>
            </a:br>
            <a:r>
              <a:rPr lang="en-US" sz="3600" dirty="0"/>
              <a:t> is On Linear TV For New Car Buyers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531077"/>
            <a:ext cx="8610599" cy="230832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6824322"/>
              </p:ext>
            </p:extLst>
          </p:nvPr>
        </p:nvGraphicFramePr>
        <p:xfrm>
          <a:off x="496289" y="1066800"/>
          <a:ext cx="11199419" cy="498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6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86910099"/>
              </p:ext>
            </p:extLst>
          </p:nvPr>
        </p:nvGraphicFramePr>
        <p:xfrm>
          <a:off x="1792705" y="685800"/>
          <a:ext cx="8034394" cy="571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6531077"/>
            <a:ext cx="9753600" cy="230832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343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2:57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4375" y="17895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8:46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4376" y="2297668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1:13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7015" y="3364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4:18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7015" y="48884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3:15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D8DC7BF-688F-4BB3-86AC-0A5512B37CAC}"/>
              </a:ext>
            </a:extLst>
          </p:cNvPr>
          <p:cNvSpPr txBox="1">
            <a:spLocks/>
          </p:cNvSpPr>
          <p:nvPr/>
        </p:nvSpPr>
        <p:spPr>
          <a:xfrm>
            <a:off x="304801" y="228600"/>
            <a:ext cx="11658599" cy="5909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Most Online is Not Exclusively Video For New Car Buyers</a:t>
            </a:r>
          </a:p>
        </p:txBody>
      </p:sp>
    </p:spTree>
    <p:extLst>
      <p:ext uri="{BB962C8B-B14F-4D97-AF65-F5344CB8AC3E}">
        <p14:creationId xmlns:p14="http://schemas.microsoft.com/office/powerpoint/2010/main" val="228642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4CB63B-5BCE-460B-8557-1A5E2DE03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737226"/>
            <a:ext cx="11425813" cy="237757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and Media Preference Questions</a:t>
            </a:r>
          </a:p>
        </p:txBody>
      </p:sp>
    </p:spTree>
    <p:extLst>
      <p:ext uri="{BB962C8B-B14F-4D97-AF65-F5344CB8AC3E}">
        <p14:creationId xmlns:p14="http://schemas.microsoft.com/office/powerpoint/2010/main" val="67846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187" y="1600200"/>
            <a:ext cx="11425813" cy="2751522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could choose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networks,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five would you choose? 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0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Out of 5 choices, the top 4 were Broadcast Networks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50386"/>
              </p:ext>
            </p:extLst>
          </p:nvPr>
        </p:nvGraphicFramePr>
        <p:xfrm>
          <a:off x="609600" y="10668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6477000"/>
            <a:ext cx="9296399" cy="230832"/>
          </a:xfrm>
        </p:spPr>
        <p:txBody>
          <a:bodyPr/>
          <a:lstStyle/>
          <a:p>
            <a:r>
              <a:rPr lang="en-US" dirty="0"/>
              <a:t>Source: GfK TVB Media Comparisons Study 2022.  Respondents were given 50 choices of Broadcast and Cable Networks with an option to write in a network.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58411" y="866745"/>
            <a:ext cx="927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If you could choose only </a:t>
            </a:r>
            <a:r>
              <a:rPr lang="en-US" sz="2000" b="1" dirty="0"/>
              <a:t>five</a:t>
            </a:r>
            <a:r>
              <a:rPr lang="en-US" sz="2000" dirty="0"/>
              <a:t> networks, which five would you choose?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512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“B”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“C”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6488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“D”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8400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“E”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5029200"/>
            <a:ext cx="10871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619500" y="5943600"/>
            <a:ext cx="4953000" cy="381000"/>
            <a:chOff x="3352800" y="5964866"/>
            <a:chExt cx="4953000" cy="381000"/>
          </a:xfrm>
        </p:grpSpPr>
        <p:sp>
          <p:nvSpPr>
            <p:cNvPr id="23" name="Rectangle 22"/>
            <p:cNvSpPr/>
            <p:nvPr/>
          </p:nvSpPr>
          <p:spPr>
            <a:xfrm>
              <a:off x="3352800" y="5964866"/>
              <a:ext cx="495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429000" y="5986046"/>
              <a:ext cx="4872771" cy="338554"/>
              <a:chOff x="3429000" y="5986046"/>
              <a:chExt cx="4872771" cy="3385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51602" y="5986046"/>
                <a:ext cx="23339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BROADCAST NETWORK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18911" y="5986046"/>
                <a:ext cx="1782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CABLE NETWORK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311" y="6007718"/>
                <a:ext cx="327414" cy="29521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000" y="6005016"/>
                <a:ext cx="292704" cy="3006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114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799"/>
            <a:ext cx="11352809" cy="646331"/>
          </a:xfrm>
        </p:spPr>
        <p:txBody>
          <a:bodyPr/>
          <a:lstStyle/>
          <a:p>
            <a:r>
              <a:rPr lang="en-US"/>
              <a:t>Research Methodology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4018"/>
            <a:ext cx="11353800" cy="490996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Interviews were collected via opt-in panel.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The number of respondents </a:t>
            </a:r>
            <a:r>
              <a:rPr lang="en-US" sz="2000" dirty="0"/>
              <a:t>age 18+ that plan to buy or lease an auto in the next year. n=1,312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How: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Via a 22 minute online quantitative survey.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Care was taken to have an equal number of respondents reporting on each individual day so as not to overweight any individual day.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tx2"/>
                </a:solidFill>
              </a:rPr>
              <a:t>WHEN: </a:t>
            </a:r>
            <a:r>
              <a:rPr lang="en-US" sz="2000" dirty="0">
                <a:solidFill>
                  <a:schemeClr val="tx2"/>
                </a:solidFill>
              </a:rPr>
              <a:t>Interviews took place November 4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through November 24, 2021.</a:t>
            </a:r>
          </a:p>
          <a:p>
            <a:pPr marL="1035050" indent="-103505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2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185" y="6514393"/>
            <a:ext cx="8610599" cy="230832"/>
          </a:xfrm>
        </p:spPr>
        <p:txBody>
          <a:bodyPr/>
          <a:lstStyle/>
          <a:p>
            <a:r>
              <a:rPr lang="en-US" dirty="0"/>
              <a:t>Source: GfK TVB Media Comparisons Study 2022.</a:t>
            </a:r>
          </a:p>
        </p:txBody>
      </p:sp>
    </p:spTree>
    <p:extLst>
      <p:ext uri="{BB962C8B-B14F-4D97-AF65-F5344CB8AC3E}">
        <p14:creationId xmlns:p14="http://schemas.microsoft.com/office/powerpoint/2010/main" val="326951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n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new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58" y="1222408"/>
            <a:ext cx="7051883" cy="3859731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8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0" y="152400"/>
            <a:ext cx="11687713" cy="1089529"/>
          </a:xfrm>
        </p:spPr>
        <p:txBody>
          <a:bodyPr/>
          <a:lstStyle/>
          <a:p>
            <a:r>
              <a:rPr lang="en-US" sz="3600" dirty="0"/>
              <a:t>The Primary Source For News Among Car Buyers:</a:t>
            </a:r>
            <a:br>
              <a:rPr lang="en-US" sz="3600" dirty="0"/>
            </a:br>
            <a:r>
              <a:rPr lang="en-US" sz="3600" dirty="0"/>
              <a:t>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276201"/>
            <a:ext cx="9753600" cy="505599"/>
          </a:xfrm>
        </p:spPr>
        <p:txBody>
          <a:bodyPr/>
          <a:lstStyle/>
          <a:p>
            <a:r>
              <a:rPr lang="en-US" dirty="0"/>
              <a:t>Source: GfK TVB Media Comparisons Study 2022. Persons 18+ Plan to buy/lease auto in next year: Yes. Includes only those who chose a media.                                  Q5 - Which one of the following sources, if any, would you say is your primary source for news? Broadcast TV News &amp; Broadcast TV News Websites/Apps include local TV station &amp; broadcast network telecasts and websites/apps for news/weather/sports. Local newspapers, streaming radio, podcasts and radio station websites/apps &lt; 3%.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7358" y="1394329"/>
            <a:ext cx="8453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/>
              <a:t>Which one of the following sources, if any, would you say is your primary source for news?</a:t>
            </a:r>
          </a:p>
          <a:p>
            <a:pPr algn="ctr"/>
            <a:r>
              <a:rPr lang="en-US" sz="1200" b="1" dirty="0"/>
              <a:t>Plan to buy/lease auto in the next year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D916AE-FF97-4EEF-B79C-496C595F6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429411"/>
              </p:ext>
            </p:extLst>
          </p:nvPr>
        </p:nvGraphicFramePr>
        <p:xfrm>
          <a:off x="314330" y="685800"/>
          <a:ext cx="11799490" cy="507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74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6381690"/>
            <a:ext cx="9144001" cy="400110"/>
          </a:xfrm>
        </p:spPr>
        <p:txBody>
          <a:bodyPr/>
          <a:lstStyle/>
          <a:p>
            <a:r>
              <a:rPr lang="en-US" dirty="0"/>
              <a:t>Source: GfK TVB Media Comparisons Study 2022. Persons 18+ Plan to buy/lease auto in next year: Yes. Includes only those who chose a media. Q6 - What source do you turn to first for information about local weather, traffic, or sports? Radio station website/apps, streaming radio, and podcasts were &lt; 3%.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74" y="76200"/>
            <a:ext cx="11543805" cy="1089529"/>
          </a:xfrm>
        </p:spPr>
        <p:txBody>
          <a:bodyPr/>
          <a:lstStyle/>
          <a:p>
            <a:r>
              <a:rPr lang="en-US" sz="3600" dirty="0"/>
              <a:t>The Primary Source For Local Traffic, Weather &amp; Sports:</a:t>
            </a:r>
            <a:br>
              <a:rPr lang="en-US" sz="3600" dirty="0"/>
            </a:br>
            <a:r>
              <a:rPr lang="en-US" sz="3600" dirty="0"/>
              <a:t>Local Broadcast Television News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4500" y="1415266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What source do you turn to first for information about local weather, traffic, or sports?</a:t>
            </a:r>
          </a:p>
          <a:p>
            <a:pPr algn="ctr"/>
            <a:r>
              <a:rPr lang="en-US" sz="1200" b="1" dirty="0"/>
              <a:t>Plan to buy/lease auto in the next year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B9BE3A-EF59-4EB0-98DC-964F8CA33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32981"/>
              </p:ext>
            </p:extLst>
          </p:nvPr>
        </p:nvGraphicFramePr>
        <p:xfrm>
          <a:off x="304800" y="762001"/>
          <a:ext cx="11811000" cy="56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005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New Car Prospects’ Trust is in Local Broadcast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81690"/>
            <a:ext cx="9525000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 Plan to buy/lease auto in next year: Yes. Q9 - For each source, please indicate the extent to which you agree or disagree with the following statement: I trust the News that I see/hear on this media source. Agree Strongly or Agree Somewhat.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499" y="838200"/>
            <a:ext cx="8763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Plan to buy/lease auto in the next year</a:t>
            </a:r>
          </a:p>
          <a:p>
            <a:pPr algn="ctr"/>
            <a:r>
              <a:rPr lang="en-US" sz="1400" b="1" dirty="0"/>
              <a:t>I trust the News that I see/hear on this media source:</a:t>
            </a:r>
            <a:endParaRPr lang="en-US" sz="2000" b="1" dirty="0"/>
          </a:p>
          <a:p>
            <a:pPr algn="ctr"/>
            <a:r>
              <a:rPr lang="en-US" sz="1800" b="1" dirty="0"/>
              <a:t>Percent Agree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D9D8E1-4D48-41E4-8FEA-374479149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317054"/>
              </p:ext>
            </p:extLst>
          </p:nvPr>
        </p:nvGraphicFramePr>
        <p:xfrm>
          <a:off x="304800" y="1524000"/>
          <a:ext cx="11809020" cy="472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198E2645-964C-49B2-AD0E-4CB5F2EAB39F}"/>
              </a:ext>
            </a:extLst>
          </p:cNvPr>
          <p:cNvSpPr/>
          <p:nvPr/>
        </p:nvSpPr>
        <p:spPr>
          <a:xfrm>
            <a:off x="10878785" y="1600200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C22FAC-E11F-49DE-9F89-198A597ECB3E}"/>
              </a:ext>
            </a:extLst>
          </p:cNvPr>
          <p:cNvSpPr/>
          <p:nvPr/>
        </p:nvSpPr>
        <p:spPr>
          <a:xfrm>
            <a:off x="10423063" y="2743200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66A4D-C8AB-4E5F-9F88-44943A2C611C}"/>
              </a:ext>
            </a:extLst>
          </p:cNvPr>
          <p:cNvSpPr/>
          <p:nvPr/>
        </p:nvSpPr>
        <p:spPr>
          <a:xfrm>
            <a:off x="9888185" y="3928646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1318D2-C2DE-4DBB-B738-A7F5D06AEE83}"/>
              </a:ext>
            </a:extLst>
          </p:cNvPr>
          <p:cNvSpPr/>
          <p:nvPr/>
        </p:nvSpPr>
        <p:spPr>
          <a:xfrm>
            <a:off x="8897585" y="5945456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7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Local Broadcast Television News:</a:t>
            </a:r>
            <a:br>
              <a:rPr lang="en-US" sz="3200" dirty="0"/>
            </a:br>
            <a:r>
              <a:rPr lang="en-US" sz="3200" dirty="0"/>
              <a:t>Most Involved In Your Community For Car Buyers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81690"/>
            <a:ext cx="9296400" cy="400110"/>
          </a:xfrm>
        </p:spPr>
        <p:txBody>
          <a:bodyPr/>
          <a:lstStyle/>
          <a:p>
            <a:r>
              <a:rPr lang="en-US" dirty="0"/>
              <a:t>Source: GfK TVB Media Comparisons Study 2022. Persons 18+ Plan to buy/lease auto in next year: Yes.                                                                                         Includes only those who chose a media. Q8 - And, which source of news do you feel is the most involved in your community?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29062" y="1371600"/>
            <a:ext cx="4410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Which source of news do you feel is the most involved in your community?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C862DB-261B-4388-B8D6-D06947B6B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448793"/>
              </p:ext>
            </p:extLst>
          </p:nvPr>
        </p:nvGraphicFramePr>
        <p:xfrm>
          <a:off x="228600" y="1680803"/>
          <a:ext cx="11734800" cy="49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208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58785"/>
            <a:ext cx="11425813" cy="1006429"/>
          </a:xfrm>
        </p:spPr>
        <p:txBody>
          <a:bodyPr/>
          <a:lstStyle/>
          <a:p>
            <a:r>
              <a:rPr lang="en-US" sz="6600" dirty="0"/>
              <a:t>Working Together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5666" r="13953" b="7520"/>
          <a:stretch/>
        </p:blipFill>
        <p:spPr>
          <a:xfrm>
            <a:off x="3089239" y="1309859"/>
            <a:ext cx="6017707" cy="4270631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692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889"/>
            <a:ext cx="11352809" cy="1089529"/>
          </a:xfrm>
        </p:spPr>
        <p:txBody>
          <a:bodyPr/>
          <a:lstStyle/>
          <a:p>
            <a:r>
              <a:rPr lang="en-US" sz="3600" dirty="0"/>
              <a:t>Internet Usage Skews Towards the Day.</a:t>
            </a:r>
            <a:br>
              <a:rPr lang="en-US" sz="3600" dirty="0"/>
            </a:br>
            <a:r>
              <a:rPr lang="en-US" sz="3600" dirty="0"/>
              <a:t>TV Skews Towards the Evening/Night.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248400"/>
            <a:ext cx="8610599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 M-S 4A-4A. Persons 18+ Plan to buy/lease auto in next year: Yes.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Internet= TV Program/Movie Using Streaming Video with or without ads, Streaming Video Other than TV Programs or Movies, Social Media, Email, Search, Local Radio Web/Apps, Streaming Audio, Podcasts, Digital Print, TV websites, Any Other Internet Use.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69466343"/>
              </p:ext>
            </p:extLst>
          </p:nvPr>
        </p:nvGraphicFramePr>
        <p:xfrm>
          <a:off x="1143000" y="1066800"/>
          <a:ext cx="9906000" cy="51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191000" y="5682734"/>
            <a:ext cx="3999633" cy="369332"/>
            <a:chOff x="3247745" y="7162800"/>
            <a:chExt cx="3999633" cy="369332"/>
          </a:xfrm>
        </p:grpSpPr>
        <p:sp>
          <p:nvSpPr>
            <p:cNvPr id="3" name="Rectangle 2"/>
            <p:cNvSpPr/>
            <p:nvPr/>
          </p:nvSpPr>
          <p:spPr>
            <a:xfrm>
              <a:off x="4648200" y="7233166"/>
              <a:ext cx="228600" cy="228600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3247745" y="7233166"/>
              <a:ext cx="2286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7162800"/>
              <a:ext cx="374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Internet        TV (Broadcast/Cable)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06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Television Ads Are Motivation To Do </a:t>
            </a:r>
            <a:br>
              <a:rPr lang="en-US" sz="3600" dirty="0"/>
            </a:br>
            <a:r>
              <a:rPr lang="en-US" sz="3600" dirty="0"/>
              <a:t>Further Research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361799"/>
            <a:ext cx="8610599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 Plan to buy/lease auto in next year: Yes. Includes only those who answered.</a:t>
            </a:r>
            <a:br>
              <a:rPr lang="en-US" dirty="0"/>
            </a:br>
            <a:r>
              <a:rPr lang="en-US" dirty="0"/>
              <a:t>Q3 - Has an advertisement on television motivated you to go the Internet to find out more information about that product or service?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99" y="1295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Has an advertisement on television motivated you to go the Internet to find out more information about that product or service?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60573968"/>
              </p:ext>
            </p:extLst>
          </p:nvPr>
        </p:nvGraphicFramePr>
        <p:xfrm>
          <a:off x="3124200" y="1860032"/>
          <a:ext cx="5715000" cy="461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32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11963400" cy="1089529"/>
          </a:xfrm>
        </p:spPr>
        <p:txBody>
          <a:bodyPr/>
          <a:lstStyle/>
          <a:p>
            <a:pPr>
              <a:tabLst>
                <a:tab pos="1258888" algn="l"/>
              </a:tabLst>
            </a:pPr>
            <a:r>
              <a:rPr lang="en-US" sz="3600" dirty="0"/>
              <a:t>Combining Broadcast TV with Broadcast Websites Results in 6% Increased Reach For Car Buyers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46108"/>
              </p:ext>
            </p:extLst>
          </p:nvPr>
        </p:nvGraphicFramePr>
        <p:xfrm>
          <a:off x="428625" y="13716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988" y="6507223"/>
            <a:ext cx="8934612" cy="230832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 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48400" y="2286000"/>
            <a:ext cx="1066800" cy="137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0.2%</a:t>
            </a:r>
          </a:p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Reach </a:t>
            </a:r>
          </a:p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Added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53600" y="2286000"/>
            <a:ext cx="1056085" cy="1371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5.5%</a:t>
            </a:r>
          </a:p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Reach </a:t>
            </a:r>
          </a:p>
          <a:p>
            <a:pPr algn="ctr"/>
            <a:r>
              <a:rPr lang="en-US" sz="3600" baseline="-25000" dirty="0">
                <a:solidFill>
                  <a:schemeClr val="accent1"/>
                </a:solidFill>
              </a:rPr>
              <a:t>Added</a:t>
            </a:r>
          </a:p>
        </p:txBody>
      </p:sp>
    </p:spTree>
    <p:extLst>
      <p:ext uri="{BB962C8B-B14F-4D97-AF65-F5344CB8AC3E}">
        <p14:creationId xmlns:p14="http://schemas.microsoft.com/office/powerpoint/2010/main" val="3598498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8DB5E7-0D0F-4BA1-96AD-11D4926C6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207197"/>
              </p:ext>
            </p:extLst>
          </p:nvPr>
        </p:nvGraphicFramePr>
        <p:xfrm>
          <a:off x="1714499" y="1950009"/>
          <a:ext cx="8648701" cy="528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13" y="152400"/>
            <a:ext cx="11467605" cy="1089529"/>
          </a:xfrm>
        </p:spPr>
        <p:txBody>
          <a:bodyPr/>
          <a:lstStyle/>
          <a:p>
            <a:r>
              <a:rPr lang="en-US" sz="3600" dirty="0"/>
              <a:t>Local Broadcast Television Station Websites: Top Choice For Info On News And Events For New Car Prospects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361799"/>
            <a:ext cx="9448799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 Plan to buy/lease auto in next year: Yes. Includes only those who answered. Q13 - Which one of the following websites are you most likely to turn to when you need information about local news or events? As a percentage of those that use websites and apps.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0697" y="1344033"/>
            <a:ext cx="5105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 Websites Most Likely To Turn To When You Need Information About Local News Or Events</a:t>
            </a:r>
          </a:p>
          <a:p>
            <a:pPr algn="ctr"/>
            <a:r>
              <a:rPr lang="en-US" sz="1200" b="1" dirty="0"/>
              <a:t>Plan to buy/lease auto in the next year</a:t>
            </a:r>
          </a:p>
        </p:txBody>
      </p:sp>
    </p:spTree>
    <p:extLst>
      <p:ext uri="{BB962C8B-B14F-4D97-AF65-F5344CB8AC3E}">
        <p14:creationId xmlns:p14="http://schemas.microsoft.com/office/powerpoint/2010/main" val="116694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01337"/>
            <a:ext cx="11353800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2"/>
                </a:solidFill>
              </a:rPr>
              <a:t>Two parts to the survey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Time spent with media and reach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2"/>
                </a:solidFill>
              </a:rPr>
              <a:t>Attitudinal and media preference questions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3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6728" y="6531077"/>
            <a:ext cx="8610599" cy="230832"/>
          </a:xfrm>
        </p:spPr>
        <p:txBody>
          <a:bodyPr/>
          <a:lstStyle/>
          <a:p>
            <a:r>
              <a:rPr lang="en-US" dirty="0"/>
              <a:t>Source: GfK TVB Media Comparisons Study 2022.</a:t>
            </a:r>
          </a:p>
        </p:txBody>
      </p:sp>
    </p:spTree>
    <p:extLst>
      <p:ext uri="{BB962C8B-B14F-4D97-AF65-F5344CB8AC3E}">
        <p14:creationId xmlns:p14="http://schemas.microsoft.com/office/powerpoint/2010/main" val="3036809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local television station’s website/apps, do you look at the video ads?”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1" y="6207911"/>
            <a:ext cx="8610599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 Plan to buy/lease auto in next year: Yes.                                                                       QO12 And, when visiting a local television station’s website/apps, how often do you look at the video ads? Of those who go to a local station’s website or app. Includes only those who answered every time, most of the time, or sometimes.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2208605"/>
              </p:ext>
            </p:extLst>
          </p:nvPr>
        </p:nvGraphicFramePr>
        <p:xfrm>
          <a:off x="2971800" y="1241929"/>
          <a:ext cx="6477000" cy="523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05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96" y="228600"/>
            <a:ext cx="11352809" cy="978729"/>
          </a:xfrm>
        </p:spPr>
        <p:txBody>
          <a:bodyPr/>
          <a:lstStyle/>
          <a:p>
            <a:r>
              <a:rPr lang="en-US" sz="3200" dirty="0"/>
              <a:t>70% of New Car Prospects Have Read or Watched Local Broadcast TV Station Content on a Social Media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6381690"/>
            <a:ext cx="8451272" cy="400110"/>
          </a:xfrm>
        </p:spPr>
        <p:txBody>
          <a:bodyPr/>
          <a:lstStyle/>
          <a:p>
            <a:r>
              <a:rPr lang="en-US" dirty="0"/>
              <a:t>Source: GfK TVB Media Comparisons Study 2022. Includes only those who answered all of the time, often, or sometimes.</a:t>
            </a:r>
            <a:br>
              <a:rPr lang="en-US" dirty="0"/>
            </a:br>
            <a:r>
              <a:rPr lang="en-US" dirty="0"/>
              <a:t>Q10 - Have you ever read or watched local broadcast TV station content on a social media site like Facebook, Twitter, or Instagram?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91901377"/>
              </p:ext>
            </p:extLst>
          </p:nvPr>
        </p:nvGraphicFramePr>
        <p:xfrm>
          <a:off x="3251618" y="1600199"/>
          <a:ext cx="5688762" cy="4941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1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1869"/>
            <a:ext cx="11352809" cy="646331"/>
          </a:xfrm>
        </p:spPr>
        <p:txBody>
          <a:bodyPr/>
          <a:lstStyle/>
          <a:p>
            <a:r>
              <a:rPr lang="en-US" dirty="0"/>
              <a:t>Automotive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91" y="990600"/>
            <a:ext cx="11542816" cy="5257801"/>
          </a:xfrm>
        </p:spPr>
        <p:txBody>
          <a:bodyPr>
            <a:noAutofit/>
          </a:bodyPr>
          <a:lstStyle/>
          <a:p>
            <a:pPr marL="290513" indent="-290513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TV has the highest reach and people spend the most time with TV of all media platforms studied.</a:t>
            </a:r>
          </a:p>
          <a:p>
            <a:pPr marL="290513" indent="-290513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Most TV viewers are reached through broadcast TV.</a:t>
            </a:r>
          </a:p>
          <a:p>
            <a:pPr marL="290513" indent="-290513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If streaming platforms have no advertising, advertisers cannot reach these viewers. But Broadcast assets can reach most of them.</a:t>
            </a:r>
          </a:p>
          <a:p>
            <a:pPr marL="290513" indent="-290513"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When picking only five networks, the top four are on broadcast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Local TV news is the most trusted news source.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TV News websites/apps is the most trusted digital source.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digital complement each other.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27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25979" y="3787914"/>
            <a:ext cx="7568727" cy="1200329"/>
          </a:xfrm>
        </p:spPr>
        <p:txBody>
          <a:bodyPr/>
          <a:lstStyle/>
          <a:p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6782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4CB63B-5BCE-460B-8557-1A5E2DE03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290815"/>
            <a:ext cx="11425813" cy="161582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and Time Spent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06338" y="3209757"/>
            <a:ext cx="7216089" cy="1922747"/>
            <a:chOff x="2877231" y="3209757"/>
            <a:chExt cx="7216089" cy="19227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80EDBC-E3BB-4C49-8DE8-041ECB981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231" y="3209757"/>
              <a:ext cx="3146314" cy="192274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0A78C9-C814-46BC-B08F-E14D38C91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209757"/>
              <a:ext cx="2930520" cy="192274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945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089529"/>
          </a:xfrm>
        </p:spPr>
        <p:txBody>
          <a:bodyPr/>
          <a:lstStyle/>
          <a:p>
            <a:r>
              <a:rPr lang="en-US" sz="3600" dirty="0"/>
              <a:t>Reach and Time Spent Focus on the Individual and Their One Day Use of Media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643237"/>
            <a:ext cx="11351819" cy="14809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Thinking about your use of “Media A” yesterday in any location, for about how long did you use “Media A” during each of these time periods?</a:t>
            </a:r>
          </a:p>
          <a:p>
            <a:endParaRPr lang="en-US">
              <a:solidFill>
                <a:schemeClr val="tx2"/>
              </a:solidFill>
            </a:endParaRPr>
          </a:p>
          <a:p>
            <a:pPr lvl="1"/>
            <a:endParaRPr lang="en-US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31999" y="3581400"/>
          <a:ext cx="8127999" cy="222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4am-9am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9am-4pm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4pm-8pm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8pm-1am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33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1am-4am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9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1089529"/>
          </a:xfrm>
        </p:spPr>
        <p:txBody>
          <a:bodyPr/>
          <a:lstStyle/>
          <a:p>
            <a:r>
              <a:rPr lang="en-US" sz="3600" dirty="0"/>
              <a:t>Respondents Were Asked Questions on their Media Use by Device/Outlet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198" y="1643237"/>
            <a:ext cx="8572003" cy="4909963"/>
          </a:xfrm>
        </p:spPr>
        <p:txBody>
          <a:bodyPr/>
          <a:lstStyle/>
          <a:p>
            <a:r>
              <a:rPr lang="en-US" dirty="0"/>
              <a:t>Traditional</a:t>
            </a:r>
          </a:p>
          <a:p>
            <a:pPr lvl="1"/>
            <a:r>
              <a:rPr lang="en-US" dirty="0"/>
              <a:t>Television </a:t>
            </a:r>
          </a:p>
          <a:p>
            <a:pPr lvl="1"/>
            <a:r>
              <a:rPr lang="en-US" dirty="0"/>
              <a:t>AM/FM and/or Satellite radio</a:t>
            </a:r>
          </a:p>
          <a:p>
            <a:pPr lvl="1"/>
            <a:r>
              <a:rPr lang="en-US" dirty="0"/>
              <a:t>Printed Newspaper</a:t>
            </a:r>
          </a:p>
          <a:p>
            <a:pPr lvl="1"/>
            <a:r>
              <a:rPr lang="en-US" dirty="0"/>
              <a:t>Printed Magazine</a:t>
            </a:r>
          </a:p>
          <a:p>
            <a:pPr lvl="1"/>
            <a:endParaRPr lang="en-US" dirty="0"/>
          </a:p>
          <a:p>
            <a:r>
              <a:rPr lang="en-US" dirty="0"/>
              <a:t>Digital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Smartphone</a:t>
            </a:r>
          </a:p>
          <a:p>
            <a:pPr lvl="1"/>
            <a:r>
              <a:rPr lang="en-US" dirty="0"/>
              <a:t>Tablet or e-reader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68442"/>
            <a:ext cx="11582400" cy="1588127"/>
          </a:xfrm>
        </p:spPr>
        <p:txBody>
          <a:bodyPr/>
          <a:lstStyle/>
          <a:p>
            <a:r>
              <a:rPr lang="en-US" sz="3600" dirty="0"/>
              <a:t>These are the media platforms measured.</a:t>
            </a:r>
            <a:br>
              <a:rPr lang="en-US" sz="3600" dirty="0"/>
            </a:br>
            <a:r>
              <a:rPr lang="en-US" sz="3600" dirty="0"/>
              <a:t>Respondents did not have to watch TV to be </a:t>
            </a:r>
            <a:br>
              <a:rPr lang="en-US" sz="3600" dirty="0"/>
            </a:br>
            <a:r>
              <a:rPr lang="en-US" sz="3600" dirty="0"/>
              <a:t>included in the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96354" y="1981200"/>
            <a:ext cx="7785846" cy="15240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0973" y="3628199"/>
            <a:ext cx="7696200" cy="3117026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03164" y="2784193"/>
            <a:ext cx="1724230" cy="56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Radio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55764" y="2784193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Print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05217" y="3134638"/>
            <a:ext cx="122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(Newspaper and Magazine)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97148" y="3811289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+mj-lt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43200" y="4378246"/>
            <a:ext cx="3027378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Cable News </a:t>
            </a:r>
            <a:r>
              <a:rPr lang="en-US" sz="1100" b="1" dirty="0">
                <a:latin typeface="+mj-lt"/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Email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Local Radio Stations </a:t>
            </a:r>
            <a:r>
              <a:rPr lang="en-US" sz="1100" b="1" dirty="0">
                <a:latin typeface="+mj-lt"/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Broadcast TV News </a:t>
            </a:r>
            <a:r>
              <a:rPr lang="en-US" sz="1100" b="1" dirty="0">
                <a:latin typeface="+mj-lt"/>
                <a:cs typeface="Helvetica" panose="020B0604020202020204" pitchFamily="34" charset="0"/>
              </a:rPr>
              <a:t>site/app</a:t>
            </a:r>
          </a:p>
          <a:p>
            <a:pPr marL="285750" lvl="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Digital Newspaper</a:t>
            </a:r>
          </a:p>
          <a:p>
            <a:pPr marL="285750" lvl="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Digital Magazine</a:t>
            </a:r>
          </a:p>
          <a:p>
            <a:pPr marL="285750" lvl="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  <a:cs typeface="Helvetica" panose="020B0604020202020204" pitchFamily="34" charset="0"/>
              </a:rPr>
              <a:t>Search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Streaming Audio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2784193"/>
            <a:ext cx="1724230" cy="56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TV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12577" y="3134638"/>
            <a:ext cx="1375877" cy="4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cs typeface="Helvetica" panose="020B0604020202020204" pitchFamily="34" charset="0"/>
              </a:rPr>
              <a:t>(Broadcast, Cable and Streaming)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67129" y="2784193"/>
            <a:ext cx="2275757" cy="56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Digital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10815" y="4378246"/>
            <a:ext cx="3464563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Podcasts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Streaming Programs On Digital Media With Ads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Streaming Programs On Digital Media No Ads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cs typeface="Helvetica" panose="020B0604020202020204" pitchFamily="34" charset="0"/>
              </a:rPr>
              <a:t>Streaming Video Other Than TV Programs on Digital Media</a:t>
            </a:r>
            <a:endParaRPr lang="en-US" sz="1400" b="1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28" y="2106401"/>
            <a:ext cx="896103" cy="76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119" y="2187878"/>
            <a:ext cx="751846" cy="628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193" y="2104199"/>
            <a:ext cx="992645" cy="737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772" y="2189639"/>
            <a:ext cx="1734470" cy="6316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795" y="3726293"/>
            <a:ext cx="1485202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14C-C99B-4C08-8F32-7C812D92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867930"/>
          </a:xfrm>
        </p:spPr>
        <p:txBody>
          <a:bodyPr/>
          <a:lstStyle/>
          <a:p>
            <a:r>
              <a:rPr lang="en-US" sz="2800" dirty="0"/>
              <a:t>Digital platform usage was asked separately for each device. Results on media comparisons reflect the </a:t>
            </a:r>
            <a:r>
              <a:rPr lang="en-US" sz="2800" b="1" dirty="0"/>
              <a:t>total</a:t>
            </a:r>
            <a:r>
              <a:rPr lang="en-US" sz="2800" dirty="0"/>
              <a:t> of all three digital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530C-0B69-4988-9E88-6829413C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527AC2-3062-4976-9F98-EE6A079BE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r>
              <a:rPr lang="en-US" dirty="0"/>
              <a:t>Source: GfK TVB Media Comparisons Study 2022. M-S 4A-4A. Persons 18+ Plan to buy/lease auto in next year: Yes.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A3B9034-0A21-4F96-BBF8-D89EC7F91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45236"/>
              </p:ext>
            </p:extLst>
          </p:nvPr>
        </p:nvGraphicFramePr>
        <p:xfrm>
          <a:off x="-762000" y="1066800"/>
          <a:ext cx="12459196" cy="54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789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Media Key Guide for Reach &amp; Time-Spent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9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439473" y="1035650"/>
            <a:ext cx="4513527" cy="5015219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Traditional:</a:t>
            </a:r>
          </a:p>
          <a:p>
            <a:pPr marL="342900" indent="-342900">
              <a:buNone/>
            </a:pPr>
            <a:r>
              <a:rPr lang="en-US" sz="1400" b="1" dirty="0">
                <a:solidFill>
                  <a:schemeClr val="tx2"/>
                </a:solidFill>
              </a:rPr>
              <a:t>Broadcast TV</a:t>
            </a:r>
            <a:r>
              <a:rPr lang="en-US" sz="1400" dirty="0">
                <a:solidFill>
                  <a:schemeClr val="tx2"/>
                </a:solidFill>
              </a:rPr>
              <a:t> = ABC, CBS, NBC, FOX, CW, Univision, Telemundo etc. live or time shifted (DVR or Video on Demand)</a:t>
            </a:r>
          </a:p>
          <a:p>
            <a:pPr marL="342900" indent="-342900">
              <a:buNone/>
            </a:pPr>
            <a:r>
              <a:rPr lang="en-US" sz="1400" b="1" dirty="0">
                <a:solidFill>
                  <a:schemeClr val="tx2"/>
                </a:solidFill>
              </a:rPr>
              <a:t>Cable TV </a:t>
            </a:r>
            <a:r>
              <a:rPr lang="en-US" sz="1400" dirty="0">
                <a:solidFill>
                  <a:schemeClr val="tx2"/>
                </a:solidFill>
              </a:rPr>
              <a:t>= Fox News Channel, TNT, ESPN, USA, etc. live or time shifted (DVR or Video on Demand)</a:t>
            </a:r>
          </a:p>
          <a:p>
            <a:pPr marL="342900" indent="-342900">
              <a:buNone/>
            </a:pPr>
            <a:r>
              <a:rPr lang="en-US" sz="1400" b="1" dirty="0">
                <a:solidFill>
                  <a:schemeClr val="tx2"/>
                </a:solidFill>
              </a:rPr>
              <a:t>Total TV </a:t>
            </a:r>
            <a:r>
              <a:rPr lang="en-US" sz="1400" dirty="0">
                <a:solidFill>
                  <a:schemeClr val="tx2"/>
                </a:solidFill>
              </a:rPr>
              <a:t>= Broadcast television and/or Cable television</a:t>
            </a:r>
          </a:p>
          <a:p>
            <a:pPr marL="342900" indent="-342900">
              <a:buNone/>
            </a:pPr>
            <a:r>
              <a:rPr lang="en-US" sz="1400" b="1" dirty="0"/>
              <a:t>Streaming Programs on TV With Ads </a:t>
            </a:r>
            <a:r>
              <a:rPr lang="en-US" sz="1400" dirty="0">
                <a:solidFill>
                  <a:schemeClr val="tx2"/>
                </a:solidFill>
              </a:rPr>
              <a:t>= </a:t>
            </a:r>
            <a:r>
              <a:rPr lang="en-US" sz="1400" dirty="0"/>
              <a:t>Streaming Programs/Movies on a TV set with Advertising. </a:t>
            </a:r>
          </a:p>
          <a:p>
            <a:pPr marL="342900" indent="-342900">
              <a:buNone/>
            </a:pPr>
            <a:r>
              <a:rPr lang="en-US" sz="1400" b="1" dirty="0"/>
              <a:t>Streaming Programs on TV No Ads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2"/>
                </a:solidFill>
              </a:rPr>
              <a:t>= </a:t>
            </a:r>
            <a:r>
              <a:rPr lang="en-US" sz="1400" dirty="0"/>
              <a:t>Streaming Programs/Movies on a TV set with no Advertising</a:t>
            </a:r>
          </a:p>
          <a:p>
            <a:pPr marL="342900" indent="-342900">
              <a:buNone/>
            </a:pP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Radio</a:t>
            </a:r>
            <a:r>
              <a:rPr lang="en-US" sz="1400" dirty="0">
                <a:solidFill>
                  <a:schemeClr val="tx2"/>
                </a:solidFill>
              </a:rPr>
              <a:t> = AM/FM and/or satellite radio</a:t>
            </a:r>
          </a:p>
          <a:p>
            <a:pPr marL="342900" indent="-342900">
              <a:buNone/>
            </a:pPr>
            <a:r>
              <a:rPr lang="en-US" sz="1400" b="1" dirty="0">
                <a:solidFill>
                  <a:schemeClr val="tx2"/>
                </a:solidFill>
              </a:rPr>
              <a:t>Newspaper</a:t>
            </a:r>
            <a:r>
              <a:rPr lang="en-US" sz="1400" dirty="0">
                <a:solidFill>
                  <a:schemeClr val="tx2"/>
                </a:solidFill>
              </a:rPr>
              <a:t> = Printed newspaper</a:t>
            </a:r>
          </a:p>
          <a:p>
            <a:pPr marL="342900" indent="-342900">
              <a:buNone/>
            </a:pPr>
            <a:r>
              <a:rPr lang="en-US" sz="1400" b="1" dirty="0">
                <a:solidFill>
                  <a:schemeClr val="tx2"/>
                </a:solidFill>
              </a:rPr>
              <a:t>Magazine</a:t>
            </a:r>
            <a:r>
              <a:rPr lang="en-US" sz="1400" dirty="0">
                <a:solidFill>
                  <a:schemeClr val="tx2"/>
                </a:solidFill>
              </a:rPr>
              <a:t> = Printed magazine</a:t>
            </a:r>
          </a:p>
          <a:p>
            <a:pPr marL="342900" indent="-34290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342900" indent="-34290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29200" y="1035650"/>
            <a:ext cx="7162800" cy="5235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800" b="1">
                <a:solidFill>
                  <a:schemeClr val="accent1"/>
                </a:solidFill>
              </a:rPr>
              <a:t>Digital (</a:t>
            </a:r>
            <a:r>
              <a:rPr lang="en-US" sz="1800" b="1" dirty="0">
                <a:solidFill>
                  <a:schemeClr val="accent1"/>
                </a:solidFill>
              </a:rPr>
              <a:t>on a computer, tablet or smartphone):</a:t>
            </a:r>
            <a:endParaRPr lang="en-US" sz="1400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Email </a:t>
            </a:r>
            <a:r>
              <a:rPr lang="en-US" sz="1400" dirty="0">
                <a:solidFill>
                  <a:srgbClr val="000000"/>
                </a:solidFill>
              </a:rPr>
              <a:t>= Read/write/check email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Social Media </a:t>
            </a:r>
            <a:r>
              <a:rPr lang="en-US" sz="1400" dirty="0">
                <a:solidFill>
                  <a:srgbClr val="000000"/>
                </a:solidFill>
              </a:rPr>
              <a:t>= Read/post to social media (Facebook, Twitter, Instagram, TikTok, etc.)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/>
              <a:t>Search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0000"/>
                </a:solidFill>
              </a:rPr>
              <a:t>= Use online search (Google, etc.)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/>
              <a:t>Streaming Programs on Digital Media with Ads </a:t>
            </a:r>
            <a:r>
              <a:rPr lang="en-US" sz="1400" dirty="0"/>
              <a:t>= Streaming Programs/Movies on PC or Mobile Device with Advertising.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/>
              <a:t>Streaming Programs on Digital Media No Ads </a:t>
            </a:r>
            <a:r>
              <a:rPr lang="en-US" sz="1400" dirty="0"/>
              <a:t>= Streaming Programs/Movies on PC or Mobile Device with no Advertising.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/>
              <a:t>Streaming Video Other Than TV Programs on Digital Media</a:t>
            </a:r>
            <a:r>
              <a:rPr lang="en-US" sz="1400" dirty="0"/>
              <a:t> = Watch streaming video other than TV programs or movies, like YouTube or online-only videos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/>
              <a:t>Local Radio Station’s websites/apps </a:t>
            </a:r>
            <a:r>
              <a:rPr lang="en-US" sz="1400" dirty="0"/>
              <a:t>= Use a local radio station website/app </a:t>
            </a:r>
            <a:r>
              <a:rPr lang="en-US" sz="1400" dirty="0">
                <a:solidFill>
                  <a:srgbClr val="000000"/>
                </a:solidFill>
              </a:rPr>
              <a:t>via computer, tablet or smartphone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/>
              <a:t>Streaming Audio </a:t>
            </a:r>
            <a:r>
              <a:rPr lang="en-US" sz="1400" dirty="0"/>
              <a:t>=</a:t>
            </a:r>
            <a:r>
              <a:rPr lang="en-US" sz="1400" b="1" dirty="0"/>
              <a:t> </a:t>
            </a:r>
            <a:r>
              <a:rPr lang="en-US" sz="1400" dirty="0"/>
              <a:t>Use streaming audio (Pandora, Spotify, etc.) </a:t>
            </a:r>
            <a:r>
              <a:rPr lang="en-US" sz="1400" dirty="0">
                <a:solidFill>
                  <a:srgbClr val="000000"/>
                </a:solidFill>
              </a:rPr>
              <a:t>via computer, tablet or smartphone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>
                <a:solidFill>
                  <a:srgbClr val="000000"/>
                </a:solidFill>
              </a:rPr>
              <a:t>Podcasts </a:t>
            </a:r>
            <a:r>
              <a:rPr lang="en-US" sz="1400" dirty="0">
                <a:solidFill>
                  <a:srgbClr val="000000"/>
                </a:solidFill>
              </a:rPr>
              <a:t>=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Listen to podcasts via computer, tablet or smartphone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/>
              <a:t>Internet-Print (</a:t>
            </a:r>
            <a:r>
              <a:rPr lang="en-US" sz="1400" b="1" dirty="0">
                <a:solidFill>
                  <a:srgbClr val="000000"/>
                </a:solidFill>
              </a:rPr>
              <a:t>Newspapers/Magazines)</a:t>
            </a:r>
            <a:r>
              <a:rPr lang="en-US" sz="1400" dirty="0">
                <a:solidFill>
                  <a:srgbClr val="000000"/>
                </a:solidFill>
              </a:rPr>
              <a:t> = Read a digital version of a newspaper or magazine (website or app)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dirty="0"/>
              <a:t>Broadcast TV News Websites/Apps </a:t>
            </a:r>
            <a:r>
              <a:rPr lang="en-US" sz="1400" dirty="0"/>
              <a:t>= Use a National broadcast or local TV station’s website or app for news, weather, or sports 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r>
              <a:rPr lang="en-US" sz="1400" b="1" dirty="0"/>
              <a:t>Cable News Channels’ Websites/Apps</a:t>
            </a:r>
            <a:r>
              <a:rPr lang="en-US" sz="1400" dirty="0"/>
              <a:t> = Use a cable </a:t>
            </a:r>
            <a:br>
              <a:rPr lang="en-US" sz="1400" dirty="0"/>
            </a:br>
            <a:r>
              <a:rPr lang="en-US" sz="1400" dirty="0"/>
              <a:t>news channel’s website for news, weather or sports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434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2471</Words>
  <Application>Microsoft Office PowerPoint</Application>
  <PresentationFormat>Widescreen</PresentationFormat>
  <Paragraphs>243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1_Office Theme</vt:lpstr>
      <vt:lpstr>3_Office Theme</vt:lpstr>
      <vt:lpstr>PowerPoint Presentation</vt:lpstr>
      <vt:lpstr>Research Methodology Overview</vt:lpstr>
      <vt:lpstr>PowerPoint Presentation</vt:lpstr>
      <vt:lpstr>Part 1: Reach and Time Spent</vt:lpstr>
      <vt:lpstr>Reach and Time Spent Focus on the Individual and Their One Day Use of Media Platforms</vt:lpstr>
      <vt:lpstr>Respondents Were Asked Questions on their Media Use by Device/Outlet</vt:lpstr>
      <vt:lpstr>These are the media platforms measured. Respondents did not have to watch TV to be  included in the study.</vt:lpstr>
      <vt:lpstr>Digital platform usage was asked separately for each device. Results on media comparisons reflect the total of all three digital devices.</vt:lpstr>
      <vt:lpstr>Media Key Guide for Reach &amp; Time-Spent</vt:lpstr>
      <vt:lpstr>TV Has Highest Reach of Ad Supported Platforms Broadcast Leads the Way For Car Buyers</vt:lpstr>
      <vt:lpstr>The Majority of TV Program Reach  is Through Linear TV</vt:lpstr>
      <vt:lpstr>Streaming with NO Advertising  Advertisers Cannot Reach these Viewers  </vt:lpstr>
      <vt:lpstr>Time Spent</vt:lpstr>
      <vt:lpstr>Car Buyers Spend the Most Time with Television  of All Ad Supported Platforms</vt:lpstr>
      <vt:lpstr>Most Time Spent with TV Programs  is On Linear TV For New Car Buyers</vt:lpstr>
      <vt:lpstr>PowerPoint Presentation</vt:lpstr>
      <vt:lpstr>Part 2: Attitude and Media Preference Questions</vt:lpstr>
      <vt:lpstr>If you could choose  only five networks,  which five would you choose?  </vt:lpstr>
      <vt:lpstr>Out of 5 choices, the top 4 were Broadcast Networks</vt:lpstr>
      <vt:lpstr>PowerPoint Presentation</vt:lpstr>
      <vt:lpstr>The Primary Source For News Among Car Buyers: Broadcast Television</vt:lpstr>
      <vt:lpstr>The Primary Source For Local Traffic, Weather &amp; Sports: Local Broadcast Television News</vt:lpstr>
      <vt:lpstr>New Car Prospects’ Trust is in Local Broadcast Assets</vt:lpstr>
      <vt:lpstr>Local Broadcast Television News: Most Involved In Your Community For Car Buyers</vt:lpstr>
      <vt:lpstr>Working Together</vt:lpstr>
      <vt:lpstr>Internet Usage Skews Towards the Day. TV Skews Towards the Evening/Night.</vt:lpstr>
      <vt:lpstr>Television Ads Are Motivation To Do  Further Research Online</vt:lpstr>
      <vt:lpstr>Combining Broadcast TV with Broadcast Websites Results in 6% Increased Reach For Car Buyers</vt:lpstr>
      <vt:lpstr>Local Broadcast Television Station Websites: Top Choice For Info On News And Events For New Car Prospects</vt:lpstr>
      <vt:lpstr>“When visiting a local television station’s website/apps, do you look at the video ads?”</vt:lpstr>
      <vt:lpstr>70% of New Car Prospects Have Read or Watched Local Broadcast TV Station Content on a Social Media Site</vt:lpstr>
      <vt:lpstr>Automotive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Andrew Karamouzis</cp:lastModifiedBy>
  <cp:revision>1158</cp:revision>
  <cp:lastPrinted>2017-05-09T21:32:00Z</cp:lastPrinted>
  <dcterms:created xsi:type="dcterms:W3CDTF">2017-03-08T14:37:33Z</dcterms:created>
  <dcterms:modified xsi:type="dcterms:W3CDTF">2022-01-28T20:29:19Z</dcterms:modified>
</cp:coreProperties>
</file>