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theme/themeOverride7.xml" ContentType="application/vnd.openxmlformats-officedocument.themeOverride+xml"/>
  <Override PartName="/ppt/charts/chart14.xml" ContentType="application/vnd.openxmlformats-officedocument.drawingml.chart+xml"/>
  <Override PartName="/ppt/theme/themeOverride8.xml" ContentType="application/vnd.openxmlformats-officedocument.themeOverr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theme/themeOverride9.xml" ContentType="application/vnd.openxmlformats-officedocument.themeOverride+xml"/>
  <Override PartName="/ppt/notesSlides/notesSlide17.xml" ContentType="application/vnd.openxmlformats-officedocument.presentationml.notesSlide+xml"/>
  <Override PartName="/ppt/charts/chart17.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charts/chart19.xml" ContentType="application/vnd.openxmlformats-officedocument.drawingml.chart+xml"/>
  <Override PartName="/ppt/theme/themeOverride11.xml" ContentType="application/vnd.openxmlformats-officedocument.themeOverride+xml"/>
  <Override PartName="/ppt/notesSlides/notesSlide19.xml" ContentType="application/vnd.openxmlformats-officedocument.presentationml.notesSlide+xml"/>
  <Override PartName="/ppt/charts/chart20.xml" ContentType="application/vnd.openxmlformats-officedocument.drawingml.chart+xml"/>
  <Override PartName="/ppt/theme/themeOverride12.xml" ContentType="application/vnd.openxmlformats-officedocument.themeOverride+xml"/>
  <Override PartName="/ppt/charts/chart21.xml" ContentType="application/vnd.openxmlformats-officedocument.drawingml.chart+xml"/>
  <Override PartName="/ppt/theme/themeOverride13.xml" ContentType="application/vnd.openxmlformats-officedocument.themeOverr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00" r:id="rId2"/>
  </p:sldMasterIdLst>
  <p:notesMasterIdLst>
    <p:notesMasterId r:id="rId38"/>
  </p:notesMasterIdLst>
  <p:handoutMasterIdLst>
    <p:handoutMasterId r:id="rId39"/>
  </p:handoutMasterIdLst>
  <p:sldIdLst>
    <p:sldId id="862" r:id="rId3"/>
    <p:sldId id="1093" r:id="rId4"/>
    <p:sldId id="660" r:id="rId5"/>
    <p:sldId id="675" r:id="rId6"/>
    <p:sldId id="886" r:id="rId7"/>
    <p:sldId id="869" r:id="rId8"/>
    <p:sldId id="878" r:id="rId9"/>
    <p:sldId id="1087" r:id="rId10"/>
    <p:sldId id="871" r:id="rId11"/>
    <p:sldId id="393" r:id="rId12"/>
    <p:sldId id="367" r:id="rId13"/>
    <p:sldId id="881" r:id="rId14"/>
    <p:sldId id="1091" r:id="rId15"/>
    <p:sldId id="1080" r:id="rId16"/>
    <p:sldId id="291" r:id="rId17"/>
    <p:sldId id="688" r:id="rId18"/>
    <p:sldId id="677" r:id="rId19"/>
    <p:sldId id="407" r:id="rId20"/>
    <p:sldId id="356" r:id="rId21"/>
    <p:sldId id="1081" r:id="rId22"/>
    <p:sldId id="1090" r:id="rId23"/>
    <p:sldId id="478" r:id="rId24"/>
    <p:sldId id="1082" r:id="rId25"/>
    <p:sldId id="1083" r:id="rId26"/>
    <p:sldId id="1094" r:id="rId27"/>
    <p:sldId id="1095" r:id="rId28"/>
    <p:sldId id="506" r:id="rId29"/>
    <p:sldId id="376" r:id="rId30"/>
    <p:sldId id="378" r:id="rId31"/>
    <p:sldId id="839" r:id="rId32"/>
    <p:sldId id="380" r:id="rId33"/>
    <p:sldId id="830" r:id="rId34"/>
    <p:sldId id="368" r:id="rId35"/>
    <p:sldId id="337" r:id="rId36"/>
    <p:sldId id="366" r:id="rId3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40"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30A9B"/>
    <a:srgbClr val="659643"/>
    <a:srgbClr val="BE6743"/>
    <a:srgbClr val="4B0590"/>
    <a:srgbClr val="FF7C0F"/>
    <a:srgbClr val="E5E5E5"/>
    <a:srgbClr val="6EA14B"/>
    <a:srgbClr val="FF66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0" autoAdjust="0"/>
    <p:restoredTop sz="96187" autoAdjust="0"/>
  </p:normalViewPr>
  <p:slideViewPr>
    <p:cSldViewPr showGuides="1">
      <p:cViewPr varScale="1">
        <p:scale>
          <a:sx n="114" d="100"/>
          <a:sy n="114" d="100"/>
        </p:scale>
        <p:origin x="2046" y="114"/>
      </p:cViewPr>
      <p:guideLst>
        <p:guide orient="horz" pos="2160"/>
        <p:guide pos="3840"/>
        <p:guide orient="horz" pos="3504"/>
        <p:guide orient="horz" pos="3984"/>
        <p:guide pos="3504"/>
        <p:guide pos="4176"/>
        <p:guide pos="7296"/>
        <p:guide orient="horz" pos="1296"/>
        <p:guide orient="horz" pos="480"/>
        <p:guide orient="horz" pos="2976"/>
        <p:guide orient="horz" pos="3744"/>
        <p:guide pos="240"/>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amp; Jess Karamouzis" userId="5f2f5c191da931c7" providerId="LiveId" clId="{91B84021-DCDD-4F47-B659-B684141CBCB0}"/>
    <pc:docChg chg="custSel addSld delSld modSld sldOrd">
      <pc:chgData name="Andrew &amp; Jess Karamouzis" userId="5f2f5c191da931c7" providerId="LiveId" clId="{91B84021-DCDD-4F47-B659-B684141CBCB0}" dt="2022-01-05T21:09:32.165" v="940" actId="20577"/>
      <pc:docMkLst>
        <pc:docMk/>
      </pc:docMkLst>
      <pc:sldChg chg="del">
        <pc:chgData name="Andrew &amp; Jess Karamouzis" userId="5f2f5c191da931c7" providerId="LiveId" clId="{91B84021-DCDD-4F47-B659-B684141CBCB0}" dt="2022-01-04T20:35:41.506" v="1" actId="47"/>
        <pc:sldMkLst>
          <pc:docMk/>
          <pc:sldMk cId="2546677176" sldId="259"/>
        </pc:sldMkLst>
      </pc:sldChg>
      <pc:sldChg chg="modSp mod">
        <pc:chgData name="Andrew &amp; Jess Karamouzis" userId="5f2f5c191da931c7" providerId="LiveId" clId="{91B84021-DCDD-4F47-B659-B684141CBCB0}" dt="2022-01-05T21:08:47.666" v="937" actId="27918"/>
        <pc:sldMkLst>
          <pc:docMk/>
          <pc:sldMk cId="2593868695" sldId="291"/>
        </pc:sldMkLst>
        <pc:graphicFrameChg chg="mod">
          <ac:chgData name="Andrew &amp; Jess Karamouzis" userId="5f2f5c191da931c7" providerId="LiveId" clId="{91B84021-DCDD-4F47-B659-B684141CBCB0}" dt="2022-01-05T21:08:30.491" v="934"/>
          <ac:graphicFrameMkLst>
            <pc:docMk/>
            <pc:sldMk cId="2593868695" sldId="291"/>
            <ac:graphicFrameMk id="6" creationId="{00000000-0000-0000-0000-000000000000}"/>
          </ac:graphicFrameMkLst>
        </pc:graphicFrameChg>
      </pc:sldChg>
      <pc:sldChg chg="addSp delSp modSp mod">
        <pc:chgData name="Andrew &amp; Jess Karamouzis" userId="5f2f5c191da931c7" providerId="LiveId" clId="{91B84021-DCDD-4F47-B659-B684141CBCB0}" dt="2022-01-05T20:43:44.645" v="800" actId="27918"/>
        <pc:sldMkLst>
          <pc:docMk/>
          <pc:sldMk cId="1530075109" sldId="352"/>
        </pc:sldMkLst>
        <pc:spChg chg="mod">
          <ac:chgData name="Andrew &amp; Jess Karamouzis" userId="5f2f5c191da931c7" providerId="LiveId" clId="{91B84021-DCDD-4F47-B659-B684141CBCB0}" dt="2022-01-05T20:30:54.863" v="787" actId="1035"/>
          <ac:spMkLst>
            <pc:docMk/>
            <pc:sldMk cId="1530075109" sldId="352"/>
            <ac:spMk id="12" creationId="{00000000-0000-0000-0000-000000000000}"/>
          </ac:spMkLst>
        </pc:spChg>
        <pc:graphicFrameChg chg="add mod">
          <ac:chgData name="Andrew &amp; Jess Karamouzis" userId="5f2f5c191da931c7" providerId="LiveId" clId="{91B84021-DCDD-4F47-B659-B684141CBCB0}" dt="2022-01-05T20:31:00.924" v="788" actId="14100"/>
          <ac:graphicFrameMkLst>
            <pc:docMk/>
            <pc:sldMk cId="1530075109" sldId="352"/>
            <ac:graphicFrameMk id="7" creationId="{D0D9D8E1-4D48-41E4-8FEA-374479149E97}"/>
          </ac:graphicFrameMkLst>
        </pc:graphicFrameChg>
        <pc:graphicFrameChg chg="del mod">
          <ac:chgData name="Andrew &amp; Jess Karamouzis" userId="5f2f5c191da931c7" providerId="LiveId" clId="{91B84021-DCDD-4F47-B659-B684141CBCB0}" dt="2022-01-05T20:30:44.936" v="784" actId="478"/>
          <ac:graphicFrameMkLst>
            <pc:docMk/>
            <pc:sldMk cId="1530075109" sldId="352"/>
            <ac:graphicFrameMk id="10" creationId="{D3670BEF-3338-4547-A110-B69317FADDBB}"/>
          </ac:graphicFrameMkLst>
        </pc:graphicFrameChg>
      </pc:sldChg>
      <pc:sldChg chg="addSp delSp modSp mod">
        <pc:chgData name="Andrew &amp; Jess Karamouzis" userId="5f2f5c191da931c7" providerId="LiveId" clId="{91B84021-DCDD-4F47-B659-B684141CBCB0}" dt="2022-01-05T20:50:06.035" v="923"/>
        <pc:sldMkLst>
          <pc:docMk/>
          <pc:sldMk cId="2564208103" sldId="354"/>
        </pc:sldMkLst>
        <pc:spChg chg="mod">
          <ac:chgData name="Andrew &amp; Jess Karamouzis" userId="5f2f5c191da931c7" providerId="LiveId" clId="{91B84021-DCDD-4F47-B659-B684141CBCB0}" dt="2022-01-05T20:46:33.868" v="889" actId="20577"/>
          <ac:spMkLst>
            <pc:docMk/>
            <pc:sldMk cId="2564208103" sldId="354"/>
            <ac:spMk id="5" creationId="{00000000-0000-0000-0000-000000000000}"/>
          </ac:spMkLst>
        </pc:spChg>
        <pc:graphicFrameChg chg="add mod">
          <ac:chgData name="Andrew &amp; Jess Karamouzis" userId="5f2f5c191da931c7" providerId="LiveId" clId="{91B84021-DCDD-4F47-B659-B684141CBCB0}" dt="2022-01-05T20:50:06.035" v="923"/>
          <ac:graphicFrameMkLst>
            <pc:docMk/>
            <pc:sldMk cId="2564208103" sldId="354"/>
            <ac:graphicFrameMk id="8" creationId="{CCC862DB-261B-4388-B8D6-D06947B6BAC7}"/>
          </ac:graphicFrameMkLst>
        </pc:graphicFrameChg>
        <pc:graphicFrameChg chg="del">
          <ac:chgData name="Andrew &amp; Jess Karamouzis" userId="5f2f5c191da931c7" providerId="LiveId" clId="{91B84021-DCDD-4F47-B659-B684141CBCB0}" dt="2022-01-05T20:47:07.613" v="893" actId="478"/>
          <ac:graphicFrameMkLst>
            <pc:docMk/>
            <pc:sldMk cId="2564208103" sldId="354"/>
            <ac:graphicFrameMk id="9" creationId="{3966E502-FDA8-4585-A750-BDDCD010D534}"/>
          </ac:graphicFrameMkLst>
        </pc:graphicFrameChg>
      </pc:sldChg>
      <pc:sldChg chg="mod">
        <pc:chgData name="Andrew &amp; Jess Karamouzis" userId="5f2f5c191da931c7" providerId="LiveId" clId="{91B84021-DCDD-4F47-B659-B684141CBCB0}" dt="2022-01-05T20:57:37.841" v="927" actId="27918"/>
        <pc:sldMkLst>
          <pc:docMk/>
          <pc:sldMk cId="2047067441" sldId="376"/>
        </pc:sldMkLst>
      </pc:sldChg>
      <pc:sldChg chg="mod">
        <pc:chgData name="Andrew &amp; Jess Karamouzis" userId="5f2f5c191da931c7" providerId="LiveId" clId="{91B84021-DCDD-4F47-B659-B684141CBCB0}" dt="2022-01-04T21:13:41.251" v="12" actId="27918"/>
        <pc:sldMkLst>
          <pc:docMk/>
          <pc:sldMk cId="3065955329" sldId="393"/>
        </pc:sldMkLst>
      </pc:sldChg>
      <pc:sldChg chg="del">
        <pc:chgData name="Andrew &amp; Jess Karamouzis" userId="5f2f5c191da931c7" providerId="LiveId" clId="{91B84021-DCDD-4F47-B659-B684141CBCB0}" dt="2022-01-05T16:07:07.068" v="247" actId="47"/>
        <pc:sldMkLst>
          <pc:docMk/>
          <pc:sldMk cId="1849612706" sldId="505"/>
        </pc:sldMkLst>
      </pc:sldChg>
      <pc:sldChg chg="del">
        <pc:chgData name="Andrew &amp; Jess Karamouzis" userId="5f2f5c191da931c7" providerId="LiveId" clId="{91B84021-DCDD-4F47-B659-B684141CBCB0}" dt="2022-01-05T21:07:41.926" v="932" actId="47"/>
        <pc:sldMkLst>
          <pc:docMk/>
          <pc:sldMk cId="1070665012" sldId="671"/>
        </pc:sldMkLst>
      </pc:sldChg>
      <pc:sldChg chg="modSp mod">
        <pc:chgData name="Andrew &amp; Jess Karamouzis" userId="5f2f5c191da931c7" providerId="LiveId" clId="{91B84021-DCDD-4F47-B659-B684141CBCB0}" dt="2022-01-04T20:36:10.520" v="2" actId="20577"/>
        <pc:sldMkLst>
          <pc:docMk/>
          <pc:sldMk cId="3269517741" sldId="673"/>
        </pc:sldMkLst>
        <pc:spChg chg="mod">
          <ac:chgData name="Andrew &amp; Jess Karamouzis" userId="5f2f5c191da931c7" providerId="LiveId" clId="{91B84021-DCDD-4F47-B659-B684141CBCB0}" dt="2022-01-04T20:36:10.520" v="2" actId="20577"/>
          <ac:spMkLst>
            <pc:docMk/>
            <pc:sldMk cId="3269517741" sldId="673"/>
            <ac:spMk id="5" creationId="{00000000-0000-0000-0000-000000000000}"/>
          </ac:spMkLst>
        </pc:spChg>
      </pc:sldChg>
      <pc:sldChg chg="modSp mod">
        <pc:chgData name="Andrew &amp; Jess Karamouzis" userId="5f2f5c191da931c7" providerId="LiveId" clId="{91B84021-DCDD-4F47-B659-B684141CBCB0}" dt="2022-01-05T15:53:18.330" v="199" actId="1076"/>
        <pc:sldMkLst>
          <pc:docMk/>
          <pc:sldMk cId="2286426004" sldId="688"/>
        </pc:sldMkLst>
        <pc:spChg chg="mod">
          <ac:chgData name="Andrew &amp; Jess Karamouzis" userId="5f2f5c191da931c7" providerId="LiveId" clId="{91B84021-DCDD-4F47-B659-B684141CBCB0}" dt="2022-01-05T15:53:18.330" v="199" actId="1076"/>
          <ac:spMkLst>
            <pc:docMk/>
            <pc:sldMk cId="2286426004" sldId="688"/>
            <ac:spMk id="12" creationId="{00000000-0000-0000-0000-000000000000}"/>
          </ac:spMkLst>
        </pc:spChg>
      </pc:sldChg>
      <pc:sldChg chg="modSp mod">
        <pc:chgData name="Andrew &amp; Jess Karamouzis" userId="5f2f5c191da931c7" providerId="LiveId" clId="{91B84021-DCDD-4F47-B659-B684141CBCB0}" dt="2022-01-05T21:01:56.173" v="929" actId="14100"/>
        <pc:sldMkLst>
          <pc:docMk/>
          <pc:sldMk cId="2850051822" sldId="830"/>
        </pc:sldMkLst>
        <pc:graphicFrameChg chg="mod">
          <ac:chgData name="Andrew &amp; Jess Karamouzis" userId="5f2f5c191da931c7" providerId="LiveId" clId="{91B84021-DCDD-4F47-B659-B684141CBCB0}" dt="2022-01-05T21:01:56.173" v="929" actId="14100"/>
          <ac:graphicFrameMkLst>
            <pc:docMk/>
            <pc:sldMk cId="2850051822" sldId="830"/>
            <ac:graphicFrameMk id="8" creationId="{00000000-0000-0000-0000-000000000000}"/>
          </ac:graphicFrameMkLst>
        </pc:graphicFrameChg>
      </pc:sldChg>
      <pc:sldChg chg="modSp mod">
        <pc:chgData name="Andrew &amp; Jess Karamouzis" userId="5f2f5c191da931c7" providerId="LiveId" clId="{91B84021-DCDD-4F47-B659-B684141CBCB0}" dt="2022-01-05T20:59:47.018" v="928" actId="207"/>
        <pc:sldMkLst>
          <pc:docMk/>
          <pc:sldMk cId="3598498577" sldId="839"/>
        </pc:sldMkLst>
        <pc:spChg chg="mod">
          <ac:chgData name="Andrew &amp; Jess Karamouzis" userId="5f2f5c191da931c7" providerId="LiveId" clId="{91B84021-DCDD-4F47-B659-B684141CBCB0}" dt="2022-01-05T20:59:47.018" v="928" actId="207"/>
          <ac:spMkLst>
            <pc:docMk/>
            <pc:sldMk cId="3598498577" sldId="839"/>
            <ac:spMk id="2" creationId="{00000000-0000-0000-0000-000000000000}"/>
          </ac:spMkLst>
        </pc:spChg>
      </pc:sldChg>
      <pc:sldChg chg="modSp mod">
        <pc:chgData name="Andrew &amp; Jess Karamouzis" userId="5f2f5c191da931c7" providerId="LiveId" clId="{91B84021-DCDD-4F47-B659-B684141CBCB0}" dt="2022-01-04T20:35:38.131" v="0"/>
        <pc:sldMkLst>
          <pc:docMk/>
          <pc:sldMk cId="590898855" sldId="859"/>
        </pc:sldMkLst>
        <pc:spChg chg="mod">
          <ac:chgData name="Andrew &amp; Jess Karamouzis" userId="5f2f5c191da931c7" providerId="LiveId" clId="{91B84021-DCDD-4F47-B659-B684141CBCB0}" dt="2022-01-04T20:35:38.131" v="0"/>
          <ac:spMkLst>
            <pc:docMk/>
            <pc:sldMk cId="590898855" sldId="859"/>
            <ac:spMk id="15" creationId="{00000000-0000-0000-0000-000000000000}"/>
          </ac:spMkLst>
        </pc:spChg>
      </pc:sldChg>
      <pc:sldChg chg="modSp mod">
        <pc:chgData name="Andrew &amp; Jess Karamouzis" userId="5f2f5c191da931c7" providerId="LiveId" clId="{91B84021-DCDD-4F47-B659-B684141CBCB0}" dt="2022-01-04T21:40:08.257" v="22" actId="207"/>
        <pc:sldMkLst>
          <pc:docMk/>
          <pc:sldMk cId="1907390752" sldId="881"/>
        </pc:sldMkLst>
        <pc:spChg chg="mod">
          <ac:chgData name="Andrew &amp; Jess Karamouzis" userId="5f2f5c191da931c7" providerId="LiveId" clId="{91B84021-DCDD-4F47-B659-B684141CBCB0}" dt="2022-01-04T21:40:04.627" v="21" actId="207"/>
          <ac:spMkLst>
            <pc:docMk/>
            <pc:sldMk cId="1907390752" sldId="881"/>
            <ac:spMk id="2" creationId="{00000000-0000-0000-0000-000000000000}"/>
          </ac:spMkLst>
        </pc:spChg>
        <pc:spChg chg="mod">
          <ac:chgData name="Andrew &amp; Jess Karamouzis" userId="5f2f5c191da931c7" providerId="LiveId" clId="{91B84021-DCDD-4F47-B659-B684141CBCB0}" dt="2022-01-04T21:40:08.257" v="22" actId="207"/>
          <ac:spMkLst>
            <pc:docMk/>
            <pc:sldMk cId="1907390752" sldId="881"/>
            <ac:spMk id="3" creationId="{BDA0FC0F-F400-46B5-A9B1-5784683BD49C}"/>
          </ac:spMkLst>
        </pc:spChg>
      </pc:sldChg>
      <pc:sldChg chg="addSp delSp modSp mod">
        <pc:chgData name="Andrew &amp; Jess Karamouzis" userId="5f2f5c191da931c7" providerId="LiveId" clId="{91B84021-DCDD-4F47-B659-B684141CBCB0}" dt="2022-01-05T15:12:44.598" v="191" actId="20577"/>
        <pc:sldMkLst>
          <pc:docMk/>
          <pc:sldMk cId="2401946361" sldId="1080"/>
        </pc:sldMkLst>
        <pc:spChg chg="add del mod">
          <ac:chgData name="Andrew &amp; Jess Karamouzis" userId="5f2f5c191da931c7" providerId="LiveId" clId="{91B84021-DCDD-4F47-B659-B684141CBCB0}" dt="2022-01-05T15:08:05.019" v="42" actId="478"/>
          <ac:spMkLst>
            <pc:docMk/>
            <pc:sldMk cId="2401946361" sldId="1080"/>
            <ac:spMk id="3" creationId="{189E8634-5131-4F16-8BF2-3F41A1537816}"/>
          </ac:spMkLst>
        </pc:spChg>
        <pc:spChg chg="mod">
          <ac:chgData name="Andrew &amp; Jess Karamouzis" userId="5f2f5c191da931c7" providerId="LiveId" clId="{91B84021-DCDD-4F47-B659-B684141CBCB0}" dt="2022-01-05T15:12:44.598" v="191" actId="20577"/>
          <ac:spMkLst>
            <pc:docMk/>
            <pc:sldMk cId="2401946361" sldId="1080"/>
            <ac:spMk id="5" creationId="{00000000-0000-0000-0000-000000000000}"/>
          </ac:spMkLst>
        </pc:spChg>
      </pc:sldChg>
      <pc:sldChg chg="addSp delSp modSp mod">
        <pc:chgData name="Andrew &amp; Jess Karamouzis" userId="5f2f5c191da931c7" providerId="LiveId" clId="{91B84021-DCDD-4F47-B659-B684141CBCB0}" dt="2022-01-05T21:09:26.491" v="939" actId="6549"/>
        <pc:sldMkLst>
          <pc:docMk/>
          <pc:sldMk cId="2948023193" sldId="1081"/>
        </pc:sldMkLst>
        <pc:spChg chg="mod ord">
          <ac:chgData name="Andrew &amp; Jess Karamouzis" userId="5f2f5c191da931c7" providerId="LiveId" clId="{91B84021-DCDD-4F47-B659-B684141CBCB0}" dt="2022-01-05T21:09:26.491" v="939" actId="6549"/>
          <ac:spMkLst>
            <pc:docMk/>
            <pc:sldMk cId="2948023193" sldId="1081"/>
            <ac:spMk id="8" creationId="{4E8D072A-E0B8-4048-97DE-F942A9C4EABC}"/>
          </ac:spMkLst>
        </pc:spChg>
        <pc:graphicFrameChg chg="del">
          <ac:chgData name="Andrew &amp; Jess Karamouzis" userId="5f2f5c191da931c7" providerId="LiveId" clId="{91B84021-DCDD-4F47-B659-B684141CBCB0}" dt="2022-01-05T15:59:04.507" v="200" actId="478"/>
          <ac:graphicFrameMkLst>
            <pc:docMk/>
            <pc:sldMk cId="2948023193" sldId="1081"/>
            <ac:graphicFrameMk id="9" creationId="{53D756E9-F8BA-4015-9E66-09E86CCA87EA}"/>
          </ac:graphicFrameMkLst>
        </pc:graphicFrameChg>
        <pc:graphicFrameChg chg="add mod">
          <ac:chgData name="Andrew &amp; Jess Karamouzis" userId="5f2f5c191da931c7" providerId="LiveId" clId="{91B84021-DCDD-4F47-B659-B684141CBCB0}" dt="2022-01-05T15:59:16.663" v="202"/>
          <ac:graphicFrameMkLst>
            <pc:docMk/>
            <pc:sldMk cId="2948023193" sldId="1081"/>
            <ac:graphicFrameMk id="10" creationId="{C41E7E09-7484-4D73-96CC-070C34A80345}"/>
          </ac:graphicFrameMkLst>
        </pc:graphicFrameChg>
      </pc:sldChg>
      <pc:sldChg chg="modSp mod">
        <pc:chgData name="Andrew &amp; Jess Karamouzis" userId="5f2f5c191da931c7" providerId="LiveId" clId="{91B84021-DCDD-4F47-B659-B684141CBCB0}" dt="2022-01-05T20:29:26.860" v="780" actId="20577"/>
        <pc:sldMkLst>
          <pc:docMk/>
          <pc:sldMk cId="1807741170" sldId="1082"/>
        </pc:sldMkLst>
        <pc:spChg chg="mod">
          <ac:chgData name="Andrew &amp; Jess Karamouzis" userId="5f2f5c191da931c7" providerId="LiveId" clId="{91B84021-DCDD-4F47-B659-B684141CBCB0}" dt="2022-01-05T20:29:26.860" v="780" actId="20577"/>
          <ac:spMkLst>
            <pc:docMk/>
            <pc:sldMk cId="1807741170" sldId="1082"/>
            <ac:spMk id="5" creationId="{00000000-0000-0000-0000-000000000000}"/>
          </ac:spMkLst>
        </pc:spChg>
      </pc:sldChg>
      <pc:sldChg chg="modSp mod">
        <pc:chgData name="Andrew &amp; Jess Karamouzis" userId="5f2f5c191da931c7" providerId="LiveId" clId="{91B84021-DCDD-4F47-B659-B684141CBCB0}" dt="2022-01-05T20:29:03.319" v="680" actId="20577"/>
        <pc:sldMkLst>
          <pc:docMk/>
          <pc:sldMk cId="3500053722" sldId="1083"/>
        </pc:sldMkLst>
        <pc:spChg chg="mod">
          <ac:chgData name="Andrew &amp; Jess Karamouzis" userId="5f2f5c191da931c7" providerId="LiveId" clId="{91B84021-DCDD-4F47-B659-B684141CBCB0}" dt="2022-01-05T20:29:03.319" v="680" actId="20577"/>
          <ac:spMkLst>
            <pc:docMk/>
            <pc:sldMk cId="3500053722" sldId="1083"/>
            <ac:spMk id="5" creationId="{00000000-0000-0000-0000-000000000000}"/>
          </ac:spMkLst>
        </pc:spChg>
        <pc:graphicFrameChg chg="mod">
          <ac:chgData name="Andrew &amp; Jess Karamouzis" userId="5f2f5c191da931c7" providerId="LiveId" clId="{91B84021-DCDD-4F47-B659-B684141CBCB0}" dt="2022-01-05T20:28:07.089" v="561"/>
          <ac:graphicFrameMkLst>
            <pc:docMk/>
            <pc:sldMk cId="3500053722" sldId="1083"/>
            <ac:graphicFrameMk id="8" creationId="{B1B9BE3A-EF59-4EB0-98DC-964F8CA333E6}"/>
          </ac:graphicFrameMkLst>
        </pc:graphicFrameChg>
      </pc:sldChg>
      <pc:sldChg chg="mod">
        <pc:chgData name="Andrew &amp; Jess Karamouzis" userId="5f2f5c191da931c7" providerId="LiveId" clId="{91B84021-DCDD-4F47-B659-B684141CBCB0}" dt="2022-01-04T20:54:42.641" v="7" actId="27918"/>
        <pc:sldMkLst>
          <pc:docMk/>
          <pc:sldMk cId="2377891479" sldId="1087"/>
        </pc:sldMkLst>
      </pc:sldChg>
      <pc:sldChg chg="del">
        <pc:chgData name="Andrew &amp; Jess Karamouzis" userId="5f2f5c191da931c7" providerId="LiveId" clId="{91B84021-DCDD-4F47-B659-B684141CBCB0}" dt="2022-01-05T21:06:36.357" v="931" actId="47"/>
        <pc:sldMkLst>
          <pc:docMk/>
          <pc:sldMk cId="102652843" sldId="1088"/>
        </pc:sldMkLst>
      </pc:sldChg>
      <pc:sldChg chg="del">
        <pc:chgData name="Andrew &amp; Jess Karamouzis" userId="5f2f5c191da931c7" providerId="LiveId" clId="{91B84021-DCDD-4F47-B659-B684141CBCB0}" dt="2022-01-05T21:06:28.917" v="930" actId="47"/>
        <pc:sldMkLst>
          <pc:docMk/>
          <pc:sldMk cId="3361503482" sldId="1089"/>
        </pc:sldMkLst>
      </pc:sldChg>
      <pc:sldChg chg="addSp delSp modSp add mod ord">
        <pc:chgData name="Andrew &amp; Jess Karamouzis" userId="5f2f5c191da931c7" providerId="LiveId" clId="{91B84021-DCDD-4F47-B659-B684141CBCB0}" dt="2022-01-05T21:09:32.165" v="940" actId="20577"/>
        <pc:sldMkLst>
          <pc:docMk/>
          <pc:sldMk cId="3744959187" sldId="1090"/>
        </pc:sldMkLst>
        <pc:spChg chg="mod ord">
          <ac:chgData name="Andrew &amp; Jess Karamouzis" userId="5f2f5c191da931c7" providerId="LiveId" clId="{91B84021-DCDD-4F47-B659-B684141CBCB0}" dt="2022-01-05T21:09:32.165" v="940" actId="20577"/>
          <ac:spMkLst>
            <pc:docMk/>
            <pc:sldMk cId="3744959187" sldId="1090"/>
            <ac:spMk id="7" creationId="{B70AF821-70D3-3D4F-B0FF-DDC42A45E3C2}"/>
          </ac:spMkLst>
        </pc:spChg>
        <pc:graphicFrameChg chg="del">
          <ac:chgData name="Andrew &amp; Jess Karamouzis" userId="5f2f5c191da931c7" providerId="LiveId" clId="{91B84021-DCDD-4F47-B659-B684141CBCB0}" dt="2022-01-05T16:03:44.413" v="227" actId="478"/>
          <ac:graphicFrameMkLst>
            <pc:docMk/>
            <pc:sldMk cId="3744959187" sldId="1090"/>
            <ac:graphicFrameMk id="8" creationId="{553F3095-A5F5-4B25-AD7D-BCAD62D48AE9}"/>
          </ac:graphicFrameMkLst>
        </pc:graphicFrameChg>
        <pc:graphicFrameChg chg="add mod">
          <ac:chgData name="Andrew &amp; Jess Karamouzis" userId="5f2f5c191da931c7" providerId="LiveId" clId="{91B84021-DCDD-4F47-B659-B684141CBCB0}" dt="2022-01-05T16:04:17.942" v="237" actId="14100"/>
          <ac:graphicFrameMkLst>
            <pc:docMk/>
            <pc:sldMk cId="3744959187" sldId="1090"/>
            <ac:graphicFrameMk id="10" creationId="{F2B6D060-2FBB-4EC1-BA48-FD35F19A2C37}"/>
          </ac:graphicFrameMkLst>
        </pc:graphicFrameChg>
      </pc:sldChg>
      <pc:sldChg chg="add del">
        <pc:chgData name="Andrew &amp; Jess Karamouzis" userId="5f2f5c191da931c7" providerId="LiveId" clId="{91B84021-DCDD-4F47-B659-B684141CBCB0}" dt="2022-01-05T20:44:07.752" v="801" actId="47"/>
        <pc:sldMkLst>
          <pc:docMk/>
          <pc:sldMk cId="3822722524" sldId="1091"/>
        </pc:sldMkLst>
      </pc:sldChg>
      <pc:sldChg chg="modSp add del mod">
        <pc:chgData name="Andrew &amp; Jess Karamouzis" userId="5f2f5c191da931c7" providerId="LiveId" clId="{91B84021-DCDD-4F47-B659-B684141CBCB0}" dt="2022-01-05T16:37:31.142" v="333" actId="47"/>
        <pc:sldMkLst>
          <pc:docMk/>
          <pc:sldMk cId="4258370593" sldId="1091"/>
        </pc:sldMkLst>
        <pc:graphicFrameChg chg="mod">
          <ac:chgData name="Andrew &amp; Jess Karamouzis" userId="5f2f5c191da931c7" providerId="LiveId" clId="{91B84021-DCDD-4F47-B659-B684141CBCB0}" dt="2022-01-05T16:37:28.550" v="332"/>
          <ac:graphicFrameMkLst>
            <pc:docMk/>
            <pc:sldMk cId="4258370593" sldId="1091"/>
            <ac:graphicFrameMk id="7" creationId="{BBD916AE-FF97-4EEF-B79C-496C595F642E}"/>
          </ac:graphicFrameMkLst>
        </pc:graphicFrameChg>
      </pc:sldChg>
    </pc:docChg>
  </pc:docChgLst>
  <pc:docChgLst>
    <pc:chgData name="Andrew &amp; Jess Karamouzis" userId="5f2f5c191da931c7" providerId="LiveId" clId="{4F0AEF22-F52E-4463-A465-1062095EF35A}"/>
    <pc:docChg chg="undo custSel delSld modSld">
      <pc:chgData name="Andrew &amp; Jess Karamouzis" userId="5f2f5c191da931c7" providerId="LiveId" clId="{4F0AEF22-F52E-4463-A465-1062095EF35A}" dt="2022-01-21T15:48:35.307" v="1307" actId="20577"/>
      <pc:docMkLst>
        <pc:docMk/>
      </pc:docMkLst>
      <pc:sldChg chg="modSp mod">
        <pc:chgData name="Andrew &amp; Jess Karamouzis" userId="5f2f5c191da931c7" providerId="LiveId" clId="{4F0AEF22-F52E-4463-A465-1062095EF35A}" dt="2022-01-20T20:52:29.426" v="471" actId="207"/>
        <pc:sldMkLst>
          <pc:docMk/>
          <pc:sldMk cId="2593868695" sldId="291"/>
        </pc:sldMkLst>
        <pc:spChg chg="mod">
          <ac:chgData name="Andrew &amp; Jess Karamouzis" userId="5f2f5c191da931c7" providerId="LiveId" clId="{4F0AEF22-F52E-4463-A465-1062095EF35A}" dt="2022-01-20T20:52:29.426" v="471" actId="207"/>
          <ac:spMkLst>
            <pc:docMk/>
            <pc:sldMk cId="2593868695" sldId="291"/>
            <ac:spMk id="3" creationId="{00000000-0000-0000-0000-000000000000}"/>
          </ac:spMkLst>
        </pc:spChg>
        <pc:spChg chg="mod">
          <ac:chgData name="Andrew &amp; Jess Karamouzis" userId="5f2f5c191da931c7" providerId="LiveId" clId="{4F0AEF22-F52E-4463-A465-1062095EF35A}" dt="2022-01-19T20:39:17.860" v="42"/>
          <ac:spMkLst>
            <pc:docMk/>
            <pc:sldMk cId="2593868695" sldId="291"/>
            <ac:spMk id="5" creationId="{00000000-0000-0000-0000-000000000000}"/>
          </ac:spMkLst>
        </pc:spChg>
        <pc:graphicFrameChg chg="mod">
          <ac:chgData name="Andrew &amp; Jess Karamouzis" userId="5f2f5c191da931c7" providerId="LiveId" clId="{4F0AEF22-F52E-4463-A465-1062095EF35A}" dt="2022-01-19T20:33:10.220" v="1"/>
          <ac:graphicFrameMkLst>
            <pc:docMk/>
            <pc:sldMk cId="2593868695" sldId="291"/>
            <ac:graphicFrameMk id="6" creationId="{00000000-0000-0000-0000-000000000000}"/>
          </ac:graphicFrameMkLst>
        </pc:graphicFrameChg>
      </pc:sldChg>
      <pc:sldChg chg="modSp mod">
        <pc:chgData name="Andrew &amp; Jess Karamouzis" userId="5f2f5c191da931c7" providerId="LiveId" clId="{4F0AEF22-F52E-4463-A465-1062095EF35A}" dt="2022-01-21T15:41:15.304" v="1165" actId="1035"/>
        <pc:sldMkLst>
          <pc:docMk/>
          <pc:sldMk cId="2619127785" sldId="337"/>
        </pc:sldMkLst>
        <pc:spChg chg="mod">
          <ac:chgData name="Andrew &amp; Jess Karamouzis" userId="5f2f5c191da931c7" providerId="LiveId" clId="{4F0AEF22-F52E-4463-A465-1062095EF35A}" dt="2022-01-21T15:41:12.164" v="1164" actId="207"/>
          <ac:spMkLst>
            <pc:docMk/>
            <pc:sldMk cId="2619127785" sldId="337"/>
            <ac:spMk id="2" creationId="{00000000-0000-0000-0000-000000000000}"/>
          </ac:spMkLst>
        </pc:spChg>
        <pc:spChg chg="mod">
          <ac:chgData name="Andrew &amp; Jess Karamouzis" userId="5f2f5c191da931c7" providerId="LiveId" clId="{4F0AEF22-F52E-4463-A465-1062095EF35A}" dt="2022-01-21T15:41:15.304" v="1165" actId="1035"/>
          <ac:spMkLst>
            <pc:docMk/>
            <pc:sldMk cId="2619127785" sldId="337"/>
            <ac:spMk id="3" creationId="{00000000-0000-0000-0000-000000000000}"/>
          </ac:spMkLst>
        </pc:spChg>
      </pc:sldChg>
      <pc:sldChg chg="modSp mod">
        <pc:chgData name="Andrew &amp; Jess Karamouzis" userId="5f2f5c191da931c7" providerId="LiveId" clId="{4F0AEF22-F52E-4463-A465-1062095EF35A}" dt="2022-01-21T15:45:18.949" v="1168" actId="20578"/>
        <pc:sldMkLst>
          <pc:docMk/>
          <pc:sldMk cId="1530075109" sldId="352"/>
        </pc:sldMkLst>
        <pc:spChg chg="mod">
          <ac:chgData name="Andrew &amp; Jess Karamouzis" userId="5f2f5c191da931c7" providerId="LiveId" clId="{4F0AEF22-F52E-4463-A465-1062095EF35A}" dt="2022-01-21T15:18:36.946" v="722" actId="207"/>
          <ac:spMkLst>
            <pc:docMk/>
            <pc:sldMk cId="1530075109" sldId="352"/>
            <ac:spMk id="2" creationId="{00000000-0000-0000-0000-000000000000}"/>
          </ac:spMkLst>
        </pc:spChg>
        <pc:spChg chg="mod">
          <ac:chgData name="Andrew &amp; Jess Karamouzis" userId="5f2f5c191da931c7" providerId="LiveId" clId="{4F0AEF22-F52E-4463-A465-1062095EF35A}" dt="2022-01-21T15:45:18.949" v="1168" actId="20578"/>
          <ac:spMkLst>
            <pc:docMk/>
            <pc:sldMk cId="1530075109" sldId="352"/>
            <ac:spMk id="5" creationId="{00000000-0000-0000-0000-000000000000}"/>
          </ac:spMkLst>
        </pc:spChg>
        <pc:spChg chg="mod">
          <ac:chgData name="Andrew &amp; Jess Karamouzis" userId="5f2f5c191da931c7" providerId="LiveId" clId="{4F0AEF22-F52E-4463-A465-1062095EF35A}" dt="2022-01-21T15:17:00.929" v="680" actId="1038"/>
          <ac:spMkLst>
            <pc:docMk/>
            <pc:sldMk cId="1530075109" sldId="352"/>
            <ac:spMk id="9" creationId="{8BC22FAC-E11F-49DE-9F89-198A597ECB3E}"/>
          </ac:spMkLst>
        </pc:spChg>
        <pc:spChg chg="mod">
          <ac:chgData name="Andrew &amp; Jess Karamouzis" userId="5f2f5c191da931c7" providerId="LiveId" clId="{4F0AEF22-F52E-4463-A465-1062095EF35A}" dt="2022-01-21T15:17:16.520" v="699" actId="1035"/>
          <ac:spMkLst>
            <pc:docMk/>
            <pc:sldMk cId="1530075109" sldId="352"/>
            <ac:spMk id="10" creationId="{64466A4D-C8AB-4E5F-9F88-44943A2C611C}"/>
          </ac:spMkLst>
        </pc:spChg>
        <pc:spChg chg="mod">
          <ac:chgData name="Andrew &amp; Jess Karamouzis" userId="5f2f5c191da931c7" providerId="LiveId" clId="{4F0AEF22-F52E-4463-A465-1062095EF35A}" dt="2022-01-21T15:17:20.972" v="721" actId="1037"/>
          <ac:spMkLst>
            <pc:docMk/>
            <pc:sldMk cId="1530075109" sldId="352"/>
            <ac:spMk id="11" creationId="{321318D2-C2DE-4DBB-B738-A7F5D06AEE83}"/>
          </ac:spMkLst>
        </pc:spChg>
        <pc:spChg chg="mod">
          <ac:chgData name="Andrew &amp; Jess Karamouzis" userId="5f2f5c191da931c7" providerId="LiveId" clId="{4F0AEF22-F52E-4463-A465-1062095EF35A}" dt="2022-01-19T20:33:10.220" v="1"/>
          <ac:spMkLst>
            <pc:docMk/>
            <pc:sldMk cId="1530075109" sldId="352"/>
            <ac:spMk id="12" creationId="{00000000-0000-0000-0000-000000000000}"/>
          </ac:spMkLst>
        </pc:spChg>
      </pc:sldChg>
      <pc:sldChg chg="modSp mod">
        <pc:chgData name="Andrew &amp; Jess Karamouzis" userId="5f2f5c191da931c7" providerId="LiveId" clId="{4F0AEF22-F52E-4463-A465-1062095EF35A}" dt="2022-01-21T15:26:01.030" v="729" actId="207"/>
        <pc:sldMkLst>
          <pc:docMk/>
          <pc:sldMk cId="2564208103" sldId="354"/>
        </pc:sldMkLst>
        <pc:spChg chg="mod">
          <ac:chgData name="Andrew &amp; Jess Karamouzis" userId="5f2f5c191da931c7" providerId="LiveId" clId="{4F0AEF22-F52E-4463-A465-1062095EF35A}" dt="2022-01-21T15:26:01.030" v="729" actId="207"/>
          <ac:spMkLst>
            <pc:docMk/>
            <pc:sldMk cId="2564208103" sldId="354"/>
            <ac:spMk id="2" creationId="{00000000-0000-0000-0000-000000000000}"/>
          </ac:spMkLst>
        </pc:spChg>
        <pc:spChg chg="mod">
          <ac:chgData name="Andrew &amp; Jess Karamouzis" userId="5f2f5c191da931c7" providerId="LiveId" clId="{4F0AEF22-F52E-4463-A465-1062095EF35A}" dt="2022-01-19T20:34:26.742" v="2"/>
          <ac:spMkLst>
            <pc:docMk/>
            <pc:sldMk cId="2564208103" sldId="354"/>
            <ac:spMk id="5" creationId="{00000000-0000-0000-0000-000000000000}"/>
          </ac:spMkLst>
        </pc:spChg>
      </pc:sldChg>
      <pc:sldChg chg="modSp mod">
        <pc:chgData name="Andrew &amp; Jess Karamouzis" userId="5f2f5c191da931c7" providerId="LiveId" clId="{4F0AEF22-F52E-4463-A465-1062095EF35A}" dt="2022-01-20T21:02:32.573" v="548" actId="207"/>
        <pc:sldMkLst>
          <pc:docMk/>
          <pc:sldMk cId="3931149439" sldId="356"/>
        </pc:sldMkLst>
        <pc:spChg chg="mod">
          <ac:chgData name="Andrew &amp; Jess Karamouzis" userId="5f2f5c191da931c7" providerId="LiveId" clId="{4F0AEF22-F52E-4463-A465-1062095EF35A}" dt="2022-01-20T21:02:32.573" v="548" actId="207"/>
          <ac:spMkLst>
            <pc:docMk/>
            <pc:sldMk cId="3931149439" sldId="356"/>
            <ac:spMk id="2" creationId="{00000000-0000-0000-0000-000000000000}"/>
          </ac:spMkLst>
        </pc:spChg>
        <pc:graphicFrameChg chg="mod">
          <ac:chgData name="Andrew &amp; Jess Karamouzis" userId="5f2f5c191da931c7" providerId="LiveId" clId="{4F0AEF22-F52E-4463-A465-1062095EF35A}" dt="2022-01-19T20:41:16.767" v="66"/>
          <ac:graphicFrameMkLst>
            <pc:docMk/>
            <pc:sldMk cId="3931149439" sldId="356"/>
            <ac:graphicFrameMk id="10" creationId="{00000000-0000-0000-0000-000000000000}"/>
          </ac:graphicFrameMkLst>
        </pc:graphicFrameChg>
      </pc:sldChg>
      <pc:sldChg chg="modSp mod">
        <pc:chgData name="Andrew &amp; Jess Karamouzis" userId="5f2f5c191da931c7" providerId="LiveId" clId="{4F0AEF22-F52E-4463-A465-1062095EF35A}" dt="2022-01-20T20:54:54.198" v="479" actId="207"/>
        <pc:sldMkLst>
          <pc:docMk/>
          <pc:sldMk cId="194103054" sldId="367"/>
        </pc:sldMkLst>
        <pc:spChg chg="mod">
          <ac:chgData name="Andrew &amp; Jess Karamouzis" userId="5f2f5c191da931c7" providerId="LiveId" clId="{4F0AEF22-F52E-4463-A465-1062095EF35A}" dt="2022-01-20T20:54:54.198" v="479" actId="207"/>
          <ac:spMkLst>
            <pc:docMk/>
            <pc:sldMk cId="194103054" sldId="367"/>
            <ac:spMk id="2" creationId="{00000000-0000-0000-0000-000000000000}"/>
          </ac:spMkLst>
        </pc:spChg>
        <pc:spChg chg="mod">
          <ac:chgData name="Andrew &amp; Jess Karamouzis" userId="5f2f5c191da931c7" providerId="LiveId" clId="{4F0AEF22-F52E-4463-A465-1062095EF35A}" dt="2022-01-19T20:34:26.742" v="2"/>
          <ac:spMkLst>
            <pc:docMk/>
            <pc:sldMk cId="194103054" sldId="367"/>
            <ac:spMk id="5" creationId="{00000000-0000-0000-0000-000000000000}"/>
          </ac:spMkLst>
        </pc:spChg>
        <pc:graphicFrameChg chg="mod">
          <ac:chgData name="Andrew &amp; Jess Karamouzis" userId="5f2f5c191da931c7" providerId="LiveId" clId="{4F0AEF22-F52E-4463-A465-1062095EF35A}" dt="2022-01-19T20:37:53.063" v="23"/>
          <ac:graphicFrameMkLst>
            <pc:docMk/>
            <pc:sldMk cId="194103054" sldId="367"/>
            <ac:graphicFrameMk id="6" creationId="{1348B50B-E7B5-4566-9069-9F6F4A3BFDF4}"/>
          </ac:graphicFrameMkLst>
        </pc:graphicFrameChg>
      </pc:sldChg>
      <pc:sldChg chg="modSp mod">
        <pc:chgData name="Andrew &amp; Jess Karamouzis" userId="5f2f5c191da931c7" providerId="LiveId" clId="{4F0AEF22-F52E-4463-A465-1062095EF35A}" dt="2022-01-20T21:20:26.276" v="621" actId="207"/>
        <pc:sldMkLst>
          <pc:docMk/>
          <pc:sldMk cId="152517782" sldId="368"/>
        </pc:sldMkLst>
        <pc:spChg chg="mod">
          <ac:chgData name="Andrew &amp; Jess Karamouzis" userId="5f2f5c191da931c7" providerId="LiveId" clId="{4F0AEF22-F52E-4463-A465-1062095EF35A}" dt="2022-01-20T21:20:26.276" v="621" actId="207"/>
          <ac:spMkLst>
            <pc:docMk/>
            <pc:sldMk cId="152517782" sldId="368"/>
            <ac:spMk id="2" creationId="{00000000-0000-0000-0000-000000000000}"/>
          </ac:spMkLst>
        </pc:spChg>
      </pc:sldChg>
      <pc:sldChg chg="modSp mod">
        <pc:chgData name="Andrew &amp; Jess Karamouzis" userId="5f2f5c191da931c7" providerId="LiveId" clId="{4F0AEF22-F52E-4463-A465-1062095EF35A}" dt="2022-01-20T21:18:06.801" v="606" actId="207"/>
        <pc:sldMkLst>
          <pc:docMk/>
          <pc:sldMk cId="2047067441" sldId="376"/>
        </pc:sldMkLst>
        <pc:spChg chg="mod">
          <ac:chgData name="Andrew &amp; Jess Karamouzis" userId="5f2f5c191da931c7" providerId="LiveId" clId="{4F0AEF22-F52E-4463-A465-1062095EF35A}" dt="2022-01-20T21:18:06.801" v="606" actId="207"/>
          <ac:spMkLst>
            <pc:docMk/>
            <pc:sldMk cId="2047067441" sldId="376"/>
            <ac:spMk id="2" creationId="{00000000-0000-0000-0000-000000000000}"/>
          </ac:spMkLst>
        </pc:spChg>
        <pc:spChg chg="mod">
          <ac:chgData name="Andrew &amp; Jess Karamouzis" userId="5f2f5c191da931c7" providerId="LiveId" clId="{4F0AEF22-F52E-4463-A465-1062095EF35A}" dt="2022-01-19T20:34:26.742" v="2"/>
          <ac:spMkLst>
            <pc:docMk/>
            <pc:sldMk cId="2047067441" sldId="376"/>
            <ac:spMk id="5" creationId="{00000000-0000-0000-0000-000000000000}"/>
          </ac:spMkLst>
        </pc:spChg>
        <pc:graphicFrameChg chg="mod">
          <ac:chgData name="Andrew &amp; Jess Karamouzis" userId="5f2f5c191da931c7" providerId="LiveId" clId="{4F0AEF22-F52E-4463-A465-1062095EF35A}" dt="2022-01-19T20:43:20.739" v="84"/>
          <ac:graphicFrameMkLst>
            <pc:docMk/>
            <pc:sldMk cId="2047067441" sldId="376"/>
            <ac:graphicFrameMk id="9" creationId="{00000000-0000-0000-0000-000000000000}"/>
          </ac:graphicFrameMkLst>
        </pc:graphicFrameChg>
      </pc:sldChg>
      <pc:sldChg chg="modSp mod">
        <pc:chgData name="Andrew &amp; Jess Karamouzis" userId="5f2f5c191da931c7" providerId="LiveId" clId="{4F0AEF22-F52E-4463-A465-1062095EF35A}" dt="2022-01-21T15:47:54.108" v="1247" actId="20577"/>
        <pc:sldMkLst>
          <pc:docMk/>
          <pc:sldMk cId="2337322751" sldId="378"/>
        </pc:sldMkLst>
        <pc:spChg chg="mod">
          <ac:chgData name="Andrew &amp; Jess Karamouzis" userId="5f2f5c191da931c7" providerId="LiveId" clId="{4F0AEF22-F52E-4463-A465-1062095EF35A}" dt="2022-01-20T21:19:02.391" v="611" actId="207"/>
          <ac:spMkLst>
            <pc:docMk/>
            <pc:sldMk cId="2337322751" sldId="378"/>
            <ac:spMk id="2" creationId="{00000000-0000-0000-0000-000000000000}"/>
          </ac:spMkLst>
        </pc:spChg>
        <pc:spChg chg="mod">
          <ac:chgData name="Andrew &amp; Jess Karamouzis" userId="5f2f5c191da931c7" providerId="LiveId" clId="{4F0AEF22-F52E-4463-A465-1062095EF35A}" dt="2022-01-21T15:47:54.108" v="1247" actId="20577"/>
          <ac:spMkLst>
            <pc:docMk/>
            <pc:sldMk cId="2337322751" sldId="378"/>
            <ac:spMk id="5" creationId="{00000000-0000-0000-0000-000000000000}"/>
          </ac:spMkLst>
        </pc:spChg>
      </pc:sldChg>
      <pc:sldChg chg="modSp mod">
        <pc:chgData name="Andrew &amp; Jess Karamouzis" userId="5f2f5c191da931c7" providerId="LiveId" clId="{4F0AEF22-F52E-4463-A465-1062095EF35A}" dt="2022-01-21T15:48:35.307" v="1307" actId="20577"/>
        <pc:sldMkLst>
          <pc:docMk/>
          <pc:sldMk cId="1166943700" sldId="380"/>
        </pc:sldMkLst>
        <pc:spChg chg="mod">
          <ac:chgData name="Andrew &amp; Jess Karamouzis" userId="5f2f5c191da931c7" providerId="LiveId" clId="{4F0AEF22-F52E-4463-A465-1062095EF35A}" dt="2022-01-20T21:24:51.673" v="646" actId="207"/>
          <ac:spMkLst>
            <pc:docMk/>
            <pc:sldMk cId="1166943700" sldId="380"/>
            <ac:spMk id="2" creationId="{00000000-0000-0000-0000-000000000000}"/>
          </ac:spMkLst>
        </pc:spChg>
        <pc:spChg chg="mod">
          <ac:chgData name="Andrew &amp; Jess Karamouzis" userId="5f2f5c191da931c7" providerId="LiveId" clId="{4F0AEF22-F52E-4463-A465-1062095EF35A}" dt="2022-01-21T15:48:35.307" v="1307" actId="20577"/>
          <ac:spMkLst>
            <pc:docMk/>
            <pc:sldMk cId="1166943700" sldId="380"/>
            <ac:spMk id="5" creationId="{00000000-0000-0000-0000-000000000000}"/>
          </ac:spMkLst>
        </pc:spChg>
        <pc:spChg chg="mod">
          <ac:chgData name="Andrew &amp; Jess Karamouzis" userId="5f2f5c191da931c7" providerId="LiveId" clId="{4F0AEF22-F52E-4463-A465-1062095EF35A}" dt="2022-01-19T20:33:10.220" v="1"/>
          <ac:spMkLst>
            <pc:docMk/>
            <pc:sldMk cId="1166943700" sldId="380"/>
            <ac:spMk id="7" creationId="{00000000-0000-0000-0000-000000000000}"/>
          </ac:spMkLst>
        </pc:spChg>
        <pc:graphicFrameChg chg="mod">
          <ac:chgData name="Andrew &amp; Jess Karamouzis" userId="5f2f5c191da931c7" providerId="LiveId" clId="{4F0AEF22-F52E-4463-A465-1062095EF35A}" dt="2022-01-20T21:24:47.110" v="645"/>
          <ac:graphicFrameMkLst>
            <pc:docMk/>
            <pc:sldMk cId="1166943700" sldId="380"/>
            <ac:graphicFrameMk id="9" creationId="{068DB5E7-0D0F-4BA1-96AD-11D4926C6F67}"/>
          </ac:graphicFrameMkLst>
        </pc:graphicFrameChg>
      </pc:sldChg>
      <pc:sldChg chg="modSp mod">
        <pc:chgData name="Andrew &amp; Jess Karamouzis" userId="5f2f5c191da931c7" providerId="LiveId" clId="{4F0AEF22-F52E-4463-A465-1062095EF35A}" dt="2022-01-20T20:45:07.844" v="435" actId="207"/>
        <pc:sldMkLst>
          <pc:docMk/>
          <pc:sldMk cId="3065955329" sldId="393"/>
        </pc:sldMkLst>
        <pc:spChg chg="mod">
          <ac:chgData name="Andrew &amp; Jess Karamouzis" userId="5f2f5c191da931c7" providerId="LiveId" clId="{4F0AEF22-F52E-4463-A465-1062095EF35A}" dt="2022-01-20T20:45:07.844" v="435" actId="207"/>
          <ac:spMkLst>
            <pc:docMk/>
            <pc:sldMk cId="3065955329" sldId="393"/>
            <ac:spMk id="2" creationId="{00000000-0000-0000-0000-000000000000}"/>
          </ac:spMkLst>
        </pc:spChg>
        <pc:spChg chg="mod">
          <ac:chgData name="Andrew &amp; Jess Karamouzis" userId="5f2f5c191da931c7" providerId="LiveId" clId="{4F0AEF22-F52E-4463-A465-1062095EF35A}" dt="2022-01-19T20:37:42.534" v="18" actId="20577"/>
          <ac:spMkLst>
            <pc:docMk/>
            <pc:sldMk cId="3065955329" sldId="393"/>
            <ac:spMk id="5" creationId="{00000000-0000-0000-0000-000000000000}"/>
          </ac:spMkLst>
        </pc:spChg>
        <pc:spChg chg="mod">
          <ac:chgData name="Andrew &amp; Jess Karamouzis" userId="5f2f5c191da931c7" providerId="LiveId" clId="{4F0AEF22-F52E-4463-A465-1062095EF35A}" dt="2022-01-19T20:33:10.220" v="1"/>
          <ac:spMkLst>
            <pc:docMk/>
            <pc:sldMk cId="3065955329" sldId="393"/>
            <ac:spMk id="8" creationId="{ED56104E-4342-4C00-9E11-7DE069C8EF41}"/>
          </ac:spMkLst>
        </pc:spChg>
      </pc:sldChg>
      <pc:sldChg chg="modSp del mod">
        <pc:chgData name="Andrew &amp; Jess Karamouzis" userId="5f2f5c191da931c7" providerId="LiveId" clId="{4F0AEF22-F52E-4463-A465-1062095EF35A}" dt="2022-01-20T14:23:29.295" v="358" actId="47"/>
        <pc:sldMkLst>
          <pc:docMk/>
          <pc:sldMk cId="3269517741" sldId="673"/>
        </pc:sldMkLst>
        <pc:spChg chg="mod">
          <ac:chgData name="Andrew &amp; Jess Karamouzis" userId="5f2f5c191da931c7" providerId="LiveId" clId="{4F0AEF22-F52E-4463-A465-1062095EF35A}" dt="2022-01-20T14:21:17.117" v="356" actId="20577"/>
          <ac:spMkLst>
            <pc:docMk/>
            <pc:sldMk cId="3269517741" sldId="673"/>
            <ac:spMk id="5" creationId="{00000000-0000-0000-0000-000000000000}"/>
          </ac:spMkLst>
        </pc:spChg>
      </pc:sldChg>
      <pc:sldChg chg="modSp mod">
        <pc:chgData name="Andrew &amp; Jess Karamouzis" userId="5f2f5c191da931c7" providerId="LiveId" clId="{4F0AEF22-F52E-4463-A465-1062095EF35A}" dt="2022-01-20T21:00:57.534" v="535" actId="207"/>
        <pc:sldMkLst>
          <pc:docMk/>
          <pc:sldMk cId="2286426004" sldId="688"/>
        </pc:sldMkLst>
        <pc:spChg chg="mod">
          <ac:chgData name="Andrew &amp; Jess Karamouzis" userId="5f2f5c191da931c7" providerId="LiveId" clId="{4F0AEF22-F52E-4463-A465-1062095EF35A}" dt="2022-01-19T20:40:13.971" v="44"/>
          <ac:spMkLst>
            <pc:docMk/>
            <pc:sldMk cId="2286426004" sldId="688"/>
            <ac:spMk id="6" creationId="{00000000-0000-0000-0000-000000000000}"/>
          </ac:spMkLst>
        </pc:spChg>
        <pc:spChg chg="mod">
          <ac:chgData name="Andrew &amp; Jess Karamouzis" userId="5f2f5c191da931c7" providerId="LiveId" clId="{4F0AEF22-F52E-4463-A465-1062095EF35A}" dt="2022-01-20T20:59:23.399" v="516" actId="1036"/>
          <ac:spMkLst>
            <pc:docMk/>
            <pc:sldMk cId="2286426004" sldId="688"/>
            <ac:spMk id="11" creationId="{00000000-0000-0000-0000-000000000000}"/>
          </ac:spMkLst>
        </pc:spChg>
        <pc:spChg chg="mod">
          <ac:chgData name="Andrew &amp; Jess Karamouzis" userId="5f2f5c191da931c7" providerId="LiveId" clId="{4F0AEF22-F52E-4463-A465-1062095EF35A}" dt="2022-01-20T21:00:51.378" v="534" actId="12788"/>
          <ac:spMkLst>
            <pc:docMk/>
            <pc:sldMk cId="2286426004" sldId="688"/>
            <ac:spMk id="12" creationId="{00000000-0000-0000-0000-000000000000}"/>
          </ac:spMkLst>
        </pc:spChg>
        <pc:spChg chg="mod">
          <ac:chgData name="Andrew &amp; Jess Karamouzis" userId="5f2f5c191da931c7" providerId="LiveId" clId="{4F0AEF22-F52E-4463-A465-1062095EF35A}" dt="2022-01-20T21:00:51.378" v="534" actId="12788"/>
          <ac:spMkLst>
            <pc:docMk/>
            <pc:sldMk cId="2286426004" sldId="688"/>
            <ac:spMk id="13" creationId="{00000000-0000-0000-0000-000000000000}"/>
          </ac:spMkLst>
        </pc:spChg>
        <pc:spChg chg="mod">
          <ac:chgData name="Andrew &amp; Jess Karamouzis" userId="5f2f5c191da931c7" providerId="LiveId" clId="{4F0AEF22-F52E-4463-A465-1062095EF35A}" dt="2022-01-20T21:00:51.378" v="534" actId="12788"/>
          <ac:spMkLst>
            <pc:docMk/>
            <pc:sldMk cId="2286426004" sldId="688"/>
            <ac:spMk id="14" creationId="{00000000-0000-0000-0000-000000000000}"/>
          </ac:spMkLst>
        </pc:spChg>
        <pc:spChg chg="mod">
          <ac:chgData name="Andrew &amp; Jess Karamouzis" userId="5f2f5c191da931c7" providerId="LiveId" clId="{4F0AEF22-F52E-4463-A465-1062095EF35A}" dt="2022-01-20T21:00:51.378" v="534" actId="12788"/>
          <ac:spMkLst>
            <pc:docMk/>
            <pc:sldMk cId="2286426004" sldId="688"/>
            <ac:spMk id="15" creationId="{00000000-0000-0000-0000-000000000000}"/>
          </ac:spMkLst>
        </pc:spChg>
        <pc:spChg chg="mod">
          <ac:chgData name="Andrew &amp; Jess Karamouzis" userId="5f2f5c191da931c7" providerId="LiveId" clId="{4F0AEF22-F52E-4463-A465-1062095EF35A}" dt="2022-01-20T21:00:57.534" v="535" actId="207"/>
          <ac:spMkLst>
            <pc:docMk/>
            <pc:sldMk cId="2286426004" sldId="688"/>
            <ac:spMk id="17" creationId="{AD8DC7BF-688F-4BB3-86AC-0A5512B37CAC}"/>
          </ac:spMkLst>
        </pc:spChg>
        <pc:graphicFrameChg chg="mod">
          <ac:chgData name="Andrew &amp; Jess Karamouzis" userId="5f2f5c191da931c7" providerId="LiveId" clId="{4F0AEF22-F52E-4463-A465-1062095EF35A}" dt="2022-01-20T21:00:31.864" v="533"/>
          <ac:graphicFrameMkLst>
            <pc:docMk/>
            <pc:sldMk cId="2286426004" sldId="688"/>
            <ac:graphicFrameMk id="7" creationId="{00000000-0000-0000-0000-000000000000}"/>
          </ac:graphicFrameMkLst>
        </pc:graphicFrameChg>
      </pc:sldChg>
      <pc:sldChg chg="modSp mod">
        <pc:chgData name="Andrew &amp; Jess Karamouzis" userId="5f2f5c191da931c7" providerId="LiveId" clId="{4F0AEF22-F52E-4463-A465-1062095EF35A}" dt="2022-01-20T21:21:12.336" v="627" actId="207"/>
        <pc:sldMkLst>
          <pc:docMk/>
          <pc:sldMk cId="2850051822" sldId="830"/>
        </pc:sldMkLst>
        <pc:spChg chg="mod">
          <ac:chgData name="Andrew &amp; Jess Karamouzis" userId="5f2f5c191da931c7" providerId="LiveId" clId="{4F0AEF22-F52E-4463-A465-1062095EF35A}" dt="2022-01-20T21:21:12.336" v="627" actId="207"/>
          <ac:spMkLst>
            <pc:docMk/>
            <pc:sldMk cId="2850051822" sldId="830"/>
            <ac:spMk id="2" creationId="{00000000-0000-0000-0000-000000000000}"/>
          </ac:spMkLst>
        </pc:spChg>
        <pc:spChg chg="mod">
          <ac:chgData name="Andrew &amp; Jess Karamouzis" userId="5f2f5c191da931c7" providerId="LiveId" clId="{4F0AEF22-F52E-4463-A465-1062095EF35A}" dt="2022-01-19T20:34:26.742" v="2"/>
          <ac:spMkLst>
            <pc:docMk/>
            <pc:sldMk cId="2850051822" sldId="830"/>
            <ac:spMk id="5" creationId="{00000000-0000-0000-0000-000000000000}"/>
          </ac:spMkLst>
        </pc:spChg>
        <pc:graphicFrameChg chg="mod">
          <ac:chgData name="Andrew &amp; Jess Karamouzis" userId="5f2f5c191da931c7" providerId="LiveId" clId="{4F0AEF22-F52E-4463-A465-1062095EF35A}" dt="2022-01-20T21:21:10.695" v="626"/>
          <ac:graphicFrameMkLst>
            <pc:docMk/>
            <pc:sldMk cId="2850051822" sldId="830"/>
            <ac:graphicFrameMk id="8" creationId="{00000000-0000-0000-0000-000000000000}"/>
          </ac:graphicFrameMkLst>
        </pc:graphicFrameChg>
      </pc:sldChg>
      <pc:sldChg chg="modSp mod">
        <pc:chgData name="Andrew &amp; Jess Karamouzis" userId="5f2f5c191da931c7" providerId="LiveId" clId="{4F0AEF22-F52E-4463-A465-1062095EF35A}" dt="2022-01-20T21:28:27.957" v="657" actId="20577"/>
        <pc:sldMkLst>
          <pc:docMk/>
          <pc:sldMk cId="3598498577" sldId="839"/>
        </pc:sldMkLst>
        <pc:spChg chg="mod">
          <ac:chgData name="Andrew &amp; Jess Karamouzis" userId="5f2f5c191da931c7" providerId="LiveId" clId="{4F0AEF22-F52E-4463-A465-1062095EF35A}" dt="2022-01-20T21:26:50.649" v="653" actId="207"/>
          <ac:spMkLst>
            <pc:docMk/>
            <pc:sldMk cId="3598498577" sldId="839"/>
            <ac:spMk id="2" creationId="{00000000-0000-0000-0000-000000000000}"/>
          </ac:spMkLst>
        </pc:spChg>
        <pc:spChg chg="mod">
          <ac:chgData name="Andrew &amp; Jess Karamouzis" userId="5f2f5c191da931c7" providerId="LiveId" clId="{4F0AEF22-F52E-4463-A465-1062095EF35A}" dt="2022-01-19T20:34:26.742" v="2"/>
          <ac:spMkLst>
            <pc:docMk/>
            <pc:sldMk cId="3598498577" sldId="839"/>
            <ac:spMk id="5" creationId="{00000000-0000-0000-0000-000000000000}"/>
          </ac:spMkLst>
        </pc:spChg>
        <pc:spChg chg="mod">
          <ac:chgData name="Andrew &amp; Jess Karamouzis" userId="5f2f5c191da931c7" providerId="LiveId" clId="{4F0AEF22-F52E-4463-A465-1062095EF35A}" dt="2022-01-20T21:28:27.957" v="657" actId="20577"/>
          <ac:spMkLst>
            <pc:docMk/>
            <pc:sldMk cId="3598498577" sldId="839"/>
            <ac:spMk id="6" creationId="{00000000-0000-0000-0000-000000000000}"/>
          </ac:spMkLst>
        </pc:spChg>
        <pc:spChg chg="mod">
          <ac:chgData name="Andrew &amp; Jess Karamouzis" userId="5f2f5c191da931c7" providerId="LiveId" clId="{4F0AEF22-F52E-4463-A465-1062095EF35A}" dt="2022-01-20T21:28:05.021" v="655" actId="20577"/>
          <ac:spMkLst>
            <pc:docMk/>
            <pc:sldMk cId="3598498577" sldId="839"/>
            <ac:spMk id="7" creationId="{00000000-0000-0000-0000-000000000000}"/>
          </ac:spMkLst>
        </pc:spChg>
      </pc:sldChg>
      <pc:sldChg chg="del">
        <pc:chgData name="Andrew &amp; Jess Karamouzis" userId="5f2f5c191da931c7" providerId="LiveId" clId="{4F0AEF22-F52E-4463-A465-1062095EF35A}" dt="2022-01-19T20:32:36.601" v="0" actId="47"/>
        <pc:sldMkLst>
          <pc:docMk/>
          <pc:sldMk cId="3495556020" sldId="860"/>
        </pc:sldMkLst>
      </pc:sldChg>
      <pc:sldChg chg="modSp mod">
        <pc:chgData name="Andrew &amp; Jess Karamouzis" userId="5f2f5c191da931c7" providerId="LiveId" clId="{4F0AEF22-F52E-4463-A465-1062095EF35A}" dt="2022-01-20T20:56:41.331" v="489" actId="27918"/>
        <pc:sldMkLst>
          <pc:docMk/>
          <pc:sldMk cId="1907390752" sldId="881"/>
        </pc:sldMkLst>
        <pc:spChg chg="mod">
          <ac:chgData name="Andrew &amp; Jess Karamouzis" userId="5f2f5c191da931c7" providerId="LiveId" clId="{4F0AEF22-F52E-4463-A465-1062095EF35A}" dt="2022-01-20T20:55:56.084" v="485" actId="207"/>
          <ac:spMkLst>
            <pc:docMk/>
            <pc:sldMk cId="1907390752" sldId="881"/>
            <ac:spMk id="2" creationId="{00000000-0000-0000-0000-000000000000}"/>
          </ac:spMkLst>
        </pc:spChg>
        <pc:spChg chg="mod">
          <ac:chgData name="Andrew &amp; Jess Karamouzis" userId="5f2f5c191da931c7" providerId="LiveId" clId="{4F0AEF22-F52E-4463-A465-1062095EF35A}" dt="2022-01-19T20:40:23.992" v="47" actId="20577"/>
          <ac:spMkLst>
            <pc:docMk/>
            <pc:sldMk cId="1907390752" sldId="881"/>
            <ac:spMk id="5" creationId="{00000000-0000-0000-0000-000000000000}"/>
          </ac:spMkLst>
        </pc:spChg>
        <pc:graphicFrameChg chg="mod">
          <ac:chgData name="Andrew &amp; Jess Karamouzis" userId="5f2f5c191da931c7" providerId="LiveId" clId="{4F0AEF22-F52E-4463-A465-1062095EF35A}" dt="2022-01-19T20:37:23.125" v="17"/>
          <ac:graphicFrameMkLst>
            <pc:docMk/>
            <pc:sldMk cId="1907390752" sldId="881"/>
            <ac:graphicFrameMk id="7" creationId="{00000000-0000-0000-0000-000000000000}"/>
          </ac:graphicFrameMkLst>
        </pc:graphicFrameChg>
        <pc:graphicFrameChg chg="mod">
          <ac:chgData name="Andrew &amp; Jess Karamouzis" userId="5f2f5c191da931c7" providerId="LiveId" clId="{4F0AEF22-F52E-4463-A465-1062095EF35A}" dt="2022-01-19T20:37:23.125" v="17"/>
          <ac:graphicFrameMkLst>
            <pc:docMk/>
            <pc:sldMk cId="1907390752" sldId="881"/>
            <ac:graphicFrameMk id="8" creationId="{DEB77820-9D55-44B9-AC0C-0F4E9DCA41F3}"/>
          </ac:graphicFrameMkLst>
        </pc:graphicFrameChg>
      </pc:sldChg>
      <pc:sldChg chg="modSp mod">
        <pc:chgData name="Andrew &amp; Jess Karamouzis" userId="5f2f5c191da931c7" providerId="LiveId" clId="{4F0AEF22-F52E-4463-A465-1062095EF35A}" dt="2022-01-20T20:50:10.512" v="462" actId="207"/>
        <pc:sldMkLst>
          <pc:docMk/>
          <pc:sldMk cId="2401946361" sldId="1080"/>
        </pc:sldMkLst>
        <pc:spChg chg="mod">
          <ac:chgData name="Andrew &amp; Jess Karamouzis" userId="5f2f5c191da931c7" providerId="LiveId" clId="{4F0AEF22-F52E-4463-A465-1062095EF35A}" dt="2022-01-20T20:50:10.512" v="462" actId="207"/>
          <ac:spMkLst>
            <pc:docMk/>
            <pc:sldMk cId="2401946361" sldId="1080"/>
            <ac:spMk id="2" creationId="{00000000-0000-0000-0000-000000000000}"/>
          </ac:spMkLst>
        </pc:spChg>
        <pc:spChg chg="mod">
          <ac:chgData name="Andrew &amp; Jess Karamouzis" userId="5f2f5c191da931c7" providerId="LiveId" clId="{4F0AEF22-F52E-4463-A465-1062095EF35A}" dt="2022-01-19T20:34:26.742" v="2"/>
          <ac:spMkLst>
            <pc:docMk/>
            <pc:sldMk cId="2401946361" sldId="1080"/>
            <ac:spMk id="5" creationId="{00000000-0000-0000-0000-000000000000}"/>
          </ac:spMkLst>
        </pc:spChg>
        <pc:spChg chg="mod">
          <ac:chgData name="Andrew &amp; Jess Karamouzis" userId="5f2f5c191da931c7" providerId="LiveId" clId="{4F0AEF22-F52E-4463-A465-1062095EF35A}" dt="2022-01-19T20:33:10.220" v="1"/>
          <ac:spMkLst>
            <pc:docMk/>
            <pc:sldMk cId="2401946361" sldId="1080"/>
            <ac:spMk id="9" creationId="{7C96E4CE-5A07-4BF0-AB44-A2DF2698398C}"/>
          </ac:spMkLst>
        </pc:spChg>
      </pc:sldChg>
      <pc:sldChg chg="delSp modSp mod">
        <pc:chgData name="Andrew &amp; Jess Karamouzis" userId="5f2f5c191da931c7" providerId="LiveId" clId="{4F0AEF22-F52E-4463-A465-1062095EF35A}" dt="2022-01-20T21:05:55.124" v="575" actId="20577"/>
        <pc:sldMkLst>
          <pc:docMk/>
          <pc:sldMk cId="2948023193" sldId="1081"/>
        </pc:sldMkLst>
        <pc:spChg chg="mod">
          <ac:chgData name="Andrew &amp; Jess Karamouzis" userId="5f2f5c191da931c7" providerId="LiveId" clId="{4F0AEF22-F52E-4463-A465-1062095EF35A}" dt="2022-01-20T21:05:37.890" v="574" actId="207"/>
          <ac:spMkLst>
            <pc:docMk/>
            <pc:sldMk cId="2948023193" sldId="1081"/>
            <ac:spMk id="2" creationId="{00000000-0000-0000-0000-000000000000}"/>
          </ac:spMkLst>
        </pc:spChg>
        <pc:spChg chg="mod">
          <ac:chgData name="Andrew &amp; Jess Karamouzis" userId="5f2f5c191da931c7" providerId="LiveId" clId="{4F0AEF22-F52E-4463-A465-1062095EF35A}" dt="2022-01-20T21:05:55.124" v="575" actId="20577"/>
          <ac:spMkLst>
            <pc:docMk/>
            <pc:sldMk cId="2948023193" sldId="1081"/>
            <ac:spMk id="5" creationId="{00000000-0000-0000-0000-000000000000}"/>
          </ac:spMkLst>
        </pc:spChg>
        <pc:spChg chg="mod">
          <ac:chgData name="Andrew &amp; Jess Karamouzis" userId="5f2f5c191da931c7" providerId="LiveId" clId="{4F0AEF22-F52E-4463-A465-1062095EF35A}" dt="2022-01-19T20:33:10.220" v="1"/>
          <ac:spMkLst>
            <pc:docMk/>
            <pc:sldMk cId="2948023193" sldId="1081"/>
            <ac:spMk id="7" creationId="{00000000-0000-0000-0000-000000000000}"/>
          </ac:spMkLst>
        </pc:spChg>
        <pc:spChg chg="del">
          <ac:chgData name="Andrew &amp; Jess Karamouzis" userId="5f2f5c191da931c7" providerId="LiveId" clId="{4F0AEF22-F52E-4463-A465-1062095EF35A}" dt="2022-01-19T21:05:28.661" v="85" actId="478"/>
          <ac:spMkLst>
            <pc:docMk/>
            <pc:sldMk cId="2948023193" sldId="1081"/>
            <ac:spMk id="8" creationId="{4E8D072A-E0B8-4048-97DE-F942A9C4EABC}"/>
          </ac:spMkLst>
        </pc:spChg>
      </pc:sldChg>
      <pc:sldChg chg="modSp mod">
        <pc:chgData name="Andrew &amp; Jess Karamouzis" userId="5f2f5c191da931c7" providerId="LiveId" clId="{4F0AEF22-F52E-4463-A465-1062095EF35A}" dt="2022-01-21T15:32:15.610" v="835" actId="20577"/>
        <pc:sldMkLst>
          <pc:docMk/>
          <pc:sldMk cId="1807741170" sldId="1082"/>
        </pc:sldMkLst>
        <pc:spChg chg="mod">
          <ac:chgData name="Andrew &amp; Jess Karamouzis" userId="5f2f5c191da931c7" providerId="LiveId" clId="{4F0AEF22-F52E-4463-A465-1062095EF35A}" dt="2022-01-21T15:30:45.867" v="781" actId="207"/>
          <ac:spMkLst>
            <pc:docMk/>
            <pc:sldMk cId="1807741170" sldId="1082"/>
            <ac:spMk id="2" creationId="{00000000-0000-0000-0000-000000000000}"/>
          </ac:spMkLst>
        </pc:spChg>
        <pc:spChg chg="mod">
          <ac:chgData name="Andrew &amp; Jess Karamouzis" userId="5f2f5c191da931c7" providerId="LiveId" clId="{4F0AEF22-F52E-4463-A465-1062095EF35A}" dt="2022-01-21T15:32:15.610" v="835" actId="20577"/>
          <ac:spMkLst>
            <pc:docMk/>
            <pc:sldMk cId="1807741170" sldId="1082"/>
            <ac:spMk id="5" creationId="{00000000-0000-0000-0000-000000000000}"/>
          </ac:spMkLst>
        </pc:spChg>
        <pc:spChg chg="mod">
          <ac:chgData name="Andrew &amp; Jess Karamouzis" userId="5f2f5c191da931c7" providerId="LiveId" clId="{4F0AEF22-F52E-4463-A465-1062095EF35A}" dt="2022-01-19T20:33:10.220" v="1"/>
          <ac:spMkLst>
            <pc:docMk/>
            <pc:sldMk cId="1807741170" sldId="1082"/>
            <ac:spMk id="9" creationId="{00000000-0000-0000-0000-000000000000}"/>
          </ac:spMkLst>
        </pc:spChg>
        <pc:graphicFrameChg chg="mod">
          <ac:chgData name="Andrew &amp; Jess Karamouzis" userId="5f2f5c191da931c7" providerId="LiveId" clId="{4F0AEF22-F52E-4463-A465-1062095EF35A}" dt="2022-01-21T15:31:57.906" v="784" actId="207"/>
          <ac:graphicFrameMkLst>
            <pc:docMk/>
            <pc:sldMk cId="1807741170" sldId="1082"/>
            <ac:graphicFrameMk id="7" creationId="{BBD916AE-FF97-4EEF-B79C-496C595F642E}"/>
          </ac:graphicFrameMkLst>
        </pc:graphicFrameChg>
      </pc:sldChg>
      <pc:sldChg chg="modSp mod">
        <pc:chgData name="Andrew &amp; Jess Karamouzis" userId="5f2f5c191da931c7" providerId="LiveId" clId="{4F0AEF22-F52E-4463-A465-1062095EF35A}" dt="2022-01-21T15:38:26.053" v="1160" actId="20577"/>
        <pc:sldMkLst>
          <pc:docMk/>
          <pc:sldMk cId="3500053722" sldId="1083"/>
        </pc:sldMkLst>
        <pc:spChg chg="mod">
          <ac:chgData name="Andrew &amp; Jess Karamouzis" userId="5f2f5c191da931c7" providerId="LiveId" clId="{4F0AEF22-F52E-4463-A465-1062095EF35A}" dt="2022-01-21T15:37:19.189" v="858" actId="207"/>
          <ac:spMkLst>
            <pc:docMk/>
            <pc:sldMk cId="3500053722" sldId="1083"/>
            <ac:spMk id="2" creationId="{00000000-0000-0000-0000-000000000000}"/>
          </ac:spMkLst>
        </pc:spChg>
        <pc:spChg chg="mod">
          <ac:chgData name="Andrew &amp; Jess Karamouzis" userId="5f2f5c191da931c7" providerId="LiveId" clId="{4F0AEF22-F52E-4463-A465-1062095EF35A}" dt="2022-01-21T15:38:26.053" v="1160" actId="20577"/>
          <ac:spMkLst>
            <pc:docMk/>
            <pc:sldMk cId="3500053722" sldId="1083"/>
            <ac:spMk id="5" creationId="{00000000-0000-0000-0000-000000000000}"/>
          </ac:spMkLst>
        </pc:spChg>
        <pc:spChg chg="mod">
          <ac:chgData name="Andrew &amp; Jess Karamouzis" userId="5f2f5c191da931c7" providerId="LiveId" clId="{4F0AEF22-F52E-4463-A465-1062095EF35A}" dt="2022-01-19T20:33:10.220" v="1"/>
          <ac:spMkLst>
            <pc:docMk/>
            <pc:sldMk cId="3500053722" sldId="1083"/>
            <ac:spMk id="11" creationId="{00000000-0000-0000-0000-000000000000}"/>
          </ac:spMkLst>
        </pc:spChg>
      </pc:sldChg>
      <pc:sldChg chg="modSp mod">
        <pc:chgData name="Andrew &amp; Jess Karamouzis" userId="5f2f5c191da931c7" providerId="LiveId" clId="{4F0AEF22-F52E-4463-A465-1062095EF35A}" dt="2022-01-20T20:41:47.791" v="407" actId="207"/>
        <pc:sldMkLst>
          <pc:docMk/>
          <pc:sldMk cId="2377891479" sldId="1087"/>
        </pc:sldMkLst>
        <pc:spChg chg="mod">
          <ac:chgData name="Andrew &amp; Jess Karamouzis" userId="5f2f5c191da931c7" providerId="LiveId" clId="{4F0AEF22-F52E-4463-A465-1062095EF35A}" dt="2022-01-20T20:41:47.791" v="407" actId="207"/>
          <ac:spMkLst>
            <pc:docMk/>
            <pc:sldMk cId="2377891479" sldId="1087"/>
            <ac:spMk id="2" creationId="{0775D14C-C99B-4C08-8F32-7C812D92EF8B}"/>
          </ac:spMkLst>
        </pc:spChg>
        <pc:spChg chg="mod">
          <ac:chgData name="Andrew &amp; Jess Karamouzis" userId="5f2f5c191da931c7" providerId="LiveId" clId="{4F0AEF22-F52E-4463-A465-1062095EF35A}" dt="2022-01-19T20:34:26.742" v="2"/>
          <ac:spMkLst>
            <pc:docMk/>
            <pc:sldMk cId="2377891479" sldId="1087"/>
            <ac:spMk id="6" creationId="{29527AC2-3062-4976-9F98-EE6A079BE42C}"/>
          </ac:spMkLst>
        </pc:spChg>
        <pc:graphicFrameChg chg="mod">
          <ac:chgData name="Andrew &amp; Jess Karamouzis" userId="5f2f5c191da931c7" providerId="LiveId" clId="{4F0AEF22-F52E-4463-A465-1062095EF35A}" dt="2022-01-19T20:35:23.176" v="15"/>
          <ac:graphicFrameMkLst>
            <pc:docMk/>
            <pc:sldMk cId="2377891479" sldId="1087"/>
            <ac:graphicFrameMk id="8" creationId="{6A3B9034-0A21-4F96-BBF8-D89EC7F91A01}"/>
          </ac:graphicFrameMkLst>
        </pc:graphicFrameChg>
      </pc:sldChg>
      <pc:sldChg chg="delSp modSp mod">
        <pc:chgData name="Andrew &amp; Jess Karamouzis" userId="5f2f5c191da931c7" providerId="LiveId" clId="{4F0AEF22-F52E-4463-A465-1062095EF35A}" dt="2022-01-20T21:10:36.876" v="601" actId="207"/>
        <pc:sldMkLst>
          <pc:docMk/>
          <pc:sldMk cId="3744959187" sldId="1090"/>
        </pc:sldMkLst>
        <pc:spChg chg="mod">
          <ac:chgData name="Andrew &amp; Jess Karamouzis" userId="5f2f5c191da931c7" providerId="LiveId" clId="{4F0AEF22-F52E-4463-A465-1062095EF35A}" dt="2022-01-20T21:10:36.876" v="601" actId="207"/>
          <ac:spMkLst>
            <pc:docMk/>
            <pc:sldMk cId="3744959187" sldId="1090"/>
            <ac:spMk id="2" creationId="{00000000-0000-0000-0000-000000000000}"/>
          </ac:spMkLst>
        </pc:spChg>
        <pc:spChg chg="mod">
          <ac:chgData name="Andrew &amp; Jess Karamouzis" userId="5f2f5c191da931c7" providerId="LiveId" clId="{4F0AEF22-F52E-4463-A465-1062095EF35A}" dt="2022-01-20T21:06:01.326" v="576" actId="20577"/>
          <ac:spMkLst>
            <pc:docMk/>
            <pc:sldMk cId="3744959187" sldId="1090"/>
            <ac:spMk id="5" creationId="{00000000-0000-0000-0000-000000000000}"/>
          </ac:spMkLst>
        </pc:spChg>
        <pc:spChg chg="del">
          <ac:chgData name="Andrew &amp; Jess Karamouzis" userId="5f2f5c191da931c7" providerId="LiveId" clId="{4F0AEF22-F52E-4463-A465-1062095EF35A}" dt="2022-01-19T21:05:36.848" v="87" actId="478"/>
          <ac:spMkLst>
            <pc:docMk/>
            <pc:sldMk cId="3744959187" sldId="1090"/>
            <ac:spMk id="7" creationId="{B70AF821-70D3-3D4F-B0FF-DDC42A45E3C2}"/>
          </ac:spMkLst>
        </pc:spChg>
        <pc:spChg chg="mod">
          <ac:chgData name="Andrew &amp; Jess Karamouzis" userId="5f2f5c191da931c7" providerId="LiveId" clId="{4F0AEF22-F52E-4463-A465-1062095EF35A}" dt="2022-01-19T20:33:10.220" v="1"/>
          <ac:spMkLst>
            <pc:docMk/>
            <pc:sldMk cId="3744959187" sldId="1090"/>
            <ac:spMk id="9" creationId="{00000000-0000-0000-0000-000000000000}"/>
          </ac:spMkLst>
        </pc:spChg>
      </pc:sldChg>
      <pc:sldChg chg="modSp mod">
        <pc:chgData name="Andrew &amp; Jess Karamouzis" userId="5f2f5c191da931c7" providerId="LiveId" clId="{4F0AEF22-F52E-4463-A465-1062095EF35A}" dt="2022-01-20T14:23:23.425" v="357"/>
        <pc:sldMkLst>
          <pc:docMk/>
          <pc:sldMk cId="2475802864" sldId="1093"/>
        </pc:sldMkLst>
        <pc:spChg chg="mod">
          <ac:chgData name="Andrew &amp; Jess Karamouzis" userId="5f2f5c191da931c7" providerId="LiveId" clId="{4F0AEF22-F52E-4463-A465-1062095EF35A}" dt="2022-01-20T14:23:23.425" v="357"/>
          <ac:spMkLst>
            <pc:docMk/>
            <pc:sldMk cId="2475802864" sldId="1093"/>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4.xml"/><Relationship Id="rId1" Type="http://schemas.microsoft.com/office/2011/relationships/chartStyle" Target="style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i="0" baseline="0" dirty="0">
                <a:effectLst/>
              </a:rPr>
              <a:t>Daily Time Spent Yesterday </a:t>
            </a:r>
            <a:endParaRPr lang="en-US" sz="1400" dirty="0">
              <a:effectLst/>
            </a:endParaRPr>
          </a:p>
          <a:p>
            <a:pPr>
              <a:defRPr sz="1400"/>
            </a:pPr>
            <a:r>
              <a:rPr lang="en-US" sz="1400" b="1" i="0" baseline="0" dirty="0">
                <a:effectLst/>
              </a:rPr>
              <a:t>A18+ Home Remodelers</a:t>
            </a:r>
            <a:endParaRPr lang="en-US" sz="1400" dirty="0">
              <a:effectLst/>
            </a:endParaRPr>
          </a:p>
        </c:rich>
      </c:tx>
      <c:layout>
        <c:manualLayout>
          <c:xMode val="edge"/>
          <c:yMode val="edge"/>
          <c:x val="0.43840493399413571"/>
          <c:y val="6.93248847951422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861320007786683"/>
          <c:w val="0.52879046127856077"/>
          <c:h val="0.74511716086345547"/>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Streaming Programs On Digital Media With Ads</c:v>
                </c:pt>
                <c:pt idx="1">
                  <c:v>Social Media</c:v>
                </c:pt>
                <c:pt idx="2">
                  <c:v>Streaming Video Other Than TV Programs on Digital Media</c:v>
                </c:pt>
                <c:pt idx="3">
                  <c:v>Email</c:v>
                </c:pt>
                <c:pt idx="4">
                  <c:v>Search</c:v>
                </c:pt>
                <c:pt idx="5">
                  <c:v>Streaming Programs On Digital Media No Ads</c:v>
                </c:pt>
                <c:pt idx="6">
                  <c:v>Streaming Audio</c:v>
                </c:pt>
                <c:pt idx="7">
                  <c:v>Podcasts</c:v>
                </c:pt>
                <c:pt idx="8">
                  <c:v>Local TV News Websites/Apps</c:v>
                </c:pt>
                <c:pt idx="9">
                  <c:v>Digital Newspaper</c:v>
                </c:pt>
                <c:pt idx="10">
                  <c:v>Cable TV News Websites/Apps</c:v>
                </c:pt>
                <c:pt idx="11">
                  <c:v>Local Radio Stations Websites/Apps</c:v>
                </c:pt>
                <c:pt idx="12">
                  <c:v>Network Broadcast TV News Websites/Apps</c:v>
                </c:pt>
                <c:pt idx="13">
                  <c:v>Digital magazine</c:v>
                </c:pt>
              </c:strCache>
            </c:strRef>
          </c:cat>
          <c:val>
            <c:numRef>
              <c:f>Sheet1!$B$2:$B$15</c:f>
              <c:numCache>
                <c:formatCode>h:mm;@</c:formatCode>
                <c:ptCount val="14"/>
                <c:pt idx="0">
                  <c:v>1.9444444444444445E-2</c:v>
                </c:pt>
                <c:pt idx="1">
                  <c:v>1.4583333333333332E-2</c:v>
                </c:pt>
                <c:pt idx="2">
                  <c:v>1.5277777777777777E-2</c:v>
                </c:pt>
                <c:pt idx="3">
                  <c:v>2.013888888888889E-2</c:v>
                </c:pt>
                <c:pt idx="4" formatCode="[hh]:mm">
                  <c:v>1.2499999999999999E-2</c:v>
                </c:pt>
                <c:pt idx="5">
                  <c:v>7.6388888888888886E-3</c:v>
                </c:pt>
                <c:pt idx="6">
                  <c:v>4.8611111111111112E-3</c:v>
                </c:pt>
                <c:pt idx="7">
                  <c:v>2.7777777777777779E-3</c:v>
                </c:pt>
                <c:pt idx="8">
                  <c:v>3.472222222222222E-3</c:v>
                </c:pt>
                <c:pt idx="9">
                  <c:v>3.472222222222222E-3</c:v>
                </c:pt>
                <c:pt idx="10">
                  <c:v>3.472222222222222E-3</c:v>
                </c:pt>
                <c:pt idx="11" formatCode="h:mm">
                  <c:v>2.7777777777777779E-3</c:v>
                </c:pt>
                <c:pt idx="12">
                  <c:v>2.7777777777777779E-3</c:v>
                </c:pt>
                <c:pt idx="13">
                  <c:v>1.3888888888888889E-3</c:v>
                </c:pt>
              </c:numCache>
            </c:numRef>
          </c:val>
          <c:extLst>
            <c:ext xmlns:c16="http://schemas.microsoft.com/office/drawing/2014/chart" uri="{C3380CC4-5D6E-409C-BE32-E72D297353CC}">
              <c16:uniqueId val="{00000000-26F4-469E-8755-C63D793D6381}"/>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Streaming Programs On Digital Media With Ads</c:v>
                </c:pt>
                <c:pt idx="1">
                  <c:v>Social Media</c:v>
                </c:pt>
                <c:pt idx="2">
                  <c:v>Streaming Video Other Than TV Programs on Digital Media</c:v>
                </c:pt>
                <c:pt idx="3">
                  <c:v>Email</c:v>
                </c:pt>
                <c:pt idx="4">
                  <c:v>Search</c:v>
                </c:pt>
                <c:pt idx="5">
                  <c:v>Streaming Programs On Digital Media No Ads</c:v>
                </c:pt>
                <c:pt idx="6">
                  <c:v>Streaming Audio</c:v>
                </c:pt>
                <c:pt idx="7">
                  <c:v>Podcasts</c:v>
                </c:pt>
                <c:pt idx="8">
                  <c:v>Local TV News Websites/Apps</c:v>
                </c:pt>
                <c:pt idx="9">
                  <c:v>Digital Newspaper</c:v>
                </c:pt>
                <c:pt idx="10">
                  <c:v>Cable TV News Websites/Apps</c:v>
                </c:pt>
                <c:pt idx="11">
                  <c:v>Local Radio Stations Websites/Apps</c:v>
                </c:pt>
                <c:pt idx="12">
                  <c:v>Network Broadcast TV News Websites/Apps</c:v>
                </c:pt>
                <c:pt idx="13">
                  <c:v>Digital magazine</c:v>
                </c:pt>
              </c:strCache>
            </c:strRef>
          </c:cat>
          <c:val>
            <c:numRef>
              <c:f>Sheet1!$C$2:$C$15</c:f>
              <c:numCache>
                <c:formatCode>h:mm;@</c:formatCode>
                <c:ptCount val="14"/>
                <c:pt idx="0">
                  <c:v>2.2916666666666669E-2</c:v>
                </c:pt>
                <c:pt idx="1">
                  <c:v>2.7777777777777776E-2</c:v>
                </c:pt>
                <c:pt idx="2">
                  <c:v>1.7361111111111112E-2</c:v>
                </c:pt>
                <c:pt idx="3">
                  <c:v>1.2499999999999999E-2</c:v>
                </c:pt>
                <c:pt idx="4" formatCode="[hh]:mm">
                  <c:v>1.2499999999999999E-2</c:v>
                </c:pt>
                <c:pt idx="5">
                  <c:v>9.0277777777777787E-3</c:v>
                </c:pt>
                <c:pt idx="6">
                  <c:v>9.0277777777777787E-3</c:v>
                </c:pt>
                <c:pt idx="7">
                  <c:v>4.1666666666666666E-3</c:v>
                </c:pt>
                <c:pt idx="8">
                  <c:v>3.472222222222222E-3</c:v>
                </c:pt>
                <c:pt idx="9">
                  <c:v>2.7777777777777779E-3</c:v>
                </c:pt>
                <c:pt idx="10">
                  <c:v>2.7777777777777779E-3</c:v>
                </c:pt>
                <c:pt idx="11" formatCode="h:mm">
                  <c:v>3.472222222222222E-3</c:v>
                </c:pt>
                <c:pt idx="12">
                  <c:v>2.7777777777777779E-3</c:v>
                </c:pt>
                <c:pt idx="13">
                  <c:v>2.0833333333333333E-3</c:v>
                </c:pt>
              </c:numCache>
            </c:numRef>
          </c:val>
          <c:extLst>
            <c:ext xmlns:c16="http://schemas.microsoft.com/office/drawing/2014/chart" uri="{C3380CC4-5D6E-409C-BE32-E72D297353CC}">
              <c16:uniqueId val="{00000001-26F4-469E-8755-C63D793D6381}"/>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Streaming Programs On Digital Media With Ads</c:v>
                </c:pt>
                <c:pt idx="1">
                  <c:v>Social Media</c:v>
                </c:pt>
                <c:pt idx="2">
                  <c:v>Streaming Video Other Than TV Programs on Digital Media</c:v>
                </c:pt>
                <c:pt idx="3">
                  <c:v>Email</c:v>
                </c:pt>
                <c:pt idx="4">
                  <c:v>Search</c:v>
                </c:pt>
                <c:pt idx="5">
                  <c:v>Streaming Programs On Digital Media No Ads</c:v>
                </c:pt>
                <c:pt idx="6">
                  <c:v>Streaming Audio</c:v>
                </c:pt>
                <c:pt idx="7">
                  <c:v>Podcasts</c:v>
                </c:pt>
                <c:pt idx="8">
                  <c:v>Local TV News Websites/Apps</c:v>
                </c:pt>
                <c:pt idx="9">
                  <c:v>Digital Newspaper</c:v>
                </c:pt>
                <c:pt idx="10">
                  <c:v>Cable TV News Websites/Apps</c:v>
                </c:pt>
                <c:pt idx="11">
                  <c:v>Local Radio Stations Websites/Apps</c:v>
                </c:pt>
                <c:pt idx="12">
                  <c:v>Network Broadcast TV News Websites/Apps</c:v>
                </c:pt>
                <c:pt idx="13">
                  <c:v>Digital magazine</c:v>
                </c:pt>
              </c:strCache>
            </c:strRef>
          </c:cat>
          <c:val>
            <c:numRef>
              <c:f>Sheet1!$D$2:$D$15</c:f>
              <c:numCache>
                <c:formatCode>h:mm;@</c:formatCode>
                <c:ptCount val="14"/>
                <c:pt idx="0">
                  <c:v>9.0277777777777787E-3</c:v>
                </c:pt>
                <c:pt idx="1">
                  <c:v>4.1666666666666666E-3</c:v>
                </c:pt>
                <c:pt idx="2">
                  <c:v>6.2499999999999995E-3</c:v>
                </c:pt>
                <c:pt idx="3">
                  <c:v>2.7777777777777779E-3</c:v>
                </c:pt>
                <c:pt idx="4" formatCode="[hh]:mm">
                  <c:v>2.0833333333333333E-3</c:v>
                </c:pt>
                <c:pt idx="5">
                  <c:v>2.7777777777777779E-3</c:v>
                </c:pt>
                <c:pt idx="6">
                  <c:v>2.0833333333333333E-3</c:v>
                </c:pt>
                <c:pt idx="7">
                  <c:v>1.3888888888888889E-3</c:v>
                </c:pt>
                <c:pt idx="8">
                  <c:v>1.3888888888888889E-3</c:v>
                </c:pt>
                <c:pt idx="9">
                  <c:v>1.3888888888888889E-3</c:v>
                </c:pt>
                <c:pt idx="10">
                  <c:v>1.3888888888888889E-3</c:v>
                </c:pt>
                <c:pt idx="11" formatCode="h:mm">
                  <c:v>6.9444444444444447E-4</c:v>
                </c:pt>
                <c:pt idx="12">
                  <c:v>6.9444444444444447E-4</c:v>
                </c:pt>
                <c:pt idx="13">
                  <c:v>6.9444444444444447E-4</c:v>
                </c:pt>
              </c:numCache>
            </c:numRef>
          </c:val>
          <c:extLst>
            <c:ext xmlns:c16="http://schemas.microsoft.com/office/drawing/2014/chart" uri="{C3380CC4-5D6E-409C-BE32-E72D297353CC}">
              <c16:uniqueId val="{00000002-26F4-469E-8755-C63D793D6381}"/>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5.5000000000000007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1.1000000000000003E-2"/>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60258498481E-2"/>
          <c:w val="0.66567790673382787"/>
          <c:h val="0.94636496861671737"/>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577-47A8-9AB9-03C19132862B}"/>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577-47A8-9AB9-03C19132862B}"/>
              </c:ext>
            </c:extLst>
          </c:dPt>
          <c:dPt>
            <c:idx val="2"/>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577-47A8-9AB9-03C19132862B}"/>
              </c:ext>
            </c:extLst>
          </c:dPt>
          <c:dPt>
            <c:idx val="3"/>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577-47A8-9AB9-03C19132862B}"/>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577-47A8-9AB9-03C19132862B}"/>
              </c:ext>
            </c:extLst>
          </c:dPt>
          <c:dPt>
            <c:idx val="5"/>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577-47A8-9AB9-03C19132862B}"/>
              </c:ext>
            </c:extLst>
          </c:dPt>
          <c:dPt>
            <c:idx val="6"/>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577-47A8-9AB9-03C19132862B}"/>
              </c:ext>
            </c:extLst>
          </c:dPt>
          <c:dPt>
            <c:idx val="7"/>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7577-47A8-9AB9-03C19132862B}"/>
              </c:ext>
            </c:extLst>
          </c:dPt>
          <c:dPt>
            <c:idx val="8"/>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7577-47A8-9AB9-03C19132862B}"/>
              </c:ext>
            </c:extLst>
          </c:dPt>
          <c:dPt>
            <c:idx val="9"/>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7577-47A8-9AB9-03C19132862B}"/>
              </c:ext>
            </c:extLst>
          </c:dPt>
          <c:dPt>
            <c:idx val="10"/>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7577-47A8-9AB9-03C19132862B}"/>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7577-47A8-9AB9-03C19132862B}"/>
              </c:ext>
            </c:extLst>
          </c:dPt>
          <c:dPt>
            <c:idx val="12"/>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7577-47A8-9AB9-03C19132862B}"/>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7577-47A8-9AB9-03C19132862B}"/>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7577-47A8-9AB9-03C19132862B}"/>
              </c:ext>
            </c:extLst>
          </c:dPt>
          <c:dPt>
            <c:idx val="15"/>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7577-47A8-9AB9-03C19132862B}"/>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7577-47A8-9AB9-03C19132862B}"/>
              </c:ext>
            </c:extLst>
          </c:dPt>
          <c:dPt>
            <c:idx val="17"/>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7577-47A8-9AB9-03C19132862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Search</c:v>
                </c:pt>
                <c:pt idx="3">
                  <c:v>Broadcast TV News Websites/Apps</c:v>
                </c:pt>
                <c:pt idx="4">
                  <c:v>Direct Mail</c:v>
                </c:pt>
                <c:pt idx="5">
                  <c:v>Email</c:v>
                </c:pt>
                <c:pt idx="6">
                  <c:v>Magazines</c:v>
                </c:pt>
                <c:pt idx="7">
                  <c:v>Streaming TV Programs or Movies</c:v>
                </c:pt>
                <c:pt idx="8">
                  <c:v>Non-TV/Movie Streaming Video</c:v>
                </c:pt>
                <c:pt idx="9">
                  <c:v>Review Websites/Apps</c:v>
                </c:pt>
                <c:pt idx="10">
                  <c:v>Newspapers</c:v>
                </c:pt>
                <c:pt idx="11">
                  <c:v>Radio</c:v>
                </c:pt>
                <c:pt idx="12">
                  <c:v>Cable TV News Websites/Apps</c:v>
                </c:pt>
                <c:pt idx="13">
                  <c:v>Online Print</c:v>
                </c:pt>
                <c:pt idx="14">
                  <c:v>Podcasts</c:v>
                </c:pt>
                <c:pt idx="15">
                  <c:v>Out-of-Home/Billboards</c:v>
                </c:pt>
                <c:pt idx="16">
                  <c:v>Streaming Radio</c:v>
                </c:pt>
                <c:pt idx="17">
                  <c:v>Movie Theater</c:v>
                </c:pt>
              </c:strCache>
            </c:strRef>
          </c:cat>
          <c:val>
            <c:numRef>
              <c:f>Sheet1!$B$2:$B$19</c:f>
              <c:numCache>
                <c:formatCode>0.0%</c:formatCode>
                <c:ptCount val="18"/>
                <c:pt idx="0">
                  <c:v>0.26900000000000002</c:v>
                </c:pt>
                <c:pt idx="1">
                  <c:v>0.24099999999999999</c:v>
                </c:pt>
                <c:pt idx="2">
                  <c:v>0.186</c:v>
                </c:pt>
                <c:pt idx="3">
                  <c:v>0.17499999999999999</c:v>
                </c:pt>
                <c:pt idx="4">
                  <c:v>0.154</c:v>
                </c:pt>
                <c:pt idx="5">
                  <c:v>0.15</c:v>
                </c:pt>
                <c:pt idx="6">
                  <c:v>0.115</c:v>
                </c:pt>
                <c:pt idx="7">
                  <c:v>0.108</c:v>
                </c:pt>
                <c:pt idx="8">
                  <c:v>0.105</c:v>
                </c:pt>
                <c:pt idx="9">
                  <c:v>0.10199999999999999</c:v>
                </c:pt>
                <c:pt idx="10">
                  <c:v>9.1999999999999998E-2</c:v>
                </c:pt>
                <c:pt idx="11">
                  <c:v>0.08</c:v>
                </c:pt>
                <c:pt idx="12">
                  <c:v>7.5999999999999998E-2</c:v>
                </c:pt>
                <c:pt idx="13">
                  <c:v>6.7000000000000004E-2</c:v>
                </c:pt>
                <c:pt idx="14">
                  <c:v>5.3999999999999999E-2</c:v>
                </c:pt>
                <c:pt idx="15">
                  <c:v>5.0999999999999997E-2</c:v>
                </c:pt>
                <c:pt idx="16">
                  <c:v>4.3999999999999997E-2</c:v>
                </c:pt>
                <c:pt idx="17">
                  <c:v>3.5999999999999997E-2</c:v>
                </c:pt>
              </c:numCache>
            </c:numRef>
          </c:val>
          <c:extLst>
            <c:ext xmlns:c16="http://schemas.microsoft.com/office/drawing/2014/chart" uri="{C3380CC4-5D6E-409C-BE32-E72D297353CC}">
              <c16:uniqueId val="{00000024-7577-47A8-9AB9-03C19132862B}"/>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95509289316E-2"/>
          <c:w val="0.66567790673382787"/>
          <c:h val="0.94636498804796776"/>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6C1-4682-BEC7-3B6EA74DC60F}"/>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6C1-4682-BEC7-3B6EA74DC60F}"/>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6C1-4682-BEC7-3B6EA74DC60F}"/>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6C1-4682-BEC7-3B6EA74DC60F}"/>
              </c:ext>
            </c:extLst>
          </c:dPt>
          <c:dPt>
            <c:idx val="4"/>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6C1-4682-BEC7-3B6EA74DC60F}"/>
              </c:ext>
            </c:extLst>
          </c:dPt>
          <c:dPt>
            <c:idx val="5"/>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6C1-4682-BEC7-3B6EA74DC60F}"/>
              </c:ext>
            </c:extLst>
          </c:dPt>
          <c:dPt>
            <c:idx val="6"/>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6C1-4682-BEC7-3B6EA74DC60F}"/>
              </c:ext>
            </c:extLst>
          </c:dPt>
          <c:dPt>
            <c:idx val="7"/>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6C1-4682-BEC7-3B6EA74DC60F}"/>
              </c:ext>
            </c:extLst>
          </c:dPt>
          <c:dPt>
            <c:idx val="8"/>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96C1-4682-BEC7-3B6EA74DC60F}"/>
              </c:ext>
            </c:extLst>
          </c:dPt>
          <c:dPt>
            <c:idx val="9"/>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96C1-4682-BEC7-3B6EA74DC60F}"/>
              </c:ext>
            </c:extLst>
          </c:dPt>
          <c:dPt>
            <c:idx val="10"/>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96C1-4682-BEC7-3B6EA74DC60F}"/>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6C1-4682-BEC7-3B6EA74DC60F}"/>
              </c:ext>
            </c:extLst>
          </c:dPt>
          <c:dPt>
            <c:idx val="12"/>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96C1-4682-BEC7-3B6EA74DC60F}"/>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96C1-4682-BEC7-3B6EA74DC60F}"/>
              </c:ext>
            </c:extLst>
          </c:dPt>
          <c:dPt>
            <c:idx val="14"/>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96C1-4682-BEC7-3B6EA74DC60F}"/>
              </c:ext>
            </c:extLst>
          </c:dPt>
          <c:dPt>
            <c:idx val="15"/>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96C1-4682-BEC7-3B6EA74DC60F}"/>
              </c:ext>
            </c:extLst>
          </c:dPt>
          <c:dPt>
            <c:idx val="16"/>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96C1-4682-BEC7-3B6EA74DC60F}"/>
              </c:ext>
            </c:extLst>
          </c:dPt>
          <c:dPt>
            <c:idx val="17"/>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96C1-4682-BEC7-3B6EA74DC60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Email</c:v>
                </c:pt>
                <c:pt idx="4">
                  <c:v>Search</c:v>
                </c:pt>
                <c:pt idx="5">
                  <c:v>Direct Mail</c:v>
                </c:pt>
                <c:pt idx="6">
                  <c:v>Non-TV/Movie Streaming Video</c:v>
                </c:pt>
                <c:pt idx="7">
                  <c:v>Review Websites/Apps</c:v>
                </c:pt>
                <c:pt idx="8">
                  <c:v>Newspapers</c:v>
                </c:pt>
                <c:pt idx="9">
                  <c:v>Streaming TV Programs or Movies</c:v>
                </c:pt>
                <c:pt idx="10">
                  <c:v>Magazines</c:v>
                </c:pt>
                <c:pt idx="11">
                  <c:v>Radio</c:v>
                </c:pt>
                <c:pt idx="12">
                  <c:v>Podcasts</c:v>
                </c:pt>
                <c:pt idx="13">
                  <c:v>Online Print</c:v>
                </c:pt>
                <c:pt idx="14">
                  <c:v>Cable TV News Websites/Apps</c:v>
                </c:pt>
                <c:pt idx="15">
                  <c:v>Streaming Radio</c:v>
                </c:pt>
                <c:pt idx="16">
                  <c:v>Out-of-Home/Billboards</c:v>
                </c:pt>
                <c:pt idx="17">
                  <c:v>Movie Theater</c:v>
                </c:pt>
              </c:strCache>
            </c:strRef>
          </c:cat>
          <c:val>
            <c:numRef>
              <c:f>Sheet1!$B$2:$B$19</c:f>
              <c:numCache>
                <c:formatCode>0.0%</c:formatCode>
                <c:ptCount val="18"/>
                <c:pt idx="0">
                  <c:v>0.22900000000000001</c:v>
                </c:pt>
                <c:pt idx="1">
                  <c:v>0.18099999999999999</c:v>
                </c:pt>
                <c:pt idx="2">
                  <c:v>9.7000000000000003E-2</c:v>
                </c:pt>
                <c:pt idx="3">
                  <c:v>7.1999999999999995E-2</c:v>
                </c:pt>
                <c:pt idx="4">
                  <c:v>6.0999999999999999E-2</c:v>
                </c:pt>
                <c:pt idx="5">
                  <c:v>5.3999999999999999E-2</c:v>
                </c:pt>
                <c:pt idx="6">
                  <c:v>4.4999999999999998E-2</c:v>
                </c:pt>
                <c:pt idx="7">
                  <c:v>4.4999999999999998E-2</c:v>
                </c:pt>
                <c:pt idx="8">
                  <c:v>4.4999999999999998E-2</c:v>
                </c:pt>
                <c:pt idx="9">
                  <c:v>3.7999999999999999E-2</c:v>
                </c:pt>
                <c:pt idx="10">
                  <c:v>2.7E-2</c:v>
                </c:pt>
                <c:pt idx="11">
                  <c:v>2.4E-2</c:v>
                </c:pt>
                <c:pt idx="12">
                  <c:v>1.9E-2</c:v>
                </c:pt>
                <c:pt idx="13">
                  <c:v>1.9E-2</c:v>
                </c:pt>
                <c:pt idx="14">
                  <c:v>1.2999999999999999E-2</c:v>
                </c:pt>
                <c:pt idx="15">
                  <c:v>1.2E-2</c:v>
                </c:pt>
                <c:pt idx="16">
                  <c:v>1.2E-2</c:v>
                </c:pt>
                <c:pt idx="17">
                  <c:v>8.9999999999999993E-3</c:v>
                </c:pt>
              </c:numCache>
            </c:numRef>
          </c:val>
          <c:extLst>
            <c:ext xmlns:c16="http://schemas.microsoft.com/office/drawing/2014/chart" uri="{C3380CC4-5D6E-409C-BE32-E72D297353CC}">
              <c16:uniqueId val="{00000024-96C1-4682-BEC7-3B6EA74DC60F}"/>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2401335593224046"/>
          <c:w val="0.99004261008962868"/>
          <c:h val="0.7451418516437277"/>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DDA-47FE-A5FB-309C5E7E2A0D}"/>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DDA-47FE-A5FB-309C5E7E2A0D}"/>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DDA-47FE-A5FB-309C5E7E2A0D}"/>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DDA-47FE-A5FB-309C5E7E2A0D}"/>
              </c:ext>
            </c:extLst>
          </c:dPt>
          <c:dPt>
            <c:idx val="4"/>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DDA-47FE-A5FB-309C5E7E2A0D}"/>
              </c:ext>
            </c:extLst>
          </c:dPt>
          <c:dPt>
            <c:idx val="5"/>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DDA-47FE-A5FB-309C5E7E2A0D}"/>
              </c:ext>
            </c:extLst>
          </c:dPt>
          <c:dPt>
            <c:idx val="6"/>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DDA-47FE-A5FB-309C5E7E2A0D}"/>
              </c:ext>
            </c:extLst>
          </c:dPt>
          <c:dPt>
            <c:idx val="7"/>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DDA-47FE-A5FB-309C5E7E2A0D}"/>
              </c:ext>
            </c:extLst>
          </c:dPt>
          <c:dPt>
            <c:idx val="8"/>
            <c:invertIfNegative val="0"/>
            <c:bubble3D val="0"/>
            <c:spPr>
              <a:solidFill>
                <a:srgbClr val="BE67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DDA-47FE-A5FB-309C5E7E2A0D}"/>
              </c:ext>
            </c:extLst>
          </c:dPt>
          <c:dPt>
            <c:idx val="9"/>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6DDA-47FE-A5FB-309C5E7E2A0D}"/>
              </c:ext>
            </c:extLst>
          </c:dPt>
          <c:dPt>
            <c:idx val="10"/>
            <c:invertIfNegative val="0"/>
            <c:bubble3D val="0"/>
            <c:spPr>
              <a:solidFill>
                <a:srgbClr val="530A9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EC3-4DE0-9C3E-05D2064B961A}"/>
              </c:ext>
            </c:extLst>
          </c:dPt>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Broadcast 
TV News</c:v>
                </c:pt>
                <c:pt idx="1">
                  <c:v>Social Media</c:v>
                </c:pt>
                <c:pt idx="2">
                  <c:v>Cable News Channels</c:v>
                </c:pt>
                <c:pt idx="3">
                  <c:v>Broadcast TV News Websites/Apps </c:v>
                </c:pt>
                <c:pt idx="4">
                  <c:v>National Newspapers</c:v>
                </c:pt>
                <c:pt idx="5">
                  <c:v>All Other Internet News Websites/Apps</c:v>
                </c:pt>
                <c:pt idx="6">
                  <c:v>Radio Stations</c:v>
                </c:pt>
                <c:pt idx="7">
                  <c:v>Public TV News</c:v>
                </c:pt>
                <c:pt idx="8">
                  <c:v>National/Local Newspapers Websites/Apps</c:v>
                </c:pt>
                <c:pt idx="9">
                  <c:v>Local Newspapers</c:v>
                </c:pt>
                <c:pt idx="10">
                  <c:v>Cable TV 
News 
Websites/Apps</c:v>
                </c:pt>
              </c:strCache>
            </c:strRef>
          </c:cat>
          <c:val>
            <c:numRef>
              <c:f>Sheet1!$B$2:$B$12</c:f>
              <c:numCache>
                <c:formatCode>0%</c:formatCode>
                <c:ptCount val="11"/>
                <c:pt idx="0">
                  <c:v>0.26100000000000001</c:v>
                </c:pt>
                <c:pt idx="1">
                  <c:v>0.20200000000000001</c:v>
                </c:pt>
                <c:pt idx="2">
                  <c:v>0.11700000000000001</c:v>
                </c:pt>
                <c:pt idx="3">
                  <c:v>8.6999999999999994E-2</c:v>
                </c:pt>
                <c:pt idx="4">
                  <c:v>5.8000000000000003E-2</c:v>
                </c:pt>
                <c:pt idx="5">
                  <c:v>5.3999999999999999E-2</c:v>
                </c:pt>
                <c:pt idx="6">
                  <c:v>4.9000000000000002E-2</c:v>
                </c:pt>
                <c:pt idx="7">
                  <c:v>3.5999999999999997E-2</c:v>
                </c:pt>
                <c:pt idx="8">
                  <c:v>3.1E-2</c:v>
                </c:pt>
                <c:pt idx="9">
                  <c:v>2.8000000000000001E-2</c:v>
                </c:pt>
                <c:pt idx="10">
                  <c:v>2.9000000000000001E-2</c:v>
                </c:pt>
              </c:numCache>
            </c:numRef>
          </c:val>
          <c:extLst>
            <c:ext xmlns:c16="http://schemas.microsoft.com/office/drawing/2014/chart" uri="{C3380CC4-5D6E-409C-BE32-E72D297353CC}">
              <c16:uniqueId val="{00000018-6DDA-47FE-A5FB-309C5E7E2A0D}"/>
            </c:ext>
          </c:extLst>
        </c:ser>
        <c:dLbls>
          <c:showLegendKey val="0"/>
          <c:showVal val="0"/>
          <c:showCatName val="0"/>
          <c:showSerName val="0"/>
          <c:showPercent val="0"/>
          <c:showBubbleSize val="0"/>
        </c:dLbls>
        <c:gapWidth val="60"/>
        <c:axId val="890580216"/>
        <c:axId val="890581000"/>
      </c:barChart>
      <c:catAx>
        <c:axId val="890580216"/>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vert="horz"/>
          <a:lstStyle/>
          <a:p>
            <a:pPr>
              <a:defRPr sz="1100"/>
            </a:pPr>
            <a:endParaRPr lang="en-US"/>
          </a:p>
        </c:txPr>
        <c:crossAx val="890581000"/>
        <c:crosses val="autoZero"/>
        <c:auto val="1"/>
        <c:lblAlgn val="ctr"/>
        <c:lblOffset val="100"/>
        <c:noMultiLvlLbl val="0"/>
      </c:catAx>
      <c:valAx>
        <c:axId val="890581000"/>
        <c:scaling>
          <c:orientation val="minMax"/>
        </c:scaling>
        <c:delete val="1"/>
        <c:axPos val="l"/>
        <c:numFmt formatCode="0%" sourceLinked="1"/>
        <c:majorTickMark val="none"/>
        <c:minorTickMark val="none"/>
        <c:tickLblPos val="none"/>
        <c:crossAx val="89058021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0.10301614424805539"/>
          <c:w val="0.98814896868205626"/>
          <c:h val="0.70832719246720421"/>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0C6-41FC-A26E-6CEC8F4CEE48}"/>
              </c:ext>
            </c:extLst>
          </c:dPt>
          <c:dPt>
            <c:idx val="2"/>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0C6-41FC-A26E-6CEC8F4CEE48}"/>
              </c:ext>
            </c:extLst>
          </c:dPt>
          <c:dPt>
            <c:idx val="3"/>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0C6-41FC-A26E-6CEC8F4CEE48}"/>
              </c:ext>
            </c:extLst>
          </c:dPt>
          <c:dPt>
            <c:idx val="4"/>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0C6-41FC-A26E-6CEC8F4CEE48}"/>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0C6-41FC-A26E-6CEC8F4CEE48}"/>
              </c:ext>
            </c:extLst>
          </c:dPt>
          <c:dPt>
            <c:idx val="6"/>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0C6-41FC-A26E-6CEC8F4CEE48}"/>
              </c:ext>
            </c:extLst>
          </c:dPt>
          <c:dPt>
            <c:idx val="7"/>
            <c:invertIfNegative val="0"/>
            <c:bubble3D val="0"/>
            <c:spPr>
              <a:solidFill>
                <a:srgbClr val="9999F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0C6-41FC-A26E-6CEC8F4CEE48}"/>
              </c:ext>
            </c:extLst>
          </c:dPt>
          <c:dPt>
            <c:idx val="8"/>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0C6-41FC-A26E-6CEC8F4CEE48}"/>
              </c:ext>
            </c:extLst>
          </c:dPt>
          <c:dPt>
            <c:idx val="9"/>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0C6-41FC-A26E-6CEC8F4CEE48}"/>
              </c:ext>
            </c:extLst>
          </c:dPt>
          <c:dPt>
            <c:idx val="10"/>
            <c:invertIfNegative val="0"/>
            <c:bubble3D val="0"/>
            <c:spPr>
              <a:solidFill>
                <a:srgbClr val="6EA14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48C-4438-BB32-777D14AB2418}"/>
              </c:ext>
            </c:extLst>
          </c:dPt>
          <c:dPt>
            <c:idx val="11"/>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4-448C-4438-BB32-777D14AB2418}"/>
              </c:ext>
            </c:extLst>
          </c:dPt>
          <c:dPt>
            <c:idx val="12"/>
            <c:invertIfNegative val="0"/>
            <c:bubble3D val="0"/>
            <c:spPr>
              <a:solidFill>
                <a:srgbClr val="FF7C0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48C-4438-BB32-777D14AB241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Local Broadcast TV News</c:v>
                </c:pt>
                <c:pt idx="1">
                  <c:v>Social Media</c:v>
                </c:pt>
                <c:pt idx="2">
                  <c:v>All Other Internet News Websites/Apps</c:v>
                </c:pt>
                <c:pt idx="3">
                  <c:v>Cable News Channels</c:v>
                </c:pt>
                <c:pt idx="4">
                  <c:v>Local TV News Websites/Apps </c:v>
                </c:pt>
                <c:pt idx="5">
                  <c:v>Radio 
Stations</c:v>
                </c:pt>
                <c:pt idx="6">
                  <c:v>Network Broadcast TV News</c:v>
                </c:pt>
                <c:pt idx="7">
                  <c:v>Network Broadcast TV News Websites/Apps </c:v>
                </c:pt>
                <c:pt idx="8">
                  <c:v>Public TV News</c:v>
                </c:pt>
                <c:pt idx="9">
                  <c:v>National/Local Newspapers Websites/Apps </c:v>
                </c:pt>
                <c:pt idx="10">
                  <c:v>Local Newspapers</c:v>
                </c:pt>
                <c:pt idx="11">
                  <c:v>Cable TV 
News 
Websites/Apps </c:v>
                </c:pt>
                <c:pt idx="12">
                  <c:v>National Newspapers</c:v>
                </c:pt>
              </c:strCache>
            </c:strRef>
          </c:cat>
          <c:val>
            <c:numRef>
              <c:f>Sheet1!$B$2:$B$14</c:f>
              <c:numCache>
                <c:formatCode>0%</c:formatCode>
                <c:ptCount val="13"/>
                <c:pt idx="0">
                  <c:v>0.24299999999999999</c:v>
                </c:pt>
                <c:pt idx="1">
                  <c:v>0.112</c:v>
                </c:pt>
                <c:pt idx="2">
                  <c:v>0.108</c:v>
                </c:pt>
                <c:pt idx="3">
                  <c:v>7.6999999999999999E-2</c:v>
                </c:pt>
                <c:pt idx="4">
                  <c:v>7.5999999999999998E-2</c:v>
                </c:pt>
                <c:pt idx="5">
                  <c:v>6.8000000000000005E-2</c:v>
                </c:pt>
                <c:pt idx="6">
                  <c:v>6.4000000000000001E-2</c:v>
                </c:pt>
                <c:pt idx="7">
                  <c:v>5.7000000000000002E-2</c:v>
                </c:pt>
                <c:pt idx="8">
                  <c:v>3.6999999999999998E-2</c:v>
                </c:pt>
                <c:pt idx="9">
                  <c:v>3.2000000000000001E-2</c:v>
                </c:pt>
                <c:pt idx="10">
                  <c:v>2.9000000000000001E-2</c:v>
                </c:pt>
                <c:pt idx="11">
                  <c:v>2.8000000000000001E-2</c:v>
                </c:pt>
                <c:pt idx="12">
                  <c:v>2.7E-2</c:v>
                </c:pt>
              </c:numCache>
            </c:numRef>
          </c:val>
          <c:extLst>
            <c:ext xmlns:c16="http://schemas.microsoft.com/office/drawing/2014/chart" uri="{C3380CC4-5D6E-409C-BE32-E72D297353CC}">
              <c16:uniqueId val="{0000001A-30C6-41FC-A26E-6CEC8F4CEE48}"/>
            </c:ext>
          </c:extLst>
        </c:ser>
        <c:dLbls>
          <c:showLegendKey val="0"/>
          <c:showVal val="0"/>
          <c:showCatName val="0"/>
          <c:showSerName val="0"/>
          <c:showPercent val="0"/>
          <c:showBubbleSize val="0"/>
        </c:dLbls>
        <c:gapWidth val="60"/>
        <c:axId val="890575904"/>
        <c:axId val="890576296"/>
      </c:barChart>
      <c:catAx>
        <c:axId val="89057590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90576296"/>
        <c:crosses val="autoZero"/>
        <c:auto val="1"/>
        <c:lblAlgn val="ctr"/>
        <c:lblOffset val="100"/>
        <c:noMultiLvlLbl val="0"/>
      </c:catAx>
      <c:valAx>
        <c:axId val="890576296"/>
        <c:scaling>
          <c:orientation val="minMax"/>
        </c:scaling>
        <c:delete val="1"/>
        <c:axPos val="l"/>
        <c:numFmt formatCode="0%" sourceLinked="1"/>
        <c:majorTickMark val="none"/>
        <c:minorTickMark val="none"/>
        <c:tickLblPos val="none"/>
        <c:crossAx val="89057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8867196431202593"/>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E2A-41FB-88C2-344D52B59F8F}"/>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E2A-41FB-88C2-344D52B59F8F}"/>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E2A-41FB-88C2-344D52B59F8F}"/>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E2A-41FB-88C2-344D52B59F8F}"/>
              </c:ext>
            </c:extLst>
          </c:dPt>
          <c:dPt>
            <c:idx val="4"/>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E2A-41FB-88C2-344D52B59F8F}"/>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E2A-41FB-88C2-344D52B59F8F}"/>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E2A-41FB-88C2-344D52B59F8F}"/>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E2A-41FB-88C2-344D52B59F8F}"/>
              </c:ext>
            </c:extLst>
          </c:dPt>
          <c:dPt>
            <c:idx val="8"/>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E2A-41FB-88C2-344D52B59F8F}"/>
              </c:ext>
            </c:extLst>
          </c:dPt>
          <c:dPt>
            <c:idx val="9"/>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E2A-41FB-88C2-344D52B59F8F}"/>
              </c:ext>
            </c:extLst>
          </c:dPt>
          <c:dPt>
            <c:idx val="10"/>
            <c:invertIfNegative val="0"/>
            <c:bubble3D val="0"/>
            <c:spPr>
              <a:solidFill>
                <a:srgbClr val="E5007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E2A-41FB-88C2-344D52B59F8F}"/>
              </c:ext>
            </c:extLst>
          </c:dPt>
          <c:dPt>
            <c:idx val="11"/>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E2A-41FB-88C2-344D52B59F8F}"/>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E2A-41FB-88C2-344D52B59F8F}"/>
              </c:ext>
            </c:extLst>
          </c:dPt>
          <c:dPt>
            <c:idx val="13"/>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E2A-41FB-88C2-344D52B59F8F}"/>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3E2A-41FB-88C2-344D52B59F8F}"/>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3E2A-41FB-88C2-344D52B59F8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Local TV News Websites/Apps</c:v>
                </c:pt>
                <c:pt idx="4">
                  <c:v>Network Broadcast TV News</c:v>
                </c:pt>
                <c:pt idx="5">
                  <c:v>Public TV News</c:v>
                </c:pt>
                <c:pt idx="6">
                  <c:v>National Newspapers</c:v>
                </c:pt>
                <c:pt idx="7">
                  <c:v>National/Local Newspapers Websites/Apps</c:v>
                </c:pt>
                <c:pt idx="8">
                  <c:v>Network Broadcast TV News Websites/Apps </c:v>
                </c:pt>
                <c:pt idx="9">
                  <c:v>Cable News Channels</c:v>
                </c:pt>
                <c:pt idx="10">
                  <c:v>Radio Stations Websites/Apps </c:v>
                </c:pt>
                <c:pt idx="11">
                  <c:v>Cable TV News Websites/Apps</c:v>
                </c:pt>
                <c:pt idx="12">
                  <c:v>Streaming Radio</c:v>
                </c:pt>
                <c:pt idx="13">
                  <c:v>All Other Internet News Websites/Apps</c:v>
                </c:pt>
                <c:pt idx="14">
                  <c:v>Podcasts</c:v>
                </c:pt>
                <c:pt idx="15">
                  <c:v>Social Media</c:v>
                </c:pt>
              </c:strCache>
            </c:strRef>
          </c:cat>
          <c:val>
            <c:numRef>
              <c:f>Sheet1!$B$2:$B$17</c:f>
              <c:numCache>
                <c:formatCode>0%</c:formatCode>
                <c:ptCount val="16"/>
                <c:pt idx="0">
                  <c:v>0.76800000000000002</c:v>
                </c:pt>
                <c:pt idx="1">
                  <c:v>0.73899999999999999</c:v>
                </c:pt>
                <c:pt idx="2">
                  <c:v>0.72299999999999998</c:v>
                </c:pt>
                <c:pt idx="3">
                  <c:v>0.70699999999999996</c:v>
                </c:pt>
                <c:pt idx="4">
                  <c:v>0.69499999999999995</c:v>
                </c:pt>
                <c:pt idx="5">
                  <c:v>0.69199999999999995</c:v>
                </c:pt>
                <c:pt idx="6">
                  <c:v>0.66500000000000004</c:v>
                </c:pt>
                <c:pt idx="7">
                  <c:v>0.63600000000000001</c:v>
                </c:pt>
                <c:pt idx="8">
                  <c:v>0.63</c:v>
                </c:pt>
                <c:pt idx="9">
                  <c:v>0.61599999999999999</c:v>
                </c:pt>
                <c:pt idx="10">
                  <c:v>0.61399999999999999</c:v>
                </c:pt>
                <c:pt idx="11">
                  <c:v>0.61</c:v>
                </c:pt>
                <c:pt idx="12">
                  <c:v>0.57899999999999996</c:v>
                </c:pt>
                <c:pt idx="13">
                  <c:v>0.55200000000000005</c:v>
                </c:pt>
                <c:pt idx="14">
                  <c:v>0.50800000000000001</c:v>
                </c:pt>
                <c:pt idx="15">
                  <c:v>0.45800000000000002</c:v>
                </c:pt>
              </c:numCache>
            </c:numRef>
          </c:val>
          <c:extLst>
            <c:ext xmlns:c16="http://schemas.microsoft.com/office/drawing/2014/chart" uri="{C3380CC4-5D6E-409C-BE32-E72D297353CC}">
              <c16:uniqueId val="{00000020-3E2A-41FB-88C2-344D52B59F8F}"/>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C33-4E2A-87ED-0F9FEC9CF935}"/>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C33-4E2A-87ED-0F9FEC9CF935}"/>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C33-4E2A-87ED-0F9FEC9CF935}"/>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C33-4E2A-87ED-0F9FEC9CF935}"/>
              </c:ext>
            </c:extLst>
          </c:dPt>
          <c:dPt>
            <c:idx val="4"/>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C33-4E2A-87ED-0F9FEC9CF935}"/>
              </c:ext>
            </c:extLst>
          </c:dPt>
          <c:dPt>
            <c:idx val="5"/>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C33-4E2A-87ED-0F9FEC9CF935}"/>
              </c:ext>
            </c:extLst>
          </c:dPt>
          <c:dPt>
            <c:idx val="6"/>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C33-4E2A-87ED-0F9FEC9CF935}"/>
              </c:ext>
            </c:extLst>
          </c:dPt>
          <c:dPt>
            <c:idx val="7"/>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C33-4E2A-87ED-0F9FEC9CF935}"/>
              </c:ext>
            </c:extLst>
          </c:dPt>
          <c:dPt>
            <c:idx val="8"/>
            <c:bubble3D val="0"/>
            <c:spPr>
              <a:solidFill>
                <a:srgbClr val="FF7C0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C33-4E2A-87ED-0F9FEC9CF935}"/>
              </c:ext>
            </c:extLst>
          </c:dPt>
          <c:dPt>
            <c:idx val="9"/>
            <c:bubble3D val="0"/>
            <c:spPr>
              <a:solidFill>
                <a:srgbClr val="9F5FC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C33-4E2A-87ED-0F9FEC9CF935}"/>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C33-4E2A-87ED-0F9FEC9CF935}"/>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C33-4E2A-87ED-0F9FEC9CF935}"/>
              </c:ext>
            </c:extLst>
          </c:dPt>
          <c:dLbls>
            <c:dLbl>
              <c:idx val="0"/>
              <c:layout>
                <c:manualLayout>
                  <c:x val="-4.8661246889593343E-3"/>
                  <c:y val="0.1497356618803429"/>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C33-4E2A-87ED-0F9FEC9CF935}"/>
                </c:ext>
              </c:extLst>
            </c:dLbl>
            <c:dLbl>
              <c:idx val="1"/>
              <c:layout>
                <c:manualLayout>
                  <c:x val="-0.11579302587176603"/>
                  <c:y val="1.9383656558409127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C33-4E2A-87ED-0F9FEC9CF935}"/>
                </c:ext>
              </c:extLst>
            </c:dLbl>
            <c:dLbl>
              <c:idx val="2"/>
              <c:layout>
                <c:manualLayout>
                  <c:x val="-1.2674694072331869E-3"/>
                  <c:y val="-4.0668377001126486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EC33-4E2A-87ED-0F9FEC9CF935}"/>
                </c:ext>
              </c:extLst>
            </c:dLbl>
            <c:dLbl>
              <c:idx val="3"/>
              <c:layout>
                <c:manualLayout>
                  <c:x val="1.8649913079046856E-2"/>
                  <c:y val="-1.274249417411053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C33-4E2A-87ED-0F9FEC9CF935}"/>
                </c:ext>
              </c:extLst>
            </c:dLbl>
            <c:dLbl>
              <c:idx val="4"/>
              <c:layout>
                <c:manualLayout>
                  <c:x val="1.0663581824999147E-2"/>
                  <c:y val="-3.2765667095757626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C33-4E2A-87ED-0F9FEC9CF935}"/>
                </c:ext>
              </c:extLst>
            </c:dLbl>
            <c:dLbl>
              <c:idx val="5"/>
              <c:layout>
                <c:manualLayout>
                  <c:x val="1.0349814227766945E-2"/>
                  <c:y val="-2.1795107559135857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B-EC33-4E2A-87ED-0F9FEC9CF935}"/>
                </c:ext>
              </c:extLst>
            </c:dLbl>
            <c:dLbl>
              <c:idx val="6"/>
              <c:layout>
                <c:manualLayout>
                  <c:x val="-7.112085421140539E-2"/>
                  <c:y val="-5.912069514745363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D-EC33-4E2A-87ED-0F9FEC9CF935}"/>
                </c:ext>
              </c:extLst>
            </c:dLbl>
            <c:dLbl>
              <c:idx val="7"/>
              <c:layout>
                <c:manualLayout>
                  <c:x val="-2.8144493301973616E-2"/>
                  <c:y val="-6.064401830118175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2962666598493369"/>
                      <c:h val="9.3904195142931496E-2"/>
                    </c:manualLayout>
                  </c15:layout>
                </c:ext>
                <c:ext xmlns:c16="http://schemas.microsoft.com/office/drawing/2014/chart" uri="{C3380CC4-5D6E-409C-BE32-E72D297353CC}">
                  <c16:uniqueId val="{0000000F-EC33-4E2A-87ED-0F9FEC9CF935}"/>
                </c:ext>
              </c:extLst>
            </c:dLbl>
            <c:dLbl>
              <c:idx val="8"/>
              <c:layout>
                <c:manualLayout>
                  <c:x val="-2.8611480383133928E-3"/>
                  <c:y val="-5.552658102935605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EC33-4E2A-87ED-0F9FEC9CF935}"/>
                </c:ext>
              </c:extLst>
            </c:dLbl>
            <c:dLbl>
              <c:idx val="9"/>
              <c:layout>
                <c:manualLayout>
                  <c:x val="-4.9828714592494118E-3"/>
                  <c:y val="-9.07162603366203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EC33-4E2A-87ED-0F9FEC9CF935}"/>
                </c:ext>
              </c:extLst>
            </c:dLbl>
            <c:dLbl>
              <c:idx val="10"/>
              <c:layout>
                <c:manualLayout>
                  <c:x val="6.1906082762381978E-2"/>
                  <c:y val="3.974226405272894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EC33-4E2A-87ED-0F9FEC9CF93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Cable News Channels</c:v>
                </c:pt>
                <c:pt idx="7">
                  <c:v>Public TV News</c:v>
                </c:pt>
                <c:pt idx="8">
                  <c:v>National Newspapers</c:v>
                </c:pt>
                <c:pt idx="9">
                  <c:v>All Other Internet News Websites/Apps</c:v>
                </c:pt>
                <c:pt idx="10">
                  <c:v>Other</c:v>
                </c:pt>
              </c:strCache>
            </c:strRef>
          </c:cat>
          <c:val>
            <c:numRef>
              <c:f>Sheet1!$B$2:$B$12</c:f>
              <c:numCache>
                <c:formatCode>0.0%</c:formatCode>
                <c:ptCount val="11"/>
                <c:pt idx="0">
                  <c:v>0.28199999999999997</c:v>
                </c:pt>
                <c:pt idx="1">
                  <c:v>0.17100000000000001</c:v>
                </c:pt>
                <c:pt idx="2">
                  <c:v>8.7999999999999995E-2</c:v>
                </c:pt>
                <c:pt idx="3">
                  <c:v>6.3E-2</c:v>
                </c:pt>
                <c:pt idx="4">
                  <c:v>5.8000000000000003E-2</c:v>
                </c:pt>
                <c:pt idx="5">
                  <c:v>5.8000000000000003E-2</c:v>
                </c:pt>
                <c:pt idx="6">
                  <c:v>5.0999999999999997E-2</c:v>
                </c:pt>
                <c:pt idx="7">
                  <c:v>3.5000000000000003E-2</c:v>
                </c:pt>
                <c:pt idx="8">
                  <c:v>0.05</c:v>
                </c:pt>
                <c:pt idx="9">
                  <c:v>0.03</c:v>
                </c:pt>
                <c:pt idx="10">
                  <c:v>0.11399999999999988</c:v>
                </c:pt>
              </c:numCache>
            </c:numRef>
          </c:val>
          <c:extLst>
            <c:ext xmlns:c16="http://schemas.microsoft.com/office/drawing/2014/chart" uri="{C3380CC4-5D6E-409C-BE32-E72D297353CC}">
              <c16:uniqueId val="{00000018-EC33-4E2A-87ED-0F9FEC9CF935}"/>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Cable News Channels</c:v>
                </c:pt>
                <c:pt idx="7">
                  <c:v>Public TV News</c:v>
                </c:pt>
                <c:pt idx="8">
                  <c:v>National Newspapers</c:v>
                </c:pt>
                <c:pt idx="9">
                  <c:v>All Other Internet News Websites/Apps</c:v>
                </c:pt>
                <c:pt idx="10">
                  <c:v>Other</c:v>
                </c:pt>
              </c:strCache>
            </c:strRef>
          </c:cat>
          <c:val>
            <c:numRef>
              <c:f>Sheet1!$C$2:$C$12</c:f>
              <c:numCache>
                <c:formatCode>General</c:formatCode>
                <c:ptCount val="11"/>
                <c:pt idx="10" formatCode="0.0%">
                  <c:v>0.88600000000000012</c:v>
                </c:pt>
              </c:numCache>
            </c:numRef>
          </c:val>
          <c:extLst>
            <c:ext xmlns:c16="http://schemas.microsoft.com/office/drawing/2014/chart" uri="{C3380CC4-5D6E-409C-BE32-E72D297353CC}">
              <c16:uniqueId val="{00000019-EC33-4E2A-87ED-0F9FEC9CF935}"/>
            </c:ext>
          </c:extLst>
        </c:ser>
        <c:dLbls>
          <c:showLegendKey val="0"/>
          <c:showVal val="0"/>
          <c:showCatName val="0"/>
          <c:showSerName val="0"/>
          <c:showPercent val="0"/>
          <c:showBubbleSize val="0"/>
          <c:showLeaderLines val="1"/>
        </c:dLbls>
        <c:firstSliceAng val="311"/>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000000"/>
                </a:solidFill>
                <a:latin typeface="+mn-lt"/>
                <a:ea typeface="+mn-ea"/>
                <a:cs typeface="+mn-cs"/>
              </a:defRPr>
            </a:pPr>
            <a:r>
              <a:rPr lang="en-US" sz="1800" b="1" i="0" baseline="0" dirty="0">
                <a:effectLst/>
              </a:rPr>
              <a:t>% Time per Day</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000000"/>
                </a:solidFill>
                <a:latin typeface="+mn-lt"/>
                <a:ea typeface="+mn-ea"/>
                <a:cs typeface="+mn-cs"/>
              </a:defRPr>
            </a:pPr>
            <a:r>
              <a:rPr lang="en-US" sz="1800" b="1" i="0" baseline="0" dirty="0">
                <a:effectLst/>
              </a:rPr>
              <a:t>A18+ Home Remodelers</a:t>
            </a:r>
            <a:endParaRPr lang="en-US" dirty="0">
              <a:effectLst/>
            </a:endParaRPr>
          </a:p>
        </c:rich>
      </c:tx>
      <c:layout>
        <c:manualLayout>
          <c:xMode val="edge"/>
          <c:yMode val="edge"/>
          <c:x val="0.33470886331516253"/>
          <c:y val="3.8699026661850419E-2"/>
        </c:manualLayout>
      </c:layout>
      <c:overlay val="0"/>
      <c:spPr>
        <a:noFill/>
        <a:ln>
          <a:noFill/>
        </a:ln>
        <a:effectLst/>
      </c:spPr>
    </c:title>
    <c:autoTitleDeleted val="0"/>
    <c:plotArea>
      <c:layout>
        <c:manualLayout>
          <c:layoutTarget val="inner"/>
          <c:xMode val="edge"/>
          <c:yMode val="edge"/>
          <c:x val="4.5275296963718473E-2"/>
          <c:y val="0.16322363347033614"/>
          <c:w val="0.94516890086725724"/>
          <c:h val="0.59548808466187009"/>
        </c:manualLayout>
      </c:layout>
      <c:lineChart>
        <c:grouping val="standard"/>
        <c:varyColors val="0"/>
        <c:ser>
          <c:idx val="0"/>
          <c:order val="0"/>
          <c:tx>
            <c:strRef>
              <c:f>Sheet1!$B$1</c:f>
              <c:strCache>
                <c:ptCount val="1"/>
                <c:pt idx="0">
                  <c:v>Internet</c:v>
                </c:pt>
              </c:strCache>
            </c:strRef>
          </c:tx>
          <c:spPr>
            <a:ln w="88900">
              <a:solidFill>
                <a:sysClr val="windowText" lastClr="000000"/>
              </a:solidFill>
            </a:ln>
            <a:effectLst>
              <a:outerShdw blurRad="63500" sx="102000" sy="102000" algn="ctr" rotWithShape="0">
                <a:prstClr val="black">
                  <a:alpha val="40000"/>
                </a:prstClr>
              </a:outerShdw>
            </a:effectLst>
          </c:spPr>
          <c:marker>
            <c:symbol val="diamond"/>
            <c:size val="24"/>
            <c:spPr>
              <a:solidFill>
                <a:sysClr val="windowText" lastClr="000000"/>
              </a:solidFill>
              <a:ln w="44450">
                <a:solidFill>
                  <a:sysClr val="window" lastClr="FFFFFF"/>
                </a:solidFill>
              </a:ln>
              <a:effectLst>
                <a:outerShdw blurRad="63500" sx="102000" sy="102000" algn="ctr" rotWithShape="0">
                  <a:prstClr val="black">
                    <a:alpha val="40000"/>
                  </a:prstClr>
                </a:outerShdw>
              </a:effectLst>
            </c:spPr>
          </c:marker>
          <c:dPt>
            <c:idx val="1"/>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908F-48FB-8284-5E9C8D796EBC}"/>
              </c:ext>
            </c:extLst>
          </c:dPt>
          <c:dPt>
            <c:idx val="2"/>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908F-48FB-8284-5E9C8D796EBC}"/>
              </c:ext>
            </c:extLst>
          </c:dPt>
          <c:dPt>
            <c:idx val="3"/>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5-908F-48FB-8284-5E9C8D796EBC}"/>
              </c:ext>
            </c:extLst>
          </c:dPt>
          <c:cat>
            <c:strRef>
              <c:f>Sheet1!$A$2:$A$6</c:f>
              <c:strCache>
                <c:ptCount val="5"/>
                <c:pt idx="0">
                  <c:v>4am-9am</c:v>
                </c:pt>
                <c:pt idx="1">
                  <c:v>9am-4pm</c:v>
                </c:pt>
                <c:pt idx="2">
                  <c:v>4pm-8pm</c:v>
                </c:pt>
                <c:pt idx="3">
                  <c:v>8pm-1am</c:v>
                </c:pt>
                <c:pt idx="4">
                  <c:v>1am-4am</c:v>
                </c:pt>
              </c:strCache>
            </c:strRef>
          </c:cat>
          <c:val>
            <c:numRef>
              <c:f>Sheet1!$B$2:$B$6</c:f>
              <c:numCache>
                <c:formatCode>0.0%</c:formatCode>
                <c:ptCount val="5"/>
                <c:pt idx="0">
                  <c:v>0.21199999999999999</c:v>
                </c:pt>
                <c:pt idx="1">
                  <c:v>0.32700000000000001</c:v>
                </c:pt>
                <c:pt idx="2">
                  <c:v>0.21199999999999999</c:v>
                </c:pt>
                <c:pt idx="3">
                  <c:v>0.19600000000000001</c:v>
                </c:pt>
                <c:pt idx="4">
                  <c:v>5.2999999999999999E-2</c:v>
                </c:pt>
              </c:numCache>
            </c:numRef>
          </c:val>
          <c:smooth val="0"/>
          <c:extLst>
            <c:ext xmlns:c16="http://schemas.microsoft.com/office/drawing/2014/chart" uri="{C3380CC4-5D6E-409C-BE32-E72D297353CC}">
              <c16:uniqueId val="{00000006-908F-48FB-8284-5E9C8D796EBC}"/>
            </c:ext>
          </c:extLst>
        </c:ser>
        <c:ser>
          <c:idx val="1"/>
          <c:order val="1"/>
          <c:tx>
            <c:strRef>
              <c:f>Sheet1!$C$1</c:f>
              <c:strCache>
                <c:ptCount val="1"/>
                <c:pt idx="0">
                  <c:v>TV (Broadcast+Cable)</c:v>
                </c:pt>
              </c:strCache>
            </c:strRef>
          </c:tx>
          <c:spPr>
            <a:ln w="101600">
              <a:solidFill>
                <a:srgbClr val="3333FF"/>
              </a:solidFill>
            </a:ln>
            <a:effectLst>
              <a:outerShdw blurRad="63500" sx="102000" sy="102000" algn="ctr" rotWithShape="0">
                <a:prstClr val="black">
                  <a:alpha val="40000"/>
                </a:prstClr>
              </a:outerShdw>
            </a:effectLst>
          </c:spPr>
          <c:marker>
            <c:spPr>
              <a:solidFill>
                <a:schemeClr val="tx2"/>
              </a:solidFill>
              <a:ln w="34925">
                <a:solidFill>
                  <a:srgbClr val="FFFFFF"/>
                </a:solidFill>
              </a:ln>
              <a:effectLst>
                <a:outerShdw blurRad="63500" sx="102000" sy="102000" algn="ctr" rotWithShape="0">
                  <a:prstClr val="black">
                    <a:alpha val="40000"/>
                  </a:prstClr>
                </a:outerShdw>
              </a:effectLst>
            </c:spPr>
          </c:marker>
          <c:dPt>
            <c:idx val="1"/>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8-908F-48FB-8284-5E9C8D796EBC}"/>
              </c:ext>
            </c:extLst>
          </c:dPt>
          <c:dPt>
            <c:idx val="2"/>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A-908F-48FB-8284-5E9C8D796EBC}"/>
              </c:ext>
            </c:extLst>
          </c:dPt>
          <c:dPt>
            <c:idx val="3"/>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C-908F-48FB-8284-5E9C8D796EBC}"/>
              </c:ext>
            </c:extLst>
          </c:dPt>
          <c:cat>
            <c:strRef>
              <c:f>Sheet1!$A$2:$A$6</c:f>
              <c:strCache>
                <c:ptCount val="5"/>
                <c:pt idx="0">
                  <c:v>4am-9am</c:v>
                </c:pt>
                <c:pt idx="1">
                  <c:v>9am-4pm</c:v>
                </c:pt>
                <c:pt idx="2">
                  <c:v>4pm-8pm</c:v>
                </c:pt>
                <c:pt idx="3">
                  <c:v>8pm-1am</c:v>
                </c:pt>
                <c:pt idx="4">
                  <c:v>1am-4am</c:v>
                </c:pt>
              </c:strCache>
            </c:strRef>
          </c:cat>
          <c:val>
            <c:numRef>
              <c:f>Sheet1!$C$2:$C$6</c:f>
              <c:numCache>
                <c:formatCode>0.0%</c:formatCode>
                <c:ptCount val="5"/>
                <c:pt idx="0">
                  <c:v>0.13200000000000001</c:v>
                </c:pt>
                <c:pt idx="1">
                  <c:v>0.26100000000000001</c:v>
                </c:pt>
                <c:pt idx="2">
                  <c:v>0.26400000000000001</c:v>
                </c:pt>
                <c:pt idx="3">
                  <c:v>0.30599999999999999</c:v>
                </c:pt>
                <c:pt idx="4">
                  <c:v>3.5999999999999997E-2</c:v>
                </c:pt>
              </c:numCache>
            </c:numRef>
          </c:val>
          <c:smooth val="0"/>
          <c:extLst>
            <c:ext xmlns:c16="http://schemas.microsoft.com/office/drawing/2014/chart" uri="{C3380CC4-5D6E-409C-BE32-E72D297353CC}">
              <c16:uniqueId val="{0000000D-908F-48FB-8284-5E9C8D796EBC}"/>
            </c:ext>
          </c:extLst>
        </c:ser>
        <c:dLbls>
          <c:showLegendKey val="0"/>
          <c:showVal val="0"/>
          <c:showCatName val="0"/>
          <c:showSerName val="0"/>
          <c:showPercent val="0"/>
          <c:showBubbleSize val="0"/>
        </c:dLbls>
        <c:marker val="1"/>
        <c:smooth val="0"/>
        <c:axId val="448931808"/>
        <c:axId val="448932984"/>
      </c:lineChart>
      <c:catAx>
        <c:axId val="44893180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48932984"/>
        <c:crosses val="autoZero"/>
        <c:auto val="1"/>
        <c:lblAlgn val="ctr"/>
        <c:lblOffset val="100"/>
        <c:noMultiLvlLbl val="0"/>
      </c:catAx>
      <c:valAx>
        <c:axId val="448932984"/>
        <c:scaling>
          <c:orientation val="minMax"/>
          <c:min val="0"/>
        </c:scaling>
        <c:delete val="0"/>
        <c:axPos val="l"/>
        <c:numFmt formatCode="0%" sourceLinked="0"/>
        <c:majorTickMark val="out"/>
        <c:minorTickMark val="none"/>
        <c:tickLblPos val="nextTo"/>
        <c:spPr>
          <a:ln w="19050">
            <a:solidFill>
              <a:sysClr val="windowText" lastClr="000000"/>
            </a:solidFill>
          </a:ln>
        </c:spPr>
        <c:txPr>
          <a:bodyPr/>
          <a:lstStyle/>
          <a:p>
            <a:pPr>
              <a:defRPr sz="1100"/>
            </a:pPr>
            <a:endParaRPr lang="en-US"/>
          </a:p>
        </c:txPr>
        <c:crossAx val="448931808"/>
        <c:crosses val="autoZero"/>
        <c:crossBetween val="between"/>
      </c:valAx>
      <c:spPr>
        <a:noFill/>
        <a:ln w="1905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Home Remodelers</c:v>
                </c:pt>
              </c:strCache>
            </c:strRef>
          </c:cat>
          <c:val>
            <c:numRef>
              <c:f>Sheet1!$B$2:$C$2</c:f>
              <c:numCache>
                <c:formatCode>0%</c:formatCode>
                <c:ptCount val="2"/>
                <c:pt idx="0">
                  <c:v>0.60499999999999998</c:v>
                </c:pt>
                <c:pt idx="1">
                  <c:v>0.77300000000000002</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TV 
Alone</c:v>
                </c:pt>
                <c:pt idx="1">
                  <c:v>Broadcast TV 
and Cable</c:v>
                </c:pt>
                <c:pt idx="2">
                  <c:v>Broadcast TV 
and Broadcast Websites</c:v>
                </c:pt>
              </c:strCache>
            </c:strRef>
          </c:cat>
          <c:val>
            <c:numRef>
              <c:f>Sheet1!$B$2:$B$4</c:f>
              <c:numCache>
                <c:formatCode>0.00%</c:formatCode>
                <c:ptCount val="3"/>
                <c:pt idx="0">
                  <c:v>0.77300000000000002</c:v>
                </c:pt>
                <c:pt idx="1">
                  <c:v>0.77800000000000002</c:v>
                </c:pt>
                <c:pt idx="2">
                  <c:v>0.83099999999999996</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219"/>
        <c:overlap val="-27"/>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0505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B0E-4E9C-9243-016B064A4DC5}"/>
              </c:ext>
            </c:extLst>
          </c:dPt>
          <c:dPt>
            <c:idx val="1"/>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B0E-4E9C-9243-016B064A4DC5}"/>
              </c:ext>
            </c:extLst>
          </c:dPt>
          <c:dPt>
            <c:idx val="2"/>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B0E-4E9C-9243-016B064A4DC5}"/>
              </c:ext>
            </c:extLst>
          </c:dPt>
          <c:dPt>
            <c:idx val="3"/>
            <c:bubble3D val="0"/>
            <c:spPr>
              <a:solidFill>
                <a:srgbClr val="FFAE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B0E-4E9C-9243-016B064A4DC5}"/>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0-EB0E-4E9C-9243-016B064A4DC5}"/>
              </c:ext>
            </c:extLst>
          </c:dPt>
          <c:dPt>
            <c:idx val="5"/>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B0E-4E9C-9243-016B064A4DC5}"/>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B0E-4E9C-9243-016B064A4DC5}"/>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B0E-4E9C-9243-016B064A4DC5}"/>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B0E-4E9C-9243-016B064A4DC5}"/>
              </c:ext>
            </c:extLst>
          </c:dPt>
          <c:dLbls>
            <c:dLbl>
              <c:idx val="0"/>
              <c:layout>
                <c:manualLayout>
                  <c:x val="-0.23746560321602053"/>
                  <c:y val="9.9397933576597805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EB0E-4E9C-9243-016B064A4DC5}"/>
                </c:ext>
              </c:extLst>
            </c:dLbl>
            <c:dLbl>
              <c:idx val="1"/>
              <c:layout>
                <c:manualLayout>
                  <c:x val="4.2584429731123787E-2"/>
                  <c:y val="-0.19591576067102545"/>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192361373112567"/>
                      <c:h val="0.29988332691669234"/>
                    </c:manualLayout>
                  </c15:layout>
                </c:ext>
                <c:ext xmlns:c16="http://schemas.microsoft.com/office/drawing/2014/chart" uri="{C3380CC4-5D6E-409C-BE32-E72D297353CC}">
                  <c16:uniqueId val="{00000003-EB0E-4E9C-9243-016B064A4DC5}"/>
                </c:ext>
              </c:extLst>
            </c:dLbl>
            <c:dLbl>
              <c:idx val="2"/>
              <c:layout>
                <c:manualLayout>
                  <c:x val="0.20117471976427437"/>
                  <c:y val="-9.7501522769233032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145372004420085"/>
                      <c:h val="0.23978646781515076"/>
                    </c:manualLayout>
                  </c15:layout>
                </c:ext>
                <c:ext xmlns:c16="http://schemas.microsoft.com/office/drawing/2014/chart" uri="{C3380CC4-5D6E-409C-BE32-E72D297353CC}">
                  <c16:uniqueId val="{00000005-EB0E-4E9C-9243-016B064A4DC5}"/>
                </c:ext>
              </c:extLst>
            </c:dLbl>
            <c:dLbl>
              <c:idx val="3"/>
              <c:layout>
                <c:manualLayout>
                  <c:x val="5.1395579521132714E-3"/>
                  <c:y val="0.10606224936770538"/>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916297025414566"/>
                      <c:h val="0.18209348307767087"/>
                    </c:manualLayout>
                  </c15:layout>
                </c:ext>
                <c:ext xmlns:c16="http://schemas.microsoft.com/office/drawing/2014/chart" uri="{C3380CC4-5D6E-409C-BE32-E72D297353CC}">
                  <c16:uniqueId val="{00000007-EB0E-4E9C-9243-016B064A4DC5}"/>
                </c:ext>
              </c:extLst>
            </c:dLbl>
            <c:dLbl>
              <c:idx val="4"/>
              <c:layout>
                <c:manualLayout>
                  <c:x val="-3.5396066993181982E-3"/>
                  <c:y val="1.9230994912493294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fld id="{ECBE83BC-013A-4E51-B91B-D0F2FE689C4F}" type="CATEGORYNAME">
                      <a:rPr lang="en-US" smtClean="0">
                        <a:solidFill>
                          <a:schemeClr val="tx1"/>
                        </a:solidFill>
                      </a:rPr>
                      <a:pPr>
                        <a:defRPr sz="2000" b="0" i="0" u="none" strike="noStrike" kern="1200" baseline="0">
                          <a:solidFill>
                            <a:schemeClr val="tx1"/>
                          </a:solidFill>
                          <a:latin typeface="+mn-lt"/>
                          <a:ea typeface="+mn-ea"/>
                          <a:cs typeface="+mn-cs"/>
                        </a:defRPr>
                      </a:pPr>
                      <a:t>[CATEGORY NAME]</a:t>
                    </a:fld>
                    <a:endParaRPr lang="en-US" baseline="0" dirty="0">
                      <a:solidFill>
                        <a:schemeClr val="tx1"/>
                      </a:solidFill>
                    </a:endParaRPr>
                  </a:p>
                  <a:p>
                    <a:pPr>
                      <a:defRPr sz="2000" b="0" i="0" u="none" strike="noStrike" kern="1200" baseline="0">
                        <a:solidFill>
                          <a:schemeClr val="tx1"/>
                        </a:solidFill>
                        <a:latin typeface="+mn-lt"/>
                        <a:ea typeface="+mn-ea"/>
                        <a:cs typeface="+mn-cs"/>
                      </a:defRPr>
                    </a:pPr>
                    <a:r>
                      <a:rPr lang="en-US" baseline="0" dirty="0">
                        <a:solidFill>
                          <a:schemeClr val="tx1"/>
                        </a:solidFill>
                      </a:rPr>
                      <a:t> </a:t>
                    </a:r>
                    <a:fld id="{A5646AAB-E024-4DC5-88FF-2E353CEE88CA}" type="VALUE">
                      <a:rPr lang="en-US" baseline="0">
                        <a:solidFill>
                          <a:schemeClr val="tx1"/>
                        </a:solidFill>
                      </a:rPr>
                      <a:pPr>
                        <a:defRPr sz="2000" b="0" i="0" u="none" strike="noStrike" kern="1200" baseline="0">
                          <a:solidFill>
                            <a:schemeClr val="tx1"/>
                          </a:solidFill>
                          <a:latin typeface="+mn-lt"/>
                          <a:ea typeface="+mn-ea"/>
                          <a:cs typeface="+mn-cs"/>
                        </a:defRPr>
                      </a:pPr>
                      <a:t>[VALUE]</a:t>
                    </a:fld>
                    <a:endParaRPr lang="en-US"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3925107365834478"/>
                      <c:h val="0.20293507381408549"/>
                    </c:manualLayout>
                  </c15:layout>
                  <c15:dlblFieldTable/>
                  <c15:showDataLabelsRange val="0"/>
                </c:ext>
                <c:ext xmlns:c16="http://schemas.microsoft.com/office/drawing/2014/chart" uri="{C3380CC4-5D6E-409C-BE32-E72D297353CC}">
                  <c16:uniqueId val="{00000010-EB0E-4E9C-9243-016B064A4DC5}"/>
                </c:ext>
              </c:extLst>
            </c:dLbl>
            <c:dLbl>
              <c:idx val="5"/>
              <c:layout>
                <c:manualLayout>
                  <c:x val="5.5224131346429943E-2"/>
                  <c:y val="9.375110019840476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8.1820842228214383E-2"/>
                      <c:h val="0.13288617484532864"/>
                    </c:manualLayout>
                  </c15:layout>
                </c:ext>
                <c:ext xmlns:c16="http://schemas.microsoft.com/office/drawing/2014/chart" uri="{C3380CC4-5D6E-409C-BE32-E72D297353CC}">
                  <c16:uniqueId val="{00000009-EB0E-4E9C-9243-016B064A4DC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Any social media websites or apps like Facebook, Twitter, or Instagram</c:v>
                </c:pt>
                <c:pt idx="2">
                  <c:v>Local Newspapers Websites/Apps</c:v>
                </c:pt>
                <c:pt idx="3">
                  <c:v>Local Radio Websites/Apps</c:v>
                </c:pt>
                <c:pt idx="4">
                  <c:v>Local Magazines Websites/Apps</c:v>
                </c:pt>
                <c:pt idx="5">
                  <c:v>Other</c:v>
                </c:pt>
              </c:strCache>
            </c:strRef>
          </c:cat>
          <c:val>
            <c:numRef>
              <c:f>Sheet1!$B$2:$B$7</c:f>
              <c:numCache>
                <c:formatCode>0%</c:formatCode>
                <c:ptCount val="6"/>
                <c:pt idx="0">
                  <c:v>0.40699999999999997</c:v>
                </c:pt>
                <c:pt idx="1">
                  <c:v>0.216</c:v>
                </c:pt>
                <c:pt idx="2">
                  <c:v>0.154</c:v>
                </c:pt>
                <c:pt idx="3">
                  <c:v>7.6999999999999999E-2</c:v>
                </c:pt>
                <c:pt idx="4">
                  <c:v>6.2E-2</c:v>
                </c:pt>
                <c:pt idx="5">
                  <c:v>8.4000000000000005E-2</c:v>
                </c:pt>
              </c:numCache>
            </c:numRef>
          </c:val>
          <c:extLst>
            <c:ext xmlns:c16="http://schemas.microsoft.com/office/drawing/2014/chart" uri="{C3380CC4-5D6E-409C-BE32-E72D297353CC}">
              <c16:uniqueId val="{00000011-EB0E-4E9C-9243-016B064A4D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91126268452118"/>
          <c:y val="5.3285375523905172E-2"/>
          <c:w val="0.619755086346690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0F86-4123-833E-4BC77467406F}"/>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0F86-4123-833E-4BC77467406F}"/>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0F86-4123-833E-4BC77467406F}"/>
              </c:ext>
            </c:extLst>
          </c:dPt>
          <c:dPt>
            <c:idx val="3"/>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0F86-4123-833E-4BC77467406F}"/>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0F86-4123-833E-4BC77467406F}"/>
              </c:ext>
            </c:extLst>
          </c:dPt>
          <c:dPt>
            <c:idx val="5"/>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0F86-4123-833E-4BC77467406F}"/>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0F86-4123-833E-4BC77467406F}"/>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0F86-4123-833E-4BC77467406F}"/>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0F86-4123-833E-4BC77467406F}"/>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0F86-4123-833E-4BC77467406F}"/>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0F86-4123-833E-4BC77467406F}"/>
              </c:ext>
            </c:extLst>
          </c:dPt>
          <c:dPt>
            <c:idx val="11"/>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0F86-4123-833E-4BC77467406F}"/>
              </c:ext>
            </c:extLst>
          </c:dPt>
          <c:dPt>
            <c:idx val="12"/>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0F86-4123-833E-4BC77467406F}"/>
              </c:ext>
            </c:extLst>
          </c:dPt>
          <c:dPt>
            <c:idx val="13"/>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0F86-4123-833E-4BC77467406F}"/>
              </c:ext>
            </c:extLst>
          </c:dPt>
          <c:dPt>
            <c:idx val="14"/>
            <c:invertIfNegative val="0"/>
            <c:bubble3D val="0"/>
            <c:spPr>
              <a:solidFill>
                <a:srgbClr val="82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0F86-4123-833E-4BC77467406F}"/>
              </c:ext>
            </c:extLst>
          </c:dPt>
          <c:dPt>
            <c:idx val="15"/>
            <c:invertIfNegative val="0"/>
            <c:bubble3D val="0"/>
            <c:spPr>
              <a:solidFill>
                <a:schemeClr val="accent3">
                  <a:lumMod val="60000"/>
                  <a:lumOff val="4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0F86-4123-833E-4BC77467406F}"/>
              </c:ext>
            </c:extLst>
          </c:dPt>
          <c:dPt>
            <c:idx val="16"/>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0F86-4123-833E-4BC77467406F}"/>
              </c:ext>
            </c:extLst>
          </c:dPt>
          <c:dPt>
            <c:idx val="17"/>
            <c:invertIfNegative val="0"/>
            <c:bubble3D val="0"/>
            <c:spPr>
              <a:solidFill>
                <a:srgbClr val="4B059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0F86-4123-833E-4BC77467406F}"/>
              </c:ext>
            </c:extLst>
          </c:dPt>
          <c:dPt>
            <c:idx val="18"/>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0F86-4123-833E-4BC77467406F}"/>
              </c:ext>
            </c:extLst>
          </c:dPt>
          <c:dPt>
            <c:idx val="19"/>
            <c:invertIfNegative val="0"/>
            <c:bubble3D val="0"/>
            <c:spPr>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0F86-4123-833E-4BC77467406F}"/>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0F86-4123-833E-4BC77467406F}"/>
              </c:ext>
            </c:extLst>
          </c:dPt>
          <c:dLbls>
            <c:numFmt formatCode="0.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Television (Broadcast/Cable)</c:v>
                </c:pt>
                <c:pt idx="1">
                  <c:v>Broadcast TV</c:v>
                </c:pt>
                <c:pt idx="2">
                  <c:v>Email</c:v>
                </c:pt>
                <c:pt idx="3">
                  <c:v>Cable TV</c:v>
                </c:pt>
                <c:pt idx="4">
                  <c:v>Social Media</c:v>
                </c:pt>
                <c:pt idx="5">
                  <c:v>Search</c:v>
                </c:pt>
                <c:pt idx="6">
                  <c:v>Streaming Programs on TV With Ads </c:v>
                </c:pt>
                <c:pt idx="7">
                  <c:v>Radio</c:v>
                </c:pt>
                <c:pt idx="8">
                  <c:v>Streaming Programs on TV No Ads </c:v>
                </c:pt>
                <c:pt idx="9">
                  <c:v>Streaming Video Other Than TV Programs on Digital Media</c:v>
                </c:pt>
                <c:pt idx="10">
                  <c:v>Streaming Programs on Digital Media With Ads</c:v>
                </c:pt>
                <c:pt idx="11">
                  <c:v>Newspapers</c:v>
                </c:pt>
                <c:pt idx="12">
                  <c:v>Broadcast TV News Websites/Apps</c:v>
                </c:pt>
                <c:pt idx="13">
                  <c:v>Magazines</c:v>
                </c:pt>
                <c:pt idx="14">
                  <c:v>Streaming Programs on Digital Media No Ads</c:v>
                </c:pt>
                <c:pt idx="15">
                  <c:v>Streaming Audio</c:v>
                </c:pt>
                <c:pt idx="16">
                  <c:v>Digital Newspaper</c:v>
                </c:pt>
                <c:pt idx="17">
                  <c:v>Cable News Channels' Websites/Apps</c:v>
                </c:pt>
                <c:pt idx="18">
                  <c:v>Local Radio Stations Websites/Apps</c:v>
                </c:pt>
                <c:pt idx="19">
                  <c:v>Podcasts</c:v>
                </c:pt>
                <c:pt idx="20">
                  <c:v>Digital Magazine</c:v>
                </c:pt>
              </c:strCache>
            </c:strRef>
          </c:cat>
          <c:val>
            <c:numRef>
              <c:f>Sheet1!$B$2:$B$22</c:f>
              <c:numCache>
                <c:formatCode>0.0%</c:formatCode>
                <c:ptCount val="21"/>
                <c:pt idx="0">
                  <c:v>0.77800000000000002</c:v>
                </c:pt>
                <c:pt idx="1">
                  <c:v>0.77300000000000002</c:v>
                </c:pt>
                <c:pt idx="2">
                  <c:v>0.628</c:v>
                </c:pt>
                <c:pt idx="3">
                  <c:v>0.61299999999999999</c:v>
                </c:pt>
                <c:pt idx="4">
                  <c:v>0.60199999999999998</c:v>
                </c:pt>
                <c:pt idx="5">
                  <c:v>0.59299999999999997</c:v>
                </c:pt>
                <c:pt idx="6" formatCode="0%">
                  <c:v>0.53700000000000003</c:v>
                </c:pt>
                <c:pt idx="7">
                  <c:v>0.53100000000000003</c:v>
                </c:pt>
                <c:pt idx="8">
                  <c:v>0.45900000000000002</c:v>
                </c:pt>
                <c:pt idx="9">
                  <c:v>0.45800000000000002</c:v>
                </c:pt>
                <c:pt idx="10">
                  <c:v>0.42799999999999999</c:v>
                </c:pt>
                <c:pt idx="11">
                  <c:v>0.33600000000000002</c:v>
                </c:pt>
                <c:pt idx="12">
                  <c:v>0.32400000000000001</c:v>
                </c:pt>
                <c:pt idx="13">
                  <c:v>0.29599999999999999</c:v>
                </c:pt>
                <c:pt idx="14">
                  <c:v>0.29299999999999998</c:v>
                </c:pt>
                <c:pt idx="15">
                  <c:v>0.26200000000000001</c:v>
                </c:pt>
                <c:pt idx="16">
                  <c:v>0.24099999999999999</c:v>
                </c:pt>
                <c:pt idx="17">
                  <c:v>0.23100000000000001</c:v>
                </c:pt>
                <c:pt idx="18">
                  <c:v>0.192</c:v>
                </c:pt>
                <c:pt idx="19">
                  <c:v>0.188</c:v>
                </c:pt>
                <c:pt idx="20">
                  <c:v>0.16800000000000001</c:v>
                </c:pt>
              </c:numCache>
            </c:numRef>
          </c:val>
          <c:extLst>
            <c:ext xmlns:c16="http://schemas.microsoft.com/office/drawing/2014/chart" uri="{C3380CC4-5D6E-409C-BE32-E72D297353CC}">
              <c16:uniqueId val="{0000002A-0F86-4123-833E-4BC77467406F}"/>
            </c:ext>
          </c:extLst>
        </c:ser>
        <c:dLbls>
          <c:showLegendKey val="0"/>
          <c:showVal val="0"/>
          <c:showCatName val="0"/>
          <c:showSerName val="0"/>
          <c:showPercent val="0"/>
          <c:showBubbleSize val="0"/>
        </c:dLbls>
        <c:gapWidth val="34"/>
        <c:axId val="1111583640"/>
        <c:axId val="1111589128"/>
      </c:barChart>
      <c:catAx>
        <c:axId val="1111583640"/>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1589128"/>
        <c:crosses val="autoZero"/>
        <c:auto val="1"/>
        <c:lblAlgn val="ctr"/>
        <c:lblOffset val="100"/>
        <c:noMultiLvlLbl val="0"/>
      </c:catAx>
      <c:valAx>
        <c:axId val="1111589128"/>
        <c:scaling>
          <c:orientation val="minMax"/>
        </c:scaling>
        <c:delete val="1"/>
        <c:axPos val="t"/>
        <c:numFmt formatCode="0.0%" sourceLinked="1"/>
        <c:majorTickMark val="none"/>
        <c:minorTickMark val="none"/>
        <c:tickLblPos val="none"/>
        <c:crossAx val="11115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8946317739694297"/>
          <c:y val="4.1644854710448431E-2"/>
        </c:manualLayout>
      </c:layout>
      <c:overlay val="0"/>
    </c:title>
    <c:autoTitleDeleted val="0"/>
    <c:plotArea>
      <c:layout>
        <c:manualLayout>
          <c:layoutTarget val="inner"/>
          <c:xMode val="edge"/>
          <c:yMode val="edge"/>
          <c:x val="4.7058823529411764E-2"/>
          <c:y val="0.12614894121737816"/>
          <c:w val="0.90595321908290871"/>
          <c:h val="0.72263404894680905"/>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Home Remodelers</c:v>
                </c:pt>
              </c:strCache>
            </c:strRef>
          </c:cat>
          <c:val>
            <c:numRef>
              <c:f>Sheet1!$B$2:$C$2</c:f>
              <c:numCache>
                <c:formatCode>0%</c:formatCode>
                <c:ptCount val="2"/>
                <c:pt idx="0">
                  <c:v>0.72</c:v>
                </c:pt>
                <c:pt idx="1">
                  <c:v>0.81</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0.8600000000000001"/>
          <c:min val="0.45"/>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428442251583033"/>
          <c:y val="1.5012980417470357E-2"/>
        </c:manualLayout>
      </c:layout>
      <c:overlay val="0"/>
    </c:title>
    <c:autoTitleDeleted val="0"/>
    <c:plotArea>
      <c:layout>
        <c:manualLayout>
          <c:layoutTarget val="inner"/>
          <c:xMode val="edge"/>
          <c:yMode val="edge"/>
          <c:x val="0"/>
          <c:y val="8.5034967282532389E-2"/>
          <c:w val="1"/>
          <c:h val="0.727431821829901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Home Remodelers</c:v>
                </c:pt>
              </c:strCache>
            </c:strRef>
          </c:cat>
          <c:val>
            <c:numRef>
              <c:f>Sheet1!$B$2:$C$2</c:f>
              <c:numCache>
                <c:formatCode>0%</c:formatCode>
                <c:ptCount val="2"/>
                <c:pt idx="0">
                  <c:v>0.48899999999999999</c:v>
                </c:pt>
                <c:pt idx="1">
                  <c:v>0.61</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Reached Yesterday</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A18+ Home Remodelers</a:t>
            </a:r>
            <a:endParaRPr lang="en-US" sz="1600" dirty="0">
              <a:effectLst/>
            </a:endParaRPr>
          </a:p>
        </c:rich>
      </c:tx>
      <c:layout>
        <c:manualLayout>
          <c:xMode val="edge"/>
          <c:yMode val="edge"/>
          <c:x val="0.39861887925710721"/>
          <c:y val="1.8938204229519851E-2"/>
        </c:manualLayout>
      </c:layout>
      <c:overlay val="0"/>
      <c:spPr>
        <a:noFill/>
        <a:ln>
          <a:noFill/>
        </a:ln>
        <a:effectLst/>
      </c:spPr>
    </c:title>
    <c:autoTitleDeleted val="0"/>
    <c:plotArea>
      <c:layout>
        <c:manualLayout>
          <c:layoutTarget val="inner"/>
          <c:xMode val="edge"/>
          <c:yMode val="edge"/>
          <c:x val="0"/>
          <c:y val="8.9956470090219287E-2"/>
          <c:w val="0.9998348643769015"/>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183-43C8-BCED-9EC87C587BAC}"/>
              </c:ext>
            </c:extLst>
          </c:dPt>
          <c:dPt>
            <c:idx val="1"/>
            <c:invertIfNegative val="0"/>
            <c:bubble3D val="0"/>
            <c:spPr>
              <a:solidFill>
                <a:srgbClr val="6F6F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183-43C8-BCED-9EC87C587BAC}"/>
              </c:ext>
            </c:extLst>
          </c:dPt>
          <c:dPt>
            <c:idx val="2"/>
            <c:invertIfNegative val="0"/>
            <c:bubble3D val="0"/>
            <c:spPr>
              <a:solidFill>
                <a:srgbClr val="3333CC"/>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183-43C8-BCED-9EC87C587BAC}"/>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183-43C8-BCED-9EC87C587BAC}"/>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183-43C8-BCED-9EC87C587BAC}"/>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183-43C8-BCED-9EC87C587BAC}"/>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183-43C8-BCED-9EC87C587BAC}"/>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183-43C8-BCED-9EC87C587BAC}"/>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183-43C8-BCED-9EC87C587BAC}"/>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183-43C8-BCED-9EC87C587BAC}"/>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183-43C8-BCED-9EC87C587BAC}"/>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183-43C8-BCED-9EC87C587BAC}"/>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183-43C8-BCED-9EC87C587BAC}"/>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183-43C8-BCED-9EC87C587BAC}"/>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3183-43C8-BCED-9EC87C587BAC}"/>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3183-43C8-BCED-9EC87C587BAC}"/>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3183-43C8-BCED-9EC87C587BAC}"/>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3183-43C8-BCED-9EC87C587BAC}"/>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3183-43C8-BCED-9EC87C587BAC}"/>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3183-43C8-BCED-9EC87C587BAC}"/>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TV (Broadcast/Cable)</c:v>
                </c:pt>
                <c:pt idx="1">
                  <c:v>TV+ Streaming Programs on TV With Ads </c:v>
                </c:pt>
                <c:pt idx="2">
                  <c:v>TV+ Streaming Programs 
With Ads on any device 
(TV, PC, Smartphone, Tablets)</c:v>
                </c:pt>
              </c:strCache>
            </c:strRef>
          </c:cat>
          <c:val>
            <c:numRef>
              <c:f>Sheet1!$B$2:$B$6</c:f>
              <c:numCache>
                <c:formatCode>0.0%</c:formatCode>
                <c:ptCount val="3"/>
                <c:pt idx="0" formatCode="0%">
                  <c:v>0.77800000000000002</c:v>
                </c:pt>
                <c:pt idx="1">
                  <c:v>0.78900000000000003</c:v>
                </c:pt>
                <c:pt idx="2">
                  <c:v>0.9</c:v>
                </c:pt>
              </c:numCache>
            </c:numRef>
          </c:val>
          <c:extLst>
            <c:ext xmlns:c16="http://schemas.microsoft.com/office/drawing/2014/chart" uri="{C3380CC4-5D6E-409C-BE32-E72D297353CC}">
              <c16:uniqueId val="{00000028-3183-43C8-BCED-9EC87C587BAC}"/>
            </c:ext>
          </c:extLst>
        </c:ser>
        <c:dLbls>
          <c:showLegendKey val="0"/>
          <c:showVal val="0"/>
          <c:showCatName val="0"/>
          <c:showSerName val="0"/>
          <c:showPercent val="0"/>
          <c:showBubbleSize val="0"/>
        </c:dLbls>
        <c:gapWidth val="100"/>
        <c:axId val="1111576584"/>
        <c:axId val="1111587952"/>
      </c:barChart>
      <c:catAx>
        <c:axId val="1111576584"/>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11587952"/>
        <c:crosses val="autoZero"/>
        <c:auto val="1"/>
        <c:lblAlgn val="ctr"/>
        <c:lblOffset val="100"/>
        <c:noMultiLvlLbl val="0"/>
      </c:catAx>
      <c:valAx>
        <c:axId val="1111587952"/>
        <c:scaling>
          <c:orientation val="minMax"/>
          <c:min val="0"/>
        </c:scaling>
        <c:delete val="1"/>
        <c:axPos val="l"/>
        <c:numFmt formatCode="0%" sourceLinked="1"/>
        <c:majorTickMark val="out"/>
        <c:minorTickMark val="none"/>
        <c:tickLblPos val="none"/>
        <c:crossAx val="111157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Home Remodelers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0.45900000000000002</c:v>
                </c:pt>
                <c:pt idx="1">
                  <c:v>0.29299999999999998</c:v>
                </c:pt>
                <c:pt idx="2">
                  <c:v>0.56000000000000005</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Home Remodelers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0.86799999999999999</c:v>
                </c:pt>
                <c:pt idx="1">
                  <c:v>0.93</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10305115556653"/>
          <c:y val="0"/>
          <c:w val="0.61668558802173745"/>
          <c:h val="0.99601034396662824"/>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7E2-46DA-B82C-BDEEB72D4725}"/>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7E2-46DA-B82C-BDEEB72D4725}"/>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7E2-46DA-B82C-BDEEB72D4725}"/>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7E2-46DA-B82C-BDEEB72D4725}"/>
              </c:ext>
            </c:extLst>
          </c:dPt>
          <c:dPt>
            <c:idx val="4"/>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7E2-46DA-B82C-BDEEB72D4725}"/>
              </c:ext>
            </c:extLst>
          </c:dPt>
          <c:dPt>
            <c:idx val="5"/>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7E2-46DA-B82C-BDEEB72D4725}"/>
              </c:ext>
            </c:extLst>
          </c:dPt>
          <c:dPt>
            <c:idx val="6"/>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7E2-46DA-B82C-BDEEB72D4725}"/>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7E2-46DA-B82C-BDEEB72D4725}"/>
              </c:ext>
            </c:extLst>
          </c:dPt>
          <c:dPt>
            <c:idx val="8"/>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7E2-46DA-B82C-BDEEB72D4725}"/>
              </c:ext>
            </c:extLst>
          </c:dPt>
          <c:dPt>
            <c:idx val="9"/>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7E2-46DA-B82C-BDEEB72D4725}"/>
              </c:ext>
            </c:extLst>
          </c:dPt>
          <c:dPt>
            <c:idx val="10"/>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7E2-46DA-B82C-BDEEB72D4725}"/>
              </c:ext>
            </c:extLst>
          </c:dPt>
          <c:dPt>
            <c:idx val="11"/>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7E2-46DA-B82C-BDEEB72D4725}"/>
              </c:ext>
            </c:extLst>
          </c:dPt>
          <c:dPt>
            <c:idx val="12"/>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7E2-46DA-B82C-BDEEB72D4725}"/>
              </c:ext>
            </c:extLst>
          </c:dPt>
          <c:dPt>
            <c:idx val="13"/>
            <c:invertIfNegative val="0"/>
            <c:bubble3D val="0"/>
            <c:spPr>
              <a:solidFill>
                <a:schemeClr val="accent3">
                  <a:lumMod val="60000"/>
                  <a:lumOff val="4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7E2-46DA-B82C-BDEEB72D4725}"/>
              </c:ext>
            </c:extLst>
          </c:dPt>
          <c:dPt>
            <c:idx val="14"/>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7E2-46DA-B82C-BDEEB72D4725}"/>
              </c:ext>
            </c:extLst>
          </c:dPt>
          <c:dPt>
            <c:idx val="15"/>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7E2-46DA-B82C-BDEEB72D4725}"/>
              </c:ext>
            </c:extLst>
          </c:dPt>
          <c:dPt>
            <c:idx val="16"/>
            <c:invertIfNegative val="0"/>
            <c:bubble3D val="0"/>
            <c:spPr>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7E2-46DA-B82C-BDEEB72D4725}"/>
              </c:ext>
            </c:extLst>
          </c:dPt>
          <c:dPt>
            <c:idx val="17"/>
            <c:invertIfNegative val="0"/>
            <c:bubble3D val="0"/>
            <c:spPr>
              <a:solidFill>
                <a:srgbClr val="4B059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7E2-46DA-B82C-BDEEB72D4725}"/>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7E2-46DA-B82C-BDEEB72D4725}"/>
              </c:ext>
            </c:extLst>
          </c:dPt>
          <c:dPt>
            <c:idx val="19"/>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7E2-46DA-B82C-BDEEB72D4725}"/>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7E2-46DA-B82C-BDEEB72D4725}"/>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Television (Broadcast/Cable)</c:v>
                </c:pt>
                <c:pt idx="1">
                  <c:v>Broadcast TV</c:v>
                </c:pt>
                <c:pt idx="2">
                  <c:v>Cable TV</c:v>
                </c:pt>
                <c:pt idx="3">
                  <c:v>Streaming Programs on TV With Ads </c:v>
                </c:pt>
                <c:pt idx="4">
                  <c:v>Streaming Programs on Digital Media With Ads</c:v>
                </c:pt>
                <c:pt idx="5">
                  <c:v>Radio</c:v>
                </c:pt>
                <c:pt idx="6">
                  <c:v>Social Media</c:v>
                </c:pt>
                <c:pt idx="7">
                  <c:v>Streaming Programs on TV No Ads </c:v>
                </c:pt>
                <c:pt idx="8">
                  <c:v>Streaming Video Other Than TV Programs on Digital Media</c:v>
                </c:pt>
                <c:pt idx="9">
                  <c:v>Email</c:v>
                </c:pt>
                <c:pt idx="10">
                  <c:v>Search</c:v>
                </c:pt>
                <c:pt idx="11">
                  <c:v>Streaming Programs on Digital Media No Ads</c:v>
                </c:pt>
                <c:pt idx="12">
                  <c:v>Newspapers</c:v>
                </c:pt>
                <c:pt idx="13">
                  <c:v>Streaming Audio</c:v>
                </c:pt>
                <c:pt idx="14">
                  <c:v>Magazines</c:v>
                </c:pt>
                <c:pt idx="15">
                  <c:v>Broadcast TV News Websites/Apps</c:v>
                </c:pt>
                <c:pt idx="16">
                  <c:v>Podcasts</c:v>
                </c:pt>
                <c:pt idx="17">
                  <c:v>Cable News Channels' Websites/Apps</c:v>
                </c:pt>
                <c:pt idx="18">
                  <c:v>Digital Newspaper</c:v>
                </c:pt>
                <c:pt idx="19">
                  <c:v>Local Radio Stations Websites/Apps</c:v>
                </c:pt>
                <c:pt idx="20">
                  <c:v>Digital Magazine</c:v>
                </c:pt>
              </c:strCache>
            </c:strRef>
          </c:cat>
          <c:val>
            <c:numRef>
              <c:f>Sheet1!$B$2:$B$22</c:f>
              <c:numCache>
                <c:formatCode>h:mm;@</c:formatCode>
                <c:ptCount val="21"/>
                <c:pt idx="0">
                  <c:v>0.23124999999999998</c:v>
                </c:pt>
                <c:pt idx="1">
                  <c:v>0.14722222222222223</c:v>
                </c:pt>
                <c:pt idx="2">
                  <c:v>8.4027777777777771E-2</c:v>
                </c:pt>
                <c:pt idx="3">
                  <c:v>6.1805555555555558E-2</c:v>
                </c:pt>
                <c:pt idx="4">
                  <c:v>5.1388888888888894E-2</c:v>
                </c:pt>
                <c:pt idx="5">
                  <c:v>4.7222222222222221E-2</c:v>
                </c:pt>
                <c:pt idx="6">
                  <c:v>4.6527777777777779E-2</c:v>
                </c:pt>
                <c:pt idx="7">
                  <c:v>4.3750000000000004E-2</c:v>
                </c:pt>
                <c:pt idx="8">
                  <c:v>3.888888888888889E-2</c:v>
                </c:pt>
                <c:pt idx="9">
                  <c:v>3.5416666666666666E-2</c:v>
                </c:pt>
                <c:pt idx="10">
                  <c:v>2.6388888888888889E-2</c:v>
                </c:pt>
                <c:pt idx="11">
                  <c:v>1.9444444444444445E-2</c:v>
                </c:pt>
                <c:pt idx="12">
                  <c:v>1.8055555555555557E-2</c:v>
                </c:pt>
                <c:pt idx="13">
                  <c:v>1.5972222222222224E-2</c:v>
                </c:pt>
                <c:pt idx="14">
                  <c:v>1.5277777777777777E-2</c:v>
                </c:pt>
                <c:pt idx="15">
                  <c:v>1.4583333333333332E-2</c:v>
                </c:pt>
                <c:pt idx="16">
                  <c:v>7.6388888888888886E-3</c:v>
                </c:pt>
                <c:pt idx="17">
                  <c:v>7.6388888888888886E-3</c:v>
                </c:pt>
                <c:pt idx="18">
                  <c:v>7.6388888888888886E-3</c:v>
                </c:pt>
                <c:pt idx="19">
                  <c:v>6.9444444444444441E-3</c:v>
                </c:pt>
                <c:pt idx="20">
                  <c:v>4.8611111111111112E-3</c:v>
                </c:pt>
              </c:numCache>
            </c:numRef>
          </c:val>
          <c:extLst>
            <c:ext xmlns:c16="http://schemas.microsoft.com/office/drawing/2014/chart" uri="{C3380CC4-5D6E-409C-BE32-E72D297353CC}">
              <c16:uniqueId val="{0000002A-47E2-46DA-B82C-BDEEB72D4725}"/>
            </c:ext>
          </c:extLst>
        </c:ser>
        <c:dLbls>
          <c:showLegendKey val="0"/>
          <c:showVal val="0"/>
          <c:showCatName val="0"/>
          <c:showSerName val="0"/>
          <c:showPercent val="0"/>
          <c:showBubbleSize val="0"/>
        </c:dLbls>
        <c:gapWidth val="34"/>
        <c:axId val="1111583640"/>
        <c:axId val="1111589128"/>
      </c:barChart>
      <c:catAx>
        <c:axId val="1111583640"/>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1589128"/>
        <c:crosses val="autoZero"/>
        <c:auto val="1"/>
        <c:lblAlgn val="ctr"/>
        <c:lblOffset val="100"/>
        <c:noMultiLvlLbl val="0"/>
      </c:catAx>
      <c:valAx>
        <c:axId val="1111589128"/>
        <c:scaling>
          <c:orientation val="minMax"/>
        </c:scaling>
        <c:delete val="1"/>
        <c:axPos val="t"/>
        <c:numFmt formatCode="h:mm;@" sourceLinked="1"/>
        <c:majorTickMark val="none"/>
        <c:minorTickMark val="none"/>
        <c:tickLblPos val="none"/>
        <c:crossAx val="11115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Home Remodelers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Hours:Minutes)</a:t>
            </a:r>
          </a:p>
        </c:rich>
      </c:tx>
      <c:layout>
        <c:manualLayout>
          <c:xMode val="edge"/>
          <c:yMode val="edge"/>
          <c:x val="0.34333754277788869"/>
          <c:y val="6.0105964935108225E-2"/>
        </c:manualLayout>
      </c:layout>
      <c:overlay val="0"/>
      <c:spPr>
        <a:noFill/>
        <a:ln>
          <a:noFill/>
        </a:ln>
        <a:effectLst/>
      </c:spPr>
    </c:title>
    <c:autoTitleDeleted val="0"/>
    <c:plotArea>
      <c:layout>
        <c:manualLayout>
          <c:layoutTarget val="inner"/>
          <c:xMode val="edge"/>
          <c:yMode val="edge"/>
          <c:x val="1.010909583791802E-2"/>
          <c:y val="9.3228139461195639E-2"/>
          <c:w val="0.97984332937271124"/>
          <c:h val="0.75780128984377537"/>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6EA-4614-8E08-6E4EADD391CE}"/>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6EA-4614-8E08-6E4EADD391CE}"/>
              </c:ext>
            </c:extLst>
          </c:dPt>
          <c:dPt>
            <c:idx val="2"/>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6EA-4614-8E08-6E4EADD391CE}"/>
              </c:ext>
            </c:extLst>
          </c:dPt>
          <c:dPt>
            <c:idx val="3"/>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9A28-4485-B915-0061FF5B4524}"/>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A-9A28-4485-B915-0061FF5B4524}"/>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6EA-4614-8E08-6E4EADD391CE}"/>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6EA-4614-8E08-6E4EADD391CE}"/>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6EA-4614-8E08-6E4EADD391CE}"/>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6EA-4614-8E08-6E4EADD391CE}"/>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6EA-4614-8E08-6E4EADD391CE}"/>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96EA-4614-8E08-6E4EADD391CE}"/>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96EA-4614-8E08-6E4EADD391CE}"/>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96EA-4614-8E08-6E4EADD391CE}"/>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6EA-4614-8E08-6E4EADD391CE}"/>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96EA-4614-8E08-6E4EADD391CE}"/>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96EA-4614-8E08-6E4EADD391CE}"/>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96EA-4614-8E08-6E4EADD391CE}"/>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96EA-4614-8E08-6E4EADD391CE}"/>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96EA-4614-8E08-6E4EADD391CE}"/>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96EA-4614-8E08-6E4EADD391CE}"/>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96EA-4614-8E08-6E4EADD391CE}"/>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96EA-4614-8E08-6E4EADD391CE}"/>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Digital Media With Ads</c:v>
                </c:pt>
                <c:pt idx="3">
                  <c:v>Streaming Programs on TV No Ads </c:v>
                </c:pt>
                <c:pt idx="4">
                  <c:v>Streaming Programs on Digital Media No Ads</c:v>
                </c:pt>
              </c:strCache>
            </c:strRef>
          </c:cat>
          <c:val>
            <c:numRef>
              <c:f>Sheet1!$B$2:$B$6</c:f>
              <c:numCache>
                <c:formatCode>h:mm;@</c:formatCode>
                <c:ptCount val="5"/>
                <c:pt idx="0">
                  <c:v>0.23124999999999998</c:v>
                </c:pt>
                <c:pt idx="1">
                  <c:v>6.1805555555555558E-2</c:v>
                </c:pt>
                <c:pt idx="2">
                  <c:v>5.1388888888888894E-2</c:v>
                </c:pt>
                <c:pt idx="3">
                  <c:v>4.3750000000000004E-2</c:v>
                </c:pt>
                <c:pt idx="4">
                  <c:v>1.9444444444444445E-2</c:v>
                </c:pt>
              </c:numCache>
            </c:numRef>
          </c:val>
          <c:extLst>
            <c:ext xmlns:c16="http://schemas.microsoft.com/office/drawing/2014/chart" uri="{C3380CC4-5D6E-409C-BE32-E72D297353CC}">
              <c16:uniqueId val="{00000028-96EA-4614-8E08-6E4EADD391CE}"/>
            </c:ext>
          </c:extLst>
        </c:ser>
        <c:dLbls>
          <c:showLegendKey val="0"/>
          <c:showVal val="0"/>
          <c:showCatName val="0"/>
          <c:showSerName val="0"/>
          <c:showPercent val="0"/>
          <c:showBubbleSize val="0"/>
        </c:dLbls>
        <c:gapWidth val="34"/>
        <c:axId val="1111587560"/>
        <c:axId val="1111586776"/>
      </c:barChart>
      <c:catAx>
        <c:axId val="111158756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1586776"/>
        <c:crosses val="autoZero"/>
        <c:auto val="1"/>
        <c:lblAlgn val="ctr"/>
        <c:lblOffset val="100"/>
        <c:noMultiLvlLbl val="0"/>
      </c:catAx>
      <c:valAx>
        <c:axId val="1111586776"/>
        <c:scaling>
          <c:orientation val="minMax"/>
          <c:min val="0"/>
        </c:scaling>
        <c:delete val="1"/>
        <c:axPos val="l"/>
        <c:numFmt formatCode="h:mm;@" sourceLinked="1"/>
        <c:majorTickMark val="out"/>
        <c:minorTickMark val="none"/>
        <c:tickLblPos val="none"/>
        <c:crossAx val="1111587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Home Remodelers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3162535967242831"/>
          <c:y val="9.6632657724181781E-2"/>
        </c:manualLayout>
      </c:layout>
      <c:overlay val="0"/>
      <c:spPr>
        <a:noFill/>
        <a:ln>
          <a:noFill/>
        </a:ln>
        <a:effectLst/>
      </c:spPr>
    </c:title>
    <c:autoTitleDeleted val="0"/>
    <c:plotArea>
      <c:layout>
        <c:manualLayout>
          <c:layoutTarget val="inner"/>
          <c:xMode val="edge"/>
          <c:yMode val="edge"/>
          <c:x val="0.10727442542648519"/>
          <c:y val="0.21446941515042273"/>
          <c:w val="0.87893722911771566"/>
          <c:h val="0.71628757723183789"/>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DE80-4B75-94C2-D02345D041E2}"/>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DE80-4B75-94C2-D02345D041E2}"/>
              </c:ext>
            </c:extLst>
          </c:dPt>
          <c:dPt>
            <c:idx val="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DE80-4B75-94C2-D02345D041E2}"/>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DE80-4B75-94C2-D02345D041E2}"/>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DE80-4B75-94C2-D02345D041E2}"/>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DE80-4B75-94C2-D02345D041E2}"/>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DE80-4B75-94C2-D02345D041E2}"/>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DE80-4B75-94C2-D02345D041E2}"/>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DE80-4B75-94C2-D02345D041E2}"/>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DE80-4B75-94C2-D02345D041E2}"/>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DE80-4B75-94C2-D02345D041E2}"/>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DE80-4B75-94C2-D02345D041E2}"/>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DE80-4B75-94C2-D02345D041E2}"/>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DE80-4B75-94C2-D02345D041E2}"/>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DE80-4B75-94C2-D02345D041E2}"/>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DE80-4B75-94C2-D02345D041E2}"/>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DE80-4B75-94C2-D02345D041E2}"/>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DE80-4B75-94C2-D02345D041E2}"/>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DE80-4B75-94C2-D02345D041E2}"/>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DE80-4B75-94C2-D02345D041E2}"/>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DE80-4B75-94C2-D02345D041E2}"/>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B-DE80-4B75-94C2-D02345D041E2}"/>
              </c:ext>
            </c:extLst>
          </c:dPt>
          <c:cat>
            <c:strRef>
              <c:f>Sheet1!$B$1:$D$1</c:f>
              <c:strCache>
                <c:ptCount val="2"/>
                <c:pt idx="0">
                  <c:v>Online Device</c:v>
                </c:pt>
                <c:pt idx="1">
                  <c:v>Online Video Exclusively</c:v>
                </c:pt>
              </c:strCache>
            </c:strRef>
          </c:cat>
          <c:val>
            <c:numRef>
              <c:f>Sheet1!$B$2:$D$2</c:f>
              <c:numCache>
                <c:formatCode>h:mm;@</c:formatCode>
                <c:ptCount val="2"/>
                <c:pt idx="0">
                  <c:v>0.14861111111111111</c:v>
                </c:pt>
                <c:pt idx="1">
                  <c:v>4.3055555555555562E-2</c:v>
                </c:pt>
              </c:numCache>
            </c:numRef>
          </c:val>
          <c:extLst>
            <c:ext xmlns:c16="http://schemas.microsoft.com/office/drawing/2014/chart" uri="{C3380CC4-5D6E-409C-BE32-E72D297353CC}">
              <c16:uniqueId val="{0000002C-DE80-4B75-94C2-D02345D041E2}"/>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2"/>
                <c:pt idx="0">
                  <c:v>Online Device</c:v>
                </c:pt>
                <c:pt idx="1">
                  <c:v>Online Video Exclusively</c:v>
                </c:pt>
              </c:strCache>
            </c:strRef>
          </c:cat>
          <c:val>
            <c:numRef>
              <c:f>Sheet1!$B$3:$D$3</c:f>
              <c:numCache>
                <c:formatCode>h:mm;@</c:formatCode>
                <c:ptCount val="2"/>
                <c:pt idx="0">
                  <c:v>0.15833333333333333</c:v>
                </c:pt>
                <c:pt idx="1">
                  <c:v>4.9305555555555554E-2</c:v>
                </c:pt>
              </c:numCache>
            </c:numRef>
          </c:val>
          <c:extLst>
            <c:ext xmlns:c16="http://schemas.microsoft.com/office/drawing/2014/chart" uri="{C3380CC4-5D6E-409C-BE32-E72D297353CC}">
              <c16:uniqueId val="{0000002D-DE80-4B75-94C2-D02345D041E2}"/>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2"/>
                <c:pt idx="0">
                  <c:v>Online Device</c:v>
                </c:pt>
                <c:pt idx="1">
                  <c:v>Online Video Exclusively</c:v>
                </c:pt>
              </c:strCache>
            </c:strRef>
          </c:cat>
          <c:val>
            <c:numRef>
              <c:f>Sheet1!$B$4:$D$4</c:f>
              <c:numCache>
                <c:formatCode>h:mm;@</c:formatCode>
                <c:ptCount val="2"/>
                <c:pt idx="0">
                  <c:v>4.3055555555555562E-2</c:v>
                </c:pt>
                <c:pt idx="1">
                  <c:v>1.7361111111111112E-2</c:v>
                </c:pt>
              </c:numCache>
            </c:numRef>
          </c:val>
          <c:extLst>
            <c:ext xmlns:c16="http://schemas.microsoft.com/office/drawing/2014/chart" uri="{C3380CC4-5D6E-409C-BE32-E72D297353CC}">
              <c16:uniqueId val="{0000002E-DE80-4B75-94C2-D02345D041E2}"/>
            </c:ext>
          </c:extLst>
        </c:ser>
        <c:dLbls>
          <c:showLegendKey val="0"/>
          <c:showVal val="0"/>
          <c:showCatName val="0"/>
          <c:showSerName val="0"/>
          <c:showPercent val="0"/>
          <c:showBubbleSize val="0"/>
        </c:dLbls>
        <c:gapWidth val="44"/>
        <c:overlap val="100"/>
        <c:axId val="1111588736"/>
        <c:axId val="1111589912"/>
      </c:barChart>
      <c:catAx>
        <c:axId val="111158873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1589912"/>
        <c:crosses val="autoZero"/>
        <c:auto val="1"/>
        <c:lblAlgn val="ctr"/>
        <c:lblOffset val="0"/>
        <c:noMultiLvlLbl val="0"/>
      </c:catAx>
      <c:valAx>
        <c:axId val="1111589912"/>
        <c:scaling>
          <c:orientation val="minMax"/>
        </c:scaling>
        <c:delete val="1"/>
        <c:axPos val="l"/>
        <c:numFmt formatCode="h:mm;@" sourceLinked="1"/>
        <c:majorTickMark val="out"/>
        <c:minorTickMark val="none"/>
        <c:tickLblPos val="nextTo"/>
        <c:crossAx val="1111588736"/>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solidFill>
                  <a:schemeClr val="tx1"/>
                </a:solidFill>
              </a:rPr>
              <a:t>Plan to remodel any portion of current home in next year</a:t>
            </a:r>
          </a:p>
          <a:p>
            <a:pPr>
              <a:defRPr>
                <a:solidFill>
                  <a:schemeClr val="tx1"/>
                </a:solidFill>
              </a:defRPr>
            </a:pPr>
            <a:r>
              <a:rPr lang="en-US" dirty="0">
                <a:solidFill>
                  <a:schemeClr val="tx1"/>
                </a:solidFill>
              </a:rPr>
              <a:t>% Choose Network </a:t>
            </a:r>
          </a:p>
        </c:rich>
      </c:tx>
      <c:layout>
        <c:manualLayout>
          <c:xMode val="edge"/>
          <c:yMode val="edge"/>
          <c:x val="0.17728971797988335"/>
          <c:y val="7.455615300425365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0.39200000000000002</c:v>
                </c:pt>
                <c:pt idx="1">
                  <c:v>0.38500000000000001</c:v>
                </c:pt>
                <c:pt idx="2">
                  <c:v>0.33100000000000002</c:v>
                </c:pt>
                <c:pt idx="3">
                  <c:v>0.31900000000000001</c:v>
                </c:pt>
                <c:pt idx="4">
                  <c:v>0.14899999999999999</c:v>
                </c:pt>
              </c:numCache>
            </c:numRef>
          </c:yVal>
          <c:bubbleSize>
            <c:numRef>
              <c:f>Sheet1!$C$2:$C$6</c:f>
              <c:numCache>
                <c:formatCode>General</c:formatCode>
                <c:ptCount val="5"/>
                <c:pt idx="0">
                  <c:v>3.92</c:v>
                </c:pt>
                <c:pt idx="1">
                  <c:v>3.85</c:v>
                </c:pt>
                <c:pt idx="2">
                  <c:v>3.31</c:v>
                </c:pt>
                <c:pt idx="3">
                  <c:v>3.19</c:v>
                </c:pt>
                <c:pt idx="4">
                  <c:v>1.49</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scaling>
        <c:delete val="1"/>
        <c:axPos val="l"/>
        <c:numFmt formatCode="0%" sourceLinked="1"/>
        <c:majorTickMark val="none"/>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1/28/2022</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1/28/2022</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a:t>
            </a:fld>
            <a:endParaRPr lang="en-US" dirty="0"/>
          </a:p>
        </p:txBody>
      </p:sp>
    </p:spTree>
    <p:extLst>
      <p:ext uri="{BB962C8B-B14F-4D97-AF65-F5344CB8AC3E}">
        <p14:creationId xmlns:p14="http://schemas.microsoft.com/office/powerpoint/2010/main" val="2724036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16</a:t>
            </a:fld>
            <a:endParaRPr lang="en-US" dirty="0"/>
          </a:p>
        </p:txBody>
      </p:sp>
    </p:spTree>
    <p:extLst>
      <p:ext uri="{BB962C8B-B14F-4D97-AF65-F5344CB8AC3E}">
        <p14:creationId xmlns:p14="http://schemas.microsoft.com/office/powerpoint/2010/main" val="66178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162924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394118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21</a:t>
            </a:fld>
            <a:endParaRPr lang="en-US" dirty="0"/>
          </a:p>
        </p:txBody>
      </p:sp>
    </p:spTree>
    <p:extLst>
      <p:ext uri="{BB962C8B-B14F-4D97-AF65-F5344CB8AC3E}">
        <p14:creationId xmlns:p14="http://schemas.microsoft.com/office/powerpoint/2010/main" val="199877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22</a:t>
            </a:fld>
            <a:endParaRPr lang="en-US" dirty="0"/>
          </a:p>
        </p:txBody>
      </p:sp>
    </p:spTree>
    <p:extLst>
      <p:ext uri="{BB962C8B-B14F-4D97-AF65-F5344CB8AC3E}">
        <p14:creationId xmlns:p14="http://schemas.microsoft.com/office/powerpoint/2010/main" val="204877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27</a:t>
            </a:fld>
            <a:endParaRPr lang="en-US" dirty="0"/>
          </a:p>
        </p:txBody>
      </p:sp>
    </p:spTree>
    <p:extLst>
      <p:ext uri="{BB962C8B-B14F-4D97-AF65-F5344CB8AC3E}">
        <p14:creationId xmlns:p14="http://schemas.microsoft.com/office/powerpoint/2010/main" val="1820909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995641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30</a:t>
            </a:fld>
            <a:endParaRPr lang="en-US" dirty="0"/>
          </a:p>
        </p:txBody>
      </p:sp>
    </p:spTree>
    <p:extLst>
      <p:ext uri="{BB962C8B-B14F-4D97-AF65-F5344CB8AC3E}">
        <p14:creationId xmlns:p14="http://schemas.microsoft.com/office/powerpoint/2010/main" val="2815863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32</a:t>
            </a:fld>
            <a:endParaRPr lang="en-US" dirty="0"/>
          </a:p>
        </p:txBody>
      </p:sp>
    </p:spTree>
    <p:extLst>
      <p:ext uri="{BB962C8B-B14F-4D97-AF65-F5344CB8AC3E}">
        <p14:creationId xmlns:p14="http://schemas.microsoft.com/office/powerpoint/2010/main" val="241380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35</a:t>
            </a:fld>
            <a:endParaRPr lang="en-US" dirty="0"/>
          </a:p>
        </p:txBody>
      </p:sp>
    </p:spTree>
    <p:extLst>
      <p:ext uri="{BB962C8B-B14F-4D97-AF65-F5344CB8AC3E}">
        <p14:creationId xmlns:p14="http://schemas.microsoft.com/office/powerpoint/2010/main" val="43511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6</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8</a:t>
            </a:fld>
            <a:endParaRPr lang="en-US" dirty="0"/>
          </a:p>
        </p:txBody>
      </p:sp>
    </p:spTree>
    <p:extLst>
      <p:ext uri="{BB962C8B-B14F-4D97-AF65-F5344CB8AC3E}">
        <p14:creationId xmlns:p14="http://schemas.microsoft.com/office/powerpoint/2010/main" val="94896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92014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15</a:t>
            </a:fld>
            <a:endParaRPr lang="en-US" dirty="0"/>
          </a:p>
        </p:txBody>
      </p:sp>
    </p:spTree>
    <p:extLst>
      <p:ext uri="{BB962C8B-B14F-4D97-AF65-F5344CB8AC3E}">
        <p14:creationId xmlns:p14="http://schemas.microsoft.com/office/powerpoint/2010/main" val="1224762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37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289878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158455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754424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9196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39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4932156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1910214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255092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824764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128205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56366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051435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7133105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836766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13341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5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661622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025560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dist="25400" dir="1800000" algn="ctr" rotWithShape="0">
                    <a:schemeClr val="bg1">
                      <a:alpha val="40000"/>
                    </a:scheme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A1AEB4B4-1FD9-4839-9E2F-E9539FB6F072}" type="slidenum">
              <a:rPr lang="en-US">
                <a:solidFill>
                  <a:srgbClr val="1C1C1C"/>
                </a:solidFill>
              </a:rPr>
              <a:pPr>
                <a:defRPr/>
              </a:pPr>
              <a:t>‹#›</a:t>
            </a:fld>
            <a:endParaRPr lang="en-US" dirty="0">
              <a:solidFill>
                <a:srgbClr val="1C1C1C"/>
              </a:solidFill>
            </a:endParaRPr>
          </a:p>
        </p:txBody>
      </p:sp>
    </p:spTree>
    <p:extLst>
      <p:ext uri="{BB962C8B-B14F-4D97-AF65-F5344CB8AC3E}">
        <p14:creationId xmlns:p14="http://schemas.microsoft.com/office/powerpoint/2010/main" val="314883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42058221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 id="2147483649" r:id="rId12"/>
    <p:sldLayoutId id="2147483660" r:id="rId13"/>
    <p:sldLayoutId id="2147483650" r:id="rId14"/>
    <p:sldLayoutId id="2147483661" r:id="rId15"/>
    <p:sldLayoutId id="2147483664" r:id="rId16"/>
    <p:sldLayoutId id="2147483662" r:id="rId17"/>
    <p:sldLayoutId id="2147483663" r:id="rId18"/>
    <p:sldLayoutId id="214748372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33150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9.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23" y="4376170"/>
            <a:ext cx="12212737" cy="2481829"/>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223" y="0"/>
            <a:ext cx="12212737" cy="4376168"/>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4"/>
          <p:cNvSpPr txBox="1">
            <a:spLocks/>
          </p:cNvSpPr>
          <p:nvPr/>
        </p:nvSpPr>
        <p:spPr>
          <a:xfrm>
            <a:off x="10758" y="1827986"/>
            <a:ext cx="12192000" cy="1601014"/>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tabLst>
                <a:tab pos="0" algn="l"/>
                <a:tab pos="1198563" algn="l"/>
              </a:tabLst>
              <a:defRPr/>
            </a:pPr>
            <a:r>
              <a:rPr lang="en-US" sz="4800" b="1" dirty="0">
                <a:solidFill>
                  <a:schemeClr val="tx2"/>
                </a:solidFill>
              </a:rPr>
              <a:t>Media Comparisons 2022:</a:t>
            </a:r>
            <a:br>
              <a:rPr lang="en-US" sz="4800" b="1" dirty="0">
                <a:solidFill>
                  <a:schemeClr val="tx2"/>
                </a:solidFill>
              </a:rPr>
            </a:br>
            <a:r>
              <a:rPr lang="en-US" sz="4800" b="1" dirty="0">
                <a:solidFill>
                  <a:schemeClr val="tx2"/>
                </a:solidFill>
              </a:rPr>
              <a:t> </a:t>
            </a:r>
            <a:r>
              <a:rPr lang="en-US" sz="4800" b="1" dirty="0">
                <a:solidFill>
                  <a:srgbClr val="3333FF"/>
                </a:solidFill>
              </a:rPr>
              <a:t>Home Remodelers</a:t>
            </a:r>
            <a:endParaRPr kumimoji="0" lang="en-US" sz="3600" b="1" i="0" u="none" strike="noStrike" kern="1200" cap="none" spc="0" normalizeH="0" baseline="0" noProof="0" dirty="0">
              <a:ln>
                <a:noFill/>
              </a:ln>
              <a:solidFill>
                <a:srgbClr val="3333FF"/>
              </a:solidFill>
              <a:effectLst/>
              <a:uLnTx/>
              <a:uFillTx/>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2618" y="262061"/>
            <a:ext cx="4806765" cy="1361587"/>
          </a:xfrm>
          <a:prstGeom prst="rect">
            <a:avLst/>
          </a:prstGeom>
        </p:spPr>
      </p:pic>
      <p:grpSp>
        <p:nvGrpSpPr>
          <p:cNvPr id="13" name="Group 12"/>
          <p:cNvGrpSpPr/>
          <p:nvPr/>
        </p:nvGrpSpPr>
        <p:grpSpPr>
          <a:xfrm>
            <a:off x="-4011" y="4247951"/>
            <a:ext cx="12201729" cy="128217"/>
            <a:chOff x="-9727" y="3419275"/>
            <a:chExt cx="12201729" cy="128217"/>
          </a:xfrm>
        </p:grpSpPr>
        <p:sp>
          <p:nvSpPr>
            <p:cNvPr id="16" name="Rectangle 15"/>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2061" b="2061"/>
          <a:stretch/>
        </p:blipFill>
        <p:spPr bwMode="auto">
          <a:xfrm>
            <a:off x="1676400" y="3637963"/>
            <a:ext cx="8839200" cy="1924637"/>
          </a:xfrm>
          <a:prstGeom prst="rect">
            <a:avLst/>
          </a:prstGeom>
          <a:solidFill>
            <a:schemeClr val="bg1"/>
          </a:solidFill>
          <a:ln w="38100">
            <a:solidFill>
              <a:schemeClr val="tx1"/>
            </a:solidFill>
            <a:miter lim="800000"/>
            <a:headEnd/>
            <a:tailEnd/>
          </a:ln>
          <a:effectLst>
            <a:innerShdw blurRad="114300">
              <a:prstClr val="black"/>
            </a:innerShdw>
            <a:reflection blurRad="6350" stA="26000" endPos="90000" dist="50800" dir="5400000" sy="-100000" algn="bl" rotWithShape="0"/>
          </a:effectLst>
        </p:spPr>
      </p:pic>
    </p:spTree>
    <p:extLst>
      <p:ext uri="{BB962C8B-B14F-4D97-AF65-F5344CB8AC3E}">
        <p14:creationId xmlns:p14="http://schemas.microsoft.com/office/powerpoint/2010/main" val="250195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352809" cy="1089529"/>
          </a:xfrm>
        </p:spPr>
        <p:txBody>
          <a:bodyPr/>
          <a:lstStyle/>
          <a:p>
            <a:r>
              <a:rPr lang="en-US" sz="3600" dirty="0"/>
              <a:t>TV Has Highest Reach of Ad Supported Platforms Broadcast Leads the Way For Home Remodelers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10</a:t>
            </a:fld>
            <a:endParaRPr lang="en-US" dirty="0"/>
          </a:p>
        </p:txBody>
      </p:sp>
      <p:sp>
        <p:nvSpPr>
          <p:cNvPr id="5" name="Text Placeholder 4"/>
          <p:cNvSpPr>
            <a:spLocks noGrp="1"/>
          </p:cNvSpPr>
          <p:nvPr>
            <p:ph type="body" sz="quarter" idx="13"/>
          </p:nvPr>
        </p:nvSpPr>
        <p:spPr>
          <a:xfrm>
            <a:off x="609601" y="6324600"/>
            <a:ext cx="9372599" cy="507831"/>
          </a:xfrm>
        </p:spPr>
        <p:txBody>
          <a:bodyPr/>
          <a:lstStyle/>
          <a:p>
            <a:pPr eaLnBrk="0" hangingPunct="0"/>
            <a:r>
              <a:rPr lang="en-US" dirty="0"/>
              <a:t>Source: GfK TVB Media Comparisons Study 2022. M-S 4A-4A. Persons 18+ Plan to remodel any portion of current home in next year: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2895600" y="1153180"/>
            <a:ext cx="6095128"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Home Remodelers</a:t>
            </a:r>
            <a:endParaRPr lang="en-US" sz="1400" dirty="0">
              <a:effectLst/>
            </a:endParaRPr>
          </a:p>
        </p:txBody>
      </p:sp>
      <p:graphicFrame>
        <p:nvGraphicFramePr>
          <p:cNvPr id="9" name="Chart 8">
            <a:extLst>
              <a:ext uri="{FF2B5EF4-FFF2-40B4-BE49-F238E27FC236}">
                <a16:creationId xmlns:a16="http://schemas.microsoft.com/office/drawing/2014/main" id="{E84EC101-B9FF-472B-8108-537F3046D280}"/>
              </a:ext>
            </a:extLst>
          </p:cNvPr>
          <p:cNvGraphicFramePr/>
          <p:nvPr>
            <p:extLst>
              <p:ext uri="{D42A27DB-BD31-4B8C-83A1-F6EECF244321}">
                <p14:modId xmlns:p14="http://schemas.microsoft.com/office/powerpoint/2010/main" val="301861983"/>
              </p:ext>
            </p:extLst>
          </p:nvPr>
        </p:nvGraphicFramePr>
        <p:xfrm>
          <a:off x="76200" y="1478930"/>
          <a:ext cx="11963400" cy="4769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955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The Majority of TV Program Reach</a:t>
            </a:r>
            <a:br>
              <a:rPr lang="en-US" sz="3600" dirty="0"/>
            </a:br>
            <a:r>
              <a:rPr lang="en-US" sz="3600" dirty="0"/>
              <a:t> is Through Linear TV</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11</a:t>
            </a:fld>
            <a:endParaRPr lang="en-US" dirty="0"/>
          </a:p>
        </p:txBody>
      </p:sp>
      <p:sp>
        <p:nvSpPr>
          <p:cNvPr id="5" name="Text Placeholder 4"/>
          <p:cNvSpPr>
            <a:spLocks noGrp="1"/>
          </p:cNvSpPr>
          <p:nvPr>
            <p:ph type="body" sz="quarter" idx="13"/>
          </p:nvPr>
        </p:nvSpPr>
        <p:spPr>
          <a:xfrm>
            <a:off x="609601" y="6477000"/>
            <a:ext cx="8610599" cy="230832"/>
          </a:xfrm>
        </p:spPr>
        <p:txBody>
          <a:bodyPr/>
          <a:lstStyle/>
          <a:p>
            <a:r>
              <a:rPr lang="en-US" dirty="0"/>
              <a:t>Source: GfK TVB Media Comparisons Study 2022. M-S 4A-4A. Persons 18+ Plan to remodel any portion of current home in next year: Yes.</a:t>
            </a:r>
          </a:p>
        </p:txBody>
      </p:sp>
      <p:graphicFrame>
        <p:nvGraphicFramePr>
          <p:cNvPr id="6" name="Chart 5">
            <a:extLst>
              <a:ext uri="{FF2B5EF4-FFF2-40B4-BE49-F238E27FC236}">
                <a16:creationId xmlns:a16="http://schemas.microsoft.com/office/drawing/2014/main" id="{1348B50B-E7B5-4566-9069-9F6F4A3BFDF4}"/>
              </a:ext>
            </a:extLst>
          </p:cNvPr>
          <p:cNvGraphicFramePr/>
          <p:nvPr>
            <p:extLst>
              <p:ext uri="{D42A27DB-BD31-4B8C-83A1-F6EECF244321}">
                <p14:modId xmlns:p14="http://schemas.microsoft.com/office/powerpoint/2010/main" val="2624556352"/>
              </p:ext>
            </p:extLst>
          </p:nvPr>
        </p:nvGraphicFramePr>
        <p:xfrm>
          <a:off x="381000" y="1112183"/>
          <a:ext cx="11352809" cy="5364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10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434679" y="6531077"/>
            <a:ext cx="8610599" cy="230832"/>
          </a:xfrm>
        </p:spPr>
        <p:txBody>
          <a:bodyPr/>
          <a:lstStyle/>
          <a:p>
            <a:r>
              <a:rPr lang="en-US" dirty="0"/>
              <a:t>Source: GfK TVB Media Comparisons Study 2022. M-S 4A-4A. Persons 18+ Plan to remodel any portion of current home in next year: Yes.</a:t>
            </a:r>
          </a:p>
        </p:txBody>
      </p:sp>
      <p:graphicFrame>
        <p:nvGraphicFramePr>
          <p:cNvPr id="7" name="Chart 6"/>
          <p:cNvGraphicFramePr/>
          <p:nvPr>
            <p:extLst>
              <p:ext uri="{D42A27DB-BD31-4B8C-83A1-F6EECF244321}">
                <p14:modId xmlns:p14="http://schemas.microsoft.com/office/powerpoint/2010/main" val="4281958723"/>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793977174"/>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9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Time Spent</a:t>
            </a:r>
          </a:p>
        </p:txBody>
      </p:sp>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600" dirty="0"/>
              <a:t>If users spent even one minute a day with a platform they were included in that platform’s “Reach”</a:t>
            </a:r>
          </a:p>
          <a:p>
            <a:pPr marL="290513" indent="-290513"/>
            <a:endParaRPr lang="en-US" sz="3600" dirty="0"/>
          </a:p>
          <a:p>
            <a:pPr marL="290513" indent="-290513"/>
            <a:r>
              <a:rPr lang="en-US" sz="3600" dirty="0"/>
              <a:t>A better measure of engagement is “time spent,” which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13</a:t>
            </a:fld>
            <a:endParaRPr lang="en-US" dirty="0"/>
          </a:p>
        </p:txBody>
      </p:sp>
    </p:spTree>
    <p:extLst>
      <p:ext uri="{BB962C8B-B14F-4D97-AF65-F5344CB8AC3E}">
        <p14:creationId xmlns:p14="http://schemas.microsoft.com/office/powerpoint/2010/main" val="387961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486140" cy="1089529"/>
          </a:xfrm>
        </p:spPr>
        <p:txBody>
          <a:bodyPr/>
          <a:lstStyle/>
          <a:p>
            <a:r>
              <a:rPr lang="en-US" sz="3600" dirty="0"/>
              <a:t>Home Remodelers Spend the Most Time with Television</a:t>
            </a:r>
            <a:br>
              <a:rPr lang="en-US" sz="3600" dirty="0"/>
            </a:br>
            <a:r>
              <a:rPr lang="en-US" sz="3600" dirty="0"/>
              <a:t> of All Ad Supported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14</a:t>
            </a:fld>
            <a:endParaRPr lang="en-US" dirty="0">
              <a:solidFill>
                <a:prstClr val="black"/>
              </a:solidFill>
            </a:endParaRPr>
          </a:p>
        </p:txBody>
      </p:sp>
      <p:sp>
        <p:nvSpPr>
          <p:cNvPr id="5" name="Text Placeholder 4"/>
          <p:cNvSpPr>
            <a:spLocks noGrp="1"/>
          </p:cNvSpPr>
          <p:nvPr>
            <p:ph type="body" sz="quarter" idx="13"/>
          </p:nvPr>
        </p:nvSpPr>
        <p:spPr>
          <a:xfrm>
            <a:off x="419099" y="6324600"/>
            <a:ext cx="8648701" cy="553998"/>
          </a:xfrm>
        </p:spPr>
        <p:txBody>
          <a:bodyPr/>
          <a:lstStyle/>
          <a:p>
            <a:r>
              <a:rPr lang="en-US" dirty="0"/>
              <a:t>Source: GfK TVB Media Comparisons Study 2022. M-S 4A-4A. Persons 18+ Plan to remodel any portion of current home in next year: Yes.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7" name="Chart 6">
            <a:extLst>
              <a:ext uri="{FF2B5EF4-FFF2-40B4-BE49-F238E27FC236}">
                <a16:creationId xmlns:a16="http://schemas.microsoft.com/office/drawing/2014/main" id="{29B9A710-21EB-497C-B199-59F401783BB8}"/>
              </a:ext>
            </a:extLst>
          </p:cNvPr>
          <p:cNvGraphicFramePr/>
          <p:nvPr>
            <p:extLst>
              <p:ext uri="{D42A27DB-BD31-4B8C-83A1-F6EECF244321}">
                <p14:modId xmlns:p14="http://schemas.microsoft.com/office/powerpoint/2010/main" val="4272455297"/>
              </p:ext>
            </p:extLst>
          </p:nvPr>
        </p:nvGraphicFramePr>
        <p:xfrm>
          <a:off x="114210" y="1371600"/>
          <a:ext cx="1148614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C96E4CE-5A07-4BF0-AB44-A2DF2698398C}"/>
              </a:ext>
            </a:extLst>
          </p:cNvPr>
          <p:cNvSpPr txBox="1"/>
          <p:nvPr/>
        </p:nvSpPr>
        <p:spPr>
          <a:xfrm>
            <a:off x="7467600" y="3962400"/>
            <a:ext cx="4038600" cy="738664"/>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 A18+ </a:t>
            </a:r>
            <a:br>
              <a:rPr lang="en-US" sz="1400" b="1" i="0" baseline="0" dirty="0">
                <a:effectLst/>
              </a:rPr>
            </a:br>
            <a:r>
              <a:rPr lang="en-US" sz="1400" b="1" i="0" baseline="0" dirty="0">
                <a:effectLst/>
              </a:rPr>
              <a:t>Home Remodelers</a:t>
            </a:r>
          </a:p>
          <a:p>
            <a:pPr algn="ctr" rtl="0">
              <a:defRPr sz="1400" b="1" i="0" u="none" strike="noStrike" kern="1200" spc="0" baseline="0">
                <a:solidFill>
                  <a:prstClr val="black"/>
                </a:solidFill>
                <a:latin typeface="+mn-lt"/>
                <a:ea typeface="+mn-ea"/>
                <a:cs typeface="+mn-cs"/>
              </a:defRPr>
            </a:pPr>
            <a:r>
              <a:rPr lang="en-US" sz="1400" b="1" i="0" baseline="0" dirty="0">
                <a:effectLst/>
              </a:rPr>
              <a:t>(In </a:t>
            </a:r>
            <a:r>
              <a:rPr lang="en-US" sz="1400" b="1" i="0" baseline="0" dirty="0" err="1">
                <a:effectLst/>
              </a:rPr>
              <a:t>Hours:Minutes</a:t>
            </a:r>
            <a:r>
              <a:rPr lang="en-US" sz="1400" b="1" i="0" baseline="0" dirty="0">
                <a:effectLst/>
              </a:rPr>
              <a:t>)</a:t>
            </a:r>
          </a:p>
        </p:txBody>
      </p:sp>
    </p:spTree>
    <p:extLst>
      <p:ext uri="{BB962C8B-B14F-4D97-AF65-F5344CB8AC3E}">
        <p14:creationId xmlns:p14="http://schemas.microsoft.com/office/powerpoint/2010/main" val="240194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New Home Remodelers</a:t>
            </a:r>
          </a:p>
        </p:txBody>
      </p:sp>
      <p:sp>
        <p:nvSpPr>
          <p:cNvPr id="5" name="Text Placeholder 4"/>
          <p:cNvSpPr>
            <a:spLocks noGrp="1"/>
          </p:cNvSpPr>
          <p:nvPr>
            <p:ph type="body" sz="quarter" idx="13"/>
          </p:nvPr>
        </p:nvSpPr>
        <p:spPr>
          <a:xfrm>
            <a:off x="609601" y="6531077"/>
            <a:ext cx="8610599" cy="230832"/>
          </a:xfrm>
        </p:spPr>
        <p:txBody>
          <a:bodyPr/>
          <a:lstStyle/>
          <a:p>
            <a:r>
              <a:rPr lang="en-US" dirty="0"/>
              <a:t>Source: GfK TVB Media Comparisons Study 2022. M-S 4A-4A. Persons 18+ Plan to remodel any portion of current home in next year: Yes.</a:t>
            </a:r>
          </a:p>
        </p:txBody>
      </p:sp>
      <p:graphicFrame>
        <p:nvGraphicFramePr>
          <p:cNvPr id="6" name="Chart 5"/>
          <p:cNvGraphicFramePr/>
          <p:nvPr>
            <p:extLst>
              <p:ext uri="{D42A27DB-BD31-4B8C-83A1-F6EECF244321}">
                <p14:modId xmlns:p14="http://schemas.microsoft.com/office/powerpoint/2010/main" val="3362803307"/>
              </p:ext>
            </p:extLst>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pPr/>
              <a:t>15</a:t>
            </a:fld>
            <a:endParaRPr lang="en-US" dirty="0"/>
          </a:p>
        </p:txBody>
      </p:sp>
    </p:spTree>
    <p:extLst>
      <p:ext uri="{BB962C8B-B14F-4D97-AF65-F5344CB8AC3E}">
        <p14:creationId xmlns:p14="http://schemas.microsoft.com/office/powerpoint/2010/main" val="259386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16</a:t>
            </a:fld>
            <a:endParaRPr lang="en-US" dirty="0">
              <a:solidFill>
                <a:prstClr val="black"/>
              </a:solidFill>
            </a:endParaRPr>
          </a:p>
        </p:txBody>
      </p:sp>
      <p:graphicFrame>
        <p:nvGraphicFramePr>
          <p:cNvPr id="7" name="Chart 6"/>
          <p:cNvGraphicFramePr/>
          <p:nvPr>
            <p:extLst>
              <p:ext uri="{D42A27DB-BD31-4B8C-83A1-F6EECF244321}">
                <p14:modId xmlns:p14="http://schemas.microsoft.com/office/powerpoint/2010/main" val="1207669131"/>
              </p:ext>
            </p:extLst>
          </p:nvPr>
        </p:nvGraphicFramePr>
        <p:xfrm>
          <a:off x="1792705" y="685800"/>
          <a:ext cx="8034394"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533400" y="6531077"/>
            <a:ext cx="9753600" cy="230832"/>
          </a:xfrm>
        </p:spPr>
        <p:txBody>
          <a:bodyPr/>
          <a:lstStyle/>
          <a:p>
            <a:r>
              <a:rPr lang="en-US" dirty="0"/>
              <a:t>Source: GfK TVB Media Comparisons Study 2022. M-S 4A-4A. Persons 18+ Plan to remodel any portion of current home in next year: Yes.</a:t>
            </a:r>
          </a:p>
        </p:txBody>
      </p:sp>
      <p:sp>
        <p:nvSpPr>
          <p:cNvPr id="11" name="TextBox 10"/>
          <p:cNvSpPr txBox="1"/>
          <p:nvPr/>
        </p:nvSpPr>
        <p:spPr>
          <a:xfrm>
            <a:off x="7620000" y="4507468"/>
            <a:ext cx="646331" cy="369332"/>
          </a:xfrm>
          <a:prstGeom prst="rect">
            <a:avLst/>
          </a:prstGeom>
          <a:noFill/>
        </p:spPr>
        <p:txBody>
          <a:bodyPr wrap="none" rtlCol="0">
            <a:spAutoFit/>
          </a:bodyPr>
          <a:lstStyle/>
          <a:p>
            <a:r>
              <a:rPr lang="en-US" dirty="0"/>
              <a:t>2:38</a:t>
            </a:r>
          </a:p>
        </p:txBody>
      </p:sp>
      <p:sp>
        <p:nvSpPr>
          <p:cNvPr id="12" name="TextBox 11"/>
          <p:cNvSpPr txBox="1"/>
          <p:nvPr/>
        </p:nvSpPr>
        <p:spPr>
          <a:xfrm>
            <a:off x="4115696" y="2069068"/>
            <a:ext cx="646331" cy="369332"/>
          </a:xfrm>
          <a:prstGeom prst="rect">
            <a:avLst/>
          </a:prstGeom>
          <a:noFill/>
        </p:spPr>
        <p:txBody>
          <a:bodyPr wrap="none" rtlCol="0">
            <a:spAutoFit/>
          </a:bodyPr>
          <a:lstStyle/>
          <a:p>
            <a:r>
              <a:rPr lang="en-US" dirty="0"/>
              <a:t>8:24</a:t>
            </a:r>
          </a:p>
        </p:txBody>
      </p:sp>
      <p:sp>
        <p:nvSpPr>
          <p:cNvPr id="13" name="TextBox 12"/>
          <p:cNvSpPr txBox="1"/>
          <p:nvPr/>
        </p:nvSpPr>
        <p:spPr>
          <a:xfrm>
            <a:off x="4115696" y="2450068"/>
            <a:ext cx="646331" cy="369332"/>
          </a:xfrm>
          <a:prstGeom prst="rect">
            <a:avLst/>
          </a:prstGeom>
          <a:noFill/>
        </p:spPr>
        <p:txBody>
          <a:bodyPr wrap="square" rtlCol="0">
            <a:spAutoFit/>
          </a:bodyPr>
          <a:lstStyle/>
          <a:p>
            <a:r>
              <a:rPr lang="en-US" dirty="0"/>
              <a:t>1:02</a:t>
            </a:r>
          </a:p>
        </p:txBody>
      </p:sp>
      <p:sp>
        <p:nvSpPr>
          <p:cNvPr id="14" name="TextBox 13"/>
          <p:cNvSpPr txBox="1"/>
          <p:nvPr/>
        </p:nvSpPr>
        <p:spPr>
          <a:xfrm>
            <a:off x="4115696" y="3364468"/>
            <a:ext cx="646331" cy="369332"/>
          </a:xfrm>
          <a:prstGeom prst="rect">
            <a:avLst/>
          </a:prstGeom>
          <a:noFill/>
        </p:spPr>
        <p:txBody>
          <a:bodyPr wrap="none" rtlCol="0">
            <a:spAutoFit/>
          </a:bodyPr>
          <a:lstStyle/>
          <a:p>
            <a:r>
              <a:rPr lang="en-US" dirty="0">
                <a:solidFill>
                  <a:schemeClr val="bg1"/>
                </a:solidFill>
              </a:rPr>
              <a:t>3:48</a:t>
            </a:r>
          </a:p>
        </p:txBody>
      </p:sp>
      <p:sp>
        <p:nvSpPr>
          <p:cNvPr id="15" name="TextBox 14"/>
          <p:cNvSpPr txBox="1"/>
          <p:nvPr/>
        </p:nvSpPr>
        <p:spPr>
          <a:xfrm>
            <a:off x="4115696" y="4888468"/>
            <a:ext cx="646331" cy="369332"/>
          </a:xfrm>
          <a:prstGeom prst="rect">
            <a:avLst/>
          </a:prstGeom>
          <a:noFill/>
        </p:spPr>
        <p:txBody>
          <a:bodyPr wrap="none" rtlCol="0">
            <a:spAutoFit/>
          </a:bodyPr>
          <a:lstStyle/>
          <a:p>
            <a:r>
              <a:rPr lang="en-US" dirty="0"/>
              <a:t>3:34</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304801" y="129671"/>
            <a:ext cx="11658599"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a:t>
            </a:r>
          </a:p>
          <a:p>
            <a:r>
              <a:rPr lang="en-US" sz="3600" dirty="0"/>
              <a:t>For Home Remodelers</a:t>
            </a:r>
          </a:p>
        </p:txBody>
      </p:sp>
    </p:spTree>
    <p:extLst>
      <p:ext uri="{BB962C8B-B14F-4D97-AF65-F5344CB8AC3E}">
        <p14:creationId xmlns:p14="http://schemas.microsoft.com/office/powerpoint/2010/main" val="228642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80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16551271"/>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19</a:t>
            </a:fld>
            <a:endParaRPr lang="en-US"/>
          </a:p>
        </p:txBody>
      </p:sp>
      <p:sp>
        <p:nvSpPr>
          <p:cNvPr id="3" name="Text Placeholder 2"/>
          <p:cNvSpPr>
            <a:spLocks noGrp="1"/>
          </p:cNvSpPr>
          <p:nvPr>
            <p:ph type="body" sz="quarter" idx="13"/>
          </p:nvPr>
        </p:nvSpPr>
        <p:spPr>
          <a:xfrm>
            <a:off x="609601" y="6477000"/>
            <a:ext cx="9296399" cy="230832"/>
          </a:xfrm>
        </p:spPr>
        <p:txBody>
          <a:bodyPr/>
          <a:lstStyle/>
          <a:p>
            <a:r>
              <a:rPr lang="en-US" dirty="0"/>
              <a:t>Source: GfK TVB Media Comparisons Study 2022.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9436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393114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a:t>Research Methodology Overview</a:t>
            </a:r>
            <a:endParaRPr lang="en-US" dirty="0"/>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number of respondents </a:t>
            </a:r>
            <a:r>
              <a:rPr lang="en-US" sz="2000" dirty="0"/>
              <a:t>age 18+ that plan to remodel any portion of current home in the next year. n=1,484</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22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4</a:t>
            </a:r>
            <a:r>
              <a:rPr lang="en-US" sz="2000" baseline="30000" dirty="0">
                <a:solidFill>
                  <a:schemeClr val="tx2"/>
                </a:solidFill>
              </a:rPr>
              <a:t>th</a:t>
            </a:r>
            <a:r>
              <a:rPr lang="en-US" sz="2000" dirty="0">
                <a:solidFill>
                  <a:schemeClr val="tx2"/>
                </a:solidFill>
              </a:rPr>
              <a:t> through November 24, 2021.</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32185" y="6514393"/>
            <a:ext cx="8610599" cy="230832"/>
          </a:xfrm>
        </p:spPr>
        <p:txBody>
          <a:bodyPr/>
          <a:lstStyle/>
          <a:p>
            <a:r>
              <a:rPr lang="en-US" dirty="0"/>
              <a:t>Source: GfK TVB Media Comparisons Study 2022.</a:t>
            </a:r>
          </a:p>
        </p:txBody>
      </p:sp>
    </p:spTree>
    <p:extLst>
      <p:ext uri="{BB962C8B-B14F-4D97-AF65-F5344CB8AC3E}">
        <p14:creationId xmlns:p14="http://schemas.microsoft.com/office/powerpoint/2010/main" val="2475802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16" y="247269"/>
            <a:ext cx="12115800" cy="590931"/>
          </a:xfrm>
        </p:spPr>
        <p:txBody>
          <a:bodyPr/>
          <a:lstStyle/>
          <a:p>
            <a:r>
              <a:rPr lang="en-US" sz="3600" dirty="0"/>
              <a:t>Television Ads Motivate Home Remodelers To Learn More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20</a:t>
            </a:fld>
            <a:endParaRPr lang="en-US" dirty="0">
              <a:solidFill>
                <a:prstClr val="black"/>
              </a:solidFill>
            </a:endParaRPr>
          </a:p>
        </p:txBody>
      </p:sp>
      <p:sp>
        <p:nvSpPr>
          <p:cNvPr id="5" name="Text Placeholder 4"/>
          <p:cNvSpPr>
            <a:spLocks noGrp="1"/>
          </p:cNvSpPr>
          <p:nvPr>
            <p:ph type="body" sz="quarter" idx="13"/>
          </p:nvPr>
        </p:nvSpPr>
        <p:spPr>
          <a:xfrm>
            <a:off x="419595" y="6262382"/>
            <a:ext cx="9486405" cy="553998"/>
          </a:xfrm>
        </p:spPr>
        <p:txBody>
          <a:bodyPr/>
          <a:lstStyle/>
          <a:p>
            <a:r>
              <a:rPr lang="en-US" dirty="0"/>
              <a:t>Source: GfK TVB Media Comparisons Study 2022. Persons 18+ Plan to remodel any portion of current home in next year: Yes. Q2 -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sp>
        <p:nvSpPr>
          <p:cNvPr id="7" name="Rectangle 6"/>
          <p:cNvSpPr/>
          <p:nvPr/>
        </p:nvSpPr>
        <p:spPr>
          <a:xfrm>
            <a:off x="7086600" y="3513747"/>
            <a:ext cx="4811047" cy="892552"/>
          </a:xfrm>
          <a:prstGeom prst="rect">
            <a:avLst/>
          </a:prstGeom>
        </p:spPr>
        <p:txBody>
          <a:bodyPr wrap="square">
            <a:spAutoFit/>
          </a:bodyPr>
          <a:lstStyle/>
          <a:p>
            <a:pPr algn="ctr"/>
            <a:r>
              <a:rPr lang="en-US" sz="1600" b="1" dirty="0"/>
              <a:t>(%) Home Remodelers</a:t>
            </a:r>
          </a:p>
          <a:p>
            <a:pPr algn="ctr"/>
            <a:r>
              <a:rPr lang="en-US" sz="1200" b="1" dirty="0"/>
              <a:t>From which of the following advertising sources are you most motivated to learn more about the advertised products or brands you might like to try or buy?</a:t>
            </a:r>
          </a:p>
        </p:txBody>
      </p:sp>
      <p:graphicFrame>
        <p:nvGraphicFramePr>
          <p:cNvPr id="10" name="Chart 9">
            <a:extLst>
              <a:ext uri="{FF2B5EF4-FFF2-40B4-BE49-F238E27FC236}">
                <a16:creationId xmlns:a16="http://schemas.microsoft.com/office/drawing/2014/main" id="{C41E7E09-7484-4D73-96CC-070C34A80345}"/>
              </a:ext>
            </a:extLst>
          </p:cNvPr>
          <p:cNvGraphicFramePr/>
          <p:nvPr>
            <p:extLst>
              <p:ext uri="{D42A27DB-BD31-4B8C-83A1-F6EECF244321}">
                <p14:modId xmlns:p14="http://schemas.microsoft.com/office/powerpoint/2010/main" val="1503281627"/>
              </p:ext>
            </p:extLst>
          </p:nvPr>
        </p:nvGraphicFramePr>
        <p:xfrm>
          <a:off x="419595" y="990600"/>
          <a:ext cx="11162804" cy="5163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802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1"/>
            <a:ext cx="11352809" cy="1089529"/>
          </a:xfrm>
        </p:spPr>
        <p:txBody>
          <a:bodyPr/>
          <a:lstStyle/>
          <a:p>
            <a:r>
              <a:rPr lang="en-US" sz="3600" dirty="0"/>
              <a:t>Television is The Top Advertising Medium That</a:t>
            </a:r>
            <a:br>
              <a:rPr lang="en-US" sz="3600" dirty="0"/>
            </a:br>
            <a:r>
              <a:rPr lang="en-US" sz="3600" dirty="0"/>
              <a:t> Influences Purchase Decisions For Home Remodelers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21</a:t>
            </a:fld>
            <a:endParaRPr lang="en-US" dirty="0">
              <a:solidFill>
                <a:prstClr val="black"/>
              </a:solidFill>
            </a:endParaRPr>
          </a:p>
        </p:txBody>
      </p:sp>
      <p:sp>
        <p:nvSpPr>
          <p:cNvPr id="5" name="Text Placeholder 4"/>
          <p:cNvSpPr>
            <a:spLocks noGrp="1"/>
          </p:cNvSpPr>
          <p:nvPr>
            <p:ph type="body" sz="quarter" idx="13"/>
          </p:nvPr>
        </p:nvSpPr>
        <p:spPr>
          <a:xfrm>
            <a:off x="609601" y="6207911"/>
            <a:ext cx="9601199" cy="553998"/>
          </a:xfrm>
        </p:spPr>
        <p:txBody>
          <a:bodyPr/>
          <a:lstStyle/>
          <a:p>
            <a:pPr eaLnBrk="0" hangingPunct="0">
              <a:lnSpc>
                <a:spcPct val="100000"/>
              </a:lnSpc>
            </a:pPr>
            <a:r>
              <a:rPr lang="en-US" dirty="0"/>
              <a:t>Source: GfK TVB Media Comparisons Study 2022. Persons 18+ Plan to remodel any portion of current home in next year: Yes. Includes only those who chose a media. Q1 -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7010400" y="4114800"/>
            <a:ext cx="4953000" cy="769441"/>
          </a:xfrm>
          <a:prstGeom prst="rect">
            <a:avLst/>
          </a:prstGeom>
        </p:spPr>
        <p:txBody>
          <a:bodyPr wrap="square">
            <a:spAutoFit/>
          </a:bodyPr>
          <a:lstStyle/>
          <a:p>
            <a:pPr algn="ctr" fontAlgn="base">
              <a:spcBef>
                <a:spcPct val="0"/>
              </a:spcBef>
              <a:spcAft>
                <a:spcPct val="0"/>
              </a:spcAft>
              <a:defRPr/>
            </a:pPr>
            <a:r>
              <a:rPr lang="en-US" sz="1600" b="1" dirty="0"/>
              <a:t>(%) Home Remodelers</a:t>
            </a:r>
            <a:endParaRPr kumimoji="0" lang="en-US" sz="1600" b="1" i="0" u="none" strike="noStrike" kern="0" cap="none" spc="0" normalizeH="0" baseline="0" noProof="0" dirty="0">
              <a:ln>
                <a:noFill/>
              </a:ln>
              <a:solidFill>
                <a:srgbClr val="000000"/>
              </a:solidFill>
              <a:effectLst/>
              <a:uLnTx/>
              <a:uFillTx/>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rPr>
              <a:t>Advertising medium which you feel most influences you to make a purchase decision</a:t>
            </a:r>
            <a:endParaRPr kumimoji="0" lang="en-US" sz="1600" b="1" i="0" u="none" strike="noStrike" kern="0" cap="none" spc="0" normalizeH="0" baseline="0" noProof="0" dirty="0">
              <a:ln>
                <a:noFill/>
              </a:ln>
              <a:solidFill>
                <a:srgbClr val="000000"/>
              </a:solidFill>
              <a:effectLst/>
              <a:uLnTx/>
              <a:uFillTx/>
            </a:endParaRPr>
          </a:p>
        </p:txBody>
      </p:sp>
      <p:graphicFrame>
        <p:nvGraphicFramePr>
          <p:cNvPr id="10" name="Chart 9">
            <a:extLst>
              <a:ext uri="{FF2B5EF4-FFF2-40B4-BE49-F238E27FC236}">
                <a16:creationId xmlns:a16="http://schemas.microsoft.com/office/drawing/2014/main" id="{F2B6D060-2FBB-4EC1-BA48-FD35F19A2C37}"/>
              </a:ext>
            </a:extLst>
          </p:cNvPr>
          <p:cNvGraphicFramePr/>
          <p:nvPr>
            <p:extLst>
              <p:ext uri="{D42A27DB-BD31-4B8C-83A1-F6EECF244321}">
                <p14:modId xmlns:p14="http://schemas.microsoft.com/office/powerpoint/2010/main" val="1181024762"/>
              </p:ext>
            </p:extLst>
          </p:nvPr>
        </p:nvGraphicFramePr>
        <p:xfrm>
          <a:off x="419595" y="1241930"/>
          <a:ext cx="11162804" cy="4965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4959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70058" y="1222408"/>
            <a:ext cx="7051883" cy="3859731"/>
          </a:xfrm>
          <a:prstGeom prst="rect">
            <a:avLst/>
          </a:prstGeom>
          <a:noFill/>
          <a:ln>
            <a:solidFill>
              <a:schemeClr val="tx2"/>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89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0" y="152400"/>
            <a:ext cx="11687713" cy="1089529"/>
          </a:xfrm>
        </p:spPr>
        <p:txBody>
          <a:bodyPr/>
          <a:lstStyle/>
          <a:p>
            <a:r>
              <a:rPr lang="en-US" sz="3600" dirty="0"/>
              <a:t>The Primary Source For News Among Home Remodelers: 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1" y="6123801"/>
            <a:ext cx="8991599" cy="646331"/>
          </a:xfrm>
        </p:spPr>
        <p:txBody>
          <a:bodyPr/>
          <a:lstStyle/>
          <a:p>
            <a:r>
              <a:rPr lang="en-US" dirty="0"/>
              <a:t>Source: GfK TVB Media Comparisons Study 2022. Persons 18+ Plan to remodel any portion of current home in next year: Yes.                                                    Includes only those who chose a media. Q5 - Which one of the following sources, if any, would you say is your primary source for news?                                Broadcast TV News &amp; Broadcast TV News Websites/Apps include local TV station &amp; broadcast network telecasts and websites/apps for news/weather/sports.                                       Streaming radio, podcasts and radio station websites/apps &lt; 3%.</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Home Remodelers</a:t>
            </a:r>
          </a:p>
        </p:txBody>
      </p:sp>
      <p:graphicFrame>
        <p:nvGraphicFramePr>
          <p:cNvPr id="7" name="Chart 6">
            <a:extLst>
              <a:ext uri="{FF2B5EF4-FFF2-40B4-BE49-F238E27FC236}">
                <a16:creationId xmlns:a16="http://schemas.microsoft.com/office/drawing/2014/main" id="{BBD916AE-FF97-4EEF-B79C-496C595F642E}"/>
              </a:ext>
            </a:extLst>
          </p:cNvPr>
          <p:cNvGraphicFramePr/>
          <p:nvPr>
            <p:extLst>
              <p:ext uri="{D42A27DB-BD31-4B8C-83A1-F6EECF244321}">
                <p14:modId xmlns:p14="http://schemas.microsoft.com/office/powerpoint/2010/main" val="3427584732"/>
              </p:ext>
            </p:extLst>
          </p:nvPr>
        </p:nvGraphicFramePr>
        <p:xfrm>
          <a:off x="314330" y="685800"/>
          <a:ext cx="11799490" cy="5070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7741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24</a:t>
            </a:fld>
            <a:endParaRPr lang="en-US" dirty="0">
              <a:solidFill>
                <a:prstClr val="black"/>
              </a:solidFill>
            </a:endParaRPr>
          </a:p>
        </p:txBody>
      </p:sp>
      <p:sp>
        <p:nvSpPr>
          <p:cNvPr id="5" name="Text Placeholder 4"/>
          <p:cNvSpPr>
            <a:spLocks noGrp="1"/>
          </p:cNvSpPr>
          <p:nvPr>
            <p:ph type="body" sz="quarter" idx="13"/>
          </p:nvPr>
        </p:nvSpPr>
        <p:spPr>
          <a:xfrm>
            <a:off x="609599" y="6227802"/>
            <a:ext cx="9144001" cy="553998"/>
          </a:xfrm>
        </p:spPr>
        <p:txBody>
          <a:bodyPr/>
          <a:lstStyle/>
          <a:p>
            <a:r>
              <a:rPr lang="en-US" dirty="0"/>
              <a:t>Source: GfK TVB Media Comparisons Study 2022. Persons 18+ Plan to remodel any portion of current home in next year: Yes.                                                                   Includes only those who chose a media. Q6 - What source do you turn to first for information about local weather, traffic, or sports?                                                                                             Radio station website/apps, podcasts, and streaming radio were &lt; 3%.</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Home Remodelers</a:t>
            </a:r>
          </a:p>
        </p:txBody>
      </p:sp>
      <p:graphicFrame>
        <p:nvGraphicFramePr>
          <p:cNvPr id="8" name="Chart 7">
            <a:extLst>
              <a:ext uri="{FF2B5EF4-FFF2-40B4-BE49-F238E27FC236}">
                <a16:creationId xmlns:a16="http://schemas.microsoft.com/office/drawing/2014/main" id="{B1B9BE3A-EF59-4EB0-98DC-964F8CA333E6}"/>
              </a:ext>
            </a:extLst>
          </p:cNvPr>
          <p:cNvGraphicFramePr/>
          <p:nvPr>
            <p:extLst>
              <p:ext uri="{D42A27DB-BD31-4B8C-83A1-F6EECF244321}">
                <p14:modId xmlns:p14="http://schemas.microsoft.com/office/powerpoint/2010/main" val="4080123051"/>
              </p:ext>
            </p:extLst>
          </p:nvPr>
        </p:nvGraphicFramePr>
        <p:xfrm>
          <a:off x="304800" y="762001"/>
          <a:ext cx="11811000" cy="5618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053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Home Remodelers’ Trust is in Local Broadcast Assets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0" y="6381690"/>
            <a:ext cx="9525000" cy="400110"/>
          </a:xfrm>
        </p:spPr>
        <p:txBody>
          <a:bodyPr/>
          <a:lstStyle/>
          <a:p>
            <a:pPr>
              <a:lnSpc>
                <a:spcPct val="100000"/>
              </a:lnSpc>
            </a:pPr>
            <a:r>
              <a:rPr lang="en-US" dirty="0"/>
              <a:t>Source: GfK TVB Media Comparisons Study 2022. Persons 18+ Plan to remodel any portion of current home in next year: Yes. Q9 -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714499" y="838200"/>
            <a:ext cx="876300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Home Remodelers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I trust the News that I see/hear on this media source:</a:t>
            </a:r>
            <a:endParaRPr kumimoji="0" lang="en-US" sz="2000" b="1" i="0" u="none" strike="noStrike" kern="1200" cap="none" spc="0" normalizeH="0" baseline="0" noProof="0" dirty="0">
              <a:ln>
                <a:noFill/>
              </a:ln>
              <a:solidFill>
                <a:prstClr val="black"/>
              </a:solidFill>
              <a:effectLst/>
              <a:uLnTx/>
              <a:uFillTx/>
              <a:latin typeface="Tahoma"/>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Percent Agree</a:t>
            </a:r>
          </a:p>
        </p:txBody>
      </p:sp>
      <p:graphicFrame>
        <p:nvGraphicFramePr>
          <p:cNvPr id="7" name="Chart 6">
            <a:extLst>
              <a:ext uri="{FF2B5EF4-FFF2-40B4-BE49-F238E27FC236}">
                <a16:creationId xmlns:a16="http://schemas.microsoft.com/office/drawing/2014/main" id="{D0D9D8E1-4D48-41E4-8FEA-374479149E97}"/>
              </a:ext>
            </a:extLst>
          </p:cNvPr>
          <p:cNvGraphicFramePr/>
          <p:nvPr/>
        </p:nvGraphicFramePr>
        <p:xfrm>
          <a:off x="304800" y="1524000"/>
          <a:ext cx="11809020" cy="4726875"/>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198E2645-964C-49B2-AD0E-4CB5F2EAB39F}"/>
              </a:ext>
            </a:extLst>
          </p:cNvPr>
          <p:cNvSpPr/>
          <p:nvPr/>
        </p:nvSpPr>
        <p:spPr>
          <a:xfrm>
            <a:off x="10878785" y="16002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10287000" y="249133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455048" y="4191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8001000" y="5943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3796604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978729"/>
          </a:xfrm>
        </p:spPr>
        <p:txBody>
          <a:bodyPr/>
          <a:lstStyle/>
          <a:p>
            <a:r>
              <a:rPr lang="en-US" sz="3200" dirty="0"/>
              <a:t>Local Broadcast Television News:</a:t>
            </a:r>
            <a:br>
              <a:rPr lang="en-US" sz="3200" dirty="0"/>
            </a:br>
            <a:r>
              <a:rPr lang="en-US" sz="3200" dirty="0"/>
              <a:t>Most Involved In Your Community For Home Remodelers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0" y="6381690"/>
            <a:ext cx="9296400" cy="400110"/>
          </a:xfrm>
        </p:spPr>
        <p:txBody>
          <a:bodyPr/>
          <a:lstStyle/>
          <a:p>
            <a:r>
              <a:rPr lang="en-US" dirty="0"/>
              <a:t>Source: GfK TVB Media Comparisons Study 2022. Persons 18+ Plan to remodel any portion of current home in next year: Yes.                                                                                        Includes only those who chose a media. Q8 - And, which source of news do you feel is the most involved in your community? </a:t>
            </a:r>
          </a:p>
        </p:txBody>
      </p:sp>
      <p:sp>
        <p:nvSpPr>
          <p:cNvPr id="7" name="Rectangle 6"/>
          <p:cNvSpPr/>
          <p:nvPr/>
        </p:nvSpPr>
        <p:spPr>
          <a:xfrm>
            <a:off x="3929062" y="1371600"/>
            <a:ext cx="441007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Which source of news do you feel is the most involved in your community?</a:t>
            </a:r>
          </a:p>
        </p:txBody>
      </p:sp>
      <p:graphicFrame>
        <p:nvGraphicFramePr>
          <p:cNvPr id="8" name="Chart 7">
            <a:extLst>
              <a:ext uri="{FF2B5EF4-FFF2-40B4-BE49-F238E27FC236}">
                <a16:creationId xmlns:a16="http://schemas.microsoft.com/office/drawing/2014/main" id="{CCC862DB-261B-4388-B8D6-D06947B6BAC7}"/>
              </a:ext>
            </a:extLst>
          </p:cNvPr>
          <p:cNvGraphicFramePr/>
          <p:nvPr/>
        </p:nvGraphicFramePr>
        <p:xfrm>
          <a:off x="228600" y="1680803"/>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7717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58785"/>
            <a:ext cx="11425813" cy="1006429"/>
          </a:xfrm>
        </p:spPr>
        <p:txBody>
          <a:bodyPr/>
          <a:lstStyle/>
          <a:p>
            <a:r>
              <a:rPr lang="en-US" sz="6600" dirty="0"/>
              <a:t>Working Together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953" t="5666" r="13953" b="7520"/>
          <a:stretch/>
        </p:blipFill>
        <p:spPr>
          <a:xfrm>
            <a:off x="3089239" y="1309859"/>
            <a:ext cx="6017707" cy="4270631"/>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316924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889"/>
            <a:ext cx="11352809" cy="1089529"/>
          </a:xfrm>
        </p:spPr>
        <p:txBody>
          <a:bodyPr/>
          <a:lstStyle/>
          <a:p>
            <a:r>
              <a:rPr lang="en-US" sz="3600" dirty="0"/>
              <a:t>Internet Usage Skews Towards the Day.</a:t>
            </a:r>
            <a:br>
              <a:rPr lang="en-US" sz="3600" dirty="0"/>
            </a:br>
            <a:r>
              <a:rPr lang="en-US" sz="3600" dirty="0"/>
              <a:t>TV Skews Towards the Evening/Night.</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28</a:t>
            </a:fld>
            <a:endParaRPr lang="en-US" dirty="0">
              <a:solidFill>
                <a:prstClr val="black"/>
              </a:solidFill>
            </a:endParaRPr>
          </a:p>
        </p:txBody>
      </p:sp>
      <p:sp>
        <p:nvSpPr>
          <p:cNvPr id="5" name="Text Placeholder 4"/>
          <p:cNvSpPr>
            <a:spLocks noGrp="1"/>
          </p:cNvSpPr>
          <p:nvPr>
            <p:ph type="body" sz="quarter" idx="13"/>
          </p:nvPr>
        </p:nvSpPr>
        <p:spPr>
          <a:xfrm>
            <a:off x="609601" y="6248400"/>
            <a:ext cx="8610599" cy="553998"/>
          </a:xfrm>
        </p:spPr>
        <p:txBody>
          <a:bodyPr/>
          <a:lstStyle/>
          <a:p>
            <a:pPr>
              <a:lnSpc>
                <a:spcPct val="100000"/>
              </a:lnSpc>
            </a:pPr>
            <a:r>
              <a:rPr lang="en-US" dirty="0"/>
              <a:t>Source: GfK TVB Media Comparisons Study 2022. M-S 4A-4A. Persons 18+ Plan to remodel any portion of current home in next year: Yes.</a:t>
            </a:r>
          </a:p>
          <a:p>
            <a:pPr>
              <a:lnSpc>
                <a:spcPct val="100000"/>
              </a:lnSpc>
              <a:spcBef>
                <a:spcPts val="0"/>
              </a:spcBef>
            </a:pPr>
            <a:r>
              <a:rPr lang="en-US" dirty="0"/>
              <a:t>Internet= TV Program/Movie Using Streaming Video with or without ads, Streaming Video Other than TV Programs or Movies, Social Media, Email, Search, Local Radio Web/Apps, Streaming Audio, Podcasts, Digital Print, TV websites, Any Other Internet Use.</a:t>
            </a:r>
          </a:p>
        </p:txBody>
      </p:sp>
      <p:graphicFrame>
        <p:nvGraphicFramePr>
          <p:cNvPr id="9" name="Chart 8"/>
          <p:cNvGraphicFramePr/>
          <p:nvPr>
            <p:extLst>
              <p:ext uri="{D42A27DB-BD31-4B8C-83A1-F6EECF244321}">
                <p14:modId xmlns:p14="http://schemas.microsoft.com/office/powerpoint/2010/main" val="2043523657"/>
              </p:ext>
            </p:extLst>
          </p:nvPr>
        </p:nvGraphicFramePr>
        <p:xfrm>
          <a:off x="1143000" y="1066800"/>
          <a:ext cx="9906000" cy="512155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4191000" y="5682734"/>
            <a:ext cx="3999633" cy="369332"/>
            <a:chOff x="3247745" y="7162800"/>
            <a:chExt cx="3999633" cy="369332"/>
          </a:xfrm>
        </p:grpSpPr>
        <p:sp>
          <p:nvSpPr>
            <p:cNvPr id="3" name="Rectangle 2"/>
            <p:cNvSpPr/>
            <p:nvPr/>
          </p:nvSpPr>
          <p:spPr>
            <a:xfrm>
              <a:off x="4648200" y="7233166"/>
              <a:ext cx="228600" cy="228600"/>
            </a:xfrm>
            <a:prstGeom prst="rect">
              <a:avLst/>
            </a:prstGeom>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rot="2700000">
              <a:off x="3247745" y="7233166"/>
              <a:ext cx="228600" cy="228600"/>
            </a:xfrm>
            <a:prstGeom prst="rect">
              <a:avLst/>
            </a:prstGeom>
            <a:solidFill>
              <a:schemeClr val="tx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3505200" y="7162800"/>
              <a:ext cx="3742178" cy="369332"/>
            </a:xfrm>
            <a:prstGeom prst="rect">
              <a:avLst/>
            </a:prstGeom>
            <a:noFill/>
          </p:spPr>
          <p:txBody>
            <a:bodyPr wrap="none" rtlCol="0">
              <a:spAutoFit/>
            </a:bodyPr>
            <a:lstStyle/>
            <a:p>
              <a:r>
                <a:rPr lang="en-US" dirty="0">
                  <a:solidFill>
                    <a:prstClr val="black"/>
                  </a:solidFill>
                </a:rPr>
                <a:t>Internet        TV (Broadcast/Cable)</a:t>
              </a:r>
            </a:p>
          </p:txBody>
        </p:sp>
      </p:grpSp>
    </p:spTree>
    <p:extLst>
      <p:ext uri="{BB962C8B-B14F-4D97-AF65-F5344CB8AC3E}">
        <p14:creationId xmlns:p14="http://schemas.microsoft.com/office/powerpoint/2010/main" val="2047067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609601" y="6361799"/>
            <a:ext cx="9867898" cy="400110"/>
          </a:xfrm>
        </p:spPr>
        <p:txBody>
          <a:bodyPr/>
          <a:lstStyle/>
          <a:p>
            <a:pPr>
              <a:lnSpc>
                <a:spcPct val="100000"/>
              </a:lnSpc>
            </a:pPr>
            <a:r>
              <a:rPr lang="en-US" dirty="0"/>
              <a:t>Source: GfK TVB Media Comparisons Study 2022. Persons 18+ Plan to remodel any portion of current home in next year: Yes. Includes only those who answered.                                                                                                                                               Q3 -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669974316"/>
              </p:ext>
            </p:extLst>
          </p:nvPr>
        </p:nvGraphicFramePr>
        <p:xfrm>
          <a:off x="3124200" y="1860032"/>
          <a:ext cx="57150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32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a:t>
            </a:fld>
            <a:endParaRPr lang="en-US" dirty="0">
              <a:solidFill>
                <a:srgbClr val="1C1C1C"/>
              </a:solidFill>
            </a:endParaRPr>
          </a:p>
        </p:txBody>
      </p:sp>
      <p:sp>
        <p:nvSpPr>
          <p:cNvPr id="3" name="Text Placeholder 2"/>
          <p:cNvSpPr>
            <a:spLocks noGrp="1"/>
          </p:cNvSpPr>
          <p:nvPr>
            <p:ph type="body" sz="quarter" idx="13"/>
          </p:nvPr>
        </p:nvSpPr>
        <p:spPr>
          <a:xfrm>
            <a:off x="426728" y="6531077"/>
            <a:ext cx="8610599" cy="230832"/>
          </a:xfrm>
        </p:spPr>
        <p:txBody>
          <a:bodyPr/>
          <a:lstStyle/>
          <a:p>
            <a:r>
              <a:rPr lang="en-US" dirty="0"/>
              <a:t>Source: GfK TVB Media Comparisons Study 2022.</a:t>
            </a:r>
          </a:p>
        </p:txBody>
      </p:sp>
    </p:spTree>
    <p:extLst>
      <p:ext uri="{BB962C8B-B14F-4D97-AF65-F5344CB8AC3E}">
        <p14:creationId xmlns:p14="http://schemas.microsoft.com/office/powerpoint/2010/main" val="30368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11963400" cy="1089529"/>
          </a:xfrm>
        </p:spPr>
        <p:txBody>
          <a:bodyPr/>
          <a:lstStyle/>
          <a:p>
            <a:pPr>
              <a:tabLst>
                <a:tab pos="1258888" algn="l"/>
              </a:tabLst>
            </a:pPr>
            <a:r>
              <a:rPr lang="en-US" sz="3600" dirty="0"/>
              <a:t>Combining Broadcast TV with Broadcast Websites Results in 6% Increased Reach For Home Remodelers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19358465"/>
              </p:ext>
            </p:extLst>
          </p:nvPr>
        </p:nvGraphicFramePr>
        <p:xfrm>
          <a:off x="428625" y="1371600"/>
          <a:ext cx="11353800" cy="491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437988" y="6507223"/>
            <a:ext cx="8934612" cy="230832"/>
          </a:xfrm>
        </p:spPr>
        <p:txBody>
          <a:bodyPr/>
          <a:lstStyle/>
          <a:p>
            <a:r>
              <a:rPr lang="en-US" dirty="0"/>
              <a:t>Source: GfK TVB Media Comparisons Study 2022. M-S 4A-4A. Persons 18+ Plan to remodel any portion of current home in next year: Yes.</a:t>
            </a:r>
          </a:p>
        </p:txBody>
      </p:sp>
      <p:sp>
        <p:nvSpPr>
          <p:cNvPr id="6" name="TextBox 1"/>
          <p:cNvSpPr txBox="1"/>
          <p:nvPr/>
        </p:nvSpPr>
        <p:spPr>
          <a:xfrm>
            <a:off x="6248400" y="2286000"/>
            <a:ext cx="1066800" cy="13715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a:solidFill>
                  <a:schemeClr val="accent1"/>
                </a:solidFill>
              </a:rPr>
              <a:t>0.5%</a:t>
            </a:r>
            <a:endParaRPr lang="en-US" sz="3600" baseline="-25000" dirty="0">
              <a:solidFill>
                <a:schemeClr val="accent1"/>
              </a:solidFill>
            </a:endParaRP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9753600" y="2286000"/>
            <a:ext cx="1056085" cy="13715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5.8%</a:t>
            </a:r>
          </a:p>
          <a:p>
            <a:pPr algn="ctr"/>
            <a:r>
              <a:rPr lang="en-US" sz="3600" baseline="-25000" dirty="0">
                <a:solidFill>
                  <a:schemeClr val="accent1"/>
                </a:solidFill>
              </a:rPr>
              <a:t>Reach </a:t>
            </a:r>
          </a:p>
          <a:p>
            <a:pPr algn="ctr"/>
            <a:r>
              <a:rPr lang="en-US" sz="3600" baseline="-25000" dirty="0">
                <a:solidFill>
                  <a:schemeClr val="accent1"/>
                </a:solidFill>
              </a:rPr>
              <a:t>Added</a:t>
            </a:r>
          </a:p>
        </p:txBody>
      </p:sp>
    </p:spTree>
    <p:extLst>
      <p:ext uri="{BB962C8B-B14F-4D97-AF65-F5344CB8AC3E}">
        <p14:creationId xmlns:p14="http://schemas.microsoft.com/office/powerpoint/2010/main" val="3598498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68DB5E7-0D0F-4BA1-96AD-11D4926C6F67}"/>
              </a:ext>
            </a:extLst>
          </p:cNvPr>
          <p:cNvGraphicFramePr/>
          <p:nvPr>
            <p:extLst>
              <p:ext uri="{D42A27DB-BD31-4B8C-83A1-F6EECF244321}">
                <p14:modId xmlns:p14="http://schemas.microsoft.com/office/powerpoint/2010/main" val="3516643255"/>
              </p:ext>
            </p:extLst>
          </p:nvPr>
        </p:nvGraphicFramePr>
        <p:xfrm>
          <a:off x="1714499" y="1950009"/>
          <a:ext cx="8648701" cy="52831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59213" y="152400"/>
            <a:ext cx="11467605" cy="1089529"/>
          </a:xfrm>
        </p:spPr>
        <p:txBody>
          <a:bodyPr/>
          <a:lstStyle/>
          <a:p>
            <a:r>
              <a:rPr lang="en-US" sz="3600" dirty="0"/>
              <a:t>Local Broadcast Television Station Websites: Top Choice For Info On News And Events For Home Remodelers </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31</a:t>
            </a:fld>
            <a:endParaRPr lang="en-US" dirty="0">
              <a:solidFill>
                <a:prstClr val="black"/>
              </a:solidFill>
            </a:endParaRPr>
          </a:p>
        </p:txBody>
      </p:sp>
      <p:sp>
        <p:nvSpPr>
          <p:cNvPr id="5" name="Text Placeholder 4"/>
          <p:cNvSpPr>
            <a:spLocks noGrp="1"/>
          </p:cNvSpPr>
          <p:nvPr>
            <p:ph type="body" sz="quarter" idx="13"/>
          </p:nvPr>
        </p:nvSpPr>
        <p:spPr>
          <a:xfrm>
            <a:off x="609601" y="6207911"/>
            <a:ext cx="9448799" cy="553998"/>
          </a:xfrm>
        </p:spPr>
        <p:txBody>
          <a:bodyPr/>
          <a:lstStyle/>
          <a:p>
            <a:pPr>
              <a:lnSpc>
                <a:spcPct val="100000"/>
              </a:lnSpc>
            </a:pPr>
            <a:r>
              <a:rPr lang="en-US" dirty="0"/>
              <a:t>Source: GfK TVB Media Comparisons Study 2022. Persons 18+ Plan to remodel any portion of current home in next year: Yes. Includes only those who answered. Q13 - Which one of the following websites are you most likely to turn to when you need information about local news or events</a:t>
            </a:r>
            <a:r>
              <a:rPr lang="en-US"/>
              <a:t>?                                                             As </a:t>
            </a:r>
            <a:r>
              <a:rPr lang="en-US" dirty="0"/>
              <a:t>a percentage of those that use websites and apps. </a:t>
            </a:r>
          </a:p>
        </p:txBody>
      </p:sp>
      <p:sp>
        <p:nvSpPr>
          <p:cNvPr id="7" name="Rectangle 6"/>
          <p:cNvSpPr/>
          <p:nvPr/>
        </p:nvSpPr>
        <p:spPr>
          <a:xfrm>
            <a:off x="3600697" y="1344033"/>
            <a:ext cx="51053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Home Remodelers</a:t>
            </a:r>
          </a:p>
        </p:txBody>
      </p:sp>
    </p:spTree>
    <p:extLst>
      <p:ext uri="{BB962C8B-B14F-4D97-AF65-F5344CB8AC3E}">
        <p14:creationId xmlns:p14="http://schemas.microsoft.com/office/powerpoint/2010/main" val="1166943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609601" y="6207911"/>
            <a:ext cx="8610599" cy="553998"/>
          </a:xfrm>
        </p:spPr>
        <p:txBody>
          <a:bodyPr/>
          <a:lstStyle/>
          <a:p>
            <a:pPr>
              <a:lnSpc>
                <a:spcPct val="100000"/>
              </a:lnSpc>
            </a:pPr>
            <a:r>
              <a:rPr lang="en-US" dirty="0"/>
              <a:t>Source: GfK TVB Media Comparisons Study 2022. Persons 18+ Plan to remodel any portion of current home in next year: Yes.                                                                      QO12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443368633"/>
              </p:ext>
            </p:extLst>
          </p:nvPr>
        </p:nvGraphicFramePr>
        <p:xfrm>
          <a:off x="2971800" y="1241929"/>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051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61% of Home Remodelers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609600" y="6381690"/>
            <a:ext cx="8451272" cy="400110"/>
          </a:xfrm>
        </p:spPr>
        <p:txBody>
          <a:bodyPr/>
          <a:lstStyle/>
          <a:p>
            <a:r>
              <a:rPr lang="en-US" dirty="0"/>
              <a:t>Source: GfK TVB Media Comparisons Study 2022. Includes only those who answered all of the time, often, or sometimes.</a:t>
            </a:r>
            <a:br>
              <a:rPr lang="en-US" dirty="0"/>
            </a:br>
            <a:r>
              <a:rPr lang="en-US" dirty="0"/>
              <a:t>Q10 - Have you ever read or watched local broadcast TV station content on a social media site like Facebook, Twitter, or Instagram?</a:t>
            </a:r>
          </a:p>
        </p:txBody>
      </p:sp>
      <p:graphicFrame>
        <p:nvGraphicFramePr>
          <p:cNvPr id="7" name="Chart 6"/>
          <p:cNvGraphicFramePr/>
          <p:nvPr>
            <p:extLst>
              <p:ext uri="{D42A27DB-BD31-4B8C-83A1-F6EECF244321}">
                <p14:modId xmlns:p14="http://schemas.microsoft.com/office/powerpoint/2010/main" val="3465615417"/>
              </p:ext>
            </p:extLst>
          </p:nvPr>
        </p:nvGraphicFramePr>
        <p:xfrm>
          <a:off x="3251618" y="1600199"/>
          <a:ext cx="5688762" cy="4941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517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Home Remodelers Summary</a:t>
            </a:r>
          </a:p>
        </p:txBody>
      </p:sp>
      <p:sp>
        <p:nvSpPr>
          <p:cNvPr id="3" name="Content Placeholder 2"/>
          <p:cNvSpPr>
            <a:spLocks noGrp="1"/>
          </p:cNvSpPr>
          <p:nvPr>
            <p:ph idx="1"/>
          </p:nvPr>
        </p:nvSpPr>
        <p:spPr>
          <a:xfrm>
            <a:off x="324591" y="914400"/>
            <a:ext cx="11542816" cy="5257801"/>
          </a:xfrm>
        </p:spPr>
        <p:txBody>
          <a:bodyPr>
            <a:noAutofit/>
          </a:bodyPr>
          <a:lstStyle/>
          <a:p>
            <a:pPr marL="290513" indent="-290513">
              <a:lnSpc>
                <a:spcPct val="100000"/>
              </a:lnSpc>
              <a:spcBef>
                <a:spcPts val="2400"/>
              </a:spcBef>
            </a:pPr>
            <a:r>
              <a:rPr lang="en-US" sz="2400" dirty="0"/>
              <a:t>TV has the highest reach and people spend the most time with TV of all media platforms studied.</a:t>
            </a:r>
          </a:p>
          <a:p>
            <a:pPr marL="290513" indent="-290513">
              <a:lnSpc>
                <a:spcPct val="100000"/>
              </a:lnSpc>
              <a:spcBef>
                <a:spcPts val="2400"/>
              </a:spcBef>
            </a:pPr>
            <a:r>
              <a:rPr lang="en-US" sz="2400" dirty="0"/>
              <a:t>Most TV viewers are reached through broadcast TV.</a:t>
            </a:r>
          </a:p>
          <a:p>
            <a:pPr marL="290513" indent="-290513">
              <a:lnSpc>
                <a:spcPct val="100000"/>
              </a:lnSpc>
              <a:spcBef>
                <a:spcPts val="2400"/>
              </a:spcBef>
            </a:pPr>
            <a:r>
              <a:rPr lang="en-US" sz="2400" dirty="0"/>
              <a:t>If streaming platforms have no advertising, advertisers cannot reach these viewers. But Broadcast assets can reach most of them.</a:t>
            </a:r>
          </a:p>
          <a:p>
            <a:pPr marL="290513" indent="-290513">
              <a:lnSpc>
                <a:spcPct val="100000"/>
              </a:lnSpc>
              <a:spcBef>
                <a:spcPts val="2400"/>
              </a:spcBef>
            </a:pPr>
            <a:r>
              <a:rPr lang="en-US" sz="2400" dirty="0"/>
              <a:t>When picking only five networks, the top four are on broadcast TV.</a:t>
            </a:r>
          </a:p>
          <a:p>
            <a:pPr>
              <a:lnSpc>
                <a:spcPct val="100000"/>
              </a:lnSpc>
              <a:spcBef>
                <a:spcPts val="1800"/>
              </a:spcBef>
            </a:pPr>
            <a:r>
              <a:rPr lang="en-US" sz="2400" dirty="0"/>
              <a:t>Local TV news is the most trusted news source. </a:t>
            </a:r>
            <a:r>
              <a:rPr lang="en-US" sz="24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400" dirty="0">
                <a:latin typeface="+mj-lt"/>
                <a:ea typeface="Tahoma" panose="020B0604030504040204" pitchFamily="34" charset="0"/>
                <a:cs typeface="Tahoma" panose="020B0604030504040204" pitchFamily="34" charset="0"/>
              </a:rPr>
              <a:t>TV is the top advertising medium for purchase influence and motivating respondents to learn more about products.</a:t>
            </a: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TV and digital complement each other.</a:t>
            </a:r>
            <a:endParaRPr lang="en-US" sz="900"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25979" y="3787914"/>
            <a:ext cx="7568727" cy="1200329"/>
          </a:xfrm>
        </p:spPr>
        <p:txBody>
          <a:bodyPr/>
          <a:lstStyle/>
          <a:p>
            <a:r>
              <a:rPr lang="en-US" sz="7200" dirty="0"/>
              <a:t>Thank You!</a:t>
            </a:r>
          </a:p>
        </p:txBody>
      </p:sp>
    </p:spTree>
    <p:extLst>
      <p:ext uri="{BB962C8B-B14F-4D97-AF65-F5344CB8AC3E}">
        <p14:creationId xmlns:p14="http://schemas.microsoft.com/office/powerpoint/2010/main" val="136782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290815"/>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3" name="Group 2"/>
          <p:cNvGrpSpPr/>
          <p:nvPr/>
        </p:nvGrpSpPr>
        <p:grpSpPr>
          <a:xfrm>
            <a:off x="2506338" y="3209757"/>
            <a:ext cx="7216089" cy="1922747"/>
            <a:chOff x="2877231" y="3209757"/>
            <a:chExt cx="7216089" cy="1922747"/>
          </a:xfrm>
        </p:grpSpPr>
        <p:pic>
          <p:nvPicPr>
            <p:cNvPr id="5" name="Picture 4">
              <a:extLst>
                <a:ext uri="{FF2B5EF4-FFF2-40B4-BE49-F238E27FC236}">
                  <a16:creationId xmlns:a16="http://schemas.microsoft.com/office/drawing/2014/main" id="{7380EDBC-E3BB-4C49-8DE8-041ECB981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7231" y="3209757"/>
              <a:ext cx="3146314" cy="1922747"/>
            </a:xfrm>
            <a:prstGeom prst="rect">
              <a:avLst/>
            </a:prstGeom>
            <a:noFill/>
            <a:ln>
              <a:solidFill>
                <a:schemeClr val="tx2"/>
              </a:solidFill>
            </a:ln>
            <a:effectLst>
              <a:innerShdw blurRad="114300">
                <a:prstClr val="black"/>
              </a:innerShdw>
            </a:effectLst>
          </p:spPr>
        </p:pic>
        <p:pic>
          <p:nvPicPr>
            <p:cNvPr id="7" name="Picture 6">
              <a:extLst>
                <a:ext uri="{FF2B5EF4-FFF2-40B4-BE49-F238E27FC236}">
                  <a16:creationId xmlns:a16="http://schemas.microsoft.com/office/drawing/2014/main" id="{F60A78C9-C814-46BC-B08F-E14D38C91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209757"/>
              <a:ext cx="2930520" cy="1922747"/>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a:solidFill>
                  <a:schemeClr val="tx2"/>
                </a:solidFill>
              </a:rPr>
              <a:t>Thinking about your use of “Media A” yesterday in any location, for about how long did you use “Media A” during each of these time periods?</a:t>
            </a:r>
          </a:p>
          <a:p>
            <a:endParaRPr lang="en-US">
              <a:solidFill>
                <a:schemeClr val="tx2"/>
              </a:solidFill>
            </a:endParaRPr>
          </a:p>
          <a:p>
            <a:pPr lvl="1"/>
            <a:endParaRPr lang="en-US">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a:t>
            </a:fld>
            <a:endParaRPr lang="en-US" dirty="0">
              <a:solidFill>
                <a:prstClr val="black"/>
              </a:solidFill>
            </a:endParaRPr>
          </a:p>
        </p:txBody>
      </p:sp>
      <p:graphicFrame>
        <p:nvGraphicFramePr>
          <p:cNvPr id="6" name="Table 5"/>
          <p:cNvGraphicFramePr>
            <a:graphicFrameLocks noGrp="1"/>
          </p:cNvGraphicFramePr>
          <p:nvPr/>
        </p:nvGraphicFramePr>
        <p:xfrm>
          <a:off x="2031999" y="3581400"/>
          <a:ext cx="8127999"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8pm-1am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r h="370840">
                <a:tc>
                  <a:txBody>
                    <a:bodyPr/>
                    <a:lstStyle/>
                    <a:p>
                      <a:r>
                        <a:rPr lang="en-US" dirty="0"/>
                        <a:t>1am-4am</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7</a:t>
            </a:fld>
            <a:endParaRPr lang="en-US" dirty="0">
              <a:solidFill>
                <a:srgbClr val="1C1C1C"/>
              </a:solidFill>
            </a:endParaRPr>
          </a:p>
        </p:txBody>
      </p:sp>
      <p:sp>
        <p:nvSpPr>
          <p:cNvPr id="3" name="Rectangle 2"/>
          <p:cNvSpPr/>
          <p:nvPr/>
        </p:nvSpPr>
        <p:spPr bwMode="auto">
          <a:xfrm>
            <a:off x="2196354" y="1981200"/>
            <a:ext cx="7785846" cy="1524000"/>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pPr>
            <a:endParaRPr lang="en-US" sz="1000" dirty="0">
              <a:latin typeface="Tahoma" pitchFamily="34" charset="0"/>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dirty="0"/>
          </a:p>
        </p:txBody>
      </p:sp>
      <p:sp>
        <p:nvSpPr>
          <p:cNvPr id="19" name="TextBox 18"/>
          <p:cNvSpPr txBox="1"/>
          <p:nvPr/>
        </p:nvSpPr>
        <p:spPr>
          <a:xfrm>
            <a:off x="4203164"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algn="ctr"/>
            <a:r>
              <a:rPr lang="en-US" sz="2200" b="1" dirty="0">
                <a:latin typeface="+mj-lt"/>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Cable News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Email</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Local Radio Stations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Broadcast TV News </a:t>
            </a:r>
            <a:r>
              <a:rPr lang="en-US" sz="1100" b="1" dirty="0">
                <a:latin typeface="+mj-lt"/>
                <a:cs typeface="Helvetica" panose="020B0604020202020204" pitchFamily="34" charset="0"/>
              </a:rPr>
              <a:t>site/app</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Newspaper</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Magazine</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Search</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Audio</a:t>
            </a:r>
          </a:p>
        </p:txBody>
      </p:sp>
      <p:sp>
        <p:nvSpPr>
          <p:cNvPr id="13" name="TextBox 12"/>
          <p:cNvSpPr txBox="1"/>
          <p:nvPr/>
        </p:nvSpPr>
        <p:spPr>
          <a:xfrm>
            <a:off x="2438400"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TV</a:t>
            </a:r>
          </a:p>
        </p:txBody>
      </p:sp>
      <p:sp>
        <p:nvSpPr>
          <p:cNvPr id="70" name="TextBox 69"/>
          <p:cNvSpPr txBox="1"/>
          <p:nvPr/>
        </p:nvSpPr>
        <p:spPr>
          <a:xfrm>
            <a:off x="2612577" y="3134638"/>
            <a:ext cx="1375877" cy="446762"/>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(Broadcast, Cable and Streaming)</a:t>
            </a:r>
          </a:p>
        </p:txBody>
      </p:sp>
      <p:sp>
        <p:nvSpPr>
          <p:cNvPr id="71" name="TextBox 70"/>
          <p:cNvSpPr txBox="1"/>
          <p:nvPr/>
        </p:nvSpPr>
        <p:spPr>
          <a:xfrm>
            <a:off x="7467129" y="2784193"/>
            <a:ext cx="2275757" cy="568606"/>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Social Media</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Podcasts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With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No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Video Other Than TV Programs on Digital Media</a:t>
            </a:r>
            <a:endParaRPr lang="en-US" sz="1400" b="1" dirty="0">
              <a:latin typeface="+mj-lt"/>
              <a:cs typeface="Helvetica" panose="020B0604020202020204" pitchFamily="34" charset="0"/>
            </a:endParaRPr>
          </a:p>
        </p:txBody>
      </p:sp>
      <p:pic>
        <p:nvPicPr>
          <p:cNvPr id="5" name="Picture 4"/>
          <p:cNvPicPr>
            <a:picLocks noChangeAspect="1"/>
          </p:cNvPicPr>
          <p:nvPr/>
        </p:nvPicPr>
        <p:blipFill>
          <a:blip r:embed="rId3"/>
          <a:stretch>
            <a:fillRect/>
          </a:stretch>
        </p:blipFill>
        <p:spPr>
          <a:xfrm>
            <a:off x="4617228" y="2106401"/>
            <a:ext cx="896103" cy="766628"/>
          </a:xfrm>
          <a:prstGeom prst="rect">
            <a:avLst/>
          </a:prstGeom>
        </p:spPr>
      </p:pic>
      <p:pic>
        <p:nvPicPr>
          <p:cNvPr id="6" name="Picture 5"/>
          <p:cNvPicPr>
            <a:picLocks noChangeAspect="1"/>
          </p:cNvPicPr>
          <p:nvPr/>
        </p:nvPicPr>
        <p:blipFill>
          <a:blip r:embed="rId4"/>
          <a:stretch>
            <a:fillRect/>
          </a:stretch>
        </p:blipFill>
        <p:spPr>
          <a:xfrm>
            <a:off x="6442119" y="2187878"/>
            <a:ext cx="751846" cy="628921"/>
          </a:xfrm>
          <a:prstGeom prst="rect">
            <a:avLst/>
          </a:prstGeom>
        </p:spPr>
      </p:pic>
      <p:pic>
        <p:nvPicPr>
          <p:cNvPr id="7" name="Picture 6"/>
          <p:cNvPicPr>
            <a:picLocks noChangeAspect="1"/>
          </p:cNvPicPr>
          <p:nvPr/>
        </p:nvPicPr>
        <p:blipFill>
          <a:blip r:embed="rId5"/>
          <a:stretch>
            <a:fillRect/>
          </a:stretch>
        </p:blipFill>
        <p:spPr>
          <a:xfrm>
            <a:off x="2804193" y="2104199"/>
            <a:ext cx="992645" cy="737154"/>
          </a:xfrm>
          <a:prstGeom prst="rect">
            <a:avLst/>
          </a:prstGeom>
        </p:spPr>
      </p:pic>
      <p:pic>
        <p:nvPicPr>
          <p:cNvPr id="8" name="Picture 7"/>
          <p:cNvPicPr>
            <a:picLocks noChangeAspect="1"/>
          </p:cNvPicPr>
          <p:nvPr/>
        </p:nvPicPr>
        <p:blipFill>
          <a:blip r:embed="rId6"/>
          <a:stretch>
            <a:fillRect/>
          </a:stretch>
        </p:blipFill>
        <p:spPr>
          <a:xfrm>
            <a:off x="7737772" y="2189639"/>
            <a:ext cx="1734470" cy="631690"/>
          </a:xfrm>
          <a:prstGeom prst="rect">
            <a:avLst/>
          </a:prstGeom>
        </p:spPr>
      </p:pic>
      <p:pic>
        <p:nvPicPr>
          <p:cNvPr id="51" name="Picture 50"/>
          <p:cNvPicPr>
            <a:picLocks noChangeAspect="1"/>
          </p:cNvPicPr>
          <p:nvPr/>
        </p:nvPicPr>
        <p:blipFill>
          <a:blip r:embed="rId6"/>
          <a:stretch>
            <a:fillRect/>
          </a:stretch>
        </p:blipFill>
        <p:spPr>
          <a:xfrm>
            <a:off x="3075795" y="3726293"/>
            <a:ext cx="1485202" cy="540907"/>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8</a:t>
            </a:fld>
            <a:endParaRPr lang="en-US" dirty="0">
              <a:solidFill>
                <a:prstClr val="black"/>
              </a:solidFill>
            </a:endParaRPr>
          </a:p>
        </p:txBody>
      </p:sp>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419099" y="6535579"/>
            <a:ext cx="8641773" cy="246221"/>
          </a:xfrm>
        </p:spPr>
        <p:txBody>
          <a:bodyPr/>
          <a:lstStyle/>
          <a:p>
            <a:r>
              <a:rPr lang="en-US" dirty="0"/>
              <a:t>Source: GfK TVB Media Comparisons Study 2022. M-S 4A-4A. Persons 18+ Plan to remodel any portion of current home in next year: Yes.</a:t>
            </a:r>
          </a:p>
        </p:txBody>
      </p:sp>
      <p:graphicFrame>
        <p:nvGraphicFramePr>
          <p:cNvPr id="8" name="Content Placeholder 7">
            <a:extLst>
              <a:ext uri="{FF2B5EF4-FFF2-40B4-BE49-F238E27FC236}">
                <a16:creationId xmlns:a16="http://schemas.microsoft.com/office/drawing/2014/main" id="{6A3B9034-0A21-4F96-BBF8-D89EC7F91A01}"/>
              </a:ext>
            </a:extLst>
          </p:cNvPr>
          <p:cNvGraphicFramePr>
            <a:graphicFrameLocks noGrp="1"/>
          </p:cNvGraphicFramePr>
          <p:nvPr>
            <p:ph idx="1"/>
            <p:extLst>
              <p:ext uri="{D42A27DB-BD31-4B8C-83A1-F6EECF244321}">
                <p14:modId xmlns:p14="http://schemas.microsoft.com/office/powerpoint/2010/main" val="4015297413"/>
              </p:ext>
            </p:extLst>
          </p:nvPr>
        </p:nvGraphicFramePr>
        <p:xfrm>
          <a:off x="-762000" y="1066800"/>
          <a:ext cx="12459196" cy="5495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789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15" name="Content Placeholder 4"/>
          <p:cNvSpPr>
            <a:spLocks noGrp="1"/>
          </p:cNvSpPr>
          <p:nvPr>
            <p:ph idx="1"/>
          </p:nvPr>
        </p:nvSpPr>
        <p:spPr>
          <a:xfrm>
            <a:off x="439473" y="1035650"/>
            <a:ext cx="4513527" cy="5015219"/>
          </a:xfrm>
        </p:spPr>
        <p:txBody>
          <a:bodyPr>
            <a:norm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a:t>
            </a:r>
            <a:r>
              <a:rPr lang="en-US" sz="1400" dirty="0"/>
              <a:t>Streaming Programs/Movies on a TV set with Advertising. </a:t>
            </a:r>
          </a:p>
          <a:p>
            <a:pPr marL="342900" indent="-342900">
              <a:buNone/>
            </a:pPr>
            <a:r>
              <a:rPr lang="en-US" sz="1400" b="1" dirty="0"/>
              <a:t>Streaming Programs on TV No Ads</a:t>
            </a:r>
            <a:r>
              <a:rPr lang="en-US" sz="1400" dirty="0"/>
              <a:t> </a:t>
            </a:r>
            <a:r>
              <a:rPr lang="en-US" sz="1400" dirty="0">
                <a:solidFill>
                  <a:schemeClr val="tx2"/>
                </a:solidFill>
              </a:rPr>
              <a:t>= </a:t>
            </a:r>
            <a:r>
              <a:rPr lang="en-US" sz="1400" dirty="0"/>
              <a:t>Streaming Programs/Movies on a TV set with no Advertising</a:t>
            </a:r>
          </a:p>
          <a:p>
            <a:pPr marL="342900" indent="-342900">
              <a:buNone/>
            </a:pPr>
            <a:r>
              <a:rPr lang="en-US" sz="1400" dirty="0"/>
              <a:t> </a:t>
            </a: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p>
          <a:p>
            <a:pPr marL="342900" indent="-342900">
              <a:buNone/>
            </a:pPr>
            <a:endParaRPr lang="en-US" sz="14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a:solidFill>
                  <a:schemeClr val="accent1"/>
                </a:solidFill>
              </a:rPr>
              <a:t>Digital (</a:t>
            </a:r>
            <a:r>
              <a:rPr lang="en-US" sz="1800" b="1" dirty="0">
                <a:solidFill>
                  <a:schemeClr val="accent1"/>
                </a:solidFill>
              </a:rPr>
              <a:t>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Streaming Programs/Movies on PC or Mobile Device with Advertising. </a:t>
            </a:r>
          </a:p>
          <a:p>
            <a:pPr marL="342900" indent="-342900">
              <a:lnSpc>
                <a:spcPct val="100000"/>
              </a:lnSpc>
              <a:spcBef>
                <a:spcPts val="500"/>
              </a:spcBef>
              <a:buNone/>
            </a:pPr>
            <a:r>
              <a:rPr lang="en-US" sz="1400" b="1" dirty="0"/>
              <a:t>Streaming Programs on Digital Media No Ads </a:t>
            </a:r>
            <a:r>
              <a:rPr lang="en-US" sz="1400" dirty="0"/>
              <a:t>= Streaming Programs/Movies on PC or Mobile Device with no Advertising. </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443143408"/>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13488</TotalTime>
  <Words>2680</Words>
  <Application>Microsoft Office PowerPoint</Application>
  <PresentationFormat>Widescreen</PresentationFormat>
  <Paragraphs>257</Paragraphs>
  <Slides>35</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Tahoma</vt:lpstr>
      <vt:lpstr>Wingdings</vt:lpstr>
      <vt:lpstr>1_Office Theme</vt:lpstr>
      <vt:lpstr>3_Office Theme</vt:lpstr>
      <vt:lpstr>PowerPoint Presentation</vt:lpstr>
      <vt:lpstr>Research Methodology Overview</vt:lpstr>
      <vt:lpstr>PowerPoint Presentation</vt:lpstr>
      <vt:lpstr>Part 1: Reach and Time Spent</vt:lpstr>
      <vt:lpstr>Reach and Time Spent Focus on the Individual and Their One Day Use of Media Platforms</vt:lpstr>
      <vt:lpstr>Respondents Were Asked Questions on their Media Use by Device/Outlet</vt:lpstr>
      <vt:lpstr>These are the media platforms measured. Respondents did not have to watch TV to be  included in the study.</vt:lpstr>
      <vt:lpstr>Digital platform usage was asked separately for each device. Results on media comparisons reflect the total of all three digital devices.</vt:lpstr>
      <vt:lpstr>Media Key Guide for Reach &amp; Time-Spent</vt:lpstr>
      <vt:lpstr>TV Has Highest Reach of Ad Supported Platforms Broadcast Leads the Way For Home Remodelers</vt:lpstr>
      <vt:lpstr>The Majority of TV Program Reach  is Through Linear TV</vt:lpstr>
      <vt:lpstr>Streaming with NO Advertising  Advertisers Cannot Reach these Viewers  </vt:lpstr>
      <vt:lpstr>Time Spent</vt:lpstr>
      <vt:lpstr>Home Remodelers Spend the Most Time with Television  of All Ad Supported Platforms</vt:lpstr>
      <vt:lpstr>Most Time Spent with TV Programs  is On Linear TV For New Home Remodelers</vt:lpstr>
      <vt:lpstr>PowerPoint Presentation</vt:lpstr>
      <vt:lpstr>Part 2: Attitude and Media Preference Questions</vt:lpstr>
      <vt:lpstr>If you could choose  only five networks,  which five would you choose?  </vt:lpstr>
      <vt:lpstr>Out of 5 choices, the top 4 were Broadcast Networks</vt:lpstr>
      <vt:lpstr>Television Ads Motivate Home Remodelers To Learn More</vt:lpstr>
      <vt:lpstr>Television is The Top Advertising Medium That  Influences Purchase Decisions For Home Remodelers</vt:lpstr>
      <vt:lpstr>PowerPoint Presentation</vt:lpstr>
      <vt:lpstr>The Primary Source For News Among Home Remodelers: Broadcast Television</vt:lpstr>
      <vt:lpstr>The Primary Source For Local Traffic, Weather &amp; Sports: Local Broadcast Television News</vt:lpstr>
      <vt:lpstr>Home Remodelers’ Trust is in Local Broadcast Assets</vt:lpstr>
      <vt:lpstr>Local Broadcast Television News: Most Involved In Your Community For Home Remodelers</vt:lpstr>
      <vt:lpstr>Working Together</vt:lpstr>
      <vt:lpstr>Internet Usage Skews Towards the Day. TV Skews Towards the Evening/Night.</vt:lpstr>
      <vt:lpstr>Television Ads Are Motivation To Do  Further Research Online</vt:lpstr>
      <vt:lpstr>Combining Broadcast TV with Broadcast Websites Results in 6% Increased Reach For Home Remodelers</vt:lpstr>
      <vt:lpstr>Local Broadcast Television Station Websites: Top Choice For Info On News And Events For Home Remodelers </vt:lpstr>
      <vt:lpstr>“When visiting a local television station’s website/apps, do you look at the video ads?”</vt:lpstr>
      <vt:lpstr>61% of Home Remodelers Have Read or Watched Local Broadcast TV Station Content on a Social Media Site</vt:lpstr>
      <vt:lpstr>Home Remodelers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1159</cp:revision>
  <cp:lastPrinted>2017-05-09T21:32:00Z</cp:lastPrinted>
  <dcterms:created xsi:type="dcterms:W3CDTF">2017-03-08T14:37:33Z</dcterms:created>
  <dcterms:modified xsi:type="dcterms:W3CDTF">2022-01-28T20:30:28Z</dcterms:modified>
</cp:coreProperties>
</file>