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theme/themeOverride8.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charts/chart18.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00" r:id="rId2"/>
  </p:sldMasterIdLst>
  <p:notesMasterIdLst>
    <p:notesMasterId r:id="rId37"/>
  </p:notesMasterIdLst>
  <p:handoutMasterIdLst>
    <p:handoutMasterId r:id="rId38"/>
  </p:handoutMasterIdLst>
  <p:sldIdLst>
    <p:sldId id="1093" r:id="rId3"/>
    <p:sldId id="673" r:id="rId4"/>
    <p:sldId id="660" r:id="rId5"/>
    <p:sldId id="675" r:id="rId6"/>
    <p:sldId id="886" r:id="rId7"/>
    <p:sldId id="869" r:id="rId8"/>
    <p:sldId id="878" r:id="rId9"/>
    <p:sldId id="1087" r:id="rId10"/>
    <p:sldId id="871" r:id="rId11"/>
    <p:sldId id="393" r:id="rId12"/>
    <p:sldId id="367" r:id="rId13"/>
    <p:sldId id="881" r:id="rId14"/>
    <p:sldId id="1091" r:id="rId15"/>
    <p:sldId id="1080" r:id="rId16"/>
    <p:sldId id="291" r:id="rId17"/>
    <p:sldId id="688" r:id="rId18"/>
    <p:sldId id="677" r:id="rId19"/>
    <p:sldId id="407" r:id="rId20"/>
    <p:sldId id="356" r:id="rId21"/>
    <p:sldId id="1081" r:id="rId22"/>
    <p:sldId id="478" r:id="rId23"/>
    <p:sldId id="1082" r:id="rId24"/>
    <p:sldId id="1083" r:id="rId25"/>
    <p:sldId id="352" r:id="rId26"/>
    <p:sldId id="354" r:id="rId27"/>
    <p:sldId id="506" r:id="rId28"/>
    <p:sldId id="376" r:id="rId29"/>
    <p:sldId id="378" r:id="rId30"/>
    <p:sldId id="839" r:id="rId31"/>
    <p:sldId id="380" r:id="rId32"/>
    <p:sldId id="830" r:id="rId33"/>
    <p:sldId id="368" r:id="rId34"/>
    <p:sldId id="337" r:id="rId35"/>
    <p:sldId id="366" r:id="rId3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643"/>
    <a:srgbClr val="4B0590"/>
    <a:srgbClr val="70ACAC"/>
    <a:srgbClr val="828282"/>
    <a:srgbClr val="0000FF"/>
    <a:srgbClr val="FF7C0F"/>
    <a:srgbClr val="E5E5E5"/>
    <a:srgbClr val="6EA14B"/>
    <a:srgbClr val="FF66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114" d="100"/>
          <a:sy n="114" d="100"/>
        </p:scale>
        <p:origin x="2046" y="114"/>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amp; Jess Karamouzis" userId="5f2f5c191da931c7" providerId="LiveId" clId="{248C3291-576A-467E-AEFF-E4AECBDE8374}"/>
    <pc:docChg chg="modSld">
      <pc:chgData name="Andrew &amp; Jess Karamouzis" userId="5f2f5c191da931c7" providerId="LiveId" clId="{248C3291-576A-467E-AEFF-E4AECBDE8374}" dt="2022-01-27T21:42:02.660" v="550" actId="14100"/>
      <pc:docMkLst>
        <pc:docMk/>
      </pc:docMkLst>
      <pc:sldChg chg="modSp">
        <pc:chgData name="Andrew &amp; Jess Karamouzis" userId="5f2f5c191da931c7" providerId="LiveId" clId="{248C3291-576A-467E-AEFF-E4AECBDE8374}" dt="2022-01-26T17:23:42.119" v="95" actId="20577"/>
        <pc:sldMkLst>
          <pc:docMk/>
          <pc:sldMk cId="2593868695" sldId="291"/>
        </pc:sldMkLst>
        <pc:graphicFrameChg chg="mod">
          <ac:chgData name="Andrew &amp; Jess Karamouzis" userId="5f2f5c191da931c7" providerId="LiveId" clId="{248C3291-576A-467E-AEFF-E4AECBDE8374}" dt="2022-01-26T17:23:42.119" v="95" actId="20577"/>
          <ac:graphicFrameMkLst>
            <pc:docMk/>
            <pc:sldMk cId="2593868695" sldId="291"/>
            <ac:graphicFrameMk id="6" creationId="{00000000-0000-0000-0000-000000000000}"/>
          </ac:graphicFrameMkLst>
        </pc:graphicFrameChg>
      </pc:sldChg>
      <pc:sldChg chg="modSp mod">
        <pc:chgData name="Andrew &amp; Jess Karamouzis" userId="5f2f5c191da931c7" providerId="LiveId" clId="{248C3291-576A-467E-AEFF-E4AECBDE8374}" dt="2022-01-26T17:25:23.362" v="124" actId="20577"/>
        <pc:sldMkLst>
          <pc:docMk/>
          <pc:sldMk cId="1530075109" sldId="352"/>
        </pc:sldMkLst>
        <pc:spChg chg="mod">
          <ac:chgData name="Andrew &amp; Jess Karamouzis" userId="5f2f5c191da931c7" providerId="LiveId" clId="{248C3291-576A-467E-AEFF-E4AECBDE8374}" dt="2022-01-26T17:25:23.362" v="124" actId="20577"/>
          <ac:spMkLst>
            <pc:docMk/>
            <pc:sldMk cId="1530075109" sldId="352"/>
            <ac:spMk id="12" creationId="{00000000-0000-0000-0000-000000000000}"/>
          </ac:spMkLst>
        </pc:spChg>
      </pc:sldChg>
      <pc:sldChg chg="modSp mod">
        <pc:chgData name="Andrew &amp; Jess Karamouzis" userId="5f2f5c191da931c7" providerId="LiveId" clId="{248C3291-576A-467E-AEFF-E4AECBDE8374}" dt="2022-01-27T21:14:26.557" v="174"/>
        <pc:sldMkLst>
          <pc:docMk/>
          <pc:sldMk cId="2564208103" sldId="354"/>
        </pc:sldMkLst>
        <pc:graphicFrameChg chg="mod">
          <ac:chgData name="Andrew &amp; Jess Karamouzis" userId="5f2f5c191da931c7" providerId="LiveId" clId="{248C3291-576A-467E-AEFF-E4AECBDE8374}" dt="2022-01-27T21:14:26.557" v="174"/>
          <ac:graphicFrameMkLst>
            <pc:docMk/>
            <pc:sldMk cId="2564208103" sldId="354"/>
            <ac:graphicFrameMk id="8" creationId="{CCC862DB-261B-4388-B8D6-D06947B6BAC7}"/>
          </ac:graphicFrameMkLst>
        </pc:graphicFrameChg>
      </pc:sldChg>
      <pc:sldChg chg="modSp mod">
        <pc:chgData name="Andrew &amp; Jess Karamouzis" userId="5f2f5c191da931c7" providerId="LiveId" clId="{248C3291-576A-467E-AEFF-E4AECBDE8374}" dt="2022-01-27T21:03:28.128" v="161" actId="27918"/>
        <pc:sldMkLst>
          <pc:docMk/>
          <pc:sldMk cId="3931149439" sldId="356"/>
        </pc:sldMkLst>
        <pc:graphicFrameChg chg="mod">
          <ac:chgData name="Andrew &amp; Jess Karamouzis" userId="5f2f5c191da931c7" providerId="LiveId" clId="{248C3291-576A-467E-AEFF-E4AECBDE8374}" dt="2022-01-26T17:24:19.257" v="114" actId="20577"/>
          <ac:graphicFrameMkLst>
            <pc:docMk/>
            <pc:sldMk cId="3931149439" sldId="356"/>
            <ac:graphicFrameMk id="10" creationId="{00000000-0000-0000-0000-000000000000}"/>
          </ac:graphicFrameMkLst>
        </pc:graphicFrameChg>
      </pc:sldChg>
      <pc:sldChg chg="modSp">
        <pc:chgData name="Andrew &amp; Jess Karamouzis" userId="5f2f5c191da931c7" providerId="LiveId" clId="{248C3291-576A-467E-AEFF-E4AECBDE8374}" dt="2022-01-26T17:23:11.013" v="82"/>
        <pc:sldMkLst>
          <pc:docMk/>
          <pc:sldMk cId="194103054" sldId="367"/>
        </pc:sldMkLst>
        <pc:graphicFrameChg chg="mod">
          <ac:chgData name="Andrew &amp; Jess Karamouzis" userId="5f2f5c191da931c7" providerId="LiveId" clId="{248C3291-576A-467E-AEFF-E4AECBDE8374}" dt="2022-01-26T17:23:11.013" v="82"/>
          <ac:graphicFrameMkLst>
            <pc:docMk/>
            <pc:sldMk cId="194103054" sldId="367"/>
            <ac:graphicFrameMk id="6" creationId="{1348B50B-E7B5-4566-9069-9F6F4A3BFDF4}"/>
          </ac:graphicFrameMkLst>
        </pc:graphicFrameChg>
      </pc:sldChg>
      <pc:sldChg chg="modSp mod">
        <pc:chgData name="Andrew &amp; Jess Karamouzis" userId="5f2f5c191da931c7" providerId="LiveId" clId="{248C3291-576A-467E-AEFF-E4AECBDE8374}" dt="2022-01-27T21:42:02.660" v="550" actId="14100"/>
        <pc:sldMkLst>
          <pc:docMk/>
          <pc:sldMk cId="152517782" sldId="368"/>
        </pc:sldMkLst>
        <pc:spChg chg="mod">
          <ac:chgData name="Andrew &amp; Jess Karamouzis" userId="5f2f5c191da931c7" providerId="LiveId" clId="{248C3291-576A-467E-AEFF-E4AECBDE8374}" dt="2022-01-27T21:42:02.660" v="550" actId="14100"/>
          <ac:spMkLst>
            <pc:docMk/>
            <pc:sldMk cId="152517782" sldId="368"/>
            <ac:spMk id="5" creationId="{00000000-0000-0000-0000-000000000000}"/>
          </ac:spMkLst>
        </pc:spChg>
      </pc:sldChg>
      <pc:sldChg chg="modSp mod">
        <pc:chgData name="Andrew &amp; Jess Karamouzis" userId="5f2f5c191da931c7" providerId="LiveId" clId="{248C3291-576A-467E-AEFF-E4AECBDE8374}" dt="2022-01-27T21:37:25.495" v="442" actId="27918"/>
        <pc:sldMkLst>
          <pc:docMk/>
          <pc:sldMk cId="2047067441" sldId="376"/>
        </pc:sldMkLst>
        <pc:graphicFrameChg chg="mod">
          <ac:chgData name="Andrew &amp; Jess Karamouzis" userId="5f2f5c191da931c7" providerId="LiveId" clId="{248C3291-576A-467E-AEFF-E4AECBDE8374}" dt="2022-01-26T17:25:34.181" v="126"/>
          <ac:graphicFrameMkLst>
            <pc:docMk/>
            <pc:sldMk cId="2047067441" sldId="376"/>
            <ac:graphicFrameMk id="9" creationId="{00000000-0000-0000-0000-000000000000}"/>
          </ac:graphicFrameMkLst>
        </pc:graphicFrameChg>
      </pc:sldChg>
      <pc:sldChg chg="modSp mod">
        <pc:chgData name="Andrew &amp; Jess Karamouzis" userId="5f2f5c191da931c7" providerId="LiveId" clId="{248C3291-576A-467E-AEFF-E4AECBDE8374}" dt="2022-01-27T21:41:22.350" v="548"/>
        <pc:sldMkLst>
          <pc:docMk/>
          <pc:sldMk cId="1166943700" sldId="380"/>
        </pc:sldMkLst>
        <pc:spChg chg="mod">
          <ac:chgData name="Andrew &amp; Jess Karamouzis" userId="5f2f5c191da931c7" providerId="LiveId" clId="{248C3291-576A-467E-AEFF-E4AECBDE8374}" dt="2022-01-27T21:41:14.991" v="547" actId="20577"/>
          <ac:spMkLst>
            <pc:docMk/>
            <pc:sldMk cId="1166943700" sldId="380"/>
            <ac:spMk id="5" creationId="{00000000-0000-0000-0000-000000000000}"/>
          </ac:spMkLst>
        </pc:spChg>
        <pc:spChg chg="mod">
          <ac:chgData name="Andrew &amp; Jess Karamouzis" userId="5f2f5c191da931c7" providerId="LiveId" clId="{248C3291-576A-467E-AEFF-E4AECBDE8374}" dt="2022-01-26T17:25:43.072" v="127"/>
          <ac:spMkLst>
            <pc:docMk/>
            <pc:sldMk cId="1166943700" sldId="380"/>
            <ac:spMk id="7" creationId="{00000000-0000-0000-0000-000000000000}"/>
          </ac:spMkLst>
        </pc:spChg>
        <pc:graphicFrameChg chg="mod">
          <ac:chgData name="Andrew &amp; Jess Karamouzis" userId="5f2f5c191da931c7" providerId="LiveId" clId="{248C3291-576A-467E-AEFF-E4AECBDE8374}" dt="2022-01-27T21:41:22.350" v="548"/>
          <ac:graphicFrameMkLst>
            <pc:docMk/>
            <pc:sldMk cId="1166943700" sldId="380"/>
            <ac:graphicFrameMk id="9" creationId="{068DB5E7-0D0F-4BA1-96AD-11D4926C6F67}"/>
          </ac:graphicFrameMkLst>
        </pc:graphicFrameChg>
      </pc:sldChg>
      <pc:sldChg chg="modSp mod">
        <pc:chgData name="Andrew &amp; Jess Karamouzis" userId="5f2f5c191da931c7" providerId="LiveId" clId="{248C3291-576A-467E-AEFF-E4AECBDE8374}" dt="2022-01-26T17:23:00.744" v="80"/>
        <pc:sldMkLst>
          <pc:docMk/>
          <pc:sldMk cId="3065955329" sldId="393"/>
        </pc:sldMkLst>
        <pc:spChg chg="mod">
          <ac:chgData name="Andrew &amp; Jess Karamouzis" userId="5f2f5c191da931c7" providerId="LiveId" clId="{248C3291-576A-467E-AEFF-E4AECBDE8374}" dt="2022-01-26T17:23:00.744" v="80"/>
          <ac:spMkLst>
            <pc:docMk/>
            <pc:sldMk cId="3065955329" sldId="393"/>
            <ac:spMk id="8" creationId="{ED56104E-4342-4C00-9E11-7DE069C8EF41}"/>
          </ac:spMkLst>
        </pc:spChg>
      </pc:sldChg>
      <pc:sldChg chg="modSp mod">
        <pc:chgData name="Andrew &amp; Jess Karamouzis" userId="5f2f5c191da931c7" providerId="LiveId" clId="{248C3291-576A-467E-AEFF-E4AECBDE8374}" dt="2022-01-26T17:21:46.111" v="8" actId="1038"/>
        <pc:sldMkLst>
          <pc:docMk/>
          <pc:sldMk cId="3269517741" sldId="673"/>
        </pc:sldMkLst>
        <pc:spChg chg="mod">
          <ac:chgData name="Andrew &amp; Jess Karamouzis" userId="5f2f5c191da931c7" providerId="LiveId" clId="{248C3291-576A-467E-AEFF-E4AECBDE8374}" dt="2022-01-26T17:21:46.111" v="8" actId="1038"/>
          <ac:spMkLst>
            <pc:docMk/>
            <pc:sldMk cId="3269517741" sldId="673"/>
            <ac:spMk id="5" creationId="{00000000-0000-0000-0000-000000000000}"/>
          </ac:spMkLst>
        </pc:spChg>
      </pc:sldChg>
      <pc:sldChg chg="modSp mod">
        <pc:chgData name="Andrew &amp; Jess Karamouzis" userId="5f2f5c191da931c7" providerId="LiveId" clId="{248C3291-576A-467E-AEFF-E4AECBDE8374}" dt="2022-01-27T21:02:14.351" v="154" actId="20577"/>
        <pc:sldMkLst>
          <pc:docMk/>
          <pc:sldMk cId="2286426004" sldId="688"/>
        </pc:sldMkLst>
        <pc:spChg chg="mod">
          <ac:chgData name="Andrew &amp; Jess Karamouzis" userId="5f2f5c191da931c7" providerId="LiveId" clId="{248C3291-576A-467E-AEFF-E4AECBDE8374}" dt="2022-01-27T21:02:00.350" v="144" actId="1036"/>
          <ac:spMkLst>
            <pc:docMk/>
            <pc:sldMk cId="2286426004" sldId="688"/>
            <ac:spMk id="11" creationId="{00000000-0000-0000-0000-000000000000}"/>
          </ac:spMkLst>
        </pc:spChg>
        <pc:spChg chg="mod">
          <ac:chgData name="Andrew &amp; Jess Karamouzis" userId="5f2f5c191da931c7" providerId="LiveId" clId="{248C3291-576A-467E-AEFF-E4AECBDE8374}" dt="2022-01-27T21:01:11.126" v="139" actId="20577"/>
          <ac:spMkLst>
            <pc:docMk/>
            <pc:sldMk cId="2286426004" sldId="688"/>
            <ac:spMk id="12" creationId="{00000000-0000-0000-0000-000000000000}"/>
          </ac:spMkLst>
        </pc:spChg>
        <pc:spChg chg="mod">
          <ac:chgData name="Andrew &amp; Jess Karamouzis" userId="5f2f5c191da931c7" providerId="LiveId" clId="{248C3291-576A-467E-AEFF-E4AECBDE8374}" dt="2022-01-27T21:02:14.351" v="154" actId="20577"/>
          <ac:spMkLst>
            <pc:docMk/>
            <pc:sldMk cId="2286426004" sldId="688"/>
            <ac:spMk id="13" creationId="{00000000-0000-0000-0000-000000000000}"/>
          </ac:spMkLst>
        </pc:spChg>
        <pc:spChg chg="mod">
          <ac:chgData name="Andrew &amp; Jess Karamouzis" userId="5f2f5c191da931c7" providerId="LiveId" clId="{248C3291-576A-467E-AEFF-E4AECBDE8374}" dt="2022-01-27T21:02:09.367" v="150" actId="20577"/>
          <ac:spMkLst>
            <pc:docMk/>
            <pc:sldMk cId="2286426004" sldId="688"/>
            <ac:spMk id="14" creationId="{00000000-0000-0000-0000-000000000000}"/>
          </ac:spMkLst>
        </pc:spChg>
        <pc:spChg chg="mod">
          <ac:chgData name="Andrew &amp; Jess Karamouzis" userId="5f2f5c191da931c7" providerId="LiveId" clId="{248C3291-576A-467E-AEFF-E4AECBDE8374}" dt="2022-01-27T21:02:05.742" v="146" actId="20577"/>
          <ac:spMkLst>
            <pc:docMk/>
            <pc:sldMk cId="2286426004" sldId="688"/>
            <ac:spMk id="15" creationId="{00000000-0000-0000-0000-000000000000}"/>
          </ac:spMkLst>
        </pc:spChg>
        <pc:graphicFrameChg chg="mod">
          <ac:chgData name="Andrew &amp; Jess Karamouzis" userId="5f2f5c191da931c7" providerId="LiveId" clId="{248C3291-576A-467E-AEFF-E4AECBDE8374}" dt="2022-01-26T17:24:00.055" v="104"/>
          <ac:graphicFrameMkLst>
            <pc:docMk/>
            <pc:sldMk cId="2286426004" sldId="688"/>
            <ac:graphicFrameMk id="7" creationId="{00000000-0000-0000-0000-000000000000}"/>
          </ac:graphicFrameMkLst>
        </pc:graphicFrameChg>
      </pc:sldChg>
      <pc:sldChg chg="modSp mod">
        <pc:chgData name="Andrew &amp; Jess Karamouzis" userId="5f2f5c191da931c7" providerId="LiveId" clId="{248C3291-576A-467E-AEFF-E4AECBDE8374}" dt="2022-01-26T17:23:21.506" v="83"/>
        <pc:sldMkLst>
          <pc:docMk/>
          <pc:sldMk cId="2401946361" sldId="1080"/>
        </pc:sldMkLst>
        <pc:spChg chg="mod">
          <ac:chgData name="Andrew &amp; Jess Karamouzis" userId="5f2f5c191da931c7" providerId="LiveId" clId="{248C3291-576A-467E-AEFF-E4AECBDE8374}" dt="2022-01-26T17:23:21.506" v="83"/>
          <ac:spMkLst>
            <pc:docMk/>
            <pc:sldMk cId="2401946361" sldId="1080"/>
            <ac:spMk id="9" creationId="{7C96E4CE-5A07-4BF0-AB44-A2DF2698398C}"/>
          </ac:spMkLst>
        </pc:spChg>
      </pc:sldChg>
      <pc:sldChg chg="modSp mod">
        <pc:chgData name="Andrew &amp; Jess Karamouzis" userId="5f2f5c191da931c7" providerId="LiveId" clId="{248C3291-576A-467E-AEFF-E4AECBDE8374}" dt="2022-01-26T17:24:36.615" v="116" actId="20577"/>
        <pc:sldMkLst>
          <pc:docMk/>
          <pc:sldMk cId="2948023193" sldId="1081"/>
        </pc:sldMkLst>
        <pc:spChg chg="mod">
          <ac:chgData name="Andrew &amp; Jess Karamouzis" userId="5f2f5c191da931c7" providerId="LiveId" clId="{248C3291-576A-467E-AEFF-E4AECBDE8374}" dt="2022-01-26T17:24:36.615" v="116" actId="20577"/>
          <ac:spMkLst>
            <pc:docMk/>
            <pc:sldMk cId="2948023193" sldId="1081"/>
            <ac:spMk id="7" creationId="{00000000-0000-0000-0000-000000000000}"/>
          </ac:spMkLst>
        </pc:spChg>
      </pc:sldChg>
      <pc:sldChg chg="modSp mod">
        <pc:chgData name="Andrew &amp; Jess Karamouzis" userId="5f2f5c191da931c7" providerId="LiveId" clId="{248C3291-576A-467E-AEFF-E4AECBDE8374}" dt="2022-01-27T21:19:51.499" v="274" actId="207"/>
        <pc:sldMkLst>
          <pc:docMk/>
          <pc:sldMk cId="1807741170" sldId="1082"/>
        </pc:sldMkLst>
        <pc:spChg chg="mod">
          <ac:chgData name="Andrew &amp; Jess Karamouzis" userId="5f2f5c191da931c7" providerId="LiveId" clId="{248C3291-576A-467E-AEFF-E4AECBDE8374}" dt="2022-01-27T21:19:14.299" v="272" actId="20577"/>
          <ac:spMkLst>
            <pc:docMk/>
            <pc:sldMk cId="1807741170" sldId="1082"/>
            <ac:spMk id="5" creationId="{00000000-0000-0000-0000-000000000000}"/>
          </ac:spMkLst>
        </pc:spChg>
        <pc:spChg chg="mod">
          <ac:chgData name="Andrew &amp; Jess Karamouzis" userId="5f2f5c191da931c7" providerId="LiveId" clId="{248C3291-576A-467E-AEFF-E4AECBDE8374}" dt="2022-01-26T17:25:01.723" v="120"/>
          <ac:spMkLst>
            <pc:docMk/>
            <pc:sldMk cId="1807741170" sldId="1082"/>
            <ac:spMk id="9" creationId="{00000000-0000-0000-0000-000000000000}"/>
          </ac:spMkLst>
        </pc:spChg>
        <pc:graphicFrameChg chg="mod">
          <ac:chgData name="Andrew &amp; Jess Karamouzis" userId="5f2f5c191da931c7" providerId="LiveId" clId="{248C3291-576A-467E-AEFF-E4AECBDE8374}" dt="2022-01-27T21:19:51.499" v="274" actId="207"/>
          <ac:graphicFrameMkLst>
            <pc:docMk/>
            <pc:sldMk cId="1807741170" sldId="1082"/>
            <ac:graphicFrameMk id="7" creationId="{BBD916AE-FF97-4EEF-B79C-496C595F642E}"/>
          </ac:graphicFrameMkLst>
        </pc:graphicFrameChg>
      </pc:sldChg>
      <pc:sldChg chg="modSp mod">
        <pc:chgData name="Andrew &amp; Jess Karamouzis" userId="5f2f5c191da931c7" providerId="LiveId" clId="{248C3291-576A-467E-AEFF-E4AECBDE8374}" dt="2022-01-27T21:23:52.355" v="439" actId="20577"/>
        <pc:sldMkLst>
          <pc:docMk/>
          <pc:sldMk cId="3500053722" sldId="1083"/>
        </pc:sldMkLst>
        <pc:spChg chg="mod">
          <ac:chgData name="Andrew &amp; Jess Karamouzis" userId="5f2f5c191da931c7" providerId="LiveId" clId="{248C3291-576A-467E-AEFF-E4AECBDE8374}" dt="2022-01-27T21:23:52.355" v="439" actId="20577"/>
          <ac:spMkLst>
            <pc:docMk/>
            <pc:sldMk cId="3500053722" sldId="1083"/>
            <ac:spMk id="5" creationId="{00000000-0000-0000-0000-000000000000}"/>
          </ac:spMkLst>
        </pc:spChg>
        <pc:spChg chg="mod">
          <ac:chgData name="Andrew &amp; Jess Karamouzis" userId="5f2f5c191da931c7" providerId="LiveId" clId="{248C3291-576A-467E-AEFF-E4AECBDE8374}" dt="2022-01-26T17:25:13.441" v="122"/>
          <ac:spMkLst>
            <pc:docMk/>
            <pc:sldMk cId="3500053722" sldId="1083"/>
            <ac:spMk id="11" creationId="{00000000-0000-0000-0000-000000000000}"/>
          </ac:spMkLst>
        </pc:spChg>
        <pc:graphicFrameChg chg="mod">
          <ac:chgData name="Andrew &amp; Jess Karamouzis" userId="5f2f5c191da931c7" providerId="LiveId" clId="{248C3291-576A-467E-AEFF-E4AECBDE8374}" dt="2022-01-26T17:25:11.301" v="121" actId="167"/>
          <ac:graphicFrameMkLst>
            <pc:docMk/>
            <pc:sldMk cId="3500053722" sldId="1083"/>
            <ac:graphicFrameMk id="8" creationId="{B1B9BE3A-EF59-4EB0-98DC-964F8CA333E6}"/>
          </ac:graphicFrameMkLst>
        </pc:graphicFrameChg>
      </pc:sldChg>
      <pc:sldChg chg="modSp mod">
        <pc:chgData name="Andrew &amp; Jess Karamouzis" userId="5f2f5c191da931c7" providerId="LiveId" clId="{248C3291-576A-467E-AEFF-E4AECBDE8374}" dt="2022-01-27T20:29:23.865" v="133" actId="27918"/>
        <pc:sldMkLst>
          <pc:docMk/>
          <pc:sldMk cId="2377891479" sldId="1087"/>
        </pc:sldMkLst>
        <pc:graphicFrameChg chg="mod">
          <ac:chgData name="Andrew &amp; Jess Karamouzis" userId="5f2f5c191da931c7" providerId="LiveId" clId="{248C3291-576A-467E-AEFF-E4AECBDE8374}" dt="2022-01-26T17:22:47.913" v="38"/>
          <ac:graphicFrameMkLst>
            <pc:docMk/>
            <pc:sldMk cId="2377891479" sldId="1087"/>
            <ac:graphicFrameMk id="8" creationId="{6A3B9034-0A21-4F96-BBF8-D89EC7F91A01}"/>
          </ac:graphicFrameMkLst>
        </pc:graphicFrameChg>
      </pc:sldChg>
      <pc:sldChg chg="modSp mod">
        <pc:chgData name="Andrew &amp; Jess Karamouzis" userId="5f2f5c191da931c7" providerId="LiveId" clId="{248C3291-576A-467E-AEFF-E4AECBDE8374}" dt="2022-01-26T17:24:50.005" v="118" actId="20577"/>
        <pc:sldMkLst>
          <pc:docMk/>
          <pc:sldMk cId="3744959187" sldId="1090"/>
        </pc:sldMkLst>
        <pc:spChg chg="mod">
          <ac:chgData name="Andrew &amp; Jess Karamouzis" userId="5f2f5c191da931c7" providerId="LiveId" clId="{248C3291-576A-467E-AEFF-E4AECBDE8374}" dt="2022-01-26T17:24:50.005" v="118" actId="20577"/>
          <ac:spMkLst>
            <pc:docMk/>
            <pc:sldMk cId="3744959187" sldId="1090"/>
            <ac:spMk id="9" creationId="{00000000-0000-0000-0000-000000000000}"/>
          </ac:spMkLst>
        </pc:spChg>
      </pc:sldChg>
    </pc:docChg>
  </pc:docChgLst>
  <pc:docChgLst>
    <pc:chgData name="Andrew &amp; Jess Karamouzis" userId="5f2f5c191da931c7" providerId="LiveId" clId="{91B84021-DCDD-4F47-B659-B684141CBCB0}"/>
    <pc:docChg chg="custSel addSld delSld modSld sldOrd">
      <pc:chgData name="Andrew &amp; Jess Karamouzis" userId="5f2f5c191da931c7" providerId="LiveId" clId="{91B84021-DCDD-4F47-B659-B684141CBCB0}" dt="2022-01-05T21:09:32.165" v="940" actId="20577"/>
      <pc:docMkLst>
        <pc:docMk/>
      </pc:docMkLst>
      <pc:sldChg chg="del">
        <pc:chgData name="Andrew &amp; Jess Karamouzis" userId="5f2f5c191da931c7" providerId="LiveId" clId="{91B84021-DCDD-4F47-B659-B684141CBCB0}" dt="2022-01-04T20:35:41.506" v="1" actId="47"/>
        <pc:sldMkLst>
          <pc:docMk/>
          <pc:sldMk cId="2546677176" sldId="259"/>
        </pc:sldMkLst>
      </pc:sldChg>
      <pc:sldChg chg="modSp mod">
        <pc:chgData name="Andrew &amp; Jess Karamouzis" userId="5f2f5c191da931c7" providerId="LiveId" clId="{91B84021-DCDD-4F47-B659-B684141CBCB0}" dt="2022-01-05T21:08:47.666" v="937" actId="27918"/>
        <pc:sldMkLst>
          <pc:docMk/>
          <pc:sldMk cId="2593868695" sldId="291"/>
        </pc:sldMkLst>
        <pc:graphicFrameChg chg="mod">
          <ac:chgData name="Andrew &amp; Jess Karamouzis" userId="5f2f5c191da931c7" providerId="LiveId" clId="{91B84021-DCDD-4F47-B659-B684141CBCB0}" dt="2022-01-05T21:08:30.491" v="934"/>
          <ac:graphicFrameMkLst>
            <pc:docMk/>
            <pc:sldMk cId="2593868695" sldId="291"/>
            <ac:graphicFrameMk id="6" creationId="{00000000-0000-0000-0000-000000000000}"/>
          </ac:graphicFrameMkLst>
        </pc:graphicFrameChg>
      </pc:sldChg>
      <pc:sldChg chg="addSp delSp modSp mod">
        <pc:chgData name="Andrew &amp; Jess Karamouzis" userId="5f2f5c191da931c7" providerId="LiveId" clId="{91B84021-DCDD-4F47-B659-B684141CBCB0}" dt="2022-01-05T20:43:44.645" v="800" actId="27918"/>
        <pc:sldMkLst>
          <pc:docMk/>
          <pc:sldMk cId="1530075109" sldId="352"/>
        </pc:sldMkLst>
        <pc:spChg chg="mod">
          <ac:chgData name="Andrew &amp; Jess Karamouzis" userId="5f2f5c191da931c7" providerId="LiveId" clId="{91B84021-DCDD-4F47-B659-B684141CBCB0}" dt="2022-01-05T20:30:54.863" v="787" actId="1035"/>
          <ac:spMkLst>
            <pc:docMk/>
            <pc:sldMk cId="1530075109" sldId="352"/>
            <ac:spMk id="12" creationId="{00000000-0000-0000-0000-000000000000}"/>
          </ac:spMkLst>
        </pc:spChg>
        <pc:graphicFrameChg chg="add mod">
          <ac:chgData name="Andrew &amp; Jess Karamouzis" userId="5f2f5c191da931c7" providerId="LiveId" clId="{91B84021-DCDD-4F47-B659-B684141CBCB0}" dt="2022-01-05T20:31:00.924" v="788" actId="14100"/>
          <ac:graphicFrameMkLst>
            <pc:docMk/>
            <pc:sldMk cId="1530075109" sldId="352"/>
            <ac:graphicFrameMk id="7" creationId="{D0D9D8E1-4D48-41E4-8FEA-374479149E97}"/>
          </ac:graphicFrameMkLst>
        </pc:graphicFrameChg>
        <pc:graphicFrameChg chg="del mod">
          <ac:chgData name="Andrew &amp; Jess Karamouzis" userId="5f2f5c191da931c7" providerId="LiveId" clId="{91B84021-DCDD-4F47-B659-B684141CBCB0}" dt="2022-01-05T20:30:44.936" v="784" actId="478"/>
          <ac:graphicFrameMkLst>
            <pc:docMk/>
            <pc:sldMk cId="1530075109" sldId="352"/>
            <ac:graphicFrameMk id="10" creationId="{D3670BEF-3338-4547-A110-B69317FADDBB}"/>
          </ac:graphicFrameMkLst>
        </pc:graphicFrameChg>
      </pc:sldChg>
      <pc:sldChg chg="addSp delSp modSp mod">
        <pc:chgData name="Andrew &amp; Jess Karamouzis" userId="5f2f5c191da931c7" providerId="LiveId" clId="{91B84021-DCDD-4F47-B659-B684141CBCB0}" dt="2022-01-05T20:50:06.035" v="923"/>
        <pc:sldMkLst>
          <pc:docMk/>
          <pc:sldMk cId="2564208103" sldId="354"/>
        </pc:sldMkLst>
        <pc:spChg chg="mod">
          <ac:chgData name="Andrew &amp; Jess Karamouzis" userId="5f2f5c191da931c7" providerId="LiveId" clId="{91B84021-DCDD-4F47-B659-B684141CBCB0}" dt="2022-01-05T20:46:33.868" v="889" actId="20577"/>
          <ac:spMkLst>
            <pc:docMk/>
            <pc:sldMk cId="2564208103" sldId="354"/>
            <ac:spMk id="5" creationId="{00000000-0000-0000-0000-000000000000}"/>
          </ac:spMkLst>
        </pc:spChg>
        <pc:graphicFrameChg chg="add mod">
          <ac:chgData name="Andrew &amp; Jess Karamouzis" userId="5f2f5c191da931c7" providerId="LiveId" clId="{91B84021-DCDD-4F47-B659-B684141CBCB0}" dt="2022-01-05T20:50:06.035" v="923"/>
          <ac:graphicFrameMkLst>
            <pc:docMk/>
            <pc:sldMk cId="2564208103" sldId="354"/>
            <ac:graphicFrameMk id="8" creationId="{CCC862DB-261B-4388-B8D6-D06947B6BAC7}"/>
          </ac:graphicFrameMkLst>
        </pc:graphicFrameChg>
        <pc:graphicFrameChg chg="del">
          <ac:chgData name="Andrew &amp; Jess Karamouzis" userId="5f2f5c191da931c7" providerId="LiveId" clId="{91B84021-DCDD-4F47-B659-B684141CBCB0}" dt="2022-01-05T20:47:07.613" v="893" actId="478"/>
          <ac:graphicFrameMkLst>
            <pc:docMk/>
            <pc:sldMk cId="2564208103" sldId="354"/>
            <ac:graphicFrameMk id="9" creationId="{3966E502-FDA8-4585-A750-BDDCD010D534}"/>
          </ac:graphicFrameMkLst>
        </pc:graphicFrameChg>
      </pc:sldChg>
      <pc:sldChg chg="mod">
        <pc:chgData name="Andrew &amp; Jess Karamouzis" userId="5f2f5c191da931c7" providerId="LiveId" clId="{91B84021-DCDD-4F47-B659-B684141CBCB0}" dt="2022-01-05T20:57:37.841" v="927" actId="27918"/>
        <pc:sldMkLst>
          <pc:docMk/>
          <pc:sldMk cId="2047067441" sldId="376"/>
        </pc:sldMkLst>
      </pc:sldChg>
      <pc:sldChg chg="mod">
        <pc:chgData name="Andrew &amp; Jess Karamouzis" userId="5f2f5c191da931c7" providerId="LiveId" clId="{91B84021-DCDD-4F47-B659-B684141CBCB0}" dt="2022-01-04T21:13:41.251" v="12" actId="27918"/>
        <pc:sldMkLst>
          <pc:docMk/>
          <pc:sldMk cId="3065955329" sldId="393"/>
        </pc:sldMkLst>
      </pc:sldChg>
      <pc:sldChg chg="del">
        <pc:chgData name="Andrew &amp; Jess Karamouzis" userId="5f2f5c191da931c7" providerId="LiveId" clId="{91B84021-DCDD-4F47-B659-B684141CBCB0}" dt="2022-01-05T16:07:07.068" v="247" actId="47"/>
        <pc:sldMkLst>
          <pc:docMk/>
          <pc:sldMk cId="1849612706" sldId="505"/>
        </pc:sldMkLst>
      </pc:sldChg>
      <pc:sldChg chg="del">
        <pc:chgData name="Andrew &amp; Jess Karamouzis" userId="5f2f5c191da931c7" providerId="LiveId" clId="{91B84021-DCDD-4F47-B659-B684141CBCB0}" dt="2022-01-05T21:07:41.926" v="932" actId="47"/>
        <pc:sldMkLst>
          <pc:docMk/>
          <pc:sldMk cId="1070665012" sldId="671"/>
        </pc:sldMkLst>
      </pc:sldChg>
      <pc:sldChg chg="modSp mod">
        <pc:chgData name="Andrew &amp; Jess Karamouzis" userId="5f2f5c191da931c7" providerId="LiveId" clId="{91B84021-DCDD-4F47-B659-B684141CBCB0}" dt="2022-01-04T20:36:10.520" v="2" actId="20577"/>
        <pc:sldMkLst>
          <pc:docMk/>
          <pc:sldMk cId="3269517741" sldId="673"/>
        </pc:sldMkLst>
        <pc:spChg chg="mod">
          <ac:chgData name="Andrew &amp; Jess Karamouzis" userId="5f2f5c191da931c7" providerId="LiveId" clId="{91B84021-DCDD-4F47-B659-B684141CBCB0}" dt="2022-01-04T20:36:10.520" v="2" actId="20577"/>
          <ac:spMkLst>
            <pc:docMk/>
            <pc:sldMk cId="3269517741" sldId="673"/>
            <ac:spMk id="5" creationId="{00000000-0000-0000-0000-000000000000}"/>
          </ac:spMkLst>
        </pc:spChg>
      </pc:sldChg>
      <pc:sldChg chg="modSp mod">
        <pc:chgData name="Andrew &amp; Jess Karamouzis" userId="5f2f5c191da931c7" providerId="LiveId" clId="{91B84021-DCDD-4F47-B659-B684141CBCB0}" dt="2022-01-05T15:53:18.330" v="199" actId="1076"/>
        <pc:sldMkLst>
          <pc:docMk/>
          <pc:sldMk cId="2286426004" sldId="688"/>
        </pc:sldMkLst>
        <pc:spChg chg="mod">
          <ac:chgData name="Andrew &amp; Jess Karamouzis" userId="5f2f5c191da931c7" providerId="LiveId" clId="{91B84021-DCDD-4F47-B659-B684141CBCB0}" dt="2022-01-05T15:53:18.330" v="199" actId="1076"/>
          <ac:spMkLst>
            <pc:docMk/>
            <pc:sldMk cId="2286426004" sldId="688"/>
            <ac:spMk id="12" creationId="{00000000-0000-0000-0000-000000000000}"/>
          </ac:spMkLst>
        </pc:spChg>
      </pc:sldChg>
      <pc:sldChg chg="modSp mod">
        <pc:chgData name="Andrew &amp; Jess Karamouzis" userId="5f2f5c191da931c7" providerId="LiveId" clId="{91B84021-DCDD-4F47-B659-B684141CBCB0}" dt="2022-01-05T21:01:56.173" v="929" actId="14100"/>
        <pc:sldMkLst>
          <pc:docMk/>
          <pc:sldMk cId="2850051822" sldId="830"/>
        </pc:sldMkLst>
        <pc:graphicFrameChg chg="mod">
          <ac:chgData name="Andrew &amp; Jess Karamouzis" userId="5f2f5c191da931c7" providerId="LiveId" clId="{91B84021-DCDD-4F47-B659-B684141CBCB0}" dt="2022-01-05T21:01:56.173" v="929" actId="14100"/>
          <ac:graphicFrameMkLst>
            <pc:docMk/>
            <pc:sldMk cId="2850051822" sldId="830"/>
            <ac:graphicFrameMk id="8" creationId="{00000000-0000-0000-0000-000000000000}"/>
          </ac:graphicFrameMkLst>
        </pc:graphicFrameChg>
      </pc:sldChg>
      <pc:sldChg chg="modSp mod">
        <pc:chgData name="Andrew &amp; Jess Karamouzis" userId="5f2f5c191da931c7" providerId="LiveId" clId="{91B84021-DCDD-4F47-B659-B684141CBCB0}" dt="2022-01-05T20:59:47.018" v="928" actId="207"/>
        <pc:sldMkLst>
          <pc:docMk/>
          <pc:sldMk cId="3598498577" sldId="839"/>
        </pc:sldMkLst>
        <pc:spChg chg="mod">
          <ac:chgData name="Andrew &amp; Jess Karamouzis" userId="5f2f5c191da931c7" providerId="LiveId" clId="{91B84021-DCDD-4F47-B659-B684141CBCB0}" dt="2022-01-05T20:59:47.018" v="928" actId="207"/>
          <ac:spMkLst>
            <pc:docMk/>
            <pc:sldMk cId="3598498577" sldId="839"/>
            <ac:spMk id="2" creationId="{00000000-0000-0000-0000-000000000000}"/>
          </ac:spMkLst>
        </pc:spChg>
      </pc:sldChg>
      <pc:sldChg chg="modSp mod">
        <pc:chgData name="Andrew &amp; Jess Karamouzis" userId="5f2f5c191da931c7" providerId="LiveId" clId="{91B84021-DCDD-4F47-B659-B684141CBCB0}" dt="2022-01-04T20:35:38.131" v="0"/>
        <pc:sldMkLst>
          <pc:docMk/>
          <pc:sldMk cId="590898855" sldId="859"/>
        </pc:sldMkLst>
        <pc:spChg chg="mod">
          <ac:chgData name="Andrew &amp; Jess Karamouzis" userId="5f2f5c191da931c7" providerId="LiveId" clId="{91B84021-DCDD-4F47-B659-B684141CBCB0}" dt="2022-01-04T20:35:38.131" v="0"/>
          <ac:spMkLst>
            <pc:docMk/>
            <pc:sldMk cId="590898855" sldId="859"/>
            <ac:spMk id="15" creationId="{00000000-0000-0000-0000-000000000000}"/>
          </ac:spMkLst>
        </pc:spChg>
      </pc:sldChg>
      <pc:sldChg chg="modSp mod">
        <pc:chgData name="Andrew &amp; Jess Karamouzis" userId="5f2f5c191da931c7" providerId="LiveId" clId="{91B84021-DCDD-4F47-B659-B684141CBCB0}" dt="2022-01-04T21:40:08.257" v="22" actId="207"/>
        <pc:sldMkLst>
          <pc:docMk/>
          <pc:sldMk cId="1907390752" sldId="881"/>
        </pc:sldMkLst>
        <pc:spChg chg="mod">
          <ac:chgData name="Andrew &amp; Jess Karamouzis" userId="5f2f5c191da931c7" providerId="LiveId" clId="{91B84021-DCDD-4F47-B659-B684141CBCB0}" dt="2022-01-04T21:40:04.627" v="21" actId="207"/>
          <ac:spMkLst>
            <pc:docMk/>
            <pc:sldMk cId="1907390752" sldId="881"/>
            <ac:spMk id="2" creationId="{00000000-0000-0000-0000-000000000000}"/>
          </ac:spMkLst>
        </pc:spChg>
        <pc:spChg chg="mod">
          <ac:chgData name="Andrew &amp; Jess Karamouzis" userId="5f2f5c191da931c7" providerId="LiveId" clId="{91B84021-DCDD-4F47-B659-B684141CBCB0}" dt="2022-01-04T21:40:08.257" v="22" actId="207"/>
          <ac:spMkLst>
            <pc:docMk/>
            <pc:sldMk cId="1907390752" sldId="881"/>
            <ac:spMk id="3" creationId="{BDA0FC0F-F400-46B5-A9B1-5784683BD49C}"/>
          </ac:spMkLst>
        </pc:spChg>
      </pc:sldChg>
      <pc:sldChg chg="addSp delSp modSp mod">
        <pc:chgData name="Andrew &amp; Jess Karamouzis" userId="5f2f5c191da931c7" providerId="LiveId" clId="{91B84021-DCDD-4F47-B659-B684141CBCB0}" dt="2022-01-05T15:12:44.598" v="191" actId="20577"/>
        <pc:sldMkLst>
          <pc:docMk/>
          <pc:sldMk cId="2401946361" sldId="1080"/>
        </pc:sldMkLst>
        <pc:spChg chg="add del mod">
          <ac:chgData name="Andrew &amp; Jess Karamouzis" userId="5f2f5c191da931c7" providerId="LiveId" clId="{91B84021-DCDD-4F47-B659-B684141CBCB0}" dt="2022-01-05T15:08:05.019" v="42" actId="478"/>
          <ac:spMkLst>
            <pc:docMk/>
            <pc:sldMk cId="2401946361" sldId="1080"/>
            <ac:spMk id="3" creationId="{189E8634-5131-4F16-8BF2-3F41A1537816}"/>
          </ac:spMkLst>
        </pc:spChg>
        <pc:spChg chg="mod">
          <ac:chgData name="Andrew &amp; Jess Karamouzis" userId="5f2f5c191da931c7" providerId="LiveId" clId="{91B84021-DCDD-4F47-B659-B684141CBCB0}" dt="2022-01-05T15:12:44.598" v="191" actId="20577"/>
          <ac:spMkLst>
            <pc:docMk/>
            <pc:sldMk cId="2401946361" sldId="1080"/>
            <ac:spMk id="5" creationId="{00000000-0000-0000-0000-000000000000}"/>
          </ac:spMkLst>
        </pc:spChg>
      </pc:sldChg>
      <pc:sldChg chg="addSp delSp modSp mod">
        <pc:chgData name="Andrew &amp; Jess Karamouzis" userId="5f2f5c191da931c7" providerId="LiveId" clId="{91B84021-DCDD-4F47-B659-B684141CBCB0}" dt="2022-01-05T21:09:26.491" v="939" actId="6549"/>
        <pc:sldMkLst>
          <pc:docMk/>
          <pc:sldMk cId="2948023193" sldId="1081"/>
        </pc:sldMkLst>
        <pc:spChg chg="mod ord">
          <ac:chgData name="Andrew &amp; Jess Karamouzis" userId="5f2f5c191da931c7" providerId="LiveId" clId="{91B84021-DCDD-4F47-B659-B684141CBCB0}" dt="2022-01-05T21:09:26.491" v="939" actId="6549"/>
          <ac:spMkLst>
            <pc:docMk/>
            <pc:sldMk cId="2948023193" sldId="1081"/>
            <ac:spMk id="8" creationId="{4E8D072A-E0B8-4048-97DE-F942A9C4EABC}"/>
          </ac:spMkLst>
        </pc:spChg>
        <pc:graphicFrameChg chg="del">
          <ac:chgData name="Andrew &amp; Jess Karamouzis" userId="5f2f5c191da931c7" providerId="LiveId" clId="{91B84021-DCDD-4F47-B659-B684141CBCB0}" dt="2022-01-05T15:59:04.507" v="200" actId="478"/>
          <ac:graphicFrameMkLst>
            <pc:docMk/>
            <pc:sldMk cId="2948023193" sldId="1081"/>
            <ac:graphicFrameMk id="9" creationId="{53D756E9-F8BA-4015-9E66-09E86CCA87EA}"/>
          </ac:graphicFrameMkLst>
        </pc:graphicFrameChg>
        <pc:graphicFrameChg chg="add mod">
          <ac:chgData name="Andrew &amp; Jess Karamouzis" userId="5f2f5c191da931c7" providerId="LiveId" clId="{91B84021-DCDD-4F47-B659-B684141CBCB0}" dt="2022-01-05T15:59:16.663" v="202"/>
          <ac:graphicFrameMkLst>
            <pc:docMk/>
            <pc:sldMk cId="2948023193" sldId="1081"/>
            <ac:graphicFrameMk id="10" creationId="{C41E7E09-7484-4D73-96CC-070C34A80345}"/>
          </ac:graphicFrameMkLst>
        </pc:graphicFrameChg>
      </pc:sldChg>
      <pc:sldChg chg="modSp mod">
        <pc:chgData name="Andrew &amp; Jess Karamouzis" userId="5f2f5c191da931c7" providerId="LiveId" clId="{91B84021-DCDD-4F47-B659-B684141CBCB0}" dt="2022-01-05T20:29:26.860" v="780" actId="20577"/>
        <pc:sldMkLst>
          <pc:docMk/>
          <pc:sldMk cId="1807741170" sldId="1082"/>
        </pc:sldMkLst>
        <pc:spChg chg="mod">
          <ac:chgData name="Andrew &amp; Jess Karamouzis" userId="5f2f5c191da931c7" providerId="LiveId" clId="{91B84021-DCDD-4F47-B659-B684141CBCB0}" dt="2022-01-05T20:29:26.860" v="780" actId="20577"/>
          <ac:spMkLst>
            <pc:docMk/>
            <pc:sldMk cId="1807741170" sldId="1082"/>
            <ac:spMk id="5" creationId="{00000000-0000-0000-0000-000000000000}"/>
          </ac:spMkLst>
        </pc:spChg>
      </pc:sldChg>
      <pc:sldChg chg="modSp mod">
        <pc:chgData name="Andrew &amp; Jess Karamouzis" userId="5f2f5c191da931c7" providerId="LiveId" clId="{91B84021-DCDD-4F47-B659-B684141CBCB0}" dt="2022-01-05T20:29:03.319" v="680" actId="20577"/>
        <pc:sldMkLst>
          <pc:docMk/>
          <pc:sldMk cId="3500053722" sldId="1083"/>
        </pc:sldMkLst>
        <pc:spChg chg="mod">
          <ac:chgData name="Andrew &amp; Jess Karamouzis" userId="5f2f5c191da931c7" providerId="LiveId" clId="{91B84021-DCDD-4F47-B659-B684141CBCB0}" dt="2022-01-05T20:29:03.319" v="680" actId="20577"/>
          <ac:spMkLst>
            <pc:docMk/>
            <pc:sldMk cId="3500053722" sldId="1083"/>
            <ac:spMk id="5" creationId="{00000000-0000-0000-0000-000000000000}"/>
          </ac:spMkLst>
        </pc:spChg>
        <pc:graphicFrameChg chg="mod">
          <ac:chgData name="Andrew &amp; Jess Karamouzis" userId="5f2f5c191da931c7" providerId="LiveId" clId="{91B84021-DCDD-4F47-B659-B684141CBCB0}" dt="2022-01-05T20:28:07.089" v="561"/>
          <ac:graphicFrameMkLst>
            <pc:docMk/>
            <pc:sldMk cId="3500053722" sldId="1083"/>
            <ac:graphicFrameMk id="8" creationId="{B1B9BE3A-EF59-4EB0-98DC-964F8CA333E6}"/>
          </ac:graphicFrameMkLst>
        </pc:graphicFrameChg>
      </pc:sldChg>
      <pc:sldChg chg="mod">
        <pc:chgData name="Andrew &amp; Jess Karamouzis" userId="5f2f5c191da931c7" providerId="LiveId" clId="{91B84021-DCDD-4F47-B659-B684141CBCB0}" dt="2022-01-04T20:54:42.641" v="7" actId="27918"/>
        <pc:sldMkLst>
          <pc:docMk/>
          <pc:sldMk cId="2377891479" sldId="1087"/>
        </pc:sldMkLst>
      </pc:sldChg>
      <pc:sldChg chg="del">
        <pc:chgData name="Andrew &amp; Jess Karamouzis" userId="5f2f5c191da931c7" providerId="LiveId" clId="{91B84021-DCDD-4F47-B659-B684141CBCB0}" dt="2022-01-05T21:06:36.357" v="931" actId="47"/>
        <pc:sldMkLst>
          <pc:docMk/>
          <pc:sldMk cId="102652843" sldId="1088"/>
        </pc:sldMkLst>
      </pc:sldChg>
      <pc:sldChg chg="del">
        <pc:chgData name="Andrew &amp; Jess Karamouzis" userId="5f2f5c191da931c7" providerId="LiveId" clId="{91B84021-DCDD-4F47-B659-B684141CBCB0}" dt="2022-01-05T21:06:28.917" v="930" actId="47"/>
        <pc:sldMkLst>
          <pc:docMk/>
          <pc:sldMk cId="3361503482" sldId="1089"/>
        </pc:sldMkLst>
      </pc:sldChg>
      <pc:sldChg chg="addSp delSp modSp add mod ord">
        <pc:chgData name="Andrew &amp; Jess Karamouzis" userId="5f2f5c191da931c7" providerId="LiveId" clId="{91B84021-DCDD-4F47-B659-B684141CBCB0}" dt="2022-01-05T21:09:32.165" v="940" actId="20577"/>
        <pc:sldMkLst>
          <pc:docMk/>
          <pc:sldMk cId="3744959187" sldId="1090"/>
        </pc:sldMkLst>
        <pc:spChg chg="mod ord">
          <ac:chgData name="Andrew &amp; Jess Karamouzis" userId="5f2f5c191da931c7" providerId="LiveId" clId="{91B84021-DCDD-4F47-B659-B684141CBCB0}" dt="2022-01-05T21:09:32.165" v="940" actId="20577"/>
          <ac:spMkLst>
            <pc:docMk/>
            <pc:sldMk cId="3744959187" sldId="1090"/>
            <ac:spMk id="7" creationId="{B70AF821-70D3-3D4F-B0FF-DDC42A45E3C2}"/>
          </ac:spMkLst>
        </pc:spChg>
        <pc:graphicFrameChg chg="del">
          <ac:chgData name="Andrew &amp; Jess Karamouzis" userId="5f2f5c191da931c7" providerId="LiveId" clId="{91B84021-DCDD-4F47-B659-B684141CBCB0}" dt="2022-01-05T16:03:44.413" v="227" actId="478"/>
          <ac:graphicFrameMkLst>
            <pc:docMk/>
            <pc:sldMk cId="3744959187" sldId="1090"/>
            <ac:graphicFrameMk id="8" creationId="{553F3095-A5F5-4B25-AD7D-BCAD62D48AE9}"/>
          </ac:graphicFrameMkLst>
        </pc:graphicFrameChg>
        <pc:graphicFrameChg chg="add mod">
          <ac:chgData name="Andrew &amp; Jess Karamouzis" userId="5f2f5c191da931c7" providerId="LiveId" clId="{91B84021-DCDD-4F47-B659-B684141CBCB0}" dt="2022-01-05T16:04:17.942" v="237" actId="14100"/>
          <ac:graphicFrameMkLst>
            <pc:docMk/>
            <pc:sldMk cId="3744959187" sldId="1090"/>
            <ac:graphicFrameMk id="10" creationId="{F2B6D060-2FBB-4EC1-BA48-FD35F19A2C37}"/>
          </ac:graphicFrameMkLst>
        </pc:graphicFrameChg>
      </pc:sldChg>
      <pc:sldChg chg="add del">
        <pc:chgData name="Andrew &amp; Jess Karamouzis" userId="5f2f5c191da931c7" providerId="LiveId" clId="{91B84021-DCDD-4F47-B659-B684141CBCB0}" dt="2022-01-05T20:44:07.752" v="801" actId="47"/>
        <pc:sldMkLst>
          <pc:docMk/>
          <pc:sldMk cId="3822722524" sldId="1091"/>
        </pc:sldMkLst>
      </pc:sldChg>
      <pc:sldChg chg="modSp add del mod">
        <pc:chgData name="Andrew &amp; Jess Karamouzis" userId="5f2f5c191da931c7" providerId="LiveId" clId="{91B84021-DCDD-4F47-B659-B684141CBCB0}" dt="2022-01-05T16:37:31.142" v="333" actId="47"/>
        <pc:sldMkLst>
          <pc:docMk/>
          <pc:sldMk cId="4258370593" sldId="1091"/>
        </pc:sldMkLst>
        <pc:graphicFrameChg chg="mod">
          <ac:chgData name="Andrew &amp; Jess Karamouzis" userId="5f2f5c191da931c7" providerId="LiveId" clId="{91B84021-DCDD-4F47-B659-B684141CBCB0}" dt="2022-01-05T16:37:28.550" v="332"/>
          <ac:graphicFrameMkLst>
            <pc:docMk/>
            <pc:sldMk cId="4258370593" sldId="1091"/>
            <ac:graphicFrameMk id="7" creationId="{BBD916AE-FF97-4EEF-B79C-496C595F642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dirty="0">
                <a:effectLst/>
              </a:rPr>
              <a:t>Daily Time Spent Yesterday </a:t>
            </a:r>
            <a:endParaRPr lang="en-US" sz="1400" dirty="0">
              <a:effectLst/>
            </a:endParaRPr>
          </a:p>
          <a:p>
            <a:pPr>
              <a:defRPr sz="1400"/>
            </a:pPr>
            <a:r>
              <a:rPr lang="en-US" sz="1400" b="1" i="0" baseline="0" dirty="0">
                <a:effectLst/>
              </a:rPr>
              <a:t>A18+ Urgent Care/Hospital Visitors</a:t>
            </a:r>
            <a:endParaRPr lang="en-US" sz="1400" dirty="0">
              <a:effectLst/>
            </a:endParaRPr>
          </a:p>
        </c:rich>
      </c:tx>
      <c:layout>
        <c:manualLayout>
          <c:xMode val="edge"/>
          <c:yMode val="edge"/>
          <c:x val="0.45165619033523513"/>
          <c:y val="2.310829493171407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861320007786683"/>
          <c:w val="0.52879046127856077"/>
          <c:h val="0.74511716086345547"/>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Streaming Video Other Than TV Programs on Digital Media</c:v>
                </c:pt>
                <c:pt idx="3">
                  <c:v>Email</c:v>
                </c:pt>
                <c:pt idx="4">
                  <c:v>Search</c:v>
                </c:pt>
                <c:pt idx="5">
                  <c:v>Streaming Programs On Digital Media No Ads</c:v>
                </c:pt>
                <c:pt idx="6">
                  <c:v>Streaming Audio</c:v>
                </c:pt>
                <c:pt idx="7">
                  <c:v>Local TV News Websites/Apps</c:v>
                </c:pt>
                <c:pt idx="8">
                  <c:v>Cable TV News Websites/Apps</c:v>
                </c:pt>
                <c:pt idx="9">
                  <c:v>Network Broadcast TV News Websites/Apps</c:v>
                </c:pt>
                <c:pt idx="10">
                  <c:v>Local Radio Stations Websites/Apps</c:v>
                </c:pt>
                <c:pt idx="11">
                  <c:v>Digital Newspaper</c:v>
                </c:pt>
                <c:pt idx="12">
                  <c:v>Podcasts</c:v>
                </c:pt>
                <c:pt idx="13">
                  <c:v>Digital magazine</c:v>
                </c:pt>
              </c:strCache>
            </c:strRef>
          </c:cat>
          <c:val>
            <c:numRef>
              <c:f>Sheet1!$B$2:$B$15</c:f>
              <c:numCache>
                <c:formatCode>h:mm;@</c:formatCode>
                <c:ptCount val="14"/>
                <c:pt idx="0">
                  <c:v>1.5277777777777777E-2</c:v>
                </c:pt>
                <c:pt idx="1">
                  <c:v>1.8749999999999999E-2</c:v>
                </c:pt>
                <c:pt idx="2">
                  <c:v>1.5277777777777777E-2</c:v>
                </c:pt>
                <c:pt idx="3">
                  <c:v>1.9444444444444445E-2</c:v>
                </c:pt>
                <c:pt idx="4" formatCode="[hh]:mm">
                  <c:v>1.0416666666666666E-2</c:v>
                </c:pt>
                <c:pt idx="5">
                  <c:v>7.6388888888888886E-3</c:v>
                </c:pt>
                <c:pt idx="6">
                  <c:v>4.1666666666666666E-3</c:v>
                </c:pt>
                <c:pt idx="7">
                  <c:v>3.472222222222222E-3</c:v>
                </c:pt>
                <c:pt idx="8">
                  <c:v>3.472222222222222E-3</c:v>
                </c:pt>
                <c:pt idx="9">
                  <c:v>3.472222222222222E-3</c:v>
                </c:pt>
                <c:pt idx="10" formatCode="h:mm">
                  <c:v>2.7777777777777779E-3</c:v>
                </c:pt>
                <c:pt idx="11">
                  <c:v>2.7777777777777779E-3</c:v>
                </c:pt>
                <c:pt idx="12">
                  <c:v>1.3888888888888889E-3</c:v>
                </c:pt>
                <c:pt idx="13">
                  <c:v>1.3888888888888889E-3</c:v>
                </c:pt>
              </c:numCache>
            </c:numRef>
          </c:val>
          <c:extLst>
            <c:ext xmlns:c16="http://schemas.microsoft.com/office/drawing/2014/chart" uri="{C3380CC4-5D6E-409C-BE32-E72D297353CC}">
              <c16:uniqueId val="{00000000-26F4-469E-8755-C63D793D6381}"/>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Streaming Video Other Than TV Programs on Digital Media</c:v>
                </c:pt>
                <c:pt idx="3">
                  <c:v>Email</c:v>
                </c:pt>
                <c:pt idx="4">
                  <c:v>Search</c:v>
                </c:pt>
                <c:pt idx="5">
                  <c:v>Streaming Programs On Digital Media No Ads</c:v>
                </c:pt>
                <c:pt idx="6">
                  <c:v>Streaming Audio</c:v>
                </c:pt>
                <c:pt idx="7">
                  <c:v>Local TV News Websites/Apps</c:v>
                </c:pt>
                <c:pt idx="8">
                  <c:v>Cable TV News Websites/Apps</c:v>
                </c:pt>
                <c:pt idx="9">
                  <c:v>Network Broadcast TV News Websites/Apps</c:v>
                </c:pt>
                <c:pt idx="10">
                  <c:v>Local Radio Stations Websites/Apps</c:v>
                </c:pt>
                <c:pt idx="11">
                  <c:v>Digital Newspaper</c:v>
                </c:pt>
                <c:pt idx="12">
                  <c:v>Podcasts</c:v>
                </c:pt>
                <c:pt idx="13">
                  <c:v>Digital magazine</c:v>
                </c:pt>
              </c:strCache>
            </c:strRef>
          </c:cat>
          <c:val>
            <c:numRef>
              <c:f>Sheet1!$C$2:$C$15</c:f>
              <c:numCache>
                <c:formatCode>h:mm;@</c:formatCode>
                <c:ptCount val="14"/>
                <c:pt idx="0">
                  <c:v>3.6111111111111115E-2</c:v>
                </c:pt>
                <c:pt idx="1">
                  <c:v>2.5694444444444447E-2</c:v>
                </c:pt>
                <c:pt idx="2">
                  <c:v>2.2222222222222223E-2</c:v>
                </c:pt>
                <c:pt idx="3">
                  <c:v>1.4583333333333332E-2</c:v>
                </c:pt>
                <c:pt idx="4" formatCode="[hh]:mm">
                  <c:v>1.5277777777777777E-2</c:v>
                </c:pt>
                <c:pt idx="5">
                  <c:v>8.3333333333333332E-3</c:v>
                </c:pt>
                <c:pt idx="6">
                  <c:v>1.1111111111111112E-2</c:v>
                </c:pt>
                <c:pt idx="7">
                  <c:v>2.7777777777777779E-3</c:v>
                </c:pt>
                <c:pt idx="8">
                  <c:v>2.0833333333333333E-3</c:v>
                </c:pt>
                <c:pt idx="9">
                  <c:v>2.7777777777777779E-3</c:v>
                </c:pt>
                <c:pt idx="10" formatCode="h:mm">
                  <c:v>2.7777777777777779E-3</c:v>
                </c:pt>
                <c:pt idx="11">
                  <c:v>2.7777777777777779E-3</c:v>
                </c:pt>
                <c:pt idx="12">
                  <c:v>3.472222222222222E-3</c:v>
                </c:pt>
                <c:pt idx="13">
                  <c:v>2.0833333333333333E-3</c:v>
                </c:pt>
              </c:numCache>
            </c:numRef>
          </c:val>
          <c:extLst>
            <c:ext xmlns:c16="http://schemas.microsoft.com/office/drawing/2014/chart" uri="{C3380CC4-5D6E-409C-BE32-E72D297353CC}">
              <c16:uniqueId val="{00000001-26F4-469E-8755-C63D793D6381}"/>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Social Media</c:v>
                </c:pt>
                <c:pt idx="1">
                  <c:v>Streaming Programs On Digital Media With Ads</c:v>
                </c:pt>
                <c:pt idx="2">
                  <c:v>Streaming Video Other Than TV Programs on Digital Media</c:v>
                </c:pt>
                <c:pt idx="3">
                  <c:v>Email</c:v>
                </c:pt>
                <c:pt idx="4">
                  <c:v>Search</c:v>
                </c:pt>
                <c:pt idx="5">
                  <c:v>Streaming Programs On Digital Media No Ads</c:v>
                </c:pt>
                <c:pt idx="6">
                  <c:v>Streaming Audio</c:v>
                </c:pt>
                <c:pt idx="7">
                  <c:v>Local TV News Websites/Apps</c:v>
                </c:pt>
                <c:pt idx="8">
                  <c:v>Cable TV News Websites/Apps</c:v>
                </c:pt>
                <c:pt idx="9">
                  <c:v>Network Broadcast TV News Websites/Apps</c:v>
                </c:pt>
                <c:pt idx="10">
                  <c:v>Local Radio Stations Websites/Apps</c:v>
                </c:pt>
                <c:pt idx="11">
                  <c:v>Digital Newspaper</c:v>
                </c:pt>
                <c:pt idx="12">
                  <c:v>Podcasts</c:v>
                </c:pt>
                <c:pt idx="13">
                  <c:v>Digital magazine</c:v>
                </c:pt>
              </c:strCache>
            </c:strRef>
          </c:cat>
          <c:val>
            <c:numRef>
              <c:f>Sheet1!$D$2:$D$15</c:f>
              <c:numCache>
                <c:formatCode>h:mm;@</c:formatCode>
                <c:ptCount val="14"/>
                <c:pt idx="0">
                  <c:v>4.1666666666666666E-3</c:v>
                </c:pt>
                <c:pt idx="1">
                  <c:v>9.0277777777777787E-3</c:v>
                </c:pt>
                <c:pt idx="2">
                  <c:v>5.5555555555555558E-3</c:v>
                </c:pt>
                <c:pt idx="3">
                  <c:v>3.472222222222222E-3</c:v>
                </c:pt>
                <c:pt idx="4" formatCode="[hh]:mm">
                  <c:v>2.0833333333333333E-3</c:v>
                </c:pt>
                <c:pt idx="5">
                  <c:v>2.7777777777777779E-3</c:v>
                </c:pt>
                <c:pt idx="6">
                  <c:v>2.0833333333333333E-3</c:v>
                </c:pt>
                <c:pt idx="7">
                  <c:v>6.9444444444444447E-4</c:v>
                </c:pt>
                <c:pt idx="8">
                  <c:v>1.3888888888888889E-3</c:v>
                </c:pt>
                <c:pt idx="9">
                  <c:v>6.9444444444444447E-4</c:v>
                </c:pt>
                <c:pt idx="10" formatCode="h:mm">
                  <c:v>6.9444444444444447E-4</c:v>
                </c:pt>
                <c:pt idx="11">
                  <c:v>6.9444444444444447E-4</c:v>
                </c:pt>
                <c:pt idx="12">
                  <c:v>6.9444444444444447E-4</c:v>
                </c:pt>
                <c:pt idx="13">
                  <c:v>6.9444444444444447E-4</c:v>
                </c:pt>
              </c:numCache>
            </c:numRef>
          </c:val>
          <c:extLst>
            <c:ext xmlns:c16="http://schemas.microsoft.com/office/drawing/2014/chart" uri="{C3380CC4-5D6E-409C-BE32-E72D297353CC}">
              <c16:uniqueId val="{00000002-26F4-469E-8755-C63D793D6381}"/>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6.5000000000000016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577-47A8-9AB9-03C19132862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577-47A8-9AB9-03C19132862B}"/>
              </c:ext>
            </c:extLst>
          </c:dPt>
          <c:dPt>
            <c:idx val="2"/>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577-47A8-9AB9-03C19132862B}"/>
              </c:ext>
            </c:extLst>
          </c:dPt>
          <c:dPt>
            <c:idx val="3"/>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577-47A8-9AB9-03C19132862B}"/>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577-47A8-9AB9-03C19132862B}"/>
              </c:ext>
            </c:extLst>
          </c:dPt>
          <c:dPt>
            <c:idx val="5"/>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577-47A8-9AB9-03C19132862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577-47A8-9AB9-03C19132862B}"/>
              </c:ext>
            </c:extLst>
          </c:dPt>
          <c:dPt>
            <c:idx val="7"/>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577-47A8-9AB9-03C19132862B}"/>
              </c:ext>
            </c:extLst>
          </c:dPt>
          <c:dPt>
            <c:idx val="8"/>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577-47A8-9AB9-03C19132862B}"/>
              </c:ext>
            </c:extLst>
          </c:dPt>
          <c:dPt>
            <c:idx val="9"/>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577-47A8-9AB9-03C19132862B}"/>
              </c:ext>
            </c:extLst>
          </c:dPt>
          <c:dPt>
            <c:idx val="10"/>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7577-47A8-9AB9-03C19132862B}"/>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7577-47A8-9AB9-03C19132862B}"/>
              </c:ext>
            </c:extLst>
          </c:dPt>
          <c:dPt>
            <c:idx val="12"/>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7577-47A8-9AB9-03C19132862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7577-47A8-9AB9-03C19132862B}"/>
              </c:ext>
            </c:extLst>
          </c:dPt>
          <c:dPt>
            <c:idx val="14"/>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7577-47A8-9AB9-03C19132862B}"/>
              </c:ext>
            </c:extLst>
          </c:dPt>
          <c:dPt>
            <c:idx val="15"/>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577-47A8-9AB9-03C19132862B}"/>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7577-47A8-9AB9-03C19132862B}"/>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7577-47A8-9AB9-03C19132862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Search</c:v>
                </c:pt>
                <c:pt idx="3">
                  <c:v>Broadcast TV News Websites/Apps</c:v>
                </c:pt>
                <c:pt idx="4">
                  <c:v>Direct Mail</c:v>
                </c:pt>
                <c:pt idx="5">
                  <c:v>Email</c:v>
                </c:pt>
                <c:pt idx="6">
                  <c:v>Streaming TV Programs or Movies</c:v>
                </c:pt>
                <c:pt idx="7">
                  <c:v>Non-TV/Movie Streaming Video</c:v>
                </c:pt>
                <c:pt idx="8">
                  <c:v>Review Websites/Apps</c:v>
                </c:pt>
                <c:pt idx="9">
                  <c:v>Magazines</c:v>
                </c:pt>
                <c:pt idx="10">
                  <c:v>Newspapers</c:v>
                </c:pt>
                <c:pt idx="11">
                  <c:v>Radio</c:v>
                </c:pt>
                <c:pt idx="12">
                  <c:v>Cable TV News Websites/Apps</c:v>
                </c:pt>
                <c:pt idx="13">
                  <c:v>Online Print</c:v>
                </c:pt>
                <c:pt idx="14">
                  <c:v>Out-of-Home/Billboards</c:v>
                </c:pt>
                <c:pt idx="15">
                  <c:v>Podcasts</c:v>
                </c:pt>
                <c:pt idx="16">
                  <c:v>Movie Theater</c:v>
                </c:pt>
                <c:pt idx="17">
                  <c:v>Streaming Radio</c:v>
                </c:pt>
              </c:strCache>
            </c:strRef>
          </c:cat>
          <c:val>
            <c:numRef>
              <c:f>Sheet1!$B$2:$B$19</c:f>
              <c:numCache>
                <c:formatCode>0.0%</c:formatCode>
                <c:ptCount val="18"/>
                <c:pt idx="0">
                  <c:v>0.29199999999999998</c:v>
                </c:pt>
                <c:pt idx="1">
                  <c:v>0.27100000000000002</c:v>
                </c:pt>
                <c:pt idx="2">
                  <c:v>0.16700000000000001</c:v>
                </c:pt>
                <c:pt idx="3">
                  <c:v>0.153</c:v>
                </c:pt>
                <c:pt idx="4">
                  <c:v>0.13800000000000001</c:v>
                </c:pt>
                <c:pt idx="5">
                  <c:v>0.127</c:v>
                </c:pt>
                <c:pt idx="6">
                  <c:v>0.122</c:v>
                </c:pt>
                <c:pt idx="7">
                  <c:v>9.8000000000000004E-2</c:v>
                </c:pt>
                <c:pt idx="8">
                  <c:v>9.4E-2</c:v>
                </c:pt>
                <c:pt idx="9">
                  <c:v>9.2999999999999999E-2</c:v>
                </c:pt>
                <c:pt idx="10">
                  <c:v>0.08</c:v>
                </c:pt>
                <c:pt idx="11">
                  <c:v>7.3999999999999996E-2</c:v>
                </c:pt>
                <c:pt idx="12">
                  <c:v>7.0999999999999994E-2</c:v>
                </c:pt>
                <c:pt idx="13">
                  <c:v>5.8000000000000003E-2</c:v>
                </c:pt>
                <c:pt idx="14">
                  <c:v>5.0999999999999997E-2</c:v>
                </c:pt>
                <c:pt idx="15">
                  <c:v>4.7E-2</c:v>
                </c:pt>
                <c:pt idx="16">
                  <c:v>3.9E-2</c:v>
                </c:pt>
                <c:pt idx="17">
                  <c:v>3.6999999999999998E-2</c:v>
                </c:pt>
              </c:numCache>
            </c:numRef>
          </c:val>
          <c:extLst>
            <c:ext xmlns:c16="http://schemas.microsoft.com/office/drawing/2014/chart" uri="{C3380CC4-5D6E-409C-BE32-E72D297353CC}">
              <c16:uniqueId val="{00000024-7577-47A8-9AB9-03C19132862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2401335593224046"/>
          <c:w val="0.99004261008962868"/>
          <c:h val="0.7451418516437277"/>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DDA-47FE-A5FB-309C5E7E2A0D}"/>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DDA-47FE-A5FB-309C5E7E2A0D}"/>
              </c:ext>
            </c:extLst>
          </c:dPt>
          <c:dPt>
            <c:idx val="2"/>
            <c:invertIfNegative val="0"/>
            <c:bubble3D val="0"/>
            <c:spPr>
              <a:solidFill>
                <a:srgbClr val="828282"/>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DDA-47FE-A5FB-309C5E7E2A0D}"/>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DDA-47FE-A5FB-309C5E7E2A0D}"/>
              </c:ext>
            </c:extLst>
          </c:dPt>
          <c:dPt>
            <c:idx val="4"/>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DDA-47FE-A5FB-309C5E7E2A0D}"/>
              </c:ext>
            </c:extLst>
          </c:dPt>
          <c:dPt>
            <c:idx val="5"/>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DDA-47FE-A5FB-309C5E7E2A0D}"/>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DDA-47FE-A5FB-309C5E7E2A0D}"/>
              </c:ext>
            </c:extLst>
          </c:dPt>
          <c:dPt>
            <c:idx val="7"/>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DDA-47FE-A5FB-309C5E7E2A0D}"/>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DDA-47FE-A5FB-309C5E7E2A0D}"/>
              </c:ext>
            </c:extLst>
          </c:dPt>
          <c:dPt>
            <c:idx val="9"/>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A2D4-44A3-94D6-9B57132463A4}"/>
              </c:ext>
            </c:extLst>
          </c:dPt>
          <c:dPt>
            <c:idx val="10"/>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4-A2D4-44A3-94D6-9B57132463A4}"/>
              </c:ext>
            </c:extLst>
          </c:dPt>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Broadcast 
TV News</c:v>
                </c:pt>
                <c:pt idx="1">
                  <c:v>Social Media</c:v>
                </c:pt>
                <c:pt idx="2">
                  <c:v>Cable News Channels</c:v>
                </c:pt>
                <c:pt idx="3">
                  <c:v>Broadcast TV News Websites/Apps </c:v>
                </c:pt>
                <c:pt idx="4">
                  <c:v>Radio Stations</c:v>
                </c:pt>
                <c:pt idx="5">
                  <c:v>All Other Internet News Websites/Apps</c:v>
                </c:pt>
                <c:pt idx="6">
                  <c:v>National Newspapers</c:v>
                </c:pt>
                <c:pt idx="7">
                  <c:v>Public TV News</c:v>
                </c:pt>
                <c:pt idx="8">
                  <c:v>National/Local Newspapers Websites/Apps</c:v>
                </c:pt>
                <c:pt idx="9">
                  <c:v>Cable TV 
News 
Websites/Apps</c:v>
                </c:pt>
                <c:pt idx="10">
                  <c:v>Local Newspapers</c:v>
                </c:pt>
              </c:strCache>
            </c:strRef>
          </c:cat>
          <c:val>
            <c:numRef>
              <c:f>Sheet1!$B$2:$B$12</c:f>
              <c:numCache>
                <c:formatCode>0%</c:formatCode>
                <c:ptCount val="11"/>
                <c:pt idx="0">
                  <c:v>0.27400000000000002</c:v>
                </c:pt>
                <c:pt idx="1">
                  <c:v>0.21099999999999999</c:v>
                </c:pt>
                <c:pt idx="2">
                  <c:v>0.11700000000000001</c:v>
                </c:pt>
                <c:pt idx="3">
                  <c:v>8.4000000000000005E-2</c:v>
                </c:pt>
                <c:pt idx="4">
                  <c:v>5.5E-2</c:v>
                </c:pt>
                <c:pt idx="5">
                  <c:v>5.2999999999999999E-2</c:v>
                </c:pt>
                <c:pt idx="6">
                  <c:v>4.8000000000000001E-2</c:v>
                </c:pt>
                <c:pt idx="7">
                  <c:v>4.1000000000000002E-2</c:v>
                </c:pt>
                <c:pt idx="8">
                  <c:v>3.4000000000000002E-2</c:v>
                </c:pt>
                <c:pt idx="9">
                  <c:v>2.1999999999999999E-2</c:v>
                </c:pt>
                <c:pt idx="10">
                  <c:v>2.1999999999999999E-2</c:v>
                </c:pt>
              </c:numCache>
            </c:numRef>
          </c:val>
          <c:extLst>
            <c:ext xmlns:c16="http://schemas.microsoft.com/office/drawing/2014/chart" uri="{C3380CC4-5D6E-409C-BE32-E72D297353CC}">
              <c16:uniqueId val="{00000018-6DDA-47FE-A5FB-309C5E7E2A0D}"/>
            </c:ext>
          </c:extLst>
        </c:ser>
        <c:dLbls>
          <c:showLegendKey val="0"/>
          <c:showVal val="0"/>
          <c:showCatName val="0"/>
          <c:showSerName val="0"/>
          <c:showPercent val="0"/>
          <c:showBubbleSize val="0"/>
        </c:dLbls>
        <c:gapWidth val="60"/>
        <c:axId val="890580216"/>
        <c:axId val="890581000"/>
      </c:barChart>
      <c:catAx>
        <c:axId val="890580216"/>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vert="horz"/>
          <a:lstStyle/>
          <a:p>
            <a:pPr>
              <a:defRPr sz="1100"/>
            </a:pPr>
            <a:endParaRPr lang="en-US"/>
          </a:p>
        </c:txPr>
        <c:crossAx val="890581000"/>
        <c:crosses val="autoZero"/>
        <c:auto val="1"/>
        <c:lblAlgn val="ctr"/>
        <c:lblOffset val="100"/>
        <c:noMultiLvlLbl val="0"/>
      </c:catAx>
      <c:valAx>
        <c:axId val="890581000"/>
        <c:scaling>
          <c:orientation val="minMax"/>
        </c:scaling>
        <c:delete val="1"/>
        <c:axPos val="l"/>
        <c:numFmt formatCode="0%" sourceLinked="1"/>
        <c:majorTickMark val="none"/>
        <c:minorTickMark val="none"/>
        <c:tickLblPos val="none"/>
        <c:crossAx val="89058021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0.10301614424805539"/>
          <c:w val="0.98814896868205626"/>
          <c:h val="0.70832719246720421"/>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0C6-41FC-A26E-6CEC8F4CEE48}"/>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0C6-41FC-A26E-6CEC8F4CEE48}"/>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0C6-41FC-A26E-6CEC8F4CEE48}"/>
              </c:ext>
            </c:extLst>
          </c:dPt>
          <c:dPt>
            <c:idx val="4"/>
            <c:invertIfNegative val="0"/>
            <c:bubble3D val="0"/>
            <c:spPr>
              <a:solidFill>
                <a:srgbClr val="828282"/>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0C6-41FC-A26E-6CEC8F4CEE48}"/>
              </c:ext>
            </c:extLst>
          </c:dPt>
          <c:dPt>
            <c:idx val="5"/>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0C6-41FC-A26E-6CEC8F4CEE48}"/>
              </c:ext>
            </c:extLst>
          </c:dPt>
          <c:dPt>
            <c:idx val="6"/>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0C6-41FC-A26E-6CEC8F4CEE48}"/>
              </c:ext>
            </c:extLst>
          </c:dPt>
          <c:dPt>
            <c:idx val="7"/>
            <c:invertIfNegative val="0"/>
            <c:bubble3D val="0"/>
            <c:spPr>
              <a:solidFill>
                <a:srgbClr val="9999F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0C6-41FC-A26E-6CEC8F4CEE48}"/>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0C6-41FC-A26E-6CEC8F4CEE48}"/>
              </c:ext>
            </c:extLst>
          </c:dPt>
          <c:dPt>
            <c:idx val="9"/>
            <c:invertIfNegative val="0"/>
            <c:bubble3D val="0"/>
            <c:spPr>
              <a:solidFill>
                <a:srgbClr val="6EA14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0C6-41FC-A26E-6CEC8F4CEE48}"/>
              </c:ext>
            </c:extLst>
          </c:dPt>
          <c:dPt>
            <c:idx val="10"/>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48C-4438-BB32-777D14AB241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Local Broadcast TV News</c:v>
                </c:pt>
                <c:pt idx="1">
                  <c:v>Social Media</c:v>
                </c:pt>
                <c:pt idx="2">
                  <c:v>All Other Internet News Websites/Apps</c:v>
                </c:pt>
                <c:pt idx="3">
                  <c:v>Local TV News Websites/Apps </c:v>
                </c:pt>
                <c:pt idx="4">
                  <c:v>Cable News Channels</c:v>
                </c:pt>
                <c:pt idx="5">
                  <c:v>Network Broadcast TV News</c:v>
                </c:pt>
                <c:pt idx="6">
                  <c:v>Radio 
Stations</c:v>
                </c:pt>
                <c:pt idx="7">
                  <c:v>Network Broadcast TV News Websites/Apps </c:v>
                </c:pt>
                <c:pt idx="8">
                  <c:v>Public TV News</c:v>
                </c:pt>
                <c:pt idx="9">
                  <c:v>Local Newspapers</c:v>
                </c:pt>
                <c:pt idx="10">
                  <c:v>National/Local Newspapers Websites/Apps </c:v>
                </c:pt>
              </c:strCache>
            </c:strRef>
          </c:cat>
          <c:val>
            <c:numRef>
              <c:f>Sheet1!$B$2:$B$12</c:f>
              <c:numCache>
                <c:formatCode>0%</c:formatCode>
                <c:ptCount val="11"/>
                <c:pt idx="0">
                  <c:v>0.245</c:v>
                </c:pt>
                <c:pt idx="1">
                  <c:v>0.12</c:v>
                </c:pt>
                <c:pt idx="2">
                  <c:v>0.10100000000000001</c:v>
                </c:pt>
                <c:pt idx="3">
                  <c:v>8.2000000000000003E-2</c:v>
                </c:pt>
                <c:pt idx="4">
                  <c:v>7.4999999999999997E-2</c:v>
                </c:pt>
                <c:pt idx="5">
                  <c:v>7.0000000000000007E-2</c:v>
                </c:pt>
                <c:pt idx="6">
                  <c:v>6.8000000000000005E-2</c:v>
                </c:pt>
                <c:pt idx="7">
                  <c:v>5.5E-2</c:v>
                </c:pt>
                <c:pt idx="8">
                  <c:v>4.4999999999999998E-2</c:v>
                </c:pt>
                <c:pt idx="9">
                  <c:v>0.03</c:v>
                </c:pt>
                <c:pt idx="10">
                  <c:v>2.5000000000000001E-2</c:v>
                </c:pt>
              </c:numCache>
            </c:numRef>
          </c:val>
          <c:extLst>
            <c:ext xmlns:c16="http://schemas.microsoft.com/office/drawing/2014/chart" uri="{C3380CC4-5D6E-409C-BE32-E72D297353CC}">
              <c16:uniqueId val="{0000001A-30C6-41FC-A26E-6CEC8F4CEE48}"/>
            </c:ext>
          </c:extLst>
        </c:ser>
        <c:dLbls>
          <c:showLegendKey val="0"/>
          <c:showVal val="0"/>
          <c:showCatName val="0"/>
          <c:showSerName val="0"/>
          <c:showPercent val="0"/>
          <c:showBubbleSize val="0"/>
        </c:dLbls>
        <c:gapWidth val="60"/>
        <c:axId val="890575904"/>
        <c:axId val="890576296"/>
      </c:barChart>
      <c:catAx>
        <c:axId val="89057590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0576296"/>
        <c:crosses val="autoZero"/>
        <c:auto val="1"/>
        <c:lblAlgn val="ctr"/>
        <c:lblOffset val="100"/>
        <c:noMultiLvlLbl val="0"/>
      </c:catAx>
      <c:valAx>
        <c:axId val="890576296"/>
        <c:scaling>
          <c:orientation val="minMax"/>
        </c:scaling>
        <c:delete val="1"/>
        <c:axPos val="l"/>
        <c:numFmt formatCode="0%" sourceLinked="1"/>
        <c:majorTickMark val="none"/>
        <c:minorTickMark val="none"/>
        <c:tickLblPos val="none"/>
        <c:crossAx val="8905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E2A-41FB-88C2-344D52B59F8F}"/>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E2A-41FB-88C2-344D52B59F8F}"/>
              </c:ext>
            </c:extLst>
          </c:dPt>
          <c:dPt>
            <c:idx val="2"/>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E2A-41FB-88C2-344D52B59F8F}"/>
              </c:ext>
            </c:extLst>
          </c:dPt>
          <c:dPt>
            <c:idx val="3"/>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E2A-41FB-88C2-344D52B59F8F}"/>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E2A-41FB-88C2-344D52B59F8F}"/>
              </c:ext>
            </c:extLst>
          </c:dPt>
          <c:dPt>
            <c:idx val="5"/>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E2A-41FB-88C2-344D52B59F8F}"/>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E2A-41FB-88C2-344D52B59F8F}"/>
              </c:ext>
            </c:extLst>
          </c:dPt>
          <c:dPt>
            <c:idx val="7"/>
            <c:invertIfNegative val="0"/>
            <c:bubble3D val="0"/>
            <c:spPr>
              <a:solidFill>
                <a:srgbClr val="828282"/>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E2A-41FB-88C2-344D52B59F8F}"/>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E2A-41FB-88C2-344D52B59F8F}"/>
              </c:ext>
            </c:extLst>
          </c:dPt>
          <c:dPt>
            <c:idx val="9"/>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E2A-41FB-88C2-344D52B59F8F}"/>
              </c:ext>
            </c:extLst>
          </c:dPt>
          <c:dPt>
            <c:idx val="10"/>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2A-41FB-88C2-344D52B59F8F}"/>
              </c:ext>
            </c:extLst>
          </c:dPt>
          <c:dPt>
            <c:idx val="11"/>
            <c:invertIfNegative val="0"/>
            <c:bubble3D val="0"/>
            <c:spPr>
              <a:solidFill>
                <a:srgbClr val="E5007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E2A-41FB-88C2-344D52B59F8F}"/>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E2A-41FB-88C2-344D52B59F8F}"/>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E2A-41FB-88C2-344D52B59F8F}"/>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E2A-41FB-88C2-344D52B59F8F}"/>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E2A-41FB-88C2-344D52B59F8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Public TV News</c:v>
                </c:pt>
                <c:pt idx="3">
                  <c:v>Radio Stations</c:v>
                </c:pt>
                <c:pt idx="4">
                  <c:v>Network Broadcast TV News</c:v>
                </c:pt>
                <c:pt idx="5">
                  <c:v>Local TV News Websites/Apps</c:v>
                </c:pt>
                <c:pt idx="6">
                  <c:v>National Newspapers</c:v>
                </c:pt>
                <c:pt idx="7">
                  <c:v>Cable News Channels</c:v>
                </c:pt>
                <c:pt idx="8">
                  <c:v>National/Local Newspapers Websites/Apps</c:v>
                </c:pt>
                <c:pt idx="9">
                  <c:v>Network Broadcast TV News Websites/Apps </c:v>
                </c:pt>
                <c:pt idx="10">
                  <c:v>Cable TV News Websites/Apps</c:v>
                </c:pt>
                <c:pt idx="11">
                  <c:v>Radio Stations Websites/Apps </c:v>
                </c:pt>
                <c:pt idx="12">
                  <c:v>Streaming Radio</c:v>
                </c:pt>
                <c:pt idx="13">
                  <c:v>All Other Internet News Websites/Apps</c:v>
                </c:pt>
                <c:pt idx="14">
                  <c:v>Podcasts</c:v>
                </c:pt>
                <c:pt idx="15">
                  <c:v>Social Media</c:v>
                </c:pt>
              </c:strCache>
            </c:strRef>
          </c:cat>
          <c:val>
            <c:numRef>
              <c:f>Sheet1!$B$2:$B$17</c:f>
              <c:numCache>
                <c:formatCode>0%</c:formatCode>
                <c:ptCount val="16"/>
                <c:pt idx="0">
                  <c:v>0.76900000000000002</c:v>
                </c:pt>
                <c:pt idx="1">
                  <c:v>0.72099999999999997</c:v>
                </c:pt>
                <c:pt idx="2">
                  <c:v>0.69799999999999995</c:v>
                </c:pt>
                <c:pt idx="3">
                  <c:v>0.69399999999999995</c:v>
                </c:pt>
                <c:pt idx="4">
                  <c:v>0.68400000000000005</c:v>
                </c:pt>
                <c:pt idx="5">
                  <c:v>0.67300000000000004</c:v>
                </c:pt>
                <c:pt idx="6">
                  <c:v>0.63200000000000001</c:v>
                </c:pt>
                <c:pt idx="7">
                  <c:v>0.61699999999999999</c:v>
                </c:pt>
                <c:pt idx="8">
                  <c:v>0.61199999999999999</c:v>
                </c:pt>
                <c:pt idx="9">
                  <c:v>0.59899999999999998</c:v>
                </c:pt>
                <c:pt idx="10">
                  <c:v>0.59099999999999997</c:v>
                </c:pt>
                <c:pt idx="11">
                  <c:v>0.58299999999999996</c:v>
                </c:pt>
                <c:pt idx="12">
                  <c:v>0.53900000000000003</c:v>
                </c:pt>
                <c:pt idx="13">
                  <c:v>0.53100000000000003</c:v>
                </c:pt>
                <c:pt idx="14">
                  <c:v>0.46100000000000002</c:v>
                </c:pt>
                <c:pt idx="15">
                  <c:v>0.44500000000000001</c:v>
                </c:pt>
              </c:numCache>
            </c:numRef>
          </c:val>
          <c:extLst>
            <c:ext xmlns:c16="http://schemas.microsoft.com/office/drawing/2014/chart" uri="{C3380CC4-5D6E-409C-BE32-E72D297353CC}">
              <c16:uniqueId val="{00000020-3E2A-41FB-88C2-344D52B59F8F}"/>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C33-4E2A-87ED-0F9FEC9CF935}"/>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C33-4E2A-87ED-0F9FEC9CF935}"/>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C33-4E2A-87ED-0F9FEC9CF935}"/>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C33-4E2A-87ED-0F9FEC9CF935}"/>
              </c:ext>
            </c:extLst>
          </c:dPt>
          <c:dPt>
            <c:idx val="4"/>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C33-4E2A-87ED-0F9FEC9CF935}"/>
              </c:ext>
            </c:extLst>
          </c:dPt>
          <c:dPt>
            <c:idx val="5"/>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C33-4E2A-87ED-0F9FEC9CF935}"/>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C33-4E2A-87ED-0F9FEC9CF935}"/>
              </c:ext>
            </c:extLst>
          </c:dPt>
          <c:dPt>
            <c:idx val="7"/>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C33-4E2A-87ED-0F9FEC9CF935}"/>
              </c:ext>
            </c:extLst>
          </c:dPt>
          <c:dPt>
            <c:idx val="8"/>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C33-4E2A-87ED-0F9FEC9CF935}"/>
              </c:ext>
            </c:extLst>
          </c:dPt>
          <c:dPt>
            <c:idx val="9"/>
            <c:bubble3D val="0"/>
            <c:spPr>
              <a:solidFill>
                <a:srgbClr val="9F5FC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C33-4E2A-87ED-0F9FEC9CF935}"/>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C33-4E2A-87ED-0F9FEC9CF935}"/>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C33-4E2A-87ED-0F9FEC9CF935}"/>
              </c:ext>
            </c:extLst>
          </c:dPt>
          <c:dLbls>
            <c:dLbl>
              <c:idx val="0"/>
              <c:layout>
                <c:manualLayout>
                  <c:x val="-6.0602055424890069E-2"/>
                  <c:y val="0.14207834778877471"/>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fld id="{09FA74EA-1A8F-4264-BE6D-97C9D528F237}" type="CATEGORYNAME">
                      <a:rPr lang="en-US"/>
                      <a:pPr>
                        <a:defRPr sz="20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t>[CATEGORY NAME]</a:t>
                    </a:fld>
                    <a:r>
                      <a:rPr lang="en-US" baseline="0" dirty="0"/>
                      <a:t>
</a:t>
                    </a:r>
                    <a:fld id="{437AA41B-D31A-4164-A4B5-4198DA341F59}" type="VALUE">
                      <a:rPr lang="en-US" sz="1800" baseline="0"/>
                      <a:pPr>
                        <a:defRPr sz="20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t>[VALUE]</a:t>
                    </a:fld>
                    <a:endParaRPr lang="en-US" baseline="0" dirty="0"/>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19586043221869995"/>
                      <c:h val="0.19250487626202487"/>
                    </c:manualLayout>
                  </c15:layout>
                  <c15:dlblFieldTable/>
                  <c15:showDataLabelsRange val="0"/>
                </c:ext>
                <c:ext xmlns:c16="http://schemas.microsoft.com/office/drawing/2014/chart" uri="{C3380CC4-5D6E-409C-BE32-E72D297353CC}">
                  <c16:uniqueId val="{00000001-EC33-4E2A-87ED-0F9FEC9CF935}"/>
                </c:ext>
              </c:extLst>
            </c:dLbl>
            <c:dLbl>
              <c:idx val="1"/>
              <c:layout>
                <c:manualLayout>
                  <c:x val="-0.1103817704605107"/>
                  <c:y val="-1.1245599807863721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C33-4E2A-87ED-0F9FEC9CF935}"/>
                </c:ext>
              </c:extLst>
            </c:dLbl>
            <c:dLbl>
              <c:idx val="2"/>
              <c:layout>
                <c:manualLayout>
                  <c:x val="-1.2674694072331869E-3"/>
                  <c:y val="-4.066837700112648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EC33-4E2A-87ED-0F9FEC9CF935}"/>
                </c:ext>
              </c:extLst>
            </c:dLbl>
            <c:dLbl>
              <c:idx val="3"/>
              <c:layout>
                <c:manualLayout>
                  <c:x val="1.8649913079046856E-2"/>
                  <c:y val="-1.27424941741105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33-4E2A-87ED-0F9FEC9CF935}"/>
                </c:ext>
              </c:extLst>
            </c:dLbl>
            <c:dLbl>
              <c:idx val="4"/>
              <c:layout>
                <c:manualLayout>
                  <c:x val="3.4159338037290793E-2"/>
                  <c:y val="-1.413779346756745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9-EC33-4E2A-87ED-0F9FEC9CF935}"/>
                </c:ext>
              </c:extLst>
            </c:dLbl>
            <c:dLbl>
              <c:idx val="5"/>
              <c:layout>
                <c:manualLayout>
                  <c:x val="-7.7346865732692508E-3"/>
                  <c:y val="-1.859119489271218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C33-4E2A-87ED-0F9FEC9CF935}"/>
                </c:ext>
              </c:extLst>
            </c:dLbl>
            <c:dLbl>
              <c:idx val="6"/>
              <c:layout>
                <c:manualLayout>
                  <c:x val="-7.112085421140539E-2"/>
                  <c:y val="-5.912069514745363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EC33-4E2A-87ED-0F9FEC9CF935}"/>
                </c:ext>
              </c:extLst>
            </c:dLbl>
            <c:dLbl>
              <c:idx val="7"/>
              <c:layout>
                <c:manualLayout>
                  <c:x val="-2.8611480383133928E-3"/>
                  <c:y val="-5.552658102935605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EC33-4E2A-87ED-0F9FEC9CF935}"/>
                </c:ext>
              </c:extLst>
            </c:dLbl>
            <c:dLbl>
              <c:idx val="8"/>
              <c:layout>
                <c:manualLayout>
                  <c:x val="-2.8144493301973616E-2"/>
                  <c:y val="-6.064401830118175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962666598493369"/>
                      <c:h val="9.3904195142931496E-2"/>
                    </c:manualLayout>
                  </c15:layout>
                </c:ext>
                <c:ext xmlns:c16="http://schemas.microsoft.com/office/drawing/2014/chart" uri="{C3380CC4-5D6E-409C-BE32-E72D297353CC}">
                  <c16:uniqueId val="{00000011-EC33-4E2A-87ED-0F9FEC9CF935}"/>
                </c:ext>
              </c:extLst>
            </c:dLbl>
            <c:dLbl>
              <c:idx val="9"/>
              <c:layout>
                <c:manualLayout>
                  <c:x val="-4.9828714592494118E-3"/>
                  <c:y val="-9.0716260336620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C33-4E2A-87ED-0F9FEC9CF935}"/>
                </c:ext>
              </c:extLst>
            </c:dLbl>
            <c:dLbl>
              <c:idx val="10"/>
              <c:layout>
                <c:manualLayout>
                  <c:x val="7.0564134028700959E-2"/>
                  <c:y val="7.5476396480047267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EC33-4E2A-87ED-0F9FEC9CF9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Network Broadcast
TV News</c:v>
                </c:pt>
                <c:pt idx="5">
                  <c:v>Local TV News Websites/Apps </c:v>
                </c:pt>
                <c:pt idx="6">
                  <c:v>Cable News Channels</c:v>
                </c:pt>
                <c:pt idx="7">
                  <c:v>National Newspapers</c:v>
                </c:pt>
                <c:pt idx="8">
                  <c:v>Public TV News</c:v>
                </c:pt>
                <c:pt idx="9">
                  <c:v>All Other Internet News Websites/Apps</c:v>
                </c:pt>
                <c:pt idx="10">
                  <c:v>Other</c:v>
                </c:pt>
              </c:strCache>
            </c:strRef>
          </c:cat>
          <c:val>
            <c:numRef>
              <c:f>Sheet1!$B$2:$B$12</c:f>
              <c:numCache>
                <c:formatCode>0.0%</c:formatCode>
                <c:ptCount val="11"/>
                <c:pt idx="0">
                  <c:v>0.30199999999999999</c:v>
                </c:pt>
                <c:pt idx="1">
                  <c:v>0.17100000000000001</c:v>
                </c:pt>
                <c:pt idx="2">
                  <c:v>7.8E-2</c:v>
                </c:pt>
                <c:pt idx="3">
                  <c:v>7.0000000000000007E-2</c:v>
                </c:pt>
                <c:pt idx="4">
                  <c:v>6.0999999999999999E-2</c:v>
                </c:pt>
                <c:pt idx="5">
                  <c:v>5.8999999999999997E-2</c:v>
                </c:pt>
                <c:pt idx="6">
                  <c:v>0.05</c:v>
                </c:pt>
                <c:pt idx="7">
                  <c:v>4.3999999999999997E-2</c:v>
                </c:pt>
                <c:pt idx="8">
                  <c:v>3.7999999999999999E-2</c:v>
                </c:pt>
                <c:pt idx="9">
                  <c:v>2.3E-2</c:v>
                </c:pt>
                <c:pt idx="10">
                  <c:v>0.10399999999999998</c:v>
                </c:pt>
              </c:numCache>
            </c:numRef>
          </c:val>
          <c:extLst>
            <c:ext xmlns:c16="http://schemas.microsoft.com/office/drawing/2014/chart" uri="{C3380CC4-5D6E-409C-BE32-E72D297353CC}">
              <c16:uniqueId val="{00000018-EC33-4E2A-87ED-0F9FEC9CF935}"/>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Network Broadcast
TV News</c:v>
                </c:pt>
                <c:pt idx="5">
                  <c:v>Local TV News Websites/Apps </c:v>
                </c:pt>
                <c:pt idx="6">
                  <c:v>Cable News Channels</c:v>
                </c:pt>
                <c:pt idx="7">
                  <c:v>National Newspapers</c:v>
                </c:pt>
                <c:pt idx="8">
                  <c:v>Public TV News</c:v>
                </c:pt>
                <c:pt idx="9">
                  <c:v>All Other Internet News Websites/Apps</c:v>
                </c:pt>
                <c:pt idx="10">
                  <c:v>Other</c:v>
                </c:pt>
              </c:strCache>
            </c:strRef>
          </c:cat>
          <c:val>
            <c:numRef>
              <c:f>Sheet1!$C$2:$C$12</c:f>
              <c:numCache>
                <c:formatCode>General</c:formatCode>
                <c:ptCount val="11"/>
                <c:pt idx="10" formatCode="0.0%">
                  <c:v>0.89600000000000002</c:v>
                </c:pt>
              </c:numCache>
            </c:numRef>
          </c:val>
          <c:extLst>
            <c:ext xmlns:c16="http://schemas.microsoft.com/office/drawing/2014/chart" uri="{C3380CC4-5D6E-409C-BE32-E72D297353CC}">
              <c16:uniqueId val="{00000019-EC33-4E2A-87ED-0F9FEC9CF935}"/>
            </c:ext>
          </c:extLst>
        </c:ser>
        <c:dLbls>
          <c:showLegendKey val="0"/>
          <c:showVal val="0"/>
          <c:showCatName val="0"/>
          <c:showSerName val="0"/>
          <c:showPercent val="0"/>
          <c:showBubbleSize val="0"/>
          <c:showLeaderLines val="1"/>
        </c:dLbls>
        <c:firstSliceAng val="31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 Time per Day</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A18+  </a:t>
            </a:r>
            <a:r>
              <a:rPr lang="en-US" sz="1800" b="1" i="0" u="none" strike="noStrike" baseline="0" dirty="0">
                <a:effectLst/>
              </a:rPr>
              <a:t>Urgent Care/Hospital Visitors</a:t>
            </a:r>
            <a:endParaRPr lang="en-US" dirty="0">
              <a:effectLst/>
            </a:endParaRPr>
          </a:p>
        </c:rich>
      </c:tx>
      <c:layout>
        <c:manualLayout>
          <c:xMode val="edge"/>
          <c:yMode val="edge"/>
          <c:x val="0.28599091459721382"/>
          <c:y val="3.3739590553640987E-2"/>
        </c:manualLayout>
      </c:layout>
      <c:overlay val="0"/>
      <c:spPr>
        <a:noFill/>
        <a:ln>
          <a:noFill/>
        </a:ln>
        <a:effectLst/>
      </c:spPr>
    </c:title>
    <c:autoTitleDeleted val="0"/>
    <c:plotArea>
      <c:layout>
        <c:manualLayout>
          <c:layoutTarget val="inner"/>
          <c:xMode val="edge"/>
          <c:yMode val="edge"/>
          <c:x val="4.5275296963718473E-2"/>
          <c:y val="0.16322363347033614"/>
          <c:w val="0.94516890086725724"/>
          <c:h val="0.59548808466187009"/>
        </c:manualLayout>
      </c:layout>
      <c:lineChart>
        <c:grouping val="standard"/>
        <c:varyColors val="0"/>
        <c:ser>
          <c:idx val="0"/>
          <c:order val="0"/>
          <c:tx>
            <c:strRef>
              <c:f>Sheet1!$B$1</c:f>
              <c:strCache>
                <c:ptCount val="1"/>
                <c:pt idx="0">
                  <c:v>Internet</c:v>
                </c:pt>
              </c:strCache>
            </c:strRef>
          </c:tx>
          <c:spPr>
            <a:ln w="88900">
              <a:solidFill>
                <a:sysClr val="windowText" lastClr="000000"/>
              </a:solidFill>
            </a:ln>
            <a:effectLst>
              <a:outerShdw blurRad="63500" sx="102000" sy="102000" algn="ctr" rotWithShape="0">
                <a:prstClr val="black">
                  <a:alpha val="40000"/>
                </a:prstClr>
              </a:outerShdw>
            </a:effectLst>
          </c:spPr>
          <c:marker>
            <c:symbol val="diamond"/>
            <c:size val="24"/>
            <c:spPr>
              <a:solidFill>
                <a:sysClr val="windowText" lastClr="000000"/>
              </a:solidFill>
              <a:ln w="44450">
                <a:solidFill>
                  <a:sysClr val="window" lastClr="FFFFFF"/>
                </a:solidFill>
              </a:ln>
              <a:effectLst>
                <a:outerShdw blurRad="63500" sx="102000" sy="102000" algn="ctr" rotWithShape="0">
                  <a:prstClr val="black">
                    <a:alpha val="40000"/>
                  </a:prstClr>
                </a:outerShdw>
              </a:effectLst>
            </c:spPr>
          </c:marker>
          <c:dPt>
            <c:idx val="1"/>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908F-48FB-8284-5E9C8D796EBC}"/>
              </c:ext>
            </c:extLst>
          </c:dPt>
          <c:dPt>
            <c:idx val="2"/>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908F-48FB-8284-5E9C8D796EBC}"/>
              </c:ext>
            </c:extLst>
          </c:dPt>
          <c:dPt>
            <c:idx val="3"/>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908F-48FB-8284-5E9C8D796EBC}"/>
              </c:ext>
            </c:extLst>
          </c:dPt>
          <c:cat>
            <c:strRef>
              <c:f>Sheet1!$A$2:$A$6</c:f>
              <c:strCache>
                <c:ptCount val="5"/>
                <c:pt idx="0">
                  <c:v>4am-9am</c:v>
                </c:pt>
                <c:pt idx="1">
                  <c:v>9am-4pm</c:v>
                </c:pt>
                <c:pt idx="2">
                  <c:v>4pm-8pm</c:v>
                </c:pt>
                <c:pt idx="3">
                  <c:v>8pm-1am</c:v>
                </c:pt>
                <c:pt idx="4">
                  <c:v>1am-4am</c:v>
                </c:pt>
              </c:strCache>
            </c:strRef>
          </c:cat>
          <c:val>
            <c:numRef>
              <c:f>Sheet1!$B$2:$B$6</c:f>
              <c:numCache>
                <c:formatCode>0.0%</c:formatCode>
                <c:ptCount val="5"/>
                <c:pt idx="0">
                  <c:v>0.20076481835564053</c:v>
                </c:pt>
                <c:pt idx="1">
                  <c:v>0.33269598470363287</c:v>
                </c:pt>
                <c:pt idx="2">
                  <c:v>0.21606118546845121</c:v>
                </c:pt>
                <c:pt idx="3">
                  <c:v>0.19694072657743786</c:v>
                </c:pt>
                <c:pt idx="4">
                  <c:v>5.3537284894837472E-2</c:v>
                </c:pt>
              </c:numCache>
            </c:numRef>
          </c:val>
          <c:smooth val="0"/>
          <c:extLst>
            <c:ext xmlns:c16="http://schemas.microsoft.com/office/drawing/2014/chart" uri="{C3380CC4-5D6E-409C-BE32-E72D297353CC}">
              <c16:uniqueId val="{00000006-908F-48FB-8284-5E9C8D796EBC}"/>
            </c:ext>
          </c:extLst>
        </c:ser>
        <c:ser>
          <c:idx val="1"/>
          <c:order val="1"/>
          <c:tx>
            <c:strRef>
              <c:f>Sheet1!$C$1</c:f>
              <c:strCache>
                <c:ptCount val="1"/>
                <c:pt idx="0">
                  <c:v>TV (Broadcast+Cable)</c:v>
                </c:pt>
              </c:strCache>
            </c:strRef>
          </c:tx>
          <c:spPr>
            <a:ln w="101600">
              <a:solidFill>
                <a:srgbClr val="3333FF"/>
              </a:solidFill>
            </a:ln>
            <a:effectLst>
              <a:outerShdw blurRad="63500" sx="102000" sy="102000" algn="ctr" rotWithShape="0">
                <a:prstClr val="black">
                  <a:alpha val="40000"/>
                </a:prstClr>
              </a:outerShdw>
            </a:effectLst>
          </c:spPr>
          <c:marker>
            <c:spPr>
              <a:solidFill>
                <a:schemeClr val="tx2"/>
              </a:solidFill>
              <a:ln w="34925">
                <a:solidFill>
                  <a:srgbClr val="FFFFFF"/>
                </a:solidFill>
              </a:ln>
              <a:effectLst>
                <a:outerShdw blurRad="63500" sx="102000" sy="102000" algn="ctr" rotWithShape="0">
                  <a:prstClr val="black">
                    <a:alpha val="40000"/>
                  </a:prstClr>
                </a:outerShdw>
              </a:effectLst>
            </c:spPr>
          </c:marker>
          <c:dPt>
            <c:idx val="1"/>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8-908F-48FB-8284-5E9C8D796EBC}"/>
              </c:ext>
            </c:extLst>
          </c:dPt>
          <c:dPt>
            <c:idx val="2"/>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A-908F-48FB-8284-5E9C8D796EBC}"/>
              </c:ext>
            </c:extLst>
          </c:dPt>
          <c:dPt>
            <c:idx val="3"/>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C-908F-48FB-8284-5E9C8D796EBC}"/>
              </c:ext>
            </c:extLst>
          </c:dPt>
          <c:cat>
            <c:strRef>
              <c:f>Sheet1!$A$2:$A$6</c:f>
              <c:strCache>
                <c:ptCount val="5"/>
                <c:pt idx="0">
                  <c:v>4am-9am</c:v>
                </c:pt>
                <c:pt idx="1">
                  <c:v>9am-4pm</c:v>
                </c:pt>
                <c:pt idx="2">
                  <c:v>4pm-8pm</c:v>
                </c:pt>
                <c:pt idx="3">
                  <c:v>8pm-1am</c:v>
                </c:pt>
                <c:pt idx="4">
                  <c:v>1am-4am</c:v>
                </c:pt>
              </c:strCache>
            </c:strRef>
          </c:cat>
          <c:val>
            <c:numRef>
              <c:f>Sheet1!$C$2:$C$6</c:f>
              <c:numCache>
                <c:formatCode>0.0%</c:formatCode>
                <c:ptCount val="5"/>
                <c:pt idx="0">
                  <c:v>0.128</c:v>
                </c:pt>
                <c:pt idx="1">
                  <c:v>0.27700000000000002</c:v>
                </c:pt>
                <c:pt idx="2">
                  <c:v>0.26200000000000001</c:v>
                </c:pt>
                <c:pt idx="3">
                  <c:v>0.29399999999999998</c:v>
                </c:pt>
                <c:pt idx="4">
                  <c:v>3.7999999999999999E-2</c:v>
                </c:pt>
              </c:numCache>
            </c:numRef>
          </c:val>
          <c:smooth val="0"/>
          <c:extLst>
            <c:ext xmlns:c16="http://schemas.microsoft.com/office/drawing/2014/chart" uri="{C3380CC4-5D6E-409C-BE32-E72D297353CC}">
              <c16:uniqueId val="{0000000D-908F-48FB-8284-5E9C8D796EBC}"/>
            </c:ext>
          </c:extLst>
        </c:ser>
        <c:dLbls>
          <c:showLegendKey val="0"/>
          <c:showVal val="0"/>
          <c:showCatName val="0"/>
          <c:showSerName val="0"/>
          <c:showPercent val="0"/>
          <c:showBubbleSize val="0"/>
        </c:dLbls>
        <c:marker val="1"/>
        <c:smooth val="0"/>
        <c:axId val="448931808"/>
        <c:axId val="448932984"/>
      </c:lineChart>
      <c:catAx>
        <c:axId val="44893180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8932984"/>
        <c:crosses val="autoZero"/>
        <c:auto val="1"/>
        <c:lblAlgn val="ctr"/>
        <c:lblOffset val="100"/>
        <c:noMultiLvlLbl val="0"/>
      </c:catAx>
      <c:valAx>
        <c:axId val="448932984"/>
        <c:scaling>
          <c:orientation val="minMax"/>
          <c:min val="0"/>
        </c:scaling>
        <c:delete val="0"/>
        <c:axPos val="l"/>
        <c:numFmt formatCode="0%" sourceLinked="0"/>
        <c:majorTickMark val="out"/>
        <c:minorTickMark val="none"/>
        <c:tickLblPos val="nextTo"/>
        <c:spPr>
          <a:ln w="19050">
            <a:solidFill>
              <a:sysClr val="windowText" lastClr="000000"/>
            </a:solidFill>
          </a:ln>
        </c:spPr>
        <c:txPr>
          <a:bodyPr/>
          <a:lstStyle/>
          <a:p>
            <a:pPr>
              <a:defRPr sz="1100"/>
            </a:pPr>
            <a:endParaRPr lang="en-US"/>
          </a:p>
        </c:txPr>
        <c:crossAx val="448931808"/>
        <c:crosses val="autoZero"/>
        <c:crossBetween val="between"/>
      </c:valAx>
      <c:spPr>
        <a:noFill/>
        <a:ln w="1905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Urgent Care Visitors</c:v>
                </c:pt>
              </c:strCache>
            </c:strRef>
          </c:cat>
          <c:val>
            <c:numRef>
              <c:f>Sheet1!$B$2:$C$2</c:f>
              <c:numCache>
                <c:formatCode>0%</c:formatCode>
                <c:ptCount val="2"/>
                <c:pt idx="0">
                  <c:v>0.60499999999999998</c:v>
                </c:pt>
                <c:pt idx="1">
                  <c:v>0.70899999999999996</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TV 
Alone</c:v>
                </c:pt>
                <c:pt idx="1">
                  <c:v>Broadcast TV 
and Cable</c:v>
                </c:pt>
                <c:pt idx="2">
                  <c:v>Broadcast TV 
and Broadcast Websites</c:v>
                </c:pt>
              </c:strCache>
            </c:strRef>
          </c:cat>
          <c:val>
            <c:numRef>
              <c:f>Sheet1!$B$2:$B$4</c:f>
              <c:numCache>
                <c:formatCode>0.00%</c:formatCode>
                <c:ptCount val="3"/>
                <c:pt idx="0">
                  <c:v>0.77400000000000002</c:v>
                </c:pt>
                <c:pt idx="1">
                  <c:v>0.77900000000000003</c:v>
                </c:pt>
                <c:pt idx="2">
                  <c:v>0.82</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219"/>
        <c:overlap val="-27"/>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B0E-4E9C-9243-016B064A4DC5}"/>
              </c:ext>
            </c:extLst>
          </c:dPt>
          <c:dPt>
            <c:idx val="1"/>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B0E-4E9C-9243-016B064A4DC5}"/>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B0E-4E9C-9243-016B064A4DC5}"/>
              </c:ext>
            </c:extLst>
          </c:dPt>
          <c:dPt>
            <c:idx val="3"/>
            <c:bubble3D val="0"/>
            <c:spPr>
              <a:solidFill>
                <a:srgbClr val="FFAE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B0E-4E9C-9243-016B064A4DC5}"/>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EB0E-4E9C-9243-016B064A4DC5}"/>
              </c:ext>
            </c:extLst>
          </c:dPt>
          <c:dPt>
            <c:idx val="5"/>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B0E-4E9C-9243-016B064A4DC5}"/>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B0E-4E9C-9243-016B064A4DC5}"/>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B0E-4E9C-9243-016B064A4DC5}"/>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B0E-4E9C-9243-016B064A4DC5}"/>
              </c:ext>
            </c:extLst>
          </c:dPt>
          <c:dLbls>
            <c:dLbl>
              <c:idx val="0"/>
              <c:layout>
                <c:manualLayout>
                  <c:x val="-0.22424974571325798"/>
                  <c:y val="0.14266767212970777"/>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EB0E-4E9C-9243-016B064A4DC5}"/>
                </c:ext>
              </c:extLst>
            </c:dLbl>
            <c:dLbl>
              <c:idx val="1"/>
              <c:layout>
                <c:manualLayout>
                  <c:x val="2.9368572228361232E-2"/>
                  <c:y val="-0.19351188630696378"/>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A81E07B4-C1BC-468D-940D-39876FDD5E86}" type="CATEGORYNAME">
                      <a:rPr lang="en-US" sz="1400"/>
                      <a:pPr>
                        <a:defRPr sz="1600" b="0" i="0" u="none" strike="noStrike" kern="1200" baseline="0">
                          <a:solidFill>
                            <a:schemeClr val="bg1"/>
                          </a:solidFill>
                          <a:latin typeface="+mn-lt"/>
                          <a:ea typeface="+mn-ea"/>
                          <a:cs typeface="+mn-cs"/>
                        </a:defRPr>
                      </a:pPr>
                      <a:t>[CATEGORY NAME]</a:t>
                    </a:fld>
                    <a:r>
                      <a:rPr lang="en-US" sz="1400" baseline="0" dirty="0"/>
                      <a:t>
</a:t>
                    </a:r>
                    <a:fld id="{38179EAF-CD46-4C15-ADCC-AA9DE90E9BC4}" type="VALUE">
                      <a:rPr lang="en-US" sz="1400" baseline="0"/>
                      <a:pPr>
                        <a:defRPr sz="1600" b="0" i="0" u="none" strike="noStrike" kern="1200" baseline="0">
                          <a:solidFill>
                            <a:schemeClr val="bg1"/>
                          </a:solidFill>
                          <a:latin typeface="+mn-lt"/>
                          <a:ea typeface="+mn-ea"/>
                          <a:cs typeface="+mn-cs"/>
                        </a:defRPr>
                      </a:pPr>
                      <a:t>[VALUE]</a:t>
                    </a:fld>
                    <a:endParaRPr lang="en-US" sz="1400" baseline="0" dirty="0"/>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4192361373112567"/>
                      <c:h val="0.29988332691669234"/>
                    </c:manualLayout>
                  </c15:layout>
                  <c15:dlblFieldTable/>
                  <c15:showDataLabelsRange val="0"/>
                </c:ext>
                <c:ext xmlns:c16="http://schemas.microsoft.com/office/drawing/2014/chart" uri="{C3380CC4-5D6E-409C-BE32-E72D297353CC}">
                  <c16:uniqueId val="{00000003-EB0E-4E9C-9243-016B064A4DC5}"/>
                </c:ext>
              </c:extLst>
            </c:dLbl>
            <c:dLbl>
              <c:idx val="2"/>
              <c:layout>
                <c:manualLayout>
                  <c:x val="0.19970629115285637"/>
                  <c:y val="-9.509764840517136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145372004420085"/>
                      <c:h val="0.23978646781515076"/>
                    </c:manualLayout>
                  </c15:layout>
                </c:ext>
                <c:ext xmlns:c16="http://schemas.microsoft.com/office/drawing/2014/chart" uri="{C3380CC4-5D6E-409C-BE32-E72D297353CC}">
                  <c16:uniqueId val="{00000005-EB0E-4E9C-9243-016B064A4DC5}"/>
                </c:ext>
              </c:extLst>
            </c:dLbl>
            <c:dLbl>
              <c:idx val="3"/>
              <c:layout>
                <c:manualLayout>
                  <c:x val="7.3427211785908654E-4"/>
                  <c:y val="7.000413390678031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916297025414566"/>
                      <c:h val="0.18209348307767087"/>
                    </c:manualLayout>
                  </c15:layout>
                </c:ext>
                <c:ext xmlns:c16="http://schemas.microsoft.com/office/drawing/2014/chart" uri="{C3380CC4-5D6E-409C-BE32-E72D297353CC}">
                  <c16:uniqueId val="{00000007-EB0E-4E9C-9243-016B064A4DC5}"/>
                </c:ext>
              </c:extLst>
            </c:dLbl>
            <c:dLbl>
              <c:idx val="4"/>
              <c:layout>
                <c:manualLayout>
                  <c:x val="-1.0881749756408507E-2"/>
                  <c:y val="-1.4960805490979035E-3"/>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ECBE83BC-013A-4E51-B91B-D0F2FE689C4F}" type="CATEGORYNAME">
                      <a:rPr lang="en-US" smtClean="0">
                        <a:solidFill>
                          <a:schemeClr val="tx1"/>
                        </a:solidFill>
                      </a:rPr>
                      <a:pPr>
                        <a:defRPr sz="2000" b="0" i="0" u="none" strike="noStrike" kern="1200" baseline="0">
                          <a:solidFill>
                            <a:schemeClr val="tx1"/>
                          </a:solidFill>
                          <a:latin typeface="+mn-lt"/>
                          <a:ea typeface="+mn-ea"/>
                          <a:cs typeface="+mn-cs"/>
                        </a:defRPr>
                      </a:pPr>
                      <a:t>[CATEGORY NAME]</a:t>
                    </a:fld>
                    <a:endParaRPr lang="en-US" baseline="0" dirty="0">
                      <a:solidFill>
                        <a:schemeClr val="tx1"/>
                      </a:solidFill>
                    </a:endParaRPr>
                  </a:p>
                  <a:p>
                    <a:pPr>
                      <a:defRPr sz="2000" b="0" i="0" u="none" strike="noStrike" kern="1200" baseline="0">
                        <a:solidFill>
                          <a:schemeClr val="tx1"/>
                        </a:solidFill>
                        <a:latin typeface="+mn-lt"/>
                        <a:ea typeface="+mn-ea"/>
                        <a:cs typeface="+mn-cs"/>
                      </a:defRPr>
                    </a:pPr>
                    <a:r>
                      <a:rPr lang="en-US" baseline="0" dirty="0">
                        <a:solidFill>
                          <a:schemeClr val="tx1"/>
                        </a:solidFill>
                      </a:rPr>
                      <a:t> </a:t>
                    </a:r>
                    <a:fld id="{A5646AAB-E024-4DC5-88FF-2E353CEE88CA}" type="VALUE">
                      <a:rPr lang="en-US" baseline="0">
                        <a:solidFill>
                          <a:schemeClr val="tx1"/>
                        </a:solidFill>
                      </a:rPr>
                      <a:pPr>
                        <a:defRPr sz="2000" b="0" i="0" u="none" strike="noStrike" kern="1200" baseline="0">
                          <a:solidFill>
                            <a:schemeClr val="tx1"/>
                          </a:solidFill>
                          <a:latin typeface="+mn-lt"/>
                          <a:ea typeface="+mn-ea"/>
                          <a:cs typeface="+mn-cs"/>
                        </a:defRPr>
                      </a:pPr>
                      <a:t>[VALUE]</a:t>
                    </a:fld>
                    <a:endParaRPr lang="en-US"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3925107365834478"/>
                      <c:h val="0.20293507381408549"/>
                    </c:manualLayout>
                  </c15:layout>
                  <c15:dlblFieldTable/>
                  <c15:showDataLabelsRange val="0"/>
                </c:ext>
                <c:ext xmlns:c16="http://schemas.microsoft.com/office/drawing/2014/chart" uri="{C3380CC4-5D6E-409C-BE32-E72D297353CC}">
                  <c16:uniqueId val="{00000010-EB0E-4E9C-9243-016B064A4DC5}"/>
                </c:ext>
              </c:extLst>
            </c:dLbl>
            <c:dLbl>
              <c:idx val="5"/>
              <c:layout>
                <c:manualLayout>
                  <c:x val="7.1376846072028627E-2"/>
                  <c:y val="9.3751005557681802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8.1820842228214383E-2"/>
                      <c:h val="0.13288617484532864"/>
                    </c:manualLayout>
                  </c15:layout>
                </c:ext>
                <c:ext xmlns:c16="http://schemas.microsoft.com/office/drawing/2014/chart" uri="{C3380CC4-5D6E-409C-BE32-E72D297353CC}">
                  <c16:uniqueId val="{00000009-EB0E-4E9C-9243-016B064A4D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Any social media websites or apps like Facebook, Twitter, or Instagram</c:v>
                </c:pt>
                <c:pt idx="2">
                  <c:v>Local Newspapers Websites/Apps</c:v>
                </c:pt>
                <c:pt idx="3">
                  <c:v>Local Radio Websites/Apps</c:v>
                </c:pt>
                <c:pt idx="4">
                  <c:v>Local Magazines Websites/Apps</c:v>
                </c:pt>
                <c:pt idx="5">
                  <c:v>Other</c:v>
                </c:pt>
              </c:strCache>
            </c:strRef>
          </c:cat>
          <c:val>
            <c:numRef>
              <c:f>Sheet1!$B$2:$B$7</c:f>
              <c:numCache>
                <c:formatCode>0%</c:formatCode>
                <c:ptCount val="6"/>
                <c:pt idx="0">
                  <c:v>0.39900000000000002</c:v>
                </c:pt>
                <c:pt idx="1">
                  <c:v>0.221</c:v>
                </c:pt>
                <c:pt idx="2">
                  <c:v>0.14899999999999999</c:v>
                </c:pt>
                <c:pt idx="3">
                  <c:v>8.4276836329706728E-2</c:v>
                </c:pt>
                <c:pt idx="4">
                  <c:v>5.1999999999999998E-2</c:v>
                </c:pt>
                <c:pt idx="5">
                  <c:v>9.4723163670293209E-2</c:v>
                </c:pt>
              </c:numCache>
            </c:numRef>
          </c:val>
          <c:extLst>
            <c:ext xmlns:c16="http://schemas.microsoft.com/office/drawing/2014/chart" uri="{C3380CC4-5D6E-409C-BE32-E72D297353CC}">
              <c16:uniqueId val="{00000011-EB0E-4E9C-9243-016B064A4DC5}"/>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735168600543618"/>
          <c:w val="0.90595321908290871"/>
          <c:h val="0.6814313116874848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Urgent Care Visitors</c:v>
                </c:pt>
              </c:strCache>
            </c:strRef>
          </c:cat>
          <c:val>
            <c:numRef>
              <c:f>Sheet1!$B$2:$C$2</c:f>
              <c:numCache>
                <c:formatCode>0%</c:formatCode>
                <c:ptCount val="2"/>
                <c:pt idx="0">
                  <c:v>0.71799999999999997</c:v>
                </c:pt>
                <c:pt idx="1">
                  <c:v>0.752</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
          <c:min val="0"/>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91126268452118"/>
          <c:y val="5.3285375523905172E-2"/>
          <c:w val="0.619755086346690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F86-4123-833E-4BC77467406F}"/>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F86-4123-833E-4BC77467406F}"/>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F86-4123-833E-4BC77467406F}"/>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F86-4123-833E-4BC77467406F}"/>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F86-4123-833E-4BC77467406F}"/>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F86-4123-833E-4BC77467406F}"/>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F86-4123-833E-4BC77467406F}"/>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F86-4123-833E-4BC77467406F}"/>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F86-4123-833E-4BC77467406F}"/>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F86-4123-833E-4BC77467406F}"/>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F86-4123-833E-4BC77467406F}"/>
              </c:ext>
            </c:extLst>
          </c:dPt>
          <c:dPt>
            <c:idx val="11"/>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F86-4123-833E-4BC77467406F}"/>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F86-4123-833E-4BC77467406F}"/>
              </c:ext>
            </c:extLst>
          </c:dPt>
          <c:dPt>
            <c:idx val="13"/>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F86-4123-833E-4BC77467406F}"/>
              </c:ext>
            </c:extLst>
          </c:dPt>
          <c:dPt>
            <c:idx val="14"/>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F86-4123-833E-4BC77467406F}"/>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F86-4123-833E-4BC77467406F}"/>
              </c:ext>
            </c:extLst>
          </c:dPt>
          <c:dPt>
            <c:idx val="16"/>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F86-4123-833E-4BC77467406F}"/>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F86-4123-833E-4BC77467406F}"/>
              </c:ext>
            </c:extLst>
          </c:dPt>
          <c:dPt>
            <c:idx val="18"/>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F86-4123-833E-4BC77467406F}"/>
              </c:ext>
            </c:extLst>
          </c:dPt>
          <c:dPt>
            <c:idx val="19"/>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F86-4123-833E-4BC77467406F}"/>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F86-4123-833E-4BC77467406F}"/>
              </c:ext>
            </c:extLst>
          </c:dPt>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Email</c:v>
                </c:pt>
                <c:pt idx="3">
                  <c:v>Cable TV</c:v>
                </c:pt>
                <c:pt idx="4">
                  <c:v>Social Media</c:v>
                </c:pt>
                <c:pt idx="5">
                  <c:v>Search</c:v>
                </c:pt>
                <c:pt idx="6">
                  <c:v>Streaming Programs on TV With Ads </c:v>
                </c:pt>
                <c:pt idx="7">
                  <c:v>Radio</c:v>
                </c:pt>
                <c:pt idx="8">
                  <c:v>Streaming Video Other Than TV Programs on Digital Media</c:v>
                </c:pt>
                <c:pt idx="9">
                  <c:v>Streaming Programs on TV No Ads </c:v>
                </c:pt>
                <c:pt idx="10">
                  <c:v>Streaming Programs on Digital Media With Ads</c:v>
                </c:pt>
                <c:pt idx="11">
                  <c:v>Broadcast TV News Websites/Apps</c:v>
                </c:pt>
                <c:pt idx="12">
                  <c:v>Newspapers</c:v>
                </c:pt>
                <c:pt idx="13">
                  <c:v>Streaming Programs on Digital Media No Ads</c:v>
                </c:pt>
                <c:pt idx="14">
                  <c:v>Streaming Audio</c:v>
                </c:pt>
                <c:pt idx="15">
                  <c:v>Magazines</c:v>
                </c:pt>
                <c:pt idx="16">
                  <c:v>Digital Newspaper</c:v>
                </c:pt>
                <c:pt idx="17">
                  <c:v>Cable News Channels' Websites/Apps</c:v>
                </c:pt>
                <c:pt idx="18">
                  <c:v>Local Radio Stations Websites/Apps</c:v>
                </c:pt>
                <c:pt idx="19">
                  <c:v>Podcasts</c:v>
                </c:pt>
                <c:pt idx="20">
                  <c:v>Digital Magazine</c:v>
                </c:pt>
              </c:strCache>
            </c:strRef>
          </c:cat>
          <c:val>
            <c:numRef>
              <c:f>Sheet1!$B$2:$B$22</c:f>
              <c:numCache>
                <c:formatCode>0.0%</c:formatCode>
                <c:ptCount val="21"/>
                <c:pt idx="0">
                  <c:v>0.77900000000000003</c:v>
                </c:pt>
                <c:pt idx="1">
                  <c:v>0.77400000000000002</c:v>
                </c:pt>
                <c:pt idx="2">
                  <c:v>0.625</c:v>
                </c:pt>
                <c:pt idx="3">
                  <c:v>0.59799999999999998</c:v>
                </c:pt>
                <c:pt idx="4">
                  <c:v>0.59499999999999997</c:v>
                </c:pt>
                <c:pt idx="5">
                  <c:v>0.57299999999999995</c:v>
                </c:pt>
                <c:pt idx="6" formatCode="0%">
                  <c:v>0.53300000000000003</c:v>
                </c:pt>
                <c:pt idx="7">
                  <c:v>0.48799999999999999</c:v>
                </c:pt>
                <c:pt idx="8">
                  <c:v>0.46200000000000002</c:v>
                </c:pt>
                <c:pt idx="9">
                  <c:v>0.44900000000000001</c:v>
                </c:pt>
                <c:pt idx="10">
                  <c:v>0.40699999999999997</c:v>
                </c:pt>
                <c:pt idx="11">
                  <c:v>0.28599999999999998</c:v>
                </c:pt>
                <c:pt idx="12">
                  <c:v>0.27400000000000002</c:v>
                </c:pt>
                <c:pt idx="13">
                  <c:v>0.27400000000000002</c:v>
                </c:pt>
                <c:pt idx="14">
                  <c:v>0.26800000000000002</c:v>
                </c:pt>
                <c:pt idx="15">
                  <c:v>0.246</c:v>
                </c:pt>
                <c:pt idx="16">
                  <c:v>0.20399999999999999</c:v>
                </c:pt>
                <c:pt idx="17">
                  <c:v>0.19800000000000001</c:v>
                </c:pt>
                <c:pt idx="18">
                  <c:v>0.16700000000000001</c:v>
                </c:pt>
                <c:pt idx="19">
                  <c:v>0.16600000000000001</c:v>
                </c:pt>
                <c:pt idx="20">
                  <c:v>0.14699999999999999</c:v>
                </c:pt>
              </c:numCache>
            </c:numRef>
          </c:val>
          <c:extLst>
            <c:ext xmlns:c16="http://schemas.microsoft.com/office/drawing/2014/chart" uri="{C3380CC4-5D6E-409C-BE32-E72D297353CC}">
              <c16:uniqueId val="{0000002A-0F86-4123-833E-4BC77467406F}"/>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0.0%"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Urgent Care Visitors </c:v>
                </c:pt>
              </c:strCache>
            </c:strRef>
          </c:cat>
          <c:val>
            <c:numRef>
              <c:f>Sheet1!$B$2:$C$2</c:f>
              <c:numCache>
                <c:formatCode>0%</c:formatCode>
                <c:ptCount val="2"/>
                <c:pt idx="0">
                  <c:v>0.48899999999999999</c:v>
                </c:pt>
                <c:pt idx="1">
                  <c:v>0.58499999999999996</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in val="0"/>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Reached Yesterday</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A18+  </a:t>
            </a:r>
            <a:r>
              <a:rPr lang="en-US" sz="1600" b="1" i="0" u="none" strike="noStrike" baseline="0" dirty="0">
                <a:effectLst/>
              </a:rPr>
              <a:t>Urgent Care/Hospital Visitors</a:t>
            </a:r>
            <a:endParaRPr lang="en-US" sz="1600" dirty="0">
              <a:effectLst/>
            </a:endParaRPr>
          </a:p>
        </c:rich>
      </c:tx>
      <c:layout>
        <c:manualLayout>
          <c:xMode val="edge"/>
          <c:yMode val="edge"/>
          <c:x val="0.33709225619844391"/>
          <c:y val="2.6040030815589796E-2"/>
        </c:manualLayout>
      </c:layout>
      <c:overlay val="0"/>
      <c:spPr>
        <a:noFill/>
        <a:ln>
          <a:noFill/>
        </a:ln>
        <a:effectLst/>
      </c:spPr>
    </c:title>
    <c:autoTitleDeleted val="0"/>
    <c:plotArea>
      <c:layout>
        <c:manualLayout>
          <c:layoutTarget val="inner"/>
          <c:xMode val="edge"/>
          <c:yMode val="edge"/>
          <c:x val="0"/>
          <c:y val="8.9956470090219287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183-43C8-BCED-9EC87C587BAC}"/>
              </c:ext>
            </c:extLst>
          </c:dPt>
          <c:dPt>
            <c:idx val="1"/>
            <c:invertIfNegative val="0"/>
            <c:bubble3D val="0"/>
            <c:spPr>
              <a:solidFill>
                <a:srgbClr val="6F6F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183-43C8-BCED-9EC87C587BAC}"/>
              </c:ext>
            </c:extLst>
          </c:dPt>
          <c:dPt>
            <c:idx val="2"/>
            <c:invertIfNegative val="0"/>
            <c:bubble3D val="0"/>
            <c:spPr>
              <a:solidFill>
                <a:srgbClr val="3333C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183-43C8-BCED-9EC87C587BAC}"/>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183-43C8-BCED-9EC87C587BAC}"/>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183-43C8-BCED-9EC87C587BAC}"/>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183-43C8-BCED-9EC87C587BAC}"/>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183-43C8-BCED-9EC87C587BAC}"/>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183-43C8-BCED-9EC87C587BAC}"/>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183-43C8-BCED-9EC87C587BAC}"/>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183-43C8-BCED-9EC87C587BAC}"/>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183-43C8-BCED-9EC87C587BAC}"/>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183-43C8-BCED-9EC87C587BAC}"/>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183-43C8-BCED-9EC87C587BAC}"/>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183-43C8-BCED-9EC87C587BAC}"/>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183-43C8-BCED-9EC87C587BAC}"/>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183-43C8-BCED-9EC87C587BAC}"/>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3183-43C8-BCED-9EC87C587BAC}"/>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3183-43C8-BCED-9EC87C587BAC}"/>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3183-43C8-BCED-9EC87C587BAC}"/>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3183-43C8-BCED-9EC87C587BAC}"/>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TV (Broadcast/Cable)</c:v>
                </c:pt>
                <c:pt idx="1">
                  <c:v>TV+ Streaming Programs on TV With Ads </c:v>
                </c:pt>
                <c:pt idx="2">
                  <c:v>TV+ Streaming Programs 
With Ads on any device 
(TV, PC, Smartphone, Tablets)</c:v>
                </c:pt>
              </c:strCache>
            </c:strRef>
          </c:cat>
          <c:val>
            <c:numRef>
              <c:f>Sheet1!$B$2:$B$6</c:f>
              <c:numCache>
                <c:formatCode>0.0%</c:formatCode>
                <c:ptCount val="3"/>
                <c:pt idx="0" formatCode="0%">
                  <c:v>0.77900000000000003</c:v>
                </c:pt>
                <c:pt idx="1">
                  <c:v>0.79600000000000004</c:v>
                </c:pt>
                <c:pt idx="2">
                  <c:v>0.90200000000000002</c:v>
                </c:pt>
              </c:numCache>
            </c:numRef>
          </c:val>
          <c:extLst>
            <c:ext xmlns:c16="http://schemas.microsoft.com/office/drawing/2014/chart" uri="{C3380CC4-5D6E-409C-BE32-E72D297353CC}">
              <c16:uniqueId val="{00000028-3183-43C8-BCED-9EC87C587BAC}"/>
            </c:ext>
          </c:extLst>
        </c:ser>
        <c:dLbls>
          <c:showLegendKey val="0"/>
          <c:showVal val="0"/>
          <c:showCatName val="0"/>
          <c:showSerName val="0"/>
          <c:showPercent val="0"/>
          <c:showBubbleSize val="0"/>
        </c:dLbls>
        <c:gapWidth val="100"/>
        <c:axId val="1111576584"/>
        <c:axId val="1111587952"/>
      </c:barChart>
      <c:catAx>
        <c:axId val="1111576584"/>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11587952"/>
        <c:crosses val="autoZero"/>
        <c:auto val="1"/>
        <c:lblAlgn val="ctr"/>
        <c:lblOffset val="100"/>
        <c:noMultiLvlLbl val="0"/>
      </c:catAx>
      <c:valAx>
        <c:axId val="1111587952"/>
        <c:scaling>
          <c:orientation val="minMax"/>
          <c:min val="0"/>
        </c:scaling>
        <c:delete val="1"/>
        <c:axPos val="l"/>
        <c:numFmt formatCode="0%" sourceLinked="1"/>
        <c:majorTickMark val="out"/>
        <c:minorTickMark val="none"/>
        <c:tickLblPos val="none"/>
        <c:crossAx val="11115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Urgent Care Visitors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0.44900000000000001</c:v>
                </c:pt>
                <c:pt idx="1">
                  <c:v>0.27400000000000002</c:v>
                </c:pt>
                <c:pt idx="2">
                  <c:v>0.55100000000000005</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Urgent Care Visitors </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0.86899999999999999</c:v>
                </c:pt>
                <c:pt idx="1">
                  <c:v>0.91600000000000004</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10305115556653"/>
          <c:y val="0"/>
          <c:w val="0.61668558802173745"/>
          <c:h val="0.99601034396662824"/>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7E2-46DA-B82C-BDEEB72D4725}"/>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7E2-46DA-B82C-BDEEB72D4725}"/>
              </c:ext>
            </c:extLst>
          </c:dPt>
          <c:dPt>
            <c:idx val="2"/>
            <c:invertIfNegative val="0"/>
            <c:bubble3D val="0"/>
            <c:spPr>
              <a:solidFill>
                <a:srgbClr val="82828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7E2-46DA-B82C-BDEEB72D4725}"/>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7E2-46DA-B82C-BDEEB72D4725}"/>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7E2-46DA-B82C-BDEEB72D4725}"/>
              </c:ext>
            </c:extLst>
          </c:dPt>
          <c:dPt>
            <c:idx val="5"/>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7E2-46DA-B82C-BDEEB72D4725}"/>
              </c:ext>
            </c:extLst>
          </c:dPt>
          <c:dPt>
            <c:idx val="6"/>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7E2-46DA-B82C-BDEEB72D4725}"/>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7E2-46DA-B82C-BDEEB72D4725}"/>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7E2-46DA-B82C-BDEEB72D4725}"/>
              </c:ext>
            </c:extLst>
          </c:dPt>
          <c:dPt>
            <c:idx val="9"/>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7E2-46DA-B82C-BDEEB72D4725}"/>
              </c:ext>
            </c:extLst>
          </c:dPt>
          <c:dPt>
            <c:idx val="10"/>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7E2-46DA-B82C-BDEEB72D4725}"/>
              </c:ext>
            </c:extLst>
          </c:dPt>
          <c:dPt>
            <c:idx val="11"/>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7E2-46DA-B82C-BDEEB72D4725}"/>
              </c:ext>
            </c:extLst>
          </c:dPt>
          <c:dPt>
            <c:idx val="12"/>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7E2-46DA-B82C-BDEEB72D4725}"/>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7E2-46DA-B82C-BDEEB72D4725}"/>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7E2-46DA-B82C-BDEEB72D4725}"/>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7E2-46DA-B82C-BDEEB72D4725}"/>
              </c:ext>
            </c:extLst>
          </c:dPt>
          <c:dPt>
            <c:idx val="16"/>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7E2-46DA-B82C-BDEEB72D4725}"/>
              </c:ext>
            </c:extLst>
          </c:dPt>
          <c:dPt>
            <c:idx val="17"/>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7E2-46DA-B82C-BDEEB72D4725}"/>
              </c:ext>
            </c:extLst>
          </c:dPt>
          <c:dPt>
            <c:idx val="18"/>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7E2-46DA-B82C-BDEEB72D4725}"/>
              </c:ext>
            </c:extLst>
          </c:dPt>
          <c:dPt>
            <c:idx val="19"/>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7E2-46DA-B82C-BDEEB72D4725}"/>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7E2-46DA-B82C-BDEEB72D4725}"/>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Cable TV</c:v>
                </c:pt>
                <c:pt idx="3">
                  <c:v>Streaming Programs on TV With Ads </c:v>
                </c:pt>
                <c:pt idx="4">
                  <c:v>Social Media</c:v>
                </c:pt>
                <c:pt idx="5">
                  <c:v>Streaming Programs on Digital Media With Ads</c:v>
                </c:pt>
                <c:pt idx="6">
                  <c:v>Streaming Programs on TV No Ads </c:v>
                </c:pt>
                <c:pt idx="7">
                  <c:v>Radio</c:v>
                </c:pt>
                <c:pt idx="8">
                  <c:v>Streaming Video Other Than TV Programs on Digital Media</c:v>
                </c:pt>
                <c:pt idx="9">
                  <c:v>Email</c:v>
                </c:pt>
                <c:pt idx="10">
                  <c:v>Search</c:v>
                </c:pt>
                <c:pt idx="11">
                  <c:v>Streaming Programs on Digital Media No Ads</c:v>
                </c:pt>
                <c:pt idx="12">
                  <c:v>Streaming Audio</c:v>
                </c:pt>
                <c:pt idx="13">
                  <c:v>Newspapers</c:v>
                </c:pt>
                <c:pt idx="14">
                  <c:v>Broadcast TV News Websites/Apps</c:v>
                </c:pt>
                <c:pt idx="15">
                  <c:v>Magazines</c:v>
                </c:pt>
                <c:pt idx="16">
                  <c:v>Cable News Channels' Websites/Apps</c:v>
                </c:pt>
                <c:pt idx="17">
                  <c:v>Podcasts</c:v>
                </c:pt>
                <c:pt idx="18">
                  <c:v>Local Radio Stations Websites/Apps</c:v>
                </c:pt>
                <c:pt idx="19">
                  <c:v>Digital Newspaper</c:v>
                </c:pt>
                <c:pt idx="20">
                  <c:v>Digital Magazine</c:v>
                </c:pt>
              </c:strCache>
            </c:strRef>
          </c:cat>
          <c:val>
            <c:numRef>
              <c:f>Sheet1!$B$2:$B$22</c:f>
              <c:numCache>
                <c:formatCode>h:mm;@</c:formatCode>
                <c:ptCount val="21"/>
                <c:pt idx="0">
                  <c:v>0.23749999999999999</c:v>
                </c:pt>
                <c:pt idx="1">
                  <c:v>0.15277777777777779</c:v>
                </c:pt>
                <c:pt idx="2">
                  <c:v>8.4722222222222227E-2</c:v>
                </c:pt>
                <c:pt idx="3">
                  <c:v>6.7361111111111108E-2</c:v>
                </c:pt>
                <c:pt idx="4">
                  <c:v>5.5555555555555552E-2</c:v>
                </c:pt>
                <c:pt idx="5">
                  <c:v>5.347222222222222E-2</c:v>
                </c:pt>
                <c:pt idx="6">
                  <c:v>4.5138888888888888E-2</c:v>
                </c:pt>
                <c:pt idx="7">
                  <c:v>4.4444444444444446E-2</c:v>
                </c:pt>
                <c:pt idx="8">
                  <c:v>4.2361111111111113E-2</c:v>
                </c:pt>
                <c:pt idx="9">
                  <c:v>3.7499999999999999E-2</c:v>
                </c:pt>
                <c:pt idx="10">
                  <c:v>2.8472222222222222E-2</c:v>
                </c:pt>
                <c:pt idx="11">
                  <c:v>1.8749999999999999E-2</c:v>
                </c:pt>
                <c:pt idx="12">
                  <c:v>1.7361111111111112E-2</c:v>
                </c:pt>
                <c:pt idx="13">
                  <c:v>1.4583333333333334E-2</c:v>
                </c:pt>
                <c:pt idx="14">
                  <c:v>1.2500000000000001E-2</c:v>
                </c:pt>
                <c:pt idx="15">
                  <c:v>1.2500000000000001E-2</c:v>
                </c:pt>
                <c:pt idx="16">
                  <c:v>6.9444444444444441E-3</c:v>
                </c:pt>
                <c:pt idx="17">
                  <c:v>6.2500000000000003E-3</c:v>
                </c:pt>
                <c:pt idx="18">
                  <c:v>6.2500000000000003E-3</c:v>
                </c:pt>
                <c:pt idx="19">
                  <c:v>6.2500000000000003E-3</c:v>
                </c:pt>
                <c:pt idx="20">
                  <c:v>4.1666666666666666E-3</c:v>
                </c:pt>
              </c:numCache>
            </c:numRef>
          </c:val>
          <c:extLst>
            <c:ext xmlns:c16="http://schemas.microsoft.com/office/drawing/2014/chart" uri="{C3380CC4-5D6E-409C-BE32-E72D297353CC}">
              <c16:uniqueId val="{0000002A-47E2-46DA-B82C-BDEEB72D4725}"/>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max val="0.26"/>
        </c:scaling>
        <c:delete val="1"/>
        <c:axPos val="t"/>
        <c:numFmt formatCode="h:mm;@" sourceLinked="1"/>
        <c:majorTickMark val="out"/>
        <c:minorTickMark val="none"/>
        <c:tickLblPos val="nextTo"/>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u="none" strike="noStrike" baseline="0" dirty="0">
                <a:effectLst/>
              </a:rPr>
              <a:t>A18+ Urgent Care/Hospital Visitors </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4333754277788869"/>
          <c:y val="6.0105964935108225E-2"/>
        </c:manualLayout>
      </c:layout>
      <c:overlay val="0"/>
      <c:spPr>
        <a:noFill/>
        <a:ln>
          <a:noFill/>
        </a:ln>
        <a:effectLst/>
      </c:spPr>
    </c:title>
    <c:autoTitleDeleted val="0"/>
    <c:plotArea>
      <c:layout>
        <c:manualLayout>
          <c:layoutTarget val="inner"/>
          <c:xMode val="edge"/>
          <c:yMode val="edge"/>
          <c:x val="1.010909583791802E-2"/>
          <c:y val="9.3228139461195639E-2"/>
          <c:w val="0.97984332937271124"/>
          <c:h val="0.757801289843775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0.23750000000000002</c:v>
                </c:pt>
                <c:pt idx="1">
                  <c:v>6.7361111111111108E-2</c:v>
                </c:pt>
                <c:pt idx="2">
                  <c:v>5.347222222222222E-2</c:v>
                </c:pt>
                <c:pt idx="3">
                  <c:v>4.5138888888888888E-2</c:v>
                </c:pt>
                <c:pt idx="4">
                  <c:v>1.8749999999999999E-2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1111587560"/>
        <c:axId val="1111586776"/>
      </c:barChart>
      <c:catAx>
        <c:axId val="111158756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6776"/>
        <c:crosses val="autoZero"/>
        <c:auto val="1"/>
        <c:lblAlgn val="ctr"/>
        <c:lblOffset val="100"/>
        <c:noMultiLvlLbl val="0"/>
      </c:catAx>
      <c:valAx>
        <c:axId val="1111586776"/>
        <c:scaling>
          <c:orientation val="minMax"/>
          <c:min val="0"/>
        </c:scaling>
        <c:delete val="1"/>
        <c:axPos val="l"/>
        <c:numFmt formatCode="h:mm;@" sourceLinked="1"/>
        <c:majorTickMark val="out"/>
        <c:minorTickMark val="none"/>
        <c:tickLblPos val="none"/>
        <c:crossAx val="111158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u="none" strike="noStrike" baseline="0" dirty="0">
                <a:effectLst/>
              </a:rPr>
              <a:t>A18+ Urgent Care/Hospital Visitors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0835007593603203"/>
          <c:y val="4.1043417910100209E-2"/>
        </c:manualLayout>
      </c:layout>
      <c:overlay val="0"/>
      <c:spPr>
        <a:noFill/>
        <a:ln>
          <a:noFill/>
        </a:ln>
        <a:effectLst/>
      </c:spPr>
    </c:title>
    <c:autoTitleDeleted val="0"/>
    <c:plotArea>
      <c:layout>
        <c:manualLayout>
          <c:layoutTarget val="inner"/>
          <c:xMode val="edge"/>
          <c:yMode val="edge"/>
          <c:x val="0.10411296860030717"/>
          <c:y val="0.18778658003966359"/>
          <c:w val="0.87893722911771566"/>
          <c:h val="0.7429704123425970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DE80-4B75-94C2-D02345D041E2}"/>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DE80-4B75-94C2-D02345D041E2}"/>
              </c:ext>
            </c:extLst>
          </c:dPt>
          <c:dPt>
            <c:idx val="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DE80-4B75-94C2-D02345D041E2}"/>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DE80-4B75-94C2-D02345D041E2}"/>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DE80-4B75-94C2-D02345D041E2}"/>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DE80-4B75-94C2-D02345D041E2}"/>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DE80-4B75-94C2-D02345D041E2}"/>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DE80-4B75-94C2-D02345D041E2}"/>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DE80-4B75-94C2-D02345D041E2}"/>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DE80-4B75-94C2-D02345D041E2}"/>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DE80-4B75-94C2-D02345D041E2}"/>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DE80-4B75-94C2-D02345D041E2}"/>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DE80-4B75-94C2-D02345D041E2}"/>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DE80-4B75-94C2-D02345D041E2}"/>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DE80-4B75-94C2-D02345D041E2}"/>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DE80-4B75-94C2-D02345D041E2}"/>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DE80-4B75-94C2-D02345D041E2}"/>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DE80-4B75-94C2-D02345D041E2}"/>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DE80-4B75-94C2-D02345D041E2}"/>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DE80-4B75-94C2-D02345D041E2}"/>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DE80-4B75-94C2-D02345D041E2}"/>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B-DE80-4B75-94C2-D02345D041E2}"/>
              </c:ext>
            </c:extLst>
          </c:dPt>
          <c:cat>
            <c:strRef>
              <c:f>Sheet1!$B$1:$D$1</c:f>
              <c:strCache>
                <c:ptCount val="2"/>
                <c:pt idx="0">
                  <c:v>Online Device</c:v>
                </c:pt>
                <c:pt idx="1">
                  <c:v>Online Video Exclusively</c:v>
                </c:pt>
              </c:strCache>
            </c:strRef>
          </c:cat>
          <c:val>
            <c:numRef>
              <c:f>Sheet1!$B$2:$D$2</c:f>
              <c:numCache>
                <c:formatCode>h:mm;@</c:formatCode>
                <c:ptCount val="2"/>
                <c:pt idx="0">
                  <c:v>0.13819444444444443</c:v>
                </c:pt>
                <c:pt idx="1">
                  <c:v>4.0972222222222222E-2</c:v>
                </c:pt>
              </c:numCache>
            </c:numRef>
          </c:val>
          <c:extLst>
            <c:ext xmlns:c16="http://schemas.microsoft.com/office/drawing/2014/chart" uri="{C3380CC4-5D6E-409C-BE32-E72D297353CC}">
              <c16:uniqueId val="{0000002C-DE80-4B75-94C2-D02345D041E2}"/>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Sheet1!$B$3:$D$3</c:f>
              <c:numCache>
                <c:formatCode>h:mm;@</c:formatCode>
                <c:ptCount val="2"/>
                <c:pt idx="0">
                  <c:v>0.18194444444444444</c:v>
                </c:pt>
                <c:pt idx="1">
                  <c:v>5.6250000000000001E-2</c:v>
                </c:pt>
              </c:numCache>
            </c:numRef>
          </c:val>
          <c:extLst>
            <c:ext xmlns:c16="http://schemas.microsoft.com/office/drawing/2014/chart" uri="{C3380CC4-5D6E-409C-BE32-E72D297353CC}">
              <c16:uniqueId val="{0000002D-DE80-4B75-94C2-D02345D041E2}"/>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Sheet1!$B$4:$D$4</c:f>
              <c:numCache>
                <c:formatCode>h:mm;@</c:formatCode>
                <c:ptCount val="2"/>
                <c:pt idx="0">
                  <c:v>4.3055555555555562E-2</c:v>
                </c:pt>
                <c:pt idx="1">
                  <c:v>1.7361111111111112E-2</c:v>
                </c:pt>
              </c:numCache>
            </c:numRef>
          </c:val>
          <c:extLst>
            <c:ext xmlns:c16="http://schemas.microsoft.com/office/drawing/2014/chart" uri="{C3380CC4-5D6E-409C-BE32-E72D297353CC}">
              <c16:uniqueId val="{0000002E-DE80-4B75-94C2-D02345D041E2}"/>
            </c:ext>
          </c:extLst>
        </c:ser>
        <c:dLbls>
          <c:showLegendKey val="0"/>
          <c:showVal val="0"/>
          <c:showCatName val="0"/>
          <c:showSerName val="0"/>
          <c:showPercent val="0"/>
          <c:showBubbleSize val="0"/>
        </c:dLbls>
        <c:gapWidth val="44"/>
        <c:overlap val="100"/>
        <c:axId val="1111588736"/>
        <c:axId val="1111589912"/>
      </c:barChart>
      <c:catAx>
        <c:axId val="111158873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9912"/>
        <c:crosses val="autoZero"/>
        <c:auto val="1"/>
        <c:lblAlgn val="ctr"/>
        <c:lblOffset val="0"/>
        <c:noMultiLvlLbl val="0"/>
      </c:catAx>
      <c:valAx>
        <c:axId val="1111589912"/>
        <c:scaling>
          <c:orientation val="minMax"/>
        </c:scaling>
        <c:delete val="1"/>
        <c:axPos val="l"/>
        <c:numFmt formatCode="h:mm;@" sourceLinked="1"/>
        <c:majorTickMark val="out"/>
        <c:minorTickMark val="none"/>
        <c:tickLblPos val="nextTo"/>
        <c:crossAx val="1111588736"/>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effectLst/>
              </a:rPr>
              <a:t>Visited Urgent Care/Hospital in Past Year</a:t>
            </a:r>
            <a:endParaRPr lang="en-US" dirty="0">
              <a:effectLst/>
            </a:endParaRPr>
          </a:p>
          <a:p>
            <a:pPr>
              <a:defRPr>
                <a:solidFill>
                  <a:schemeClr val="tx1"/>
                </a:solidFill>
              </a:defRPr>
            </a:pPr>
            <a:r>
              <a:rPr lang="en-US" dirty="0">
                <a:solidFill>
                  <a:schemeClr val="tx1"/>
                </a:solidFill>
              </a:rPr>
              <a:t>% Choose Network </a:t>
            </a:r>
          </a:p>
        </c:rich>
      </c:tx>
      <c:layout>
        <c:manualLayout>
          <c:xMode val="edge"/>
          <c:yMode val="edge"/>
          <c:x val="0.29026510947876483"/>
          <c:y val="5.64507555592123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0.38300000000000001</c:v>
                </c:pt>
                <c:pt idx="1">
                  <c:v>0.36499999999999999</c:v>
                </c:pt>
                <c:pt idx="2">
                  <c:v>0.33100000000000002</c:v>
                </c:pt>
                <c:pt idx="3">
                  <c:v>0.31</c:v>
                </c:pt>
                <c:pt idx="4">
                  <c:v>0.14399999999999999</c:v>
                </c:pt>
              </c:numCache>
            </c:numRef>
          </c:yVal>
          <c:bubbleSize>
            <c:numRef>
              <c:f>Sheet1!$C$2:$C$6</c:f>
              <c:numCache>
                <c:formatCode>General</c:formatCode>
                <c:ptCount val="5"/>
                <c:pt idx="0">
                  <c:v>3.8</c:v>
                </c:pt>
                <c:pt idx="1">
                  <c:v>3.7</c:v>
                </c:pt>
                <c:pt idx="2">
                  <c:v>3.3</c:v>
                </c:pt>
                <c:pt idx="3">
                  <c:v>3.1</c:v>
                </c:pt>
                <c:pt idx="4">
                  <c:v>1.4</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1/28/2022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1/28/2022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5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6617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16292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9411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204877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26</a:t>
            </a:fld>
            <a:endParaRPr lang="en-US" dirty="0"/>
          </a:p>
        </p:txBody>
      </p:sp>
    </p:spTree>
    <p:extLst>
      <p:ext uri="{BB962C8B-B14F-4D97-AF65-F5344CB8AC3E}">
        <p14:creationId xmlns:p14="http://schemas.microsoft.com/office/powerpoint/2010/main" val="182090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29</a:t>
            </a:fld>
            <a:endParaRPr lang="en-US" dirty="0"/>
          </a:p>
        </p:txBody>
      </p:sp>
    </p:spTree>
    <p:extLst>
      <p:ext uri="{BB962C8B-B14F-4D97-AF65-F5344CB8AC3E}">
        <p14:creationId xmlns:p14="http://schemas.microsoft.com/office/powerpoint/2010/main" val="281586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31</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34</a:t>
            </a:fld>
            <a:endParaRPr lang="en-US" dirty="0"/>
          </a:p>
        </p:txBody>
      </p:sp>
    </p:spTree>
    <p:extLst>
      <p:ext uri="{BB962C8B-B14F-4D97-AF65-F5344CB8AC3E}">
        <p14:creationId xmlns:p14="http://schemas.microsoft.com/office/powerpoint/2010/main" val="43511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8</a:t>
            </a:fld>
            <a:endParaRPr lang="en-US" dirty="0"/>
          </a:p>
        </p:txBody>
      </p:sp>
    </p:spTree>
    <p:extLst>
      <p:ext uri="{BB962C8B-B14F-4D97-AF65-F5344CB8AC3E}">
        <p14:creationId xmlns:p14="http://schemas.microsoft.com/office/powerpoint/2010/main" val="94896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92014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22476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28987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158455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54424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919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9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493215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910214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550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24764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128205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56366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051435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713310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83676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334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61622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025560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314883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 id="2147483649" r:id="rId12"/>
    <p:sldLayoutId id="2147483660" r:id="rId13"/>
    <p:sldLayoutId id="2147483650" r:id="rId14"/>
    <p:sldLayoutId id="2147483661" r:id="rId15"/>
    <p:sldLayoutId id="2147483664" r:id="rId16"/>
    <p:sldLayoutId id="2147483662" r:id="rId17"/>
    <p:sldLayoutId id="2147483663" r:id="rId18"/>
    <p:sldLayoutId id="21474837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3150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23" y="4376170"/>
            <a:ext cx="12212737" cy="248182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7" name="Rectangle 6"/>
          <p:cNvSpPr/>
          <p:nvPr/>
        </p:nvSpPr>
        <p:spPr>
          <a:xfrm>
            <a:off x="-15223" y="0"/>
            <a:ext cx="12212737" cy="4376168"/>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5" name="Content Placeholder 4"/>
          <p:cNvSpPr txBox="1">
            <a:spLocks/>
          </p:cNvSpPr>
          <p:nvPr/>
        </p:nvSpPr>
        <p:spPr>
          <a:xfrm>
            <a:off x="10758" y="1827986"/>
            <a:ext cx="12192000" cy="160101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2022:</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Urgent Care</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618" y="262061"/>
            <a:ext cx="4806765" cy="1361587"/>
          </a:xfrm>
          <a:prstGeom prst="rect">
            <a:avLst/>
          </a:prstGeom>
        </p:spPr>
      </p:pic>
      <p:grpSp>
        <p:nvGrpSpPr>
          <p:cNvPr id="13" name="Group 12"/>
          <p:cNvGrpSpPr/>
          <p:nvPr/>
        </p:nvGrpSpPr>
        <p:grpSpPr>
          <a:xfrm>
            <a:off x="-4011" y="4247951"/>
            <a:ext cx="12201729" cy="128217"/>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2061" b="2061"/>
          <a:stretch/>
        </p:blipFill>
        <p:spPr bwMode="auto">
          <a:xfrm>
            <a:off x="1676400" y="3637963"/>
            <a:ext cx="8839200" cy="1924637"/>
          </a:xfrm>
          <a:prstGeom prst="rect">
            <a:avLst/>
          </a:prstGeom>
          <a:solidFill>
            <a:schemeClr val="bg1"/>
          </a:solidFill>
          <a:ln w="38100">
            <a:solidFill>
              <a:schemeClr val="tx1"/>
            </a:solidFill>
            <a:miter lim="800000"/>
            <a:headEnd/>
            <a:tailEnd/>
          </a:ln>
          <a:effectLst>
            <a:innerShdw blurRad="114300">
              <a:prstClr val="black"/>
            </a:innerShdw>
            <a:reflection blurRad="6350" stA="26000" endPos="90000" dist="50800" dir="5400000" sy="-100000" algn="bl" rotWithShape="0"/>
          </a:effectLst>
        </p:spPr>
      </p:pic>
    </p:spTree>
    <p:extLst>
      <p:ext uri="{BB962C8B-B14F-4D97-AF65-F5344CB8AC3E}">
        <p14:creationId xmlns:p14="http://schemas.microsoft.com/office/powerpoint/2010/main" val="3714495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Urgent Care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10</a:t>
            </a:fld>
            <a:endParaRPr lang="en-US" dirty="0"/>
          </a:p>
        </p:txBody>
      </p:sp>
      <p:sp>
        <p:nvSpPr>
          <p:cNvPr id="5" name="Text Placeholder 4"/>
          <p:cNvSpPr>
            <a:spLocks noGrp="1"/>
          </p:cNvSpPr>
          <p:nvPr>
            <p:ph type="body" sz="quarter" idx="13"/>
          </p:nvPr>
        </p:nvSpPr>
        <p:spPr>
          <a:xfrm>
            <a:off x="609601" y="6324600"/>
            <a:ext cx="9372599" cy="507831"/>
          </a:xfrm>
        </p:spPr>
        <p:txBody>
          <a:bodyPr/>
          <a:lstStyle/>
          <a:p>
            <a:pPr eaLnBrk="0" hangingPunct="0"/>
            <a:r>
              <a:rPr lang="en-US" dirty="0"/>
              <a:t>Source: GfK TVB Media Comparisons Study 2022. M-S 4A-4A. Persons 18+ Visited urgent care/hospital in past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15318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Urgent Care/Hospital Visitors</a:t>
            </a:r>
            <a:endParaRPr lang="en-US" sz="1400" dirty="0">
              <a:effectLst/>
            </a:endParaRPr>
          </a:p>
        </p:txBody>
      </p:sp>
      <p:graphicFrame>
        <p:nvGraphicFramePr>
          <p:cNvPr id="9" name="Chart 8">
            <a:extLst>
              <a:ext uri="{FF2B5EF4-FFF2-40B4-BE49-F238E27FC236}">
                <a16:creationId xmlns:a16="http://schemas.microsoft.com/office/drawing/2014/main" id="{E84EC101-B9FF-472B-8108-537F3046D280}"/>
              </a:ext>
            </a:extLst>
          </p:cNvPr>
          <p:cNvGraphicFramePr/>
          <p:nvPr>
            <p:extLst>
              <p:ext uri="{D42A27DB-BD31-4B8C-83A1-F6EECF244321}">
                <p14:modId xmlns:p14="http://schemas.microsoft.com/office/powerpoint/2010/main" val="4181868444"/>
              </p:ext>
            </p:extLst>
          </p:nvPr>
        </p:nvGraphicFramePr>
        <p:xfrm>
          <a:off x="76200" y="1478930"/>
          <a:ext cx="11963400" cy="4769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The Majority of TV Program Reach</a:t>
            </a:r>
            <a:br>
              <a:rPr lang="en-US" sz="3600" dirty="0"/>
            </a:br>
            <a:r>
              <a:rPr lang="en-US" sz="3600" dirty="0"/>
              <a:t> is Through Linear TV</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11</a:t>
            </a:fld>
            <a:endParaRPr lang="en-US" dirty="0"/>
          </a:p>
        </p:txBody>
      </p:sp>
      <p:sp>
        <p:nvSpPr>
          <p:cNvPr id="5" name="Text Placeholder 4"/>
          <p:cNvSpPr>
            <a:spLocks noGrp="1"/>
          </p:cNvSpPr>
          <p:nvPr>
            <p:ph type="body" sz="quarter" idx="13"/>
          </p:nvPr>
        </p:nvSpPr>
        <p:spPr>
          <a:xfrm>
            <a:off x="609601" y="6477000"/>
            <a:ext cx="8610599" cy="230832"/>
          </a:xfrm>
        </p:spPr>
        <p:txBody>
          <a:bodyPr/>
          <a:lstStyle/>
          <a:p>
            <a:r>
              <a:rPr lang="en-US" dirty="0"/>
              <a:t>Source: GfK TVB Media Comparisons Study 2022. M-S 4A-4A. Persons 18+ Visited urgent care/hospital in past year: Yes. </a:t>
            </a:r>
          </a:p>
        </p:txBody>
      </p:sp>
      <p:graphicFrame>
        <p:nvGraphicFramePr>
          <p:cNvPr id="6" name="Chart 5">
            <a:extLst>
              <a:ext uri="{FF2B5EF4-FFF2-40B4-BE49-F238E27FC236}">
                <a16:creationId xmlns:a16="http://schemas.microsoft.com/office/drawing/2014/main" id="{1348B50B-E7B5-4566-9069-9F6F4A3BFDF4}"/>
              </a:ext>
            </a:extLst>
          </p:cNvPr>
          <p:cNvGraphicFramePr/>
          <p:nvPr>
            <p:extLst>
              <p:ext uri="{D42A27DB-BD31-4B8C-83A1-F6EECF244321}">
                <p14:modId xmlns:p14="http://schemas.microsoft.com/office/powerpoint/2010/main" val="3239437003"/>
              </p:ext>
            </p:extLst>
          </p:nvPr>
        </p:nvGraphicFramePr>
        <p:xfrm>
          <a:off x="381000" y="1112183"/>
          <a:ext cx="11352809"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0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434679" y="6531077"/>
            <a:ext cx="8610599" cy="230832"/>
          </a:xfrm>
        </p:spPr>
        <p:txBody>
          <a:bodyPr/>
          <a:lstStyle/>
          <a:p>
            <a:r>
              <a:rPr lang="en-US" dirty="0"/>
              <a:t>Source: GfK TVB Media Comparisons Study 2022. M-S 4A-4A. Persons 18+. Visited urgent care/hospital in past year: Yes</a:t>
            </a:r>
          </a:p>
        </p:txBody>
      </p:sp>
      <p:graphicFrame>
        <p:nvGraphicFramePr>
          <p:cNvPr id="7" name="Chart 6"/>
          <p:cNvGraphicFramePr/>
          <p:nvPr>
            <p:extLst>
              <p:ext uri="{D42A27DB-BD31-4B8C-83A1-F6EECF244321}">
                <p14:modId xmlns:p14="http://schemas.microsoft.com/office/powerpoint/2010/main" val="93262023"/>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4094667990"/>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 Spent</a:t>
            </a:r>
          </a:p>
        </p:txBody>
      </p:sp>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600" dirty="0"/>
              <a:t>If users spent even one minute a day with a platform they were included in that platform’s “Reach”</a:t>
            </a:r>
          </a:p>
          <a:p>
            <a:pPr marL="290513" indent="-290513"/>
            <a:endParaRPr lang="en-US" sz="3600" dirty="0"/>
          </a:p>
          <a:p>
            <a:pPr marL="290513" indent="-290513"/>
            <a:r>
              <a:rPr lang="en-US" sz="3600" dirty="0"/>
              <a:t>A better measure of engagement is “time spent,” which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13</a:t>
            </a:fld>
            <a:endParaRPr lang="en-US" dirty="0"/>
          </a:p>
        </p:txBody>
      </p:sp>
    </p:spTree>
    <p:extLst>
      <p:ext uri="{BB962C8B-B14F-4D97-AF65-F5344CB8AC3E}">
        <p14:creationId xmlns:p14="http://schemas.microsoft.com/office/powerpoint/2010/main" val="387961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Urgent Care Visitors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14</a:t>
            </a:fld>
            <a:endParaRPr lang="en-US" dirty="0">
              <a:solidFill>
                <a:prstClr val="black"/>
              </a:solidFill>
            </a:endParaRPr>
          </a:p>
        </p:txBody>
      </p:sp>
      <p:sp>
        <p:nvSpPr>
          <p:cNvPr id="5" name="Text Placeholder 4"/>
          <p:cNvSpPr>
            <a:spLocks noGrp="1"/>
          </p:cNvSpPr>
          <p:nvPr>
            <p:ph type="body" sz="quarter" idx="13"/>
          </p:nvPr>
        </p:nvSpPr>
        <p:spPr>
          <a:xfrm>
            <a:off x="419099" y="6324600"/>
            <a:ext cx="8648701" cy="553998"/>
          </a:xfrm>
        </p:spPr>
        <p:txBody>
          <a:bodyPr/>
          <a:lstStyle/>
          <a:p>
            <a:r>
              <a:rPr lang="en-US" dirty="0"/>
              <a:t>Source: GfK TVB Media Comparisons Study 2022. M-S 4A-4A. Persons 18+ Visited urgent care/hospital in past year: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a:extLst>
              <a:ext uri="{FF2B5EF4-FFF2-40B4-BE49-F238E27FC236}">
                <a16:creationId xmlns:a16="http://schemas.microsoft.com/office/drawing/2014/main" id="{29B9A710-21EB-497C-B199-59F401783BB8}"/>
              </a:ext>
            </a:extLst>
          </p:cNvPr>
          <p:cNvGraphicFramePr/>
          <p:nvPr>
            <p:extLst>
              <p:ext uri="{D42A27DB-BD31-4B8C-83A1-F6EECF244321}">
                <p14:modId xmlns:p14="http://schemas.microsoft.com/office/powerpoint/2010/main" val="3206030248"/>
              </p:ext>
            </p:extLst>
          </p:nvPr>
        </p:nvGraphicFramePr>
        <p:xfrm>
          <a:off x="114210" y="1371600"/>
          <a:ext cx="1148614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Urgent Care/Hospital Visitors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spTree>
    <p:extLst>
      <p:ext uri="{BB962C8B-B14F-4D97-AF65-F5344CB8AC3E}">
        <p14:creationId xmlns:p14="http://schemas.microsoft.com/office/powerpoint/2010/main" val="240194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Urgent Care Visitors</a:t>
            </a:r>
          </a:p>
        </p:txBody>
      </p:sp>
      <p:sp>
        <p:nvSpPr>
          <p:cNvPr id="5" name="Text Placeholder 4"/>
          <p:cNvSpPr>
            <a:spLocks noGrp="1"/>
          </p:cNvSpPr>
          <p:nvPr>
            <p:ph type="body" sz="quarter" idx="13"/>
          </p:nvPr>
        </p:nvSpPr>
        <p:spPr>
          <a:xfrm>
            <a:off x="609601" y="6531077"/>
            <a:ext cx="8610599" cy="230832"/>
          </a:xfrm>
        </p:spPr>
        <p:txBody>
          <a:bodyPr/>
          <a:lstStyle/>
          <a:p>
            <a:r>
              <a:rPr lang="en-US" dirty="0"/>
              <a:t>Source: GfK TVB Media Comparisons Study 2022. M-S 4A-4A. Persons 18+ Visited urgent care/hospital in past year: Yes</a:t>
            </a:r>
          </a:p>
        </p:txBody>
      </p:sp>
      <p:graphicFrame>
        <p:nvGraphicFramePr>
          <p:cNvPr id="6" name="Chart 5"/>
          <p:cNvGraphicFramePr/>
          <p:nvPr>
            <p:extLst>
              <p:ext uri="{D42A27DB-BD31-4B8C-83A1-F6EECF244321}">
                <p14:modId xmlns:p14="http://schemas.microsoft.com/office/powerpoint/2010/main" val="4149731446"/>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15</a:t>
            </a:fld>
            <a:endParaRPr lang="en-US" dirty="0"/>
          </a:p>
        </p:txBody>
      </p:sp>
    </p:spTree>
    <p:extLst>
      <p:ext uri="{BB962C8B-B14F-4D97-AF65-F5344CB8AC3E}">
        <p14:creationId xmlns:p14="http://schemas.microsoft.com/office/powerpoint/2010/main" val="259386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graphicFrame>
        <p:nvGraphicFramePr>
          <p:cNvPr id="7" name="Chart 6"/>
          <p:cNvGraphicFramePr/>
          <p:nvPr>
            <p:extLst>
              <p:ext uri="{D42A27DB-BD31-4B8C-83A1-F6EECF244321}">
                <p14:modId xmlns:p14="http://schemas.microsoft.com/office/powerpoint/2010/main" val="280871149"/>
              </p:ext>
            </p:extLst>
          </p:nvPr>
        </p:nvGraphicFramePr>
        <p:xfrm>
          <a:off x="1792705" y="6858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533400" y="6531077"/>
            <a:ext cx="9753600" cy="230832"/>
          </a:xfrm>
        </p:spPr>
        <p:txBody>
          <a:bodyPr/>
          <a:lstStyle/>
          <a:p>
            <a:r>
              <a:rPr lang="en-US" dirty="0"/>
              <a:t>Source: GfK TVB Media Comparisons Study 2022. M-S 4A-4A. Persons 18+ Visited urgent care/hospital in past year: Yes</a:t>
            </a:r>
          </a:p>
        </p:txBody>
      </p:sp>
      <p:sp>
        <p:nvSpPr>
          <p:cNvPr id="11" name="TextBox 10"/>
          <p:cNvSpPr txBox="1"/>
          <p:nvPr/>
        </p:nvSpPr>
        <p:spPr>
          <a:xfrm>
            <a:off x="7620000" y="4431268"/>
            <a:ext cx="646331" cy="369332"/>
          </a:xfrm>
          <a:prstGeom prst="rect">
            <a:avLst/>
          </a:prstGeom>
          <a:noFill/>
        </p:spPr>
        <p:txBody>
          <a:bodyPr wrap="none" rtlCol="0">
            <a:spAutoFit/>
          </a:bodyPr>
          <a:lstStyle/>
          <a:p>
            <a:r>
              <a:rPr lang="en-US" dirty="0"/>
              <a:t>2:45</a:t>
            </a:r>
          </a:p>
        </p:txBody>
      </p:sp>
      <p:sp>
        <p:nvSpPr>
          <p:cNvPr id="12" name="TextBox 11"/>
          <p:cNvSpPr txBox="1"/>
          <p:nvPr/>
        </p:nvSpPr>
        <p:spPr>
          <a:xfrm>
            <a:off x="4115695" y="1789533"/>
            <a:ext cx="646331" cy="369332"/>
          </a:xfrm>
          <a:prstGeom prst="rect">
            <a:avLst/>
          </a:prstGeom>
          <a:noFill/>
        </p:spPr>
        <p:txBody>
          <a:bodyPr wrap="none" rtlCol="0">
            <a:spAutoFit/>
          </a:bodyPr>
          <a:lstStyle/>
          <a:p>
            <a:r>
              <a:rPr lang="en-US" dirty="0"/>
              <a:t>8:43</a:t>
            </a:r>
          </a:p>
        </p:txBody>
      </p:sp>
      <p:sp>
        <p:nvSpPr>
          <p:cNvPr id="13" name="TextBox 12"/>
          <p:cNvSpPr txBox="1"/>
          <p:nvPr/>
        </p:nvSpPr>
        <p:spPr>
          <a:xfrm>
            <a:off x="4115695" y="2207668"/>
            <a:ext cx="646331" cy="369332"/>
          </a:xfrm>
          <a:prstGeom prst="rect">
            <a:avLst/>
          </a:prstGeom>
          <a:noFill/>
        </p:spPr>
        <p:txBody>
          <a:bodyPr wrap="square" rtlCol="0">
            <a:spAutoFit/>
          </a:bodyPr>
          <a:lstStyle/>
          <a:p>
            <a:r>
              <a:rPr lang="en-US" dirty="0"/>
              <a:t>1:02</a:t>
            </a:r>
          </a:p>
        </p:txBody>
      </p:sp>
      <p:sp>
        <p:nvSpPr>
          <p:cNvPr id="14" name="TextBox 13"/>
          <p:cNvSpPr txBox="1"/>
          <p:nvPr/>
        </p:nvSpPr>
        <p:spPr>
          <a:xfrm>
            <a:off x="4115695" y="3364468"/>
            <a:ext cx="646331" cy="369332"/>
          </a:xfrm>
          <a:prstGeom prst="rect">
            <a:avLst/>
          </a:prstGeom>
          <a:noFill/>
        </p:spPr>
        <p:txBody>
          <a:bodyPr wrap="none" rtlCol="0">
            <a:spAutoFit/>
          </a:bodyPr>
          <a:lstStyle/>
          <a:p>
            <a:r>
              <a:rPr lang="en-US" dirty="0">
                <a:solidFill>
                  <a:schemeClr val="bg1"/>
                </a:solidFill>
              </a:rPr>
              <a:t>4:22</a:t>
            </a:r>
          </a:p>
        </p:txBody>
      </p:sp>
      <p:sp>
        <p:nvSpPr>
          <p:cNvPr id="15" name="TextBox 14"/>
          <p:cNvSpPr txBox="1"/>
          <p:nvPr/>
        </p:nvSpPr>
        <p:spPr>
          <a:xfrm>
            <a:off x="4115695" y="4888468"/>
            <a:ext cx="646331" cy="369332"/>
          </a:xfrm>
          <a:prstGeom prst="rect">
            <a:avLst/>
          </a:prstGeom>
          <a:noFill/>
        </p:spPr>
        <p:txBody>
          <a:bodyPr wrap="none" rtlCol="0">
            <a:spAutoFit/>
          </a:bodyPr>
          <a:lstStyle/>
          <a:p>
            <a:r>
              <a:rPr lang="en-US" dirty="0"/>
              <a:t>3:19</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304801" y="228600"/>
            <a:ext cx="11658599" cy="5355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200" dirty="0"/>
              <a:t>Most Online is Not Exclusively Video For Urgent Care Visitors </a:t>
            </a:r>
            <a:endParaRPr lang="en-US" sz="3200" u="sng" dirty="0"/>
          </a:p>
        </p:txBody>
      </p:sp>
    </p:spTree>
    <p:extLst>
      <p:ext uri="{BB962C8B-B14F-4D97-AF65-F5344CB8AC3E}">
        <p14:creationId xmlns:p14="http://schemas.microsoft.com/office/powerpoint/2010/main" val="228642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0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27397497"/>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19</a:t>
            </a:fld>
            <a:endParaRPr lang="en-US"/>
          </a:p>
        </p:txBody>
      </p:sp>
      <p:sp>
        <p:nvSpPr>
          <p:cNvPr id="3" name="Text Placeholder 2"/>
          <p:cNvSpPr>
            <a:spLocks noGrp="1"/>
          </p:cNvSpPr>
          <p:nvPr>
            <p:ph type="body" sz="quarter" idx="13"/>
          </p:nvPr>
        </p:nvSpPr>
        <p:spPr>
          <a:xfrm>
            <a:off x="609601" y="6477000"/>
            <a:ext cx="9296399" cy="230832"/>
          </a:xfrm>
        </p:spPr>
        <p:txBody>
          <a:bodyPr/>
          <a:lstStyle/>
          <a:p>
            <a:r>
              <a:rPr lang="en-US" dirty="0"/>
              <a:t>Source: GfK TVB Media Comparisons Study 2022.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9436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dirty="0"/>
              <a:t>Research Methodology Overview</a:t>
            </a:r>
          </a:p>
        </p:txBody>
      </p:sp>
      <p:sp>
        <p:nvSpPr>
          <p:cNvPr id="5" name="Content Placeholder 4"/>
          <p:cNvSpPr>
            <a:spLocks noGrp="1"/>
          </p:cNvSpPr>
          <p:nvPr>
            <p:ph idx="1"/>
          </p:nvPr>
        </p:nvSpPr>
        <p:spPr>
          <a:xfrm>
            <a:off x="304800" y="974018"/>
            <a:ext cx="116586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t>The number of respondents age 18+ that visited an urgent care/hospital in the past year, n= 1,546. </a:t>
            </a:r>
            <a:endParaRPr lang="en-US" sz="1800" dirty="0"/>
          </a:p>
          <a:p>
            <a:pPr marL="0" indent="0">
              <a:lnSpc>
                <a:spcPct val="100000"/>
              </a:lnSpc>
              <a:spcBef>
                <a:spcPts val="1200"/>
              </a:spcBef>
              <a:buNone/>
            </a:pPr>
            <a:r>
              <a:rPr lang="en-US" sz="2000" dirty="0">
                <a:solidFill>
                  <a:srgbClr val="FF0000"/>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22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4</a:t>
            </a:r>
            <a:r>
              <a:rPr lang="en-US" sz="2000" baseline="30000" dirty="0">
                <a:solidFill>
                  <a:schemeClr val="tx2"/>
                </a:solidFill>
              </a:rPr>
              <a:t>th</a:t>
            </a:r>
            <a:r>
              <a:rPr lang="en-US" sz="2000" dirty="0">
                <a:solidFill>
                  <a:schemeClr val="tx2"/>
                </a:solidFill>
              </a:rPr>
              <a:t> through November 24, 2021.</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6" y="247269"/>
            <a:ext cx="12115800" cy="563231"/>
          </a:xfrm>
        </p:spPr>
        <p:txBody>
          <a:bodyPr/>
          <a:lstStyle/>
          <a:p>
            <a:r>
              <a:rPr lang="en-US" sz="3400" dirty="0"/>
              <a:t>Television Ads Motivate Urgent Care Visitors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5" name="Text Placeholder 4"/>
          <p:cNvSpPr>
            <a:spLocks noGrp="1"/>
          </p:cNvSpPr>
          <p:nvPr>
            <p:ph type="body" sz="quarter" idx="13"/>
          </p:nvPr>
        </p:nvSpPr>
        <p:spPr>
          <a:xfrm>
            <a:off x="419595" y="6262382"/>
            <a:ext cx="9486405" cy="553998"/>
          </a:xfrm>
        </p:spPr>
        <p:txBody>
          <a:bodyPr/>
          <a:lstStyle/>
          <a:p>
            <a:r>
              <a:rPr lang="en-US" dirty="0"/>
              <a:t>Source: GfK TVB Media Comparisons Study 2022. Persons 18+ Visited urgent care/hospital in past year: Yes. Q2 -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sp>
        <p:nvSpPr>
          <p:cNvPr id="7" name="Rectangle 6"/>
          <p:cNvSpPr/>
          <p:nvPr/>
        </p:nvSpPr>
        <p:spPr>
          <a:xfrm>
            <a:off x="7086600" y="3513747"/>
            <a:ext cx="4811047" cy="892552"/>
          </a:xfrm>
          <a:prstGeom prst="rect">
            <a:avLst/>
          </a:prstGeom>
        </p:spPr>
        <p:txBody>
          <a:bodyPr wrap="square">
            <a:spAutoFit/>
          </a:bodyPr>
          <a:lstStyle/>
          <a:p>
            <a:pPr algn="ctr"/>
            <a:r>
              <a:rPr lang="en-US" sz="1600" b="1" dirty="0"/>
              <a:t>(%) </a:t>
            </a:r>
            <a:r>
              <a:rPr lang="en-US" sz="1600" b="1" i="0" baseline="0" dirty="0">
                <a:effectLst/>
              </a:rPr>
              <a:t>Urgent Care/Hospital Visitors</a:t>
            </a:r>
          </a:p>
          <a:p>
            <a:pPr algn="ctr"/>
            <a:r>
              <a:rPr lang="en-US" sz="1200" b="1" dirty="0"/>
              <a:t>From which of the following advertising sources are you most motivated to learn more about the advertised products or brands you might like to try or buy?</a:t>
            </a:r>
          </a:p>
        </p:txBody>
      </p:sp>
      <p:graphicFrame>
        <p:nvGraphicFramePr>
          <p:cNvPr id="10" name="Chart 9">
            <a:extLst>
              <a:ext uri="{FF2B5EF4-FFF2-40B4-BE49-F238E27FC236}">
                <a16:creationId xmlns:a16="http://schemas.microsoft.com/office/drawing/2014/main" id="{C41E7E09-7484-4D73-96CC-070C34A80345}"/>
              </a:ext>
            </a:extLst>
          </p:cNvPr>
          <p:cNvGraphicFramePr/>
          <p:nvPr>
            <p:extLst>
              <p:ext uri="{D42A27DB-BD31-4B8C-83A1-F6EECF244321}">
                <p14:modId xmlns:p14="http://schemas.microsoft.com/office/powerpoint/2010/main" val="2278265541"/>
              </p:ext>
            </p:extLst>
          </p:nvPr>
        </p:nvGraphicFramePr>
        <p:xfrm>
          <a:off x="419595" y="990600"/>
          <a:ext cx="11162804" cy="516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02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0058" y="1222408"/>
            <a:ext cx="7051883" cy="3859731"/>
          </a:xfrm>
          <a:prstGeom prst="rect">
            <a:avLst/>
          </a:prstGeom>
          <a:noFill/>
          <a:ln>
            <a:solidFill>
              <a:schemeClr val="tx2"/>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8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BD916AE-FF97-4EEF-B79C-496C595F642E}"/>
              </a:ext>
            </a:extLst>
          </p:cNvPr>
          <p:cNvGraphicFramePr/>
          <p:nvPr>
            <p:extLst>
              <p:ext uri="{D42A27DB-BD31-4B8C-83A1-F6EECF244321}">
                <p14:modId xmlns:p14="http://schemas.microsoft.com/office/powerpoint/2010/main" val="3856600139"/>
              </p:ext>
            </p:extLst>
          </p:nvPr>
        </p:nvGraphicFramePr>
        <p:xfrm>
          <a:off x="314330" y="1241930"/>
          <a:ext cx="11799490" cy="45140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8180" y="152400"/>
            <a:ext cx="11687713" cy="1034129"/>
          </a:xfrm>
        </p:spPr>
        <p:txBody>
          <a:bodyPr/>
          <a:lstStyle/>
          <a:p>
            <a:r>
              <a:rPr lang="en-US" sz="3400" dirty="0"/>
              <a:t>The Primary Source For News Among Urgent Care Visitors:</a:t>
            </a:r>
            <a:br>
              <a:rPr lang="en-US" sz="3400" dirty="0"/>
            </a:br>
            <a:r>
              <a:rPr lang="en-US" sz="3400" dirty="0"/>
              <a:t>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1" y="6262301"/>
            <a:ext cx="9296399" cy="507831"/>
          </a:xfrm>
        </p:spPr>
        <p:txBody>
          <a:bodyPr/>
          <a:lstStyle/>
          <a:p>
            <a:r>
              <a:rPr lang="en-US" dirty="0"/>
              <a:t>Source: GfK TVB Media Comparisons Study 2022. Persons 18+ Visited urgent care/hospital in past year: Yes. Includes only those who chose a media.                      Q5 - Which one of the following sources, if any, would you say is your primary source for news? Broadcast TV News &amp; Broadcast TV News Websites/Apps include local TV station &amp; broadcast network telecasts and websites/apps for news/weather/sports. Streaming radio, podcasts and radio station websites/apps &lt; 3%.</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i="0" baseline="0" dirty="0">
                <a:effectLst/>
              </a:rPr>
              <a:t>Urgent Care/Hospital Visitors</a:t>
            </a:r>
            <a:endParaRPr lang="en-US" sz="1200" b="1" dirty="0"/>
          </a:p>
        </p:txBody>
      </p:sp>
    </p:spTree>
    <p:extLst>
      <p:ext uri="{BB962C8B-B14F-4D97-AF65-F5344CB8AC3E}">
        <p14:creationId xmlns:p14="http://schemas.microsoft.com/office/powerpoint/2010/main" val="180774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1B9BE3A-EF59-4EB0-98DC-964F8CA333E6}"/>
              </a:ext>
            </a:extLst>
          </p:cNvPr>
          <p:cNvGraphicFramePr/>
          <p:nvPr>
            <p:extLst>
              <p:ext uri="{D42A27DB-BD31-4B8C-83A1-F6EECF244321}">
                <p14:modId xmlns:p14="http://schemas.microsoft.com/office/powerpoint/2010/main" val="665371010"/>
              </p:ext>
            </p:extLst>
          </p:nvPr>
        </p:nvGraphicFramePr>
        <p:xfrm>
          <a:off x="304800" y="761999"/>
          <a:ext cx="11811000" cy="561810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sp>
        <p:nvSpPr>
          <p:cNvPr id="5" name="Text Placeholder 4"/>
          <p:cNvSpPr>
            <a:spLocks noGrp="1"/>
          </p:cNvSpPr>
          <p:nvPr>
            <p:ph type="body" sz="quarter" idx="13"/>
          </p:nvPr>
        </p:nvSpPr>
        <p:spPr>
          <a:xfrm>
            <a:off x="609599" y="6227802"/>
            <a:ext cx="9144001" cy="553998"/>
          </a:xfrm>
        </p:spPr>
        <p:txBody>
          <a:bodyPr/>
          <a:lstStyle/>
          <a:p>
            <a:r>
              <a:rPr lang="en-US" dirty="0"/>
              <a:t>Source: GfK TVB Media Comparisons Study 2022. Persons 18+ Visited urgent care/hospital in past year: Yes. Includes only those who chose a media</a:t>
            </a:r>
            <a:r>
              <a:rPr lang="en-US"/>
              <a:t>.                   Q6 </a:t>
            </a:r>
            <a:r>
              <a:rPr lang="en-US" dirty="0"/>
              <a:t>- What source do you turn to first for information about local weather, traffic, or sports?                                                                                                           National newspapers, cable TV websites/apps,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i="0" baseline="0" dirty="0">
                <a:effectLst/>
              </a:rPr>
              <a:t>Urgent Care/Hospital Visitors</a:t>
            </a:r>
            <a:endParaRPr lang="en-US" sz="1200" b="1" dirty="0"/>
          </a:p>
        </p:txBody>
      </p:sp>
    </p:spTree>
    <p:extLst>
      <p:ext uri="{BB962C8B-B14F-4D97-AF65-F5344CB8AC3E}">
        <p14:creationId xmlns:p14="http://schemas.microsoft.com/office/powerpoint/2010/main" val="350005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Urgent Care Visitors’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24</a:t>
            </a:fld>
            <a:endParaRPr lang="en-US" dirty="0">
              <a:solidFill>
                <a:prstClr val="black"/>
              </a:solidFill>
            </a:endParaRPr>
          </a:p>
        </p:txBody>
      </p:sp>
      <p:sp>
        <p:nvSpPr>
          <p:cNvPr id="5" name="Text Placeholder 4"/>
          <p:cNvSpPr>
            <a:spLocks noGrp="1"/>
          </p:cNvSpPr>
          <p:nvPr>
            <p:ph type="body" sz="quarter" idx="13"/>
          </p:nvPr>
        </p:nvSpPr>
        <p:spPr>
          <a:xfrm>
            <a:off x="609600" y="6381690"/>
            <a:ext cx="9525000" cy="400110"/>
          </a:xfrm>
        </p:spPr>
        <p:txBody>
          <a:bodyPr/>
          <a:lstStyle/>
          <a:p>
            <a:pPr>
              <a:lnSpc>
                <a:spcPct val="100000"/>
              </a:lnSpc>
            </a:pPr>
            <a:r>
              <a:rPr lang="en-US" dirty="0"/>
              <a:t>Source: GfK TVB Media Comparisons Study 2022. Persons 18+ Visited urgent care/hospital in past year: Yes. Agree Strongly or Agree Somewhat. Q9 - For each source, please indicate the extent to which you agree or disagree with the following statement: I trust the News that I see/hear on this media source.</a:t>
            </a:r>
          </a:p>
        </p:txBody>
      </p:sp>
      <p:sp>
        <p:nvSpPr>
          <p:cNvPr id="12" name="Rectangle 11"/>
          <p:cNvSpPr/>
          <p:nvPr/>
        </p:nvSpPr>
        <p:spPr>
          <a:xfrm>
            <a:off x="1714499" y="838200"/>
            <a:ext cx="8763000" cy="800219"/>
          </a:xfrm>
          <a:prstGeom prst="rect">
            <a:avLst/>
          </a:prstGeom>
        </p:spPr>
        <p:txBody>
          <a:bodyPr wrap="square">
            <a:spAutoFit/>
          </a:bodyPr>
          <a:lstStyle/>
          <a:p>
            <a:pPr algn="ctr"/>
            <a:r>
              <a:rPr lang="en-US" sz="1400" b="1" i="0" baseline="0" dirty="0">
                <a:effectLst/>
              </a:rPr>
              <a:t>Urgent Care/Hospital Visitors</a:t>
            </a:r>
          </a:p>
          <a:p>
            <a:pPr algn="ctr"/>
            <a:r>
              <a:rPr lang="en-US" sz="1400" b="1" dirty="0"/>
              <a:t>I trust the News that I see/hear on this media source:</a:t>
            </a:r>
            <a:endParaRPr lang="en-US" sz="2000" b="1" dirty="0"/>
          </a:p>
          <a:p>
            <a:pPr algn="ctr"/>
            <a:r>
              <a:rPr lang="en-US" sz="1800" b="1" dirty="0"/>
              <a:t>Percent Agree</a:t>
            </a:r>
          </a:p>
        </p:txBody>
      </p:sp>
      <p:graphicFrame>
        <p:nvGraphicFramePr>
          <p:cNvPr id="7" name="Chart 6">
            <a:extLst>
              <a:ext uri="{FF2B5EF4-FFF2-40B4-BE49-F238E27FC236}">
                <a16:creationId xmlns:a16="http://schemas.microsoft.com/office/drawing/2014/main" id="{D0D9D8E1-4D48-41E4-8FEA-374479149E97}"/>
              </a:ext>
            </a:extLst>
          </p:cNvPr>
          <p:cNvGraphicFramePr/>
          <p:nvPr>
            <p:extLst>
              <p:ext uri="{D42A27DB-BD31-4B8C-83A1-F6EECF244321}">
                <p14:modId xmlns:p14="http://schemas.microsoft.com/office/powerpoint/2010/main" val="1666904904"/>
              </p:ext>
            </p:extLst>
          </p:nvPr>
        </p:nvGraphicFramePr>
        <p:xfrm>
          <a:off x="304800" y="1524000"/>
          <a:ext cx="11809020" cy="4726875"/>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E2645-964C-49B2-AD0E-4CB5F2EAB39F}"/>
              </a:ext>
            </a:extLst>
          </p:cNvPr>
          <p:cNvSpPr/>
          <p:nvPr/>
        </p:nvSpPr>
        <p:spPr>
          <a:xfrm>
            <a:off x="10878785" y="1600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9976675" y="30904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430985" y="362266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924800" y="5976934"/>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Urgent Care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25</a:t>
            </a:fld>
            <a:endParaRPr lang="en-US" dirty="0">
              <a:solidFill>
                <a:prstClr val="black"/>
              </a:solidFill>
            </a:endParaRPr>
          </a:p>
        </p:txBody>
      </p:sp>
      <p:sp>
        <p:nvSpPr>
          <p:cNvPr id="5" name="Text Placeholder 4"/>
          <p:cNvSpPr>
            <a:spLocks noGrp="1"/>
          </p:cNvSpPr>
          <p:nvPr>
            <p:ph type="body" sz="quarter" idx="13"/>
          </p:nvPr>
        </p:nvSpPr>
        <p:spPr>
          <a:xfrm>
            <a:off x="609600" y="6381690"/>
            <a:ext cx="9296400" cy="400110"/>
          </a:xfrm>
        </p:spPr>
        <p:txBody>
          <a:bodyPr/>
          <a:lstStyle/>
          <a:p>
            <a:r>
              <a:rPr lang="en-US" dirty="0"/>
              <a:t>Source: GfK TVB Media Comparisons Study 2022. Persons 18+ Visited urgent care/hospital in past year: Yes.                                                                                          Includes only those who chose a media. Q8 - And, which source of news do you feel is the most involved in your community? </a:t>
            </a:r>
          </a:p>
        </p:txBody>
      </p:sp>
      <p:sp>
        <p:nvSpPr>
          <p:cNvPr id="7" name="Rectangle 6"/>
          <p:cNvSpPr/>
          <p:nvPr/>
        </p:nvSpPr>
        <p:spPr>
          <a:xfrm>
            <a:off x="3929062" y="13716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8" name="Chart 7">
            <a:extLst>
              <a:ext uri="{FF2B5EF4-FFF2-40B4-BE49-F238E27FC236}">
                <a16:creationId xmlns:a16="http://schemas.microsoft.com/office/drawing/2014/main" id="{CCC862DB-261B-4388-B8D6-D06947B6BAC7}"/>
              </a:ext>
            </a:extLst>
          </p:cNvPr>
          <p:cNvGraphicFramePr/>
          <p:nvPr>
            <p:extLst>
              <p:ext uri="{D42A27DB-BD31-4B8C-83A1-F6EECF244321}">
                <p14:modId xmlns:p14="http://schemas.microsoft.com/office/powerpoint/2010/main" val="2496550536"/>
              </p:ext>
            </p:extLst>
          </p:nvPr>
        </p:nvGraphicFramePr>
        <p:xfrm>
          <a:off x="228600" y="1680803"/>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58785"/>
            <a:ext cx="11425813" cy="1006429"/>
          </a:xfrm>
        </p:spPr>
        <p:txBody>
          <a:bodyPr/>
          <a:lstStyle/>
          <a:p>
            <a:r>
              <a:rPr lang="en-US" sz="6600" dirty="0"/>
              <a:t>Working Together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53" t="5666" r="13953" b="7520"/>
          <a:stretch/>
        </p:blipFill>
        <p:spPr>
          <a:xfrm>
            <a:off x="3089239" y="1309859"/>
            <a:ext cx="6017707" cy="4270631"/>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31692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889"/>
            <a:ext cx="11352809" cy="1089529"/>
          </a:xfrm>
        </p:spPr>
        <p:txBody>
          <a:bodyPr/>
          <a:lstStyle/>
          <a:p>
            <a:r>
              <a:rPr lang="en-US" sz="3600" dirty="0"/>
              <a:t>Internet Usage Skews Towards the Day.</a:t>
            </a:r>
            <a:br>
              <a:rPr lang="en-US" sz="3600" dirty="0"/>
            </a:br>
            <a:r>
              <a:rPr lang="en-US" sz="3600" dirty="0"/>
              <a:t>TV Skews Towards the Evening/Night.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609601" y="6248400"/>
            <a:ext cx="8610599" cy="553998"/>
          </a:xfrm>
        </p:spPr>
        <p:txBody>
          <a:bodyPr/>
          <a:lstStyle/>
          <a:p>
            <a:pPr>
              <a:lnSpc>
                <a:spcPct val="100000"/>
              </a:lnSpc>
            </a:pPr>
            <a:r>
              <a:rPr lang="en-US" dirty="0"/>
              <a:t>Source: GfK TVB Media Comparisons Study 2022. M-S 4A-4A. Persons 18+  Visited urgent care/hospital in past year: Yes.  </a:t>
            </a:r>
          </a:p>
          <a:p>
            <a:pPr>
              <a:lnSpc>
                <a:spcPct val="100000"/>
              </a:lnSpc>
              <a:spcBef>
                <a:spcPts val="0"/>
              </a:spcBef>
            </a:pPr>
            <a:r>
              <a:rPr lang="en-US" dirty="0"/>
              <a:t>Internet= TV Program/Movie Using Streaming Video with or without ads, Streaming Video Other than TV Programs or Movies, Social Media, Email, Search, Local Radio Web/Apps, Streaming Audio, Podcasts, Digital Print, TV websites, Any Other Internet Use.</a:t>
            </a:r>
          </a:p>
        </p:txBody>
      </p:sp>
      <p:graphicFrame>
        <p:nvGraphicFramePr>
          <p:cNvPr id="9" name="Chart 8"/>
          <p:cNvGraphicFramePr/>
          <p:nvPr>
            <p:extLst>
              <p:ext uri="{D42A27DB-BD31-4B8C-83A1-F6EECF244321}">
                <p14:modId xmlns:p14="http://schemas.microsoft.com/office/powerpoint/2010/main" val="3142028937"/>
              </p:ext>
            </p:extLst>
          </p:nvPr>
        </p:nvGraphicFramePr>
        <p:xfrm>
          <a:off x="1143000" y="1066800"/>
          <a:ext cx="9906000" cy="512155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4191000" y="5682734"/>
            <a:ext cx="3999633" cy="369332"/>
            <a:chOff x="3247745" y="7162800"/>
            <a:chExt cx="3999633" cy="369332"/>
          </a:xfrm>
        </p:grpSpPr>
        <p:sp>
          <p:nvSpPr>
            <p:cNvPr id="3" name="Rectangle 2"/>
            <p:cNvSpPr/>
            <p:nvPr/>
          </p:nvSpPr>
          <p:spPr>
            <a:xfrm>
              <a:off x="4648200" y="7233166"/>
              <a:ext cx="228600" cy="228600"/>
            </a:xfrm>
            <a:prstGeom prst="rect">
              <a:avLst/>
            </a:prstGeom>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rot="2700000">
              <a:off x="3247745" y="7233166"/>
              <a:ext cx="228600" cy="228600"/>
            </a:xfrm>
            <a:prstGeom prst="rect">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3505200" y="7162800"/>
              <a:ext cx="3742178" cy="369332"/>
            </a:xfrm>
            <a:prstGeom prst="rect">
              <a:avLst/>
            </a:prstGeom>
            <a:noFill/>
          </p:spPr>
          <p:txBody>
            <a:bodyPr wrap="none" rtlCol="0">
              <a:spAutoFit/>
            </a:bodyPr>
            <a:lstStyle/>
            <a:p>
              <a:r>
                <a:rPr lang="en-US" dirty="0">
                  <a:solidFill>
                    <a:prstClr val="black"/>
                  </a:solidFill>
                </a:rPr>
                <a:t>Internet        TV (Broadcast/Cable)</a:t>
              </a:r>
            </a:p>
          </p:txBody>
        </p:sp>
      </p:grpSp>
    </p:spTree>
    <p:extLst>
      <p:ext uri="{BB962C8B-B14F-4D97-AF65-F5344CB8AC3E}">
        <p14:creationId xmlns:p14="http://schemas.microsoft.com/office/powerpoint/2010/main" val="204706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609601" y="6361799"/>
            <a:ext cx="8610599" cy="400110"/>
          </a:xfrm>
        </p:spPr>
        <p:txBody>
          <a:bodyPr/>
          <a:lstStyle/>
          <a:p>
            <a:pPr>
              <a:lnSpc>
                <a:spcPct val="100000"/>
              </a:lnSpc>
            </a:pPr>
            <a:r>
              <a:rPr lang="en-US" dirty="0"/>
              <a:t>Source: GfK TVB Media Comparisons Study 2022. Persons 18+ Visited urgent care/hospital in past year: Yes. Includes only those who answered.</a:t>
            </a:r>
            <a:br>
              <a:rPr lang="en-US" dirty="0"/>
            </a:br>
            <a:r>
              <a:rPr lang="en-US" dirty="0"/>
              <a:t>Q3 -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238238262"/>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11963400" cy="1089529"/>
          </a:xfrm>
        </p:spPr>
        <p:txBody>
          <a:bodyPr/>
          <a:lstStyle/>
          <a:p>
            <a:pPr>
              <a:tabLst>
                <a:tab pos="1258888" algn="l"/>
              </a:tabLst>
            </a:pPr>
            <a:r>
              <a:rPr lang="en-US" sz="3600" dirty="0"/>
              <a:t>Combining Broadcast TV with Broadcast Websites Results in 5% Increased Reach For Urgent Care Visitors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33625286"/>
              </p:ext>
            </p:extLst>
          </p:nvPr>
        </p:nvGraphicFramePr>
        <p:xfrm>
          <a:off x="428625" y="13716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437988" y="6507223"/>
            <a:ext cx="8934612" cy="230832"/>
          </a:xfrm>
        </p:spPr>
        <p:txBody>
          <a:bodyPr/>
          <a:lstStyle/>
          <a:p>
            <a:r>
              <a:rPr lang="en-US" dirty="0"/>
              <a:t>Source: GfK TVB Media Comparisons Study 2022. M-S 4A-4A. Persons 18+ Visited urgent care/hospital in past year: Yes</a:t>
            </a:r>
          </a:p>
        </p:txBody>
      </p:sp>
      <p:sp>
        <p:nvSpPr>
          <p:cNvPr id="6" name="TextBox 1"/>
          <p:cNvSpPr txBox="1"/>
          <p:nvPr/>
        </p:nvSpPr>
        <p:spPr>
          <a:xfrm>
            <a:off x="6248400" y="2286000"/>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0.5%</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9753600" y="2286000"/>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4.6%</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359849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8DB5E7-0D0F-4BA1-96AD-11D4926C6F67}"/>
              </a:ext>
            </a:extLst>
          </p:cNvPr>
          <p:cNvGraphicFramePr/>
          <p:nvPr>
            <p:extLst>
              <p:ext uri="{D42A27DB-BD31-4B8C-83A1-F6EECF244321}">
                <p14:modId xmlns:p14="http://schemas.microsoft.com/office/powerpoint/2010/main" val="326448682"/>
              </p:ext>
            </p:extLst>
          </p:nvPr>
        </p:nvGraphicFramePr>
        <p:xfrm>
          <a:off x="1714499" y="1950009"/>
          <a:ext cx="8648701" cy="5283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9213" y="152400"/>
            <a:ext cx="11467605" cy="1089529"/>
          </a:xfrm>
        </p:spPr>
        <p:txBody>
          <a:bodyPr/>
          <a:lstStyle/>
          <a:p>
            <a:r>
              <a:rPr lang="en-US" sz="3600" dirty="0"/>
              <a:t>Local Broadcast Television Station Websites: Top Choice For Info On News And Events For Urgent Care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609601" y="6207911"/>
            <a:ext cx="9448799" cy="553998"/>
          </a:xfrm>
        </p:spPr>
        <p:txBody>
          <a:bodyPr/>
          <a:lstStyle/>
          <a:p>
            <a:pPr>
              <a:lnSpc>
                <a:spcPct val="100000"/>
              </a:lnSpc>
            </a:pPr>
            <a:r>
              <a:rPr lang="en-US" dirty="0"/>
              <a:t>Source: GfK TVB Media Comparisons Study 2022. Persons 18+ Visited urgent care/hospital in past year: Yes. Includes only those who answered. Q13 - Which one of the following websites are you most likely to turn to when you need information about local news or events?                                                                                                    As a percentage of those that use websites and apps. </a:t>
            </a:r>
          </a:p>
        </p:txBody>
      </p:sp>
      <p:sp>
        <p:nvSpPr>
          <p:cNvPr id="7" name="Rectangle 6"/>
          <p:cNvSpPr/>
          <p:nvPr/>
        </p:nvSpPr>
        <p:spPr>
          <a:xfrm>
            <a:off x="3600697" y="1344033"/>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i="0" baseline="0" dirty="0">
                <a:effectLst/>
              </a:rPr>
              <a:t>Urgent Care/Hospital Visitors</a:t>
            </a:r>
            <a:endParaRPr lang="en-US" sz="1200" b="1" dirty="0"/>
          </a:p>
        </p:txBody>
      </p:sp>
    </p:spTree>
    <p:extLst>
      <p:ext uri="{BB962C8B-B14F-4D97-AF65-F5344CB8AC3E}">
        <p14:creationId xmlns:p14="http://schemas.microsoft.com/office/powerpoint/2010/main" val="1166943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609601" y="6207911"/>
            <a:ext cx="8610599" cy="553998"/>
          </a:xfrm>
        </p:spPr>
        <p:txBody>
          <a:bodyPr/>
          <a:lstStyle/>
          <a:p>
            <a:pPr>
              <a:lnSpc>
                <a:spcPct val="100000"/>
              </a:lnSpc>
            </a:pPr>
            <a:r>
              <a:rPr lang="en-US" dirty="0"/>
              <a:t>Source: GfK TVB Media Comparisons Study 2022. Persons 18+ Visited urgent care/hospital in past year: Yes                                                                       Q12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671145496"/>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59% of Urgent Care Visitors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609600" y="6227802"/>
            <a:ext cx="9220200" cy="553998"/>
          </a:xfrm>
        </p:spPr>
        <p:txBody>
          <a:bodyPr/>
          <a:lstStyle/>
          <a:p>
            <a:r>
              <a:rPr lang="en-US" dirty="0"/>
              <a:t>Source: GfK TVB Media Comparisons Study 2022. Visited urgent care/hospital in past year: Yes. Includes only those who answered all of the time, often, or sometimes. Q10 -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4044603409"/>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Urgent Care 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marL="290513" indent="-290513">
              <a:lnSpc>
                <a:spcPct val="100000"/>
              </a:lnSpc>
              <a:spcBef>
                <a:spcPts val="2400"/>
              </a:spcBef>
            </a:pPr>
            <a:r>
              <a:rPr lang="en-US" sz="2400" dirty="0"/>
              <a:t>When picking only five networks, the top four are on broadcast TV.</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TV and digital complement each other.</a:t>
            </a:r>
            <a:endParaRPr lang="en-US" sz="900"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25979" y="3787914"/>
            <a:ext cx="7568727" cy="1200329"/>
          </a:xfrm>
        </p:spPr>
        <p:txBody>
          <a:bodyPr/>
          <a:lstStyle/>
          <a:p>
            <a:r>
              <a:rPr lang="en-US" sz="7200" dirty="0"/>
              <a:t>Thank You!</a:t>
            </a:r>
          </a:p>
        </p:txBody>
      </p:sp>
    </p:spTree>
    <p:extLst>
      <p:ext uri="{BB962C8B-B14F-4D97-AF65-F5344CB8AC3E}">
        <p14:creationId xmlns:p14="http://schemas.microsoft.com/office/powerpoint/2010/main" val="136782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290815"/>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3" name="Group 2"/>
          <p:cNvGrpSpPr/>
          <p:nvPr/>
        </p:nvGrpSpPr>
        <p:grpSpPr>
          <a:xfrm>
            <a:off x="2506338" y="3209757"/>
            <a:ext cx="7216089" cy="1922747"/>
            <a:chOff x="2877231" y="3209757"/>
            <a:chExt cx="7216089" cy="1922747"/>
          </a:xfrm>
        </p:grpSpPr>
        <p:pic>
          <p:nvPicPr>
            <p:cNvPr id="5" name="Picture 4">
              <a:extLst>
                <a:ext uri="{FF2B5EF4-FFF2-40B4-BE49-F238E27FC236}">
                  <a16:creationId xmlns:a16="http://schemas.microsoft.com/office/drawing/2014/main" id="{7380EDBC-E3BB-4C49-8DE8-041ECB981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231" y="3209757"/>
              <a:ext cx="3146314" cy="1922747"/>
            </a:xfrm>
            <a:prstGeom prst="rect">
              <a:avLst/>
            </a:prstGeom>
            <a:noFill/>
            <a:ln>
              <a:solidFill>
                <a:schemeClr val="tx2"/>
              </a:solidFill>
            </a:ln>
            <a:effectLst>
              <a:innerShdw blurRad="114300">
                <a:prstClr val="black"/>
              </a:innerShdw>
            </a:effectLst>
          </p:spPr>
        </p:pic>
        <p:pic>
          <p:nvPicPr>
            <p:cNvPr id="7" name="Picture 6">
              <a:extLst>
                <a:ext uri="{FF2B5EF4-FFF2-40B4-BE49-F238E27FC236}">
                  <a16:creationId xmlns:a16="http://schemas.microsoft.com/office/drawing/2014/main" id="{F60A78C9-C814-46BC-B08F-E14D38C91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209757"/>
              <a:ext cx="2930520" cy="1922747"/>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nvGraphicFramePr>
        <p:xfrm>
          <a:off x="2031999" y="3581400"/>
          <a:ext cx="81279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8pm-1am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r h="370840">
                <a:tc>
                  <a:txBody>
                    <a:bodyPr/>
                    <a:lstStyle/>
                    <a:p>
                      <a:r>
                        <a:rPr lang="en-US" dirty="0"/>
                        <a:t>1am-4am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7</a:t>
            </a:fld>
            <a:endParaRPr lang="en-US" dirty="0">
              <a:solidFill>
                <a:srgbClr val="1C1C1C"/>
              </a:solidFill>
            </a:endParaRPr>
          </a:p>
        </p:txBody>
      </p:sp>
      <p:sp>
        <p:nvSpPr>
          <p:cNvPr id="3" name="Rectangle 2"/>
          <p:cNvSpPr/>
          <p:nvPr/>
        </p:nvSpPr>
        <p:spPr bwMode="auto">
          <a:xfrm>
            <a:off x="2196354" y="1981200"/>
            <a:ext cx="7785846" cy="15240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endParaRPr lang="en-US" sz="1000" dirty="0">
              <a:latin typeface="Tahoma" pitchFamily="34" charset="0"/>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p>
        </p:txBody>
      </p:sp>
      <p:sp>
        <p:nvSpPr>
          <p:cNvPr id="19" name="TextBox 18"/>
          <p:cNvSpPr txBox="1"/>
          <p:nvPr/>
        </p:nvSpPr>
        <p:spPr>
          <a:xfrm>
            <a:off x="4203164"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algn="ctr"/>
            <a:r>
              <a:rPr lang="en-US" sz="2200" b="1" dirty="0">
                <a:latin typeface="+mj-lt"/>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Cable News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Email</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Local Radio Stations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Broadcast TV News </a:t>
            </a:r>
            <a:r>
              <a:rPr lang="en-US" sz="1100" b="1" dirty="0">
                <a:latin typeface="+mj-lt"/>
                <a:cs typeface="Helvetica" panose="020B0604020202020204" pitchFamily="34" charset="0"/>
              </a:rPr>
              <a:t>site/app</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Newspaper</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Magazine</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Search</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Audio</a:t>
            </a:r>
          </a:p>
        </p:txBody>
      </p:sp>
      <p:sp>
        <p:nvSpPr>
          <p:cNvPr id="13" name="TextBox 12"/>
          <p:cNvSpPr txBox="1"/>
          <p:nvPr/>
        </p:nvSpPr>
        <p:spPr>
          <a:xfrm>
            <a:off x="2438400"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TV</a:t>
            </a:r>
          </a:p>
        </p:txBody>
      </p:sp>
      <p:sp>
        <p:nvSpPr>
          <p:cNvPr id="70" name="TextBox 69"/>
          <p:cNvSpPr txBox="1"/>
          <p:nvPr/>
        </p:nvSpPr>
        <p:spPr>
          <a:xfrm>
            <a:off x="2612577" y="3134638"/>
            <a:ext cx="1375877" cy="446762"/>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(Broadcast, Cable and Streaming)</a:t>
            </a:r>
          </a:p>
        </p:txBody>
      </p:sp>
      <p:sp>
        <p:nvSpPr>
          <p:cNvPr id="71" name="TextBox 70"/>
          <p:cNvSpPr txBox="1"/>
          <p:nvPr/>
        </p:nvSpPr>
        <p:spPr>
          <a:xfrm>
            <a:off x="7467129" y="2784193"/>
            <a:ext cx="2275757" cy="568606"/>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Social Media</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Podcasts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With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No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Video Other Than TV Programs on Digital Media</a:t>
            </a:r>
            <a:endParaRPr lang="en-US" sz="1400" b="1" dirty="0">
              <a:latin typeface="+mj-lt"/>
              <a:cs typeface="Helvetica" panose="020B0604020202020204" pitchFamily="34" charset="0"/>
            </a:endParaRPr>
          </a:p>
        </p:txBody>
      </p:sp>
      <p:pic>
        <p:nvPicPr>
          <p:cNvPr id="5" name="Picture 4"/>
          <p:cNvPicPr>
            <a:picLocks noChangeAspect="1"/>
          </p:cNvPicPr>
          <p:nvPr/>
        </p:nvPicPr>
        <p:blipFill>
          <a:blip r:embed="rId3"/>
          <a:stretch>
            <a:fillRect/>
          </a:stretch>
        </p:blipFill>
        <p:spPr>
          <a:xfrm>
            <a:off x="4617228" y="2106401"/>
            <a:ext cx="896103" cy="766628"/>
          </a:xfrm>
          <a:prstGeom prst="rect">
            <a:avLst/>
          </a:prstGeom>
        </p:spPr>
      </p:pic>
      <p:pic>
        <p:nvPicPr>
          <p:cNvPr id="6" name="Picture 5"/>
          <p:cNvPicPr>
            <a:picLocks noChangeAspect="1"/>
          </p:cNvPicPr>
          <p:nvPr/>
        </p:nvPicPr>
        <p:blipFill>
          <a:blip r:embed="rId4"/>
          <a:stretch>
            <a:fillRect/>
          </a:stretch>
        </p:blipFill>
        <p:spPr>
          <a:xfrm>
            <a:off x="6442119" y="2187878"/>
            <a:ext cx="751846" cy="628921"/>
          </a:xfrm>
          <a:prstGeom prst="rect">
            <a:avLst/>
          </a:prstGeom>
        </p:spPr>
      </p:pic>
      <p:pic>
        <p:nvPicPr>
          <p:cNvPr id="7" name="Picture 6"/>
          <p:cNvPicPr>
            <a:picLocks noChangeAspect="1"/>
          </p:cNvPicPr>
          <p:nvPr/>
        </p:nvPicPr>
        <p:blipFill>
          <a:blip r:embed="rId5"/>
          <a:stretch>
            <a:fillRect/>
          </a:stretch>
        </p:blipFill>
        <p:spPr>
          <a:xfrm>
            <a:off x="2804193" y="2104199"/>
            <a:ext cx="992645" cy="737154"/>
          </a:xfrm>
          <a:prstGeom prst="rect">
            <a:avLst/>
          </a:prstGeom>
        </p:spPr>
      </p:pic>
      <p:pic>
        <p:nvPicPr>
          <p:cNvPr id="8" name="Picture 7"/>
          <p:cNvPicPr>
            <a:picLocks noChangeAspect="1"/>
          </p:cNvPicPr>
          <p:nvPr/>
        </p:nvPicPr>
        <p:blipFill>
          <a:blip r:embed="rId6"/>
          <a:stretch>
            <a:fillRect/>
          </a:stretch>
        </p:blipFill>
        <p:spPr>
          <a:xfrm>
            <a:off x="7737772" y="2189639"/>
            <a:ext cx="1734470" cy="631690"/>
          </a:xfrm>
          <a:prstGeom prst="rect">
            <a:avLst/>
          </a:prstGeom>
        </p:spPr>
      </p:pic>
      <p:pic>
        <p:nvPicPr>
          <p:cNvPr id="51" name="Picture 50"/>
          <p:cNvPicPr>
            <a:picLocks noChangeAspect="1"/>
          </p:cNvPicPr>
          <p:nvPr/>
        </p:nvPicPr>
        <p:blipFill>
          <a:blip r:embed="rId6"/>
          <a:stretch>
            <a:fillRect/>
          </a:stretch>
        </p:blipFill>
        <p:spPr>
          <a:xfrm>
            <a:off x="3075795" y="3726293"/>
            <a:ext cx="1485202" cy="540907"/>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8</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19099" y="6535579"/>
            <a:ext cx="8641773" cy="246221"/>
          </a:xfrm>
        </p:spPr>
        <p:txBody>
          <a:bodyPr/>
          <a:lstStyle/>
          <a:p>
            <a:r>
              <a:rPr lang="en-US" dirty="0"/>
              <a:t>Source: GfK TVB Media Comparisons Study 2022. M-S 4A-4A. Persons 18+ Visited urgent care/hospital in past year: Yes</a:t>
            </a:r>
          </a:p>
        </p:txBody>
      </p:sp>
      <p:graphicFrame>
        <p:nvGraphicFramePr>
          <p:cNvPr id="8" name="Content Placeholder 7">
            <a:extLst>
              <a:ext uri="{FF2B5EF4-FFF2-40B4-BE49-F238E27FC236}">
                <a16:creationId xmlns:a16="http://schemas.microsoft.com/office/drawing/2014/main" id="{6A3B9034-0A21-4F96-BBF8-D89EC7F91A01}"/>
              </a:ext>
            </a:extLst>
          </p:cNvPr>
          <p:cNvGraphicFramePr>
            <a:graphicFrameLocks noGrp="1"/>
          </p:cNvGraphicFramePr>
          <p:nvPr>
            <p:ph idx="1"/>
            <p:extLst>
              <p:ext uri="{D42A27DB-BD31-4B8C-83A1-F6EECF244321}">
                <p14:modId xmlns:p14="http://schemas.microsoft.com/office/powerpoint/2010/main" val="1373958961"/>
              </p:ext>
            </p:extLst>
          </p:nvPr>
        </p:nvGraphicFramePr>
        <p:xfrm>
          <a:off x="-762000" y="1066800"/>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9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13527" cy="5015219"/>
          </a:xfrm>
        </p:spPr>
        <p:txBody>
          <a:bodyPr>
            <a:norm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a:t>
            </a:r>
            <a:r>
              <a:rPr lang="en-US" sz="1400" dirty="0"/>
              <a:t>Streaming Programs/Movies on a TV set with Advertising. </a:t>
            </a:r>
          </a:p>
          <a:p>
            <a:pPr marL="342900" indent="-342900">
              <a:buNone/>
            </a:pPr>
            <a:r>
              <a:rPr lang="en-US" sz="1400" b="1" dirty="0"/>
              <a:t>Streaming Programs on TV No Ads</a:t>
            </a:r>
            <a:r>
              <a:rPr lang="en-US" sz="1400" dirty="0"/>
              <a:t> </a:t>
            </a:r>
            <a:r>
              <a:rPr lang="en-US" sz="1400" dirty="0">
                <a:solidFill>
                  <a:schemeClr val="tx2"/>
                </a:solidFill>
              </a:rPr>
              <a:t>= </a:t>
            </a:r>
            <a:r>
              <a:rPr lang="en-US" sz="1400" dirty="0"/>
              <a:t>Streaming Programs/Movies on a TV set with no Advertising</a:t>
            </a:r>
          </a:p>
          <a:p>
            <a:pPr marL="342900" indent="-342900">
              <a:buNone/>
            </a:pPr>
            <a:r>
              <a:rPr lang="en-US" sz="1400" dirty="0"/>
              <a:t> </a:t>
            </a: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a:solidFill>
                  <a:schemeClr val="accent1"/>
                </a:solidFill>
              </a:rPr>
              <a:t>Digital (</a:t>
            </a:r>
            <a:r>
              <a:rPr lang="en-US" sz="1800" b="1" dirty="0">
                <a:solidFill>
                  <a:schemeClr val="accent1"/>
                </a:solidFill>
              </a:rPr>
              <a:t>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Streaming Programs/Movies on PC or Mobile Device with Advertising. </a:t>
            </a:r>
          </a:p>
          <a:p>
            <a:pPr marL="342900" indent="-342900">
              <a:lnSpc>
                <a:spcPct val="100000"/>
              </a:lnSpc>
              <a:spcBef>
                <a:spcPts val="500"/>
              </a:spcBef>
              <a:buNone/>
            </a:pPr>
            <a:r>
              <a:rPr lang="en-US" sz="1400" b="1" dirty="0"/>
              <a:t>Streaming Programs on Digital Media No Ads </a:t>
            </a:r>
            <a:r>
              <a:rPr lang="en-US" sz="1400" dirty="0"/>
              <a:t>= Streaming Programs/Movies on PC or Mobile Device with no Advertising. </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443143408"/>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13768</TotalTime>
  <Words>2561</Words>
  <Application>Microsoft Office PowerPoint</Application>
  <PresentationFormat>Widescreen</PresentationFormat>
  <Paragraphs>251</Paragraphs>
  <Slides>34</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Tahoma</vt:lpstr>
      <vt:lpstr>Wingdings</vt:lpstr>
      <vt:lpstr>1_Office Theme</vt:lpstr>
      <vt:lpstr>3_Office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Respondents Were Asked Questions on their Media Use by Device/Outlet</vt:lpstr>
      <vt:lpstr>These are the media platforms measured. Respondents did not have to watch TV to be  included in the study.</vt:lpstr>
      <vt:lpstr>Digital platform usage was asked separately for each device. Results on media comparisons reflect the total of all three digital devices.</vt:lpstr>
      <vt:lpstr>Media Key Guide for Reach &amp; Time-Spent</vt:lpstr>
      <vt:lpstr>TV Has Highest Reach of Ad Supported Platforms Broadcast Leads the Way For Urgent Care Visitors</vt:lpstr>
      <vt:lpstr>The Majority of TV Program Reach  is Through Linear TV</vt:lpstr>
      <vt:lpstr>Streaming with NO Advertising  Advertisers Cannot Reach these Viewers  </vt:lpstr>
      <vt:lpstr>Time Spent</vt:lpstr>
      <vt:lpstr>Urgent Care Visitors Spend the Most Time with Television of All Ad Supported Platforms</vt:lpstr>
      <vt:lpstr>Most Time Spent with TV Programs  is On Linear TV For Urgent Care Visitors</vt:lpstr>
      <vt:lpstr>PowerPoint Presentation</vt:lpstr>
      <vt:lpstr>Part 2: Attitude and Media Preference Questions</vt:lpstr>
      <vt:lpstr>If you could choose  only five networks,  which five would you choose?  </vt:lpstr>
      <vt:lpstr>Out of 5 choices, the top 4 were Broadcast Networks</vt:lpstr>
      <vt:lpstr>Television Ads Motivate Urgent Care Visitors To Learn More</vt:lpstr>
      <vt:lpstr>PowerPoint Presentation</vt:lpstr>
      <vt:lpstr>The Primary Source For News Among Urgent Care Visitors: Broadcast Television</vt:lpstr>
      <vt:lpstr>The Primary Source For Local Traffic, Weather &amp; Sports: Local Broadcast Television News</vt:lpstr>
      <vt:lpstr>Urgent Care Visitors’ Trust is in Local Broadcast Assets</vt:lpstr>
      <vt:lpstr>Local Broadcast Television News: Most Involved In Your Community For Urgent Care Visitors</vt:lpstr>
      <vt:lpstr>Working Together</vt:lpstr>
      <vt:lpstr>Internet Usage Skews Towards the Day. TV Skews Towards the Evening/Night.</vt:lpstr>
      <vt:lpstr>Television Ads Are Motivation To Do  Further Research Online</vt:lpstr>
      <vt:lpstr>Combining Broadcast TV with Broadcast Websites Results in 5% Increased Reach For Urgent Care Visitors</vt:lpstr>
      <vt:lpstr>Local Broadcast Television Station Websites: Top Choice For Info On News And Events For Urgent Care Visitors</vt:lpstr>
      <vt:lpstr>“When visiting a local television station’s website/apps, do you look at the video ads?”</vt:lpstr>
      <vt:lpstr>59% of Urgent Care Visitors Have Read or Watched Local Broadcast TV Station Content on a Social Media Site</vt:lpstr>
      <vt:lpstr>Urgent Care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1170</cp:revision>
  <cp:lastPrinted>2017-05-09T21:32:00Z</cp:lastPrinted>
  <dcterms:created xsi:type="dcterms:W3CDTF">2017-03-08T14:37:33Z</dcterms:created>
  <dcterms:modified xsi:type="dcterms:W3CDTF">2022-01-28T20:30:55Z</dcterms:modified>
</cp:coreProperties>
</file>