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theme/themeOverride7.xml" ContentType="application/vnd.openxmlformats-officedocument.themeOverr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theme/themeOverride8.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theme/themeOverride9.xml" ContentType="application/vnd.openxmlformats-officedocument.themeOverride+xml"/>
  <Override PartName="/ppt/notesSlides/notesSlide17.xml" ContentType="application/vnd.openxmlformats-officedocument.presentationml.notesSl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charts/chart18.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charts/chart19.xml" ContentType="application/vnd.openxmlformats-officedocument.drawingml.chart+xml"/>
  <Override PartName="/ppt/theme/themeOverride11.xml" ContentType="application/vnd.openxmlformats-officedocument.themeOverride+xml"/>
  <Override PartName="/ppt/charts/chart20.xml" ContentType="application/vnd.openxmlformats-officedocument.drawingml.chart+xml"/>
  <Override PartName="/ppt/theme/themeOverride12.xml" ContentType="application/vnd.openxmlformats-officedocument.themeOverr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700" r:id="rId2"/>
  </p:sldMasterIdLst>
  <p:notesMasterIdLst>
    <p:notesMasterId r:id="rId37"/>
  </p:notesMasterIdLst>
  <p:handoutMasterIdLst>
    <p:handoutMasterId r:id="rId38"/>
  </p:handoutMasterIdLst>
  <p:sldIdLst>
    <p:sldId id="861" r:id="rId3"/>
    <p:sldId id="1093" r:id="rId4"/>
    <p:sldId id="660" r:id="rId5"/>
    <p:sldId id="675" r:id="rId6"/>
    <p:sldId id="886" r:id="rId7"/>
    <p:sldId id="869" r:id="rId8"/>
    <p:sldId id="878" r:id="rId9"/>
    <p:sldId id="1087" r:id="rId10"/>
    <p:sldId id="871" r:id="rId11"/>
    <p:sldId id="393" r:id="rId12"/>
    <p:sldId id="367" r:id="rId13"/>
    <p:sldId id="881" r:id="rId14"/>
    <p:sldId id="1091" r:id="rId15"/>
    <p:sldId id="1080" r:id="rId16"/>
    <p:sldId id="291" r:id="rId17"/>
    <p:sldId id="688" r:id="rId18"/>
    <p:sldId id="677" r:id="rId19"/>
    <p:sldId id="407" r:id="rId20"/>
    <p:sldId id="356" r:id="rId21"/>
    <p:sldId id="1081" r:id="rId22"/>
    <p:sldId id="478" r:id="rId23"/>
    <p:sldId id="1082" r:id="rId24"/>
    <p:sldId id="1083" r:id="rId25"/>
    <p:sldId id="1094" r:id="rId26"/>
    <p:sldId id="1095" r:id="rId27"/>
    <p:sldId id="506" r:id="rId28"/>
    <p:sldId id="376" r:id="rId29"/>
    <p:sldId id="378" r:id="rId30"/>
    <p:sldId id="839" r:id="rId31"/>
    <p:sldId id="380" r:id="rId32"/>
    <p:sldId id="830" r:id="rId33"/>
    <p:sldId id="368" r:id="rId34"/>
    <p:sldId id="337" r:id="rId35"/>
    <p:sldId id="366" r:id="rId3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40"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7878"/>
    <a:srgbClr val="530A9B"/>
    <a:srgbClr val="659643"/>
    <a:srgbClr val="BE6743"/>
    <a:srgbClr val="4B0590"/>
    <a:srgbClr val="FF7C0F"/>
    <a:srgbClr val="E5E5E5"/>
    <a:srgbClr val="6EA14B"/>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60" autoAdjust="0"/>
    <p:restoredTop sz="96187" autoAdjust="0"/>
  </p:normalViewPr>
  <p:slideViewPr>
    <p:cSldViewPr showGuides="1">
      <p:cViewPr varScale="1">
        <p:scale>
          <a:sx n="114" d="100"/>
          <a:sy n="114" d="100"/>
        </p:scale>
        <p:origin x="2046" y="114"/>
      </p:cViewPr>
      <p:guideLst>
        <p:guide orient="horz" pos="2160"/>
        <p:guide pos="3840"/>
        <p:guide orient="horz" pos="3504"/>
        <p:guide orient="horz" pos="3984"/>
        <p:guide pos="3504"/>
        <p:guide pos="4176"/>
        <p:guide pos="7296"/>
        <p:guide orient="horz" pos="1296"/>
        <p:guide orient="horz" pos="480"/>
        <p:guide orient="horz" pos="2976"/>
        <p:guide orient="horz" pos="3744"/>
        <p:guide pos="240"/>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amp; Jess Karamouzis" userId="5f2f5c191da931c7" providerId="LiveId" clId="{20BE0AB5-00A4-407A-B393-C6531EADF782}"/>
    <pc:docChg chg="undo custSel modSld">
      <pc:chgData name="Andrew &amp; Jess Karamouzis" userId="5f2f5c191da931c7" providerId="LiveId" clId="{20BE0AB5-00A4-407A-B393-C6531EADF782}" dt="2022-01-31T16:08:32.240" v="655" actId="207"/>
      <pc:docMkLst>
        <pc:docMk/>
      </pc:docMkLst>
      <pc:sldChg chg="modSp mod">
        <pc:chgData name="Andrew &amp; Jess Karamouzis" userId="5f2f5c191da931c7" providerId="LiveId" clId="{20BE0AB5-00A4-407A-B393-C6531EADF782}" dt="2022-01-31T14:28:52.825" v="289" actId="207"/>
        <pc:sldMkLst>
          <pc:docMk/>
          <pc:sldMk cId="2593868695" sldId="291"/>
        </pc:sldMkLst>
        <pc:spChg chg="mod">
          <ac:chgData name="Andrew &amp; Jess Karamouzis" userId="5f2f5c191da931c7" providerId="LiveId" clId="{20BE0AB5-00A4-407A-B393-C6531EADF782}" dt="2022-01-31T14:28:52.825" v="289" actId="207"/>
          <ac:spMkLst>
            <pc:docMk/>
            <pc:sldMk cId="2593868695" sldId="291"/>
            <ac:spMk id="3" creationId="{00000000-0000-0000-0000-000000000000}"/>
          </ac:spMkLst>
        </pc:spChg>
        <pc:spChg chg="mod">
          <ac:chgData name="Andrew &amp; Jess Karamouzis" userId="5f2f5c191da931c7" providerId="LiveId" clId="{20BE0AB5-00A4-407A-B393-C6531EADF782}" dt="2022-01-28T20:15:38.633" v="1"/>
          <ac:spMkLst>
            <pc:docMk/>
            <pc:sldMk cId="2593868695" sldId="291"/>
            <ac:spMk id="5" creationId="{00000000-0000-0000-0000-000000000000}"/>
          </ac:spMkLst>
        </pc:spChg>
        <pc:graphicFrameChg chg="mod">
          <ac:chgData name="Andrew &amp; Jess Karamouzis" userId="5f2f5c191da931c7" providerId="LiveId" clId="{20BE0AB5-00A4-407A-B393-C6531EADF782}" dt="2022-01-28T20:14:10.294" v="0"/>
          <ac:graphicFrameMkLst>
            <pc:docMk/>
            <pc:sldMk cId="2593868695" sldId="291"/>
            <ac:graphicFrameMk id="6" creationId="{00000000-0000-0000-0000-000000000000}"/>
          </ac:graphicFrameMkLst>
        </pc:graphicFrameChg>
      </pc:sldChg>
      <pc:sldChg chg="modSp mod">
        <pc:chgData name="Andrew &amp; Jess Karamouzis" userId="5f2f5c191da931c7" providerId="LiveId" clId="{20BE0AB5-00A4-407A-B393-C6531EADF782}" dt="2022-01-31T16:08:32.240" v="655" actId="207"/>
        <pc:sldMkLst>
          <pc:docMk/>
          <pc:sldMk cId="2619127785" sldId="337"/>
        </pc:sldMkLst>
        <pc:spChg chg="mod">
          <ac:chgData name="Andrew &amp; Jess Karamouzis" userId="5f2f5c191da931c7" providerId="LiveId" clId="{20BE0AB5-00A4-407A-B393-C6531EADF782}" dt="2022-01-31T16:08:32.240" v="655" actId="207"/>
          <ac:spMkLst>
            <pc:docMk/>
            <pc:sldMk cId="2619127785" sldId="337"/>
            <ac:spMk id="2" creationId="{00000000-0000-0000-0000-000000000000}"/>
          </ac:spMkLst>
        </pc:spChg>
        <pc:spChg chg="mod">
          <ac:chgData name="Andrew &amp; Jess Karamouzis" userId="5f2f5c191da931c7" providerId="LiveId" clId="{20BE0AB5-00A4-407A-B393-C6531EADF782}" dt="2022-01-31T16:07:48.853" v="654" actId="20577"/>
          <ac:spMkLst>
            <pc:docMk/>
            <pc:sldMk cId="2619127785" sldId="337"/>
            <ac:spMk id="3" creationId="{00000000-0000-0000-0000-000000000000}"/>
          </ac:spMkLst>
        </pc:spChg>
      </pc:sldChg>
      <pc:sldChg chg="modSp mod">
        <pc:chgData name="Andrew &amp; Jess Karamouzis" userId="5f2f5c191da931c7" providerId="LiveId" clId="{20BE0AB5-00A4-407A-B393-C6531EADF782}" dt="2022-01-31T14:39:17.586" v="343" actId="207"/>
        <pc:sldMkLst>
          <pc:docMk/>
          <pc:sldMk cId="3931149439" sldId="356"/>
        </pc:sldMkLst>
        <pc:spChg chg="mod">
          <ac:chgData name="Andrew &amp; Jess Karamouzis" userId="5f2f5c191da931c7" providerId="LiveId" clId="{20BE0AB5-00A4-407A-B393-C6531EADF782}" dt="2022-01-31T14:39:17.586" v="343" actId="207"/>
          <ac:spMkLst>
            <pc:docMk/>
            <pc:sldMk cId="3931149439" sldId="356"/>
            <ac:spMk id="2" creationId="{00000000-0000-0000-0000-000000000000}"/>
          </ac:spMkLst>
        </pc:spChg>
        <pc:graphicFrameChg chg="mod">
          <ac:chgData name="Andrew &amp; Jess Karamouzis" userId="5f2f5c191da931c7" providerId="LiveId" clId="{20BE0AB5-00A4-407A-B393-C6531EADF782}" dt="2022-01-28T20:19:00.230" v="46"/>
          <ac:graphicFrameMkLst>
            <pc:docMk/>
            <pc:sldMk cId="3931149439" sldId="356"/>
            <ac:graphicFrameMk id="10" creationId="{00000000-0000-0000-0000-000000000000}"/>
          </ac:graphicFrameMkLst>
        </pc:graphicFrameChg>
      </pc:sldChg>
      <pc:sldChg chg="modSp mod">
        <pc:chgData name="Andrew &amp; Jess Karamouzis" userId="5f2f5c191da931c7" providerId="LiveId" clId="{20BE0AB5-00A4-407A-B393-C6531EADF782}" dt="2022-01-31T14:23:04.609" v="241" actId="207"/>
        <pc:sldMkLst>
          <pc:docMk/>
          <pc:sldMk cId="194103054" sldId="367"/>
        </pc:sldMkLst>
        <pc:spChg chg="mod">
          <ac:chgData name="Andrew &amp; Jess Karamouzis" userId="5f2f5c191da931c7" providerId="LiveId" clId="{20BE0AB5-00A4-407A-B393-C6531EADF782}" dt="2022-01-31T14:23:04.609" v="241" actId="207"/>
          <ac:spMkLst>
            <pc:docMk/>
            <pc:sldMk cId="194103054" sldId="367"/>
            <ac:spMk id="2" creationId="{00000000-0000-0000-0000-000000000000}"/>
          </ac:spMkLst>
        </pc:spChg>
        <pc:spChg chg="mod">
          <ac:chgData name="Andrew &amp; Jess Karamouzis" userId="5f2f5c191da931c7" providerId="LiveId" clId="{20BE0AB5-00A4-407A-B393-C6531EADF782}" dt="2022-01-28T20:15:38.633" v="1"/>
          <ac:spMkLst>
            <pc:docMk/>
            <pc:sldMk cId="194103054" sldId="367"/>
            <ac:spMk id="5" creationId="{00000000-0000-0000-0000-000000000000}"/>
          </ac:spMkLst>
        </pc:spChg>
        <pc:graphicFrameChg chg="mod">
          <ac:chgData name="Andrew &amp; Jess Karamouzis" userId="5f2f5c191da931c7" providerId="LiveId" clId="{20BE0AB5-00A4-407A-B393-C6531EADF782}" dt="2022-01-28T20:14:10.294" v="0"/>
          <ac:graphicFrameMkLst>
            <pc:docMk/>
            <pc:sldMk cId="194103054" sldId="367"/>
            <ac:graphicFrameMk id="6" creationId="{1348B50B-E7B5-4566-9069-9F6F4A3BFDF4}"/>
          </ac:graphicFrameMkLst>
        </pc:graphicFrameChg>
      </pc:sldChg>
      <pc:sldChg chg="modSp mod">
        <pc:chgData name="Andrew &amp; Jess Karamouzis" userId="5f2f5c191da931c7" providerId="LiveId" clId="{20BE0AB5-00A4-407A-B393-C6531EADF782}" dt="2022-01-31T15:29:28.632" v="440" actId="20577"/>
        <pc:sldMkLst>
          <pc:docMk/>
          <pc:sldMk cId="152517782" sldId="368"/>
        </pc:sldMkLst>
        <pc:spChg chg="mod">
          <ac:chgData name="Andrew &amp; Jess Karamouzis" userId="5f2f5c191da931c7" providerId="LiveId" clId="{20BE0AB5-00A4-407A-B393-C6531EADF782}" dt="2022-01-31T15:29:28.632" v="440" actId="20577"/>
          <ac:spMkLst>
            <pc:docMk/>
            <pc:sldMk cId="152517782" sldId="368"/>
            <ac:spMk id="2" creationId="{00000000-0000-0000-0000-000000000000}"/>
          </ac:spMkLst>
        </pc:spChg>
      </pc:sldChg>
      <pc:sldChg chg="modSp mod">
        <pc:chgData name="Andrew &amp; Jess Karamouzis" userId="5f2f5c191da931c7" providerId="LiveId" clId="{20BE0AB5-00A4-407A-B393-C6531EADF782}" dt="2022-01-31T15:19:49.781" v="429" actId="207"/>
        <pc:sldMkLst>
          <pc:docMk/>
          <pc:sldMk cId="2047067441" sldId="376"/>
        </pc:sldMkLst>
        <pc:spChg chg="mod">
          <ac:chgData name="Andrew &amp; Jess Karamouzis" userId="5f2f5c191da931c7" providerId="LiveId" clId="{20BE0AB5-00A4-407A-B393-C6531EADF782}" dt="2022-01-31T15:19:49.781" v="429" actId="207"/>
          <ac:spMkLst>
            <pc:docMk/>
            <pc:sldMk cId="2047067441" sldId="376"/>
            <ac:spMk id="2" creationId="{00000000-0000-0000-0000-000000000000}"/>
          </ac:spMkLst>
        </pc:spChg>
        <pc:spChg chg="mod">
          <ac:chgData name="Andrew &amp; Jess Karamouzis" userId="5f2f5c191da931c7" providerId="LiveId" clId="{20BE0AB5-00A4-407A-B393-C6531EADF782}" dt="2022-01-28T20:15:38.633" v="1"/>
          <ac:spMkLst>
            <pc:docMk/>
            <pc:sldMk cId="2047067441" sldId="376"/>
            <ac:spMk id="5" creationId="{00000000-0000-0000-0000-000000000000}"/>
          </ac:spMkLst>
        </pc:spChg>
        <pc:graphicFrameChg chg="mod">
          <ac:chgData name="Andrew &amp; Jess Karamouzis" userId="5f2f5c191da931c7" providerId="LiveId" clId="{20BE0AB5-00A4-407A-B393-C6531EADF782}" dt="2022-01-28T20:14:10.294" v="0"/>
          <ac:graphicFrameMkLst>
            <pc:docMk/>
            <pc:sldMk cId="2047067441" sldId="376"/>
            <ac:graphicFrameMk id="9" creationId="{00000000-0000-0000-0000-000000000000}"/>
          </ac:graphicFrameMkLst>
        </pc:graphicFrameChg>
      </pc:sldChg>
      <pc:sldChg chg="modSp mod">
        <pc:chgData name="Andrew &amp; Jess Karamouzis" userId="5f2f5c191da931c7" providerId="LiveId" clId="{20BE0AB5-00A4-407A-B393-C6531EADF782}" dt="2022-01-31T15:26:33.955" v="433" actId="207"/>
        <pc:sldMkLst>
          <pc:docMk/>
          <pc:sldMk cId="2337322751" sldId="378"/>
        </pc:sldMkLst>
        <pc:spChg chg="mod">
          <ac:chgData name="Andrew &amp; Jess Karamouzis" userId="5f2f5c191da931c7" providerId="LiveId" clId="{20BE0AB5-00A4-407A-B393-C6531EADF782}" dt="2022-01-31T15:26:33.955" v="433" actId="207"/>
          <ac:spMkLst>
            <pc:docMk/>
            <pc:sldMk cId="2337322751" sldId="378"/>
            <ac:spMk id="2" creationId="{00000000-0000-0000-0000-000000000000}"/>
          </ac:spMkLst>
        </pc:spChg>
        <pc:spChg chg="mod">
          <ac:chgData name="Andrew &amp; Jess Karamouzis" userId="5f2f5c191da931c7" providerId="LiveId" clId="{20BE0AB5-00A4-407A-B393-C6531EADF782}" dt="2022-01-28T20:24:22.804" v="149" actId="1037"/>
          <ac:spMkLst>
            <pc:docMk/>
            <pc:sldMk cId="2337322751" sldId="378"/>
            <ac:spMk id="5" creationId="{00000000-0000-0000-0000-000000000000}"/>
          </ac:spMkLst>
        </pc:spChg>
        <pc:graphicFrameChg chg="mod">
          <ac:chgData name="Andrew &amp; Jess Karamouzis" userId="5f2f5c191da931c7" providerId="LiveId" clId="{20BE0AB5-00A4-407A-B393-C6531EADF782}" dt="2022-01-28T20:24:15.399" v="147" actId="1076"/>
          <ac:graphicFrameMkLst>
            <pc:docMk/>
            <pc:sldMk cId="2337322751" sldId="378"/>
            <ac:graphicFrameMk id="8" creationId="{00000000-0000-0000-0000-000000000000}"/>
          </ac:graphicFrameMkLst>
        </pc:graphicFrameChg>
      </pc:sldChg>
      <pc:sldChg chg="modSp mod">
        <pc:chgData name="Andrew &amp; Jess Karamouzis" userId="5f2f5c191da931c7" providerId="LiveId" clId="{20BE0AB5-00A4-407A-B393-C6531EADF782}" dt="2022-01-31T15:33:10.578" v="478"/>
        <pc:sldMkLst>
          <pc:docMk/>
          <pc:sldMk cId="1166943700" sldId="380"/>
        </pc:sldMkLst>
        <pc:spChg chg="mod">
          <ac:chgData name="Andrew &amp; Jess Karamouzis" userId="5f2f5c191da931c7" providerId="LiveId" clId="{20BE0AB5-00A4-407A-B393-C6531EADF782}" dt="2022-01-31T15:32:54.625" v="477" actId="207"/>
          <ac:spMkLst>
            <pc:docMk/>
            <pc:sldMk cId="1166943700" sldId="380"/>
            <ac:spMk id="2" creationId="{00000000-0000-0000-0000-000000000000}"/>
          </ac:spMkLst>
        </pc:spChg>
        <pc:spChg chg="mod">
          <ac:chgData name="Andrew &amp; Jess Karamouzis" userId="5f2f5c191da931c7" providerId="LiveId" clId="{20BE0AB5-00A4-407A-B393-C6531EADF782}" dt="2022-01-28T20:15:38.633" v="1"/>
          <ac:spMkLst>
            <pc:docMk/>
            <pc:sldMk cId="1166943700" sldId="380"/>
            <ac:spMk id="5" creationId="{00000000-0000-0000-0000-000000000000}"/>
          </ac:spMkLst>
        </pc:spChg>
        <pc:spChg chg="mod">
          <ac:chgData name="Andrew &amp; Jess Karamouzis" userId="5f2f5c191da931c7" providerId="LiveId" clId="{20BE0AB5-00A4-407A-B393-C6531EADF782}" dt="2022-01-28T20:14:10.294" v="0"/>
          <ac:spMkLst>
            <pc:docMk/>
            <pc:sldMk cId="1166943700" sldId="380"/>
            <ac:spMk id="7" creationId="{00000000-0000-0000-0000-000000000000}"/>
          </ac:spMkLst>
        </pc:spChg>
        <pc:graphicFrameChg chg="mod">
          <ac:chgData name="Andrew &amp; Jess Karamouzis" userId="5f2f5c191da931c7" providerId="LiveId" clId="{20BE0AB5-00A4-407A-B393-C6531EADF782}" dt="2022-01-31T15:33:10.578" v="478"/>
          <ac:graphicFrameMkLst>
            <pc:docMk/>
            <pc:sldMk cId="1166943700" sldId="380"/>
            <ac:graphicFrameMk id="9" creationId="{068DB5E7-0D0F-4BA1-96AD-11D4926C6F67}"/>
          </ac:graphicFrameMkLst>
        </pc:graphicFrameChg>
      </pc:sldChg>
      <pc:sldChg chg="modSp mod">
        <pc:chgData name="Andrew &amp; Jess Karamouzis" userId="5f2f5c191da931c7" providerId="LiveId" clId="{20BE0AB5-00A4-407A-B393-C6531EADF782}" dt="2022-01-31T14:22:04.385" v="234" actId="207"/>
        <pc:sldMkLst>
          <pc:docMk/>
          <pc:sldMk cId="3065955329" sldId="393"/>
        </pc:sldMkLst>
        <pc:spChg chg="mod">
          <ac:chgData name="Andrew &amp; Jess Karamouzis" userId="5f2f5c191da931c7" providerId="LiveId" clId="{20BE0AB5-00A4-407A-B393-C6531EADF782}" dt="2022-01-31T14:22:04.385" v="234" actId="207"/>
          <ac:spMkLst>
            <pc:docMk/>
            <pc:sldMk cId="3065955329" sldId="393"/>
            <ac:spMk id="2" creationId="{00000000-0000-0000-0000-000000000000}"/>
          </ac:spMkLst>
        </pc:spChg>
        <pc:spChg chg="mod">
          <ac:chgData name="Andrew &amp; Jess Karamouzis" userId="5f2f5c191da931c7" providerId="LiveId" clId="{20BE0AB5-00A4-407A-B393-C6531EADF782}" dt="2022-01-28T20:15:38.633" v="1"/>
          <ac:spMkLst>
            <pc:docMk/>
            <pc:sldMk cId="3065955329" sldId="393"/>
            <ac:spMk id="5" creationId="{00000000-0000-0000-0000-000000000000}"/>
          </ac:spMkLst>
        </pc:spChg>
        <pc:spChg chg="mod">
          <ac:chgData name="Andrew &amp; Jess Karamouzis" userId="5f2f5c191da931c7" providerId="LiveId" clId="{20BE0AB5-00A4-407A-B393-C6531EADF782}" dt="2022-01-28T20:14:10.294" v="0"/>
          <ac:spMkLst>
            <pc:docMk/>
            <pc:sldMk cId="3065955329" sldId="393"/>
            <ac:spMk id="8" creationId="{ED56104E-4342-4C00-9E11-7DE069C8EF41}"/>
          </ac:spMkLst>
        </pc:spChg>
      </pc:sldChg>
      <pc:sldChg chg="modSp mod">
        <pc:chgData name="Andrew &amp; Jess Karamouzis" userId="5f2f5c191da931c7" providerId="LiveId" clId="{20BE0AB5-00A4-407A-B393-C6531EADF782}" dt="2022-01-31T14:37:48.660" v="330" actId="207"/>
        <pc:sldMkLst>
          <pc:docMk/>
          <pc:sldMk cId="2286426004" sldId="688"/>
        </pc:sldMkLst>
        <pc:spChg chg="mod">
          <ac:chgData name="Andrew &amp; Jess Karamouzis" userId="5f2f5c191da931c7" providerId="LiveId" clId="{20BE0AB5-00A4-407A-B393-C6531EADF782}" dt="2022-01-28T20:15:38.633" v="1"/>
          <ac:spMkLst>
            <pc:docMk/>
            <pc:sldMk cId="2286426004" sldId="688"/>
            <ac:spMk id="6" creationId="{00000000-0000-0000-0000-000000000000}"/>
          </ac:spMkLst>
        </pc:spChg>
        <pc:spChg chg="mod">
          <ac:chgData name="Andrew &amp; Jess Karamouzis" userId="5f2f5c191da931c7" providerId="LiveId" clId="{20BE0AB5-00A4-407A-B393-C6531EADF782}" dt="2022-01-31T14:37:44.785" v="329" actId="1076"/>
          <ac:spMkLst>
            <pc:docMk/>
            <pc:sldMk cId="2286426004" sldId="688"/>
            <ac:spMk id="11" creationId="{00000000-0000-0000-0000-000000000000}"/>
          </ac:spMkLst>
        </pc:spChg>
        <pc:spChg chg="mod">
          <ac:chgData name="Andrew &amp; Jess Karamouzis" userId="5f2f5c191da931c7" providerId="LiveId" clId="{20BE0AB5-00A4-407A-B393-C6531EADF782}" dt="2022-01-31T14:37:05.884" v="303" actId="1035"/>
          <ac:spMkLst>
            <pc:docMk/>
            <pc:sldMk cId="2286426004" sldId="688"/>
            <ac:spMk id="12" creationId="{00000000-0000-0000-0000-000000000000}"/>
          </ac:spMkLst>
        </pc:spChg>
        <pc:spChg chg="mod">
          <ac:chgData name="Andrew &amp; Jess Karamouzis" userId="5f2f5c191da931c7" providerId="LiveId" clId="{20BE0AB5-00A4-407A-B393-C6531EADF782}" dt="2022-01-31T14:37:30.161" v="323" actId="1036"/>
          <ac:spMkLst>
            <pc:docMk/>
            <pc:sldMk cId="2286426004" sldId="688"/>
            <ac:spMk id="13" creationId="{00000000-0000-0000-0000-000000000000}"/>
          </ac:spMkLst>
        </pc:spChg>
        <pc:spChg chg="mod">
          <ac:chgData name="Andrew &amp; Jess Karamouzis" userId="5f2f5c191da931c7" providerId="LiveId" clId="{20BE0AB5-00A4-407A-B393-C6531EADF782}" dt="2022-01-31T14:37:31.567" v="324" actId="1036"/>
          <ac:spMkLst>
            <pc:docMk/>
            <pc:sldMk cId="2286426004" sldId="688"/>
            <ac:spMk id="14" creationId="{00000000-0000-0000-0000-000000000000}"/>
          </ac:spMkLst>
        </pc:spChg>
        <pc:spChg chg="mod">
          <ac:chgData name="Andrew &amp; Jess Karamouzis" userId="5f2f5c191da931c7" providerId="LiveId" clId="{20BE0AB5-00A4-407A-B393-C6531EADF782}" dt="2022-01-31T14:37:35.645" v="328" actId="1036"/>
          <ac:spMkLst>
            <pc:docMk/>
            <pc:sldMk cId="2286426004" sldId="688"/>
            <ac:spMk id="15" creationId="{00000000-0000-0000-0000-000000000000}"/>
          </ac:spMkLst>
        </pc:spChg>
        <pc:spChg chg="mod">
          <ac:chgData name="Andrew &amp; Jess Karamouzis" userId="5f2f5c191da931c7" providerId="LiveId" clId="{20BE0AB5-00A4-407A-B393-C6531EADF782}" dt="2022-01-31T14:37:48.660" v="330" actId="207"/>
          <ac:spMkLst>
            <pc:docMk/>
            <pc:sldMk cId="2286426004" sldId="688"/>
            <ac:spMk id="17" creationId="{AD8DC7BF-688F-4BB3-86AC-0A5512B37CAC}"/>
          </ac:spMkLst>
        </pc:spChg>
        <pc:graphicFrameChg chg="mod">
          <ac:chgData name="Andrew &amp; Jess Karamouzis" userId="5f2f5c191da931c7" providerId="LiveId" clId="{20BE0AB5-00A4-407A-B393-C6531EADF782}" dt="2022-01-28T20:14:10.294" v="0"/>
          <ac:graphicFrameMkLst>
            <pc:docMk/>
            <pc:sldMk cId="2286426004" sldId="688"/>
            <ac:graphicFrameMk id="7" creationId="{00000000-0000-0000-0000-000000000000}"/>
          </ac:graphicFrameMkLst>
        </pc:graphicFrameChg>
      </pc:sldChg>
      <pc:sldChg chg="modSp mod">
        <pc:chgData name="Andrew &amp; Jess Karamouzis" userId="5f2f5c191da931c7" providerId="LiveId" clId="{20BE0AB5-00A4-407A-B393-C6531EADF782}" dt="2022-01-31T15:29:49.425" v="445" actId="207"/>
        <pc:sldMkLst>
          <pc:docMk/>
          <pc:sldMk cId="2850051822" sldId="830"/>
        </pc:sldMkLst>
        <pc:spChg chg="mod">
          <ac:chgData name="Andrew &amp; Jess Karamouzis" userId="5f2f5c191da931c7" providerId="LiveId" clId="{20BE0AB5-00A4-407A-B393-C6531EADF782}" dt="2022-01-31T15:29:49.425" v="445" actId="207"/>
          <ac:spMkLst>
            <pc:docMk/>
            <pc:sldMk cId="2850051822" sldId="830"/>
            <ac:spMk id="2" creationId="{00000000-0000-0000-0000-000000000000}"/>
          </ac:spMkLst>
        </pc:spChg>
        <pc:spChg chg="mod">
          <ac:chgData name="Andrew &amp; Jess Karamouzis" userId="5f2f5c191da931c7" providerId="LiveId" clId="{20BE0AB5-00A4-407A-B393-C6531EADF782}" dt="2022-01-28T20:15:38.633" v="1"/>
          <ac:spMkLst>
            <pc:docMk/>
            <pc:sldMk cId="2850051822" sldId="830"/>
            <ac:spMk id="5" creationId="{00000000-0000-0000-0000-000000000000}"/>
          </ac:spMkLst>
        </pc:spChg>
      </pc:sldChg>
      <pc:sldChg chg="modSp mod">
        <pc:chgData name="Andrew &amp; Jess Karamouzis" userId="5f2f5c191da931c7" providerId="LiveId" clId="{20BE0AB5-00A4-407A-B393-C6531EADF782}" dt="2022-01-31T15:35:50.279" v="492" actId="207"/>
        <pc:sldMkLst>
          <pc:docMk/>
          <pc:sldMk cId="3598498577" sldId="839"/>
        </pc:sldMkLst>
        <pc:spChg chg="mod">
          <ac:chgData name="Andrew &amp; Jess Karamouzis" userId="5f2f5c191da931c7" providerId="LiveId" clId="{20BE0AB5-00A4-407A-B393-C6531EADF782}" dt="2022-01-31T15:35:50.279" v="492" actId="207"/>
          <ac:spMkLst>
            <pc:docMk/>
            <pc:sldMk cId="3598498577" sldId="839"/>
            <ac:spMk id="2" creationId="{00000000-0000-0000-0000-000000000000}"/>
          </ac:spMkLst>
        </pc:spChg>
        <pc:spChg chg="mod">
          <ac:chgData name="Andrew &amp; Jess Karamouzis" userId="5f2f5c191da931c7" providerId="LiveId" clId="{20BE0AB5-00A4-407A-B393-C6531EADF782}" dt="2022-01-28T20:15:38.633" v="1"/>
          <ac:spMkLst>
            <pc:docMk/>
            <pc:sldMk cId="3598498577" sldId="839"/>
            <ac:spMk id="5" creationId="{00000000-0000-0000-0000-000000000000}"/>
          </ac:spMkLst>
        </pc:spChg>
        <pc:spChg chg="mod">
          <ac:chgData name="Andrew &amp; Jess Karamouzis" userId="5f2f5c191da931c7" providerId="LiveId" clId="{20BE0AB5-00A4-407A-B393-C6531EADF782}" dt="2022-01-31T15:35:14.983" v="487" actId="20577"/>
          <ac:spMkLst>
            <pc:docMk/>
            <pc:sldMk cId="3598498577" sldId="839"/>
            <ac:spMk id="6" creationId="{00000000-0000-0000-0000-000000000000}"/>
          </ac:spMkLst>
        </pc:spChg>
        <pc:spChg chg="mod">
          <ac:chgData name="Andrew &amp; Jess Karamouzis" userId="5f2f5c191da931c7" providerId="LiveId" clId="{20BE0AB5-00A4-407A-B393-C6531EADF782}" dt="2022-01-31T15:35:46.092" v="489" actId="20577"/>
          <ac:spMkLst>
            <pc:docMk/>
            <pc:sldMk cId="3598498577" sldId="839"/>
            <ac:spMk id="7" creationId="{00000000-0000-0000-0000-000000000000}"/>
          </ac:spMkLst>
        </pc:spChg>
        <pc:graphicFrameChg chg="mod">
          <ac:chgData name="Andrew &amp; Jess Karamouzis" userId="5f2f5c191da931c7" providerId="LiveId" clId="{20BE0AB5-00A4-407A-B393-C6531EADF782}" dt="2022-01-31T15:35:05.953" v="484"/>
          <ac:graphicFrameMkLst>
            <pc:docMk/>
            <pc:sldMk cId="3598498577" sldId="839"/>
            <ac:graphicFrameMk id="8" creationId="{00000000-0000-0000-0000-000000000000}"/>
          </ac:graphicFrameMkLst>
        </pc:graphicFrameChg>
      </pc:sldChg>
      <pc:sldChg chg="modSp mod">
        <pc:chgData name="Andrew &amp; Jess Karamouzis" userId="5f2f5c191da931c7" providerId="LiveId" clId="{20BE0AB5-00A4-407A-B393-C6531EADF782}" dt="2022-01-31T14:24:56.873" v="252" actId="207"/>
        <pc:sldMkLst>
          <pc:docMk/>
          <pc:sldMk cId="1907390752" sldId="881"/>
        </pc:sldMkLst>
        <pc:spChg chg="mod">
          <ac:chgData name="Andrew &amp; Jess Karamouzis" userId="5f2f5c191da931c7" providerId="LiveId" clId="{20BE0AB5-00A4-407A-B393-C6531EADF782}" dt="2022-01-31T14:24:56.873" v="252" actId="207"/>
          <ac:spMkLst>
            <pc:docMk/>
            <pc:sldMk cId="1907390752" sldId="881"/>
            <ac:spMk id="2" creationId="{00000000-0000-0000-0000-000000000000}"/>
          </ac:spMkLst>
        </pc:spChg>
        <pc:spChg chg="mod">
          <ac:chgData name="Andrew &amp; Jess Karamouzis" userId="5f2f5c191da931c7" providerId="LiveId" clId="{20BE0AB5-00A4-407A-B393-C6531EADF782}" dt="2022-01-28T20:15:38.633" v="1"/>
          <ac:spMkLst>
            <pc:docMk/>
            <pc:sldMk cId="1907390752" sldId="881"/>
            <ac:spMk id="5" creationId="{00000000-0000-0000-0000-000000000000}"/>
          </ac:spMkLst>
        </pc:spChg>
        <pc:graphicFrameChg chg="mod">
          <ac:chgData name="Andrew &amp; Jess Karamouzis" userId="5f2f5c191da931c7" providerId="LiveId" clId="{20BE0AB5-00A4-407A-B393-C6531EADF782}" dt="2022-01-28T20:14:10.294" v="0"/>
          <ac:graphicFrameMkLst>
            <pc:docMk/>
            <pc:sldMk cId="1907390752" sldId="881"/>
            <ac:graphicFrameMk id="7" creationId="{00000000-0000-0000-0000-000000000000}"/>
          </ac:graphicFrameMkLst>
        </pc:graphicFrameChg>
        <pc:graphicFrameChg chg="mod">
          <ac:chgData name="Andrew &amp; Jess Karamouzis" userId="5f2f5c191da931c7" providerId="LiveId" clId="{20BE0AB5-00A4-407A-B393-C6531EADF782}" dt="2022-01-28T20:14:10.294" v="0"/>
          <ac:graphicFrameMkLst>
            <pc:docMk/>
            <pc:sldMk cId="1907390752" sldId="881"/>
            <ac:graphicFrameMk id="8" creationId="{DEB77820-9D55-44B9-AC0C-0F4E9DCA41F3}"/>
          </ac:graphicFrameMkLst>
        </pc:graphicFrameChg>
      </pc:sldChg>
      <pc:sldChg chg="modSp mod">
        <pc:chgData name="Andrew &amp; Jess Karamouzis" userId="5f2f5c191da931c7" providerId="LiveId" clId="{20BE0AB5-00A4-407A-B393-C6531EADF782}" dt="2022-01-31T14:28:03.741" v="280" actId="207"/>
        <pc:sldMkLst>
          <pc:docMk/>
          <pc:sldMk cId="2401946361" sldId="1080"/>
        </pc:sldMkLst>
        <pc:spChg chg="mod">
          <ac:chgData name="Andrew &amp; Jess Karamouzis" userId="5f2f5c191da931c7" providerId="LiveId" clId="{20BE0AB5-00A4-407A-B393-C6531EADF782}" dt="2022-01-31T14:28:03.741" v="280" actId="207"/>
          <ac:spMkLst>
            <pc:docMk/>
            <pc:sldMk cId="2401946361" sldId="1080"/>
            <ac:spMk id="2" creationId="{00000000-0000-0000-0000-000000000000}"/>
          </ac:spMkLst>
        </pc:spChg>
        <pc:spChg chg="mod">
          <ac:chgData name="Andrew &amp; Jess Karamouzis" userId="5f2f5c191da931c7" providerId="LiveId" clId="{20BE0AB5-00A4-407A-B393-C6531EADF782}" dt="2022-01-28T20:15:38.633" v="1"/>
          <ac:spMkLst>
            <pc:docMk/>
            <pc:sldMk cId="2401946361" sldId="1080"/>
            <ac:spMk id="5" creationId="{00000000-0000-0000-0000-000000000000}"/>
          </ac:spMkLst>
        </pc:spChg>
        <pc:spChg chg="mod">
          <ac:chgData name="Andrew &amp; Jess Karamouzis" userId="5f2f5c191da931c7" providerId="LiveId" clId="{20BE0AB5-00A4-407A-B393-C6531EADF782}" dt="2022-01-28T20:14:10.294" v="0"/>
          <ac:spMkLst>
            <pc:docMk/>
            <pc:sldMk cId="2401946361" sldId="1080"/>
            <ac:spMk id="9" creationId="{7C96E4CE-5A07-4BF0-AB44-A2DF2698398C}"/>
          </ac:spMkLst>
        </pc:spChg>
      </pc:sldChg>
      <pc:sldChg chg="modSp mod">
        <pc:chgData name="Andrew &amp; Jess Karamouzis" userId="5f2f5c191da931c7" providerId="LiveId" clId="{20BE0AB5-00A4-407A-B393-C6531EADF782}" dt="2022-01-31T14:43:06.030" v="365" actId="207"/>
        <pc:sldMkLst>
          <pc:docMk/>
          <pc:sldMk cId="2948023193" sldId="1081"/>
        </pc:sldMkLst>
        <pc:spChg chg="mod">
          <ac:chgData name="Andrew &amp; Jess Karamouzis" userId="5f2f5c191da931c7" providerId="LiveId" clId="{20BE0AB5-00A4-407A-B393-C6531EADF782}" dt="2022-01-31T14:43:06.030" v="365" actId="207"/>
          <ac:spMkLst>
            <pc:docMk/>
            <pc:sldMk cId="2948023193" sldId="1081"/>
            <ac:spMk id="2" creationId="{00000000-0000-0000-0000-000000000000}"/>
          </ac:spMkLst>
        </pc:spChg>
        <pc:spChg chg="mod">
          <ac:chgData name="Andrew &amp; Jess Karamouzis" userId="5f2f5c191da931c7" providerId="LiveId" clId="{20BE0AB5-00A4-407A-B393-C6531EADF782}" dt="2022-01-28T20:15:38.633" v="1"/>
          <ac:spMkLst>
            <pc:docMk/>
            <pc:sldMk cId="2948023193" sldId="1081"/>
            <ac:spMk id="5" creationId="{00000000-0000-0000-0000-000000000000}"/>
          </ac:spMkLst>
        </pc:spChg>
        <pc:spChg chg="mod">
          <ac:chgData name="Andrew &amp; Jess Karamouzis" userId="5f2f5c191da931c7" providerId="LiveId" clId="{20BE0AB5-00A4-407A-B393-C6531EADF782}" dt="2022-01-28T20:14:10.294" v="0"/>
          <ac:spMkLst>
            <pc:docMk/>
            <pc:sldMk cId="2948023193" sldId="1081"/>
            <ac:spMk id="7" creationId="{00000000-0000-0000-0000-000000000000}"/>
          </ac:spMkLst>
        </pc:spChg>
        <pc:graphicFrameChg chg="mod">
          <ac:chgData name="Andrew &amp; Jess Karamouzis" userId="5f2f5c191da931c7" providerId="LiveId" clId="{20BE0AB5-00A4-407A-B393-C6531EADF782}" dt="2022-01-28T20:19:25.541" v="55" actId="14100"/>
          <ac:graphicFrameMkLst>
            <pc:docMk/>
            <pc:sldMk cId="2948023193" sldId="1081"/>
            <ac:graphicFrameMk id="10" creationId="{C41E7E09-7484-4D73-96CC-070C34A80345}"/>
          </ac:graphicFrameMkLst>
        </pc:graphicFrameChg>
      </pc:sldChg>
      <pc:sldChg chg="modSp mod">
        <pc:chgData name="Andrew &amp; Jess Karamouzis" userId="5f2f5c191da931c7" providerId="LiveId" clId="{20BE0AB5-00A4-407A-B393-C6531EADF782}" dt="2022-01-31T15:49:33.846" v="543" actId="20577"/>
        <pc:sldMkLst>
          <pc:docMk/>
          <pc:sldMk cId="1807741170" sldId="1082"/>
        </pc:sldMkLst>
        <pc:spChg chg="mod">
          <ac:chgData name="Andrew &amp; Jess Karamouzis" userId="5f2f5c191da931c7" providerId="LiveId" clId="{20BE0AB5-00A4-407A-B393-C6531EADF782}" dt="2022-01-31T15:47:22.809" v="533" actId="207"/>
          <ac:spMkLst>
            <pc:docMk/>
            <pc:sldMk cId="1807741170" sldId="1082"/>
            <ac:spMk id="2" creationId="{00000000-0000-0000-0000-000000000000}"/>
          </ac:spMkLst>
        </pc:spChg>
        <pc:spChg chg="mod">
          <ac:chgData name="Andrew &amp; Jess Karamouzis" userId="5f2f5c191da931c7" providerId="LiveId" clId="{20BE0AB5-00A4-407A-B393-C6531EADF782}" dt="2022-01-31T15:49:33.846" v="543" actId="20577"/>
          <ac:spMkLst>
            <pc:docMk/>
            <pc:sldMk cId="1807741170" sldId="1082"/>
            <ac:spMk id="5" creationId="{00000000-0000-0000-0000-000000000000}"/>
          </ac:spMkLst>
        </pc:spChg>
        <pc:spChg chg="mod">
          <ac:chgData name="Andrew &amp; Jess Karamouzis" userId="5f2f5c191da931c7" providerId="LiveId" clId="{20BE0AB5-00A4-407A-B393-C6531EADF782}" dt="2022-01-28T20:14:10.294" v="0"/>
          <ac:spMkLst>
            <pc:docMk/>
            <pc:sldMk cId="1807741170" sldId="1082"/>
            <ac:spMk id="9" creationId="{00000000-0000-0000-0000-000000000000}"/>
          </ac:spMkLst>
        </pc:spChg>
        <pc:graphicFrameChg chg="mod">
          <ac:chgData name="Andrew &amp; Jess Karamouzis" userId="5f2f5c191da931c7" providerId="LiveId" clId="{20BE0AB5-00A4-407A-B393-C6531EADF782}" dt="2022-01-31T15:48:30.147" v="534" actId="207"/>
          <ac:graphicFrameMkLst>
            <pc:docMk/>
            <pc:sldMk cId="1807741170" sldId="1082"/>
            <ac:graphicFrameMk id="7" creationId="{BBD916AE-FF97-4EEF-B79C-496C595F642E}"/>
          </ac:graphicFrameMkLst>
        </pc:graphicFrameChg>
      </pc:sldChg>
      <pc:sldChg chg="modSp mod">
        <pc:chgData name="Andrew &amp; Jess Karamouzis" userId="5f2f5c191da931c7" providerId="LiveId" clId="{20BE0AB5-00A4-407A-B393-C6531EADF782}" dt="2022-01-31T15:57:12.799" v="568" actId="207"/>
        <pc:sldMkLst>
          <pc:docMk/>
          <pc:sldMk cId="3500053722" sldId="1083"/>
        </pc:sldMkLst>
        <pc:spChg chg="mod">
          <ac:chgData name="Andrew &amp; Jess Karamouzis" userId="5f2f5c191da931c7" providerId="LiveId" clId="{20BE0AB5-00A4-407A-B393-C6531EADF782}" dt="2022-01-31T15:57:12.799" v="568" actId="207"/>
          <ac:spMkLst>
            <pc:docMk/>
            <pc:sldMk cId="3500053722" sldId="1083"/>
            <ac:spMk id="2" creationId="{00000000-0000-0000-0000-000000000000}"/>
          </ac:spMkLst>
        </pc:spChg>
        <pc:spChg chg="mod">
          <ac:chgData name="Andrew &amp; Jess Karamouzis" userId="5f2f5c191da931c7" providerId="LiveId" clId="{20BE0AB5-00A4-407A-B393-C6531EADF782}" dt="2022-01-28T20:15:38.633" v="1"/>
          <ac:spMkLst>
            <pc:docMk/>
            <pc:sldMk cId="3500053722" sldId="1083"/>
            <ac:spMk id="5" creationId="{00000000-0000-0000-0000-000000000000}"/>
          </ac:spMkLst>
        </pc:spChg>
        <pc:spChg chg="mod">
          <ac:chgData name="Andrew &amp; Jess Karamouzis" userId="5f2f5c191da931c7" providerId="LiveId" clId="{20BE0AB5-00A4-407A-B393-C6531EADF782}" dt="2022-01-28T20:14:10.294" v="0"/>
          <ac:spMkLst>
            <pc:docMk/>
            <pc:sldMk cId="3500053722" sldId="1083"/>
            <ac:spMk id="11" creationId="{00000000-0000-0000-0000-000000000000}"/>
          </ac:spMkLst>
        </pc:spChg>
      </pc:sldChg>
      <pc:sldChg chg="modSp mod">
        <pc:chgData name="Andrew &amp; Jess Karamouzis" userId="5f2f5c191da931c7" providerId="LiveId" clId="{20BE0AB5-00A4-407A-B393-C6531EADF782}" dt="2022-01-31T14:18:21.666" v="206" actId="207"/>
        <pc:sldMkLst>
          <pc:docMk/>
          <pc:sldMk cId="2377891479" sldId="1087"/>
        </pc:sldMkLst>
        <pc:spChg chg="mod">
          <ac:chgData name="Andrew &amp; Jess Karamouzis" userId="5f2f5c191da931c7" providerId="LiveId" clId="{20BE0AB5-00A4-407A-B393-C6531EADF782}" dt="2022-01-31T14:18:21.666" v="206" actId="207"/>
          <ac:spMkLst>
            <pc:docMk/>
            <pc:sldMk cId="2377891479" sldId="1087"/>
            <ac:spMk id="2" creationId="{0775D14C-C99B-4C08-8F32-7C812D92EF8B}"/>
          </ac:spMkLst>
        </pc:spChg>
        <pc:spChg chg="mod">
          <ac:chgData name="Andrew &amp; Jess Karamouzis" userId="5f2f5c191da931c7" providerId="LiveId" clId="{20BE0AB5-00A4-407A-B393-C6531EADF782}" dt="2022-01-28T20:15:38.633" v="1"/>
          <ac:spMkLst>
            <pc:docMk/>
            <pc:sldMk cId="2377891479" sldId="1087"/>
            <ac:spMk id="6" creationId="{29527AC2-3062-4976-9F98-EE6A079BE42C}"/>
          </ac:spMkLst>
        </pc:spChg>
        <pc:graphicFrameChg chg="mod">
          <ac:chgData name="Andrew &amp; Jess Karamouzis" userId="5f2f5c191da931c7" providerId="LiveId" clId="{20BE0AB5-00A4-407A-B393-C6531EADF782}" dt="2022-01-28T20:14:10.294" v="0"/>
          <ac:graphicFrameMkLst>
            <pc:docMk/>
            <pc:sldMk cId="2377891479" sldId="1087"/>
            <ac:graphicFrameMk id="8" creationId="{6A3B9034-0A21-4F96-BBF8-D89EC7F91A01}"/>
          </ac:graphicFrameMkLst>
        </pc:graphicFrameChg>
      </pc:sldChg>
      <pc:sldChg chg="addSp modSp mod">
        <pc:chgData name="Andrew &amp; Jess Karamouzis" userId="5f2f5c191da931c7" providerId="LiveId" clId="{20BE0AB5-00A4-407A-B393-C6531EADF782}" dt="2022-01-31T14:46:52.816" v="422" actId="113"/>
        <pc:sldMkLst>
          <pc:docMk/>
          <pc:sldMk cId="3744959187" sldId="1090"/>
        </pc:sldMkLst>
        <pc:spChg chg="mod">
          <ac:chgData name="Andrew &amp; Jess Karamouzis" userId="5f2f5c191da931c7" providerId="LiveId" clId="{20BE0AB5-00A4-407A-B393-C6531EADF782}" dt="2022-01-31T14:46:37.536" v="390" actId="207"/>
          <ac:spMkLst>
            <pc:docMk/>
            <pc:sldMk cId="3744959187" sldId="1090"/>
            <ac:spMk id="2" creationId="{00000000-0000-0000-0000-000000000000}"/>
          </ac:spMkLst>
        </pc:spChg>
        <pc:spChg chg="add mod">
          <ac:chgData name="Andrew &amp; Jess Karamouzis" userId="5f2f5c191da931c7" providerId="LiveId" clId="{20BE0AB5-00A4-407A-B393-C6531EADF782}" dt="2022-01-31T14:46:52.816" v="422" actId="113"/>
          <ac:spMkLst>
            <pc:docMk/>
            <pc:sldMk cId="3744959187" sldId="1090"/>
            <ac:spMk id="3" creationId="{6D38DE19-3535-4EC8-9DC3-0428EDFAC8E7}"/>
          </ac:spMkLst>
        </pc:spChg>
        <pc:spChg chg="mod">
          <ac:chgData name="Andrew &amp; Jess Karamouzis" userId="5f2f5c191da931c7" providerId="LiveId" clId="{20BE0AB5-00A4-407A-B393-C6531EADF782}" dt="2022-01-28T20:15:38.633" v="1"/>
          <ac:spMkLst>
            <pc:docMk/>
            <pc:sldMk cId="3744959187" sldId="1090"/>
            <ac:spMk id="5" creationId="{00000000-0000-0000-0000-000000000000}"/>
          </ac:spMkLst>
        </pc:spChg>
        <pc:spChg chg="mod">
          <ac:chgData name="Andrew &amp; Jess Karamouzis" userId="5f2f5c191da931c7" providerId="LiveId" clId="{20BE0AB5-00A4-407A-B393-C6531EADF782}" dt="2022-01-28T20:14:10.294" v="0"/>
          <ac:spMkLst>
            <pc:docMk/>
            <pc:sldMk cId="3744959187" sldId="1090"/>
            <ac:spMk id="9" creationId="{00000000-0000-0000-0000-000000000000}"/>
          </ac:spMkLst>
        </pc:spChg>
      </pc:sldChg>
      <pc:sldChg chg="modSp mod">
        <pc:chgData name="Andrew &amp; Jess Karamouzis" userId="5f2f5c191da931c7" providerId="LiveId" clId="{20BE0AB5-00A4-407A-B393-C6531EADF782}" dt="2022-01-28T20:16:14.733" v="27" actId="20577"/>
        <pc:sldMkLst>
          <pc:docMk/>
          <pc:sldMk cId="2475802864" sldId="1093"/>
        </pc:sldMkLst>
        <pc:spChg chg="mod">
          <ac:chgData name="Andrew &amp; Jess Karamouzis" userId="5f2f5c191da931c7" providerId="LiveId" clId="{20BE0AB5-00A4-407A-B393-C6531EADF782}" dt="2022-01-28T20:16:14.733" v="27" actId="20577"/>
          <ac:spMkLst>
            <pc:docMk/>
            <pc:sldMk cId="2475802864" sldId="1093"/>
            <ac:spMk id="5" creationId="{00000000-0000-0000-0000-000000000000}"/>
          </ac:spMkLst>
        </pc:spChg>
      </pc:sldChg>
      <pc:sldChg chg="modSp mod">
        <pc:chgData name="Andrew &amp; Jess Karamouzis" userId="5f2f5c191da931c7" providerId="LiveId" clId="{20BE0AB5-00A4-407A-B393-C6531EADF782}" dt="2022-01-31T16:03:10.577" v="618" actId="207"/>
        <pc:sldMkLst>
          <pc:docMk/>
          <pc:sldMk cId="3796604000" sldId="1094"/>
        </pc:sldMkLst>
        <pc:spChg chg="mod">
          <ac:chgData name="Andrew &amp; Jess Karamouzis" userId="5f2f5c191da931c7" providerId="LiveId" clId="{20BE0AB5-00A4-407A-B393-C6531EADF782}" dt="2022-01-31T16:03:10.577" v="618" actId="207"/>
          <ac:spMkLst>
            <pc:docMk/>
            <pc:sldMk cId="3796604000" sldId="1094"/>
            <ac:spMk id="2" creationId="{00000000-0000-0000-0000-000000000000}"/>
          </ac:spMkLst>
        </pc:spChg>
        <pc:spChg chg="mod">
          <ac:chgData name="Andrew &amp; Jess Karamouzis" userId="5f2f5c191da931c7" providerId="LiveId" clId="{20BE0AB5-00A4-407A-B393-C6531EADF782}" dt="2022-01-28T20:23:14.481" v="85" actId="1038"/>
          <ac:spMkLst>
            <pc:docMk/>
            <pc:sldMk cId="3796604000" sldId="1094"/>
            <ac:spMk id="5" creationId="{00000000-0000-0000-0000-000000000000}"/>
          </ac:spMkLst>
        </pc:spChg>
        <pc:spChg chg="mod">
          <ac:chgData name="Andrew &amp; Jess Karamouzis" userId="5f2f5c191da931c7" providerId="LiveId" clId="{20BE0AB5-00A4-407A-B393-C6531EADF782}" dt="2022-01-31T16:02:51.375" v="596" actId="1037"/>
          <ac:spMkLst>
            <pc:docMk/>
            <pc:sldMk cId="3796604000" sldId="1094"/>
            <ac:spMk id="8" creationId="{198E2645-964C-49B2-AD0E-4CB5F2EAB39F}"/>
          </ac:spMkLst>
        </pc:spChg>
        <pc:spChg chg="mod">
          <ac:chgData name="Andrew &amp; Jess Karamouzis" userId="5f2f5c191da931c7" providerId="LiveId" clId="{20BE0AB5-00A4-407A-B393-C6531EADF782}" dt="2022-01-31T16:02:48.094" v="593" actId="1038"/>
          <ac:spMkLst>
            <pc:docMk/>
            <pc:sldMk cId="3796604000" sldId="1094"/>
            <ac:spMk id="9" creationId="{8BC22FAC-E11F-49DE-9F89-198A597ECB3E}"/>
          </ac:spMkLst>
        </pc:spChg>
        <pc:spChg chg="mod">
          <ac:chgData name="Andrew &amp; Jess Karamouzis" userId="5f2f5c191da931c7" providerId="LiveId" clId="{20BE0AB5-00A4-407A-B393-C6531EADF782}" dt="2022-01-31T16:02:59.765" v="610" actId="1038"/>
          <ac:spMkLst>
            <pc:docMk/>
            <pc:sldMk cId="3796604000" sldId="1094"/>
            <ac:spMk id="10" creationId="{64466A4D-C8AB-4E5F-9F88-44943A2C611C}"/>
          </ac:spMkLst>
        </pc:spChg>
        <pc:spChg chg="mod">
          <ac:chgData name="Andrew &amp; Jess Karamouzis" userId="5f2f5c191da931c7" providerId="LiveId" clId="{20BE0AB5-00A4-407A-B393-C6531EADF782}" dt="2022-01-31T16:03:04.077" v="617" actId="1038"/>
          <ac:spMkLst>
            <pc:docMk/>
            <pc:sldMk cId="3796604000" sldId="1094"/>
            <ac:spMk id="11" creationId="{321318D2-C2DE-4DBB-B738-A7F5D06AEE83}"/>
          </ac:spMkLst>
        </pc:spChg>
        <pc:spChg chg="mod">
          <ac:chgData name="Andrew &amp; Jess Karamouzis" userId="5f2f5c191da931c7" providerId="LiveId" clId="{20BE0AB5-00A4-407A-B393-C6531EADF782}" dt="2022-01-28T20:14:10.294" v="0"/>
          <ac:spMkLst>
            <pc:docMk/>
            <pc:sldMk cId="3796604000" sldId="1094"/>
            <ac:spMk id="12" creationId="{00000000-0000-0000-0000-000000000000}"/>
          </ac:spMkLst>
        </pc:spChg>
      </pc:sldChg>
      <pc:sldChg chg="modSp mod">
        <pc:chgData name="Andrew &amp; Jess Karamouzis" userId="5f2f5c191da931c7" providerId="LiveId" clId="{20BE0AB5-00A4-407A-B393-C6531EADF782}" dt="2022-01-31T16:07:26.854" v="653"/>
        <pc:sldMkLst>
          <pc:docMk/>
          <pc:sldMk cId="1787717089" sldId="1095"/>
        </pc:sldMkLst>
        <pc:spChg chg="mod">
          <ac:chgData name="Andrew &amp; Jess Karamouzis" userId="5f2f5c191da931c7" providerId="LiveId" clId="{20BE0AB5-00A4-407A-B393-C6531EADF782}" dt="2022-01-31T16:06:54.595" v="651" actId="207"/>
          <ac:spMkLst>
            <pc:docMk/>
            <pc:sldMk cId="1787717089" sldId="1095"/>
            <ac:spMk id="2" creationId="{00000000-0000-0000-0000-000000000000}"/>
          </ac:spMkLst>
        </pc:spChg>
        <pc:spChg chg="mod">
          <ac:chgData name="Andrew &amp; Jess Karamouzis" userId="5f2f5c191da931c7" providerId="LiveId" clId="{20BE0AB5-00A4-407A-B393-C6531EADF782}" dt="2022-01-28T20:15:38.633" v="1"/>
          <ac:spMkLst>
            <pc:docMk/>
            <pc:sldMk cId="1787717089" sldId="1095"/>
            <ac:spMk id="5" creationId="{00000000-0000-0000-0000-000000000000}"/>
          </ac:spMkLst>
        </pc:spChg>
        <pc:graphicFrameChg chg="mod">
          <ac:chgData name="Andrew &amp; Jess Karamouzis" userId="5f2f5c191da931c7" providerId="LiveId" clId="{20BE0AB5-00A4-407A-B393-C6531EADF782}" dt="2022-01-31T16:07:26.854" v="653"/>
          <ac:graphicFrameMkLst>
            <pc:docMk/>
            <pc:sldMk cId="1787717089" sldId="1095"/>
            <ac:graphicFrameMk id="8" creationId="{CCC862DB-261B-4388-B8D6-D06947B6BAC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4.xml"/><Relationship Id="rId1" Type="http://schemas.microsoft.com/office/2011/relationships/chartStyle" Target="style4.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i="0" baseline="0" dirty="0">
                <a:effectLst/>
              </a:rPr>
              <a:t>Daily Time Spent Yesterday </a:t>
            </a:r>
            <a:endParaRPr lang="en-US" sz="1400" dirty="0">
              <a:effectLst/>
            </a:endParaRPr>
          </a:p>
          <a:p>
            <a:pPr>
              <a:defRPr sz="1400"/>
            </a:pPr>
            <a:r>
              <a:rPr lang="en-US" sz="1400" b="1" i="0" baseline="0" dirty="0">
                <a:effectLst/>
              </a:rPr>
              <a:t>A18+ Legal Service Recipients</a:t>
            </a:r>
            <a:endParaRPr lang="en-US" sz="1400" dirty="0">
              <a:effectLst/>
            </a:endParaRPr>
          </a:p>
        </c:rich>
      </c:tx>
      <c:layout>
        <c:manualLayout>
          <c:xMode val="edge"/>
          <c:yMode val="edge"/>
          <c:x val="0.43840493399413571"/>
          <c:y val="6.93248847951422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861320007786683"/>
          <c:w val="0.52879046127856077"/>
          <c:h val="0.74511716086345547"/>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Streaming Programs On Digital Media With Ads</c:v>
                </c:pt>
                <c:pt idx="1">
                  <c:v>Social Media</c:v>
                </c:pt>
                <c:pt idx="2">
                  <c:v>Streaming Video Other Than TV Programs on Digital Media</c:v>
                </c:pt>
                <c:pt idx="3">
                  <c:v>Email</c:v>
                </c:pt>
                <c:pt idx="4">
                  <c:v>Search</c:v>
                </c:pt>
                <c:pt idx="5">
                  <c:v>Streaming Programs On Digital Media No Ads</c:v>
                </c:pt>
                <c:pt idx="6">
                  <c:v>Streaming Audio</c:v>
                </c:pt>
                <c:pt idx="7">
                  <c:v>Podcasts</c:v>
                </c:pt>
                <c:pt idx="8">
                  <c:v>Local TV News Websites/Apps</c:v>
                </c:pt>
                <c:pt idx="9">
                  <c:v>Cable TV News Websites/Apps</c:v>
                </c:pt>
                <c:pt idx="10">
                  <c:v>Network Broadcast TV News Websites/Apps</c:v>
                </c:pt>
                <c:pt idx="11">
                  <c:v>Digital Newspaper</c:v>
                </c:pt>
                <c:pt idx="12">
                  <c:v>Local Radio Stations Websites/Apps</c:v>
                </c:pt>
                <c:pt idx="13">
                  <c:v>Digital magazine</c:v>
                </c:pt>
              </c:strCache>
            </c:strRef>
          </c:cat>
          <c:val>
            <c:numRef>
              <c:f>Sheet1!$B$2:$B$15</c:f>
              <c:numCache>
                <c:formatCode>h:mm;@</c:formatCode>
                <c:ptCount val="14"/>
                <c:pt idx="0">
                  <c:v>2.1527777777777778E-2</c:v>
                </c:pt>
                <c:pt idx="1">
                  <c:v>1.1805555555555555E-2</c:v>
                </c:pt>
                <c:pt idx="2">
                  <c:v>1.4583333333333334E-2</c:v>
                </c:pt>
                <c:pt idx="3">
                  <c:v>1.8055555555555554E-2</c:v>
                </c:pt>
                <c:pt idx="4" formatCode="[hh]:mm">
                  <c:v>8.3333333333333332E-3</c:v>
                </c:pt>
                <c:pt idx="5">
                  <c:v>7.6388888888888886E-3</c:v>
                </c:pt>
                <c:pt idx="6">
                  <c:v>4.1666666666666666E-3</c:v>
                </c:pt>
                <c:pt idx="7">
                  <c:v>2.7777777777777779E-3</c:v>
                </c:pt>
                <c:pt idx="8">
                  <c:v>3.472222222222222E-3</c:v>
                </c:pt>
                <c:pt idx="9">
                  <c:v>3.472222222222222E-3</c:v>
                </c:pt>
                <c:pt idx="10">
                  <c:v>3.472222222222222E-3</c:v>
                </c:pt>
                <c:pt idx="11">
                  <c:v>2.7777777777777779E-3</c:v>
                </c:pt>
                <c:pt idx="12" formatCode="h:mm">
                  <c:v>2.7777777777777779E-3</c:v>
                </c:pt>
                <c:pt idx="13">
                  <c:v>2.0833333333333333E-3</c:v>
                </c:pt>
              </c:numCache>
            </c:numRef>
          </c:val>
          <c:extLst>
            <c:ext xmlns:c16="http://schemas.microsoft.com/office/drawing/2014/chart" uri="{C3380CC4-5D6E-409C-BE32-E72D297353CC}">
              <c16:uniqueId val="{00000000-26F4-469E-8755-C63D793D6381}"/>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Streaming Programs On Digital Media With Ads</c:v>
                </c:pt>
                <c:pt idx="1">
                  <c:v>Social Media</c:v>
                </c:pt>
                <c:pt idx="2">
                  <c:v>Streaming Video Other Than TV Programs on Digital Media</c:v>
                </c:pt>
                <c:pt idx="3">
                  <c:v>Email</c:v>
                </c:pt>
                <c:pt idx="4">
                  <c:v>Search</c:v>
                </c:pt>
                <c:pt idx="5">
                  <c:v>Streaming Programs On Digital Media No Ads</c:v>
                </c:pt>
                <c:pt idx="6">
                  <c:v>Streaming Audio</c:v>
                </c:pt>
                <c:pt idx="7">
                  <c:v>Podcasts</c:v>
                </c:pt>
                <c:pt idx="8">
                  <c:v>Local TV News Websites/Apps</c:v>
                </c:pt>
                <c:pt idx="9">
                  <c:v>Cable TV News Websites/Apps</c:v>
                </c:pt>
                <c:pt idx="10">
                  <c:v>Network Broadcast TV News Websites/Apps</c:v>
                </c:pt>
                <c:pt idx="11">
                  <c:v>Digital Newspaper</c:v>
                </c:pt>
                <c:pt idx="12">
                  <c:v>Local Radio Stations Websites/Apps</c:v>
                </c:pt>
                <c:pt idx="13">
                  <c:v>Digital magazine</c:v>
                </c:pt>
              </c:strCache>
            </c:strRef>
          </c:cat>
          <c:val>
            <c:numRef>
              <c:f>Sheet1!$C$2:$C$15</c:f>
              <c:numCache>
                <c:formatCode>h:mm;@</c:formatCode>
                <c:ptCount val="14"/>
                <c:pt idx="0">
                  <c:v>2.9861111111111113E-2</c:v>
                </c:pt>
                <c:pt idx="1">
                  <c:v>2.7083333333333334E-2</c:v>
                </c:pt>
                <c:pt idx="2">
                  <c:v>1.6666666666666666E-2</c:v>
                </c:pt>
                <c:pt idx="3">
                  <c:v>1.4583333333333334E-2</c:v>
                </c:pt>
                <c:pt idx="4" formatCode="[hh]:mm">
                  <c:v>1.3194444444444444E-2</c:v>
                </c:pt>
                <c:pt idx="5">
                  <c:v>9.7222222222222224E-3</c:v>
                </c:pt>
                <c:pt idx="6">
                  <c:v>1.1111111111111112E-2</c:v>
                </c:pt>
                <c:pt idx="7">
                  <c:v>4.8611111111111112E-3</c:v>
                </c:pt>
                <c:pt idx="8">
                  <c:v>4.1666666666666666E-3</c:v>
                </c:pt>
                <c:pt idx="9">
                  <c:v>3.472222222222222E-3</c:v>
                </c:pt>
                <c:pt idx="10">
                  <c:v>3.472222222222222E-3</c:v>
                </c:pt>
                <c:pt idx="11">
                  <c:v>3.472222222222222E-3</c:v>
                </c:pt>
                <c:pt idx="12" formatCode="h:mm">
                  <c:v>2.7777777777777779E-3</c:v>
                </c:pt>
                <c:pt idx="13">
                  <c:v>2.7777777777777779E-3</c:v>
                </c:pt>
              </c:numCache>
            </c:numRef>
          </c:val>
          <c:extLst>
            <c:ext xmlns:c16="http://schemas.microsoft.com/office/drawing/2014/chart" uri="{C3380CC4-5D6E-409C-BE32-E72D297353CC}">
              <c16:uniqueId val="{00000001-26F4-469E-8755-C63D793D6381}"/>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Sheet1!$A$2:$A$15</c:f>
              <c:strCache>
                <c:ptCount val="14"/>
                <c:pt idx="0">
                  <c:v>Streaming Programs On Digital Media With Ads</c:v>
                </c:pt>
                <c:pt idx="1">
                  <c:v>Social Media</c:v>
                </c:pt>
                <c:pt idx="2">
                  <c:v>Streaming Video Other Than TV Programs on Digital Media</c:v>
                </c:pt>
                <c:pt idx="3">
                  <c:v>Email</c:v>
                </c:pt>
                <c:pt idx="4">
                  <c:v>Search</c:v>
                </c:pt>
                <c:pt idx="5">
                  <c:v>Streaming Programs On Digital Media No Ads</c:v>
                </c:pt>
                <c:pt idx="6">
                  <c:v>Streaming Audio</c:v>
                </c:pt>
                <c:pt idx="7">
                  <c:v>Podcasts</c:v>
                </c:pt>
                <c:pt idx="8">
                  <c:v>Local TV News Websites/Apps</c:v>
                </c:pt>
                <c:pt idx="9">
                  <c:v>Cable TV News Websites/Apps</c:v>
                </c:pt>
                <c:pt idx="10">
                  <c:v>Network Broadcast TV News Websites/Apps</c:v>
                </c:pt>
                <c:pt idx="11">
                  <c:v>Digital Newspaper</c:v>
                </c:pt>
                <c:pt idx="12">
                  <c:v>Local Radio Stations Websites/Apps</c:v>
                </c:pt>
                <c:pt idx="13">
                  <c:v>Digital magazine</c:v>
                </c:pt>
              </c:strCache>
            </c:strRef>
          </c:cat>
          <c:val>
            <c:numRef>
              <c:f>Sheet1!$D$2:$D$15</c:f>
              <c:numCache>
                <c:formatCode>h:mm;@</c:formatCode>
                <c:ptCount val="14"/>
                <c:pt idx="0">
                  <c:v>1.4583333333333334E-2</c:v>
                </c:pt>
                <c:pt idx="1">
                  <c:v>2.7777777777777779E-3</c:v>
                </c:pt>
                <c:pt idx="2">
                  <c:v>6.2500000000000003E-3</c:v>
                </c:pt>
                <c:pt idx="3">
                  <c:v>3.472222222222222E-3</c:v>
                </c:pt>
                <c:pt idx="4" formatCode="[hh]:mm">
                  <c:v>2.0833333333333333E-3</c:v>
                </c:pt>
                <c:pt idx="5">
                  <c:v>2.7777777777777779E-3</c:v>
                </c:pt>
                <c:pt idx="6">
                  <c:v>1.3888888888888889E-3</c:v>
                </c:pt>
                <c:pt idx="7">
                  <c:v>1.3888888888888889E-3</c:v>
                </c:pt>
                <c:pt idx="8">
                  <c:v>1.3888888888888889E-3</c:v>
                </c:pt>
                <c:pt idx="9">
                  <c:v>2.0833333333333333E-3</c:v>
                </c:pt>
                <c:pt idx="10">
                  <c:v>1.3888888888888889E-3</c:v>
                </c:pt>
                <c:pt idx="11">
                  <c:v>1.3888888888888889E-3</c:v>
                </c:pt>
                <c:pt idx="12" formatCode="h:mm">
                  <c:v>6.9444444444444447E-4</c:v>
                </c:pt>
                <c:pt idx="13">
                  <c:v>6.9444444444444447E-4</c:v>
                </c:pt>
              </c:numCache>
            </c:numRef>
          </c:val>
          <c:extLst>
            <c:ext xmlns:c16="http://schemas.microsoft.com/office/drawing/2014/chart" uri="{C3380CC4-5D6E-409C-BE32-E72D297353CC}">
              <c16:uniqueId val="{00000002-26F4-469E-8755-C63D793D6381}"/>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7.0000000000000007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1.1000000000000003E-2"/>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60258498481E-2"/>
          <c:w val="0.66567790673382787"/>
          <c:h val="0.94636496861671737"/>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577-47A8-9AB9-03C19132862B}"/>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577-47A8-9AB9-03C19132862B}"/>
              </c:ext>
            </c:extLst>
          </c:dPt>
          <c:dPt>
            <c:idx val="2"/>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577-47A8-9AB9-03C19132862B}"/>
              </c:ext>
            </c:extLst>
          </c:dPt>
          <c:dPt>
            <c:idx val="3"/>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577-47A8-9AB9-03C19132862B}"/>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577-47A8-9AB9-03C19132862B}"/>
              </c:ext>
            </c:extLst>
          </c:dPt>
          <c:dPt>
            <c:idx val="5"/>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577-47A8-9AB9-03C19132862B}"/>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577-47A8-9AB9-03C19132862B}"/>
              </c:ext>
            </c:extLst>
          </c:dPt>
          <c:dPt>
            <c:idx val="7"/>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7577-47A8-9AB9-03C19132862B}"/>
              </c:ext>
            </c:extLst>
          </c:dPt>
          <c:dPt>
            <c:idx val="8"/>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7577-47A8-9AB9-03C19132862B}"/>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7577-47A8-9AB9-03C19132862B}"/>
              </c:ext>
            </c:extLst>
          </c:dPt>
          <c:dPt>
            <c:idx val="10"/>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7577-47A8-9AB9-03C19132862B}"/>
              </c:ext>
            </c:extLst>
          </c:dPt>
          <c:dPt>
            <c:idx val="11"/>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7577-47A8-9AB9-03C19132862B}"/>
              </c:ext>
            </c:extLst>
          </c:dPt>
          <c:dPt>
            <c:idx val="1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7577-47A8-9AB9-03C19132862B}"/>
              </c:ext>
            </c:extLst>
          </c:dPt>
          <c:dPt>
            <c:idx val="13"/>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7577-47A8-9AB9-03C19132862B}"/>
              </c:ext>
            </c:extLst>
          </c:dPt>
          <c:dPt>
            <c:idx val="14"/>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7577-47A8-9AB9-03C19132862B}"/>
              </c:ext>
            </c:extLst>
          </c:dPt>
          <c:dPt>
            <c:idx val="15"/>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7577-47A8-9AB9-03C19132862B}"/>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7577-47A8-9AB9-03C19132862B}"/>
              </c:ext>
            </c:extLst>
          </c:dPt>
          <c:dPt>
            <c:idx val="17"/>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7577-47A8-9AB9-03C19132862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Broadcast TV News Websites/Apps</c:v>
                </c:pt>
                <c:pt idx="3">
                  <c:v>Search</c:v>
                </c:pt>
                <c:pt idx="4">
                  <c:v>Direct Mail</c:v>
                </c:pt>
                <c:pt idx="5">
                  <c:v>Email</c:v>
                </c:pt>
                <c:pt idx="6">
                  <c:v>Streaming TV Programs or Movies</c:v>
                </c:pt>
                <c:pt idx="7">
                  <c:v>Cable TV News Websites/Apps</c:v>
                </c:pt>
                <c:pt idx="8">
                  <c:v>Non-TV/Movie Streaming Video</c:v>
                </c:pt>
                <c:pt idx="9">
                  <c:v>Newspapers</c:v>
                </c:pt>
                <c:pt idx="10">
                  <c:v>Magazines</c:v>
                </c:pt>
                <c:pt idx="11">
                  <c:v>Review Websites/Apps</c:v>
                </c:pt>
                <c:pt idx="12">
                  <c:v>Radio</c:v>
                </c:pt>
                <c:pt idx="13">
                  <c:v>Podcasts</c:v>
                </c:pt>
                <c:pt idx="14">
                  <c:v>Out-of-Home/Billboards</c:v>
                </c:pt>
                <c:pt idx="15">
                  <c:v>Online Print</c:v>
                </c:pt>
                <c:pt idx="16">
                  <c:v>Streaming Radio</c:v>
                </c:pt>
                <c:pt idx="17">
                  <c:v>Movie Theater</c:v>
                </c:pt>
              </c:strCache>
            </c:strRef>
          </c:cat>
          <c:val>
            <c:numRef>
              <c:f>Sheet1!$B$2:$B$19</c:f>
              <c:numCache>
                <c:formatCode>0.0%</c:formatCode>
                <c:ptCount val="18"/>
                <c:pt idx="0">
                  <c:v>0.26100000000000001</c:v>
                </c:pt>
                <c:pt idx="1">
                  <c:v>0.214</c:v>
                </c:pt>
                <c:pt idx="2">
                  <c:v>0.19600000000000001</c:v>
                </c:pt>
                <c:pt idx="3">
                  <c:v>0.19500000000000001</c:v>
                </c:pt>
                <c:pt idx="4">
                  <c:v>0.186</c:v>
                </c:pt>
                <c:pt idx="5">
                  <c:v>0.13600000000000001</c:v>
                </c:pt>
                <c:pt idx="6">
                  <c:v>0.114</c:v>
                </c:pt>
                <c:pt idx="7">
                  <c:v>0.114</c:v>
                </c:pt>
                <c:pt idx="8">
                  <c:v>0.10299999999999999</c:v>
                </c:pt>
                <c:pt idx="9">
                  <c:v>0.10299999999999999</c:v>
                </c:pt>
                <c:pt idx="10">
                  <c:v>0.1</c:v>
                </c:pt>
                <c:pt idx="11">
                  <c:v>9.6000000000000002E-2</c:v>
                </c:pt>
                <c:pt idx="12">
                  <c:v>9.2999999999999999E-2</c:v>
                </c:pt>
                <c:pt idx="13">
                  <c:v>7.0000000000000007E-2</c:v>
                </c:pt>
                <c:pt idx="14">
                  <c:v>6.2E-2</c:v>
                </c:pt>
                <c:pt idx="15">
                  <c:v>5.8999999999999997E-2</c:v>
                </c:pt>
                <c:pt idx="16">
                  <c:v>0.05</c:v>
                </c:pt>
                <c:pt idx="17">
                  <c:v>4.2000000000000003E-2</c:v>
                </c:pt>
              </c:numCache>
            </c:numRef>
          </c:val>
          <c:extLst>
            <c:ext xmlns:c16="http://schemas.microsoft.com/office/drawing/2014/chart" uri="{C3380CC4-5D6E-409C-BE32-E72D297353CC}">
              <c16:uniqueId val="{00000024-7577-47A8-9AB9-03C19132862B}"/>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2401335593224046"/>
          <c:w val="0.99004261008962868"/>
          <c:h val="0.7451418516437277"/>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DDA-47FE-A5FB-309C5E7E2A0D}"/>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DDA-47FE-A5FB-309C5E7E2A0D}"/>
              </c:ext>
            </c:extLst>
          </c:dPt>
          <c:dPt>
            <c:idx val="2"/>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DDA-47FE-A5FB-309C5E7E2A0D}"/>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DDA-47FE-A5FB-309C5E7E2A0D}"/>
              </c:ext>
            </c:extLst>
          </c:dPt>
          <c:dPt>
            <c:idx val="4"/>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DDA-47FE-A5FB-309C5E7E2A0D}"/>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DDA-47FE-A5FB-309C5E7E2A0D}"/>
              </c:ext>
            </c:extLst>
          </c:dPt>
          <c:dPt>
            <c:idx val="6"/>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DDA-47FE-A5FB-309C5E7E2A0D}"/>
              </c:ext>
            </c:extLst>
          </c:dPt>
          <c:dPt>
            <c:idx val="7"/>
            <c:invertIfNegative val="0"/>
            <c:bubble3D val="0"/>
            <c:spPr>
              <a:solidFill>
                <a:srgbClr val="BE67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DDA-47FE-A5FB-309C5E7E2A0D}"/>
              </c:ext>
            </c:extLst>
          </c:dPt>
          <c:dPt>
            <c:idx val="8"/>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DDA-47FE-A5FB-309C5E7E2A0D}"/>
              </c:ext>
            </c:extLst>
          </c:dPt>
          <c:dPt>
            <c:idx val="9"/>
            <c:invertIfNegative val="0"/>
            <c:bubble3D val="0"/>
            <c:spPr>
              <a:solidFill>
                <a:srgbClr val="530A9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6DDA-47FE-A5FB-309C5E7E2A0D}"/>
              </c:ext>
            </c:extLst>
          </c:dPt>
          <c:dPt>
            <c:idx val="10"/>
            <c:invertIfNegative val="0"/>
            <c:bubble3D val="0"/>
            <c:spPr>
              <a:solidFill>
                <a:srgbClr val="FF7878"/>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EC3-4DE0-9C3E-05D2064B961A}"/>
              </c:ext>
            </c:extLst>
          </c:dPt>
          <c:dPt>
            <c:idx val="11"/>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1CF-4F5C-B475-C28E6C32545D}"/>
              </c:ext>
            </c:extLst>
          </c:dPt>
          <c:dLbls>
            <c:spPr>
              <a:noFill/>
              <a:ln>
                <a:noFill/>
              </a:ln>
              <a:effectLst/>
            </c:spPr>
            <c:txPr>
              <a:bodyPr rot="0" vert="horz"/>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Broadcast 
TV News</c:v>
                </c:pt>
                <c:pt idx="1">
                  <c:v>Social Media</c:v>
                </c:pt>
                <c:pt idx="2">
                  <c:v>Cable News Channels</c:v>
                </c:pt>
                <c:pt idx="3">
                  <c:v>Broadcast TV News Websites/Apps </c:v>
                </c:pt>
                <c:pt idx="4">
                  <c:v>National Newspapers</c:v>
                </c:pt>
                <c:pt idx="5">
                  <c:v>Radio Stations</c:v>
                </c:pt>
                <c:pt idx="6">
                  <c:v>All Other Internet News Websites/Apps</c:v>
                </c:pt>
                <c:pt idx="7">
                  <c:v>National/Local Newspapers Websites/Apps</c:v>
                </c:pt>
                <c:pt idx="8">
                  <c:v>Public TV News</c:v>
                </c:pt>
                <c:pt idx="9">
                  <c:v>Cable TV 
News 
Websites/Apps</c:v>
                </c:pt>
                <c:pt idx="10">
                  <c:v>Streaming radio</c:v>
                </c:pt>
                <c:pt idx="11">
                  <c:v>Local Newspapers</c:v>
                </c:pt>
              </c:strCache>
            </c:strRef>
          </c:cat>
          <c:val>
            <c:numRef>
              <c:f>Sheet1!$B$2:$B$13</c:f>
              <c:numCache>
                <c:formatCode>0%</c:formatCode>
                <c:ptCount val="12"/>
                <c:pt idx="0">
                  <c:v>0.25800000000000001</c:v>
                </c:pt>
                <c:pt idx="1">
                  <c:v>0.187</c:v>
                </c:pt>
                <c:pt idx="2">
                  <c:v>9.1999999999999998E-2</c:v>
                </c:pt>
                <c:pt idx="3">
                  <c:v>0.09</c:v>
                </c:pt>
                <c:pt idx="4">
                  <c:v>8.3000000000000004E-2</c:v>
                </c:pt>
                <c:pt idx="5">
                  <c:v>5.8999999999999997E-2</c:v>
                </c:pt>
                <c:pt idx="6">
                  <c:v>0.05</c:v>
                </c:pt>
                <c:pt idx="7">
                  <c:v>4.2000000000000003E-2</c:v>
                </c:pt>
                <c:pt idx="8">
                  <c:v>0.04</c:v>
                </c:pt>
                <c:pt idx="9">
                  <c:v>3.1E-2</c:v>
                </c:pt>
                <c:pt idx="10">
                  <c:v>2.5999999999999999E-2</c:v>
                </c:pt>
                <c:pt idx="11">
                  <c:v>2.1000000000000001E-2</c:v>
                </c:pt>
              </c:numCache>
            </c:numRef>
          </c:val>
          <c:extLst>
            <c:ext xmlns:c16="http://schemas.microsoft.com/office/drawing/2014/chart" uri="{C3380CC4-5D6E-409C-BE32-E72D297353CC}">
              <c16:uniqueId val="{00000018-6DDA-47FE-A5FB-309C5E7E2A0D}"/>
            </c:ext>
          </c:extLst>
        </c:ser>
        <c:dLbls>
          <c:showLegendKey val="0"/>
          <c:showVal val="0"/>
          <c:showCatName val="0"/>
          <c:showSerName val="0"/>
          <c:showPercent val="0"/>
          <c:showBubbleSize val="0"/>
        </c:dLbls>
        <c:gapWidth val="60"/>
        <c:axId val="890580216"/>
        <c:axId val="890581000"/>
      </c:barChart>
      <c:catAx>
        <c:axId val="890580216"/>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vert="horz"/>
          <a:lstStyle/>
          <a:p>
            <a:pPr>
              <a:defRPr sz="1100"/>
            </a:pPr>
            <a:endParaRPr lang="en-US"/>
          </a:p>
        </c:txPr>
        <c:crossAx val="890581000"/>
        <c:crosses val="autoZero"/>
        <c:auto val="1"/>
        <c:lblAlgn val="ctr"/>
        <c:lblOffset val="100"/>
        <c:noMultiLvlLbl val="0"/>
      </c:catAx>
      <c:valAx>
        <c:axId val="890581000"/>
        <c:scaling>
          <c:orientation val="minMax"/>
        </c:scaling>
        <c:delete val="1"/>
        <c:axPos val="l"/>
        <c:numFmt formatCode="0%" sourceLinked="1"/>
        <c:majorTickMark val="none"/>
        <c:minorTickMark val="none"/>
        <c:tickLblPos val="none"/>
        <c:crossAx val="89058021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0.10301614424805539"/>
          <c:w val="0.98814896868205626"/>
          <c:h val="0.70832719246720421"/>
        </c:manualLayout>
      </c:layout>
      <c:barChart>
        <c:barDir val="col"/>
        <c:grouping val="clustered"/>
        <c:varyColors val="0"/>
        <c:ser>
          <c:idx val="0"/>
          <c:order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0C6-41FC-A26E-6CEC8F4CEE48}"/>
              </c:ext>
            </c:extLst>
          </c:dPt>
          <c:dPt>
            <c:idx val="2"/>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0C6-41FC-A26E-6CEC8F4CEE48}"/>
              </c:ext>
            </c:extLst>
          </c:dPt>
          <c:dPt>
            <c:idx val="3"/>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0C6-41FC-A26E-6CEC8F4CEE48}"/>
              </c:ext>
            </c:extLst>
          </c:dPt>
          <c:dPt>
            <c:idx val="4"/>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0C6-41FC-A26E-6CEC8F4CEE48}"/>
              </c:ext>
            </c:extLst>
          </c:dPt>
          <c:dPt>
            <c:idx val="5"/>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0C6-41FC-A26E-6CEC8F4CEE48}"/>
              </c:ext>
            </c:extLst>
          </c:dPt>
          <c:dPt>
            <c:idx val="6"/>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0C6-41FC-A26E-6CEC8F4CEE48}"/>
              </c:ext>
            </c:extLst>
          </c:dPt>
          <c:dPt>
            <c:idx val="7"/>
            <c:invertIfNegative val="0"/>
            <c:bubble3D val="0"/>
            <c:spPr>
              <a:solidFill>
                <a:srgbClr val="9999F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0C6-41FC-A26E-6CEC8F4CEE48}"/>
              </c:ext>
            </c:extLst>
          </c:dPt>
          <c:dPt>
            <c:idx val="8"/>
            <c:invertIfNegative val="0"/>
            <c:bubble3D val="0"/>
            <c:spPr>
              <a:solidFill>
                <a:srgbClr val="FF7C0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0C6-41FC-A26E-6CEC8F4CEE48}"/>
              </c:ext>
            </c:extLst>
          </c:dPt>
          <c:dPt>
            <c:idx val="9"/>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0C6-41FC-A26E-6CEC8F4CEE48}"/>
              </c:ext>
            </c:extLst>
          </c:dPt>
          <c:dPt>
            <c:idx val="10"/>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48C-4438-BB32-777D14AB2418}"/>
              </c:ext>
            </c:extLst>
          </c:dPt>
          <c:dPt>
            <c:idx val="11"/>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4-448C-4438-BB32-777D14AB2418}"/>
              </c:ext>
            </c:extLst>
          </c:dPt>
          <c:dPt>
            <c:idx val="12"/>
            <c:invertIfNegative val="0"/>
            <c:bubble3D val="0"/>
            <c:spPr>
              <a:solidFill>
                <a:srgbClr val="6EA14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48C-4438-BB32-777D14AB241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Local Broadcast TV News</c:v>
                </c:pt>
                <c:pt idx="1">
                  <c:v>Social Media</c:v>
                </c:pt>
                <c:pt idx="2">
                  <c:v>All Other Internet News Websites/Apps</c:v>
                </c:pt>
                <c:pt idx="3">
                  <c:v>Cable News Channels</c:v>
                </c:pt>
                <c:pt idx="4">
                  <c:v>Network Broadcast TV News</c:v>
                </c:pt>
                <c:pt idx="5">
                  <c:v>Local TV News Websites/Apps </c:v>
                </c:pt>
                <c:pt idx="6">
                  <c:v>Radio 
Stations</c:v>
                </c:pt>
                <c:pt idx="7">
                  <c:v>Network Broadcast TV News Websites/Apps </c:v>
                </c:pt>
                <c:pt idx="8">
                  <c:v>National Newspapers</c:v>
                </c:pt>
                <c:pt idx="9">
                  <c:v>National/Local Newspapers Websites/Apps </c:v>
                </c:pt>
                <c:pt idx="10">
                  <c:v>Cable TV 
News 
Websites/Apps </c:v>
                </c:pt>
                <c:pt idx="11">
                  <c:v>Public TV News</c:v>
                </c:pt>
                <c:pt idx="12">
                  <c:v>Local Newspapers</c:v>
                </c:pt>
              </c:strCache>
            </c:strRef>
          </c:cat>
          <c:val>
            <c:numRef>
              <c:f>Sheet1!$B$2:$B$14</c:f>
              <c:numCache>
                <c:formatCode>0%</c:formatCode>
                <c:ptCount val="13"/>
                <c:pt idx="0">
                  <c:v>0.19700000000000001</c:v>
                </c:pt>
                <c:pt idx="1">
                  <c:v>0.109</c:v>
                </c:pt>
                <c:pt idx="2">
                  <c:v>0.107</c:v>
                </c:pt>
                <c:pt idx="3">
                  <c:v>8.7999999999999995E-2</c:v>
                </c:pt>
                <c:pt idx="4">
                  <c:v>7.1999999999999995E-2</c:v>
                </c:pt>
                <c:pt idx="5">
                  <c:v>6.8000000000000005E-2</c:v>
                </c:pt>
                <c:pt idx="6">
                  <c:v>6.6000000000000003E-2</c:v>
                </c:pt>
                <c:pt idx="7">
                  <c:v>6.2E-2</c:v>
                </c:pt>
                <c:pt idx="8">
                  <c:v>0.04</c:v>
                </c:pt>
                <c:pt idx="9">
                  <c:v>3.5000000000000003E-2</c:v>
                </c:pt>
                <c:pt idx="10">
                  <c:v>3.4000000000000002E-2</c:v>
                </c:pt>
                <c:pt idx="11">
                  <c:v>2.9000000000000001E-2</c:v>
                </c:pt>
                <c:pt idx="12">
                  <c:v>2.8000000000000001E-2</c:v>
                </c:pt>
              </c:numCache>
            </c:numRef>
          </c:val>
          <c:extLst>
            <c:ext xmlns:c16="http://schemas.microsoft.com/office/drawing/2014/chart" uri="{C3380CC4-5D6E-409C-BE32-E72D297353CC}">
              <c16:uniqueId val="{0000001A-30C6-41FC-A26E-6CEC8F4CEE48}"/>
            </c:ext>
          </c:extLst>
        </c:ser>
        <c:dLbls>
          <c:showLegendKey val="0"/>
          <c:showVal val="0"/>
          <c:showCatName val="0"/>
          <c:showSerName val="0"/>
          <c:showPercent val="0"/>
          <c:showBubbleSize val="0"/>
        </c:dLbls>
        <c:gapWidth val="60"/>
        <c:axId val="890575904"/>
        <c:axId val="890576296"/>
      </c:barChart>
      <c:catAx>
        <c:axId val="89057590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90576296"/>
        <c:crosses val="autoZero"/>
        <c:auto val="1"/>
        <c:lblAlgn val="ctr"/>
        <c:lblOffset val="100"/>
        <c:noMultiLvlLbl val="0"/>
      </c:catAx>
      <c:valAx>
        <c:axId val="890576296"/>
        <c:scaling>
          <c:orientation val="minMax"/>
        </c:scaling>
        <c:delete val="1"/>
        <c:axPos val="l"/>
        <c:numFmt formatCode="0%" sourceLinked="1"/>
        <c:majorTickMark val="none"/>
        <c:minorTickMark val="none"/>
        <c:tickLblPos val="none"/>
        <c:crossAx val="89057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8867196431202593"/>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E2A-41FB-88C2-344D52B59F8F}"/>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E2A-41FB-88C2-344D52B59F8F}"/>
              </c:ext>
            </c:extLst>
          </c:dPt>
          <c:dPt>
            <c:idx val="2"/>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E2A-41FB-88C2-344D52B59F8F}"/>
              </c:ext>
            </c:extLst>
          </c:dPt>
          <c:dPt>
            <c:idx val="3"/>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E2A-41FB-88C2-344D52B59F8F}"/>
              </c:ext>
            </c:extLst>
          </c:dPt>
          <c:dPt>
            <c:idx val="4"/>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E2A-41FB-88C2-344D52B59F8F}"/>
              </c:ext>
            </c:extLst>
          </c:dPt>
          <c:dPt>
            <c:idx val="5"/>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E2A-41FB-88C2-344D52B59F8F}"/>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E2A-41FB-88C2-344D52B59F8F}"/>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E2A-41FB-88C2-344D52B59F8F}"/>
              </c:ext>
            </c:extLst>
          </c:dPt>
          <c:dPt>
            <c:idx val="8"/>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E2A-41FB-88C2-344D52B59F8F}"/>
              </c:ext>
            </c:extLst>
          </c:dPt>
          <c:dPt>
            <c:idx val="9"/>
            <c:invertIfNegative val="0"/>
            <c:bubble3D val="0"/>
            <c:spPr>
              <a:solidFill>
                <a:srgbClr val="E5007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E2A-41FB-88C2-344D52B59F8F}"/>
              </c:ext>
            </c:extLst>
          </c:dPt>
          <c:dPt>
            <c:idx val="10"/>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E2A-41FB-88C2-344D52B59F8F}"/>
              </c:ext>
            </c:extLst>
          </c:dPt>
          <c:dPt>
            <c:idx val="11"/>
            <c:invertIfNegative val="0"/>
            <c:bubble3D val="0"/>
            <c:spPr>
              <a:solidFill>
                <a:srgbClr val="4B059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E2A-41FB-88C2-344D52B59F8F}"/>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E2A-41FB-88C2-344D52B59F8F}"/>
              </c:ext>
            </c:extLst>
          </c:dPt>
          <c:dPt>
            <c:idx val="13"/>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E2A-41FB-88C2-344D52B59F8F}"/>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3E2A-41FB-88C2-344D52B59F8F}"/>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3E2A-41FB-88C2-344D52B59F8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Local TV News Websites/Apps</c:v>
                </c:pt>
                <c:pt idx="3">
                  <c:v>Radio Stations</c:v>
                </c:pt>
                <c:pt idx="4">
                  <c:v>Network Broadcast TV News</c:v>
                </c:pt>
                <c:pt idx="5">
                  <c:v>Public TV News</c:v>
                </c:pt>
                <c:pt idx="6">
                  <c:v>National Newspapers</c:v>
                </c:pt>
                <c:pt idx="7">
                  <c:v>National/Local Newspapers Websites/Apps</c:v>
                </c:pt>
                <c:pt idx="8">
                  <c:v>Cable News Channels</c:v>
                </c:pt>
                <c:pt idx="9">
                  <c:v>Radio Stations Websites/Apps </c:v>
                </c:pt>
                <c:pt idx="10">
                  <c:v>Network Broadcast TV News Websites/Apps </c:v>
                </c:pt>
                <c:pt idx="11">
                  <c:v>Cable TV News Websites/Apps</c:v>
                </c:pt>
                <c:pt idx="12">
                  <c:v>Streaming Radio</c:v>
                </c:pt>
                <c:pt idx="13">
                  <c:v>All Other Internet News Websites/Apps</c:v>
                </c:pt>
                <c:pt idx="14">
                  <c:v>Podcasts</c:v>
                </c:pt>
                <c:pt idx="15">
                  <c:v>Social Media</c:v>
                </c:pt>
              </c:strCache>
            </c:strRef>
          </c:cat>
          <c:val>
            <c:numRef>
              <c:f>Sheet1!$B$2:$B$17</c:f>
              <c:numCache>
                <c:formatCode>0%</c:formatCode>
                <c:ptCount val="16"/>
                <c:pt idx="0">
                  <c:v>0.78400000000000003</c:v>
                </c:pt>
                <c:pt idx="1">
                  <c:v>0.75900000000000001</c:v>
                </c:pt>
                <c:pt idx="2">
                  <c:v>0.753</c:v>
                </c:pt>
                <c:pt idx="3">
                  <c:v>0.75</c:v>
                </c:pt>
                <c:pt idx="4">
                  <c:v>0.74</c:v>
                </c:pt>
                <c:pt idx="5">
                  <c:v>0.70699999999999996</c:v>
                </c:pt>
                <c:pt idx="6">
                  <c:v>0.70299999999999996</c:v>
                </c:pt>
                <c:pt idx="7">
                  <c:v>0.67200000000000004</c:v>
                </c:pt>
                <c:pt idx="8">
                  <c:v>0.65400000000000003</c:v>
                </c:pt>
                <c:pt idx="9">
                  <c:v>0.65300000000000002</c:v>
                </c:pt>
                <c:pt idx="10">
                  <c:v>0.65200000000000002</c:v>
                </c:pt>
                <c:pt idx="11">
                  <c:v>0.64800000000000002</c:v>
                </c:pt>
                <c:pt idx="12">
                  <c:v>0.622</c:v>
                </c:pt>
                <c:pt idx="13">
                  <c:v>0.61399999999999999</c:v>
                </c:pt>
                <c:pt idx="14">
                  <c:v>0.56699999999999995</c:v>
                </c:pt>
                <c:pt idx="15">
                  <c:v>0.50800000000000001</c:v>
                </c:pt>
              </c:numCache>
            </c:numRef>
          </c:val>
          <c:extLst>
            <c:ext xmlns:c16="http://schemas.microsoft.com/office/drawing/2014/chart" uri="{C3380CC4-5D6E-409C-BE32-E72D297353CC}">
              <c16:uniqueId val="{00000020-3E2A-41FB-88C2-344D52B59F8F}"/>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C33-4E2A-87ED-0F9FEC9CF935}"/>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C33-4E2A-87ED-0F9FEC9CF935}"/>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C33-4E2A-87ED-0F9FEC9CF935}"/>
              </c:ext>
            </c:extLst>
          </c:dPt>
          <c:dPt>
            <c:idx val="3"/>
            <c:bubble3D val="0"/>
            <c:spPr>
              <a:solidFill>
                <a:srgbClr val="FF7C0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C33-4E2A-87ED-0F9FEC9CF935}"/>
              </c:ext>
            </c:extLst>
          </c:dPt>
          <c:dPt>
            <c:idx val="4"/>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C33-4E2A-87ED-0F9FEC9CF935}"/>
              </c:ext>
            </c:extLst>
          </c:dPt>
          <c:dPt>
            <c:idx val="5"/>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C33-4E2A-87ED-0F9FEC9CF935}"/>
              </c:ext>
            </c:extLst>
          </c:dPt>
          <c:dPt>
            <c:idx val="6"/>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C33-4E2A-87ED-0F9FEC9CF935}"/>
              </c:ext>
            </c:extLst>
          </c:dPt>
          <c:dPt>
            <c:idx val="7"/>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C33-4E2A-87ED-0F9FEC9CF935}"/>
              </c:ext>
            </c:extLst>
          </c:dPt>
          <c:dPt>
            <c:idx val="8"/>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C33-4E2A-87ED-0F9FEC9CF935}"/>
              </c:ext>
            </c:extLst>
          </c:dPt>
          <c:dPt>
            <c:idx val="9"/>
            <c:bubble3D val="0"/>
            <c:spPr>
              <a:solidFill>
                <a:srgbClr val="9F5FC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C33-4E2A-87ED-0F9FEC9CF935}"/>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C33-4E2A-87ED-0F9FEC9CF935}"/>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C33-4E2A-87ED-0F9FEC9CF935}"/>
              </c:ext>
            </c:extLst>
          </c:dPt>
          <c:dLbls>
            <c:dLbl>
              <c:idx val="0"/>
              <c:layout>
                <c:manualLayout>
                  <c:x val="-5.9483757712104172E-3"/>
                  <c:y val="0.1191064055140700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C33-4E2A-87ED-0F9FEC9CF935}"/>
                </c:ext>
              </c:extLst>
            </c:dLbl>
            <c:dLbl>
              <c:idx val="1"/>
              <c:layout>
                <c:manualLayout>
                  <c:x val="-0.10172376180250203"/>
                  <c:y val="8.8299483382523039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C33-4E2A-87ED-0F9FEC9CF935}"/>
                </c:ext>
              </c:extLst>
            </c:dLbl>
            <c:dLbl>
              <c:idx val="2"/>
              <c:layout>
                <c:manualLayout>
                  <c:x val="-1.2674694072331869E-3"/>
                  <c:y val="-4.0668377001126486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EC33-4E2A-87ED-0F9FEC9CF935}"/>
                </c:ext>
              </c:extLst>
            </c:dLbl>
            <c:dLbl>
              <c:idx val="3"/>
              <c:layout>
                <c:manualLayout>
                  <c:x val="1.2290367113201759E-2"/>
                  <c:y val="-5.552658102935614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C33-4E2A-87ED-0F9FEC9CF935}"/>
                </c:ext>
              </c:extLst>
            </c:dLbl>
            <c:dLbl>
              <c:idx val="4"/>
              <c:layout>
                <c:manualLayout>
                  <c:x val="2.2978917408051268E-2"/>
                  <c:y val="7.6770100700714579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C33-4E2A-87ED-0F9FEC9CF935}"/>
                </c:ext>
              </c:extLst>
            </c:dLbl>
            <c:dLbl>
              <c:idx val="5"/>
              <c:layout>
                <c:manualLayout>
                  <c:x val="2.0403841565258887E-2"/>
                  <c:y val="4.3807473819923552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EC33-4E2A-87ED-0F9FEC9CF935}"/>
                </c:ext>
              </c:extLst>
            </c:dLbl>
            <c:dLbl>
              <c:idx val="6"/>
              <c:layout>
                <c:manualLayout>
                  <c:x val="-4.7269659474383886E-4"/>
                  <c:y val="-2.1795107559135763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D-EC33-4E2A-87ED-0F9FEC9CF935}"/>
                </c:ext>
              </c:extLst>
            </c:dLbl>
            <c:dLbl>
              <c:idx val="7"/>
              <c:layout>
                <c:manualLayout>
                  <c:x val="-1.267929576984695E-2"/>
                  <c:y val="-4.8910943025362592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F-EC33-4E2A-87ED-0F9FEC9CF935}"/>
                </c:ext>
              </c:extLst>
            </c:dLbl>
            <c:dLbl>
              <c:idx val="8"/>
              <c:layout>
                <c:manualLayout>
                  <c:x val="-5.4118519275999588E-2"/>
                  <c:y val="-3.511963799595428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2962666598493369"/>
                      <c:h val="9.3904195142931496E-2"/>
                    </c:manualLayout>
                  </c15:layout>
                </c:ext>
                <c:ext xmlns:c16="http://schemas.microsoft.com/office/drawing/2014/chart" uri="{C3380CC4-5D6E-409C-BE32-E72D297353CC}">
                  <c16:uniqueId val="{00000011-EC33-4E2A-87ED-0F9FEC9CF935}"/>
                </c:ext>
              </c:extLst>
            </c:dLbl>
            <c:dLbl>
              <c:idx val="9"/>
              <c:layout>
                <c:manualLayout>
                  <c:x val="-6.0651225415005337E-3"/>
                  <c:y val="-8.050650821452939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EC33-4E2A-87ED-0F9FEC9CF935}"/>
                </c:ext>
              </c:extLst>
            </c:dLbl>
            <c:dLbl>
              <c:idx val="10"/>
              <c:layout>
                <c:manualLayout>
                  <c:x val="7.3810887275454207E-2"/>
                  <c:y val="5.250445420534258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EC33-4E2A-87ED-0F9FEC9CF93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National Newspapers</c:v>
                </c:pt>
                <c:pt idx="4">
                  <c:v>Radio Stations</c:v>
                </c:pt>
                <c:pt idx="5">
                  <c:v>Local TV News Websites/Apps </c:v>
                </c:pt>
                <c:pt idx="6">
                  <c:v>Network Broadcast
TV News</c:v>
                </c:pt>
                <c:pt idx="7">
                  <c:v>Cable News Channels</c:v>
                </c:pt>
                <c:pt idx="8">
                  <c:v>Public TV News</c:v>
                </c:pt>
                <c:pt idx="9">
                  <c:v>All Other Internet News Websites/Apps</c:v>
                </c:pt>
                <c:pt idx="10">
                  <c:v>Other</c:v>
                </c:pt>
              </c:strCache>
            </c:strRef>
          </c:cat>
          <c:val>
            <c:numRef>
              <c:f>Sheet1!$B$2:$B$12</c:f>
              <c:numCache>
                <c:formatCode>0.0%</c:formatCode>
                <c:ptCount val="11"/>
                <c:pt idx="0">
                  <c:v>0.217</c:v>
                </c:pt>
                <c:pt idx="1">
                  <c:v>0.16800000000000001</c:v>
                </c:pt>
                <c:pt idx="2">
                  <c:v>7.9000000000000001E-2</c:v>
                </c:pt>
                <c:pt idx="3">
                  <c:v>7.6999999999999999E-2</c:v>
                </c:pt>
                <c:pt idx="4">
                  <c:v>6.9000000000000006E-2</c:v>
                </c:pt>
                <c:pt idx="5">
                  <c:v>6.2E-2</c:v>
                </c:pt>
                <c:pt idx="6">
                  <c:v>6.0999999999999999E-2</c:v>
                </c:pt>
                <c:pt idx="7">
                  <c:v>5.5E-2</c:v>
                </c:pt>
                <c:pt idx="8">
                  <c:v>0.03</c:v>
                </c:pt>
                <c:pt idx="9">
                  <c:v>2.7E-2</c:v>
                </c:pt>
                <c:pt idx="10">
                  <c:v>0.1549999999999998</c:v>
                </c:pt>
              </c:numCache>
            </c:numRef>
          </c:val>
          <c:extLst>
            <c:ext xmlns:c16="http://schemas.microsoft.com/office/drawing/2014/chart" uri="{C3380CC4-5D6E-409C-BE32-E72D297353CC}">
              <c16:uniqueId val="{00000018-EC33-4E2A-87ED-0F9FEC9CF935}"/>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National Newspapers</c:v>
                </c:pt>
                <c:pt idx="4">
                  <c:v>Radio Stations</c:v>
                </c:pt>
                <c:pt idx="5">
                  <c:v>Local TV News Websites/Apps </c:v>
                </c:pt>
                <c:pt idx="6">
                  <c:v>Network Broadcast
TV News</c:v>
                </c:pt>
                <c:pt idx="7">
                  <c:v>Cable News Channels</c:v>
                </c:pt>
                <c:pt idx="8">
                  <c:v>Public TV News</c:v>
                </c:pt>
                <c:pt idx="9">
                  <c:v>All Other Internet News Websites/Apps</c:v>
                </c:pt>
                <c:pt idx="10">
                  <c:v>Other</c:v>
                </c:pt>
              </c:strCache>
            </c:strRef>
          </c:cat>
          <c:val>
            <c:numRef>
              <c:f>Sheet1!$C$2:$C$12</c:f>
              <c:numCache>
                <c:formatCode>General</c:formatCode>
                <c:ptCount val="11"/>
                <c:pt idx="10" formatCode="0.0%">
                  <c:v>0.8450000000000002</c:v>
                </c:pt>
              </c:numCache>
            </c:numRef>
          </c:val>
          <c:extLst>
            <c:ext xmlns:c16="http://schemas.microsoft.com/office/drawing/2014/chart" uri="{C3380CC4-5D6E-409C-BE32-E72D297353CC}">
              <c16:uniqueId val="{00000019-EC33-4E2A-87ED-0F9FEC9CF935}"/>
            </c:ext>
          </c:extLst>
        </c:ser>
        <c:dLbls>
          <c:showLegendKey val="0"/>
          <c:showVal val="0"/>
          <c:showCatName val="0"/>
          <c:showSerName val="0"/>
          <c:showPercent val="0"/>
          <c:showBubbleSize val="0"/>
          <c:showLeaderLines val="1"/>
        </c:dLbls>
        <c:firstSliceAng val="322"/>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000000"/>
                </a:solidFill>
                <a:latin typeface="+mn-lt"/>
                <a:ea typeface="+mn-ea"/>
                <a:cs typeface="+mn-cs"/>
              </a:defRPr>
            </a:pPr>
            <a:r>
              <a:rPr lang="en-US" sz="1800" b="1" i="0" baseline="0" dirty="0">
                <a:effectLst/>
              </a:rPr>
              <a:t>% Time per Day</a:t>
            </a:r>
          </a:p>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spc="0" baseline="0">
                <a:solidFill>
                  <a:srgbClr val="000000"/>
                </a:solidFill>
                <a:latin typeface="+mn-lt"/>
                <a:ea typeface="+mn-ea"/>
                <a:cs typeface="+mn-cs"/>
              </a:defRPr>
            </a:pPr>
            <a:r>
              <a:rPr lang="en-US" sz="1800" b="1" i="0" baseline="0" dirty="0">
                <a:effectLst/>
              </a:rPr>
              <a:t>A18+ Legal Service Recipients</a:t>
            </a:r>
            <a:endParaRPr lang="en-US" dirty="0">
              <a:effectLst/>
            </a:endParaRPr>
          </a:p>
        </c:rich>
      </c:tx>
      <c:layout>
        <c:manualLayout>
          <c:xMode val="edge"/>
          <c:yMode val="edge"/>
          <c:x val="0.33470886331516253"/>
          <c:y val="3.8699026661850419E-2"/>
        </c:manualLayout>
      </c:layout>
      <c:overlay val="0"/>
      <c:spPr>
        <a:noFill/>
        <a:ln>
          <a:noFill/>
        </a:ln>
        <a:effectLst/>
      </c:spPr>
    </c:title>
    <c:autoTitleDeleted val="0"/>
    <c:plotArea>
      <c:layout>
        <c:manualLayout>
          <c:layoutTarget val="inner"/>
          <c:xMode val="edge"/>
          <c:yMode val="edge"/>
          <c:x val="4.5275296963718473E-2"/>
          <c:y val="0.16322363347033614"/>
          <c:w val="0.94516890086725724"/>
          <c:h val="0.59548808466187009"/>
        </c:manualLayout>
      </c:layout>
      <c:lineChart>
        <c:grouping val="standard"/>
        <c:varyColors val="0"/>
        <c:ser>
          <c:idx val="0"/>
          <c:order val="0"/>
          <c:tx>
            <c:strRef>
              <c:f>Sheet1!$B$1</c:f>
              <c:strCache>
                <c:ptCount val="1"/>
                <c:pt idx="0">
                  <c:v>Internet</c:v>
                </c:pt>
              </c:strCache>
            </c:strRef>
          </c:tx>
          <c:spPr>
            <a:ln w="88900">
              <a:solidFill>
                <a:sysClr val="windowText" lastClr="000000"/>
              </a:solidFill>
            </a:ln>
            <a:effectLst>
              <a:outerShdw blurRad="63500" sx="102000" sy="102000" algn="ctr" rotWithShape="0">
                <a:prstClr val="black">
                  <a:alpha val="40000"/>
                </a:prstClr>
              </a:outerShdw>
            </a:effectLst>
          </c:spPr>
          <c:marker>
            <c:symbol val="diamond"/>
            <c:size val="24"/>
            <c:spPr>
              <a:solidFill>
                <a:sysClr val="windowText" lastClr="000000"/>
              </a:solidFill>
              <a:ln w="44450">
                <a:solidFill>
                  <a:sysClr val="window" lastClr="FFFFFF"/>
                </a:solidFill>
              </a:ln>
              <a:effectLst>
                <a:outerShdw blurRad="63500" sx="102000" sy="102000" algn="ctr" rotWithShape="0">
                  <a:prstClr val="black">
                    <a:alpha val="40000"/>
                  </a:prstClr>
                </a:outerShdw>
              </a:effectLst>
            </c:spPr>
          </c:marker>
          <c:dPt>
            <c:idx val="1"/>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1-908F-48FB-8284-5E9C8D796EBC}"/>
              </c:ext>
            </c:extLst>
          </c:dPt>
          <c:dPt>
            <c:idx val="2"/>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3-908F-48FB-8284-5E9C8D796EBC}"/>
              </c:ext>
            </c:extLst>
          </c:dPt>
          <c:dPt>
            <c:idx val="3"/>
            <c:marker>
              <c:spPr>
                <a:solidFill>
                  <a:sysClr val="windowText" lastClr="000000"/>
                </a:solidFill>
                <a:ln w="44450">
                  <a:solidFill>
                    <a:sysClr val="window" lastClr="FFFFFF"/>
                  </a:solidFill>
                </a:ln>
                <a:effectLst>
                  <a:outerShdw blurRad="50800" dist="38100" dir="5400000" algn="t" rotWithShape="0">
                    <a:prstClr val="black">
                      <a:alpha val="40000"/>
                    </a:prstClr>
                  </a:outerShdw>
                </a:effectLst>
              </c:spPr>
            </c:marker>
            <c:bubble3D val="0"/>
            <c:spPr>
              <a:ln w="88900">
                <a:solidFill>
                  <a:sysClr val="windowText" lastClr="000000"/>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5-908F-48FB-8284-5E9C8D796EBC}"/>
              </c:ext>
            </c:extLst>
          </c:dPt>
          <c:cat>
            <c:strRef>
              <c:f>Sheet1!$A$2:$A$6</c:f>
              <c:strCache>
                <c:ptCount val="5"/>
                <c:pt idx="0">
                  <c:v>4am-9am</c:v>
                </c:pt>
                <c:pt idx="1">
                  <c:v>9am-4pm</c:v>
                </c:pt>
                <c:pt idx="2">
                  <c:v>4pm-8pm</c:v>
                </c:pt>
                <c:pt idx="3">
                  <c:v>8pm-1am</c:v>
                </c:pt>
                <c:pt idx="4">
                  <c:v>1am-4am</c:v>
                </c:pt>
              </c:strCache>
            </c:strRef>
          </c:cat>
          <c:val>
            <c:numRef>
              <c:f>Sheet1!$B$2:$B$6</c:f>
              <c:numCache>
                <c:formatCode>0.0%</c:formatCode>
                <c:ptCount val="5"/>
                <c:pt idx="0">
                  <c:v>0.21442495126705657</c:v>
                </c:pt>
                <c:pt idx="1">
                  <c:v>0.33138401559454195</c:v>
                </c:pt>
                <c:pt idx="2">
                  <c:v>0.20077972709551659</c:v>
                </c:pt>
                <c:pt idx="3">
                  <c:v>0.19103313840155947</c:v>
                </c:pt>
                <c:pt idx="4">
                  <c:v>6.2378167641325546E-2</c:v>
                </c:pt>
              </c:numCache>
            </c:numRef>
          </c:val>
          <c:smooth val="0"/>
          <c:extLst>
            <c:ext xmlns:c16="http://schemas.microsoft.com/office/drawing/2014/chart" uri="{C3380CC4-5D6E-409C-BE32-E72D297353CC}">
              <c16:uniqueId val="{00000006-908F-48FB-8284-5E9C8D796EBC}"/>
            </c:ext>
          </c:extLst>
        </c:ser>
        <c:ser>
          <c:idx val="1"/>
          <c:order val="1"/>
          <c:tx>
            <c:strRef>
              <c:f>Sheet1!$C$1</c:f>
              <c:strCache>
                <c:ptCount val="1"/>
                <c:pt idx="0">
                  <c:v>TV (Broadcast+Cable)</c:v>
                </c:pt>
              </c:strCache>
            </c:strRef>
          </c:tx>
          <c:spPr>
            <a:ln w="101600">
              <a:solidFill>
                <a:srgbClr val="3333FF"/>
              </a:solidFill>
            </a:ln>
            <a:effectLst>
              <a:outerShdw blurRad="63500" sx="102000" sy="102000" algn="ctr" rotWithShape="0">
                <a:prstClr val="black">
                  <a:alpha val="40000"/>
                </a:prstClr>
              </a:outerShdw>
            </a:effectLst>
          </c:spPr>
          <c:marker>
            <c:spPr>
              <a:solidFill>
                <a:schemeClr val="tx2"/>
              </a:solidFill>
              <a:ln w="34925">
                <a:solidFill>
                  <a:srgbClr val="FFFFFF"/>
                </a:solidFill>
              </a:ln>
              <a:effectLst>
                <a:outerShdw blurRad="63500" sx="102000" sy="102000" algn="ctr" rotWithShape="0">
                  <a:prstClr val="black">
                    <a:alpha val="40000"/>
                  </a:prstClr>
                </a:outerShdw>
              </a:effectLst>
            </c:spPr>
          </c:marker>
          <c:dPt>
            <c:idx val="1"/>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8-908F-48FB-8284-5E9C8D796EBC}"/>
              </c:ext>
            </c:extLst>
          </c:dPt>
          <c:dPt>
            <c:idx val="2"/>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A-908F-48FB-8284-5E9C8D796EBC}"/>
              </c:ext>
            </c:extLst>
          </c:dPt>
          <c:dPt>
            <c:idx val="3"/>
            <c:marker>
              <c:spPr>
                <a:solidFill>
                  <a:schemeClr val="tx2"/>
                </a:solidFill>
                <a:ln w="34925">
                  <a:solidFill>
                    <a:srgbClr val="FFFFFF"/>
                  </a:solidFill>
                </a:ln>
                <a:effectLst>
                  <a:outerShdw blurRad="50800" dist="38100" dir="5400000" algn="t" rotWithShape="0">
                    <a:prstClr val="black">
                      <a:alpha val="40000"/>
                    </a:prstClr>
                  </a:outerShdw>
                </a:effectLst>
              </c:spPr>
            </c:marker>
            <c:bubble3D val="0"/>
            <c:spPr>
              <a:ln w="101600">
                <a:solidFill>
                  <a:srgbClr val="3333FF"/>
                </a:solidFill>
              </a:ln>
              <a:effectLst>
                <a:outerShdw blurRad="50800" dist="38100" dir="5400000" algn="t" rotWithShape="0">
                  <a:prstClr val="black">
                    <a:alpha val="40000"/>
                  </a:prstClr>
                </a:outerShdw>
              </a:effectLst>
            </c:spPr>
            <c:extLst>
              <c:ext xmlns:c16="http://schemas.microsoft.com/office/drawing/2014/chart" uri="{C3380CC4-5D6E-409C-BE32-E72D297353CC}">
                <c16:uniqueId val="{0000000C-908F-48FB-8284-5E9C8D796EBC}"/>
              </c:ext>
            </c:extLst>
          </c:dPt>
          <c:cat>
            <c:strRef>
              <c:f>Sheet1!$A$2:$A$6</c:f>
              <c:strCache>
                <c:ptCount val="5"/>
                <c:pt idx="0">
                  <c:v>4am-9am</c:v>
                </c:pt>
                <c:pt idx="1">
                  <c:v>9am-4pm</c:v>
                </c:pt>
                <c:pt idx="2">
                  <c:v>4pm-8pm</c:v>
                </c:pt>
                <c:pt idx="3">
                  <c:v>8pm-1am</c:v>
                </c:pt>
                <c:pt idx="4">
                  <c:v>1am-4am</c:v>
                </c:pt>
              </c:strCache>
            </c:strRef>
          </c:cat>
          <c:val>
            <c:numRef>
              <c:f>Sheet1!$C$2:$C$6</c:f>
              <c:numCache>
                <c:formatCode>0.0%</c:formatCode>
                <c:ptCount val="5"/>
                <c:pt idx="0">
                  <c:v>0.13803680981595093</c:v>
                </c:pt>
                <c:pt idx="1">
                  <c:v>0.25766871165644173</c:v>
                </c:pt>
                <c:pt idx="2">
                  <c:v>0.25153374233128833</c:v>
                </c:pt>
                <c:pt idx="3">
                  <c:v>0.30368098159509205</c:v>
                </c:pt>
                <c:pt idx="4">
                  <c:v>4.9079754601226995E-2</c:v>
                </c:pt>
              </c:numCache>
            </c:numRef>
          </c:val>
          <c:smooth val="0"/>
          <c:extLst>
            <c:ext xmlns:c16="http://schemas.microsoft.com/office/drawing/2014/chart" uri="{C3380CC4-5D6E-409C-BE32-E72D297353CC}">
              <c16:uniqueId val="{0000000D-908F-48FB-8284-5E9C8D796EBC}"/>
            </c:ext>
          </c:extLst>
        </c:ser>
        <c:dLbls>
          <c:showLegendKey val="0"/>
          <c:showVal val="0"/>
          <c:showCatName val="0"/>
          <c:showSerName val="0"/>
          <c:showPercent val="0"/>
          <c:showBubbleSize val="0"/>
        </c:dLbls>
        <c:marker val="1"/>
        <c:smooth val="0"/>
        <c:axId val="448931808"/>
        <c:axId val="448932984"/>
      </c:lineChart>
      <c:catAx>
        <c:axId val="44893180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48932984"/>
        <c:crosses val="autoZero"/>
        <c:auto val="1"/>
        <c:lblAlgn val="ctr"/>
        <c:lblOffset val="100"/>
        <c:noMultiLvlLbl val="0"/>
      </c:catAx>
      <c:valAx>
        <c:axId val="448932984"/>
        <c:scaling>
          <c:orientation val="minMax"/>
          <c:min val="0"/>
        </c:scaling>
        <c:delete val="0"/>
        <c:axPos val="l"/>
        <c:numFmt formatCode="0%" sourceLinked="0"/>
        <c:majorTickMark val="out"/>
        <c:minorTickMark val="none"/>
        <c:tickLblPos val="nextTo"/>
        <c:spPr>
          <a:ln w="19050">
            <a:solidFill>
              <a:sysClr val="windowText" lastClr="000000"/>
            </a:solidFill>
          </a:ln>
        </c:spPr>
        <c:txPr>
          <a:bodyPr/>
          <a:lstStyle/>
          <a:p>
            <a:pPr>
              <a:defRPr sz="1100"/>
            </a:pPr>
            <a:endParaRPr lang="en-US"/>
          </a:p>
        </c:txPr>
        <c:crossAx val="448931808"/>
        <c:crosses val="autoZero"/>
        <c:crossBetween val="between"/>
      </c:valAx>
      <c:spPr>
        <a:noFill/>
        <a:ln w="19050">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1"/>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Legal</c:v>
                </c:pt>
              </c:strCache>
            </c:strRef>
          </c:cat>
          <c:val>
            <c:numRef>
              <c:f>Sheet1!$B$2:$C$2</c:f>
              <c:numCache>
                <c:formatCode>0%</c:formatCode>
                <c:ptCount val="2"/>
                <c:pt idx="0">
                  <c:v>0.60499999999999998</c:v>
                </c:pt>
                <c:pt idx="1">
                  <c:v>0.78</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04250559284116E-2"/>
          <c:y val="0"/>
          <c:w val="0.97539149888143173"/>
          <c:h val="0.85235038200555668"/>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TV 
Alone</c:v>
                </c:pt>
                <c:pt idx="1">
                  <c:v>Broadcast TV 
and Cable</c:v>
                </c:pt>
                <c:pt idx="2">
                  <c:v>Broadcast TV 
and Broadcast Websites</c:v>
                </c:pt>
              </c:strCache>
            </c:strRef>
          </c:cat>
          <c:val>
            <c:numRef>
              <c:f>Sheet1!$B$2:$B$4</c:f>
              <c:numCache>
                <c:formatCode>0.00%</c:formatCode>
                <c:ptCount val="3"/>
                <c:pt idx="0">
                  <c:v>0.75700000000000001</c:v>
                </c:pt>
                <c:pt idx="1">
                  <c:v>0.75800000000000001</c:v>
                </c:pt>
                <c:pt idx="2">
                  <c:v>0.80900000000000005</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219"/>
        <c:overlap val="-27"/>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0505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B0E-4E9C-9243-016B064A4DC5}"/>
              </c:ext>
            </c:extLst>
          </c:dPt>
          <c:dPt>
            <c:idx val="1"/>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B0E-4E9C-9243-016B064A4DC5}"/>
              </c:ext>
            </c:extLst>
          </c:dPt>
          <c:dPt>
            <c:idx val="2"/>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B0E-4E9C-9243-016B064A4DC5}"/>
              </c:ext>
            </c:extLst>
          </c:dPt>
          <c:dPt>
            <c:idx val="3"/>
            <c:bubble3D val="0"/>
            <c:spPr>
              <a:solidFill>
                <a:srgbClr val="FFAE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B0E-4E9C-9243-016B064A4DC5}"/>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0-EB0E-4E9C-9243-016B064A4DC5}"/>
              </c:ext>
            </c:extLst>
          </c:dPt>
          <c:dPt>
            <c:idx val="5"/>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B0E-4E9C-9243-016B064A4DC5}"/>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B0E-4E9C-9243-016B064A4DC5}"/>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B0E-4E9C-9243-016B064A4DC5}"/>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B0E-4E9C-9243-016B064A4DC5}"/>
              </c:ext>
            </c:extLst>
          </c:dPt>
          <c:dLbls>
            <c:dLbl>
              <c:idx val="0"/>
              <c:layout>
                <c:manualLayout>
                  <c:x val="-3.3354026228909928E-2"/>
                  <c:y val="4.4108823203179624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EB0E-4E9C-9243-016B064A4DC5}"/>
                </c:ext>
              </c:extLst>
            </c:dLbl>
            <c:dLbl>
              <c:idx val="1"/>
              <c:layout>
                <c:manualLayout>
                  <c:x val="-0.2274146140559144"/>
                  <c:y val="-9.7356911744497343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4192361373112567"/>
                      <c:h val="0.29988332691669234"/>
                    </c:manualLayout>
                  </c15:layout>
                </c:ext>
                <c:ext xmlns:c16="http://schemas.microsoft.com/office/drawing/2014/chart" uri="{C3380CC4-5D6E-409C-BE32-E72D297353CC}">
                  <c16:uniqueId val="{00000003-EB0E-4E9C-9243-016B064A4DC5}"/>
                </c:ext>
              </c:extLst>
            </c:dLbl>
            <c:dLbl>
              <c:idx val="2"/>
              <c:layout>
                <c:manualLayout>
                  <c:x val="1.0279000279926377E-2"/>
                  <c:y val="-0.19125262296763787"/>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145372004420085"/>
                      <c:h val="0.23978646781515076"/>
                    </c:manualLayout>
                  </c15:layout>
                </c:ext>
                <c:ext xmlns:c16="http://schemas.microsoft.com/office/drawing/2014/chart" uri="{C3380CC4-5D6E-409C-BE32-E72D297353CC}">
                  <c16:uniqueId val="{00000005-EB0E-4E9C-9243-016B064A4DC5}"/>
                </c:ext>
              </c:extLst>
            </c:dLbl>
            <c:dLbl>
              <c:idx val="3"/>
              <c:layout>
                <c:manualLayout>
                  <c:x val="1.3950129620621639E-2"/>
                  <c:y val="-5.259345866036443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916297025414566"/>
                      <c:h val="0.18209348307767087"/>
                    </c:manualLayout>
                  </c15:layout>
                </c:ext>
                <c:ext xmlns:c16="http://schemas.microsoft.com/office/drawing/2014/chart" uri="{C3380CC4-5D6E-409C-BE32-E72D297353CC}">
                  <c16:uniqueId val="{00000007-EB0E-4E9C-9243-016B064A4DC5}"/>
                </c:ext>
              </c:extLst>
            </c:dLbl>
            <c:dLbl>
              <c:idx val="4"/>
              <c:layout>
                <c:manualLayout>
                  <c:x val="-3.5396066993181982E-3"/>
                  <c:y val="1.9230994912493294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fld id="{ECBE83BC-013A-4E51-B91B-D0F2FE689C4F}" type="CATEGORYNAME">
                      <a:rPr lang="en-US" smtClean="0">
                        <a:solidFill>
                          <a:schemeClr val="tx1"/>
                        </a:solidFill>
                      </a:rPr>
                      <a:pPr>
                        <a:defRPr sz="2000" b="0" i="0" u="none" strike="noStrike" kern="1200" baseline="0">
                          <a:solidFill>
                            <a:schemeClr val="tx1"/>
                          </a:solidFill>
                          <a:latin typeface="+mn-lt"/>
                          <a:ea typeface="+mn-ea"/>
                          <a:cs typeface="+mn-cs"/>
                        </a:defRPr>
                      </a:pPr>
                      <a:t>[CATEGORY NAME]</a:t>
                    </a:fld>
                    <a:endParaRPr lang="en-US" baseline="0" dirty="0">
                      <a:solidFill>
                        <a:schemeClr val="tx1"/>
                      </a:solidFill>
                    </a:endParaRPr>
                  </a:p>
                  <a:p>
                    <a:pPr>
                      <a:defRPr sz="2000" b="0" i="0" u="none" strike="noStrike" kern="1200" baseline="0">
                        <a:solidFill>
                          <a:schemeClr val="tx1"/>
                        </a:solidFill>
                        <a:latin typeface="+mn-lt"/>
                        <a:ea typeface="+mn-ea"/>
                        <a:cs typeface="+mn-cs"/>
                      </a:defRPr>
                    </a:pPr>
                    <a:r>
                      <a:rPr lang="en-US" baseline="0" dirty="0">
                        <a:solidFill>
                          <a:schemeClr val="tx1"/>
                        </a:solidFill>
                      </a:rPr>
                      <a:t> </a:t>
                    </a:r>
                    <a:fld id="{A5646AAB-E024-4DC5-88FF-2E353CEE88CA}" type="VALUE">
                      <a:rPr lang="en-US" baseline="0">
                        <a:solidFill>
                          <a:schemeClr val="tx1"/>
                        </a:solidFill>
                      </a:rPr>
                      <a:pPr>
                        <a:defRPr sz="2000" b="0" i="0" u="none" strike="noStrike" kern="1200" baseline="0">
                          <a:solidFill>
                            <a:schemeClr val="tx1"/>
                          </a:solidFill>
                          <a:latin typeface="+mn-lt"/>
                          <a:ea typeface="+mn-ea"/>
                          <a:cs typeface="+mn-cs"/>
                        </a:defRPr>
                      </a:pPr>
                      <a:t>[VALUE]</a:t>
                    </a:fld>
                    <a:endParaRPr lang="en-US"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3925107365834478"/>
                      <c:h val="0.20293507381408549"/>
                    </c:manualLayout>
                  </c15:layout>
                  <c15:dlblFieldTable/>
                  <c15:showDataLabelsRange val="0"/>
                </c:ext>
                <c:ext xmlns:c16="http://schemas.microsoft.com/office/drawing/2014/chart" uri="{C3380CC4-5D6E-409C-BE32-E72D297353CC}">
                  <c16:uniqueId val="{00000010-EB0E-4E9C-9243-016B064A4DC5}"/>
                </c:ext>
              </c:extLst>
            </c:dLbl>
            <c:dLbl>
              <c:idx val="5"/>
              <c:layout>
                <c:manualLayout>
                  <c:x val="0.10515070413464403"/>
                  <c:y val="4.326964391238691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8.1820842228214383E-2"/>
                      <c:h val="0.13288617484532864"/>
                    </c:manualLayout>
                  </c15:layout>
                </c:ext>
                <c:ext xmlns:c16="http://schemas.microsoft.com/office/drawing/2014/chart" uri="{C3380CC4-5D6E-409C-BE32-E72D297353CC}">
                  <c16:uniqueId val="{00000009-EB0E-4E9C-9243-016B064A4DC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Any social media websites or apps like Facebook, Twitter, or Instagram</c:v>
                </c:pt>
                <c:pt idx="2">
                  <c:v>Local Newspapers Websites/Apps</c:v>
                </c:pt>
                <c:pt idx="3">
                  <c:v>Local Radio Websites/Apps</c:v>
                </c:pt>
                <c:pt idx="4">
                  <c:v>Local Magazines Websites/Apps</c:v>
                </c:pt>
                <c:pt idx="5">
                  <c:v>Other</c:v>
                </c:pt>
              </c:strCache>
            </c:strRef>
          </c:cat>
          <c:val>
            <c:numRef>
              <c:f>Sheet1!$B$2:$B$7</c:f>
              <c:numCache>
                <c:formatCode>0%</c:formatCode>
                <c:ptCount val="6"/>
                <c:pt idx="0">
                  <c:v>0.36499999999999999</c:v>
                </c:pt>
                <c:pt idx="1">
                  <c:v>0.222</c:v>
                </c:pt>
                <c:pt idx="2">
                  <c:v>0.17899999999999999</c:v>
                </c:pt>
                <c:pt idx="3">
                  <c:v>9.7000000000000003E-2</c:v>
                </c:pt>
                <c:pt idx="4">
                  <c:v>7.6999999999999999E-2</c:v>
                </c:pt>
                <c:pt idx="5">
                  <c:v>6.0000000000000053E-2</c:v>
                </c:pt>
              </c:numCache>
            </c:numRef>
          </c:val>
          <c:extLst>
            <c:ext xmlns:c16="http://schemas.microsoft.com/office/drawing/2014/chart" uri="{C3380CC4-5D6E-409C-BE32-E72D297353CC}">
              <c16:uniqueId val="{00000011-EB0E-4E9C-9243-016B064A4DC5}"/>
            </c:ext>
          </c:extLst>
        </c:ser>
        <c:dLbls>
          <c:showLegendKey val="0"/>
          <c:showVal val="0"/>
          <c:showCatName val="0"/>
          <c:showSerName val="0"/>
          <c:showPercent val="0"/>
          <c:showBubbleSize val="0"/>
          <c:showLeaderLines val="1"/>
        </c:dLbls>
        <c:firstSliceAng val="29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8946317739694297"/>
          <c:y val="4.1644854710448431E-2"/>
        </c:manualLayout>
      </c:layout>
      <c:overlay val="0"/>
    </c:title>
    <c:autoTitleDeleted val="0"/>
    <c:plotArea>
      <c:layout>
        <c:manualLayout>
          <c:layoutTarget val="inner"/>
          <c:xMode val="edge"/>
          <c:yMode val="edge"/>
          <c:x val="4.7058823529411764E-2"/>
          <c:y val="0.12614894121737816"/>
          <c:w val="0.90595321908290871"/>
          <c:h val="0.72263404894680905"/>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Legal</c:v>
                </c:pt>
              </c:strCache>
            </c:strRef>
          </c:cat>
          <c:val>
            <c:numRef>
              <c:f>Sheet1!$B$2:$C$2</c:f>
              <c:numCache>
                <c:formatCode>0%</c:formatCode>
                <c:ptCount val="2"/>
                <c:pt idx="0">
                  <c:v>0.72</c:v>
                </c:pt>
                <c:pt idx="1">
                  <c:v>0.83</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ax val="0.8600000000000001"/>
          <c:min val="0.45"/>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91126268452118"/>
          <c:y val="5.3285375523905172E-2"/>
          <c:w val="0.619755086346690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0F86-4123-833E-4BC77467406F}"/>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0F86-4123-833E-4BC77467406F}"/>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0F86-4123-833E-4BC77467406F}"/>
              </c:ext>
            </c:extLst>
          </c:dPt>
          <c:dPt>
            <c:idx val="3"/>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0F86-4123-833E-4BC77467406F}"/>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0F86-4123-833E-4BC77467406F}"/>
              </c:ext>
            </c:extLst>
          </c:dPt>
          <c:dPt>
            <c:idx val="5"/>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0F86-4123-833E-4BC77467406F}"/>
              </c:ext>
            </c:extLst>
          </c:dPt>
          <c:dPt>
            <c:idx val="6"/>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0F86-4123-833E-4BC77467406F}"/>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0F86-4123-833E-4BC77467406F}"/>
              </c:ext>
            </c:extLst>
          </c:dPt>
          <c:dPt>
            <c:idx val="8"/>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0F86-4123-833E-4BC77467406F}"/>
              </c:ext>
            </c:extLst>
          </c:dPt>
          <c:dPt>
            <c:idx val="9"/>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0F86-4123-833E-4BC77467406F}"/>
              </c:ext>
            </c:extLst>
          </c:dPt>
          <c:dPt>
            <c:idx val="10"/>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0F86-4123-833E-4BC77467406F}"/>
              </c:ext>
            </c:extLst>
          </c:dPt>
          <c:dPt>
            <c:idx val="11"/>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0F86-4123-833E-4BC77467406F}"/>
              </c:ext>
            </c:extLst>
          </c:dPt>
          <c:dPt>
            <c:idx val="12"/>
            <c:invertIfNegative val="0"/>
            <c:bubble3D val="0"/>
            <c:spPr>
              <a:solidFill>
                <a:srgbClr val="82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0F86-4123-833E-4BC77467406F}"/>
              </c:ext>
            </c:extLst>
          </c:dPt>
          <c:dPt>
            <c:idx val="13"/>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0F86-4123-833E-4BC77467406F}"/>
              </c:ext>
            </c:extLst>
          </c:dPt>
          <c:dPt>
            <c:idx val="14"/>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0F86-4123-833E-4BC77467406F}"/>
              </c:ext>
            </c:extLst>
          </c:dPt>
          <c:dPt>
            <c:idx val="15"/>
            <c:invertIfNegative val="0"/>
            <c:bubble3D val="0"/>
            <c:spPr>
              <a:solidFill>
                <a:schemeClr val="accent3">
                  <a:lumMod val="60000"/>
                  <a:lumOff val="4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0F86-4123-833E-4BC77467406F}"/>
              </c:ext>
            </c:extLst>
          </c:dPt>
          <c:dPt>
            <c:idx val="16"/>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0F86-4123-833E-4BC77467406F}"/>
              </c:ext>
            </c:extLst>
          </c:dPt>
          <c:dPt>
            <c:idx val="17"/>
            <c:invertIfNegative val="0"/>
            <c:bubble3D val="0"/>
            <c:spPr>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0F86-4123-833E-4BC77467406F}"/>
              </c:ext>
            </c:extLst>
          </c:dPt>
          <c:dPt>
            <c:idx val="18"/>
            <c:invertIfNegative val="0"/>
            <c:bubble3D val="0"/>
            <c:spPr>
              <a:solidFill>
                <a:srgbClr val="4B059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0F86-4123-833E-4BC77467406F}"/>
              </c:ext>
            </c:extLst>
          </c:dPt>
          <c:dPt>
            <c:idx val="19"/>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0F86-4123-833E-4BC77467406F}"/>
              </c:ext>
            </c:extLst>
          </c:dPt>
          <c:dPt>
            <c:idx val="20"/>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0F86-4123-833E-4BC77467406F}"/>
              </c:ext>
            </c:extLst>
          </c:dPt>
          <c:dLbls>
            <c:numFmt formatCode="0.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Television (Broadcast/Cable)</c:v>
                </c:pt>
                <c:pt idx="1">
                  <c:v>Broadcast TV</c:v>
                </c:pt>
                <c:pt idx="2">
                  <c:v>Cable TV</c:v>
                </c:pt>
                <c:pt idx="3">
                  <c:v>Email</c:v>
                </c:pt>
                <c:pt idx="4">
                  <c:v>Social Media</c:v>
                </c:pt>
                <c:pt idx="5">
                  <c:v>Search</c:v>
                </c:pt>
                <c:pt idx="6">
                  <c:v>Streaming Programs on TV With Ads </c:v>
                </c:pt>
                <c:pt idx="7">
                  <c:v>Radio</c:v>
                </c:pt>
                <c:pt idx="8">
                  <c:v>Streaming Programs on Digital Media With Ads</c:v>
                </c:pt>
                <c:pt idx="9">
                  <c:v>Streaming Programs on TV No Ads </c:v>
                </c:pt>
                <c:pt idx="10">
                  <c:v>Streaming Video Other Than TV Programs on Digital Media</c:v>
                </c:pt>
                <c:pt idx="11">
                  <c:v>Newspapers</c:v>
                </c:pt>
                <c:pt idx="12">
                  <c:v>Streaming Programs on Digital Media No Ads</c:v>
                </c:pt>
                <c:pt idx="13">
                  <c:v>Broadcast TV News Websites/Apps</c:v>
                </c:pt>
                <c:pt idx="14">
                  <c:v>Magazines</c:v>
                </c:pt>
                <c:pt idx="15">
                  <c:v>Streaming Audio</c:v>
                </c:pt>
                <c:pt idx="16">
                  <c:v>Digital Newspaper</c:v>
                </c:pt>
                <c:pt idx="17">
                  <c:v>Podcasts</c:v>
                </c:pt>
                <c:pt idx="18">
                  <c:v>Cable News Channels' Websites/Apps</c:v>
                </c:pt>
                <c:pt idx="19">
                  <c:v>Local Radio Stations Websites/Apps</c:v>
                </c:pt>
                <c:pt idx="20">
                  <c:v>Digital Magazine</c:v>
                </c:pt>
              </c:strCache>
            </c:strRef>
          </c:cat>
          <c:val>
            <c:numRef>
              <c:f>Sheet1!$B$2:$B$22</c:f>
              <c:numCache>
                <c:formatCode>0.0%</c:formatCode>
                <c:ptCount val="21"/>
                <c:pt idx="0">
                  <c:v>0.75800000000000001</c:v>
                </c:pt>
                <c:pt idx="1">
                  <c:v>0.75700000000000001</c:v>
                </c:pt>
                <c:pt idx="2">
                  <c:v>0.61099999999999999</c:v>
                </c:pt>
                <c:pt idx="3">
                  <c:v>0.57699999999999996</c:v>
                </c:pt>
                <c:pt idx="4">
                  <c:v>0.54</c:v>
                </c:pt>
                <c:pt idx="5">
                  <c:v>0.53600000000000003</c:v>
                </c:pt>
                <c:pt idx="6" formatCode="0%">
                  <c:v>0.52900000000000003</c:v>
                </c:pt>
                <c:pt idx="7">
                  <c:v>0.497</c:v>
                </c:pt>
                <c:pt idx="8">
                  <c:v>0.47699999999999998</c:v>
                </c:pt>
                <c:pt idx="9">
                  <c:v>0.46400000000000002</c:v>
                </c:pt>
                <c:pt idx="10">
                  <c:v>0.44900000000000001</c:v>
                </c:pt>
                <c:pt idx="11">
                  <c:v>0.32800000000000001</c:v>
                </c:pt>
                <c:pt idx="12">
                  <c:v>0.32100000000000001</c:v>
                </c:pt>
                <c:pt idx="13">
                  <c:v>0.315</c:v>
                </c:pt>
                <c:pt idx="14">
                  <c:v>0.312</c:v>
                </c:pt>
                <c:pt idx="15">
                  <c:v>0.28299999999999997</c:v>
                </c:pt>
                <c:pt idx="16">
                  <c:v>0.245</c:v>
                </c:pt>
                <c:pt idx="17">
                  <c:v>0.223</c:v>
                </c:pt>
                <c:pt idx="18">
                  <c:v>0.21099999999999999</c:v>
                </c:pt>
                <c:pt idx="19">
                  <c:v>0.19800000000000001</c:v>
                </c:pt>
                <c:pt idx="20">
                  <c:v>0.19600000000000001</c:v>
                </c:pt>
              </c:numCache>
            </c:numRef>
          </c:val>
          <c:extLst>
            <c:ext xmlns:c16="http://schemas.microsoft.com/office/drawing/2014/chart" uri="{C3380CC4-5D6E-409C-BE32-E72D297353CC}">
              <c16:uniqueId val="{0000002A-0F86-4123-833E-4BC77467406F}"/>
            </c:ext>
          </c:extLst>
        </c:ser>
        <c:dLbls>
          <c:showLegendKey val="0"/>
          <c:showVal val="0"/>
          <c:showCatName val="0"/>
          <c:showSerName val="0"/>
          <c:showPercent val="0"/>
          <c:showBubbleSize val="0"/>
        </c:dLbls>
        <c:gapWidth val="34"/>
        <c:axId val="1111583640"/>
        <c:axId val="1111589128"/>
      </c:barChart>
      <c:catAx>
        <c:axId val="1111583640"/>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1589128"/>
        <c:crosses val="autoZero"/>
        <c:auto val="1"/>
        <c:lblAlgn val="ctr"/>
        <c:lblOffset val="100"/>
        <c:noMultiLvlLbl val="0"/>
      </c:catAx>
      <c:valAx>
        <c:axId val="1111589128"/>
        <c:scaling>
          <c:orientation val="minMax"/>
        </c:scaling>
        <c:delete val="1"/>
        <c:axPos val="t"/>
        <c:numFmt formatCode="0.0%" sourceLinked="1"/>
        <c:majorTickMark val="none"/>
        <c:minorTickMark val="none"/>
        <c:tickLblPos val="none"/>
        <c:crossAx val="111158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428442251583033"/>
          <c:y val="1.5012980417470357E-2"/>
        </c:manualLayout>
      </c:layout>
      <c:overlay val="0"/>
    </c:title>
    <c:autoTitleDeleted val="0"/>
    <c:plotArea>
      <c:layout>
        <c:manualLayout>
          <c:layoutTarget val="inner"/>
          <c:xMode val="edge"/>
          <c:yMode val="edge"/>
          <c:x val="0"/>
          <c:y val="8.5034967282532389E-2"/>
          <c:w val="1"/>
          <c:h val="0.727431821829901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Legal</c:v>
                </c:pt>
              </c:strCache>
            </c:strRef>
          </c:cat>
          <c:val>
            <c:numRef>
              <c:f>Sheet1!$B$2:$C$2</c:f>
              <c:numCache>
                <c:formatCode>0%</c:formatCode>
                <c:ptCount val="2"/>
                <c:pt idx="0">
                  <c:v>0.48899999999999999</c:v>
                </c:pt>
                <c:pt idx="1">
                  <c:v>0.67</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Reached Yesterday</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A18+ Legal Service Recipients</a:t>
            </a:r>
            <a:endParaRPr lang="en-US" sz="1600" dirty="0">
              <a:effectLst/>
            </a:endParaRPr>
          </a:p>
        </c:rich>
      </c:tx>
      <c:layout>
        <c:manualLayout>
          <c:xMode val="edge"/>
          <c:yMode val="edge"/>
          <c:x val="0.39861887925710721"/>
          <c:y val="1.8938204229519851E-2"/>
        </c:manualLayout>
      </c:layout>
      <c:overlay val="0"/>
      <c:spPr>
        <a:noFill/>
        <a:ln>
          <a:noFill/>
        </a:ln>
        <a:effectLst/>
      </c:spPr>
    </c:title>
    <c:autoTitleDeleted val="0"/>
    <c:plotArea>
      <c:layout>
        <c:manualLayout>
          <c:layoutTarget val="inner"/>
          <c:xMode val="edge"/>
          <c:yMode val="edge"/>
          <c:x val="0"/>
          <c:y val="8.9956470090219287E-2"/>
          <c:w val="0.9998348643769015"/>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183-43C8-BCED-9EC87C587BAC}"/>
              </c:ext>
            </c:extLst>
          </c:dPt>
          <c:dPt>
            <c:idx val="1"/>
            <c:invertIfNegative val="0"/>
            <c:bubble3D val="0"/>
            <c:spPr>
              <a:solidFill>
                <a:srgbClr val="6F6F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183-43C8-BCED-9EC87C587BAC}"/>
              </c:ext>
            </c:extLst>
          </c:dPt>
          <c:dPt>
            <c:idx val="2"/>
            <c:invertIfNegative val="0"/>
            <c:bubble3D val="0"/>
            <c:spPr>
              <a:solidFill>
                <a:srgbClr val="3333CC"/>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183-43C8-BCED-9EC87C587BAC}"/>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183-43C8-BCED-9EC87C587BAC}"/>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183-43C8-BCED-9EC87C587BAC}"/>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183-43C8-BCED-9EC87C587BAC}"/>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183-43C8-BCED-9EC87C587BAC}"/>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183-43C8-BCED-9EC87C587BAC}"/>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183-43C8-BCED-9EC87C587BAC}"/>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183-43C8-BCED-9EC87C587BAC}"/>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183-43C8-BCED-9EC87C587BAC}"/>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183-43C8-BCED-9EC87C587BAC}"/>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183-43C8-BCED-9EC87C587BAC}"/>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183-43C8-BCED-9EC87C587BAC}"/>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3183-43C8-BCED-9EC87C587BAC}"/>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3183-43C8-BCED-9EC87C587BAC}"/>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3183-43C8-BCED-9EC87C587BAC}"/>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3183-43C8-BCED-9EC87C587BAC}"/>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3183-43C8-BCED-9EC87C587BAC}"/>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3183-43C8-BCED-9EC87C587BAC}"/>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TV (Broadcast/Cable)</c:v>
                </c:pt>
                <c:pt idx="1">
                  <c:v>TV+ Streaming Programs on TV With Ads </c:v>
                </c:pt>
                <c:pt idx="2">
                  <c:v>TV+ Streaming Programs 
With Ads on any device 
(TV, PC, Smartphone, Tablets)</c:v>
                </c:pt>
              </c:strCache>
            </c:strRef>
          </c:cat>
          <c:val>
            <c:numRef>
              <c:f>Sheet1!$B$2:$B$6</c:f>
              <c:numCache>
                <c:formatCode>0.0%</c:formatCode>
                <c:ptCount val="3"/>
                <c:pt idx="0" formatCode="0%">
                  <c:v>0.75800000000000001</c:v>
                </c:pt>
                <c:pt idx="1">
                  <c:v>0.76600000000000001</c:v>
                </c:pt>
                <c:pt idx="2">
                  <c:v>0.89800000000000002</c:v>
                </c:pt>
              </c:numCache>
            </c:numRef>
          </c:val>
          <c:extLst>
            <c:ext xmlns:c16="http://schemas.microsoft.com/office/drawing/2014/chart" uri="{C3380CC4-5D6E-409C-BE32-E72D297353CC}">
              <c16:uniqueId val="{00000028-3183-43C8-BCED-9EC87C587BAC}"/>
            </c:ext>
          </c:extLst>
        </c:ser>
        <c:dLbls>
          <c:showLegendKey val="0"/>
          <c:showVal val="0"/>
          <c:showCatName val="0"/>
          <c:showSerName val="0"/>
          <c:showPercent val="0"/>
          <c:showBubbleSize val="0"/>
        </c:dLbls>
        <c:gapWidth val="100"/>
        <c:axId val="1111576584"/>
        <c:axId val="1111587952"/>
      </c:barChart>
      <c:catAx>
        <c:axId val="1111576584"/>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11587952"/>
        <c:crosses val="autoZero"/>
        <c:auto val="1"/>
        <c:lblAlgn val="ctr"/>
        <c:lblOffset val="100"/>
        <c:noMultiLvlLbl val="0"/>
      </c:catAx>
      <c:valAx>
        <c:axId val="1111587952"/>
        <c:scaling>
          <c:orientation val="minMax"/>
          <c:min val="0"/>
        </c:scaling>
        <c:delete val="1"/>
        <c:axPos val="l"/>
        <c:numFmt formatCode="0%" sourceLinked="1"/>
        <c:majorTickMark val="out"/>
        <c:minorTickMark val="none"/>
        <c:tickLblPos val="none"/>
        <c:crossAx val="111157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Legal Service Recipients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0.46400000000000002</c:v>
                </c:pt>
                <c:pt idx="1">
                  <c:v>0.32100000000000001</c:v>
                </c:pt>
                <c:pt idx="2">
                  <c:v>0.57599999999999996</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Legal Service Recipients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0.876</c:v>
                </c:pt>
                <c:pt idx="1">
                  <c:v>0.92800000000000005</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10305115556653"/>
          <c:y val="0"/>
          <c:w val="0.61668558802173745"/>
          <c:h val="0.99601034396662824"/>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7E2-46DA-B82C-BDEEB72D4725}"/>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7E2-46DA-B82C-BDEEB72D4725}"/>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7E2-46DA-B82C-BDEEB72D4725}"/>
              </c:ext>
            </c:extLst>
          </c:dPt>
          <c:dPt>
            <c:idx val="3"/>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7E2-46DA-B82C-BDEEB72D4725}"/>
              </c:ext>
            </c:extLst>
          </c:dPt>
          <c:dPt>
            <c:idx val="4"/>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7E2-46DA-B82C-BDEEB72D4725}"/>
              </c:ext>
            </c:extLst>
          </c:dPt>
          <c:dPt>
            <c:idx val="5"/>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7E2-46DA-B82C-BDEEB72D4725}"/>
              </c:ext>
            </c:extLst>
          </c:dPt>
          <c:dPt>
            <c:idx val="6"/>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7E2-46DA-B82C-BDEEB72D4725}"/>
              </c:ext>
            </c:extLst>
          </c:dPt>
          <c:dPt>
            <c:idx val="7"/>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7E2-46DA-B82C-BDEEB72D4725}"/>
              </c:ext>
            </c:extLst>
          </c:dPt>
          <c:dPt>
            <c:idx val="8"/>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7E2-46DA-B82C-BDEEB72D4725}"/>
              </c:ext>
            </c:extLst>
          </c:dPt>
          <c:dPt>
            <c:idx val="9"/>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7E2-46DA-B82C-BDEEB72D4725}"/>
              </c:ext>
            </c:extLst>
          </c:dPt>
          <c:dPt>
            <c:idx val="10"/>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7E2-46DA-B82C-BDEEB72D4725}"/>
              </c:ext>
            </c:extLst>
          </c:dPt>
          <c:dPt>
            <c:idx val="11"/>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7E2-46DA-B82C-BDEEB72D4725}"/>
              </c:ext>
            </c:extLst>
          </c:dPt>
          <c:dPt>
            <c:idx val="12"/>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7E2-46DA-B82C-BDEEB72D4725}"/>
              </c:ext>
            </c:extLst>
          </c:dPt>
          <c:dPt>
            <c:idx val="13"/>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7E2-46DA-B82C-BDEEB72D4725}"/>
              </c:ext>
            </c:extLst>
          </c:dPt>
          <c:dPt>
            <c:idx val="14"/>
            <c:invertIfNegative val="0"/>
            <c:bubble3D val="0"/>
            <c:spPr>
              <a:solidFill>
                <a:schemeClr val="accent3">
                  <a:lumMod val="60000"/>
                  <a:lumOff val="4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7E2-46DA-B82C-BDEEB72D4725}"/>
              </c:ext>
            </c:extLst>
          </c:dPt>
          <c:dPt>
            <c:idx val="15"/>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7E2-46DA-B82C-BDEEB72D4725}"/>
              </c:ext>
            </c:extLst>
          </c:dPt>
          <c:dPt>
            <c:idx val="16"/>
            <c:invertIfNegative val="0"/>
            <c:bubble3D val="0"/>
            <c:spPr>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7E2-46DA-B82C-BDEEB72D4725}"/>
              </c:ext>
            </c:extLst>
          </c:dPt>
          <c:dPt>
            <c:idx val="17"/>
            <c:invertIfNegative val="0"/>
            <c:bubble3D val="0"/>
            <c:spPr>
              <a:solidFill>
                <a:srgbClr val="4B059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7E2-46DA-B82C-BDEEB72D4725}"/>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7E2-46DA-B82C-BDEEB72D4725}"/>
              </c:ext>
            </c:extLst>
          </c:dPt>
          <c:dPt>
            <c:idx val="19"/>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7E2-46DA-B82C-BDEEB72D4725}"/>
              </c:ext>
            </c:extLst>
          </c:dPt>
          <c:dPt>
            <c:idx val="20"/>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7E2-46DA-B82C-BDEEB72D4725}"/>
              </c:ext>
            </c:extLst>
          </c:dPt>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Television (Broadcast/Cable)</c:v>
                </c:pt>
                <c:pt idx="1">
                  <c:v>Broadcast TV</c:v>
                </c:pt>
                <c:pt idx="2">
                  <c:v>Cable TV</c:v>
                </c:pt>
                <c:pt idx="3">
                  <c:v>Streaming Programs on Digital Media With Ads</c:v>
                </c:pt>
                <c:pt idx="4">
                  <c:v>Streaming Programs on TV With Ads </c:v>
                </c:pt>
                <c:pt idx="5">
                  <c:v>Radio</c:v>
                </c:pt>
                <c:pt idx="6">
                  <c:v>Streaming Programs on TV No Ads </c:v>
                </c:pt>
                <c:pt idx="7">
                  <c:v>Social Media</c:v>
                </c:pt>
                <c:pt idx="8">
                  <c:v>Streaming Video Other Than TV Programs on Digital Media</c:v>
                </c:pt>
                <c:pt idx="9">
                  <c:v>Email</c:v>
                </c:pt>
                <c:pt idx="10">
                  <c:v>Search</c:v>
                </c:pt>
                <c:pt idx="11">
                  <c:v>Newspapers</c:v>
                </c:pt>
                <c:pt idx="12">
                  <c:v>Streaming Programs on Digital Media No Ads</c:v>
                </c:pt>
                <c:pt idx="13">
                  <c:v>Magazines</c:v>
                </c:pt>
                <c:pt idx="14">
                  <c:v>Streaming Audio</c:v>
                </c:pt>
                <c:pt idx="15">
                  <c:v>Broadcast TV News Websites/Apps</c:v>
                </c:pt>
                <c:pt idx="16">
                  <c:v>Podcasts</c:v>
                </c:pt>
                <c:pt idx="17">
                  <c:v>Cable News Channels' Websites/Apps</c:v>
                </c:pt>
                <c:pt idx="18">
                  <c:v>Digital Newspaper</c:v>
                </c:pt>
                <c:pt idx="19">
                  <c:v>Local Radio Stations Websites/Apps</c:v>
                </c:pt>
                <c:pt idx="20">
                  <c:v>Digital Magazine</c:v>
                </c:pt>
              </c:strCache>
            </c:strRef>
          </c:cat>
          <c:val>
            <c:numRef>
              <c:f>Sheet1!$B$2:$B$22</c:f>
              <c:numCache>
                <c:formatCode>h:mm;@</c:formatCode>
                <c:ptCount val="21"/>
                <c:pt idx="0">
                  <c:v>0.22708333333333333</c:v>
                </c:pt>
                <c:pt idx="1">
                  <c:v>0.14444444444444446</c:v>
                </c:pt>
                <c:pt idx="2">
                  <c:v>8.2638888888888887E-2</c:v>
                </c:pt>
                <c:pt idx="3">
                  <c:v>6.5972222222222224E-2</c:v>
                </c:pt>
                <c:pt idx="4">
                  <c:v>6.3194444444444442E-2</c:v>
                </c:pt>
                <c:pt idx="5">
                  <c:v>4.7916666666666663E-2</c:v>
                </c:pt>
                <c:pt idx="6">
                  <c:v>4.6527777777777779E-2</c:v>
                </c:pt>
                <c:pt idx="7">
                  <c:v>4.1666666666666664E-2</c:v>
                </c:pt>
                <c:pt idx="8">
                  <c:v>3.7499999999999999E-2</c:v>
                </c:pt>
                <c:pt idx="9">
                  <c:v>3.5416666666666666E-2</c:v>
                </c:pt>
                <c:pt idx="10">
                  <c:v>2.361111111111111E-2</c:v>
                </c:pt>
                <c:pt idx="11">
                  <c:v>2.2916666666666669E-2</c:v>
                </c:pt>
                <c:pt idx="12">
                  <c:v>2.013888888888889E-2</c:v>
                </c:pt>
                <c:pt idx="13">
                  <c:v>1.8749999999999999E-2</c:v>
                </c:pt>
                <c:pt idx="14">
                  <c:v>1.7361111111111112E-2</c:v>
                </c:pt>
                <c:pt idx="15">
                  <c:v>1.7361111111111112E-2</c:v>
                </c:pt>
                <c:pt idx="16">
                  <c:v>9.0277777777777787E-3</c:v>
                </c:pt>
                <c:pt idx="17">
                  <c:v>9.0277777777777787E-3</c:v>
                </c:pt>
                <c:pt idx="18">
                  <c:v>7.6388888888888886E-3</c:v>
                </c:pt>
                <c:pt idx="19">
                  <c:v>6.9444444444444441E-3</c:v>
                </c:pt>
                <c:pt idx="20">
                  <c:v>5.5555555555555558E-3</c:v>
                </c:pt>
              </c:numCache>
            </c:numRef>
          </c:val>
          <c:extLst>
            <c:ext xmlns:c16="http://schemas.microsoft.com/office/drawing/2014/chart" uri="{C3380CC4-5D6E-409C-BE32-E72D297353CC}">
              <c16:uniqueId val="{0000002A-47E2-46DA-B82C-BDEEB72D4725}"/>
            </c:ext>
          </c:extLst>
        </c:ser>
        <c:dLbls>
          <c:showLegendKey val="0"/>
          <c:showVal val="0"/>
          <c:showCatName val="0"/>
          <c:showSerName val="0"/>
          <c:showPercent val="0"/>
          <c:showBubbleSize val="0"/>
        </c:dLbls>
        <c:gapWidth val="34"/>
        <c:axId val="1111583640"/>
        <c:axId val="1111589128"/>
      </c:barChart>
      <c:catAx>
        <c:axId val="1111583640"/>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11589128"/>
        <c:crosses val="autoZero"/>
        <c:auto val="1"/>
        <c:lblAlgn val="ctr"/>
        <c:lblOffset val="100"/>
        <c:noMultiLvlLbl val="0"/>
      </c:catAx>
      <c:valAx>
        <c:axId val="1111589128"/>
        <c:scaling>
          <c:orientation val="minMax"/>
        </c:scaling>
        <c:delete val="1"/>
        <c:axPos val="t"/>
        <c:numFmt formatCode="h:mm;@" sourceLinked="1"/>
        <c:majorTickMark val="none"/>
        <c:minorTickMark val="none"/>
        <c:tickLblPos val="none"/>
        <c:crossAx val="111158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Legal Service Recipients</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Hours:Minutes)</a:t>
            </a:r>
          </a:p>
        </c:rich>
      </c:tx>
      <c:layout>
        <c:manualLayout>
          <c:xMode val="edge"/>
          <c:yMode val="edge"/>
          <c:x val="0.34333754277788869"/>
          <c:y val="6.0105964935108225E-2"/>
        </c:manualLayout>
      </c:layout>
      <c:overlay val="0"/>
      <c:spPr>
        <a:noFill/>
        <a:ln>
          <a:noFill/>
        </a:ln>
        <a:effectLst/>
      </c:spPr>
    </c:title>
    <c:autoTitleDeleted val="0"/>
    <c:plotArea>
      <c:layout>
        <c:manualLayout>
          <c:layoutTarget val="inner"/>
          <c:xMode val="edge"/>
          <c:yMode val="edge"/>
          <c:x val="1.010909583791802E-2"/>
          <c:y val="9.3228139461195639E-2"/>
          <c:w val="0.97984332937271124"/>
          <c:h val="0.75780128984377537"/>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96EA-4614-8E08-6E4EADD391CE}"/>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96EA-4614-8E08-6E4EADD391CE}"/>
              </c:ext>
            </c:extLst>
          </c:dPt>
          <c:dPt>
            <c:idx val="2"/>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96EA-4614-8E08-6E4EADD391CE}"/>
              </c:ext>
            </c:extLst>
          </c:dPt>
          <c:dPt>
            <c:idx val="3"/>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9A28-4485-B915-0061FF5B4524}"/>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A-9A28-4485-B915-0061FF5B4524}"/>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96EA-4614-8E08-6E4EADD391CE}"/>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96EA-4614-8E08-6E4EADD391CE}"/>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96EA-4614-8E08-6E4EADD391CE}"/>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96EA-4614-8E08-6E4EADD391CE}"/>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96EA-4614-8E08-6E4EADD391CE}"/>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96EA-4614-8E08-6E4EADD391CE}"/>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96EA-4614-8E08-6E4EADD391CE}"/>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96EA-4614-8E08-6E4EADD391CE}"/>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96EA-4614-8E08-6E4EADD391CE}"/>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96EA-4614-8E08-6E4EADD391CE}"/>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96EA-4614-8E08-6E4EADD391CE}"/>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96EA-4614-8E08-6E4EADD391CE}"/>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96EA-4614-8E08-6E4EADD391CE}"/>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96EA-4614-8E08-6E4EADD391CE}"/>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96EA-4614-8E08-6E4EADD391CE}"/>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96EA-4614-8E08-6E4EADD391CE}"/>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96EA-4614-8E08-6E4EADD391CE}"/>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Digital Media With Ads</c:v>
                </c:pt>
                <c:pt idx="3">
                  <c:v>Streaming Programs on TV No Ads </c:v>
                </c:pt>
                <c:pt idx="4">
                  <c:v>Streaming Programs on Digital Media No Ads</c:v>
                </c:pt>
              </c:strCache>
            </c:strRef>
          </c:cat>
          <c:val>
            <c:numRef>
              <c:f>Sheet1!$B$2:$B$6</c:f>
              <c:numCache>
                <c:formatCode>h:mm;@</c:formatCode>
                <c:ptCount val="5"/>
                <c:pt idx="0">
                  <c:v>0.22708333333333333</c:v>
                </c:pt>
                <c:pt idx="1">
                  <c:v>6.3194444444444442E-2</c:v>
                </c:pt>
                <c:pt idx="2">
                  <c:v>6.5972222222222224E-2</c:v>
                </c:pt>
                <c:pt idx="3">
                  <c:v>4.6527777777777779E-2</c:v>
                </c:pt>
                <c:pt idx="4">
                  <c:v>2.013888888888889E-2</c:v>
                </c:pt>
              </c:numCache>
            </c:numRef>
          </c:val>
          <c:extLst>
            <c:ext xmlns:c16="http://schemas.microsoft.com/office/drawing/2014/chart" uri="{C3380CC4-5D6E-409C-BE32-E72D297353CC}">
              <c16:uniqueId val="{00000028-96EA-4614-8E08-6E4EADD391CE}"/>
            </c:ext>
          </c:extLst>
        </c:ser>
        <c:dLbls>
          <c:showLegendKey val="0"/>
          <c:showVal val="0"/>
          <c:showCatName val="0"/>
          <c:showSerName val="0"/>
          <c:showPercent val="0"/>
          <c:showBubbleSize val="0"/>
        </c:dLbls>
        <c:gapWidth val="34"/>
        <c:axId val="1111587560"/>
        <c:axId val="1111586776"/>
      </c:barChart>
      <c:catAx>
        <c:axId val="111158756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1586776"/>
        <c:crosses val="autoZero"/>
        <c:auto val="1"/>
        <c:lblAlgn val="ctr"/>
        <c:lblOffset val="100"/>
        <c:noMultiLvlLbl val="0"/>
      </c:catAx>
      <c:valAx>
        <c:axId val="1111586776"/>
        <c:scaling>
          <c:orientation val="minMax"/>
          <c:min val="0"/>
        </c:scaling>
        <c:delete val="1"/>
        <c:axPos val="l"/>
        <c:numFmt formatCode="h:mm;@" sourceLinked="1"/>
        <c:majorTickMark val="out"/>
        <c:minorTickMark val="none"/>
        <c:tickLblPos val="none"/>
        <c:crossAx val="1111587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Legal Service Recipients</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3162535967242831"/>
          <c:y val="9.6632657724181781E-2"/>
        </c:manualLayout>
      </c:layout>
      <c:overlay val="0"/>
      <c:spPr>
        <a:noFill/>
        <a:ln>
          <a:noFill/>
        </a:ln>
        <a:effectLst/>
      </c:spPr>
    </c:title>
    <c:autoTitleDeleted val="0"/>
    <c:plotArea>
      <c:layout>
        <c:manualLayout>
          <c:layoutTarget val="inner"/>
          <c:xMode val="edge"/>
          <c:yMode val="edge"/>
          <c:x val="0.10727442542648519"/>
          <c:y val="0.21446941515042273"/>
          <c:w val="0.87893722911771566"/>
          <c:h val="0.71628757723183789"/>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DE80-4B75-94C2-D02345D041E2}"/>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DE80-4B75-94C2-D02345D041E2}"/>
              </c:ext>
            </c:extLst>
          </c:dPt>
          <c:dPt>
            <c:idx val="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DE80-4B75-94C2-D02345D041E2}"/>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DE80-4B75-94C2-D02345D041E2}"/>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DE80-4B75-94C2-D02345D041E2}"/>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DE80-4B75-94C2-D02345D041E2}"/>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DE80-4B75-94C2-D02345D041E2}"/>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DE80-4B75-94C2-D02345D041E2}"/>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DE80-4B75-94C2-D02345D041E2}"/>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DE80-4B75-94C2-D02345D041E2}"/>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DE80-4B75-94C2-D02345D041E2}"/>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DE80-4B75-94C2-D02345D041E2}"/>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DE80-4B75-94C2-D02345D041E2}"/>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DE80-4B75-94C2-D02345D041E2}"/>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DE80-4B75-94C2-D02345D041E2}"/>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DE80-4B75-94C2-D02345D041E2}"/>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DE80-4B75-94C2-D02345D041E2}"/>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DE80-4B75-94C2-D02345D041E2}"/>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DE80-4B75-94C2-D02345D041E2}"/>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DE80-4B75-94C2-D02345D041E2}"/>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DE80-4B75-94C2-D02345D041E2}"/>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B-DE80-4B75-94C2-D02345D041E2}"/>
              </c:ext>
            </c:extLst>
          </c:dPt>
          <c:cat>
            <c:strRef>
              <c:f>Sheet1!$B$1:$D$1</c:f>
              <c:strCache>
                <c:ptCount val="2"/>
                <c:pt idx="0">
                  <c:v>Online Device</c:v>
                </c:pt>
                <c:pt idx="1">
                  <c:v>Online Video Exclusively</c:v>
                </c:pt>
              </c:strCache>
            </c:strRef>
          </c:cat>
          <c:val>
            <c:numRef>
              <c:f>Sheet1!$B$2:$D$2</c:f>
              <c:numCache>
                <c:formatCode>h:mm;@</c:formatCode>
                <c:ptCount val="2"/>
                <c:pt idx="0">
                  <c:v>0.1361111111111111</c:v>
                </c:pt>
                <c:pt idx="1">
                  <c:v>4.4444444444444446E-2</c:v>
                </c:pt>
              </c:numCache>
            </c:numRef>
          </c:val>
          <c:extLst>
            <c:ext xmlns:c16="http://schemas.microsoft.com/office/drawing/2014/chart" uri="{C3380CC4-5D6E-409C-BE32-E72D297353CC}">
              <c16:uniqueId val="{0000002C-DE80-4B75-94C2-D02345D041E2}"/>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2"/>
                <c:pt idx="0">
                  <c:v>Online Device</c:v>
                </c:pt>
                <c:pt idx="1">
                  <c:v>Online Video Exclusively</c:v>
                </c:pt>
              </c:strCache>
            </c:strRef>
          </c:cat>
          <c:val>
            <c:numRef>
              <c:f>Sheet1!$B$3:$D$3</c:f>
              <c:numCache>
                <c:formatCode>h:mm;@</c:formatCode>
                <c:ptCount val="2"/>
                <c:pt idx="0">
                  <c:v>0.17291666666666669</c:v>
                </c:pt>
                <c:pt idx="1">
                  <c:v>5.5555555555555552E-2</c:v>
                </c:pt>
              </c:numCache>
            </c:numRef>
          </c:val>
          <c:extLst>
            <c:ext xmlns:c16="http://schemas.microsoft.com/office/drawing/2014/chart" uri="{C3380CC4-5D6E-409C-BE32-E72D297353CC}">
              <c16:uniqueId val="{0000002D-DE80-4B75-94C2-D02345D041E2}"/>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cat>
            <c:strRef>
              <c:f>Sheet1!$B$1:$D$1</c:f>
              <c:strCache>
                <c:ptCount val="2"/>
                <c:pt idx="0">
                  <c:v>Online Device</c:v>
                </c:pt>
                <c:pt idx="1">
                  <c:v>Online Video Exclusively</c:v>
                </c:pt>
              </c:strCache>
            </c:strRef>
          </c:cat>
          <c:val>
            <c:numRef>
              <c:f>Sheet1!$B$4:$D$4</c:f>
              <c:numCache>
                <c:formatCode>h:mm;@</c:formatCode>
                <c:ptCount val="2"/>
                <c:pt idx="0">
                  <c:v>4.8611111111111112E-2</c:v>
                </c:pt>
                <c:pt idx="1">
                  <c:v>2.361111111111111E-2</c:v>
                </c:pt>
              </c:numCache>
            </c:numRef>
          </c:val>
          <c:extLst>
            <c:ext xmlns:c16="http://schemas.microsoft.com/office/drawing/2014/chart" uri="{C3380CC4-5D6E-409C-BE32-E72D297353CC}">
              <c16:uniqueId val="{0000002E-DE80-4B75-94C2-D02345D041E2}"/>
            </c:ext>
          </c:extLst>
        </c:ser>
        <c:dLbls>
          <c:showLegendKey val="0"/>
          <c:showVal val="0"/>
          <c:showCatName val="0"/>
          <c:showSerName val="0"/>
          <c:showPercent val="0"/>
          <c:showBubbleSize val="0"/>
        </c:dLbls>
        <c:gapWidth val="44"/>
        <c:overlap val="100"/>
        <c:axId val="1111588736"/>
        <c:axId val="1111589912"/>
      </c:barChart>
      <c:catAx>
        <c:axId val="111158873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1589912"/>
        <c:crosses val="autoZero"/>
        <c:auto val="1"/>
        <c:lblAlgn val="ctr"/>
        <c:lblOffset val="0"/>
        <c:noMultiLvlLbl val="0"/>
      </c:catAx>
      <c:valAx>
        <c:axId val="1111589912"/>
        <c:scaling>
          <c:orientation val="minMax"/>
        </c:scaling>
        <c:delete val="1"/>
        <c:axPos val="l"/>
        <c:numFmt formatCode="h:mm;@" sourceLinked="1"/>
        <c:majorTickMark val="out"/>
        <c:minorTickMark val="none"/>
        <c:tickLblPos val="nextTo"/>
        <c:crossAx val="1111588736"/>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solidFill>
                  <a:schemeClr val="tx1"/>
                </a:solidFill>
              </a:rPr>
              <a:t>Received any legal services from a lawyer or law firm in the last two years</a:t>
            </a:r>
          </a:p>
          <a:p>
            <a:pPr>
              <a:defRPr>
                <a:solidFill>
                  <a:schemeClr val="tx1"/>
                </a:solidFill>
              </a:defRPr>
            </a:pPr>
            <a:r>
              <a:rPr lang="en-US" dirty="0">
                <a:solidFill>
                  <a:schemeClr val="tx1"/>
                </a:solidFill>
              </a:rPr>
              <a:t>% Choose Network </a:t>
            </a:r>
          </a:p>
        </c:rich>
      </c:tx>
      <c:layout>
        <c:manualLayout>
          <c:xMode val="edge"/>
          <c:yMode val="edge"/>
          <c:x val="0.11129419225281403"/>
          <c:y val="7.455615300425365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0.38600000000000001</c:v>
                </c:pt>
                <c:pt idx="1">
                  <c:v>0.378</c:v>
                </c:pt>
                <c:pt idx="2">
                  <c:v>0.315</c:v>
                </c:pt>
                <c:pt idx="3">
                  <c:v>0.29299999999999998</c:v>
                </c:pt>
                <c:pt idx="4">
                  <c:v>0.13400000000000001</c:v>
                </c:pt>
              </c:numCache>
            </c:numRef>
          </c:yVal>
          <c:bubbleSize>
            <c:numRef>
              <c:f>Sheet1!$C$2:$C$6</c:f>
              <c:numCache>
                <c:formatCode>General</c:formatCode>
                <c:ptCount val="5"/>
                <c:pt idx="0">
                  <c:v>3.9</c:v>
                </c:pt>
                <c:pt idx="1">
                  <c:v>3.8</c:v>
                </c:pt>
                <c:pt idx="2">
                  <c:v>3.2</c:v>
                </c:pt>
                <c:pt idx="3">
                  <c:v>2.9</c:v>
                </c:pt>
                <c:pt idx="4">
                  <c:v>1.3</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scaling>
        <c:delete val="1"/>
        <c:axPos val="l"/>
        <c:numFmt formatCode="0%" sourceLinked="1"/>
        <c:majorTickMark val="none"/>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2/1/2022</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2/1/2022</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a:t>
            </a:fld>
            <a:endParaRPr lang="en-US" dirty="0"/>
          </a:p>
        </p:txBody>
      </p:sp>
    </p:spTree>
    <p:extLst>
      <p:ext uri="{BB962C8B-B14F-4D97-AF65-F5344CB8AC3E}">
        <p14:creationId xmlns:p14="http://schemas.microsoft.com/office/powerpoint/2010/main" val="2097609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16</a:t>
            </a:fld>
            <a:endParaRPr lang="en-US" dirty="0"/>
          </a:p>
        </p:txBody>
      </p:sp>
    </p:spTree>
    <p:extLst>
      <p:ext uri="{BB962C8B-B14F-4D97-AF65-F5344CB8AC3E}">
        <p14:creationId xmlns:p14="http://schemas.microsoft.com/office/powerpoint/2010/main" val="66178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162924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394118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21</a:t>
            </a:fld>
            <a:endParaRPr lang="en-US" dirty="0"/>
          </a:p>
        </p:txBody>
      </p:sp>
    </p:spTree>
    <p:extLst>
      <p:ext uri="{BB962C8B-B14F-4D97-AF65-F5344CB8AC3E}">
        <p14:creationId xmlns:p14="http://schemas.microsoft.com/office/powerpoint/2010/main" val="204877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26</a:t>
            </a:fld>
            <a:endParaRPr lang="en-US" dirty="0"/>
          </a:p>
        </p:txBody>
      </p:sp>
    </p:spTree>
    <p:extLst>
      <p:ext uri="{BB962C8B-B14F-4D97-AF65-F5344CB8AC3E}">
        <p14:creationId xmlns:p14="http://schemas.microsoft.com/office/powerpoint/2010/main" val="1820909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995641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29</a:t>
            </a:fld>
            <a:endParaRPr lang="en-US" dirty="0"/>
          </a:p>
        </p:txBody>
      </p:sp>
    </p:spTree>
    <p:extLst>
      <p:ext uri="{BB962C8B-B14F-4D97-AF65-F5344CB8AC3E}">
        <p14:creationId xmlns:p14="http://schemas.microsoft.com/office/powerpoint/2010/main" val="281586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31</a:t>
            </a:fld>
            <a:endParaRPr lang="en-US" dirty="0"/>
          </a:p>
        </p:txBody>
      </p:sp>
    </p:spTree>
    <p:extLst>
      <p:ext uri="{BB962C8B-B14F-4D97-AF65-F5344CB8AC3E}">
        <p14:creationId xmlns:p14="http://schemas.microsoft.com/office/powerpoint/2010/main" val="2413802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34</a:t>
            </a:fld>
            <a:endParaRPr lang="en-US" dirty="0"/>
          </a:p>
        </p:txBody>
      </p:sp>
    </p:spTree>
    <p:extLst>
      <p:ext uri="{BB962C8B-B14F-4D97-AF65-F5344CB8AC3E}">
        <p14:creationId xmlns:p14="http://schemas.microsoft.com/office/powerpoint/2010/main" val="43511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6</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8</a:t>
            </a:fld>
            <a:endParaRPr lang="en-US" dirty="0"/>
          </a:p>
        </p:txBody>
      </p:sp>
    </p:spTree>
    <p:extLst>
      <p:ext uri="{BB962C8B-B14F-4D97-AF65-F5344CB8AC3E}">
        <p14:creationId xmlns:p14="http://schemas.microsoft.com/office/powerpoint/2010/main" val="94896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12</a:t>
            </a:fld>
            <a:endParaRPr lang="en-US" dirty="0"/>
          </a:p>
        </p:txBody>
      </p:sp>
    </p:spTree>
    <p:extLst>
      <p:ext uri="{BB962C8B-B14F-4D97-AF65-F5344CB8AC3E}">
        <p14:creationId xmlns:p14="http://schemas.microsoft.com/office/powerpoint/2010/main" val="92014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15</a:t>
            </a:fld>
            <a:endParaRPr lang="en-US" dirty="0"/>
          </a:p>
        </p:txBody>
      </p:sp>
    </p:spTree>
    <p:extLst>
      <p:ext uri="{BB962C8B-B14F-4D97-AF65-F5344CB8AC3E}">
        <p14:creationId xmlns:p14="http://schemas.microsoft.com/office/powerpoint/2010/main" val="1224762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963703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289878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158455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754424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9196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39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4932156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1910214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255092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824764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128205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5636655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051435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7133105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836766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13341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75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661622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025560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dist="25400" dir="1800000" algn="ctr" rotWithShape="0">
                    <a:schemeClr val="bg1">
                      <a:alpha val="40000"/>
                    </a:scheme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fld id="{A1AEB4B4-1FD9-4839-9E2F-E9539FB6F072}" type="slidenum">
              <a:rPr lang="en-US">
                <a:solidFill>
                  <a:srgbClr val="1C1C1C"/>
                </a:solidFill>
              </a:rPr>
              <a:pPr>
                <a:defRPr/>
              </a:pPr>
              <a:t>‹#›</a:t>
            </a:fld>
            <a:endParaRPr lang="en-US" dirty="0">
              <a:solidFill>
                <a:srgbClr val="1C1C1C"/>
              </a:solidFill>
            </a:endParaRPr>
          </a:p>
        </p:txBody>
      </p:sp>
    </p:spTree>
    <p:extLst>
      <p:ext uri="{BB962C8B-B14F-4D97-AF65-F5344CB8AC3E}">
        <p14:creationId xmlns:p14="http://schemas.microsoft.com/office/powerpoint/2010/main" val="314883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42058221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 id="2147483649" r:id="rId12"/>
    <p:sldLayoutId id="2147483660" r:id="rId13"/>
    <p:sldLayoutId id="2147483650" r:id="rId14"/>
    <p:sldLayoutId id="2147483661" r:id="rId15"/>
    <p:sldLayoutId id="2147483664" r:id="rId16"/>
    <p:sldLayoutId id="2147483662" r:id="rId17"/>
    <p:sldLayoutId id="2147483663" r:id="rId18"/>
    <p:sldLayoutId id="214748372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33150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9.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23" y="4376170"/>
            <a:ext cx="12212737" cy="2481829"/>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223" y="0"/>
            <a:ext cx="12212737" cy="4376168"/>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4"/>
          <p:cNvSpPr txBox="1">
            <a:spLocks/>
          </p:cNvSpPr>
          <p:nvPr/>
        </p:nvSpPr>
        <p:spPr>
          <a:xfrm>
            <a:off x="10758" y="1827986"/>
            <a:ext cx="12192000" cy="1601014"/>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tabLst>
                <a:tab pos="0" algn="l"/>
                <a:tab pos="1198563" algn="l"/>
              </a:tabLst>
              <a:defRPr/>
            </a:pPr>
            <a:r>
              <a:rPr lang="en-US" sz="4800" b="1" dirty="0">
                <a:solidFill>
                  <a:schemeClr val="tx2"/>
                </a:solidFill>
              </a:rPr>
              <a:t>Media Comparisons 2022:</a:t>
            </a:r>
            <a:br>
              <a:rPr lang="en-US" sz="4800" b="1" dirty="0">
                <a:solidFill>
                  <a:schemeClr val="tx2"/>
                </a:solidFill>
              </a:rPr>
            </a:br>
            <a:r>
              <a:rPr lang="en-US" sz="4800" b="1" dirty="0">
                <a:solidFill>
                  <a:schemeClr val="tx2"/>
                </a:solidFill>
              </a:rPr>
              <a:t> </a:t>
            </a:r>
            <a:r>
              <a:rPr lang="en-US" sz="4800" b="1" dirty="0">
                <a:solidFill>
                  <a:srgbClr val="3333FF"/>
                </a:solidFill>
              </a:rPr>
              <a:t>Legal</a:t>
            </a:r>
            <a:endParaRPr kumimoji="0" lang="en-US" sz="3600" b="1" i="0" u="none" strike="noStrike" kern="1200" cap="none" spc="0" normalizeH="0" baseline="0" noProof="0" dirty="0">
              <a:ln>
                <a:noFill/>
              </a:ln>
              <a:solidFill>
                <a:srgbClr val="3333FF"/>
              </a:solidFill>
              <a:effectLst/>
              <a:uLnTx/>
              <a:uFillTx/>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2618" y="262061"/>
            <a:ext cx="4806765" cy="1361587"/>
          </a:xfrm>
          <a:prstGeom prst="rect">
            <a:avLst/>
          </a:prstGeom>
        </p:spPr>
      </p:pic>
      <p:grpSp>
        <p:nvGrpSpPr>
          <p:cNvPr id="13" name="Group 12"/>
          <p:cNvGrpSpPr/>
          <p:nvPr/>
        </p:nvGrpSpPr>
        <p:grpSpPr>
          <a:xfrm>
            <a:off x="-4011" y="4247951"/>
            <a:ext cx="12201729" cy="128217"/>
            <a:chOff x="-9727" y="3419275"/>
            <a:chExt cx="12201729" cy="128217"/>
          </a:xfrm>
        </p:grpSpPr>
        <p:sp>
          <p:nvSpPr>
            <p:cNvPr id="16" name="Rectangle 15"/>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t="2061" b="2061"/>
          <a:stretch/>
        </p:blipFill>
        <p:spPr bwMode="auto">
          <a:xfrm>
            <a:off x="1676400" y="3637963"/>
            <a:ext cx="8839200" cy="1924637"/>
          </a:xfrm>
          <a:prstGeom prst="rect">
            <a:avLst/>
          </a:prstGeom>
          <a:solidFill>
            <a:schemeClr val="bg1"/>
          </a:solidFill>
          <a:ln w="38100">
            <a:solidFill>
              <a:schemeClr val="tx1"/>
            </a:solidFill>
            <a:miter lim="800000"/>
            <a:headEnd/>
            <a:tailEnd/>
          </a:ln>
          <a:effectLst>
            <a:innerShdw blurRad="114300">
              <a:prstClr val="black"/>
            </a:innerShdw>
            <a:reflection blurRad="6350" stA="26000" endPos="90000" dist="50800" dir="5400000" sy="-100000" algn="bl" rotWithShape="0"/>
          </a:effectLst>
        </p:spPr>
      </p:pic>
    </p:spTree>
    <p:extLst>
      <p:ext uri="{BB962C8B-B14F-4D97-AF65-F5344CB8AC3E}">
        <p14:creationId xmlns:p14="http://schemas.microsoft.com/office/powerpoint/2010/main" val="2848369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352809" cy="1089529"/>
          </a:xfrm>
        </p:spPr>
        <p:txBody>
          <a:bodyPr/>
          <a:lstStyle/>
          <a:p>
            <a:r>
              <a:rPr lang="en-US" sz="3600" dirty="0"/>
              <a:t>TV Has Highest Reach of Ad Supported Platforms Broadcast Leads the Way For Legal Service Recipients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10</a:t>
            </a:fld>
            <a:endParaRPr lang="en-US" dirty="0"/>
          </a:p>
        </p:txBody>
      </p:sp>
      <p:sp>
        <p:nvSpPr>
          <p:cNvPr id="5" name="Text Placeholder 4"/>
          <p:cNvSpPr>
            <a:spLocks noGrp="1"/>
          </p:cNvSpPr>
          <p:nvPr>
            <p:ph type="body" sz="quarter" idx="13"/>
          </p:nvPr>
        </p:nvSpPr>
        <p:spPr>
          <a:xfrm>
            <a:off x="609601" y="6324600"/>
            <a:ext cx="9372599" cy="507831"/>
          </a:xfrm>
        </p:spPr>
        <p:txBody>
          <a:bodyPr/>
          <a:lstStyle/>
          <a:p>
            <a:pPr eaLnBrk="0" hangingPunct="0"/>
            <a:r>
              <a:rPr lang="en-US" dirty="0"/>
              <a:t>Source: GfK TVB Media Comparisons Study 2022. M-S 4A-4A. Persons 18+ Past two years, received any legal services from a lawyer or law firm: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2895600" y="1153180"/>
            <a:ext cx="6095128"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Legal Service Recipients</a:t>
            </a:r>
            <a:endParaRPr lang="en-US" sz="1400" dirty="0">
              <a:effectLst/>
            </a:endParaRPr>
          </a:p>
        </p:txBody>
      </p:sp>
      <p:graphicFrame>
        <p:nvGraphicFramePr>
          <p:cNvPr id="9" name="Chart 8">
            <a:extLst>
              <a:ext uri="{FF2B5EF4-FFF2-40B4-BE49-F238E27FC236}">
                <a16:creationId xmlns:a16="http://schemas.microsoft.com/office/drawing/2014/main" id="{E84EC101-B9FF-472B-8108-537F3046D280}"/>
              </a:ext>
            </a:extLst>
          </p:cNvPr>
          <p:cNvGraphicFramePr/>
          <p:nvPr>
            <p:extLst>
              <p:ext uri="{D42A27DB-BD31-4B8C-83A1-F6EECF244321}">
                <p14:modId xmlns:p14="http://schemas.microsoft.com/office/powerpoint/2010/main" val="1707939232"/>
              </p:ext>
            </p:extLst>
          </p:nvPr>
        </p:nvGraphicFramePr>
        <p:xfrm>
          <a:off x="76200" y="1478930"/>
          <a:ext cx="11963400" cy="4769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955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The Majority of TV Program Reach</a:t>
            </a:r>
            <a:br>
              <a:rPr lang="en-US" sz="3600" dirty="0"/>
            </a:br>
            <a:r>
              <a:rPr lang="en-US" sz="3600" dirty="0"/>
              <a:t> is Through Linear TV</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11</a:t>
            </a:fld>
            <a:endParaRPr lang="en-US" dirty="0"/>
          </a:p>
        </p:txBody>
      </p:sp>
      <p:sp>
        <p:nvSpPr>
          <p:cNvPr id="5" name="Text Placeholder 4"/>
          <p:cNvSpPr>
            <a:spLocks noGrp="1"/>
          </p:cNvSpPr>
          <p:nvPr>
            <p:ph type="body" sz="quarter" idx="13"/>
          </p:nvPr>
        </p:nvSpPr>
        <p:spPr>
          <a:xfrm>
            <a:off x="609601" y="6477000"/>
            <a:ext cx="8610599" cy="230832"/>
          </a:xfrm>
        </p:spPr>
        <p:txBody>
          <a:bodyPr/>
          <a:lstStyle/>
          <a:p>
            <a:r>
              <a:rPr lang="en-US" dirty="0"/>
              <a:t>Source: GfK TVB Media Comparisons Study 2022. M-S 4A-4A. Persons 18+ Past two years, received any legal services from a lawyer or law firm: Yes. </a:t>
            </a:r>
          </a:p>
        </p:txBody>
      </p:sp>
      <p:graphicFrame>
        <p:nvGraphicFramePr>
          <p:cNvPr id="6" name="Chart 5">
            <a:extLst>
              <a:ext uri="{FF2B5EF4-FFF2-40B4-BE49-F238E27FC236}">
                <a16:creationId xmlns:a16="http://schemas.microsoft.com/office/drawing/2014/main" id="{1348B50B-E7B5-4566-9069-9F6F4A3BFDF4}"/>
              </a:ext>
            </a:extLst>
          </p:cNvPr>
          <p:cNvGraphicFramePr/>
          <p:nvPr>
            <p:extLst>
              <p:ext uri="{D42A27DB-BD31-4B8C-83A1-F6EECF244321}">
                <p14:modId xmlns:p14="http://schemas.microsoft.com/office/powerpoint/2010/main" val="2600938539"/>
              </p:ext>
            </p:extLst>
          </p:nvPr>
        </p:nvGraphicFramePr>
        <p:xfrm>
          <a:off x="381000" y="1112183"/>
          <a:ext cx="11352809" cy="5364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10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434679" y="6531077"/>
            <a:ext cx="8610599" cy="230832"/>
          </a:xfrm>
        </p:spPr>
        <p:txBody>
          <a:bodyPr/>
          <a:lstStyle/>
          <a:p>
            <a:r>
              <a:rPr lang="en-US" dirty="0"/>
              <a:t>Source: GfK TVB Media Comparisons Study 2022. M-S 4A-4A. Persons 18+ Past two years, received any legal services from a lawyer or law firm: Yes. </a:t>
            </a:r>
          </a:p>
        </p:txBody>
      </p:sp>
      <p:graphicFrame>
        <p:nvGraphicFramePr>
          <p:cNvPr id="7" name="Chart 6"/>
          <p:cNvGraphicFramePr/>
          <p:nvPr>
            <p:extLst>
              <p:ext uri="{D42A27DB-BD31-4B8C-83A1-F6EECF244321}">
                <p14:modId xmlns:p14="http://schemas.microsoft.com/office/powerpoint/2010/main" val="888083131"/>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1523088758"/>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90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Time Spent</a:t>
            </a:r>
          </a:p>
        </p:txBody>
      </p:sp>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600" dirty="0"/>
              <a:t>If users spent even one minute a day with a platform they were included in that platform’s “Reach”</a:t>
            </a:r>
          </a:p>
          <a:p>
            <a:pPr marL="290513" indent="-290513"/>
            <a:endParaRPr lang="en-US" sz="3600" dirty="0"/>
          </a:p>
          <a:p>
            <a:pPr marL="290513" indent="-290513"/>
            <a:r>
              <a:rPr lang="en-US" sz="3600" dirty="0"/>
              <a:t>A better measure of engagement is “time spent,” which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13</a:t>
            </a:fld>
            <a:endParaRPr lang="en-US" dirty="0"/>
          </a:p>
        </p:txBody>
      </p:sp>
    </p:spTree>
    <p:extLst>
      <p:ext uri="{BB962C8B-B14F-4D97-AF65-F5344CB8AC3E}">
        <p14:creationId xmlns:p14="http://schemas.microsoft.com/office/powerpoint/2010/main" val="387961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486140" cy="1089529"/>
          </a:xfrm>
        </p:spPr>
        <p:txBody>
          <a:bodyPr/>
          <a:lstStyle/>
          <a:p>
            <a:r>
              <a:rPr lang="en-US" sz="3600" dirty="0"/>
              <a:t>Legal Service Recipients Spend the Most Time with Television of All Ad Supported Platforms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14</a:t>
            </a:fld>
            <a:endParaRPr lang="en-US" dirty="0">
              <a:solidFill>
                <a:prstClr val="black"/>
              </a:solidFill>
            </a:endParaRPr>
          </a:p>
        </p:txBody>
      </p:sp>
      <p:sp>
        <p:nvSpPr>
          <p:cNvPr id="5" name="Text Placeholder 4"/>
          <p:cNvSpPr>
            <a:spLocks noGrp="1"/>
          </p:cNvSpPr>
          <p:nvPr>
            <p:ph type="body" sz="quarter" idx="13"/>
          </p:nvPr>
        </p:nvSpPr>
        <p:spPr>
          <a:xfrm>
            <a:off x="419099" y="6324600"/>
            <a:ext cx="8648701" cy="553998"/>
          </a:xfrm>
        </p:spPr>
        <p:txBody>
          <a:bodyPr/>
          <a:lstStyle/>
          <a:p>
            <a:r>
              <a:rPr lang="en-US" dirty="0"/>
              <a:t>Source: GfK TVB Media Comparisons Study 2022. M-S 4A-4A. Persons 18+ Past two years, received any legal services from a lawyer or law firm: Yes.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7" name="Chart 6">
            <a:extLst>
              <a:ext uri="{FF2B5EF4-FFF2-40B4-BE49-F238E27FC236}">
                <a16:creationId xmlns:a16="http://schemas.microsoft.com/office/drawing/2014/main" id="{29B9A710-21EB-497C-B199-59F401783BB8}"/>
              </a:ext>
            </a:extLst>
          </p:cNvPr>
          <p:cNvGraphicFramePr/>
          <p:nvPr>
            <p:extLst>
              <p:ext uri="{D42A27DB-BD31-4B8C-83A1-F6EECF244321}">
                <p14:modId xmlns:p14="http://schemas.microsoft.com/office/powerpoint/2010/main" val="4176763251"/>
              </p:ext>
            </p:extLst>
          </p:nvPr>
        </p:nvGraphicFramePr>
        <p:xfrm>
          <a:off x="114210" y="1371600"/>
          <a:ext cx="1148614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C96E4CE-5A07-4BF0-AB44-A2DF2698398C}"/>
              </a:ext>
            </a:extLst>
          </p:cNvPr>
          <p:cNvSpPr txBox="1"/>
          <p:nvPr/>
        </p:nvSpPr>
        <p:spPr>
          <a:xfrm>
            <a:off x="7467600" y="3962400"/>
            <a:ext cx="4038600" cy="738664"/>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 A18+ </a:t>
            </a:r>
            <a:br>
              <a:rPr lang="en-US" sz="1400" b="1" i="0" baseline="0" dirty="0">
                <a:effectLst/>
              </a:rPr>
            </a:br>
            <a:r>
              <a:rPr lang="en-US" sz="1400" b="1" i="0" baseline="0" dirty="0">
                <a:effectLst/>
              </a:rPr>
              <a:t>Legal Service Recipients</a:t>
            </a:r>
          </a:p>
          <a:p>
            <a:pPr algn="ctr" rtl="0">
              <a:defRPr sz="1400" b="1" i="0" u="none" strike="noStrike" kern="1200" spc="0" baseline="0">
                <a:solidFill>
                  <a:prstClr val="black"/>
                </a:solidFill>
                <a:latin typeface="+mn-lt"/>
                <a:ea typeface="+mn-ea"/>
                <a:cs typeface="+mn-cs"/>
              </a:defRPr>
            </a:pPr>
            <a:r>
              <a:rPr lang="en-US" sz="1400" b="1" i="0" baseline="0" dirty="0">
                <a:effectLst/>
              </a:rPr>
              <a:t>(In </a:t>
            </a:r>
            <a:r>
              <a:rPr lang="en-US" sz="1400" b="1" i="0" baseline="0" dirty="0" err="1">
                <a:effectLst/>
              </a:rPr>
              <a:t>Hours:Minutes</a:t>
            </a:r>
            <a:r>
              <a:rPr lang="en-US" sz="1400" b="1" i="0" baseline="0" dirty="0">
                <a:effectLst/>
              </a:rPr>
              <a:t>)</a:t>
            </a:r>
          </a:p>
        </p:txBody>
      </p:sp>
    </p:spTree>
    <p:extLst>
      <p:ext uri="{BB962C8B-B14F-4D97-AF65-F5344CB8AC3E}">
        <p14:creationId xmlns:p14="http://schemas.microsoft.com/office/powerpoint/2010/main" val="240194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New Legal Service Recipients</a:t>
            </a:r>
          </a:p>
        </p:txBody>
      </p:sp>
      <p:sp>
        <p:nvSpPr>
          <p:cNvPr id="5" name="Text Placeholder 4"/>
          <p:cNvSpPr>
            <a:spLocks noGrp="1"/>
          </p:cNvSpPr>
          <p:nvPr>
            <p:ph type="body" sz="quarter" idx="13"/>
          </p:nvPr>
        </p:nvSpPr>
        <p:spPr>
          <a:xfrm>
            <a:off x="609601" y="6531077"/>
            <a:ext cx="8610599" cy="230832"/>
          </a:xfrm>
        </p:spPr>
        <p:txBody>
          <a:bodyPr/>
          <a:lstStyle/>
          <a:p>
            <a:r>
              <a:rPr lang="en-US" dirty="0"/>
              <a:t>Source: GfK TVB Media Comparisons Study 2022. M-S 4A-4A. Persons 18+ Past two years, received any legal services from a lawyer or law firm: Yes. </a:t>
            </a:r>
          </a:p>
        </p:txBody>
      </p:sp>
      <p:graphicFrame>
        <p:nvGraphicFramePr>
          <p:cNvPr id="6" name="Chart 5"/>
          <p:cNvGraphicFramePr/>
          <p:nvPr>
            <p:extLst>
              <p:ext uri="{D42A27DB-BD31-4B8C-83A1-F6EECF244321}">
                <p14:modId xmlns:p14="http://schemas.microsoft.com/office/powerpoint/2010/main" val="4043292509"/>
              </p:ext>
            </p:extLst>
          </p:nvPr>
        </p:nvGraphicFramePr>
        <p:xfrm>
          <a:off x="496289" y="10668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pPr/>
              <a:t>15</a:t>
            </a:fld>
            <a:endParaRPr lang="en-US" dirty="0"/>
          </a:p>
        </p:txBody>
      </p:sp>
    </p:spTree>
    <p:extLst>
      <p:ext uri="{BB962C8B-B14F-4D97-AF65-F5344CB8AC3E}">
        <p14:creationId xmlns:p14="http://schemas.microsoft.com/office/powerpoint/2010/main" val="259386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16</a:t>
            </a:fld>
            <a:endParaRPr lang="en-US" dirty="0">
              <a:solidFill>
                <a:prstClr val="black"/>
              </a:solidFill>
            </a:endParaRPr>
          </a:p>
        </p:txBody>
      </p:sp>
      <p:graphicFrame>
        <p:nvGraphicFramePr>
          <p:cNvPr id="7" name="Chart 6"/>
          <p:cNvGraphicFramePr/>
          <p:nvPr>
            <p:extLst>
              <p:ext uri="{D42A27DB-BD31-4B8C-83A1-F6EECF244321}">
                <p14:modId xmlns:p14="http://schemas.microsoft.com/office/powerpoint/2010/main" val="1479985411"/>
              </p:ext>
            </p:extLst>
          </p:nvPr>
        </p:nvGraphicFramePr>
        <p:xfrm>
          <a:off x="1792705" y="685800"/>
          <a:ext cx="8034394"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533400" y="6531077"/>
            <a:ext cx="9753600" cy="230832"/>
          </a:xfrm>
        </p:spPr>
        <p:txBody>
          <a:bodyPr/>
          <a:lstStyle/>
          <a:p>
            <a:r>
              <a:rPr lang="en-US" dirty="0"/>
              <a:t>Source: GfK TVB Media Comparisons Study 2022. M-S 4A-4A. Persons 18+ Past two years, received any legal services from a lawyer or law firm: Yes. </a:t>
            </a:r>
          </a:p>
        </p:txBody>
      </p:sp>
      <p:sp>
        <p:nvSpPr>
          <p:cNvPr id="11" name="TextBox 10"/>
          <p:cNvSpPr txBox="1"/>
          <p:nvPr/>
        </p:nvSpPr>
        <p:spPr>
          <a:xfrm>
            <a:off x="7620000" y="4343400"/>
            <a:ext cx="646331" cy="369332"/>
          </a:xfrm>
          <a:prstGeom prst="rect">
            <a:avLst/>
          </a:prstGeom>
          <a:noFill/>
        </p:spPr>
        <p:txBody>
          <a:bodyPr wrap="none" rtlCol="0">
            <a:spAutoFit/>
          </a:bodyPr>
          <a:lstStyle/>
          <a:p>
            <a:r>
              <a:rPr lang="en-US" dirty="0"/>
              <a:t>2:58</a:t>
            </a:r>
          </a:p>
        </p:txBody>
      </p:sp>
      <p:sp>
        <p:nvSpPr>
          <p:cNvPr id="12" name="TextBox 11"/>
          <p:cNvSpPr txBox="1"/>
          <p:nvPr/>
        </p:nvSpPr>
        <p:spPr>
          <a:xfrm>
            <a:off x="4115696" y="1981200"/>
            <a:ext cx="646331" cy="369332"/>
          </a:xfrm>
          <a:prstGeom prst="rect">
            <a:avLst/>
          </a:prstGeom>
          <a:noFill/>
        </p:spPr>
        <p:txBody>
          <a:bodyPr wrap="none" rtlCol="0">
            <a:spAutoFit/>
          </a:bodyPr>
          <a:lstStyle/>
          <a:p>
            <a:r>
              <a:rPr lang="en-US" dirty="0"/>
              <a:t>8:35</a:t>
            </a:r>
          </a:p>
        </p:txBody>
      </p:sp>
      <p:sp>
        <p:nvSpPr>
          <p:cNvPr id="13" name="TextBox 12"/>
          <p:cNvSpPr txBox="1"/>
          <p:nvPr/>
        </p:nvSpPr>
        <p:spPr>
          <a:xfrm>
            <a:off x="4115696" y="2450068"/>
            <a:ext cx="646331" cy="369332"/>
          </a:xfrm>
          <a:prstGeom prst="rect">
            <a:avLst/>
          </a:prstGeom>
          <a:noFill/>
        </p:spPr>
        <p:txBody>
          <a:bodyPr wrap="square" rtlCol="0">
            <a:spAutoFit/>
          </a:bodyPr>
          <a:lstStyle/>
          <a:p>
            <a:r>
              <a:rPr lang="en-US" dirty="0"/>
              <a:t>1:10</a:t>
            </a:r>
          </a:p>
        </p:txBody>
      </p:sp>
      <p:sp>
        <p:nvSpPr>
          <p:cNvPr id="14" name="TextBox 13"/>
          <p:cNvSpPr txBox="1"/>
          <p:nvPr/>
        </p:nvSpPr>
        <p:spPr>
          <a:xfrm>
            <a:off x="4115696" y="3440668"/>
            <a:ext cx="646331" cy="369332"/>
          </a:xfrm>
          <a:prstGeom prst="rect">
            <a:avLst/>
          </a:prstGeom>
          <a:noFill/>
        </p:spPr>
        <p:txBody>
          <a:bodyPr wrap="none" rtlCol="0">
            <a:spAutoFit/>
          </a:bodyPr>
          <a:lstStyle/>
          <a:p>
            <a:r>
              <a:rPr lang="en-US" dirty="0">
                <a:solidFill>
                  <a:schemeClr val="bg1"/>
                </a:solidFill>
              </a:rPr>
              <a:t>4:09</a:t>
            </a:r>
          </a:p>
        </p:txBody>
      </p:sp>
      <p:sp>
        <p:nvSpPr>
          <p:cNvPr id="15" name="TextBox 14"/>
          <p:cNvSpPr txBox="1"/>
          <p:nvPr/>
        </p:nvSpPr>
        <p:spPr>
          <a:xfrm>
            <a:off x="4115696" y="5117068"/>
            <a:ext cx="646331" cy="369332"/>
          </a:xfrm>
          <a:prstGeom prst="rect">
            <a:avLst/>
          </a:prstGeom>
          <a:noFill/>
        </p:spPr>
        <p:txBody>
          <a:bodyPr wrap="none" rtlCol="0">
            <a:spAutoFit/>
          </a:bodyPr>
          <a:lstStyle/>
          <a:p>
            <a:r>
              <a:rPr lang="en-US" dirty="0"/>
              <a:t>3:16</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304801" y="129671"/>
            <a:ext cx="11658599"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 </a:t>
            </a:r>
          </a:p>
          <a:p>
            <a:r>
              <a:rPr lang="en-US" sz="3600" dirty="0"/>
              <a:t>For Legal Service Recipients</a:t>
            </a:r>
          </a:p>
        </p:txBody>
      </p:sp>
    </p:spTree>
    <p:extLst>
      <p:ext uri="{BB962C8B-B14F-4D97-AF65-F5344CB8AC3E}">
        <p14:creationId xmlns:p14="http://schemas.microsoft.com/office/powerpoint/2010/main" val="228642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80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8515176"/>
              </p:ext>
            </p:extLst>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19</a:t>
            </a:fld>
            <a:endParaRPr lang="en-US"/>
          </a:p>
        </p:txBody>
      </p:sp>
      <p:sp>
        <p:nvSpPr>
          <p:cNvPr id="3" name="Text Placeholder 2"/>
          <p:cNvSpPr>
            <a:spLocks noGrp="1"/>
          </p:cNvSpPr>
          <p:nvPr>
            <p:ph type="body" sz="quarter" idx="13"/>
          </p:nvPr>
        </p:nvSpPr>
        <p:spPr>
          <a:xfrm>
            <a:off x="609601" y="6477000"/>
            <a:ext cx="9296399" cy="230832"/>
          </a:xfrm>
        </p:spPr>
        <p:txBody>
          <a:bodyPr/>
          <a:lstStyle/>
          <a:p>
            <a:r>
              <a:rPr lang="en-US" dirty="0"/>
              <a:t>Source: GfK TVB Media Comparisons Study 2022.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9436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393114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a:t>Research Methodology Overview</a:t>
            </a:r>
            <a:endParaRPr lang="en-US" dirty="0"/>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number of respondents </a:t>
            </a:r>
            <a:r>
              <a:rPr lang="en-US" sz="2000" dirty="0"/>
              <a:t>age 18+ that received any legal services from a lawyer or law firm in the last two years. n=765</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22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4</a:t>
            </a:r>
            <a:r>
              <a:rPr lang="en-US" sz="2000" baseline="30000" dirty="0">
                <a:solidFill>
                  <a:schemeClr val="tx2"/>
                </a:solidFill>
              </a:rPr>
              <a:t>th</a:t>
            </a:r>
            <a:r>
              <a:rPr lang="en-US" sz="2000" dirty="0">
                <a:solidFill>
                  <a:schemeClr val="tx2"/>
                </a:solidFill>
              </a:rPr>
              <a:t> through November 24, 2021.</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32185" y="6514393"/>
            <a:ext cx="8610599" cy="230832"/>
          </a:xfrm>
        </p:spPr>
        <p:txBody>
          <a:bodyPr/>
          <a:lstStyle/>
          <a:p>
            <a:r>
              <a:rPr lang="en-US" dirty="0"/>
              <a:t>Source: GfK TVB Media Comparisons Study 2022.</a:t>
            </a:r>
          </a:p>
        </p:txBody>
      </p:sp>
    </p:spTree>
    <p:extLst>
      <p:ext uri="{BB962C8B-B14F-4D97-AF65-F5344CB8AC3E}">
        <p14:creationId xmlns:p14="http://schemas.microsoft.com/office/powerpoint/2010/main" val="2475802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16" y="152400"/>
            <a:ext cx="12115800" cy="1089529"/>
          </a:xfrm>
        </p:spPr>
        <p:txBody>
          <a:bodyPr/>
          <a:lstStyle/>
          <a:p>
            <a:r>
              <a:rPr lang="en-US" sz="3600" dirty="0"/>
              <a:t>Television Ads Motivate </a:t>
            </a:r>
            <a:br>
              <a:rPr lang="en-US" sz="3600" dirty="0"/>
            </a:br>
            <a:r>
              <a:rPr lang="en-US" sz="3600" dirty="0"/>
              <a:t>Legal Service Recipients To Learn More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20</a:t>
            </a:fld>
            <a:endParaRPr lang="en-US" dirty="0">
              <a:solidFill>
                <a:prstClr val="black"/>
              </a:solidFill>
            </a:endParaRPr>
          </a:p>
        </p:txBody>
      </p:sp>
      <p:sp>
        <p:nvSpPr>
          <p:cNvPr id="5" name="Text Placeholder 4"/>
          <p:cNvSpPr>
            <a:spLocks noGrp="1"/>
          </p:cNvSpPr>
          <p:nvPr>
            <p:ph type="body" sz="quarter" idx="13"/>
          </p:nvPr>
        </p:nvSpPr>
        <p:spPr>
          <a:xfrm>
            <a:off x="419595" y="6262382"/>
            <a:ext cx="9486405" cy="553998"/>
          </a:xfrm>
        </p:spPr>
        <p:txBody>
          <a:bodyPr/>
          <a:lstStyle/>
          <a:p>
            <a:r>
              <a:rPr lang="en-US" dirty="0"/>
              <a:t>Source: GfK TVB Media Comparisons Study 2022. Persons 18+ Past two years, received any legal services from a lawyer or law firm: Yes.  Q2 - From which of the following sources’ advertising are you most motivated to learn more about advertised products or brands you might like to try or buy? Respondent could select more than one answer. Broadcast TV News Websites/Apps includes local TV station &amp; network websites/apps for news/weather/sports.</a:t>
            </a:r>
          </a:p>
        </p:txBody>
      </p:sp>
      <p:sp>
        <p:nvSpPr>
          <p:cNvPr id="7" name="Rectangle 6"/>
          <p:cNvSpPr/>
          <p:nvPr/>
        </p:nvSpPr>
        <p:spPr>
          <a:xfrm>
            <a:off x="7086600" y="3513747"/>
            <a:ext cx="4811047" cy="892552"/>
          </a:xfrm>
          <a:prstGeom prst="rect">
            <a:avLst/>
          </a:prstGeom>
        </p:spPr>
        <p:txBody>
          <a:bodyPr wrap="square">
            <a:spAutoFit/>
          </a:bodyPr>
          <a:lstStyle/>
          <a:p>
            <a:pPr algn="ctr"/>
            <a:r>
              <a:rPr lang="en-US" sz="1600" b="1" dirty="0"/>
              <a:t>(%) Legal Service Recipients</a:t>
            </a:r>
          </a:p>
          <a:p>
            <a:pPr algn="ctr"/>
            <a:r>
              <a:rPr lang="en-US" sz="1200" b="1" dirty="0"/>
              <a:t>From which of the following advertising sources are you most motivated to learn more about the advertised products or brands you might like to try or buy?</a:t>
            </a:r>
          </a:p>
        </p:txBody>
      </p:sp>
      <p:graphicFrame>
        <p:nvGraphicFramePr>
          <p:cNvPr id="10" name="Chart 9">
            <a:extLst>
              <a:ext uri="{FF2B5EF4-FFF2-40B4-BE49-F238E27FC236}">
                <a16:creationId xmlns:a16="http://schemas.microsoft.com/office/drawing/2014/main" id="{C41E7E09-7484-4D73-96CC-070C34A80345}"/>
              </a:ext>
            </a:extLst>
          </p:cNvPr>
          <p:cNvGraphicFramePr/>
          <p:nvPr>
            <p:extLst>
              <p:ext uri="{D42A27DB-BD31-4B8C-83A1-F6EECF244321}">
                <p14:modId xmlns:p14="http://schemas.microsoft.com/office/powerpoint/2010/main" val="2407120754"/>
              </p:ext>
            </p:extLst>
          </p:nvPr>
        </p:nvGraphicFramePr>
        <p:xfrm>
          <a:off x="419595" y="1241930"/>
          <a:ext cx="11162804" cy="4911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802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70058" y="1222408"/>
            <a:ext cx="7051883" cy="3859731"/>
          </a:xfrm>
          <a:prstGeom prst="rect">
            <a:avLst/>
          </a:prstGeom>
          <a:noFill/>
          <a:ln>
            <a:solidFill>
              <a:schemeClr val="tx2"/>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8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0" y="152400"/>
            <a:ext cx="11687713" cy="1089529"/>
          </a:xfrm>
        </p:spPr>
        <p:txBody>
          <a:bodyPr/>
          <a:lstStyle/>
          <a:p>
            <a:r>
              <a:rPr lang="en-US" sz="3600" dirty="0"/>
              <a:t>The Primary Source For News Among </a:t>
            </a:r>
            <a:br>
              <a:rPr lang="en-US" sz="3600" dirty="0"/>
            </a:br>
            <a:r>
              <a:rPr lang="en-US" sz="3600" dirty="0"/>
              <a:t>Legal Service Recipients: 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609601" y="6262301"/>
            <a:ext cx="9143999" cy="507831"/>
          </a:xfrm>
        </p:spPr>
        <p:txBody>
          <a:bodyPr/>
          <a:lstStyle/>
          <a:p>
            <a:r>
              <a:rPr lang="en-US" dirty="0"/>
              <a:t>Source: GfK TVB Media Comparisons Study 2022. Persons 18+ Past two years, received any legal services from a lawyer or law firm: Yes.                                                     Includes only those who chose a media. Q5 - Which one of the following sources, if any, would you say is your primary source for news?                                      Broadcast TV News includes local &amp; network broadcast TV news. Podcasts and radio station websites/apps &lt; 2%.</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Legal Service Recipients</a:t>
            </a:r>
          </a:p>
        </p:txBody>
      </p:sp>
      <p:graphicFrame>
        <p:nvGraphicFramePr>
          <p:cNvPr id="7" name="Chart 6">
            <a:extLst>
              <a:ext uri="{FF2B5EF4-FFF2-40B4-BE49-F238E27FC236}">
                <a16:creationId xmlns:a16="http://schemas.microsoft.com/office/drawing/2014/main" id="{BBD916AE-FF97-4EEF-B79C-496C595F642E}"/>
              </a:ext>
            </a:extLst>
          </p:cNvPr>
          <p:cNvGraphicFramePr/>
          <p:nvPr>
            <p:extLst>
              <p:ext uri="{D42A27DB-BD31-4B8C-83A1-F6EECF244321}">
                <p14:modId xmlns:p14="http://schemas.microsoft.com/office/powerpoint/2010/main" val="2379132408"/>
              </p:ext>
            </p:extLst>
          </p:nvPr>
        </p:nvGraphicFramePr>
        <p:xfrm>
          <a:off x="314330" y="685800"/>
          <a:ext cx="11799490" cy="5070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7741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23</a:t>
            </a:fld>
            <a:endParaRPr lang="en-US" dirty="0">
              <a:solidFill>
                <a:prstClr val="black"/>
              </a:solidFill>
            </a:endParaRPr>
          </a:p>
        </p:txBody>
      </p:sp>
      <p:sp>
        <p:nvSpPr>
          <p:cNvPr id="5" name="Text Placeholder 4"/>
          <p:cNvSpPr>
            <a:spLocks noGrp="1"/>
          </p:cNvSpPr>
          <p:nvPr>
            <p:ph type="body" sz="quarter" idx="13"/>
          </p:nvPr>
        </p:nvSpPr>
        <p:spPr>
          <a:xfrm>
            <a:off x="609599" y="6227802"/>
            <a:ext cx="9144001" cy="553998"/>
          </a:xfrm>
        </p:spPr>
        <p:txBody>
          <a:bodyPr/>
          <a:lstStyle/>
          <a:p>
            <a:r>
              <a:rPr lang="en-US" dirty="0"/>
              <a:t>Source: GfK TVB Media Comparisons Study 2022. Persons 18+ Past two years, received any legal services from a lawyer or law firm: Yes.                                                                    Includes only those who chose a media. Q6 - What source do you turn to first for information about local weather, traffic, or sports?                                                                                             Radio station website/apps, podcasts, and streaming radio were &lt; 3%.</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Legal Service Recipients</a:t>
            </a:r>
          </a:p>
        </p:txBody>
      </p:sp>
      <p:graphicFrame>
        <p:nvGraphicFramePr>
          <p:cNvPr id="8" name="Chart 7">
            <a:extLst>
              <a:ext uri="{FF2B5EF4-FFF2-40B4-BE49-F238E27FC236}">
                <a16:creationId xmlns:a16="http://schemas.microsoft.com/office/drawing/2014/main" id="{B1B9BE3A-EF59-4EB0-98DC-964F8CA333E6}"/>
              </a:ext>
            </a:extLst>
          </p:cNvPr>
          <p:cNvGraphicFramePr/>
          <p:nvPr>
            <p:extLst>
              <p:ext uri="{D42A27DB-BD31-4B8C-83A1-F6EECF244321}">
                <p14:modId xmlns:p14="http://schemas.microsoft.com/office/powerpoint/2010/main" val="660601840"/>
              </p:ext>
            </p:extLst>
          </p:nvPr>
        </p:nvGraphicFramePr>
        <p:xfrm>
          <a:off x="304800" y="762001"/>
          <a:ext cx="11811000" cy="5618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053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95" y="228600"/>
            <a:ext cx="12001005" cy="577081"/>
          </a:xfrm>
        </p:spPr>
        <p:txBody>
          <a:bodyPr/>
          <a:lstStyle/>
          <a:p>
            <a:r>
              <a:rPr lang="en-US" sz="3500" dirty="0"/>
              <a:t>Legal Service Recipients’ Trust is in Local Broadcast Assets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381690"/>
            <a:ext cx="9829800" cy="553998"/>
          </a:xfrm>
        </p:spPr>
        <p:txBody>
          <a:bodyPr/>
          <a:lstStyle/>
          <a:p>
            <a:pPr>
              <a:lnSpc>
                <a:spcPct val="100000"/>
              </a:lnSpc>
            </a:pPr>
            <a:r>
              <a:rPr lang="en-US" dirty="0"/>
              <a:t>Source: GfK TVB Media Comparisons Study 2022. Persons 18+ Past two years, received any legal services from a lawyer or law firm: Yes.  Q9 -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714499" y="838200"/>
            <a:ext cx="8763000"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Legal Service Recipients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mn-ea"/>
                <a:cs typeface="Arial"/>
              </a:rPr>
              <a:t>I trust the News that I see/hear on this media source:</a:t>
            </a:r>
            <a:endParaRPr kumimoji="0" lang="en-US" sz="2000" b="1" i="0" u="none" strike="noStrike" kern="1200" cap="none" spc="0" normalizeH="0" baseline="0" noProof="0" dirty="0">
              <a:ln>
                <a:noFill/>
              </a:ln>
              <a:solidFill>
                <a:prstClr val="black"/>
              </a:solidFill>
              <a:effectLst/>
              <a:uLnTx/>
              <a:uFillTx/>
              <a:latin typeface="Tahoma"/>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Percent Agree</a:t>
            </a:r>
          </a:p>
        </p:txBody>
      </p:sp>
      <p:graphicFrame>
        <p:nvGraphicFramePr>
          <p:cNvPr id="7" name="Chart 6">
            <a:extLst>
              <a:ext uri="{FF2B5EF4-FFF2-40B4-BE49-F238E27FC236}">
                <a16:creationId xmlns:a16="http://schemas.microsoft.com/office/drawing/2014/main" id="{D0D9D8E1-4D48-41E4-8FEA-374479149E97}"/>
              </a:ext>
            </a:extLst>
          </p:cNvPr>
          <p:cNvGraphicFramePr/>
          <p:nvPr>
            <p:extLst>
              <p:ext uri="{D42A27DB-BD31-4B8C-83A1-F6EECF244321}">
                <p14:modId xmlns:p14="http://schemas.microsoft.com/office/powerpoint/2010/main" val="1596227654"/>
              </p:ext>
            </p:extLst>
          </p:nvPr>
        </p:nvGraphicFramePr>
        <p:xfrm>
          <a:off x="304800" y="1524000"/>
          <a:ext cx="11809020" cy="4726875"/>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198E2645-964C-49B2-AD0E-4CB5F2EAB39F}"/>
              </a:ext>
            </a:extLst>
          </p:cNvPr>
          <p:cNvSpPr/>
          <p:nvPr/>
        </p:nvSpPr>
        <p:spPr>
          <a:xfrm>
            <a:off x="10972800" y="16002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10726385" y="21760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811985" y="39286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8516585" y="59436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3796604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543805" cy="978729"/>
          </a:xfrm>
        </p:spPr>
        <p:txBody>
          <a:bodyPr/>
          <a:lstStyle/>
          <a:p>
            <a:r>
              <a:rPr lang="en-US" sz="3200" dirty="0"/>
              <a:t>Local Broadcast Television News:</a:t>
            </a:r>
            <a:br>
              <a:rPr lang="en-US" sz="3200" dirty="0"/>
            </a:br>
            <a:r>
              <a:rPr lang="en-US" sz="3200" dirty="0"/>
              <a:t>Most Involved In Your Community For Legal Service Recipients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609600" y="6381690"/>
            <a:ext cx="9296400" cy="400110"/>
          </a:xfrm>
        </p:spPr>
        <p:txBody>
          <a:bodyPr/>
          <a:lstStyle/>
          <a:p>
            <a:r>
              <a:rPr lang="en-US" dirty="0"/>
              <a:t>Source: GfK TVB Media Comparisons Study 2022. Persons 18+ Past two years, received any legal services from a lawyer or law firm: Yes.                                                                                         Includes only those who chose a media. Q8 - And, which source of news do you feel is the most involved in your community? </a:t>
            </a:r>
          </a:p>
        </p:txBody>
      </p:sp>
      <p:sp>
        <p:nvSpPr>
          <p:cNvPr id="7" name="Rectangle 6"/>
          <p:cNvSpPr/>
          <p:nvPr/>
        </p:nvSpPr>
        <p:spPr>
          <a:xfrm>
            <a:off x="3929062" y="1371600"/>
            <a:ext cx="441007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Which source of news do you feel is the most involved in your community?</a:t>
            </a:r>
          </a:p>
        </p:txBody>
      </p:sp>
      <p:graphicFrame>
        <p:nvGraphicFramePr>
          <p:cNvPr id="8" name="Chart 7">
            <a:extLst>
              <a:ext uri="{FF2B5EF4-FFF2-40B4-BE49-F238E27FC236}">
                <a16:creationId xmlns:a16="http://schemas.microsoft.com/office/drawing/2014/main" id="{CCC862DB-261B-4388-B8D6-D06947B6BAC7}"/>
              </a:ext>
            </a:extLst>
          </p:cNvPr>
          <p:cNvGraphicFramePr/>
          <p:nvPr>
            <p:extLst>
              <p:ext uri="{D42A27DB-BD31-4B8C-83A1-F6EECF244321}">
                <p14:modId xmlns:p14="http://schemas.microsoft.com/office/powerpoint/2010/main" val="1847136315"/>
              </p:ext>
            </p:extLst>
          </p:nvPr>
        </p:nvGraphicFramePr>
        <p:xfrm>
          <a:off x="228600" y="1680803"/>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7717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258785"/>
            <a:ext cx="11425813" cy="1006429"/>
          </a:xfrm>
        </p:spPr>
        <p:txBody>
          <a:bodyPr/>
          <a:lstStyle/>
          <a:p>
            <a:r>
              <a:rPr lang="en-US" sz="6600" dirty="0"/>
              <a:t>Working Together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953" t="5666" r="13953" b="7520"/>
          <a:stretch/>
        </p:blipFill>
        <p:spPr>
          <a:xfrm>
            <a:off x="3089239" y="1309859"/>
            <a:ext cx="6017707" cy="4270631"/>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316924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889"/>
            <a:ext cx="11352809" cy="1089529"/>
          </a:xfrm>
        </p:spPr>
        <p:txBody>
          <a:bodyPr/>
          <a:lstStyle/>
          <a:p>
            <a:r>
              <a:rPr lang="en-US" sz="3600" dirty="0"/>
              <a:t>Internet Usage Skews Towards the Day.</a:t>
            </a:r>
            <a:br>
              <a:rPr lang="en-US" sz="3600" dirty="0"/>
            </a:br>
            <a:r>
              <a:rPr lang="en-US" sz="3600" dirty="0"/>
              <a:t>TV Skews Towards the Evening/Night.</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27</a:t>
            </a:fld>
            <a:endParaRPr lang="en-US" dirty="0">
              <a:solidFill>
                <a:prstClr val="black"/>
              </a:solidFill>
            </a:endParaRPr>
          </a:p>
        </p:txBody>
      </p:sp>
      <p:sp>
        <p:nvSpPr>
          <p:cNvPr id="5" name="Text Placeholder 4"/>
          <p:cNvSpPr>
            <a:spLocks noGrp="1"/>
          </p:cNvSpPr>
          <p:nvPr>
            <p:ph type="body" sz="quarter" idx="13"/>
          </p:nvPr>
        </p:nvSpPr>
        <p:spPr>
          <a:xfrm>
            <a:off x="609601" y="6248400"/>
            <a:ext cx="8610599" cy="553998"/>
          </a:xfrm>
        </p:spPr>
        <p:txBody>
          <a:bodyPr/>
          <a:lstStyle/>
          <a:p>
            <a:pPr>
              <a:lnSpc>
                <a:spcPct val="100000"/>
              </a:lnSpc>
            </a:pPr>
            <a:r>
              <a:rPr lang="en-US" dirty="0"/>
              <a:t>Source: GfK TVB Media Comparisons Study 2022. M-S 4A-4A. Persons 18+ Past two years, received any legal services from a lawyer or law firm: Yes. </a:t>
            </a:r>
          </a:p>
          <a:p>
            <a:pPr>
              <a:lnSpc>
                <a:spcPct val="100000"/>
              </a:lnSpc>
              <a:spcBef>
                <a:spcPts val="0"/>
              </a:spcBef>
            </a:pPr>
            <a:r>
              <a:rPr lang="en-US" dirty="0"/>
              <a:t>Internet= TV Program/Movie Using Streaming Video with or without ads, Streaming Video Other than TV Programs or Movies, Social Media, Email, Search, Local Radio Web/Apps, Streaming Audio, Podcasts, Digital Print, TV websites, Any Other Internet Use.</a:t>
            </a:r>
          </a:p>
        </p:txBody>
      </p:sp>
      <p:graphicFrame>
        <p:nvGraphicFramePr>
          <p:cNvPr id="9" name="Chart 8"/>
          <p:cNvGraphicFramePr/>
          <p:nvPr>
            <p:extLst>
              <p:ext uri="{D42A27DB-BD31-4B8C-83A1-F6EECF244321}">
                <p14:modId xmlns:p14="http://schemas.microsoft.com/office/powerpoint/2010/main" val="3075320433"/>
              </p:ext>
            </p:extLst>
          </p:nvPr>
        </p:nvGraphicFramePr>
        <p:xfrm>
          <a:off x="1143000" y="1066800"/>
          <a:ext cx="9906000" cy="512155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4191000" y="5682734"/>
            <a:ext cx="3999633" cy="369332"/>
            <a:chOff x="3247745" y="7162800"/>
            <a:chExt cx="3999633" cy="369332"/>
          </a:xfrm>
        </p:grpSpPr>
        <p:sp>
          <p:nvSpPr>
            <p:cNvPr id="3" name="Rectangle 2"/>
            <p:cNvSpPr/>
            <p:nvPr/>
          </p:nvSpPr>
          <p:spPr>
            <a:xfrm>
              <a:off x="4648200" y="7233166"/>
              <a:ext cx="228600" cy="228600"/>
            </a:xfrm>
            <a:prstGeom prst="rect">
              <a:avLst/>
            </a:prstGeom>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rot="2700000">
              <a:off x="3247745" y="7233166"/>
              <a:ext cx="228600" cy="228600"/>
            </a:xfrm>
            <a:prstGeom prst="rect">
              <a:avLst/>
            </a:prstGeom>
            <a:solidFill>
              <a:schemeClr val="tx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3505200" y="7162800"/>
              <a:ext cx="3742178" cy="369332"/>
            </a:xfrm>
            <a:prstGeom prst="rect">
              <a:avLst/>
            </a:prstGeom>
            <a:noFill/>
          </p:spPr>
          <p:txBody>
            <a:bodyPr wrap="none" rtlCol="0">
              <a:spAutoFit/>
            </a:bodyPr>
            <a:lstStyle/>
            <a:p>
              <a:r>
                <a:rPr lang="en-US" dirty="0">
                  <a:solidFill>
                    <a:prstClr val="black"/>
                  </a:solidFill>
                </a:rPr>
                <a:t>Internet        TV (Broadcast/Cable)</a:t>
              </a:r>
            </a:p>
          </p:txBody>
        </p:sp>
      </p:grpSp>
    </p:spTree>
    <p:extLst>
      <p:ext uri="{BB962C8B-B14F-4D97-AF65-F5344CB8AC3E}">
        <p14:creationId xmlns:p14="http://schemas.microsoft.com/office/powerpoint/2010/main" val="204706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28</a:t>
            </a:fld>
            <a:endParaRPr lang="en-US" dirty="0">
              <a:solidFill>
                <a:prstClr val="black"/>
              </a:solidFill>
            </a:endParaRPr>
          </a:p>
        </p:txBody>
      </p:sp>
      <p:sp>
        <p:nvSpPr>
          <p:cNvPr id="5" name="Text Placeholder 4"/>
          <p:cNvSpPr>
            <a:spLocks noGrp="1"/>
          </p:cNvSpPr>
          <p:nvPr>
            <p:ph type="body" sz="quarter" idx="13"/>
          </p:nvPr>
        </p:nvSpPr>
        <p:spPr>
          <a:xfrm>
            <a:off x="533400" y="6361799"/>
            <a:ext cx="9867898" cy="400110"/>
          </a:xfrm>
        </p:spPr>
        <p:txBody>
          <a:bodyPr/>
          <a:lstStyle/>
          <a:p>
            <a:pPr>
              <a:lnSpc>
                <a:spcPct val="100000"/>
              </a:lnSpc>
            </a:pPr>
            <a:r>
              <a:rPr lang="en-US" dirty="0"/>
              <a:t>Source: GfK TVB Media Comparisons Study 2022. Persons 18+ Past two years, received any legal services from a lawyer or law firm: Yes.                                                         Includes only those who answered. Q3 -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287958494"/>
              </p:ext>
            </p:extLst>
          </p:nvPr>
        </p:nvGraphicFramePr>
        <p:xfrm>
          <a:off x="3124200" y="1860032"/>
          <a:ext cx="57150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322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11963400" cy="1089529"/>
          </a:xfrm>
        </p:spPr>
        <p:txBody>
          <a:bodyPr/>
          <a:lstStyle/>
          <a:p>
            <a:pPr>
              <a:tabLst>
                <a:tab pos="1258888" algn="l"/>
              </a:tabLst>
            </a:pPr>
            <a:r>
              <a:rPr lang="en-US" sz="3600" dirty="0"/>
              <a:t>Combining Broadcast TV with Broadcast Websites Results in 5% Increased Reach For Legal Service Recipients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99753388"/>
              </p:ext>
            </p:extLst>
          </p:nvPr>
        </p:nvGraphicFramePr>
        <p:xfrm>
          <a:off x="428625" y="1371600"/>
          <a:ext cx="11353800" cy="49101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29</a:t>
            </a:fld>
            <a:endParaRPr lang="en-US" dirty="0">
              <a:solidFill>
                <a:prstClr val="black"/>
              </a:solidFill>
            </a:endParaRPr>
          </a:p>
        </p:txBody>
      </p:sp>
      <p:sp>
        <p:nvSpPr>
          <p:cNvPr id="5" name="Text Placeholder 4"/>
          <p:cNvSpPr>
            <a:spLocks noGrp="1"/>
          </p:cNvSpPr>
          <p:nvPr>
            <p:ph type="body" sz="quarter" idx="13"/>
          </p:nvPr>
        </p:nvSpPr>
        <p:spPr>
          <a:xfrm>
            <a:off x="437988" y="6507223"/>
            <a:ext cx="8934612" cy="230832"/>
          </a:xfrm>
        </p:spPr>
        <p:txBody>
          <a:bodyPr/>
          <a:lstStyle/>
          <a:p>
            <a:r>
              <a:rPr lang="en-US" dirty="0"/>
              <a:t>Source: GfK TVB Media Comparisons Study 2022. M-S 4A-4A. Persons 18+ Past two years, received any legal services from a lawyer or law firm: Yes. </a:t>
            </a:r>
          </a:p>
        </p:txBody>
      </p:sp>
      <p:sp>
        <p:nvSpPr>
          <p:cNvPr id="6" name="TextBox 1"/>
          <p:cNvSpPr txBox="1"/>
          <p:nvPr/>
        </p:nvSpPr>
        <p:spPr>
          <a:xfrm>
            <a:off x="6248400" y="2362202"/>
            <a:ext cx="1066800" cy="137159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0.1%</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7" name="TextBox 1"/>
          <p:cNvSpPr txBox="1"/>
          <p:nvPr/>
        </p:nvSpPr>
        <p:spPr>
          <a:xfrm>
            <a:off x="9753600" y="2362202"/>
            <a:ext cx="1056085" cy="13715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5.2%</a:t>
            </a:r>
          </a:p>
          <a:p>
            <a:pPr algn="ctr"/>
            <a:r>
              <a:rPr lang="en-US" sz="3600" baseline="-25000" dirty="0">
                <a:solidFill>
                  <a:schemeClr val="accent1"/>
                </a:solidFill>
              </a:rPr>
              <a:t>Reach </a:t>
            </a:r>
          </a:p>
          <a:p>
            <a:pPr algn="ctr"/>
            <a:r>
              <a:rPr lang="en-US" sz="3600" baseline="-25000" dirty="0">
                <a:solidFill>
                  <a:schemeClr val="accent1"/>
                </a:solidFill>
              </a:rPr>
              <a:t>Added</a:t>
            </a:r>
          </a:p>
        </p:txBody>
      </p:sp>
    </p:spTree>
    <p:extLst>
      <p:ext uri="{BB962C8B-B14F-4D97-AF65-F5344CB8AC3E}">
        <p14:creationId xmlns:p14="http://schemas.microsoft.com/office/powerpoint/2010/main" val="359849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3</a:t>
            </a:fld>
            <a:endParaRPr lang="en-US" dirty="0">
              <a:solidFill>
                <a:srgbClr val="1C1C1C"/>
              </a:solidFill>
            </a:endParaRPr>
          </a:p>
        </p:txBody>
      </p:sp>
      <p:sp>
        <p:nvSpPr>
          <p:cNvPr id="3" name="Text Placeholder 2"/>
          <p:cNvSpPr>
            <a:spLocks noGrp="1"/>
          </p:cNvSpPr>
          <p:nvPr>
            <p:ph type="body" sz="quarter" idx="13"/>
          </p:nvPr>
        </p:nvSpPr>
        <p:spPr>
          <a:xfrm>
            <a:off x="426728" y="6531077"/>
            <a:ext cx="8610599" cy="230832"/>
          </a:xfrm>
        </p:spPr>
        <p:txBody>
          <a:bodyPr/>
          <a:lstStyle/>
          <a:p>
            <a:r>
              <a:rPr lang="en-US" dirty="0"/>
              <a:t>Source: GfK TVB Media Comparisons Study 2022.</a:t>
            </a:r>
          </a:p>
        </p:txBody>
      </p:sp>
    </p:spTree>
    <p:extLst>
      <p:ext uri="{BB962C8B-B14F-4D97-AF65-F5344CB8AC3E}">
        <p14:creationId xmlns:p14="http://schemas.microsoft.com/office/powerpoint/2010/main" val="30368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68DB5E7-0D0F-4BA1-96AD-11D4926C6F67}"/>
              </a:ext>
            </a:extLst>
          </p:cNvPr>
          <p:cNvGraphicFramePr/>
          <p:nvPr>
            <p:extLst>
              <p:ext uri="{D42A27DB-BD31-4B8C-83A1-F6EECF244321}">
                <p14:modId xmlns:p14="http://schemas.microsoft.com/office/powerpoint/2010/main" val="3718714310"/>
              </p:ext>
            </p:extLst>
          </p:nvPr>
        </p:nvGraphicFramePr>
        <p:xfrm>
          <a:off x="1714499" y="1950009"/>
          <a:ext cx="8648701" cy="52831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04800" y="152400"/>
            <a:ext cx="11680387" cy="1061829"/>
          </a:xfrm>
        </p:spPr>
        <p:txBody>
          <a:bodyPr/>
          <a:lstStyle/>
          <a:p>
            <a:r>
              <a:rPr lang="en-US" sz="3500" dirty="0"/>
              <a:t>Local Broadcast Television Station Websites: Top Choice For Info On News And Events For Legal Service Recipients </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609601" y="6207911"/>
            <a:ext cx="9448799" cy="553998"/>
          </a:xfrm>
        </p:spPr>
        <p:txBody>
          <a:bodyPr/>
          <a:lstStyle/>
          <a:p>
            <a:pPr>
              <a:lnSpc>
                <a:spcPct val="100000"/>
              </a:lnSpc>
            </a:pPr>
            <a:r>
              <a:rPr lang="en-US" dirty="0"/>
              <a:t>Source: GfK TVB Media Comparisons Study 2022. Persons 18+ Past two years, received any legal services from a lawyer or law firm: Yes.  Includes only those who answered. Q13 - Which one of the following websites are you most likely to turn to when you need information about local news or events?                                                             As a percentage of those that use websites and apps. </a:t>
            </a:r>
          </a:p>
        </p:txBody>
      </p:sp>
      <p:sp>
        <p:nvSpPr>
          <p:cNvPr id="7" name="Rectangle 6"/>
          <p:cNvSpPr/>
          <p:nvPr/>
        </p:nvSpPr>
        <p:spPr>
          <a:xfrm>
            <a:off x="3600697" y="1344033"/>
            <a:ext cx="51053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Legal Service Recipients</a:t>
            </a:r>
          </a:p>
        </p:txBody>
      </p:sp>
    </p:spTree>
    <p:extLst>
      <p:ext uri="{BB962C8B-B14F-4D97-AF65-F5344CB8AC3E}">
        <p14:creationId xmlns:p14="http://schemas.microsoft.com/office/powerpoint/2010/main" val="1166943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31</a:t>
            </a:fld>
            <a:endParaRPr lang="en-US" dirty="0">
              <a:solidFill>
                <a:prstClr val="black"/>
              </a:solidFill>
            </a:endParaRPr>
          </a:p>
        </p:txBody>
      </p:sp>
      <p:sp>
        <p:nvSpPr>
          <p:cNvPr id="5" name="Text Placeholder 4"/>
          <p:cNvSpPr>
            <a:spLocks noGrp="1"/>
          </p:cNvSpPr>
          <p:nvPr>
            <p:ph type="body" sz="quarter" idx="13"/>
          </p:nvPr>
        </p:nvSpPr>
        <p:spPr>
          <a:xfrm>
            <a:off x="609601" y="6207911"/>
            <a:ext cx="8610599" cy="553998"/>
          </a:xfrm>
        </p:spPr>
        <p:txBody>
          <a:bodyPr/>
          <a:lstStyle/>
          <a:p>
            <a:pPr>
              <a:lnSpc>
                <a:spcPct val="100000"/>
              </a:lnSpc>
            </a:pPr>
            <a:r>
              <a:rPr lang="en-US" dirty="0"/>
              <a:t>Source: GfK TVB Media Comparisons Study 2022. Persons 18+ Past two years, received any legal services from a lawyer or law firm: Yes.                                                                       QO12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2620934891"/>
              </p:ext>
            </p:extLst>
          </p:nvPr>
        </p:nvGraphicFramePr>
        <p:xfrm>
          <a:off x="2971800" y="1241929"/>
          <a:ext cx="64770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051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67% of Legal Service Recipients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609600" y="6381690"/>
            <a:ext cx="8451272" cy="400110"/>
          </a:xfrm>
        </p:spPr>
        <p:txBody>
          <a:bodyPr/>
          <a:lstStyle/>
          <a:p>
            <a:r>
              <a:rPr lang="en-US" dirty="0"/>
              <a:t>Source: GfK TVB Media Comparisons Study 2022. Includes only those who answered all of the time, often, or sometimes.</a:t>
            </a:r>
            <a:br>
              <a:rPr lang="en-US" dirty="0"/>
            </a:br>
            <a:r>
              <a:rPr lang="en-US" dirty="0"/>
              <a:t>Q10 - Have you ever read or watched local broadcast TV station content on a social media site like Facebook, Twitter, or Instagram?</a:t>
            </a:r>
          </a:p>
        </p:txBody>
      </p:sp>
      <p:graphicFrame>
        <p:nvGraphicFramePr>
          <p:cNvPr id="7" name="Chart 6"/>
          <p:cNvGraphicFramePr/>
          <p:nvPr>
            <p:extLst>
              <p:ext uri="{D42A27DB-BD31-4B8C-83A1-F6EECF244321}">
                <p14:modId xmlns:p14="http://schemas.microsoft.com/office/powerpoint/2010/main" val="3463808205"/>
              </p:ext>
            </p:extLst>
          </p:nvPr>
        </p:nvGraphicFramePr>
        <p:xfrm>
          <a:off x="3251618" y="1600199"/>
          <a:ext cx="5688762" cy="4941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517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Legal Service Recipients Summary</a:t>
            </a:r>
          </a:p>
        </p:txBody>
      </p:sp>
      <p:sp>
        <p:nvSpPr>
          <p:cNvPr id="3" name="Content Placeholder 2"/>
          <p:cNvSpPr>
            <a:spLocks noGrp="1"/>
          </p:cNvSpPr>
          <p:nvPr>
            <p:ph idx="1"/>
          </p:nvPr>
        </p:nvSpPr>
        <p:spPr>
          <a:xfrm>
            <a:off x="324591" y="914400"/>
            <a:ext cx="11542816" cy="5257801"/>
          </a:xfrm>
        </p:spPr>
        <p:txBody>
          <a:bodyPr>
            <a:noAutofit/>
          </a:bodyPr>
          <a:lstStyle/>
          <a:p>
            <a:pPr marL="290513" indent="-290513">
              <a:lnSpc>
                <a:spcPct val="100000"/>
              </a:lnSpc>
              <a:spcBef>
                <a:spcPts val="2400"/>
              </a:spcBef>
            </a:pPr>
            <a:r>
              <a:rPr lang="en-US" sz="2400" dirty="0"/>
              <a:t>TV has the highest reach and people spend the most time with TV of all media platforms studied.</a:t>
            </a:r>
          </a:p>
          <a:p>
            <a:pPr marL="290513" indent="-290513">
              <a:lnSpc>
                <a:spcPct val="100000"/>
              </a:lnSpc>
              <a:spcBef>
                <a:spcPts val="2400"/>
              </a:spcBef>
            </a:pPr>
            <a:r>
              <a:rPr lang="en-US" sz="2400" dirty="0"/>
              <a:t>Most TV viewers are reached through broadcast TV.</a:t>
            </a:r>
          </a:p>
          <a:p>
            <a:pPr marL="290513" indent="-290513">
              <a:lnSpc>
                <a:spcPct val="100000"/>
              </a:lnSpc>
              <a:spcBef>
                <a:spcPts val="2400"/>
              </a:spcBef>
            </a:pPr>
            <a:r>
              <a:rPr lang="en-US" sz="2400" dirty="0"/>
              <a:t>If streaming platforms have no advertising, advertisers cannot reach these viewers. But Broadcast assets can reach most of them.</a:t>
            </a:r>
          </a:p>
          <a:p>
            <a:pPr marL="290513" indent="-290513">
              <a:lnSpc>
                <a:spcPct val="100000"/>
              </a:lnSpc>
              <a:spcBef>
                <a:spcPts val="2400"/>
              </a:spcBef>
            </a:pPr>
            <a:r>
              <a:rPr lang="en-US" sz="2400" dirty="0"/>
              <a:t>When picking only five networks, the top four are on broadcast TV.</a:t>
            </a:r>
          </a:p>
          <a:p>
            <a:pPr>
              <a:lnSpc>
                <a:spcPct val="100000"/>
              </a:lnSpc>
              <a:spcBef>
                <a:spcPts val="1800"/>
              </a:spcBef>
            </a:pPr>
            <a:r>
              <a:rPr lang="en-US" sz="2400" dirty="0"/>
              <a:t>Local TV news is the most trusted news source. </a:t>
            </a:r>
            <a:r>
              <a:rPr lang="en-US" sz="24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400" dirty="0">
                <a:latin typeface="+mj-lt"/>
                <a:ea typeface="Tahoma" panose="020B0604030504040204" pitchFamily="34" charset="0"/>
                <a:cs typeface="Tahoma" panose="020B0604030504040204" pitchFamily="34" charset="0"/>
              </a:rPr>
              <a:t>TV is the top advertising medium for motivating respondents to learn more about products.</a:t>
            </a: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1200"/>
              </a:spcAft>
            </a:pPr>
            <a:r>
              <a:rPr lang="en-US" sz="2400" dirty="0">
                <a:latin typeface="Tahoma" panose="020B0604030504040204" pitchFamily="34" charset="0"/>
                <a:ea typeface="Tahoma" panose="020B0604030504040204" pitchFamily="34" charset="0"/>
                <a:cs typeface="Tahoma" panose="020B0604030504040204" pitchFamily="34" charset="0"/>
              </a:rPr>
              <a:t>TV and digital complement each other.</a:t>
            </a:r>
            <a:endParaRPr lang="en-US" sz="900"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25979" y="3787914"/>
            <a:ext cx="7568727" cy="1200329"/>
          </a:xfrm>
        </p:spPr>
        <p:txBody>
          <a:bodyPr/>
          <a:lstStyle/>
          <a:p>
            <a:r>
              <a:rPr lang="en-US" sz="7200" dirty="0"/>
              <a:t>Thank You!</a:t>
            </a:r>
          </a:p>
        </p:txBody>
      </p:sp>
    </p:spTree>
    <p:extLst>
      <p:ext uri="{BB962C8B-B14F-4D97-AF65-F5344CB8AC3E}">
        <p14:creationId xmlns:p14="http://schemas.microsoft.com/office/powerpoint/2010/main" val="136782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290815"/>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3" name="Group 2"/>
          <p:cNvGrpSpPr/>
          <p:nvPr/>
        </p:nvGrpSpPr>
        <p:grpSpPr>
          <a:xfrm>
            <a:off x="2506338" y="3209757"/>
            <a:ext cx="7216089" cy="1922747"/>
            <a:chOff x="2877231" y="3209757"/>
            <a:chExt cx="7216089" cy="1922747"/>
          </a:xfrm>
        </p:grpSpPr>
        <p:pic>
          <p:nvPicPr>
            <p:cNvPr id="5" name="Picture 4">
              <a:extLst>
                <a:ext uri="{FF2B5EF4-FFF2-40B4-BE49-F238E27FC236}">
                  <a16:creationId xmlns:a16="http://schemas.microsoft.com/office/drawing/2014/main" id="{7380EDBC-E3BB-4C49-8DE8-041ECB981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7231" y="3209757"/>
              <a:ext cx="3146314" cy="1922747"/>
            </a:xfrm>
            <a:prstGeom prst="rect">
              <a:avLst/>
            </a:prstGeom>
            <a:noFill/>
            <a:ln>
              <a:solidFill>
                <a:schemeClr val="tx2"/>
              </a:solidFill>
            </a:ln>
            <a:effectLst>
              <a:innerShdw blurRad="114300">
                <a:prstClr val="black"/>
              </a:innerShdw>
            </a:effectLst>
          </p:spPr>
        </p:pic>
        <p:pic>
          <p:nvPicPr>
            <p:cNvPr id="7" name="Picture 6">
              <a:extLst>
                <a:ext uri="{FF2B5EF4-FFF2-40B4-BE49-F238E27FC236}">
                  <a16:creationId xmlns:a16="http://schemas.microsoft.com/office/drawing/2014/main" id="{F60A78C9-C814-46BC-B08F-E14D38C91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209757"/>
              <a:ext cx="2930520" cy="1922747"/>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150945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a:solidFill>
                  <a:schemeClr val="tx2"/>
                </a:solidFill>
              </a:rPr>
              <a:t>Thinking about your use of “Media A” yesterday in any location, for about how long did you use “Media A” during each of these time periods?</a:t>
            </a:r>
          </a:p>
          <a:p>
            <a:endParaRPr lang="en-US">
              <a:solidFill>
                <a:schemeClr val="tx2"/>
              </a:solidFill>
            </a:endParaRPr>
          </a:p>
          <a:p>
            <a:pPr lvl="1"/>
            <a:endParaRPr lang="en-US">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a:t>
            </a:fld>
            <a:endParaRPr lang="en-US" dirty="0">
              <a:solidFill>
                <a:prstClr val="black"/>
              </a:solidFill>
            </a:endParaRPr>
          </a:p>
        </p:txBody>
      </p:sp>
      <p:graphicFrame>
        <p:nvGraphicFramePr>
          <p:cNvPr id="6" name="Table 5"/>
          <p:cNvGraphicFramePr>
            <a:graphicFrameLocks noGrp="1"/>
          </p:cNvGraphicFramePr>
          <p:nvPr/>
        </p:nvGraphicFramePr>
        <p:xfrm>
          <a:off x="2031999" y="3581400"/>
          <a:ext cx="8127999" cy="222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8pm-1am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r h="370840">
                <a:tc>
                  <a:txBody>
                    <a:bodyPr/>
                    <a:lstStyle/>
                    <a:p>
                      <a:r>
                        <a:rPr lang="en-US" dirty="0"/>
                        <a:t>1am-4am</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7</a:t>
            </a:fld>
            <a:endParaRPr lang="en-US" dirty="0">
              <a:solidFill>
                <a:srgbClr val="1C1C1C"/>
              </a:solidFill>
            </a:endParaRPr>
          </a:p>
        </p:txBody>
      </p:sp>
      <p:sp>
        <p:nvSpPr>
          <p:cNvPr id="3" name="Rectangle 2"/>
          <p:cNvSpPr/>
          <p:nvPr/>
        </p:nvSpPr>
        <p:spPr bwMode="auto">
          <a:xfrm>
            <a:off x="2196354" y="1981200"/>
            <a:ext cx="7785846" cy="1524000"/>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base">
              <a:spcBef>
                <a:spcPct val="0"/>
              </a:spcBef>
              <a:spcAft>
                <a:spcPct val="0"/>
              </a:spcAft>
            </a:pPr>
            <a:endParaRPr lang="en-US" sz="1000" dirty="0">
              <a:latin typeface="Tahoma" pitchFamily="34" charset="0"/>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dirty="0"/>
          </a:p>
        </p:txBody>
      </p:sp>
      <p:sp>
        <p:nvSpPr>
          <p:cNvPr id="19" name="TextBox 18"/>
          <p:cNvSpPr txBox="1"/>
          <p:nvPr/>
        </p:nvSpPr>
        <p:spPr>
          <a:xfrm>
            <a:off x="4203164"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algn="ctr"/>
            <a:r>
              <a:rPr lang="en-US" sz="2200" b="1" dirty="0">
                <a:latin typeface="+mj-lt"/>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Cable News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Email</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Local Radio Stations </a:t>
            </a:r>
            <a:r>
              <a:rPr lang="en-US" sz="1100" b="1" dirty="0">
                <a:latin typeface="+mj-lt"/>
                <a:cs typeface="Helvetica" panose="020B0604020202020204" pitchFamily="34" charset="0"/>
              </a:rPr>
              <a:t>site/app</a:t>
            </a:r>
          </a:p>
          <a:p>
            <a:pPr marL="28575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Broadcast TV News </a:t>
            </a:r>
            <a:r>
              <a:rPr lang="en-US" sz="1100" b="1" dirty="0">
                <a:latin typeface="+mj-lt"/>
                <a:cs typeface="Helvetica" panose="020B0604020202020204" pitchFamily="34" charset="0"/>
              </a:rPr>
              <a:t>site/app</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Newspaper</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Digital Magazine</a:t>
            </a:r>
          </a:p>
          <a:p>
            <a:pPr marL="285750" lvl="0" indent="-285750">
              <a:spcBef>
                <a:spcPts val="400"/>
              </a:spcBef>
              <a:buClr>
                <a:schemeClr val="accent1"/>
              </a:buClr>
              <a:buFont typeface="Wingdings" panose="05000000000000000000" pitchFamily="2" charset="2"/>
              <a:buChar char="§"/>
            </a:pPr>
            <a:r>
              <a:rPr lang="en-US" sz="1400" b="1" dirty="0">
                <a:latin typeface="+mj-lt"/>
                <a:cs typeface="Helvetica" panose="020B0604020202020204" pitchFamily="34" charset="0"/>
              </a:rPr>
              <a:t>Search</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Audio</a:t>
            </a:r>
          </a:p>
        </p:txBody>
      </p:sp>
      <p:sp>
        <p:nvSpPr>
          <p:cNvPr id="13" name="TextBox 12"/>
          <p:cNvSpPr txBox="1"/>
          <p:nvPr/>
        </p:nvSpPr>
        <p:spPr>
          <a:xfrm>
            <a:off x="2438400" y="2784193"/>
            <a:ext cx="1724230" cy="568607"/>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TV</a:t>
            </a:r>
          </a:p>
        </p:txBody>
      </p:sp>
      <p:sp>
        <p:nvSpPr>
          <p:cNvPr id="70" name="TextBox 69"/>
          <p:cNvSpPr txBox="1"/>
          <p:nvPr/>
        </p:nvSpPr>
        <p:spPr>
          <a:xfrm>
            <a:off x="2612577" y="3134638"/>
            <a:ext cx="1375877" cy="446762"/>
          </a:xfrm>
          <a:prstGeom prst="rect">
            <a:avLst/>
          </a:prstGeom>
          <a:noFill/>
        </p:spPr>
        <p:txBody>
          <a:bodyPr wrap="square" rtlCol="0">
            <a:spAutoFit/>
          </a:bodyPr>
          <a:lstStyle/>
          <a:p>
            <a:pPr algn="ctr"/>
            <a:r>
              <a:rPr lang="en-US" sz="800" dirty="0">
                <a:solidFill>
                  <a:schemeClr val="bg1">
                    <a:lumMod val="50000"/>
                  </a:schemeClr>
                </a:solidFill>
                <a:latin typeface="+mj-lt"/>
                <a:cs typeface="Helvetica" panose="020B0604020202020204" pitchFamily="34" charset="0"/>
              </a:rPr>
              <a:t>(Broadcast, Cable and Streaming)</a:t>
            </a:r>
          </a:p>
        </p:txBody>
      </p:sp>
      <p:sp>
        <p:nvSpPr>
          <p:cNvPr id="71" name="TextBox 70"/>
          <p:cNvSpPr txBox="1"/>
          <p:nvPr/>
        </p:nvSpPr>
        <p:spPr>
          <a:xfrm>
            <a:off x="7467129" y="2784193"/>
            <a:ext cx="2275757" cy="568606"/>
          </a:xfrm>
          <a:prstGeom prst="rect">
            <a:avLst/>
          </a:prstGeom>
          <a:noFill/>
        </p:spPr>
        <p:txBody>
          <a:bodyPr wrap="square" rtlCol="0">
            <a:spAutoFit/>
          </a:bodyPr>
          <a:lstStyle/>
          <a:p>
            <a:pPr algn="ctr"/>
            <a:r>
              <a:rPr lang="en-US" sz="2200" b="1" dirty="0">
                <a:solidFill>
                  <a:schemeClr val="accent1"/>
                </a:solidFill>
                <a:latin typeface="+mj-lt"/>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Social Media</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Podcasts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With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Programs On Digital Media No Ads</a:t>
            </a:r>
          </a:p>
          <a:p>
            <a:pPr marL="285750" indent="-285750">
              <a:spcBef>
                <a:spcPts val="400"/>
              </a:spcBef>
              <a:buClr>
                <a:schemeClr val="accent1"/>
              </a:buClr>
              <a:buFont typeface="Wingdings" panose="05000000000000000000" pitchFamily="2" charset="2"/>
              <a:buChar char="§"/>
            </a:pPr>
            <a:r>
              <a:rPr lang="en-US" sz="1400" b="1" dirty="0">
                <a:cs typeface="Helvetica" panose="020B0604020202020204" pitchFamily="34" charset="0"/>
              </a:rPr>
              <a:t>Streaming Video Other Than TV Programs on Digital Media</a:t>
            </a:r>
            <a:endParaRPr lang="en-US" sz="1400" b="1" dirty="0">
              <a:latin typeface="+mj-lt"/>
              <a:cs typeface="Helvetica" panose="020B0604020202020204" pitchFamily="34" charset="0"/>
            </a:endParaRPr>
          </a:p>
        </p:txBody>
      </p:sp>
      <p:pic>
        <p:nvPicPr>
          <p:cNvPr id="5" name="Picture 4"/>
          <p:cNvPicPr>
            <a:picLocks noChangeAspect="1"/>
          </p:cNvPicPr>
          <p:nvPr/>
        </p:nvPicPr>
        <p:blipFill>
          <a:blip r:embed="rId3"/>
          <a:stretch>
            <a:fillRect/>
          </a:stretch>
        </p:blipFill>
        <p:spPr>
          <a:xfrm>
            <a:off x="4617228" y="2106401"/>
            <a:ext cx="896103" cy="766628"/>
          </a:xfrm>
          <a:prstGeom prst="rect">
            <a:avLst/>
          </a:prstGeom>
        </p:spPr>
      </p:pic>
      <p:pic>
        <p:nvPicPr>
          <p:cNvPr id="6" name="Picture 5"/>
          <p:cNvPicPr>
            <a:picLocks noChangeAspect="1"/>
          </p:cNvPicPr>
          <p:nvPr/>
        </p:nvPicPr>
        <p:blipFill>
          <a:blip r:embed="rId4"/>
          <a:stretch>
            <a:fillRect/>
          </a:stretch>
        </p:blipFill>
        <p:spPr>
          <a:xfrm>
            <a:off x="6442119" y="2187878"/>
            <a:ext cx="751846" cy="628921"/>
          </a:xfrm>
          <a:prstGeom prst="rect">
            <a:avLst/>
          </a:prstGeom>
        </p:spPr>
      </p:pic>
      <p:pic>
        <p:nvPicPr>
          <p:cNvPr id="7" name="Picture 6"/>
          <p:cNvPicPr>
            <a:picLocks noChangeAspect="1"/>
          </p:cNvPicPr>
          <p:nvPr/>
        </p:nvPicPr>
        <p:blipFill>
          <a:blip r:embed="rId5"/>
          <a:stretch>
            <a:fillRect/>
          </a:stretch>
        </p:blipFill>
        <p:spPr>
          <a:xfrm>
            <a:off x="2804193" y="2104199"/>
            <a:ext cx="992645" cy="737154"/>
          </a:xfrm>
          <a:prstGeom prst="rect">
            <a:avLst/>
          </a:prstGeom>
        </p:spPr>
      </p:pic>
      <p:pic>
        <p:nvPicPr>
          <p:cNvPr id="8" name="Picture 7"/>
          <p:cNvPicPr>
            <a:picLocks noChangeAspect="1"/>
          </p:cNvPicPr>
          <p:nvPr/>
        </p:nvPicPr>
        <p:blipFill>
          <a:blip r:embed="rId6"/>
          <a:stretch>
            <a:fillRect/>
          </a:stretch>
        </p:blipFill>
        <p:spPr>
          <a:xfrm>
            <a:off x="7737772" y="2189639"/>
            <a:ext cx="1734470" cy="631690"/>
          </a:xfrm>
          <a:prstGeom prst="rect">
            <a:avLst/>
          </a:prstGeom>
        </p:spPr>
      </p:pic>
      <p:pic>
        <p:nvPicPr>
          <p:cNvPr id="51" name="Picture 50"/>
          <p:cNvPicPr>
            <a:picLocks noChangeAspect="1"/>
          </p:cNvPicPr>
          <p:nvPr/>
        </p:nvPicPr>
        <p:blipFill>
          <a:blip r:embed="rId6"/>
          <a:stretch>
            <a:fillRect/>
          </a:stretch>
        </p:blipFill>
        <p:spPr>
          <a:xfrm>
            <a:off x="3075795" y="3726293"/>
            <a:ext cx="1485202" cy="540907"/>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8</a:t>
            </a:fld>
            <a:endParaRPr lang="en-US" dirty="0">
              <a:solidFill>
                <a:prstClr val="black"/>
              </a:solidFill>
            </a:endParaRPr>
          </a:p>
        </p:txBody>
      </p:sp>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419099" y="6535579"/>
            <a:ext cx="8641773" cy="246221"/>
          </a:xfrm>
        </p:spPr>
        <p:txBody>
          <a:bodyPr/>
          <a:lstStyle/>
          <a:p>
            <a:r>
              <a:rPr lang="en-US" dirty="0"/>
              <a:t>Source: GfK TVB Media Comparisons Study 2022. M-S 4A-4A. Persons 18+ Past two years, received any legal services from a lawyer or law firm: Yes. </a:t>
            </a:r>
          </a:p>
        </p:txBody>
      </p:sp>
      <p:graphicFrame>
        <p:nvGraphicFramePr>
          <p:cNvPr id="8" name="Content Placeholder 7">
            <a:extLst>
              <a:ext uri="{FF2B5EF4-FFF2-40B4-BE49-F238E27FC236}">
                <a16:creationId xmlns:a16="http://schemas.microsoft.com/office/drawing/2014/main" id="{6A3B9034-0A21-4F96-BBF8-D89EC7F91A01}"/>
              </a:ext>
            </a:extLst>
          </p:cNvPr>
          <p:cNvGraphicFramePr>
            <a:graphicFrameLocks noGrp="1"/>
          </p:cNvGraphicFramePr>
          <p:nvPr>
            <p:ph idx="1"/>
            <p:extLst>
              <p:ext uri="{D42A27DB-BD31-4B8C-83A1-F6EECF244321}">
                <p14:modId xmlns:p14="http://schemas.microsoft.com/office/powerpoint/2010/main" val="923144598"/>
              </p:ext>
            </p:extLst>
          </p:nvPr>
        </p:nvGraphicFramePr>
        <p:xfrm>
          <a:off x="-762000" y="1066800"/>
          <a:ext cx="12459196" cy="5495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789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15" name="Content Placeholder 4"/>
          <p:cNvSpPr>
            <a:spLocks noGrp="1"/>
          </p:cNvSpPr>
          <p:nvPr>
            <p:ph idx="1"/>
          </p:nvPr>
        </p:nvSpPr>
        <p:spPr>
          <a:xfrm>
            <a:off x="439473" y="1035650"/>
            <a:ext cx="4513527" cy="5015219"/>
          </a:xfrm>
        </p:spPr>
        <p:txBody>
          <a:bodyPr>
            <a:norm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a:t>
            </a:r>
            <a:r>
              <a:rPr lang="en-US" sz="1400" dirty="0"/>
              <a:t>Streaming Programs/Movies on a TV set with Advertising. </a:t>
            </a:r>
          </a:p>
          <a:p>
            <a:pPr marL="342900" indent="-342900">
              <a:buNone/>
            </a:pPr>
            <a:r>
              <a:rPr lang="en-US" sz="1400" b="1" dirty="0"/>
              <a:t>Streaming Programs on TV No Ads</a:t>
            </a:r>
            <a:r>
              <a:rPr lang="en-US" sz="1400" dirty="0"/>
              <a:t> </a:t>
            </a:r>
            <a:r>
              <a:rPr lang="en-US" sz="1400" dirty="0">
                <a:solidFill>
                  <a:schemeClr val="tx2"/>
                </a:solidFill>
              </a:rPr>
              <a:t>= </a:t>
            </a:r>
            <a:r>
              <a:rPr lang="en-US" sz="1400" dirty="0"/>
              <a:t>Streaming Programs/Movies on a TV set with no Advertising</a:t>
            </a:r>
          </a:p>
          <a:p>
            <a:pPr marL="342900" indent="-342900">
              <a:buNone/>
            </a:pPr>
            <a:r>
              <a:rPr lang="en-US" sz="1400" dirty="0"/>
              <a:t> </a:t>
            </a: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p>
          <a:p>
            <a:pPr marL="342900" indent="-342900">
              <a:buNone/>
            </a:pPr>
            <a:endParaRPr lang="en-US" sz="14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a:solidFill>
                  <a:schemeClr val="accent1"/>
                </a:solidFill>
              </a:rPr>
              <a:t>Digital (</a:t>
            </a:r>
            <a:r>
              <a:rPr lang="en-US" sz="1800" b="1" dirty="0">
                <a:solidFill>
                  <a:schemeClr val="accent1"/>
                </a:solidFill>
              </a:rPr>
              <a:t>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Streaming Programs/Movies on PC or Mobile Device with Advertising. </a:t>
            </a:r>
          </a:p>
          <a:p>
            <a:pPr marL="342900" indent="-342900">
              <a:lnSpc>
                <a:spcPct val="100000"/>
              </a:lnSpc>
              <a:spcBef>
                <a:spcPts val="500"/>
              </a:spcBef>
              <a:buNone/>
            </a:pPr>
            <a:r>
              <a:rPr lang="en-US" sz="1400" b="1" dirty="0"/>
              <a:t>Streaming Programs on Digital Media No Ads </a:t>
            </a:r>
            <a:r>
              <a:rPr lang="en-US" sz="1400" dirty="0"/>
              <a:t>= Streaming Programs/Movies on PC or Mobile Device with no Advertising. </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443143408"/>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13613</TotalTime>
  <Words>2626</Words>
  <Application>Microsoft Office PowerPoint</Application>
  <PresentationFormat>Widescreen</PresentationFormat>
  <Paragraphs>251</Paragraphs>
  <Slides>34</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Tahoma</vt:lpstr>
      <vt:lpstr>Wingdings</vt:lpstr>
      <vt:lpstr>1_Office Theme</vt:lpstr>
      <vt:lpstr>3_Office Theme</vt:lpstr>
      <vt:lpstr>PowerPoint Presentation</vt:lpstr>
      <vt:lpstr>Research Methodology Overview</vt:lpstr>
      <vt:lpstr>PowerPoint Presentation</vt:lpstr>
      <vt:lpstr>Part 1: Reach and Time Spent</vt:lpstr>
      <vt:lpstr>Reach and Time Spent Focus on the Individual and Their One Day Use of Media Platforms</vt:lpstr>
      <vt:lpstr>Respondents Were Asked Questions on their Media Use by Device/Outlet</vt:lpstr>
      <vt:lpstr>These are the media platforms measured. Respondents did not have to watch TV to be  included in the study.</vt:lpstr>
      <vt:lpstr>Digital platform usage was asked separately for each device. Results on media comparisons reflect the total of all three digital devices.</vt:lpstr>
      <vt:lpstr>Media Key Guide for Reach &amp; Time-Spent</vt:lpstr>
      <vt:lpstr>TV Has Highest Reach of Ad Supported Platforms Broadcast Leads the Way For Legal Service Recipients</vt:lpstr>
      <vt:lpstr>The Majority of TV Program Reach  is Through Linear TV</vt:lpstr>
      <vt:lpstr>Streaming with NO Advertising  Advertisers Cannot Reach these Viewers  </vt:lpstr>
      <vt:lpstr>Time Spent</vt:lpstr>
      <vt:lpstr>Legal Service Recipients Spend the Most Time with Television of All Ad Supported Platforms</vt:lpstr>
      <vt:lpstr>Most Time Spent with TV Programs  is On Linear TV For New Legal Service Recipients</vt:lpstr>
      <vt:lpstr>PowerPoint Presentation</vt:lpstr>
      <vt:lpstr>Part 2: Attitude and Media Preference Questions</vt:lpstr>
      <vt:lpstr>If you could choose  only five networks,  which five would you choose?  </vt:lpstr>
      <vt:lpstr>Out of 5 choices, the top 4 were Broadcast Networks</vt:lpstr>
      <vt:lpstr>Television Ads Motivate  Legal Service Recipients To Learn More</vt:lpstr>
      <vt:lpstr>PowerPoint Presentation</vt:lpstr>
      <vt:lpstr>The Primary Source For News Among  Legal Service Recipients: Broadcast Television</vt:lpstr>
      <vt:lpstr>The Primary Source For Local Traffic, Weather &amp; Sports: Local Broadcast Television News</vt:lpstr>
      <vt:lpstr>Legal Service Recipients’ Trust is in Local Broadcast Assets</vt:lpstr>
      <vt:lpstr>Local Broadcast Television News: Most Involved In Your Community For Legal Service Recipients</vt:lpstr>
      <vt:lpstr>Working Together</vt:lpstr>
      <vt:lpstr>Internet Usage Skews Towards the Day. TV Skews Towards the Evening/Night.</vt:lpstr>
      <vt:lpstr>Television Ads Are Motivation To Do  Further Research Online</vt:lpstr>
      <vt:lpstr>Combining Broadcast TV with Broadcast Websites Results in 5% Increased Reach For Legal Service Recipients</vt:lpstr>
      <vt:lpstr>Local Broadcast Television Station Websites: Top Choice For Info On News And Events For Legal Service Recipients </vt:lpstr>
      <vt:lpstr>“When visiting a local television station’s website/apps, do you look at the video ads?”</vt:lpstr>
      <vt:lpstr>67% of Legal Service Recipients Have Read or Watched Local Broadcast TV Station Content on a Social Media Site</vt:lpstr>
      <vt:lpstr>Legal Service Recipients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1162</cp:revision>
  <cp:lastPrinted>2017-05-09T21:32:00Z</cp:lastPrinted>
  <dcterms:created xsi:type="dcterms:W3CDTF">2017-03-08T14:37:33Z</dcterms:created>
  <dcterms:modified xsi:type="dcterms:W3CDTF">2022-02-01T18:32:56Z</dcterms:modified>
</cp:coreProperties>
</file>