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charts/chart19.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38"/>
  </p:notesMasterIdLst>
  <p:handoutMasterIdLst>
    <p:handoutMasterId r:id="rId39"/>
  </p:handoutMasterIdLst>
  <p:sldIdLst>
    <p:sldId id="1096" r:id="rId3"/>
    <p:sldId id="1093" r:id="rId4"/>
    <p:sldId id="660" r:id="rId5"/>
    <p:sldId id="675" r:id="rId6"/>
    <p:sldId id="886" r:id="rId7"/>
    <p:sldId id="869" r:id="rId8"/>
    <p:sldId id="878" r:id="rId9"/>
    <p:sldId id="1087" r:id="rId10"/>
    <p:sldId id="871" r:id="rId11"/>
    <p:sldId id="393" r:id="rId12"/>
    <p:sldId id="367" r:id="rId13"/>
    <p:sldId id="881" r:id="rId14"/>
    <p:sldId id="1091" r:id="rId15"/>
    <p:sldId id="1080" r:id="rId16"/>
    <p:sldId id="291" r:id="rId17"/>
    <p:sldId id="688" r:id="rId18"/>
    <p:sldId id="677" r:id="rId19"/>
    <p:sldId id="407" r:id="rId20"/>
    <p:sldId id="356" r:id="rId21"/>
    <p:sldId id="1081" r:id="rId22"/>
    <p:sldId id="1090" r:id="rId23"/>
    <p:sldId id="478" r:id="rId24"/>
    <p:sldId id="1082" r:id="rId25"/>
    <p:sldId id="1083" r:id="rId26"/>
    <p:sldId id="1094" r:id="rId27"/>
    <p:sldId id="1095" r:id="rId28"/>
    <p:sldId id="506" r:id="rId29"/>
    <p:sldId id="376" r:id="rId30"/>
    <p:sldId id="378" r:id="rId31"/>
    <p:sldId id="839" r:id="rId32"/>
    <p:sldId id="380" r:id="rId33"/>
    <p:sldId id="830" r:id="rId34"/>
    <p:sldId id="368" r:id="rId35"/>
    <p:sldId id="337" r:id="rId36"/>
    <p:sldId id="366"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057C"/>
    <a:srgbClr val="530A9B"/>
    <a:srgbClr val="659643"/>
    <a:srgbClr val="BE6743"/>
    <a:srgbClr val="4B0590"/>
    <a:srgbClr val="FF7C0F"/>
    <a:srgbClr val="E5E5E5"/>
    <a:srgbClr val="6EA14B"/>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6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QSR/Casual Dining Patrons</a:t>
            </a:r>
            <a:endParaRPr lang="en-US" sz="1400" dirty="0">
              <a:effectLst/>
            </a:endParaRPr>
          </a:p>
        </c:rich>
      </c:tx>
      <c:layout>
        <c:manualLayout>
          <c:xMode val="edge"/>
          <c:yMode val="edge"/>
          <c:x val="0.43840493399413571"/>
          <c:y val="6.932488479514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Digital Newspaper</c:v>
                </c:pt>
                <c:pt idx="12">
                  <c:v>Network Broadcast TV News Websites/Apps</c:v>
                </c:pt>
                <c:pt idx="13">
                  <c:v>Digital magazine</c:v>
                </c:pt>
              </c:strCache>
            </c:strRef>
          </c:cat>
          <c:val>
            <c:numRef>
              <c:f>Sheet1!$B$2:$B$15</c:f>
              <c:numCache>
                <c:formatCode>h:mm;@</c:formatCode>
                <c:ptCount val="14"/>
                <c:pt idx="0">
                  <c:v>1.5972222222222224E-2</c:v>
                </c:pt>
                <c:pt idx="1">
                  <c:v>1.5972222222222224E-2</c:v>
                </c:pt>
                <c:pt idx="2">
                  <c:v>2.2222222222222223E-2</c:v>
                </c:pt>
                <c:pt idx="3">
                  <c:v>1.3888888888888888E-2</c:v>
                </c:pt>
                <c:pt idx="4" formatCode="[hh]:mm">
                  <c:v>1.3194444444444444E-2</c:v>
                </c:pt>
                <c:pt idx="5">
                  <c:v>6.9444444444444441E-3</c:v>
                </c:pt>
                <c:pt idx="6">
                  <c:v>4.1666666666666666E-3</c:v>
                </c:pt>
                <c:pt idx="7">
                  <c:v>3.472222222222222E-3</c:v>
                </c:pt>
                <c:pt idx="8">
                  <c:v>3.472222222222222E-3</c:v>
                </c:pt>
                <c:pt idx="9" formatCode="h:mm">
                  <c:v>2.7777777777777779E-3</c:v>
                </c:pt>
                <c:pt idx="10">
                  <c:v>2.0833333333333333E-3</c:v>
                </c:pt>
                <c:pt idx="11">
                  <c:v>2.7777777777777779E-3</c:v>
                </c:pt>
                <c:pt idx="12">
                  <c:v>2.7777777777777779E-3</c:v>
                </c:pt>
                <c:pt idx="13">
                  <c:v>1.3888888888888889E-3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Digital Newspaper</c:v>
                </c:pt>
                <c:pt idx="12">
                  <c:v>Network Broadcast TV News Websites/Apps</c:v>
                </c:pt>
                <c:pt idx="13">
                  <c:v>Digital magazine</c:v>
                </c:pt>
              </c:strCache>
            </c:strRef>
          </c:cat>
          <c:val>
            <c:numRef>
              <c:f>Sheet1!$C$2:$C$15</c:f>
              <c:numCache>
                <c:formatCode>h:mm;@</c:formatCode>
                <c:ptCount val="14"/>
                <c:pt idx="0">
                  <c:v>3.2638888888888891E-2</c:v>
                </c:pt>
                <c:pt idx="1">
                  <c:v>2.0833333333333332E-2</c:v>
                </c:pt>
                <c:pt idx="2">
                  <c:v>1.3888888888888888E-2</c:v>
                </c:pt>
                <c:pt idx="3">
                  <c:v>1.9444444444444445E-2</c:v>
                </c:pt>
                <c:pt idx="4" formatCode="[hh]:mm">
                  <c:v>1.4583333333333332E-2</c:v>
                </c:pt>
                <c:pt idx="5">
                  <c:v>6.9444444444444441E-3</c:v>
                </c:pt>
                <c:pt idx="6">
                  <c:v>9.0277777777777787E-3</c:v>
                </c:pt>
                <c:pt idx="7">
                  <c:v>2.7777777777777779E-3</c:v>
                </c:pt>
                <c:pt idx="8">
                  <c:v>2.7777777777777779E-3</c:v>
                </c:pt>
                <c:pt idx="9" formatCode="h:mm">
                  <c:v>3.472222222222222E-3</c:v>
                </c:pt>
                <c:pt idx="10">
                  <c:v>3.472222222222222E-3</c:v>
                </c:pt>
                <c:pt idx="11">
                  <c:v>2.0833333333333333E-3</c:v>
                </c:pt>
                <c:pt idx="12">
                  <c:v>2.0833333333333333E-3</c:v>
                </c:pt>
                <c:pt idx="13">
                  <c:v>1.3888888888888889E-3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Cable TV News Websites/Apps</c:v>
                </c:pt>
                <c:pt idx="8">
                  <c:v>Local TV News Websites/Apps</c:v>
                </c:pt>
                <c:pt idx="9">
                  <c:v>Local Radio Stations Websites/Apps</c:v>
                </c:pt>
                <c:pt idx="10">
                  <c:v>Podcasts</c:v>
                </c:pt>
                <c:pt idx="11">
                  <c:v>Digital Newspaper</c:v>
                </c:pt>
                <c:pt idx="12">
                  <c:v>Network Broadcast TV News Websites/Apps</c:v>
                </c:pt>
                <c:pt idx="13">
                  <c:v>Digital magazine</c:v>
                </c:pt>
              </c:strCache>
            </c:strRef>
          </c:cat>
          <c:val>
            <c:numRef>
              <c:f>Sheet1!$D$2:$D$15</c:f>
              <c:numCache>
                <c:formatCode>h:mm;@</c:formatCode>
                <c:ptCount val="14"/>
                <c:pt idx="0">
                  <c:v>3.472222222222222E-3</c:v>
                </c:pt>
                <c:pt idx="1">
                  <c:v>5.5555555555555558E-3</c:v>
                </c:pt>
                <c:pt idx="2">
                  <c:v>2.7777777777777779E-3</c:v>
                </c:pt>
                <c:pt idx="3">
                  <c:v>4.1666666666666666E-3</c:v>
                </c:pt>
                <c:pt idx="4" formatCode="[hh]:mm">
                  <c:v>2.0833333333333333E-3</c:v>
                </c:pt>
                <c:pt idx="5">
                  <c:v>2.0833333333333333E-3</c:v>
                </c:pt>
                <c:pt idx="6">
                  <c:v>1.3888888888888889E-3</c:v>
                </c:pt>
                <c:pt idx="7">
                  <c:v>1.3888888888888889E-3</c:v>
                </c:pt>
                <c:pt idx="8">
                  <c:v>6.9444444444444447E-4</c:v>
                </c:pt>
                <c:pt idx="9" formatCode="h:mm">
                  <c:v>6.9444444444444447E-4</c:v>
                </c:pt>
                <c:pt idx="10">
                  <c:v>6.9444444444444447E-4</c:v>
                </c:pt>
                <c:pt idx="11">
                  <c:v>6.9444444444444447E-4</c:v>
                </c:pt>
                <c:pt idx="12">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1.1000000000000003E-2"/>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Search</c:v>
                </c:pt>
                <c:pt idx="3">
                  <c:v>Email</c:v>
                </c:pt>
                <c:pt idx="4">
                  <c:v>Broadcast TV News Websites/Apps</c:v>
                </c:pt>
                <c:pt idx="5">
                  <c:v>Direct Mail</c:v>
                </c:pt>
                <c:pt idx="6">
                  <c:v>Streaming TV Programs or Movies</c:v>
                </c:pt>
                <c:pt idx="7">
                  <c:v>Non-TV/Movie Streaming Video</c:v>
                </c:pt>
                <c:pt idx="8">
                  <c:v>Magazines</c:v>
                </c:pt>
                <c:pt idx="9">
                  <c:v>Newspapers</c:v>
                </c:pt>
                <c:pt idx="10">
                  <c:v>Review Websites/Apps</c:v>
                </c:pt>
                <c:pt idx="11">
                  <c:v>Radio</c:v>
                </c:pt>
                <c:pt idx="12">
                  <c:v>Cable TV News Websites/Apps</c:v>
                </c:pt>
                <c:pt idx="13">
                  <c:v>Online Print</c:v>
                </c:pt>
                <c:pt idx="14">
                  <c:v>Out-of-Home/Billboards</c:v>
                </c:pt>
                <c:pt idx="15">
                  <c:v>Podcasts</c:v>
                </c:pt>
                <c:pt idx="16">
                  <c:v>Streaming Radio</c:v>
                </c:pt>
                <c:pt idx="17">
                  <c:v>Movie Theater</c:v>
                </c:pt>
              </c:strCache>
            </c:strRef>
          </c:cat>
          <c:val>
            <c:numRef>
              <c:f>Sheet1!$B$2:$B$19</c:f>
              <c:numCache>
                <c:formatCode>0.0%</c:formatCode>
                <c:ptCount val="18"/>
                <c:pt idx="0">
                  <c:v>0.312</c:v>
                </c:pt>
                <c:pt idx="1">
                  <c:v>0.23599999999999999</c:v>
                </c:pt>
                <c:pt idx="2">
                  <c:v>0.14499999999999999</c:v>
                </c:pt>
                <c:pt idx="3">
                  <c:v>0.14499999999999999</c:v>
                </c:pt>
                <c:pt idx="4">
                  <c:v>0.14000000000000001</c:v>
                </c:pt>
                <c:pt idx="5">
                  <c:v>0.13500000000000001</c:v>
                </c:pt>
                <c:pt idx="6">
                  <c:v>9.5000000000000001E-2</c:v>
                </c:pt>
                <c:pt idx="7">
                  <c:v>0.09</c:v>
                </c:pt>
                <c:pt idx="8">
                  <c:v>8.7999999999999995E-2</c:v>
                </c:pt>
                <c:pt idx="9">
                  <c:v>8.4000000000000005E-2</c:v>
                </c:pt>
                <c:pt idx="10">
                  <c:v>7.8E-2</c:v>
                </c:pt>
                <c:pt idx="11">
                  <c:v>6.8000000000000005E-2</c:v>
                </c:pt>
                <c:pt idx="12">
                  <c:v>0.05</c:v>
                </c:pt>
                <c:pt idx="13">
                  <c:v>4.5999999999999999E-2</c:v>
                </c:pt>
                <c:pt idx="14">
                  <c:v>4.4999999999999998E-2</c:v>
                </c:pt>
                <c:pt idx="15">
                  <c:v>3.9E-2</c:v>
                </c:pt>
                <c:pt idx="16">
                  <c:v>3.2000000000000001E-2</c:v>
                </c:pt>
                <c:pt idx="17">
                  <c:v>3.1E-2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95509289316E-2"/>
          <c:w val="0.66567790673382787"/>
          <c:h val="0.94636498804796776"/>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C1-4682-BEC7-3B6EA74DC60F}"/>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C1-4682-BEC7-3B6EA74DC60F}"/>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C1-4682-BEC7-3B6EA74DC60F}"/>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C1-4682-BEC7-3B6EA74DC60F}"/>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C1-4682-BEC7-3B6EA74DC60F}"/>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C1-4682-BEC7-3B6EA74DC60F}"/>
              </c:ext>
            </c:extLst>
          </c:dPt>
          <c:dPt>
            <c:idx val="6"/>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C1-4682-BEC7-3B6EA74DC60F}"/>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C1-4682-BEC7-3B6EA74DC60F}"/>
              </c:ext>
            </c:extLst>
          </c:dPt>
          <c:dPt>
            <c:idx val="8"/>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C1-4682-BEC7-3B6EA74DC60F}"/>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C1-4682-BEC7-3B6EA74DC60F}"/>
              </c:ext>
            </c:extLst>
          </c:dPt>
          <c:dPt>
            <c:idx val="10"/>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C1-4682-BEC7-3B6EA74DC60F}"/>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C1-4682-BEC7-3B6EA74DC60F}"/>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C1-4682-BEC7-3B6EA74DC60F}"/>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C1-4682-BEC7-3B6EA74DC60F}"/>
              </c:ext>
            </c:extLst>
          </c:dPt>
          <c:dPt>
            <c:idx val="14"/>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C1-4682-BEC7-3B6EA74DC60F}"/>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C1-4682-BEC7-3B6EA74DC60F}"/>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C1-4682-BEC7-3B6EA74DC60F}"/>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C1-4682-BEC7-3B6EA74DC6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Search</c:v>
                </c:pt>
                <c:pt idx="5">
                  <c:v>Direct Mail</c:v>
                </c:pt>
                <c:pt idx="6">
                  <c:v>Non-TV/Movie Streaming Video</c:v>
                </c:pt>
                <c:pt idx="7">
                  <c:v>Newspapers</c:v>
                </c:pt>
                <c:pt idx="8">
                  <c:v>Streaming TV Programs or Movies</c:v>
                </c:pt>
                <c:pt idx="9">
                  <c:v>Review Websites/Apps</c:v>
                </c:pt>
                <c:pt idx="10">
                  <c:v>Magazines</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0.26600000000000001</c:v>
                </c:pt>
                <c:pt idx="1">
                  <c:v>0.182</c:v>
                </c:pt>
                <c:pt idx="2">
                  <c:v>8.5999999999999993E-2</c:v>
                </c:pt>
                <c:pt idx="3">
                  <c:v>7.4999999999999997E-2</c:v>
                </c:pt>
                <c:pt idx="4">
                  <c:v>5.8000000000000003E-2</c:v>
                </c:pt>
                <c:pt idx="5">
                  <c:v>5.5E-2</c:v>
                </c:pt>
                <c:pt idx="6">
                  <c:v>4.5999999999999999E-2</c:v>
                </c:pt>
                <c:pt idx="7">
                  <c:v>4.2000000000000003E-2</c:v>
                </c:pt>
                <c:pt idx="8">
                  <c:v>4.2000000000000003E-2</c:v>
                </c:pt>
                <c:pt idx="9">
                  <c:v>0.04</c:v>
                </c:pt>
                <c:pt idx="10">
                  <c:v>1.9E-2</c:v>
                </c:pt>
                <c:pt idx="11">
                  <c:v>1.7999999999999999E-2</c:v>
                </c:pt>
                <c:pt idx="12">
                  <c:v>1.6E-2</c:v>
                </c:pt>
                <c:pt idx="13">
                  <c:v>1.4E-2</c:v>
                </c:pt>
                <c:pt idx="14">
                  <c:v>1.2E-2</c:v>
                </c:pt>
                <c:pt idx="15">
                  <c:v>0.01</c:v>
                </c:pt>
                <c:pt idx="16">
                  <c:v>8.9999999999999993E-3</c:v>
                </c:pt>
                <c:pt idx="17">
                  <c:v>8.0000000000000002E-3</c:v>
                </c:pt>
              </c:numCache>
            </c:numRef>
          </c:val>
          <c:extLst>
            <c:ext xmlns:c16="http://schemas.microsoft.com/office/drawing/2014/chart" uri="{C3380CC4-5D6E-409C-BE32-E72D297353CC}">
              <c16:uniqueId val="{00000024-96C1-4682-BEC7-3B6EA74DC60F}"/>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BE67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 Newspapers</c:v>
                </c:pt>
                <c:pt idx="8">
                  <c:v>National/Local Newspapers Websites/Apps</c:v>
                </c:pt>
                <c:pt idx="9">
                  <c:v>Local Newspapers</c:v>
                </c:pt>
              </c:strCache>
            </c:strRef>
          </c:cat>
          <c:val>
            <c:numRef>
              <c:f>Sheet1!$B$2:$B$11</c:f>
              <c:numCache>
                <c:formatCode>0%</c:formatCode>
                <c:ptCount val="10"/>
                <c:pt idx="0">
                  <c:v>0.30299999999999999</c:v>
                </c:pt>
                <c:pt idx="1">
                  <c:v>0.19700000000000001</c:v>
                </c:pt>
                <c:pt idx="2">
                  <c:v>0.13100000000000001</c:v>
                </c:pt>
                <c:pt idx="3">
                  <c:v>7.0000000000000007E-2</c:v>
                </c:pt>
                <c:pt idx="4">
                  <c:v>5.5E-2</c:v>
                </c:pt>
                <c:pt idx="5">
                  <c:v>4.7E-2</c:v>
                </c:pt>
                <c:pt idx="6">
                  <c:v>3.7999999999999999E-2</c:v>
                </c:pt>
                <c:pt idx="7">
                  <c:v>3.4000000000000002E-2</c:v>
                </c:pt>
                <c:pt idx="8">
                  <c:v>3.4000000000000002E-2</c:v>
                </c:pt>
                <c:pt idx="9">
                  <c:v>2.8000000000000001E-2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485263386662E-3"/>
          <c:y val="0.13786927112787312"/>
          <c:w val="0.98814896868205626"/>
          <c:h val="0.69654865523931575"/>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448C-4438-BB32-777D14AB2418}"/>
              </c:ext>
            </c:extLst>
          </c:dPt>
          <c:dPt>
            <c:idx val="12"/>
            <c:invertIfNegative val="0"/>
            <c:bubble3D val="0"/>
            <c:spPr>
              <a:solidFill>
                <a:srgbClr val="FF7C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48C-4438-BB32-777D14AB2418}"/>
              </c:ext>
            </c:extLst>
          </c:dPt>
          <c:dPt>
            <c:idx val="13"/>
            <c:invertIfNegative val="0"/>
            <c:bubble3D val="0"/>
            <c:spPr>
              <a:solidFill>
                <a:srgbClr val="F3057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B48-4F8D-98A7-1B2CD9B330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Local Broadcast TV News</c:v>
                </c:pt>
                <c:pt idx="1">
                  <c:v>Social Media</c:v>
                </c:pt>
                <c:pt idx="2">
                  <c:v>All Other Internet News Websites/Apps</c:v>
                </c:pt>
                <c:pt idx="3">
                  <c:v>Local TV News Websites/Apps </c:v>
                </c:pt>
                <c:pt idx="4">
                  <c:v>Radio 
Stations</c:v>
                </c:pt>
                <c:pt idx="5">
                  <c:v>Network Broadcast TV News</c:v>
                </c:pt>
                <c:pt idx="6">
                  <c:v>Cable News Channels</c:v>
                </c:pt>
                <c:pt idx="7">
                  <c:v>Network Broadcast TV News Websites/Apps </c:v>
                </c:pt>
                <c:pt idx="8">
                  <c:v>Public TV News</c:v>
                </c:pt>
                <c:pt idx="9">
                  <c:v>National/Local Newspapers Websites/Apps </c:v>
                </c:pt>
                <c:pt idx="10">
                  <c:v>Local Newspapers</c:v>
                </c:pt>
                <c:pt idx="11">
                  <c:v>Cable TV 
News 
Websites/Apps </c:v>
                </c:pt>
                <c:pt idx="12">
                  <c:v>National Newspapers</c:v>
                </c:pt>
                <c:pt idx="13">
                  <c:v>Radio Stations Websites/Apps </c:v>
                </c:pt>
              </c:strCache>
            </c:strRef>
          </c:cat>
          <c:val>
            <c:numRef>
              <c:f>Sheet1!$B$2:$B$15</c:f>
              <c:numCache>
                <c:formatCode>0%</c:formatCode>
                <c:ptCount val="14"/>
                <c:pt idx="0">
                  <c:v>0.30499999999999999</c:v>
                </c:pt>
                <c:pt idx="1">
                  <c:v>0.111</c:v>
                </c:pt>
                <c:pt idx="2">
                  <c:v>9.9000000000000005E-2</c:v>
                </c:pt>
                <c:pt idx="3">
                  <c:v>8.5000000000000006E-2</c:v>
                </c:pt>
                <c:pt idx="4">
                  <c:v>7.1999999999999995E-2</c:v>
                </c:pt>
                <c:pt idx="5">
                  <c:v>6.6000000000000003E-2</c:v>
                </c:pt>
                <c:pt idx="6">
                  <c:v>5.6000000000000001E-2</c:v>
                </c:pt>
                <c:pt idx="7">
                  <c:v>4.7E-2</c:v>
                </c:pt>
                <c:pt idx="8">
                  <c:v>3.9E-2</c:v>
                </c:pt>
                <c:pt idx="9">
                  <c:v>0.03</c:v>
                </c:pt>
                <c:pt idx="10">
                  <c:v>2.1000000000000001E-2</c:v>
                </c:pt>
                <c:pt idx="11">
                  <c:v>2.1000000000000001E-2</c:v>
                </c:pt>
                <c:pt idx="12">
                  <c:v>1.4999999999999999E-2</c:v>
                </c:pt>
                <c:pt idx="13">
                  <c:v>1.7000000000000001E-2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Local TV News Websites/Apps</c:v>
                </c:pt>
                <c:pt idx="5">
                  <c:v>Public TV News</c:v>
                </c:pt>
                <c:pt idx="6">
                  <c:v>National Newspapers</c:v>
                </c:pt>
                <c:pt idx="7">
                  <c:v>National/Local Newspapers Websites/Apps</c:v>
                </c:pt>
                <c:pt idx="8">
                  <c:v>Cable News Channels</c:v>
                </c:pt>
                <c:pt idx="9">
                  <c:v>Network Broadcast TV News Websites/Apps </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0.75800000000000001</c:v>
                </c:pt>
                <c:pt idx="1">
                  <c:v>0.71199999999999997</c:v>
                </c:pt>
                <c:pt idx="2">
                  <c:v>0.68600000000000005</c:v>
                </c:pt>
                <c:pt idx="3">
                  <c:v>0.66900000000000004</c:v>
                </c:pt>
                <c:pt idx="4">
                  <c:v>0.66800000000000004</c:v>
                </c:pt>
                <c:pt idx="5">
                  <c:v>0.66500000000000004</c:v>
                </c:pt>
                <c:pt idx="6">
                  <c:v>0.61799999999999999</c:v>
                </c:pt>
                <c:pt idx="7">
                  <c:v>0.60899999999999999</c:v>
                </c:pt>
                <c:pt idx="8">
                  <c:v>0.59399999999999997</c:v>
                </c:pt>
                <c:pt idx="9">
                  <c:v>0.59299999999999997</c:v>
                </c:pt>
                <c:pt idx="10">
                  <c:v>0.57599999999999996</c:v>
                </c:pt>
                <c:pt idx="11">
                  <c:v>0.56899999999999995</c:v>
                </c:pt>
                <c:pt idx="12">
                  <c:v>0.505</c:v>
                </c:pt>
                <c:pt idx="13">
                  <c:v>0.501</c:v>
                </c:pt>
                <c:pt idx="14">
                  <c:v>0.42899999999999999</c:v>
                </c:pt>
                <c:pt idx="15">
                  <c:v>0.4</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4.8661246889593343E-3"/>
                  <c:y val="0.149735661880342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33-4E2A-87ED-0F9FEC9CF935}"/>
                </c:ext>
              </c:extLst>
            </c:dLbl>
            <c:dLbl>
              <c:idx val="1"/>
              <c:layout>
                <c:manualLayout>
                  <c:x val="-0.11579302587176603"/>
                  <c:y val="1.938365655840912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1.0663581824999147E-2"/>
                  <c:y val="-3.276566709575762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33-4E2A-87ED-0F9FEC9CF935}"/>
                </c:ext>
              </c:extLst>
            </c:dLbl>
            <c:dLbl>
              <c:idx val="5"/>
              <c:layout>
                <c:manualLayout>
                  <c:x val="1.0349814227766945E-2"/>
                  <c:y val="-2.179510755913585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EC33-4E2A-87ED-0F9FEC9CF935}"/>
                </c:ext>
              </c:extLst>
            </c:dLbl>
            <c:dLbl>
              <c:idx val="6"/>
              <c:layout>
                <c:manualLayout>
                  <c:x val="-7.112085421140539E-2"/>
                  <c:y val="-5.912069514745363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EC33-4E2A-87ED-0F9FEC9CF935}"/>
                </c:ext>
              </c:extLst>
            </c:dLbl>
            <c:dLbl>
              <c:idx val="7"/>
              <c:layout>
                <c:manualLayout>
                  <c:x val="-2.8144493301973616E-2"/>
                  <c:y val="-6.064401830118175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F-EC33-4E2A-87ED-0F9FEC9CF935}"/>
                </c:ext>
              </c:extLst>
            </c:dLbl>
            <c:dLbl>
              <c:idx val="8"/>
              <c:layout>
                <c:manualLayout>
                  <c:x val="-2.8611480383133928E-3"/>
                  <c:y val="-5.55265810293560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C33-4E2A-87ED-0F9FEC9CF935}"/>
                </c:ext>
              </c:extLst>
            </c:dLbl>
            <c:dLbl>
              <c:idx val="9"/>
              <c:layout>
                <c:manualLayout>
                  <c:x val="-4.9828714592494118E-3"/>
                  <c:y val="-9.0716260336620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Sheet1!$B$2:$B$12</c:f>
              <c:numCache>
                <c:formatCode>0.0%</c:formatCode>
                <c:ptCount val="11"/>
                <c:pt idx="0">
                  <c:v>0.34499999999999997</c:v>
                </c:pt>
                <c:pt idx="1">
                  <c:v>0.17199999999999999</c:v>
                </c:pt>
                <c:pt idx="2">
                  <c:v>0.09</c:v>
                </c:pt>
                <c:pt idx="3">
                  <c:v>6.8000000000000005E-2</c:v>
                </c:pt>
                <c:pt idx="4">
                  <c:v>6.0999999999999999E-2</c:v>
                </c:pt>
                <c:pt idx="5">
                  <c:v>5.2999999999999999E-2</c:v>
                </c:pt>
                <c:pt idx="6">
                  <c:v>4.7E-2</c:v>
                </c:pt>
                <c:pt idx="7">
                  <c:v>4.2000000000000003E-2</c:v>
                </c:pt>
                <c:pt idx="8">
                  <c:v>2.8000000000000001E-2</c:v>
                </c:pt>
                <c:pt idx="9">
                  <c:v>2.1000000000000001E-2</c:v>
                </c:pt>
                <c:pt idx="10">
                  <c:v>7.3000000000000065E-2</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 Newspapers</c:v>
                </c:pt>
                <c:pt idx="9">
                  <c:v>All Other Internet News Websites/Apps</c:v>
                </c:pt>
                <c:pt idx="10">
                  <c:v>Other</c:v>
                </c:pt>
              </c:strCache>
            </c:strRef>
          </c:cat>
          <c:val>
            <c:numRef>
              <c:f>Sheet1!$C$2:$C$12</c:f>
              <c:numCache>
                <c:formatCode>General</c:formatCode>
                <c:ptCount val="11"/>
                <c:pt idx="10" formatCode="0.0%">
                  <c:v>0.92699999999999994</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29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QSR/Casual Dining Patrons</a:t>
            </a:r>
            <a:endParaRPr lang="en-US" dirty="0">
              <a:effectLst/>
            </a:endParaRPr>
          </a:p>
        </c:rich>
      </c:tx>
      <c:layout>
        <c:manualLayout>
          <c:xMode val="edge"/>
          <c:yMode val="edge"/>
          <c:x val="0.31932424793054714"/>
          <c:y val="3.62193086077457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0.19038076152304606</c:v>
                </c:pt>
                <c:pt idx="1">
                  <c:v>0.33867735470941879</c:v>
                </c:pt>
                <c:pt idx="2">
                  <c:v>0.22044088176352705</c:v>
                </c:pt>
                <c:pt idx="3">
                  <c:v>0.20240480961923846</c:v>
                </c:pt>
                <c:pt idx="4">
                  <c:v>4.8096192384769532E-2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0.11452513966480447</c:v>
                </c:pt>
                <c:pt idx="1">
                  <c:v>0.27374301675977653</c:v>
                </c:pt>
                <c:pt idx="2">
                  <c:v>0.27094972067039108</c:v>
                </c:pt>
                <c:pt idx="3">
                  <c:v>0.31005586592178774</c:v>
                </c:pt>
                <c:pt idx="4">
                  <c:v>3.0726256983240226E-2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QSR/Casual Dining</c:v>
                </c:pt>
              </c:strCache>
            </c:strRef>
          </c:cat>
          <c:val>
            <c:numRef>
              <c:f>Sheet1!$B$2:$C$2</c:f>
              <c:numCache>
                <c:formatCode>0%</c:formatCode>
                <c:ptCount val="2"/>
                <c:pt idx="0">
                  <c:v>0.60499999999999998</c:v>
                </c:pt>
                <c:pt idx="1">
                  <c:v>0.65100000000000002</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0.81299999999999994</c:v>
                </c:pt>
                <c:pt idx="1">
                  <c:v>0.81799999999999995</c:v>
                </c:pt>
                <c:pt idx="2">
                  <c:v>0.85499999999999998</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3746560321602053"/>
                  <c:y val="9.939793357659780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9.3979431130755936E-2"/>
                  <c:y val="-0.19351188630696378"/>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ext>
                <c:ext xmlns:c16="http://schemas.microsoft.com/office/drawing/2014/chart" uri="{C3380CC4-5D6E-409C-BE32-E72D297353CC}">
                  <c16:uniqueId val="{00000003-EB0E-4E9C-9243-016B064A4DC5}"/>
                </c:ext>
              </c:extLst>
            </c:dLbl>
            <c:dLbl>
              <c:idx val="2"/>
              <c:layout>
                <c:manualLayout>
                  <c:x val="0.21292214865561887"/>
                  <c:y val="-7.346277912861631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5.1395579521132714E-3"/>
                  <c:y val="0.10606224936770538"/>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3.8025363577720958E-3"/>
                  <c:y val="9.615497456246647E-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6.9908417460610509E-2"/>
                  <c:y val="9.3751005557681802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0.434</c:v>
                </c:pt>
                <c:pt idx="1">
                  <c:v>0.20399999999999999</c:v>
                </c:pt>
                <c:pt idx="2">
                  <c:v>0.157</c:v>
                </c:pt>
                <c:pt idx="3">
                  <c:v>7.0000000000000007E-2</c:v>
                </c:pt>
                <c:pt idx="4">
                  <c:v>3.5999999999999997E-2</c:v>
                </c:pt>
                <c:pt idx="5">
                  <c:v>9.8999999999999977E-2</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35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Social Media</c:v>
                </c:pt>
                <c:pt idx="4">
                  <c:v>Search</c:v>
                </c:pt>
                <c:pt idx="5">
                  <c:v>Cable TV</c:v>
                </c:pt>
                <c:pt idx="6">
                  <c:v>Streaming Programs on TV With Ads </c:v>
                </c:pt>
                <c:pt idx="7">
                  <c:v>Radio</c:v>
                </c:pt>
                <c:pt idx="8">
                  <c:v>Streaming Video Other Than TV Programs on Digital Media</c:v>
                </c:pt>
                <c:pt idx="9">
                  <c:v>Streaming Programs on TV No Ads </c:v>
                </c:pt>
                <c:pt idx="10">
                  <c:v>Streaming Programs on Digital Media With Ads</c:v>
                </c:pt>
                <c:pt idx="11">
                  <c:v>Broadcast TV News Websites/Apps</c:v>
                </c:pt>
                <c:pt idx="12">
                  <c:v>Newspapers</c:v>
                </c:pt>
                <c:pt idx="13">
                  <c:v>Streaming Audio</c:v>
                </c:pt>
                <c:pt idx="14">
                  <c:v>Streaming Programs on Digital Media No Ads</c:v>
                </c:pt>
                <c:pt idx="15">
                  <c:v>Magazines</c:v>
                </c:pt>
                <c:pt idx="16">
                  <c:v>Digital Newspaper</c:v>
                </c:pt>
                <c:pt idx="17">
                  <c:v>Cable News Channels' Websites/Apps</c:v>
                </c:pt>
                <c:pt idx="18">
                  <c:v>Local Radio Stations Websites/Apps</c:v>
                </c:pt>
                <c:pt idx="19">
                  <c:v>Podcasts</c:v>
                </c:pt>
                <c:pt idx="20">
                  <c:v>Digital Magazine</c:v>
                </c:pt>
              </c:strCache>
            </c:strRef>
          </c:cat>
          <c:val>
            <c:numRef>
              <c:f>Sheet1!$B$2:$B$22</c:f>
              <c:numCache>
                <c:formatCode>0.0%</c:formatCode>
                <c:ptCount val="21"/>
                <c:pt idx="0">
                  <c:v>0.81799999999999995</c:v>
                </c:pt>
                <c:pt idx="1">
                  <c:v>0.81299999999999994</c:v>
                </c:pt>
                <c:pt idx="2">
                  <c:v>0.66800000000000004</c:v>
                </c:pt>
                <c:pt idx="3">
                  <c:v>0.61099999999999999</c:v>
                </c:pt>
                <c:pt idx="4">
                  <c:v>0.61</c:v>
                </c:pt>
                <c:pt idx="5">
                  <c:v>0.60399999999999998</c:v>
                </c:pt>
                <c:pt idx="6" formatCode="0%">
                  <c:v>0.502</c:v>
                </c:pt>
                <c:pt idx="7">
                  <c:v>0.5</c:v>
                </c:pt>
                <c:pt idx="8">
                  <c:v>0.42599999999999999</c:v>
                </c:pt>
                <c:pt idx="9">
                  <c:v>0.41399999999999998</c:v>
                </c:pt>
                <c:pt idx="10">
                  <c:v>0.35199999999999998</c:v>
                </c:pt>
                <c:pt idx="11">
                  <c:v>0.28299999999999997</c:v>
                </c:pt>
                <c:pt idx="12">
                  <c:v>0.26600000000000001</c:v>
                </c:pt>
                <c:pt idx="13">
                  <c:v>0.24399999999999999</c:v>
                </c:pt>
                <c:pt idx="14">
                  <c:v>0.23200000000000001</c:v>
                </c:pt>
                <c:pt idx="15">
                  <c:v>0.22500000000000001</c:v>
                </c:pt>
                <c:pt idx="16">
                  <c:v>0.2</c:v>
                </c:pt>
                <c:pt idx="17">
                  <c:v>0.185</c:v>
                </c:pt>
                <c:pt idx="18">
                  <c:v>0.16300000000000001</c:v>
                </c:pt>
                <c:pt idx="19">
                  <c:v>0.155</c:v>
                </c:pt>
                <c:pt idx="20">
                  <c:v>0.129</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
          <c:w val="0.90595321908290871"/>
          <c:h val="0.8535135850019456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QSR/Casual Dining</c:v>
                </c:pt>
              </c:strCache>
            </c:strRef>
          </c:cat>
          <c:val>
            <c:numRef>
              <c:f>Sheet1!$B$2:$C$2</c:f>
              <c:numCache>
                <c:formatCode>0%</c:formatCode>
                <c:ptCount val="2"/>
                <c:pt idx="0">
                  <c:v>0.72</c:v>
                </c:pt>
                <c:pt idx="1">
                  <c:v>0.73399999999999999</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QSR/Casual Dining</c:v>
                </c:pt>
              </c:strCache>
            </c:strRef>
          </c:cat>
          <c:val>
            <c:numRef>
              <c:f>Sheet1!$B$2:$C$2</c:f>
              <c:numCache>
                <c:formatCode>0%</c:formatCode>
                <c:ptCount val="2"/>
                <c:pt idx="0">
                  <c:v>0.48899999999999999</c:v>
                </c:pt>
                <c:pt idx="1">
                  <c:v>0.50600000000000001</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QSR/Casual Dining Patrons</a:t>
            </a:r>
            <a:endParaRPr lang="en-US" sz="1600" dirty="0">
              <a:effectLst/>
            </a:endParaRPr>
          </a:p>
        </c:rich>
      </c:tx>
      <c:layout>
        <c:manualLayout>
          <c:xMode val="edge"/>
          <c:yMode val="edge"/>
          <c:x val="0.36282157129570314"/>
          <c:y val="2.3672755286899813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0.81799999999999995</c:v>
                </c:pt>
                <c:pt idx="1">
                  <c:v>0.83199999999999996</c:v>
                </c:pt>
                <c:pt idx="2">
                  <c:v>0.90600000000000003</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0.41399999999999998</c:v>
                </c:pt>
                <c:pt idx="1">
                  <c:v>0.23200000000000001</c:v>
                </c:pt>
                <c:pt idx="2">
                  <c:v>0.498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QSR/Casual Dining Patrons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0.88300000000000001</c:v>
                </c:pt>
                <c:pt idx="1">
                  <c:v>0.92700000000000005</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TV With Ads </c:v>
                </c:pt>
                <c:pt idx="4">
                  <c:v>Social Media</c:v>
                </c:pt>
                <c:pt idx="5">
                  <c:v>Streaming Programs on Digital Media With Ads</c:v>
                </c:pt>
                <c:pt idx="6">
                  <c:v>Radio</c:v>
                </c:pt>
                <c:pt idx="7">
                  <c:v>Streaming Programs on TV No Ads </c:v>
                </c:pt>
                <c:pt idx="8">
                  <c:v>Email</c:v>
                </c:pt>
                <c:pt idx="9">
                  <c:v>Streaming Video Other Than TV Programs on Digital Media</c:v>
                </c:pt>
                <c:pt idx="10">
                  <c:v>Search</c:v>
                </c:pt>
                <c:pt idx="11">
                  <c:v>Streaming Programs on Digital Media No Ads</c:v>
                </c:pt>
                <c:pt idx="12">
                  <c:v>Streaming Audio</c:v>
                </c:pt>
                <c:pt idx="13">
                  <c:v>Newspapers</c:v>
                </c:pt>
                <c:pt idx="14">
                  <c:v>Broadcast TV News Websites/Apps</c:v>
                </c:pt>
                <c:pt idx="15">
                  <c:v>Magazines</c:v>
                </c:pt>
                <c:pt idx="16">
                  <c:v>Cable News Channels' Websites/Apps</c:v>
                </c:pt>
                <c:pt idx="17">
                  <c:v>Podcasts</c:v>
                </c:pt>
                <c:pt idx="18">
                  <c:v>Digital Newspaper</c:v>
                </c:pt>
                <c:pt idx="19">
                  <c:v>Local Radio Stations Websites/Apps</c:v>
                </c:pt>
                <c:pt idx="20">
                  <c:v>Digital Magazine</c:v>
                </c:pt>
              </c:strCache>
            </c:strRef>
          </c:cat>
          <c:val>
            <c:numRef>
              <c:f>Sheet1!$B$2:$B$22</c:f>
              <c:numCache>
                <c:formatCode>h:mm;@</c:formatCode>
                <c:ptCount val="21"/>
                <c:pt idx="0">
                  <c:v>0.24930555555555556</c:v>
                </c:pt>
                <c:pt idx="1">
                  <c:v>0.16319444444444445</c:v>
                </c:pt>
                <c:pt idx="2">
                  <c:v>8.6805555555555566E-2</c:v>
                </c:pt>
                <c:pt idx="3">
                  <c:v>5.9027777777777783E-2</c:v>
                </c:pt>
                <c:pt idx="4">
                  <c:v>5.1388888888888894E-2</c:v>
                </c:pt>
                <c:pt idx="5">
                  <c:v>4.2361111111111106E-2</c:v>
                </c:pt>
                <c:pt idx="6">
                  <c:v>4.2361111111111106E-2</c:v>
                </c:pt>
                <c:pt idx="7">
                  <c:v>3.9583333333333331E-2</c:v>
                </c:pt>
                <c:pt idx="8">
                  <c:v>3.9583333333333331E-2</c:v>
                </c:pt>
                <c:pt idx="9">
                  <c:v>3.7499999999999999E-2</c:v>
                </c:pt>
                <c:pt idx="10">
                  <c:v>2.9861111111111113E-2</c:v>
                </c:pt>
                <c:pt idx="11">
                  <c:v>1.5972222222222224E-2</c:v>
                </c:pt>
                <c:pt idx="12">
                  <c:v>1.4583333333333332E-2</c:v>
                </c:pt>
                <c:pt idx="13">
                  <c:v>1.2499999999999999E-2</c:v>
                </c:pt>
                <c:pt idx="14">
                  <c:v>1.2499999999999999E-2</c:v>
                </c:pt>
                <c:pt idx="15">
                  <c:v>9.7222222222222224E-3</c:v>
                </c:pt>
                <c:pt idx="16">
                  <c:v>6.9444444444444441E-3</c:v>
                </c:pt>
                <c:pt idx="17">
                  <c:v>6.2499999999999995E-3</c:v>
                </c:pt>
                <c:pt idx="18">
                  <c:v>6.2499999999999995E-3</c:v>
                </c:pt>
                <c:pt idx="19">
                  <c:v>6.2499999999999995E-3</c:v>
                </c:pt>
                <c:pt idx="20">
                  <c:v>3.472222222222222E-3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0.24930555555555556</c:v>
                </c:pt>
                <c:pt idx="1">
                  <c:v>5.9027777777777783E-2</c:v>
                </c:pt>
                <c:pt idx="2">
                  <c:v>4.2361111111111106E-2</c:v>
                </c:pt>
                <c:pt idx="3">
                  <c:v>3.9583333333333331E-2</c:v>
                </c:pt>
                <c:pt idx="4">
                  <c:v>1.5972222222222224E-2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9.6632657724181781E-2"/>
        </c:manualLayout>
      </c:layout>
      <c:overlay val="0"/>
      <c:spPr>
        <a:noFill/>
        <a:ln>
          <a:noFill/>
        </a:ln>
        <a:effectLst/>
      </c:spPr>
    </c:title>
    <c:autoTitleDeleted val="0"/>
    <c:plotArea>
      <c:layout>
        <c:manualLayout>
          <c:layoutTarget val="inner"/>
          <c:xMode val="edge"/>
          <c:yMode val="edge"/>
          <c:x val="0.10727442542648519"/>
          <c:y val="0.21446941515042273"/>
          <c:w val="0.87893722911771566"/>
          <c:h val="0.7162875772318378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0.14791666666666667</c:v>
                </c:pt>
                <c:pt idx="1">
                  <c:v>3.6805555555555557E-2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0.16527777777777777</c:v>
                </c:pt>
                <c:pt idx="1">
                  <c:v>4.7222222222222221E-2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3.3333333333333333E-2</c:v>
                </c:pt>
                <c:pt idx="1">
                  <c:v>1.1805555555555555E-2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effectLst/>
              </a:rPr>
              <a:t>QSR/Casual Dining Patrons</a:t>
            </a:r>
            <a:endParaRPr lang="en-US" dirty="0">
              <a:effectLst/>
            </a:endParaRPr>
          </a:p>
          <a:p>
            <a:pPr>
              <a:defRPr>
                <a:solidFill>
                  <a:schemeClr val="tx1"/>
                </a:solidFill>
              </a:defRPr>
            </a:pPr>
            <a:r>
              <a:rPr lang="en-US" dirty="0">
                <a:solidFill>
                  <a:schemeClr val="tx1"/>
                </a:solidFill>
              </a:rPr>
              <a:t>% Choose Network </a:t>
            </a:r>
          </a:p>
        </c:rich>
      </c:tx>
      <c:layout>
        <c:manualLayout>
          <c:xMode val="edge"/>
          <c:yMode val="edge"/>
          <c:x val="0.3540234987405097"/>
          <c:y val="8.2315609052128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0.41099999999999998</c:v>
                </c:pt>
                <c:pt idx="1">
                  <c:v>0.40100000000000002</c:v>
                </c:pt>
                <c:pt idx="2">
                  <c:v>0.36099999999999999</c:v>
                </c:pt>
                <c:pt idx="3">
                  <c:v>0.32900000000000001</c:v>
                </c:pt>
                <c:pt idx="4">
                  <c:v>0.14399999999999999</c:v>
                </c:pt>
              </c:numCache>
            </c:numRef>
          </c:yVal>
          <c:bubbleSize>
            <c:numRef>
              <c:f>Sheet1!$C$2:$C$6</c:f>
              <c:numCache>
                <c:formatCode>General</c:formatCode>
                <c:ptCount val="5"/>
                <c:pt idx="0">
                  <c:v>4.0999999999999996</c:v>
                </c:pt>
                <c:pt idx="1">
                  <c:v>4</c:v>
                </c:pt>
                <c:pt idx="2">
                  <c:v>3.6</c:v>
                </c:pt>
                <c:pt idx="3">
                  <c:v>3.3</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2/17/2022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2/17/2022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352139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19987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27</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30</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2022:</a:t>
            </a:r>
            <a:br>
              <a:rPr lang="en-US" sz="4800" b="1" dirty="0">
                <a:solidFill>
                  <a:schemeClr val="tx2"/>
                </a:solidFill>
              </a:rPr>
            </a:br>
            <a:r>
              <a:rPr lang="en-US" sz="4800" b="1" dirty="0">
                <a:solidFill>
                  <a:schemeClr val="tx2"/>
                </a:solidFill>
              </a:rPr>
              <a:t> </a:t>
            </a:r>
            <a:r>
              <a:rPr lang="en-US" sz="4800" b="1" dirty="0">
                <a:solidFill>
                  <a:srgbClr val="3333FF"/>
                </a:solidFill>
              </a:rPr>
              <a:t>QSR/Casual Dining</a:t>
            </a:r>
            <a:endParaRPr kumimoji="0" lang="en-US" sz="3600" b="1" i="0" u="none" strike="noStrike" kern="1200" cap="none" spc="0" normalizeH="0" baseline="0" noProof="0" dirty="0">
              <a:ln>
                <a:noFill/>
              </a:ln>
              <a:solidFill>
                <a:srgbClr val="3333FF"/>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232348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91" y="76201"/>
            <a:ext cx="11657609" cy="1089529"/>
          </a:xfrm>
        </p:spPr>
        <p:txBody>
          <a:bodyPr/>
          <a:lstStyle/>
          <a:p>
            <a:r>
              <a:rPr lang="en-US" sz="3600" dirty="0"/>
              <a:t>TV Has Highest Reach of Ad Supported Platforms Broadcast Leads the Way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10</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Visited or ordered from a fast food/quick service or a casual dining restaurant in the past month.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QSR/Casual Dining Patrons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3518348713"/>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11</a:t>
            </a:fld>
            <a:endParaRPr lang="en-US" dirty="0"/>
          </a:p>
        </p:txBody>
      </p:sp>
      <p:sp>
        <p:nvSpPr>
          <p:cNvPr id="5" name="Text Placeholder 4"/>
          <p:cNvSpPr>
            <a:spLocks noGrp="1"/>
          </p:cNvSpPr>
          <p:nvPr>
            <p:ph type="body" sz="quarter" idx="13"/>
          </p:nvPr>
        </p:nvSpPr>
        <p:spPr>
          <a:xfrm>
            <a:off x="609601" y="6338500"/>
            <a:ext cx="8229599" cy="369332"/>
          </a:xfrm>
        </p:spPr>
        <p:txBody>
          <a:bodyPr/>
          <a:lstStyle/>
          <a:p>
            <a:r>
              <a:rPr lang="en-US" dirty="0"/>
              <a:t>Source: GfK TVB Media Comparisons Study 2022. M-S 4A-4A.                                                                                                                        Persons 18+ Visited or ordered from a fast food/quick service or a casual dining restaurant in the past month. </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4227038772"/>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34679" y="6392577"/>
            <a:ext cx="8610599" cy="369332"/>
          </a:xfrm>
        </p:spPr>
        <p:txBody>
          <a:bodyPr/>
          <a:lstStyle/>
          <a:p>
            <a:r>
              <a:rPr lang="en-US" dirty="0"/>
              <a:t>Source: GfK TVB Media Comparisons Study 2022. M-S 4A-4A</a:t>
            </a:r>
            <a:r>
              <a:rPr lang="en-US"/>
              <a:t>.                                                                                                                                   Persons </a:t>
            </a:r>
            <a:r>
              <a:rPr lang="en-US" dirty="0"/>
              <a:t>18+ Visited or ordered from a fast food/quick service or a casual dining restaurant in the past month. </a:t>
            </a:r>
          </a:p>
        </p:txBody>
      </p:sp>
      <p:graphicFrame>
        <p:nvGraphicFramePr>
          <p:cNvPr id="7" name="Chart 6"/>
          <p:cNvGraphicFramePr/>
          <p:nvPr>
            <p:extLst>
              <p:ext uri="{D42A27DB-BD31-4B8C-83A1-F6EECF244321}">
                <p14:modId xmlns:p14="http://schemas.microsoft.com/office/powerpoint/2010/main" val="4006740995"/>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560851600"/>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13</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775"/>
            <a:ext cx="12649200" cy="1089529"/>
          </a:xfrm>
        </p:spPr>
        <p:txBody>
          <a:bodyPr/>
          <a:lstStyle/>
          <a:p>
            <a:r>
              <a:rPr lang="en-US" sz="3600" dirty="0"/>
              <a:t>QSR/Casual Dining Patrons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sp>
        <p:nvSpPr>
          <p:cNvPr id="5" name="Text Placeholder 4"/>
          <p:cNvSpPr>
            <a:spLocks noGrp="1"/>
          </p:cNvSpPr>
          <p:nvPr>
            <p:ph type="body" sz="quarter" idx="13"/>
          </p:nvPr>
        </p:nvSpPr>
        <p:spPr>
          <a:xfrm>
            <a:off x="419099" y="6248400"/>
            <a:ext cx="8648701" cy="553998"/>
          </a:xfrm>
        </p:spPr>
        <p:txBody>
          <a:bodyPr/>
          <a:lstStyle/>
          <a:p>
            <a:r>
              <a:rPr lang="en-US" dirty="0"/>
              <a:t>Source: GfK TVB Media Comparisons Study 2022. M-S 4A-4A. Persons 18+ Visited or ordered from a fast food/quick service or a casual dining restaurant in the past month.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2625302418"/>
              </p:ext>
            </p:extLst>
          </p:nvPr>
        </p:nvGraphicFramePr>
        <p:xfrm>
          <a:off x="114210" y="1371600"/>
          <a:ext cx="1148614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QSR/Casual Dining Patrons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New QSR/Casual Dining Patrons</a:t>
            </a:r>
          </a:p>
        </p:txBody>
      </p:sp>
      <p:sp>
        <p:nvSpPr>
          <p:cNvPr id="5" name="Text Placeholder 4"/>
          <p:cNvSpPr>
            <a:spLocks noGrp="1"/>
          </p:cNvSpPr>
          <p:nvPr>
            <p:ph type="body" sz="quarter" idx="13"/>
          </p:nvPr>
        </p:nvSpPr>
        <p:spPr>
          <a:xfrm>
            <a:off x="609601" y="6392577"/>
            <a:ext cx="8610599" cy="369332"/>
          </a:xfrm>
        </p:spPr>
        <p:txBody>
          <a:bodyPr/>
          <a:lstStyle/>
          <a:p>
            <a:r>
              <a:rPr lang="en-US" dirty="0"/>
              <a:t>Source: GfK TVB Media Comparisons Study 2022. M-S 4A-4A. Persons 18+ Visited or ordered from a fast food/quick service or a casual dining restaurant in the past month. </a:t>
            </a:r>
          </a:p>
        </p:txBody>
      </p:sp>
      <p:graphicFrame>
        <p:nvGraphicFramePr>
          <p:cNvPr id="6" name="Chart 5"/>
          <p:cNvGraphicFramePr/>
          <p:nvPr>
            <p:extLst>
              <p:ext uri="{D42A27DB-BD31-4B8C-83A1-F6EECF244321}">
                <p14:modId xmlns:p14="http://schemas.microsoft.com/office/powerpoint/2010/main" val="4231855585"/>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3644914115"/>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392577"/>
            <a:ext cx="9753600" cy="369332"/>
          </a:xfrm>
        </p:spPr>
        <p:txBody>
          <a:bodyPr/>
          <a:lstStyle/>
          <a:p>
            <a:r>
              <a:rPr lang="en-US" dirty="0"/>
              <a:t>Source: GfK TVB Media Comparisons Study 2022. M-S 4A-4A. Persons 18+ Visited or ordered from a fast food/quick service or a casual dining restaurant in the past month. </a:t>
            </a:r>
          </a:p>
        </p:txBody>
      </p:sp>
      <p:sp>
        <p:nvSpPr>
          <p:cNvPr id="11" name="TextBox 10"/>
          <p:cNvSpPr txBox="1"/>
          <p:nvPr/>
        </p:nvSpPr>
        <p:spPr>
          <a:xfrm>
            <a:off x="7620000" y="4659868"/>
            <a:ext cx="646331" cy="369332"/>
          </a:xfrm>
          <a:prstGeom prst="rect">
            <a:avLst/>
          </a:prstGeom>
          <a:noFill/>
        </p:spPr>
        <p:txBody>
          <a:bodyPr wrap="none" rtlCol="0">
            <a:spAutoFit/>
          </a:bodyPr>
          <a:lstStyle/>
          <a:p>
            <a:r>
              <a:rPr lang="en-US" dirty="0"/>
              <a:t>2:18</a:t>
            </a:r>
          </a:p>
        </p:txBody>
      </p:sp>
      <p:sp>
        <p:nvSpPr>
          <p:cNvPr id="12" name="TextBox 11"/>
          <p:cNvSpPr txBox="1"/>
          <p:nvPr/>
        </p:nvSpPr>
        <p:spPr>
          <a:xfrm>
            <a:off x="4115696" y="2069068"/>
            <a:ext cx="646331" cy="369332"/>
          </a:xfrm>
          <a:prstGeom prst="rect">
            <a:avLst/>
          </a:prstGeom>
          <a:noFill/>
        </p:spPr>
        <p:txBody>
          <a:bodyPr wrap="none" rtlCol="0">
            <a:spAutoFit/>
          </a:bodyPr>
          <a:lstStyle/>
          <a:p>
            <a:r>
              <a:rPr lang="en-US" dirty="0"/>
              <a:t>8:19</a:t>
            </a:r>
          </a:p>
        </p:txBody>
      </p:sp>
      <p:sp>
        <p:nvSpPr>
          <p:cNvPr id="13" name="TextBox 12"/>
          <p:cNvSpPr txBox="1"/>
          <p:nvPr/>
        </p:nvSpPr>
        <p:spPr>
          <a:xfrm>
            <a:off x="4115696" y="2450068"/>
            <a:ext cx="646331" cy="369332"/>
          </a:xfrm>
          <a:prstGeom prst="rect">
            <a:avLst/>
          </a:prstGeom>
          <a:noFill/>
        </p:spPr>
        <p:txBody>
          <a:bodyPr wrap="square" rtlCol="0">
            <a:spAutoFit/>
          </a:bodyPr>
          <a:lstStyle/>
          <a:p>
            <a:r>
              <a:rPr lang="en-US" dirty="0"/>
              <a:t>0:48</a:t>
            </a:r>
          </a:p>
        </p:txBody>
      </p:sp>
      <p:sp>
        <p:nvSpPr>
          <p:cNvPr id="14" name="TextBox 13"/>
          <p:cNvSpPr txBox="1"/>
          <p:nvPr/>
        </p:nvSpPr>
        <p:spPr>
          <a:xfrm>
            <a:off x="4115696" y="3364468"/>
            <a:ext cx="646331" cy="369332"/>
          </a:xfrm>
          <a:prstGeom prst="rect">
            <a:avLst/>
          </a:prstGeom>
          <a:noFill/>
        </p:spPr>
        <p:txBody>
          <a:bodyPr wrap="none" rtlCol="0">
            <a:spAutoFit/>
          </a:bodyPr>
          <a:lstStyle/>
          <a:p>
            <a:r>
              <a:rPr lang="en-US" dirty="0">
                <a:solidFill>
                  <a:schemeClr val="bg1"/>
                </a:solidFill>
              </a:rPr>
              <a:t>3:58</a:t>
            </a:r>
          </a:p>
        </p:txBody>
      </p:sp>
      <p:sp>
        <p:nvSpPr>
          <p:cNvPr id="15" name="TextBox 14"/>
          <p:cNvSpPr txBox="1"/>
          <p:nvPr/>
        </p:nvSpPr>
        <p:spPr>
          <a:xfrm>
            <a:off x="4115696" y="4888468"/>
            <a:ext cx="646331" cy="369332"/>
          </a:xfrm>
          <a:prstGeom prst="rect">
            <a:avLst/>
          </a:prstGeom>
          <a:noFill/>
        </p:spPr>
        <p:txBody>
          <a:bodyPr wrap="none" rtlCol="0">
            <a:spAutoFit/>
          </a:bodyPr>
          <a:lstStyle/>
          <a:p>
            <a:r>
              <a:rPr lang="en-US" dirty="0"/>
              <a:t>3:33</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129671"/>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QSR/Casual Dining Patrons</a:t>
            </a:r>
          </a:p>
        </p:txBody>
      </p:sp>
    </p:spTree>
    <p:extLst>
      <p:ext uri="{BB962C8B-B14F-4D97-AF65-F5344CB8AC3E}">
        <p14:creationId xmlns:p14="http://schemas.microsoft.com/office/powerpoint/2010/main" val="228642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14618938"/>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19</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number of respondents </a:t>
            </a:r>
            <a:r>
              <a:rPr lang="en-US" sz="2000" dirty="0"/>
              <a:t>age 18+ that have visited or ordered from a fast food/quick service restaurant or casual dining restaurant in the past month. n=3,214</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24758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129671"/>
            <a:ext cx="12115800" cy="1089529"/>
          </a:xfrm>
        </p:spPr>
        <p:txBody>
          <a:bodyPr/>
          <a:lstStyle/>
          <a:p>
            <a:r>
              <a:rPr lang="en-US" sz="3500" dirty="0"/>
              <a:t>Television Ads Motivate </a:t>
            </a:r>
            <a:br>
              <a:rPr lang="en-US" sz="3500" dirty="0"/>
            </a:br>
            <a:r>
              <a:rPr lang="en-US" sz="3500" dirty="0"/>
              <a:t>QSR/Casual Dining Patrons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Visited or ordered from a fast food/quick service or a casual dining restaurant in the past month.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QSR/Casual Dining Patrons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3495907853"/>
              </p:ext>
            </p:extLst>
          </p:nvPr>
        </p:nvGraphicFramePr>
        <p:xfrm>
          <a:off x="419595" y="1161553"/>
          <a:ext cx="11162804" cy="5086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543805" cy="1061829"/>
          </a:xfrm>
        </p:spPr>
        <p:txBody>
          <a:bodyPr/>
          <a:lstStyle/>
          <a:p>
            <a:r>
              <a:rPr lang="en-US" sz="3500" dirty="0"/>
              <a:t>Television is The Top Advertising Medium That Influences Purchase Decisions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21</a:t>
            </a:fld>
            <a:endParaRPr lang="en-US" dirty="0">
              <a:solidFill>
                <a:prstClr val="black"/>
              </a:solidFill>
            </a:endParaRPr>
          </a:p>
        </p:txBody>
      </p:sp>
      <p:sp>
        <p:nvSpPr>
          <p:cNvPr id="5" name="Text Placeholder 4"/>
          <p:cNvSpPr>
            <a:spLocks noGrp="1"/>
          </p:cNvSpPr>
          <p:nvPr>
            <p:ph type="body" sz="quarter" idx="13"/>
          </p:nvPr>
        </p:nvSpPr>
        <p:spPr>
          <a:xfrm>
            <a:off x="609601" y="6207911"/>
            <a:ext cx="9601199" cy="553998"/>
          </a:xfrm>
        </p:spPr>
        <p:txBody>
          <a:bodyPr/>
          <a:lstStyle/>
          <a:p>
            <a:pPr eaLnBrk="0" hangingPunct="0">
              <a:lnSpc>
                <a:spcPct val="100000"/>
              </a:lnSpc>
            </a:pPr>
            <a:r>
              <a:rPr lang="en-US" dirty="0"/>
              <a:t>Source: GfK TVB Media Comparisons Study 2022. Persons 18+ Visited or ordered from a fast food/quick service or a casual dining restaurant in the past month.  Includes only those who chose a media. Q1 -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7010400" y="4114800"/>
            <a:ext cx="4953000" cy="769441"/>
          </a:xfrm>
          <a:prstGeom prst="rect">
            <a:avLst/>
          </a:prstGeom>
        </p:spPr>
        <p:txBody>
          <a:bodyPr wrap="square">
            <a:spAutoFit/>
          </a:bodyPr>
          <a:lstStyle/>
          <a:p>
            <a:pPr algn="ctr" fontAlgn="base">
              <a:spcBef>
                <a:spcPct val="0"/>
              </a:spcBef>
              <a:spcAft>
                <a:spcPct val="0"/>
              </a:spcAft>
              <a:defRPr/>
            </a:pPr>
            <a:r>
              <a:rPr lang="en-US" sz="1600" b="1" dirty="0"/>
              <a:t>(%) QSR/Casual Dining Patrons</a:t>
            </a:r>
            <a:endParaRPr kumimoji="0" lang="en-US" sz="1600" b="1" i="0" u="none" strike="noStrike" kern="0" cap="none" spc="0" normalizeH="0" baseline="0" noProof="0" dirty="0">
              <a:ln>
                <a:noFill/>
              </a:ln>
              <a:solidFill>
                <a:srgbClr val="000000"/>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Advertising medium which you feel most influences you to make a purchase decision</a:t>
            </a:r>
            <a:endParaRPr kumimoji="0" lang="en-US" sz="1600" b="1" i="0" u="none" strike="noStrike" kern="0" cap="none" spc="0" normalizeH="0" baseline="0" noProof="0" dirty="0">
              <a:ln>
                <a:noFill/>
              </a:ln>
              <a:solidFill>
                <a:srgbClr val="000000"/>
              </a:solidFill>
              <a:effectLst/>
              <a:uLnTx/>
              <a:uFillTx/>
            </a:endParaRPr>
          </a:p>
        </p:txBody>
      </p:sp>
      <p:graphicFrame>
        <p:nvGraphicFramePr>
          <p:cNvPr id="10" name="Chart 9">
            <a:extLst>
              <a:ext uri="{FF2B5EF4-FFF2-40B4-BE49-F238E27FC236}">
                <a16:creationId xmlns:a16="http://schemas.microsoft.com/office/drawing/2014/main" id="{F2B6D060-2FBB-4EC1-BA48-FD35F19A2C37}"/>
              </a:ext>
            </a:extLst>
          </p:cNvPr>
          <p:cNvGraphicFramePr/>
          <p:nvPr>
            <p:extLst>
              <p:ext uri="{D42A27DB-BD31-4B8C-83A1-F6EECF244321}">
                <p14:modId xmlns:p14="http://schemas.microsoft.com/office/powerpoint/2010/main" val="1956640137"/>
              </p:ext>
            </p:extLst>
          </p:nvPr>
        </p:nvGraphicFramePr>
        <p:xfrm>
          <a:off x="419595" y="1241930"/>
          <a:ext cx="11162804" cy="496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95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7" y="152400"/>
            <a:ext cx="11687713" cy="1089529"/>
          </a:xfrm>
        </p:spPr>
        <p:txBody>
          <a:bodyPr/>
          <a:lstStyle/>
          <a:p>
            <a:r>
              <a:rPr lang="en-US" sz="3600" dirty="0"/>
              <a:t>The Primary Source For News Among </a:t>
            </a:r>
            <a:br>
              <a:rPr lang="en-US" sz="3600" dirty="0"/>
            </a:br>
            <a:r>
              <a:rPr lang="en-US" sz="3600" dirty="0"/>
              <a:t>QSR/Casual Dining Patrons: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123801"/>
            <a:ext cx="8991599" cy="646331"/>
          </a:xfrm>
        </p:spPr>
        <p:txBody>
          <a:bodyPr/>
          <a:lstStyle/>
          <a:p>
            <a:r>
              <a:rPr lang="en-US" dirty="0"/>
              <a:t>Source: GfK TVB Media Comparisons Study 2022. Persons 18+ Visited or ordered from a fast food/quick service or a casual dining restaurant in the past month. Includes only those who chose a media. Q5 - Which one of the following sources, if any, would you say is your primary source for news?                                Broadcast TV News &amp; Broadcast TV News Websites/Apps include local TV station &amp; broadcast network telecasts and websites/apps for news/weather/sports.                                       Cable TV news websites/apps, streaming radio, podcasts and radio station websites/apps &lt; 3%.</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QSR/Casual Dining Patrons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1624486922"/>
              </p:ext>
            </p:extLst>
          </p:nvPr>
        </p:nvGraphicFramePr>
        <p:xfrm>
          <a:off x="314330" y="685800"/>
          <a:ext cx="11799490" cy="5070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Visited or ordered from a fast food/quick service or a casual dining restaurant in the past month. Includes only those who chose a media. Q6 - What source do you turn to first for information about local weather, traffic, or sports?                               Podcasts and streaming radio were &lt; 2%.</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QSR/Casual Dining Patrons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88679147"/>
              </p:ext>
            </p:extLst>
          </p:nvPr>
        </p:nvGraphicFramePr>
        <p:xfrm>
          <a:off x="228600" y="762001"/>
          <a:ext cx="11963400" cy="5465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05" y="261119"/>
            <a:ext cx="12915405" cy="577081"/>
          </a:xfrm>
        </p:spPr>
        <p:txBody>
          <a:bodyPr/>
          <a:lstStyle/>
          <a:p>
            <a:r>
              <a:rPr lang="en-US" sz="3400" dirty="0"/>
              <a:t>QSR/Casual Dining Patrons’ Trust is in Local Broadcast Assets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248400"/>
            <a:ext cx="9525000" cy="553998"/>
          </a:xfrm>
        </p:spPr>
        <p:txBody>
          <a:bodyPr/>
          <a:lstStyle/>
          <a:p>
            <a:pPr>
              <a:lnSpc>
                <a:spcPct val="100000"/>
              </a:lnSpc>
            </a:pPr>
            <a:r>
              <a:rPr lang="en-US" dirty="0"/>
              <a:t>Source: GfK TVB Media Comparisons Study 2022. Persons 18+ Visited or ordered from a fast food/quick service or a casual dining restaurant in the past month.  Q9 -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QSR/Casual Dining Patrons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extLst>
              <p:ext uri="{D42A27DB-BD31-4B8C-83A1-F6EECF244321}">
                <p14:modId xmlns:p14="http://schemas.microsoft.com/office/powerpoint/2010/main" val="3406350855"/>
              </p:ext>
            </p:extLst>
          </p:nvPr>
        </p:nvGraphicFramePr>
        <p:xfrm>
          <a:off x="306780" y="1524000"/>
          <a:ext cx="11809020" cy="466722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1430000" y="1600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573985" y="2743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811985" y="3886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924800" y="59098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379660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95" y="254472"/>
            <a:ext cx="12001005" cy="991766"/>
          </a:xfrm>
        </p:spPr>
        <p:txBody>
          <a:bodyPr/>
          <a:lstStyle/>
          <a:p>
            <a:r>
              <a:rPr lang="en-US" sz="3200" dirty="0"/>
              <a:t>Local Broadcast Television News:</a:t>
            </a:r>
            <a:br>
              <a:rPr lang="en-US" sz="3200" dirty="0"/>
            </a:br>
            <a:r>
              <a:rPr lang="en-US" sz="3200" dirty="0"/>
              <a:t>Most Involved In Your Community For QSR/Casual Dining Patrons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Visited or ordered from a fast food/quick service or a casual dining restaurant in the past month.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extLst>
              <p:ext uri="{D42A27DB-BD31-4B8C-83A1-F6EECF244321}">
                <p14:modId xmlns:p14="http://schemas.microsoft.com/office/powerpoint/2010/main" val="1665781496"/>
              </p:ext>
            </p:extLst>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1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2022. M-S 4A-4A. Persons 18+ Visited or ordered from a fast food/quick service or a casual dining restaurant in the past month. 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4197170023"/>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533400" y="6361799"/>
            <a:ext cx="9867898" cy="400110"/>
          </a:xfrm>
        </p:spPr>
        <p:txBody>
          <a:bodyPr/>
          <a:lstStyle/>
          <a:p>
            <a:pPr>
              <a:lnSpc>
                <a:spcPct val="100000"/>
              </a:lnSpc>
            </a:pPr>
            <a:r>
              <a:rPr lang="en-US" dirty="0"/>
              <a:t>Source: GfK TVB Media Comparisons Study 2022. Persons 18+ Visited or ordered from a fast food/quick service or a casual dining restaurant in the past month.                   Includes only those who answered. 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257452531"/>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4% Increased Reach For QSR/Casual Dining Patrons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91664567"/>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0" y="6368723"/>
            <a:ext cx="10153812" cy="369332"/>
          </a:xfrm>
        </p:spPr>
        <p:txBody>
          <a:bodyPr/>
          <a:lstStyle/>
          <a:p>
            <a:r>
              <a:rPr lang="en-US" dirty="0"/>
              <a:t>Source: GfK TVB Media Comparisons Study 2022. M-S 4A-4A. Persons 18+ Visited or ordered from a fast food/quick service or a casual dining restaurant in the past month. </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a:solidFill>
                  <a:schemeClr val="accent1"/>
                </a:solidFill>
              </a:rPr>
              <a:t>0.5%</a:t>
            </a:r>
            <a:endParaRPr lang="en-US" sz="3600" baseline="-25000" dirty="0">
              <a:solidFill>
                <a:schemeClr val="accent1"/>
              </a:solidFill>
            </a:endParaRP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4.2%</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3026450429"/>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8600" y="152400"/>
            <a:ext cx="11754607" cy="1034129"/>
          </a:xfrm>
        </p:spPr>
        <p:txBody>
          <a:bodyPr/>
          <a:lstStyle/>
          <a:p>
            <a:r>
              <a:rPr lang="en-US" sz="3400" dirty="0"/>
              <a:t>Local Broadcast Television Station Websites: Top Choice For Info On News And Events For QSR/Casual Dining Patrons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Visited or ordered from a fast food/quick service or a casual dining restaurant in the past month.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486149" y="1295400"/>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QSR/Casual Dining Patrons</a:t>
            </a:r>
          </a:p>
        </p:txBody>
      </p:sp>
    </p:spTree>
    <p:extLst>
      <p:ext uri="{BB962C8B-B14F-4D97-AF65-F5344CB8AC3E}">
        <p14:creationId xmlns:p14="http://schemas.microsoft.com/office/powerpoint/2010/main" val="116694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609601" y="6207911"/>
            <a:ext cx="8610599" cy="553998"/>
          </a:xfrm>
        </p:spPr>
        <p:txBody>
          <a:bodyPr/>
          <a:lstStyle/>
          <a:p>
            <a:pPr>
              <a:lnSpc>
                <a:spcPct val="100000"/>
              </a:lnSpc>
            </a:pPr>
            <a:r>
              <a:rPr lang="en-US" dirty="0"/>
              <a:t>Source: GfK TVB Media Comparisons Study 2022. Persons 18+ Visited or ordered from a fast food/quick service or a casual dining restaurant in the past month. QO12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305998677"/>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51% of QSR/Casual Dining Patrons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609600" y="6381690"/>
            <a:ext cx="8451272" cy="400110"/>
          </a:xfrm>
        </p:spPr>
        <p:txBody>
          <a:bodyPr/>
          <a:lstStyle/>
          <a:p>
            <a:r>
              <a:rPr lang="en-US" dirty="0"/>
              <a:t>Source: GfK TVB Media Comparisons Study 2022. Includes only those who answered all of the time, often, or sometimes.</a:t>
            </a:r>
            <a:br>
              <a:rPr lang="en-US" dirty="0"/>
            </a:br>
            <a:r>
              <a:rPr lang="en-US" dirty="0"/>
              <a:t>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178746217"/>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QSR/Casual Dining Patrons Summary</a:t>
            </a:r>
          </a:p>
        </p:txBody>
      </p:sp>
      <p:sp>
        <p:nvSpPr>
          <p:cNvPr id="3" name="Content Placeholder 2"/>
          <p:cNvSpPr>
            <a:spLocks noGrp="1"/>
          </p:cNvSpPr>
          <p:nvPr>
            <p:ph idx="1"/>
          </p:nvPr>
        </p:nvSpPr>
        <p:spPr>
          <a:xfrm>
            <a:off x="324591" y="9144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purchase influence and motivating respondents to learn more about products.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7</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381690"/>
            <a:ext cx="8115301" cy="400110"/>
          </a:xfrm>
        </p:spPr>
        <p:txBody>
          <a:bodyPr/>
          <a:lstStyle/>
          <a:p>
            <a:r>
              <a:rPr lang="en-US" dirty="0"/>
              <a:t>Source: GfK TVB Media Comparisons Study 2022. M-S 4A-4A.                                                                                                                  Persons 18+ Visited or ordered from a fast food/quick service or a casual dining restaurant in the past month. </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3904747379"/>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13871</TotalTime>
  <Words>2889</Words>
  <Application>Microsoft Office PowerPoint</Application>
  <PresentationFormat>Widescreen</PresentationFormat>
  <Paragraphs>261</Paragraphs>
  <Slides>35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Tahoma</vt:lpstr>
      <vt:lpstr>Wingdings</vt:lpstr>
      <vt:lpstr>1_Office Theme</vt:lpstr>
      <vt:lpstr>3_Office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QSR/Casual Dining Patrons</vt:lpstr>
      <vt:lpstr>The Majority of TV Program Reach  is Through Linear TV</vt:lpstr>
      <vt:lpstr>Streaming with NO Advertising  Advertisers Cannot Reach these Viewers  </vt:lpstr>
      <vt:lpstr>Time Spent</vt:lpstr>
      <vt:lpstr>QSR/Casual Dining Patrons Spend the Most Time with Television of All Ad Supported Platforms</vt:lpstr>
      <vt:lpstr>Most Time Spent with TV Programs  is On Linear TV For New QSR/Casual Dining Patrons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QSR/Casual Dining Patrons To Learn More</vt:lpstr>
      <vt:lpstr>Television is The Top Advertising Medium That Influences Purchase Decisions For QSR/Casual Dining Patrons</vt:lpstr>
      <vt:lpstr>PowerPoint Presentation</vt:lpstr>
      <vt:lpstr>The Primary Source For News Among  QSR/Casual Dining Patrons: Broadcast Television</vt:lpstr>
      <vt:lpstr>The Primary Source For Local Traffic, Weather &amp; Sports: Local Broadcast Television News</vt:lpstr>
      <vt:lpstr>QSR/Casual Dining Patrons’ Trust is in Local Broadcast Assets</vt:lpstr>
      <vt:lpstr>Local Broadcast Television News: Most Involved In Your Community For QSR/Casual Dining Patrons</vt:lpstr>
      <vt:lpstr>Working Together</vt:lpstr>
      <vt:lpstr>Internet Usage Skews Towards the Day. TV Skews Towards the Evening/Night.</vt:lpstr>
      <vt:lpstr>Television Ads Are Motivation To Do  Further Research Online</vt:lpstr>
      <vt:lpstr>Combining Broadcast TV with Broadcast Websites Results in 4% Increased Reach For QSR/Casual Dining Patrons</vt:lpstr>
      <vt:lpstr>Local Broadcast Television Station Websites: Top Choice For Info On News And Events For QSR/Casual Dining Patrons </vt:lpstr>
      <vt:lpstr>“When visiting a local television station’s website/apps, do you look at the video ads?”</vt:lpstr>
      <vt:lpstr>51% of QSR/Casual Dining Patrons Have Read or Watched Local Broadcast TV Station Content on a Social Media Site</vt:lpstr>
      <vt:lpstr>QSR/Casual Dining Patrons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1166</cp:revision>
  <cp:lastPrinted>2017-05-09T21:32:00Z</cp:lastPrinted>
  <dcterms:created xsi:type="dcterms:W3CDTF">2017-03-08T14:37:33Z</dcterms:created>
  <dcterms:modified xsi:type="dcterms:W3CDTF">2022-02-17T14:40:26Z</dcterms:modified>
</cp:coreProperties>
</file>