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22" r:id="rId2"/>
    <p:sldId id="408" r:id="rId3"/>
    <p:sldId id="542" r:id="rId4"/>
    <p:sldId id="259" r:id="rId5"/>
    <p:sldId id="551" r:id="rId6"/>
    <p:sldId id="512" r:id="rId7"/>
    <p:sldId id="411" r:id="rId8"/>
    <p:sldId id="525" r:id="rId9"/>
    <p:sldId id="555" r:id="rId10"/>
    <p:sldId id="524" r:id="rId11"/>
    <p:sldId id="546" r:id="rId12"/>
    <p:sldId id="526" r:id="rId13"/>
    <p:sldId id="528" r:id="rId14"/>
    <p:sldId id="529" r:id="rId15"/>
    <p:sldId id="530" r:id="rId16"/>
    <p:sldId id="462" r:id="rId17"/>
    <p:sldId id="548" r:id="rId18"/>
    <p:sldId id="547" r:id="rId19"/>
    <p:sldId id="534" r:id="rId20"/>
    <p:sldId id="309" r:id="rId21"/>
    <p:sldId id="535" r:id="rId22"/>
    <p:sldId id="390" r:id="rId23"/>
    <p:sldId id="328" r:id="rId24"/>
    <p:sldId id="278" r:id="rId25"/>
    <p:sldId id="556" r:id="rId26"/>
    <p:sldId id="521" r:id="rId27"/>
    <p:sldId id="435" r:id="rId28"/>
    <p:sldId id="539" r:id="rId29"/>
    <p:sldId id="540" r:id="rId30"/>
    <p:sldId id="44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orient="horz" pos="1512" userDrawn="1">
          <p15:clr>
            <a:srgbClr val="A4A3A4"/>
          </p15:clr>
        </p15:guide>
        <p15:guide id="19" pos="2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695"/>
    <a:srgbClr val="3333FF"/>
    <a:srgbClr val="548234"/>
    <a:srgbClr val="B25E3C"/>
    <a:srgbClr val="FFA4FF"/>
    <a:srgbClr val="A05FCF"/>
    <a:srgbClr val="FF6600"/>
    <a:srgbClr val="D3D3D3"/>
    <a:srgbClr val="959595"/>
    <a:srgbClr val="A46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14" y="156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  <p:guide orient="horz" pos="1512"/>
        <p:guide pos="25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0.95799999999999996</c:v>
                </c:pt>
                <c:pt idx="1">
                  <c:v>0.94</c:v>
                </c:pt>
                <c:pt idx="2">
                  <c:v>0.90800000000000003</c:v>
                </c:pt>
                <c:pt idx="3">
                  <c:v>0.90800000000000003</c:v>
                </c:pt>
                <c:pt idx="4">
                  <c:v>0.86799999999999999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4.2000000000000003E-2</c:v>
                </c:pt>
                <c:pt idx="1">
                  <c:v>0.06</c:v>
                </c:pt>
                <c:pt idx="2">
                  <c:v>9.1999999999999998E-2</c:v>
                </c:pt>
                <c:pt idx="3">
                  <c:v>9.1999999999999998E-2</c:v>
                </c:pt>
                <c:pt idx="4">
                  <c:v>0.13200000000000001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587096"/>
        <c:axId val="841584352"/>
      </c:lineChart>
      <c:catAx>
        <c:axId val="84158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584352"/>
        <c:crosses val="autoZero"/>
        <c:auto val="1"/>
        <c:lblAlgn val="ctr"/>
        <c:lblOffset val="100"/>
        <c:noMultiLvlLbl val="0"/>
      </c:catAx>
      <c:valAx>
        <c:axId val="84158435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84158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Automotive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114-7242-9864-83695210722B}"/>
              </c:ext>
            </c:extLst>
          </c:dPt>
          <c:dPt>
            <c:idx val="5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0114-7242-9864-83695210722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2B-1D46-889B-652F63D2CA76}"/>
              </c:ext>
            </c:extLst>
          </c:dPt>
          <c:dPt>
            <c:idx val="14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C90-2741-8769-43CC18F7FC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National broadcast network TV news</c:v>
                </c:pt>
                <c:pt idx="2">
                  <c:v>Local newspapers</c:v>
                </c:pt>
                <c:pt idx="3">
                  <c:v>Local broadcast TV news web/apps</c:v>
                </c:pt>
                <c:pt idx="4">
                  <c:v>Radio    </c:v>
                </c:pt>
                <c:pt idx="5">
                  <c:v>National newspapers</c:v>
                </c:pt>
                <c:pt idx="6">
                  <c:v>Public TV news   </c:v>
                </c:pt>
                <c:pt idx="7">
                  <c:v>National broadcast network TV news web/apps</c:v>
                </c:pt>
                <c:pt idx="8">
                  <c:v>Local/National newspaper web/apps</c:v>
                </c:pt>
                <c:pt idx="9">
                  <c:v>Cable TV news   </c:v>
                </c:pt>
                <c:pt idx="10">
                  <c:v>Public TV news web/apps</c:v>
                </c:pt>
                <c:pt idx="11">
                  <c:v>Cable TV news web/apps</c:v>
                </c:pt>
                <c:pt idx="12">
                  <c:v>Radio web/apps</c:v>
                </c:pt>
                <c:pt idx="13">
                  <c:v>All other Internet news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0.755</c:v>
                </c:pt>
                <c:pt idx="1">
                  <c:v>0.74099999999999999</c:v>
                </c:pt>
                <c:pt idx="2">
                  <c:v>0.72499999999999998</c:v>
                </c:pt>
                <c:pt idx="3">
                  <c:v>0.71899999999999997</c:v>
                </c:pt>
                <c:pt idx="4">
                  <c:v>0.70899999999999996</c:v>
                </c:pt>
                <c:pt idx="5">
                  <c:v>0.70499999999999996</c:v>
                </c:pt>
                <c:pt idx="6">
                  <c:v>0.70299999999999996</c:v>
                </c:pt>
                <c:pt idx="7">
                  <c:v>0.69699999999999995</c:v>
                </c:pt>
                <c:pt idx="8">
                  <c:v>0.69099999999999995</c:v>
                </c:pt>
                <c:pt idx="9">
                  <c:v>0.68200000000000005</c:v>
                </c:pt>
                <c:pt idx="10">
                  <c:v>0.67500000000000004</c:v>
                </c:pt>
                <c:pt idx="11">
                  <c:v>0.67300000000000004</c:v>
                </c:pt>
                <c:pt idx="12">
                  <c:v>0.66900000000000004</c:v>
                </c:pt>
                <c:pt idx="13">
                  <c:v>0.625</c:v>
                </c:pt>
                <c:pt idx="14">
                  <c:v>0.58199999999999996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20646080"/>
        <c:axId val="520643336"/>
      </c:barChart>
      <c:catAx>
        <c:axId val="52064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3336"/>
        <c:crosses val="autoZero"/>
        <c:auto val="1"/>
        <c:lblAlgn val="ctr"/>
        <c:lblOffset val="100"/>
        <c:noMultiLvlLbl val="0"/>
      </c:catAx>
      <c:valAx>
        <c:axId val="52064333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206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18259121173958"/>
          <c:y val="2.6782164190578581E-2"/>
          <c:w val="0.40750323242135572"/>
          <c:h val="0.89774082763597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Talked with others about the ad</c:v>
                </c:pt>
                <c:pt idx="1">
                  <c:v>Remembered you had seen the brand advertised before</c:v>
                </c:pt>
                <c:pt idx="2">
                  <c:v>Went to the website or app advertised to learn more about what was advertised </c:v>
                </c:pt>
                <c:pt idx="3">
                  <c:v>Went online to learn more about what was advertised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4"/>
                <c:pt idx="0">
                  <c:v>0.13900000000000001</c:v>
                </c:pt>
                <c:pt idx="1">
                  <c:v>0.17599999999999999</c:v>
                </c:pt>
                <c:pt idx="2">
                  <c:v>0.17199999999999999</c:v>
                </c:pt>
                <c:pt idx="3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Talked with others about the ad</c:v>
                </c:pt>
                <c:pt idx="1">
                  <c:v>Remembered you had seen the brand advertised before</c:v>
                </c:pt>
                <c:pt idx="2">
                  <c:v>Went to the website or app advertised to learn more about what was advertised </c:v>
                </c:pt>
                <c:pt idx="3">
                  <c:v>Went online to learn more about what was advertised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4"/>
                <c:pt idx="0">
                  <c:v>0.17299999999999999</c:v>
                </c:pt>
                <c:pt idx="1">
                  <c:v>0.21</c:v>
                </c:pt>
                <c:pt idx="2">
                  <c:v>0.22500000000000001</c:v>
                </c:pt>
                <c:pt idx="3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A64E-9E91-FF37368D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0646472"/>
        <c:axId val="520644904"/>
      </c:barChart>
      <c:catAx>
        <c:axId val="520646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4904"/>
        <c:crosses val="autoZero"/>
        <c:auto val="1"/>
        <c:lblAlgn val="ctr"/>
        <c:lblOffset val="100"/>
        <c:noMultiLvlLbl val="0"/>
      </c:catAx>
      <c:valAx>
        <c:axId val="5206449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2064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035954375304909"/>
          <c:y val="0.45057358308548168"/>
          <c:w val="0.1377162278436832"/>
          <c:h val="9.8852833829036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Automotive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13735208609564373"/>
                  <c:y val="0.268072080739272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2376599166625128"/>
                  <c:y val="-0.122357402734611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D8-C141-A109-1AE2E724A128}"/>
              </c:ext>
            </c:extLst>
          </c:dPt>
          <c:dPt>
            <c:idx val="1"/>
            <c:bubble3D val="0"/>
            <c:spPr>
              <a:solidFill>
                <a:srgbClr val="C019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D8-C141-A109-1AE2E724A1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D8-C141-A109-1AE2E724A128}"/>
              </c:ext>
            </c:extLst>
          </c:dPt>
          <c:dLbls>
            <c:dLbl>
              <c:idx val="0"/>
              <c:layout>
                <c:manualLayout>
                  <c:x val="0.1765074507065231"/>
                  <c:y val="0.161026260570733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9D8-C141-A109-1AE2E724A128}"/>
                </c:ext>
              </c:extLst>
            </c:dLbl>
            <c:dLbl>
              <c:idx val="1"/>
              <c:layout>
                <c:manualLayout>
                  <c:x val="-0.1375769142759434"/>
                  <c:y val="-0.15883628663409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9D8-C141-A109-1AE2E724A128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9D8-C141-A109-1AE2E724A1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D8-C141-A109-1AE2E724A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E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C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7.1843403595169081E-2"/>
                  <c:y val="0.113871063592432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400654815055336"/>
                  <c:y val="3.85860470935354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8.9593130755562772E-2"/>
                  <c:y val="-0.190667827410585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3.9116180065120729E-2"/>
                  <c:y val="-5.8301108788464846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2.4062559190410497E-2"/>
                  <c:y val="-2.6050012771658485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6.0160005772495315E-5"/>
                  <c:y val="-2.8448582345919064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0.33400000000000002</c:v>
                </c:pt>
                <c:pt idx="1">
                  <c:v>0.23</c:v>
                </c:pt>
                <c:pt idx="2">
                  <c:v>0.16900000000000001</c:v>
                </c:pt>
                <c:pt idx="3">
                  <c:v>0.11700000000000001</c:v>
                </c:pt>
                <c:pt idx="4">
                  <c:v>8.7999999999999995E-2</c:v>
                </c:pt>
                <c:pt idx="5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1824187992126"/>
          <c:y val="2.4429904895136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521407480315E-2"/>
          <c:y val="5.6442998188037642E-2"/>
          <c:w val="0.89036035925196855"/>
          <c:h val="0.81411430879889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Visited in the last 30 days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8134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8A-4E4F-B402-1ACE7AB43FAC}"/>
              </c:ext>
            </c:extLst>
          </c:dPt>
          <c:dPt>
            <c:idx val="2"/>
            <c:invertIfNegative val="0"/>
            <c:bubble3D val="0"/>
            <c:spPr>
              <a:solidFill>
                <a:srgbClr val="FFA4F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A-4E4F-B402-1ACE7AB43FA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98A-4E4F-B402-1ACE7AB43FA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21E-43C1-9779-063855EA79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</c:v>
                </c:pt>
                <c:pt idx="1">
                  <c:v>Local newspaper</c:v>
                </c:pt>
                <c:pt idx="2">
                  <c:v>Local radio station</c:v>
                </c:pt>
                <c:pt idx="3">
                  <c:v>Local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0.67</c:v>
                </c:pt>
                <c:pt idx="1">
                  <c:v>0.64</c:v>
                </c:pt>
                <c:pt idx="2">
                  <c:v>0.59</c:v>
                </c:pt>
                <c:pt idx="3" formatCode="0.00%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A-4E4F-B402-1ACE7AB4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520644120"/>
        <c:axId val="520644512"/>
      </c:barChart>
      <c:catAx>
        <c:axId val="52064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4512"/>
        <c:crosses val="autoZero"/>
        <c:auto val="1"/>
        <c:lblAlgn val="ctr"/>
        <c:lblOffset val="0"/>
        <c:noMultiLvlLbl val="0"/>
      </c:catAx>
      <c:valAx>
        <c:axId val="520644512"/>
        <c:scaling>
          <c:orientation val="minMax"/>
          <c:min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52064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35993787714439"/>
          <c:y val="3.2596402635805315E-2"/>
          <c:w val="0.33721217128372871"/>
          <c:h val="0.839981296151501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58-9D41-B168-691E55CB81A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58-9D41-B168-691E55CB81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58-9D41-B168-691E55CB81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58-9D41-B168-691E55CB81A0}"/>
              </c:ext>
            </c:extLst>
          </c:dPt>
          <c:dLbls>
            <c:dLbl>
              <c:idx val="0"/>
              <c:layout>
                <c:manualLayout>
                  <c:x val="-3.2447429036072659E-2"/>
                  <c:y val="0.148132100129988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58-9D41-B168-691E55CB81A0}"/>
                </c:ext>
              </c:extLst>
            </c:dLbl>
            <c:dLbl>
              <c:idx val="1"/>
              <c:layout>
                <c:manualLayout>
                  <c:x val="3.5799007707707366E-2"/>
                  <c:y val="-0.188811103963391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58-9D41-B168-691E55CB8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8-9D41-B168-691E55CB81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17959018679217"/>
          <c:y val="7.0776591975733744E-2"/>
          <c:w val="0.44988146522913097"/>
          <c:h val="0.86181712995213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5.1899785254115966E-3"/>
                  <c:y val="0.134443937944221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3.8900849574229311E-2"/>
                  <c:y val="-6.27204802299244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6-4446-907E-6B0CE2F194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6-4446-907E-6B0CE2F19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6-4446-907E-6B0CE2F19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06-4446-907E-6B0CE2F19484}"/>
              </c:ext>
            </c:extLst>
          </c:dPt>
          <c:dLbls>
            <c:dLbl>
              <c:idx val="0"/>
              <c:layout>
                <c:manualLayout>
                  <c:x val="-0.16418236075255974"/>
                  <c:y val="0.17224159643899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06-4446-907E-6B0CE2F19484}"/>
                </c:ext>
              </c:extLst>
            </c:dLbl>
            <c:dLbl>
              <c:idx val="1"/>
              <c:layout>
                <c:manualLayout>
                  <c:x val="0.15986386976239012"/>
                  <c:y val="-0.195874522847588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06-4446-907E-6B0CE2F19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6-4446-907E-6B0CE2F194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C-174B-A493-ED96DDB514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C-174B-A493-ED96DDB51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C-174B-A493-ED96DDB51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C-174B-A493-ED96DDB5144B}"/>
              </c:ext>
            </c:extLst>
          </c:dPt>
          <c:dLbls>
            <c:dLbl>
              <c:idx val="0"/>
              <c:layout>
                <c:manualLayout>
                  <c:x val="-0.15703384590999142"/>
                  <c:y val="0.195004072953655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C-174B-A493-ED96DDB5144B}"/>
                </c:ext>
              </c:extLst>
            </c:dLbl>
            <c:dLbl>
              <c:idx val="1"/>
              <c:layout>
                <c:manualLayout>
                  <c:x val="0.1527153549198218"/>
                  <c:y val="-0.195874522847588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7C-174B-A493-ED96DDB5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C-174B-A493-ED96DDB51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582000"/>
        <c:axId val="841585920"/>
      </c:barChart>
      <c:catAx>
        <c:axId val="84158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1585920"/>
        <c:crosses val="autoZero"/>
        <c:auto val="1"/>
        <c:lblAlgn val="ctr"/>
        <c:lblOffset val="100"/>
        <c:noMultiLvlLbl val="0"/>
      </c:catAx>
      <c:valAx>
        <c:axId val="8415859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4158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73006783243002"/>
          <c:y val="3.8294168842471714E-2"/>
          <c:w val="0.43997858340624091"/>
          <c:h val="0.92341166231505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Column8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Did most of my information gathering and decision making online, but went to a showroom for final purchase</c:v>
                </c:pt>
                <c:pt idx="1">
                  <c:v>I did the full purchase of a vehicle online</c:v>
                </c:pt>
                <c:pt idx="2">
                  <c:v>Did some info gathering online but went to showrooms, talk with sales people for information, and final purchase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0.20649117657188198</c:v>
                </c:pt>
                <c:pt idx="1">
                  <c:v>0.15565667457946575</c:v>
                </c:pt>
                <c:pt idx="2">
                  <c:v>0.12795531621068618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0B-C541-AA9D-E81AD915F5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851157728"/>
        <c:axId val="851159296"/>
      </c:barChart>
      <c:catAx>
        <c:axId val="851157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9296"/>
        <c:crosses val="autoZero"/>
        <c:auto val="1"/>
        <c:lblAlgn val="ctr"/>
        <c:lblOffset val="100"/>
        <c:noMultiLvlLbl val="0"/>
      </c:catAx>
      <c:valAx>
        <c:axId val="851159296"/>
        <c:scaling>
          <c:orientation val="minMax"/>
          <c:max val="0.25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8511577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 category 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Friended, liked or followed what was advertised on social media (such as Facebook, Twitter, Instagram, etc) </c:v>
                </c:pt>
                <c:pt idx="4">
                  <c:v>Remembered you had seen the brand advertised before </c:v>
                </c:pt>
                <c:pt idx="5">
                  <c:v>Talked with others about the ad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0.73</c:v>
                </c:pt>
                <c:pt idx="1">
                  <c:v>0.2</c:v>
                </c:pt>
                <c:pt idx="2">
                  <c:v>0.19</c:v>
                </c:pt>
                <c:pt idx="3">
                  <c:v>0.17</c:v>
                </c:pt>
                <c:pt idx="4">
                  <c:v>0.2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Automotive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Friended, liked or followed what was advertised on social media (such as Facebook, Twitter, Instagram, etc) </c:v>
                </c:pt>
                <c:pt idx="4">
                  <c:v>Remembered you had seen the brand advertised before </c:v>
                </c:pt>
                <c:pt idx="5">
                  <c:v>Talked with others about the ad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0.76</c:v>
                </c:pt>
                <c:pt idx="1">
                  <c:v>0.23</c:v>
                </c:pt>
                <c:pt idx="2">
                  <c:v>0.19900000000000001</c:v>
                </c:pt>
                <c:pt idx="3">
                  <c:v>0.16900000000000001</c:v>
                </c:pt>
                <c:pt idx="4">
                  <c:v>0.193</c:v>
                </c:pt>
                <c:pt idx="5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Automotive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Friended, liked or followed what was advertised on social media (such as Facebook, Twitter, Instagram, etc) </c:v>
                </c:pt>
                <c:pt idx="4">
                  <c:v>Remembered you had seen the brand advertised before </c:v>
                </c:pt>
                <c:pt idx="5">
                  <c:v>Talked with others about the ad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0.86099999999999999</c:v>
                </c:pt>
                <c:pt idx="1">
                  <c:v>0.26</c:v>
                </c:pt>
                <c:pt idx="2">
                  <c:v>0.248</c:v>
                </c:pt>
                <c:pt idx="3">
                  <c:v>0.214</c:v>
                </c:pt>
                <c:pt idx="4">
                  <c:v>0.20799999999999999</c:v>
                </c:pt>
                <c:pt idx="5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51160080"/>
        <c:axId val="851160472"/>
      </c:barChart>
      <c:catAx>
        <c:axId val="8511600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51160472"/>
        <c:crosses val="autoZero"/>
        <c:auto val="1"/>
        <c:lblAlgn val="r"/>
        <c:lblOffset val="100"/>
        <c:noMultiLvlLbl val="0"/>
      </c:catAx>
      <c:valAx>
        <c:axId val="8511604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511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0.91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8512"/>
        <c:axId val="851155376"/>
      </c:barChart>
      <c:catAx>
        <c:axId val="85115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55376"/>
        <c:crosses val="autoZero"/>
        <c:auto val="1"/>
        <c:lblAlgn val="ctr"/>
        <c:lblOffset val="100"/>
        <c:noMultiLvlLbl val="0"/>
      </c:catAx>
      <c:valAx>
        <c:axId val="851155376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8511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0.91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48712"/>
        <c:axId val="851148320"/>
      </c:barChart>
      <c:catAx>
        <c:axId val="851148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48320"/>
        <c:crosses val="autoZero"/>
        <c:auto val="1"/>
        <c:lblAlgn val="ctr"/>
        <c:lblOffset val="100"/>
        <c:noMultiLvlLbl val="0"/>
      </c:catAx>
      <c:valAx>
        <c:axId val="851148320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85114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8872691933916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0.19034028909651599"/>
          <c:w val="0.91310851639167101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C542-A5F4-B269E0B759B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C542-A5F4-B269E0B759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0.56999999999999995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7-C542-A5F4-B269E0B7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4592"/>
        <c:axId val="851152632"/>
      </c:barChart>
      <c:catAx>
        <c:axId val="851154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52632"/>
        <c:crosses val="autoZero"/>
        <c:auto val="1"/>
        <c:lblAlgn val="ctr"/>
        <c:lblOffset val="100"/>
        <c:noMultiLvlLbl val="0"/>
      </c:catAx>
      <c:valAx>
        <c:axId val="851152632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9D4D-863C-32FB954D40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E-9D4D-863C-32FB954D40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E-9D4D-863C-32FB954D40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E-9D4D-863C-32FB954D40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E-9D4D-863C-32FB954D40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6EE-9D4D-863C-32FB954D40C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EE-9D4D-863C-32FB954D4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1585136"/>
        <c:axId val="841581608"/>
      </c:barChart>
      <c:catAx>
        <c:axId val="841585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1581608"/>
        <c:crosses val="autoZero"/>
        <c:auto val="1"/>
        <c:lblAlgn val="ctr"/>
        <c:lblOffset val="100"/>
        <c:noMultiLvlLbl val="0"/>
      </c:catAx>
      <c:valAx>
        <c:axId val="8415816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4158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E3B9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6E6EA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 (Broadcast &amp; Cable)</c:v>
                </c:pt>
                <c:pt idx="1">
                  <c:v>Broadcast TV 
web/apps</c:v>
                </c:pt>
                <c:pt idx="2">
                  <c:v>Radio</c:v>
                </c:pt>
                <c:pt idx="3">
                  <c:v>Social media</c:v>
                </c:pt>
                <c:pt idx="4">
                  <c:v>Outdoor</c:v>
                </c:pt>
                <c:pt idx="5">
                  <c:v>Streaming TV shows online</c:v>
                </c:pt>
                <c:pt idx="6">
                  <c:v>Streaming video other than TV shows/movies</c:v>
                </c:pt>
                <c:pt idx="7">
                  <c:v>Internet 
video ad</c:v>
                </c:pt>
                <c:pt idx="8">
                  <c:v>Newspaper
(print only)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0.66800000000000004</c:v>
                </c:pt>
                <c:pt idx="1">
                  <c:v>0.28899999999999998</c:v>
                </c:pt>
                <c:pt idx="2">
                  <c:v>0.27200000000000002</c:v>
                </c:pt>
                <c:pt idx="3">
                  <c:v>0.26</c:v>
                </c:pt>
                <c:pt idx="4">
                  <c:v>0.23899999999999999</c:v>
                </c:pt>
                <c:pt idx="5">
                  <c:v>0.215</c:v>
                </c:pt>
                <c:pt idx="6">
                  <c:v>0.20899999999999999</c:v>
                </c:pt>
                <c:pt idx="7">
                  <c:v>0.182</c:v>
                </c:pt>
                <c:pt idx="8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849484368"/>
        <c:axId val="849479664"/>
      </c:barChart>
      <c:catAx>
        <c:axId val="84948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9664"/>
        <c:crosses val="autoZero"/>
        <c:auto val="1"/>
        <c:lblAlgn val="ctr"/>
        <c:lblOffset val="100"/>
        <c:noMultiLvlLbl val="0"/>
      </c:catAx>
      <c:valAx>
        <c:axId val="8494796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948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0564278431736028"/>
          <c:w val="0.97587719298245612"/>
          <c:h val="0.76671749003614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 
online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0.67</c:v>
                </c:pt>
                <c:pt idx="1">
                  <c:v>0.27</c:v>
                </c:pt>
                <c:pt idx="2">
                  <c:v>0.26</c:v>
                </c:pt>
                <c:pt idx="3">
                  <c:v>0.24</c:v>
                </c:pt>
                <c:pt idx="4">
                  <c:v>0.22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 
online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0.57599999999999996</c:v>
                </c:pt>
                <c:pt idx="1">
                  <c:v>0.151</c:v>
                </c:pt>
                <c:pt idx="2">
                  <c:v>0.14599999999999999</c:v>
                </c:pt>
                <c:pt idx="3">
                  <c:v>0.115</c:v>
                </c:pt>
                <c:pt idx="4">
                  <c:v>0.111</c:v>
                </c:pt>
                <c:pt idx="5" formatCode="0.0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9479272"/>
        <c:axId val="849478488"/>
      </c:barChart>
      <c:catAx>
        <c:axId val="84947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8488"/>
        <c:crosses val="autoZero"/>
        <c:auto val="1"/>
        <c:lblAlgn val="ctr"/>
        <c:lblOffset val="100"/>
        <c:noMultiLvlLbl val="0"/>
      </c:catAx>
      <c:valAx>
        <c:axId val="849478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947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4389934192232831"/>
          <c:w val="0.97587719298245612"/>
          <c:h val="0.77096996941329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 
online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0.67</c:v>
                </c:pt>
                <c:pt idx="1">
                  <c:v>0.27</c:v>
                </c:pt>
                <c:pt idx="2">
                  <c:v>0.26</c:v>
                </c:pt>
                <c:pt idx="3">
                  <c:v>0.24</c:v>
                </c:pt>
                <c:pt idx="4">
                  <c:v>0.22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4-6C4F-B5E4-B9B852E42D6E}"/>
                </c:ext>
              </c:extLst>
            </c:dLbl>
            <c:dLbl>
              <c:idx val="4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dLbl>
              <c:idx val="5"/>
              <c:layout>
                <c:manualLayout>
                  <c:x val="0"/>
                  <c:y val="4.6691653536008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594818796922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699-4242-BF2D-19FA5B8E8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 
online</c:v>
                </c:pt>
                <c:pt idx="5">
                  <c:v>Streaming video other than 
TV programs/movies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0.46100000000000002</c:v>
                </c:pt>
                <c:pt idx="1">
                  <c:v>5.3999999999999999E-2</c:v>
                </c:pt>
                <c:pt idx="2">
                  <c:v>5.3999999999999999E-2</c:v>
                </c:pt>
                <c:pt idx="3">
                  <c:v>4.4999999999999998E-2</c:v>
                </c:pt>
                <c:pt idx="4">
                  <c:v>2.3E-2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9484760"/>
        <c:axId val="849482800"/>
      </c:barChart>
      <c:catAx>
        <c:axId val="849484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9482800"/>
        <c:crosses val="autoZero"/>
        <c:auto val="1"/>
        <c:lblAlgn val="ctr"/>
        <c:lblOffset val="100"/>
        <c:noMultiLvlLbl val="0"/>
      </c:catAx>
      <c:valAx>
        <c:axId val="849482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9484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009531703273932"/>
          <c:y val="0.1244248771897303"/>
          <c:w val="0.66118343348528807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9.477921090005656E-2"/>
          <c:w val="0.97538805653030436"/>
          <c:h val="0.675766753728220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0.46100000000000002</c:v>
                </c:pt>
                <c:pt idx="1">
                  <c:v>0.42</c:v>
                </c:pt>
                <c:pt idx="2" formatCode="0.00%">
                  <c:v>0.39600000000000002</c:v>
                </c:pt>
                <c:pt idx="3" formatCode="0.00%">
                  <c:v>0.39300000000000002</c:v>
                </c:pt>
                <c:pt idx="4" formatCode="0.00%">
                  <c:v>0.38200000000000001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5.3999999999999999E-2</c:v>
                </c:pt>
                <c:pt idx="1">
                  <c:v>0.06</c:v>
                </c:pt>
                <c:pt idx="2">
                  <c:v>4.7E-2</c:v>
                </c:pt>
                <c:pt idx="3">
                  <c:v>6.2E-2</c:v>
                </c:pt>
                <c:pt idx="4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5.3999999999999999E-2</c:v>
                </c:pt>
                <c:pt idx="1">
                  <c:v>5.2999999999999999E-2</c:v>
                </c:pt>
                <c:pt idx="2">
                  <c:v>4.9000000000000002E-2</c:v>
                </c:pt>
                <c:pt idx="3">
                  <c:v>4.7E-2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37-45F6-9893-F7D8A2603E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4.4999999999999998E-2</c:v>
                </c:pt>
                <c:pt idx="1">
                  <c:v>3.1E-2</c:v>
                </c:pt>
                <c:pt idx="2" formatCode="0.00%">
                  <c:v>3.3000000000000002E-2</c:v>
                </c:pt>
                <c:pt idx="3" formatCode="0.00%">
                  <c:v>2.5999999999999999E-2</c:v>
                </c:pt>
                <c:pt idx="4" formatCode="0.00%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4.3999999999999997E-2</c:v>
                </c:pt>
                <c:pt idx="1">
                  <c:v>4.5999999999999999E-2</c:v>
                </c:pt>
                <c:pt idx="2">
                  <c:v>4.7E-2</c:v>
                </c:pt>
                <c:pt idx="3">
                  <c:v>5.1999999999999998E-2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3.2000000000000001E-2</c:v>
                </c:pt>
                <c:pt idx="1">
                  <c:v>3.6999999999999998E-2</c:v>
                </c:pt>
                <c:pt idx="2">
                  <c:v>3.6999999999999998E-2</c:v>
                </c:pt>
                <c:pt idx="3">
                  <c:v>4.1000000000000002E-2</c:v>
                </c:pt>
                <c:pt idx="4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66604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0.03</c:v>
                </c:pt>
                <c:pt idx="1">
                  <c:v>2.7E-2</c:v>
                </c:pt>
                <c:pt idx="2">
                  <c:v>2.8000000000000001E-2</c:v>
                </c:pt>
                <c:pt idx="3">
                  <c:v>2.9000000000000001E-2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A66FF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17-B742-9F5A-FC1C5FBBE0C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3-334A-91B8-14EA493DC5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17-B742-9F5A-FC1C5FBBE0C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73-604F-B879-7501CAF664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73-604F-B879-7501CAF664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0.03</c:v>
                </c:pt>
                <c:pt idx="1">
                  <c:v>2.4E-2</c:v>
                </c:pt>
                <c:pt idx="2">
                  <c:v>2.4E-2</c:v>
                </c:pt>
                <c:pt idx="3">
                  <c:v>1.7000000000000001E-2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3-604F-B879-7501CAF6643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3-604F-B879-7501CAF6643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3-604F-B879-7501CAF6643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73-604F-B879-7501CAF664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2.5000000000000001E-2</c:v>
                </c:pt>
                <c:pt idx="1">
                  <c:v>3.1E-2</c:v>
                </c:pt>
                <c:pt idx="2">
                  <c:v>3.2000000000000001E-2</c:v>
                </c:pt>
                <c:pt idx="3">
                  <c:v>0.03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E3-334A-91B8-14EA493DC51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E3-334A-91B8-14EA493DC5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2.3E-2</c:v>
                </c:pt>
                <c:pt idx="1">
                  <c:v>2.1999999999999999E-2</c:v>
                </c:pt>
                <c:pt idx="2">
                  <c:v>3.2000000000000001E-2</c:v>
                </c:pt>
                <c:pt idx="3">
                  <c:v>2.9000000000000001E-2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DFC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2.1000000000000001E-2</c:v>
                </c:pt>
                <c:pt idx="1">
                  <c:v>8.0000000000000002E-3</c:v>
                </c:pt>
                <c:pt idx="2">
                  <c:v>7.0000000000000001E-3</c:v>
                </c:pt>
                <c:pt idx="3">
                  <c:v>1.4999999999999999E-2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73-604F-B879-7501CAF6643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73-604F-B879-7501CAF6643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73-604F-B879-7501CAF664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1.9E-2</c:v>
                </c:pt>
                <c:pt idx="1">
                  <c:v>2.9000000000000001E-2</c:v>
                </c:pt>
                <c:pt idx="2">
                  <c:v>2.5000000000000001E-2</c:v>
                </c:pt>
                <c:pt idx="3">
                  <c:v>2.7E-2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1.6E-2</c:v>
                </c:pt>
                <c:pt idx="1">
                  <c:v>2.3E-2</c:v>
                </c:pt>
                <c:pt idx="2">
                  <c:v>2.1000000000000001E-2</c:v>
                </c:pt>
                <c:pt idx="3">
                  <c:v>1.4999999999999999E-2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917-B742-9F5A-FC1C5FBBE0C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Search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</c:numRef>
          </c:val>
          <c:extLst>
            <c:ext xmlns:c16="http://schemas.microsoft.com/office/drawing/2014/chart" uri="{C3380CC4-5D6E-409C-BE32-E72D297353CC}">
              <c16:uniqueId val="{00000017-B917-B742-9F5A-FC1C5FBBE0C6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Movie Theater2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</c:numRef>
          </c:val>
          <c:extLst>
            <c:ext xmlns:c16="http://schemas.microsoft.com/office/drawing/2014/chart" uri="{C3380CC4-5D6E-409C-BE32-E72D297353CC}">
              <c16:uniqueId val="{00000018-B917-B742-9F5A-FC1C5FBBE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849478880"/>
        <c:axId val="849477704"/>
      </c:barChart>
      <c:catAx>
        <c:axId val="84947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477704"/>
        <c:crosses val="autoZero"/>
        <c:auto val="1"/>
        <c:lblAlgn val="ctr"/>
        <c:lblOffset val="0"/>
        <c:noMultiLvlLbl val="0"/>
      </c:catAx>
      <c:valAx>
        <c:axId val="8494777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947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01872128533184E-2"/>
          <c:y val="0.83172403735777556"/>
          <c:w val="0.95097343143345103"/>
          <c:h val="0.1385320135451289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Automotive Category: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0.64100000000000001</c:v>
                </c:pt>
                <c:pt idx="1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9595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A0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54823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web/apps</c:v>
                </c:pt>
                <c:pt idx="4">
                  <c:v>Cable TV news web/apps</c:v>
                </c:pt>
                <c:pt idx="5">
                  <c:v>National newspapers</c:v>
                </c:pt>
                <c:pt idx="6">
                  <c:v>All other Internet news web/apps</c:v>
                </c:pt>
                <c:pt idx="7">
                  <c:v>Radio</c:v>
                </c:pt>
                <c:pt idx="8">
                  <c:v>Local/National newspaper web/apps</c:v>
                </c:pt>
                <c:pt idx="9">
                  <c:v>Public TV news web/apps</c:v>
                </c:pt>
                <c:pt idx="10">
                  <c:v>Local newspapers</c:v>
                </c:pt>
                <c:pt idx="11">
                  <c:v>Public TV news</c:v>
                </c:pt>
                <c:pt idx="12">
                  <c:v>Radio web/apps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0.25</c:v>
                </c:pt>
                <c:pt idx="1">
                  <c:v>0.17</c:v>
                </c:pt>
                <c:pt idx="2" formatCode="0.00%">
                  <c:v>0.12</c:v>
                </c:pt>
                <c:pt idx="3" formatCode="0.00%">
                  <c:v>0.11</c:v>
                </c:pt>
                <c:pt idx="4" formatCode="0.00%">
                  <c:v>0.06</c:v>
                </c:pt>
                <c:pt idx="5" formatCode="0.00%">
                  <c:v>0.05</c:v>
                </c:pt>
                <c:pt idx="6" formatCode="0.00%">
                  <c:v>0.05</c:v>
                </c:pt>
                <c:pt idx="7" formatCode="0.00%">
                  <c:v>0.05</c:v>
                </c:pt>
                <c:pt idx="8" formatCode="0.00%">
                  <c:v>0.04</c:v>
                </c:pt>
                <c:pt idx="9" formatCode="0.00%">
                  <c:v>0.04</c:v>
                </c:pt>
                <c:pt idx="10" formatCode="0.00%">
                  <c:v>0.03</c:v>
                </c:pt>
                <c:pt idx="11" formatCode="0.00%">
                  <c:v>0.02</c:v>
                </c:pt>
                <c:pt idx="12" formatCode="0.0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9483584"/>
        <c:axId val="520642944"/>
      </c:barChart>
      <c:catAx>
        <c:axId val="849483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642944"/>
        <c:crosses val="autoZero"/>
        <c:auto val="1"/>
        <c:lblAlgn val="ctr"/>
        <c:lblOffset val="100"/>
        <c:noMultiLvlLbl val="0"/>
      </c:catAx>
      <c:valAx>
        <c:axId val="52064294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4948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58" y="3544472"/>
            <a:ext cx="12180390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5223" y="-136698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800" b="1" baseline="0" dirty="0">
                <a:solidFill>
                  <a:sysClr val="windowText" lastClr="000000"/>
                </a:solidFill>
              </a:rPr>
              <a:t>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951" y="3429000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0" y="3741017"/>
            <a:ext cx="10380291" cy="28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9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With Automotive Ads, TV Tops Exposure at 67%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301326"/>
              </p:ext>
            </p:extLst>
          </p:nvPr>
        </p:nvGraphicFramePr>
        <p:xfrm>
          <a:off x="304800" y="926445"/>
          <a:ext cx="11624345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EFD0AD2-019C-4F99-814B-6F21C58B1FBA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Source: GfK TVB Purchase Funnel 2022 Automotive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11342740"/>
              </p:ext>
            </p:extLst>
          </p:nvPr>
        </p:nvGraphicFramePr>
        <p:xfrm>
          <a:off x="302612" y="1949245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57262473"/>
              </p:ext>
            </p:extLst>
          </p:nvPr>
        </p:nvGraphicFramePr>
        <p:xfrm>
          <a:off x="302612" y="1773094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321006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Automotive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E28FEF-35C0-4D40-8255-A242B86C62F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Automotive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What Influenced Automotive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356824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Automotive Category A18+</a:t>
            </a:r>
          </a:p>
          <a:p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64%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Automotive Category A18+</a:t>
            </a:r>
          </a:p>
          <a:p>
            <a:r>
              <a:rPr lang="en-US" dirty="0"/>
              <a:t>QA4 How to read: Of the 46% that said TV was most important for awareness, 64%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41047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146509"/>
            <a:ext cx="9446300" cy="636072"/>
          </a:xfrm>
        </p:spPr>
        <p:txBody>
          <a:bodyPr/>
          <a:lstStyle/>
          <a:p>
            <a:r>
              <a:rPr lang="en-US" dirty="0"/>
              <a:t>Source: GfK TVB Purchase Funnel 2022 Automotive Category A18+</a:t>
            </a:r>
          </a:p>
          <a:p>
            <a:r>
              <a:rPr lang="en-US" dirty="0"/>
              <a:t>B1 “Which one of the following sources, if any, would you say is your primary source for news?” Among those who chose a primary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946415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79483" y="1342268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Automotive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696876"/>
              </p:ext>
            </p:extLst>
          </p:nvPr>
        </p:nvGraphicFramePr>
        <p:xfrm>
          <a:off x="125484" y="910950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Automotive Category A18+</a:t>
            </a:r>
          </a:p>
          <a:p>
            <a:r>
              <a:rPr lang="en-US" dirty="0"/>
              <a:t>B2 “I trust the news that I see/hear on this media source.” (Agree Strongly + Agree Somewhat)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67CC41-45E4-474F-A6D7-DD8113D816B4}"/>
              </a:ext>
            </a:extLst>
          </p:cNvPr>
          <p:cNvGrpSpPr/>
          <p:nvPr/>
        </p:nvGrpSpPr>
        <p:grpSpPr>
          <a:xfrm>
            <a:off x="10063137" y="5584176"/>
            <a:ext cx="1920257" cy="607499"/>
            <a:chOff x="9752745" y="5564701"/>
            <a:chExt cx="1920257" cy="607499"/>
          </a:xfrm>
        </p:grpSpPr>
        <p:sp>
          <p:nvSpPr>
            <p:cNvPr id="6" name="Rectangle 5"/>
            <p:cNvSpPr/>
            <p:nvPr/>
          </p:nvSpPr>
          <p:spPr>
            <a:xfrm>
              <a:off x="9752750" y="5635182"/>
              <a:ext cx="197223" cy="170330"/>
            </a:xfrm>
            <a:prstGeom prst="rect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55609" y="5564701"/>
              <a:ext cx="1717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Traditional Media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52745" y="5904127"/>
              <a:ext cx="197223" cy="170330"/>
            </a:xfrm>
            <a:prstGeom prst="rect">
              <a:avLst/>
            </a:prstGeom>
            <a:solidFill>
              <a:srgbClr val="36CF1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64569" y="5833646"/>
              <a:ext cx="1352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Digital Media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0232871" y="1625930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281F12-215A-46E7-882B-91ED6F118B28}"/>
              </a:ext>
            </a:extLst>
          </p:cNvPr>
          <p:cNvSpPr/>
          <p:nvPr/>
        </p:nvSpPr>
        <p:spPr>
          <a:xfrm>
            <a:off x="9940931" y="2534440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8A9ED6-2288-49BD-9DD6-904AF6933140}"/>
              </a:ext>
            </a:extLst>
          </p:cNvPr>
          <p:cNvSpPr/>
          <p:nvPr/>
        </p:nvSpPr>
        <p:spPr>
          <a:xfrm>
            <a:off x="9650904" y="4351940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B8B9C-CFE7-40BB-8389-BC856EBA33CF}"/>
              </a:ext>
            </a:extLst>
          </p:cNvPr>
          <p:cNvSpPr/>
          <p:nvPr/>
        </p:nvSpPr>
        <p:spPr>
          <a:xfrm>
            <a:off x="8800813" y="5874834"/>
            <a:ext cx="699656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38494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01780224"/>
              </p:ext>
            </p:extLst>
          </p:nvPr>
        </p:nvGraphicFramePr>
        <p:xfrm>
          <a:off x="564088" y="1382339"/>
          <a:ext cx="11208316" cy="477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053"/>
            <a:ext cx="12191999" cy="555683"/>
          </a:xfrm>
        </p:spPr>
        <p:txBody>
          <a:bodyPr/>
          <a:lstStyle/>
          <a:p>
            <a:r>
              <a:rPr lang="en-US" sz="3200" dirty="0"/>
              <a:t>More Exposures Means More Action For Automotive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183" y="929372"/>
            <a:ext cx="1159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auto category on television?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68E4F7-4022-4807-9169-A37980A5A9E8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</a:t>
            </a:r>
            <a:r>
              <a:rPr lang="pt-BR" dirty="0"/>
              <a:t>Automotive Category A18+</a:t>
            </a:r>
          </a:p>
          <a:p>
            <a:r>
              <a:rPr lang="en-US" dirty="0"/>
              <a:t>QA9 “Which of the following did you do after seeing/hearing the ads for the category on television?"</a:t>
            </a:r>
          </a:p>
        </p:txBody>
      </p:sp>
    </p:spTree>
    <p:extLst>
      <p:ext uri="{BB962C8B-B14F-4D97-AF65-F5344CB8AC3E}">
        <p14:creationId xmlns:p14="http://schemas.microsoft.com/office/powerpoint/2010/main" val="1781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145728"/>
            <a:ext cx="9334501" cy="636072"/>
          </a:xfrm>
        </p:spPr>
        <p:txBody>
          <a:bodyPr/>
          <a:lstStyle/>
          <a:p>
            <a:r>
              <a:rPr lang="en-US" dirty="0"/>
              <a:t>Source: GfK TVB Purchase Funnel 2022 Automotive Category A18+</a:t>
            </a:r>
          </a:p>
          <a:p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25393"/>
              </p:ext>
            </p:extLst>
          </p:nvPr>
        </p:nvGraphicFramePr>
        <p:xfrm>
          <a:off x="4777739" y="1112439"/>
          <a:ext cx="7543304" cy="494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E04F466C-FB1B-8D4B-9C4D-48D8F666F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412587"/>
              </p:ext>
            </p:extLst>
          </p:nvPr>
        </p:nvGraphicFramePr>
        <p:xfrm>
          <a:off x="-138965" y="1535260"/>
          <a:ext cx="7158294" cy="439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9ADDAB-F797-EB49-BA9A-5A3D2BF38470}"/>
              </a:ext>
            </a:extLst>
          </p:cNvPr>
          <p:cNvSpPr txBox="1"/>
          <p:nvPr/>
        </p:nvSpPr>
        <p:spPr>
          <a:xfrm>
            <a:off x="1690848" y="1185317"/>
            <a:ext cx="334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409532"/>
              </p:ext>
            </p:extLst>
          </p:nvPr>
        </p:nvGraphicFramePr>
        <p:xfrm>
          <a:off x="532409" y="1912047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1638419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Automotive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44E7BA7-B996-4BE0-92BA-843696F0AF7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</a:t>
            </a:r>
            <a:r>
              <a:rPr lang="pt-BR" dirty="0"/>
              <a:t>Automotive Category A18+</a:t>
            </a:r>
          </a:p>
          <a:p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Study Objective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44119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67414"/>
            <a:ext cx="12039600" cy="978729"/>
          </a:xfrm>
        </p:spPr>
        <p:txBody>
          <a:bodyPr/>
          <a:lstStyle/>
          <a:p>
            <a:r>
              <a:rPr lang="en-US" sz="3200" dirty="0"/>
              <a:t>For Automotive Consumers, Local Television Websites/Apps Are The Most Visited Among Local Websites/Apps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6597" y="1384620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When, if at all, did you last visit these types of websites or apps?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Automotive % A18+ among those that visit these websites/apps 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DE97CF-5AA6-714C-878C-53EFB6C4E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860992"/>
              </p:ext>
            </p:extLst>
          </p:nvPr>
        </p:nvGraphicFramePr>
        <p:xfrm>
          <a:off x="1746544" y="2074143"/>
          <a:ext cx="8128000" cy="406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3FA03F5-6497-4F50-A2DA-1E49014170E9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Automotive Category A18+</a:t>
            </a:r>
          </a:p>
          <a:p>
            <a:r>
              <a:rPr lang="en-US" dirty="0"/>
              <a:t>C1 “When if at all did you last visit these types of websites/apps?” Among those that visit these types of websites/apps</a:t>
            </a:r>
          </a:p>
        </p:txBody>
      </p:sp>
    </p:spTree>
    <p:extLst>
      <p:ext uri="{BB962C8B-B14F-4D97-AF65-F5344CB8AC3E}">
        <p14:creationId xmlns:p14="http://schemas.microsoft.com/office/powerpoint/2010/main" val="28524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5D2D97A7-FA1A-AA4D-B53F-F52DE5054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641681"/>
              </p:ext>
            </p:extLst>
          </p:nvPr>
        </p:nvGraphicFramePr>
        <p:xfrm>
          <a:off x="-1187532" y="1996818"/>
          <a:ext cx="9528644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953407"/>
              </p:ext>
            </p:extLst>
          </p:nvPr>
        </p:nvGraphicFramePr>
        <p:xfrm>
          <a:off x="4973443" y="2029990"/>
          <a:ext cx="7218557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6890" y="1581090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Automotive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8410" y="1574105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E9FD17-AAB2-4465-9323-9F5AE17F6207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</a:t>
            </a:r>
            <a:r>
              <a:rPr lang="pt-BR" dirty="0"/>
              <a:t>Automotive Category A18+</a:t>
            </a:r>
            <a:br>
              <a:rPr lang="en-US" dirty="0"/>
            </a:br>
            <a:r>
              <a:rPr lang="en-US" dirty="0"/>
              <a:t>C2 “How often do you look at the video ads on that local television station’s website or app?”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42506"/>
              </p:ext>
            </p:extLst>
          </p:nvPr>
        </p:nvGraphicFramePr>
        <p:xfrm>
          <a:off x="4121103" y="2043927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54903" y="1647936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Automotive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384461"/>
              </p:ext>
            </p:extLst>
          </p:nvPr>
        </p:nvGraphicFramePr>
        <p:xfrm>
          <a:off x="-770538" y="2047706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223028" y="1676400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E41BD38-9674-44AA-B30C-2F069E8B87BC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</a:t>
            </a:r>
            <a:r>
              <a:rPr lang="pt-BR" dirty="0"/>
              <a:t>Automotive Category A18+</a:t>
            </a:r>
          </a:p>
          <a:p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E9D8-453B-7141-B692-3B383B84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51239"/>
            <a:ext cx="11352809" cy="978729"/>
          </a:xfrm>
        </p:spPr>
        <p:txBody>
          <a:bodyPr/>
          <a:lstStyle/>
          <a:p>
            <a:r>
              <a:rPr lang="en-US" sz="3200" dirty="0"/>
              <a:t>Auto: Which of The Following Best Describes Your Recent Purchase?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021AF-0426-1D4E-BBB5-B4FDAAB8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B84BBE54-9ACB-3D42-BF5C-029239207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200652"/>
              </p:ext>
            </p:extLst>
          </p:nvPr>
        </p:nvGraphicFramePr>
        <p:xfrm>
          <a:off x="646709" y="2003562"/>
          <a:ext cx="10972800" cy="431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871F3-CC6D-6D40-9880-52E92214BF06}"/>
              </a:ext>
            </a:extLst>
          </p:cNvPr>
          <p:cNvSpPr txBox="1"/>
          <p:nvPr/>
        </p:nvSpPr>
        <p:spPr>
          <a:xfrm>
            <a:off x="5242758" y="1321789"/>
            <a:ext cx="16770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Automotive</a:t>
            </a:r>
          </a:p>
          <a:p>
            <a:pPr algn="ctr"/>
            <a:r>
              <a:rPr lang="en-US" sz="1400" b="1" dirty="0"/>
              <a:t>% A18+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7965D8-4934-48B4-A0C1-B9BBBCF40A21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Source: GfK TVB Purchase Funnel 2022 A18+ Automotive Category</a:t>
            </a:r>
            <a:br>
              <a:rPr lang="en-US" dirty="0"/>
            </a:br>
            <a:r>
              <a:rPr lang="en-US" dirty="0"/>
              <a:t>CI-5: “Given COVID-19, which of the following best describes your current perspective on future purchases?”</a:t>
            </a:r>
          </a:p>
        </p:txBody>
      </p:sp>
    </p:spTree>
    <p:extLst>
      <p:ext uri="{BB962C8B-B14F-4D97-AF65-F5344CB8AC3E}">
        <p14:creationId xmlns:p14="http://schemas.microsoft.com/office/powerpoint/2010/main" val="174824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 On This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80114"/>
            <a:ext cx="11480764" cy="577081"/>
          </a:xfrm>
        </p:spPr>
        <p:txBody>
          <a:bodyPr/>
          <a:lstStyle/>
          <a:p>
            <a:r>
              <a:rPr lang="en-US" sz="3500" dirty="0"/>
              <a:t>Automotive TV Ads Motivate Automotive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Automotive Category, Opinion leaders A18+</a:t>
            </a:r>
          </a:p>
          <a:p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663796"/>
              </p:ext>
            </p:extLst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4490" y="2222720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</a:t>
            </a:r>
            <a:br>
              <a:rPr lang="en-US" sz="1200" dirty="0"/>
            </a:br>
            <a:r>
              <a:rPr lang="en-US" sz="1200" dirty="0"/>
              <a:t>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247" y="4605777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</a:t>
            </a:r>
            <a:br>
              <a:rPr lang="en-US" sz="1200" dirty="0"/>
            </a:br>
            <a:r>
              <a:rPr lang="en-US" sz="1200" dirty="0"/>
              <a:t>before (i.e., the newspaper, radio or the internet)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5277" y="3047845"/>
            <a:ext cx="2978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to the website or app advertised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501" y="5485369"/>
            <a:ext cx="319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Talked with others about the advertisement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310" y="3806816"/>
            <a:ext cx="347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Friended, liked or followed what was advertised</a:t>
            </a:r>
            <a:br>
              <a:rPr lang="en-US" sz="1200" dirty="0"/>
            </a:br>
            <a:r>
              <a:rPr lang="en-US" sz="1200" dirty="0"/>
              <a:t>on social media  (such as Facebook, Twitter)</a:t>
            </a:r>
          </a:p>
        </p:txBody>
      </p:sp>
    </p:spTree>
    <p:extLst>
      <p:ext uri="{BB962C8B-B14F-4D97-AF65-F5344CB8AC3E}">
        <p14:creationId xmlns:p14="http://schemas.microsoft.com/office/powerpoint/2010/main" val="1562048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32546"/>
            <a:ext cx="11352809" cy="535531"/>
          </a:xfrm>
        </p:spPr>
        <p:txBody>
          <a:bodyPr/>
          <a:lstStyle/>
          <a:p>
            <a:r>
              <a:rPr lang="en-US" sz="3200" dirty="0"/>
              <a:t>Local TV Assets Resonate with Automotive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290485"/>
              </p:ext>
            </p:extLst>
          </p:nvPr>
        </p:nvGraphicFramePr>
        <p:xfrm>
          <a:off x="506946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6946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160513"/>
              </p:ext>
            </p:extLst>
          </p:nvPr>
        </p:nvGraphicFramePr>
        <p:xfrm>
          <a:off x="4440232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877" y="924410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24271"/>
              </p:ext>
            </p:extLst>
          </p:nvPr>
        </p:nvGraphicFramePr>
        <p:xfrm>
          <a:off x="8457336" y="2177050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403408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4343" y="5681894"/>
            <a:ext cx="18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Automotive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5409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6344" y="5669200"/>
            <a:ext cx="305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Automotive Opinion Leaders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1000" y="1066800"/>
            <a:ext cx="3908581" cy="4402859"/>
            <a:chOff x="4191000" y="1295400"/>
            <a:chExt cx="3908581" cy="41742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90A9FDE-C616-4E42-885D-22732434B77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</a:t>
            </a:r>
            <a:r>
              <a:rPr lang="pt-BR" dirty="0"/>
              <a:t>Automotive Category, Opinion leaders A18+</a:t>
            </a:r>
            <a:endParaRPr lang="en-US" dirty="0"/>
          </a:p>
          <a:p>
            <a:r>
              <a:rPr lang="en-US" dirty="0"/>
              <a:t>QA10/C2/C4</a:t>
            </a:r>
          </a:p>
        </p:txBody>
      </p: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90931"/>
          </a:xfrm>
        </p:spPr>
        <p:txBody>
          <a:bodyPr/>
          <a:lstStyle/>
          <a:p>
            <a:r>
              <a:rPr lang="en-US" sz="3600" dirty="0"/>
              <a:t>Automotive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162803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Exposure to a media platform is not a guarantee of consumer importance, with the exception of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Two thirds of Auto respondents were exposed to three or more media platforms, greater than the seven-category average of 61%.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Local TV news is #1 for trust among all measured media platforms. Local TV websites/apps are the most trusted among digital platforms.  Social media was the least trusted.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311639"/>
            <a:ext cx="11772405" cy="1089529"/>
          </a:xfrm>
        </p:spPr>
        <p:txBody>
          <a:bodyPr/>
          <a:lstStyle/>
          <a:p>
            <a:r>
              <a:rPr lang="en-US" sz="3600" dirty="0"/>
              <a:t>Exposure to TV ads motivates automotive </a:t>
            </a:r>
            <a:br>
              <a:rPr lang="en-US" sz="3600" dirty="0"/>
            </a:br>
            <a:r>
              <a:rPr lang="en-US" sz="3600" dirty="0"/>
              <a:t>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1963"/>
            <a:ext cx="11188685" cy="4999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91% said automotive TV ads influenced their search selections. This number goes up to 95% auto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/>
              <a:t>Automotive </a:t>
            </a:r>
            <a:r>
              <a:rPr lang="en-US" sz="3600" dirty="0"/>
              <a:t>Digital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351819" cy="48171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 and were the most visited among local websites/apps.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91% of those visiting a local TV station’s website or apps said they viewed the ads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57% said they commented, posted, liked or shared info or articles from a local TV station’s website or app. This number went up to 65% for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E4E050-C070-409B-A3FA-784563701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362200"/>
            <a:ext cx="6477001" cy="17595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50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</a:t>
            </a:r>
            <a:r>
              <a:rPr lang="en-US" sz="2400"/>
              <a:t>influencing automotive </a:t>
            </a:r>
            <a:r>
              <a:rPr lang="en-US" sz="2400" dirty="0"/>
              <a:t>consumers during their purchase decision process</a:t>
            </a:r>
            <a:r>
              <a:rPr lang="en-US" sz="2400"/>
              <a:t>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6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Automotive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</a:t>
            </a:r>
            <a:r>
              <a:rPr lang="en-US" altLang="ja-JP" sz="1600" dirty="0">
                <a:solidFill>
                  <a:schemeClr val="tx2"/>
                </a:solidFill>
              </a:rPr>
              <a:t>9</a:t>
            </a:r>
            <a:r>
              <a:rPr lang="en-US" sz="1600" dirty="0">
                <a:solidFill>
                  <a:schemeClr val="tx2"/>
                </a:solidFill>
              </a:rPr>
              <a:t>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QSR/Fast food/Casual restaurants, Online retail,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600" dirty="0"/>
              <a:t>4,000+ interviews collected via opt-in sample. 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automotive category. The number of respondents for the automotive category was 1,401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To qualify for the automotive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sz="1400" dirty="0"/>
              <a:t>Recently purchased or plan </a:t>
            </a:r>
            <a:r>
              <a:rPr lang="en-US" sz="1400" dirty="0"/>
              <a:t>to purchase in the near future </a:t>
            </a:r>
            <a:r>
              <a:rPr lang="nl-NL" sz="1400" dirty="0"/>
              <a:t>a car, truck, or SUV (purchase or lease)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6, 2021– December 19,2021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14-minute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Purchase Funnel 2022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5"/>
            <a:ext cx="7696200" cy="294289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959007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2489786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2063962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9018" y="2802765"/>
            <a:ext cx="130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2014664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2488057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2012086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812687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399659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Cable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Consumer review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 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Display/banner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Email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Internet radio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radio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3301" y="2027256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white">
                      <a:lumMod val="50000"/>
                    </a:prstClr>
                  </a:solidFill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986474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392302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Network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Magazine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Newspaper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Search engine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Streaming TV services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Video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Yellow Pages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</p:spTree>
    <p:extLst>
      <p:ext uri="{BB962C8B-B14F-4D97-AF65-F5344CB8AC3E}">
        <p14:creationId xmlns:p14="http://schemas.microsoft.com/office/powerpoint/2010/main" val="319320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Visit Store/Website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for Info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Reaching </a:t>
            </a:r>
          </a:p>
          <a:p>
            <a:r>
              <a:rPr lang="en-US" sz="2000" b="1" dirty="0"/>
              <a:t>Consumers</a:t>
            </a:r>
          </a:p>
          <a:p>
            <a:r>
              <a:rPr lang="en-US" sz="2000" b="1" dirty="0"/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/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/>
              <a:t>Preparing for</a:t>
            </a:r>
          </a:p>
          <a:p>
            <a:pPr algn="r"/>
            <a:r>
              <a:rPr lang="en-US" sz="2000" b="1" dirty="0"/>
              <a:t>Purchase</a:t>
            </a:r>
          </a:p>
          <a:p>
            <a:pPr algn="r"/>
            <a:r>
              <a:rPr lang="en-US" sz="2000" b="1" dirty="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322054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Media Makes a Difference in Motivating In-Market Auto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954891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2008" y="157327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Automotive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DD933A2-49A3-41B8-920F-486AD1F3DF83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Automotive Category A18+</a:t>
            </a:r>
          </a:p>
          <a:p>
            <a:r>
              <a:rPr lang="en-US" dirty="0"/>
              <a:t>QA4/QA5/QA6/QA7/QA8 (</a:t>
            </a:r>
            <a:r>
              <a:rPr lang="en-US" dirty="0" err="1"/>
              <a:t>cume</a:t>
            </a:r>
            <a:r>
              <a:rPr lang="en-US" dirty="0"/>
              <a:t> of all media cited as most important)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018039"/>
              </p:ext>
            </p:extLst>
          </p:nvPr>
        </p:nvGraphicFramePr>
        <p:xfrm>
          <a:off x="6657402" y="1227030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265"/>
            <a:ext cx="12192000" cy="1338828"/>
          </a:xfrm>
        </p:spPr>
        <p:txBody>
          <a:bodyPr/>
          <a:lstStyle/>
          <a:p>
            <a:r>
              <a:rPr lang="en-US" sz="3000" dirty="0"/>
              <a:t>Two Thirds of Auto Respondents Were Exposed to</a:t>
            </a:r>
            <a:br>
              <a:rPr lang="en-US" sz="3000" dirty="0"/>
            </a:br>
            <a:r>
              <a:rPr lang="en-US" sz="3000" dirty="0"/>
              <a:t> Three or More Media Platforms, Over-indexing The Category Average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EA2068-4B64-3546-B9C3-995F7C9E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562001"/>
              </p:ext>
            </p:extLst>
          </p:nvPr>
        </p:nvGraphicFramePr>
        <p:xfrm>
          <a:off x="1490951" y="1227030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81445" y="1447800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 Category Average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1338" y="1447800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Automotive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5633346-D39C-304D-9F40-E197F31F6876}"/>
              </a:ext>
            </a:extLst>
          </p:cNvPr>
          <p:cNvSpPr/>
          <p:nvPr/>
        </p:nvSpPr>
        <p:spPr>
          <a:xfrm>
            <a:off x="5169368" y="2098783"/>
            <a:ext cx="328183" cy="1984916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5FAFD-F953-3348-83A5-C20A3ED37BBD}"/>
              </a:ext>
            </a:extLst>
          </p:cNvPr>
          <p:cNvSpPr txBox="1"/>
          <p:nvPr/>
        </p:nvSpPr>
        <p:spPr>
          <a:xfrm>
            <a:off x="5606106" y="2906574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61%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10275804" y="2109263"/>
            <a:ext cx="328183" cy="220861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10712542" y="2917055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66%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BF38A88-55BA-4490-8D1A-8536ABA6A105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Source: GfK TVB Purchase Funnel 2022 Automotive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Automotive in any of these media/digital media?”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10774</TotalTime>
  <Words>1912</Words>
  <Application>Microsoft Office PowerPoint</Application>
  <PresentationFormat>Widescreen</PresentationFormat>
  <Paragraphs>253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automotive consumers during their purchase decision process.    </vt:lpstr>
      <vt:lpstr>Automotive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In-Market Auto Consumers…But it Declines Moving Down the Funnel</vt:lpstr>
      <vt:lpstr>Two Thirds of Auto Respondents Were Exposed to  Three or More Media Platforms, Over-indexing The Category Average </vt:lpstr>
      <vt:lpstr>With Automotive Ads, TV Tops Exposure at 67%</vt:lpstr>
      <vt:lpstr>Ad Exposure Does NOT Guarantee Importance, Except for TV</vt:lpstr>
      <vt:lpstr>What Influenced Automotive Consumers Most</vt:lpstr>
      <vt:lpstr>Of Those that Cited TV as the Most Important, 64% Picked Broadcast TV</vt:lpstr>
      <vt:lpstr>The Primary Source for News: Broadcast Television</vt:lpstr>
      <vt:lpstr>“I trust the news I see/hear on this media source”</vt:lpstr>
      <vt:lpstr>Media Confluence</vt:lpstr>
      <vt:lpstr>More Exposures Means More Action For Automotive Consumers</vt:lpstr>
      <vt:lpstr>“Have TV ads influenced your search selections?”</vt:lpstr>
      <vt:lpstr>Local Television Websites/Apps Most Preferred</vt:lpstr>
      <vt:lpstr>For Automotive Consumers, Local Television Websites/Apps Are The Most Visited Among Local Websites/Apps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Auto: Which of The Following Best Describes Your Recent Purchase?</vt:lpstr>
      <vt:lpstr>PowerPoint Presentation</vt:lpstr>
      <vt:lpstr>Automotive TV Ads Motivate Automotive Opinion Leaders</vt:lpstr>
      <vt:lpstr>Local TV Assets Resonate with Automotive Opinion Leaders</vt:lpstr>
      <vt:lpstr>Automotive Category Key Points</vt:lpstr>
      <vt:lpstr>Exposure to TV ads motivates automotive  consumers to action</vt:lpstr>
      <vt:lpstr>Automotive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1080</cp:revision>
  <cp:lastPrinted>2022-01-25T17:17:03Z</cp:lastPrinted>
  <dcterms:created xsi:type="dcterms:W3CDTF">2017-03-08T14:37:33Z</dcterms:created>
  <dcterms:modified xsi:type="dcterms:W3CDTF">2022-02-10T22:49:25Z</dcterms:modified>
</cp:coreProperties>
</file>