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22" r:id="rId2"/>
    <p:sldId id="408" r:id="rId3"/>
    <p:sldId id="542" r:id="rId4"/>
    <p:sldId id="259" r:id="rId5"/>
    <p:sldId id="551" r:id="rId6"/>
    <p:sldId id="512" r:id="rId7"/>
    <p:sldId id="411" r:id="rId8"/>
    <p:sldId id="525" r:id="rId9"/>
    <p:sldId id="555" r:id="rId10"/>
    <p:sldId id="524" r:id="rId11"/>
    <p:sldId id="546" r:id="rId12"/>
    <p:sldId id="526" r:id="rId13"/>
    <p:sldId id="267" r:id="rId14"/>
    <p:sldId id="528" r:id="rId15"/>
    <p:sldId id="529" r:id="rId16"/>
    <p:sldId id="530" r:id="rId17"/>
    <p:sldId id="462" r:id="rId18"/>
    <p:sldId id="548" r:id="rId19"/>
    <p:sldId id="547" r:id="rId20"/>
    <p:sldId id="534" r:id="rId21"/>
    <p:sldId id="309" r:id="rId22"/>
    <p:sldId id="535" r:id="rId23"/>
    <p:sldId id="390" r:id="rId24"/>
    <p:sldId id="1016" r:id="rId25"/>
    <p:sldId id="1017" r:id="rId26"/>
    <p:sldId id="1015" r:id="rId27"/>
    <p:sldId id="278" r:id="rId28"/>
    <p:sldId id="1018" r:id="rId29"/>
    <p:sldId id="521" r:id="rId30"/>
    <p:sldId id="435" r:id="rId31"/>
    <p:sldId id="539" r:id="rId32"/>
    <p:sldId id="540" r:id="rId33"/>
    <p:sldId id="440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200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888" userDrawn="1">
          <p15:clr>
            <a:srgbClr val="A4A3A4"/>
          </p15:clr>
        </p15:guide>
        <p15:guide id="18" pos="2520" userDrawn="1">
          <p15:clr>
            <a:srgbClr val="A4A3A4"/>
          </p15:clr>
        </p15:guide>
        <p15:guide id="19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DFC99"/>
    <a:srgbClr val="FFA4FF"/>
    <a:srgbClr val="FFCCCC"/>
    <a:srgbClr val="C01900"/>
    <a:srgbClr val="B25E3C"/>
    <a:srgbClr val="A05FCF"/>
    <a:srgbClr val="548234"/>
    <a:srgbClr val="5AC695"/>
    <a:srgbClr val="F32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3963" autoAdjust="0"/>
  </p:normalViewPr>
  <p:slideViewPr>
    <p:cSldViewPr snapToGrid="0" showGuides="1">
      <p:cViewPr varScale="1">
        <p:scale>
          <a:sx n="90" d="100"/>
          <a:sy n="90" d="100"/>
        </p:scale>
        <p:origin x="180" y="120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200"/>
        <p:guide orient="horz" pos="480"/>
        <p:guide orient="horz" pos="1776"/>
        <p:guide orient="horz" pos="3744"/>
        <p:guide pos="384"/>
        <p:guide orient="horz" pos="624"/>
        <p:guide orient="horz" pos="888"/>
        <p:guide pos="2520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0.96899999999999997</c:v>
                </c:pt>
                <c:pt idx="1">
                  <c:v>0.95099999999999996</c:v>
                </c:pt>
                <c:pt idx="2">
                  <c:v>0.94199999999999995</c:v>
                </c:pt>
                <c:pt idx="3">
                  <c:v>0.93799999999999994</c:v>
                </c:pt>
                <c:pt idx="4">
                  <c:v>0.92800000000000005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3.1E-2</c:v>
                </c:pt>
                <c:pt idx="1">
                  <c:v>4.9000000000000002E-2</c:v>
                </c:pt>
                <c:pt idx="2">
                  <c:v>5.8000000000000003E-2</c:v>
                </c:pt>
                <c:pt idx="3">
                  <c:v>6.2E-2</c:v>
                </c:pt>
                <c:pt idx="4">
                  <c:v>7.1999999999999995E-2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03040"/>
        <c:axId val="389903432"/>
      </c:lineChart>
      <c:catAx>
        <c:axId val="3899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903432"/>
        <c:crosses val="autoZero"/>
        <c:auto val="1"/>
        <c:lblAlgn val="ctr"/>
        <c:lblOffset val="100"/>
        <c:noMultiLvlLbl val="0"/>
      </c:catAx>
      <c:valAx>
        <c:axId val="38990343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3899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04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FF65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54823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A0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Broadcast TV web/apps</c:v>
                </c:pt>
                <c:pt idx="2">
                  <c:v>Social media</c:v>
                </c:pt>
                <c:pt idx="3">
                  <c:v>Cable TV news   </c:v>
                </c:pt>
                <c:pt idx="4">
                  <c:v>Cable TV news web/apps</c:v>
                </c:pt>
                <c:pt idx="5">
                  <c:v>National newspapers</c:v>
                </c:pt>
                <c:pt idx="6">
                  <c:v>Public TV news web/apps</c:v>
                </c:pt>
                <c:pt idx="7">
                  <c:v>Radio</c:v>
                </c:pt>
                <c:pt idx="8">
                  <c:v>Local newspapers</c:v>
                </c:pt>
                <c:pt idx="9">
                  <c:v>All other Internet news web/apps</c:v>
                </c:pt>
                <c:pt idx="10">
                  <c:v>Local/National newspaper web/apps</c:v>
                </c:pt>
                <c:pt idx="11">
                  <c:v>Public TV news    </c:v>
                </c:pt>
                <c:pt idx="12">
                  <c:v>Radio web/apps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0.22</c:v>
                </c:pt>
                <c:pt idx="1">
                  <c:v>0.14000000000000001</c:v>
                </c:pt>
                <c:pt idx="2" formatCode="0.00%">
                  <c:v>0.14000000000000001</c:v>
                </c:pt>
                <c:pt idx="3" formatCode="0.00%">
                  <c:v>0.1</c:v>
                </c:pt>
                <c:pt idx="4" formatCode="0.00%">
                  <c:v>0.08</c:v>
                </c:pt>
                <c:pt idx="5" formatCode="0.00%">
                  <c:v>0.06</c:v>
                </c:pt>
                <c:pt idx="6" formatCode="0.00%">
                  <c:v>0.05</c:v>
                </c:pt>
                <c:pt idx="7" formatCode="0.00%">
                  <c:v>0.04</c:v>
                </c:pt>
                <c:pt idx="8" formatCode="0.00%">
                  <c:v>0.04</c:v>
                </c:pt>
                <c:pt idx="9" formatCode="0.00%">
                  <c:v>0.03</c:v>
                </c:pt>
                <c:pt idx="10" formatCode="0.00%">
                  <c:v>0.03</c:v>
                </c:pt>
                <c:pt idx="11" formatCode="0.00%">
                  <c:v>0.03</c:v>
                </c:pt>
                <c:pt idx="12" formatCode="0.0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7448304"/>
        <c:axId val="341008064"/>
      </c:barChart>
      <c:catAx>
        <c:axId val="38744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08064"/>
        <c:crosses val="autoZero"/>
        <c:auto val="1"/>
        <c:lblAlgn val="ctr"/>
        <c:lblOffset val="100"/>
        <c:noMultiLvlLbl val="0"/>
      </c:catAx>
      <c:valAx>
        <c:axId val="34100806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8744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Legal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9C-5C46-9F1A-6803D4B87390}"/>
              </c:ext>
            </c:extLst>
          </c:dPt>
          <c:dPt>
            <c:idx val="4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1C-064E-BA37-C200859A879D}"/>
              </c:ext>
            </c:extLst>
          </c:dPt>
          <c:dPt>
            <c:idx val="5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1C-064E-BA37-C200859A87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20E-264F-9DBB-6E93C7B0769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220E-264F-9DBB-6E93C7B076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National broadcast network TV news</c:v>
                </c:pt>
                <c:pt idx="2">
                  <c:v>National newspapers</c:v>
                </c:pt>
                <c:pt idx="3">
                  <c:v>Local newspapers</c:v>
                </c:pt>
                <c:pt idx="4">
                  <c:v>Radio</c:v>
                </c:pt>
                <c:pt idx="5">
                  <c:v>Public TV news</c:v>
                </c:pt>
                <c:pt idx="6">
                  <c:v>Local broadcast TV web/apps</c:v>
                </c:pt>
                <c:pt idx="7">
                  <c:v>Local/National newspaper web/apps</c:v>
                </c:pt>
                <c:pt idx="8">
                  <c:v>Public TV news web/apps</c:v>
                </c:pt>
                <c:pt idx="9">
                  <c:v>Cable TV news</c:v>
                </c:pt>
                <c:pt idx="10">
                  <c:v>National broadcast network TV news web/apps</c:v>
                </c:pt>
                <c:pt idx="11">
                  <c:v>Radio web/apps</c:v>
                </c:pt>
                <c:pt idx="12">
                  <c:v>All other internet news web/apps</c:v>
                </c:pt>
                <c:pt idx="13">
                  <c:v>Social media</c:v>
                </c:pt>
                <c:pt idx="14">
                  <c:v>Cable TV news web/apps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0.79500000000000004</c:v>
                </c:pt>
                <c:pt idx="1">
                  <c:v>0.79300000000000004</c:v>
                </c:pt>
                <c:pt idx="2">
                  <c:v>0.78</c:v>
                </c:pt>
                <c:pt idx="3">
                  <c:v>0.76400000000000001</c:v>
                </c:pt>
                <c:pt idx="4">
                  <c:v>0.75800000000000001</c:v>
                </c:pt>
                <c:pt idx="5">
                  <c:v>0.75600000000000001</c:v>
                </c:pt>
                <c:pt idx="6">
                  <c:v>0.75</c:v>
                </c:pt>
                <c:pt idx="7">
                  <c:v>0.73099999999999998</c:v>
                </c:pt>
                <c:pt idx="8">
                  <c:v>0.72899999999999998</c:v>
                </c:pt>
                <c:pt idx="9">
                  <c:v>0.72599999999999998</c:v>
                </c:pt>
                <c:pt idx="10">
                  <c:v>0.72299999999999998</c:v>
                </c:pt>
                <c:pt idx="11">
                  <c:v>0.71</c:v>
                </c:pt>
                <c:pt idx="12">
                  <c:v>0.69399999999999995</c:v>
                </c:pt>
                <c:pt idx="13">
                  <c:v>0.68200000000000005</c:v>
                </c:pt>
                <c:pt idx="14">
                  <c:v>0.67400000000000004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633752064"/>
        <c:axId val="633749712"/>
      </c:barChart>
      <c:catAx>
        <c:axId val="633752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49712"/>
        <c:crosses val="autoZero"/>
        <c:auto val="1"/>
        <c:lblAlgn val="ctr"/>
        <c:lblOffset val="100"/>
        <c:noMultiLvlLbl val="0"/>
      </c:catAx>
      <c:valAx>
        <c:axId val="633749712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63375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27866987333336"/>
          <c:y val="2.6782164190578581E-2"/>
          <c:w val="0.47545884680624634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 Category Average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8-D24B-B3B5-92AE31E39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Went to the website or app advertised to learn more about what was advertised </c:v>
                </c:pt>
                <c:pt idx="1">
                  <c:v>Contacted or visited the advertiser’s store/office/facility/branch (whether in-person, on-line or called)</c:v>
                </c:pt>
                <c:pt idx="2">
                  <c:v>Went online to learn more about what was advertised </c:v>
                </c:pt>
                <c:pt idx="3">
                  <c:v>Friended, liked or followed what was advertised on social media</c:v>
                </c:pt>
                <c:pt idx="4">
                  <c:v>Remembered you had seen the brand advertised before</c:v>
                </c:pt>
                <c:pt idx="5">
                  <c:v>Any action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0.187</c:v>
                </c:pt>
                <c:pt idx="1">
                  <c:v>0.14899999999999999</c:v>
                </c:pt>
                <c:pt idx="2">
                  <c:v>0.20200000000000001</c:v>
                </c:pt>
                <c:pt idx="3" formatCode="0.00%">
                  <c:v>0.17399999999999999</c:v>
                </c:pt>
                <c:pt idx="4">
                  <c:v>0.19700000000000001</c:v>
                </c:pt>
                <c:pt idx="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A18+ Legal</c:v>
                </c:pt>
              </c:strCache>
            </c:strRef>
          </c:tx>
          <c:spPr>
            <a:solidFill>
              <a:srgbClr val="C01900"/>
            </a:solidFill>
            <a:ln>
              <a:solidFill>
                <a:schemeClr val="tx1"/>
              </a:solidFill>
            </a:ln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C019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4E-3F4C-87D8-4450E8954569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34E-3F4C-87D8-4450E8954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Went to the website or app advertised to learn more about what was advertised </c:v>
                </c:pt>
                <c:pt idx="1">
                  <c:v>Contacted or visited the advertiser’s store/office/facility/branch (whether in-person, on-line or called)</c:v>
                </c:pt>
                <c:pt idx="2">
                  <c:v>Went online to learn more about what was advertised </c:v>
                </c:pt>
                <c:pt idx="3">
                  <c:v>Friended, liked or followed what was advertised on social media</c:v>
                </c:pt>
                <c:pt idx="4">
                  <c:v>Remembered you had seen the brand advertised before</c:v>
                </c:pt>
                <c:pt idx="5">
                  <c:v>Any action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0.22700000000000001</c:v>
                </c:pt>
                <c:pt idx="1">
                  <c:v>0.23200000000000001</c:v>
                </c:pt>
                <c:pt idx="2">
                  <c:v>0.26</c:v>
                </c:pt>
                <c:pt idx="3">
                  <c:v>0.26600000000000001</c:v>
                </c:pt>
                <c:pt idx="4">
                  <c:v>0.27700000000000002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E-3F4C-87D8-4450E8954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633747360"/>
        <c:axId val="633754024"/>
      </c:barChart>
      <c:catAx>
        <c:axId val="63374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54024"/>
        <c:crosses val="autoZero"/>
        <c:auto val="1"/>
        <c:lblAlgn val="ctr"/>
        <c:lblOffset val="100"/>
        <c:noMultiLvlLbl val="0"/>
      </c:catAx>
      <c:valAx>
        <c:axId val="633754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374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43349848451813"/>
          <c:y val="0.56888446187137887"/>
          <c:w val="0.18591213880836335"/>
          <c:h val="0.11269670704346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Legal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1532311759974341"/>
                  <c:y val="0.193636243230790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5.7904830034441475E-2"/>
                  <c:y val="-7.6206425689326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 algn="l"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 algn="l"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 algn="l"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8080316136106789E-2"/>
                      <c:h val="0.269640735206606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944363314129"/>
          <c:y val="2.0025123383142104E-2"/>
          <c:w val="0.61551534467194668"/>
          <c:h val="0.937516884700490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8E-CE4D-BD8B-840CA5A0191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8E-CE4D-BD8B-840CA5A019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8E-CE4D-BD8B-840CA5A01915}"/>
              </c:ext>
            </c:extLst>
          </c:dPt>
          <c:dLbls>
            <c:dLbl>
              <c:idx val="0"/>
              <c:layout>
                <c:manualLayout>
                  <c:x val="0.30461768757436303"/>
                  <c:y val="4.21405895691609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455997769453"/>
                      <c:h val="0.42674124464600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E-CE4D-BD8B-840CA5A01915}"/>
                </c:ext>
              </c:extLst>
            </c:dLbl>
            <c:dLbl>
              <c:idx val="1"/>
              <c:layout>
                <c:manualLayout>
                  <c:x val="-0.1878471426639024"/>
                  <c:y val="-0.18363366087175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13718001452065"/>
                      <c:h val="0.244746283698664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E-CE4D-BD8B-840CA5A01915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E-CE4D-BD8B-840CA5A0191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8E-CE4D-BD8B-840CA5A01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E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C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9.9334812529877067E-2"/>
                  <c:y val="0.145649034827530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171559740599435"/>
                  <c:y val="4.09329044836339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0.10562978596747571"/>
                  <c:y val="-0.195964155949768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9.6389948679095547E-2"/>
                  <c:y val="-0.10067173710192825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4.3535640519161929E-2"/>
                  <c:y val="-3.3994505580432877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2.8697044312759854E-2"/>
                  <c:y val="-1.5207760997961747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0.28799999999999998</c:v>
                </c:pt>
                <c:pt idx="1">
                  <c:v>0.246</c:v>
                </c:pt>
                <c:pt idx="2">
                  <c:v>0.183</c:v>
                </c:pt>
                <c:pt idx="3">
                  <c:v>0.13400000000000001</c:v>
                </c:pt>
                <c:pt idx="4">
                  <c:v>0.12</c:v>
                </c:pt>
                <c:pt idx="5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1824187992126"/>
          <c:y val="2.4429904895136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521407480315E-2"/>
          <c:y val="2.5185978960860857E-2"/>
          <c:w val="0.89036035925196855"/>
          <c:h val="0.8353242627416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Visited in the last 30 days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81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8A-4E4F-B402-1ACE7AB43FA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A-4E4F-B402-1ACE7AB43FAC}"/>
              </c:ext>
            </c:extLst>
          </c:dPt>
          <c:dPt>
            <c:idx val="3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98A-4E4F-B402-1ACE7AB43FA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157-49A4-860A-2EFFFEC0AEC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
TV station</c:v>
                </c:pt>
                <c:pt idx="1">
                  <c:v>Local newspaper</c:v>
                </c:pt>
                <c:pt idx="2">
                  <c:v>Local radio station</c:v>
                </c:pt>
                <c:pt idx="3">
                  <c:v>Local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0.72</c:v>
                </c:pt>
                <c:pt idx="1">
                  <c:v>0.68</c:v>
                </c:pt>
                <c:pt idx="2" formatCode="0.00%">
                  <c:v>0.67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A-4E4F-B402-1ACE7AB4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633747752"/>
        <c:axId val="633748144"/>
      </c:barChart>
      <c:catAx>
        <c:axId val="633747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48144"/>
        <c:crosses val="autoZero"/>
        <c:auto val="1"/>
        <c:lblAlgn val="ctr"/>
        <c:lblOffset val="100"/>
        <c:noMultiLvlLbl val="0"/>
      </c:catAx>
      <c:valAx>
        <c:axId val="633748144"/>
        <c:scaling>
          <c:orientation val="minMax"/>
          <c:min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63374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35993787714439"/>
          <c:y val="3.2596402635805315E-2"/>
          <c:w val="0.33721217128372871"/>
          <c:h val="0.839981296151501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58-9D41-B168-691E55CB81A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58-9D41-B168-691E55CB81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58-9D41-B168-691E55CB81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58-9D41-B168-691E55CB81A0}"/>
              </c:ext>
            </c:extLst>
          </c:dPt>
          <c:dLbls>
            <c:dLbl>
              <c:idx val="0"/>
              <c:layout>
                <c:manualLayout>
                  <c:x val="-7.1099308568984262E-2"/>
                  <c:y val="0.12146231615523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58-9D41-B168-691E55CB81A0}"/>
                </c:ext>
              </c:extLst>
            </c:dLbl>
            <c:dLbl>
              <c:idx val="1"/>
              <c:layout>
                <c:manualLayout>
                  <c:x val="2.9134890546860553E-2"/>
                  <c:y val="-0.20659095994655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58-9D41-B168-691E55CB8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8-9D41-B168-691E55CB81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17959018679217"/>
          <c:y val="7.4146905879340114E-2"/>
          <c:w val="0.46043759161283898"/>
          <c:h val="0.88203901337377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-9.1574534910509126E-2"/>
                  <c:y val="0.134443944647238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7.2328583122637943E-2"/>
                  <c:y val="-9.6423619265988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6-4446-907E-6B0CE2F194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6-4446-907E-6B0CE2F19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6-4446-907E-6B0CE2F19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06-4446-907E-6B0CE2F19484}"/>
              </c:ext>
            </c:extLst>
          </c:dPt>
          <c:dLbls>
            <c:dLbl>
              <c:idx val="0"/>
              <c:layout>
                <c:manualLayout>
                  <c:x val="-0.19277642012283289"/>
                  <c:y val="-7.65567035363615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06-4446-907E-6B0CE2F19484}"/>
                </c:ext>
              </c:extLst>
            </c:dLbl>
            <c:dLbl>
              <c:idx val="1"/>
              <c:layout>
                <c:manualLayout>
                  <c:x val="0.15700446382536279"/>
                  <c:y val="9.21596767263453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06-4446-907E-6B0CE2F19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6-4446-907E-6B0CE2F194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65344"/>
        <c:axId val="276968480"/>
      </c:barChart>
      <c:catAx>
        <c:axId val="27696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6968480"/>
        <c:crosses val="autoZero"/>
        <c:auto val="1"/>
        <c:lblAlgn val="ctr"/>
        <c:lblOffset val="100"/>
        <c:noMultiLvlLbl val="0"/>
      </c:catAx>
      <c:valAx>
        <c:axId val="2769684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769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C-174B-A493-ED96DDB514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C-174B-A493-ED96DDB51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C-174B-A493-ED96DDB51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C-174B-A493-ED96DDB5144B}"/>
              </c:ext>
            </c:extLst>
          </c:dPt>
          <c:dLbls>
            <c:dLbl>
              <c:idx val="0"/>
              <c:layout>
                <c:manualLayout>
                  <c:x val="-0.12986948950823171"/>
                  <c:y val="0.15129626349852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C-174B-A493-ED96DDB5144B}"/>
                </c:ext>
              </c:extLst>
            </c:dLbl>
            <c:dLbl>
              <c:idx val="1"/>
              <c:layout>
                <c:manualLayout>
                  <c:x val="0.19560644397523164"/>
                  <c:y val="-0.121907460692754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05992054003594"/>
                      <c:h val="0.393134935352946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87C-174B-A493-ED96DDB5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C-174B-A493-ED96DDB51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Legal services compared to six</a:t>
            </a:r>
            <a:r>
              <a:rPr lang="en-US" sz="1400" b="1" baseline="0" dirty="0">
                <a:solidFill>
                  <a:schemeClr val="tx1"/>
                </a:solidFill>
              </a:rPr>
              <a:t> month ago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230184560666559"/>
          <c:y val="6.8402643277177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412516338728673"/>
          <c:y val="0.17444481800566086"/>
          <c:w val="0.69805477761347257"/>
          <c:h val="0.797103797043653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Same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D-594D-9E09-9B88565D3D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D-594D-9E09-9B88565D3D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EA2-49FE-9EAB-0909CE3F3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D-594D-9E09-9B88565D3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46"/>
        <c:axId val="390040640"/>
        <c:axId val="390039856"/>
      </c:barChart>
      <c:catAx>
        <c:axId val="39004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0039856"/>
        <c:crosses val="autoZero"/>
        <c:auto val="1"/>
        <c:lblAlgn val="ctr"/>
        <c:lblOffset val="100"/>
        <c:noMultiLvlLbl val="0"/>
      </c:catAx>
      <c:valAx>
        <c:axId val="3900398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900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A18+ Legal services</a:t>
            </a:r>
          </a:p>
        </c:rich>
      </c:tx>
      <c:layout>
        <c:manualLayout>
          <c:xMode val="edge"/>
          <c:yMode val="edge"/>
          <c:x val="0.39397847897296728"/>
          <c:y val="6.8402666296879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97545867522972"/>
          <c:y val="0.17444481800566086"/>
          <c:w val="0.64820448232552952"/>
          <c:h val="0.797103797043653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Bankruptcy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Divorce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D-594D-9E09-9B88565D3D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D-594D-9E09-9B88565D3D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EA2-49FE-9EAB-0909CE3F3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D-594D-9E09-9B88565D3D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Medical malpractice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9-4FA6-BE0D-51D10C09B97E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49-4FA6-BE0D-51D10C09B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Sheet1!$B$5</c:f>
              <c:numCache>
                <c:formatCode>0.0%</c:formatCode>
                <c:ptCount val="1"/>
                <c:pt idx="0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F-E44B-B3D9-364093D0996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Estate planning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9-4FA6-BE0D-51D10C09B97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Sheet1!$B$6</c:f>
              <c:numCache>
                <c:formatCode>0.0%</c:formatCode>
                <c:ptCount val="1"/>
                <c:pt idx="0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F-E44B-B3D9-364093D0996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Accident/Personal injury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Sheet1!$B$7</c:f>
              <c:numCache>
                <c:formatCode>0.0%</c:formatCode>
                <c:ptCount val="1"/>
                <c:pt idx="0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F-E44B-B3D9-364093D09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46"/>
        <c:axId val="390040640"/>
        <c:axId val="390039856"/>
      </c:barChart>
      <c:catAx>
        <c:axId val="39004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0039856"/>
        <c:crosses val="autoZero"/>
        <c:auto val="1"/>
        <c:lblAlgn val="ctr"/>
        <c:lblOffset val="100"/>
        <c:noMultiLvlLbl val="0"/>
      </c:catAx>
      <c:valAx>
        <c:axId val="3900398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900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Seeking</a:t>
            </a:r>
            <a:r>
              <a:rPr lang="en-US" sz="1400" b="1" baseline="0" dirty="0">
                <a:solidFill>
                  <a:schemeClr val="tx1"/>
                </a:solidFill>
              </a:rPr>
              <a:t> legal advice/service due to COVID-19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925403965824519"/>
          <c:y val="0.17075876620164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13166019111626"/>
          <c:y val="0.26310640001387736"/>
          <c:w val="0.56841213903181775"/>
          <c:h val="0.736893599986122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7BE-A643-BD89-AE70D8B1ECB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BE-A643-BD89-AE70D8B1ECB6}"/>
              </c:ext>
            </c:extLst>
          </c:dPt>
          <c:dLbls>
            <c:dLbl>
              <c:idx val="0"/>
              <c:layout>
                <c:manualLayout>
                  <c:x val="-0.25527300467301017"/>
                  <c:y val="-5.56596943357559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  <a:b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</a:br>
                    <a:fld id="{F7EB583B-DD72-0A4E-A016-ACAC94429933}" type="VALUE">
                      <a:rPr lang="en-US" sz="36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 sz="36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7BE-A643-BD89-AE70D8B1ECB6}"/>
                </c:ext>
              </c:extLst>
            </c:dLbl>
            <c:dLbl>
              <c:idx val="1"/>
              <c:layout>
                <c:manualLayout>
                  <c:x val="0.23144658324114939"/>
                  <c:y val="1.29802461613935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  <a:b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</a:br>
                    <a:fld id="{7BBC3FC0-DFA5-3148-9D56-6F71D083BF29}" type="VALUE">
                      <a:rPr lang="en-US" sz="3600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 sz="36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BE-A643-BD89-AE70D8B1E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E-A643-BD89-AE70D8B1E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5630255068482"/>
          <c:y val="2.8451327460895317E-2"/>
          <c:w val="0.6783355465497592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 category 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Any effect</c:v>
                </c:pt>
                <c:pt idx="1">
                  <c:v>Remembered you had seen the brand advertised before </c:v>
                </c:pt>
                <c:pt idx="2">
                  <c:v>Friended, liked or followed what was advertised on social media</c:v>
                </c:pt>
                <c:pt idx="3">
                  <c:v>Went online to learn more about what was advertised </c:v>
                </c:pt>
                <c:pt idx="4">
                  <c:v>Contacted or visited the advertiser's store/office/branch/facility</c:v>
                </c:pt>
                <c:pt idx="5">
                  <c:v>Went to the website or app advertised to learn more about what was advertised </c:v>
                </c:pt>
                <c:pt idx="6">
                  <c:v>Looked in a newspaper or magazine to learn more about what was advertised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0.73</c:v>
                </c:pt>
                <c:pt idx="1">
                  <c:v>0.2</c:v>
                </c:pt>
                <c:pt idx="2">
                  <c:v>0.17</c:v>
                </c:pt>
                <c:pt idx="3">
                  <c:v>0.2</c:v>
                </c:pt>
                <c:pt idx="4">
                  <c:v>0.15</c:v>
                </c:pt>
                <c:pt idx="5">
                  <c:v>0.19</c:v>
                </c:pt>
                <c:pt idx="6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Legal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Any effect</c:v>
                </c:pt>
                <c:pt idx="1">
                  <c:v>Remembered you had seen the brand advertised before </c:v>
                </c:pt>
                <c:pt idx="2">
                  <c:v>Friended, liked or followed what was advertised on social media</c:v>
                </c:pt>
                <c:pt idx="3">
                  <c:v>Went online to learn more about what was advertised </c:v>
                </c:pt>
                <c:pt idx="4">
                  <c:v>Contacted or visited the advertiser's store/office/branch/facility</c:v>
                </c:pt>
                <c:pt idx="5">
                  <c:v>Went to the website or app advertised to learn more about what was advertised </c:v>
                </c:pt>
                <c:pt idx="6">
                  <c:v>Looked in a newspaper or magazine to learn more about what was advertised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0.9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0.26</c:v>
                </c:pt>
                <c:pt idx="4">
                  <c:v>0.23</c:v>
                </c:pt>
                <c:pt idx="5">
                  <c:v>0.23200000000000001</c:v>
                </c:pt>
                <c:pt idx="6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Legal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Any effect</c:v>
                </c:pt>
                <c:pt idx="1">
                  <c:v>Remembered you had seen the brand advertised before </c:v>
                </c:pt>
                <c:pt idx="2">
                  <c:v>Friended, liked or followed what was advertised on social media</c:v>
                </c:pt>
                <c:pt idx="3">
                  <c:v>Went online to learn more about what was advertised </c:v>
                </c:pt>
                <c:pt idx="4">
                  <c:v>Contacted or visited the advertiser's store/office/branch/facility</c:v>
                </c:pt>
                <c:pt idx="5">
                  <c:v>Went to the website or app advertised to learn more about what was advertised </c:v>
                </c:pt>
                <c:pt idx="6">
                  <c:v>Looked in a newspaper or magazine to learn more about what was advertised 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7"/>
                <c:pt idx="0">
                  <c:v>0.95</c:v>
                </c:pt>
                <c:pt idx="1">
                  <c:v>0.28999999999999998</c:v>
                </c:pt>
                <c:pt idx="2">
                  <c:v>0.29399999999999998</c:v>
                </c:pt>
                <c:pt idx="3">
                  <c:v>0.27</c:v>
                </c:pt>
                <c:pt idx="4">
                  <c:v>0.25</c:v>
                </c:pt>
                <c:pt idx="5">
                  <c:v>0.248</c:v>
                </c:pt>
                <c:pt idx="6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390041032"/>
        <c:axId val="390043384"/>
      </c:barChart>
      <c:catAx>
        <c:axId val="3900410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90043384"/>
        <c:crosses val="autoZero"/>
        <c:auto val="1"/>
        <c:lblAlgn val="r"/>
        <c:lblOffset val="100"/>
        <c:noMultiLvlLbl val="0"/>
      </c:catAx>
      <c:valAx>
        <c:axId val="390043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004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73196598362564"/>
          <c:y val="0.44300480724297026"/>
          <c:w val="0.2564681231185208"/>
          <c:h val="0.2339915193849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0.95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90041424"/>
        <c:axId val="390042600"/>
      </c:barChart>
      <c:catAx>
        <c:axId val="39004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042600"/>
        <c:crosses val="autoZero"/>
        <c:auto val="1"/>
        <c:lblAlgn val="ctr"/>
        <c:lblOffset val="100"/>
        <c:noMultiLvlLbl val="0"/>
      </c:catAx>
      <c:valAx>
        <c:axId val="390042600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39004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0.97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633752456"/>
        <c:axId val="633753632"/>
      </c:barChart>
      <c:catAx>
        <c:axId val="633752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753632"/>
        <c:crosses val="autoZero"/>
        <c:auto val="1"/>
        <c:lblAlgn val="ctr"/>
        <c:lblOffset val="100"/>
        <c:noMultiLvlLbl val="0"/>
      </c:catAx>
      <c:valAx>
        <c:axId val="633753632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63375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8872691933916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0.19034028909651599"/>
          <c:w val="0.91310851639167101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C542-A5F4-B269E0B759B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C542-A5F4-B269E0B759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0.78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7-C542-A5F4-B269E0B7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634500152"/>
        <c:axId val="634497016"/>
      </c:barChart>
      <c:catAx>
        <c:axId val="634500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497016"/>
        <c:crosses val="autoZero"/>
        <c:auto val="1"/>
        <c:lblAlgn val="ctr"/>
        <c:lblOffset val="100"/>
        <c:noMultiLvlLbl val="0"/>
      </c:catAx>
      <c:valAx>
        <c:axId val="634497016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63450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9D4D-863C-32FB954D40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E-9D4D-863C-32FB954D40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E-9D4D-863C-32FB954D40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E-9D4D-863C-32FB954D40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E-9D4D-863C-32FB954D40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6EE-9D4D-863C-32FB954D40C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EE-9D4D-863C-32FB954D4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189432"/>
        <c:axId val="344190216"/>
      </c:barChart>
      <c:catAx>
        <c:axId val="344189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190216"/>
        <c:crosses val="autoZero"/>
        <c:auto val="1"/>
        <c:lblAlgn val="ctr"/>
        <c:lblOffset val="100"/>
        <c:noMultiLvlLbl val="0"/>
      </c:catAx>
      <c:valAx>
        <c:axId val="3441902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1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0A07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E3BA0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FF65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 (Broadcast &amp; Cable)</c:v>
                </c:pt>
                <c:pt idx="1">
                  <c:v>Broadcast TV 
web/apps</c:v>
                </c:pt>
                <c:pt idx="2">
                  <c:v>Social media</c:v>
                </c:pt>
                <c:pt idx="3">
                  <c:v>Outdoor</c:v>
                </c:pt>
                <c:pt idx="4">
                  <c:v>Radio</c:v>
                </c:pt>
                <c:pt idx="5">
                  <c:v>Streaming TV shows online</c:v>
                </c:pt>
                <c:pt idx="6">
                  <c:v>Streaming video other than TV programs/movies</c:v>
                </c:pt>
                <c:pt idx="7">
                  <c:v>Newspaper
 (print only)</c:v>
                </c:pt>
                <c:pt idx="8">
                  <c:v>Magazine
 (print only)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0.72099999999999997</c:v>
                </c:pt>
                <c:pt idx="1">
                  <c:v>0.318</c:v>
                </c:pt>
                <c:pt idx="2">
                  <c:v>0.28799999999999998</c:v>
                </c:pt>
                <c:pt idx="3">
                  <c:v>0.27900000000000003</c:v>
                </c:pt>
                <c:pt idx="4">
                  <c:v>0.27</c:v>
                </c:pt>
                <c:pt idx="5">
                  <c:v>0.26100000000000001</c:v>
                </c:pt>
                <c:pt idx="6">
                  <c:v>0.249</c:v>
                </c:pt>
                <c:pt idx="7">
                  <c:v>0.23899999999999999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387450264"/>
        <c:axId val="387449480"/>
      </c:barChart>
      <c:catAx>
        <c:axId val="38745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49480"/>
        <c:crosses val="autoZero"/>
        <c:auto val="1"/>
        <c:lblAlgn val="ctr"/>
        <c:lblOffset val="100"/>
        <c:noMultiLvlLbl val="0"/>
      </c:catAx>
      <c:valAx>
        <c:axId val="3874494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8745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5272777829270553"/>
          <c:w val="0.97587719298245612"/>
          <c:h val="0.69183751969598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651311520993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E1-6943-8638-CDAE16B56D5A}"/>
                </c:ext>
              </c:extLst>
            </c:dLbl>
            <c:dLbl>
              <c:idx val="1"/>
              <c:layout>
                <c:manualLayout>
                  <c:x val="-2.1929824561403508E-3"/>
                  <c:y val="-2.6485309111131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E1-6943-8638-CDAE16B56D5A}"/>
                </c:ext>
              </c:extLst>
            </c:dLbl>
            <c:dLbl>
              <c:idx val="2"/>
              <c:layout>
                <c:manualLayout>
                  <c:x val="1.0964912280701754E-3"/>
                  <c:y val="-2.942812123459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E1-6943-8638-CDAE16B56D5A}"/>
                </c:ext>
              </c:extLst>
            </c:dLbl>
            <c:dLbl>
              <c:idx val="3"/>
              <c:layout>
                <c:manualLayout>
                  <c:x val="-2.1929824561403508E-3"/>
                  <c:y val="-2.942812123459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1-6943-8638-CDAE16B56D5A}"/>
                </c:ext>
              </c:extLst>
            </c:dLbl>
            <c:dLbl>
              <c:idx val="4"/>
              <c:layout>
                <c:manualLayout>
                  <c:x val="-1.0964912280701754E-3"/>
                  <c:y val="-1.7656872740754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E1-6943-8638-CDAE16B56D5A}"/>
                </c:ext>
              </c:extLst>
            </c:dLbl>
            <c:dLbl>
              <c:idx val="5"/>
              <c:layout>
                <c:manualLayout>
                  <c:x val="2.1929824561401899E-3"/>
                  <c:y val="-2.6485309111131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E1-6943-8638-CDAE16B56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
 shows online</c:v>
                </c:pt>
                <c:pt idx="5">
                  <c:v>Streaming video
 other than TV
 programs/movies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0.72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0.26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
 shows online</c:v>
                </c:pt>
                <c:pt idx="5">
                  <c:v>Streaming video
 other than TV
 programs/movies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0.63400000000000001</c:v>
                </c:pt>
                <c:pt idx="1">
                  <c:v>0.127</c:v>
                </c:pt>
                <c:pt idx="2">
                  <c:v>0.11600000000000001</c:v>
                </c:pt>
                <c:pt idx="3">
                  <c:v>0.13700000000000001</c:v>
                </c:pt>
                <c:pt idx="4">
                  <c:v>0.10199999999999999</c:v>
                </c:pt>
                <c:pt idx="5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387453008"/>
        <c:axId val="387451048"/>
      </c:barChart>
      <c:catAx>
        <c:axId val="3874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048"/>
        <c:crosses val="autoZero"/>
        <c:auto val="1"/>
        <c:lblAlgn val="ctr"/>
        <c:lblOffset val="100"/>
        <c:noMultiLvlLbl val="0"/>
      </c:catAx>
      <c:valAx>
        <c:axId val="387451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74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2061403508771928E-2"/>
          <c:y val="4.1199369728427103E-2"/>
          <c:w val="0.9"/>
          <c:h val="8.7985911576605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5148041003963864"/>
          <c:w val="0.97587719298245612"/>
          <c:h val="0.70626203914068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
 shows online</c:v>
                </c:pt>
                <c:pt idx="5">
                  <c:v>Streaming video
 other than TV
 programs/movies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0.72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0.26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4-6C4F-B5E4-B9B852E42D6E}"/>
                </c:ext>
              </c:extLst>
            </c:dLbl>
            <c:dLbl>
              <c:idx val="3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0"/>
                  <c:y val="4.6691653536008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594818796922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
 shows online</c:v>
                </c:pt>
                <c:pt idx="5">
                  <c:v>Streaming video
 other than TV
 programs/movies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0.53900000000000003</c:v>
                </c:pt>
                <c:pt idx="1">
                  <c:v>0.03</c:v>
                </c:pt>
                <c:pt idx="2">
                  <c:v>3.5000000000000003E-2</c:v>
                </c:pt>
                <c:pt idx="3">
                  <c:v>3.5000000000000003E-2</c:v>
                </c:pt>
                <c:pt idx="4">
                  <c:v>1.7999999999999999E-2</c:v>
                </c:pt>
                <c:pt idx="5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387451832"/>
        <c:axId val="387448696"/>
      </c:barChart>
      <c:catAx>
        <c:axId val="38745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48696"/>
        <c:crosses val="autoZero"/>
        <c:auto val="1"/>
        <c:lblAlgn val="ctr"/>
        <c:lblOffset val="100"/>
        <c:noMultiLvlLbl val="0"/>
      </c:catAx>
      <c:valAx>
        <c:axId val="387448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745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20970058019063406"/>
          <c:y val="0.18562316384216737"/>
          <c:w val="0.62719220541511256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522841791544412"/>
          <c:w val="0.97538805653030436"/>
          <c:h val="0.620244715413642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0.53900000000000003</c:v>
                </c:pt>
                <c:pt idx="1">
                  <c:v>0.47</c:v>
                </c:pt>
                <c:pt idx="2" formatCode="0.00%">
                  <c:v>0.46400000000000002</c:v>
                </c:pt>
                <c:pt idx="3" formatCode="0.00%">
                  <c:v>0.44500000000000001</c:v>
                </c:pt>
                <c:pt idx="4" formatCode="0.00%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3.9E-2</c:v>
                </c:pt>
                <c:pt idx="1">
                  <c:v>0.04</c:v>
                </c:pt>
                <c:pt idx="2">
                  <c:v>0.04</c:v>
                </c:pt>
                <c:pt idx="3">
                  <c:v>4.2999999999999997E-2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A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AD-4276-B58A-614975489954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AD-4276-B58A-614975489954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AD-4276-B58A-6149754899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3.5000000000000003E-2</c:v>
                </c:pt>
                <c:pt idx="1">
                  <c:v>3.3000000000000002E-2</c:v>
                </c:pt>
                <c:pt idx="2">
                  <c:v>3.5999999999999997E-2</c:v>
                </c:pt>
                <c:pt idx="3">
                  <c:v>0.03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CB-4941-8EA6-BC5E48CA65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B-4941-8EA6-BC5E48CA65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CB-4941-8EA6-BC5E48CA65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CB-4941-8EA6-BC5E48CA65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3.4000000000000002E-2</c:v>
                </c:pt>
                <c:pt idx="1">
                  <c:v>1.9E-2</c:v>
                </c:pt>
                <c:pt idx="2" formatCode="0.00%">
                  <c:v>2.1000000000000001E-2</c:v>
                </c:pt>
                <c:pt idx="3" formatCode="0.00%">
                  <c:v>2.1000000000000001E-2</c:v>
                </c:pt>
                <c:pt idx="4" formatCode="0.00%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AD-4276-B58A-6149754899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1A-954B-B1C0-A2D07FD049A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CB-4941-8EA6-BC5E48CA65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3.2000000000000001E-2</c:v>
                </c:pt>
                <c:pt idx="1">
                  <c:v>3.1E-2</c:v>
                </c:pt>
                <c:pt idx="2">
                  <c:v>2.9000000000000001E-2</c:v>
                </c:pt>
                <c:pt idx="3">
                  <c:v>2.1999999999999999E-2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DFC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AD-4276-B58A-6149754899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CB-4941-8EA6-BC5E48CA65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3.1E-2</c:v>
                </c:pt>
                <c:pt idx="1">
                  <c:v>2.1999999999999999E-2</c:v>
                </c:pt>
                <c:pt idx="2">
                  <c:v>2.5000000000000001E-2</c:v>
                </c:pt>
                <c:pt idx="3">
                  <c:v>2.1999999999999999E-2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5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0.03</c:v>
                </c:pt>
                <c:pt idx="1">
                  <c:v>3.5999999999999997E-2</c:v>
                </c:pt>
                <c:pt idx="2">
                  <c:v>3.6999999999999998E-2</c:v>
                </c:pt>
                <c:pt idx="3">
                  <c:v>4.5999999999999999E-2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17-B742-9F5A-FC1C5FBBE0C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3-334A-91B8-14EA493DC519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17-B742-9F5A-FC1C5FBBE0C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0.03</c:v>
                </c:pt>
                <c:pt idx="1">
                  <c:v>4.5999999999999999E-2</c:v>
                </c:pt>
                <c:pt idx="2">
                  <c:v>3.9E-2</c:v>
                </c:pt>
                <c:pt idx="3">
                  <c:v>4.4999999999999998E-2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B-4941-8EA6-BC5E48CA65E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1A-954B-B1C0-A2D07FD049A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1A-954B-B1C0-A2D07FD049A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B-4941-8EA6-BC5E48CA65E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CB-4941-8EA6-BC5E48CA65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 formatCode="0.0%">
                  <c:v>2.8000000000000001E-2</c:v>
                </c:pt>
                <c:pt idx="1">
                  <c:v>3.6999999999999998E-2</c:v>
                </c:pt>
                <c:pt idx="2">
                  <c:v>3.5000000000000003E-2</c:v>
                </c:pt>
                <c:pt idx="3">
                  <c:v>3.3000000000000002E-2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2.3E-2</c:v>
                </c:pt>
                <c:pt idx="2">
                  <c:v>1.4E-2</c:v>
                </c:pt>
                <c:pt idx="3">
                  <c:v>2.1999999999999999E-2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A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0.02</c:v>
                </c:pt>
                <c:pt idx="1">
                  <c:v>1.9E-2</c:v>
                </c:pt>
                <c:pt idx="2">
                  <c:v>2.7E-2</c:v>
                </c:pt>
                <c:pt idx="3">
                  <c:v>1.9E-2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CB-4941-8EA6-BC5E48CA65E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CB-4941-8EA6-BC5E48CA65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1.7999999999999999E-2</c:v>
                </c:pt>
                <c:pt idx="1">
                  <c:v>2.4E-2</c:v>
                </c:pt>
                <c:pt idx="2">
                  <c:v>2.5000000000000001E-2</c:v>
                </c:pt>
                <c:pt idx="3">
                  <c:v>3.5000000000000003E-2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0CB-4941-8EA6-BC5E48CA6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387449872"/>
        <c:axId val="387454968"/>
      </c:barChart>
      <c:catAx>
        <c:axId val="38744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4968"/>
        <c:crosses val="autoZero"/>
        <c:auto val="1"/>
        <c:lblAlgn val="ctr"/>
        <c:lblOffset val="0"/>
        <c:noMultiLvlLbl val="0"/>
      </c:catAx>
      <c:valAx>
        <c:axId val="3874549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8744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314220347541072E-2"/>
          <c:y val="0.82180938765874367"/>
          <c:w val="0.95097343143345103"/>
          <c:h val="0.166293032702418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288567309232658"/>
          <c:w val="1"/>
          <c:h val="0.50349050390701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0.2712660863993164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F3-B442-B176-1E1F86A1323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%">
                  <c:v>0.53900000000000003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D-D64D-BBAA-D52A5A387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A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1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D-D64D-BBAA-D52A5A387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A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1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D-D64D-BBAA-D52A5A387F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F3-B442-B176-1E1F86A1323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Sheet1!$E$2:$E$3</c:f>
              <c:numCache>
                <c:formatCode>0.00%</c:formatCode>
                <c:ptCount val="2"/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6D-D64D-BBAA-D52A5A387F1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Sheet1!$F$2:$F$3</c:f>
              <c:numCache>
                <c:formatCode>0.00%</c:formatCode>
                <c:ptCount val="2"/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6D-D64D-BBAA-D52A5A387F1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DFC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Sheet1!$G$2:$G$3</c:f>
              <c:numCache>
                <c:formatCode>0.00%</c:formatCode>
                <c:ptCount val="2"/>
                <c:pt idx="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6D-D64D-BBAA-D52A5A387F1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5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Sheet1!$H$2:$H$3</c:f>
              <c:numCache>
                <c:formatCode>0.00%</c:formatCode>
                <c:ptCount val="2"/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6D-D64D-BBAA-D52A5A387F1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B-7840-8B06-039661A5B68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Sheet1!$I$2:$I$3</c:f>
              <c:numCache>
                <c:formatCode>0.00%</c:formatCode>
                <c:ptCount val="2"/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6D-D64D-BBAA-D52A5A387F11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Sheet1!$J$2:$J$3</c:f>
              <c:numCache>
                <c:formatCode>0.00%</c:formatCode>
                <c:ptCount val="2"/>
                <c:pt idx="1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6D-D64D-BBAA-D52A5A387F11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Sheet1!$K$2:$K$3</c:f>
              <c:numCache>
                <c:formatCode>0.00%</c:formatCode>
                <c:ptCount val="2"/>
                <c:pt idx="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6D-D64D-BBAA-D52A5A387F11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A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Sheet1!$L$2:$L$3</c:f>
              <c:numCache>
                <c:formatCode>0.00%</c:formatCode>
                <c:ptCount val="2"/>
                <c:pt idx="1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6D-D64D-BBAA-D52A5A387F11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Sheet1!$M$2:$M$3</c:f>
              <c:numCache>
                <c:formatCode>0.00%</c:formatCode>
                <c:ptCount val="2"/>
                <c:pt idx="1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6D-D64D-BBAA-D52A5A387F11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Sheet1!$N$2:$N$3</c:f>
              <c:numCache>
                <c:formatCode>0.00%</c:formatCode>
                <c:ptCount val="2"/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6D-D64D-BBAA-D52A5A387F11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1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Sheet1!$O$2:$O$3</c:f>
              <c:numCache>
                <c:formatCode>0.00%</c:formatCode>
                <c:ptCount val="2"/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6D-D64D-BBAA-D52A5A387F11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Sheet1!$P$2:$P$3</c:f>
              <c:numCache>
                <c:formatCode>0.00%</c:formatCode>
                <c:ptCount val="2"/>
                <c:pt idx="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6D-D64D-BBAA-D52A5A387F11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Sheet1!$Q$2:$Q$3</c:f>
              <c:numCache>
                <c:formatCode>0.00%</c:formatCode>
                <c:ptCount val="2"/>
                <c:pt idx="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6D-D64D-BBAA-D52A5A387F11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Consumer review web/apps</c:v>
                </c:pt>
              </c:strCache>
            </c:strRef>
          </c:tx>
          <c:spPr>
            <a:solidFill>
              <a:srgbClr val="FFE7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Sheet1!$R$2:$R$3</c:f>
              <c:numCache>
                <c:formatCode>0.00%</c:formatCode>
                <c:ptCount val="2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06D-D64D-BBAA-D52A5A387F11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Cable web/apps</c:v>
                </c:pt>
              </c:strCache>
            </c:strRef>
          </c:tx>
          <c:spPr>
            <a:solidFill>
              <a:srgbClr val="D3D3D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Sheet1!$S$2:$S$3</c:f>
              <c:numCache>
                <c:formatCode>0.00%</c:formatCode>
                <c:ptCount val="2"/>
                <c:pt idx="1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06D-D64D-BBAA-D52A5A387F11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Internet radio</c:v>
                </c:pt>
              </c:strCache>
            </c:strRef>
          </c:tx>
          <c:spPr>
            <a:solidFill>
              <a:srgbClr val="B539B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Sheet1!$T$2:$T$3</c:f>
              <c:numCache>
                <c:formatCode>0.00%</c:formatCode>
                <c:ptCount val="2"/>
                <c:pt idx="1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06D-D64D-BBAA-D52A5A387F11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Online magazine</c:v>
                </c:pt>
              </c:strCache>
            </c:strRef>
          </c:tx>
          <c:spPr>
            <a:solidFill>
              <a:srgbClr val="B8B5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Sheet1!$U$2:$U$3</c:f>
              <c:numCache>
                <c:formatCode>0.00%</c:formatCode>
                <c:ptCount val="2"/>
                <c:pt idx="1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06D-D64D-BBAA-D52A5A387F11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Yellow pages web/apps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Sheet1!$V$2:$V$3</c:f>
              <c:numCache>
                <c:formatCode>0.00%</c:formatCode>
                <c:ptCount val="2"/>
                <c:pt idx="1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06D-D64D-BBAA-D52A5A387F11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Sheet1!$W$2:$W$3</c:f>
              <c:numCache>
                <c:formatCode>0.00%</c:formatCode>
                <c:ptCount val="2"/>
                <c:pt idx="1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F-1047-991F-ADEE2E594589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Online newspaper</c:v>
                </c:pt>
              </c:strCache>
            </c:strRef>
          </c:tx>
          <c:spPr>
            <a:solidFill>
              <a:srgbClr val="B25E3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Sheet1!$X$2:$X$3</c:f>
              <c:numCache>
                <c:formatCode>0.00%</c:formatCode>
                <c:ptCount val="2"/>
                <c:pt idx="1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F-1047-991F-ADEE2E594589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Local radio web/apps</c:v>
                </c:pt>
              </c:strCache>
            </c:strRef>
          </c:tx>
          <c:spPr>
            <a:solidFill>
              <a:srgbClr val="F32A7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TV (Broadcast &amp; Cable)</c:v>
                </c:pt>
                <c:pt idx="1">
                  <c:v>All other media</c:v>
                </c:pt>
              </c:strCache>
            </c:strRef>
          </c:cat>
          <c:val>
            <c:numRef>
              <c:f>Sheet1!$Y$2:$Y$3</c:f>
              <c:numCache>
                <c:formatCode>0.00%</c:formatCode>
                <c:ptCount val="2"/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F-1047-991F-ADEE2E594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387452224"/>
        <c:axId val="387454184"/>
      </c:barChart>
      <c:catAx>
        <c:axId val="3874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4184"/>
        <c:crosses val="autoZero"/>
        <c:auto val="1"/>
        <c:lblAlgn val="ctr"/>
        <c:lblOffset val="0"/>
        <c:noMultiLvlLbl val="0"/>
      </c:catAx>
      <c:valAx>
        <c:axId val="3874541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874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820606316827852E-4"/>
          <c:y val="0.7337402324629323"/>
          <c:w val="0.97838899751625008"/>
          <c:h val="0.2413937096171303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Legal Category: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0.09277</cdr:x>
      <cdr:y>0.25654</cdr:y>
    </cdr:from>
    <cdr:to>
      <cdr:x>0.22382</cdr:x>
      <cdr:y>0.34965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CE47B2-F82E-2547-8FF6-F58A284507F1}"/>
            </a:ext>
          </a:extLst>
        </cdr:cNvPr>
        <cdr:cNvSpPr txBox="1"/>
      </cdr:nvSpPr>
      <cdr:spPr>
        <a:xfrm xmlns:a="http://schemas.openxmlformats.org/drawingml/2006/main">
          <a:off x="874454" y="1113264"/>
          <a:ext cx="1235307" cy="4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More</a:t>
          </a:r>
        </a:p>
      </cdr:txBody>
    </cdr:sp>
  </cdr:relSizeAnchor>
  <cdr:relSizeAnchor xmlns:cdr="http://schemas.openxmlformats.org/drawingml/2006/chartDrawing">
    <cdr:from>
      <cdr:x>0.09217</cdr:x>
      <cdr:y>0.53098</cdr:y>
    </cdr:from>
    <cdr:to>
      <cdr:x>0.22322</cdr:x>
      <cdr:y>0.62409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B305478-6B7D-9A4B-BDD6-C6325119A2FD}"/>
            </a:ext>
          </a:extLst>
        </cdr:cNvPr>
        <cdr:cNvSpPr txBox="1"/>
      </cdr:nvSpPr>
      <cdr:spPr>
        <a:xfrm xmlns:a="http://schemas.openxmlformats.org/drawingml/2006/main">
          <a:off x="868810" y="2304242"/>
          <a:ext cx="1235307" cy="4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Same</a:t>
          </a:r>
        </a:p>
      </cdr:txBody>
    </cdr:sp>
  </cdr:relSizeAnchor>
  <cdr:relSizeAnchor xmlns:cdr="http://schemas.openxmlformats.org/drawingml/2006/chartDrawing">
    <cdr:from>
      <cdr:x>0.09277</cdr:x>
      <cdr:y>0.80391</cdr:y>
    </cdr:from>
    <cdr:to>
      <cdr:x>0.22382</cdr:x>
      <cdr:y>0.89702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FFA26D5-2FC4-9842-9D0C-99A4349E5638}"/>
            </a:ext>
          </a:extLst>
        </cdr:cNvPr>
        <cdr:cNvSpPr txBox="1"/>
      </cdr:nvSpPr>
      <cdr:spPr>
        <a:xfrm xmlns:a="http://schemas.openxmlformats.org/drawingml/2006/main">
          <a:off x="874455" y="3488638"/>
          <a:ext cx="1235307" cy="4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Less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0.04377</cdr:x>
      <cdr:y>0.20178</cdr:y>
    </cdr:from>
    <cdr:to>
      <cdr:x>0.27339</cdr:x>
      <cdr:y>0.26926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A7844C-4CD7-C241-9462-A1C89F939135}"/>
            </a:ext>
          </a:extLst>
        </cdr:cNvPr>
        <cdr:cNvSpPr txBox="1"/>
      </cdr:nvSpPr>
      <cdr:spPr>
        <a:xfrm xmlns:a="http://schemas.openxmlformats.org/drawingml/2006/main">
          <a:off x="412616" y="969111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dirty="0"/>
            <a:t>Accident/Personal injury</a:t>
          </a:r>
        </a:p>
      </cdr:txBody>
    </cdr:sp>
  </cdr:relSizeAnchor>
  <cdr:relSizeAnchor xmlns:cdr="http://schemas.openxmlformats.org/drawingml/2006/chartDrawing">
    <cdr:from>
      <cdr:x>0.04377</cdr:x>
      <cdr:y>0.33045</cdr:y>
    </cdr:from>
    <cdr:to>
      <cdr:x>0.27339</cdr:x>
      <cdr:y>0.39793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C7F1161-EC4E-DD4B-B5FB-7F1B6C757182}"/>
            </a:ext>
          </a:extLst>
        </cdr:cNvPr>
        <cdr:cNvSpPr txBox="1"/>
      </cdr:nvSpPr>
      <cdr:spPr>
        <a:xfrm xmlns:a="http://schemas.openxmlformats.org/drawingml/2006/main">
          <a:off x="412616" y="1587071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Estate planning</a:t>
          </a:r>
        </a:p>
      </cdr:txBody>
    </cdr:sp>
  </cdr:relSizeAnchor>
  <cdr:relSizeAnchor xmlns:cdr="http://schemas.openxmlformats.org/drawingml/2006/chartDrawing">
    <cdr:from>
      <cdr:x>0.04377</cdr:x>
      <cdr:y>0.4665</cdr:y>
    </cdr:from>
    <cdr:to>
      <cdr:x>0.27339</cdr:x>
      <cdr:y>0.53398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4663A2D-699A-EC48-9606-A5B3C1F79B2D}"/>
            </a:ext>
          </a:extLst>
        </cdr:cNvPr>
        <cdr:cNvSpPr txBox="1"/>
      </cdr:nvSpPr>
      <cdr:spPr>
        <a:xfrm xmlns:a="http://schemas.openxmlformats.org/drawingml/2006/main">
          <a:off x="412616" y="2240472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Medical malpractice</a:t>
          </a:r>
        </a:p>
      </cdr:txBody>
    </cdr:sp>
  </cdr:relSizeAnchor>
  <cdr:relSizeAnchor xmlns:cdr="http://schemas.openxmlformats.org/drawingml/2006/chartDrawing">
    <cdr:from>
      <cdr:x>0.04377</cdr:x>
      <cdr:y>0.60721</cdr:y>
    </cdr:from>
    <cdr:to>
      <cdr:x>0.27339</cdr:x>
      <cdr:y>0.67469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E30D2CD-43A1-464D-9520-8A768F971F1B}"/>
            </a:ext>
          </a:extLst>
        </cdr:cNvPr>
        <cdr:cNvSpPr txBox="1"/>
      </cdr:nvSpPr>
      <cdr:spPr>
        <a:xfrm xmlns:a="http://schemas.openxmlformats.org/drawingml/2006/main">
          <a:off x="412616" y="2916305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Other</a:t>
          </a:r>
        </a:p>
      </cdr:txBody>
    </cdr:sp>
  </cdr:relSizeAnchor>
  <cdr:relSizeAnchor xmlns:cdr="http://schemas.openxmlformats.org/drawingml/2006/chartDrawing">
    <cdr:from>
      <cdr:x>0.04377</cdr:x>
      <cdr:y>0.74793</cdr:y>
    </cdr:from>
    <cdr:to>
      <cdr:x>0.27339</cdr:x>
      <cdr:y>0.81541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4FBB54-97BA-5340-8314-586F9268E008}"/>
            </a:ext>
          </a:extLst>
        </cdr:cNvPr>
        <cdr:cNvSpPr txBox="1"/>
      </cdr:nvSpPr>
      <cdr:spPr>
        <a:xfrm xmlns:a="http://schemas.openxmlformats.org/drawingml/2006/main">
          <a:off x="412616" y="3592138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Divorce</a:t>
          </a:r>
        </a:p>
      </cdr:txBody>
    </cdr:sp>
  </cdr:relSizeAnchor>
  <cdr:relSizeAnchor xmlns:cdr="http://schemas.openxmlformats.org/drawingml/2006/chartDrawing">
    <cdr:from>
      <cdr:x>0.04377</cdr:x>
      <cdr:y>0.87472</cdr:y>
    </cdr:from>
    <cdr:to>
      <cdr:x>0.27339</cdr:x>
      <cdr:y>0.9422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6E4D8130-65AD-8B40-8C9E-506E70E9304D}"/>
            </a:ext>
          </a:extLst>
        </cdr:cNvPr>
        <cdr:cNvSpPr txBox="1"/>
      </cdr:nvSpPr>
      <cdr:spPr>
        <a:xfrm xmlns:a="http://schemas.openxmlformats.org/drawingml/2006/main">
          <a:off x="412616" y="4201073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Bankruptcy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2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58" y="3544472"/>
            <a:ext cx="12180390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5223" y="-136698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800" b="1" baseline="0" dirty="0">
                <a:solidFill>
                  <a:sysClr val="windowText" lastClr="000000"/>
                </a:solidFill>
              </a:rPr>
              <a:t>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951" y="3429000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F926D7C-6EF0-8E42-AAA5-8F3C332AA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0" y="3741017"/>
            <a:ext cx="10380290" cy="28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With Legal Ads, TV Tops Exposure at 72%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072325"/>
              </p:ext>
            </p:extLst>
          </p:nvPr>
        </p:nvGraphicFramePr>
        <p:xfrm>
          <a:off x="304800" y="926445"/>
          <a:ext cx="1171194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34087"/>
            <a:ext cx="9715501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43420047"/>
              </p:ext>
            </p:extLst>
          </p:nvPr>
        </p:nvGraphicFramePr>
        <p:xfrm>
          <a:off x="457200" y="1879057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73773087"/>
              </p:ext>
            </p:extLst>
          </p:nvPr>
        </p:nvGraphicFramePr>
        <p:xfrm>
          <a:off x="457200" y="1479308"/>
          <a:ext cx="11582400" cy="471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34584"/>
            <a:ext cx="9943605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8821" y="1417392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What Influenced Legal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364993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327773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46917"/>
            <a:ext cx="11352809" cy="535531"/>
          </a:xfrm>
        </p:spPr>
        <p:txBody>
          <a:bodyPr/>
          <a:lstStyle/>
          <a:p>
            <a:r>
              <a:rPr lang="en-US" sz="3200" dirty="0"/>
              <a:t>Legal Awareness - Most Important:</a:t>
            </a:r>
            <a:endParaRPr lang="en-US" sz="3200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89234"/>
              </p:ext>
            </p:extLst>
          </p:nvPr>
        </p:nvGraphicFramePr>
        <p:xfrm>
          <a:off x="533400" y="690517"/>
          <a:ext cx="11353800" cy="56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34087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QA4 “Thinking about the ads you saw/heard for the categories, which advertising media made you most aware of the category?”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61834" y="1738093"/>
            <a:ext cx="124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43%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4229" y="455466"/>
            <a:ext cx="974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More Respondents Picked TV than all other Media Platforms Combined</a:t>
            </a:r>
          </a:p>
        </p:txBody>
      </p:sp>
    </p:spTree>
    <p:extLst>
      <p:ext uri="{BB962C8B-B14F-4D97-AF65-F5344CB8AC3E}">
        <p14:creationId xmlns:p14="http://schemas.microsoft.com/office/powerpoint/2010/main" val="203847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64%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27773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QA4 How to read: Of the 54% that said TV was most important for awareness, 64%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55823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8555"/>
            <a:ext cx="8641773" cy="553998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B1 “Which one of the following sources, if any, would you say is your primary source for news?” Among those who chose a primary news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825772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61611" y="1342268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04048"/>
              </p:ext>
            </p:extLst>
          </p:nvPr>
        </p:nvGraphicFramePr>
        <p:xfrm>
          <a:off x="502330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27773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4" name="Oval 13"/>
          <p:cNvSpPr/>
          <p:nvPr/>
        </p:nvSpPr>
        <p:spPr>
          <a:xfrm>
            <a:off x="8819749" y="3402086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8122021" y="4370330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171801" y="1603071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779358" y="5543478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384940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91701407"/>
              </p:ext>
            </p:extLst>
          </p:nvPr>
        </p:nvGraphicFramePr>
        <p:xfrm>
          <a:off x="564088" y="1205689"/>
          <a:ext cx="11208316" cy="512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90053"/>
            <a:ext cx="11352809" cy="590931"/>
          </a:xfrm>
        </p:spPr>
        <p:txBody>
          <a:bodyPr/>
          <a:lstStyle/>
          <a:p>
            <a:r>
              <a:rPr lang="en-US" sz="3600" dirty="0"/>
              <a:t>Television Motivates Legal Consumers Into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27773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Legal </a:t>
            </a:r>
            <a:r>
              <a:rPr lang="en-US" dirty="0"/>
              <a:t>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183" y="929372"/>
            <a:ext cx="1175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legal category on television?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102183"/>
            <a:ext cx="9334501" cy="682238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</a:p>
          <a:p>
            <a:r>
              <a:rPr lang="en-US" dirty="0"/>
              <a:t>QA10 “When doing an online search, how often, if at all, have TV ads you have seen influenced you in some ways in your search?” </a:t>
            </a:r>
            <a:br>
              <a:rPr lang="en-US" dirty="0"/>
            </a:br>
            <a:r>
              <a:rPr lang="en-US" dirty="0"/>
              <a:t>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429481"/>
              </p:ext>
            </p:extLst>
          </p:nvPr>
        </p:nvGraphicFramePr>
        <p:xfrm>
          <a:off x="3694629" y="1516246"/>
          <a:ext cx="9528048" cy="411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C9F82A35-955F-AB4A-9DB4-99D194D0E6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543653"/>
              </p:ext>
            </p:extLst>
          </p:nvPr>
        </p:nvGraphicFramePr>
        <p:xfrm>
          <a:off x="300111" y="1822596"/>
          <a:ext cx="5795888" cy="380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EE22A3D-B326-F947-8632-727387A0D2D3}"/>
              </a:ext>
            </a:extLst>
          </p:cNvPr>
          <p:cNvSpPr/>
          <p:nvPr/>
        </p:nvSpPr>
        <p:spPr>
          <a:xfrm>
            <a:off x="1839349" y="1425618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Study Objective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44119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91852"/>
              </p:ext>
            </p:extLst>
          </p:nvPr>
        </p:nvGraphicFramePr>
        <p:xfrm>
          <a:off x="685304" y="1949450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24600"/>
            <a:ext cx="8435243" cy="400110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Legal Category A18+</a:t>
            </a:r>
            <a:br>
              <a:rPr lang="pt-BR" dirty="0"/>
            </a:br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88929" y="1700411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67414"/>
            <a:ext cx="12039600" cy="978729"/>
          </a:xfrm>
        </p:spPr>
        <p:txBody>
          <a:bodyPr/>
          <a:lstStyle/>
          <a:p>
            <a:r>
              <a:rPr lang="en-US" sz="3200" dirty="0"/>
              <a:t>For Legal Consumers, Local Television Websites/Apps Are The Most Visited Among Local Websites/Apps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117" y="6334301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C1 “When if at all did you last visit these types of websites/apps?” Among those that visit these types of websites/apps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5738" y="1420604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When, if at all, did you last visit these types of websites or apps?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Legal % A18+ among those that visit these websites/apps 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DE97CF-5AA6-714C-878C-53EFB6C4E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331233"/>
              </p:ext>
            </p:extLst>
          </p:nvPr>
        </p:nvGraphicFramePr>
        <p:xfrm>
          <a:off x="1746544" y="2014279"/>
          <a:ext cx="8128000" cy="406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3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5D2D97A7-FA1A-AA4D-B53F-F52DE5054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902496"/>
              </p:ext>
            </p:extLst>
          </p:nvPr>
        </p:nvGraphicFramePr>
        <p:xfrm>
          <a:off x="-1187532" y="1996818"/>
          <a:ext cx="9528644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36691"/>
              </p:ext>
            </p:extLst>
          </p:nvPr>
        </p:nvGraphicFramePr>
        <p:xfrm>
          <a:off x="4973443" y="2029990"/>
          <a:ext cx="7218557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4" y="6329773"/>
            <a:ext cx="9090165" cy="400110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Legal Category A18+</a:t>
            </a:r>
            <a:br>
              <a:rPr lang="pt-BR" dirty="0"/>
            </a:br>
            <a:r>
              <a:rPr lang="en-US" dirty="0"/>
              <a:t>C2 “How often do you look at the video ads on that local television station’s website or app?”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6839" y="1708161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Legal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8410" y="1701176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953119"/>
              </p:ext>
            </p:extLst>
          </p:nvPr>
        </p:nvGraphicFramePr>
        <p:xfrm>
          <a:off x="4121103" y="2043927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54852" y="1647936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Legal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3028" y="1615437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324600"/>
            <a:ext cx="8648701" cy="400110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Legal Category A18+</a:t>
            </a:r>
            <a:br>
              <a:rPr lang="pt-BR" dirty="0"/>
            </a:br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431003"/>
              </p:ext>
            </p:extLst>
          </p:nvPr>
        </p:nvGraphicFramePr>
        <p:xfrm>
          <a:off x="-770538" y="2047706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Legal Services: Are you currently or planning to do more, less or the same compared to what you did six months ago?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787356"/>
              </p:ext>
            </p:extLst>
          </p:nvPr>
        </p:nvGraphicFramePr>
        <p:xfrm>
          <a:off x="1490133" y="1342664"/>
          <a:ext cx="9426223" cy="480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77831"/>
            <a:ext cx="8641773" cy="682238"/>
          </a:xfrm>
        </p:spPr>
        <p:txBody>
          <a:bodyPr/>
          <a:lstStyle/>
          <a:p>
            <a:r>
              <a:rPr lang="en-US" dirty="0"/>
              <a:t>Source: GfK TVB Purchase Funnel 2022 A18+</a:t>
            </a:r>
            <a:br>
              <a:rPr lang="en-US" dirty="0"/>
            </a:br>
            <a:r>
              <a:rPr lang="en-US" dirty="0"/>
              <a:t>CI-1: “For Legal services, are you currently or planning to do more, less or the same compared to what you did six months ago?”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30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35531"/>
          </a:xfrm>
        </p:spPr>
        <p:txBody>
          <a:bodyPr/>
          <a:lstStyle/>
          <a:p>
            <a:r>
              <a:rPr lang="en-US" sz="3200" dirty="0"/>
              <a:t>Legal Services: Which legal services did you receive?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920139"/>
              </p:ext>
            </p:extLst>
          </p:nvPr>
        </p:nvGraphicFramePr>
        <p:xfrm>
          <a:off x="1316514" y="815645"/>
          <a:ext cx="9426223" cy="518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77831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A18+</a:t>
            </a:r>
            <a:br>
              <a:rPr lang="en-US" dirty="0"/>
            </a:br>
            <a:r>
              <a:rPr lang="en-US" dirty="0"/>
              <a:t>X3: “Which legal services did you receive?”</a:t>
            </a:r>
          </a:p>
        </p:txBody>
      </p:sp>
    </p:spTree>
    <p:extLst>
      <p:ext uri="{BB962C8B-B14F-4D97-AF65-F5344CB8AC3E}">
        <p14:creationId xmlns:p14="http://schemas.microsoft.com/office/powerpoint/2010/main" val="169549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Legal Services and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8010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A18+</a:t>
            </a:r>
            <a:br>
              <a:rPr lang="en-US" dirty="0"/>
            </a:br>
            <a:r>
              <a:rPr lang="en-US" dirty="0"/>
              <a:t>CI-6: “Are you seeking legal advice/services due to the impact of COVID-19?”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71FB663-8932-8C48-86AF-1D66A3440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47974"/>
              </p:ext>
            </p:extLst>
          </p:nvPr>
        </p:nvGraphicFramePr>
        <p:xfrm>
          <a:off x="2325643" y="1176247"/>
          <a:ext cx="6829645" cy="50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F8D64F7-BB81-45C1-9814-D9EDABC4752A}"/>
              </a:ext>
            </a:extLst>
          </p:cNvPr>
          <p:cNvSpPr txBox="1"/>
          <p:nvPr/>
        </p:nvSpPr>
        <p:spPr>
          <a:xfrm>
            <a:off x="3547279" y="1021778"/>
            <a:ext cx="4569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“Are you seeking legal advice/services due to the impact of COVID-19?”</a:t>
            </a:r>
          </a:p>
        </p:txBody>
      </p:sp>
    </p:spTree>
    <p:extLst>
      <p:ext uri="{BB962C8B-B14F-4D97-AF65-F5344CB8AC3E}">
        <p14:creationId xmlns:p14="http://schemas.microsoft.com/office/powerpoint/2010/main" val="23784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 On This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4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80114"/>
            <a:ext cx="11480764" cy="577081"/>
          </a:xfrm>
        </p:spPr>
        <p:txBody>
          <a:bodyPr/>
          <a:lstStyle/>
          <a:p>
            <a:r>
              <a:rPr lang="en-US" sz="3500" dirty="0"/>
              <a:t>TV Ads Motivate Legal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27773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Legal Category, Opinion leaders 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Which of the following did you do after seeing/hearing the ads for the category on television?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063" y="2069917"/>
            <a:ext cx="3505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Remembered you had seen the brand advertised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017" y="2729231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Friended, liked or followed what was advertised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 social media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607" y="3541090"/>
            <a:ext cx="38370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Went online 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694" y="4796101"/>
            <a:ext cx="37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Went to the website or app advertised to learn more about what was advertised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694" y="4158277"/>
            <a:ext cx="37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Contacted or visited the advertiser’s store/office/branch/facility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F6954-2855-D240-A15F-1498014279E6}"/>
              </a:ext>
            </a:extLst>
          </p:cNvPr>
          <p:cNvSpPr txBox="1"/>
          <p:nvPr/>
        </p:nvSpPr>
        <p:spPr>
          <a:xfrm>
            <a:off x="338173" y="5413960"/>
            <a:ext cx="37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Looked in a newspaper or magazine to learn more about what was advertised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32546"/>
            <a:ext cx="11352809" cy="535531"/>
          </a:xfrm>
        </p:spPr>
        <p:txBody>
          <a:bodyPr/>
          <a:lstStyle/>
          <a:p>
            <a:r>
              <a:rPr lang="en-US" sz="3200" dirty="0"/>
              <a:t>Local TV Assets Resonate with Legal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24600"/>
            <a:ext cx="9858132" cy="400110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Legal Category, Opinion leaders A18+</a:t>
            </a:r>
            <a:br>
              <a:rPr lang="pt-BR" dirty="0"/>
            </a:br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668508"/>
              </p:ext>
            </p:extLst>
          </p:nvPr>
        </p:nvGraphicFramePr>
        <p:xfrm>
          <a:off x="506946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6946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031331"/>
              </p:ext>
            </p:extLst>
          </p:nvPr>
        </p:nvGraphicFramePr>
        <p:xfrm>
          <a:off x="4440232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877" y="924410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868773"/>
              </p:ext>
            </p:extLst>
          </p:nvPr>
        </p:nvGraphicFramePr>
        <p:xfrm>
          <a:off x="8457336" y="2177050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403408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4343" y="5681894"/>
            <a:ext cx="12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5409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6344" y="5669200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Opinion Leaders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1000" y="1066800"/>
            <a:ext cx="3908581" cy="4402859"/>
            <a:chOff x="4191000" y="1295400"/>
            <a:chExt cx="3908581" cy="41742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50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legal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30949-CCE8-6D48-9A5F-FC20E8D2E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3" y="1999279"/>
            <a:ext cx="9876262" cy="26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90931"/>
          </a:xfrm>
        </p:spPr>
        <p:txBody>
          <a:bodyPr/>
          <a:lstStyle/>
          <a:p>
            <a:r>
              <a:rPr lang="en-US" sz="3600" dirty="0"/>
              <a:t>Legal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162803" cy="50159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75% of Legal respondents were exposed to three or more media platforms, greater than the seven-category average of 61%.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Exposure to a media platform is not a guarantee of consumer importance, with the exception of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Television is the most important influencer at all stages of the purchase funnel. For awareness, television is greater than all other media platforms combined.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Broadcast TV news is the primary source of news for legal consumers.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Broadcast TV news and its digital assets are tops for trust among all measured media platforms. Social media and cable websites/apps were among the least trusted.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311639"/>
            <a:ext cx="11772405" cy="590931"/>
          </a:xfrm>
        </p:spPr>
        <p:txBody>
          <a:bodyPr/>
          <a:lstStyle/>
          <a:p>
            <a:r>
              <a:rPr lang="en-US" sz="3600" dirty="0"/>
              <a:t>Exposure to TV ads motivates legal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188685" cy="5674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Moves users to contact or visit stores/offices/branches/facilities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95% said Legal TV ads influenced their search selections. This number goes up to 98%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Legal </a:t>
            </a:r>
            <a:r>
              <a:rPr lang="en-US" sz="3600"/>
              <a:t>Category Digital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351819" cy="53405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 and were the most visited among local websites/apps.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97% of those visiting a local TV station’s website or apps said they viewed the ads.  This number grows to 98%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78% said they commented, posted, liked or shared info or articles from a local TV station’s website or app. This number went up to 83% for Opinion Leaders.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6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Legal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</a:t>
            </a:r>
            <a:r>
              <a:rPr lang="en-US" sz="1600">
                <a:solidFill>
                  <a:schemeClr val="tx2"/>
                </a:solidFill>
              </a:rPr>
              <a:t>included 9 </a:t>
            </a:r>
            <a:r>
              <a:rPr lang="en-US" sz="1600" dirty="0">
                <a:solidFill>
                  <a:schemeClr val="tx2"/>
                </a:solidFill>
              </a:rPr>
              <a:t>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QSR/Fast food/Casual restaurants, Online retail, In-Store retail)</a:t>
            </a:r>
            <a:r>
              <a:rPr lang="en-US" sz="1600" dirty="0">
                <a:solidFill>
                  <a:schemeClr val="tx2"/>
                </a:solidFill>
              </a:rPr>
              <a:t> had </a:t>
            </a:r>
            <a:r>
              <a:rPr lang="en-US" sz="1600" dirty="0"/>
              <a:t>4,000+ interviews collected via opt-in sample. Each respondent answered a series of questions for up to three product/service categories.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legal category. The number of respondents for the legal category was 1,005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To qualify for the legal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Received any legal services for a lawyer or law firm over the past two years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6, 2021– December 19, 2021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14-minute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Purchase Funnel 2022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5"/>
            <a:ext cx="7696200" cy="294289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959007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2489786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2063962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9018" y="2802765"/>
            <a:ext cx="130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2014664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2488057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2012086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812687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399659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Cable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Consumer review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 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Display/banner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Email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Internet radio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radio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3301" y="2027256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white">
                      <a:lumMod val="50000"/>
                    </a:prstClr>
                  </a:solidFill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986474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392302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Network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Magazine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Newspaper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Search engine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Streaming TV services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Video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Yellow Pages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</p:spTree>
    <p:extLst>
      <p:ext uri="{BB962C8B-B14F-4D97-AF65-F5344CB8AC3E}">
        <p14:creationId xmlns:p14="http://schemas.microsoft.com/office/powerpoint/2010/main" val="319320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Visit Store/Website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for Info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Reaching </a:t>
            </a:r>
          </a:p>
          <a:p>
            <a:r>
              <a:rPr lang="en-US" sz="2000" b="1" dirty="0"/>
              <a:t>Consumers</a:t>
            </a:r>
          </a:p>
          <a:p>
            <a:r>
              <a:rPr lang="en-US" sz="2000" b="1" dirty="0"/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/>
              <a:t>Preparing for</a:t>
            </a:r>
          </a:p>
          <a:p>
            <a:pPr algn="r"/>
            <a:r>
              <a:rPr lang="en-US" sz="2000" b="1" dirty="0"/>
              <a:t>Purchase</a:t>
            </a:r>
          </a:p>
          <a:p>
            <a:pPr algn="r"/>
            <a:r>
              <a:rPr lang="en-US" sz="2000" b="1" dirty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322054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79" y="280114"/>
            <a:ext cx="11694225" cy="1588127"/>
          </a:xfrm>
        </p:spPr>
        <p:txBody>
          <a:bodyPr/>
          <a:lstStyle/>
          <a:p>
            <a:r>
              <a:rPr lang="en-US" sz="3600" dirty="0"/>
              <a:t>Media Makes a Difference in Motivating In-Market Legal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49392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</a:p>
          <a:p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763083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4912" y="157327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001415"/>
              </p:ext>
            </p:extLst>
          </p:nvPr>
        </p:nvGraphicFramePr>
        <p:xfrm>
          <a:off x="6657402" y="1369643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91265"/>
            <a:ext cx="11352809" cy="867930"/>
          </a:xfrm>
        </p:spPr>
        <p:txBody>
          <a:bodyPr/>
          <a:lstStyle/>
          <a:p>
            <a:r>
              <a:rPr lang="en-US" sz="2800" dirty="0"/>
              <a:t>75% of Legal Respondents Were Exposed to</a:t>
            </a:r>
            <a:br>
              <a:rPr lang="en-US" sz="2800" dirty="0"/>
            </a:br>
            <a:r>
              <a:rPr lang="en-US" sz="2800" dirty="0"/>
              <a:t> Three or More Media Platforms, Over-indexing the Category Average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8" y="6333549"/>
            <a:ext cx="8877302" cy="400110"/>
          </a:xfrm>
        </p:spPr>
        <p:txBody>
          <a:bodyPr/>
          <a:lstStyle/>
          <a:p>
            <a:r>
              <a:rPr lang="en-US" dirty="0"/>
              <a:t>Source: GfK TVB Purchase Funnel 2022 Legal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Legal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1378" y="144780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Legal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1957" y="1482840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 Category Average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EA2068-4B64-3546-B9C3-995F7C9E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147616"/>
              </p:ext>
            </p:extLst>
          </p:nvPr>
        </p:nvGraphicFramePr>
        <p:xfrm>
          <a:off x="1490951" y="1369643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F5633346-D39C-304D-9F40-E197F31F6876}"/>
              </a:ext>
            </a:extLst>
          </p:cNvPr>
          <p:cNvSpPr/>
          <p:nvPr/>
        </p:nvSpPr>
        <p:spPr>
          <a:xfrm>
            <a:off x="5169368" y="2241396"/>
            <a:ext cx="328183" cy="198491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5FAFD-F953-3348-83A5-C20A3ED37BBD}"/>
              </a:ext>
            </a:extLst>
          </p:cNvPr>
          <p:cNvSpPr txBox="1"/>
          <p:nvPr/>
        </p:nvSpPr>
        <p:spPr>
          <a:xfrm>
            <a:off x="5606106" y="3049187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61%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10275804" y="2251876"/>
            <a:ext cx="328183" cy="220861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10712542" y="3059668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12279</TotalTime>
  <Words>2178</Words>
  <Application>Microsoft Office PowerPoint</Application>
  <PresentationFormat>Widescreen</PresentationFormat>
  <Paragraphs>288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legal consumers during their purchase decision process.    </vt:lpstr>
      <vt:lpstr>Legal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In-Market Legal Consumers…But it Declines Moving Down the Funnel</vt:lpstr>
      <vt:lpstr>75% of Legal Respondents Were Exposed to  Three or More Media Platforms, Over-indexing the Category Average </vt:lpstr>
      <vt:lpstr>With Legal Ads, TV Tops Exposure at 72%</vt:lpstr>
      <vt:lpstr>Ad Exposure Does NOT Guarantee Importance, Except for TV</vt:lpstr>
      <vt:lpstr>What Influenced Legal Consumers Most</vt:lpstr>
      <vt:lpstr>Legal Awareness - Most Important:</vt:lpstr>
      <vt:lpstr>Of Those that Cited TV as the Most Important, 64% Picked Broadcast TV</vt:lpstr>
      <vt:lpstr>The Primary Source for News: Broadcast Television</vt:lpstr>
      <vt:lpstr>“I trust the news I see/hear on this media source”</vt:lpstr>
      <vt:lpstr>Media Confluence</vt:lpstr>
      <vt:lpstr>Television Motivates Legal Consumers Into Action</vt:lpstr>
      <vt:lpstr>“Have TV ads influenced your search selections?”</vt:lpstr>
      <vt:lpstr>Local Television Websites/Apps Most Preferred</vt:lpstr>
      <vt:lpstr>For Legal Consumers, Local Television Websites/Apps Are The Most Visited Among Local Websites/Apps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Legal Services: Are you currently or planning to do more, less or the same compared to what you did six months ago?</vt:lpstr>
      <vt:lpstr>Legal Services: Which legal services did you receive?</vt:lpstr>
      <vt:lpstr>Legal Services and COVID-19</vt:lpstr>
      <vt:lpstr>PowerPoint Presentation</vt:lpstr>
      <vt:lpstr>TV Ads Motivate Legal Opinion Leaders</vt:lpstr>
      <vt:lpstr>Local TV Assets Resonate with Legal Opinion Leaders</vt:lpstr>
      <vt:lpstr>Legal Category Key Points</vt:lpstr>
      <vt:lpstr>Exposure to TV ads motivates legal consumers to action</vt:lpstr>
      <vt:lpstr>Legal Category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1117</cp:revision>
  <cp:lastPrinted>2022-01-26T16:56:43Z</cp:lastPrinted>
  <dcterms:created xsi:type="dcterms:W3CDTF">2017-03-08T14:37:33Z</dcterms:created>
  <dcterms:modified xsi:type="dcterms:W3CDTF">2022-02-10T22:51:34Z</dcterms:modified>
</cp:coreProperties>
</file>