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22" r:id="rId2"/>
    <p:sldId id="408" r:id="rId3"/>
    <p:sldId id="542" r:id="rId4"/>
    <p:sldId id="259" r:id="rId5"/>
    <p:sldId id="551" r:id="rId6"/>
    <p:sldId id="512" r:id="rId7"/>
    <p:sldId id="411" r:id="rId8"/>
    <p:sldId id="525" r:id="rId9"/>
    <p:sldId id="555" r:id="rId10"/>
    <p:sldId id="524" r:id="rId11"/>
    <p:sldId id="546" r:id="rId12"/>
    <p:sldId id="526" r:id="rId13"/>
    <p:sldId id="528" r:id="rId14"/>
    <p:sldId id="529" r:id="rId15"/>
    <p:sldId id="530" r:id="rId16"/>
    <p:sldId id="462" r:id="rId17"/>
    <p:sldId id="548" r:id="rId18"/>
    <p:sldId id="547" r:id="rId19"/>
    <p:sldId id="534" r:id="rId20"/>
    <p:sldId id="309" r:id="rId21"/>
    <p:sldId id="535" r:id="rId22"/>
    <p:sldId id="390" r:id="rId23"/>
    <p:sldId id="1012" r:id="rId24"/>
    <p:sldId id="1013" r:id="rId25"/>
    <p:sldId id="1014" r:id="rId26"/>
    <p:sldId id="278" r:id="rId27"/>
    <p:sldId id="550" r:id="rId28"/>
    <p:sldId id="1015" r:id="rId29"/>
    <p:sldId id="435" r:id="rId30"/>
    <p:sldId id="539" r:id="rId31"/>
    <p:sldId id="540" r:id="rId32"/>
    <p:sldId id="44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4"/>
    <a:srgbClr val="5AC695"/>
    <a:srgbClr val="FF6600"/>
    <a:srgbClr val="A05FCF"/>
    <a:srgbClr val="B25E3C"/>
    <a:srgbClr val="D3D3D3"/>
    <a:srgbClr val="FFA4FF"/>
    <a:srgbClr val="E3B905"/>
    <a:srgbClr val="663200"/>
    <a:srgbClr val="84F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294" y="90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0.97799999999999998</c:v>
                </c:pt>
                <c:pt idx="1">
                  <c:v>0.96</c:v>
                </c:pt>
                <c:pt idx="2">
                  <c:v>0.92600000000000005</c:v>
                </c:pt>
                <c:pt idx="3">
                  <c:v>0.92300000000000004</c:v>
                </c:pt>
                <c:pt idx="4">
                  <c:v>0.89800000000000002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0.04</c:v>
                </c:pt>
                <c:pt idx="2">
                  <c:v>7.3999999999999996E-2</c:v>
                </c:pt>
                <c:pt idx="3">
                  <c:v>7.6999999999999999E-2</c:v>
                </c:pt>
                <c:pt idx="4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78216"/>
        <c:axId val="468778608"/>
      </c:lineChart>
      <c:catAx>
        <c:axId val="4687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8608"/>
        <c:crosses val="autoZero"/>
        <c:auto val="1"/>
        <c:lblAlgn val="ctr"/>
        <c:lblOffset val="100"/>
        <c:noMultiLvlLbl val="0"/>
      </c:catAx>
      <c:valAx>
        <c:axId val="46877860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6877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802597642679"/>
          <c:y val="2.6782164190578581E-2"/>
          <c:w val="0.49815395997043621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Contacted or visited the advertiser’s store/office/facility/branch</c:v>
                </c:pt>
                <c:pt idx="1">
                  <c:v>Talked with others about the ad</c:v>
                </c:pt>
                <c:pt idx="2">
                  <c:v>Went to the website or app advertised to learn more about what was advertised </c:v>
                </c:pt>
                <c:pt idx="3">
                  <c:v>Went online to learn more about what was advertised</c:v>
                </c:pt>
                <c:pt idx="4">
                  <c:v>Remembered you had seen the brand 
advertised before</c:v>
                </c:pt>
                <c:pt idx="5">
                  <c:v>Any action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6"/>
                <c:pt idx="0">
                  <c:v>0.17299999999999999</c:v>
                </c:pt>
                <c:pt idx="1">
                  <c:v>0.17799999999999999</c:v>
                </c:pt>
                <c:pt idx="2">
                  <c:v>0.20399999999999999</c:v>
                </c:pt>
                <c:pt idx="3">
                  <c:v>0.221</c:v>
                </c:pt>
                <c:pt idx="4">
                  <c:v>0.222</c:v>
                </c:pt>
                <c:pt idx="5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Contacted or visited the advertiser’s store/office/facility/branch</c:v>
                </c:pt>
                <c:pt idx="1">
                  <c:v>Talked with others about the ad</c:v>
                </c:pt>
                <c:pt idx="2">
                  <c:v>Went to the website or app advertised to learn more about what was advertised </c:v>
                </c:pt>
                <c:pt idx="3">
                  <c:v>Went online to learn more about what was advertised</c:v>
                </c:pt>
                <c:pt idx="4">
                  <c:v>Remembered you had seen the brand 
advertised before</c:v>
                </c:pt>
                <c:pt idx="5">
                  <c:v>Any action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6"/>
                <c:pt idx="0">
                  <c:v>0.23100000000000001</c:v>
                </c:pt>
                <c:pt idx="1">
                  <c:v>0.23300000000000001</c:v>
                </c:pt>
                <c:pt idx="2">
                  <c:v>0.23699999999999999</c:v>
                </c:pt>
                <c:pt idx="3">
                  <c:v>0.24399999999999999</c:v>
                </c:pt>
                <c:pt idx="4">
                  <c:v>0.28599999999999998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0552"/>
        <c:axId val="467910944"/>
      </c:barChart>
      <c:catAx>
        <c:axId val="46791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10944"/>
        <c:crosses val="autoZero"/>
        <c:auto val="1"/>
        <c:lblAlgn val="ctr"/>
        <c:lblOffset val="100"/>
        <c:noMultiLvlLbl val="0"/>
      </c:catAx>
      <c:valAx>
        <c:axId val="46791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03974477521874"/>
          <c:y val="0.44570409868719468"/>
          <c:w val="0.15697871116410353"/>
          <c:h val="0.123200255820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Dentist/Orthodontist or Eye doctor/Lasik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4565317262586946"/>
                  <c:y val="-0.11972792187359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6964062148085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D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3.0606290193107306E-2"/>
                  <c:y val="0.14300087055793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13952250814019"/>
                  <c:y val="-2.3833478426323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6.0386800876694506E-2"/>
                  <c:y val="-0.20269820831878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16499355106388"/>
                      <c:h val="0.2607382539839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1.1624771130412822E-2"/>
                  <c:y val="-3.1819466092550215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5.7349532339385622E-3"/>
                  <c:y val="3.0797941938476127E-3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0.36699999999999999</c:v>
                </c:pt>
                <c:pt idx="1">
                  <c:v>0.20300000000000001</c:v>
                </c:pt>
                <c:pt idx="2">
                  <c:v>0.185</c:v>
                </c:pt>
                <c:pt idx="3">
                  <c:v>0.11</c:v>
                </c:pt>
                <c:pt idx="4">
                  <c:v>9.8000000000000004E-2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32418799212591"/>
          <c:y val="2.5500271467999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24-1F4C-B48D-E82EE15D78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0.67</c:v>
                </c:pt>
                <c:pt idx="1">
                  <c:v>0.66</c:v>
                </c:pt>
                <c:pt idx="2" formatCode="0.00%">
                  <c:v>0.64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965540607"/>
        <c:axId val="1965542255"/>
      </c:barChart>
      <c:catAx>
        <c:axId val="19655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42255"/>
        <c:crosses val="autoZero"/>
        <c:auto val="1"/>
        <c:lblAlgn val="ctr"/>
        <c:lblOffset val="100"/>
        <c:noMultiLvlLbl val="0"/>
      </c:catAx>
      <c:valAx>
        <c:axId val="1965542255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196554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11426038910225"/>
          <c:y val="7.0776591975733744E-2"/>
          <c:w val="0.55249032613820315"/>
          <c:h val="0.871066916653729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8.6403420698403247E-2"/>
                  <c:y val="0.14455488635805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23618900425831"/>
                      <c:h val="0.449482046443987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2.4826014395951924E-2"/>
                  <c:y val="-9.6423619265988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501252560641"/>
          <c:y val="3.2596402635805315E-2"/>
          <c:w val="0.71402292479920504"/>
          <c:h val="0.801988170562485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44-544B-AAC0-21DFD102AD5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44-544B-AAC0-21DFD102AD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44-544B-AAC0-21DFD102AD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44-544B-AAC0-21DFD102AD5E}"/>
              </c:ext>
            </c:extLst>
          </c:dPt>
          <c:dLbls>
            <c:dLbl>
              <c:idx val="0"/>
              <c:layout>
                <c:manualLayout>
                  <c:x val="-4.3897269876908571E-3"/>
                  <c:y val="7.7012676197322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7441753697075"/>
                      <c:h val="0.395201865531555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944-544B-AAC0-21DFD102AD5E}"/>
                </c:ext>
              </c:extLst>
            </c:dLbl>
            <c:dLbl>
              <c:idx val="1"/>
              <c:layout>
                <c:manualLayout>
                  <c:x val="7.1402084741195984E-2"/>
                  <c:y val="-0.182884485302335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44-544B-AAC0-21DFD102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44-544B-AAC0-21DFD102AD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4127773117171244"/>
                  <c:y val="-0.19923666203644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6418236075255974"/>
                  <c:y val="0.17224159643899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6129357273090378"/>
                  <c:y val="-0.21604735798072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Dentist/Orthodontist or Eye doctor/Lasik</a:t>
            </a:r>
          </a:p>
        </c:rich>
      </c:tx>
      <c:layout>
        <c:manualLayout>
          <c:xMode val="edge"/>
          <c:yMode val="edge"/>
          <c:x val="0.31076207879134038"/>
          <c:y val="3.3624316388728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0.187</c:v>
                </c:pt>
                <c:pt idx="1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B-479F-87D1-DDC144302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0.53200000000000003</c:v>
                </c:pt>
                <c:pt idx="1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B-479F-87D1-DDC144302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0.28100000000000003</c:v>
                </c:pt>
                <c:pt idx="1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B-479F-87D1-DDC144302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9219648"/>
        <c:axId val="89660240"/>
      </c:barChart>
      <c:catAx>
        <c:axId val="8921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60240"/>
        <c:crosses val="autoZero"/>
        <c:auto val="1"/>
        <c:lblAlgn val="ctr"/>
        <c:lblOffset val="100"/>
        <c:noMultiLvlLbl val="0"/>
      </c:catAx>
      <c:valAx>
        <c:axId val="8966024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9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44260942272748"/>
          <c:y val="0.90093636898522378"/>
          <c:w val="0.244961951027694"/>
          <c:h val="5.7679856997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0274132400117"/>
          <c:y val="0.10986108941563137"/>
          <c:w val="0.66062764289880427"/>
          <c:h val="0.84299032796844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Other</c:v>
                </c:pt>
                <c:pt idx="1">
                  <c:v> Veneers</c:v>
                </c:pt>
                <c:pt idx="2">
                  <c:v> Bridge work</c:v>
                </c:pt>
                <c:pt idx="3">
                  <c:v> Periodontal</c:v>
                </c:pt>
                <c:pt idx="4">
                  <c:v> Orthodontia</c:v>
                </c:pt>
                <c:pt idx="5">
                  <c:v> Caps</c:v>
                </c:pt>
                <c:pt idx="6">
                  <c:v> Emergency </c:v>
                </c:pt>
                <c:pt idx="7">
                  <c:v> Tooth extraction</c:v>
                </c:pt>
                <c:pt idx="8">
                  <c:v> Cavity filling</c:v>
                </c:pt>
                <c:pt idx="9">
                  <c:v> Check-up/cleaning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3.3306217826743034E-2</c:v>
                </c:pt>
                <c:pt idx="1">
                  <c:v>6.0586629445600886E-2</c:v>
                </c:pt>
                <c:pt idx="2">
                  <c:v>7.8812257185587181E-2</c:v>
                </c:pt>
                <c:pt idx="3">
                  <c:v>7.9015729479203142E-2</c:v>
                </c:pt>
                <c:pt idx="4">
                  <c:v>9.6316780871384941E-2</c:v>
                </c:pt>
                <c:pt idx="5">
                  <c:v>0.10129336156492202</c:v>
                </c:pt>
                <c:pt idx="6">
                  <c:v>0.12075185523456888</c:v>
                </c:pt>
                <c:pt idx="7">
                  <c:v>0.20284518813281416</c:v>
                </c:pt>
                <c:pt idx="8" formatCode="0%">
                  <c:v>0.20799999999999999</c:v>
                </c:pt>
                <c:pt idx="9" formatCode="0%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CA4D-A94E-E0D084E8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858930416"/>
        <c:axId val="858816928"/>
      </c:barChart>
      <c:catAx>
        <c:axId val="85893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16928"/>
        <c:crosses val="autoZero"/>
        <c:auto val="1"/>
        <c:lblAlgn val="ctr"/>
        <c:lblOffset val="100"/>
        <c:noMultiLvlLbl val="0"/>
      </c:catAx>
      <c:valAx>
        <c:axId val="858816928"/>
        <c:scaling>
          <c:orientation val="minMax"/>
          <c:max val="0.45"/>
          <c:min val="3.0000000000000006E-2"/>
        </c:scaling>
        <c:delete val="1"/>
        <c:axPos val="b"/>
        <c:numFmt formatCode="0.0%" sourceLinked="1"/>
        <c:majorTickMark val="none"/>
        <c:minorTickMark val="none"/>
        <c:tickLblPos val="nextTo"/>
        <c:crossAx val="85893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68713794982952E-2"/>
          <c:y val="0"/>
          <c:w val="0.94466257241003415"/>
          <c:h val="0.91805347036050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820527"/>
        <c:axId val="736822175"/>
      </c:barChart>
      <c:catAx>
        <c:axId val="7368205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6822175"/>
        <c:crosses val="autoZero"/>
        <c:auto val="1"/>
        <c:lblAlgn val="ctr"/>
        <c:lblOffset val="100"/>
        <c:noMultiLvlLbl val="0"/>
      </c:catAx>
      <c:valAx>
        <c:axId val="7368221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682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0274132400117"/>
          <c:y val="0.10986108941563137"/>
          <c:w val="0.66062764289880427"/>
          <c:h val="0.84299032796844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 Laser/Lasik surgery</c:v>
                </c:pt>
                <c:pt idx="2">
                  <c:v> Emergency </c:v>
                </c:pt>
                <c:pt idx="3">
                  <c:v> Disease management</c:v>
                </c:pt>
                <c:pt idx="4">
                  <c:v> Eye allergies</c:v>
                </c:pt>
                <c:pt idx="5">
                  <c:v> Dry-eye treatment</c:v>
                </c:pt>
                <c:pt idx="6">
                  <c:v> Check-up/eyeglass prescription update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3.0072371662820403E-2</c:v>
                </c:pt>
                <c:pt idx="1">
                  <c:v>6.9969410515582531E-2</c:v>
                </c:pt>
                <c:pt idx="2">
                  <c:v>8.8602933135531914E-2</c:v>
                </c:pt>
                <c:pt idx="3">
                  <c:v>0.10440914482192198</c:v>
                </c:pt>
                <c:pt idx="4">
                  <c:v>0.11582521607902289</c:v>
                </c:pt>
                <c:pt idx="5">
                  <c:v>0.13541862938665336</c:v>
                </c:pt>
                <c:pt idx="6">
                  <c:v>0.46363319630404382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CA4D-A94E-E0D084E8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858930416"/>
        <c:axId val="858816928"/>
      </c:barChart>
      <c:catAx>
        <c:axId val="85893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16928"/>
        <c:crosses val="autoZero"/>
        <c:auto val="1"/>
        <c:lblAlgn val="ctr"/>
        <c:lblOffset val="100"/>
        <c:noMultiLvlLbl val="0"/>
      </c:catAx>
      <c:valAx>
        <c:axId val="858816928"/>
        <c:scaling>
          <c:orientation val="minMax"/>
          <c:max val="0.47000000000000003"/>
          <c:min val="2.0000000000000004E-2"/>
        </c:scaling>
        <c:delete val="1"/>
        <c:axPos val="b"/>
        <c:numFmt formatCode="0.0%" sourceLinked="1"/>
        <c:majorTickMark val="none"/>
        <c:minorTickMark val="none"/>
        <c:tickLblPos val="nextTo"/>
        <c:crossAx val="85893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Dentist/orthodontist
 or Eye doctor/lasik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Remembered you had seen the brand advertised before</c:v>
                </c:pt>
                <c:pt idx="2">
                  <c:v>Went online to learn more about what was advertised</c:v>
                </c:pt>
                <c:pt idx="3">
                  <c:v>Friended, liked or followed what was advertised on social media</c:v>
                </c:pt>
                <c:pt idx="4">
                  <c:v>Went to the website or app advertised to learn more about what was advertised </c:v>
                </c:pt>
                <c:pt idx="5">
                  <c:v>Talked with others about the advertisement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0.77</c:v>
                </c:pt>
                <c:pt idx="1">
                  <c:v>0.245</c:v>
                </c:pt>
                <c:pt idx="2">
                  <c:v>0.22900000000000001</c:v>
                </c:pt>
                <c:pt idx="3">
                  <c:v>0.19800000000000001</c:v>
                </c:pt>
                <c:pt idx="4">
                  <c:v>0.216</c:v>
                </c:pt>
                <c:pt idx="5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Dentist/orthodontist
 or Eye doctor/lasik
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Remembered you had seen the brand advertised before</c:v>
                </c:pt>
                <c:pt idx="2">
                  <c:v>Went online to learn more about what was advertised</c:v>
                </c:pt>
                <c:pt idx="3">
                  <c:v>Friended, liked or followed what was advertised on social media</c:v>
                </c:pt>
                <c:pt idx="4">
                  <c:v>Went to the website or app advertised to learn more about what was advertised </c:v>
                </c:pt>
                <c:pt idx="5">
                  <c:v>Talked with others about the advertisement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0.86</c:v>
                </c:pt>
                <c:pt idx="1">
                  <c:v>0.26400000000000001</c:v>
                </c:pt>
                <c:pt idx="2">
                  <c:v>0.25800000000000001</c:v>
                </c:pt>
                <c:pt idx="3">
                  <c:v>0.23200000000000001</c:v>
                </c:pt>
                <c:pt idx="4">
                  <c:v>0.22800000000000001</c:v>
                </c:pt>
                <c:pt idx="5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46837296"/>
        <c:axId val="546837688"/>
      </c:barChart>
      <c:catAx>
        <c:axId val="546837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46837688"/>
        <c:crosses val="autoZero"/>
        <c:auto val="1"/>
        <c:lblAlgn val="r"/>
        <c:lblOffset val="100"/>
        <c:noMultiLvlLbl val="0"/>
      </c:catAx>
      <c:valAx>
        <c:axId val="546837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4683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06971473277737"/>
          <c:y val="0.41652023085220896"/>
          <c:w val="0.18923050245370468"/>
          <c:h val="0.37296976002910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0.89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8720"/>
        <c:axId val="464749112"/>
      </c:barChart>
      <c:catAx>
        <c:axId val="46474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49112"/>
        <c:crosses val="autoZero"/>
        <c:auto val="1"/>
        <c:lblAlgn val="ctr"/>
        <c:lblOffset val="100"/>
        <c:noMultiLvlLbl val="0"/>
      </c:catAx>
      <c:valAx>
        <c:axId val="464749112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46474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22532571183704081"/>
          <c:w val="0.91560291807290717"/>
          <c:h val="0.7163652502620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4A-6942-93F4-2B54C4EF44F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4A-6942-93F4-2B54C4EF44F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0.57999999999999996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A-6942-93F4-2B54C4EF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35000000000000003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3181602030468482E-2"/>
          <c:w val="1"/>
          <c:h val="0.73411080109162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208-4ED1-8B8A-298D602D090F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F6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Pt>
            <c:idx val="9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208-4ED1-8B8A-298D602D090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0"/>
                <c:pt idx="0">
                  <c:v>Television
 (Broadcast &amp; Cable)</c:v>
                </c:pt>
                <c:pt idx="1">
                  <c:v>Broadcast TV web/apps</c:v>
                </c:pt>
                <c:pt idx="2">
                  <c:v>Radio</c:v>
                </c:pt>
                <c:pt idx="3">
                  <c:v>Social media</c:v>
                </c:pt>
                <c:pt idx="4">
                  <c:v>Newspaper
 (print only)</c:v>
                </c:pt>
                <c:pt idx="5">
                  <c:v>Outdoor</c:v>
                </c:pt>
                <c:pt idx="6">
                  <c:v>Streaming video
 other than
 TV programs/movies</c:v>
                </c:pt>
                <c:pt idx="7">
                  <c:v>Streaming TV
 shows online</c:v>
                </c:pt>
                <c:pt idx="8">
                  <c:v>Ad in mail</c:v>
                </c:pt>
                <c:pt idx="9">
                  <c:v>Ad on a website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0"/>
                <c:pt idx="0">
                  <c:v>0.66200000000000003</c:v>
                </c:pt>
                <c:pt idx="1">
                  <c:v>0.29699999999999999</c:v>
                </c:pt>
                <c:pt idx="2">
                  <c:v>0.253</c:v>
                </c:pt>
                <c:pt idx="3">
                  <c:v>0.24099999999999999</c:v>
                </c:pt>
                <c:pt idx="4">
                  <c:v>0.20599999999999999</c:v>
                </c:pt>
                <c:pt idx="5">
                  <c:v>0.20100000000000001</c:v>
                </c:pt>
                <c:pt idx="6">
                  <c:v>0.19600000000000001</c:v>
                </c:pt>
                <c:pt idx="7">
                  <c:v>0.19600000000000001</c:v>
                </c:pt>
                <c:pt idx="8">
                  <c:v>0.185</c:v>
                </c:pt>
                <c:pt idx="9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468776256"/>
        <c:axId val="468776648"/>
      </c:barChart>
      <c:catAx>
        <c:axId val="4687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6648"/>
        <c:crosses val="autoZero"/>
        <c:auto val="1"/>
        <c:lblAlgn val="ctr"/>
        <c:lblOffset val="100"/>
        <c:noMultiLvlLbl val="0"/>
      </c:catAx>
      <c:valAx>
        <c:axId val="4687766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87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Newspaper (print only)</c:v>
                </c:pt>
                <c:pt idx="4">
                  <c:v>Outdoor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0.66</c:v>
                </c:pt>
                <c:pt idx="1">
                  <c:v>0.25</c:v>
                </c:pt>
                <c:pt idx="2">
                  <c:v>0.24</c:v>
                </c:pt>
                <c:pt idx="3">
                  <c:v>0.21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Newspaper (print only)</c:v>
                </c:pt>
                <c:pt idx="4">
                  <c:v>Outdoor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0.58599999999999997</c:v>
                </c:pt>
                <c:pt idx="1">
                  <c:v>0.14699999999999999</c:v>
                </c:pt>
                <c:pt idx="2">
                  <c:v>0.11700000000000001</c:v>
                </c:pt>
                <c:pt idx="3">
                  <c:v>0.11</c:v>
                </c:pt>
                <c:pt idx="4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2744"/>
        <c:axId val="466363136"/>
      </c:barChart>
      <c:catAx>
        <c:axId val="46636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136"/>
        <c:crosses val="autoZero"/>
        <c:auto val="1"/>
        <c:lblAlgn val="ctr"/>
        <c:lblOffset val="100"/>
        <c:noMultiLvlLbl val="0"/>
      </c:catAx>
      <c:valAx>
        <c:axId val="46636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801371767541018"/>
          <c:w val="0.97587719298245612"/>
          <c:h val="0.77685559366020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Newspaper (print only)</c:v>
                </c:pt>
                <c:pt idx="4">
                  <c:v>Outdoor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0.66</c:v>
                </c:pt>
                <c:pt idx="1">
                  <c:v>0.25</c:v>
                </c:pt>
                <c:pt idx="2">
                  <c:v>0.24</c:v>
                </c:pt>
                <c:pt idx="3">
                  <c:v>0.21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0"/>
                  <c:y val="3.5513485957920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3F-D346-915B-0485638BCE91}"/>
                </c:ext>
              </c:extLst>
            </c:dLbl>
            <c:dLbl>
              <c:idx val="3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Newspaper (print only)</c:v>
                </c:pt>
                <c:pt idx="4">
                  <c:v>Outdoor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0.47499999999999998</c:v>
                </c:pt>
                <c:pt idx="1">
                  <c:v>5.7000000000000002E-2</c:v>
                </c:pt>
                <c:pt idx="2">
                  <c:v>3.2000000000000001E-2</c:v>
                </c:pt>
                <c:pt idx="3">
                  <c:v>4.4999999999999998E-2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3528"/>
        <c:axId val="466363920"/>
      </c:barChart>
      <c:catAx>
        <c:axId val="4663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920"/>
        <c:crosses val="autoZero"/>
        <c:auto val="1"/>
        <c:lblAlgn val="ctr"/>
        <c:lblOffset val="100"/>
        <c:noMultiLvlLbl val="0"/>
      </c:catAx>
      <c:valAx>
        <c:axId val="466363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13233919390213"/>
          <c:y val="0.11559633862575588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522841791544412"/>
          <c:w val="0.97538805653030436"/>
          <c:h val="0.63610815493209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0.47499999999999998</c:v>
                </c:pt>
                <c:pt idx="1">
                  <c:v>0.41399999999999998</c:v>
                </c:pt>
                <c:pt idx="2" formatCode="0.00%">
                  <c:v>0.40799999999999997</c:v>
                </c:pt>
                <c:pt idx="3" formatCode="0.00%">
                  <c:v>0.378</c:v>
                </c:pt>
                <c:pt idx="4" formatCode="0.00%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5.7000000000000002E-2</c:v>
                </c:pt>
                <c:pt idx="1">
                  <c:v>6.7000000000000004E-2</c:v>
                </c:pt>
                <c:pt idx="2">
                  <c:v>6.7000000000000004E-2</c:v>
                </c:pt>
                <c:pt idx="3">
                  <c:v>5.5E-2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38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4.4999999999999998E-2</c:v>
                </c:pt>
                <c:pt idx="1">
                  <c:v>5.1999999999999998E-2</c:v>
                </c:pt>
                <c:pt idx="2">
                  <c:v>3.9E-2</c:v>
                </c:pt>
                <c:pt idx="3">
                  <c:v>4.5999999999999999E-2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4.4999999999999998E-2</c:v>
                </c:pt>
                <c:pt idx="1">
                  <c:v>0.03</c:v>
                </c:pt>
                <c:pt idx="2" formatCode="0.00%">
                  <c:v>0.04</c:v>
                </c:pt>
                <c:pt idx="3" formatCode="0.00%">
                  <c:v>0.04</c:v>
                </c:pt>
                <c:pt idx="4" formatCode="0.00%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B25E3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1-1946-872B-5CDC27A0E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3.5999999999999997E-2</c:v>
                </c:pt>
                <c:pt idx="1">
                  <c:v>0.04</c:v>
                </c:pt>
                <c:pt idx="2">
                  <c:v>3.6999999999999998E-2</c:v>
                </c:pt>
                <c:pt idx="3">
                  <c:v>3.6999999999999998E-2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4.2000000000000003E-2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1A-4D4A-B4A2-94717BD520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1A-4D4A-B4A2-94717BD520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3.1E-2</c:v>
                </c:pt>
                <c:pt idx="1">
                  <c:v>2.3E-2</c:v>
                </c:pt>
                <c:pt idx="2">
                  <c:v>0.03</c:v>
                </c:pt>
                <c:pt idx="3">
                  <c:v>2.3E-2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2.5000000000000001E-2</c:v>
                </c:pt>
                <c:pt idx="1">
                  <c:v>0.02</c:v>
                </c:pt>
                <c:pt idx="2">
                  <c:v>1.7999999999999999E-2</c:v>
                </c:pt>
                <c:pt idx="3">
                  <c:v>2.1999999999999999E-2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2.4E-2</c:v>
                </c:pt>
                <c:pt idx="1">
                  <c:v>1.7999999999999999E-2</c:v>
                </c:pt>
                <c:pt idx="2">
                  <c:v>1.2E-2</c:v>
                </c:pt>
                <c:pt idx="3">
                  <c:v>2.3E-2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1A-4D4A-B4A2-94717BD52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2.4E-2</c:v>
                </c:pt>
                <c:pt idx="1">
                  <c:v>2.1999999999999999E-2</c:v>
                </c:pt>
                <c:pt idx="2">
                  <c:v>2.3E-2</c:v>
                </c:pt>
                <c:pt idx="3">
                  <c:v>2.5999999999999999E-2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1A-4D4A-B4A2-94717BD5204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1A-4D4A-B4A2-94717BD5204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1A-4D4A-B4A2-94717BD5204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1A-4D4A-B4A2-94717BD520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2.8000000000000001E-2</c:v>
                </c:pt>
                <c:pt idx="2">
                  <c:v>3.2000000000000001E-2</c:v>
                </c:pt>
                <c:pt idx="3">
                  <c:v>2.5999999999999999E-2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2.1000000000000001E-2</c:v>
                </c:pt>
                <c:pt idx="2">
                  <c:v>1.6E-2</c:v>
                </c:pt>
                <c:pt idx="3">
                  <c:v>1.9E-2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466361176"/>
        <c:axId val="466361568"/>
      </c:barChart>
      <c:catAx>
        <c:axId val="4663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1568"/>
        <c:crosses val="autoZero"/>
        <c:auto val="1"/>
        <c:lblAlgn val="ctr"/>
        <c:lblOffset val="0"/>
        <c:noMultiLvlLbl val="0"/>
      </c:catAx>
      <c:valAx>
        <c:axId val="4663615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63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14220347541072E-2"/>
          <c:y val="0.84362161699661375"/>
          <c:w val="0.95097343143345103"/>
          <c:h val="0.1385320135451289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Dentist/Orthodontist or Eye doctor/Lasik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A0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Cable TV news</c:v>
                </c:pt>
                <c:pt idx="2">
                  <c:v>Social media</c:v>
                </c:pt>
                <c:pt idx="3">
                  <c:v>Broadcast TV news web/apps</c:v>
                </c:pt>
                <c:pt idx="4">
                  <c:v>Radio</c:v>
                </c:pt>
                <c:pt idx="5">
                  <c:v>Cable TV news web/apps</c:v>
                </c:pt>
                <c:pt idx="6">
                  <c:v>Local/National newspaper web/apps</c:v>
                </c:pt>
                <c:pt idx="7">
                  <c:v>All other Internet news web/apps</c:v>
                </c:pt>
                <c:pt idx="8">
                  <c:v>National newspapers</c:v>
                </c:pt>
                <c:pt idx="9">
                  <c:v>Public TV news web/apps</c:v>
                </c:pt>
                <c:pt idx="10">
                  <c:v>Local newspapers</c:v>
                </c:pt>
                <c:pt idx="11">
                  <c:v>Public TV news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0.3</c:v>
                </c:pt>
                <c:pt idx="1">
                  <c:v>0.14000000000000001</c:v>
                </c:pt>
                <c:pt idx="2" formatCode="0.00%">
                  <c:v>0.14000000000000001</c:v>
                </c:pt>
                <c:pt idx="3" formatCode="0.00%">
                  <c:v>0.11</c:v>
                </c:pt>
                <c:pt idx="4" formatCode="0.00%">
                  <c:v>0.05</c:v>
                </c:pt>
                <c:pt idx="5" formatCode="0.00%">
                  <c:v>0.05</c:v>
                </c:pt>
                <c:pt idx="6" formatCode="0.00%">
                  <c:v>0.04</c:v>
                </c:pt>
                <c:pt idx="7" formatCode="0.00%">
                  <c:v>0.04</c:v>
                </c:pt>
                <c:pt idx="8" formatCode="0.00%">
                  <c:v>0.04</c:v>
                </c:pt>
                <c:pt idx="9" formatCode="0.00%">
                  <c:v>0.04</c:v>
                </c:pt>
                <c:pt idx="10" formatCode="0.00%">
                  <c:v>0.03</c:v>
                </c:pt>
                <c:pt idx="11" formatCode="0.00%">
                  <c:v>0.02</c:v>
                </c:pt>
                <c:pt idx="12" formatCode="0.0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7907808"/>
        <c:axId val="467908200"/>
      </c:barChart>
      <c:catAx>
        <c:axId val="46790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200"/>
        <c:crosses val="autoZero"/>
        <c:auto val="1"/>
        <c:lblAlgn val="ctr"/>
        <c:lblOffset val="100"/>
        <c:noMultiLvlLbl val="0"/>
      </c:catAx>
      <c:valAx>
        <c:axId val="4679082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679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Dentist/Orthodontist or Eye doctor/Lasik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1D6-7347-907F-4D63268F14B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3DE-244D-A78A-268EB2654F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Radio</c:v>
                </c:pt>
                <c:pt idx="2">
                  <c:v>National broadcast network TV news </c:v>
                </c:pt>
                <c:pt idx="3">
                  <c:v>Public TV news</c:v>
                </c:pt>
                <c:pt idx="4">
                  <c:v>Local broadcast TV news web/apps</c:v>
                </c:pt>
                <c:pt idx="5">
                  <c:v>Local newspapers</c:v>
                </c:pt>
                <c:pt idx="6">
                  <c:v>National newspapers</c:v>
                </c:pt>
                <c:pt idx="7">
                  <c:v>Public TV news web/apps</c:v>
                </c:pt>
                <c:pt idx="8">
                  <c:v>Cable TV news</c:v>
                </c:pt>
                <c:pt idx="9">
                  <c:v>National broadcast network TV news web/apps</c:v>
                </c:pt>
                <c:pt idx="10">
                  <c:v>Local/National newspapers web/apps</c:v>
                </c:pt>
                <c:pt idx="11">
                  <c:v>Radio web/apps</c:v>
                </c:pt>
                <c:pt idx="12">
                  <c:v>Cable TV news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0.79800000000000004</c:v>
                </c:pt>
                <c:pt idx="1">
                  <c:v>0.746</c:v>
                </c:pt>
                <c:pt idx="2">
                  <c:v>0.745</c:v>
                </c:pt>
                <c:pt idx="3">
                  <c:v>0.73599999999999999</c:v>
                </c:pt>
                <c:pt idx="4">
                  <c:v>0.73</c:v>
                </c:pt>
                <c:pt idx="5">
                  <c:v>0.73</c:v>
                </c:pt>
                <c:pt idx="6">
                  <c:v>0.71599999999999997</c:v>
                </c:pt>
                <c:pt idx="7">
                  <c:v>0.70099999999999996</c:v>
                </c:pt>
                <c:pt idx="8">
                  <c:v>0.69099999999999995</c:v>
                </c:pt>
                <c:pt idx="9">
                  <c:v>0.69099999999999995</c:v>
                </c:pt>
                <c:pt idx="10">
                  <c:v>0.68</c:v>
                </c:pt>
                <c:pt idx="11">
                  <c:v>0.65700000000000003</c:v>
                </c:pt>
                <c:pt idx="12">
                  <c:v>0.65400000000000003</c:v>
                </c:pt>
                <c:pt idx="13">
                  <c:v>0.622</c:v>
                </c:pt>
                <c:pt idx="14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467908592"/>
        <c:axId val="467908984"/>
      </c:barChart>
      <c:catAx>
        <c:axId val="4679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984"/>
        <c:crosses val="autoZero"/>
        <c:auto val="1"/>
        <c:lblAlgn val="ctr"/>
        <c:lblOffset val="100"/>
        <c:noMultiLvlLbl val="0"/>
      </c:catAx>
      <c:valAx>
        <c:axId val="46790898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67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0.87976</cdr:x>
      <cdr:y>0.03077</cdr:y>
    </cdr:from>
    <cdr:to>
      <cdr:x>0.96031</cdr:x>
      <cdr:y>0.09227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776E14-9F14-45E1-A227-FAFAE273E97D}"/>
            </a:ext>
          </a:extLst>
        </cdr:cNvPr>
        <cdr:cNvSpPr txBox="1"/>
      </cdr:nvSpPr>
      <cdr:spPr>
        <a:xfrm xmlns:a="http://schemas.openxmlformats.org/drawingml/2006/main">
          <a:off x="9987253" y="151074"/>
          <a:ext cx="914400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Same or more</a:t>
          </a:r>
        </a:p>
      </cdr:txBody>
    </cdr:sp>
  </cdr:relSizeAnchor>
  <cdr:relSizeAnchor xmlns:cdr="http://schemas.openxmlformats.org/drawingml/2006/chartDrawing">
    <cdr:from>
      <cdr:x>0.90267</cdr:x>
      <cdr:y>0.17699</cdr:y>
    </cdr:from>
    <cdr:to>
      <cdr:x>0.98976</cdr:x>
      <cdr:y>0.28562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75C6A9-3AE9-4B06-8E09-4EB1BF7794B8}"/>
            </a:ext>
          </a:extLst>
        </cdr:cNvPr>
        <cdr:cNvSpPr txBox="1"/>
      </cdr:nvSpPr>
      <cdr:spPr>
        <a:xfrm xmlns:a="http://schemas.openxmlformats.org/drawingml/2006/main">
          <a:off x="10247312" y="869032"/>
          <a:ext cx="98862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8" y="3544472"/>
            <a:ext cx="12180390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522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CC6C314-44D7-7945-9D51-83AA9096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934" y="3913306"/>
            <a:ext cx="7444846" cy="2035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5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With Dentist/Orthodontist or Eye doctor/Lasik Ads, TV Tops Exposure at 66%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88929"/>
              </p:ext>
            </p:extLst>
          </p:nvPr>
        </p:nvGraphicFramePr>
        <p:xfrm>
          <a:off x="304800" y="926445"/>
          <a:ext cx="1188720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9715501" cy="36933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8669144"/>
              </p:ext>
            </p:extLst>
          </p:nvPr>
        </p:nvGraphicFramePr>
        <p:xfrm>
          <a:off x="457200" y="1828800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2681742"/>
              </p:ext>
            </p:extLst>
          </p:nvPr>
        </p:nvGraphicFramePr>
        <p:xfrm>
          <a:off x="457200" y="1825287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03949"/>
            <a:ext cx="9943605" cy="528350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105" y="1384066"/>
            <a:ext cx="5495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289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96032"/>
            <a:ext cx="11352809" cy="1089529"/>
          </a:xfrm>
        </p:spPr>
        <p:txBody>
          <a:bodyPr/>
          <a:lstStyle/>
          <a:p>
            <a:r>
              <a:rPr lang="en-US" sz="3600" dirty="0"/>
              <a:t>What Influenced Dentist/Orthodontist or Eye doctor/Lasik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Two Thirds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QA4 How to read: Of the 48% that said TV was most important for awareness, 66%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066507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146510"/>
            <a:ext cx="8641773" cy="6360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B1 “Which one of the following sources, if any, would you say is your primary source for news?” Among those who chose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53939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6166" y="1342268"/>
            <a:ext cx="39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6296"/>
              </p:ext>
            </p:extLst>
          </p:nvPr>
        </p:nvGraphicFramePr>
        <p:xfrm>
          <a:off x="442116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 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2" name="Oval 11"/>
          <p:cNvSpPr/>
          <p:nvPr/>
        </p:nvSpPr>
        <p:spPr>
          <a:xfrm>
            <a:off x="8304566" y="5801895"/>
            <a:ext cx="778827" cy="497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210036" y="1534564"/>
            <a:ext cx="699656" cy="48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389332" y="3954742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9738196" y="2815483"/>
            <a:ext cx="63787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21696086"/>
              </p:ext>
            </p:extLst>
          </p:nvPr>
        </p:nvGraphicFramePr>
        <p:xfrm>
          <a:off x="564088" y="1681619"/>
          <a:ext cx="11208316" cy="456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0053"/>
            <a:ext cx="11352809" cy="867930"/>
          </a:xfrm>
        </p:spPr>
        <p:txBody>
          <a:bodyPr/>
          <a:lstStyle/>
          <a:p>
            <a:r>
              <a:rPr lang="en-US" sz="2800" dirty="0"/>
              <a:t>More Exposures Means More Action For Dentist/Orthodontist or Eye doctor/Lasik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5784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691" y="1222947"/>
            <a:ext cx="864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of the following did you do after seeing/hearing the ads for the </a:t>
            </a:r>
          </a:p>
          <a:p>
            <a:pPr algn="ctr"/>
            <a:r>
              <a:rPr lang="en-US" sz="1400" b="1" dirty="0"/>
              <a:t>Dentist/Orthodontist or Eye doctor/Lasik category on television?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4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145728"/>
            <a:ext cx="9334501" cy="6360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46536"/>
              </p:ext>
            </p:extLst>
          </p:nvPr>
        </p:nvGraphicFramePr>
        <p:xfrm>
          <a:off x="2657112" y="1037322"/>
          <a:ext cx="6564972" cy="496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80094"/>
              </p:ext>
            </p:extLst>
          </p:nvPr>
        </p:nvGraphicFramePr>
        <p:xfrm>
          <a:off x="687389" y="1974039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3065" y="6313852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9803" y="1700411"/>
            <a:ext cx="5495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4411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7414"/>
            <a:ext cx="12039600" cy="867930"/>
          </a:xfrm>
        </p:spPr>
        <p:txBody>
          <a:bodyPr/>
          <a:lstStyle/>
          <a:p>
            <a:r>
              <a:rPr lang="en-US" sz="2800" dirty="0"/>
              <a:t>For Dentist/Orthodontist or Eye doctor/Lasik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3604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</a:t>
            </a:r>
            <a:r>
              <a:rPr lang="pt-BR" dirty="0"/>
              <a:t> </a:t>
            </a:r>
            <a:r>
              <a:rPr lang="en-US" dirty="0"/>
              <a:t>A18+</a:t>
            </a:r>
          </a:p>
          <a:p>
            <a:r>
              <a:rPr lang="en-US" dirty="0"/>
              <a:t>C1 “When if at all did you last visit these types of websites/apps?” Among those that visit these types of sites.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7551" y="1329924"/>
            <a:ext cx="7542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Dentist/Orthodontist or Eye doctor/Lasik % A18+ among those that visit these websites/apps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790221"/>
              </p:ext>
            </p:extLst>
          </p:nvPr>
        </p:nvGraphicFramePr>
        <p:xfrm>
          <a:off x="2032000" y="2075239"/>
          <a:ext cx="8128000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01861"/>
              </p:ext>
            </p:extLst>
          </p:nvPr>
        </p:nvGraphicFramePr>
        <p:xfrm>
          <a:off x="5375235" y="2029990"/>
          <a:ext cx="5941009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6190429"/>
            <a:ext cx="9204960" cy="507831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</a:t>
            </a:r>
            <a:r>
              <a:rPr lang="pt-BR" dirty="0"/>
              <a:t> A18+</a:t>
            </a:r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0830" y="1638936"/>
            <a:ext cx="5495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Dentist/Orthodontist or Eye doctor/Lasik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8694679-ED46-1C40-A9D2-7010BCA05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5745"/>
              </p:ext>
            </p:extLst>
          </p:nvPr>
        </p:nvGraphicFramePr>
        <p:xfrm>
          <a:off x="896514" y="2029990"/>
          <a:ext cx="4813739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9AF12AF-019E-F548-A9D5-DA502D2D1E14}"/>
              </a:ext>
            </a:extLst>
          </p:cNvPr>
          <p:cNvSpPr/>
          <p:nvPr/>
        </p:nvSpPr>
        <p:spPr>
          <a:xfrm>
            <a:off x="1642427" y="1638936"/>
            <a:ext cx="332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70393" y="1647936"/>
            <a:ext cx="5646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Dentist/Orthodontist or Eye doctor/Lasik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322607"/>
              </p:ext>
            </p:extLst>
          </p:nvPr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223028" y="164793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83720"/>
            <a:ext cx="8534401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</a:t>
            </a:r>
            <a:r>
              <a:rPr lang="pt-BR" dirty="0"/>
              <a:t> A18+</a:t>
            </a:r>
          </a:p>
          <a:p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48060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D107E-F81C-47A4-859F-53AA54E1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65337"/>
              </p:ext>
            </p:extLst>
          </p:nvPr>
        </p:nvGraphicFramePr>
        <p:xfrm>
          <a:off x="429336" y="1529763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2FC1A1-FB4F-48C9-86EF-23E9DEE4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Dentist/Orthodontist or Eye doctor/Lasik: In 2022,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2BDC-1D10-4248-91C0-BFC5184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BFCB7F8-9AE5-4526-9171-1BCA56400ABA}"/>
              </a:ext>
            </a:extLst>
          </p:cNvPr>
          <p:cNvSpPr txBox="1"/>
          <p:nvPr/>
        </p:nvSpPr>
        <p:spPr>
          <a:xfrm>
            <a:off x="10676633" y="2889939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BEEF3-711E-45EE-B141-B8DB618A5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2022</a:t>
            </a:r>
            <a:r>
              <a:rPr lang="pt-BR" dirty="0"/>
              <a:t> </a:t>
            </a:r>
            <a:r>
              <a:rPr lang="en-US" dirty="0"/>
              <a:t>Dentist/Orthodontist or Eye doctor/Lasik Category A18+</a:t>
            </a:r>
            <a:br>
              <a:rPr lang="en-US" dirty="0"/>
            </a:br>
            <a:r>
              <a:rPr lang="en-US" dirty="0"/>
              <a:t>CI-9: Starting next year (2022), do you plan to use these methods to get Dentist/Orthodontist or Eye doctor/Lasik care more, the same, or less?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9C1B8B7-921A-49AF-84EA-5D603641D47A}"/>
              </a:ext>
            </a:extLst>
          </p:cNvPr>
          <p:cNvSpPr txBox="1"/>
          <p:nvPr/>
        </p:nvSpPr>
        <p:spPr>
          <a:xfrm>
            <a:off x="10690384" y="4664919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81%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7C678BE-00A3-423B-B9F8-D9F049A13589}"/>
              </a:ext>
            </a:extLst>
          </p:cNvPr>
          <p:cNvSpPr txBox="1"/>
          <p:nvPr/>
        </p:nvSpPr>
        <p:spPr>
          <a:xfrm>
            <a:off x="10676633" y="2775902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81%</a:t>
            </a:r>
          </a:p>
        </p:txBody>
      </p:sp>
    </p:spTree>
    <p:extLst>
      <p:ext uri="{BB962C8B-B14F-4D97-AF65-F5344CB8AC3E}">
        <p14:creationId xmlns:p14="http://schemas.microsoft.com/office/powerpoint/2010/main" val="85882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B503-4E52-5F40-BAC1-A1A87A57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What was the purpose of your last dentist/orthodontist visit(s)?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FFF3AE-86FA-9143-934A-05D18124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403145"/>
              </p:ext>
            </p:extLst>
          </p:nvPr>
        </p:nvGraphicFramePr>
        <p:xfrm>
          <a:off x="957432" y="1564510"/>
          <a:ext cx="10972800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EBFE-BAC7-2F4F-B2FA-FA67459E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A62B2-AA0D-2C4F-8ADD-9DCE9585F517}"/>
              </a:ext>
            </a:extLst>
          </p:cNvPr>
          <p:cNvSpPr txBox="1"/>
          <p:nvPr/>
        </p:nvSpPr>
        <p:spPr>
          <a:xfrm>
            <a:off x="5127811" y="1656679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 A18+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5F00D3-BC9B-E14C-A00B-00CFB6FCC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2022</a:t>
            </a:r>
            <a:r>
              <a:rPr lang="pt-BR" dirty="0"/>
              <a:t> </a:t>
            </a:r>
            <a:r>
              <a:rPr lang="en-US" dirty="0"/>
              <a:t>Medical category A18+</a:t>
            </a:r>
            <a:br>
              <a:rPr lang="en-US" dirty="0"/>
            </a:br>
            <a:r>
              <a:rPr lang="en-US" dirty="0"/>
              <a:t>X1 What was the purpose of your dentist/orthodontist visit(s)?</a:t>
            </a:r>
          </a:p>
        </p:txBody>
      </p:sp>
    </p:spTree>
    <p:extLst>
      <p:ext uri="{BB962C8B-B14F-4D97-AF65-F5344CB8AC3E}">
        <p14:creationId xmlns:p14="http://schemas.microsoft.com/office/powerpoint/2010/main" val="386186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B503-4E52-5F40-BAC1-A1A87A57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5" y="280114"/>
            <a:ext cx="11471190" cy="1200329"/>
          </a:xfrm>
        </p:spPr>
        <p:txBody>
          <a:bodyPr/>
          <a:lstStyle/>
          <a:p>
            <a:r>
              <a:rPr lang="en-US" dirty="0"/>
              <a:t>What was the purpose of your eye doctor visit(s)?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FFF3AE-86FA-9143-934A-05D18124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8836"/>
              </p:ext>
            </p:extLst>
          </p:nvPr>
        </p:nvGraphicFramePr>
        <p:xfrm>
          <a:off x="957432" y="1360114"/>
          <a:ext cx="10972800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EBFE-BAC7-2F4F-B2FA-FA67459E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A62B2-AA0D-2C4F-8ADD-9DCE9585F517}"/>
              </a:ext>
            </a:extLst>
          </p:cNvPr>
          <p:cNvSpPr txBox="1"/>
          <p:nvPr/>
        </p:nvSpPr>
        <p:spPr>
          <a:xfrm>
            <a:off x="5127811" y="1452283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 A18+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5F00D3-BC9B-E14C-A00B-00CFB6FCC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2022</a:t>
            </a:r>
            <a:r>
              <a:rPr lang="pt-BR" dirty="0"/>
              <a:t> </a:t>
            </a:r>
            <a:r>
              <a:rPr lang="en-US" dirty="0"/>
              <a:t>Medical category A18+</a:t>
            </a:r>
            <a:br>
              <a:rPr lang="en-US" dirty="0"/>
            </a:br>
            <a:r>
              <a:rPr lang="en-US" dirty="0"/>
              <a:t>X2 What was the purpose of your last eye doctor visit(s)?</a:t>
            </a:r>
          </a:p>
        </p:txBody>
      </p:sp>
    </p:spTree>
    <p:extLst>
      <p:ext uri="{BB962C8B-B14F-4D97-AF65-F5344CB8AC3E}">
        <p14:creationId xmlns:p14="http://schemas.microsoft.com/office/powerpoint/2010/main" val="372690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0" y="193705"/>
            <a:ext cx="11480764" cy="978729"/>
          </a:xfrm>
        </p:spPr>
        <p:txBody>
          <a:bodyPr/>
          <a:lstStyle/>
          <a:p>
            <a:r>
              <a:rPr lang="en-US" sz="3200" dirty="0"/>
              <a:t>Dentist/Orthodontist or Eye doctor/Lasik TV Ads </a:t>
            </a:r>
            <a:br>
              <a:rPr lang="en-US" sz="3200" dirty="0"/>
            </a:br>
            <a:r>
              <a:rPr lang="en-US" sz="3200" dirty="0"/>
              <a:t>Motivate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</a:t>
            </a:r>
            <a:r>
              <a:rPr lang="pt-BR" dirty="0"/>
              <a:t> A18+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15352"/>
              </p:ext>
            </p:extLst>
          </p:nvPr>
        </p:nvGraphicFramePr>
        <p:xfrm>
          <a:off x="831428" y="1784349"/>
          <a:ext cx="11043505" cy="431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1319247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6703" y="3349459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 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934" y="2731124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 </a:t>
            </a:r>
            <a:br>
              <a:rPr lang="en-US" sz="1200" dirty="0"/>
            </a:br>
            <a:r>
              <a:rPr lang="en-US" sz="1200" dirty="0"/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8375" y="4736070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714" y="5491084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523" y="3995688"/>
            <a:ext cx="347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 </a:t>
            </a:r>
            <a:br>
              <a:rPr lang="en-US" sz="1200" dirty="0"/>
            </a:br>
            <a:r>
              <a:rPr lang="en-US" sz="1200" dirty="0"/>
              <a:t>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3129" y="6263985"/>
            <a:ext cx="9858132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</a:t>
            </a:r>
            <a:r>
              <a:rPr lang="pt-BR" dirty="0"/>
              <a:t> A18+</a:t>
            </a:r>
          </a:p>
          <a:p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616587"/>
              </p:ext>
            </p:extLst>
          </p:nvPr>
        </p:nvGraphicFramePr>
        <p:xfrm>
          <a:off x="502148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3439" y="131796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31264"/>
              </p:ext>
            </p:extLst>
          </p:nvPr>
        </p:nvGraphicFramePr>
        <p:xfrm>
          <a:off x="4435434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566" y="131796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5885" y="569240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0" y="5692404"/>
            <a:ext cx="3754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Dentist/orthodontist or Eye doctor/Lasik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823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4758" y="5669200"/>
            <a:ext cx="468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Dentist/orthodontist or Eye doctor/Lasik Opinion Leaders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86205" y="1098464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BB7ED-1120-5047-B11F-B6068FBB6CF9}"/>
              </a:ext>
            </a:extLst>
          </p:cNvPr>
          <p:cNvCxnSpPr/>
          <p:nvPr/>
        </p:nvCxnSpPr>
        <p:spPr>
          <a:xfrm>
            <a:off x="8174864" y="1135253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E2436A4D-D344-A246-8931-AAB02329C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91700"/>
              </p:ext>
            </p:extLst>
          </p:nvPr>
        </p:nvGraphicFramePr>
        <p:xfrm>
          <a:off x="8461863" y="2249579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6D71CD82-62DE-F64D-88D8-5BFF0C4A6FC5}"/>
              </a:ext>
            </a:extLst>
          </p:cNvPr>
          <p:cNvSpPr txBox="1">
            <a:spLocks/>
          </p:cNvSpPr>
          <p:nvPr/>
        </p:nvSpPr>
        <p:spPr>
          <a:xfrm>
            <a:off x="8174864" y="1198321"/>
            <a:ext cx="402378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“Have you ever commented, posted, liked, or shared information, articles or videos from a local TV station’s website or app?”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9057FCC-F104-5346-BEE8-08CAF0CE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32546"/>
            <a:ext cx="11352809" cy="978729"/>
          </a:xfrm>
        </p:spPr>
        <p:txBody>
          <a:bodyPr/>
          <a:lstStyle/>
          <a:p>
            <a:r>
              <a:rPr lang="en-US" sz="3200" dirty="0"/>
              <a:t>Local TV Assets Resonate with Dentist/Orthodontist or Eye doctor/Lasik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1069411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35531"/>
          </a:xfrm>
        </p:spPr>
        <p:txBody>
          <a:bodyPr/>
          <a:lstStyle/>
          <a:p>
            <a:r>
              <a:rPr lang="en-US" sz="3200" dirty="0"/>
              <a:t>Dentist/Orthodontist or Eye doctor/Lasik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770907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62% of Dentist/Orthodontist or Eye doctor/Lasik consumers were exposed to three or more media platforms.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Broadcast TV is the primary news source.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Local TV news is #1 for trust among all measured media platforms. Local TV websites/apps are the most trusted among digital platforms. Social media was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Dentist/Orthodontist or Eye doctor/Lasik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82B97-898F-9942-A997-5F481BD5A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1" y="2411284"/>
            <a:ext cx="7444846" cy="2035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126899"/>
            <a:ext cx="11904023" cy="978729"/>
          </a:xfrm>
        </p:spPr>
        <p:txBody>
          <a:bodyPr/>
          <a:lstStyle/>
          <a:p>
            <a:r>
              <a:rPr lang="en-US" sz="3200" dirty="0"/>
              <a:t>Exposure to TV ads motivates Dentist/Orthodontist or Eye doctor/Lasik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188685" cy="5255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 with the product/advertiser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89% said Dentist/Orthodontist or Eye doctor/Lasik TV ads influenced their search selections. This number goes up to 92%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Dentist/Orthodontist or Eye doctor/Lasik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4018"/>
            <a:ext cx="11351819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90% of those visiting a local TV station’s website or apps said they viewed the ads.  This goes up to 93%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58% commented, posted, liked or shared information, articles, or videos from a local TV station’s website or app.  This goes up to 66% </a:t>
            </a:r>
            <a:r>
              <a:rPr lang="en-US" sz="2800"/>
              <a:t>for opinion leaders.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99598"/>
            <a:ext cx="11352809" cy="978729"/>
          </a:xfrm>
        </p:spPr>
        <p:txBody>
          <a:bodyPr/>
          <a:lstStyle/>
          <a:p>
            <a:r>
              <a:rPr lang="en-US" sz="3200" dirty="0"/>
              <a:t>Dentist/Orthodontist or Eye doctor/Lasik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The general study which included 9 categories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Automotive, Banking, Furniture/Bedding/Carpet, Legal, Medical: Hospital/Urgent care/Clinic or Clinic: Hospital/Urgent care, Medical: Hospital/Urgent care/Clinic: Dentist/Orthodontist, Eye doctor/Lasik, QSR/Fast food/Casual restaurants, Online retail, In-Store retail)</a:t>
            </a:r>
            <a:r>
              <a:rPr lang="en-US" sz="1600" dirty="0">
                <a:solidFill>
                  <a:srgbClr val="000000"/>
                </a:solidFill>
              </a:rPr>
              <a:t> had </a:t>
            </a:r>
            <a:r>
              <a:rPr lang="en-US" sz="1600" dirty="0">
                <a:solidFill>
                  <a:prstClr val="black"/>
                </a:solidFill>
              </a:rPr>
              <a:t>4,000+ interviews collected via opt-in sample. Each respondent answered a series of questions for up to three product/service categories.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Dentist/Orthodontist or Eye doctor/Lasik category. The number of respondents for the the category was 1,368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Dentist/Orthodontist or Eye doctor/Lasik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Dentist/Orthodontist or Eye doctor/Lasik treatment over the past two years.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19,2021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14-minute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319320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Reaching </a:t>
            </a:r>
          </a:p>
          <a:p>
            <a:r>
              <a:rPr lang="en-US" sz="2000" b="1" dirty="0"/>
              <a:t>Consumers</a:t>
            </a:r>
          </a:p>
          <a:p>
            <a:r>
              <a:rPr lang="en-US" sz="2000" b="1" dirty="0"/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/>
              <a:t>Preparing for</a:t>
            </a:r>
          </a:p>
          <a:p>
            <a:pPr algn="r"/>
            <a:r>
              <a:rPr lang="en-US" sz="2000" b="1" dirty="0"/>
              <a:t>Purchase</a:t>
            </a:r>
          </a:p>
          <a:p>
            <a:pPr algn="r"/>
            <a:r>
              <a:rPr lang="en-US" sz="2000" b="1" dirty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2205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6" y="195145"/>
            <a:ext cx="12013804" cy="1421928"/>
          </a:xfrm>
        </p:spPr>
        <p:txBody>
          <a:bodyPr/>
          <a:lstStyle/>
          <a:p>
            <a:r>
              <a:rPr lang="en-US" sz="3200" dirty="0"/>
              <a:t>Media Makes a Difference in Motivating In-Market Dentist/Orthodontist or Eye doctor/Lasik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</a:p>
          <a:p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55097"/>
              </p:ext>
            </p:extLst>
          </p:nvPr>
        </p:nvGraphicFramePr>
        <p:xfrm>
          <a:off x="420688" y="2249213"/>
          <a:ext cx="11352212" cy="391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328" y="339062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8250" y="1748477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Dentist/Orthodontist or Eye doctor/Lasik A18+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387721"/>
              </p:ext>
            </p:extLst>
          </p:nvPr>
        </p:nvGraphicFramePr>
        <p:xfrm>
          <a:off x="3088265" y="1669035"/>
          <a:ext cx="5038514" cy="447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1265"/>
            <a:ext cx="11352809" cy="867930"/>
          </a:xfrm>
        </p:spPr>
        <p:txBody>
          <a:bodyPr/>
          <a:lstStyle/>
          <a:p>
            <a:r>
              <a:rPr lang="en-US" sz="2800" dirty="0"/>
              <a:t>62% of Dentist/Orthodontist or Eye doctor/Lasik Consumers Were Exposed to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07422"/>
            <a:ext cx="6182424" cy="507831"/>
          </a:xfrm>
        </p:spPr>
        <p:txBody>
          <a:bodyPr/>
          <a:lstStyle/>
          <a:p>
            <a:r>
              <a:rPr lang="en-US" dirty="0"/>
              <a:t>Source: GfK TVB Purchase Funnel 2022 Dentist/Orthodontist or Eye doctor/Lasik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Dentist/Orthodontist or Eye doctor/Lasik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7184" y="1395791"/>
            <a:ext cx="472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Medical: Dentist/Orthodontist </a:t>
            </a:r>
          </a:p>
          <a:p>
            <a:pPr algn="ctr"/>
            <a:r>
              <a:rPr lang="en-US" b="1" dirty="0"/>
              <a:t>or Eye doctor/Lasik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6706667" y="2415209"/>
            <a:ext cx="328183" cy="2007704"/>
          </a:xfrm>
          <a:prstGeom prst="rightBrace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034850" y="3209529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11424</TotalTime>
  <Words>2357</Words>
  <Application>Microsoft Office PowerPoint</Application>
  <PresentationFormat>Widescreen</PresentationFormat>
  <Paragraphs>242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Dentist/Orthodontist or Eye doctor/Lasik consumers during their purchase decision process.    </vt:lpstr>
      <vt:lpstr>Dentist/Orthodontist or Eye doctor/Lasik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In-Market Dentist/Orthodontist or Eye doctor/Lasik Consumers…But it Declines Moving Down the Funnel</vt:lpstr>
      <vt:lpstr>62% of Dentist/Orthodontist or Eye doctor/Lasik Consumers Were Exposed to Three or More Media Platforms</vt:lpstr>
      <vt:lpstr>With Dentist/Orthodontist or Eye doctor/Lasik Ads, TV Tops Exposure at 66%</vt:lpstr>
      <vt:lpstr>Ad Exposure Does NOT Guarantee Importance, Except for TV</vt:lpstr>
      <vt:lpstr>What Influenced Dentist/Orthodontist or Eye doctor/Lasik Consumers Most</vt:lpstr>
      <vt:lpstr>Of Those that Cited TV as the Most Important, Two Thirds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Dentist/Orthodontist or Eye doctor/Lasik Consumers</vt:lpstr>
      <vt:lpstr>“Have TV ads influenced your search selections?”</vt:lpstr>
      <vt:lpstr>Local Television Websites/Apps Most Preferred</vt:lpstr>
      <vt:lpstr>For Dentist/Orthodontist or Eye doctor/Lasik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Dentist/Orthodontist or Eye doctor/Lasik: In 2022, Do You Plan To Use These Methods More, The Same, or Less?</vt:lpstr>
      <vt:lpstr>What was the purpose of your last dentist/orthodontist visit(s)?</vt:lpstr>
      <vt:lpstr>What was the purpose of your eye doctor visit(s)?</vt:lpstr>
      <vt:lpstr>PowerPoint Presentation</vt:lpstr>
      <vt:lpstr>Dentist/Orthodontist or Eye doctor/Lasik TV Ads  Motivate Opinion Leaders</vt:lpstr>
      <vt:lpstr>Local TV Assets Resonate with Dentist/Orthodontist or Eye doctor/Lasik Opinion Leaders</vt:lpstr>
      <vt:lpstr>Dentist/Orthodontist or Eye doctor/Lasik Category Key Points</vt:lpstr>
      <vt:lpstr>Exposure to TV ads motivates Dentist/Orthodontist or Eye doctor/Lasik consumers to action</vt:lpstr>
      <vt:lpstr>Dentist/Orthodontist or Eye doctor/Lasik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1149</cp:revision>
  <cp:lastPrinted>2022-02-01T15:45:05Z</cp:lastPrinted>
  <dcterms:created xsi:type="dcterms:W3CDTF">2017-03-08T14:37:33Z</dcterms:created>
  <dcterms:modified xsi:type="dcterms:W3CDTF">2022-02-11T18:10:16Z</dcterms:modified>
</cp:coreProperties>
</file>