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2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1013" r:id="rId2"/>
    <p:sldId id="408" r:id="rId3"/>
    <p:sldId id="542" r:id="rId4"/>
    <p:sldId id="259" r:id="rId5"/>
    <p:sldId id="551" r:id="rId6"/>
    <p:sldId id="512" r:id="rId7"/>
    <p:sldId id="411" r:id="rId8"/>
    <p:sldId id="525" r:id="rId9"/>
    <p:sldId id="555" r:id="rId10"/>
    <p:sldId id="524" r:id="rId11"/>
    <p:sldId id="546" r:id="rId12"/>
    <p:sldId id="526" r:id="rId13"/>
    <p:sldId id="528" r:id="rId14"/>
    <p:sldId id="529" r:id="rId15"/>
    <p:sldId id="530" r:id="rId16"/>
    <p:sldId id="462" r:id="rId17"/>
    <p:sldId id="548" r:id="rId18"/>
    <p:sldId id="547" r:id="rId19"/>
    <p:sldId id="534" r:id="rId20"/>
    <p:sldId id="309" r:id="rId21"/>
    <p:sldId id="535" r:id="rId22"/>
    <p:sldId id="390" r:id="rId23"/>
    <p:sldId id="1012" r:id="rId24"/>
    <p:sldId id="278" r:id="rId25"/>
    <p:sldId id="550" r:id="rId26"/>
    <p:sldId id="521" r:id="rId27"/>
    <p:sldId id="435" r:id="rId28"/>
    <p:sldId id="539" r:id="rId29"/>
    <p:sldId id="540" r:id="rId30"/>
    <p:sldId id="440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312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pos="3504" userDrawn="1">
          <p15:clr>
            <a:srgbClr val="A4A3A4"/>
          </p15:clr>
        </p15:guide>
        <p15:guide id="7" pos="4176" userDrawn="1">
          <p15:clr>
            <a:srgbClr val="A4A3A4"/>
          </p15:clr>
        </p15:guide>
        <p15:guide id="10" pos="7296" userDrawn="1">
          <p15:clr>
            <a:srgbClr val="A4A3A4"/>
          </p15:clr>
        </p15:guide>
        <p15:guide id="11" orient="horz" pos="1344" userDrawn="1">
          <p15:clr>
            <a:srgbClr val="A4A3A4"/>
          </p15:clr>
        </p15:guide>
        <p15:guide id="12" orient="horz" pos="480" userDrawn="1">
          <p15:clr>
            <a:srgbClr val="A4A3A4"/>
          </p15:clr>
        </p15:guide>
        <p15:guide id="13" orient="horz" pos="1776" userDrawn="1">
          <p15:clr>
            <a:srgbClr val="A4A3A4"/>
          </p15:clr>
        </p15:guide>
        <p15:guide id="14" orient="horz" pos="3744" userDrawn="1">
          <p15:clr>
            <a:srgbClr val="A4A3A4"/>
          </p15:clr>
        </p15:guide>
        <p15:guide id="15" pos="384" userDrawn="1">
          <p15:clr>
            <a:srgbClr val="A4A3A4"/>
          </p15:clr>
        </p15:guide>
        <p15:guide id="16" orient="horz" pos="624" userDrawn="1">
          <p15:clr>
            <a:srgbClr val="A4A3A4"/>
          </p15:clr>
        </p15:guide>
        <p15:guide id="17" orient="horz" pos="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200"/>
    <a:srgbClr val="9A66FF"/>
    <a:srgbClr val="CDFC99"/>
    <a:srgbClr val="FF6600"/>
    <a:srgbClr val="67A1A1"/>
    <a:srgbClr val="F5AE99"/>
    <a:srgbClr val="E3B905"/>
    <a:srgbClr val="B25E3C"/>
    <a:srgbClr val="FFA4FF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35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270" y="90"/>
      </p:cViewPr>
      <p:guideLst>
        <p:guide orient="horz" pos="2832"/>
        <p:guide pos="3840"/>
        <p:guide orient="horz" pos="3312"/>
        <p:guide orient="horz" pos="3984"/>
        <p:guide pos="3504"/>
        <p:guide pos="4176"/>
        <p:guide pos="7296"/>
        <p:guide orient="horz" pos="1344"/>
        <p:guide orient="horz" pos="480"/>
        <p:guide orient="horz" pos="1776"/>
        <p:guide orient="horz" pos="3744"/>
        <p:guide pos="384"/>
        <p:guide orient="horz" pos="624"/>
        <p:guide orient="horz" pos="6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Influenced by Media</c:v>
                </c:pt>
              </c:strCache>
            </c:strRef>
          </c:tx>
          <c:spPr>
            <a:ln w="1524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6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0.95099999999999996</c:v>
                </c:pt>
                <c:pt idx="1">
                  <c:v>0.92999999999999994</c:v>
                </c:pt>
                <c:pt idx="2">
                  <c:v>0.90100000000000002</c:v>
                </c:pt>
                <c:pt idx="3">
                  <c:v>0.90800000000000003</c:v>
                </c:pt>
                <c:pt idx="4">
                  <c:v>0.89700000000000002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D9-1744-9926-1E9470B5E7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NOT Influenced by Media</c:v>
                </c:pt>
              </c:strCache>
            </c:strRef>
          </c:tx>
          <c:spPr>
            <a:ln w="1524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26"/>
            <c:spPr>
              <a:solidFill>
                <a:srgbClr val="FF0909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4.9000000000000002E-2</c:v>
                </c:pt>
                <c:pt idx="1">
                  <c:v>7.0000000000000007E-2</c:v>
                </c:pt>
                <c:pt idx="2">
                  <c:v>9.9000000000000005E-2</c:v>
                </c:pt>
                <c:pt idx="3">
                  <c:v>9.1999999999999998E-2</c:v>
                </c:pt>
                <c:pt idx="4">
                  <c:v>0.10299999999999999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D9-1744-9926-1E9470B5E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778216"/>
        <c:axId val="468778608"/>
      </c:lineChart>
      <c:catAx>
        <c:axId val="468778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778608"/>
        <c:crosses val="autoZero"/>
        <c:auto val="1"/>
        <c:lblAlgn val="ctr"/>
        <c:lblOffset val="100"/>
        <c:noMultiLvlLbl val="0"/>
      </c:catAx>
      <c:valAx>
        <c:axId val="468778608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468778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18 +</a:t>
            </a:r>
            <a:r>
              <a:rPr lang="en-US" baseline="0" dirty="0"/>
              <a:t> Who a</a:t>
            </a:r>
            <a:r>
              <a:rPr lang="en-US" dirty="0"/>
              <a:t>gree with this statement</a:t>
            </a:r>
          </a:p>
          <a:p>
            <a:pPr>
              <a:defRPr sz="2000" b="1">
                <a:solidFill>
                  <a:schemeClr val="tx1"/>
                </a:solidFill>
              </a:defRPr>
            </a:pPr>
            <a:r>
              <a:rPr lang="en-US" sz="1400" b="1" dirty="0"/>
              <a:t>Medical: Hospital/Urgent care/Clinic</a:t>
            </a:r>
          </a:p>
        </c:rich>
      </c:tx>
      <c:layout>
        <c:manualLayout>
          <c:xMode val="edge"/>
          <c:yMode val="edge"/>
          <c:x val="0.34255510537714579"/>
          <c:y val="1.6858018130428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632525767314497"/>
          <c:y val="0.13742056074766354"/>
          <c:w val="0.59224642813193551"/>
          <c:h val="0.86257943925233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with this statement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32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B9C-5C46-9F1A-6803D4B8739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1C-064E-BA37-C200859A879D}"/>
              </c:ext>
            </c:extLst>
          </c:dPt>
          <c:dPt>
            <c:idx val="5"/>
            <c:invertIfNegative val="0"/>
            <c:bubble3D val="0"/>
            <c:spPr>
              <a:solidFill>
                <a:srgbClr val="32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2B-1D46-889B-652F63D2CA76}"/>
              </c:ext>
            </c:extLst>
          </c:dPt>
          <c:dPt>
            <c:idx val="6"/>
            <c:invertIfNegative val="0"/>
            <c:bubble3D val="0"/>
            <c:spPr>
              <a:solidFill>
                <a:srgbClr val="35CF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C90-2741-8769-43CC18F7FC9C}"/>
              </c:ext>
            </c:extLst>
          </c:dPt>
          <c:dPt>
            <c:idx val="7"/>
            <c:invertIfNegative val="0"/>
            <c:bubble3D val="0"/>
            <c:spPr>
              <a:solidFill>
                <a:srgbClr val="37CF1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1C-064E-BA37-C200859A879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2B-1D46-889B-652F63D2CA7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2B-1D46-889B-652F63D2CA7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2B-1D46-889B-652F63D2CA7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02B-1D46-889B-652F63D2CA7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02B-1D46-889B-652F63D2CA76}"/>
              </c:ext>
            </c:extLst>
          </c:dPt>
          <c:dPt>
            <c:idx val="13"/>
            <c:invertIfNegative val="0"/>
            <c:bubble3D val="0"/>
            <c:spPr>
              <a:solidFill>
                <a:srgbClr val="37CF1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D1D6-7347-907F-4D63268F14B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53DE-244D-A78A-268EB2654FDD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Local broadcast TV news</c:v>
                </c:pt>
                <c:pt idx="1">
                  <c:v>National broadcst network TV news</c:v>
                </c:pt>
                <c:pt idx="2">
                  <c:v>Local newspapers</c:v>
                </c:pt>
                <c:pt idx="3">
                  <c:v>Radio  </c:v>
                </c:pt>
                <c:pt idx="4">
                  <c:v>National newspapers</c:v>
                </c:pt>
                <c:pt idx="5">
                  <c:v>Public TV news</c:v>
                </c:pt>
                <c:pt idx="6">
                  <c:v>Local broadcast TV news web/apps</c:v>
                </c:pt>
                <c:pt idx="7">
                  <c:v>Local/National newspaper web/apps</c:v>
                </c:pt>
                <c:pt idx="8">
                  <c:v>National broadcast TV news web/apps</c:v>
                </c:pt>
                <c:pt idx="9">
                  <c:v>Cable TV news</c:v>
                </c:pt>
                <c:pt idx="10">
                  <c:v>Public TV news web/apps</c:v>
                </c:pt>
                <c:pt idx="11">
                  <c:v>Radio web/apps</c:v>
                </c:pt>
                <c:pt idx="12">
                  <c:v>Cable TV news web/apps</c:v>
                </c:pt>
                <c:pt idx="13">
                  <c:v>All other Internet news web/apps</c:v>
                </c:pt>
                <c:pt idx="14">
                  <c:v>Social media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0.75900000000000001</c:v>
                </c:pt>
                <c:pt idx="1">
                  <c:v>0.75800000000000001</c:v>
                </c:pt>
                <c:pt idx="2">
                  <c:v>0.73099999999999998</c:v>
                </c:pt>
                <c:pt idx="3">
                  <c:v>0.72399999999999998</c:v>
                </c:pt>
                <c:pt idx="4">
                  <c:v>0.71599999999999997</c:v>
                </c:pt>
                <c:pt idx="5">
                  <c:v>0.70299999999999996</c:v>
                </c:pt>
                <c:pt idx="6">
                  <c:v>0.69199999999999995</c:v>
                </c:pt>
                <c:pt idx="7">
                  <c:v>0.69299999999999995</c:v>
                </c:pt>
                <c:pt idx="8">
                  <c:v>0.68600000000000005</c:v>
                </c:pt>
                <c:pt idx="9">
                  <c:v>0.67900000000000005</c:v>
                </c:pt>
                <c:pt idx="10">
                  <c:v>0.67200000000000004</c:v>
                </c:pt>
                <c:pt idx="11">
                  <c:v>0.66300000000000003</c:v>
                </c:pt>
                <c:pt idx="12">
                  <c:v>0.65700000000000003</c:v>
                </c:pt>
                <c:pt idx="13">
                  <c:v>0.61799999999999999</c:v>
                </c:pt>
                <c:pt idx="14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2B-1D46-889B-652F63D2C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467908592"/>
        <c:axId val="467908984"/>
      </c:barChart>
      <c:catAx>
        <c:axId val="467908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908984"/>
        <c:crosses val="autoZero"/>
        <c:auto val="1"/>
        <c:lblAlgn val="ctr"/>
        <c:lblOffset val="100"/>
        <c:noMultiLvlLbl val="0"/>
      </c:catAx>
      <c:valAx>
        <c:axId val="4679089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6790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841990536312504"/>
          <c:y val="2.6782164190578581E-2"/>
          <c:w val="0.41203932865561604"/>
          <c:h val="0.946435671618842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1-3 ads seen on TV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5"/>
                <c:pt idx="0">
                  <c:v>Searched online for a coupon or promotional offers</c:v>
                </c:pt>
                <c:pt idx="1">
                  <c:v>Went online to learn more about what was advertised </c:v>
                </c:pt>
                <c:pt idx="2">
                  <c:v>Went to the website or app advertised to learn more about what was advertised </c:v>
                </c:pt>
                <c:pt idx="3">
                  <c:v>Friended, liked or followed what was advertised on social media </c:v>
                </c:pt>
                <c:pt idx="4">
                  <c:v>Remembered you had seen the brand 
advertised before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5"/>
                <c:pt idx="0">
                  <c:v>0.14699999999999999</c:v>
                </c:pt>
                <c:pt idx="1">
                  <c:v>0.19700000000000001</c:v>
                </c:pt>
                <c:pt idx="2">
                  <c:v>0.17100000000000001</c:v>
                </c:pt>
                <c:pt idx="3">
                  <c:v>0.19400000000000001</c:v>
                </c:pt>
                <c:pt idx="4">
                  <c:v>0.221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9-A64E-9E91-FF37368D72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4+ ads seen on TV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5"/>
                <c:pt idx="0">
                  <c:v>Searched online for a coupon or promotional offers</c:v>
                </c:pt>
                <c:pt idx="1">
                  <c:v>Went online to learn more about what was advertised </c:v>
                </c:pt>
                <c:pt idx="2">
                  <c:v>Went to the website or app advertised to learn more about what was advertised </c:v>
                </c:pt>
                <c:pt idx="3">
                  <c:v>Friended, liked or followed what was advertised on social media </c:v>
                </c:pt>
                <c:pt idx="4">
                  <c:v>Remembered you had seen the brand 
advertised before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5"/>
                <c:pt idx="0">
                  <c:v>0.20200000000000001</c:v>
                </c:pt>
                <c:pt idx="1">
                  <c:v>0.221</c:v>
                </c:pt>
                <c:pt idx="2">
                  <c:v>0.24</c:v>
                </c:pt>
                <c:pt idx="3">
                  <c:v>0.24099999999999999</c:v>
                </c:pt>
                <c:pt idx="4">
                  <c:v>0.26400000000000001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69-A64E-9E91-FF37368D7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7910552"/>
        <c:axId val="467910944"/>
      </c:barChart>
      <c:catAx>
        <c:axId val="467910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910944"/>
        <c:crosses val="autoZero"/>
        <c:auto val="1"/>
        <c:lblAlgn val="ctr"/>
        <c:lblOffset val="100"/>
        <c:noMultiLvlLbl val="0"/>
      </c:catAx>
      <c:valAx>
        <c:axId val="4679109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7910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188820158175415"/>
          <c:y val="0.73300367818612855"/>
          <c:w val="0.15697871116410353"/>
          <c:h val="0.12320025582047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Medical: Hospital/Urgent care/Clinic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explosion val="1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E7-C740-B0CC-D28A8F45C0D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E7-C740-B0CC-D28A8F45C0DE}"/>
              </c:ext>
            </c:extLst>
          </c:dPt>
          <c:dLbls>
            <c:dLbl>
              <c:idx val="0"/>
              <c:layout>
                <c:manualLayout>
                  <c:x val="0.25729172950014101"/>
                  <c:y val="0.165668873510037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E7-C740-B0CC-D28A8F45C0DE}"/>
                </c:ext>
              </c:extLst>
            </c:dLbl>
            <c:dLbl>
              <c:idx val="1"/>
              <c:layout>
                <c:manualLayout>
                  <c:x val="-0.18047434170320917"/>
                  <c:y val="-0.160689214057222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06241884841472"/>
                      <c:h val="0.269640621480853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E7-C740-B0CC-D28A8F45C0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E7-C740-B0CC-D28A8F45C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66895761741121"/>
          <c:y val="4.5018792583054877E-2"/>
          <c:w val="0.35351669958780924"/>
          <c:h val="0.8172766653981888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180FF"/>
            </a:solidFill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83-3D4D-A17C-F055F219316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83-3D4D-A17C-F055F2193167}"/>
              </c:ext>
            </c:extLst>
          </c:dPt>
          <c:dPt>
            <c:idx val="2"/>
            <c:bubble3D val="0"/>
            <c:spPr>
              <a:solidFill>
                <a:srgbClr val="517D3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83-3D4D-A17C-F055F2193167}"/>
              </c:ext>
            </c:extLst>
          </c:dPt>
          <c:dPt>
            <c:idx val="3"/>
            <c:bubble3D val="0"/>
            <c:spPr>
              <a:solidFill>
                <a:srgbClr val="FFA4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83-3D4D-A17C-F055F2193167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E83-3D4D-A17C-F055F2193167}"/>
              </c:ext>
            </c:extLst>
          </c:dPt>
          <c:dPt>
            <c:idx val="5"/>
            <c:bubble3D val="0"/>
            <c:spPr>
              <a:solidFill>
                <a:srgbClr val="9F5FD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E83-3D4D-A17C-F055F2193167}"/>
              </c:ext>
            </c:extLst>
          </c:dPt>
          <c:dLbls>
            <c:dLbl>
              <c:idx val="0"/>
              <c:layout>
                <c:manualLayout>
                  <c:x val="3.0606290193107306E-2"/>
                  <c:y val="0.143000870557939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96DD872-CA32-40C9-9EEA-1193530D3D59}" type="CATEGORYNAME">
                      <a: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9AE55402-7184-4CFE-8F53-2B23317A04BF}" type="VALUE">
                      <a: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83-3D4D-A17C-F055F2193167}"/>
                </c:ext>
              </c:extLst>
            </c:dLbl>
            <c:dLbl>
              <c:idx val="1"/>
              <c:layout>
                <c:manualLayout>
                  <c:x val="-0.14113952250814019"/>
                  <c:y val="-2.38334784263232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98391DA-417B-4666-BA00-89C383A4B13C}" type="CATEGORYNAME">
                      <a:rPr lang="en-US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/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0FEEA582-5DAB-4E8D-81BD-141A65CE5DC5}" type="VALUE">
                      <a:rPr lang="en-US" b="1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906071019473081"/>
                      <c:h val="0.23812293112166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83-3D4D-A17C-F055F2193167}"/>
                </c:ext>
              </c:extLst>
            </c:dLbl>
            <c:dLbl>
              <c:idx val="2"/>
              <c:layout>
                <c:manualLayout>
                  <c:x val="-7.2986984874313474E-2"/>
                  <c:y val="-0.192105551240414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40B12D2-1ED8-41B3-B5CB-8330539922AE}" type="CATEGORYNAME">
                      <a: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623BBBE-6B19-46B9-8230-D9ABD947B616}" type="VALUE">
                      <a: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716499355106388"/>
                      <c:h val="0.260738253983975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E83-3D4D-A17C-F055F2193167}"/>
                </c:ext>
              </c:extLst>
            </c:dLbl>
            <c:dLbl>
              <c:idx val="3"/>
              <c:layout>
                <c:manualLayout>
                  <c:x val="-1.1624771130412822E-2"/>
                  <c:y val="-3.1819466092550215E-2"/>
                </c:manualLayout>
              </c:layout>
              <c:tx>
                <c:rich>
                  <a:bodyPr/>
                  <a:lstStyle/>
                  <a:p>
                    <a:fld id="{E7D9497C-91AD-4DDE-9143-BA2AD57407F6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91353AA9-EA3E-4FFF-8AA9-2B9FD1D7D00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E83-3D4D-A17C-F055F2193167}"/>
                </c:ext>
              </c:extLst>
            </c:dLbl>
            <c:dLbl>
              <c:idx val="4"/>
              <c:layout>
                <c:manualLayout>
                  <c:x val="-6.0160005772495315E-5"/>
                  <c:y val="-2.8448582345919064E-2"/>
                </c:manualLayout>
              </c:layout>
              <c:tx>
                <c:rich>
                  <a:bodyPr/>
                  <a:lstStyle/>
                  <a:p>
                    <a:fld id="{B8E2338D-0A05-4B9E-B83A-6A268B07A945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3B15D484-8610-4AA8-B7BE-2949E1B1764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E83-3D4D-A17C-F055F2193167}"/>
                </c:ext>
              </c:extLst>
            </c:dLbl>
            <c:dLbl>
              <c:idx val="5"/>
              <c:layout>
                <c:manualLayout>
                  <c:x val="-5.7349532339385622E-3"/>
                  <c:y val="3.0797941938476127E-3"/>
                </c:manualLayout>
              </c:layout>
              <c:tx>
                <c:rich>
                  <a:bodyPr/>
                  <a:lstStyle/>
                  <a:p>
                    <a:fld id="{7A05E995-F29C-427B-B6EA-8630FF5F24DB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725B3B85-6F2E-4891-BB22-FA32490C778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E83-3D4D-A17C-F055F219316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Local Television Station</c:v>
                </c:pt>
                <c:pt idx="1">
                  <c:v>Social media</c:v>
                </c:pt>
                <c:pt idx="2">
                  <c:v>Local newspapers</c:v>
                </c:pt>
                <c:pt idx="3">
                  <c:v>Local Radio Station</c:v>
                </c:pt>
                <c:pt idx="4">
                  <c:v>Local magazine</c:v>
                </c:pt>
                <c:pt idx="5">
                  <c:v>Other Local Website/Apps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0.34399999999999997</c:v>
                </c:pt>
                <c:pt idx="1">
                  <c:v>0.22600000000000001</c:v>
                </c:pt>
                <c:pt idx="2">
                  <c:v>0.18</c:v>
                </c:pt>
                <c:pt idx="3">
                  <c:v>0.113</c:v>
                </c:pt>
                <c:pt idx="4">
                  <c:v>8.3000000000000004E-2</c:v>
                </c:pt>
                <c:pt idx="5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83-3D4D-A17C-F055F2193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432418799212591"/>
          <c:y val="2.55002714679995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4521407480315E-2"/>
          <c:y val="5.6442998188037642E-2"/>
          <c:w val="0.89036035925196855"/>
          <c:h val="0.81411430879889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Visited in the last 30 days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481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98A-4E4F-B402-1ACE7AB43FAC}"/>
              </c:ext>
            </c:extLst>
          </c:dPt>
          <c:dPt>
            <c:idx val="2"/>
            <c:invertIfNegative val="0"/>
            <c:bubble3D val="0"/>
            <c:spPr>
              <a:solidFill>
                <a:srgbClr val="FAA4F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8A-4E4F-B402-1ACE7AB43FA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98A-4E4F-B402-1ACE7AB43FAC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024-1F4C-B48D-E82EE15D78B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Local broadcast TV station</c:v>
                </c:pt>
                <c:pt idx="1">
                  <c:v>Local newspaper</c:v>
                </c:pt>
                <c:pt idx="2">
                  <c:v>Local radio station</c:v>
                </c:pt>
                <c:pt idx="3">
                  <c:v>Local magazine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0.00%">
                  <c:v>0.65</c:v>
                </c:pt>
                <c:pt idx="1">
                  <c:v>0.63</c:v>
                </c:pt>
                <c:pt idx="2" formatCode="0.00%">
                  <c:v>0.61</c:v>
                </c:pt>
                <c:pt idx="3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A-4E4F-B402-1ACE7AB43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1965540607"/>
        <c:axId val="1965542255"/>
      </c:barChart>
      <c:catAx>
        <c:axId val="1965540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542255"/>
        <c:crosses val="autoZero"/>
        <c:auto val="1"/>
        <c:lblAlgn val="ctr"/>
        <c:lblOffset val="100"/>
        <c:noMultiLvlLbl val="0"/>
      </c:catAx>
      <c:valAx>
        <c:axId val="1965542255"/>
        <c:scaling>
          <c:orientation val="minMax"/>
          <c:min val="0.45"/>
        </c:scaling>
        <c:delete val="1"/>
        <c:axPos val="l"/>
        <c:numFmt formatCode="0.00%" sourceLinked="1"/>
        <c:majorTickMark val="out"/>
        <c:minorTickMark val="none"/>
        <c:tickLblPos val="nextTo"/>
        <c:crossAx val="1965540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65917026788839E-2"/>
          <c:y val="7.0776591975733744E-2"/>
          <c:w val="0.79005163784160304"/>
          <c:h val="0.9292234080242662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BE-0447-8EBD-C879CDFC68A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BE-0447-8EBD-C879CDFC6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BE-0447-8EBD-C879CDFC68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BE-0447-8EBD-C879CDFC68A8}"/>
              </c:ext>
            </c:extLst>
          </c:dPt>
          <c:dLbls>
            <c:dLbl>
              <c:idx val="0"/>
              <c:layout>
                <c:manualLayout>
                  <c:x val="-2.056299537397837E-2"/>
                  <c:y val="0.110851747321993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91%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41260635232501"/>
                      <c:h val="0.4494820464439870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EBE-0447-8EBD-C879CDFC68A8}"/>
                </c:ext>
              </c:extLst>
            </c:dLbl>
            <c:dLbl>
              <c:idx val="1"/>
              <c:layout>
                <c:manualLayout>
                  <c:x val="4.6467126462462274E-2"/>
                  <c:y val="-7.62017358443499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2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EBE-0447-8EBD-C879CDFC6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0.91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BE-0447-8EBD-C879CDFC68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9501252560641"/>
          <c:y val="3.2596402635805315E-2"/>
          <c:w val="0.72721433380580047"/>
          <c:h val="0.816804717215123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134-1E46-A3B0-E14E23834EA2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134-1E46-A3B0-E14E23834E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134-1E46-A3B0-E14E23834E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134-1E46-A3B0-E14E23834EA2}"/>
              </c:ext>
            </c:extLst>
          </c:dPt>
          <c:dLbls>
            <c:dLbl>
              <c:idx val="0"/>
              <c:layout>
                <c:manualLayout>
                  <c:x val="-4.3897269876908571E-3"/>
                  <c:y val="7.70126761973227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67441753697075"/>
                      <c:h val="0.3952018655315558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134-1E46-A3B0-E14E23834EA2}"/>
                </c:ext>
              </c:extLst>
            </c:dLbl>
            <c:dLbl>
              <c:idx val="1"/>
              <c:layout>
                <c:manualLayout>
                  <c:x val="7.1402084741195984E-2"/>
                  <c:y val="-0.182884485302335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2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134-1E46-A3B0-E14E23834E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0.89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34-1E46-A3B0-E14E23834EA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7C-174B-A493-ED96DDB5144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87C-174B-A493-ED96DDB514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87C-174B-A493-ED96DDB514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87C-174B-A493-ED96DDB5144B}"/>
              </c:ext>
            </c:extLst>
          </c:dPt>
          <c:dLbls>
            <c:dLbl>
              <c:idx val="0"/>
              <c:layout>
                <c:manualLayout>
                  <c:x val="-0.12986948950823171"/>
                  <c:y val="0.151296263498525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87C-174B-A493-ED96DDB5144B}"/>
                </c:ext>
              </c:extLst>
            </c:dLbl>
            <c:dLbl>
              <c:idx val="1"/>
              <c:layout>
                <c:manualLayout>
                  <c:x val="0.14127773117171244"/>
                  <c:y val="-0.199236662036445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87C-174B-A493-ED96DDB51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7C-174B-A493-ED96DDB514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1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006-4446-907E-6B0CE2F1948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06-4446-907E-6B0CE2F194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006-4446-907E-6B0CE2F194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006-4446-907E-6B0CE2F19484}"/>
              </c:ext>
            </c:extLst>
          </c:dPt>
          <c:dLbls>
            <c:dLbl>
              <c:idx val="0"/>
              <c:layout>
                <c:manualLayout>
                  <c:x val="-0.16418236075255974"/>
                  <c:y val="0.172241596438991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006-4446-907E-6B0CE2F19484}"/>
                </c:ext>
              </c:extLst>
            </c:dLbl>
            <c:dLbl>
              <c:idx val="1"/>
              <c:layout>
                <c:manualLayout>
                  <c:x val="0.16129357273090378"/>
                  <c:y val="-0.216047357980725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006-4446-907E-6B0CE2F194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0.59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06-4446-907E-6B0CE2F194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1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</a:rPr>
              <a:t>% A18+ Medical: Hospital/Urgent care/Clinic</a:t>
            </a:r>
          </a:p>
        </c:rich>
      </c:tx>
      <c:layout>
        <c:manualLayout>
          <c:xMode val="edge"/>
          <c:yMode val="edge"/>
          <c:x val="0.39242898212260308"/>
          <c:y val="4.3970259892952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Urgent care</c:v>
                </c:pt>
                <c:pt idx="1">
                  <c:v>Hospital/Clinics/Outpatient services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0.307</c:v>
                </c:pt>
                <c:pt idx="1">
                  <c:v>0.24299999999999999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B-479F-87D1-DDC1443020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Same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Urgent care</c:v>
                </c:pt>
                <c:pt idx="1">
                  <c:v>Hospital/Clinics/Outpatient services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0.501</c:v>
                </c:pt>
                <c:pt idx="1">
                  <c:v>0.495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B-479F-87D1-DDC1443020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Urgent care</c:v>
                </c:pt>
                <c:pt idx="1">
                  <c:v>Hospital/Clinics/Outpatient services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0.192</c:v>
                </c:pt>
                <c:pt idx="1">
                  <c:v>0.26200000000000001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3B-479F-87D1-DDC144302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89219648"/>
        <c:axId val="89660240"/>
      </c:barChart>
      <c:catAx>
        <c:axId val="89219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660240"/>
        <c:crosses val="autoZero"/>
        <c:auto val="1"/>
        <c:lblAlgn val="ctr"/>
        <c:lblOffset val="100"/>
        <c:noMultiLvlLbl val="0"/>
      </c:catAx>
      <c:valAx>
        <c:axId val="8966024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8921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331032225261476"/>
          <c:y val="0.90352285486127981"/>
          <c:w val="0.244961951027694"/>
          <c:h val="5.76798569978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1-8349-BACA-1F8A231D96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B1-8349-BACA-1F8A231D96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B1-8349-BACA-1F8A231D961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Four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B1-8349-BACA-1F8A231D961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Five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B1-8349-BACA-1F8A231D961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Six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76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CB1-8349-BACA-1F8A231D961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0.29099999999999998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CB1-8349-BACA-1F8A231D9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4189432"/>
        <c:axId val="344190216"/>
      </c:barChart>
      <c:catAx>
        <c:axId val="344189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4190216"/>
        <c:crosses val="autoZero"/>
        <c:auto val="1"/>
        <c:lblAlgn val="ctr"/>
        <c:lblOffset val="100"/>
        <c:noMultiLvlLbl val="0"/>
      </c:catAx>
      <c:valAx>
        <c:axId val="34419021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4189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45628584403233"/>
          <c:y val="2.8451327460895317E-2"/>
          <c:w val="0.69213547530585995"/>
          <c:h val="0.93906468904332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Hospital/Urgent care/Clinic Total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Any effect</c:v>
                </c:pt>
                <c:pt idx="1">
                  <c:v>Remembered you had seen the brand advertised before (i.e., the newspaper, radio or the internet)</c:v>
                </c:pt>
                <c:pt idx="2">
                  <c:v>Friended, liked or followed what was advertised on social media (such as Facebook, Twitter)</c:v>
                </c:pt>
                <c:pt idx="3">
                  <c:v>Went online to learn more about what was advertised </c:v>
                </c:pt>
                <c:pt idx="4">
                  <c:v>Talked with others about the ad</c:v>
                </c:pt>
                <c:pt idx="5">
                  <c:v>Went to the website or app advertised to learn more about what was advertised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0.77200000000000002</c:v>
                </c:pt>
                <c:pt idx="1">
                  <c:v>0.23699999999999999</c:v>
                </c:pt>
                <c:pt idx="2">
                  <c:v>0.21099999999999999</c:v>
                </c:pt>
                <c:pt idx="3">
                  <c:v>0.20599999999999999</c:v>
                </c:pt>
                <c:pt idx="4">
                  <c:v>0.185</c:v>
                </c:pt>
                <c:pt idx="5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7-984C-BF23-6852B7E12D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Hospital/Urgent care/Clinic 
Opinion leaders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Any effect</c:v>
                </c:pt>
                <c:pt idx="1">
                  <c:v>Remembered you had seen the brand advertised before (i.e., the newspaper, radio or the internet)</c:v>
                </c:pt>
                <c:pt idx="2">
                  <c:v>Friended, liked or followed what was advertised on social media (such as Facebook, Twitter)</c:v>
                </c:pt>
                <c:pt idx="3">
                  <c:v>Went online to learn more about what was advertised </c:v>
                </c:pt>
                <c:pt idx="4">
                  <c:v>Talked with others about the ad</c:v>
                </c:pt>
                <c:pt idx="5">
                  <c:v>Went to the website or app advertised to learn more about what was advertised 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6"/>
                <c:pt idx="0">
                  <c:v>0.84</c:v>
                </c:pt>
                <c:pt idx="1">
                  <c:v>0.26</c:v>
                </c:pt>
                <c:pt idx="2">
                  <c:v>0.249</c:v>
                </c:pt>
                <c:pt idx="3">
                  <c:v>0.23200000000000001</c:v>
                </c:pt>
                <c:pt idx="4">
                  <c:v>0.21099999999999999</c:v>
                </c:pt>
                <c:pt idx="5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1-4A99-8F6C-E4021AF48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546837296"/>
        <c:axId val="546837688"/>
      </c:barChart>
      <c:catAx>
        <c:axId val="5468372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46837688"/>
        <c:crosses val="autoZero"/>
        <c:auto val="1"/>
        <c:lblAlgn val="r"/>
        <c:lblOffset val="100"/>
        <c:noMultiLvlLbl val="0"/>
      </c:catAx>
      <c:valAx>
        <c:axId val="5468376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4683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151317448581769"/>
          <c:y val="0.52168606567047593"/>
          <c:w val="0.32548688120302388"/>
          <c:h val="0.266632007617567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7572496929116789"/>
          <c:y val="2.7210884353741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059057299067899E-2"/>
          <c:y val="0.19034028909651599"/>
          <c:w val="0.91588188540186422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01-DD4E-880F-DF0E2D73219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01-DD4E-880F-DF0E2D73219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%">
                  <c:v>0.88</c:v>
                </c:pt>
                <c:pt idx="1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01-DD4E-880F-DF0E2D732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64748720"/>
        <c:axId val="464749112"/>
      </c:barChart>
      <c:catAx>
        <c:axId val="464748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4749112"/>
        <c:crosses val="autoZero"/>
        <c:auto val="1"/>
        <c:lblAlgn val="ctr"/>
        <c:lblOffset val="100"/>
        <c:noMultiLvlLbl val="0"/>
      </c:catAx>
      <c:valAx>
        <c:axId val="464749112"/>
        <c:scaling>
          <c:orientation val="minMax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46474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8685399153793898"/>
          <c:y val="1.1661807580174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198540963546444E-2"/>
          <c:y val="0.19034028909651599"/>
          <c:w val="0.91560291807290717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9C-9447-A958-D5202A50EF9C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9C-9447-A958-D5202A50EF9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0.91</c:v>
                </c:pt>
                <c:pt idx="1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9C-9447-A958-D5202A50E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64749896"/>
        <c:axId val="464750288"/>
      </c:barChart>
      <c:catAx>
        <c:axId val="464749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4750288"/>
        <c:crosses val="autoZero"/>
        <c:auto val="1"/>
        <c:lblAlgn val="ctr"/>
        <c:lblOffset val="100"/>
        <c:noMultiLvlLbl val="0"/>
      </c:catAx>
      <c:valAx>
        <c:axId val="464750288"/>
        <c:scaling>
          <c:orientation val="minMax"/>
          <c:min val="0.1"/>
        </c:scaling>
        <c:delete val="1"/>
        <c:axPos val="l"/>
        <c:numFmt formatCode="0.00%" sourceLinked="1"/>
        <c:majorTickMark val="out"/>
        <c:minorTickMark val="none"/>
        <c:tickLblPos val="nextTo"/>
        <c:crossAx val="464749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8685399153793898"/>
          <c:y val="1.1661807580174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198540963546444E-2"/>
          <c:y val="0.22532571183704081"/>
          <c:w val="0.91560291807290717"/>
          <c:h val="0.71636525026208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D4A-6942-93F4-2B54C4EF44F9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D4A-6942-93F4-2B54C4EF44F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0.59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4A-6942-93F4-2B54C4EF4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64749896"/>
        <c:axId val="464750288"/>
      </c:barChart>
      <c:catAx>
        <c:axId val="464749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4750288"/>
        <c:crosses val="autoZero"/>
        <c:auto val="1"/>
        <c:lblAlgn val="ctr"/>
        <c:lblOffset val="100"/>
        <c:noMultiLvlLbl val="0"/>
      </c:catAx>
      <c:valAx>
        <c:axId val="464750288"/>
        <c:scaling>
          <c:orientation val="minMax"/>
          <c:min val="0.35000000000000003"/>
        </c:scaling>
        <c:delete val="1"/>
        <c:axPos val="l"/>
        <c:numFmt formatCode="0.00%" sourceLinked="1"/>
        <c:majorTickMark val="out"/>
        <c:minorTickMark val="none"/>
        <c:tickLblPos val="nextTo"/>
        <c:crossAx val="464749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C-AD4C-B052-F84F5F1EEF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C-AD4C-B052-F84F5F1EEF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C-AD4C-B052-F84F5F1EEF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Four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0.11700000000000001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AC-AD4C-B052-F84F5F1EEF8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Five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AC-AD4C-B052-F84F5F1EEF8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Six+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7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7AC-AD4C-B052-F84F5F1EEF8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AC-AD4C-B052-F84F5F1EE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6820527"/>
        <c:axId val="736822175"/>
      </c:barChart>
      <c:catAx>
        <c:axId val="7368205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6822175"/>
        <c:crosses val="autoZero"/>
        <c:auto val="1"/>
        <c:lblAlgn val="ctr"/>
        <c:lblOffset val="100"/>
        <c:noMultiLvlLbl val="0"/>
      </c:catAx>
      <c:valAx>
        <c:axId val="736822175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36820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% Exposed to Advertising</a:t>
            </a:r>
            <a:r>
              <a:rPr lang="en-US" baseline="0" dirty="0">
                <a:solidFill>
                  <a:schemeClr val="tx1"/>
                </a:solidFill>
              </a:rPr>
              <a:t> by Media 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857636785786398"/>
          <c:y val="0.14449327092201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2.7397192254732885E-2"/>
          <c:w val="1"/>
          <c:h val="0.86015950407067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B2-7E41-A957-7929E796E641}"/>
              </c:ext>
            </c:extLst>
          </c:dPt>
          <c:dPt>
            <c:idx val="1"/>
            <c:invertIfNegative val="0"/>
            <c:bubble3D val="0"/>
            <c:spPr>
              <a:solidFill>
                <a:srgbClr val="0099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B2-7E41-A957-7929E796E641}"/>
              </c:ext>
            </c:extLst>
          </c:dPt>
          <c:dPt>
            <c:idx val="2"/>
            <c:invertIfNegative val="0"/>
            <c:bubble3D val="0"/>
            <c:spPr>
              <a:solidFill>
                <a:srgbClr val="FF0A07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B2-7E41-A957-7929E796E641}"/>
              </c:ext>
            </c:extLst>
          </c:dPt>
          <c:dPt>
            <c:idx val="3"/>
            <c:invertIfNegative val="0"/>
            <c:bubble3D val="0"/>
            <c:spPr>
              <a:solidFill>
                <a:srgbClr val="E3B90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6208-4ED1-8B8A-298D602D090F}"/>
              </c:ext>
            </c:extLst>
          </c:dPt>
          <c:dPt>
            <c:idx val="4"/>
            <c:invertIfNegative val="0"/>
            <c:bubble3D val="0"/>
            <c:spPr>
              <a:solidFill>
                <a:srgbClr val="FF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B2-7E41-A957-7929E796E641}"/>
              </c:ext>
            </c:extLst>
          </c:dPt>
          <c:dPt>
            <c:idx val="5"/>
            <c:invertIfNegative val="0"/>
            <c:bubble3D val="0"/>
            <c:spPr>
              <a:solidFill>
                <a:srgbClr val="F5AE99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AB2-7E41-A957-7929E796E641}"/>
              </c:ext>
            </c:extLst>
          </c:dPt>
          <c:dPt>
            <c:idx val="6"/>
            <c:invertIfNegative val="0"/>
            <c:bubble3D val="0"/>
            <c:spPr>
              <a:solidFill>
                <a:srgbClr val="67A1A1"/>
              </a:solidFill>
              <a:ln>
                <a:solidFill>
                  <a:srgbClr val="67A1A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AB2-7E41-A957-7929E796E641}"/>
              </c:ext>
            </c:extLst>
          </c:dPt>
          <c:dPt>
            <c:idx val="7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AB2-7E41-A957-7929E796E641}"/>
              </c:ext>
            </c:extLst>
          </c:dPt>
          <c:dPt>
            <c:idx val="8"/>
            <c:invertIfNegative val="0"/>
            <c:bubble3D val="0"/>
            <c:spPr>
              <a:solidFill>
                <a:srgbClr val="6632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AB2-7E41-A957-7929E796E641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208-4ED1-8B8A-298D602D090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0"/>
                <c:pt idx="0">
                  <c:v>Television
 (Broadcast &amp; Cable)</c:v>
                </c:pt>
                <c:pt idx="1">
                  <c:v>Broadcast TV web/apps</c:v>
                </c:pt>
                <c:pt idx="2">
                  <c:v>Social media</c:v>
                </c:pt>
                <c:pt idx="3">
                  <c:v>Outdoor</c:v>
                </c:pt>
                <c:pt idx="4">
                  <c:v>Radio</c:v>
                </c:pt>
                <c:pt idx="5">
                  <c:v>Streaming video
 other than
 TV programs/movies</c:v>
                </c:pt>
                <c:pt idx="6">
                  <c:v>Streaming TV
 shows online</c:v>
                </c:pt>
                <c:pt idx="7">
                  <c:v>Newspaper
(print only)</c:v>
                </c:pt>
                <c:pt idx="8">
                  <c:v>Ad on a website</c:v>
                </c:pt>
                <c:pt idx="9">
                  <c:v>Magazine
(print only)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0"/>
                <c:pt idx="0">
                  <c:v>0.69699999999999995</c:v>
                </c:pt>
                <c:pt idx="1">
                  <c:v>0.30299999999999999</c:v>
                </c:pt>
                <c:pt idx="2">
                  <c:v>0.27600000000000002</c:v>
                </c:pt>
                <c:pt idx="3">
                  <c:v>0.26400000000000001</c:v>
                </c:pt>
                <c:pt idx="4">
                  <c:v>0.245</c:v>
                </c:pt>
                <c:pt idx="5">
                  <c:v>0.21299999999999999</c:v>
                </c:pt>
                <c:pt idx="6">
                  <c:v>0.20399999999999999</c:v>
                </c:pt>
                <c:pt idx="7">
                  <c:v>0.187</c:v>
                </c:pt>
                <c:pt idx="8">
                  <c:v>0.16</c:v>
                </c:pt>
                <c:pt idx="9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AB2-7E41-A957-7929E796E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0"/>
        <c:axId val="468776256"/>
        <c:axId val="468776648"/>
      </c:barChart>
      <c:catAx>
        <c:axId val="46877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776648"/>
        <c:crosses val="autoZero"/>
        <c:auto val="1"/>
        <c:lblAlgn val="ctr"/>
        <c:lblOffset val="100"/>
        <c:noMultiLvlLbl val="0"/>
      </c:catAx>
      <c:valAx>
        <c:axId val="46877664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6877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1403508771929E-2"/>
          <c:y val="0.1556705904161646"/>
          <c:w val="0.97587719298245612"/>
          <c:h val="0.67418064695523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6.76846788395588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97-404A-9CAB-4BC881C6CA9B}"/>
                </c:ext>
              </c:extLst>
            </c:dLbl>
            <c:dLbl>
              <c:idx val="1"/>
              <c:layout>
                <c:manualLayout>
                  <c:x val="0"/>
                  <c:y val="-2.35424969876726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97-404A-9CAB-4BC881C6CA9B}"/>
                </c:ext>
              </c:extLst>
            </c:dLbl>
            <c:dLbl>
              <c:idx val="2"/>
              <c:layout>
                <c:manualLayout>
                  <c:x val="2.1929824561403508E-3"/>
                  <c:y val="-1.4714060617295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97-404A-9CAB-4BC881C6CA9B}"/>
                </c:ext>
              </c:extLst>
            </c:dLbl>
            <c:dLbl>
              <c:idx val="3"/>
              <c:layout>
                <c:manualLayout>
                  <c:x val="8.0408427840126275E-17"/>
                  <c:y val="-1.76568727407544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97-404A-9CAB-4BC881C6CA9B}"/>
                </c:ext>
              </c:extLst>
            </c:dLbl>
            <c:dLbl>
              <c:idx val="4"/>
              <c:layout>
                <c:manualLayout>
                  <c:x val="2.1929824561403508E-3"/>
                  <c:y val="-2.05996848642136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97-404A-9CAB-4BC881C6CA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TV (Broadcast &amp; Cable)</c:v>
                </c:pt>
                <c:pt idx="1">
                  <c:v>Social Media</c:v>
                </c:pt>
                <c:pt idx="2">
                  <c:v>Outdoor</c:v>
                </c:pt>
                <c:pt idx="3">
                  <c:v>Radio</c:v>
                </c:pt>
                <c:pt idx="4">
                  <c:v>Streaming video
other than
TV programs/movies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0.7</c:v>
                </c:pt>
                <c:pt idx="1">
                  <c:v>0.28000000000000003</c:v>
                </c:pt>
                <c:pt idx="2">
                  <c:v>0.26</c:v>
                </c:pt>
                <c:pt idx="3">
                  <c:v>0.25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C-3C4B-9F2A-981F48BCAA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Most, 2nd Most and 3rd Most Important for Awareness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TV (Broadcast &amp; Cable)</c:v>
                </c:pt>
                <c:pt idx="1">
                  <c:v>Social Media</c:v>
                </c:pt>
                <c:pt idx="2">
                  <c:v>Outdoor</c:v>
                </c:pt>
                <c:pt idx="3">
                  <c:v>Radio</c:v>
                </c:pt>
                <c:pt idx="4">
                  <c:v>Streaming video
other than
TV programs/movies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0.57999999999999996</c:v>
                </c:pt>
                <c:pt idx="1">
                  <c:v>0.15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3C-3C4B-9F2A-981F48BCA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466362744"/>
        <c:axId val="466363136"/>
      </c:barChart>
      <c:catAx>
        <c:axId val="46636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363136"/>
        <c:crosses val="autoZero"/>
        <c:auto val="1"/>
        <c:lblAlgn val="ctr"/>
        <c:lblOffset val="100"/>
        <c:noMultiLvlLbl val="0"/>
      </c:catAx>
      <c:valAx>
        <c:axId val="4663631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6362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1403508771929E-2"/>
          <c:y val="0.13801371767541018"/>
          <c:w val="0.97587719298245612"/>
          <c:h val="0.77685559366020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TV (Broadcast &amp; Cable)</c:v>
                </c:pt>
                <c:pt idx="1">
                  <c:v>Social Media</c:v>
                </c:pt>
                <c:pt idx="2">
                  <c:v>Outdoor</c:v>
                </c:pt>
                <c:pt idx="3">
                  <c:v>Radio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0.7</c:v>
                </c:pt>
                <c:pt idx="1">
                  <c:v>0.28000000000000003</c:v>
                </c:pt>
                <c:pt idx="2">
                  <c:v>0.26</c:v>
                </c:pt>
                <c:pt idx="3">
                  <c:v>0.25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4-6C4F-B5E4-B9B852E42D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Important for Awareness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3539021225322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4-6C4F-B5E4-B9B852E42D6E}"/>
                </c:ext>
              </c:extLst>
            </c:dLbl>
            <c:dLbl>
              <c:idx val="1"/>
              <c:layout>
                <c:manualLayout>
                  <c:x val="0"/>
                  <c:y val="5.5126517749559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14-6C4F-B5E4-B9B852E42D6E}"/>
                </c:ext>
              </c:extLst>
            </c:dLbl>
            <c:dLbl>
              <c:idx val="3"/>
              <c:layout>
                <c:manualLayout>
                  <c:x val="-8.0408427840126275E-17"/>
                  <c:y val="5.34002224487904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14-6C4F-B5E4-B9B852E42D6E}"/>
                </c:ext>
              </c:extLst>
            </c:dLbl>
            <c:dLbl>
              <c:idx val="4"/>
              <c:layout>
                <c:manualLayout>
                  <c:x val="1.0964912280701754E-3"/>
                  <c:y val="2.88379367874687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14-6C4F-B5E4-B9B852E42D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4"/>
                <c:pt idx="0">
                  <c:v>TV (Broadcast &amp; Cable)</c:v>
                </c:pt>
                <c:pt idx="1">
                  <c:v>Social Media</c:v>
                </c:pt>
                <c:pt idx="2">
                  <c:v>Outdoor</c:v>
                </c:pt>
                <c:pt idx="3">
                  <c:v>Radio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0.47</c:v>
                </c:pt>
                <c:pt idx="1">
                  <c:v>0.06</c:v>
                </c:pt>
                <c:pt idx="2">
                  <c:v>0.06</c:v>
                </c:pt>
                <c:pt idx="3">
                  <c:v>0.04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14-6C4F-B5E4-B9B852E42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466363528"/>
        <c:axId val="466363920"/>
      </c:barChart>
      <c:catAx>
        <c:axId val="46636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363920"/>
        <c:crosses val="autoZero"/>
        <c:auto val="1"/>
        <c:lblAlgn val="ctr"/>
        <c:lblOffset val="100"/>
        <c:noMultiLvlLbl val="0"/>
      </c:catAx>
      <c:valAx>
        <c:axId val="466363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6363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7461286089238845"/>
          <c:y val="0.17445268328853461"/>
          <c:w val="0.67105184625894365"/>
          <c:h val="8.2289683037613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87247031679818E-2"/>
          <c:y val="0.18202812825153669"/>
          <c:w val="0.97538805653030436"/>
          <c:h val="0.606364205834997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 (Broadcast &amp; Cable)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 formatCode="0.00%">
                  <c:v>0.47299999999999998</c:v>
                </c:pt>
                <c:pt idx="1">
                  <c:v>0.437</c:v>
                </c:pt>
                <c:pt idx="2" formatCode="0.00%">
                  <c:v>0.38800000000000001</c:v>
                </c:pt>
                <c:pt idx="3" formatCode="0.00%">
                  <c:v>0.38400000000000001</c:v>
                </c:pt>
                <c:pt idx="4" formatCode="0.00%">
                  <c:v>0.39400000000000002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7-B742-9F5A-FC1C5FBBE0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9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6.3E-2</c:v>
                </c:pt>
                <c:pt idx="1">
                  <c:v>5.7000000000000002E-2</c:v>
                </c:pt>
                <c:pt idx="2">
                  <c:v>5.5E-2</c:v>
                </c:pt>
                <c:pt idx="3">
                  <c:v>6.3E-2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7-B742-9F5A-FC1C5FBBE0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5.6000000000000001E-2</c:v>
                </c:pt>
                <c:pt idx="1">
                  <c:v>6.7000000000000004E-2</c:v>
                </c:pt>
                <c:pt idx="2">
                  <c:v>6.6000000000000003E-2</c:v>
                </c:pt>
                <c:pt idx="3">
                  <c:v>6.2E-2</c:v>
                </c:pt>
                <c:pt idx="4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17-B742-9F5A-FC1C5FBBE0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 formatCode="0.00%">
                  <c:v>4.2000000000000003E-2</c:v>
                </c:pt>
                <c:pt idx="1">
                  <c:v>3.4000000000000002E-2</c:v>
                </c:pt>
                <c:pt idx="2" formatCode="0.00%">
                  <c:v>3.5000000000000003E-2</c:v>
                </c:pt>
                <c:pt idx="3" formatCode="0.00%">
                  <c:v>0.04</c:v>
                </c:pt>
                <c:pt idx="4" formatCode="0.00%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17-B742-9F5A-FC1C5FBBE0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A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0.00%</c:formatCode>
                <c:ptCount val="5"/>
                <c:pt idx="0" formatCode="0.0%">
                  <c:v>4.1000000000000002E-2</c:v>
                </c:pt>
                <c:pt idx="1">
                  <c:v>3.7999999999999999E-2</c:v>
                </c:pt>
                <c:pt idx="2">
                  <c:v>4.2000000000000003E-2</c:v>
                </c:pt>
                <c:pt idx="3">
                  <c:v>4.1000000000000002E-2</c:v>
                </c:pt>
                <c:pt idx="4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17-B742-9F5A-FC1C5FBBE0C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Streaming TV shows online</c:v>
                </c:pt>
              </c:strCache>
            </c:strRef>
          </c:tx>
          <c:spPr>
            <a:solidFill>
              <a:srgbClr val="F5AE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A2-B743-89F5-B2FF5E8B72A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A2-B743-89F5-B2FF5E8B72A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0.00%</c:formatCode>
                <c:ptCount val="5"/>
                <c:pt idx="0" formatCode="0.0%">
                  <c:v>2.5999999999999999E-2</c:v>
                </c:pt>
                <c:pt idx="1">
                  <c:v>2.7E-2</c:v>
                </c:pt>
                <c:pt idx="2">
                  <c:v>3.1E-2</c:v>
                </c:pt>
                <c:pt idx="3">
                  <c:v>2.4E-2</c:v>
                </c:pt>
                <c:pt idx="4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917-B742-9F5A-FC1C5FBBE0C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67A1A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A2-B743-89F5-B2FF5E8B72A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A2-B743-89F5-B2FF5E8B72A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A2-B743-89F5-B2FF5E8B72A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0.00%</c:formatCode>
                <c:ptCount val="5"/>
                <c:pt idx="0" formatCode="0.0%">
                  <c:v>2.3E-2</c:v>
                </c:pt>
                <c:pt idx="1">
                  <c:v>2.5000000000000001E-2</c:v>
                </c:pt>
                <c:pt idx="2">
                  <c:v>1.7000000000000001E-2</c:v>
                </c:pt>
                <c:pt idx="3">
                  <c:v>2.4E-2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917-B742-9F5A-FC1C5FBBE0C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Newspaper (print only)</c:v>
                </c:pt>
              </c:strCache>
            </c:strRef>
          </c:tx>
          <c:spPr>
            <a:solidFill>
              <a:srgbClr val="FF6600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A2-B743-89F5-B2FF5E8B72A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  <c:numCache>
                <c:formatCode>0.00%</c:formatCode>
                <c:ptCount val="5"/>
                <c:pt idx="0" formatCode="0.0%">
                  <c:v>2.3E-2</c:v>
                </c:pt>
                <c:pt idx="1">
                  <c:v>2.8000000000000001E-2</c:v>
                </c:pt>
                <c:pt idx="2">
                  <c:v>2.4E-2</c:v>
                </c:pt>
                <c:pt idx="3">
                  <c:v>1.9E-2</c:v>
                </c:pt>
                <c:pt idx="4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917-B742-9F5A-FC1C5FBBE0C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0.00%</c:formatCode>
                <c:ptCount val="5"/>
                <c:pt idx="0">
                  <c:v>2.3E-2</c:v>
                </c:pt>
                <c:pt idx="1">
                  <c:v>1.2999999999999999E-2</c:v>
                </c:pt>
                <c:pt idx="2">
                  <c:v>1.7000000000000001E-2</c:v>
                </c:pt>
                <c:pt idx="3">
                  <c:v>1.2999999999999999E-2</c:v>
                </c:pt>
                <c:pt idx="4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917-B742-9F5A-FC1C5FBBE0C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Yellow pages</c:v>
                </c:pt>
              </c:strCache>
            </c:strRef>
          </c:tx>
          <c:spPr>
            <a:solidFill>
              <a:srgbClr val="CDFC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Sheet1!$K$2:$K$6</c:f>
              <c:numCache>
                <c:formatCode>0.00%</c:formatCode>
                <c:ptCount val="5"/>
                <c:pt idx="0">
                  <c:v>1.7000000000000001E-2</c:v>
                </c:pt>
                <c:pt idx="1">
                  <c:v>1.4999999999999999E-2</c:v>
                </c:pt>
                <c:pt idx="2">
                  <c:v>1.4E-2</c:v>
                </c:pt>
                <c:pt idx="3">
                  <c:v>2.1000000000000001E-2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917-B742-9F5A-FC1C5FBBE0C6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Movie theater</c:v>
                </c:pt>
              </c:strCache>
            </c:strRef>
          </c:tx>
          <c:spPr>
            <a:solidFill>
              <a:srgbClr val="9A66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Sheet1!$L$2:$L$6</c:f>
              <c:numCache>
                <c:formatCode>0.00%</c:formatCode>
                <c:ptCount val="5"/>
                <c:pt idx="0">
                  <c:v>1.7000000000000001E-2</c:v>
                </c:pt>
                <c:pt idx="1">
                  <c:v>1.7000000000000001E-2</c:v>
                </c:pt>
                <c:pt idx="2">
                  <c:v>1.2E-2</c:v>
                </c:pt>
                <c:pt idx="3">
                  <c:v>1.2E-2</c:v>
                </c:pt>
                <c:pt idx="4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917-B742-9F5A-FC1C5FBBE0C6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Ad on a website</c:v>
                </c:pt>
              </c:strCache>
            </c:strRef>
          </c:tx>
          <c:spPr>
            <a:solidFill>
              <a:srgbClr val="6632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Sheet1!$M$2:$M$6</c:f>
              <c:numCache>
                <c:formatCode>0.00%</c:formatCode>
                <c:ptCount val="5"/>
                <c:pt idx="0">
                  <c:v>1.6E-2</c:v>
                </c:pt>
                <c:pt idx="1">
                  <c:v>0.02</c:v>
                </c:pt>
                <c:pt idx="2">
                  <c:v>0.02</c:v>
                </c:pt>
                <c:pt idx="3">
                  <c:v>2.4E-2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917-B742-9F5A-FC1C5FBBE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466361176"/>
        <c:axId val="466361568"/>
      </c:barChart>
      <c:catAx>
        <c:axId val="46636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361568"/>
        <c:crosses val="autoZero"/>
        <c:auto val="1"/>
        <c:lblAlgn val="ctr"/>
        <c:lblOffset val="0"/>
        <c:noMultiLvlLbl val="0"/>
      </c:catAx>
      <c:valAx>
        <c:axId val="46636156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66361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314220347541072E-2"/>
          <c:y val="0.84560454693642007"/>
          <c:w val="0.95097343143345103"/>
          <c:h val="0.13654908360532261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Medical: Hospital/Urgent care/Clinic :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369068237089188"/>
          <c:y val="0.11658704858297175"/>
          <c:w val="0.34271619552806959"/>
          <c:h val="0.844545335766566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6 Categories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24-8847-97BD-29CAB28F97FD}"/>
              </c:ext>
            </c:extLst>
          </c:dPt>
          <c:dPt>
            <c:idx val="1"/>
            <c:bubble3D val="0"/>
            <c:spPr>
              <a:solidFill>
                <a:srgbClr val="99CC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24-8847-97BD-29CAB28F97FD}"/>
              </c:ext>
            </c:extLst>
          </c:dPt>
          <c:dLbls>
            <c:dLbl>
              <c:idx val="0"/>
              <c:layout>
                <c:manualLayout>
                  <c:x val="-0.18272141613872167"/>
                  <c:y val="-0.193811288062325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FCABB7D-C89A-4122-BFF3-2CCDE32638BE}" type="CATEGORYNAME"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EA7D4FC5-D34C-4A1E-8E2D-FCDC2B99DE5C}" type="VALUE"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25172186706872"/>
                      <c:h val="0.141962421711899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24-8847-97BD-29CAB28F97FD}"/>
                </c:ext>
              </c:extLst>
            </c:dLbl>
            <c:dLbl>
              <c:idx val="1"/>
              <c:layout>
                <c:manualLayout>
                  <c:x val="0.11067252745044037"/>
                  <c:y val="0.162137374072059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BED724B-A85C-44CE-BFB6-1F00A40E46CC}" type="CATEGORYNAME">
                      <a:rPr lang="en-US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7CE3CEAC-4F1E-4553-B2A7-0B952D768FA9}" type="VALUE">
                      <a:rPr lang="en-US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924-8847-97BD-29CAB28F97F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Broadcast TV</c:v>
                </c:pt>
                <c:pt idx="1">
                  <c:v>Cable TV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24-8847-97BD-29CAB28F9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22650990053192"/>
          <c:y val="8.5422077782774733E-2"/>
          <c:w val="0.70516843609121249"/>
          <c:h val="0.878628437455003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333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4C4C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5E7-5D46-B260-A1FCD34A717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E7-5D46-B260-A1FCD34A7172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5E7-5D46-B260-A1FCD34A717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5E7-5D46-B260-A1FCD34A7172}"/>
              </c:ext>
            </c:extLst>
          </c:dPt>
          <c:dPt>
            <c:idx val="4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5E7-5D46-B260-A1FCD34A7172}"/>
              </c:ext>
            </c:extLst>
          </c:dPt>
          <c:dPt>
            <c:idx val="5"/>
            <c:invertIfNegative val="0"/>
            <c:bubble3D val="0"/>
            <c:spPr>
              <a:solidFill>
                <a:srgbClr val="9F5FC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5E7-5D46-B260-A1FCD34A7172}"/>
              </c:ext>
            </c:extLst>
          </c:dPt>
          <c:dPt>
            <c:idx val="6"/>
            <c:invertIfNegative val="0"/>
            <c:bubble3D val="0"/>
            <c:spPr>
              <a:solidFill>
                <a:srgbClr val="D3D3D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5E7-5D46-B260-A1FCD34A7172}"/>
              </c:ext>
            </c:extLst>
          </c:dPt>
          <c:dPt>
            <c:idx val="7"/>
            <c:invertIfNegative val="0"/>
            <c:bubble3D val="0"/>
            <c:spPr>
              <a:solidFill>
                <a:srgbClr val="FF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5E7-5D46-B260-A1FCD34A7172}"/>
              </c:ext>
            </c:extLst>
          </c:dPt>
          <c:dPt>
            <c:idx val="8"/>
            <c:invertIfNegative val="0"/>
            <c:bubble3D val="0"/>
            <c:spPr>
              <a:solidFill>
                <a:srgbClr val="B25E3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5E7-5D46-B260-A1FCD34A7172}"/>
              </c:ext>
            </c:extLst>
          </c:dPt>
          <c:dPt>
            <c:idx val="9"/>
            <c:invertIfNegative val="0"/>
            <c:bubble3D val="0"/>
            <c:spPr>
              <a:solidFill>
                <a:srgbClr val="53813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5E7-5D46-B260-A1FCD34A7172}"/>
              </c:ext>
            </c:extLst>
          </c:dPt>
          <c:dPt>
            <c:idx val="10"/>
            <c:invertIfNegative val="0"/>
            <c:bubble3D val="0"/>
            <c:spPr>
              <a:solidFill>
                <a:srgbClr val="D7FF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5E7-5D46-B260-A1FCD34A7172}"/>
              </c:ext>
            </c:extLst>
          </c:dPt>
          <c:dPt>
            <c:idx val="11"/>
            <c:invertIfNegative val="0"/>
            <c:bubble3D val="0"/>
            <c:spPr>
              <a:solidFill>
                <a:srgbClr val="5AC69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5E7-5D46-B260-A1FCD34A7172}"/>
              </c:ext>
            </c:extLst>
          </c:dPt>
          <c:dPt>
            <c:idx val="12"/>
            <c:invertIfNegative val="0"/>
            <c:bubble3D val="0"/>
            <c:spPr>
              <a:solidFill>
                <a:srgbClr val="F305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C5E7-5D46-B260-A1FCD34A717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Broadcast TV news</c:v>
                </c:pt>
                <c:pt idx="1">
                  <c:v>Social media</c:v>
                </c:pt>
                <c:pt idx="2">
                  <c:v>Cable TV news</c:v>
                </c:pt>
                <c:pt idx="3">
                  <c:v>Broadcast TV news web/apps</c:v>
                </c:pt>
                <c:pt idx="4">
                  <c:v>National newspapers</c:v>
                </c:pt>
                <c:pt idx="5">
                  <c:v>All other Internet news web/apps</c:v>
                </c:pt>
                <c:pt idx="6">
                  <c:v>Cable TV news web/apps</c:v>
                </c:pt>
                <c:pt idx="7">
                  <c:v>Radio  </c:v>
                </c:pt>
                <c:pt idx="8">
                  <c:v>Local/National newspaper web/apps</c:v>
                </c:pt>
                <c:pt idx="9">
                  <c:v>Local newspapers</c:v>
                </c:pt>
                <c:pt idx="10">
                  <c:v>Public TV news</c:v>
                </c:pt>
                <c:pt idx="11">
                  <c:v>Public TV news web/apps</c:v>
                </c:pt>
                <c:pt idx="12">
                  <c:v>Radio web/apps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3"/>
                <c:pt idx="0" formatCode="0.0%">
                  <c:v>0.28999999999999998</c:v>
                </c:pt>
                <c:pt idx="1">
                  <c:v>0.15</c:v>
                </c:pt>
                <c:pt idx="2" formatCode="0.0%">
                  <c:v>0.12</c:v>
                </c:pt>
                <c:pt idx="3">
                  <c:v>0.1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0.04</c:v>
                </c:pt>
                <c:pt idx="8">
                  <c:v>0.04</c:v>
                </c:pt>
                <c:pt idx="9">
                  <c:v>0.03</c:v>
                </c:pt>
                <c:pt idx="10">
                  <c:v>0.03</c:v>
                </c:pt>
                <c:pt idx="11">
                  <c:v>0.02</c:v>
                </c:pt>
                <c:pt idx="1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5E7-5D46-B260-A1FCD34A7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67907808"/>
        <c:axId val="467908200"/>
      </c:barChart>
      <c:catAx>
        <c:axId val="467907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908200"/>
        <c:crosses val="autoZero"/>
        <c:auto val="1"/>
        <c:lblAlgn val="ctr"/>
        <c:lblOffset val="100"/>
        <c:noMultiLvlLbl val="0"/>
      </c:catAx>
      <c:valAx>
        <c:axId val="46790820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4679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0.87976</cdr:x>
      <cdr:y>0.03077</cdr:y>
    </cdr:from>
    <cdr:to>
      <cdr:x>0.96031</cdr:x>
      <cdr:y>0.09227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C776E14-9F14-45E1-A227-FAFAE273E97D}"/>
            </a:ext>
          </a:extLst>
        </cdr:cNvPr>
        <cdr:cNvSpPr txBox="1"/>
      </cdr:nvSpPr>
      <cdr:spPr>
        <a:xfrm xmlns:a="http://schemas.openxmlformats.org/drawingml/2006/main">
          <a:off x="9987253" y="151074"/>
          <a:ext cx="914400" cy="302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Same or more</a:t>
          </a:r>
        </a:p>
      </cdr:txBody>
    </cdr:sp>
  </cdr:relSizeAnchor>
  <cdr:relSizeAnchor xmlns:cdr="http://schemas.openxmlformats.org/drawingml/2006/chartDrawing">
    <cdr:from>
      <cdr:x>0.90267</cdr:x>
      <cdr:y>0.17699</cdr:y>
    </cdr:from>
    <cdr:to>
      <cdr:x>0.98976</cdr:x>
      <cdr:y>0.28562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875C6A9-3AE9-4B06-8E09-4EB1BF7794B8}"/>
            </a:ext>
          </a:extLst>
        </cdr:cNvPr>
        <cdr:cNvSpPr txBox="1"/>
      </cdr:nvSpPr>
      <cdr:spPr>
        <a:xfrm xmlns:a="http://schemas.openxmlformats.org/drawingml/2006/main">
          <a:off x="10247312" y="869032"/>
          <a:ext cx="988621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0.21209</cdr:x>
      <cdr:y>0.08035</cdr:y>
    </cdr:from>
    <cdr:to>
      <cdr:x>0.2943</cdr:x>
      <cdr:y>0.13403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342241" y="391149"/>
          <a:ext cx="907887" cy="261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dirty="0"/>
            <a:t>Any Action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83F17-7D89-4BF5-A68F-9E09FC4D3C46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0739-FA2F-4F32-B028-424CE00DC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91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F05FFA-EE28-429C-BCEB-74ED7364C62D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BFF038-FE79-4731-8216-C523A2A3B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0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7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84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287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9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7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1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5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78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dist="25400" dir="1800000" algn="ctr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B4B4-1FD9-4839-9E2F-E9539FB6F072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41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3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4" r:id="rId5"/>
    <p:sldLayoutId id="2147483662" r:id="rId6"/>
    <p:sldLayoutId id="2147483663" r:id="rId7"/>
    <p:sldLayoutId id="2147483665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7951" y="3544472"/>
            <a:ext cx="12200269" cy="331352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136698"/>
            <a:ext cx="12193778" cy="3651245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0" y="1710438"/>
            <a:ext cx="12192000" cy="12335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Purchase 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Funnel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r>
              <a:rPr lang="en-US" sz="4800" b="1" baseline="0" dirty="0">
                <a:solidFill>
                  <a:sysClr val="windowText" lastClr="000000"/>
                </a:solidFill>
              </a:rPr>
              <a:t>2022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18" y="262061"/>
            <a:ext cx="4806765" cy="136158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7951" y="3429000"/>
            <a:ext cx="12201729" cy="128217"/>
            <a:chOff x="-9727" y="3419275"/>
            <a:chExt cx="12201729" cy="128217"/>
          </a:xfrm>
        </p:grpSpPr>
        <p:sp>
          <p:nvSpPr>
            <p:cNvPr id="16" name="Rectangle 15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9BF229C-BD3D-41E3-813E-B46C4DD07D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2" r="8547"/>
          <a:stretch/>
        </p:blipFill>
        <p:spPr>
          <a:xfrm>
            <a:off x="1708150" y="3638976"/>
            <a:ext cx="8991600" cy="30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5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089529"/>
          </a:xfrm>
        </p:spPr>
        <p:txBody>
          <a:bodyPr/>
          <a:lstStyle/>
          <a:p>
            <a:r>
              <a:rPr lang="en-US" sz="3600" dirty="0"/>
              <a:t>With Hospital/Urgent care/Clinic Ads, TV Tops Exposure at 70%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190953"/>
              </p:ext>
            </p:extLst>
          </p:nvPr>
        </p:nvGraphicFramePr>
        <p:xfrm>
          <a:off x="304800" y="926445"/>
          <a:ext cx="11887200" cy="523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412468"/>
            <a:ext cx="9715501" cy="369332"/>
          </a:xfrm>
        </p:spPr>
        <p:txBody>
          <a:bodyPr/>
          <a:lstStyle/>
          <a:p>
            <a:r>
              <a:rPr lang="en-US" dirty="0"/>
              <a:t>Source: GfK TVB Purchase Funnel 2022 Medical: Hospital/Urgent care/Clinic Category A18+</a:t>
            </a:r>
            <a:br>
              <a:rPr lang="en-US" dirty="0"/>
            </a:br>
            <a:r>
              <a:rPr lang="en-US" dirty="0"/>
              <a:t>S10/S11 “In the past two months, did you see, hear or read any advertisement in any of these media/digital internet media?”</a:t>
            </a:r>
          </a:p>
        </p:txBody>
      </p:sp>
    </p:spTree>
    <p:extLst>
      <p:ext uri="{BB962C8B-B14F-4D97-AF65-F5344CB8AC3E}">
        <p14:creationId xmlns:p14="http://schemas.microsoft.com/office/powerpoint/2010/main" val="420875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25088900"/>
              </p:ext>
            </p:extLst>
          </p:nvPr>
        </p:nvGraphicFramePr>
        <p:xfrm>
          <a:off x="457200" y="1828800"/>
          <a:ext cx="11582400" cy="43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990784445"/>
              </p:ext>
            </p:extLst>
          </p:nvPr>
        </p:nvGraphicFramePr>
        <p:xfrm>
          <a:off x="457200" y="1466520"/>
          <a:ext cx="11582400" cy="43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582400" cy="646331"/>
          </a:xfrm>
        </p:spPr>
        <p:txBody>
          <a:bodyPr>
            <a:noAutofit/>
          </a:bodyPr>
          <a:lstStyle/>
          <a:p>
            <a:r>
              <a:rPr lang="en-US" sz="3600" dirty="0"/>
              <a:t>Ad Exposure Does NOT Guarantee Importance,</a:t>
            </a:r>
            <a:br>
              <a:rPr lang="en-US" sz="3600" dirty="0"/>
            </a:br>
            <a:r>
              <a:rPr lang="en-US" sz="3600" dirty="0"/>
              <a:t>Except for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11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203949"/>
            <a:ext cx="9943605" cy="528350"/>
          </a:xfrm>
        </p:spPr>
        <p:txBody>
          <a:bodyPr/>
          <a:lstStyle/>
          <a:p>
            <a:r>
              <a:rPr lang="en-US" dirty="0"/>
              <a:t>Source: GfK TVB Purchase Funnel 2022 Medical: Hospital/Urgent care/Clinic Category A18+</a:t>
            </a:r>
          </a:p>
          <a:p>
            <a:pPr>
              <a:lnSpc>
                <a:spcPct val="100000"/>
              </a:lnSpc>
            </a:pPr>
            <a:r>
              <a:rPr lang="en-US" dirty="0"/>
              <a:t>S10/S11/QA4 “In the past two months, did you see, hear or read any advertisement in any of these media/digital internet media?”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3363" y="1321006"/>
            <a:ext cx="5860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Medical: Hospital/Urgent care/Clinic</a:t>
            </a:r>
          </a:p>
        </p:txBody>
      </p:sp>
    </p:spTree>
    <p:extLst>
      <p:ext uri="{BB962C8B-B14F-4D97-AF65-F5344CB8AC3E}">
        <p14:creationId xmlns:p14="http://schemas.microsoft.com/office/powerpoint/2010/main" val="349879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089529"/>
          </a:xfrm>
        </p:spPr>
        <p:txBody>
          <a:bodyPr/>
          <a:lstStyle/>
          <a:p>
            <a:r>
              <a:rPr lang="en-US" sz="3600" dirty="0"/>
              <a:t>What Influenced Medical: Hospital/Urgent care/Clinic Consumers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628311"/>
              </p:ext>
            </p:extLst>
          </p:nvPr>
        </p:nvGraphicFramePr>
        <p:xfrm>
          <a:off x="419099" y="0"/>
          <a:ext cx="11352212" cy="640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284228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2022 Medical: Hospital/Urgent care/Clinic Category A18+</a:t>
            </a:r>
          </a:p>
          <a:p>
            <a:r>
              <a:rPr lang="en-US" dirty="0"/>
              <a:t>QA4/QA5/QA6/QA7/QA8 Most important for media with at least 1 funnel stage at 2%+ shown; 2%, 1%, &amp; 0% not shown/labeled</a:t>
            </a:r>
          </a:p>
        </p:txBody>
      </p:sp>
    </p:spTree>
    <p:extLst>
      <p:ext uri="{BB962C8B-B14F-4D97-AF65-F5344CB8AC3E}">
        <p14:creationId xmlns:p14="http://schemas.microsoft.com/office/powerpoint/2010/main" val="144059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0114"/>
            <a:ext cx="11658599" cy="1089529"/>
          </a:xfrm>
        </p:spPr>
        <p:txBody>
          <a:bodyPr/>
          <a:lstStyle/>
          <a:p>
            <a:r>
              <a:rPr lang="en-US" sz="3600" dirty="0"/>
              <a:t>Of Those that Cited TV as the Most Important,</a:t>
            </a:r>
            <a:br>
              <a:rPr lang="en-US" sz="3600" dirty="0"/>
            </a:br>
            <a:r>
              <a:rPr lang="en-US" sz="3600" dirty="0"/>
              <a:t>7 Out of 10 Picked Broadcast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84228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2022 Medical: Hospital/Urgent care/Clinic Category A18+</a:t>
            </a:r>
          </a:p>
          <a:p>
            <a:r>
              <a:rPr lang="en-US" dirty="0"/>
              <a:t>QA4 How to read: Of the 47% that said TV was most important for awareness, 69% of them cited Broadcast TV as the most important.</a:t>
            </a:r>
          </a:p>
        </p:txBody>
      </p:sp>
      <p:graphicFrame>
        <p:nvGraphicFramePr>
          <p:cNvPr id="8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602705"/>
              </p:ext>
            </p:extLst>
          </p:nvPr>
        </p:nvGraphicFramePr>
        <p:xfrm>
          <a:off x="420687" y="1600200"/>
          <a:ext cx="11542711" cy="468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796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The Primary Source for News: Broadcast Television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221928"/>
            <a:ext cx="8641773" cy="636072"/>
          </a:xfrm>
        </p:spPr>
        <p:txBody>
          <a:bodyPr/>
          <a:lstStyle/>
          <a:p>
            <a:r>
              <a:rPr lang="en-US" dirty="0"/>
              <a:t>Source: GfK TVB Purchase Funnel 2022 Medical: Hospital/Urgent care/Clinic Category A18+</a:t>
            </a:r>
          </a:p>
          <a:p>
            <a:r>
              <a:rPr lang="en-US" dirty="0"/>
              <a:t>B1 “Which one of the following sources, if any, would you say is your primary source for news?” Among those that have a primary news source. Percentages are rounded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512" y="897947"/>
            <a:ext cx="1019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sources, if any, would you say is your primary source for news?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824327"/>
              </p:ext>
            </p:extLst>
          </p:nvPr>
        </p:nvGraphicFramePr>
        <p:xfrm>
          <a:off x="228600" y="1252538"/>
          <a:ext cx="11885220" cy="512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3755" y="1342268"/>
            <a:ext cx="3504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Medical: Hospital/Urgent care/Clinic</a:t>
            </a:r>
          </a:p>
        </p:txBody>
      </p:sp>
    </p:spTree>
    <p:extLst>
      <p:ext uri="{BB962C8B-B14F-4D97-AF65-F5344CB8AC3E}">
        <p14:creationId xmlns:p14="http://schemas.microsoft.com/office/powerpoint/2010/main" val="400515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085790"/>
              </p:ext>
            </p:extLst>
          </p:nvPr>
        </p:nvGraphicFramePr>
        <p:xfrm>
          <a:off x="0" y="855908"/>
          <a:ext cx="11384869" cy="527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Oval 11"/>
          <p:cNvSpPr/>
          <p:nvPr/>
        </p:nvSpPr>
        <p:spPr>
          <a:xfrm>
            <a:off x="8282045" y="5740505"/>
            <a:ext cx="778827" cy="4975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18631"/>
          </a:xfrm>
        </p:spPr>
        <p:txBody>
          <a:bodyPr/>
          <a:lstStyle/>
          <a:p>
            <a:r>
              <a:rPr lang="en-US" sz="3800" dirty="0"/>
              <a:t>“I </a:t>
            </a:r>
            <a:r>
              <a:rPr lang="en-US" sz="3800" b="1" dirty="0"/>
              <a:t>trust</a:t>
            </a:r>
            <a:r>
              <a:rPr lang="en-US" sz="3800" dirty="0"/>
              <a:t> the news I see/hear on this media source”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84228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2022 Medical: Hospital/Urgent care/Clinic Category A18+</a:t>
            </a:r>
          </a:p>
          <a:p>
            <a:r>
              <a:rPr lang="en-US" dirty="0"/>
              <a:t> B2 “I trust the news that I see/hear on this media source.” (Agree Strongly + Agree Somewhat)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46365" y="5635182"/>
            <a:ext cx="197223" cy="170330"/>
          </a:xfrm>
          <a:prstGeom prst="rect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249224" y="5564701"/>
            <a:ext cx="1717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Traditional Media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6360" y="5904127"/>
            <a:ext cx="197223" cy="170330"/>
          </a:xfrm>
          <a:prstGeom prst="rect">
            <a:avLst/>
          </a:prstGeom>
          <a:solidFill>
            <a:srgbClr val="36CF1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258184" y="5833646"/>
            <a:ext cx="1352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Digital Media</a:t>
            </a:r>
          </a:p>
        </p:txBody>
      </p:sp>
      <p:sp>
        <p:nvSpPr>
          <p:cNvPr id="13" name="Oval 12"/>
          <p:cNvSpPr/>
          <p:nvPr/>
        </p:nvSpPr>
        <p:spPr>
          <a:xfrm>
            <a:off x="10106216" y="1474539"/>
            <a:ext cx="699656" cy="489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9560456" y="3348157"/>
            <a:ext cx="69772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3F1E55-6651-D647-9345-FDAD62D6C7A2}"/>
              </a:ext>
            </a:extLst>
          </p:cNvPr>
          <p:cNvSpPr/>
          <p:nvPr/>
        </p:nvSpPr>
        <p:spPr>
          <a:xfrm>
            <a:off x="9457189" y="4265929"/>
            <a:ext cx="69772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65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Media Confluence</a:t>
            </a:r>
          </a:p>
        </p:txBody>
      </p:sp>
    </p:spTree>
    <p:extLst>
      <p:ext uri="{BB962C8B-B14F-4D97-AF65-F5344CB8AC3E}">
        <p14:creationId xmlns:p14="http://schemas.microsoft.com/office/powerpoint/2010/main" val="3849404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998245445"/>
              </p:ext>
            </p:extLst>
          </p:nvPr>
        </p:nvGraphicFramePr>
        <p:xfrm>
          <a:off x="564088" y="1205689"/>
          <a:ext cx="11208316" cy="503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17" y="125181"/>
            <a:ext cx="12059983" cy="424732"/>
          </a:xfrm>
        </p:spPr>
        <p:txBody>
          <a:bodyPr/>
          <a:lstStyle/>
          <a:p>
            <a:r>
              <a:rPr lang="en-US" sz="2400" dirty="0"/>
              <a:t>More Exposures Means More Action For Hospital/Urgent care/Clinic Consumers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05248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2022 </a:t>
            </a:r>
            <a:r>
              <a:rPr lang="pt-BR" dirty="0"/>
              <a:t>Medical: Hospital/</a:t>
            </a:r>
            <a:r>
              <a:rPr lang="pt-BR" dirty="0" err="1"/>
              <a:t>Urgent</a:t>
            </a:r>
            <a:r>
              <a:rPr lang="pt-BR" dirty="0"/>
              <a:t> </a:t>
            </a:r>
            <a:r>
              <a:rPr lang="pt-BR" dirty="0" err="1"/>
              <a:t>care</a:t>
            </a:r>
            <a:r>
              <a:rPr lang="pt-BR" dirty="0"/>
              <a:t>/</a:t>
            </a:r>
            <a:r>
              <a:rPr lang="pt-BR" dirty="0" err="1"/>
              <a:t>Clinic</a:t>
            </a:r>
            <a:r>
              <a:rPr lang="pt-BR" dirty="0"/>
              <a:t> </a:t>
            </a:r>
            <a:r>
              <a:rPr lang="en-US" dirty="0"/>
              <a:t>Category</a:t>
            </a:r>
            <a:r>
              <a:rPr lang="pt-BR" dirty="0"/>
              <a:t> A18+</a:t>
            </a:r>
          </a:p>
          <a:p>
            <a:r>
              <a:rPr lang="en-US" dirty="0"/>
              <a:t>QA9 “Which of the following did you do after seeing/hearing the ads for the category on television?"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7865" y="620914"/>
            <a:ext cx="7495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Which of the following did you do after seeing/hearing the ads for the </a:t>
            </a:r>
          </a:p>
          <a:p>
            <a:pPr algn="ctr"/>
            <a:r>
              <a:rPr lang="en-US" sz="1600" b="1" dirty="0"/>
              <a:t>Hospital/Urgent care/Clinic category on television?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343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“Have TV ads influenced your search selections?”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145728"/>
            <a:ext cx="9334501" cy="636072"/>
          </a:xfrm>
        </p:spPr>
        <p:txBody>
          <a:bodyPr/>
          <a:lstStyle/>
          <a:p>
            <a:r>
              <a:rPr lang="en-US" dirty="0"/>
              <a:t>Source: GfK TVB Purchase Funnel 2022 Medical: Hospital/Urgent care/Clinic Category A18+</a:t>
            </a:r>
          </a:p>
          <a:p>
            <a:r>
              <a:rPr lang="en-US" dirty="0"/>
              <a:t>QA10 “When doing an online search, how often, if at all, have TV ads you have seen influenced you in some ways in your search?” (Yes = combination of Every time, Most of the time &amp; Sometimes) Among those who do online searches</a:t>
            </a:r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093815"/>
              </p:ext>
            </p:extLst>
          </p:nvPr>
        </p:nvGraphicFramePr>
        <p:xfrm>
          <a:off x="2657112" y="1037322"/>
          <a:ext cx="6564972" cy="4960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0623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698881"/>
              </p:ext>
            </p:extLst>
          </p:nvPr>
        </p:nvGraphicFramePr>
        <p:xfrm>
          <a:off x="687389" y="1995059"/>
          <a:ext cx="11087100" cy="47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77081"/>
          </a:xfrm>
        </p:spPr>
        <p:txBody>
          <a:bodyPr/>
          <a:lstStyle/>
          <a:p>
            <a:r>
              <a:rPr lang="en-US" sz="3500" dirty="0"/>
              <a:t>Local Television Websites/Apps Most Preferred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3065" y="6313852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2022 </a:t>
            </a:r>
            <a:r>
              <a:rPr lang="pt-BR" dirty="0"/>
              <a:t>Medical: Hospital/</a:t>
            </a:r>
            <a:r>
              <a:rPr lang="pt-BR" dirty="0" err="1"/>
              <a:t>Urgent</a:t>
            </a:r>
            <a:r>
              <a:rPr lang="pt-BR" dirty="0"/>
              <a:t> </a:t>
            </a:r>
            <a:r>
              <a:rPr lang="pt-BR" dirty="0" err="1"/>
              <a:t>care</a:t>
            </a:r>
            <a:r>
              <a:rPr lang="pt-BR" dirty="0"/>
              <a:t>/</a:t>
            </a:r>
            <a:r>
              <a:rPr lang="pt-BR" dirty="0" err="1"/>
              <a:t>Clinic</a:t>
            </a:r>
            <a:r>
              <a:rPr lang="pt-BR" dirty="0"/>
              <a:t> </a:t>
            </a:r>
            <a:r>
              <a:rPr lang="en-US" dirty="0"/>
              <a:t>Category</a:t>
            </a:r>
            <a:r>
              <a:rPr lang="pt-BR" dirty="0"/>
              <a:t> A18+</a:t>
            </a:r>
          </a:p>
          <a:p>
            <a:r>
              <a:rPr lang="en-US" dirty="0"/>
              <a:t>C3 “Which of the following websites or apps are you most likely to turn to when you need information about local news or events?”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7055" y="838200"/>
            <a:ext cx="93778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Which of the following </a:t>
            </a:r>
            <a:r>
              <a:rPr lang="en-US" sz="2800" b="1" dirty="0"/>
              <a:t>websites or apps </a:t>
            </a:r>
            <a:r>
              <a:rPr lang="en-US" b="1" dirty="0"/>
              <a:t>are you most likely to turn to</a:t>
            </a:r>
          </a:p>
          <a:p>
            <a:pPr algn="ctr"/>
            <a:r>
              <a:rPr lang="en-US" b="1" dirty="0"/>
              <a:t>when you need information about local news or events?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83845" y="1701479"/>
            <a:ext cx="5694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Medical: Hospital/Urgent care/Clinic A18+</a:t>
            </a:r>
          </a:p>
        </p:txBody>
      </p:sp>
    </p:spTree>
    <p:extLst>
      <p:ext uri="{BB962C8B-B14F-4D97-AF65-F5344CB8AC3E}">
        <p14:creationId xmlns:p14="http://schemas.microsoft.com/office/powerpoint/2010/main" val="130272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Study Objective and Methodology</a:t>
            </a:r>
          </a:p>
        </p:txBody>
      </p:sp>
    </p:spTree>
    <p:extLst>
      <p:ext uri="{BB962C8B-B14F-4D97-AF65-F5344CB8AC3E}">
        <p14:creationId xmlns:p14="http://schemas.microsoft.com/office/powerpoint/2010/main" val="441195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67414"/>
            <a:ext cx="12039600" cy="978729"/>
          </a:xfrm>
        </p:spPr>
        <p:txBody>
          <a:bodyPr/>
          <a:lstStyle/>
          <a:p>
            <a:r>
              <a:rPr lang="en-US" sz="3200" dirty="0"/>
              <a:t>For Hospital/Urgent care/Clinic Consumers, Local Television Websites/Apps Are The Most Visited Among Local Websites/Apps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5535" y="6360428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2022 </a:t>
            </a:r>
            <a:r>
              <a:rPr lang="pt-BR" dirty="0"/>
              <a:t>Medical: Hospital/</a:t>
            </a:r>
            <a:r>
              <a:rPr lang="pt-BR" dirty="0" err="1"/>
              <a:t>Urgent</a:t>
            </a:r>
            <a:r>
              <a:rPr lang="pt-BR" dirty="0"/>
              <a:t> </a:t>
            </a:r>
            <a:r>
              <a:rPr lang="pt-BR" dirty="0" err="1"/>
              <a:t>care</a:t>
            </a:r>
            <a:r>
              <a:rPr lang="pt-BR" dirty="0"/>
              <a:t>/</a:t>
            </a:r>
            <a:r>
              <a:rPr lang="pt-BR" dirty="0" err="1"/>
              <a:t>Clinic</a:t>
            </a:r>
            <a:r>
              <a:rPr lang="pt-BR" dirty="0"/>
              <a:t> </a:t>
            </a:r>
            <a:r>
              <a:rPr lang="en-US" dirty="0"/>
              <a:t>Category</a:t>
            </a:r>
            <a:r>
              <a:rPr lang="pt-BR" dirty="0"/>
              <a:t> </a:t>
            </a:r>
            <a:r>
              <a:rPr lang="en-US" dirty="0"/>
              <a:t>A18+</a:t>
            </a:r>
          </a:p>
          <a:p>
            <a:r>
              <a:rPr lang="en-US" dirty="0"/>
              <a:t>C1 “When if at all did you last visit these types of websites/apps?” Among those that visit these types of websites/apps.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6597" y="1689342"/>
            <a:ext cx="687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When, if at all, did you last visit these types of websites or apps?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Medical: Hospital/Urgent care/Clinic % A18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FDE97CF-5AA6-714C-878C-53EFB6C4E9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476230"/>
              </p:ext>
            </p:extLst>
          </p:nvPr>
        </p:nvGraphicFramePr>
        <p:xfrm>
          <a:off x="2032000" y="2375338"/>
          <a:ext cx="8128000" cy="3762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2435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089529"/>
          </a:xfrm>
        </p:spPr>
        <p:txBody>
          <a:bodyPr/>
          <a:lstStyle/>
          <a:p>
            <a:r>
              <a:rPr lang="en-US" sz="3600" dirty="0"/>
              <a:t>“When visiting a television station’s website or app, </a:t>
            </a:r>
            <a:br>
              <a:rPr lang="en-US" sz="3600" dirty="0"/>
            </a:br>
            <a:r>
              <a:rPr lang="en-US" sz="3600" dirty="0"/>
              <a:t>do you view the ads?”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992801"/>
              </p:ext>
            </p:extLst>
          </p:nvPr>
        </p:nvGraphicFramePr>
        <p:xfrm>
          <a:off x="5962489" y="1969258"/>
          <a:ext cx="4905511" cy="376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4800" y="6190429"/>
            <a:ext cx="9204960" cy="507831"/>
          </a:xfrm>
        </p:spPr>
        <p:txBody>
          <a:bodyPr/>
          <a:lstStyle/>
          <a:p>
            <a:r>
              <a:rPr lang="en-US" dirty="0"/>
              <a:t>Source: GfK TVB Purchase Funnel 2022 </a:t>
            </a:r>
            <a:r>
              <a:rPr lang="pt-BR" dirty="0"/>
              <a:t>Medical: Hospital/</a:t>
            </a:r>
            <a:r>
              <a:rPr lang="pt-BR" dirty="0" err="1"/>
              <a:t>Urgent</a:t>
            </a:r>
            <a:r>
              <a:rPr lang="pt-BR" dirty="0"/>
              <a:t> </a:t>
            </a:r>
            <a:r>
              <a:rPr lang="pt-BR" dirty="0" err="1"/>
              <a:t>care</a:t>
            </a:r>
            <a:r>
              <a:rPr lang="pt-BR" dirty="0"/>
              <a:t>/</a:t>
            </a:r>
            <a:r>
              <a:rPr lang="pt-BR" dirty="0" err="1"/>
              <a:t>Clinic</a:t>
            </a:r>
            <a:r>
              <a:rPr lang="pt-BR" dirty="0"/>
              <a:t> </a:t>
            </a:r>
            <a:r>
              <a:rPr lang="en-US" dirty="0"/>
              <a:t>Category</a:t>
            </a:r>
            <a:r>
              <a:rPr lang="pt-BR" dirty="0"/>
              <a:t> A18+</a:t>
            </a:r>
          </a:p>
          <a:p>
            <a:pPr>
              <a:spcBef>
                <a:spcPts val="0"/>
              </a:spcBef>
            </a:pPr>
            <a:br>
              <a:rPr lang="en-US" dirty="0"/>
            </a:br>
            <a:r>
              <a:rPr lang="en-US" dirty="0"/>
              <a:t>C2 “How often do you look at the video ads on that local television station’s website or app?”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5962490" y="1664678"/>
            <a:ext cx="4905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Medical: Hospital/Urgent care/Clinic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364AE252-C8B6-BF47-A52B-F6ACC3C1AB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016978"/>
              </p:ext>
            </p:extLst>
          </p:nvPr>
        </p:nvGraphicFramePr>
        <p:xfrm>
          <a:off x="724387" y="2028288"/>
          <a:ext cx="4813739" cy="428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E7BFA43-6A21-8B44-8763-222B36719DAE}"/>
              </a:ext>
            </a:extLst>
          </p:cNvPr>
          <p:cNvSpPr/>
          <p:nvPr/>
        </p:nvSpPr>
        <p:spPr>
          <a:xfrm>
            <a:off x="1470299" y="1628178"/>
            <a:ext cx="3321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9 Category Average</a:t>
            </a:r>
          </a:p>
        </p:txBody>
      </p:sp>
    </p:spTree>
    <p:extLst>
      <p:ext uri="{BB962C8B-B14F-4D97-AF65-F5344CB8AC3E}">
        <p14:creationId xmlns:p14="http://schemas.microsoft.com/office/powerpoint/2010/main" val="1915369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034129"/>
          </a:xfrm>
        </p:spPr>
        <p:txBody>
          <a:bodyPr/>
          <a:lstStyle/>
          <a:p>
            <a:r>
              <a:rPr lang="en-US" sz="3400" dirty="0"/>
              <a:t>“Have you ever commented, posted, liked or shared info or articles from a local TV station’s website or app?”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03017" y="1647936"/>
            <a:ext cx="4980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Medical: Hospital/Urgent care/Clinic</a:t>
            </a:r>
          </a:p>
        </p:txBody>
      </p:sp>
      <p:graphicFrame>
        <p:nvGraphicFramePr>
          <p:cNvPr id="8" name="Content Placeholder 8"/>
          <p:cNvGraphicFramePr>
            <a:graphicFrameLocks/>
          </p:cNvGraphicFramePr>
          <p:nvPr/>
        </p:nvGraphicFramePr>
        <p:xfrm>
          <a:off x="-770538" y="2047706"/>
          <a:ext cx="8882964" cy="377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2223028" y="1647936"/>
            <a:ext cx="2717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9 Category Average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283720"/>
            <a:ext cx="8534401" cy="497572"/>
          </a:xfrm>
        </p:spPr>
        <p:txBody>
          <a:bodyPr/>
          <a:lstStyle/>
          <a:p>
            <a:r>
              <a:rPr lang="en-US" dirty="0"/>
              <a:t>Source: GfK TVB Purchase Funnel 2022 </a:t>
            </a:r>
            <a:r>
              <a:rPr lang="pt-BR" dirty="0"/>
              <a:t>Medical: Hospital/</a:t>
            </a:r>
            <a:r>
              <a:rPr lang="pt-BR" dirty="0" err="1"/>
              <a:t>Urgent</a:t>
            </a:r>
            <a:r>
              <a:rPr lang="pt-BR" dirty="0"/>
              <a:t> </a:t>
            </a:r>
            <a:r>
              <a:rPr lang="pt-BR" dirty="0" err="1"/>
              <a:t>care</a:t>
            </a:r>
            <a:r>
              <a:rPr lang="pt-BR" dirty="0"/>
              <a:t>/</a:t>
            </a:r>
            <a:r>
              <a:rPr lang="pt-BR" dirty="0" err="1"/>
              <a:t>Clinic</a:t>
            </a:r>
            <a:r>
              <a:rPr lang="pt-BR" dirty="0"/>
              <a:t> </a:t>
            </a:r>
            <a:r>
              <a:rPr lang="en-US" dirty="0"/>
              <a:t>Category</a:t>
            </a:r>
            <a:r>
              <a:rPr lang="pt-BR" dirty="0"/>
              <a:t> A18+</a:t>
            </a:r>
          </a:p>
          <a:p>
            <a:r>
              <a:rPr lang="en-US" dirty="0"/>
              <a:t>C4 “Have you ever commented, posted, liked or shared info or articles from a local TV station’s website or app?”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411510"/>
              </p:ext>
            </p:extLst>
          </p:nvPr>
        </p:nvGraphicFramePr>
        <p:xfrm>
          <a:off x="4121103" y="2043927"/>
          <a:ext cx="8882964" cy="377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2200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6AD107E-F81C-47A4-859F-53AA54E13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535132"/>
              </p:ext>
            </p:extLst>
          </p:nvPr>
        </p:nvGraphicFramePr>
        <p:xfrm>
          <a:off x="523929" y="1652525"/>
          <a:ext cx="11352212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82FC1A1-FB4F-48C9-86EF-23E9DEE4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089529"/>
          </a:xfrm>
        </p:spPr>
        <p:txBody>
          <a:bodyPr/>
          <a:lstStyle/>
          <a:p>
            <a:r>
              <a:rPr lang="en-US" sz="3600" dirty="0"/>
              <a:t>Hospital/Urgent care/Clinic: In 2022, Do You Plan To Use These Methods More, The Same, or Less?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92BDC-1D10-4248-91C0-BFC5184A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CBFCB7F8-9AE5-4526-9171-1BCA56400ABA}"/>
              </a:ext>
            </a:extLst>
          </p:cNvPr>
          <p:cNvSpPr txBox="1"/>
          <p:nvPr/>
        </p:nvSpPr>
        <p:spPr>
          <a:xfrm>
            <a:off x="10706099" y="2810381"/>
            <a:ext cx="838200" cy="53340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69%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21BEEF3-711E-45EE-B141-B8DB618A57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6412468"/>
            <a:ext cx="8642350" cy="369332"/>
          </a:xfrm>
        </p:spPr>
        <p:txBody>
          <a:bodyPr/>
          <a:lstStyle/>
          <a:p>
            <a:r>
              <a:rPr lang="en-US" dirty="0"/>
              <a:t>Source: GfK TVB Purchase Funnel 2022</a:t>
            </a:r>
            <a:r>
              <a:rPr lang="pt-BR" dirty="0"/>
              <a:t> Medical: Hospital/</a:t>
            </a:r>
            <a:r>
              <a:rPr lang="pt-BR" dirty="0" err="1"/>
              <a:t>Urgent</a:t>
            </a:r>
            <a:r>
              <a:rPr lang="pt-BR" dirty="0"/>
              <a:t> </a:t>
            </a:r>
            <a:r>
              <a:rPr lang="pt-BR" dirty="0" err="1"/>
              <a:t>care</a:t>
            </a:r>
            <a:r>
              <a:rPr lang="pt-BR" dirty="0"/>
              <a:t>/</a:t>
            </a:r>
            <a:r>
              <a:rPr lang="pt-BR" dirty="0" err="1"/>
              <a:t>Clinic</a:t>
            </a:r>
            <a:r>
              <a:rPr lang="pt-BR" dirty="0"/>
              <a:t> </a:t>
            </a:r>
            <a:r>
              <a:rPr lang="en-US" dirty="0"/>
              <a:t>Category A18+</a:t>
            </a:r>
            <a:br>
              <a:rPr lang="en-US" dirty="0"/>
            </a:br>
            <a:r>
              <a:rPr lang="en-US" dirty="0"/>
              <a:t>CI-9: Starting next year (2022), do you plan to use these methods to get Medical: Hospital/Urgent care/Clinic care more, the same, or less?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9C1B8B7-921A-49AF-84EA-5D603641D47A}"/>
              </a:ext>
            </a:extLst>
          </p:cNvPr>
          <p:cNvSpPr txBox="1"/>
          <p:nvPr/>
        </p:nvSpPr>
        <p:spPr>
          <a:xfrm>
            <a:off x="10690384" y="4624399"/>
            <a:ext cx="838200" cy="53340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76%</a:t>
            </a:r>
          </a:p>
        </p:txBody>
      </p:sp>
    </p:spTree>
    <p:extLst>
      <p:ext uri="{BB962C8B-B14F-4D97-AF65-F5344CB8AC3E}">
        <p14:creationId xmlns:p14="http://schemas.microsoft.com/office/powerpoint/2010/main" val="858827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2462213"/>
          </a:xfrm>
        </p:spPr>
        <p:txBody>
          <a:bodyPr/>
          <a:lstStyle/>
          <a:p>
            <a:r>
              <a:rPr lang="en-US" dirty="0"/>
              <a:t>Opinion Leaders</a:t>
            </a:r>
          </a:p>
          <a:p>
            <a:r>
              <a:rPr lang="en-US" sz="2400" dirty="0"/>
              <a:t>My Friends/Family Ask and Trust my Advice On This Topic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94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36" y="280114"/>
            <a:ext cx="11480764" cy="535531"/>
          </a:xfrm>
        </p:spPr>
        <p:txBody>
          <a:bodyPr/>
          <a:lstStyle/>
          <a:p>
            <a:r>
              <a:rPr lang="en-US" sz="3200" dirty="0"/>
              <a:t>Hospital/Urgent care/Clinic TV Ads Motivate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84228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2022 </a:t>
            </a:r>
            <a:r>
              <a:rPr lang="pt-BR" dirty="0"/>
              <a:t>Medical: Hospital/</a:t>
            </a:r>
            <a:r>
              <a:rPr lang="pt-BR" dirty="0" err="1"/>
              <a:t>Urgent</a:t>
            </a:r>
            <a:r>
              <a:rPr lang="pt-BR" dirty="0"/>
              <a:t> </a:t>
            </a:r>
            <a:r>
              <a:rPr lang="pt-BR" dirty="0" err="1"/>
              <a:t>care</a:t>
            </a:r>
            <a:r>
              <a:rPr lang="pt-BR" dirty="0"/>
              <a:t>/</a:t>
            </a:r>
            <a:r>
              <a:rPr lang="pt-BR" dirty="0" err="1"/>
              <a:t>Clinic</a:t>
            </a:r>
            <a:r>
              <a:rPr lang="pt-BR" dirty="0"/>
              <a:t> </a:t>
            </a:r>
            <a:r>
              <a:rPr lang="en-US" dirty="0"/>
              <a:t>Category</a:t>
            </a:r>
            <a:r>
              <a:rPr lang="pt-BR" dirty="0"/>
              <a:t> A18+</a:t>
            </a:r>
          </a:p>
          <a:p>
            <a:r>
              <a:rPr lang="en-US" dirty="0"/>
              <a:t>QA9 “Which of the following did you do after seeing/hearing the ads for the category on television?”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985272"/>
              </p:ext>
            </p:extLst>
          </p:nvPr>
        </p:nvGraphicFramePr>
        <p:xfrm>
          <a:off x="838560" y="1394035"/>
          <a:ext cx="11043505" cy="4670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2273" y="981988"/>
            <a:ext cx="10618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did you do after seeing/hearing ads for the category on television?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4522" y="3086963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Friended, liked or followed what was advertised </a:t>
            </a:r>
            <a:br>
              <a:rPr lang="en-US" sz="1200" dirty="0"/>
            </a:br>
            <a:r>
              <a:rPr lang="en-US" sz="1200" dirty="0"/>
              <a:t>on social media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0189" y="2371951"/>
            <a:ext cx="3553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Remembered you had seen the brand advertised </a:t>
            </a:r>
            <a:br>
              <a:rPr lang="en-US" sz="1200" dirty="0"/>
            </a:br>
            <a:r>
              <a:rPr lang="en-US" sz="1200" dirty="0"/>
              <a:t>before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935" y="3989258"/>
            <a:ext cx="383701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200" dirty="0"/>
              <a:t>Went online to learn more about what was advertised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6714" y="4716390"/>
            <a:ext cx="3190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Talked with others about the advertisement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25219" y="5335766"/>
            <a:ext cx="297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Went to the website or app advertised </a:t>
            </a:r>
            <a:br>
              <a:rPr lang="en-US" sz="1200" dirty="0"/>
            </a:br>
            <a:r>
              <a:rPr lang="en-US" sz="1200" dirty="0"/>
              <a:t>to learn more about what was advertised</a:t>
            </a:r>
          </a:p>
        </p:txBody>
      </p:sp>
    </p:spTree>
    <p:extLst>
      <p:ext uri="{BB962C8B-B14F-4D97-AF65-F5344CB8AC3E}">
        <p14:creationId xmlns:p14="http://schemas.microsoft.com/office/powerpoint/2010/main" val="69998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86685"/>
            <a:ext cx="11352809" cy="978729"/>
          </a:xfrm>
        </p:spPr>
        <p:txBody>
          <a:bodyPr/>
          <a:lstStyle/>
          <a:p>
            <a:r>
              <a:rPr lang="en-US" sz="3200" dirty="0"/>
              <a:t>Local TV Assets Resonate with Hospital/Urgent care/Clinic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3129" y="6263985"/>
            <a:ext cx="9858132" cy="497572"/>
          </a:xfrm>
        </p:spPr>
        <p:txBody>
          <a:bodyPr/>
          <a:lstStyle/>
          <a:p>
            <a:r>
              <a:rPr lang="en-US" dirty="0"/>
              <a:t>Source: GfK TVB Purchase Funnel 2022 </a:t>
            </a:r>
            <a:r>
              <a:rPr lang="pt-BR" dirty="0"/>
              <a:t>Medical: Hospital/</a:t>
            </a:r>
            <a:r>
              <a:rPr lang="pt-BR" dirty="0" err="1"/>
              <a:t>Urgent</a:t>
            </a:r>
            <a:r>
              <a:rPr lang="pt-BR" dirty="0"/>
              <a:t> </a:t>
            </a:r>
            <a:r>
              <a:rPr lang="pt-BR" dirty="0" err="1"/>
              <a:t>care</a:t>
            </a:r>
            <a:r>
              <a:rPr lang="pt-BR" dirty="0"/>
              <a:t>/</a:t>
            </a:r>
            <a:r>
              <a:rPr lang="pt-BR" dirty="0" err="1"/>
              <a:t>Clinic</a:t>
            </a:r>
            <a:r>
              <a:rPr lang="pt-BR" dirty="0"/>
              <a:t> </a:t>
            </a:r>
            <a:r>
              <a:rPr lang="en-US" dirty="0"/>
              <a:t>Category</a:t>
            </a:r>
            <a:r>
              <a:rPr lang="pt-BR" dirty="0"/>
              <a:t>, </a:t>
            </a:r>
            <a:r>
              <a:rPr lang="en-US" dirty="0"/>
              <a:t>Opinion</a:t>
            </a:r>
            <a:r>
              <a:rPr lang="pt-BR" dirty="0"/>
              <a:t> </a:t>
            </a:r>
            <a:r>
              <a:rPr lang="en-US" dirty="0"/>
              <a:t>leaders</a:t>
            </a:r>
            <a:r>
              <a:rPr lang="pt-BR" dirty="0"/>
              <a:t> A18+</a:t>
            </a:r>
            <a:endParaRPr lang="en-US" dirty="0"/>
          </a:p>
          <a:p>
            <a:r>
              <a:rPr lang="en-US" dirty="0"/>
              <a:t>QA10/C2/C4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965033"/>
              </p:ext>
            </p:extLst>
          </p:nvPr>
        </p:nvGraphicFramePr>
        <p:xfrm>
          <a:off x="502148" y="2177050"/>
          <a:ext cx="3321520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73439" y="1317960"/>
            <a:ext cx="358140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“Have TV ads influenced your search selections?”</a:t>
            </a: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329459"/>
              </p:ext>
            </p:extLst>
          </p:nvPr>
        </p:nvGraphicFramePr>
        <p:xfrm>
          <a:off x="4435434" y="2177050"/>
          <a:ext cx="3310541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317566" y="1317960"/>
            <a:ext cx="3771901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“When visiting a television station’s website or app, do you view the ads?”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85885" y="5692404"/>
            <a:ext cx="381000" cy="289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66820" y="5692404"/>
            <a:ext cx="346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Hospital/Urgent care/Clinic Total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83823" y="5669200"/>
            <a:ext cx="381000" cy="28969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64758" y="5669200"/>
            <a:ext cx="461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Hospital/Urgent care/Clinic Opinion Leaders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86205" y="1098464"/>
            <a:ext cx="0" cy="4371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BB7ED-1120-5047-B11F-B6068FBB6CF9}"/>
              </a:ext>
            </a:extLst>
          </p:cNvPr>
          <p:cNvCxnSpPr/>
          <p:nvPr/>
        </p:nvCxnSpPr>
        <p:spPr>
          <a:xfrm>
            <a:off x="8174864" y="1135253"/>
            <a:ext cx="0" cy="4371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7">
            <a:extLst>
              <a:ext uri="{FF2B5EF4-FFF2-40B4-BE49-F238E27FC236}">
                <a16:creationId xmlns:a16="http://schemas.microsoft.com/office/drawing/2014/main" id="{E2436A4D-D344-A246-8931-AAB02329CF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588366"/>
              </p:ext>
            </p:extLst>
          </p:nvPr>
        </p:nvGraphicFramePr>
        <p:xfrm>
          <a:off x="8461863" y="2249579"/>
          <a:ext cx="3310541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6D71CD82-62DE-F64D-88D8-5BFF0C4A6FC5}"/>
              </a:ext>
            </a:extLst>
          </p:cNvPr>
          <p:cNvSpPr txBox="1">
            <a:spLocks/>
          </p:cNvSpPr>
          <p:nvPr/>
        </p:nvSpPr>
        <p:spPr>
          <a:xfrm>
            <a:off x="8174864" y="1198321"/>
            <a:ext cx="4023780" cy="10895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“Have you ever commented, posted, liked, or shared information, articles or videos from a local TV station’s website or app?”</a:t>
            </a:r>
          </a:p>
        </p:txBody>
      </p:sp>
    </p:spTree>
    <p:extLst>
      <p:ext uri="{BB962C8B-B14F-4D97-AF65-F5344CB8AC3E}">
        <p14:creationId xmlns:p14="http://schemas.microsoft.com/office/powerpoint/2010/main" val="4017434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34101"/>
            <a:ext cx="11352809" cy="590931"/>
          </a:xfrm>
        </p:spPr>
        <p:txBody>
          <a:bodyPr/>
          <a:lstStyle/>
          <a:p>
            <a:r>
              <a:rPr lang="en-US" sz="3600" dirty="0"/>
              <a:t>Hospital/Urgent care/Clinic Category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770907"/>
            <a:ext cx="11162803" cy="50202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Two thirds of Hospital/Urgent care/Clinic consumers were exposed to three or more media platforms.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Exposure to a media platform is not a guarantee of consumer importance, with the exception of TV.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Television is the most important influencer at all stages of the purchase funnel.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Broadcast TV is the primary news source.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Local TV news is #1 for trust among all measured media platforms. Local TV websites/apps are highly trusted among digital platforms. Social media is the least trusted.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78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97" y="311639"/>
            <a:ext cx="11904023" cy="978729"/>
          </a:xfrm>
        </p:spPr>
        <p:txBody>
          <a:bodyPr/>
          <a:lstStyle/>
          <a:p>
            <a:r>
              <a:rPr lang="en-US" sz="3200" dirty="0"/>
              <a:t>Exposure to TV ads motivates Hospital/Urgent care/Clinic consumers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1188685" cy="52555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Drives users to go online to learn more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Initiates word of mouth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Helps recall of ad in other media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Creates social media engagement with the product/advertiser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88% said Hospital/Urgent care/Clinic TV ads influenced their search selections. This number goes up to 93% for opinion leaders.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Hospital/Urgent care/Clinic Digital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74018"/>
            <a:ext cx="11351819" cy="4909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Local TV websites/apps were the most preferred websites for local news and events and were the most visited among local websites/apps.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91% of those visiting a local TV station’s website or apps said they viewed the ads.  This goes up to 94% for opinion leaders.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59% commented, posted, liked, or shared information, articles, or videos from a local TV station’s website or app.  This increases to 67% for opinion leaders.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6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1950"/>
            <a:ext cx="11352809" cy="646331"/>
          </a:xfrm>
        </p:spPr>
        <p:txBody>
          <a:bodyPr>
            <a:noAutofit/>
          </a:bodyPr>
          <a:lstStyle/>
          <a:p>
            <a:pPr marL="1487488" indent="-1487488" algn="l"/>
            <a:r>
              <a:rPr lang="en-US" sz="2400" dirty="0"/>
              <a:t>Objective: To identify the importance of media platforms in influencing Hospital/Urgent care/Clinic consumers during their purchase decision process. 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486400"/>
            <a:ext cx="689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TVB commissioned        to do the research study.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904" y="5536205"/>
            <a:ext cx="38100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60DEA6-DD53-EB49-B5F2-8E0438DBC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882" y="2279926"/>
            <a:ext cx="6872236" cy="186123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930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059" y="2438401"/>
            <a:ext cx="8629882" cy="990600"/>
          </a:xfrm>
        </p:spPr>
        <p:txBody>
          <a:bodyPr/>
          <a:lstStyle/>
          <a:p>
            <a:r>
              <a:rPr lang="en-US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363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35531"/>
          </a:xfrm>
        </p:spPr>
        <p:txBody>
          <a:bodyPr/>
          <a:lstStyle/>
          <a:p>
            <a:r>
              <a:rPr lang="en-US" sz="3200" dirty="0"/>
              <a:t>Hospital/Urgent care/Clinic Research Overview: Methodology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14400"/>
            <a:ext cx="11162803" cy="5096493"/>
          </a:xfrm>
        </p:spPr>
        <p:txBody>
          <a:bodyPr>
            <a:noAutofit/>
          </a:bodyPr>
          <a:lstStyle/>
          <a:p>
            <a:pPr marL="1201738" indent="-12017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 WHO: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>
                <a:solidFill>
                  <a:srgbClr val="000000"/>
                </a:solidFill>
              </a:rPr>
              <a:t>The general study which included 9 categories </a:t>
            </a:r>
            <a:r>
              <a:rPr lang="en-US" sz="1200" dirty="0">
                <a:solidFill>
                  <a:srgbClr val="000000"/>
                </a:solidFill>
              </a:rPr>
              <a:t>(</a:t>
            </a:r>
            <a:r>
              <a:rPr lang="en-US" sz="1200" dirty="0">
                <a:solidFill>
                  <a:prstClr val="black"/>
                </a:solidFill>
              </a:rPr>
              <a:t>Automotive, Banking, Furniture/Bedding/Carpet, Legal, Medical: Hospital/Urgent care/Clinic or Clinic: Hospital/Urgent care, Medical: Hospital/Urgent care/Clinic: Dentist/Orthodontist, Eye doctor/Lasik, QSR/Fast food/Casual restaurants, Online retail, In-Store retail)</a:t>
            </a:r>
            <a:r>
              <a:rPr lang="en-US" sz="1600" dirty="0">
                <a:solidFill>
                  <a:srgbClr val="000000"/>
                </a:solidFill>
              </a:rPr>
              <a:t> had </a:t>
            </a:r>
            <a:r>
              <a:rPr lang="en-US" sz="1600" dirty="0">
                <a:solidFill>
                  <a:prstClr val="black"/>
                </a:solidFill>
              </a:rPr>
              <a:t>4,000+ interviews collected via opt-in sample. Each respondent answered a series of questions for up to three product/service categories.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/>
              <a:t>This analysis focuses on the Medical: Hospital/Urgent care/Clinic. The number of respondents for this category was 1,403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To qualify for the Medical: Hospital/Urgent care/Clinic category, respondents needed to be age 18+ and: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Received treatment in a hospital, urgent care or clinic (including those inside a pharmacy), over the past two years. 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Have seen/heard or read an advertisement for the category in ANY of about 20 media platforms both traditional and digital, in the past 2 months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WHEN: </a:t>
            </a:r>
            <a:r>
              <a:rPr lang="en-US" sz="1600" dirty="0"/>
              <a:t>Interviews took place December 6, 2021– December 19,2021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WHAT: </a:t>
            </a:r>
            <a:r>
              <a:rPr lang="en-US" sz="1600" dirty="0"/>
              <a:t>Via 14-minute online quantitative survey about the influence of advertising platforms at each stage of the consumer purchase decision, actions taken post-advertising, and attitudinal questions 	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/>
              <a:t>	Respondents were given the choice of taking the survey in either English or Spanish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4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GfK Purchase Funnel 2022</a:t>
            </a:r>
          </a:p>
        </p:txBody>
      </p:sp>
    </p:spTree>
    <p:extLst>
      <p:ext uri="{BB962C8B-B14F-4D97-AF65-F5344CB8AC3E}">
        <p14:creationId xmlns:p14="http://schemas.microsoft.com/office/powerpoint/2010/main" val="323225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366528"/>
          </a:xfrm>
        </p:spPr>
        <p:txBody>
          <a:bodyPr/>
          <a:lstStyle/>
          <a:p>
            <a:r>
              <a:rPr lang="en-US" sz="3600" dirty="0"/>
              <a:t>These are the media platforms measured</a:t>
            </a:r>
            <a:br>
              <a:rPr lang="en-US" sz="3200" dirty="0"/>
            </a:br>
            <a:r>
              <a:rPr lang="en-US" sz="2800" dirty="0"/>
              <a:t>Respondents did not have to be exposed to a TV ad </a:t>
            </a:r>
            <a:br>
              <a:rPr lang="en-US" sz="2800" dirty="0"/>
            </a:br>
            <a:r>
              <a:rPr lang="en-US" sz="2800" dirty="0"/>
              <a:t>to be included in the study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5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232853" y="1846816"/>
            <a:ext cx="7785846" cy="137160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47899" y="3360975"/>
            <a:ext cx="7696200" cy="2942898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20871" y="1959007"/>
            <a:ext cx="1306612" cy="975016"/>
            <a:chOff x="2278532" y="1295400"/>
            <a:chExt cx="1306612" cy="975016"/>
          </a:xfrm>
        </p:grpSpPr>
        <p:pic>
          <p:nvPicPr>
            <p:cNvPr id="15" name="Picture 14"/>
            <p:cNvPicPr/>
            <p:nvPr/>
          </p:nvPicPr>
          <p:blipFill>
            <a:blip r:embed="rId2" cstate="email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295400"/>
              <a:ext cx="461486" cy="495991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278532" y="1839529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Radio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976772" y="2489786"/>
            <a:ext cx="1724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3333FF"/>
                </a:solidFill>
                <a:cs typeface="Helvetica" panose="020B0604020202020204" pitchFamily="34" charset="0"/>
              </a:rPr>
              <a:t>Print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04086" y="2063962"/>
            <a:ext cx="469928" cy="442181"/>
            <a:chOff x="6437880" y="1328795"/>
            <a:chExt cx="469928" cy="442181"/>
          </a:xfrm>
        </p:grpSpPr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6489540" y="1435556"/>
              <a:ext cx="418268" cy="3338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6522803" y="1473798"/>
              <a:ext cx="349619" cy="105167"/>
            </a:xfrm>
            <a:custGeom>
              <a:avLst/>
              <a:gdLst>
                <a:gd name="T0" fmla="*/ 35 w 209"/>
                <a:gd name="T1" fmla="*/ 46 h 56"/>
                <a:gd name="T2" fmla="*/ 25 w 209"/>
                <a:gd name="T3" fmla="*/ 28 h 56"/>
                <a:gd name="T4" fmla="*/ 0 w 209"/>
                <a:gd name="T5" fmla="*/ 1 h 56"/>
                <a:gd name="T6" fmla="*/ 6 w 209"/>
                <a:gd name="T7" fmla="*/ 55 h 56"/>
                <a:gd name="T8" fmla="*/ 6 w 209"/>
                <a:gd name="T9" fmla="*/ 10 h 56"/>
                <a:gd name="T10" fmla="*/ 16 w 209"/>
                <a:gd name="T11" fmla="*/ 28 h 56"/>
                <a:gd name="T12" fmla="*/ 40 w 209"/>
                <a:gd name="T13" fmla="*/ 55 h 56"/>
                <a:gd name="T14" fmla="*/ 34 w 209"/>
                <a:gd name="T15" fmla="*/ 1 h 56"/>
                <a:gd name="T16" fmla="*/ 66 w 209"/>
                <a:gd name="T17" fmla="*/ 30 h 56"/>
                <a:gd name="T18" fmla="*/ 87 w 209"/>
                <a:gd name="T19" fmla="*/ 24 h 56"/>
                <a:gd name="T20" fmla="*/ 66 w 209"/>
                <a:gd name="T21" fmla="*/ 7 h 56"/>
                <a:gd name="T22" fmla="*/ 88 w 209"/>
                <a:gd name="T23" fmla="*/ 1 h 56"/>
                <a:gd name="T24" fmla="*/ 59 w 209"/>
                <a:gd name="T25" fmla="*/ 55 h 56"/>
                <a:gd name="T26" fmla="*/ 89 w 209"/>
                <a:gd name="T27" fmla="*/ 49 h 56"/>
                <a:gd name="T28" fmla="*/ 66 w 209"/>
                <a:gd name="T29" fmla="*/ 30 h 56"/>
                <a:gd name="T30" fmla="*/ 185 w 209"/>
                <a:gd name="T31" fmla="*/ 14 h 56"/>
                <a:gd name="T32" fmla="*/ 205 w 209"/>
                <a:gd name="T33" fmla="*/ 9 h 56"/>
                <a:gd name="T34" fmla="*/ 195 w 209"/>
                <a:gd name="T35" fmla="*/ 0 h 56"/>
                <a:gd name="T36" fmla="*/ 192 w 209"/>
                <a:gd name="T37" fmla="*/ 30 h 56"/>
                <a:gd name="T38" fmla="*/ 191 w 209"/>
                <a:gd name="T39" fmla="*/ 50 h 56"/>
                <a:gd name="T40" fmla="*/ 177 w 209"/>
                <a:gd name="T41" fmla="*/ 52 h 56"/>
                <a:gd name="T42" fmla="*/ 209 w 209"/>
                <a:gd name="T43" fmla="*/ 40 h 56"/>
                <a:gd name="T44" fmla="*/ 152 w 209"/>
                <a:gd name="T45" fmla="*/ 28 h 56"/>
                <a:gd name="T46" fmla="*/ 148 w 209"/>
                <a:gd name="T47" fmla="*/ 47 h 56"/>
                <a:gd name="T48" fmla="*/ 137 w 209"/>
                <a:gd name="T49" fmla="*/ 1 h 56"/>
                <a:gd name="T50" fmla="*/ 123 w 209"/>
                <a:gd name="T51" fmla="*/ 28 h 56"/>
                <a:gd name="T52" fmla="*/ 118 w 209"/>
                <a:gd name="T53" fmla="*/ 47 h 56"/>
                <a:gd name="T54" fmla="*/ 108 w 209"/>
                <a:gd name="T55" fmla="*/ 1 h 56"/>
                <a:gd name="T56" fmla="*/ 114 w 209"/>
                <a:gd name="T57" fmla="*/ 55 h 56"/>
                <a:gd name="T58" fmla="*/ 129 w 209"/>
                <a:gd name="T59" fmla="*/ 27 h 56"/>
                <a:gd name="T60" fmla="*/ 134 w 209"/>
                <a:gd name="T61" fmla="*/ 9 h 56"/>
                <a:gd name="T62" fmla="*/ 144 w 209"/>
                <a:gd name="T63" fmla="*/ 55 h 56"/>
                <a:gd name="T64" fmla="*/ 166 w 209"/>
                <a:gd name="T65" fmla="*/ 1 h 56"/>
                <a:gd name="T66" fmla="*/ 152 w 209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9" h="56">
                  <a:moveTo>
                    <a:pt x="34" y="24"/>
                  </a:moveTo>
                  <a:cubicBezTo>
                    <a:pt x="34" y="32"/>
                    <a:pt x="34" y="39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0"/>
                    <a:pt x="29" y="35"/>
                    <a:pt x="25" y="2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3"/>
                    <a:pt x="6" y="17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6"/>
                    <a:pt x="12" y="22"/>
                    <a:pt x="16" y="28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34" y="24"/>
                  </a:lnTo>
                  <a:close/>
                  <a:moveTo>
                    <a:pt x="66" y="30"/>
                  </a:moveTo>
                  <a:cubicBezTo>
                    <a:pt x="87" y="30"/>
                    <a:pt x="87" y="30"/>
                    <a:pt x="87" y="30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66" y="49"/>
                    <a:pt x="66" y="49"/>
                    <a:pt x="66" y="49"/>
                  </a:cubicBezTo>
                  <a:lnTo>
                    <a:pt x="66" y="30"/>
                  </a:lnTo>
                  <a:close/>
                  <a:moveTo>
                    <a:pt x="196" y="25"/>
                  </a:moveTo>
                  <a:cubicBezTo>
                    <a:pt x="188" y="22"/>
                    <a:pt x="185" y="19"/>
                    <a:pt x="185" y="14"/>
                  </a:cubicBezTo>
                  <a:cubicBezTo>
                    <a:pt x="185" y="10"/>
                    <a:pt x="188" y="6"/>
                    <a:pt x="195" y="6"/>
                  </a:cubicBezTo>
                  <a:cubicBezTo>
                    <a:pt x="200" y="6"/>
                    <a:pt x="204" y="8"/>
                    <a:pt x="205" y="9"/>
                  </a:cubicBezTo>
                  <a:cubicBezTo>
                    <a:pt x="207" y="3"/>
                    <a:pt x="207" y="3"/>
                    <a:pt x="207" y="3"/>
                  </a:cubicBezTo>
                  <a:cubicBezTo>
                    <a:pt x="205" y="2"/>
                    <a:pt x="201" y="0"/>
                    <a:pt x="195" y="0"/>
                  </a:cubicBezTo>
                  <a:cubicBezTo>
                    <a:pt x="185" y="0"/>
                    <a:pt x="178" y="7"/>
                    <a:pt x="178" y="15"/>
                  </a:cubicBezTo>
                  <a:cubicBezTo>
                    <a:pt x="178" y="23"/>
                    <a:pt x="183" y="27"/>
                    <a:pt x="192" y="30"/>
                  </a:cubicBezTo>
                  <a:cubicBezTo>
                    <a:pt x="199" y="33"/>
                    <a:pt x="202" y="36"/>
                    <a:pt x="202" y="41"/>
                  </a:cubicBezTo>
                  <a:cubicBezTo>
                    <a:pt x="202" y="46"/>
                    <a:pt x="198" y="50"/>
                    <a:pt x="191" y="50"/>
                  </a:cubicBezTo>
                  <a:cubicBezTo>
                    <a:pt x="186" y="50"/>
                    <a:pt x="182" y="49"/>
                    <a:pt x="179" y="47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80" y="54"/>
                    <a:pt x="185" y="56"/>
                    <a:pt x="191" y="56"/>
                  </a:cubicBezTo>
                  <a:cubicBezTo>
                    <a:pt x="203" y="56"/>
                    <a:pt x="209" y="49"/>
                    <a:pt x="209" y="40"/>
                  </a:cubicBezTo>
                  <a:cubicBezTo>
                    <a:pt x="209" y="32"/>
                    <a:pt x="205" y="28"/>
                    <a:pt x="196" y="25"/>
                  </a:cubicBezTo>
                  <a:close/>
                  <a:moveTo>
                    <a:pt x="152" y="28"/>
                  </a:moveTo>
                  <a:cubicBezTo>
                    <a:pt x="150" y="35"/>
                    <a:pt x="149" y="41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7" y="41"/>
                    <a:pt x="145" y="35"/>
                    <a:pt x="144" y="29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1" y="35"/>
                    <a:pt x="119" y="42"/>
                    <a:pt x="118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7" y="42"/>
                    <a:pt x="116" y="35"/>
                    <a:pt x="114" y="28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31" y="20"/>
                    <a:pt x="132" y="15"/>
                    <a:pt x="133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15"/>
                    <a:pt x="135" y="20"/>
                    <a:pt x="137" y="27"/>
                  </a:cubicBezTo>
                  <a:cubicBezTo>
                    <a:pt x="144" y="55"/>
                    <a:pt x="144" y="55"/>
                    <a:pt x="144" y="55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59" y="1"/>
                    <a:pt x="159" y="1"/>
                    <a:pt x="159" y="1"/>
                  </a:cubicBezTo>
                  <a:lnTo>
                    <a:pt x="15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6511479" y="1603665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6511479" y="1629956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6511479" y="1656248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6511479" y="1684133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6511479" y="1710425"/>
              <a:ext cx="180470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6511479" y="1736717"/>
              <a:ext cx="180470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6703274" y="1603665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6703274" y="1629956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6703274" y="1656248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6703274" y="1684133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6703274" y="1710425"/>
              <a:ext cx="182594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6703279" y="1736717"/>
              <a:ext cx="182594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6437880" y="1328795"/>
              <a:ext cx="433131" cy="442181"/>
            </a:xfrm>
            <a:custGeom>
              <a:avLst/>
              <a:gdLst>
                <a:gd name="T0" fmla="*/ 612 w 612"/>
                <a:gd name="T1" fmla="*/ 127 h 555"/>
                <a:gd name="T2" fmla="*/ 583 w 612"/>
                <a:gd name="T3" fmla="*/ 0 h 555"/>
                <a:gd name="T4" fmla="*/ 0 w 612"/>
                <a:gd name="T5" fmla="*/ 113 h 555"/>
                <a:gd name="T6" fmla="*/ 78 w 612"/>
                <a:gd name="T7" fmla="*/ 555 h 555"/>
                <a:gd name="T8" fmla="*/ 80 w 612"/>
                <a:gd name="T9" fmla="*/ 123 h 555"/>
                <a:gd name="T10" fmla="*/ 612 w 612"/>
                <a:gd name="T11" fmla="*/ 12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555">
                  <a:moveTo>
                    <a:pt x="612" y="127"/>
                  </a:moveTo>
                  <a:lnTo>
                    <a:pt x="583" y="0"/>
                  </a:lnTo>
                  <a:lnTo>
                    <a:pt x="0" y="113"/>
                  </a:lnTo>
                  <a:lnTo>
                    <a:pt x="78" y="555"/>
                  </a:lnTo>
                  <a:lnTo>
                    <a:pt x="80" y="123"/>
                  </a:lnTo>
                  <a:lnTo>
                    <a:pt x="612" y="1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6437880" y="1328795"/>
              <a:ext cx="433131" cy="442181"/>
            </a:xfrm>
            <a:custGeom>
              <a:avLst/>
              <a:gdLst>
                <a:gd name="T0" fmla="*/ 612 w 612"/>
                <a:gd name="T1" fmla="*/ 127 h 555"/>
                <a:gd name="T2" fmla="*/ 583 w 612"/>
                <a:gd name="T3" fmla="*/ 0 h 555"/>
                <a:gd name="T4" fmla="*/ 0 w 612"/>
                <a:gd name="T5" fmla="*/ 113 h 555"/>
                <a:gd name="T6" fmla="*/ 78 w 612"/>
                <a:gd name="T7" fmla="*/ 555 h 555"/>
                <a:gd name="T8" fmla="*/ 80 w 612"/>
                <a:gd name="T9" fmla="*/ 123 h 555"/>
                <a:gd name="T10" fmla="*/ 612 w 612"/>
                <a:gd name="T11" fmla="*/ 12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555">
                  <a:moveTo>
                    <a:pt x="612" y="127"/>
                  </a:moveTo>
                  <a:lnTo>
                    <a:pt x="583" y="0"/>
                  </a:lnTo>
                  <a:lnTo>
                    <a:pt x="0" y="113"/>
                  </a:lnTo>
                  <a:lnTo>
                    <a:pt x="78" y="555"/>
                  </a:lnTo>
                  <a:lnTo>
                    <a:pt x="80" y="123"/>
                  </a:lnTo>
                  <a:lnTo>
                    <a:pt x="612" y="127"/>
                  </a:lnTo>
                  <a:close/>
                </a:path>
              </a:pathLst>
            </a:custGeom>
            <a:solidFill>
              <a:schemeClr val="tx1"/>
            </a:solidFill>
            <a:ln w="14288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229018" y="2802765"/>
            <a:ext cx="1306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prstClr val="white">
                    <a:lumMod val="50000"/>
                  </a:prstClr>
                </a:solidFill>
                <a:cs typeface="Helvetica" panose="020B0604020202020204" pitchFamily="34" charset="0"/>
              </a:rPr>
              <a:t>(Newspaper and Magazine, Yellow Pages)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314292" y="2014664"/>
            <a:ext cx="1724556" cy="907872"/>
            <a:chOff x="3171946" y="1371600"/>
            <a:chExt cx="1724556" cy="907872"/>
          </a:xfrm>
        </p:grpSpPr>
        <p:sp>
          <p:nvSpPr>
            <p:cNvPr id="50" name="TextBox 49"/>
            <p:cNvSpPr txBox="1"/>
            <p:nvPr/>
          </p:nvSpPr>
          <p:spPr>
            <a:xfrm>
              <a:off x="3171946" y="1848585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Mail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1371600"/>
              <a:ext cx="600848" cy="47643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5755150" y="2488057"/>
            <a:ext cx="1306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3333FF"/>
                </a:solidFill>
                <a:cs typeface="Helvetica" panose="020B0604020202020204" pitchFamily="34" charset="0"/>
              </a:rPr>
              <a:t>OOH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t="6886" b="6886"/>
          <a:stretch/>
        </p:blipFill>
        <p:spPr>
          <a:xfrm>
            <a:off x="6033158" y="2012086"/>
            <a:ext cx="712114" cy="52053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928800" y="2812687"/>
            <a:ext cx="942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prstClr val="white">
                    <a:lumMod val="50000"/>
                  </a:prstClr>
                </a:solidFill>
                <a:cs typeface="Helvetica" panose="020B0604020202020204" pitchFamily="34" charset="0"/>
              </a:rPr>
              <a:t>(Billboard and Movie Theater)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53379" y="3447844"/>
            <a:ext cx="4583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  <a:cs typeface="Helvetica" panose="020B0604020202020204" pitchFamily="34" charset="0"/>
              </a:rPr>
              <a:t>    Digital media include:</a:t>
            </a:r>
          </a:p>
        </p:txBody>
      </p:sp>
      <p:pic>
        <p:nvPicPr>
          <p:cNvPr id="55" name="Picture 54" descr="Laptop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77" y="3442178"/>
            <a:ext cx="708617" cy="396777"/>
          </a:xfrm>
          <a:prstGeom prst="rect">
            <a:avLst/>
          </a:prstGeom>
        </p:spPr>
      </p:pic>
      <p:sp>
        <p:nvSpPr>
          <p:cNvPr id="56" name="Freeform 98"/>
          <p:cNvSpPr>
            <a:spLocks noEditPoints="1"/>
          </p:cNvSpPr>
          <p:nvPr/>
        </p:nvSpPr>
        <p:spPr bwMode="auto">
          <a:xfrm>
            <a:off x="4423408" y="3447062"/>
            <a:ext cx="259610" cy="387006"/>
          </a:xfrm>
          <a:custGeom>
            <a:avLst/>
            <a:gdLst>
              <a:gd name="T0" fmla="*/ 85 w 101"/>
              <a:gd name="T1" fmla="*/ 2 h 148"/>
              <a:gd name="T2" fmla="*/ 16 w 101"/>
              <a:gd name="T3" fmla="*/ 2 h 148"/>
              <a:gd name="T4" fmla="*/ 0 w 101"/>
              <a:gd name="T5" fmla="*/ 20 h 148"/>
              <a:gd name="T6" fmla="*/ 0 w 101"/>
              <a:gd name="T7" fmla="*/ 128 h 148"/>
              <a:gd name="T8" fmla="*/ 16 w 101"/>
              <a:gd name="T9" fmla="*/ 145 h 148"/>
              <a:gd name="T10" fmla="*/ 85 w 101"/>
              <a:gd name="T11" fmla="*/ 145 h 148"/>
              <a:gd name="T12" fmla="*/ 101 w 101"/>
              <a:gd name="T13" fmla="*/ 128 h 148"/>
              <a:gd name="T14" fmla="*/ 101 w 101"/>
              <a:gd name="T15" fmla="*/ 20 h 148"/>
              <a:gd name="T16" fmla="*/ 85 w 101"/>
              <a:gd name="T17" fmla="*/ 2 h 148"/>
              <a:gd name="T18" fmla="*/ 36 w 101"/>
              <a:gd name="T19" fmla="*/ 135 h 148"/>
              <a:gd name="T20" fmla="*/ 29 w 101"/>
              <a:gd name="T21" fmla="*/ 135 h 148"/>
              <a:gd name="T22" fmla="*/ 24 w 101"/>
              <a:gd name="T23" fmla="*/ 131 h 148"/>
              <a:gd name="T24" fmla="*/ 24 w 101"/>
              <a:gd name="T25" fmla="*/ 130 h 148"/>
              <a:gd name="T26" fmla="*/ 29 w 101"/>
              <a:gd name="T27" fmla="*/ 125 h 148"/>
              <a:gd name="T28" fmla="*/ 36 w 101"/>
              <a:gd name="T29" fmla="*/ 125 h 148"/>
              <a:gd name="T30" fmla="*/ 36 w 101"/>
              <a:gd name="T31" fmla="*/ 135 h 148"/>
              <a:gd name="T32" fmla="*/ 59 w 101"/>
              <a:gd name="T33" fmla="*/ 135 h 148"/>
              <a:gd name="T34" fmla="*/ 56 w 101"/>
              <a:gd name="T35" fmla="*/ 138 h 148"/>
              <a:gd name="T36" fmla="*/ 45 w 101"/>
              <a:gd name="T37" fmla="*/ 138 h 148"/>
              <a:gd name="T38" fmla="*/ 42 w 101"/>
              <a:gd name="T39" fmla="*/ 135 h 148"/>
              <a:gd name="T40" fmla="*/ 42 w 101"/>
              <a:gd name="T41" fmla="*/ 125 h 148"/>
              <a:gd name="T42" fmla="*/ 45 w 101"/>
              <a:gd name="T43" fmla="*/ 122 h 148"/>
              <a:gd name="T44" fmla="*/ 56 w 101"/>
              <a:gd name="T45" fmla="*/ 122 h 148"/>
              <a:gd name="T46" fmla="*/ 59 w 101"/>
              <a:gd name="T47" fmla="*/ 125 h 148"/>
              <a:gd name="T48" fmla="*/ 59 w 101"/>
              <a:gd name="T49" fmla="*/ 135 h 148"/>
              <a:gd name="T50" fmla="*/ 77 w 101"/>
              <a:gd name="T51" fmla="*/ 131 h 148"/>
              <a:gd name="T52" fmla="*/ 72 w 101"/>
              <a:gd name="T53" fmla="*/ 135 h 148"/>
              <a:gd name="T54" fmla="*/ 65 w 101"/>
              <a:gd name="T55" fmla="*/ 135 h 148"/>
              <a:gd name="T56" fmla="*/ 65 w 101"/>
              <a:gd name="T57" fmla="*/ 125 h 148"/>
              <a:gd name="T58" fmla="*/ 72 w 101"/>
              <a:gd name="T59" fmla="*/ 125 h 148"/>
              <a:gd name="T60" fmla="*/ 77 w 101"/>
              <a:gd name="T61" fmla="*/ 130 h 148"/>
              <a:gd name="T62" fmla="*/ 77 w 101"/>
              <a:gd name="T63" fmla="*/ 131 h 148"/>
              <a:gd name="T64" fmla="*/ 88 w 101"/>
              <a:gd name="T65" fmla="*/ 111 h 148"/>
              <a:gd name="T66" fmla="*/ 85 w 101"/>
              <a:gd name="T67" fmla="*/ 114 h 148"/>
              <a:gd name="T68" fmla="*/ 16 w 101"/>
              <a:gd name="T69" fmla="*/ 114 h 148"/>
              <a:gd name="T70" fmla="*/ 13 w 101"/>
              <a:gd name="T71" fmla="*/ 111 h 148"/>
              <a:gd name="T72" fmla="*/ 13 w 101"/>
              <a:gd name="T73" fmla="*/ 18 h 148"/>
              <a:gd name="T74" fmla="*/ 16 w 101"/>
              <a:gd name="T75" fmla="*/ 15 h 148"/>
              <a:gd name="T76" fmla="*/ 85 w 101"/>
              <a:gd name="T77" fmla="*/ 15 h 148"/>
              <a:gd name="T78" fmla="*/ 88 w 101"/>
              <a:gd name="T79" fmla="*/ 18 h 148"/>
              <a:gd name="T80" fmla="*/ 88 w 101"/>
              <a:gd name="T81" fmla="*/ 11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1" h="148">
                <a:moveTo>
                  <a:pt x="85" y="2"/>
                </a:moveTo>
                <a:cubicBezTo>
                  <a:pt x="62" y="0"/>
                  <a:pt x="39" y="0"/>
                  <a:pt x="16" y="2"/>
                </a:cubicBezTo>
                <a:cubicBezTo>
                  <a:pt x="7" y="3"/>
                  <a:pt x="0" y="11"/>
                  <a:pt x="0" y="20"/>
                </a:cubicBezTo>
                <a:cubicBezTo>
                  <a:pt x="0" y="56"/>
                  <a:pt x="0" y="92"/>
                  <a:pt x="0" y="128"/>
                </a:cubicBezTo>
                <a:cubicBezTo>
                  <a:pt x="0" y="136"/>
                  <a:pt x="7" y="144"/>
                  <a:pt x="16" y="145"/>
                </a:cubicBezTo>
                <a:cubicBezTo>
                  <a:pt x="39" y="148"/>
                  <a:pt x="62" y="148"/>
                  <a:pt x="85" y="145"/>
                </a:cubicBezTo>
                <a:cubicBezTo>
                  <a:pt x="94" y="144"/>
                  <a:pt x="101" y="136"/>
                  <a:pt x="101" y="128"/>
                </a:cubicBezTo>
                <a:cubicBezTo>
                  <a:pt x="101" y="92"/>
                  <a:pt x="101" y="56"/>
                  <a:pt x="101" y="20"/>
                </a:cubicBezTo>
                <a:cubicBezTo>
                  <a:pt x="101" y="11"/>
                  <a:pt x="94" y="3"/>
                  <a:pt x="85" y="2"/>
                </a:cubicBezTo>
                <a:close/>
                <a:moveTo>
                  <a:pt x="36" y="135"/>
                </a:moveTo>
                <a:cubicBezTo>
                  <a:pt x="29" y="135"/>
                  <a:pt x="29" y="135"/>
                  <a:pt x="29" y="135"/>
                </a:cubicBezTo>
                <a:cubicBezTo>
                  <a:pt x="26" y="135"/>
                  <a:pt x="24" y="133"/>
                  <a:pt x="24" y="131"/>
                </a:cubicBezTo>
                <a:cubicBezTo>
                  <a:pt x="24" y="130"/>
                  <a:pt x="24" y="130"/>
                  <a:pt x="24" y="130"/>
                </a:cubicBezTo>
                <a:cubicBezTo>
                  <a:pt x="24" y="127"/>
                  <a:pt x="26" y="125"/>
                  <a:pt x="29" y="125"/>
                </a:cubicBezTo>
                <a:cubicBezTo>
                  <a:pt x="36" y="125"/>
                  <a:pt x="36" y="125"/>
                  <a:pt x="36" y="125"/>
                </a:cubicBezTo>
                <a:lnTo>
                  <a:pt x="36" y="135"/>
                </a:lnTo>
                <a:close/>
                <a:moveTo>
                  <a:pt x="59" y="135"/>
                </a:moveTo>
                <a:cubicBezTo>
                  <a:pt x="59" y="137"/>
                  <a:pt x="58" y="138"/>
                  <a:pt x="56" y="138"/>
                </a:cubicBezTo>
                <a:cubicBezTo>
                  <a:pt x="45" y="138"/>
                  <a:pt x="45" y="138"/>
                  <a:pt x="45" y="138"/>
                </a:cubicBezTo>
                <a:cubicBezTo>
                  <a:pt x="43" y="138"/>
                  <a:pt x="42" y="137"/>
                  <a:pt x="42" y="135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42" y="123"/>
                  <a:pt x="43" y="122"/>
                  <a:pt x="45" y="122"/>
                </a:cubicBezTo>
                <a:cubicBezTo>
                  <a:pt x="56" y="122"/>
                  <a:pt x="56" y="122"/>
                  <a:pt x="56" y="122"/>
                </a:cubicBezTo>
                <a:cubicBezTo>
                  <a:pt x="58" y="122"/>
                  <a:pt x="59" y="123"/>
                  <a:pt x="59" y="125"/>
                </a:cubicBezTo>
                <a:lnTo>
                  <a:pt x="59" y="135"/>
                </a:lnTo>
                <a:close/>
                <a:moveTo>
                  <a:pt x="77" y="131"/>
                </a:moveTo>
                <a:cubicBezTo>
                  <a:pt x="77" y="133"/>
                  <a:pt x="75" y="135"/>
                  <a:pt x="72" y="135"/>
                </a:cubicBezTo>
                <a:cubicBezTo>
                  <a:pt x="65" y="135"/>
                  <a:pt x="65" y="135"/>
                  <a:pt x="65" y="13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5" y="125"/>
                  <a:pt x="77" y="127"/>
                  <a:pt x="77" y="130"/>
                </a:cubicBezTo>
                <a:lnTo>
                  <a:pt x="77" y="131"/>
                </a:lnTo>
                <a:close/>
                <a:moveTo>
                  <a:pt x="88" y="111"/>
                </a:moveTo>
                <a:cubicBezTo>
                  <a:pt x="88" y="112"/>
                  <a:pt x="86" y="114"/>
                  <a:pt x="85" y="114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14" y="114"/>
                  <a:pt x="13" y="112"/>
                  <a:pt x="13" y="111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6"/>
                  <a:pt x="14" y="15"/>
                  <a:pt x="16" y="15"/>
                </a:cubicBezTo>
                <a:cubicBezTo>
                  <a:pt x="85" y="15"/>
                  <a:pt x="85" y="15"/>
                  <a:pt x="85" y="15"/>
                </a:cubicBezTo>
                <a:cubicBezTo>
                  <a:pt x="86" y="15"/>
                  <a:pt x="88" y="16"/>
                  <a:pt x="88" y="18"/>
                </a:cubicBezTo>
                <a:lnTo>
                  <a:pt x="88" y="1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06252" y="3996595"/>
            <a:ext cx="302737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Cable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Consumer review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 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Display/banner ad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Email ad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Internet radio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Local radio station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Local TV station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73301" y="2027256"/>
            <a:ext cx="1306612" cy="1157982"/>
            <a:chOff x="716368" y="1371600"/>
            <a:chExt cx="1306612" cy="1157982"/>
          </a:xfrm>
        </p:grpSpPr>
        <p:sp>
          <p:nvSpPr>
            <p:cNvPr id="13" name="TextBox 12"/>
            <p:cNvSpPr txBox="1"/>
            <p:nvPr/>
          </p:nvSpPr>
          <p:spPr>
            <a:xfrm>
              <a:off x="716368" y="1836189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TV</a:t>
              </a:r>
            </a:p>
          </p:txBody>
        </p:sp>
        <p:pic>
          <p:nvPicPr>
            <p:cNvPr id="14" name="Picture 13" descr="TV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442" y="1371600"/>
              <a:ext cx="514790" cy="438143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896169" y="2191028"/>
              <a:ext cx="1042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prstClr val="white">
                      <a:lumMod val="50000"/>
                    </a:prstClr>
                  </a:solidFill>
                  <a:cs typeface="Helvetica" panose="020B0604020202020204" pitchFamily="34" charset="0"/>
                </a:rPr>
                <a:t>(Broadcast, Cable and On-Demand)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15082" y="1986474"/>
            <a:ext cx="1724556" cy="934075"/>
            <a:chOff x="6934200" y="1338768"/>
            <a:chExt cx="1724556" cy="934075"/>
          </a:xfrm>
        </p:grpSpPr>
        <p:pic>
          <p:nvPicPr>
            <p:cNvPr id="53" name="Picture 52" descr="Laptop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1338768"/>
              <a:ext cx="708617" cy="396777"/>
            </a:xfrm>
            <a:prstGeom prst="rect">
              <a:avLst/>
            </a:prstGeom>
          </p:spPr>
        </p:pic>
        <p:sp>
          <p:nvSpPr>
            <p:cNvPr id="69" name="Freeform 98"/>
            <p:cNvSpPr>
              <a:spLocks noEditPoints="1"/>
            </p:cNvSpPr>
            <p:nvPr/>
          </p:nvSpPr>
          <p:spPr bwMode="auto">
            <a:xfrm>
              <a:off x="8039945" y="1372926"/>
              <a:ext cx="259610" cy="387006"/>
            </a:xfrm>
            <a:custGeom>
              <a:avLst/>
              <a:gdLst>
                <a:gd name="T0" fmla="*/ 85 w 101"/>
                <a:gd name="T1" fmla="*/ 2 h 148"/>
                <a:gd name="T2" fmla="*/ 16 w 101"/>
                <a:gd name="T3" fmla="*/ 2 h 148"/>
                <a:gd name="T4" fmla="*/ 0 w 101"/>
                <a:gd name="T5" fmla="*/ 20 h 148"/>
                <a:gd name="T6" fmla="*/ 0 w 101"/>
                <a:gd name="T7" fmla="*/ 128 h 148"/>
                <a:gd name="T8" fmla="*/ 16 w 101"/>
                <a:gd name="T9" fmla="*/ 145 h 148"/>
                <a:gd name="T10" fmla="*/ 85 w 101"/>
                <a:gd name="T11" fmla="*/ 145 h 148"/>
                <a:gd name="T12" fmla="*/ 101 w 101"/>
                <a:gd name="T13" fmla="*/ 128 h 148"/>
                <a:gd name="T14" fmla="*/ 101 w 101"/>
                <a:gd name="T15" fmla="*/ 20 h 148"/>
                <a:gd name="T16" fmla="*/ 85 w 101"/>
                <a:gd name="T17" fmla="*/ 2 h 148"/>
                <a:gd name="T18" fmla="*/ 36 w 101"/>
                <a:gd name="T19" fmla="*/ 135 h 148"/>
                <a:gd name="T20" fmla="*/ 29 w 101"/>
                <a:gd name="T21" fmla="*/ 135 h 148"/>
                <a:gd name="T22" fmla="*/ 24 w 101"/>
                <a:gd name="T23" fmla="*/ 131 h 148"/>
                <a:gd name="T24" fmla="*/ 24 w 101"/>
                <a:gd name="T25" fmla="*/ 130 h 148"/>
                <a:gd name="T26" fmla="*/ 29 w 101"/>
                <a:gd name="T27" fmla="*/ 125 h 148"/>
                <a:gd name="T28" fmla="*/ 36 w 101"/>
                <a:gd name="T29" fmla="*/ 125 h 148"/>
                <a:gd name="T30" fmla="*/ 36 w 101"/>
                <a:gd name="T31" fmla="*/ 135 h 148"/>
                <a:gd name="T32" fmla="*/ 59 w 101"/>
                <a:gd name="T33" fmla="*/ 135 h 148"/>
                <a:gd name="T34" fmla="*/ 56 w 101"/>
                <a:gd name="T35" fmla="*/ 138 h 148"/>
                <a:gd name="T36" fmla="*/ 45 w 101"/>
                <a:gd name="T37" fmla="*/ 138 h 148"/>
                <a:gd name="T38" fmla="*/ 42 w 101"/>
                <a:gd name="T39" fmla="*/ 135 h 148"/>
                <a:gd name="T40" fmla="*/ 42 w 101"/>
                <a:gd name="T41" fmla="*/ 125 h 148"/>
                <a:gd name="T42" fmla="*/ 45 w 101"/>
                <a:gd name="T43" fmla="*/ 122 h 148"/>
                <a:gd name="T44" fmla="*/ 56 w 101"/>
                <a:gd name="T45" fmla="*/ 122 h 148"/>
                <a:gd name="T46" fmla="*/ 59 w 101"/>
                <a:gd name="T47" fmla="*/ 125 h 148"/>
                <a:gd name="T48" fmla="*/ 59 w 101"/>
                <a:gd name="T49" fmla="*/ 135 h 148"/>
                <a:gd name="T50" fmla="*/ 77 w 101"/>
                <a:gd name="T51" fmla="*/ 131 h 148"/>
                <a:gd name="T52" fmla="*/ 72 w 101"/>
                <a:gd name="T53" fmla="*/ 135 h 148"/>
                <a:gd name="T54" fmla="*/ 65 w 101"/>
                <a:gd name="T55" fmla="*/ 135 h 148"/>
                <a:gd name="T56" fmla="*/ 65 w 101"/>
                <a:gd name="T57" fmla="*/ 125 h 148"/>
                <a:gd name="T58" fmla="*/ 72 w 101"/>
                <a:gd name="T59" fmla="*/ 125 h 148"/>
                <a:gd name="T60" fmla="*/ 77 w 101"/>
                <a:gd name="T61" fmla="*/ 130 h 148"/>
                <a:gd name="T62" fmla="*/ 77 w 101"/>
                <a:gd name="T63" fmla="*/ 131 h 148"/>
                <a:gd name="T64" fmla="*/ 88 w 101"/>
                <a:gd name="T65" fmla="*/ 111 h 148"/>
                <a:gd name="T66" fmla="*/ 85 w 101"/>
                <a:gd name="T67" fmla="*/ 114 h 148"/>
                <a:gd name="T68" fmla="*/ 16 w 101"/>
                <a:gd name="T69" fmla="*/ 114 h 148"/>
                <a:gd name="T70" fmla="*/ 13 w 101"/>
                <a:gd name="T71" fmla="*/ 111 h 148"/>
                <a:gd name="T72" fmla="*/ 13 w 101"/>
                <a:gd name="T73" fmla="*/ 18 h 148"/>
                <a:gd name="T74" fmla="*/ 16 w 101"/>
                <a:gd name="T75" fmla="*/ 15 h 148"/>
                <a:gd name="T76" fmla="*/ 85 w 101"/>
                <a:gd name="T77" fmla="*/ 15 h 148"/>
                <a:gd name="T78" fmla="*/ 88 w 101"/>
                <a:gd name="T79" fmla="*/ 18 h 148"/>
                <a:gd name="T80" fmla="*/ 88 w 101"/>
                <a:gd name="T81" fmla="*/ 11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48">
                  <a:moveTo>
                    <a:pt x="85" y="2"/>
                  </a:moveTo>
                  <a:cubicBezTo>
                    <a:pt x="62" y="0"/>
                    <a:pt x="39" y="0"/>
                    <a:pt x="16" y="2"/>
                  </a:cubicBezTo>
                  <a:cubicBezTo>
                    <a:pt x="7" y="3"/>
                    <a:pt x="0" y="11"/>
                    <a:pt x="0" y="20"/>
                  </a:cubicBezTo>
                  <a:cubicBezTo>
                    <a:pt x="0" y="56"/>
                    <a:pt x="0" y="92"/>
                    <a:pt x="0" y="128"/>
                  </a:cubicBezTo>
                  <a:cubicBezTo>
                    <a:pt x="0" y="136"/>
                    <a:pt x="7" y="144"/>
                    <a:pt x="16" y="145"/>
                  </a:cubicBezTo>
                  <a:cubicBezTo>
                    <a:pt x="39" y="148"/>
                    <a:pt x="62" y="148"/>
                    <a:pt x="85" y="145"/>
                  </a:cubicBezTo>
                  <a:cubicBezTo>
                    <a:pt x="94" y="144"/>
                    <a:pt x="101" y="136"/>
                    <a:pt x="101" y="128"/>
                  </a:cubicBezTo>
                  <a:cubicBezTo>
                    <a:pt x="101" y="92"/>
                    <a:pt x="101" y="56"/>
                    <a:pt x="101" y="20"/>
                  </a:cubicBezTo>
                  <a:cubicBezTo>
                    <a:pt x="101" y="11"/>
                    <a:pt x="94" y="3"/>
                    <a:pt x="85" y="2"/>
                  </a:cubicBezTo>
                  <a:close/>
                  <a:moveTo>
                    <a:pt x="36" y="135"/>
                  </a:moveTo>
                  <a:cubicBezTo>
                    <a:pt x="29" y="135"/>
                    <a:pt x="29" y="135"/>
                    <a:pt x="29" y="135"/>
                  </a:cubicBezTo>
                  <a:cubicBezTo>
                    <a:pt x="26" y="135"/>
                    <a:pt x="24" y="133"/>
                    <a:pt x="24" y="131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7"/>
                    <a:pt x="26" y="125"/>
                    <a:pt x="29" y="125"/>
                  </a:cubicBezTo>
                  <a:cubicBezTo>
                    <a:pt x="36" y="125"/>
                    <a:pt x="36" y="125"/>
                    <a:pt x="36" y="125"/>
                  </a:cubicBezTo>
                  <a:lnTo>
                    <a:pt x="36" y="135"/>
                  </a:lnTo>
                  <a:close/>
                  <a:moveTo>
                    <a:pt x="59" y="135"/>
                  </a:moveTo>
                  <a:cubicBezTo>
                    <a:pt x="59" y="137"/>
                    <a:pt x="58" y="138"/>
                    <a:pt x="56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3" y="138"/>
                    <a:pt x="42" y="137"/>
                    <a:pt x="42" y="135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3"/>
                    <a:pt x="43" y="122"/>
                    <a:pt x="4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8" y="122"/>
                    <a:pt x="59" y="123"/>
                    <a:pt x="59" y="125"/>
                  </a:cubicBezTo>
                  <a:lnTo>
                    <a:pt x="59" y="135"/>
                  </a:lnTo>
                  <a:close/>
                  <a:moveTo>
                    <a:pt x="77" y="131"/>
                  </a:moveTo>
                  <a:cubicBezTo>
                    <a:pt x="77" y="133"/>
                    <a:pt x="75" y="135"/>
                    <a:pt x="72" y="135"/>
                  </a:cubicBezTo>
                  <a:cubicBezTo>
                    <a:pt x="65" y="135"/>
                    <a:pt x="65" y="135"/>
                    <a:pt x="65" y="13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5" y="125"/>
                    <a:pt x="77" y="127"/>
                    <a:pt x="77" y="130"/>
                  </a:cubicBezTo>
                  <a:lnTo>
                    <a:pt x="77" y="131"/>
                  </a:lnTo>
                  <a:close/>
                  <a:moveTo>
                    <a:pt x="88" y="111"/>
                  </a:moveTo>
                  <a:cubicBezTo>
                    <a:pt x="88" y="112"/>
                    <a:pt x="86" y="114"/>
                    <a:pt x="85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4" y="114"/>
                    <a:pt x="13" y="112"/>
                    <a:pt x="13" y="111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6"/>
                    <a:pt x="14" y="15"/>
                    <a:pt x="16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8" y="16"/>
                    <a:pt x="88" y="18"/>
                  </a:cubicBezTo>
                  <a:lnTo>
                    <a:pt x="88" y="1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934200" y="1841956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Digital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573868" y="3923025"/>
            <a:ext cx="3027378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Network TV station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Magazine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Newspaper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Search engine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Social media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Streaming TV services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Video ad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Yellow Pages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</p:txBody>
      </p:sp>
    </p:spTree>
    <p:extLst>
      <p:ext uri="{BB962C8B-B14F-4D97-AF65-F5344CB8AC3E}">
        <p14:creationId xmlns:p14="http://schemas.microsoft.com/office/powerpoint/2010/main" val="319320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620005" cy="646331"/>
          </a:xfrm>
        </p:spPr>
        <p:txBody>
          <a:bodyPr>
            <a:noAutofit/>
          </a:bodyPr>
          <a:lstStyle/>
          <a:p>
            <a:r>
              <a:rPr lang="en-US" sz="3600" dirty="0"/>
              <a:t>Respondents were asked to rate which medium was important in each stage of the Purchase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6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4540624" y="4961961"/>
            <a:ext cx="3061446" cy="844550"/>
          </a:xfrm>
          <a:prstGeom prst="can">
            <a:avLst/>
          </a:prstGeom>
          <a:solidFill>
            <a:srgbClr val="92D05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Purchase</a:t>
            </a:r>
          </a:p>
        </p:txBody>
      </p:sp>
      <p:sp>
        <p:nvSpPr>
          <p:cNvPr id="23" name="Can 22"/>
          <p:cNvSpPr/>
          <p:nvPr/>
        </p:nvSpPr>
        <p:spPr>
          <a:xfrm>
            <a:off x="4196044" y="4214249"/>
            <a:ext cx="3680573" cy="844550"/>
          </a:xfrm>
          <a:prstGeom prst="can">
            <a:avLst/>
          </a:prstGeom>
          <a:solidFill>
            <a:srgbClr val="00B05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Consider Purchase</a:t>
            </a:r>
          </a:p>
        </p:txBody>
      </p:sp>
      <p:sp>
        <p:nvSpPr>
          <p:cNvPr id="32" name="Right Brace 31"/>
          <p:cNvSpPr/>
          <p:nvPr/>
        </p:nvSpPr>
        <p:spPr>
          <a:xfrm>
            <a:off x="7658100" y="5076824"/>
            <a:ext cx="419660" cy="623888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an 24"/>
          <p:cNvSpPr/>
          <p:nvPr/>
        </p:nvSpPr>
        <p:spPr>
          <a:xfrm>
            <a:off x="3984251" y="3466537"/>
            <a:ext cx="4147858" cy="844550"/>
          </a:xfrm>
          <a:prstGeom prst="can">
            <a:avLst/>
          </a:prstGeom>
          <a:solidFill>
            <a:srgbClr val="0070C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rgbClr val="FFFFFF"/>
              </a:solidFill>
              <a:effectLst>
                <a:outerShdw blurRad="203200" dist="38100" dir="2700000" algn="tl" rotWithShape="0">
                  <a:prstClr val="black">
                    <a:alpha val="79000"/>
                  </a:prstClr>
                </a:outerShdw>
              </a:effectLst>
            </a:endParaRPr>
          </a:p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Visit Store/Website</a:t>
            </a:r>
          </a:p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for Info</a:t>
            </a:r>
          </a:p>
        </p:txBody>
      </p:sp>
      <p:sp>
        <p:nvSpPr>
          <p:cNvPr id="26" name="Can 25"/>
          <p:cNvSpPr/>
          <p:nvPr/>
        </p:nvSpPr>
        <p:spPr>
          <a:xfrm>
            <a:off x="3724276" y="2718825"/>
            <a:ext cx="4752975" cy="844550"/>
          </a:xfrm>
          <a:prstGeom prst="can">
            <a:avLst/>
          </a:prstGeom>
          <a:solidFill>
            <a:srgbClr val="7030A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Interest</a:t>
            </a:r>
          </a:p>
        </p:txBody>
      </p:sp>
      <p:sp>
        <p:nvSpPr>
          <p:cNvPr id="30" name="Right Brace 29"/>
          <p:cNvSpPr/>
          <p:nvPr/>
        </p:nvSpPr>
        <p:spPr>
          <a:xfrm>
            <a:off x="8642499" y="2111585"/>
            <a:ext cx="425302" cy="574464"/>
          </a:xfrm>
          <a:prstGeom prst="rightBrace">
            <a:avLst>
              <a:gd name="adj1" fmla="val 8333"/>
              <a:gd name="adj2" fmla="val 48302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an 27"/>
          <p:cNvSpPr/>
          <p:nvPr/>
        </p:nvSpPr>
        <p:spPr>
          <a:xfrm>
            <a:off x="3514726" y="1971113"/>
            <a:ext cx="5172075" cy="844550"/>
          </a:xfrm>
          <a:prstGeom prst="can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Awareness</a:t>
            </a:r>
          </a:p>
        </p:txBody>
      </p:sp>
      <p:sp>
        <p:nvSpPr>
          <p:cNvPr id="17" name="Right Brace 16"/>
          <p:cNvSpPr/>
          <p:nvPr/>
        </p:nvSpPr>
        <p:spPr>
          <a:xfrm rot="10800000">
            <a:off x="3278644" y="2806788"/>
            <a:ext cx="403048" cy="2252011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010650" y="1905000"/>
            <a:ext cx="165735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/>
              <a:t>Reaching </a:t>
            </a:r>
          </a:p>
          <a:p>
            <a:r>
              <a:rPr lang="en-US" sz="2000" b="1" dirty="0"/>
              <a:t>Consumers</a:t>
            </a:r>
          </a:p>
          <a:p>
            <a:r>
              <a:rPr lang="en-US" sz="2000" b="1" dirty="0"/>
              <a:t>Early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15300" y="5048249"/>
            <a:ext cx="180975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/>
              <a:t>Making a purchase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71600" y="3371850"/>
            <a:ext cx="1956152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/>
              <a:t>Preparing for</a:t>
            </a:r>
          </a:p>
          <a:p>
            <a:pPr algn="r"/>
            <a:r>
              <a:rPr lang="en-US" sz="2000" b="1" dirty="0"/>
              <a:t>Purchase</a:t>
            </a:r>
          </a:p>
          <a:p>
            <a:pPr algn="r"/>
            <a:r>
              <a:rPr lang="en-US" sz="2000" b="1" dirty="0"/>
              <a:t>Decision</a:t>
            </a:r>
          </a:p>
        </p:txBody>
      </p:sp>
    </p:spTree>
    <p:extLst>
      <p:ext uri="{BB962C8B-B14F-4D97-AF65-F5344CB8AC3E}">
        <p14:creationId xmlns:p14="http://schemas.microsoft.com/office/powerpoint/2010/main" val="322054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Media Influence</a:t>
            </a:r>
          </a:p>
        </p:txBody>
      </p:sp>
    </p:spTree>
    <p:extLst>
      <p:ext uri="{BB962C8B-B14F-4D97-AF65-F5344CB8AC3E}">
        <p14:creationId xmlns:p14="http://schemas.microsoft.com/office/powerpoint/2010/main" val="343385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96" y="303804"/>
            <a:ext cx="12013804" cy="978729"/>
          </a:xfrm>
        </p:spPr>
        <p:txBody>
          <a:bodyPr/>
          <a:lstStyle/>
          <a:p>
            <a:r>
              <a:rPr lang="en-US" sz="3200" dirty="0"/>
              <a:t>Media Makes a Difference in Motivating Hospital/Urgent Care/Clinic Consumers…But it Declines Moving Down the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84228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2022 Medical: Hospital/Urgent care/Clinic Category A18+</a:t>
            </a:r>
          </a:p>
          <a:p>
            <a:r>
              <a:rPr lang="en-US" dirty="0"/>
              <a:t>QA4/QA5/QA6/QA7/QA8 (cume of all media cited as most important)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843665"/>
              </p:ext>
            </p:extLst>
          </p:nvPr>
        </p:nvGraphicFramePr>
        <p:xfrm>
          <a:off x="420688" y="1828800"/>
          <a:ext cx="11352212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37208" y="3212068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% Influenced by Media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1417" y="4183414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909"/>
                </a:solidFill>
              </a:rPr>
              <a:t>% NOT Influenced by Media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8579" y="1480763"/>
            <a:ext cx="443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Medical: Hospital/Urgent care/Clinic</a:t>
            </a:r>
          </a:p>
        </p:txBody>
      </p:sp>
    </p:spTree>
    <p:extLst>
      <p:ext uri="{BB962C8B-B14F-4D97-AF65-F5344CB8AC3E}">
        <p14:creationId xmlns:p14="http://schemas.microsoft.com/office/powerpoint/2010/main" val="353420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0ED3EC1-49AF-5F41-8BFD-DB66513C6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6755828"/>
              </p:ext>
            </p:extLst>
          </p:nvPr>
        </p:nvGraphicFramePr>
        <p:xfrm>
          <a:off x="1066249" y="1592638"/>
          <a:ext cx="5049024" cy="457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E2D6F33-A5CE-FD41-9B7F-2BEEA47B3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8024957"/>
              </p:ext>
            </p:extLst>
          </p:nvPr>
        </p:nvGraphicFramePr>
        <p:xfrm>
          <a:off x="5707593" y="1613028"/>
          <a:ext cx="5049024" cy="457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68" y="247986"/>
            <a:ext cx="11352809" cy="1255728"/>
          </a:xfrm>
        </p:spPr>
        <p:txBody>
          <a:bodyPr/>
          <a:lstStyle/>
          <a:p>
            <a:r>
              <a:rPr lang="en-US" sz="2800" dirty="0"/>
              <a:t>Two Thirds of Medical: Hospital/Urgent care/Clinic Consumers Were Exposed to Three or More Media Platforms, Over-indexing the 9- category 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8" y="6307422"/>
            <a:ext cx="6182424" cy="507831"/>
          </a:xfrm>
        </p:spPr>
        <p:txBody>
          <a:bodyPr/>
          <a:lstStyle/>
          <a:p>
            <a:r>
              <a:rPr lang="en-US" dirty="0"/>
              <a:t>Source: GfK TVB Purchase Funnel 2022 Medical: Hospital/Urgent care/Clinic Category A18+</a:t>
            </a:r>
            <a:br>
              <a:rPr lang="en-US" dirty="0"/>
            </a:br>
            <a:r>
              <a:rPr lang="en-US" dirty="0"/>
              <a:t>S10/S11 “In the past two months, did you see, hear or read an advertisement for Medical: Hospital/Urgent care/Clinic in any of these media/digital media?”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94199" y="1546122"/>
            <a:ext cx="3397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Medical: </a:t>
            </a:r>
            <a:br>
              <a:rPr lang="en-US" b="1" dirty="0"/>
            </a:br>
            <a:r>
              <a:rPr lang="en-US" b="1" dirty="0"/>
              <a:t>Hospital/Urgent care/Clinic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7781816-E8A1-F441-A02C-FA7EB9EB003A}"/>
              </a:ext>
            </a:extLst>
          </p:cNvPr>
          <p:cNvSpPr/>
          <p:nvPr/>
        </p:nvSpPr>
        <p:spPr>
          <a:xfrm>
            <a:off x="9243803" y="2425700"/>
            <a:ext cx="328183" cy="1711756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4B9EB-19FC-1349-AC24-EBCC31CD1774}"/>
              </a:ext>
            </a:extLst>
          </p:cNvPr>
          <p:cNvSpPr txBox="1"/>
          <p:nvPr/>
        </p:nvSpPr>
        <p:spPr>
          <a:xfrm>
            <a:off x="9680541" y="3046605"/>
            <a:ext cx="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06E7AA-C8A3-6346-85C7-584BB62CC769}"/>
              </a:ext>
            </a:extLst>
          </p:cNvPr>
          <p:cNvSpPr txBox="1"/>
          <p:nvPr/>
        </p:nvSpPr>
        <p:spPr>
          <a:xfrm>
            <a:off x="2355438" y="1790369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9 Category Average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C873915F-2223-4C49-A356-B9FF50699227}"/>
              </a:ext>
            </a:extLst>
          </p:cNvPr>
          <p:cNvSpPr/>
          <p:nvPr/>
        </p:nvSpPr>
        <p:spPr>
          <a:xfrm>
            <a:off x="4621378" y="2425700"/>
            <a:ext cx="328183" cy="1800611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FF6AA2-FEC9-D945-9A2B-84929818D2C4}"/>
              </a:ext>
            </a:extLst>
          </p:cNvPr>
          <p:cNvSpPr txBox="1"/>
          <p:nvPr/>
        </p:nvSpPr>
        <p:spPr>
          <a:xfrm>
            <a:off x="4975924" y="3121105"/>
            <a:ext cx="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61%</a:t>
            </a:r>
          </a:p>
        </p:txBody>
      </p:sp>
    </p:spTree>
    <p:extLst>
      <p:ext uri="{BB962C8B-B14F-4D97-AF65-F5344CB8AC3E}">
        <p14:creationId xmlns:p14="http://schemas.microsoft.com/office/powerpoint/2010/main" val="3776122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TVB16x8_Standard</Template>
  <TotalTime>11281</TotalTime>
  <Words>2258</Words>
  <Application>Microsoft Office PowerPoint</Application>
  <PresentationFormat>Widescreen</PresentationFormat>
  <Paragraphs>246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Wingdings</vt:lpstr>
      <vt:lpstr>Office Theme</vt:lpstr>
      <vt:lpstr>PowerPoint Presentation</vt:lpstr>
      <vt:lpstr>Study Objective and Methodology</vt:lpstr>
      <vt:lpstr>Objective: To identify the importance of media platforms in influencing Hospital/Urgent care/Clinic consumers during their purchase decision process.    </vt:lpstr>
      <vt:lpstr>Hospital/Urgent care/Clinic Research Overview: Methodology</vt:lpstr>
      <vt:lpstr>These are the media platforms measured Respondents did not have to be exposed to a TV ad  to be included in the study</vt:lpstr>
      <vt:lpstr>Respondents were asked to rate which medium was important in each stage of the Purchase Funnel</vt:lpstr>
      <vt:lpstr>Media Influence</vt:lpstr>
      <vt:lpstr>Media Makes a Difference in Motivating Hospital/Urgent Care/Clinic Consumers…But it Declines Moving Down the Funnel</vt:lpstr>
      <vt:lpstr>Two Thirds of Medical: Hospital/Urgent care/Clinic Consumers Were Exposed to Three or More Media Platforms, Over-indexing the 9- category average</vt:lpstr>
      <vt:lpstr>With Hospital/Urgent care/Clinic Ads, TV Tops Exposure at 70%</vt:lpstr>
      <vt:lpstr>Ad Exposure Does NOT Guarantee Importance, Except for TV</vt:lpstr>
      <vt:lpstr>What Influenced Medical: Hospital/Urgent care/Clinic Consumers Most</vt:lpstr>
      <vt:lpstr>Of Those that Cited TV as the Most Important, 7 Out of 10 Picked Broadcast TV</vt:lpstr>
      <vt:lpstr>The Primary Source for News: Broadcast Television</vt:lpstr>
      <vt:lpstr>“I trust the news I see/hear on this media source”</vt:lpstr>
      <vt:lpstr>Media Confluence</vt:lpstr>
      <vt:lpstr>More Exposures Means More Action For Hospital/Urgent care/Clinic Consumers</vt:lpstr>
      <vt:lpstr>“Have TV ads influenced your search selections?”</vt:lpstr>
      <vt:lpstr>Local Television Websites/Apps Most Preferred</vt:lpstr>
      <vt:lpstr>For Hospital/Urgent care/Clinic Consumers, Local Television Websites/Apps Are The Most Visited Among Local Websites/Apps</vt:lpstr>
      <vt:lpstr>“When visiting a television station’s website or app,  do you view the ads?”</vt:lpstr>
      <vt:lpstr>“Have you ever commented, posted, liked or shared info or articles from a local TV station’s website or app?” </vt:lpstr>
      <vt:lpstr>Hospital/Urgent care/Clinic: In 2022, Do You Plan To Use These Methods More, The Same, or Less?</vt:lpstr>
      <vt:lpstr>PowerPoint Presentation</vt:lpstr>
      <vt:lpstr>Hospital/Urgent care/Clinic TV Ads Motivate Opinion Leaders</vt:lpstr>
      <vt:lpstr>Local TV Assets Resonate with Hospital/Urgent care/Clinic Opinion Leaders</vt:lpstr>
      <vt:lpstr>Hospital/Urgent care/Clinic Category Key Points</vt:lpstr>
      <vt:lpstr>Exposure to TV ads motivates Hospital/Urgent care/Clinic consumers to action</vt:lpstr>
      <vt:lpstr>Hospital/Urgent care/Clinic Digital 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clairew</dc:creator>
  <cp:lastModifiedBy>Anthony Spirito</cp:lastModifiedBy>
  <cp:revision>1163</cp:revision>
  <cp:lastPrinted>2022-01-31T16:01:43Z</cp:lastPrinted>
  <dcterms:created xsi:type="dcterms:W3CDTF">2017-03-08T14:37:33Z</dcterms:created>
  <dcterms:modified xsi:type="dcterms:W3CDTF">2022-02-10T22:56:19Z</dcterms:modified>
</cp:coreProperties>
</file>